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27" r:id="rId1"/>
  </p:sldMasterIdLst>
  <p:notesMasterIdLst>
    <p:notesMasterId r:id="rId23"/>
  </p:notesMasterIdLst>
  <p:sldIdLst>
    <p:sldId id="256" r:id="rId2"/>
    <p:sldId id="377" r:id="rId3"/>
    <p:sldId id="378" r:id="rId4"/>
    <p:sldId id="379" r:id="rId5"/>
    <p:sldId id="380" r:id="rId6"/>
    <p:sldId id="381" r:id="rId7"/>
    <p:sldId id="382" r:id="rId8"/>
    <p:sldId id="384" r:id="rId9"/>
    <p:sldId id="385" r:id="rId10"/>
    <p:sldId id="386" r:id="rId11"/>
    <p:sldId id="387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6" r:id="rId20"/>
    <p:sldId id="397" r:id="rId21"/>
    <p:sldId id="39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F90B88"/>
    <a:srgbClr val="F6CF0E"/>
    <a:srgbClr val="0066FF"/>
    <a:srgbClr val="9999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005" autoAdjust="0"/>
  </p:normalViewPr>
  <p:slideViewPr>
    <p:cSldViewPr>
      <p:cViewPr>
        <p:scale>
          <a:sx n="76" d="100"/>
          <a:sy n="76" d="100"/>
        </p:scale>
        <p:origin x="-336" y="-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920C4-3BEC-4A06-B2CD-0765D8CE1CC4}" type="datetimeFigureOut">
              <a:rPr lang="en-US" smtClean="0"/>
              <a:pPr/>
              <a:t>9/26/2016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58F18-6771-4E4F-9059-661E9E85CE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7751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91704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6225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8322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4872849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</a:defRPr>
            </a:lvl1pPr>
            <a:lvl2pPr marL="384048" indent="-182880"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</a:defRPr>
            </a:lvl2pPr>
            <a:lvl3pPr marL="566928" indent="-182880"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43753" y="228600"/>
            <a:ext cx="8229600" cy="916375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6246424"/>
            <a:ext cx="9144000" cy="11627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 userDrawn="1"/>
        </p:nvCxnSpPr>
        <p:spPr>
          <a:xfrm flipV="1">
            <a:off x="-31376" y="1136999"/>
            <a:ext cx="9175376" cy="109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5344" y="6459786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5732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8965" y="6413748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28574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0145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72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938338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626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894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2283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50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86726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036" y="2895600"/>
            <a:ext cx="7543800" cy="127711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Theory of Computing</a:t>
            </a:r>
            <a:b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4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SE-205</a:t>
            </a:r>
            <a:endParaRPr lang="en-US" sz="4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28446"/>
            <a:ext cx="7543800" cy="1143000"/>
          </a:xfrm>
        </p:spPr>
        <p:txBody>
          <a:bodyPr/>
          <a:lstStyle/>
          <a:p>
            <a:pPr algn="ctr"/>
            <a:r>
              <a:rPr lang="en-US" b="1" cap="none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Lecture-5 </a:t>
            </a:r>
          </a:p>
          <a:p>
            <a:pPr algn="ctr"/>
            <a:r>
              <a:rPr lang="en-US" b="1" cap="none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Date-26.0916</a:t>
            </a:r>
            <a:endParaRPr lang="en-US" b="1" cap="none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-12834"/>
            <a:ext cx="9144000" cy="45720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429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 smtClean="0">
                <a:latin typeface="Arial"/>
                <a:cs typeface="Arial"/>
              </a:rPr>
              <a:t>Derivations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480" y="1219200"/>
            <a:ext cx="8915120" cy="3623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2150" marR="5080">
              <a:lnSpc>
                <a:spcPct val="117000"/>
              </a:lnSpc>
            </a:pPr>
            <a:r>
              <a:rPr lang="en-US" dirty="0">
                <a:latin typeface="Arial"/>
                <a:cs typeface="Arial"/>
              </a:rPr>
              <a:t>Applying productions from </a:t>
            </a:r>
            <a:r>
              <a:rPr lang="en-US" spc="5" dirty="0">
                <a:latin typeface="Arial"/>
                <a:cs typeface="Arial"/>
              </a:rPr>
              <a:t>head </a:t>
            </a:r>
            <a:r>
              <a:rPr lang="en-US" spc="-5" dirty="0">
                <a:latin typeface="Arial"/>
                <a:cs typeface="Arial"/>
              </a:rPr>
              <a:t>to </a:t>
            </a:r>
            <a:r>
              <a:rPr lang="en-US" spc="5" dirty="0">
                <a:latin typeface="Arial"/>
                <a:cs typeface="Arial"/>
              </a:rPr>
              <a:t>body </a:t>
            </a:r>
            <a:r>
              <a:rPr lang="en-US" dirty="0">
                <a:latin typeface="Arial"/>
                <a:cs typeface="Arial"/>
              </a:rPr>
              <a:t>requires the definition of a </a:t>
            </a:r>
            <a:r>
              <a:rPr lang="en-US" spc="-10" dirty="0">
                <a:latin typeface="Arial"/>
                <a:cs typeface="Arial"/>
              </a:rPr>
              <a:t>new </a:t>
            </a:r>
            <a:r>
              <a:rPr lang="en-US" dirty="0">
                <a:latin typeface="Arial"/>
                <a:cs typeface="Arial"/>
              </a:rPr>
              <a:t>relational  symbol:</a:t>
            </a:r>
            <a:r>
              <a:rPr lang="en-US" spc="15" dirty="0">
                <a:latin typeface="Arial"/>
                <a:cs typeface="Arial"/>
              </a:rPr>
              <a:t> </a:t>
            </a:r>
            <a:r>
              <a:rPr lang="en-US" spc="204" dirty="0">
                <a:latin typeface="Lucida Sans Unicode"/>
                <a:cs typeface="Lucida Sans Unicode"/>
              </a:rPr>
              <a:t>⇒</a:t>
            </a:r>
            <a:endParaRPr lang="en-US" dirty="0">
              <a:latin typeface="Lucida Sans Unicode"/>
              <a:cs typeface="Lucida Sans Unicode"/>
            </a:endParaRPr>
          </a:p>
          <a:p>
            <a:pPr marL="692150">
              <a:lnSpc>
                <a:spcPct val="100000"/>
              </a:lnSpc>
              <a:spcBef>
                <a:spcPts val="1030"/>
              </a:spcBef>
            </a:pPr>
            <a:r>
              <a:rPr lang="en-US" dirty="0">
                <a:latin typeface="Arial"/>
                <a:cs typeface="Arial"/>
              </a:rPr>
              <a:t>Let:</a:t>
            </a:r>
          </a:p>
          <a:p>
            <a:pPr marL="1221105">
              <a:lnSpc>
                <a:spcPct val="100000"/>
              </a:lnSpc>
              <a:spcBef>
                <a:spcPts val="685"/>
              </a:spcBef>
            </a:pPr>
            <a:r>
              <a:rPr lang="en-US" i="1" spc="225" dirty="0" smtClean="0">
                <a:latin typeface="Arial"/>
                <a:cs typeface="Arial"/>
              </a:rPr>
              <a:t>G</a:t>
            </a:r>
            <a:r>
              <a:rPr lang="en-US" i="1" spc="15" dirty="0" smtClean="0">
                <a:latin typeface="Arial"/>
                <a:cs typeface="Arial"/>
              </a:rPr>
              <a:t> </a:t>
            </a:r>
            <a:r>
              <a:rPr lang="en-US" spc="165" dirty="0">
                <a:latin typeface="Tahoma"/>
                <a:cs typeface="Tahoma"/>
              </a:rPr>
              <a:t>=</a:t>
            </a:r>
            <a:r>
              <a:rPr lang="en-US" spc="-50" dirty="0">
                <a:latin typeface="Tahoma"/>
                <a:cs typeface="Tahoma"/>
              </a:rPr>
              <a:t> </a:t>
            </a:r>
            <a:r>
              <a:rPr lang="en-US" spc="30" dirty="0">
                <a:latin typeface="Tahoma"/>
                <a:cs typeface="Tahoma"/>
              </a:rPr>
              <a:t>(</a:t>
            </a:r>
            <a:r>
              <a:rPr lang="en-US" i="1" spc="30" dirty="0">
                <a:latin typeface="Arial"/>
                <a:cs typeface="Arial"/>
              </a:rPr>
              <a:t>V,</a:t>
            </a:r>
            <a:r>
              <a:rPr lang="en-US" i="1" spc="-165" dirty="0">
                <a:latin typeface="Arial"/>
                <a:cs typeface="Arial"/>
              </a:rPr>
              <a:t> </a:t>
            </a:r>
            <a:r>
              <a:rPr lang="en-US" i="1" spc="90" dirty="0">
                <a:latin typeface="Arial"/>
                <a:cs typeface="Arial"/>
              </a:rPr>
              <a:t>T,</a:t>
            </a:r>
            <a:r>
              <a:rPr lang="en-US" i="1" spc="-180" dirty="0">
                <a:latin typeface="Arial"/>
                <a:cs typeface="Arial"/>
              </a:rPr>
              <a:t> </a:t>
            </a:r>
            <a:r>
              <a:rPr lang="en-US" i="1" spc="45" dirty="0">
                <a:latin typeface="Arial"/>
                <a:cs typeface="Arial"/>
              </a:rPr>
              <a:t>P,</a:t>
            </a:r>
            <a:r>
              <a:rPr lang="en-US" i="1" spc="-180" dirty="0">
                <a:latin typeface="Arial"/>
                <a:cs typeface="Arial"/>
              </a:rPr>
              <a:t> </a:t>
            </a:r>
            <a:r>
              <a:rPr lang="en-US" i="1" spc="55" dirty="0">
                <a:latin typeface="Arial"/>
                <a:cs typeface="Arial"/>
              </a:rPr>
              <a:t>S</a:t>
            </a:r>
            <a:r>
              <a:rPr lang="en-US" spc="55" dirty="0">
                <a:latin typeface="Tahoma"/>
                <a:cs typeface="Tahoma"/>
              </a:rPr>
              <a:t>)</a:t>
            </a:r>
            <a:r>
              <a:rPr lang="en-US" spc="-70" dirty="0">
                <a:latin typeface="Tahoma"/>
                <a:cs typeface="Tahoma"/>
              </a:rPr>
              <a:t> </a:t>
            </a:r>
            <a:r>
              <a:rPr lang="en-US" dirty="0">
                <a:latin typeface="Arial"/>
                <a:cs typeface="Arial"/>
              </a:rPr>
              <a:t>be</a:t>
            </a:r>
            <a:r>
              <a:rPr lang="en-US" spc="-10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a</a:t>
            </a:r>
            <a:r>
              <a:rPr lang="en-US" spc="-20" dirty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CFG</a:t>
            </a:r>
            <a:endParaRPr lang="en-US" dirty="0" smtClean="0">
              <a:latin typeface="Arial"/>
              <a:cs typeface="Arial"/>
            </a:endParaRPr>
          </a:p>
          <a:p>
            <a:pPr marL="1221105">
              <a:lnSpc>
                <a:spcPct val="100000"/>
              </a:lnSpc>
              <a:spcBef>
                <a:spcPts val="685"/>
              </a:spcBef>
            </a:pPr>
            <a:r>
              <a:rPr lang="en-US" i="1" spc="215" dirty="0" smtClean="0">
                <a:latin typeface="Arial"/>
                <a:cs typeface="Arial"/>
              </a:rPr>
              <a:t>Let </a:t>
            </a:r>
            <a:r>
              <a:rPr lang="en-US" i="1" spc="145" dirty="0" smtClean="0">
                <a:latin typeface="Arial"/>
                <a:cs typeface="Arial"/>
              </a:rPr>
              <a:t>αAβ be a string of terminals and variables where</a:t>
            </a:r>
            <a:r>
              <a:rPr lang="en-US" i="1" spc="215" dirty="0" smtClean="0">
                <a:latin typeface="Arial"/>
                <a:cs typeface="Arial"/>
              </a:rPr>
              <a:t> A </a:t>
            </a:r>
            <a:r>
              <a:rPr lang="en-US" spc="-145" dirty="0">
                <a:latin typeface="Lucida Sans Unicode"/>
                <a:cs typeface="Lucida Sans Unicode"/>
              </a:rPr>
              <a:t>∈</a:t>
            </a:r>
            <a:r>
              <a:rPr lang="en-US" spc="-315" dirty="0">
                <a:latin typeface="Lucida Sans Unicode"/>
                <a:cs typeface="Lucida Sans Unicode"/>
              </a:rPr>
              <a:t> </a:t>
            </a:r>
            <a:r>
              <a:rPr lang="en-US" i="1" spc="-80" dirty="0">
                <a:latin typeface="Arial"/>
                <a:cs typeface="Arial"/>
              </a:rPr>
              <a:t>V</a:t>
            </a:r>
            <a:endParaRPr lang="en-US" dirty="0">
              <a:latin typeface="Arial"/>
              <a:cs typeface="Arial"/>
            </a:endParaRPr>
          </a:p>
          <a:p>
            <a:pPr marL="1221105">
              <a:lnSpc>
                <a:spcPct val="100000"/>
              </a:lnSpc>
              <a:spcBef>
                <a:spcPts val="685"/>
              </a:spcBef>
            </a:pPr>
            <a:r>
              <a:rPr lang="en-US" i="1" spc="105" dirty="0">
                <a:latin typeface="Arial"/>
                <a:cs typeface="Arial"/>
              </a:rPr>
              <a:t>α, </a:t>
            </a:r>
            <a:r>
              <a:rPr lang="en-US" i="1" spc="40" dirty="0">
                <a:latin typeface="Arial"/>
                <a:cs typeface="Arial"/>
              </a:rPr>
              <a:t>β </a:t>
            </a:r>
            <a:r>
              <a:rPr lang="en-US" spc="50" dirty="0">
                <a:latin typeface="Lucida Sans Unicode"/>
                <a:cs typeface="Lucida Sans Unicode"/>
              </a:rPr>
              <a:t>⊂ </a:t>
            </a:r>
            <a:r>
              <a:rPr lang="en-US" spc="-15" dirty="0">
                <a:latin typeface="Tahoma"/>
                <a:cs typeface="Tahoma"/>
              </a:rPr>
              <a:t>(</a:t>
            </a:r>
            <a:r>
              <a:rPr lang="en-US" i="1" spc="-15" dirty="0">
                <a:latin typeface="Arial"/>
                <a:cs typeface="Arial"/>
              </a:rPr>
              <a:t>V </a:t>
            </a:r>
            <a:r>
              <a:rPr lang="en-US" spc="-145" dirty="0">
                <a:latin typeface="Lucida Sans Unicode"/>
                <a:cs typeface="Lucida Sans Unicode"/>
              </a:rPr>
              <a:t>∪ </a:t>
            </a:r>
            <a:r>
              <a:rPr lang="en-US" i="1" spc="15" dirty="0">
                <a:latin typeface="Arial"/>
                <a:cs typeface="Arial"/>
              </a:rPr>
              <a:t>T </a:t>
            </a:r>
            <a:r>
              <a:rPr lang="en-US" spc="-60" dirty="0">
                <a:latin typeface="Tahoma"/>
                <a:cs typeface="Tahoma"/>
              </a:rPr>
              <a:t>)</a:t>
            </a:r>
            <a:r>
              <a:rPr lang="en-US" sz="2000" spc="-89" baseline="27777" dirty="0">
                <a:latin typeface="Lucida Sans Unicode"/>
                <a:cs typeface="Lucida Sans Unicode"/>
              </a:rPr>
              <a:t>∗</a:t>
            </a:r>
            <a:r>
              <a:rPr lang="en-US" sz="2000" spc="-82" baseline="27777" dirty="0">
                <a:latin typeface="Lucida Sans Unicode"/>
                <a:cs typeface="Lucida Sans Unicode"/>
              </a:rPr>
              <a:t> </a:t>
            </a:r>
            <a:r>
              <a:rPr lang="en-US" dirty="0">
                <a:latin typeface="Arial"/>
                <a:cs typeface="Arial"/>
              </a:rPr>
              <a:t>and</a:t>
            </a:r>
          </a:p>
          <a:p>
            <a:pPr marL="1221105">
              <a:lnSpc>
                <a:spcPct val="100000"/>
              </a:lnSpc>
              <a:spcBef>
                <a:spcPts val="670"/>
              </a:spcBef>
            </a:pPr>
            <a:r>
              <a:rPr lang="en-US" i="1" spc="215" dirty="0">
                <a:latin typeface="Arial"/>
                <a:cs typeface="Arial"/>
              </a:rPr>
              <a:t>A </a:t>
            </a:r>
            <a:r>
              <a:rPr lang="en-US" spc="204" dirty="0">
                <a:latin typeface="Lucida Sans Unicode"/>
                <a:cs typeface="Lucida Sans Unicode"/>
              </a:rPr>
              <a:t>→</a:t>
            </a:r>
            <a:r>
              <a:rPr lang="en-US" spc="-155" dirty="0">
                <a:latin typeface="Lucida Sans Unicode"/>
                <a:cs typeface="Lucida Sans Unicode"/>
              </a:rPr>
              <a:t> </a:t>
            </a:r>
            <a:r>
              <a:rPr lang="en-US" i="1" spc="75" dirty="0" smtClean="0">
                <a:latin typeface="Arial"/>
                <a:cs typeface="Arial"/>
              </a:rPr>
              <a:t>γ be a production of P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dirty="0" smtClean="0">
                <a:latin typeface="Arial"/>
                <a:cs typeface="Arial"/>
              </a:rPr>
              <a:t>    Then </a:t>
            </a:r>
            <a:r>
              <a:rPr lang="en-US" spc="-10" dirty="0">
                <a:latin typeface="Arial"/>
                <a:cs typeface="Arial"/>
              </a:rPr>
              <a:t>we</a:t>
            </a:r>
            <a:r>
              <a:rPr lang="en-US" spc="-75" dirty="0">
                <a:latin typeface="Arial"/>
                <a:cs typeface="Arial"/>
              </a:rPr>
              <a:t> </a:t>
            </a:r>
            <a:r>
              <a:rPr lang="en-US" dirty="0">
                <a:latin typeface="Arial"/>
                <a:cs typeface="Arial"/>
              </a:rPr>
              <a:t>write</a:t>
            </a:r>
          </a:p>
          <a:p>
            <a:pPr algn="ctr">
              <a:lnSpc>
                <a:spcPct val="100000"/>
              </a:lnSpc>
              <a:spcBef>
                <a:spcPts val="745"/>
              </a:spcBef>
              <a:tabLst>
                <a:tab pos="621665" algn="l"/>
                <a:tab pos="1182370" algn="l"/>
              </a:tabLst>
            </a:pPr>
            <a:r>
              <a:rPr lang="en-US" i="1" spc="145" dirty="0">
                <a:latin typeface="Arial"/>
                <a:cs typeface="Arial"/>
              </a:rPr>
              <a:t>αAβ	</a:t>
            </a:r>
            <a:r>
              <a:rPr lang="en-US" spc="220" dirty="0" smtClean="0">
                <a:latin typeface="Lucida Sans Unicode"/>
                <a:cs typeface="Lucida Sans Unicode"/>
              </a:rPr>
              <a:t>⇒</a:t>
            </a:r>
            <a:r>
              <a:rPr lang="en-US" i="1" spc="130" dirty="0" smtClean="0">
                <a:latin typeface="Arial"/>
                <a:cs typeface="Arial"/>
              </a:rPr>
              <a:t>αγβ</a:t>
            </a:r>
            <a:endParaRPr lang="en-US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lang="en-US" dirty="0" smtClean="0">
                <a:latin typeface="Arial"/>
                <a:cs typeface="Arial"/>
              </a:rPr>
              <a:t>and </a:t>
            </a:r>
            <a:r>
              <a:rPr lang="en-US" spc="-15" dirty="0">
                <a:latin typeface="Arial"/>
                <a:cs typeface="Arial"/>
              </a:rPr>
              <a:t>say </a:t>
            </a:r>
            <a:r>
              <a:rPr lang="en-US" dirty="0">
                <a:latin typeface="Arial"/>
                <a:cs typeface="Arial"/>
              </a:rPr>
              <a:t>that </a:t>
            </a:r>
            <a:r>
              <a:rPr lang="en-US" i="1" spc="145" dirty="0">
                <a:latin typeface="Arial"/>
                <a:cs typeface="Arial"/>
              </a:rPr>
              <a:t>αAβ </a:t>
            </a:r>
            <a:r>
              <a:rPr lang="en-US" dirty="0">
                <a:latin typeface="Arial"/>
                <a:cs typeface="Arial"/>
              </a:rPr>
              <a:t>derives</a:t>
            </a:r>
            <a:r>
              <a:rPr lang="en-US" spc="-140" dirty="0">
                <a:latin typeface="Arial"/>
                <a:cs typeface="Arial"/>
              </a:rPr>
              <a:t> </a:t>
            </a:r>
            <a:r>
              <a:rPr lang="en-US" i="1" spc="114" dirty="0">
                <a:latin typeface="Arial"/>
                <a:cs typeface="Arial"/>
              </a:rPr>
              <a:t>αγβ</a:t>
            </a:r>
            <a:r>
              <a:rPr lang="en-US" spc="114" dirty="0">
                <a:latin typeface="Arial"/>
                <a:cs typeface="Arial"/>
              </a:rPr>
              <a:t>.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86542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</a:t>
            </a:r>
            <a:r>
              <a:rPr lang="en-US" spc="10" dirty="0"/>
              <a:t>or </a:t>
            </a:r>
            <a:r>
              <a:rPr lang="en-US" spc="15" dirty="0"/>
              <a:t>more </a:t>
            </a:r>
            <a:r>
              <a:rPr lang="en-US" spc="5" dirty="0"/>
              <a:t>derivation</a:t>
            </a:r>
            <a:r>
              <a:rPr lang="en-US" dirty="0"/>
              <a:t> </a:t>
            </a:r>
            <a:r>
              <a:rPr lang="en-US" spc="10" dirty="0"/>
              <a:t>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object 4"/>
          <p:cNvSpPr txBox="1"/>
          <p:nvPr/>
        </p:nvSpPr>
        <p:spPr>
          <a:xfrm>
            <a:off x="762000" y="1371600"/>
            <a:ext cx="8141970" cy="599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650" spc="-25" dirty="0">
                <a:latin typeface="Arial"/>
                <a:cs typeface="Arial"/>
              </a:rPr>
              <a:t>We </a:t>
            </a:r>
            <a:r>
              <a:rPr sz="1650" dirty="0">
                <a:latin typeface="Arial"/>
                <a:cs typeface="Arial"/>
              </a:rPr>
              <a:t>define </a:t>
            </a:r>
            <a:r>
              <a:rPr sz="1650" spc="204" dirty="0">
                <a:latin typeface="Lucida Sans Unicode"/>
                <a:cs typeface="Lucida Sans Unicode"/>
              </a:rPr>
              <a:t>⇒ </a:t>
            </a:r>
            <a:r>
              <a:rPr sz="1650" spc="-5" dirty="0">
                <a:latin typeface="Arial"/>
                <a:cs typeface="Arial"/>
              </a:rPr>
              <a:t>to </a:t>
            </a:r>
            <a:r>
              <a:rPr sz="1650" dirty="0">
                <a:latin typeface="Arial"/>
                <a:cs typeface="Arial"/>
              </a:rPr>
              <a:t>be the </a:t>
            </a:r>
            <a:r>
              <a:rPr sz="1650" spc="-10" dirty="0">
                <a:latin typeface="Arial"/>
                <a:cs typeface="Arial"/>
              </a:rPr>
              <a:t>reflexive </a:t>
            </a:r>
            <a:r>
              <a:rPr sz="1650" dirty="0">
                <a:latin typeface="Arial"/>
                <a:cs typeface="Arial"/>
              </a:rPr>
              <a:t>and </a:t>
            </a:r>
            <a:r>
              <a:rPr sz="1650" spc="-5" dirty="0">
                <a:latin typeface="Arial"/>
                <a:cs typeface="Arial"/>
              </a:rPr>
              <a:t>transitive </a:t>
            </a:r>
            <a:r>
              <a:rPr sz="1650" dirty="0">
                <a:latin typeface="Arial"/>
                <a:cs typeface="Arial"/>
              </a:rPr>
              <a:t>closure of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330" dirty="0">
                <a:latin typeface="Lucida Sans Unicode"/>
                <a:cs typeface="Lucida Sans Unicode"/>
              </a:rPr>
              <a:t> </a:t>
            </a:r>
            <a:r>
              <a:rPr sz="1650" spc="-5" dirty="0">
                <a:latin typeface="Arial"/>
                <a:cs typeface="Arial"/>
              </a:rPr>
              <a:t>(</a:t>
            </a:r>
            <a:r>
              <a:rPr sz="1650" i="1" spc="-5" dirty="0">
                <a:latin typeface="Arial"/>
                <a:cs typeface="Arial"/>
              </a:rPr>
              <a:t>i.e.</a:t>
            </a:r>
            <a:r>
              <a:rPr sz="1650" spc="-5" dirty="0">
                <a:latin typeface="Arial"/>
                <a:cs typeface="Arial"/>
              </a:rPr>
              <a:t>, to </a:t>
            </a:r>
            <a:r>
              <a:rPr sz="1650" dirty="0">
                <a:latin typeface="Arial"/>
                <a:cs typeface="Arial"/>
              </a:rPr>
              <a:t>denote </a:t>
            </a:r>
            <a:r>
              <a:rPr sz="1650" spc="-5" dirty="0">
                <a:latin typeface="Arial"/>
                <a:cs typeface="Arial"/>
              </a:rPr>
              <a:t>zero </a:t>
            </a:r>
            <a:r>
              <a:rPr sz="1650" dirty="0">
                <a:latin typeface="Arial"/>
                <a:cs typeface="Arial"/>
              </a:rPr>
              <a:t>or more  derivation</a:t>
            </a:r>
            <a:r>
              <a:rPr sz="1650" spc="-9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steps):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2000" y="2231213"/>
            <a:ext cx="3728085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Basis: </a:t>
            </a:r>
            <a:r>
              <a:rPr sz="1650" dirty="0">
                <a:latin typeface="Arial"/>
                <a:cs typeface="Arial"/>
              </a:rPr>
              <a:t>Let </a:t>
            </a:r>
            <a:r>
              <a:rPr sz="1650" i="1" spc="185" dirty="0">
                <a:latin typeface="Arial"/>
                <a:cs typeface="Arial"/>
              </a:rPr>
              <a:t>α </a:t>
            </a:r>
            <a:r>
              <a:rPr sz="1650" spc="-145" dirty="0">
                <a:latin typeface="Lucida Sans Unicode"/>
                <a:cs typeface="Lucida Sans Unicode"/>
              </a:rPr>
              <a:t>∈ </a:t>
            </a:r>
            <a:r>
              <a:rPr sz="1650" spc="-15" dirty="0">
                <a:latin typeface="Tahoma"/>
                <a:cs typeface="Tahoma"/>
              </a:rPr>
              <a:t>(</a:t>
            </a:r>
            <a:r>
              <a:rPr sz="1650" i="1" spc="-15" dirty="0">
                <a:latin typeface="Arial"/>
                <a:cs typeface="Arial"/>
              </a:rPr>
              <a:t>V </a:t>
            </a:r>
            <a:r>
              <a:rPr sz="1650" spc="-145" dirty="0">
                <a:latin typeface="Lucida Sans Unicode"/>
                <a:cs typeface="Lucida Sans Unicode"/>
              </a:rPr>
              <a:t>∪ </a:t>
            </a:r>
            <a:r>
              <a:rPr sz="1650" i="1" spc="15" dirty="0">
                <a:latin typeface="Arial"/>
                <a:cs typeface="Arial"/>
              </a:rPr>
              <a:t>T </a:t>
            </a:r>
            <a:r>
              <a:rPr sz="1650" spc="-5" dirty="0">
                <a:latin typeface="Tahoma"/>
                <a:cs typeface="Tahoma"/>
              </a:rPr>
              <a:t>)</a:t>
            </a:r>
            <a:r>
              <a:rPr sz="1800" spc="-7" baseline="27777" dirty="0">
                <a:latin typeface="Lucida Sans Unicode"/>
                <a:cs typeface="Lucida Sans Unicode"/>
              </a:rPr>
              <a:t>∗</a:t>
            </a:r>
            <a:r>
              <a:rPr sz="1650" spc="-5" dirty="0">
                <a:latin typeface="Arial"/>
                <a:cs typeface="Arial"/>
              </a:rPr>
              <a:t>. </a:t>
            </a:r>
            <a:r>
              <a:rPr sz="1650" dirty="0">
                <a:latin typeface="Arial"/>
                <a:cs typeface="Arial"/>
              </a:rPr>
              <a:t>Then </a:t>
            </a:r>
            <a:r>
              <a:rPr sz="1650" i="1" spc="185" dirty="0">
                <a:latin typeface="Arial"/>
                <a:cs typeface="Arial"/>
              </a:rPr>
              <a:t>α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10" dirty="0">
                <a:latin typeface="Lucida Sans Unicode"/>
                <a:cs typeface="Lucida Sans Unicode"/>
              </a:rPr>
              <a:t> </a:t>
            </a:r>
            <a:r>
              <a:rPr sz="1650" i="1" spc="90" dirty="0">
                <a:latin typeface="Arial"/>
                <a:cs typeface="Arial"/>
              </a:rPr>
              <a:t>α</a:t>
            </a:r>
            <a:r>
              <a:rPr sz="1650" spc="90" dirty="0">
                <a:latin typeface="Arial"/>
                <a:cs typeface="Arial"/>
              </a:rPr>
              <a:t>.</a:t>
            </a:r>
            <a:endParaRPr sz="16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2000" y="2761564"/>
            <a:ext cx="1430655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-5" dirty="0">
                <a:latin typeface="Arial"/>
                <a:cs typeface="Arial"/>
              </a:rPr>
              <a:t>Induction: </a:t>
            </a:r>
            <a:r>
              <a:rPr sz="1650" spc="-5" dirty="0">
                <a:latin typeface="Arial"/>
                <a:cs typeface="Arial"/>
              </a:rPr>
              <a:t>If</a:t>
            </a:r>
            <a:r>
              <a:rPr sz="1650" spc="65" dirty="0">
                <a:latin typeface="Arial"/>
                <a:cs typeface="Arial"/>
              </a:rPr>
              <a:t> </a:t>
            </a:r>
            <a:r>
              <a:rPr sz="1650" i="1" spc="185" dirty="0">
                <a:latin typeface="Arial"/>
                <a:cs typeface="Arial"/>
              </a:rPr>
              <a:t>α</a:t>
            </a:r>
            <a:endParaRPr sz="16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03348" y="2698319"/>
            <a:ext cx="3651885" cy="338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>
              <a:lnSpc>
                <a:spcPts val="969"/>
              </a:lnSpc>
              <a:tabLst>
                <a:tab pos="2996565" algn="l"/>
              </a:tabLst>
            </a:pPr>
            <a:r>
              <a:rPr sz="1200" spc="-165" dirty="0">
                <a:latin typeface="Lucida Sans Unicode"/>
                <a:cs typeface="Lucida Sans Unicode"/>
              </a:rPr>
              <a:t>∗	∗</a:t>
            </a:r>
            <a:endParaRPr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1510"/>
              </a:lnSpc>
              <a:tabLst>
                <a:tab pos="472440" algn="l"/>
                <a:tab pos="1386840" algn="l"/>
                <a:tab pos="1784985" algn="l"/>
                <a:tab pos="2933700" algn="l"/>
                <a:tab pos="3394075" algn="l"/>
              </a:tabLst>
            </a:pPr>
            <a:r>
              <a:rPr sz="1650" spc="204" dirty="0">
                <a:latin typeface="Lucida Sans Unicode"/>
                <a:cs typeface="Lucida Sans Unicode"/>
              </a:rPr>
              <a:t>⇒	</a:t>
            </a:r>
            <a:r>
              <a:rPr sz="1650" i="1" spc="40" dirty="0">
                <a:latin typeface="Arial"/>
                <a:cs typeface="Arial"/>
              </a:rPr>
              <a:t>β </a:t>
            </a:r>
            <a:r>
              <a:rPr sz="1650" i="1" spc="29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and </a:t>
            </a:r>
            <a:r>
              <a:rPr sz="1650" spc="110" dirty="0">
                <a:latin typeface="Arial"/>
                <a:cs typeface="Arial"/>
              </a:rPr>
              <a:t> </a:t>
            </a:r>
            <a:r>
              <a:rPr sz="1650" i="1" spc="40" dirty="0">
                <a:latin typeface="Arial"/>
                <a:cs typeface="Arial"/>
              </a:rPr>
              <a:t>β	</a:t>
            </a:r>
            <a:r>
              <a:rPr sz="1650" spc="204" dirty="0">
                <a:latin typeface="Lucida Sans Unicode"/>
                <a:cs typeface="Lucida Sans Unicode"/>
              </a:rPr>
              <a:t>⇒	</a:t>
            </a:r>
            <a:r>
              <a:rPr sz="1650" i="1" spc="75" dirty="0">
                <a:latin typeface="Arial"/>
                <a:cs typeface="Arial"/>
              </a:rPr>
              <a:t>γ  </a:t>
            </a:r>
            <a:r>
              <a:rPr sz="1650" dirty="0">
                <a:latin typeface="Arial"/>
                <a:cs typeface="Arial"/>
              </a:rPr>
              <a:t>,</a:t>
            </a:r>
            <a:r>
              <a:rPr sz="1650" spc="36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then</a:t>
            </a:r>
            <a:r>
              <a:rPr sz="1650" spc="400" dirty="0">
                <a:latin typeface="Arial"/>
                <a:cs typeface="Arial"/>
              </a:rPr>
              <a:t> </a:t>
            </a:r>
            <a:r>
              <a:rPr sz="1650" i="1" spc="185" dirty="0">
                <a:latin typeface="Arial"/>
                <a:cs typeface="Arial"/>
              </a:rPr>
              <a:t>α	</a:t>
            </a:r>
            <a:r>
              <a:rPr sz="1650" spc="204" dirty="0">
                <a:latin typeface="Lucida Sans Unicode"/>
                <a:cs typeface="Lucida Sans Unicode"/>
              </a:rPr>
              <a:t>⇒	</a:t>
            </a:r>
            <a:r>
              <a:rPr sz="1650" i="1" spc="75" dirty="0">
                <a:latin typeface="Arial"/>
                <a:cs typeface="Arial"/>
              </a:rPr>
              <a:t>γ</a:t>
            </a:r>
            <a:r>
              <a:rPr sz="1650" i="1" spc="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376457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smtClean="0"/>
              <a:t>Example of Derivation</a:t>
            </a:r>
            <a:endParaRPr lang="en-US" sz="4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object 8"/>
          <p:cNvSpPr txBox="1">
            <a:spLocks/>
          </p:cNvSpPr>
          <p:nvPr/>
        </p:nvSpPr>
        <p:spPr>
          <a:xfrm>
            <a:off x="-533400" y="914400"/>
            <a:ext cx="9525482" cy="4916807"/>
          </a:xfrm>
          <a:prstGeom prst="rect">
            <a:avLst/>
          </a:prstGeom>
        </p:spPr>
        <p:txBody>
          <a:bodyPr vert="horz" wrap="square" lIns="0" tIns="1745056" rIns="0" bIns="0" rtlCol="0"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00" indent="0">
              <a:lnSpc>
                <a:spcPct val="100000"/>
              </a:lnSpc>
              <a:buNone/>
            </a:pPr>
            <a:r>
              <a:rPr lang="en-US" sz="2000" spc="-5" dirty="0" smtClean="0"/>
              <a:t>Note </a:t>
            </a:r>
            <a:r>
              <a:rPr lang="en-US" sz="2000" dirty="0" smtClean="0"/>
              <a:t>1: At each step </a:t>
            </a:r>
            <a:r>
              <a:rPr lang="en-US" sz="2000" spc="-10" dirty="0" smtClean="0"/>
              <a:t>we </a:t>
            </a:r>
            <a:r>
              <a:rPr lang="en-US" sz="2000" dirty="0" smtClean="0"/>
              <a:t>might </a:t>
            </a:r>
            <a:r>
              <a:rPr lang="en-US" sz="2000" spc="-15" dirty="0" smtClean="0"/>
              <a:t>have several </a:t>
            </a:r>
            <a:r>
              <a:rPr lang="en-US" sz="2000" spc="5" dirty="0" smtClean="0"/>
              <a:t>rules </a:t>
            </a:r>
            <a:r>
              <a:rPr lang="en-US" sz="2000" spc="-5" dirty="0" smtClean="0"/>
              <a:t>to </a:t>
            </a:r>
            <a:r>
              <a:rPr lang="en-US" sz="2000" dirty="0" smtClean="0"/>
              <a:t>choose from,</a:t>
            </a:r>
            <a:r>
              <a:rPr lang="en-US" sz="2000" spc="95" dirty="0" smtClean="0"/>
              <a:t> </a:t>
            </a:r>
            <a:r>
              <a:rPr lang="en-US" sz="2000" spc="-5" dirty="0" smtClean="0"/>
              <a:t>e.g.</a:t>
            </a:r>
          </a:p>
          <a:p>
            <a:pPr marL="1361440">
              <a:lnSpc>
                <a:spcPct val="100000"/>
              </a:lnSpc>
              <a:spcBef>
                <a:spcPts val="335"/>
              </a:spcBef>
            </a:pPr>
            <a:r>
              <a:rPr lang="en-US" sz="2000" i="1" spc="300" dirty="0" smtClean="0">
                <a:latin typeface="Arial"/>
                <a:cs typeface="Arial"/>
              </a:rPr>
              <a:t>I</a:t>
            </a:r>
            <a:r>
              <a:rPr lang="en-US" sz="2000" i="1" spc="50" dirty="0" smtClean="0">
                <a:latin typeface="Arial"/>
                <a:cs typeface="Arial"/>
              </a:rPr>
              <a:t> </a:t>
            </a:r>
            <a:r>
              <a:rPr lang="en-US" sz="2000" spc="-434" dirty="0" smtClean="0">
                <a:latin typeface="Lucida Sans Unicode"/>
                <a:cs typeface="Lucida Sans Unicode"/>
              </a:rPr>
              <a:t>∗   </a:t>
            </a:r>
            <a:r>
              <a:rPr lang="en-US" sz="2000" spc="-409" dirty="0" smtClean="0">
                <a:latin typeface="Lucida Sans Unicode"/>
                <a:cs typeface="Lucida Sans Unicode"/>
              </a:rPr>
              <a:t> </a:t>
            </a:r>
            <a:r>
              <a:rPr lang="en-US" sz="2000" i="1" spc="185" dirty="0" smtClean="0">
                <a:latin typeface="Arial"/>
                <a:cs typeface="Arial"/>
              </a:rPr>
              <a:t>E</a:t>
            </a:r>
            <a:r>
              <a:rPr lang="en-US" sz="2000" i="1" spc="114" dirty="0" smtClean="0">
                <a:latin typeface="Arial"/>
                <a:cs typeface="Arial"/>
              </a:rPr>
              <a:t> </a:t>
            </a:r>
            <a:r>
              <a:rPr lang="en-US" sz="2000" spc="204" dirty="0" smtClean="0">
                <a:latin typeface="Lucida Sans Unicode"/>
                <a:cs typeface="Lucida Sans Unicode"/>
              </a:rPr>
              <a:t>⇒</a:t>
            </a:r>
            <a:r>
              <a:rPr lang="en-US" sz="2000" spc="-50" dirty="0" smtClean="0">
                <a:latin typeface="Lucida Sans Unicode"/>
                <a:cs typeface="Lucida Sans Unicode"/>
              </a:rPr>
              <a:t> </a:t>
            </a:r>
            <a:r>
              <a:rPr lang="en-US" sz="2000" i="1" spc="10" dirty="0" smtClean="0">
                <a:latin typeface="Arial"/>
                <a:cs typeface="Arial"/>
              </a:rPr>
              <a:t>a</a:t>
            </a:r>
            <a:r>
              <a:rPr lang="en-US" sz="2000" i="1" spc="-80" dirty="0" smtClean="0">
                <a:latin typeface="Arial"/>
                <a:cs typeface="Arial"/>
              </a:rPr>
              <a:t> </a:t>
            </a:r>
            <a:r>
              <a:rPr lang="en-US" sz="2000" spc="-434" dirty="0" smtClean="0">
                <a:latin typeface="Lucida Sans Unicode"/>
                <a:cs typeface="Lucida Sans Unicode"/>
              </a:rPr>
              <a:t>∗   </a:t>
            </a:r>
            <a:r>
              <a:rPr lang="en-US" sz="2000" spc="-400" dirty="0" smtClean="0">
                <a:latin typeface="Lucida Sans Unicode"/>
                <a:cs typeface="Lucida Sans Unicode"/>
              </a:rPr>
              <a:t> </a:t>
            </a:r>
            <a:r>
              <a:rPr lang="en-US" sz="2000" i="1" spc="185" dirty="0" smtClean="0">
                <a:latin typeface="Arial"/>
                <a:cs typeface="Arial"/>
              </a:rPr>
              <a:t>E</a:t>
            </a:r>
            <a:r>
              <a:rPr lang="en-US" sz="2000" i="1" spc="100" dirty="0" smtClean="0">
                <a:latin typeface="Arial"/>
                <a:cs typeface="Arial"/>
              </a:rPr>
              <a:t> </a:t>
            </a:r>
            <a:r>
              <a:rPr lang="en-US" sz="2000" spc="204" dirty="0" smtClean="0">
                <a:latin typeface="Lucida Sans Unicode"/>
                <a:cs typeface="Lucida Sans Unicode"/>
              </a:rPr>
              <a:t>⇒</a:t>
            </a:r>
            <a:r>
              <a:rPr lang="en-US" sz="2000" spc="-35" dirty="0" smtClean="0">
                <a:latin typeface="Lucida Sans Unicode"/>
                <a:cs typeface="Lucida Sans Unicode"/>
              </a:rPr>
              <a:t> </a:t>
            </a:r>
            <a:r>
              <a:rPr lang="en-US" sz="2000" i="1" spc="10" dirty="0" smtClean="0">
                <a:latin typeface="Arial"/>
                <a:cs typeface="Arial"/>
              </a:rPr>
              <a:t>a</a:t>
            </a:r>
            <a:r>
              <a:rPr lang="en-US" sz="2000" i="1" spc="-80" dirty="0" smtClean="0">
                <a:latin typeface="Arial"/>
                <a:cs typeface="Arial"/>
              </a:rPr>
              <a:t> </a:t>
            </a:r>
            <a:r>
              <a:rPr lang="en-US" sz="2000" spc="-434" dirty="0" smtClean="0">
                <a:latin typeface="Lucida Sans Unicode"/>
                <a:cs typeface="Lucida Sans Unicode"/>
              </a:rPr>
              <a:t>∗   </a:t>
            </a:r>
            <a:r>
              <a:rPr lang="en-US" sz="2000" spc="-409" dirty="0" smtClean="0">
                <a:latin typeface="Lucida Sans Unicode"/>
                <a:cs typeface="Lucida Sans Unicode"/>
              </a:rPr>
              <a:t> </a:t>
            </a:r>
            <a:r>
              <a:rPr lang="en-US" sz="2000" spc="95" dirty="0" smtClean="0">
                <a:latin typeface="Tahoma"/>
                <a:cs typeface="Tahoma"/>
              </a:rPr>
              <a:t>(</a:t>
            </a:r>
            <a:r>
              <a:rPr lang="en-US" sz="2000" i="1" spc="95" dirty="0" smtClean="0">
                <a:latin typeface="Arial"/>
                <a:cs typeface="Arial"/>
              </a:rPr>
              <a:t>E</a:t>
            </a:r>
            <a:r>
              <a:rPr lang="en-US" sz="2000" spc="95" dirty="0" smtClean="0">
                <a:latin typeface="Tahoma"/>
                <a:cs typeface="Tahoma"/>
              </a:rPr>
              <a:t>)</a:t>
            </a:r>
            <a:r>
              <a:rPr lang="en-US" sz="2000" spc="95" dirty="0" smtClean="0"/>
              <a:t>,</a:t>
            </a:r>
            <a:r>
              <a:rPr lang="en-US" sz="2000" spc="-5" dirty="0" smtClean="0"/>
              <a:t> versus</a:t>
            </a:r>
          </a:p>
          <a:p>
            <a:pPr marL="1361440">
              <a:lnSpc>
                <a:spcPct val="100000"/>
              </a:lnSpc>
              <a:spcBef>
                <a:spcPts val="335"/>
              </a:spcBef>
            </a:pPr>
            <a:r>
              <a:rPr lang="en-US" sz="2000" i="1" spc="300" dirty="0" smtClean="0">
                <a:latin typeface="Arial"/>
                <a:cs typeface="Arial"/>
              </a:rPr>
              <a:t>I</a:t>
            </a:r>
            <a:r>
              <a:rPr lang="en-US" sz="2000" i="1" spc="50" dirty="0" smtClean="0">
                <a:latin typeface="Arial"/>
                <a:cs typeface="Arial"/>
              </a:rPr>
              <a:t> </a:t>
            </a:r>
            <a:r>
              <a:rPr lang="en-US" sz="2000" spc="-434" dirty="0" smtClean="0">
                <a:latin typeface="Lucida Sans Unicode"/>
                <a:cs typeface="Lucida Sans Unicode"/>
              </a:rPr>
              <a:t>∗   </a:t>
            </a:r>
            <a:r>
              <a:rPr lang="en-US" sz="2000" spc="-409" dirty="0" smtClean="0">
                <a:latin typeface="Lucida Sans Unicode"/>
                <a:cs typeface="Lucida Sans Unicode"/>
              </a:rPr>
              <a:t> </a:t>
            </a:r>
            <a:r>
              <a:rPr lang="en-US" sz="2000" i="1" spc="185" dirty="0" smtClean="0">
                <a:latin typeface="Arial"/>
                <a:cs typeface="Arial"/>
              </a:rPr>
              <a:t>E</a:t>
            </a:r>
            <a:r>
              <a:rPr lang="en-US" sz="2000" i="1" spc="114" dirty="0" smtClean="0">
                <a:latin typeface="Arial"/>
                <a:cs typeface="Arial"/>
              </a:rPr>
              <a:t> </a:t>
            </a:r>
            <a:r>
              <a:rPr lang="en-US" sz="2000" spc="204" dirty="0" smtClean="0">
                <a:latin typeface="Lucida Sans Unicode"/>
                <a:cs typeface="Lucida Sans Unicode"/>
              </a:rPr>
              <a:t>⇒</a:t>
            </a:r>
            <a:r>
              <a:rPr lang="en-US" sz="2000" spc="-50" dirty="0" smtClean="0">
                <a:latin typeface="Lucida Sans Unicode"/>
                <a:cs typeface="Lucida Sans Unicode"/>
              </a:rPr>
              <a:t> </a:t>
            </a:r>
            <a:r>
              <a:rPr lang="en-US" sz="2000" i="1" spc="300" dirty="0" smtClean="0">
                <a:latin typeface="Arial"/>
                <a:cs typeface="Arial"/>
              </a:rPr>
              <a:t>I</a:t>
            </a:r>
            <a:r>
              <a:rPr lang="en-US" sz="2000" i="1" spc="50" dirty="0" smtClean="0">
                <a:latin typeface="Arial"/>
                <a:cs typeface="Arial"/>
              </a:rPr>
              <a:t> </a:t>
            </a:r>
            <a:r>
              <a:rPr lang="en-US" sz="2000" spc="-434" dirty="0" smtClean="0">
                <a:latin typeface="Lucida Sans Unicode"/>
                <a:cs typeface="Lucida Sans Unicode"/>
              </a:rPr>
              <a:t>∗   </a:t>
            </a:r>
            <a:r>
              <a:rPr lang="en-US" sz="2000" spc="-409" dirty="0" smtClean="0">
                <a:latin typeface="Lucida Sans Unicode"/>
                <a:cs typeface="Lucida Sans Unicode"/>
              </a:rPr>
              <a:t> </a:t>
            </a:r>
            <a:r>
              <a:rPr lang="en-US" sz="2000" spc="125" dirty="0" smtClean="0">
                <a:latin typeface="Tahoma"/>
                <a:cs typeface="Tahoma"/>
              </a:rPr>
              <a:t>(</a:t>
            </a:r>
            <a:r>
              <a:rPr lang="en-US" sz="2000" i="1" spc="125" dirty="0" smtClean="0">
                <a:latin typeface="Arial"/>
                <a:cs typeface="Arial"/>
              </a:rPr>
              <a:t>E</a:t>
            </a:r>
            <a:r>
              <a:rPr lang="en-US" sz="2000" spc="125" dirty="0" smtClean="0">
                <a:latin typeface="Tahoma"/>
                <a:cs typeface="Tahoma"/>
              </a:rPr>
              <a:t>)</a:t>
            </a:r>
            <a:r>
              <a:rPr lang="en-US" sz="2000" spc="-35" dirty="0" smtClean="0">
                <a:latin typeface="Tahoma"/>
                <a:cs typeface="Tahoma"/>
              </a:rPr>
              <a:t> </a:t>
            </a:r>
            <a:r>
              <a:rPr lang="en-US" sz="2000" spc="204" dirty="0" smtClean="0">
                <a:latin typeface="Lucida Sans Unicode"/>
                <a:cs typeface="Lucida Sans Unicode"/>
              </a:rPr>
              <a:t>⇒</a:t>
            </a:r>
            <a:r>
              <a:rPr lang="en-US" sz="2000" spc="-50" dirty="0" smtClean="0">
                <a:latin typeface="Lucida Sans Unicode"/>
                <a:cs typeface="Lucida Sans Unicode"/>
              </a:rPr>
              <a:t> </a:t>
            </a:r>
            <a:r>
              <a:rPr lang="en-US" sz="2000" i="1" spc="10" dirty="0" smtClean="0">
                <a:latin typeface="Arial"/>
                <a:cs typeface="Arial"/>
              </a:rPr>
              <a:t>a</a:t>
            </a:r>
            <a:r>
              <a:rPr lang="en-US" sz="2000" i="1" spc="-85" dirty="0" smtClean="0">
                <a:latin typeface="Arial"/>
                <a:cs typeface="Arial"/>
              </a:rPr>
              <a:t> </a:t>
            </a:r>
            <a:r>
              <a:rPr lang="en-US" sz="2000" spc="-434" dirty="0" smtClean="0">
                <a:latin typeface="Lucida Sans Unicode"/>
                <a:cs typeface="Lucida Sans Unicode"/>
              </a:rPr>
              <a:t>∗   </a:t>
            </a:r>
            <a:r>
              <a:rPr lang="en-US" sz="2000" spc="-400" dirty="0" smtClean="0">
                <a:latin typeface="Lucida Sans Unicode"/>
                <a:cs typeface="Lucida Sans Unicode"/>
              </a:rPr>
              <a:t> </a:t>
            </a:r>
            <a:r>
              <a:rPr lang="en-US" sz="2000" spc="95" dirty="0" smtClean="0">
                <a:latin typeface="Tahoma"/>
                <a:cs typeface="Tahoma"/>
              </a:rPr>
              <a:t>(</a:t>
            </a:r>
            <a:r>
              <a:rPr lang="en-US" sz="2000" i="1" spc="95" dirty="0" smtClean="0">
                <a:latin typeface="Arial"/>
                <a:cs typeface="Arial"/>
              </a:rPr>
              <a:t>E</a:t>
            </a:r>
            <a:r>
              <a:rPr lang="en-US" sz="2000" spc="95" dirty="0" smtClean="0">
                <a:latin typeface="Tahoma"/>
                <a:cs typeface="Tahoma"/>
              </a:rPr>
              <a:t>)</a:t>
            </a:r>
            <a:r>
              <a:rPr lang="en-US" sz="2000" spc="95" dirty="0" smtClean="0"/>
              <a:t>.</a:t>
            </a:r>
          </a:p>
          <a:p>
            <a:pPr marL="1361440">
              <a:lnSpc>
                <a:spcPct val="100000"/>
              </a:lnSpc>
              <a:spcBef>
                <a:spcPts val="345"/>
              </a:spcBef>
            </a:pPr>
            <a:r>
              <a:rPr lang="en-US" sz="2000" spc="-5" dirty="0" smtClean="0"/>
              <a:t>Note </a:t>
            </a:r>
            <a:r>
              <a:rPr lang="en-US" sz="2000" dirty="0" smtClean="0"/>
              <a:t>2: </a:t>
            </a:r>
            <a:r>
              <a:rPr lang="en-US" sz="2000" spc="-5" dirty="0" smtClean="0"/>
              <a:t>Not </a:t>
            </a:r>
            <a:r>
              <a:rPr lang="en-US" sz="2000" dirty="0" smtClean="0"/>
              <a:t>all choices </a:t>
            </a:r>
            <a:r>
              <a:rPr lang="en-US" sz="2000" spc="5" dirty="0" smtClean="0"/>
              <a:t>lead </a:t>
            </a:r>
            <a:r>
              <a:rPr lang="en-US" sz="2000" spc="-5" dirty="0" smtClean="0"/>
              <a:t>to </a:t>
            </a:r>
            <a:r>
              <a:rPr lang="en-US" sz="2000" dirty="0" smtClean="0"/>
              <a:t>successful derivations of a </a:t>
            </a:r>
            <a:r>
              <a:rPr lang="en-US" sz="2000" spc="10" dirty="0" smtClean="0"/>
              <a:t>particular </a:t>
            </a:r>
            <a:r>
              <a:rPr lang="en-US" sz="2000" spc="5" dirty="0" smtClean="0"/>
              <a:t>string, </a:t>
            </a:r>
            <a:r>
              <a:rPr lang="en-US" sz="2000" spc="-20" dirty="0" smtClean="0"/>
              <a:t>for</a:t>
            </a:r>
            <a:r>
              <a:rPr lang="en-US" sz="2000" spc="25" dirty="0" smtClean="0"/>
              <a:t> </a:t>
            </a:r>
            <a:r>
              <a:rPr lang="en-US" sz="2000" dirty="0" smtClean="0"/>
              <a:t>instance</a:t>
            </a:r>
          </a:p>
          <a:p>
            <a:pPr marL="1361440">
              <a:lnSpc>
                <a:spcPct val="100000"/>
              </a:lnSpc>
              <a:spcBef>
                <a:spcPts val="335"/>
              </a:spcBef>
            </a:pPr>
            <a:r>
              <a:rPr lang="en-US" sz="2000" i="1" spc="185" dirty="0" smtClean="0">
                <a:latin typeface="Arial"/>
                <a:cs typeface="Arial"/>
              </a:rPr>
              <a:t>E</a:t>
            </a:r>
            <a:r>
              <a:rPr lang="en-US" sz="2000" i="1" spc="100" dirty="0" smtClean="0">
                <a:latin typeface="Arial"/>
                <a:cs typeface="Arial"/>
              </a:rPr>
              <a:t> </a:t>
            </a:r>
            <a:r>
              <a:rPr lang="en-US" sz="2000" spc="204" dirty="0" smtClean="0">
                <a:latin typeface="Lucida Sans Unicode"/>
                <a:cs typeface="Lucida Sans Unicode"/>
              </a:rPr>
              <a:t>⇒</a:t>
            </a:r>
            <a:r>
              <a:rPr lang="en-US" sz="2000" spc="-50" dirty="0" smtClean="0">
                <a:latin typeface="Lucida Sans Unicode"/>
                <a:cs typeface="Lucida Sans Unicode"/>
              </a:rPr>
              <a:t> </a:t>
            </a:r>
            <a:r>
              <a:rPr lang="en-US" sz="2000" i="1" spc="185" dirty="0" smtClean="0">
                <a:latin typeface="Arial"/>
                <a:cs typeface="Arial"/>
              </a:rPr>
              <a:t>E</a:t>
            </a:r>
            <a:r>
              <a:rPr lang="en-US" sz="2000" i="1" spc="15" dirty="0" smtClean="0">
                <a:latin typeface="Arial"/>
                <a:cs typeface="Arial"/>
              </a:rPr>
              <a:t> </a:t>
            </a:r>
            <a:r>
              <a:rPr lang="en-US" sz="2000" spc="165" dirty="0" smtClean="0">
                <a:latin typeface="Tahoma"/>
                <a:cs typeface="Tahoma"/>
              </a:rPr>
              <a:t>+</a:t>
            </a:r>
            <a:r>
              <a:rPr lang="en-US" sz="2000" spc="-140" dirty="0" smtClean="0">
                <a:latin typeface="Tahoma"/>
                <a:cs typeface="Tahoma"/>
              </a:rPr>
              <a:t> </a:t>
            </a:r>
            <a:r>
              <a:rPr lang="en-US" sz="2000" i="1" spc="185" dirty="0" smtClean="0">
                <a:latin typeface="Arial"/>
                <a:cs typeface="Arial"/>
              </a:rPr>
              <a:t>E</a:t>
            </a:r>
            <a:r>
              <a:rPr lang="en-US" sz="2000" i="1" spc="90" dirty="0" smtClean="0">
                <a:latin typeface="Arial"/>
                <a:cs typeface="Arial"/>
              </a:rPr>
              <a:t> </a:t>
            </a:r>
            <a:r>
              <a:rPr lang="en-US" sz="2000" dirty="0" smtClean="0"/>
              <a:t>(at</a:t>
            </a:r>
            <a:r>
              <a:rPr lang="en-US" sz="2000" spc="-20" dirty="0" smtClean="0"/>
              <a:t> </a:t>
            </a:r>
            <a:r>
              <a:rPr lang="en-US" sz="2000" dirty="0" smtClean="0"/>
              <a:t>the</a:t>
            </a:r>
            <a:r>
              <a:rPr lang="en-US" sz="2000" spc="-20" dirty="0" smtClean="0"/>
              <a:t> </a:t>
            </a:r>
            <a:r>
              <a:rPr lang="en-US" sz="2000" dirty="0" smtClean="0"/>
              <a:t>first</a:t>
            </a:r>
            <a:r>
              <a:rPr lang="en-US" sz="2000" spc="-5" dirty="0" smtClean="0"/>
              <a:t> </a:t>
            </a:r>
            <a:r>
              <a:rPr lang="en-US" sz="2000" dirty="0" smtClean="0"/>
              <a:t>step)</a:t>
            </a:r>
          </a:p>
          <a:p>
            <a:pPr marL="1361440">
              <a:lnSpc>
                <a:spcPct val="100000"/>
              </a:lnSpc>
              <a:spcBef>
                <a:spcPts val="335"/>
              </a:spcBef>
            </a:pPr>
            <a:r>
              <a:rPr lang="en-US" sz="2000" dirty="0" smtClean="0"/>
              <a:t>won’t </a:t>
            </a:r>
            <a:r>
              <a:rPr lang="en-US" sz="2000" spc="5" dirty="0" smtClean="0"/>
              <a:t>lead </a:t>
            </a:r>
            <a:r>
              <a:rPr lang="en-US" sz="2000" spc="-5" dirty="0" smtClean="0"/>
              <a:t>to </a:t>
            </a:r>
            <a:r>
              <a:rPr lang="en-US" sz="2000" dirty="0" smtClean="0"/>
              <a:t>a derivation of </a:t>
            </a:r>
            <a:r>
              <a:rPr lang="en-US" sz="2000" i="1" spc="10" dirty="0" smtClean="0">
                <a:latin typeface="Arial"/>
                <a:cs typeface="Arial"/>
              </a:rPr>
              <a:t>a </a:t>
            </a:r>
            <a:r>
              <a:rPr lang="en-US" sz="2000" spc="-434" dirty="0" smtClean="0">
                <a:latin typeface="Lucida Sans Unicode"/>
                <a:cs typeface="Lucida Sans Unicode"/>
              </a:rPr>
              <a:t>∗    </a:t>
            </a:r>
            <a:r>
              <a:rPr lang="en-US" sz="2000" spc="30" dirty="0" smtClean="0">
                <a:latin typeface="Tahoma"/>
                <a:cs typeface="Tahoma"/>
              </a:rPr>
              <a:t>(</a:t>
            </a:r>
            <a:r>
              <a:rPr lang="en-US" sz="2000" i="1" spc="30" dirty="0" smtClean="0">
                <a:latin typeface="Arial"/>
                <a:cs typeface="Arial"/>
              </a:rPr>
              <a:t>a </a:t>
            </a:r>
            <a:r>
              <a:rPr lang="en-US" sz="2000" spc="165" dirty="0" smtClean="0">
                <a:latin typeface="Tahoma"/>
                <a:cs typeface="Tahoma"/>
              </a:rPr>
              <a:t>+</a:t>
            </a:r>
            <a:r>
              <a:rPr lang="en-US" sz="2000" spc="-375" dirty="0" smtClean="0">
                <a:latin typeface="Tahoma"/>
                <a:cs typeface="Tahoma"/>
              </a:rPr>
              <a:t> </a:t>
            </a:r>
            <a:r>
              <a:rPr lang="en-US" sz="2000" i="1" spc="-35" dirty="0" smtClean="0">
                <a:latin typeface="Arial"/>
                <a:cs typeface="Arial"/>
              </a:rPr>
              <a:t>b</a:t>
            </a:r>
            <a:r>
              <a:rPr lang="en-US" sz="2000" spc="-35" dirty="0" smtClean="0">
                <a:latin typeface="Tahoma"/>
                <a:cs typeface="Tahoma"/>
              </a:rPr>
              <a:t>000)</a:t>
            </a:r>
            <a:r>
              <a:rPr lang="en-US" sz="2000" spc="-35" dirty="0" smtClean="0"/>
              <a:t>.</a:t>
            </a:r>
          </a:p>
          <a:p>
            <a:pPr marL="1361440">
              <a:lnSpc>
                <a:spcPct val="100000"/>
              </a:lnSpc>
              <a:spcBef>
                <a:spcPts val="335"/>
              </a:spcBef>
            </a:pPr>
            <a:r>
              <a:rPr lang="en-US" sz="2000" spc="5" dirty="0" smtClean="0"/>
              <a:t>Important: </a:t>
            </a:r>
            <a:r>
              <a:rPr lang="en-US" sz="2000" spc="-5" dirty="0" smtClean="0"/>
              <a:t>Recursive inference </a:t>
            </a:r>
            <a:r>
              <a:rPr lang="en-US" sz="2000" dirty="0" smtClean="0"/>
              <a:t>and derivation are equivalent. A </a:t>
            </a:r>
            <a:r>
              <a:rPr lang="en-US" sz="2000" spc="5" dirty="0" smtClean="0"/>
              <a:t>string </a:t>
            </a:r>
            <a:r>
              <a:rPr lang="en-US" sz="2000" dirty="0" smtClean="0"/>
              <a:t>of </a:t>
            </a:r>
            <a:r>
              <a:rPr lang="en-US" sz="2000" spc="5" dirty="0" smtClean="0"/>
              <a:t>terminals </a:t>
            </a:r>
            <a:r>
              <a:rPr lang="en-US" sz="2000" i="1" spc="65" dirty="0" smtClean="0">
                <a:latin typeface="Arial"/>
                <a:cs typeface="Arial"/>
              </a:rPr>
              <a:t>w</a:t>
            </a:r>
            <a:r>
              <a:rPr lang="en-US" sz="2000" i="1" spc="40" dirty="0" smtClean="0">
                <a:latin typeface="Arial"/>
                <a:cs typeface="Arial"/>
              </a:rPr>
              <a:t> </a:t>
            </a:r>
            <a:r>
              <a:rPr lang="en-US" sz="2000" dirty="0" smtClean="0"/>
              <a:t>is </a:t>
            </a:r>
            <a:r>
              <a:rPr lang="en-US" sz="2000" spc="-5" dirty="0" smtClean="0"/>
              <a:t>inferred</a:t>
            </a:r>
            <a:r>
              <a:rPr lang="en-US" sz="2000" spc="-30" dirty="0" smtClean="0"/>
              <a:t> </a:t>
            </a:r>
            <a:r>
              <a:rPr lang="en-US" sz="2000" spc="-5" dirty="0" smtClean="0"/>
              <a:t>to </a:t>
            </a:r>
            <a:r>
              <a:rPr lang="en-US" sz="2000" dirty="0" smtClean="0"/>
              <a:t>be</a:t>
            </a:r>
            <a:r>
              <a:rPr lang="en-US" sz="2000" spc="-5" dirty="0" smtClean="0"/>
              <a:t> </a:t>
            </a:r>
            <a:r>
              <a:rPr lang="en-US" sz="2000" dirty="0" smtClean="0"/>
              <a:t>in</a:t>
            </a:r>
            <a:r>
              <a:rPr lang="en-US" sz="2000" spc="-15" dirty="0" smtClean="0"/>
              <a:t> </a:t>
            </a:r>
            <a:r>
              <a:rPr lang="en-US" sz="2000" dirty="0" smtClean="0"/>
              <a:t>the</a:t>
            </a:r>
            <a:r>
              <a:rPr lang="en-US" sz="2000" spc="-5" dirty="0" smtClean="0"/>
              <a:t> </a:t>
            </a:r>
            <a:r>
              <a:rPr lang="en-US" sz="2000" spc="5" dirty="0" smtClean="0"/>
              <a:t>language</a:t>
            </a:r>
            <a:r>
              <a:rPr lang="en-US" sz="2000" spc="-40" dirty="0" smtClean="0"/>
              <a:t> </a:t>
            </a:r>
            <a:r>
              <a:rPr lang="en-US" sz="2000" dirty="0" smtClean="0"/>
              <a:t>of</a:t>
            </a:r>
            <a:r>
              <a:rPr lang="en-US" sz="2000" spc="-15" dirty="0" smtClean="0"/>
              <a:t> </a:t>
            </a:r>
            <a:r>
              <a:rPr lang="en-US" sz="2000" dirty="0" smtClean="0"/>
              <a:t>some</a:t>
            </a:r>
            <a:r>
              <a:rPr lang="en-US" sz="2000" spc="-15" dirty="0" smtClean="0"/>
              <a:t> </a:t>
            </a:r>
            <a:r>
              <a:rPr lang="en-US" sz="2000" spc="-5" dirty="0" smtClean="0"/>
              <a:t>variable</a:t>
            </a:r>
            <a:r>
              <a:rPr lang="en-US" sz="2000" spc="-30" dirty="0" smtClean="0"/>
              <a:t> </a:t>
            </a:r>
            <a:r>
              <a:rPr lang="en-US" sz="2000" i="1" spc="215" dirty="0" smtClean="0">
                <a:latin typeface="Arial"/>
                <a:cs typeface="Arial"/>
              </a:rPr>
              <a:t>A</a:t>
            </a:r>
            <a:r>
              <a:rPr lang="en-US" sz="2000" i="1" spc="-5" dirty="0" smtClean="0">
                <a:latin typeface="Arial"/>
                <a:cs typeface="Arial"/>
              </a:rPr>
              <a:t> </a:t>
            </a:r>
            <a:r>
              <a:rPr lang="en-US" sz="2000" dirty="0" err="1" smtClean="0"/>
              <a:t>iff</a:t>
            </a:r>
            <a:r>
              <a:rPr lang="en-US" sz="2000" spc="-15" dirty="0" smtClean="0"/>
              <a:t> </a:t>
            </a:r>
            <a:r>
              <a:rPr lang="en-US" sz="2000" i="1" spc="215" dirty="0" smtClean="0">
                <a:latin typeface="Arial"/>
                <a:cs typeface="Arial"/>
              </a:rPr>
              <a:t>A</a:t>
            </a:r>
            <a:r>
              <a:rPr lang="en-US" sz="2000" i="1" spc="20" dirty="0" smtClean="0">
                <a:latin typeface="Arial"/>
                <a:cs typeface="Arial"/>
              </a:rPr>
              <a:t> </a:t>
            </a:r>
            <a:r>
              <a:rPr lang="en-US" sz="2000" spc="204" dirty="0" smtClean="0">
                <a:latin typeface="Lucida Sans Unicode"/>
                <a:cs typeface="Lucida Sans Unicode"/>
              </a:rPr>
              <a:t>⇒</a:t>
            </a:r>
            <a:r>
              <a:rPr lang="en-US" sz="2000" spc="-45" dirty="0" smtClean="0">
                <a:latin typeface="Lucida Sans Unicode"/>
                <a:cs typeface="Lucida Sans Unicode"/>
              </a:rPr>
              <a:t> </a:t>
            </a:r>
            <a:r>
              <a:rPr lang="en-US" sz="2000" i="1" spc="65" dirty="0" smtClean="0">
                <a:latin typeface="Arial"/>
                <a:cs typeface="Arial"/>
              </a:rPr>
              <a:t>w</a:t>
            </a:r>
            <a:endParaRPr lang="en-US" sz="2000" i="1" spc="65" dirty="0">
              <a:latin typeface="Arial"/>
              <a:cs typeface="Arial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990600" y="1219200"/>
            <a:ext cx="5615940" cy="1306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dirty="0">
                <a:latin typeface="Arial"/>
                <a:cs typeface="Arial"/>
              </a:rPr>
              <a:t>Derivation of </a:t>
            </a:r>
            <a:r>
              <a:rPr sz="1650" i="1" spc="10" dirty="0">
                <a:latin typeface="Arial"/>
                <a:cs typeface="Arial"/>
              </a:rPr>
              <a:t>a </a:t>
            </a:r>
            <a:r>
              <a:rPr sz="1650" spc="-434" dirty="0">
                <a:latin typeface="Lucida Sans Unicode"/>
                <a:cs typeface="Lucida Sans Unicode"/>
              </a:rPr>
              <a:t>∗    </a:t>
            </a:r>
            <a:r>
              <a:rPr sz="1650" spc="30" dirty="0">
                <a:latin typeface="Tahoma"/>
                <a:cs typeface="Tahoma"/>
              </a:rPr>
              <a:t>(</a:t>
            </a:r>
            <a:r>
              <a:rPr sz="1650" i="1" spc="30" dirty="0">
                <a:latin typeface="Arial"/>
                <a:cs typeface="Arial"/>
              </a:rPr>
              <a:t>a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355" dirty="0">
                <a:latin typeface="Tahoma"/>
                <a:cs typeface="Tahoma"/>
              </a:rPr>
              <a:t> </a:t>
            </a:r>
            <a:r>
              <a:rPr sz="1650" i="1" spc="-40" dirty="0">
                <a:latin typeface="Arial"/>
                <a:cs typeface="Arial"/>
              </a:rPr>
              <a:t>b</a:t>
            </a:r>
            <a:r>
              <a:rPr sz="1650" spc="-40" dirty="0">
                <a:latin typeface="Tahoma"/>
                <a:cs typeface="Tahoma"/>
              </a:rPr>
              <a:t>000) </a:t>
            </a:r>
            <a:r>
              <a:rPr sz="1650" spc="-20" dirty="0">
                <a:latin typeface="Arial"/>
                <a:cs typeface="Arial"/>
              </a:rPr>
              <a:t>by </a:t>
            </a:r>
            <a:r>
              <a:rPr lang="en-US" sz="1650" i="1" spc="145" dirty="0" smtClean="0">
                <a:latin typeface="Arial"/>
                <a:cs typeface="Arial"/>
              </a:rPr>
              <a:t>G</a:t>
            </a:r>
            <a:endParaRPr sz="1800" baseline="-11574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05" dirty="0">
                <a:latin typeface="Arial"/>
                <a:cs typeface="Arial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2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05" dirty="0">
                <a:latin typeface="Arial"/>
                <a:cs typeface="Arial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300" dirty="0">
                <a:latin typeface="Arial"/>
                <a:cs typeface="Arial"/>
              </a:rPr>
              <a:t>I</a:t>
            </a:r>
            <a:r>
              <a:rPr sz="1650" i="1" spc="55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05" dirty="0">
                <a:latin typeface="Arial"/>
                <a:cs typeface="Arial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10" dirty="0">
                <a:latin typeface="Arial"/>
                <a:cs typeface="Arial"/>
              </a:rPr>
              <a:t>a</a:t>
            </a:r>
            <a:r>
              <a:rPr sz="1650" i="1" spc="-65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0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20" dirty="0">
                <a:latin typeface="Arial"/>
                <a:cs typeface="Arial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10" dirty="0">
                <a:latin typeface="Arial"/>
                <a:cs typeface="Arial"/>
              </a:rPr>
              <a:t>a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spc="125" dirty="0">
                <a:latin typeface="Tahoma"/>
                <a:cs typeface="Tahoma"/>
              </a:rPr>
              <a:t>(</a:t>
            </a:r>
            <a:r>
              <a:rPr sz="1650" i="1" spc="125" dirty="0">
                <a:latin typeface="Arial"/>
                <a:cs typeface="Arial"/>
              </a:rPr>
              <a:t>E</a:t>
            </a:r>
            <a:r>
              <a:rPr sz="1650" spc="125" dirty="0">
                <a:latin typeface="Tahoma"/>
                <a:cs typeface="Tahoma"/>
              </a:rPr>
              <a:t>)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endParaRPr sz="16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50" i="1" spc="10" dirty="0">
                <a:latin typeface="Arial"/>
                <a:cs typeface="Arial"/>
              </a:rPr>
              <a:t>a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spc="114" dirty="0">
                <a:latin typeface="Tahoma"/>
                <a:cs typeface="Tahoma"/>
              </a:rPr>
              <a:t>(</a:t>
            </a:r>
            <a:r>
              <a:rPr sz="1650" i="1" spc="114" dirty="0">
                <a:latin typeface="Arial"/>
                <a:cs typeface="Arial"/>
              </a:rPr>
              <a:t>E</a:t>
            </a:r>
            <a:r>
              <a:rPr sz="1650" i="1" spc="10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i="1" spc="160" dirty="0">
                <a:latin typeface="Arial"/>
                <a:cs typeface="Arial"/>
              </a:rPr>
              <a:t>E</a:t>
            </a:r>
            <a:r>
              <a:rPr sz="1650" spc="160" dirty="0">
                <a:latin typeface="Tahoma"/>
                <a:cs typeface="Tahoma"/>
              </a:rPr>
              <a:t>)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10" dirty="0">
                <a:latin typeface="Arial"/>
                <a:cs typeface="Arial"/>
              </a:rPr>
              <a:t>a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spc="175" dirty="0">
                <a:latin typeface="Tahoma"/>
                <a:cs typeface="Tahoma"/>
              </a:rPr>
              <a:t>(</a:t>
            </a:r>
            <a:r>
              <a:rPr sz="1650" i="1" spc="175" dirty="0">
                <a:latin typeface="Arial"/>
                <a:cs typeface="Arial"/>
              </a:rPr>
              <a:t>I</a:t>
            </a:r>
            <a:r>
              <a:rPr sz="1650" i="1" spc="55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i="1" spc="160" dirty="0">
                <a:latin typeface="Arial"/>
                <a:cs typeface="Arial"/>
              </a:rPr>
              <a:t>E</a:t>
            </a:r>
            <a:r>
              <a:rPr sz="1650" spc="160" dirty="0">
                <a:latin typeface="Tahoma"/>
                <a:cs typeface="Tahoma"/>
              </a:rPr>
              <a:t>)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10" dirty="0">
                <a:latin typeface="Arial"/>
                <a:cs typeface="Arial"/>
              </a:rPr>
              <a:t>a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spc="30" dirty="0">
                <a:latin typeface="Tahoma"/>
                <a:cs typeface="Tahoma"/>
              </a:rPr>
              <a:t>(</a:t>
            </a:r>
            <a:r>
              <a:rPr sz="1650" i="1" spc="30" dirty="0">
                <a:latin typeface="Arial"/>
                <a:cs typeface="Arial"/>
              </a:rPr>
              <a:t>a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i="1" spc="160" dirty="0">
                <a:latin typeface="Arial"/>
                <a:cs typeface="Arial"/>
              </a:rPr>
              <a:t>E</a:t>
            </a:r>
            <a:r>
              <a:rPr sz="1650" spc="160" dirty="0">
                <a:latin typeface="Tahoma"/>
                <a:cs typeface="Tahoma"/>
              </a:rPr>
              <a:t>)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10" dirty="0">
                <a:latin typeface="Arial"/>
                <a:cs typeface="Arial"/>
              </a:rPr>
              <a:t>a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spc="30" dirty="0">
                <a:latin typeface="Tahoma"/>
                <a:cs typeface="Tahoma"/>
              </a:rPr>
              <a:t>(</a:t>
            </a:r>
            <a:r>
              <a:rPr sz="1650" i="1" spc="30" dirty="0">
                <a:latin typeface="Arial"/>
                <a:cs typeface="Arial"/>
              </a:rPr>
              <a:t>a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i="1" spc="235" dirty="0">
                <a:latin typeface="Arial"/>
                <a:cs typeface="Arial"/>
              </a:rPr>
              <a:t>I</a:t>
            </a:r>
            <a:r>
              <a:rPr sz="1650" spc="235" dirty="0">
                <a:latin typeface="Tahoma"/>
                <a:cs typeface="Tahoma"/>
              </a:rPr>
              <a:t>)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endParaRPr sz="16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50" i="1" spc="10" dirty="0">
                <a:latin typeface="Arial"/>
                <a:cs typeface="Arial"/>
              </a:rPr>
              <a:t>a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spc="30" dirty="0">
                <a:latin typeface="Tahoma"/>
                <a:cs typeface="Tahoma"/>
              </a:rPr>
              <a:t>(</a:t>
            </a:r>
            <a:r>
              <a:rPr sz="1650" i="1" spc="30" dirty="0">
                <a:latin typeface="Arial"/>
                <a:cs typeface="Arial"/>
              </a:rPr>
              <a:t>a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i="1" spc="150" dirty="0">
                <a:latin typeface="Arial"/>
                <a:cs typeface="Arial"/>
              </a:rPr>
              <a:t>I</a:t>
            </a:r>
            <a:r>
              <a:rPr sz="1650" spc="150" dirty="0">
                <a:latin typeface="Tahoma"/>
                <a:cs typeface="Tahoma"/>
              </a:rPr>
              <a:t>0)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10" dirty="0">
                <a:latin typeface="Arial"/>
                <a:cs typeface="Arial"/>
              </a:rPr>
              <a:t>a</a:t>
            </a:r>
            <a:r>
              <a:rPr sz="1650" i="1" spc="-65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05" dirty="0">
                <a:latin typeface="Lucida Sans Unicode"/>
                <a:cs typeface="Lucida Sans Unicode"/>
              </a:rPr>
              <a:t> </a:t>
            </a:r>
            <a:r>
              <a:rPr sz="1650" spc="30" dirty="0">
                <a:latin typeface="Tahoma"/>
                <a:cs typeface="Tahoma"/>
              </a:rPr>
              <a:t>(</a:t>
            </a:r>
            <a:r>
              <a:rPr sz="1650" i="1" spc="30" dirty="0">
                <a:latin typeface="Arial"/>
                <a:cs typeface="Arial"/>
              </a:rPr>
              <a:t>a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i="1" spc="105" dirty="0">
                <a:latin typeface="Arial"/>
                <a:cs typeface="Arial"/>
              </a:rPr>
              <a:t>I</a:t>
            </a:r>
            <a:r>
              <a:rPr sz="1650" spc="105" dirty="0">
                <a:latin typeface="Tahoma"/>
                <a:cs typeface="Tahoma"/>
              </a:rPr>
              <a:t>00)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10" dirty="0">
                <a:latin typeface="Arial"/>
                <a:cs typeface="Arial"/>
              </a:rPr>
              <a:t>a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spc="30" dirty="0">
                <a:latin typeface="Tahoma"/>
                <a:cs typeface="Tahoma"/>
              </a:rPr>
              <a:t>(</a:t>
            </a:r>
            <a:r>
              <a:rPr sz="1650" i="1" spc="30" dirty="0">
                <a:latin typeface="Arial"/>
                <a:cs typeface="Arial"/>
              </a:rPr>
              <a:t>a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i="1" spc="-45" dirty="0">
                <a:latin typeface="Arial"/>
                <a:cs typeface="Arial"/>
              </a:rPr>
              <a:t>b</a:t>
            </a:r>
            <a:r>
              <a:rPr sz="1650" spc="-45" dirty="0">
                <a:latin typeface="Tahoma"/>
                <a:cs typeface="Tahoma"/>
              </a:rPr>
              <a:t>00)</a:t>
            </a:r>
            <a:endParaRPr sz="16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02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spc="10" dirty="0"/>
              <a:t>Leftmost </a:t>
            </a:r>
            <a:r>
              <a:rPr lang="en-US" b="1" spc="15" dirty="0"/>
              <a:t>and </a:t>
            </a:r>
            <a:r>
              <a:rPr lang="en-US" b="1" spc="10" dirty="0"/>
              <a:t>Rightmost</a:t>
            </a:r>
            <a:r>
              <a:rPr lang="en-US" b="1" spc="-45" dirty="0"/>
              <a:t> </a:t>
            </a:r>
            <a:r>
              <a:rPr lang="en-US" b="1" spc="5" dirty="0"/>
              <a:t>derivation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359335" y="5683385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object 3"/>
          <p:cNvSpPr/>
          <p:nvPr/>
        </p:nvSpPr>
        <p:spPr>
          <a:xfrm>
            <a:off x="856123" y="1295337"/>
            <a:ext cx="165735" cy="158750"/>
          </a:xfrm>
          <a:custGeom>
            <a:avLst/>
            <a:gdLst/>
            <a:ahLst/>
            <a:cxnLst/>
            <a:rect l="l" t="t" r="r" b="b"/>
            <a:pathLst>
              <a:path w="165735" h="158750">
                <a:moveTo>
                  <a:pt x="165658" y="158203"/>
                </a:moveTo>
                <a:lnTo>
                  <a:pt x="165658" y="0"/>
                </a:lnTo>
                <a:lnTo>
                  <a:pt x="0" y="0"/>
                </a:lnTo>
                <a:lnTo>
                  <a:pt x="0" y="158203"/>
                </a:lnTo>
                <a:lnTo>
                  <a:pt x="165658" y="158203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4"/>
          <p:cNvSpPr txBox="1"/>
          <p:nvPr/>
        </p:nvSpPr>
        <p:spPr>
          <a:xfrm>
            <a:off x="1133885" y="1219200"/>
            <a:ext cx="7456170" cy="893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650" spc="-5" dirty="0">
                <a:latin typeface="Arial"/>
                <a:cs typeface="Arial"/>
              </a:rPr>
              <a:t>In </a:t>
            </a:r>
            <a:r>
              <a:rPr sz="1650" dirty="0">
                <a:latin typeface="Arial"/>
                <a:cs typeface="Arial"/>
              </a:rPr>
              <a:t>other </a:t>
            </a:r>
            <a:r>
              <a:rPr sz="1650" spc="-5" dirty="0">
                <a:latin typeface="Arial"/>
                <a:cs typeface="Arial"/>
              </a:rPr>
              <a:t>to </a:t>
            </a:r>
            <a:r>
              <a:rPr sz="1650" dirty="0">
                <a:latin typeface="Arial"/>
                <a:cs typeface="Arial"/>
              </a:rPr>
              <a:t>restrict the number of choices </a:t>
            </a:r>
            <a:r>
              <a:rPr sz="1650" spc="-10" dirty="0">
                <a:latin typeface="Arial"/>
                <a:cs typeface="Arial"/>
              </a:rPr>
              <a:t>we </a:t>
            </a:r>
            <a:r>
              <a:rPr sz="1650" spc="-15" dirty="0">
                <a:latin typeface="Arial"/>
                <a:cs typeface="Arial"/>
              </a:rPr>
              <a:t>have </a:t>
            </a:r>
            <a:r>
              <a:rPr sz="1650" dirty="0">
                <a:latin typeface="Arial"/>
                <a:cs typeface="Arial"/>
              </a:rPr>
              <a:t>in </a:t>
            </a:r>
            <a:r>
              <a:rPr sz="1650" spc="5" dirty="0">
                <a:latin typeface="Arial"/>
                <a:cs typeface="Arial"/>
              </a:rPr>
              <a:t>deriving </a:t>
            </a:r>
            <a:r>
              <a:rPr sz="1650" dirty="0">
                <a:latin typeface="Arial"/>
                <a:cs typeface="Arial"/>
              </a:rPr>
              <a:t>a </a:t>
            </a:r>
            <a:r>
              <a:rPr sz="1650" spc="5" dirty="0">
                <a:latin typeface="Arial"/>
                <a:cs typeface="Arial"/>
              </a:rPr>
              <a:t>string, </a:t>
            </a:r>
            <a:r>
              <a:rPr sz="1650" dirty="0">
                <a:latin typeface="Arial"/>
                <a:cs typeface="Arial"/>
              </a:rPr>
              <a:t>it is often  useful </a:t>
            </a:r>
            <a:r>
              <a:rPr sz="1650" spc="-5" dirty="0">
                <a:latin typeface="Arial"/>
                <a:cs typeface="Arial"/>
              </a:rPr>
              <a:t>to </a:t>
            </a:r>
            <a:r>
              <a:rPr sz="1650" dirty="0">
                <a:latin typeface="Arial"/>
                <a:cs typeface="Arial"/>
              </a:rPr>
              <a:t>require that at each step </a:t>
            </a:r>
            <a:r>
              <a:rPr sz="1650" spc="-10" dirty="0">
                <a:latin typeface="Arial"/>
                <a:cs typeface="Arial"/>
              </a:rPr>
              <a:t>we </a:t>
            </a:r>
            <a:r>
              <a:rPr sz="1650" dirty="0">
                <a:latin typeface="Arial"/>
                <a:cs typeface="Arial"/>
              </a:rPr>
              <a:t>replace the leftmost (or rightmost) </a:t>
            </a:r>
            <a:r>
              <a:rPr sz="1650" spc="-5" dirty="0">
                <a:latin typeface="Arial"/>
                <a:cs typeface="Arial"/>
              </a:rPr>
              <a:t>variable  </a:t>
            </a:r>
            <a:r>
              <a:rPr sz="1650" spc="-20" dirty="0">
                <a:latin typeface="Arial"/>
                <a:cs typeface="Arial"/>
              </a:rPr>
              <a:t>by </a:t>
            </a:r>
            <a:r>
              <a:rPr sz="1650" dirty="0">
                <a:latin typeface="Arial"/>
                <a:cs typeface="Arial"/>
              </a:rPr>
              <a:t>one of its production</a:t>
            </a:r>
            <a:r>
              <a:rPr sz="1650" spc="-45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rules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856123" y="2266125"/>
            <a:ext cx="165735" cy="158750"/>
          </a:xfrm>
          <a:custGeom>
            <a:avLst/>
            <a:gdLst/>
            <a:ahLst/>
            <a:cxnLst/>
            <a:rect l="l" t="t" r="r" b="b"/>
            <a:pathLst>
              <a:path w="165735" h="158750">
                <a:moveTo>
                  <a:pt x="165658" y="158203"/>
                </a:moveTo>
                <a:lnTo>
                  <a:pt x="165658" y="0"/>
                </a:lnTo>
                <a:lnTo>
                  <a:pt x="0" y="0"/>
                </a:lnTo>
                <a:lnTo>
                  <a:pt x="0" y="158203"/>
                </a:lnTo>
                <a:lnTo>
                  <a:pt x="165658" y="158203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3142491" y="2269313"/>
            <a:ext cx="483234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75" spc="300" baseline="10101" dirty="0">
                <a:latin typeface="Lucida Sans Unicode"/>
                <a:cs typeface="Lucida Sans Unicode"/>
              </a:rPr>
              <a:t>⇒</a:t>
            </a:r>
            <a:r>
              <a:rPr sz="1200" i="1" spc="220" dirty="0">
                <a:latin typeface="Arial"/>
                <a:cs typeface="Arial"/>
              </a:rPr>
              <a:t>l</a:t>
            </a:r>
            <a:r>
              <a:rPr sz="1200" i="1" spc="355" dirty="0">
                <a:latin typeface="Arial"/>
                <a:cs typeface="Arial"/>
              </a:rPr>
              <a:t>m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3793264" y="2232737"/>
            <a:ext cx="4743450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dirty="0">
                <a:latin typeface="Arial"/>
                <a:cs typeface="Arial"/>
              </a:rPr>
              <a:t>: </a:t>
            </a:r>
            <a:r>
              <a:rPr sz="1650" spc="-15" dirty="0">
                <a:latin typeface="Arial"/>
                <a:cs typeface="Arial"/>
              </a:rPr>
              <a:t>Always </a:t>
            </a:r>
            <a:r>
              <a:rPr sz="1650" dirty="0">
                <a:latin typeface="Arial"/>
                <a:cs typeface="Arial"/>
              </a:rPr>
              <a:t>replace the left-most </a:t>
            </a:r>
            <a:r>
              <a:rPr sz="1650" spc="-5" dirty="0">
                <a:latin typeface="Arial"/>
                <a:cs typeface="Arial"/>
              </a:rPr>
              <a:t>variable </a:t>
            </a:r>
            <a:r>
              <a:rPr sz="1650" spc="-20" dirty="0">
                <a:latin typeface="Arial"/>
                <a:cs typeface="Arial"/>
              </a:rPr>
              <a:t>by </a:t>
            </a:r>
            <a:r>
              <a:rPr sz="1650" dirty="0">
                <a:latin typeface="Arial"/>
                <a:cs typeface="Arial"/>
              </a:rPr>
              <a:t>one of</a:t>
            </a:r>
            <a:r>
              <a:rPr sz="1650" spc="6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its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8"/>
          <p:cNvSpPr/>
          <p:nvPr/>
        </p:nvSpPr>
        <p:spPr>
          <a:xfrm>
            <a:off x="856123" y="2942781"/>
            <a:ext cx="165735" cy="158750"/>
          </a:xfrm>
          <a:custGeom>
            <a:avLst/>
            <a:gdLst/>
            <a:ahLst/>
            <a:cxnLst/>
            <a:rect l="l" t="t" r="r" b="b"/>
            <a:pathLst>
              <a:path w="165735" h="158750">
                <a:moveTo>
                  <a:pt x="165658" y="158203"/>
                </a:moveTo>
                <a:lnTo>
                  <a:pt x="165658" y="0"/>
                </a:lnTo>
                <a:lnTo>
                  <a:pt x="0" y="0"/>
                </a:lnTo>
                <a:lnTo>
                  <a:pt x="0" y="158203"/>
                </a:lnTo>
                <a:lnTo>
                  <a:pt x="165658" y="158203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9"/>
          <p:cNvSpPr txBox="1"/>
          <p:nvPr/>
        </p:nvSpPr>
        <p:spPr>
          <a:xfrm>
            <a:off x="3142491" y="2893886"/>
            <a:ext cx="51625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75" spc="300" baseline="6734" dirty="0">
                <a:latin typeface="Lucida Sans Unicode"/>
                <a:cs typeface="Lucida Sans Unicode"/>
              </a:rPr>
              <a:t>⇒</a:t>
            </a:r>
            <a:r>
              <a:rPr sz="1200" i="1" spc="350" dirty="0">
                <a:latin typeface="Arial"/>
                <a:cs typeface="Arial"/>
              </a:rPr>
              <a:t>r</a:t>
            </a:r>
            <a:r>
              <a:rPr sz="1200" i="1" spc="35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0"/>
          <p:cNvSpPr txBox="1"/>
          <p:nvPr/>
        </p:nvSpPr>
        <p:spPr>
          <a:xfrm>
            <a:off x="4023388" y="2909393"/>
            <a:ext cx="4538980" cy="262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dirty="0">
                <a:latin typeface="Arial"/>
                <a:cs typeface="Arial"/>
              </a:rPr>
              <a:t>: </a:t>
            </a:r>
            <a:r>
              <a:rPr sz="1650" spc="-15" dirty="0">
                <a:latin typeface="Arial"/>
                <a:cs typeface="Arial"/>
              </a:rPr>
              <a:t>Always </a:t>
            </a:r>
            <a:r>
              <a:rPr sz="1650" dirty="0">
                <a:latin typeface="Arial"/>
                <a:cs typeface="Arial"/>
              </a:rPr>
              <a:t>replace the </a:t>
            </a:r>
            <a:r>
              <a:rPr sz="1650" spc="5" dirty="0">
                <a:latin typeface="Arial"/>
                <a:cs typeface="Arial"/>
              </a:rPr>
              <a:t>rightmost </a:t>
            </a:r>
            <a:r>
              <a:rPr sz="1650" spc="-5" dirty="0">
                <a:latin typeface="Arial"/>
                <a:cs typeface="Arial"/>
              </a:rPr>
              <a:t>variable </a:t>
            </a:r>
            <a:r>
              <a:rPr sz="1650" spc="-20" dirty="0">
                <a:latin typeface="Arial"/>
                <a:cs typeface="Arial"/>
              </a:rPr>
              <a:t>by </a:t>
            </a:r>
            <a:r>
              <a:rPr sz="1650" dirty="0">
                <a:latin typeface="Arial"/>
                <a:cs typeface="Arial"/>
              </a:rPr>
              <a:t>one</a:t>
            </a:r>
            <a:r>
              <a:rPr sz="1650" spc="5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of</a:t>
            </a:r>
            <a:endParaRPr sz="1650">
              <a:latin typeface="Arial"/>
              <a:cs typeface="Arial"/>
            </a:endParaRPr>
          </a:p>
        </p:txBody>
      </p:sp>
      <p:sp>
        <p:nvSpPr>
          <p:cNvPr id="13" name="object 11"/>
          <p:cNvSpPr txBox="1"/>
          <p:nvPr/>
        </p:nvSpPr>
        <p:spPr>
          <a:xfrm>
            <a:off x="1133885" y="2189988"/>
            <a:ext cx="1940560" cy="1275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7000"/>
              </a:lnSpc>
            </a:pPr>
            <a:r>
              <a:rPr sz="1650" dirty="0">
                <a:latin typeface="Arial"/>
                <a:cs typeface="Arial"/>
              </a:rPr>
              <a:t>Leftmost derivation  </a:t>
            </a:r>
            <a:r>
              <a:rPr sz="1650" spc="5" dirty="0">
                <a:latin typeface="Arial"/>
                <a:cs typeface="Arial"/>
              </a:rPr>
              <a:t>rule-bodies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7000"/>
              </a:lnSpc>
              <a:spcBef>
                <a:spcPts val="695"/>
              </a:spcBef>
            </a:pPr>
            <a:r>
              <a:rPr sz="1650" dirty="0">
                <a:latin typeface="Arial"/>
                <a:cs typeface="Arial"/>
              </a:rPr>
              <a:t>Rightmost</a:t>
            </a:r>
            <a:r>
              <a:rPr sz="1650" spc="-7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derivation  its</a:t>
            </a:r>
            <a:r>
              <a:rPr sz="1650" spc="-5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rule-bodies.</a:t>
            </a:r>
            <a:endParaRPr sz="1650">
              <a:latin typeface="Arial"/>
              <a:cs typeface="Arial"/>
            </a:endParaRPr>
          </a:p>
        </p:txBody>
      </p:sp>
      <p:sp>
        <p:nvSpPr>
          <p:cNvPr id="14" name="object 12"/>
          <p:cNvSpPr/>
          <p:nvPr/>
        </p:nvSpPr>
        <p:spPr>
          <a:xfrm>
            <a:off x="809628" y="4278859"/>
            <a:ext cx="1830323" cy="10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3"/>
          <p:cNvSpPr txBox="1"/>
          <p:nvPr/>
        </p:nvSpPr>
        <p:spPr>
          <a:xfrm>
            <a:off x="454180" y="3695777"/>
            <a:ext cx="4699635" cy="913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650" dirty="0">
                <a:latin typeface="Arial"/>
                <a:cs typeface="Arial"/>
              </a:rPr>
              <a:t>EXAMP</a:t>
            </a:r>
            <a:r>
              <a:rPr sz="1650" spc="5" dirty="0">
                <a:latin typeface="Arial"/>
                <a:cs typeface="Arial"/>
              </a:rPr>
              <a:t>L</a:t>
            </a:r>
            <a:r>
              <a:rPr sz="1650" dirty="0">
                <a:latin typeface="Arial"/>
                <a:cs typeface="Arial"/>
              </a:rPr>
              <a:t>ES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650" spc="10" dirty="0">
                <a:latin typeface="Tahoma"/>
                <a:cs typeface="Tahoma"/>
              </a:rPr>
              <a:t>1</a:t>
            </a:r>
            <a:r>
              <a:rPr sz="1650" spc="10" dirty="0">
                <a:latin typeface="Lucida Sans Unicode"/>
                <a:cs typeface="Lucida Sans Unicode"/>
              </a:rPr>
              <a:t>− </a:t>
            </a:r>
            <a:r>
              <a:rPr sz="1650" dirty="0">
                <a:latin typeface="Arial"/>
                <a:cs typeface="Arial"/>
              </a:rPr>
              <a:t>Leftmost derivation: </a:t>
            </a:r>
            <a:r>
              <a:rPr sz="1650" spc="-5" dirty="0">
                <a:latin typeface="Arial"/>
                <a:cs typeface="Arial"/>
              </a:rPr>
              <a:t>previous</a:t>
            </a:r>
            <a:r>
              <a:rPr sz="1650" spc="-160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example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50" spc="10" dirty="0">
                <a:latin typeface="Tahoma"/>
                <a:cs typeface="Tahoma"/>
              </a:rPr>
              <a:t>2</a:t>
            </a:r>
            <a:r>
              <a:rPr sz="1650" spc="10" dirty="0">
                <a:latin typeface="Lucida Sans Unicode"/>
                <a:cs typeface="Lucida Sans Unicode"/>
              </a:rPr>
              <a:t>− </a:t>
            </a:r>
            <a:r>
              <a:rPr sz="1650" dirty="0">
                <a:latin typeface="Arial"/>
                <a:cs typeface="Arial"/>
              </a:rPr>
              <a:t>Rightmost</a:t>
            </a:r>
            <a:r>
              <a:rPr sz="1650" spc="-14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derivation:</a:t>
            </a:r>
            <a:endParaRPr sz="1650">
              <a:latin typeface="Arial"/>
              <a:cs typeface="Arial"/>
            </a:endParaRPr>
          </a:p>
        </p:txBody>
      </p:sp>
      <p:sp>
        <p:nvSpPr>
          <p:cNvPr id="16" name="object 14"/>
          <p:cNvSpPr/>
          <p:nvPr/>
        </p:nvSpPr>
        <p:spPr>
          <a:xfrm>
            <a:off x="809628" y="4617187"/>
            <a:ext cx="1970532" cy="106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5"/>
          <p:cNvSpPr txBox="1"/>
          <p:nvPr/>
        </p:nvSpPr>
        <p:spPr>
          <a:xfrm>
            <a:off x="454180" y="4628465"/>
            <a:ext cx="1612900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48385" algn="l"/>
              </a:tabLst>
            </a:pPr>
            <a:r>
              <a:rPr sz="1650" i="1" spc="185" dirty="0">
                <a:latin typeface="Arial"/>
                <a:cs typeface="Arial"/>
              </a:rPr>
              <a:t>E	E </a:t>
            </a:r>
            <a:r>
              <a:rPr sz="1650" spc="-434" dirty="0">
                <a:latin typeface="Lucida Sans Unicode"/>
                <a:cs typeface="Lucida Sans Unicode"/>
              </a:rPr>
              <a:t>∗</a:t>
            </a:r>
            <a:r>
              <a:rPr sz="1650" spc="-38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endParaRPr sz="1650">
              <a:latin typeface="Arial"/>
              <a:cs typeface="Arial"/>
            </a:endParaRPr>
          </a:p>
        </p:txBody>
      </p:sp>
      <p:sp>
        <p:nvSpPr>
          <p:cNvPr id="18" name="object 16"/>
          <p:cNvSpPr txBox="1"/>
          <p:nvPr/>
        </p:nvSpPr>
        <p:spPr>
          <a:xfrm>
            <a:off x="807736" y="4654372"/>
            <a:ext cx="193992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435735" algn="l"/>
              </a:tabLst>
            </a:pPr>
            <a:r>
              <a:rPr sz="2475" spc="300" baseline="6734" dirty="0">
                <a:latin typeface="Lucida Sans Unicode"/>
                <a:cs typeface="Lucida Sans Unicode"/>
              </a:rPr>
              <a:t>⇒</a:t>
            </a:r>
            <a:r>
              <a:rPr sz="1200" i="1" spc="350" dirty="0">
                <a:latin typeface="Arial"/>
                <a:cs typeface="Arial"/>
              </a:rPr>
              <a:t>r</a:t>
            </a:r>
            <a:r>
              <a:rPr sz="1200" i="1" spc="355" dirty="0">
                <a:latin typeface="Arial"/>
                <a:cs typeface="Arial"/>
              </a:rPr>
              <a:t>m</a:t>
            </a:r>
            <a:r>
              <a:rPr sz="1200" i="1" dirty="0">
                <a:latin typeface="Arial"/>
                <a:cs typeface="Arial"/>
              </a:rPr>
              <a:t>	</a:t>
            </a:r>
            <a:r>
              <a:rPr sz="2475" spc="300" baseline="6734" dirty="0">
                <a:latin typeface="Lucida Sans Unicode"/>
                <a:cs typeface="Lucida Sans Unicode"/>
              </a:rPr>
              <a:t>⇒</a:t>
            </a:r>
            <a:r>
              <a:rPr sz="1200" i="1" spc="350" dirty="0">
                <a:latin typeface="Arial"/>
                <a:cs typeface="Arial"/>
              </a:rPr>
              <a:t>r</a:t>
            </a:r>
            <a:r>
              <a:rPr sz="1200" i="1" spc="35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7"/>
          <p:cNvSpPr txBox="1"/>
          <p:nvPr/>
        </p:nvSpPr>
        <p:spPr>
          <a:xfrm>
            <a:off x="2913917" y="4628465"/>
            <a:ext cx="761365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185" dirty="0">
                <a:latin typeface="Arial"/>
                <a:cs typeface="Arial"/>
              </a:rPr>
              <a:t>E </a:t>
            </a:r>
            <a:r>
              <a:rPr sz="1650" spc="-434" dirty="0">
                <a:latin typeface="Lucida Sans Unicode"/>
                <a:cs typeface="Lucida Sans Unicode"/>
              </a:rPr>
              <a:t>∗</a:t>
            </a:r>
            <a:r>
              <a:rPr sz="1650" spc="-385" dirty="0">
                <a:latin typeface="Lucida Sans Unicode"/>
                <a:cs typeface="Lucida Sans Unicode"/>
              </a:rPr>
              <a:t> </a:t>
            </a:r>
            <a:r>
              <a:rPr sz="1650" spc="125" dirty="0">
                <a:latin typeface="Tahoma"/>
                <a:cs typeface="Tahoma"/>
              </a:rPr>
              <a:t>(</a:t>
            </a:r>
            <a:r>
              <a:rPr sz="1650" i="1" spc="125" dirty="0">
                <a:latin typeface="Arial"/>
                <a:cs typeface="Arial"/>
              </a:rPr>
              <a:t>E</a:t>
            </a:r>
            <a:r>
              <a:rPr sz="1650" spc="125" dirty="0">
                <a:latin typeface="Tahoma"/>
                <a:cs typeface="Tahoma"/>
              </a:rPr>
              <a:t>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0" name="object 18"/>
          <p:cNvSpPr txBox="1"/>
          <p:nvPr/>
        </p:nvSpPr>
        <p:spPr>
          <a:xfrm>
            <a:off x="2497864" y="4922596"/>
            <a:ext cx="1145540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09" dirty="0">
                <a:latin typeface="Lucida Sans Unicode"/>
                <a:cs typeface="Lucida Sans Unicode"/>
              </a:rPr>
              <a:t> </a:t>
            </a:r>
            <a:r>
              <a:rPr sz="1650" spc="114" dirty="0">
                <a:latin typeface="Tahoma"/>
                <a:cs typeface="Tahoma"/>
              </a:rPr>
              <a:t>(</a:t>
            </a:r>
            <a:r>
              <a:rPr sz="1650" i="1" spc="114" dirty="0">
                <a:latin typeface="Arial"/>
                <a:cs typeface="Arial"/>
              </a:rPr>
              <a:t>E</a:t>
            </a:r>
            <a:r>
              <a:rPr sz="1650" i="1" spc="-10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i="1" spc="235" dirty="0">
                <a:latin typeface="Arial"/>
                <a:cs typeface="Arial"/>
              </a:rPr>
              <a:t>I</a:t>
            </a:r>
            <a:r>
              <a:rPr sz="1650" spc="235" dirty="0">
                <a:latin typeface="Tahoma"/>
                <a:cs typeface="Tahoma"/>
              </a:rPr>
              <a:t>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1" name="object 19"/>
          <p:cNvSpPr txBox="1"/>
          <p:nvPr/>
        </p:nvSpPr>
        <p:spPr>
          <a:xfrm>
            <a:off x="3797811" y="4654372"/>
            <a:ext cx="546735" cy="5505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ct val="100000"/>
              </a:lnSpc>
            </a:pPr>
            <a:r>
              <a:rPr sz="2475" spc="300" baseline="6734" dirty="0">
                <a:latin typeface="Lucida Sans Unicode"/>
                <a:cs typeface="Lucida Sans Unicode"/>
              </a:rPr>
              <a:t>⇒</a:t>
            </a:r>
            <a:r>
              <a:rPr sz="1200" i="1" spc="350" dirty="0">
                <a:latin typeface="Arial"/>
                <a:cs typeface="Arial"/>
              </a:rPr>
              <a:t>r</a:t>
            </a:r>
            <a:r>
              <a:rPr sz="1200" i="1" spc="35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475" spc="450" baseline="6734" dirty="0">
                <a:latin typeface="Lucida Sans Unicode"/>
                <a:cs typeface="Lucida Sans Unicode"/>
              </a:rPr>
              <a:t>⇒</a:t>
            </a:r>
            <a:r>
              <a:rPr sz="1200" i="1" spc="300" dirty="0">
                <a:latin typeface="Arial"/>
                <a:cs typeface="Arial"/>
              </a:rPr>
              <a:t>rm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0"/>
          <p:cNvSpPr txBox="1"/>
          <p:nvPr/>
        </p:nvSpPr>
        <p:spPr>
          <a:xfrm>
            <a:off x="4480601" y="4922596"/>
            <a:ext cx="1256665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25" dirty="0">
                <a:latin typeface="Lucida Sans Unicode"/>
                <a:cs typeface="Lucida Sans Unicode"/>
              </a:rPr>
              <a:t> </a:t>
            </a:r>
            <a:r>
              <a:rPr sz="1650" spc="114" dirty="0">
                <a:latin typeface="Tahoma"/>
                <a:cs typeface="Tahoma"/>
              </a:rPr>
              <a:t>(</a:t>
            </a:r>
            <a:r>
              <a:rPr sz="1650" i="1" spc="114" dirty="0">
                <a:latin typeface="Arial"/>
                <a:cs typeface="Arial"/>
              </a:rPr>
              <a:t>E</a:t>
            </a:r>
            <a:r>
              <a:rPr sz="1650" i="1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i="1" spc="150" dirty="0">
                <a:latin typeface="Arial"/>
                <a:cs typeface="Arial"/>
              </a:rPr>
              <a:t>I</a:t>
            </a:r>
            <a:r>
              <a:rPr sz="1650" spc="150" dirty="0">
                <a:latin typeface="Tahoma"/>
                <a:cs typeface="Tahoma"/>
              </a:rPr>
              <a:t>0)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3" name="object 21"/>
          <p:cNvSpPr txBox="1"/>
          <p:nvPr/>
        </p:nvSpPr>
        <p:spPr>
          <a:xfrm>
            <a:off x="5891787" y="4948504"/>
            <a:ext cx="51625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75" spc="300" baseline="6734" dirty="0">
                <a:latin typeface="Lucida Sans Unicode"/>
                <a:cs typeface="Lucida Sans Unicode"/>
              </a:rPr>
              <a:t>⇒</a:t>
            </a:r>
            <a:r>
              <a:rPr sz="1200" i="1" spc="350" dirty="0">
                <a:latin typeface="Arial"/>
                <a:cs typeface="Arial"/>
              </a:rPr>
              <a:t>r</a:t>
            </a:r>
            <a:r>
              <a:rPr sz="1200" i="1" spc="35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2"/>
          <p:cNvSpPr txBox="1"/>
          <p:nvPr/>
        </p:nvSpPr>
        <p:spPr>
          <a:xfrm>
            <a:off x="2659421" y="5216728"/>
            <a:ext cx="1351280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-1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09" dirty="0">
                <a:latin typeface="Lucida Sans Unicode"/>
                <a:cs typeface="Lucida Sans Unicode"/>
              </a:rPr>
              <a:t> </a:t>
            </a:r>
            <a:r>
              <a:rPr sz="1650" spc="114" dirty="0">
                <a:latin typeface="Tahoma"/>
                <a:cs typeface="Tahoma"/>
              </a:rPr>
              <a:t>(</a:t>
            </a:r>
            <a:r>
              <a:rPr sz="1650" i="1" spc="114" dirty="0">
                <a:latin typeface="Arial"/>
                <a:cs typeface="Arial"/>
              </a:rPr>
              <a:t>E</a:t>
            </a:r>
            <a:r>
              <a:rPr sz="1650" i="1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i="1" spc="-45" dirty="0">
                <a:latin typeface="Arial"/>
                <a:cs typeface="Arial"/>
              </a:rPr>
              <a:t>b</a:t>
            </a:r>
            <a:r>
              <a:rPr sz="1650" spc="-45" dirty="0">
                <a:latin typeface="Tahoma"/>
                <a:cs typeface="Tahoma"/>
              </a:rPr>
              <a:t>00)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5" name="object 23"/>
          <p:cNvSpPr txBox="1"/>
          <p:nvPr/>
        </p:nvSpPr>
        <p:spPr>
          <a:xfrm>
            <a:off x="4163571" y="5242637"/>
            <a:ext cx="51625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75" spc="300" baseline="6734" dirty="0">
                <a:latin typeface="Lucida Sans Unicode"/>
                <a:cs typeface="Lucida Sans Unicode"/>
              </a:rPr>
              <a:t>⇒</a:t>
            </a:r>
            <a:r>
              <a:rPr sz="1200" i="1" spc="350" dirty="0">
                <a:latin typeface="Arial"/>
                <a:cs typeface="Arial"/>
              </a:rPr>
              <a:t>r</a:t>
            </a:r>
            <a:r>
              <a:rPr sz="1200" i="1" spc="35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4"/>
          <p:cNvSpPr txBox="1"/>
          <p:nvPr/>
        </p:nvSpPr>
        <p:spPr>
          <a:xfrm>
            <a:off x="4847885" y="5216728"/>
            <a:ext cx="1289050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-1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09" dirty="0">
                <a:latin typeface="Lucida Sans Unicode"/>
                <a:cs typeface="Lucida Sans Unicode"/>
              </a:rPr>
              <a:t> </a:t>
            </a:r>
            <a:r>
              <a:rPr sz="1650" spc="175" dirty="0">
                <a:latin typeface="Tahoma"/>
                <a:cs typeface="Tahoma"/>
              </a:rPr>
              <a:t>(</a:t>
            </a:r>
            <a:r>
              <a:rPr sz="1650" i="1" spc="175" dirty="0">
                <a:latin typeface="Arial"/>
                <a:cs typeface="Arial"/>
              </a:rPr>
              <a:t>I</a:t>
            </a:r>
            <a:r>
              <a:rPr sz="1650" i="1" spc="25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i="1" spc="-45" dirty="0">
                <a:latin typeface="Arial"/>
                <a:cs typeface="Arial"/>
              </a:rPr>
              <a:t>b</a:t>
            </a:r>
            <a:r>
              <a:rPr sz="1650" spc="-45" dirty="0">
                <a:latin typeface="Tahoma"/>
                <a:cs typeface="Tahoma"/>
              </a:rPr>
              <a:t>00)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7" name="object 25"/>
          <p:cNvSpPr txBox="1"/>
          <p:nvPr/>
        </p:nvSpPr>
        <p:spPr>
          <a:xfrm>
            <a:off x="6289551" y="5242637"/>
            <a:ext cx="51625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75" spc="300" baseline="6734" dirty="0">
                <a:latin typeface="Lucida Sans Unicode"/>
                <a:cs typeface="Lucida Sans Unicode"/>
              </a:rPr>
              <a:t>⇒</a:t>
            </a:r>
            <a:r>
              <a:rPr sz="1200" i="1" spc="350" dirty="0">
                <a:latin typeface="Arial"/>
                <a:cs typeface="Arial"/>
              </a:rPr>
              <a:t>r</a:t>
            </a:r>
            <a:r>
              <a:rPr sz="1200" i="1" spc="35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6"/>
          <p:cNvSpPr txBox="1"/>
          <p:nvPr/>
        </p:nvSpPr>
        <p:spPr>
          <a:xfrm>
            <a:off x="454180" y="4879848"/>
            <a:ext cx="1367790" cy="906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635">
              <a:lnSpc>
                <a:spcPct val="117000"/>
              </a:lnSpc>
            </a:pPr>
            <a:r>
              <a:rPr sz="1650" i="1" spc="185" dirty="0">
                <a:latin typeface="Arial"/>
                <a:cs typeface="Arial"/>
              </a:rPr>
              <a:t>E </a:t>
            </a:r>
            <a:r>
              <a:rPr sz="1650" spc="-434" dirty="0">
                <a:latin typeface="Lucida Sans Unicode"/>
                <a:cs typeface="Lucida Sans Unicode"/>
              </a:rPr>
              <a:t>∗ </a:t>
            </a:r>
            <a:r>
              <a:rPr sz="1650" spc="114" dirty="0">
                <a:latin typeface="Tahoma"/>
                <a:cs typeface="Tahoma"/>
              </a:rPr>
              <a:t>(</a:t>
            </a:r>
            <a:r>
              <a:rPr sz="1650" i="1" spc="114" dirty="0">
                <a:latin typeface="Arial"/>
                <a:cs typeface="Arial"/>
              </a:rPr>
              <a:t>E </a:t>
            </a:r>
            <a:r>
              <a:rPr sz="1650" spc="165" dirty="0">
                <a:latin typeface="Tahoma"/>
                <a:cs typeface="Tahoma"/>
              </a:rPr>
              <a:t>+ </a:t>
            </a:r>
            <a:r>
              <a:rPr sz="1650" i="1" spc="160" dirty="0">
                <a:latin typeface="Arial"/>
                <a:cs typeface="Arial"/>
              </a:rPr>
              <a:t>E</a:t>
            </a:r>
            <a:r>
              <a:rPr sz="1650" spc="160" dirty="0">
                <a:latin typeface="Tahoma"/>
                <a:cs typeface="Tahoma"/>
              </a:rPr>
              <a:t>) 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-1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15" dirty="0">
                <a:latin typeface="Lucida Sans Unicode"/>
                <a:cs typeface="Lucida Sans Unicode"/>
              </a:rPr>
              <a:t> </a:t>
            </a:r>
            <a:r>
              <a:rPr sz="1650" spc="114" dirty="0">
                <a:latin typeface="Tahoma"/>
                <a:cs typeface="Tahoma"/>
              </a:rPr>
              <a:t>(</a:t>
            </a:r>
            <a:r>
              <a:rPr sz="1650" i="1" spc="114" dirty="0">
                <a:latin typeface="Arial"/>
                <a:cs typeface="Arial"/>
              </a:rPr>
              <a:t>E</a:t>
            </a:r>
            <a:r>
              <a:rPr sz="1650" i="1" spc="-10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i="1" spc="105" dirty="0">
                <a:latin typeface="Arial"/>
                <a:cs typeface="Arial"/>
              </a:rPr>
              <a:t>I</a:t>
            </a:r>
            <a:r>
              <a:rPr sz="1650" spc="105" dirty="0">
                <a:latin typeface="Tahoma"/>
                <a:cs typeface="Tahoma"/>
              </a:rPr>
              <a:t>00)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-1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15" dirty="0">
                <a:latin typeface="Lucida Sans Unicode"/>
                <a:cs typeface="Lucida Sans Unicode"/>
              </a:rPr>
              <a:t> </a:t>
            </a:r>
            <a:r>
              <a:rPr sz="1650" spc="30" dirty="0">
                <a:latin typeface="Tahoma"/>
                <a:cs typeface="Tahoma"/>
              </a:rPr>
              <a:t>(</a:t>
            </a:r>
            <a:r>
              <a:rPr sz="1650" i="1" spc="30" dirty="0">
                <a:latin typeface="Arial"/>
                <a:cs typeface="Arial"/>
              </a:rPr>
              <a:t>a</a:t>
            </a:r>
            <a:r>
              <a:rPr sz="1650" i="1" spc="-95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40" dirty="0">
                <a:latin typeface="Tahoma"/>
                <a:cs typeface="Tahoma"/>
              </a:rPr>
              <a:t> </a:t>
            </a:r>
            <a:r>
              <a:rPr sz="1650" i="1" spc="-45" dirty="0">
                <a:latin typeface="Arial"/>
                <a:cs typeface="Arial"/>
              </a:rPr>
              <a:t>b</a:t>
            </a:r>
            <a:r>
              <a:rPr sz="1650" spc="-45" dirty="0">
                <a:latin typeface="Tahoma"/>
                <a:cs typeface="Tahoma"/>
              </a:rPr>
              <a:t>00)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9" name="object 27"/>
          <p:cNvSpPr txBox="1"/>
          <p:nvPr/>
        </p:nvSpPr>
        <p:spPr>
          <a:xfrm>
            <a:off x="1815074" y="4948504"/>
            <a:ext cx="678180" cy="844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75" spc="450" baseline="6734" dirty="0">
                <a:latin typeface="Lucida Sans Unicode"/>
                <a:cs typeface="Lucida Sans Unicode"/>
              </a:rPr>
              <a:t>⇒</a:t>
            </a:r>
            <a:r>
              <a:rPr sz="1200" i="1" spc="300" dirty="0">
                <a:latin typeface="Arial"/>
                <a:cs typeface="Arial"/>
              </a:rPr>
              <a:t>rm</a:t>
            </a:r>
            <a:endParaRPr sz="1200">
              <a:latin typeface="Arial"/>
              <a:cs typeface="Arial"/>
            </a:endParaRPr>
          </a:p>
          <a:p>
            <a:pPr marL="173990">
              <a:lnSpc>
                <a:spcPct val="100000"/>
              </a:lnSpc>
              <a:spcBef>
                <a:spcPts val="335"/>
              </a:spcBef>
            </a:pPr>
            <a:r>
              <a:rPr sz="2475" spc="300" baseline="6734" dirty="0">
                <a:latin typeface="Lucida Sans Unicode"/>
                <a:cs typeface="Lucida Sans Unicode"/>
              </a:rPr>
              <a:t>⇒</a:t>
            </a:r>
            <a:r>
              <a:rPr sz="1200" i="1" spc="350" dirty="0">
                <a:latin typeface="Arial"/>
                <a:cs typeface="Arial"/>
              </a:rPr>
              <a:t>r</a:t>
            </a:r>
            <a:r>
              <a:rPr sz="1200" i="1" spc="35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  <a:p>
            <a:pPr marL="99060">
              <a:lnSpc>
                <a:spcPct val="100000"/>
              </a:lnSpc>
              <a:spcBef>
                <a:spcPts val="335"/>
              </a:spcBef>
            </a:pPr>
            <a:r>
              <a:rPr sz="2475" spc="450" baseline="6734" dirty="0">
                <a:latin typeface="Lucida Sans Unicode"/>
                <a:cs typeface="Lucida Sans Unicode"/>
              </a:rPr>
              <a:t>⇒</a:t>
            </a:r>
            <a:r>
              <a:rPr sz="1200" i="1" spc="300" dirty="0">
                <a:latin typeface="Arial"/>
                <a:cs typeface="Arial"/>
              </a:rPr>
              <a:t>rm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28"/>
          <p:cNvSpPr txBox="1"/>
          <p:nvPr/>
        </p:nvSpPr>
        <p:spPr>
          <a:xfrm>
            <a:off x="2584745" y="5510860"/>
            <a:ext cx="1232535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300" dirty="0">
                <a:latin typeface="Arial"/>
                <a:cs typeface="Arial"/>
              </a:rPr>
              <a:t>I</a:t>
            </a:r>
            <a:r>
              <a:rPr sz="1650" i="1" spc="35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09" dirty="0">
                <a:latin typeface="Lucida Sans Unicode"/>
                <a:cs typeface="Lucida Sans Unicode"/>
              </a:rPr>
              <a:t> </a:t>
            </a:r>
            <a:r>
              <a:rPr sz="1650" spc="30" dirty="0">
                <a:latin typeface="Tahoma"/>
                <a:cs typeface="Tahoma"/>
              </a:rPr>
              <a:t>(</a:t>
            </a:r>
            <a:r>
              <a:rPr sz="1650" i="1" spc="30" dirty="0">
                <a:latin typeface="Arial"/>
                <a:cs typeface="Arial"/>
              </a:rPr>
              <a:t>a</a:t>
            </a:r>
            <a:r>
              <a:rPr sz="1650" i="1" spc="-95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50" dirty="0">
                <a:latin typeface="Tahoma"/>
                <a:cs typeface="Tahoma"/>
              </a:rPr>
              <a:t> </a:t>
            </a:r>
            <a:r>
              <a:rPr sz="1650" i="1" spc="-45" dirty="0">
                <a:latin typeface="Arial"/>
                <a:cs typeface="Arial"/>
              </a:rPr>
              <a:t>b</a:t>
            </a:r>
            <a:r>
              <a:rPr sz="1650" spc="-45" dirty="0">
                <a:latin typeface="Tahoma"/>
                <a:cs typeface="Tahoma"/>
              </a:rPr>
              <a:t>00)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1" name="object 29"/>
          <p:cNvSpPr txBox="1"/>
          <p:nvPr/>
        </p:nvSpPr>
        <p:spPr>
          <a:xfrm>
            <a:off x="3970023" y="5536769"/>
            <a:ext cx="51625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75" spc="300" baseline="6734" dirty="0">
                <a:latin typeface="Lucida Sans Unicode"/>
                <a:cs typeface="Lucida Sans Unicode"/>
              </a:rPr>
              <a:t>⇒</a:t>
            </a:r>
            <a:r>
              <a:rPr sz="1200" i="1" spc="350" dirty="0">
                <a:latin typeface="Arial"/>
                <a:cs typeface="Arial"/>
              </a:rPr>
              <a:t>r</a:t>
            </a:r>
            <a:r>
              <a:rPr sz="1200" i="1" spc="35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0"/>
          <p:cNvSpPr txBox="1"/>
          <p:nvPr/>
        </p:nvSpPr>
        <p:spPr>
          <a:xfrm>
            <a:off x="4654337" y="5510860"/>
            <a:ext cx="1236980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10" dirty="0">
                <a:latin typeface="Arial"/>
                <a:cs typeface="Arial"/>
              </a:rPr>
              <a:t>a </a:t>
            </a:r>
            <a:r>
              <a:rPr sz="1650" spc="-434" dirty="0">
                <a:latin typeface="Lucida Sans Unicode"/>
                <a:cs typeface="Lucida Sans Unicode"/>
              </a:rPr>
              <a:t>∗    </a:t>
            </a:r>
            <a:r>
              <a:rPr sz="1650" spc="30" dirty="0">
                <a:latin typeface="Tahoma"/>
                <a:cs typeface="Tahoma"/>
              </a:rPr>
              <a:t>(</a:t>
            </a:r>
            <a:r>
              <a:rPr sz="1650" i="1" spc="30" dirty="0">
                <a:latin typeface="Arial"/>
                <a:cs typeface="Arial"/>
              </a:rPr>
              <a:t>a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360" dirty="0">
                <a:latin typeface="Tahoma"/>
                <a:cs typeface="Tahoma"/>
              </a:rPr>
              <a:t> </a:t>
            </a:r>
            <a:r>
              <a:rPr sz="1650" i="1" spc="-45" dirty="0">
                <a:latin typeface="Arial"/>
                <a:cs typeface="Arial"/>
              </a:rPr>
              <a:t>b</a:t>
            </a:r>
            <a:r>
              <a:rPr sz="1650" spc="-45" dirty="0">
                <a:latin typeface="Tahoma"/>
                <a:cs typeface="Tahoma"/>
              </a:rPr>
              <a:t>00)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33" name="object 31"/>
          <p:cNvSpPr txBox="1"/>
          <p:nvPr/>
        </p:nvSpPr>
        <p:spPr>
          <a:xfrm>
            <a:off x="454193" y="5968060"/>
            <a:ext cx="2260600" cy="27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5" dirty="0">
                <a:latin typeface="Arial"/>
                <a:cs typeface="Arial"/>
              </a:rPr>
              <a:t>We </a:t>
            </a:r>
            <a:r>
              <a:rPr sz="1650" dirty="0">
                <a:latin typeface="Arial"/>
                <a:cs typeface="Arial"/>
              </a:rPr>
              <a:t>can conclude that</a:t>
            </a:r>
            <a:r>
              <a:rPr sz="1650" spc="-55" dirty="0">
                <a:latin typeface="Arial"/>
                <a:cs typeface="Arial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endParaRPr sz="1650">
              <a:latin typeface="Arial"/>
              <a:cs typeface="Arial"/>
            </a:endParaRPr>
          </a:p>
        </p:txBody>
      </p:sp>
      <p:sp>
        <p:nvSpPr>
          <p:cNvPr id="34" name="object 32"/>
          <p:cNvSpPr txBox="1"/>
          <p:nvPr/>
        </p:nvSpPr>
        <p:spPr>
          <a:xfrm>
            <a:off x="2939837" y="5903291"/>
            <a:ext cx="516255" cy="347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4" algn="ctr">
              <a:lnSpc>
                <a:spcPts val="1075"/>
              </a:lnSpc>
            </a:pPr>
            <a:r>
              <a:rPr sz="1200" spc="-165" dirty="0">
                <a:latin typeface="Lucida Sans Unicode"/>
                <a:cs typeface="Lucida Sans Unicode"/>
              </a:rPr>
              <a:t>∗</a:t>
            </a:r>
            <a:endParaRPr sz="1200">
              <a:latin typeface="Lucida Sans Unicode"/>
              <a:cs typeface="Lucida Sans Unicode"/>
            </a:endParaRPr>
          </a:p>
          <a:p>
            <a:pPr algn="ctr">
              <a:lnSpc>
                <a:spcPts val="1614"/>
              </a:lnSpc>
            </a:pPr>
            <a:r>
              <a:rPr sz="2475" spc="292" baseline="6734" dirty="0">
                <a:latin typeface="Lucida Sans Unicode"/>
                <a:cs typeface="Lucida Sans Unicode"/>
              </a:rPr>
              <a:t>⇒</a:t>
            </a:r>
            <a:r>
              <a:rPr sz="1200" i="1" spc="350" dirty="0">
                <a:latin typeface="Arial"/>
                <a:cs typeface="Arial"/>
              </a:rPr>
              <a:t>r</a:t>
            </a:r>
            <a:r>
              <a:rPr sz="1200" i="1" spc="355" dirty="0"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3"/>
          <p:cNvSpPr txBox="1"/>
          <p:nvPr/>
        </p:nvSpPr>
        <p:spPr>
          <a:xfrm>
            <a:off x="3686597" y="5968060"/>
            <a:ext cx="1236980" cy="274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10" dirty="0">
                <a:latin typeface="Arial"/>
                <a:cs typeface="Arial"/>
              </a:rPr>
              <a:t>a </a:t>
            </a:r>
            <a:r>
              <a:rPr sz="1650" spc="-434" dirty="0">
                <a:latin typeface="Lucida Sans Unicode"/>
                <a:cs typeface="Lucida Sans Unicode"/>
              </a:rPr>
              <a:t>∗    </a:t>
            </a:r>
            <a:r>
              <a:rPr sz="1650" spc="30" dirty="0">
                <a:latin typeface="Tahoma"/>
                <a:cs typeface="Tahoma"/>
              </a:rPr>
              <a:t>(</a:t>
            </a:r>
            <a:r>
              <a:rPr sz="1650" i="1" spc="30" dirty="0">
                <a:latin typeface="Arial"/>
                <a:cs typeface="Arial"/>
              </a:rPr>
              <a:t>a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360" dirty="0">
                <a:latin typeface="Tahoma"/>
                <a:cs typeface="Tahoma"/>
              </a:rPr>
              <a:t> </a:t>
            </a:r>
            <a:r>
              <a:rPr sz="1650" i="1" spc="-45" dirty="0">
                <a:latin typeface="Arial"/>
                <a:cs typeface="Arial"/>
              </a:rPr>
              <a:t>b</a:t>
            </a:r>
            <a:r>
              <a:rPr sz="1650" spc="-45" dirty="0">
                <a:latin typeface="Tahoma"/>
                <a:cs typeface="Tahoma"/>
              </a:rPr>
              <a:t>00)</a:t>
            </a:r>
            <a:endParaRPr sz="165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11941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10" dirty="0"/>
              <a:t>The Language of the</a:t>
            </a:r>
            <a:r>
              <a:rPr lang="en-US" b="1" spc="-10" dirty="0"/>
              <a:t> </a:t>
            </a:r>
            <a:r>
              <a:rPr lang="en-US" b="1" spc="15" dirty="0"/>
              <a:t>Grammar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838200" y="1371600"/>
            <a:ext cx="4791075" cy="253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If</a:t>
            </a:r>
            <a:r>
              <a:rPr sz="1650" dirty="0">
                <a:latin typeface="Arial"/>
                <a:cs typeface="Arial"/>
              </a:rPr>
              <a:t> </a:t>
            </a:r>
            <a:r>
              <a:rPr lang="en-US" sz="1650" i="1" spc="105" dirty="0" smtClean="0">
                <a:latin typeface="Arial"/>
                <a:cs typeface="Arial"/>
              </a:rPr>
              <a:t>G</a:t>
            </a:r>
            <a:r>
              <a:rPr sz="1650" spc="105" dirty="0" smtClean="0">
                <a:latin typeface="Tahoma"/>
                <a:cs typeface="Tahoma"/>
              </a:rPr>
              <a:t>(</a:t>
            </a:r>
            <a:r>
              <a:rPr sz="1650" i="1" spc="105" dirty="0" smtClean="0">
                <a:latin typeface="Arial"/>
                <a:cs typeface="Arial"/>
              </a:rPr>
              <a:t>V</a:t>
            </a:r>
            <a:r>
              <a:rPr sz="1650" i="1" spc="105" dirty="0">
                <a:latin typeface="Arial"/>
                <a:cs typeface="Arial"/>
              </a:rPr>
              <a:t>,</a:t>
            </a:r>
            <a:r>
              <a:rPr sz="1650" i="1" spc="-175" dirty="0">
                <a:latin typeface="Arial"/>
                <a:cs typeface="Arial"/>
              </a:rPr>
              <a:t> </a:t>
            </a:r>
            <a:r>
              <a:rPr sz="1650" i="1" spc="90" dirty="0">
                <a:latin typeface="Arial"/>
                <a:cs typeface="Arial"/>
              </a:rPr>
              <a:t>T,</a:t>
            </a:r>
            <a:r>
              <a:rPr sz="1650" i="1" spc="-175" dirty="0">
                <a:latin typeface="Arial"/>
                <a:cs typeface="Arial"/>
              </a:rPr>
              <a:t> </a:t>
            </a:r>
            <a:r>
              <a:rPr sz="1650" i="1" spc="45" dirty="0">
                <a:latin typeface="Arial"/>
                <a:cs typeface="Arial"/>
              </a:rPr>
              <a:t>P,</a:t>
            </a:r>
            <a:r>
              <a:rPr sz="1650" i="1" spc="-175" dirty="0">
                <a:latin typeface="Arial"/>
                <a:cs typeface="Arial"/>
              </a:rPr>
              <a:t> </a:t>
            </a:r>
            <a:r>
              <a:rPr sz="1650" i="1" spc="55" dirty="0">
                <a:latin typeface="Arial"/>
                <a:cs typeface="Arial"/>
              </a:rPr>
              <a:t>S</a:t>
            </a:r>
            <a:r>
              <a:rPr sz="1650" spc="55" dirty="0">
                <a:latin typeface="Tahoma"/>
                <a:cs typeface="Tahoma"/>
              </a:rPr>
              <a:t>)</a:t>
            </a:r>
            <a:r>
              <a:rPr sz="1650" spc="-65" dirty="0">
                <a:latin typeface="Tahoma"/>
                <a:cs typeface="Tahoma"/>
              </a:rPr>
              <a:t> </a:t>
            </a:r>
            <a:r>
              <a:rPr sz="1650" dirty="0">
                <a:latin typeface="Arial"/>
                <a:cs typeface="Arial"/>
              </a:rPr>
              <a:t>is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</a:t>
            </a:r>
            <a:r>
              <a:rPr sz="1650" spc="-5" dirty="0">
                <a:latin typeface="Arial"/>
                <a:cs typeface="Arial"/>
              </a:rPr>
              <a:t> CFG,</a:t>
            </a:r>
            <a:r>
              <a:rPr sz="1650" dirty="0">
                <a:latin typeface="Arial"/>
                <a:cs typeface="Arial"/>
              </a:rPr>
              <a:t> then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the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language</a:t>
            </a:r>
            <a:r>
              <a:rPr sz="1650" spc="-4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of </a:t>
            </a:r>
            <a:r>
              <a:rPr lang="en-US" sz="1650" i="1" spc="225" dirty="0" smtClean="0">
                <a:latin typeface="Arial"/>
                <a:cs typeface="Arial"/>
              </a:rPr>
              <a:t>G</a:t>
            </a:r>
            <a:r>
              <a:rPr sz="1650" i="1" spc="-10" dirty="0" smtClean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is</a:t>
            </a:r>
          </a:p>
        </p:txBody>
      </p:sp>
      <p:sp>
        <p:nvSpPr>
          <p:cNvPr id="6" name="object 4"/>
          <p:cNvSpPr txBox="1"/>
          <p:nvPr/>
        </p:nvSpPr>
        <p:spPr>
          <a:xfrm>
            <a:off x="5789676" y="1666494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200" spc="-165" dirty="0">
                <a:latin typeface="Lucida Sans Unicode"/>
                <a:cs typeface="Lucida Sans Unicode"/>
              </a:rPr>
              <a:t>∗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838200" y="1729741"/>
            <a:ext cx="5943600" cy="5975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indent="2619375">
              <a:lnSpc>
                <a:spcPct val="100000"/>
              </a:lnSpc>
              <a:tabLst>
                <a:tab pos="5326380" algn="l"/>
              </a:tabLst>
            </a:pPr>
            <a:r>
              <a:rPr sz="1650" i="1" spc="165" dirty="0" smtClean="0">
                <a:latin typeface="Arial"/>
                <a:cs typeface="Arial"/>
              </a:rPr>
              <a:t>L</a:t>
            </a:r>
            <a:r>
              <a:rPr sz="1650" spc="165" dirty="0" smtClean="0">
                <a:latin typeface="Tahoma"/>
                <a:cs typeface="Tahoma"/>
              </a:rPr>
              <a:t>(</a:t>
            </a:r>
            <a:r>
              <a:rPr lang="en-US" sz="1650" i="1" spc="165" dirty="0" smtClean="0">
                <a:latin typeface="Arial"/>
                <a:cs typeface="Arial"/>
              </a:rPr>
              <a:t>G</a:t>
            </a:r>
            <a:r>
              <a:rPr sz="1650" spc="165" dirty="0" smtClean="0">
                <a:latin typeface="Tahoma"/>
                <a:cs typeface="Tahoma"/>
              </a:rPr>
              <a:t>) </a:t>
            </a:r>
            <a:r>
              <a:rPr sz="1650" spc="165" dirty="0">
                <a:latin typeface="Tahoma"/>
                <a:cs typeface="Tahoma"/>
              </a:rPr>
              <a:t>= </a:t>
            </a:r>
            <a:r>
              <a:rPr sz="1650" spc="200" dirty="0">
                <a:latin typeface="Lucida Sans Unicode"/>
                <a:cs typeface="Lucida Sans Unicode"/>
              </a:rPr>
              <a:t>{</a:t>
            </a:r>
            <a:r>
              <a:rPr sz="1650" i="1" spc="200" dirty="0">
                <a:latin typeface="Arial"/>
                <a:cs typeface="Arial"/>
              </a:rPr>
              <a:t>w </a:t>
            </a:r>
            <a:r>
              <a:rPr sz="1650" i="1" spc="190" dirty="0">
                <a:latin typeface="Arial"/>
                <a:cs typeface="Arial"/>
              </a:rPr>
              <a:t>in </a:t>
            </a:r>
            <a:r>
              <a:rPr sz="1650" i="1" spc="15" dirty="0">
                <a:latin typeface="Arial"/>
                <a:cs typeface="Arial"/>
              </a:rPr>
              <a:t>T </a:t>
            </a:r>
            <a:r>
              <a:rPr sz="1800" spc="-247" baseline="27777" dirty="0">
                <a:latin typeface="Lucida Sans Unicode"/>
                <a:cs typeface="Lucida Sans Unicode"/>
              </a:rPr>
              <a:t>∗   </a:t>
            </a:r>
            <a:r>
              <a:rPr sz="1650" spc="-130" dirty="0">
                <a:latin typeface="Lucida Sans Unicode"/>
                <a:cs typeface="Lucida Sans Unicode"/>
              </a:rPr>
              <a:t>|  </a:t>
            </a:r>
            <a:r>
              <a:rPr sz="1650" spc="35" dirty="0">
                <a:latin typeface="Lucida Sans Unicode"/>
                <a:cs typeface="Lucida Sans Unicode"/>
              </a:rPr>
              <a:t> </a:t>
            </a:r>
            <a:r>
              <a:rPr sz="1650" i="1" spc="-35" dirty="0">
                <a:latin typeface="Arial"/>
                <a:cs typeface="Arial"/>
              </a:rPr>
              <a:t>S</a:t>
            </a:r>
            <a:r>
              <a:rPr sz="1650" i="1" spc="245" dirty="0">
                <a:latin typeface="Arial"/>
                <a:cs typeface="Arial"/>
              </a:rPr>
              <a:t> </a:t>
            </a:r>
            <a:r>
              <a:rPr sz="1650" spc="220" dirty="0">
                <a:latin typeface="Lucida Sans Unicode"/>
                <a:cs typeface="Lucida Sans Unicode"/>
              </a:rPr>
              <a:t>⇒</a:t>
            </a:r>
            <a:r>
              <a:rPr sz="1800" i="1" spc="330" baseline="-13888" dirty="0">
                <a:latin typeface="Arial"/>
                <a:cs typeface="Arial"/>
              </a:rPr>
              <a:t>G	</a:t>
            </a:r>
            <a:r>
              <a:rPr sz="1650" i="1" spc="225" dirty="0">
                <a:latin typeface="Arial"/>
                <a:cs typeface="Arial"/>
              </a:rPr>
              <a:t>w</a:t>
            </a:r>
            <a:r>
              <a:rPr sz="1650" spc="225" dirty="0">
                <a:latin typeface="Lucida Sans Unicode"/>
                <a:cs typeface="Lucida Sans Unicode"/>
              </a:rPr>
              <a:t>}</a:t>
            </a:r>
            <a:endParaRPr sz="165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650" i="1" spc="-5" dirty="0">
                <a:latin typeface="Arial"/>
                <a:cs typeface="Arial"/>
              </a:rPr>
              <a:t>i.e.</a:t>
            </a:r>
            <a:r>
              <a:rPr sz="1650" spc="-5" dirty="0">
                <a:latin typeface="Arial"/>
                <a:cs typeface="Arial"/>
              </a:rPr>
              <a:t>, </a:t>
            </a:r>
            <a:r>
              <a:rPr sz="1650" dirty="0">
                <a:latin typeface="Arial"/>
                <a:cs typeface="Arial"/>
              </a:rPr>
              <a:t>the set of </a:t>
            </a:r>
            <a:r>
              <a:rPr sz="1650" spc="5" dirty="0">
                <a:latin typeface="Arial"/>
                <a:cs typeface="Arial"/>
              </a:rPr>
              <a:t>strings </a:t>
            </a:r>
            <a:r>
              <a:rPr sz="1650" spc="-15" dirty="0">
                <a:latin typeface="Arial"/>
                <a:cs typeface="Arial"/>
              </a:rPr>
              <a:t>over </a:t>
            </a:r>
            <a:r>
              <a:rPr lang="en-US" sz="1650" i="1" spc="15" dirty="0" smtClean="0">
                <a:latin typeface="Arial"/>
                <a:cs typeface="Arial"/>
              </a:rPr>
              <a:t>G</a:t>
            </a:r>
            <a:r>
              <a:rPr sz="1650" i="1" spc="15" dirty="0" smtClean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derivable </a:t>
            </a:r>
            <a:r>
              <a:rPr sz="1650" dirty="0">
                <a:latin typeface="Arial"/>
                <a:cs typeface="Arial"/>
              </a:rPr>
              <a:t>from the </a:t>
            </a:r>
            <a:r>
              <a:rPr sz="1650" spc="15" dirty="0">
                <a:latin typeface="Arial"/>
                <a:cs typeface="Arial"/>
              </a:rPr>
              <a:t>start</a:t>
            </a:r>
            <a:r>
              <a:rPr sz="1650" spc="14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symbol.</a:t>
            </a:r>
          </a:p>
        </p:txBody>
      </p:sp>
      <p:sp>
        <p:nvSpPr>
          <p:cNvPr id="8" name="object 6"/>
          <p:cNvSpPr txBox="1"/>
          <p:nvPr/>
        </p:nvSpPr>
        <p:spPr>
          <a:xfrm>
            <a:off x="838200" y="2743200"/>
            <a:ext cx="4892040" cy="253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5" dirty="0">
                <a:latin typeface="Arial"/>
                <a:cs typeface="Arial"/>
              </a:rPr>
              <a:t>If </a:t>
            </a:r>
            <a:r>
              <a:rPr lang="en-US" sz="1650" i="1" spc="225" dirty="0" smtClean="0">
                <a:latin typeface="Arial"/>
                <a:cs typeface="Arial"/>
              </a:rPr>
              <a:t>L</a:t>
            </a:r>
            <a:r>
              <a:rPr sz="1650" i="1" spc="225" dirty="0" smtClean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is a </a:t>
            </a:r>
            <a:r>
              <a:rPr sz="1650" spc="-5" dirty="0">
                <a:latin typeface="Arial"/>
                <a:cs typeface="Arial"/>
              </a:rPr>
              <a:t>CFG, </a:t>
            </a:r>
            <a:r>
              <a:rPr sz="1650" spc="-10" dirty="0">
                <a:latin typeface="Arial"/>
                <a:cs typeface="Arial"/>
              </a:rPr>
              <a:t>we </a:t>
            </a:r>
            <a:r>
              <a:rPr sz="1650" dirty="0">
                <a:latin typeface="Arial"/>
                <a:cs typeface="Arial"/>
              </a:rPr>
              <a:t>call </a:t>
            </a:r>
            <a:r>
              <a:rPr sz="1650" i="1" spc="165" dirty="0" smtClean="0">
                <a:latin typeface="Arial"/>
                <a:cs typeface="Arial"/>
              </a:rPr>
              <a:t>L</a:t>
            </a:r>
            <a:r>
              <a:rPr sz="1650" spc="165" dirty="0" smtClean="0">
                <a:latin typeface="Tahoma"/>
                <a:cs typeface="Tahoma"/>
              </a:rPr>
              <a:t>(</a:t>
            </a:r>
            <a:r>
              <a:rPr lang="en-US" sz="1650" i="1" spc="165" dirty="0" smtClean="0">
                <a:latin typeface="Arial"/>
                <a:cs typeface="Arial"/>
              </a:rPr>
              <a:t>G</a:t>
            </a:r>
            <a:r>
              <a:rPr sz="1650" spc="165" dirty="0" smtClean="0">
                <a:latin typeface="Tahoma"/>
                <a:cs typeface="Tahoma"/>
              </a:rPr>
              <a:t>)</a:t>
            </a:r>
            <a:r>
              <a:rPr sz="1650" spc="-290" dirty="0" smtClean="0">
                <a:latin typeface="Tahoma"/>
                <a:cs typeface="Tahoma"/>
              </a:rPr>
              <a:t> </a:t>
            </a:r>
            <a:r>
              <a:rPr sz="1650" dirty="0">
                <a:latin typeface="Arial"/>
                <a:cs typeface="Arial"/>
              </a:rPr>
              <a:t>a </a:t>
            </a:r>
            <a:r>
              <a:rPr sz="1650" spc="-5" dirty="0">
                <a:latin typeface="Arial"/>
                <a:cs typeface="Arial"/>
              </a:rPr>
              <a:t>context-free </a:t>
            </a:r>
            <a:r>
              <a:rPr sz="1650" dirty="0">
                <a:latin typeface="Arial"/>
                <a:cs typeface="Arial"/>
              </a:rPr>
              <a:t>language.</a:t>
            </a:r>
          </a:p>
        </p:txBody>
      </p:sp>
      <p:sp>
        <p:nvSpPr>
          <p:cNvPr id="9" name="object 7"/>
          <p:cNvSpPr txBox="1"/>
          <p:nvPr/>
        </p:nvSpPr>
        <p:spPr>
          <a:xfrm>
            <a:off x="838200" y="3784093"/>
            <a:ext cx="4282440" cy="253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dirty="0">
                <a:latin typeface="Arial"/>
                <a:cs typeface="Arial"/>
              </a:rPr>
              <a:t>Example: </a:t>
            </a:r>
            <a:r>
              <a:rPr sz="1650" i="1" spc="180" dirty="0" smtClean="0">
                <a:latin typeface="Arial"/>
                <a:cs typeface="Arial"/>
              </a:rPr>
              <a:t>L</a:t>
            </a:r>
            <a:r>
              <a:rPr sz="1650" spc="180" dirty="0" smtClean="0">
                <a:latin typeface="Tahoma"/>
                <a:cs typeface="Tahoma"/>
              </a:rPr>
              <a:t>(</a:t>
            </a:r>
            <a:r>
              <a:rPr lang="en-US" sz="1650" i="1" spc="180" dirty="0" err="1" smtClean="0">
                <a:latin typeface="Arial"/>
                <a:cs typeface="Arial"/>
              </a:rPr>
              <a:t>G</a:t>
            </a:r>
            <a:r>
              <a:rPr sz="1800" i="1" spc="270" baseline="-13888" dirty="0" err="1" smtClean="0">
                <a:latin typeface="Arial"/>
                <a:cs typeface="Arial"/>
              </a:rPr>
              <a:t>pal</a:t>
            </a:r>
            <a:r>
              <a:rPr sz="1650" spc="180" dirty="0">
                <a:latin typeface="Tahoma"/>
                <a:cs typeface="Tahoma"/>
              </a:rPr>
              <a:t>) </a:t>
            </a:r>
            <a:r>
              <a:rPr sz="1650" dirty="0">
                <a:latin typeface="Arial"/>
                <a:cs typeface="Arial"/>
              </a:rPr>
              <a:t>is a </a:t>
            </a:r>
            <a:r>
              <a:rPr sz="1650" spc="-5" dirty="0">
                <a:latin typeface="Arial"/>
                <a:cs typeface="Arial"/>
              </a:rPr>
              <a:t>context-free</a:t>
            </a:r>
            <a:r>
              <a:rPr sz="1650" spc="-19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language.</a:t>
            </a:r>
          </a:p>
        </p:txBody>
      </p:sp>
    </p:spTree>
    <p:extLst>
      <p:ext uri="{BB962C8B-B14F-4D97-AF65-F5344CB8AC3E}">
        <p14:creationId xmlns="" xmlns:p14="http://schemas.microsoft.com/office/powerpoint/2010/main" val="4137181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Theorem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917633" y="1394016"/>
            <a:ext cx="7491730" cy="8480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A string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spc="-145" dirty="0">
                <a:latin typeface="Lucida Sans Unicode"/>
                <a:cs typeface="Lucida Sans Unicode"/>
              </a:rPr>
              <a:t>∈ </a:t>
            </a:r>
            <a:r>
              <a:rPr sz="1650" spc="110" dirty="0">
                <a:latin typeface="Lucida Sans Unicode"/>
                <a:cs typeface="Lucida Sans Unicode"/>
              </a:rPr>
              <a:t>{</a:t>
            </a:r>
            <a:r>
              <a:rPr sz="1650" spc="110" dirty="0">
                <a:latin typeface="Tahoma"/>
                <a:cs typeface="Tahoma"/>
              </a:rPr>
              <a:t>0</a:t>
            </a:r>
            <a:r>
              <a:rPr sz="1650" i="1" spc="110" dirty="0">
                <a:latin typeface="Arial"/>
                <a:cs typeface="Arial"/>
              </a:rPr>
              <a:t>, </a:t>
            </a:r>
            <a:r>
              <a:rPr sz="1650" spc="45" dirty="0">
                <a:latin typeface="Tahoma"/>
                <a:cs typeface="Tahoma"/>
              </a:rPr>
              <a:t>1</a:t>
            </a:r>
            <a:r>
              <a:rPr sz="1650" spc="45" dirty="0">
                <a:latin typeface="Lucida Sans Unicode"/>
                <a:cs typeface="Lucida Sans Unicode"/>
              </a:rPr>
              <a:t>}</a:t>
            </a:r>
            <a:r>
              <a:rPr sz="1800" spc="67" baseline="27777" dirty="0">
                <a:latin typeface="Lucida Sans Unicode"/>
                <a:cs typeface="Lucida Sans Unicode"/>
              </a:rPr>
              <a:t>∗ </a:t>
            </a:r>
            <a:r>
              <a:rPr sz="1650" b="1" spc="-5" dirty="0">
                <a:latin typeface="Arial"/>
                <a:cs typeface="Arial"/>
              </a:rPr>
              <a:t>is in </a:t>
            </a:r>
            <a:r>
              <a:rPr sz="1650" i="1" spc="180" dirty="0" smtClean="0">
                <a:latin typeface="Arial"/>
                <a:cs typeface="Arial"/>
              </a:rPr>
              <a:t>L</a:t>
            </a:r>
            <a:r>
              <a:rPr sz="1650" spc="180" dirty="0" smtClean="0">
                <a:latin typeface="Tahoma"/>
                <a:cs typeface="Tahoma"/>
              </a:rPr>
              <a:t>(</a:t>
            </a:r>
            <a:r>
              <a:rPr lang="en-US" sz="1650" i="1" spc="180" dirty="0" err="1" smtClean="0">
                <a:latin typeface="Arial"/>
                <a:cs typeface="Arial"/>
              </a:rPr>
              <a:t>G</a:t>
            </a:r>
            <a:r>
              <a:rPr sz="1800" i="1" spc="270" baseline="-13888" dirty="0" err="1" smtClean="0">
                <a:latin typeface="Arial"/>
                <a:cs typeface="Arial"/>
              </a:rPr>
              <a:t>pal</a:t>
            </a:r>
            <a:r>
              <a:rPr sz="1650" spc="180" dirty="0">
                <a:latin typeface="Tahoma"/>
                <a:cs typeface="Tahoma"/>
              </a:rPr>
              <a:t>) </a:t>
            </a:r>
            <a:r>
              <a:rPr sz="1650" b="1" spc="-5" dirty="0">
                <a:latin typeface="Arial"/>
                <a:cs typeface="Arial"/>
              </a:rPr>
              <a:t>iff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spc="165" dirty="0">
                <a:latin typeface="Tahoma"/>
                <a:cs typeface="Tahoma"/>
              </a:rPr>
              <a:t>=</a:t>
            </a:r>
            <a:r>
              <a:rPr sz="1650" spc="-300" dirty="0">
                <a:latin typeface="Tahoma"/>
                <a:cs typeface="Tahoma"/>
              </a:rPr>
              <a:t> </a:t>
            </a:r>
            <a:r>
              <a:rPr sz="1650" i="1" spc="165" dirty="0">
                <a:latin typeface="Arial"/>
                <a:cs typeface="Arial"/>
              </a:rPr>
              <a:t>w</a:t>
            </a:r>
            <a:r>
              <a:rPr sz="1800" i="1" spc="247" baseline="27777" dirty="0">
                <a:latin typeface="Arial"/>
                <a:cs typeface="Arial"/>
              </a:rPr>
              <a:t>R</a:t>
            </a:r>
            <a:r>
              <a:rPr sz="1650" spc="165" dirty="0">
                <a:latin typeface="Arial"/>
                <a:cs typeface="Arial"/>
              </a:rPr>
              <a:t>.</a:t>
            </a:r>
            <a:endParaRPr sz="1650" dirty="0">
              <a:latin typeface="Arial"/>
              <a:cs typeface="Arial"/>
            </a:endParaRPr>
          </a:p>
          <a:p>
            <a:pPr marL="12700" marR="5080">
              <a:lnSpc>
                <a:spcPct val="117000"/>
              </a:lnSpc>
            </a:pPr>
            <a:r>
              <a:rPr sz="1650" i="1" dirty="0">
                <a:latin typeface="Arial"/>
                <a:cs typeface="Arial"/>
              </a:rPr>
              <a:t>Proof </a:t>
            </a:r>
            <a:r>
              <a:rPr sz="1650" dirty="0">
                <a:latin typeface="Arial"/>
                <a:cs typeface="Arial"/>
              </a:rPr>
              <a:t>: </a:t>
            </a:r>
            <a:r>
              <a:rPr sz="1650" spc="5" dirty="0">
                <a:latin typeface="Arial"/>
                <a:cs typeface="Arial"/>
              </a:rPr>
              <a:t>(</a:t>
            </a:r>
            <a:r>
              <a:rPr sz="1650" spc="5" dirty="0">
                <a:latin typeface="Lucida Sans Unicode"/>
                <a:cs typeface="Lucida Sans Unicode"/>
              </a:rPr>
              <a:t>⊇</a:t>
            </a:r>
            <a:r>
              <a:rPr sz="1650" spc="5" dirty="0">
                <a:latin typeface="Arial"/>
                <a:cs typeface="Arial"/>
              </a:rPr>
              <a:t>-direction.) </a:t>
            </a:r>
            <a:r>
              <a:rPr sz="1650" dirty="0">
                <a:latin typeface="Arial"/>
                <a:cs typeface="Arial"/>
              </a:rPr>
              <a:t>Suppose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spc="165" dirty="0">
                <a:latin typeface="Tahoma"/>
                <a:cs typeface="Tahoma"/>
              </a:rPr>
              <a:t>= </a:t>
            </a:r>
            <a:r>
              <a:rPr sz="1650" i="1" spc="165" dirty="0">
                <a:latin typeface="Arial"/>
                <a:cs typeface="Arial"/>
              </a:rPr>
              <a:t>w</a:t>
            </a:r>
            <a:r>
              <a:rPr sz="1800" i="1" spc="247" baseline="27777" dirty="0">
                <a:latin typeface="Arial"/>
                <a:cs typeface="Arial"/>
              </a:rPr>
              <a:t>R</a:t>
            </a:r>
            <a:r>
              <a:rPr sz="1650" spc="165" dirty="0">
                <a:latin typeface="Arial"/>
                <a:cs typeface="Arial"/>
              </a:rPr>
              <a:t>,</a:t>
            </a:r>
            <a:r>
              <a:rPr sz="1650" spc="-195" dirty="0">
                <a:latin typeface="Arial"/>
                <a:cs typeface="Arial"/>
              </a:rPr>
              <a:t> </a:t>
            </a:r>
            <a:r>
              <a:rPr sz="1650" i="1" spc="-5" dirty="0">
                <a:latin typeface="Arial"/>
                <a:cs typeface="Arial"/>
              </a:rPr>
              <a:t>i.e.</a:t>
            </a:r>
            <a:r>
              <a:rPr sz="1650" spc="-5" dirty="0">
                <a:latin typeface="Arial"/>
                <a:cs typeface="Arial"/>
              </a:rPr>
              <a:t>, </a:t>
            </a:r>
            <a:r>
              <a:rPr sz="1650" dirty="0">
                <a:latin typeface="Arial"/>
                <a:cs typeface="Arial"/>
              </a:rPr>
              <a:t>that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dirty="0">
                <a:latin typeface="Arial"/>
                <a:cs typeface="Arial"/>
              </a:rPr>
              <a:t>is a palindrome. </a:t>
            </a:r>
            <a:r>
              <a:rPr sz="1650" spc="-25" dirty="0">
                <a:latin typeface="Arial"/>
                <a:cs typeface="Arial"/>
              </a:rPr>
              <a:t>We </a:t>
            </a:r>
            <a:r>
              <a:rPr sz="1650" spc="-5" dirty="0">
                <a:latin typeface="Arial"/>
                <a:cs typeface="Arial"/>
              </a:rPr>
              <a:t>show </a:t>
            </a:r>
            <a:r>
              <a:rPr sz="1650" spc="-20" dirty="0">
                <a:latin typeface="Arial"/>
                <a:cs typeface="Arial"/>
              </a:rPr>
              <a:t>by  </a:t>
            </a:r>
            <a:r>
              <a:rPr sz="1650" dirty="0">
                <a:latin typeface="Arial"/>
                <a:cs typeface="Arial"/>
              </a:rPr>
              <a:t>induction on </a:t>
            </a:r>
            <a:r>
              <a:rPr sz="1650" spc="-50" dirty="0">
                <a:latin typeface="Lucida Sans Unicode"/>
                <a:cs typeface="Lucida Sans Unicode"/>
              </a:rPr>
              <a:t>|</a:t>
            </a:r>
            <a:r>
              <a:rPr sz="1650" i="1" spc="-50" dirty="0">
                <a:latin typeface="Arial"/>
                <a:cs typeface="Arial"/>
              </a:rPr>
              <a:t>w</a:t>
            </a:r>
            <a:r>
              <a:rPr sz="1650" spc="-50" dirty="0">
                <a:latin typeface="Lucida Sans Unicode"/>
                <a:cs typeface="Lucida Sans Unicode"/>
              </a:rPr>
              <a:t>| </a:t>
            </a:r>
            <a:r>
              <a:rPr sz="1650" dirty="0">
                <a:latin typeface="Arial"/>
                <a:cs typeface="Arial"/>
              </a:rPr>
              <a:t>that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spc="-145" dirty="0">
                <a:latin typeface="Lucida Sans Unicode"/>
                <a:cs typeface="Lucida Sans Unicode"/>
              </a:rPr>
              <a:t>∈</a:t>
            </a:r>
            <a:r>
              <a:rPr sz="1650" spc="-114" dirty="0">
                <a:latin typeface="Lucida Sans Unicode"/>
                <a:cs typeface="Lucida Sans Unicode"/>
              </a:rPr>
              <a:t> </a:t>
            </a:r>
            <a:r>
              <a:rPr sz="1650" i="1" spc="180" dirty="0" smtClean="0">
                <a:latin typeface="Arial"/>
                <a:cs typeface="Arial"/>
              </a:rPr>
              <a:t>L</a:t>
            </a:r>
            <a:r>
              <a:rPr sz="1650" spc="180" dirty="0" smtClean="0">
                <a:latin typeface="Tahoma"/>
                <a:cs typeface="Tahoma"/>
              </a:rPr>
              <a:t>(</a:t>
            </a:r>
            <a:r>
              <a:rPr lang="en-US" sz="1650" i="1" spc="180" dirty="0" err="1" smtClean="0">
                <a:latin typeface="Arial"/>
                <a:cs typeface="Arial"/>
              </a:rPr>
              <a:t>G</a:t>
            </a:r>
            <a:r>
              <a:rPr sz="1800" i="1" spc="270" baseline="-13888" dirty="0" err="1" smtClean="0">
                <a:latin typeface="Arial"/>
                <a:cs typeface="Arial"/>
              </a:rPr>
              <a:t>pal</a:t>
            </a:r>
            <a:r>
              <a:rPr sz="1650" spc="180" dirty="0">
                <a:latin typeface="Tahoma"/>
                <a:cs typeface="Tahoma"/>
              </a:rPr>
              <a:t>)</a:t>
            </a:r>
            <a:endParaRPr sz="1650" dirty="0">
              <a:latin typeface="Tahoma"/>
              <a:cs typeface="Tahoma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5695962" y="3415284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200" spc="-165" dirty="0">
                <a:latin typeface="Lucida Sans Unicode"/>
                <a:cs typeface="Lucida Sans Unicode"/>
              </a:rPr>
              <a:t>∗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917646" y="2500439"/>
            <a:ext cx="7678420" cy="5591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dirty="0">
                <a:latin typeface="Arial"/>
                <a:cs typeface="Arial"/>
              </a:rPr>
              <a:t>Basis: </a:t>
            </a:r>
            <a:r>
              <a:rPr sz="1650" dirty="0">
                <a:latin typeface="Arial"/>
                <a:cs typeface="Arial"/>
              </a:rPr>
              <a:t>Basis: </a:t>
            </a:r>
            <a:r>
              <a:rPr sz="1650" spc="-50" dirty="0">
                <a:latin typeface="Lucida Sans Unicode"/>
                <a:cs typeface="Lucida Sans Unicode"/>
              </a:rPr>
              <a:t>|</a:t>
            </a:r>
            <a:r>
              <a:rPr sz="1650" i="1" spc="-50" dirty="0">
                <a:latin typeface="Arial"/>
                <a:cs typeface="Arial"/>
              </a:rPr>
              <a:t>w</a:t>
            </a:r>
            <a:r>
              <a:rPr sz="1650" spc="-50" dirty="0">
                <a:latin typeface="Lucida Sans Unicode"/>
                <a:cs typeface="Lucida Sans Unicode"/>
              </a:rPr>
              <a:t>| </a:t>
            </a:r>
            <a:r>
              <a:rPr sz="1650" spc="165" dirty="0">
                <a:latin typeface="Tahoma"/>
                <a:cs typeface="Tahoma"/>
              </a:rPr>
              <a:t>= </a:t>
            </a:r>
            <a:r>
              <a:rPr sz="1650" spc="-15" dirty="0">
                <a:latin typeface="Tahoma"/>
                <a:cs typeface="Tahoma"/>
              </a:rPr>
              <a:t>0</a:t>
            </a:r>
            <a:r>
              <a:rPr sz="1650" spc="-15" dirty="0">
                <a:latin typeface="Arial"/>
                <a:cs typeface="Arial"/>
              </a:rPr>
              <a:t>, </a:t>
            </a:r>
            <a:r>
              <a:rPr sz="1650" dirty="0">
                <a:latin typeface="Arial"/>
                <a:cs typeface="Arial"/>
              </a:rPr>
              <a:t>or </a:t>
            </a:r>
            <a:r>
              <a:rPr sz="1650" spc="-50" dirty="0">
                <a:latin typeface="Lucida Sans Unicode"/>
                <a:cs typeface="Lucida Sans Unicode"/>
              </a:rPr>
              <a:t>|</a:t>
            </a:r>
            <a:r>
              <a:rPr sz="1650" i="1" spc="-50" dirty="0">
                <a:latin typeface="Arial"/>
                <a:cs typeface="Arial"/>
              </a:rPr>
              <a:t>w</a:t>
            </a:r>
            <a:r>
              <a:rPr sz="1650" spc="-50" dirty="0">
                <a:latin typeface="Lucida Sans Unicode"/>
                <a:cs typeface="Lucida Sans Unicode"/>
              </a:rPr>
              <a:t>| </a:t>
            </a:r>
            <a:r>
              <a:rPr sz="1650" spc="165" dirty="0">
                <a:latin typeface="Tahoma"/>
                <a:cs typeface="Tahoma"/>
              </a:rPr>
              <a:t>= </a:t>
            </a:r>
            <a:r>
              <a:rPr sz="1650" spc="-15" dirty="0">
                <a:latin typeface="Tahoma"/>
                <a:cs typeface="Tahoma"/>
              </a:rPr>
              <a:t>1</a:t>
            </a:r>
            <a:r>
              <a:rPr sz="1650" spc="-15" dirty="0">
                <a:latin typeface="Arial"/>
                <a:cs typeface="Arial"/>
              </a:rPr>
              <a:t>. </a:t>
            </a:r>
            <a:r>
              <a:rPr sz="1650" dirty="0">
                <a:latin typeface="Arial"/>
                <a:cs typeface="Arial"/>
              </a:rPr>
              <a:t>Then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dirty="0">
                <a:latin typeface="Arial"/>
                <a:cs typeface="Arial"/>
              </a:rPr>
              <a:t>is </a:t>
            </a:r>
            <a:r>
              <a:rPr lang="en-US" altLang="en-US" sz="1600" dirty="0">
                <a:latin typeface="Lucida Sans Unicode" panose="020B0602030504020204" pitchFamily="34" charset="0"/>
              </a:rPr>
              <a:t>ε</a:t>
            </a:r>
            <a:r>
              <a:rPr sz="1650" i="1" spc="-210" dirty="0" smtClean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, </a:t>
            </a:r>
            <a:r>
              <a:rPr sz="1650" spc="-15" dirty="0">
                <a:latin typeface="Tahoma"/>
                <a:cs typeface="Tahoma"/>
              </a:rPr>
              <a:t>0</a:t>
            </a:r>
            <a:r>
              <a:rPr sz="1650" spc="-15" dirty="0">
                <a:latin typeface="Arial"/>
                <a:cs typeface="Arial"/>
              </a:rPr>
              <a:t>, </a:t>
            </a:r>
            <a:r>
              <a:rPr sz="1650" dirty="0">
                <a:latin typeface="Arial"/>
                <a:cs typeface="Arial"/>
              </a:rPr>
              <a:t>or </a:t>
            </a:r>
            <a:r>
              <a:rPr sz="1650" spc="-15" dirty="0">
                <a:latin typeface="Tahoma"/>
                <a:cs typeface="Tahoma"/>
              </a:rPr>
              <a:t>1</a:t>
            </a:r>
            <a:r>
              <a:rPr sz="1650" spc="-15" dirty="0">
                <a:latin typeface="Arial"/>
                <a:cs typeface="Arial"/>
              </a:rPr>
              <a:t>. </a:t>
            </a:r>
            <a:r>
              <a:rPr sz="1650" dirty="0">
                <a:latin typeface="Arial"/>
                <a:cs typeface="Arial"/>
              </a:rPr>
              <a:t>Since </a:t>
            </a:r>
            <a:r>
              <a:rPr sz="1650" i="1" spc="10" dirty="0">
                <a:latin typeface="Arial"/>
                <a:cs typeface="Arial"/>
              </a:rPr>
              <a:t>P </a:t>
            </a:r>
            <a:r>
              <a:rPr sz="1650" spc="204" dirty="0">
                <a:latin typeface="Lucida Sans Unicode"/>
                <a:cs typeface="Lucida Sans Unicode"/>
              </a:rPr>
              <a:t>→ </a:t>
            </a:r>
            <a:r>
              <a:rPr lang="en-US" altLang="en-US" sz="1600" dirty="0">
                <a:latin typeface="Lucida Sans Unicode" panose="020B0602030504020204" pitchFamily="34" charset="0"/>
              </a:rPr>
              <a:t>ε</a:t>
            </a:r>
            <a:r>
              <a:rPr sz="1650" spc="-110" dirty="0" smtClean="0">
                <a:latin typeface="Arial"/>
                <a:cs typeface="Arial"/>
              </a:rPr>
              <a:t>, </a:t>
            </a:r>
            <a:r>
              <a:rPr sz="1650" i="1" spc="10" dirty="0">
                <a:latin typeface="Arial"/>
                <a:cs typeface="Arial"/>
              </a:rPr>
              <a:t>P </a:t>
            </a:r>
            <a:r>
              <a:rPr sz="1650" spc="204" dirty="0">
                <a:latin typeface="Lucida Sans Unicode"/>
                <a:cs typeface="Lucida Sans Unicode"/>
              </a:rPr>
              <a:t>→ </a:t>
            </a:r>
            <a:r>
              <a:rPr sz="1650" spc="-25" dirty="0">
                <a:latin typeface="Tahoma"/>
                <a:cs typeface="Tahoma"/>
              </a:rPr>
              <a:t>0 </a:t>
            </a:r>
            <a:r>
              <a:rPr sz="1650" dirty="0">
                <a:latin typeface="Arial"/>
                <a:cs typeface="Arial"/>
              </a:rPr>
              <a:t>,</a:t>
            </a:r>
            <a:r>
              <a:rPr sz="1650" spc="14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and</a:t>
            </a: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1650" i="1" spc="10" dirty="0">
                <a:latin typeface="Arial"/>
                <a:cs typeface="Arial"/>
              </a:rPr>
              <a:t>P </a:t>
            </a:r>
            <a:r>
              <a:rPr sz="1650" spc="204" dirty="0">
                <a:latin typeface="Lucida Sans Unicode"/>
                <a:cs typeface="Lucida Sans Unicode"/>
              </a:rPr>
              <a:t>→ </a:t>
            </a:r>
            <a:r>
              <a:rPr sz="1650" spc="-25" dirty="0">
                <a:latin typeface="Tahoma"/>
                <a:cs typeface="Tahoma"/>
              </a:rPr>
              <a:t>1 </a:t>
            </a:r>
            <a:r>
              <a:rPr sz="1650" dirty="0">
                <a:latin typeface="Arial"/>
                <a:cs typeface="Arial"/>
              </a:rPr>
              <a:t>are productions, </a:t>
            </a:r>
            <a:r>
              <a:rPr sz="1650" spc="-10" dirty="0">
                <a:latin typeface="Arial"/>
                <a:cs typeface="Arial"/>
              </a:rPr>
              <a:t>we </a:t>
            </a:r>
            <a:r>
              <a:rPr sz="1650" dirty="0">
                <a:latin typeface="Arial"/>
                <a:cs typeface="Arial"/>
              </a:rPr>
              <a:t>conclude that </a:t>
            </a:r>
            <a:r>
              <a:rPr sz="1650" i="1" spc="10" dirty="0">
                <a:latin typeface="Arial"/>
                <a:cs typeface="Arial"/>
              </a:rPr>
              <a:t>P </a:t>
            </a:r>
            <a:r>
              <a:rPr sz="1650" spc="204" dirty="0">
                <a:latin typeface="Lucida Sans Unicode"/>
                <a:cs typeface="Lucida Sans Unicode"/>
              </a:rPr>
              <a:t>⇒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dirty="0">
                <a:latin typeface="Arial"/>
                <a:cs typeface="Arial"/>
              </a:rPr>
              <a:t>in all base</a:t>
            </a:r>
            <a:r>
              <a:rPr sz="1650" spc="400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cases.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5235714" y="4671059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200" spc="-165" dirty="0">
                <a:latin typeface="Lucida Sans Unicode"/>
                <a:cs typeface="Lucida Sans Unicode"/>
              </a:rPr>
              <a:t>∗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917646" y="3326448"/>
            <a:ext cx="7597775" cy="1356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-5" dirty="0">
                <a:latin typeface="Arial"/>
                <a:cs typeface="Arial"/>
              </a:rPr>
              <a:t>Induction:</a:t>
            </a:r>
            <a:r>
              <a:rPr sz="1650" b="1" spc="114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Suppose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spc="-50" dirty="0">
                <a:latin typeface="Lucida Sans Unicode"/>
                <a:cs typeface="Lucida Sans Unicode"/>
              </a:rPr>
              <a:t>|</a:t>
            </a:r>
            <a:r>
              <a:rPr sz="1650" i="1" spc="-50" dirty="0">
                <a:latin typeface="Arial"/>
                <a:cs typeface="Arial"/>
              </a:rPr>
              <a:t>w</a:t>
            </a:r>
            <a:r>
              <a:rPr sz="1650" spc="-50" dirty="0">
                <a:latin typeface="Lucida Sans Unicode"/>
                <a:cs typeface="Lucida Sans Unicode"/>
              </a:rPr>
              <a:t>|</a:t>
            </a:r>
            <a:r>
              <a:rPr sz="1650" spc="-40" dirty="0">
                <a:latin typeface="Lucida Sans Unicode"/>
                <a:cs typeface="Lucida Sans Unicode"/>
              </a:rPr>
              <a:t> </a:t>
            </a:r>
            <a:r>
              <a:rPr sz="1650" spc="50" dirty="0">
                <a:latin typeface="Lucida Sans Unicode"/>
                <a:cs typeface="Lucida Sans Unicode"/>
              </a:rPr>
              <a:t>≥</a:t>
            </a:r>
            <a:r>
              <a:rPr sz="1650" spc="-40" dirty="0">
                <a:latin typeface="Lucida Sans Unicode"/>
                <a:cs typeface="Lucida Sans Unicode"/>
              </a:rPr>
              <a:t> </a:t>
            </a:r>
            <a:r>
              <a:rPr sz="1650" spc="-15" dirty="0">
                <a:latin typeface="Tahoma"/>
                <a:cs typeface="Tahoma"/>
              </a:rPr>
              <a:t>2</a:t>
            </a:r>
            <a:r>
              <a:rPr sz="1650" spc="-15" dirty="0">
                <a:latin typeface="Arial"/>
                <a:cs typeface="Arial"/>
              </a:rPr>
              <a:t>.</a:t>
            </a:r>
            <a:r>
              <a:rPr sz="1650" spc="1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Since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i="1" spc="65" dirty="0">
                <a:latin typeface="Arial"/>
                <a:cs typeface="Arial"/>
              </a:rPr>
              <a:t>w</a:t>
            </a:r>
            <a:r>
              <a:rPr sz="1650" i="1" spc="70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=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i="1" spc="165" dirty="0">
                <a:latin typeface="Arial"/>
                <a:cs typeface="Arial"/>
              </a:rPr>
              <a:t>w</a:t>
            </a:r>
            <a:r>
              <a:rPr sz="1800" i="1" spc="247" baseline="27777" dirty="0">
                <a:latin typeface="Arial"/>
                <a:cs typeface="Arial"/>
              </a:rPr>
              <a:t>R</a:t>
            </a:r>
            <a:r>
              <a:rPr sz="1650" spc="165" dirty="0">
                <a:latin typeface="Arial"/>
                <a:cs typeface="Arial"/>
              </a:rPr>
              <a:t>,</a:t>
            </a:r>
            <a:r>
              <a:rPr sz="1650" spc="-10" dirty="0">
                <a:latin typeface="Arial"/>
                <a:cs typeface="Arial"/>
              </a:rPr>
              <a:t> we</a:t>
            </a:r>
            <a:r>
              <a:rPr sz="1650" dirty="0">
                <a:latin typeface="Arial"/>
                <a:cs typeface="Arial"/>
              </a:rPr>
              <a:t> </a:t>
            </a:r>
            <a:r>
              <a:rPr sz="1650" spc="-15" dirty="0">
                <a:latin typeface="Arial"/>
                <a:cs typeface="Arial"/>
              </a:rPr>
              <a:t>have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spc="165" dirty="0">
                <a:latin typeface="Tahoma"/>
                <a:cs typeface="Tahoma"/>
              </a:rPr>
              <a:t>=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spc="25" dirty="0">
                <a:latin typeface="Tahoma"/>
                <a:cs typeface="Tahoma"/>
              </a:rPr>
              <a:t>0</a:t>
            </a:r>
            <a:r>
              <a:rPr sz="1650" i="1" spc="25" dirty="0">
                <a:latin typeface="Arial"/>
                <a:cs typeface="Arial"/>
              </a:rPr>
              <a:t>x</a:t>
            </a:r>
            <a:r>
              <a:rPr sz="1650" spc="25" dirty="0">
                <a:latin typeface="Tahoma"/>
                <a:cs typeface="Tahoma"/>
              </a:rPr>
              <a:t>0</a:t>
            </a:r>
            <a:r>
              <a:rPr sz="1650" spc="25" dirty="0">
                <a:latin typeface="Arial"/>
                <a:cs typeface="Arial"/>
              </a:rPr>
              <a:t>,</a:t>
            </a:r>
            <a:r>
              <a:rPr sz="1650" spc="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or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spc="165" dirty="0">
                <a:latin typeface="Tahoma"/>
                <a:cs typeface="Tahoma"/>
              </a:rPr>
              <a:t>=</a:t>
            </a:r>
            <a:r>
              <a:rPr sz="1650" spc="-25" dirty="0">
                <a:latin typeface="Tahoma"/>
                <a:cs typeface="Tahoma"/>
              </a:rPr>
              <a:t> </a:t>
            </a:r>
            <a:r>
              <a:rPr sz="1650" spc="25" dirty="0">
                <a:latin typeface="Tahoma"/>
                <a:cs typeface="Tahoma"/>
              </a:rPr>
              <a:t>1</a:t>
            </a:r>
            <a:r>
              <a:rPr sz="1650" i="1" spc="25" dirty="0">
                <a:latin typeface="Arial"/>
                <a:cs typeface="Arial"/>
              </a:rPr>
              <a:t>x</a:t>
            </a:r>
            <a:r>
              <a:rPr sz="1650" spc="25" dirty="0">
                <a:latin typeface="Tahoma"/>
                <a:cs typeface="Tahoma"/>
              </a:rPr>
              <a:t>1</a:t>
            </a:r>
            <a:r>
              <a:rPr sz="1650" spc="25" dirty="0">
                <a:latin typeface="Arial"/>
                <a:cs typeface="Arial"/>
              </a:rPr>
              <a:t>,</a:t>
            </a:r>
            <a:r>
              <a:rPr sz="1650" spc="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and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50" i="1" spc="160" dirty="0">
                <a:latin typeface="Arial"/>
                <a:cs typeface="Arial"/>
              </a:rPr>
              <a:t>x </a:t>
            </a:r>
            <a:r>
              <a:rPr sz="1650" spc="165" dirty="0">
                <a:latin typeface="Tahoma"/>
                <a:cs typeface="Tahoma"/>
              </a:rPr>
              <a:t>=</a:t>
            </a:r>
            <a:r>
              <a:rPr sz="1650" spc="-260" dirty="0">
                <a:latin typeface="Tahoma"/>
                <a:cs typeface="Tahoma"/>
              </a:rPr>
              <a:t> </a:t>
            </a:r>
            <a:r>
              <a:rPr sz="1650" i="1" spc="180" dirty="0">
                <a:latin typeface="Arial"/>
                <a:cs typeface="Arial"/>
              </a:rPr>
              <a:t>x</a:t>
            </a:r>
            <a:r>
              <a:rPr sz="1800" i="1" spc="270" baseline="27777" dirty="0">
                <a:latin typeface="Arial"/>
                <a:cs typeface="Arial"/>
              </a:rPr>
              <a:t>R</a:t>
            </a:r>
            <a:r>
              <a:rPr sz="1650" spc="180" dirty="0">
                <a:latin typeface="Arial"/>
                <a:cs typeface="Arial"/>
              </a:rPr>
              <a:t>.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10"/>
              </a:spcBef>
            </a:pPr>
            <a:r>
              <a:rPr sz="1650" spc="-5" dirty="0">
                <a:latin typeface="Arial"/>
                <a:cs typeface="Arial"/>
              </a:rPr>
              <a:t>If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spc="165" dirty="0">
                <a:latin typeface="Tahoma"/>
                <a:cs typeface="Tahoma"/>
              </a:rPr>
              <a:t>= </a:t>
            </a:r>
            <a:r>
              <a:rPr sz="1650" spc="35" dirty="0">
                <a:latin typeface="Tahoma"/>
                <a:cs typeface="Tahoma"/>
              </a:rPr>
              <a:t>0</a:t>
            </a:r>
            <a:r>
              <a:rPr sz="1650" i="1" spc="35" dirty="0">
                <a:latin typeface="Arial"/>
                <a:cs typeface="Arial"/>
              </a:rPr>
              <a:t>x</a:t>
            </a:r>
            <a:r>
              <a:rPr sz="1650" spc="35" dirty="0">
                <a:latin typeface="Tahoma"/>
                <a:cs typeface="Tahoma"/>
              </a:rPr>
              <a:t>0 </a:t>
            </a:r>
            <a:r>
              <a:rPr sz="1650" spc="-10" dirty="0">
                <a:latin typeface="Arial"/>
                <a:cs typeface="Arial"/>
              </a:rPr>
              <a:t>we </a:t>
            </a:r>
            <a:r>
              <a:rPr sz="1650" spc="-5" dirty="0">
                <a:latin typeface="Arial"/>
                <a:cs typeface="Arial"/>
              </a:rPr>
              <a:t>know </a:t>
            </a:r>
            <a:r>
              <a:rPr sz="1650" dirty="0">
                <a:latin typeface="Arial"/>
                <a:cs typeface="Arial"/>
              </a:rPr>
              <a:t>from the </a:t>
            </a:r>
            <a:r>
              <a:rPr sz="1650" spc="-5" dirty="0">
                <a:latin typeface="Arial"/>
                <a:cs typeface="Arial"/>
              </a:rPr>
              <a:t>IH </a:t>
            </a:r>
            <a:r>
              <a:rPr sz="1650" dirty="0">
                <a:latin typeface="Arial"/>
                <a:cs typeface="Arial"/>
              </a:rPr>
              <a:t>that </a:t>
            </a:r>
            <a:r>
              <a:rPr sz="1650" i="1" spc="10" dirty="0">
                <a:latin typeface="Arial"/>
                <a:cs typeface="Arial"/>
              </a:rPr>
              <a:t>P </a:t>
            </a:r>
            <a:r>
              <a:rPr sz="1650" spc="204" dirty="0">
                <a:latin typeface="Lucida Sans Unicode"/>
                <a:cs typeface="Lucida Sans Unicode"/>
              </a:rPr>
              <a:t>⇒ </a:t>
            </a:r>
            <a:r>
              <a:rPr sz="1650" i="1" spc="75" dirty="0">
                <a:latin typeface="Arial"/>
                <a:cs typeface="Arial"/>
              </a:rPr>
              <a:t>x</a:t>
            </a:r>
            <a:r>
              <a:rPr sz="1650" spc="75" dirty="0">
                <a:latin typeface="Arial"/>
                <a:cs typeface="Arial"/>
              </a:rPr>
              <a:t>.</a:t>
            </a:r>
            <a:r>
              <a:rPr sz="1650" spc="-16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Then</a:t>
            </a:r>
            <a:endParaRPr sz="1650">
              <a:latin typeface="Arial"/>
              <a:cs typeface="Arial"/>
            </a:endParaRPr>
          </a:p>
          <a:p>
            <a:pPr marL="742315" algn="ctr">
              <a:lnSpc>
                <a:spcPts val="969"/>
              </a:lnSpc>
              <a:spcBef>
                <a:spcPts val="229"/>
              </a:spcBef>
            </a:pPr>
            <a:r>
              <a:rPr sz="1200" spc="-165" dirty="0">
                <a:latin typeface="Lucida Sans Unicode"/>
                <a:cs typeface="Lucida Sans Unicode"/>
              </a:rPr>
              <a:t>∗</a:t>
            </a:r>
            <a:endParaRPr sz="1200">
              <a:latin typeface="Lucida Sans Unicode"/>
              <a:cs typeface="Lucida Sans Unicode"/>
            </a:endParaRPr>
          </a:p>
          <a:p>
            <a:pPr marL="634365" algn="ctr">
              <a:lnSpc>
                <a:spcPts val="1510"/>
              </a:lnSpc>
            </a:pPr>
            <a:r>
              <a:rPr sz="1650" i="1" spc="10" dirty="0">
                <a:latin typeface="Arial"/>
                <a:cs typeface="Arial"/>
              </a:rPr>
              <a:t>P</a:t>
            </a:r>
            <a:r>
              <a:rPr sz="1650" i="1" spc="254" dirty="0">
                <a:latin typeface="Arial"/>
                <a:cs typeface="Arial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55" dirty="0">
                <a:latin typeface="Lucida Sans Unicode"/>
                <a:cs typeface="Lucida Sans Unicode"/>
              </a:rPr>
              <a:t> </a:t>
            </a:r>
            <a:r>
              <a:rPr sz="1650" spc="-10" dirty="0">
                <a:latin typeface="Tahoma"/>
                <a:cs typeface="Tahoma"/>
              </a:rPr>
              <a:t>0</a:t>
            </a:r>
            <a:r>
              <a:rPr sz="1650" i="1" spc="-10" dirty="0">
                <a:latin typeface="Arial"/>
                <a:cs typeface="Arial"/>
              </a:rPr>
              <a:t>P</a:t>
            </a:r>
            <a:r>
              <a:rPr sz="1650" i="1" spc="-229" dirty="0">
                <a:latin typeface="Arial"/>
                <a:cs typeface="Arial"/>
              </a:rPr>
              <a:t> </a:t>
            </a:r>
            <a:r>
              <a:rPr sz="1650" spc="-25" dirty="0">
                <a:latin typeface="Tahoma"/>
                <a:cs typeface="Tahoma"/>
              </a:rPr>
              <a:t>0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55" dirty="0">
                <a:latin typeface="Lucida Sans Unicode"/>
                <a:cs typeface="Lucida Sans Unicode"/>
              </a:rPr>
              <a:t> </a:t>
            </a:r>
            <a:r>
              <a:rPr sz="1650" spc="35" dirty="0">
                <a:latin typeface="Tahoma"/>
                <a:cs typeface="Tahoma"/>
              </a:rPr>
              <a:t>0</a:t>
            </a:r>
            <a:r>
              <a:rPr sz="1650" i="1" spc="35" dirty="0">
                <a:latin typeface="Arial"/>
                <a:cs typeface="Arial"/>
              </a:rPr>
              <a:t>x</a:t>
            </a:r>
            <a:r>
              <a:rPr sz="1650" spc="35" dirty="0">
                <a:latin typeface="Tahoma"/>
                <a:cs typeface="Tahoma"/>
              </a:rPr>
              <a:t>0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spc="165" dirty="0">
                <a:latin typeface="Tahoma"/>
                <a:cs typeface="Tahoma"/>
              </a:rPr>
              <a:t>=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i="1" spc="65" dirty="0">
                <a:latin typeface="Arial"/>
                <a:cs typeface="Arial"/>
              </a:rPr>
              <a:t>w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8"/>
          <p:cNvSpPr txBox="1"/>
          <p:nvPr/>
        </p:nvSpPr>
        <p:spPr>
          <a:xfrm>
            <a:off x="917646" y="5053139"/>
            <a:ext cx="4791710" cy="253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dirty="0">
                <a:latin typeface="Arial"/>
                <a:cs typeface="Arial"/>
              </a:rPr>
              <a:t>Thus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spc="-145" dirty="0">
                <a:latin typeface="Lucida Sans Unicode"/>
                <a:cs typeface="Lucida Sans Unicode"/>
              </a:rPr>
              <a:t>∈ </a:t>
            </a:r>
            <a:r>
              <a:rPr sz="1650" i="1" spc="110" dirty="0" smtClean="0">
                <a:latin typeface="Arial"/>
                <a:cs typeface="Arial"/>
              </a:rPr>
              <a:t>L</a:t>
            </a:r>
            <a:r>
              <a:rPr sz="1650" spc="110" dirty="0" smtClean="0">
                <a:latin typeface="Tahoma"/>
                <a:cs typeface="Tahoma"/>
              </a:rPr>
              <a:t>(</a:t>
            </a:r>
            <a:r>
              <a:rPr lang="en-US" sz="1650" i="1" spc="110" dirty="0" err="1" smtClean="0">
                <a:latin typeface="Arial"/>
                <a:cs typeface="Arial"/>
              </a:rPr>
              <a:t>G</a:t>
            </a:r>
            <a:r>
              <a:rPr sz="1650" i="1" spc="110" dirty="0" err="1" smtClean="0">
                <a:latin typeface="Arial"/>
                <a:cs typeface="Arial"/>
              </a:rPr>
              <a:t>pal</a:t>
            </a:r>
            <a:r>
              <a:rPr sz="1650" spc="110" dirty="0">
                <a:latin typeface="Tahoma"/>
                <a:cs typeface="Tahoma"/>
              </a:rPr>
              <a:t>)</a:t>
            </a:r>
            <a:r>
              <a:rPr sz="1650" spc="110" dirty="0">
                <a:latin typeface="Arial"/>
                <a:cs typeface="Arial"/>
              </a:rPr>
              <a:t>. </a:t>
            </a:r>
            <a:r>
              <a:rPr sz="1650" dirty="0">
                <a:latin typeface="Arial"/>
                <a:cs typeface="Arial"/>
              </a:rPr>
              <a:t>The case </a:t>
            </a:r>
            <a:r>
              <a:rPr sz="1650" spc="-20" dirty="0">
                <a:latin typeface="Arial"/>
                <a:cs typeface="Arial"/>
              </a:rPr>
              <a:t>for </a:t>
            </a:r>
            <a:r>
              <a:rPr sz="1650" dirty="0">
                <a:latin typeface="Arial"/>
                <a:cs typeface="Arial"/>
              </a:rPr>
              <a:t>w = 1x1 is</a:t>
            </a:r>
            <a:r>
              <a:rPr sz="1650" spc="55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similar.</a:t>
            </a:r>
            <a:endParaRPr sz="16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01921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838200" y="1524000"/>
            <a:ext cx="6335395" cy="253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5" dirty="0">
                <a:latin typeface="Arial"/>
                <a:cs typeface="Arial"/>
              </a:rPr>
              <a:t>(</a:t>
            </a:r>
            <a:r>
              <a:rPr sz="1650" spc="5" dirty="0">
                <a:latin typeface="Lucida Sans Unicode"/>
                <a:cs typeface="Lucida Sans Unicode"/>
              </a:rPr>
              <a:t>⊆</a:t>
            </a:r>
            <a:r>
              <a:rPr sz="1650" spc="5" dirty="0">
                <a:latin typeface="Arial"/>
                <a:cs typeface="Arial"/>
              </a:rPr>
              <a:t>-direction.) </a:t>
            </a:r>
            <a:r>
              <a:rPr sz="1650" spc="-25" dirty="0">
                <a:latin typeface="Arial"/>
                <a:cs typeface="Arial"/>
              </a:rPr>
              <a:t>We </a:t>
            </a:r>
            <a:r>
              <a:rPr sz="1650" dirty="0">
                <a:latin typeface="Arial"/>
                <a:cs typeface="Arial"/>
              </a:rPr>
              <a:t>assume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spc="-145" dirty="0">
                <a:latin typeface="Lucida Sans Unicode"/>
                <a:cs typeface="Lucida Sans Unicode"/>
              </a:rPr>
              <a:t>∈ </a:t>
            </a:r>
            <a:r>
              <a:rPr sz="1650" i="1" spc="180" dirty="0" smtClean="0">
                <a:latin typeface="Arial"/>
                <a:cs typeface="Arial"/>
              </a:rPr>
              <a:t>L</a:t>
            </a:r>
            <a:r>
              <a:rPr sz="1650" spc="180" dirty="0" smtClean="0">
                <a:latin typeface="Tahoma"/>
                <a:cs typeface="Tahoma"/>
              </a:rPr>
              <a:t>(</a:t>
            </a:r>
            <a:r>
              <a:rPr lang="en-US" sz="1650" i="1" spc="180" dirty="0" err="1" smtClean="0">
                <a:latin typeface="Arial"/>
                <a:cs typeface="Arial"/>
              </a:rPr>
              <a:t>G</a:t>
            </a:r>
            <a:r>
              <a:rPr sz="1800" i="1" spc="270" baseline="-13888" dirty="0" err="1" smtClean="0">
                <a:latin typeface="Arial"/>
                <a:cs typeface="Arial"/>
              </a:rPr>
              <a:t>pal</a:t>
            </a:r>
            <a:r>
              <a:rPr sz="1650" spc="180" dirty="0">
                <a:latin typeface="Tahoma"/>
                <a:cs typeface="Tahoma"/>
              </a:rPr>
              <a:t>) </a:t>
            </a:r>
            <a:r>
              <a:rPr sz="1650" dirty="0">
                <a:latin typeface="Arial"/>
                <a:cs typeface="Arial"/>
              </a:rPr>
              <a:t>and </a:t>
            </a:r>
            <a:r>
              <a:rPr sz="1650" spc="-10" dirty="0">
                <a:latin typeface="Arial"/>
                <a:cs typeface="Arial"/>
              </a:rPr>
              <a:t>we prove </a:t>
            </a:r>
            <a:r>
              <a:rPr sz="1650" dirty="0">
                <a:latin typeface="Arial"/>
                <a:cs typeface="Arial"/>
              </a:rPr>
              <a:t>that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spc="165" dirty="0">
                <a:latin typeface="Tahoma"/>
                <a:cs typeface="Tahoma"/>
              </a:rPr>
              <a:t>=</a:t>
            </a:r>
            <a:r>
              <a:rPr sz="1650" spc="-95" dirty="0">
                <a:latin typeface="Tahoma"/>
                <a:cs typeface="Tahoma"/>
              </a:rPr>
              <a:t> </a:t>
            </a:r>
            <a:r>
              <a:rPr sz="1650" i="1" spc="165" dirty="0">
                <a:latin typeface="Arial"/>
                <a:cs typeface="Arial"/>
              </a:rPr>
              <a:t>w</a:t>
            </a:r>
            <a:r>
              <a:rPr sz="1800" i="1" spc="247" baseline="27777" dirty="0">
                <a:latin typeface="Arial"/>
                <a:cs typeface="Arial"/>
              </a:rPr>
              <a:t>R</a:t>
            </a:r>
            <a:r>
              <a:rPr sz="1650" spc="165" dirty="0">
                <a:latin typeface="Arial"/>
                <a:cs typeface="Arial"/>
              </a:rPr>
              <a:t>.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3883178" y="1782318"/>
            <a:ext cx="400367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  <a:tabLst>
                <a:tab pos="3889375" algn="l"/>
              </a:tabLst>
            </a:pPr>
            <a:r>
              <a:rPr sz="1200" spc="-165" dirty="0">
                <a:latin typeface="Lucida Sans Unicode"/>
                <a:cs typeface="Lucida Sans Unicode"/>
              </a:rPr>
              <a:t>∗	∗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3221762" y="2253233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200" spc="-165" dirty="0">
                <a:latin typeface="Lucida Sans Unicode"/>
                <a:cs typeface="Lucida Sans Unicode"/>
              </a:rPr>
              <a:t>∗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838213" y="1847088"/>
            <a:ext cx="7367905" cy="1054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dirty="0">
                <a:latin typeface="Arial"/>
                <a:cs typeface="Arial"/>
              </a:rPr>
              <a:t>Since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spc="-145" dirty="0">
                <a:latin typeface="Lucida Sans Unicode"/>
                <a:cs typeface="Lucida Sans Unicode"/>
              </a:rPr>
              <a:t>∈ </a:t>
            </a:r>
            <a:r>
              <a:rPr sz="1650" i="1" spc="160" dirty="0" smtClean="0">
                <a:latin typeface="Arial"/>
                <a:cs typeface="Arial"/>
              </a:rPr>
              <a:t>L</a:t>
            </a:r>
            <a:r>
              <a:rPr sz="1650" spc="160" dirty="0" smtClean="0">
                <a:latin typeface="Tahoma"/>
                <a:cs typeface="Tahoma"/>
              </a:rPr>
              <a:t>(</a:t>
            </a:r>
            <a:r>
              <a:rPr lang="en-US" sz="1650" i="1" spc="160" dirty="0" err="1" smtClean="0">
                <a:latin typeface="Arial"/>
                <a:cs typeface="Arial"/>
              </a:rPr>
              <a:t>G</a:t>
            </a:r>
            <a:r>
              <a:rPr sz="1800" i="1" spc="240" baseline="-13888" dirty="0" err="1" smtClean="0">
                <a:latin typeface="Arial"/>
                <a:cs typeface="Arial"/>
              </a:rPr>
              <a:t>pal</a:t>
            </a:r>
            <a:r>
              <a:rPr sz="1650" spc="160" dirty="0">
                <a:latin typeface="Tahoma"/>
                <a:cs typeface="Tahoma"/>
              </a:rPr>
              <a:t>)</a:t>
            </a:r>
            <a:r>
              <a:rPr sz="1650" spc="160" dirty="0">
                <a:latin typeface="Arial"/>
                <a:cs typeface="Arial"/>
              </a:rPr>
              <a:t>, </a:t>
            </a:r>
            <a:r>
              <a:rPr sz="1650" spc="-10" dirty="0">
                <a:latin typeface="Arial"/>
                <a:cs typeface="Arial"/>
              </a:rPr>
              <a:t>we </a:t>
            </a:r>
            <a:r>
              <a:rPr sz="1650" spc="-15" dirty="0">
                <a:latin typeface="Arial"/>
                <a:cs typeface="Arial"/>
              </a:rPr>
              <a:t>have </a:t>
            </a:r>
            <a:r>
              <a:rPr sz="1650" i="1" spc="10" dirty="0">
                <a:latin typeface="Arial"/>
                <a:cs typeface="Arial"/>
              </a:rPr>
              <a:t>P </a:t>
            </a:r>
            <a:r>
              <a:rPr sz="1650" spc="204" dirty="0">
                <a:latin typeface="Lucida Sans Unicode"/>
                <a:cs typeface="Lucida Sans Unicode"/>
              </a:rPr>
              <a:t>⇒ </a:t>
            </a:r>
            <a:r>
              <a:rPr sz="1650" i="1" spc="55" dirty="0">
                <a:latin typeface="Arial"/>
                <a:cs typeface="Arial"/>
              </a:rPr>
              <a:t>w</a:t>
            </a:r>
            <a:r>
              <a:rPr sz="1650" spc="55" dirty="0">
                <a:latin typeface="Arial"/>
                <a:cs typeface="Arial"/>
              </a:rPr>
              <a:t>. </a:t>
            </a:r>
            <a:r>
              <a:rPr sz="1650" spc="-25" dirty="0">
                <a:latin typeface="Arial"/>
                <a:cs typeface="Arial"/>
              </a:rPr>
              <a:t>We </a:t>
            </a:r>
            <a:r>
              <a:rPr sz="1650" dirty="0">
                <a:latin typeface="Arial"/>
                <a:cs typeface="Arial"/>
              </a:rPr>
              <a:t>do an induction of the length of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spc="105" dirty="0">
                <a:latin typeface="Lucida Sans Unicode"/>
                <a:cs typeface="Lucida Sans Unicode"/>
              </a:rPr>
              <a:t>⇒</a:t>
            </a:r>
            <a:r>
              <a:rPr sz="1650" spc="105" dirty="0">
                <a:latin typeface="Arial"/>
                <a:cs typeface="Arial"/>
              </a:rPr>
              <a:t>.</a:t>
            </a:r>
            <a:endParaRPr sz="1650" dirty="0">
              <a:latin typeface="Arial"/>
              <a:cs typeface="Arial"/>
            </a:endParaRPr>
          </a:p>
          <a:p>
            <a:pPr marL="12700" marR="5080">
              <a:lnSpc>
                <a:spcPct val="117000"/>
              </a:lnSpc>
              <a:spcBef>
                <a:spcPts val="1390"/>
              </a:spcBef>
            </a:pPr>
            <a:r>
              <a:rPr sz="1650" b="1" dirty="0">
                <a:latin typeface="Arial"/>
                <a:cs typeface="Arial"/>
              </a:rPr>
              <a:t>Basis: </a:t>
            </a:r>
            <a:r>
              <a:rPr sz="1650" dirty="0">
                <a:latin typeface="Arial"/>
                <a:cs typeface="Arial"/>
              </a:rPr>
              <a:t>The derivation </a:t>
            </a:r>
            <a:r>
              <a:rPr sz="1650" i="1" spc="10" dirty="0">
                <a:latin typeface="Arial"/>
                <a:cs typeface="Arial"/>
              </a:rPr>
              <a:t>P </a:t>
            </a:r>
            <a:r>
              <a:rPr sz="1650" spc="204" dirty="0">
                <a:latin typeface="Lucida Sans Unicode"/>
                <a:cs typeface="Lucida Sans Unicode"/>
              </a:rPr>
              <a:t>⇒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dirty="0">
                <a:latin typeface="Arial"/>
                <a:cs typeface="Arial"/>
              </a:rPr>
              <a:t>is </a:t>
            </a:r>
            <a:r>
              <a:rPr sz="1650" spc="5" dirty="0">
                <a:latin typeface="Arial"/>
                <a:cs typeface="Arial"/>
              </a:rPr>
              <a:t>done </a:t>
            </a:r>
            <a:r>
              <a:rPr sz="1650" dirty="0">
                <a:latin typeface="Arial"/>
                <a:cs typeface="Arial"/>
              </a:rPr>
              <a:t>in one </a:t>
            </a:r>
            <a:r>
              <a:rPr sz="1650" spc="-10" dirty="0">
                <a:latin typeface="Arial"/>
                <a:cs typeface="Arial"/>
              </a:rPr>
              <a:t>step. </a:t>
            </a:r>
            <a:r>
              <a:rPr sz="1650" dirty="0">
                <a:latin typeface="Arial"/>
                <a:cs typeface="Arial"/>
              </a:rPr>
              <a:t>Then </a:t>
            </a:r>
            <a:r>
              <a:rPr sz="1650" i="1" spc="65" dirty="0">
                <a:latin typeface="Arial"/>
                <a:cs typeface="Arial"/>
              </a:rPr>
              <a:t>w </a:t>
            </a:r>
            <a:r>
              <a:rPr sz="1650" dirty="0">
                <a:latin typeface="Arial"/>
                <a:cs typeface="Arial"/>
              </a:rPr>
              <a:t>must be </a:t>
            </a:r>
            <a:r>
              <a:rPr lang="en-US" altLang="en-US" sz="1600" dirty="0">
                <a:latin typeface="Lucida Sans Unicode" panose="020B0602030504020204" pitchFamily="34" charset="0"/>
              </a:rPr>
              <a:t>ε</a:t>
            </a:r>
            <a:r>
              <a:rPr sz="1650" spc="-65" dirty="0" smtClean="0">
                <a:latin typeface="Arial"/>
                <a:cs typeface="Arial"/>
              </a:rPr>
              <a:t>,</a:t>
            </a:r>
            <a:r>
              <a:rPr sz="1650" spc="-65" dirty="0" smtClean="0">
                <a:latin typeface="Tahoma"/>
                <a:cs typeface="Tahoma"/>
              </a:rPr>
              <a:t>0</a:t>
            </a:r>
            <a:r>
              <a:rPr sz="1650" spc="-65" dirty="0">
                <a:latin typeface="Arial"/>
                <a:cs typeface="Arial"/>
              </a:rPr>
              <a:t>, </a:t>
            </a:r>
            <a:r>
              <a:rPr sz="1650" dirty="0">
                <a:latin typeface="Arial"/>
                <a:cs typeface="Arial"/>
              </a:rPr>
              <a:t>or </a:t>
            </a:r>
            <a:r>
              <a:rPr sz="1650" spc="-15" dirty="0">
                <a:latin typeface="Tahoma"/>
                <a:cs typeface="Tahoma"/>
              </a:rPr>
              <a:t>1</a:t>
            </a:r>
            <a:r>
              <a:rPr sz="1650" spc="-15" dirty="0">
                <a:latin typeface="Arial"/>
                <a:cs typeface="Arial"/>
              </a:rPr>
              <a:t>, </a:t>
            </a:r>
            <a:r>
              <a:rPr sz="1650" dirty="0">
                <a:latin typeface="Arial"/>
                <a:cs typeface="Arial"/>
              </a:rPr>
              <a:t>all  palindromes.</a:t>
            </a:r>
          </a:p>
        </p:txBody>
      </p:sp>
      <p:sp>
        <p:nvSpPr>
          <p:cNvPr id="9" name="object 7"/>
          <p:cNvSpPr txBox="1"/>
          <p:nvPr/>
        </p:nvSpPr>
        <p:spPr>
          <a:xfrm>
            <a:off x="838213" y="3055620"/>
            <a:ext cx="8239125" cy="8553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650" b="1" spc="-5" dirty="0">
                <a:latin typeface="Arial"/>
                <a:cs typeface="Arial"/>
              </a:rPr>
              <a:t>Induction:</a:t>
            </a:r>
            <a:r>
              <a:rPr sz="1650" b="1" spc="1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Let</a:t>
            </a:r>
            <a:r>
              <a:rPr sz="1650" spc="-30" dirty="0">
                <a:latin typeface="Arial"/>
                <a:cs typeface="Arial"/>
              </a:rPr>
              <a:t> </a:t>
            </a:r>
            <a:r>
              <a:rPr sz="1650" i="1" spc="145" dirty="0">
                <a:latin typeface="Arial"/>
                <a:cs typeface="Arial"/>
              </a:rPr>
              <a:t>n</a:t>
            </a:r>
            <a:r>
              <a:rPr sz="1650" i="1" spc="40" dirty="0">
                <a:latin typeface="Arial"/>
                <a:cs typeface="Arial"/>
              </a:rPr>
              <a:t> </a:t>
            </a:r>
            <a:r>
              <a:rPr sz="1650" spc="50" dirty="0">
                <a:latin typeface="Lucida Sans Unicode"/>
                <a:cs typeface="Lucida Sans Unicode"/>
              </a:rPr>
              <a:t>≥</a:t>
            </a:r>
            <a:r>
              <a:rPr sz="1650" spc="-35" dirty="0">
                <a:latin typeface="Lucida Sans Unicode"/>
                <a:cs typeface="Lucida Sans Unicode"/>
              </a:rPr>
              <a:t> </a:t>
            </a:r>
            <a:r>
              <a:rPr sz="1650" spc="-15" dirty="0">
                <a:latin typeface="Tahoma"/>
                <a:cs typeface="Tahoma"/>
              </a:rPr>
              <a:t>1</a:t>
            </a:r>
            <a:r>
              <a:rPr sz="1650" spc="-15" dirty="0">
                <a:latin typeface="Arial"/>
                <a:cs typeface="Arial"/>
              </a:rPr>
              <a:t>,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and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suppose</a:t>
            </a:r>
            <a:r>
              <a:rPr sz="1650" spc="-5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the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derivation</a:t>
            </a:r>
            <a:r>
              <a:rPr sz="1650" spc="-50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takes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i="1" spc="145" dirty="0">
                <a:latin typeface="Arial"/>
                <a:cs typeface="Arial"/>
              </a:rPr>
              <a:t>n</a:t>
            </a:r>
            <a:r>
              <a:rPr sz="1650" i="1" spc="-135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90" dirty="0">
                <a:latin typeface="Tahoma"/>
                <a:cs typeface="Tahoma"/>
              </a:rPr>
              <a:t> </a:t>
            </a:r>
            <a:r>
              <a:rPr sz="1650" spc="-25" dirty="0">
                <a:latin typeface="Tahoma"/>
                <a:cs typeface="Tahoma"/>
              </a:rPr>
              <a:t>1</a:t>
            </a:r>
            <a:r>
              <a:rPr sz="1650" spc="-75" dirty="0">
                <a:latin typeface="Tahoma"/>
                <a:cs typeface="Tahoma"/>
              </a:rPr>
              <a:t> </a:t>
            </a:r>
            <a:r>
              <a:rPr sz="1650" spc="-5" dirty="0">
                <a:latin typeface="Arial"/>
                <a:cs typeface="Arial"/>
              </a:rPr>
              <a:t>steps.</a:t>
            </a:r>
            <a:r>
              <a:rPr sz="1650" spc="9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Then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we </a:t>
            </a:r>
            <a:r>
              <a:rPr sz="1650" dirty="0">
                <a:latin typeface="Arial"/>
                <a:cs typeface="Arial"/>
              </a:rPr>
              <a:t>must</a:t>
            </a:r>
            <a:r>
              <a:rPr sz="1650" spc="-45" dirty="0">
                <a:latin typeface="Arial"/>
                <a:cs typeface="Arial"/>
              </a:rPr>
              <a:t> </a:t>
            </a:r>
            <a:r>
              <a:rPr sz="1650" spc="-15" dirty="0">
                <a:latin typeface="Arial"/>
                <a:cs typeface="Arial"/>
              </a:rPr>
              <a:t>have</a:t>
            </a:r>
            <a:endParaRPr sz="1650" dirty="0">
              <a:latin typeface="Arial"/>
              <a:cs typeface="Arial"/>
            </a:endParaRPr>
          </a:p>
          <a:p>
            <a:pPr marL="946785">
              <a:lnSpc>
                <a:spcPts val="905"/>
              </a:lnSpc>
            </a:pPr>
            <a:r>
              <a:rPr sz="1200" spc="-165" dirty="0">
                <a:latin typeface="Lucida Sans Unicode"/>
                <a:cs typeface="Lucida Sans Unicode"/>
              </a:rPr>
              <a:t>∗</a:t>
            </a:r>
            <a:endParaRPr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1515"/>
              </a:lnSpc>
            </a:pPr>
            <a:r>
              <a:rPr sz="1650" i="1" spc="65" dirty="0">
                <a:latin typeface="Arial"/>
                <a:cs typeface="Arial"/>
              </a:rPr>
              <a:t>w</a:t>
            </a:r>
            <a:r>
              <a:rPr sz="1650" i="1" spc="50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=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spc="35" dirty="0">
                <a:latin typeface="Tahoma"/>
                <a:cs typeface="Tahoma"/>
              </a:rPr>
              <a:t>0</a:t>
            </a:r>
            <a:r>
              <a:rPr sz="1650" i="1" spc="35" dirty="0">
                <a:latin typeface="Arial"/>
                <a:cs typeface="Arial"/>
              </a:rPr>
              <a:t>x</a:t>
            </a:r>
            <a:r>
              <a:rPr sz="1650" spc="35" dirty="0">
                <a:latin typeface="Tahoma"/>
                <a:cs typeface="Tahoma"/>
              </a:rPr>
              <a:t>0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⇐</a:t>
            </a:r>
            <a:r>
              <a:rPr sz="1650" spc="-55" dirty="0">
                <a:latin typeface="Lucida Sans Unicode"/>
                <a:cs typeface="Lucida Sans Unicode"/>
              </a:rPr>
              <a:t> </a:t>
            </a:r>
            <a:r>
              <a:rPr sz="1650" spc="-10" dirty="0">
                <a:latin typeface="Tahoma"/>
                <a:cs typeface="Tahoma"/>
              </a:rPr>
              <a:t>0</a:t>
            </a:r>
            <a:r>
              <a:rPr sz="1650" i="1" spc="-10" dirty="0">
                <a:latin typeface="Arial"/>
                <a:cs typeface="Arial"/>
              </a:rPr>
              <a:t>P</a:t>
            </a:r>
            <a:r>
              <a:rPr sz="1650" i="1" spc="-229" dirty="0">
                <a:latin typeface="Arial"/>
                <a:cs typeface="Arial"/>
              </a:rPr>
              <a:t> </a:t>
            </a:r>
            <a:r>
              <a:rPr sz="1650" spc="-25" dirty="0">
                <a:latin typeface="Tahoma"/>
                <a:cs typeface="Tahoma"/>
              </a:rPr>
              <a:t>0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⇐</a:t>
            </a:r>
            <a:r>
              <a:rPr sz="1650" spc="-55" dirty="0">
                <a:latin typeface="Lucida Sans Unicode"/>
                <a:cs typeface="Lucida Sans Unicode"/>
              </a:rPr>
              <a:t> </a:t>
            </a:r>
            <a:r>
              <a:rPr sz="1650" i="1" spc="10" dirty="0">
                <a:latin typeface="Arial"/>
                <a:cs typeface="Arial"/>
              </a:rPr>
              <a:t>P</a:t>
            </a: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650" dirty="0">
                <a:latin typeface="Arial"/>
                <a:cs typeface="Arial"/>
              </a:rPr>
              <a:t>or</a:t>
            </a:r>
          </a:p>
        </p:txBody>
      </p:sp>
      <p:sp>
        <p:nvSpPr>
          <p:cNvPr id="10" name="object 8"/>
          <p:cNvSpPr txBox="1"/>
          <p:nvPr/>
        </p:nvSpPr>
        <p:spPr>
          <a:xfrm>
            <a:off x="1772425" y="3877818"/>
            <a:ext cx="126364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200" spc="-165" dirty="0">
                <a:latin typeface="Lucida Sans Unicode"/>
                <a:cs typeface="Lucida Sans Unicode"/>
              </a:rPr>
              <a:t>∗</a:t>
            </a:r>
            <a:endParaRPr sz="1200">
              <a:latin typeface="Lucida Sans Unicode"/>
              <a:cs typeface="Lucida Sans Unicode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838200" y="3942588"/>
            <a:ext cx="7829550" cy="850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i="1" spc="65" dirty="0">
                <a:latin typeface="Arial"/>
                <a:cs typeface="Arial"/>
              </a:rPr>
              <a:t>w</a:t>
            </a:r>
            <a:r>
              <a:rPr sz="1650" i="1" spc="55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=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spc="35" dirty="0">
                <a:latin typeface="Tahoma"/>
                <a:cs typeface="Tahoma"/>
              </a:rPr>
              <a:t>1</a:t>
            </a:r>
            <a:r>
              <a:rPr sz="1650" i="1" spc="35" dirty="0">
                <a:latin typeface="Arial"/>
                <a:cs typeface="Arial"/>
              </a:rPr>
              <a:t>x</a:t>
            </a:r>
            <a:r>
              <a:rPr sz="1650" spc="35" dirty="0">
                <a:latin typeface="Tahoma"/>
                <a:cs typeface="Tahoma"/>
              </a:rPr>
              <a:t>1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⇐</a:t>
            </a:r>
            <a:r>
              <a:rPr sz="1650" spc="-55" dirty="0">
                <a:latin typeface="Lucida Sans Unicode"/>
                <a:cs typeface="Lucida Sans Unicode"/>
              </a:rPr>
              <a:t> </a:t>
            </a:r>
            <a:r>
              <a:rPr sz="1650" spc="-10" dirty="0">
                <a:latin typeface="Tahoma"/>
                <a:cs typeface="Tahoma"/>
              </a:rPr>
              <a:t>1</a:t>
            </a:r>
            <a:r>
              <a:rPr sz="1650" i="1" spc="-10" dirty="0">
                <a:latin typeface="Arial"/>
                <a:cs typeface="Arial"/>
              </a:rPr>
              <a:t>P</a:t>
            </a:r>
            <a:r>
              <a:rPr sz="1650" i="1" spc="-229" dirty="0">
                <a:latin typeface="Arial"/>
                <a:cs typeface="Arial"/>
              </a:rPr>
              <a:t> </a:t>
            </a:r>
            <a:r>
              <a:rPr sz="1650" spc="-25" dirty="0">
                <a:latin typeface="Tahoma"/>
                <a:cs typeface="Tahoma"/>
              </a:rPr>
              <a:t>1</a:t>
            </a:r>
            <a:r>
              <a:rPr sz="1650" spc="-45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⇐</a:t>
            </a:r>
            <a:r>
              <a:rPr sz="1650" spc="-55" dirty="0">
                <a:latin typeface="Lucida Sans Unicode"/>
                <a:cs typeface="Lucida Sans Unicode"/>
              </a:rPr>
              <a:t> </a:t>
            </a:r>
            <a:r>
              <a:rPr sz="1650" i="1" spc="10" dirty="0">
                <a:latin typeface="Arial"/>
                <a:cs typeface="Arial"/>
              </a:rPr>
              <a:t>P</a:t>
            </a:r>
            <a:endParaRPr sz="1650">
              <a:latin typeface="Arial"/>
              <a:cs typeface="Arial"/>
            </a:endParaRPr>
          </a:p>
          <a:p>
            <a:pPr marL="12700" marR="5080">
              <a:lnSpc>
                <a:spcPct val="117000"/>
              </a:lnSpc>
            </a:pPr>
            <a:r>
              <a:rPr sz="1650" dirty="0">
                <a:latin typeface="Arial"/>
                <a:cs typeface="Arial"/>
              </a:rPr>
              <a:t>where the second derivation is </a:t>
            </a:r>
            <a:r>
              <a:rPr sz="1650" spc="5" dirty="0">
                <a:latin typeface="Arial"/>
                <a:cs typeface="Arial"/>
              </a:rPr>
              <a:t>done </a:t>
            </a:r>
            <a:r>
              <a:rPr sz="1650" dirty="0">
                <a:latin typeface="Arial"/>
                <a:cs typeface="Arial"/>
              </a:rPr>
              <a:t>in </a:t>
            </a:r>
            <a:r>
              <a:rPr sz="1650" i="1" spc="145" dirty="0">
                <a:latin typeface="Arial"/>
                <a:cs typeface="Arial"/>
              </a:rPr>
              <a:t>n </a:t>
            </a:r>
            <a:r>
              <a:rPr sz="1650" spc="-5" dirty="0">
                <a:latin typeface="Arial"/>
                <a:cs typeface="Arial"/>
              </a:rPr>
              <a:t>steps. </a:t>
            </a:r>
            <a:r>
              <a:rPr sz="1650" dirty="0">
                <a:latin typeface="Arial"/>
                <a:cs typeface="Arial"/>
              </a:rPr>
              <a:t>By the </a:t>
            </a:r>
            <a:r>
              <a:rPr sz="1650" spc="-5" dirty="0">
                <a:latin typeface="Arial"/>
                <a:cs typeface="Arial"/>
              </a:rPr>
              <a:t>IH </a:t>
            </a:r>
            <a:r>
              <a:rPr sz="1650" i="1" spc="160" dirty="0">
                <a:latin typeface="Arial"/>
                <a:cs typeface="Arial"/>
              </a:rPr>
              <a:t>x </a:t>
            </a:r>
            <a:r>
              <a:rPr sz="1650" dirty="0">
                <a:latin typeface="Arial"/>
                <a:cs typeface="Arial"/>
              </a:rPr>
              <a:t>is a palindrome, and</a:t>
            </a:r>
            <a:r>
              <a:rPr sz="1650" spc="-30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the  </a:t>
            </a:r>
            <a:r>
              <a:rPr sz="1650" spc="-5" dirty="0">
                <a:latin typeface="Arial"/>
                <a:cs typeface="Arial"/>
              </a:rPr>
              <a:t>inductive </a:t>
            </a:r>
            <a:r>
              <a:rPr sz="1650" dirty="0">
                <a:latin typeface="Arial"/>
                <a:cs typeface="Arial"/>
              </a:rPr>
              <a:t>proof is</a:t>
            </a:r>
            <a:r>
              <a:rPr sz="1650" spc="-8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complete.</a:t>
            </a:r>
            <a:endParaRPr sz="16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55739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43753" y="199724"/>
            <a:ext cx="8229600" cy="916375"/>
          </a:xfrm>
        </p:spPr>
        <p:txBody>
          <a:bodyPr/>
          <a:lstStyle/>
          <a:p>
            <a:r>
              <a:rPr lang="en-US" spc="10" dirty="0"/>
              <a:t>Sentential</a:t>
            </a:r>
            <a:r>
              <a:rPr lang="en-US" spc="-70" dirty="0"/>
              <a:t> </a:t>
            </a:r>
            <a:r>
              <a:rPr lang="en-US" spc="15" dirty="0"/>
              <a:t>Forms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810820" y="2411389"/>
            <a:ext cx="4935220" cy="253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dirty="0">
                <a:latin typeface="Arial"/>
                <a:cs typeface="Arial"/>
              </a:rPr>
              <a:t>Let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lang="en-US" sz="1650" spc="-15" dirty="0" smtClean="0">
                <a:latin typeface="Arial"/>
                <a:cs typeface="Arial"/>
              </a:rPr>
              <a:t>G</a:t>
            </a:r>
            <a:r>
              <a:rPr sz="1650" spc="165" dirty="0" smtClean="0">
                <a:latin typeface="Tahoma"/>
                <a:cs typeface="Tahoma"/>
              </a:rPr>
              <a:t>=</a:t>
            </a:r>
            <a:r>
              <a:rPr sz="1650" spc="-30" dirty="0" smtClean="0">
                <a:latin typeface="Tahoma"/>
                <a:cs typeface="Tahoma"/>
              </a:rPr>
              <a:t> </a:t>
            </a:r>
            <a:r>
              <a:rPr sz="1650" spc="30" dirty="0">
                <a:latin typeface="Tahoma"/>
                <a:cs typeface="Tahoma"/>
              </a:rPr>
              <a:t>(</a:t>
            </a:r>
            <a:r>
              <a:rPr sz="1650" i="1" spc="30" dirty="0">
                <a:latin typeface="Arial"/>
                <a:cs typeface="Arial"/>
              </a:rPr>
              <a:t>V,</a:t>
            </a:r>
            <a:r>
              <a:rPr sz="1650" i="1" spc="-175" dirty="0">
                <a:latin typeface="Arial"/>
                <a:cs typeface="Arial"/>
              </a:rPr>
              <a:t> </a:t>
            </a:r>
            <a:r>
              <a:rPr sz="1650" i="1" spc="90" dirty="0">
                <a:latin typeface="Arial"/>
                <a:cs typeface="Arial"/>
              </a:rPr>
              <a:t>T,</a:t>
            </a:r>
            <a:r>
              <a:rPr sz="1650" i="1" spc="-160" dirty="0">
                <a:latin typeface="Arial"/>
                <a:cs typeface="Arial"/>
              </a:rPr>
              <a:t> </a:t>
            </a:r>
            <a:r>
              <a:rPr sz="1650" i="1" spc="45" dirty="0">
                <a:latin typeface="Arial"/>
                <a:cs typeface="Arial"/>
              </a:rPr>
              <a:t>P,</a:t>
            </a:r>
            <a:r>
              <a:rPr sz="1650" i="1" spc="-185" dirty="0">
                <a:latin typeface="Arial"/>
                <a:cs typeface="Arial"/>
              </a:rPr>
              <a:t> </a:t>
            </a:r>
            <a:r>
              <a:rPr sz="1650" i="1" spc="55" dirty="0">
                <a:latin typeface="Arial"/>
                <a:cs typeface="Arial"/>
              </a:rPr>
              <a:t>S</a:t>
            </a:r>
            <a:r>
              <a:rPr sz="1650" spc="55" dirty="0">
                <a:latin typeface="Tahoma"/>
                <a:cs typeface="Tahoma"/>
              </a:rPr>
              <a:t>)</a:t>
            </a:r>
            <a:r>
              <a:rPr sz="1650" spc="-65" dirty="0">
                <a:latin typeface="Tahoma"/>
                <a:cs typeface="Tahoma"/>
              </a:rPr>
              <a:t> </a:t>
            </a:r>
            <a:r>
              <a:rPr sz="1650" dirty="0">
                <a:latin typeface="Arial"/>
                <a:cs typeface="Arial"/>
              </a:rPr>
              <a:t>be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</a:t>
            </a:r>
            <a:r>
              <a:rPr sz="1650" spc="-5" dirty="0">
                <a:latin typeface="Arial"/>
                <a:cs typeface="Arial"/>
              </a:rPr>
              <a:t> CFG,</a:t>
            </a:r>
            <a:r>
              <a:rPr sz="1650" dirty="0">
                <a:latin typeface="Arial"/>
                <a:cs typeface="Arial"/>
              </a:rPr>
              <a:t> and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i="1" spc="185" dirty="0">
                <a:latin typeface="Arial"/>
                <a:cs typeface="Arial"/>
              </a:rPr>
              <a:t>α</a:t>
            </a:r>
            <a:r>
              <a:rPr sz="1650" i="1" spc="25" dirty="0">
                <a:latin typeface="Arial"/>
                <a:cs typeface="Arial"/>
              </a:rPr>
              <a:t> </a:t>
            </a:r>
            <a:r>
              <a:rPr sz="1650" spc="-145" dirty="0">
                <a:latin typeface="Lucida Sans Unicode"/>
                <a:cs typeface="Lucida Sans Unicode"/>
              </a:rPr>
              <a:t>∈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spc="-15" dirty="0">
                <a:latin typeface="Tahoma"/>
                <a:cs typeface="Tahoma"/>
              </a:rPr>
              <a:t>(</a:t>
            </a:r>
            <a:r>
              <a:rPr sz="1650" i="1" spc="-15" dirty="0">
                <a:latin typeface="Arial"/>
                <a:cs typeface="Arial"/>
              </a:rPr>
              <a:t>V</a:t>
            </a:r>
            <a:r>
              <a:rPr sz="1650" i="1" spc="315" dirty="0">
                <a:latin typeface="Arial"/>
                <a:cs typeface="Arial"/>
              </a:rPr>
              <a:t> </a:t>
            </a:r>
            <a:r>
              <a:rPr sz="1650" spc="-145" dirty="0">
                <a:latin typeface="Lucida Sans Unicode"/>
                <a:cs typeface="Lucida Sans Unicode"/>
              </a:rPr>
              <a:t>∪</a:t>
            </a:r>
            <a:r>
              <a:rPr sz="1650" spc="-140" dirty="0">
                <a:latin typeface="Lucida Sans Unicode"/>
                <a:cs typeface="Lucida Sans Unicode"/>
              </a:rPr>
              <a:t> </a:t>
            </a:r>
            <a:r>
              <a:rPr sz="1650" i="1" spc="15" dirty="0">
                <a:latin typeface="Arial"/>
                <a:cs typeface="Arial"/>
              </a:rPr>
              <a:t>T</a:t>
            </a:r>
            <a:r>
              <a:rPr sz="1650" i="1" spc="-229" dirty="0">
                <a:latin typeface="Arial"/>
                <a:cs typeface="Arial"/>
              </a:rPr>
              <a:t> </a:t>
            </a:r>
            <a:r>
              <a:rPr sz="1650" spc="-5" dirty="0">
                <a:latin typeface="Tahoma"/>
                <a:cs typeface="Tahoma"/>
              </a:rPr>
              <a:t>)</a:t>
            </a:r>
            <a:r>
              <a:rPr sz="1800" spc="-7" baseline="27777" dirty="0">
                <a:latin typeface="Lucida Sans Unicode"/>
                <a:cs typeface="Lucida Sans Unicode"/>
              </a:rPr>
              <a:t>∗</a:t>
            </a:r>
            <a:r>
              <a:rPr sz="1650" spc="-5" dirty="0">
                <a:latin typeface="Arial"/>
                <a:cs typeface="Arial"/>
              </a:rPr>
              <a:t>.</a:t>
            </a:r>
            <a:r>
              <a:rPr sz="1650" spc="105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If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810820" y="2998812"/>
            <a:ext cx="7585709" cy="213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57225" algn="ctr">
              <a:lnSpc>
                <a:spcPts val="975"/>
              </a:lnSpc>
            </a:pPr>
            <a:r>
              <a:rPr sz="1200" spc="-165" dirty="0">
                <a:latin typeface="Lucida Sans Unicode"/>
                <a:cs typeface="Lucida Sans Unicode"/>
              </a:rPr>
              <a:t>∗</a:t>
            </a:r>
            <a:endParaRPr sz="1200" dirty="0">
              <a:latin typeface="Lucida Sans Unicode"/>
              <a:cs typeface="Lucida Sans Unicode"/>
            </a:endParaRPr>
          </a:p>
          <a:p>
            <a:pPr marL="3799204">
              <a:lnSpc>
                <a:spcPts val="1515"/>
              </a:lnSpc>
            </a:pPr>
            <a:r>
              <a:rPr sz="1650" i="1" spc="-35" dirty="0">
                <a:latin typeface="Arial"/>
                <a:cs typeface="Arial"/>
              </a:rPr>
              <a:t>S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2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α</a:t>
            </a:r>
            <a:endParaRPr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50" spc="-10" dirty="0">
                <a:latin typeface="Arial"/>
                <a:cs typeface="Arial"/>
              </a:rPr>
              <a:t>we </a:t>
            </a:r>
            <a:r>
              <a:rPr sz="1650" spc="-15" dirty="0">
                <a:latin typeface="Arial"/>
                <a:cs typeface="Arial"/>
              </a:rPr>
              <a:t>say </a:t>
            </a:r>
            <a:r>
              <a:rPr sz="1650" i="1" spc="185" dirty="0">
                <a:latin typeface="Arial"/>
                <a:cs typeface="Arial"/>
              </a:rPr>
              <a:t>α </a:t>
            </a:r>
            <a:r>
              <a:rPr sz="1650" dirty="0">
                <a:latin typeface="Arial"/>
                <a:cs typeface="Arial"/>
              </a:rPr>
              <a:t>is a sentential</a:t>
            </a:r>
            <a:r>
              <a:rPr sz="1650" spc="-240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form.</a:t>
            </a:r>
            <a:endParaRPr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 marR="5080" indent="-635">
              <a:lnSpc>
                <a:spcPct val="117000"/>
              </a:lnSpc>
            </a:pPr>
            <a:r>
              <a:rPr sz="1650" spc="-5" dirty="0">
                <a:latin typeface="Arial"/>
                <a:cs typeface="Arial"/>
              </a:rPr>
              <a:t>If</a:t>
            </a:r>
            <a:r>
              <a:rPr sz="1650" spc="5" dirty="0">
                <a:latin typeface="Arial"/>
                <a:cs typeface="Arial"/>
              </a:rPr>
              <a:t> </a:t>
            </a:r>
            <a:r>
              <a:rPr sz="1650" i="1" spc="225" dirty="0">
                <a:latin typeface="Arial"/>
                <a:cs typeface="Arial"/>
              </a:rPr>
              <a:t>S</a:t>
            </a:r>
            <a:r>
              <a:rPr sz="1650" spc="225" dirty="0">
                <a:latin typeface="Lucida Sans Unicode"/>
                <a:cs typeface="Lucida Sans Unicode"/>
              </a:rPr>
              <a:t>⇒</a:t>
            </a:r>
            <a:r>
              <a:rPr sz="1800" i="1" spc="337" baseline="-13888" dirty="0">
                <a:latin typeface="Arial"/>
                <a:cs typeface="Arial"/>
              </a:rPr>
              <a:t>lm</a:t>
            </a:r>
            <a:r>
              <a:rPr sz="1650" i="1" spc="225" dirty="0">
                <a:latin typeface="Arial"/>
                <a:cs typeface="Arial"/>
              </a:rPr>
              <a:t>α</a:t>
            </a:r>
            <a:r>
              <a:rPr sz="1650" i="1" spc="-5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we</a:t>
            </a:r>
            <a:r>
              <a:rPr sz="1650" dirty="0">
                <a:latin typeface="Arial"/>
                <a:cs typeface="Arial"/>
              </a:rPr>
              <a:t> </a:t>
            </a:r>
            <a:r>
              <a:rPr sz="1650" spc="-15" dirty="0">
                <a:latin typeface="Arial"/>
                <a:cs typeface="Arial"/>
              </a:rPr>
              <a:t>say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that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i="1" spc="185" dirty="0">
                <a:latin typeface="Arial"/>
                <a:cs typeface="Arial"/>
              </a:rPr>
              <a:t>α</a:t>
            </a:r>
            <a:r>
              <a:rPr sz="1650" i="1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is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 </a:t>
            </a:r>
            <a:r>
              <a:rPr sz="1650" b="1" dirty="0">
                <a:latin typeface="Arial"/>
                <a:cs typeface="Arial"/>
              </a:rPr>
              <a:t>left-sentential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-10" dirty="0">
                <a:latin typeface="Arial"/>
                <a:cs typeface="Arial"/>
              </a:rPr>
              <a:t>form</a:t>
            </a:r>
            <a:r>
              <a:rPr sz="1650" spc="-10" dirty="0">
                <a:latin typeface="Arial"/>
                <a:cs typeface="Arial"/>
              </a:rPr>
              <a:t>,</a:t>
            </a:r>
            <a:r>
              <a:rPr sz="1650" spc="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and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if</a:t>
            </a:r>
            <a:r>
              <a:rPr sz="1650" spc="5" dirty="0">
                <a:latin typeface="Arial"/>
                <a:cs typeface="Arial"/>
              </a:rPr>
              <a:t> </a:t>
            </a:r>
            <a:r>
              <a:rPr sz="1650" i="1" spc="250" dirty="0">
                <a:latin typeface="Arial"/>
                <a:cs typeface="Arial"/>
              </a:rPr>
              <a:t>S</a:t>
            </a:r>
            <a:r>
              <a:rPr sz="1650" spc="250" dirty="0">
                <a:latin typeface="Lucida Sans Unicode"/>
                <a:cs typeface="Lucida Sans Unicode"/>
              </a:rPr>
              <a:t>⇒</a:t>
            </a:r>
            <a:r>
              <a:rPr sz="1800" i="1" spc="375" baseline="-9259" dirty="0">
                <a:latin typeface="Arial"/>
                <a:cs typeface="Arial"/>
              </a:rPr>
              <a:t>rm</a:t>
            </a:r>
            <a:r>
              <a:rPr sz="1650" i="1" spc="250" dirty="0">
                <a:latin typeface="Arial"/>
                <a:cs typeface="Arial"/>
              </a:rPr>
              <a:t>α</a:t>
            </a:r>
            <a:r>
              <a:rPr sz="1650" i="1" spc="10" dirty="0">
                <a:latin typeface="Arial"/>
                <a:cs typeface="Arial"/>
              </a:rPr>
              <a:t> </a:t>
            </a:r>
            <a:r>
              <a:rPr sz="1650" spc="-10" dirty="0">
                <a:latin typeface="Arial"/>
                <a:cs typeface="Arial"/>
              </a:rPr>
              <a:t>we</a:t>
            </a:r>
            <a:r>
              <a:rPr sz="1650" dirty="0">
                <a:latin typeface="Arial"/>
                <a:cs typeface="Arial"/>
              </a:rPr>
              <a:t> </a:t>
            </a:r>
            <a:r>
              <a:rPr sz="1650" spc="-15" dirty="0">
                <a:latin typeface="Arial"/>
                <a:cs typeface="Arial"/>
              </a:rPr>
              <a:t>say </a:t>
            </a:r>
            <a:r>
              <a:rPr sz="1650" dirty="0">
                <a:latin typeface="Arial"/>
                <a:cs typeface="Arial"/>
              </a:rPr>
              <a:t>that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is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  right-sentential</a:t>
            </a:r>
            <a:r>
              <a:rPr sz="1650" spc="-65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form.</a:t>
            </a:r>
            <a:endParaRPr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50" b="1" spc="-5" dirty="0">
                <a:latin typeface="Arial"/>
                <a:cs typeface="Arial"/>
              </a:rPr>
              <a:t>Note: </a:t>
            </a:r>
            <a:r>
              <a:rPr sz="1650" i="1" spc="165" dirty="0" smtClean="0">
                <a:latin typeface="Arial"/>
                <a:cs typeface="Arial"/>
              </a:rPr>
              <a:t>L</a:t>
            </a:r>
            <a:r>
              <a:rPr sz="1650" spc="165" dirty="0" smtClean="0">
                <a:latin typeface="Tahoma"/>
                <a:cs typeface="Tahoma"/>
              </a:rPr>
              <a:t>(</a:t>
            </a:r>
            <a:r>
              <a:rPr lang="en-US" sz="1650" i="1" spc="165" dirty="0" smtClean="0">
                <a:latin typeface="Arial"/>
                <a:cs typeface="Arial"/>
              </a:rPr>
              <a:t>G</a:t>
            </a:r>
            <a:r>
              <a:rPr sz="1650" spc="165" dirty="0" smtClean="0">
                <a:latin typeface="Tahoma"/>
                <a:cs typeface="Tahoma"/>
              </a:rPr>
              <a:t>)</a:t>
            </a:r>
            <a:r>
              <a:rPr sz="1650" spc="-240" dirty="0" smtClean="0">
                <a:latin typeface="Tahoma"/>
                <a:cs typeface="Tahoma"/>
              </a:rPr>
              <a:t> </a:t>
            </a:r>
            <a:r>
              <a:rPr sz="1650" dirty="0">
                <a:latin typeface="Arial"/>
                <a:cs typeface="Arial"/>
              </a:rPr>
              <a:t>is those sentential </a:t>
            </a:r>
            <a:r>
              <a:rPr sz="1650" spc="-5" dirty="0">
                <a:latin typeface="Arial"/>
                <a:cs typeface="Arial"/>
              </a:rPr>
              <a:t>forms </a:t>
            </a:r>
            <a:r>
              <a:rPr sz="1650" dirty="0">
                <a:latin typeface="Arial"/>
                <a:cs typeface="Arial"/>
              </a:rPr>
              <a:t>that are in </a:t>
            </a:r>
            <a:r>
              <a:rPr sz="1650" i="1" spc="15" dirty="0">
                <a:latin typeface="Arial"/>
                <a:cs typeface="Arial"/>
              </a:rPr>
              <a:t>T </a:t>
            </a:r>
            <a:r>
              <a:rPr sz="1800" spc="-37" baseline="27777" dirty="0">
                <a:latin typeface="Lucida Sans Unicode"/>
                <a:cs typeface="Lucida Sans Unicode"/>
              </a:rPr>
              <a:t>∗</a:t>
            </a:r>
            <a:r>
              <a:rPr sz="1650" spc="-25" dirty="0">
                <a:latin typeface="Arial"/>
                <a:cs typeface="Arial"/>
              </a:rPr>
              <a:t>.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494375"/>
            <a:ext cx="8468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Derivation from the start symbol produce strings that have a special role. 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We call these sentential forms.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096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63395" y="5590539"/>
            <a:ext cx="984019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2819401" y="1170642"/>
            <a:ext cx="1234212" cy="10788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ctr">
              <a:lnSpc>
                <a:spcPct val="140600"/>
              </a:lnSpc>
            </a:pPr>
            <a:r>
              <a:rPr sz="1650" dirty="0" smtClean="0">
                <a:latin typeface="Arial"/>
                <a:cs typeface="Arial"/>
              </a:rPr>
              <a:t>Recall</a:t>
            </a:r>
            <a:r>
              <a:rPr lang="en-US" sz="1650" spc="-85" dirty="0">
                <a:latin typeface="Arial"/>
                <a:cs typeface="Arial"/>
              </a:rPr>
              <a:t> </a:t>
            </a:r>
            <a:r>
              <a:rPr lang="en-US" sz="1650" i="1" spc="135" dirty="0" smtClean="0">
                <a:latin typeface="Arial"/>
                <a:cs typeface="Arial"/>
              </a:rPr>
              <a:t>G</a:t>
            </a:r>
            <a:r>
              <a:rPr sz="1800" spc="202" baseline="-11574" dirty="0" smtClean="0">
                <a:latin typeface="Lucida Sans Unicode"/>
                <a:cs typeface="Lucida Sans Unicode"/>
              </a:rPr>
              <a:t>1</a:t>
            </a:r>
            <a:r>
              <a:rPr sz="1650" spc="135" dirty="0">
                <a:latin typeface="Arial"/>
                <a:cs typeface="Arial"/>
              </a:rPr>
              <a:t>: </a:t>
            </a:r>
            <a:r>
              <a:rPr sz="1650" dirty="0">
                <a:latin typeface="Arial"/>
                <a:cs typeface="Arial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endParaRPr sz="1650" dirty="0">
              <a:latin typeface="Arial"/>
              <a:cs typeface="Arial"/>
            </a:endParaRPr>
          </a:p>
          <a:p>
            <a:pPr marR="10160" algn="ctr">
              <a:lnSpc>
                <a:spcPct val="100000"/>
              </a:lnSpc>
              <a:spcBef>
                <a:spcPts val="790"/>
              </a:spcBef>
            </a:pPr>
            <a:r>
              <a:rPr sz="1650" i="1" spc="300" dirty="0">
                <a:latin typeface="Arial"/>
                <a:cs typeface="Arial"/>
              </a:rPr>
              <a:t>I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6" name="object 4"/>
          <p:cNvSpPr txBox="1"/>
          <p:nvPr/>
        </p:nvSpPr>
        <p:spPr>
          <a:xfrm>
            <a:off x="4343032" y="1626303"/>
            <a:ext cx="2767330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0545" algn="l"/>
              </a:tabLst>
            </a:pPr>
            <a:r>
              <a:rPr sz="1650" spc="204" dirty="0">
                <a:latin typeface="Lucida Sans Unicode"/>
                <a:cs typeface="Lucida Sans Unicode"/>
              </a:rPr>
              <a:t>→	</a:t>
            </a:r>
            <a:r>
              <a:rPr sz="1650" i="1" spc="300" dirty="0">
                <a:latin typeface="Arial"/>
                <a:cs typeface="Arial"/>
              </a:rPr>
              <a:t>I</a:t>
            </a:r>
            <a:r>
              <a:rPr sz="1650" i="1" spc="145" dirty="0">
                <a:latin typeface="Arial"/>
                <a:cs typeface="Arial"/>
              </a:rPr>
              <a:t> </a:t>
            </a:r>
            <a:r>
              <a:rPr sz="1650" spc="-130" dirty="0">
                <a:latin typeface="Lucida Sans Unicode"/>
                <a:cs typeface="Lucida Sans Unicode"/>
              </a:rPr>
              <a:t>|</a:t>
            </a:r>
            <a:r>
              <a:rPr sz="1650" spc="-50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5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00" dirty="0">
                <a:latin typeface="Arial"/>
                <a:cs typeface="Arial"/>
              </a:rPr>
              <a:t> </a:t>
            </a:r>
            <a:r>
              <a:rPr sz="1650" spc="-130" dirty="0">
                <a:latin typeface="Lucida Sans Unicode"/>
                <a:cs typeface="Lucida Sans Unicode"/>
              </a:rPr>
              <a:t>|</a:t>
            </a:r>
            <a:r>
              <a:rPr sz="1650" spc="-40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5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00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14" dirty="0">
                <a:latin typeface="Arial"/>
                <a:cs typeface="Arial"/>
              </a:rPr>
              <a:t> </a:t>
            </a:r>
            <a:r>
              <a:rPr sz="1650" spc="-130" dirty="0">
                <a:latin typeface="Lucida Sans Unicode"/>
                <a:cs typeface="Lucida Sans Unicode"/>
              </a:rPr>
              <a:t>|</a:t>
            </a:r>
            <a:r>
              <a:rPr sz="1650" spc="-50" dirty="0">
                <a:latin typeface="Lucida Sans Unicode"/>
                <a:cs typeface="Lucida Sans Unicode"/>
              </a:rPr>
              <a:t> </a:t>
            </a:r>
            <a:r>
              <a:rPr sz="1650" spc="125" dirty="0">
                <a:latin typeface="Tahoma"/>
                <a:cs typeface="Tahoma"/>
              </a:rPr>
              <a:t>(</a:t>
            </a:r>
            <a:r>
              <a:rPr sz="1650" i="1" spc="125" dirty="0">
                <a:latin typeface="Arial"/>
                <a:cs typeface="Arial"/>
              </a:rPr>
              <a:t>E</a:t>
            </a:r>
            <a:r>
              <a:rPr sz="1650" spc="125" dirty="0">
                <a:latin typeface="Tahoma"/>
                <a:cs typeface="Tahoma"/>
              </a:rPr>
              <a:t>)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635635" algn="l"/>
              </a:tabLst>
            </a:pPr>
            <a:r>
              <a:rPr sz="1650" spc="204" dirty="0">
                <a:latin typeface="Lucida Sans Unicode"/>
                <a:cs typeface="Lucida Sans Unicode"/>
              </a:rPr>
              <a:t>→	</a:t>
            </a:r>
            <a:r>
              <a:rPr sz="1650" i="1" spc="10" dirty="0">
                <a:latin typeface="Arial"/>
                <a:cs typeface="Arial"/>
              </a:rPr>
              <a:t>a </a:t>
            </a:r>
            <a:r>
              <a:rPr sz="1650" spc="-130" dirty="0">
                <a:latin typeface="Lucida Sans Unicode"/>
                <a:cs typeface="Lucida Sans Unicode"/>
              </a:rPr>
              <a:t>| </a:t>
            </a:r>
            <a:r>
              <a:rPr sz="1650" i="1" spc="-170" dirty="0">
                <a:latin typeface="Arial"/>
                <a:cs typeface="Arial"/>
              </a:rPr>
              <a:t>b  </a:t>
            </a:r>
            <a:r>
              <a:rPr sz="1650" spc="-130" dirty="0">
                <a:latin typeface="Lucida Sans Unicode"/>
                <a:cs typeface="Lucida Sans Unicode"/>
              </a:rPr>
              <a:t>| </a:t>
            </a:r>
            <a:r>
              <a:rPr sz="1650" i="1" spc="220" dirty="0">
                <a:latin typeface="Arial"/>
                <a:cs typeface="Arial"/>
              </a:rPr>
              <a:t>Ia </a:t>
            </a:r>
            <a:r>
              <a:rPr sz="1650" spc="-130" dirty="0">
                <a:latin typeface="Lucida Sans Unicode"/>
                <a:cs typeface="Lucida Sans Unicode"/>
              </a:rPr>
              <a:t>| </a:t>
            </a:r>
            <a:r>
              <a:rPr sz="1650" i="1" spc="130" dirty="0">
                <a:latin typeface="Arial"/>
                <a:cs typeface="Arial"/>
              </a:rPr>
              <a:t>Ib </a:t>
            </a:r>
            <a:r>
              <a:rPr sz="1650" spc="-130" dirty="0">
                <a:latin typeface="Lucida Sans Unicode"/>
                <a:cs typeface="Lucida Sans Unicode"/>
              </a:rPr>
              <a:t>| </a:t>
            </a:r>
            <a:r>
              <a:rPr sz="1650" i="1" spc="200" dirty="0">
                <a:latin typeface="Arial"/>
                <a:cs typeface="Arial"/>
              </a:rPr>
              <a:t>I</a:t>
            </a:r>
            <a:r>
              <a:rPr sz="1650" spc="200" dirty="0">
                <a:latin typeface="Tahoma"/>
                <a:cs typeface="Tahoma"/>
              </a:rPr>
              <a:t>0 </a:t>
            </a:r>
            <a:r>
              <a:rPr sz="1650" spc="-130" dirty="0">
                <a:latin typeface="Lucida Sans Unicode"/>
                <a:cs typeface="Lucida Sans Unicode"/>
              </a:rPr>
              <a:t>|</a:t>
            </a:r>
            <a:r>
              <a:rPr sz="1650" spc="-335" dirty="0">
                <a:latin typeface="Lucida Sans Unicode"/>
                <a:cs typeface="Lucida Sans Unicode"/>
              </a:rPr>
              <a:t> </a:t>
            </a:r>
            <a:r>
              <a:rPr sz="1650" i="1" spc="200" dirty="0">
                <a:latin typeface="Arial"/>
                <a:cs typeface="Arial"/>
              </a:rPr>
              <a:t>I</a:t>
            </a:r>
            <a:r>
              <a:rPr sz="1650" spc="200" dirty="0">
                <a:latin typeface="Tahoma"/>
                <a:cs typeface="Tahoma"/>
              </a:rPr>
              <a:t>1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7" name="object 5"/>
          <p:cNvSpPr/>
          <p:nvPr/>
        </p:nvSpPr>
        <p:spPr>
          <a:xfrm>
            <a:off x="2990669" y="1524000"/>
            <a:ext cx="4364735" cy="8098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6"/>
          <p:cNvSpPr txBox="1"/>
          <p:nvPr/>
        </p:nvSpPr>
        <p:spPr>
          <a:xfrm>
            <a:off x="958228" y="2338011"/>
            <a:ext cx="7042772" cy="37317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10" dirty="0">
                <a:latin typeface="Tahoma"/>
                <a:cs typeface="Tahoma"/>
              </a:rPr>
              <a:t>1</a:t>
            </a:r>
            <a:r>
              <a:rPr sz="1650" spc="10" dirty="0">
                <a:latin typeface="Lucida Sans Unicode"/>
                <a:cs typeface="Lucida Sans Unicode"/>
              </a:rPr>
              <a:t>−</a:t>
            </a:r>
            <a:r>
              <a:rPr sz="1650" spc="-65" dirty="0">
                <a:latin typeface="Lucida Sans Unicode"/>
                <a:cs typeface="Lucida Sans Unicode"/>
              </a:rPr>
              <a:t> </a:t>
            </a:r>
            <a:r>
              <a:rPr sz="1650" dirty="0">
                <a:latin typeface="Arial"/>
                <a:cs typeface="Arial"/>
              </a:rPr>
              <a:t>Then</a:t>
            </a:r>
            <a:r>
              <a:rPr sz="1650" spc="-10" dirty="0">
                <a:latin typeface="Arial"/>
                <a:cs typeface="Arial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25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spc="175" dirty="0">
                <a:latin typeface="Tahoma"/>
                <a:cs typeface="Tahoma"/>
              </a:rPr>
              <a:t>(</a:t>
            </a:r>
            <a:r>
              <a:rPr sz="1650" i="1" spc="175" dirty="0">
                <a:latin typeface="Arial"/>
                <a:cs typeface="Arial"/>
              </a:rPr>
              <a:t>I</a:t>
            </a:r>
            <a:r>
              <a:rPr sz="1650" i="1" spc="50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20" dirty="0">
                <a:latin typeface="Tahoma"/>
                <a:cs typeface="Tahoma"/>
              </a:rPr>
              <a:t> </a:t>
            </a:r>
            <a:r>
              <a:rPr sz="1650" i="1" spc="160" dirty="0">
                <a:latin typeface="Arial"/>
                <a:cs typeface="Arial"/>
              </a:rPr>
              <a:t>E</a:t>
            </a:r>
            <a:r>
              <a:rPr sz="1650" spc="160" dirty="0">
                <a:latin typeface="Tahoma"/>
                <a:cs typeface="Tahoma"/>
              </a:rPr>
              <a:t>)</a:t>
            </a:r>
            <a:r>
              <a:rPr sz="1650" spc="-60" dirty="0">
                <a:latin typeface="Tahoma"/>
                <a:cs typeface="Tahoma"/>
              </a:rPr>
              <a:t> </a:t>
            </a:r>
            <a:r>
              <a:rPr sz="1650" dirty="0">
                <a:latin typeface="Arial"/>
                <a:cs typeface="Arial"/>
              </a:rPr>
              <a:t>is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 sentential</a:t>
            </a:r>
            <a:r>
              <a:rPr sz="1650" spc="-25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form</a:t>
            </a:r>
            <a:r>
              <a:rPr sz="1650" dirty="0">
                <a:latin typeface="Arial"/>
                <a:cs typeface="Arial"/>
              </a:rPr>
              <a:t> since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630680" algn="ctr">
              <a:lnSpc>
                <a:spcPct val="100000"/>
              </a:lnSpc>
            </a:pP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20" dirty="0">
                <a:latin typeface="Arial"/>
                <a:cs typeface="Arial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20" dirty="0">
                <a:latin typeface="Arial"/>
                <a:cs typeface="Arial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spc="125" dirty="0">
                <a:latin typeface="Tahoma"/>
                <a:cs typeface="Tahoma"/>
              </a:rPr>
              <a:t>(</a:t>
            </a:r>
            <a:r>
              <a:rPr sz="1650" i="1" spc="125" dirty="0">
                <a:latin typeface="Arial"/>
                <a:cs typeface="Arial"/>
              </a:rPr>
              <a:t>E</a:t>
            </a:r>
            <a:r>
              <a:rPr sz="1650" spc="125" dirty="0">
                <a:latin typeface="Tahoma"/>
                <a:cs typeface="Tahoma"/>
              </a:rPr>
              <a:t>)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2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05" dirty="0">
                <a:latin typeface="Lucida Sans Unicode"/>
                <a:cs typeface="Lucida Sans Unicode"/>
              </a:rPr>
              <a:t> </a:t>
            </a:r>
            <a:r>
              <a:rPr sz="1650" spc="114" dirty="0">
                <a:latin typeface="Tahoma"/>
                <a:cs typeface="Tahoma"/>
              </a:rPr>
              <a:t>(</a:t>
            </a:r>
            <a:r>
              <a:rPr sz="1650" i="1" spc="114" dirty="0">
                <a:latin typeface="Arial"/>
                <a:cs typeface="Arial"/>
              </a:rPr>
              <a:t>E</a:t>
            </a:r>
            <a:r>
              <a:rPr sz="1650" i="1" spc="20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35" dirty="0">
                <a:latin typeface="Tahoma"/>
                <a:cs typeface="Tahoma"/>
              </a:rPr>
              <a:t> </a:t>
            </a:r>
            <a:r>
              <a:rPr sz="1650" i="1" spc="160" dirty="0">
                <a:latin typeface="Arial"/>
                <a:cs typeface="Arial"/>
              </a:rPr>
              <a:t>E</a:t>
            </a:r>
            <a:r>
              <a:rPr sz="1650" spc="160" dirty="0">
                <a:latin typeface="Tahoma"/>
                <a:cs typeface="Tahoma"/>
              </a:rPr>
              <a:t>)</a:t>
            </a:r>
            <a:r>
              <a:rPr sz="1650" spc="-30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210" dirty="0" smtClean="0">
                <a:latin typeface="Arial"/>
                <a:cs typeface="Arial"/>
              </a:rPr>
              <a:t>E</a:t>
            </a:r>
            <a:r>
              <a:rPr lang="en-US" sz="1650" i="1" spc="210" dirty="0" smtClean="0">
                <a:latin typeface="Arial"/>
                <a:cs typeface="Arial"/>
              </a:rPr>
              <a:t>*</a:t>
            </a:r>
            <a:r>
              <a:rPr sz="1650" spc="210" dirty="0" smtClean="0">
                <a:latin typeface="Tahoma"/>
                <a:cs typeface="Tahoma"/>
              </a:rPr>
              <a:t>(</a:t>
            </a:r>
            <a:r>
              <a:rPr sz="1650" i="1" spc="210" dirty="0">
                <a:latin typeface="Arial"/>
                <a:cs typeface="Arial"/>
              </a:rPr>
              <a:t>I</a:t>
            </a:r>
            <a:r>
              <a:rPr sz="1650" i="1" spc="45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i="1" spc="160" dirty="0">
                <a:latin typeface="Arial"/>
                <a:cs typeface="Arial"/>
              </a:rPr>
              <a:t>E</a:t>
            </a:r>
            <a:r>
              <a:rPr sz="1650" spc="160" dirty="0">
                <a:latin typeface="Tahoma"/>
                <a:cs typeface="Tahoma"/>
              </a:rPr>
              <a:t>)</a:t>
            </a:r>
            <a:endParaRPr sz="165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2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50" dirty="0">
                <a:latin typeface="Arial"/>
                <a:cs typeface="Arial"/>
              </a:rPr>
              <a:t>This derivation is neither leftmost, nor</a:t>
            </a:r>
            <a:r>
              <a:rPr sz="1650" spc="-5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right-most.</a:t>
            </a: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50" spc="10" dirty="0">
                <a:latin typeface="Tahoma"/>
                <a:cs typeface="Tahoma"/>
              </a:rPr>
              <a:t>2</a:t>
            </a:r>
            <a:r>
              <a:rPr sz="1650" spc="10" dirty="0">
                <a:latin typeface="Lucida Sans Unicode"/>
                <a:cs typeface="Lucida Sans Unicode"/>
              </a:rPr>
              <a:t>− </a:t>
            </a:r>
            <a:r>
              <a:rPr sz="1650" i="1" spc="10" dirty="0">
                <a:latin typeface="Arial"/>
                <a:cs typeface="Arial"/>
              </a:rPr>
              <a:t>a </a:t>
            </a:r>
            <a:r>
              <a:rPr sz="1650" spc="-434" dirty="0">
                <a:latin typeface="Lucida Sans Unicode"/>
                <a:cs typeface="Lucida Sans Unicode"/>
              </a:rPr>
              <a:t>∗    </a:t>
            </a:r>
            <a:r>
              <a:rPr sz="1650" i="1" spc="185" dirty="0">
                <a:latin typeface="Arial"/>
                <a:cs typeface="Arial"/>
              </a:rPr>
              <a:t>E </a:t>
            </a:r>
            <a:r>
              <a:rPr sz="1650" dirty="0">
                <a:latin typeface="Arial"/>
                <a:cs typeface="Arial"/>
              </a:rPr>
              <a:t>left-sentential </a:t>
            </a:r>
            <a:r>
              <a:rPr sz="1650" spc="-5" dirty="0">
                <a:latin typeface="Arial"/>
                <a:cs typeface="Arial"/>
              </a:rPr>
              <a:t>form,</a:t>
            </a:r>
            <a:r>
              <a:rPr sz="1650" spc="-27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since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618615" algn="ctr">
              <a:lnSpc>
                <a:spcPct val="100000"/>
              </a:lnSpc>
            </a:pP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14" dirty="0">
                <a:latin typeface="Arial"/>
                <a:cs typeface="Arial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50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5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00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14" dirty="0">
                <a:latin typeface="Arial"/>
                <a:cs typeface="Arial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50" dirty="0">
                <a:latin typeface="Lucida Sans Unicode"/>
                <a:cs typeface="Lucida Sans Unicode"/>
              </a:rPr>
              <a:t> </a:t>
            </a:r>
            <a:r>
              <a:rPr sz="1650" i="1" spc="300" dirty="0">
                <a:latin typeface="Arial"/>
                <a:cs typeface="Arial"/>
              </a:rPr>
              <a:t>I</a:t>
            </a:r>
            <a:r>
              <a:rPr sz="1650" i="1" spc="4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00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14" dirty="0">
                <a:latin typeface="Arial"/>
                <a:cs typeface="Arial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50" dirty="0">
                <a:latin typeface="Lucida Sans Unicode"/>
                <a:cs typeface="Lucida Sans Unicode"/>
              </a:rPr>
              <a:t> </a:t>
            </a:r>
            <a:r>
              <a:rPr sz="1650" i="1" spc="10" dirty="0">
                <a:latin typeface="Arial"/>
                <a:cs typeface="Arial"/>
              </a:rPr>
              <a:t>a</a:t>
            </a:r>
            <a:r>
              <a:rPr sz="1650" i="1" spc="-8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00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endParaRPr sz="16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8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50" spc="10" dirty="0">
                <a:latin typeface="Tahoma"/>
                <a:cs typeface="Tahoma"/>
              </a:rPr>
              <a:t>3</a:t>
            </a:r>
            <a:r>
              <a:rPr sz="1650" spc="10" dirty="0">
                <a:latin typeface="Lucida Sans Unicode"/>
                <a:cs typeface="Lucida Sans Unicode"/>
              </a:rPr>
              <a:t>−</a:t>
            </a:r>
            <a:r>
              <a:rPr sz="1650" spc="-6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25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00" dirty="0">
                <a:latin typeface="Lucida Sans Unicode"/>
                <a:cs typeface="Lucida Sans Unicode"/>
              </a:rPr>
              <a:t> </a:t>
            </a:r>
            <a:r>
              <a:rPr sz="1650" spc="114" dirty="0">
                <a:latin typeface="Tahoma"/>
                <a:cs typeface="Tahoma"/>
              </a:rPr>
              <a:t>(</a:t>
            </a:r>
            <a:r>
              <a:rPr sz="1650" i="1" spc="114" dirty="0">
                <a:latin typeface="Arial"/>
                <a:cs typeface="Arial"/>
              </a:rPr>
              <a:t>E</a:t>
            </a:r>
            <a:r>
              <a:rPr sz="1650" i="1" spc="25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i="1" spc="160" dirty="0">
                <a:latin typeface="Arial"/>
                <a:cs typeface="Arial"/>
              </a:rPr>
              <a:t>E</a:t>
            </a:r>
            <a:r>
              <a:rPr sz="1650" spc="160" dirty="0">
                <a:latin typeface="Tahoma"/>
                <a:cs typeface="Tahoma"/>
              </a:rPr>
              <a:t>)</a:t>
            </a:r>
            <a:r>
              <a:rPr sz="1650" spc="-60" dirty="0">
                <a:latin typeface="Tahoma"/>
                <a:cs typeface="Tahoma"/>
              </a:rPr>
              <a:t> </a:t>
            </a:r>
            <a:r>
              <a:rPr sz="1650" dirty="0">
                <a:latin typeface="Arial"/>
                <a:cs typeface="Arial"/>
              </a:rPr>
              <a:t>is</a:t>
            </a:r>
            <a:r>
              <a:rPr sz="1650" spc="-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a right-sentential</a:t>
            </a:r>
            <a:r>
              <a:rPr sz="1650" spc="-35" dirty="0">
                <a:latin typeface="Arial"/>
                <a:cs typeface="Arial"/>
              </a:rPr>
              <a:t> </a:t>
            </a:r>
            <a:r>
              <a:rPr sz="1650" spc="-5" dirty="0">
                <a:latin typeface="Arial"/>
                <a:cs typeface="Arial"/>
              </a:rPr>
              <a:t>form</a:t>
            </a:r>
            <a:r>
              <a:rPr sz="1650" dirty="0">
                <a:latin typeface="Arial"/>
                <a:cs typeface="Arial"/>
              </a:rPr>
              <a:t> since</a:t>
            </a:r>
          </a:p>
          <a:p>
            <a:pPr>
              <a:lnSpc>
                <a:spcPct val="100000"/>
              </a:lnSpc>
              <a:spcBef>
                <a:spcPts val="41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630680" algn="ctr">
              <a:lnSpc>
                <a:spcPct val="100000"/>
              </a:lnSpc>
            </a:pP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14" dirty="0">
                <a:latin typeface="Arial"/>
                <a:cs typeface="Arial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14" dirty="0">
                <a:latin typeface="Arial"/>
                <a:cs typeface="Arial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45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spc="125" dirty="0">
                <a:latin typeface="Tahoma"/>
                <a:cs typeface="Tahoma"/>
              </a:rPr>
              <a:t>(</a:t>
            </a:r>
            <a:r>
              <a:rPr sz="1650" i="1" spc="125" dirty="0">
                <a:latin typeface="Arial"/>
                <a:cs typeface="Arial"/>
              </a:rPr>
              <a:t>E</a:t>
            </a:r>
            <a:r>
              <a:rPr sz="1650" spc="125" dirty="0">
                <a:latin typeface="Tahoma"/>
                <a:cs typeface="Tahoma"/>
              </a:rPr>
              <a:t>)</a:t>
            </a:r>
            <a:r>
              <a:rPr sz="1650" spc="-40" dirty="0">
                <a:latin typeface="Tahoma"/>
                <a:cs typeface="Tahoma"/>
              </a:rPr>
              <a:t> </a:t>
            </a:r>
            <a:r>
              <a:rPr sz="1650" spc="204" dirty="0">
                <a:latin typeface="Lucida Sans Unicode"/>
                <a:cs typeface="Lucida Sans Unicode"/>
              </a:rPr>
              <a:t>⇒</a:t>
            </a:r>
            <a:r>
              <a:rPr sz="1650" spc="-30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0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395" dirty="0">
                <a:latin typeface="Lucida Sans Unicode"/>
                <a:cs typeface="Lucida Sans Unicode"/>
              </a:rPr>
              <a:t> </a:t>
            </a:r>
            <a:r>
              <a:rPr sz="1650" spc="114" dirty="0">
                <a:latin typeface="Tahoma"/>
                <a:cs typeface="Tahoma"/>
              </a:rPr>
              <a:t>(</a:t>
            </a:r>
            <a:r>
              <a:rPr sz="1650" i="1" spc="114" dirty="0">
                <a:latin typeface="Arial"/>
                <a:cs typeface="Arial"/>
              </a:rPr>
              <a:t>E</a:t>
            </a:r>
            <a:r>
              <a:rPr sz="1650" i="1" spc="10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25" dirty="0">
                <a:latin typeface="Tahoma"/>
                <a:cs typeface="Tahoma"/>
              </a:rPr>
              <a:t> </a:t>
            </a:r>
            <a:r>
              <a:rPr sz="1650" i="1" spc="160" dirty="0">
                <a:latin typeface="Arial"/>
                <a:cs typeface="Arial"/>
              </a:rPr>
              <a:t>E</a:t>
            </a:r>
            <a:r>
              <a:rPr sz="1650" spc="160" dirty="0">
                <a:latin typeface="Tahoma"/>
                <a:cs typeface="Tahoma"/>
              </a:rPr>
              <a:t>)</a:t>
            </a:r>
            <a:endParaRPr sz="165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20970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Definition: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Let G = (V, T, P, S) be a CFG. A tree is a </a:t>
            </a:r>
            <a:r>
              <a:rPr lang="en-US" alt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derivation (or parse) tree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if:</a:t>
            </a: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Every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interior node is labeled by a variable in V</a:t>
            </a: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Each leaf is labeled by either a variable, a terminal or </a:t>
            </a:r>
            <a:r>
              <a:rPr lang="en-US" altLang="en-US" sz="2000" dirty="0" smtClean="0">
                <a:latin typeface="Lucida Sans Unicode" panose="020B0602030504020204" pitchFamily="34" charset="0"/>
              </a:rPr>
              <a:t>ε. However if leaf is ε, then it must be the only child of its parent.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label of the root is S</a:t>
            </a: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a </a:t>
            </a: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interior node is labeled A and its children are labeled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alt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,…,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from left to right, then</a:t>
            </a:r>
          </a:p>
          <a:p>
            <a:pPr lvl="1"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			A –&gt; X</a:t>
            </a:r>
            <a:r>
              <a:rPr lang="en-US" alt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X</a:t>
            </a:r>
            <a:r>
              <a:rPr lang="en-US" alt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,…, </a:t>
            </a:r>
            <a:r>
              <a:rPr lang="en-US" alt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000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must be a production in P</a:t>
            </a:r>
          </a:p>
          <a:p>
            <a:pPr lvl="1"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a vertex has label ε, then that vertex is a leaf and the only child of its’ parent</a:t>
            </a:r>
          </a:p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  <a:tab pos="3879850" algn="l"/>
                <a:tab pos="4121150" algn="l"/>
                <a:tab pos="4402138" algn="l"/>
                <a:tab pos="4629150" algn="l"/>
                <a:tab pos="4797425" algn="l"/>
                <a:tab pos="5022850" algn="l"/>
              </a:tabLst>
            </a:pPr>
            <a:r>
              <a:rPr lang="en-US" alt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More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Generally, a derivation tree can be defined with any non-terminal as the root.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Parse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09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2586849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0066"/>
                </a:solidFill>
              </a:rPr>
              <a:t>context-free grammar</a:t>
            </a:r>
            <a:r>
              <a:rPr lang="en-US" altLang="en-US" dirty="0"/>
              <a:t>  is a notation for describing languages.</a:t>
            </a:r>
          </a:p>
          <a:p>
            <a:r>
              <a:rPr lang="en-US" altLang="en-US" dirty="0"/>
              <a:t>It is more powerful than finite automata or RE’s, but still cannot define all possible languages.</a:t>
            </a:r>
          </a:p>
          <a:p>
            <a:r>
              <a:rPr lang="en-US" altLang="en-US" dirty="0"/>
              <a:t>Every regular language is a CFL.</a:t>
            </a:r>
          </a:p>
          <a:p>
            <a:r>
              <a:rPr lang="en-US" altLang="en-US" dirty="0"/>
              <a:t>The class of regular languages is a proper subclass of CFLs.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 Free Grammars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8" name="Oval 4"/>
          <p:cNvSpPr>
            <a:spLocks noChangeArrowheads="1"/>
          </p:cNvSpPr>
          <p:nvPr/>
        </p:nvSpPr>
        <p:spPr bwMode="auto">
          <a:xfrm>
            <a:off x="3200400" y="3810000"/>
            <a:ext cx="2971800" cy="1905000"/>
          </a:xfrm>
          <a:prstGeom prst="ellipse">
            <a:avLst/>
          </a:prstGeom>
          <a:solidFill>
            <a:srgbClr val="BBE0E3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3771900" y="4572000"/>
            <a:ext cx="1828800" cy="762000"/>
          </a:xfrm>
          <a:prstGeom prst="ellipse">
            <a:avLst/>
          </a:prstGeom>
          <a:solidFill>
            <a:srgbClr val="FFFF66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098925" y="4075113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CFL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194175" y="4769644"/>
            <a:ext cx="984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Regular</a:t>
            </a:r>
          </a:p>
        </p:txBody>
      </p:sp>
    </p:spTree>
    <p:extLst>
      <p:ext uri="{BB962C8B-B14F-4D97-AF65-F5344CB8AC3E}">
        <p14:creationId xmlns="" xmlns:p14="http://schemas.microsoft.com/office/powerpoint/2010/main" val="195176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91198" y="1208731"/>
            <a:ext cx="2252309" cy="1786327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</a:t>
            </a:r>
            <a:r>
              <a:rPr lang="en-US" dirty="0" smtClean="0"/>
              <a:t>Tree..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909" y="3183138"/>
            <a:ext cx="2514600" cy="231972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3400" y="1447800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parse tree showing the derivation of I+E from 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43753" y="4084280"/>
            <a:ext cx="7176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 parse tree showing the derivation of P </a:t>
            </a:r>
            <a:r>
              <a:rPr lang="en-US" sz="2400" spc="204" dirty="0" smtClean="0">
                <a:latin typeface="Lucida Sans Unicode"/>
                <a:cs typeface="Lucida Sans Unicode"/>
              </a:rPr>
              <a:t>⇒ 0110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9049438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1824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Informal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1" y="1295400"/>
            <a:ext cx="8063752" cy="126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pc="114" dirty="0">
                <a:latin typeface="Arial" panose="020B0604020202020204" pitchFamily="34" charset="0"/>
                <a:cs typeface="Arial" panose="020B0604020202020204" pitchFamily="34" charset="0"/>
              </a:rPr>
              <a:t>Consider</a:t>
            </a:r>
            <a:r>
              <a:rPr lang="en-US" spc="2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spc="12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i="1" spc="179" baseline="-15151" dirty="0" err="1">
                <a:latin typeface="Arial" panose="020B0604020202020204" pitchFamily="34" charset="0"/>
                <a:cs typeface="Arial" panose="020B0604020202020204" pitchFamily="34" charset="0"/>
              </a:rPr>
              <a:t>pal</a:t>
            </a:r>
            <a:r>
              <a:rPr lang="en-US" sz="2400" i="1" spc="277" baseline="-1515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785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spc="-10" dirty="0">
                <a:latin typeface="Arial" panose="020B0604020202020204" pitchFamily="34" charset="0"/>
                <a:cs typeface="Arial" panose="020B0604020202020204" pitchFamily="34" charset="0"/>
              </a:rPr>
              <a:t>{w</a:t>
            </a:r>
            <a:r>
              <a:rPr lang="en-US" i="1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spc="-165" dirty="0">
                <a:latin typeface="Arial" panose="020B0604020202020204" pitchFamily="34" charset="0"/>
                <a:cs typeface="Arial" panose="020B0604020202020204" pitchFamily="34" charset="0"/>
              </a:rPr>
              <a:t>∈</a:t>
            </a:r>
            <a:r>
              <a:rPr lang="en-US" i="1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pc="215" dirty="0"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l-GR" sz="2400" i="1" spc="322" baseline="23569" dirty="0">
                <a:latin typeface="Arial" panose="020B0604020202020204" pitchFamily="34" charset="0"/>
                <a:cs typeface="Arial" panose="020B0604020202020204" pitchFamily="34" charset="0"/>
              </a:rPr>
              <a:t>∗</a:t>
            </a:r>
            <a:r>
              <a:rPr lang="el-GR" sz="2400" i="1" spc="89" baseline="2356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pc="14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l-GR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spc="100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i="1" spc="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pc="785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spc="75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2400" i="1" spc="112" baseline="23569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i="1" spc="75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200700"/>
              </a:lnSpc>
              <a:spcBef>
                <a:spcPts val="15"/>
              </a:spcBef>
            </a:pPr>
            <a:r>
              <a:rPr lang="en-US" spc="155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pc="114" dirty="0"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US" sz="2000" spc="-170" dirty="0" err="1">
                <a:latin typeface="Arial" panose="020B0604020202020204" pitchFamily="34" charset="0"/>
                <a:cs typeface="Arial" panose="020B0604020202020204" pitchFamily="34" charset="0"/>
              </a:rPr>
              <a:t>otto</a:t>
            </a:r>
            <a:r>
              <a:rPr lang="en-US" sz="20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spc="-165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n-US" i="1" spc="114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i="1" spc="172" baseline="-15151" dirty="0" err="1">
                <a:latin typeface="Arial" panose="020B0604020202020204" pitchFamily="34" charset="0"/>
                <a:cs typeface="Arial" panose="020B0604020202020204" pitchFamily="34" charset="0"/>
              </a:rPr>
              <a:t>pal</a:t>
            </a:r>
            <a:r>
              <a:rPr lang="en-US" i="1" spc="114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spc="-170" dirty="0" err="1">
                <a:latin typeface="Arial" panose="020B0604020202020204" pitchFamily="34" charset="0"/>
                <a:cs typeface="Arial" panose="020B0604020202020204" pitchFamily="34" charset="0"/>
              </a:rPr>
              <a:t>madamimadam</a:t>
            </a:r>
            <a:r>
              <a:rPr lang="en-US" sz="2000" spc="-1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spc="-165" dirty="0">
                <a:latin typeface="Arial" panose="020B0604020202020204" pitchFamily="34" charset="0"/>
                <a:cs typeface="Arial" panose="020B0604020202020204" pitchFamily="34" charset="0"/>
              </a:rPr>
              <a:t>∈ </a:t>
            </a:r>
            <a:r>
              <a:rPr lang="en-US" i="1" spc="135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i="1" spc="202" baseline="-15151" dirty="0" err="1">
                <a:latin typeface="Arial" panose="020B0604020202020204" pitchFamily="34" charset="0"/>
                <a:cs typeface="Arial" panose="020B0604020202020204" pitchFamily="34" charset="0"/>
              </a:rPr>
              <a:t>pal</a:t>
            </a:r>
            <a:r>
              <a:rPr lang="en-US" spc="135" dirty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en-US" spc="229" dirty="0"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lang="el-GR" spc="585" dirty="0">
                <a:latin typeface="Arial" panose="020B0604020202020204" pitchFamily="34" charset="0"/>
                <a:cs typeface="Arial" panose="020B0604020202020204" pitchFamily="34" charset="0"/>
              </a:rPr>
              <a:t>Σ </a:t>
            </a:r>
            <a:r>
              <a:rPr lang="el-GR" spc="785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l-GR" spc="-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i="1" spc="25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l-GR" spc="25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l-GR" i="1" spc="2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l-GR" spc="15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l-GR" i="1" spc="15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n-US" spc="13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pc="90" dirty="0">
                <a:latin typeface="Arial" panose="020B0604020202020204" pitchFamily="34" charset="0"/>
                <a:cs typeface="Arial" panose="020B0604020202020204" pitchFamily="34" charset="0"/>
              </a:rPr>
              <a:t>suppose </a:t>
            </a:r>
            <a:r>
              <a:rPr lang="en-US" i="1" spc="12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400" i="1" spc="179" baseline="-15151" dirty="0" err="1">
                <a:latin typeface="Arial" panose="020B0604020202020204" pitchFamily="34" charset="0"/>
                <a:cs typeface="Arial" panose="020B0604020202020204" pitchFamily="34" charset="0"/>
              </a:rPr>
              <a:t>pal</a:t>
            </a:r>
            <a:r>
              <a:rPr lang="en-US" sz="2400" i="1" spc="179" baseline="-1515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pc="95" dirty="0">
                <a:latin typeface="Arial" panose="020B0604020202020204" pitchFamily="34" charset="0"/>
                <a:cs typeface="Arial" panose="020B0604020202020204" pitchFamily="34" charset="0"/>
              </a:rPr>
              <a:t>were </a:t>
            </a:r>
            <a:r>
              <a:rPr lang="en-US" spc="120" dirty="0">
                <a:latin typeface="Arial" panose="020B0604020202020204" pitchFamily="34" charset="0"/>
                <a:cs typeface="Arial" panose="020B0604020202020204" pitchFamily="34" charset="0"/>
              </a:rPr>
              <a:t>regular.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object 8"/>
          <p:cNvSpPr txBox="1"/>
          <p:nvPr/>
        </p:nvSpPr>
        <p:spPr>
          <a:xfrm>
            <a:off x="609601" y="2710787"/>
            <a:ext cx="511619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229" dirty="0">
                <a:latin typeface="Arial"/>
                <a:cs typeface="Arial"/>
              </a:rPr>
              <a:t>Let </a:t>
            </a:r>
            <a:r>
              <a:rPr sz="1950" i="1" spc="190" dirty="0">
                <a:latin typeface="Arial"/>
                <a:cs typeface="Arial"/>
              </a:rPr>
              <a:t>n </a:t>
            </a:r>
            <a:r>
              <a:rPr sz="1950" spc="114" dirty="0">
                <a:latin typeface="Arial"/>
                <a:cs typeface="Arial"/>
              </a:rPr>
              <a:t>be </a:t>
            </a:r>
            <a:r>
              <a:rPr sz="1950" spc="110" dirty="0">
                <a:latin typeface="Arial"/>
                <a:cs typeface="Arial"/>
              </a:rPr>
              <a:t>given </a:t>
            </a:r>
            <a:r>
              <a:rPr sz="1950" spc="105" dirty="0">
                <a:latin typeface="Arial"/>
                <a:cs typeface="Arial"/>
              </a:rPr>
              <a:t>by </a:t>
            </a:r>
            <a:r>
              <a:rPr sz="1950" spc="175" dirty="0">
                <a:latin typeface="Arial"/>
                <a:cs typeface="Arial"/>
              </a:rPr>
              <a:t>the </a:t>
            </a:r>
            <a:r>
              <a:rPr sz="1950" spc="170" dirty="0">
                <a:latin typeface="Arial"/>
                <a:cs typeface="Arial"/>
              </a:rPr>
              <a:t>pumping </a:t>
            </a:r>
            <a:r>
              <a:rPr sz="1950" spc="715" dirty="0">
                <a:latin typeface="Arial"/>
                <a:cs typeface="Arial"/>
              </a:rPr>
              <a:t> </a:t>
            </a:r>
            <a:r>
              <a:rPr sz="1950" spc="160" dirty="0">
                <a:latin typeface="Arial"/>
                <a:cs typeface="Arial"/>
              </a:rPr>
              <a:t>lemma.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7" name="object 9"/>
          <p:cNvSpPr txBox="1"/>
          <p:nvPr/>
        </p:nvSpPr>
        <p:spPr>
          <a:xfrm>
            <a:off x="5863288" y="2710787"/>
            <a:ext cx="70612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225" dirty="0">
                <a:latin typeface="Arial"/>
                <a:cs typeface="Arial"/>
              </a:rPr>
              <a:t>Then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8" name="object 10"/>
          <p:cNvSpPr txBox="1"/>
          <p:nvPr/>
        </p:nvSpPr>
        <p:spPr>
          <a:xfrm>
            <a:off x="609601" y="3032147"/>
            <a:ext cx="5960110" cy="399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07845" algn="l"/>
              </a:tabLst>
            </a:pPr>
            <a:r>
              <a:rPr sz="1950" spc="160" dirty="0">
                <a:latin typeface="Arial"/>
                <a:cs typeface="Arial"/>
              </a:rPr>
              <a:t>0</a:t>
            </a:r>
            <a:r>
              <a:rPr sz="2475" i="1" spc="240" baseline="23569" dirty="0">
                <a:latin typeface="Arial"/>
                <a:cs typeface="Arial"/>
              </a:rPr>
              <a:t>n</a:t>
            </a:r>
            <a:r>
              <a:rPr sz="1950" spc="160" dirty="0">
                <a:latin typeface="Arial"/>
                <a:cs typeface="Arial"/>
              </a:rPr>
              <a:t>10</a:t>
            </a:r>
            <a:r>
              <a:rPr sz="2475" i="1" spc="240" baseline="23569" dirty="0">
                <a:latin typeface="Arial"/>
                <a:cs typeface="Arial"/>
              </a:rPr>
              <a:t>n</a:t>
            </a:r>
            <a:r>
              <a:rPr sz="2475" i="1" spc="1132" baseline="23569" dirty="0">
                <a:latin typeface="Arial"/>
                <a:cs typeface="Arial"/>
              </a:rPr>
              <a:t> </a:t>
            </a:r>
            <a:r>
              <a:rPr sz="1950" i="1" spc="-165" dirty="0">
                <a:latin typeface="Meiryo"/>
                <a:cs typeface="Meiryo"/>
              </a:rPr>
              <a:t>∈ </a:t>
            </a:r>
            <a:r>
              <a:rPr sz="1950" i="1" spc="-45" dirty="0">
                <a:latin typeface="Meiryo"/>
                <a:cs typeface="Meiryo"/>
              </a:rPr>
              <a:t> </a:t>
            </a:r>
            <a:r>
              <a:rPr sz="1950" i="1" spc="135" dirty="0">
                <a:latin typeface="Arial"/>
                <a:cs typeface="Arial"/>
              </a:rPr>
              <a:t>L</a:t>
            </a:r>
            <a:r>
              <a:rPr sz="2475" i="1" spc="202" baseline="-15151" dirty="0">
                <a:latin typeface="Arial"/>
                <a:cs typeface="Arial"/>
              </a:rPr>
              <a:t>pal</a:t>
            </a:r>
            <a:r>
              <a:rPr sz="1950" spc="135" dirty="0">
                <a:latin typeface="Arial"/>
                <a:cs typeface="Arial"/>
              </a:rPr>
              <a:t>.	</a:t>
            </a:r>
            <a:r>
              <a:rPr sz="1950" spc="120" dirty="0">
                <a:latin typeface="Arial"/>
                <a:cs typeface="Arial"/>
              </a:rPr>
              <a:t>In reading </a:t>
            </a:r>
            <a:r>
              <a:rPr sz="1950" spc="150" dirty="0">
                <a:latin typeface="Arial"/>
                <a:cs typeface="Arial"/>
              </a:rPr>
              <a:t>0</a:t>
            </a:r>
            <a:r>
              <a:rPr sz="2475" i="1" spc="225" baseline="23569" dirty="0">
                <a:latin typeface="Arial"/>
                <a:cs typeface="Arial"/>
              </a:rPr>
              <a:t>n </a:t>
            </a:r>
            <a:r>
              <a:rPr sz="1950" spc="175" dirty="0">
                <a:latin typeface="Arial"/>
                <a:cs typeface="Arial"/>
              </a:rPr>
              <a:t>the </a:t>
            </a:r>
            <a:r>
              <a:rPr sz="1950" spc="185" dirty="0">
                <a:latin typeface="Arial"/>
                <a:cs typeface="Arial"/>
              </a:rPr>
              <a:t>FA </a:t>
            </a:r>
            <a:r>
              <a:rPr sz="1950" spc="195" dirty="0">
                <a:latin typeface="Arial"/>
                <a:cs typeface="Arial"/>
              </a:rPr>
              <a:t>must</a:t>
            </a:r>
            <a:r>
              <a:rPr sz="1950" spc="635" dirty="0">
                <a:latin typeface="Arial"/>
                <a:cs typeface="Arial"/>
              </a:rPr>
              <a:t> </a:t>
            </a:r>
            <a:r>
              <a:rPr sz="1950" spc="130" dirty="0">
                <a:latin typeface="Arial"/>
                <a:cs typeface="Arial"/>
              </a:rPr>
              <a:t>make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609601" y="3353496"/>
            <a:ext cx="486918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44575" algn="l"/>
              </a:tabLst>
            </a:pPr>
            <a:r>
              <a:rPr sz="1950" spc="85" dirty="0">
                <a:latin typeface="Arial"/>
                <a:cs typeface="Arial"/>
              </a:rPr>
              <a:t>a  </a:t>
            </a:r>
            <a:r>
              <a:rPr sz="1950" spc="145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loop.	</a:t>
            </a:r>
            <a:r>
              <a:rPr sz="1950" spc="290" dirty="0">
                <a:latin typeface="Arial"/>
                <a:cs typeface="Arial"/>
              </a:rPr>
              <a:t>Omit </a:t>
            </a:r>
            <a:r>
              <a:rPr sz="1950" spc="175" dirty="0">
                <a:latin typeface="Arial"/>
                <a:cs typeface="Arial"/>
              </a:rPr>
              <a:t>the </a:t>
            </a:r>
            <a:r>
              <a:rPr sz="1950" spc="155" dirty="0">
                <a:latin typeface="Arial"/>
                <a:cs typeface="Arial"/>
              </a:rPr>
              <a:t>loop;</a:t>
            </a:r>
            <a:r>
              <a:rPr sz="1950" spc="310" dirty="0">
                <a:latin typeface="Arial"/>
                <a:cs typeface="Arial"/>
              </a:rPr>
              <a:t> </a:t>
            </a:r>
            <a:r>
              <a:rPr sz="1950" spc="170" dirty="0">
                <a:latin typeface="Arial"/>
                <a:cs typeface="Arial"/>
              </a:rPr>
              <a:t>contradiction.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0" name="object 12"/>
          <p:cNvSpPr txBox="1"/>
          <p:nvPr/>
        </p:nvSpPr>
        <p:spPr>
          <a:xfrm>
            <a:off x="762000" y="3750421"/>
            <a:ext cx="5562600" cy="9541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spc="180" dirty="0">
                <a:latin typeface="Arial"/>
                <a:cs typeface="Arial"/>
              </a:rPr>
              <a:t>Let’s </a:t>
            </a:r>
            <a:r>
              <a:rPr sz="1950" spc="110" dirty="0">
                <a:latin typeface="Arial"/>
                <a:cs typeface="Arial"/>
              </a:rPr>
              <a:t>define </a:t>
            </a:r>
            <a:r>
              <a:rPr sz="1950" i="1" spc="120" dirty="0">
                <a:latin typeface="Arial"/>
                <a:cs typeface="Arial"/>
              </a:rPr>
              <a:t>L</a:t>
            </a:r>
            <a:r>
              <a:rPr sz="2475" i="1" spc="179" baseline="-15151" dirty="0">
                <a:latin typeface="Arial"/>
                <a:cs typeface="Arial"/>
              </a:rPr>
              <a:t>pal</a:t>
            </a:r>
            <a:r>
              <a:rPr sz="2475" i="1" spc="1035" baseline="-15151" dirty="0">
                <a:latin typeface="Arial"/>
                <a:cs typeface="Arial"/>
              </a:rPr>
              <a:t> </a:t>
            </a:r>
            <a:r>
              <a:rPr sz="1950" spc="140" dirty="0">
                <a:latin typeface="Arial"/>
                <a:cs typeface="Arial"/>
              </a:rPr>
              <a:t>inductively: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979169" algn="l"/>
              </a:tabLst>
            </a:pPr>
            <a:r>
              <a:rPr sz="1950" b="1" spc="110" dirty="0">
                <a:latin typeface="Arial"/>
                <a:cs typeface="Arial"/>
              </a:rPr>
              <a:t>Basis</a:t>
            </a:r>
            <a:r>
              <a:rPr sz="1950" b="1" spc="110" dirty="0" smtClean="0">
                <a:latin typeface="Arial"/>
                <a:cs typeface="Arial"/>
              </a:rPr>
              <a:t>:</a:t>
            </a:r>
            <a:r>
              <a:rPr lang="en-US" sz="1950" b="1" spc="110" dirty="0" smtClean="0">
                <a:latin typeface="Arial"/>
                <a:cs typeface="Arial"/>
              </a:rPr>
              <a:t> </a:t>
            </a:r>
            <a:r>
              <a:rPr sz="1950" b="1" spc="110" dirty="0">
                <a:latin typeface="Arial"/>
                <a:cs typeface="Arial"/>
              </a:rPr>
              <a:t>	</a:t>
            </a:r>
            <a:r>
              <a:rPr lang="en-US" altLang="en-US" sz="2000" dirty="0">
                <a:latin typeface="Lucida Sans Unicode" panose="020B0602030504020204" pitchFamily="34" charset="0"/>
              </a:rPr>
              <a:t> ε</a:t>
            </a:r>
            <a:r>
              <a:rPr sz="1950" i="1" spc="-40" dirty="0" smtClean="0">
                <a:latin typeface="Arial"/>
                <a:cs typeface="Arial"/>
              </a:rPr>
              <a:t>, </a:t>
            </a:r>
            <a:r>
              <a:rPr sz="1950" spc="150" dirty="0">
                <a:latin typeface="Arial"/>
                <a:cs typeface="Arial"/>
              </a:rPr>
              <a:t>0, </a:t>
            </a:r>
            <a:r>
              <a:rPr sz="1950" spc="130" dirty="0">
                <a:latin typeface="Arial"/>
                <a:cs typeface="Arial"/>
              </a:rPr>
              <a:t>and </a:t>
            </a:r>
            <a:r>
              <a:rPr sz="1950" spc="155" dirty="0">
                <a:latin typeface="Arial"/>
                <a:cs typeface="Arial"/>
              </a:rPr>
              <a:t>1 </a:t>
            </a:r>
            <a:r>
              <a:rPr sz="1950" spc="70" dirty="0">
                <a:latin typeface="Arial"/>
                <a:cs typeface="Arial"/>
              </a:rPr>
              <a:t>are</a:t>
            </a:r>
            <a:r>
              <a:rPr sz="1950" spc="450" dirty="0">
                <a:latin typeface="Arial"/>
                <a:cs typeface="Arial"/>
              </a:rPr>
              <a:t> </a:t>
            </a:r>
            <a:r>
              <a:rPr sz="1950" spc="130" dirty="0">
                <a:latin typeface="Arial"/>
                <a:cs typeface="Arial"/>
              </a:rPr>
              <a:t>palindromes.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11" name="object 13"/>
          <p:cNvSpPr txBox="1"/>
          <p:nvPr/>
        </p:nvSpPr>
        <p:spPr>
          <a:xfrm>
            <a:off x="2340151" y="4886218"/>
            <a:ext cx="4360545" cy="323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3215" algn="l"/>
                <a:tab pos="656590" algn="l"/>
                <a:tab pos="981710" algn="l"/>
                <a:tab pos="1264920" algn="l"/>
                <a:tab pos="2901950" algn="l"/>
                <a:tab pos="3314700" algn="l"/>
                <a:tab pos="3833495" algn="l"/>
              </a:tabLst>
            </a:pPr>
            <a:r>
              <a:rPr sz="1950" spc="150" dirty="0">
                <a:latin typeface="Arial"/>
                <a:cs typeface="Arial"/>
              </a:rPr>
              <a:t>If	</a:t>
            </a:r>
            <a:r>
              <a:rPr sz="1950" i="1" spc="100" dirty="0">
                <a:latin typeface="Arial"/>
                <a:cs typeface="Arial"/>
              </a:rPr>
              <a:t>w	</a:t>
            </a:r>
            <a:r>
              <a:rPr sz="1950" spc="45" dirty="0">
                <a:latin typeface="Arial"/>
                <a:cs typeface="Arial"/>
              </a:rPr>
              <a:t>is	</a:t>
            </a:r>
            <a:r>
              <a:rPr sz="1950" spc="85" dirty="0">
                <a:latin typeface="Arial"/>
                <a:cs typeface="Arial"/>
              </a:rPr>
              <a:t>a	</a:t>
            </a:r>
            <a:r>
              <a:rPr sz="1950" spc="140" dirty="0">
                <a:latin typeface="Arial"/>
                <a:cs typeface="Arial"/>
              </a:rPr>
              <a:t>palindrome,	</a:t>
            </a:r>
            <a:r>
              <a:rPr sz="1950" spc="65" dirty="0">
                <a:latin typeface="Arial"/>
                <a:cs typeface="Arial"/>
              </a:rPr>
              <a:t>so	</a:t>
            </a:r>
            <a:r>
              <a:rPr sz="1950" spc="15" dirty="0">
                <a:latin typeface="Arial"/>
                <a:cs typeface="Arial"/>
              </a:rPr>
              <a:t>a</a:t>
            </a:r>
            <a:r>
              <a:rPr sz="1950" spc="95" dirty="0">
                <a:latin typeface="Arial"/>
                <a:cs typeface="Arial"/>
              </a:rPr>
              <a:t>re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spc="155" dirty="0">
                <a:latin typeface="Arial"/>
                <a:cs typeface="Arial"/>
              </a:rPr>
              <a:t>0</a:t>
            </a:r>
            <a:r>
              <a:rPr sz="1950" i="1" spc="150" dirty="0">
                <a:latin typeface="Arial"/>
                <a:cs typeface="Arial"/>
              </a:rPr>
              <a:t>w</a:t>
            </a:r>
            <a:r>
              <a:rPr sz="1950" spc="155" dirty="0">
                <a:latin typeface="Arial"/>
                <a:cs typeface="Arial"/>
              </a:rPr>
              <a:t>0</a:t>
            </a:r>
            <a:endParaRPr sz="1950">
              <a:latin typeface="Arial"/>
              <a:cs typeface="Arial"/>
            </a:endParaRPr>
          </a:p>
        </p:txBody>
      </p:sp>
      <p:sp>
        <p:nvSpPr>
          <p:cNvPr id="12" name="object 14"/>
          <p:cNvSpPr txBox="1"/>
          <p:nvPr/>
        </p:nvSpPr>
        <p:spPr>
          <a:xfrm>
            <a:off x="741145" y="4886218"/>
            <a:ext cx="1426845" cy="64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50" b="1" spc="160" dirty="0">
                <a:latin typeface="Arial"/>
                <a:cs typeface="Arial"/>
              </a:rPr>
              <a:t>Induction: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950" spc="130" dirty="0">
                <a:latin typeface="Arial"/>
                <a:cs typeface="Arial"/>
              </a:rPr>
              <a:t>and</a:t>
            </a:r>
            <a:r>
              <a:rPr sz="1950" spc="195" dirty="0">
                <a:latin typeface="Arial"/>
                <a:cs typeface="Arial"/>
              </a:rPr>
              <a:t> </a:t>
            </a:r>
            <a:r>
              <a:rPr sz="1950" spc="150" dirty="0">
                <a:latin typeface="Arial"/>
                <a:cs typeface="Arial"/>
              </a:rPr>
              <a:t>1</a:t>
            </a:r>
            <a:r>
              <a:rPr sz="1950" i="1" spc="150" dirty="0">
                <a:latin typeface="Arial"/>
                <a:cs typeface="Arial"/>
              </a:rPr>
              <a:t>w</a:t>
            </a:r>
            <a:r>
              <a:rPr sz="1950" spc="150" dirty="0">
                <a:latin typeface="Arial"/>
                <a:cs typeface="Arial"/>
              </a:rPr>
              <a:t>1.</a:t>
            </a:r>
            <a:endParaRPr sz="1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5355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context free grammar is a formal notation for expressing such (</a:t>
            </a:r>
            <a:r>
              <a:rPr lang="en-US" i="1" spc="120" dirty="0" err="1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i="1" spc="179" baseline="-15151" dirty="0" err="1">
                <a:latin typeface="Arial" panose="020B0604020202020204" pitchFamily="34" charset="0"/>
                <a:cs typeface="Arial" panose="020B0604020202020204" pitchFamily="34" charset="0"/>
              </a:rPr>
              <a:t>pal</a:t>
            </a:r>
            <a:r>
              <a:rPr lang="en-US" dirty="0" smtClean="0"/>
              <a:t>) recursive definitions of language.  A grammar consists of one or more variables that represent classes of strings.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Informal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object 4"/>
          <p:cNvSpPr txBox="1"/>
          <p:nvPr/>
        </p:nvSpPr>
        <p:spPr>
          <a:xfrm>
            <a:off x="1600200" y="2438400"/>
            <a:ext cx="3759835" cy="22783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12340" marR="368935" algn="just">
              <a:lnSpc>
                <a:spcPct val="132000"/>
              </a:lnSpc>
            </a:pPr>
            <a:r>
              <a:rPr sz="1950" spc="95" dirty="0">
                <a:latin typeface="Arial"/>
                <a:cs typeface="Arial"/>
              </a:rPr>
              <a:t>1</a:t>
            </a:r>
            <a:r>
              <a:rPr sz="1950" i="1" spc="95" dirty="0">
                <a:latin typeface="Arial"/>
                <a:cs typeface="Arial"/>
              </a:rPr>
              <a:t>. </a:t>
            </a:r>
            <a:r>
              <a:rPr sz="1950" i="1" spc="35" dirty="0">
                <a:latin typeface="Arial"/>
                <a:cs typeface="Arial"/>
              </a:rPr>
              <a:t>P </a:t>
            </a:r>
            <a:r>
              <a:rPr sz="1950" i="1" spc="155" dirty="0">
                <a:latin typeface="Meiryo"/>
                <a:cs typeface="Meiryo"/>
              </a:rPr>
              <a:t>→ </a:t>
            </a:r>
            <a:r>
              <a:rPr lang="en-US" altLang="en-US" sz="2000" dirty="0">
                <a:latin typeface="Lucida Sans Unicode" panose="020B0602030504020204" pitchFamily="34" charset="0"/>
              </a:rPr>
              <a:t>ε</a:t>
            </a:r>
            <a:r>
              <a:rPr sz="1950" i="1" spc="-125" dirty="0" smtClean="0">
                <a:latin typeface="Arial"/>
                <a:cs typeface="Arial"/>
              </a:rPr>
              <a:t>  </a:t>
            </a:r>
            <a:r>
              <a:rPr sz="1950" spc="95" dirty="0">
                <a:latin typeface="Arial"/>
                <a:cs typeface="Arial"/>
              </a:rPr>
              <a:t>2</a:t>
            </a:r>
            <a:r>
              <a:rPr sz="1950" i="1" spc="95" dirty="0">
                <a:latin typeface="Arial"/>
                <a:cs typeface="Arial"/>
              </a:rPr>
              <a:t>. </a:t>
            </a:r>
            <a:r>
              <a:rPr sz="1950" i="1" spc="35" dirty="0">
                <a:latin typeface="Arial"/>
                <a:cs typeface="Arial"/>
              </a:rPr>
              <a:t>P </a:t>
            </a:r>
            <a:r>
              <a:rPr sz="1950" i="1" spc="155" dirty="0">
                <a:latin typeface="Meiryo"/>
                <a:cs typeface="Meiryo"/>
              </a:rPr>
              <a:t>→ </a:t>
            </a:r>
            <a:r>
              <a:rPr sz="1950" spc="155" dirty="0">
                <a:latin typeface="Arial"/>
                <a:cs typeface="Arial"/>
              </a:rPr>
              <a:t>0  </a:t>
            </a:r>
            <a:r>
              <a:rPr sz="1950" spc="95" dirty="0">
                <a:latin typeface="Arial"/>
                <a:cs typeface="Arial"/>
              </a:rPr>
              <a:t>3</a:t>
            </a:r>
            <a:r>
              <a:rPr sz="1950" i="1" spc="95" dirty="0">
                <a:latin typeface="Arial"/>
                <a:cs typeface="Arial"/>
              </a:rPr>
              <a:t>.  </a:t>
            </a:r>
            <a:r>
              <a:rPr sz="1950" i="1" spc="35" dirty="0">
                <a:latin typeface="Arial"/>
                <a:cs typeface="Arial"/>
              </a:rPr>
              <a:t>P </a:t>
            </a:r>
            <a:r>
              <a:rPr sz="1950" i="1" spc="155" dirty="0">
                <a:latin typeface="Meiryo"/>
                <a:cs typeface="Meiryo"/>
              </a:rPr>
              <a:t>→</a:t>
            </a:r>
            <a:r>
              <a:rPr sz="1950" i="1" spc="90" dirty="0">
                <a:latin typeface="Meiryo"/>
                <a:cs typeface="Meiryo"/>
              </a:rPr>
              <a:t> </a:t>
            </a:r>
            <a:r>
              <a:rPr sz="1950" spc="155" dirty="0">
                <a:latin typeface="Arial"/>
                <a:cs typeface="Arial"/>
              </a:rPr>
              <a:t>1</a:t>
            </a:r>
            <a:endParaRPr sz="1950" dirty="0">
              <a:latin typeface="Arial"/>
              <a:cs typeface="Arial"/>
            </a:endParaRPr>
          </a:p>
          <a:p>
            <a:pPr marL="2212340" algn="just">
              <a:lnSpc>
                <a:spcPct val="100000"/>
              </a:lnSpc>
              <a:spcBef>
                <a:spcPts val="745"/>
              </a:spcBef>
            </a:pPr>
            <a:r>
              <a:rPr sz="1950" spc="95" dirty="0">
                <a:latin typeface="Arial"/>
                <a:cs typeface="Arial"/>
              </a:rPr>
              <a:t>4</a:t>
            </a:r>
            <a:r>
              <a:rPr sz="1950" i="1" spc="95" dirty="0">
                <a:latin typeface="Arial"/>
                <a:cs typeface="Arial"/>
              </a:rPr>
              <a:t>.  </a:t>
            </a:r>
            <a:r>
              <a:rPr sz="1950" i="1" spc="35" dirty="0">
                <a:latin typeface="Arial"/>
                <a:cs typeface="Arial"/>
              </a:rPr>
              <a:t>P </a:t>
            </a:r>
            <a:r>
              <a:rPr sz="1950" i="1" spc="155" dirty="0">
                <a:latin typeface="Meiryo"/>
                <a:cs typeface="Meiryo"/>
              </a:rPr>
              <a:t>→ </a:t>
            </a:r>
            <a:r>
              <a:rPr sz="1950" spc="95" dirty="0">
                <a:latin typeface="Arial"/>
                <a:cs typeface="Arial"/>
              </a:rPr>
              <a:t>0</a:t>
            </a:r>
            <a:r>
              <a:rPr sz="1950" i="1" spc="95" dirty="0">
                <a:latin typeface="Arial"/>
                <a:cs typeface="Arial"/>
              </a:rPr>
              <a:t>P</a:t>
            </a:r>
            <a:r>
              <a:rPr sz="1950" i="1" spc="-310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0</a:t>
            </a:r>
            <a:endParaRPr sz="1950" dirty="0">
              <a:latin typeface="Arial"/>
              <a:cs typeface="Arial"/>
            </a:endParaRPr>
          </a:p>
          <a:p>
            <a:pPr marL="2212340" algn="just">
              <a:lnSpc>
                <a:spcPct val="100000"/>
              </a:lnSpc>
              <a:spcBef>
                <a:spcPts val="745"/>
              </a:spcBef>
            </a:pPr>
            <a:r>
              <a:rPr sz="1950" spc="95" dirty="0">
                <a:latin typeface="Arial"/>
                <a:cs typeface="Arial"/>
              </a:rPr>
              <a:t>5</a:t>
            </a:r>
            <a:r>
              <a:rPr sz="1950" i="1" spc="95" dirty="0">
                <a:latin typeface="Arial"/>
                <a:cs typeface="Arial"/>
              </a:rPr>
              <a:t>.  </a:t>
            </a:r>
            <a:r>
              <a:rPr sz="1950" i="1" spc="35" dirty="0">
                <a:latin typeface="Arial"/>
                <a:cs typeface="Arial"/>
              </a:rPr>
              <a:t>P </a:t>
            </a:r>
            <a:r>
              <a:rPr sz="1950" i="1" spc="155" dirty="0">
                <a:latin typeface="Meiryo"/>
                <a:cs typeface="Meiryo"/>
              </a:rPr>
              <a:t>→ </a:t>
            </a:r>
            <a:r>
              <a:rPr sz="1950" spc="95" dirty="0">
                <a:latin typeface="Arial"/>
                <a:cs typeface="Arial"/>
              </a:rPr>
              <a:t>1</a:t>
            </a:r>
            <a:r>
              <a:rPr sz="1950" i="1" spc="95" dirty="0">
                <a:latin typeface="Arial"/>
                <a:cs typeface="Arial"/>
              </a:rPr>
              <a:t>P</a:t>
            </a:r>
            <a:r>
              <a:rPr sz="1950" i="1" spc="-310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1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950" spc="155" dirty="0" smtClean="0">
                <a:latin typeface="Arial"/>
                <a:cs typeface="Arial"/>
              </a:rPr>
              <a:t>0 </a:t>
            </a:r>
            <a:r>
              <a:rPr sz="1950" spc="130" dirty="0">
                <a:latin typeface="Arial"/>
                <a:cs typeface="Arial"/>
              </a:rPr>
              <a:t>and </a:t>
            </a:r>
            <a:r>
              <a:rPr sz="1950" spc="155" dirty="0">
                <a:latin typeface="Arial"/>
                <a:cs typeface="Arial"/>
              </a:rPr>
              <a:t>1 </a:t>
            </a:r>
            <a:r>
              <a:rPr sz="1950" spc="70" dirty="0">
                <a:latin typeface="Arial"/>
                <a:cs typeface="Arial"/>
              </a:rPr>
              <a:t>are</a:t>
            </a:r>
            <a:r>
              <a:rPr sz="1950" spc="635" dirty="0">
                <a:latin typeface="Arial"/>
                <a:cs typeface="Arial"/>
              </a:rPr>
              <a:t> </a:t>
            </a:r>
            <a:r>
              <a:rPr sz="1950" i="1" spc="140" dirty="0">
                <a:latin typeface="Arial"/>
                <a:cs typeface="Arial"/>
              </a:rPr>
              <a:t>terminals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5228503" y="4676017"/>
            <a:ext cx="156972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12115" algn="l"/>
              </a:tabLst>
            </a:pPr>
            <a:r>
              <a:rPr sz="1950" spc="85" dirty="0">
                <a:latin typeface="Arial"/>
                <a:cs typeface="Arial"/>
              </a:rPr>
              <a:t>o</a:t>
            </a:r>
            <a:r>
              <a:rPr sz="1950" spc="17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i="1" spc="155" dirty="0">
                <a:latin typeface="Arial"/>
                <a:cs typeface="Arial"/>
              </a:rPr>
              <a:t>syntactic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7" name="object 6"/>
          <p:cNvSpPr txBox="1"/>
          <p:nvPr/>
        </p:nvSpPr>
        <p:spPr>
          <a:xfrm>
            <a:off x="838200" y="4618958"/>
            <a:ext cx="4259580" cy="721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200"/>
              </a:lnSpc>
              <a:tabLst>
                <a:tab pos="365760" algn="l"/>
                <a:tab pos="702310" algn="l"/>
                <a:tab pos="997585" algn="l"/>
                <a:tab pos="2114550" algn="l"/>
                <a:tab pos="2636520" algn="l"/>
              </a:tabLst>
            </a:pPr>
            <a:r>
              <a:rPr sz="1950" i="1" spc="35" dirty="0">
                <a:latin typeface="Arial"/>
                <a:cs typeface="Arial"/>
              </a:rPr>
              <a:t>P	</a:t>
            </a:r>
            <a:r>
              <a:rPr sz="1950" spc="45" dirty="0">
                <a:latin typeface="Arial"/>
                <a:cs typeface="Arial"/>
              </a:rPr>
              <a:t>is	</a:t>
            </a:r>
            <a:r>
              <a:rPr sz="1950" spc="85" dirty="0">
                <a:latin typeface="Arial"/>
                <a:cs typeface="Arial"/>
              </a:rPr>
              <a:t>a	</a:t>
            </a:r>
            <a:r>
              <a:rPr sz="1950" i="1" spc="100" dirty="0">
                <a:latin typeface="Arial"/>
                <a:cs typeface="Arial"/>
              </a:rPr>
              <a:t>v</a:t>
            </a:r>
            <a:r>
              <a:rPr sz="1950" i="1" spc="40" dirty="0">
                <a:latin typeface="Arial"/>
                <a:cs typeface="Arial"/>
              </a:rPr>
              <a:t>a</a:t>
            </a:r>
            <a:r>
              <a:rPr sz="1950" i="1" spc="110" dirty="0">
                <a:latin typeface="Arial"/>
                <a:cs typeface="Arial"/>
              </a:rPr>
              <a:t>riable</a:t>
            </a:r>
            <a:r>
              <a:rPr sz="1950" i="1" dirty="0">
                <a:latin typeface="Arial"/>
                <a:cs typeface="Arial"/>
              </a:rPr>
              <a:t>	</a:t>
            </a:r>
            <a:r>
              <a:rPr sz="1950" spc="175" dirty="0">
                <a:latin typeface="Arial"/>
                <a:cs typeface="Arial"/>
              </a:rPr>
              <a:t>(</a:t>
            </a:r>
            <a:r>
              <a:rPr sz="1950" spc="220" dirty="0">
                <a:latin typeface="Arial"/>
                <a:cs typeface="Arial"/>
              </a:rPr>
              <a:t>o</a:t>
            </a:r>
            <a:r>
              <a:rPr sz="1950" spc="175" dirty="0">
                <a:latin typeface="Arial"/>
                <a:cs typeface="Arial"/>
              </a:rPr>
              <a:t>r</a:t>
            </a:r>
            <a:r>
              <a:rPr sz="1950" dirty="0">
                <a:latin typeface="Arial"/>
                <a:cs typeface="Arial"/>
              </a:rPr>
              <a:t>	</a:t>
            </a:r>
            <a:r>
              <a:rPr sz="1950" i="1" spc="160" dirty="0">
                <a:latin typeface="Arial"/>
                <a:cs typeface="Arial"/>
              </a:rPr>
              <a:t>nonterminal</a:t>
            </a:r>
            <a:r>
              <a:rPr sz="1950" spc="145" dirty="0">
                <a:latin typeface="Arial"/>
                <a:cs typeface="Arial"/>
              </a:rPr>
              <a:t>,  </a:t>
            </a:r>
            <a:r>
              <a:rPr sz="1950" i="1" spc="160" dirty="0">
                <a:latin typeface="Arial"/>
                <a:cs typeface="Arial"/>
              </a:rPr>
              <a:t>category</a:t>
            </a:r>
            <a:r>
              <a:rPr sz="1950" spc="160" dirty="0">
                <a:latin typeface="Arial"/>
                <a:cs typeface="Arial"/>
              </a:rPr>
              <a:t>)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8" name="object 7"/>
          <p:cNvSpPr txBox="1"/>
          <p:nvPr/>
        </p:nvSpPr>
        <p:spPr>
          <a:xfrm>
            <a:off x="838200" y="5340318"/>
            <a:ext cx="5584825" cy="6001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23850" algn="l"/>
              </a:tabLst>
            </a:pPr>
            <a:r>
              <a:rPr sz="1950" i="1" spc="35" dirty="0">
                <a:latin typeface="Arial"/>
                <a:cs typeface="Arial"/>
              </a:rPr>
              <a:t>P	</a:t>
            </a:r>
            <a:r>
              <a:rPr sz="1950" spc="45" dirty="0">
                <a:latin typeface="Arial"/>
                <a:cs typeface="Arial"/>
              </a:rPr>
              <a:t>is </a:t>
            </a:r>
            <a:r>
              <a:rPr sz="1950" spc="135" dirty="0">
                <a:latin typeface="Arial"/>
                <a:cs typeface="Arial"/>
              </a:rPr>
              <a:t>in </a:t>
            </a:r>
            <a:r>
              <a:rPr sz="1950" spc="150" dirty="0">
                <a:latin typeface="Arial"/>
                <a:cs typeface="Arial"/>
              </a:rPr>
              <a:t>this </a:t>
            </a:r>
            <a:r>
              <a:rPr sz="1950" spc="170" dirty="0">
                <a:latin typeface="Arial"/>
                <a:cs typeface="Arial"/>
              </a:rPr>
              <a:t>grammar </a:t>
            </a:r>
            <a:r>
              <a:rPr sz="1950" spc="80" dirty="0">
                <a:latin typeface="Arial"/>
                <a:cs typeface="Arial"/>
              </a:rPr>
              <a:t>also </a:t>
            </a:r>
            <a:r>
              <a:rPr sz="1950" spc="175" dirty="0">
                <a:latin typeface="Arial"/>
                <a:cs typeface="Arial"/>
              </a:rPr>
              <a:t>the </a:t>
            </a:r>
            <a:r>
              <a:rPr sz="1950" i="1" spc="170" dirty="0">
                <a:latin typeface="Arial"/>
                <a:cs typeface="Arial"/>
              </a:rPr>
              <a:t>start </a:t>
            </a:r>
            <a:r>
              <a:rPr sz="1950" i="1" spc="509" dirty="0">
                <a:latin typeface="Arial"/>
                <a:cs typeface="Arial"/>
              </a:rPr>
              <a:t> </a:t>
            </a:r>
            <a:r>
              <a:rPr sz="1950" i="1" spc="145" dirty="0">
                <a:latin typeface="Arial"/>
                <a:cs typeface="Arial"/>
              </a:rPr>
              <a:t>symbol</a:t>
            </a:r>
            <a:r>
              <a:rPr sz="1950" spc="145" dirty="0">
                <a:latin typeface="Arial"/>
                <a:cs typeface="Arial"/>
              </a:rPr>
              <a:t>.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950" spc="155" dirty="0" smtClean="0">
                <a:latin typeface="Arial"/>
                <a:cs typeface="Arial"/>
              </a:rPr>
              <a:t>1–5 </a:t>
            </a:r>
            <a:r>
              <a:rPr sz="1950" spc="70" dirty="0">
                <a:latin typeface="Arial"/>
                <a:cs typeface="Arial"/>
              </a:rPr>
              <a:t>are </a:t>
            </a:r>
            <a:r>
              <a:rPr sz="1950" i="1" spc="150" dirty="0">
                <a:latin typeface="Arial"/>
                <a:cs typeface="Arial"/>
              </a:rPr>
              <a:t>productions </a:t>
            </a:r>
            <a:r>
              <a:rPr sz="1950" spc="190" dirty="0">
                <a:latin typeface="Arial"/>
                <a:cs typeface="Arial"/>
              </a:rPr>
              <a:t>(or</a:t>
            </a:r>
            <a:r>
              <a:rPr sz="1950" spc="690" dirty="0">
                <a:latin typeface="Arial"/>
                <a:cs typeface="Arial"/>
              </a:rPr>
              <a:t> </a:t>
            </a:r>
            <a:r>
              <a:rPr sz="1950" i="1" spc="125" dirty="0">
                <a:latin typeface="Arial"/>
                <a:cs typeface="Arial"/>
              </a:rPr>
              <a:t>rules</a:t>
            </a:r>
            <a:r>
              <a:rPr sz="1950" spc="125" dirty="0">
                <a:latin typeface="Arial"/>
                <a:cs typeface="Arial"/>
              </a:rPr>
              <a:t>)</a:t>
            </a:r>
            <a:endParaRPr sz="1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114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229600" cy="3272649"/>
          </a:xfrm>
        </p:spPr>
        <p:txBody>
          <a:bodyPr>
            <a:normAutofit fontScale="85000" lnSpcReduction="20000"/>
          </a:bodyPr>
          <a:lstStyle/>
          <a:p>
            <a:pPr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sz="2800" dirty="0">
                <a:cs typeface="Times New Roman" panose="02020603050405020304" pitchFamily="18" charset="0"/>
              </a:rPr>
              <a:t>Formally, </a:t>
            </a:r>
            <a:r>
              <a:rPr lang="en-US" altLang="en-US" sz="2800" dirty="0" smtClean="0"/>
              <a:t>A </a:t>
            </a:r>
            <a:r>
              <a:rPr lang="en-US" altLang="en-US" sz="2800" dirty="0">
                <a:solidFill>
                  <a:srgbClr val="FF3300"/>
                </a:solidFill>
              </a:rPr>
              <a:t>context-free grammar</a:t>
            </a:r>
            <a:r>
              <a:rPr lang="en-US" altLang="en-US" sz="2800" dirty="0"/>
              <a:t> (CFG) G is a quadruple </a:t>
            </a:r>
            <a:r>
              <a:rPr lang="en-US" altLang="en-US" sz="2800" dirty="0">
                <a:solidFill>
                  <a:srgbClr val="0000FF"/>
                </a:solidFill>
              </a:rPr>
              <a:t>(V, </a:t>
            </a:r>
            <a:r>
              <a:rPr lang="en-US" altLang="en-US" sz="2800" dirty="0" smtClean="0">
                <a:solidFill>
                  <a:srgbClr val="0000FF"/>
                </a:solidFill>
              </a:rPr>
              <a:t>T, P, </a:t>
            </a:r>
            <a:r>
              <a:rPr lang="en-US" altLang="en-US" sz="2800" dirty="0">
                <a:solidFill>
                  <a:srgbClr val="0000FF"/>
                </a:solidFill>
              </a:rPr>
              <a:t>S)</a:t>
            </a:r>
            <a:r>
              <a:rPr lang="en-US" altLang="en-US" sz="2800" dirty="0"/>
              <a:t> where</a:t>
            </a:r>
          </a:p>
          <a:p>
            <a:r>
              <a:rPr lang="en-US" altLang="en-US" sz="2800" dirty="0">
                <a:solidFill>
                  <a:srgbClr val="0000FF"/>
                </a:solidFill>
              </a:rPr>
              <a:t>V</a:t>
            </a:r>
            <a:r>
              <a:rPr lang="en-US" altLang="en-US" sz="2800" dirty="0"/>
              <a:t>: a set of non-terminal symbols</a:t>
            </a:r>
          </a:p>
          <a:p>
            <a:r>
              <a:rPr lang="en-US" altLang="en-US" sz="2800" dirty="0" smtClean="0">
                <a:solidFill>
                  <a:srgbClr val="0000FF"/>
                </a:solidFill>
              </a:rPr>
              <a:t>T</a:t>
            </a:r>
            <a:r>
              <a:rPr lang="en-US" altLang="en-US" sz="2800" dirty="0" smtClean="0"/>
              <a:t>: </a:t>
            </a:r>
            <a:r>
              <a:rPr lang="en-US" altLang="en-US" sz="2800" dirty="0"/>
              <a:t>a set of terminals (</a:t>
            </a:r>
            <a:r>
              <a:rPr lang="en-US" altLang="en-US" sz="2800" dirty="0">
                <a:solidFill>
                  <a:srgbClr val="0000FF"/>
                </a:solidFill>
              </a:rPr>
              <a:t>V ∩ </a:t>
            </a:r>
            <a:r>
              <a:rPr lang="el-GR" altLang="en-US" sz="2800" dirty="0">
                <a:solidFill>
                  <a:srgbClr val="0000FF"/>
                </a:solidFill>
              </a:rPr>
              <a:t>Σ</a:t>
            </a:r>
            <a:r>
              <a:rPr lang="en-US" altLang="en-US" sz="2800" dirty="0">
                <a:solidFill>
                  <a:srgbClr val="0000FF"/>
                </a:solidFill>
              </a:rPr>
              <a:t> = Ǿ</a:t>
            </a:r>
            <a:r>
              <a:rPr lang="en-US" altLang="en-US" sz="2800" dirty="0"/>
              <a:t>)</a:t>
            </a:r>
          </a:p>
          <a:p>
            <a:r>
              <a:rPr lang="en-US" altLang="en-US" sz="2800" dirty="0" smtClean="0">
                <a:solidFill>
                  <a:srgbClr val="0000FF"/>
                </a:solidFill>
              </a:rPr>
              <a:t>P</a:t>
            </a:r>
            <a:r>
              <a:rPr lang="en-US" altLang="en-US" sz="2800" dirty="0" smtClean="0"/>
              <a:t>: </a:t>
            </a:r>
            <a:r>
              <a:rPr lang="en-US" altLang="en-US" sz="2800" dirty="0"/>
              <a:t>a set of </a:t>
            </a:r>
            <a:r>
              <a:rPr lang="en-US" altLang="en-US" sz="2800" dirty="0" smtClean="0"/>
              <a:t>production (</a:t>
            </a:r>
            <a:r>
              <a:rPr lang="en-US" altLang="en-US" sz="2800" dirty="0" smtClean="0">
                <a:solidFill>
                  <a:srgbClr val="0000FF"/>
                </a:solidFill>
              </a:rPr>
              <a:t>P: </a:t>
            </a:r>
            <a:r>
              <a:rPr lang="en-US" altLang="en-US" sz="2800" dirty="0">
                <a:solidFill>
                  <a:srgbClr val="0000FF"/>
                </a:solidFill>
              </a:rPr>
              <a:t>V → (V U</a:t>
            </a:r>
            <a:r>
              <a:rPr lang="en-US" altLang="en-US" sz="2800" dirty="0"/>
              <a:t> </a:t>
            </a:r>
            <a:r>
              <a:rPr lang="en-US" altLang="en-US" sz="2800" dirty="0" smtClean="0">
                <a:solidFill>
                  <a:srgbClr val="0000FF"/>
                </a:solidFill>
              </a:rPr>
              <a:t>T)*</a:t>
            </a:r>
            <a:r>
              <a:rPr lang="en-US" altLang="en-US" sz="2800" dirty="0" smtClean="0"/>
              <a:t>)</a:t>
            </a:r>
            <a:endParaRPr lang="en-US" altLang="en-US" sz="2800" dirty="0"/>
          </a:p>
          <a:p>
            <a:r>
              <a:rPr lang="en-US" altLang="en-US" sz="2800" dirty="0">
                <a:solidFill>
                  <a:srgbClr val="0000FF"/>
                </a:solidFill>
              </a:rPr>
              <a:t>S</a:t>
            </a:r>
            <a:r>
              <a:rPr lang="en-US" altLang="en-US" sz="2800" dirty="0"/>
              <a:t>: a start symbol.</a:t>
            </a: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>
              <a:buNone/>
              <a:tabLst>
                <a:tab pos="917575" algn="l"/>
                <a:tab pos="1143000" algn="l"/>
                <a:tab pos="1368425" algn="l"/>
                <a:tab pos="1593850" algn="l"/>
                <a:tab pos="1835150" algn="l"/>
                <a:tab pos="2060575" algn="l"/>
                <a:tab pos="2286000" algn="l"/>
                <a:tab pos="2511425" algn="l"/>
                <a:tab pos="2736850" algn="l"/>
                <a:tab pos="2978150" algn="l"/>
                <a:tab pos="3203575" algn="l"/>
                <a:tab pos="3429000" algn="l"/>
                <a:tab pos="3654425" algn="l"/>
              </a:tabLst>
            </a:pPr>
            <a:r>
              <a:rPr lang="en-US" altLang="en-US" dirty="0">
                <a:cs typeface="Times New Roman" panose="02020603050405020304" pitchFamily="18" charset="0"/>
              </a:rPr>
              <a:t>		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>
                <a:cs typeface="Times New Roman" panose="02020603050405020304" pitchFamily="18" charset="0"/>
              </a:rPr>
              <a:t>Context-Free Grammar</a:t>
            </a:r>
            <a:r>
              <a:rPr lang="en-US" altLang="en-US" dirty="0">
                <a:cs typeface="Times New Roman" panose="02020603050405020304" pitchFamily="18" charset="0"/>
              </a:rPr>
              <a:t> (CFG)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object 2"/>
          <p:cNvSpPr txBox="1"/>
          <p:nvPr/>
        </p:nvSpPr>
        <p:spPr>
          <a:xfrm>
            <a:off x="838200" y="3962400"/>
            <a:ext cx="7315200" cy="1841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325245" algn="l"/>
              </a:tabLst>
            </a:pPr>
            <a:r>
              <a:rPr sz="1950" spc="145" dirty="0">
                <a:latin typeface="Arial"/>
                <a:cs typeface="Arial"/>
              </a:rPr>
              <a:t>Example:	</a:t>
            </a:r>
            <a:r>
              <a:rPr lang="en-US" sz="1950" i="1" spc="135" dirty="0" err="1" smtClean="0">
                <a:latin typeface="Arial"/>
                <a:cs typeface="Arial"/>
              </a:rPr>
              <a:t>G</a:t>
            </a:r>
            <a:r>
              <a:rPr sz="2475" i="1" spc="202" baseline="-15151" dirty="0" err="1" smtClean="0">
                <a:latin typeface="Arial"/>
                <a:cs typeface="Arial"/>
              </a:rPr>
              <a:t>pal</a:t>
            </a:r>
            <a:r>
              <a:rPr sz="2475" i="1" spc="284" baseline="-15151" dirty="0" smtClean="0">
                <a:latin typeface="Arial"/>
                <a:cs typeface="Arial"/>
              </a:rPr>
              <a:t> </a:t>
            </a:r>
            <a:r>
              <a:rPr sz="1950" spc="785" dirty="0">
                <a:latin typeface="Arial"/>
                <a:cs typeface="Arial"/>
              </a:rPr>
              <a:t>=</a:t>
            </a:r>
            <a:r>
              <a:rPr sz="1950" spc="35" dirty="0">
                <a:latin typeface="Arial"/>
                <a:cs typeface="Arial"/>
              </a:rPr>
              <a:t> </a:t>
            </a:r>
            <a:r>
              <a:rPr sz="1950" spc="75" dirty="0">
                <a:latin typeface="Arial"/>
                <a:cs typeface="Arial"/>
              </a:rPr>
              <a:t>(</a:t>
            </a:r>
            <a:r>
              <a:rPr sz="1950" i="1" spc="75" dirty="0">
                <a:latin typeface="Meiryo"/>
                <a:cs typeface="Meiryo"/>
              </a:rPr>
              <a:t>{</a:t>
            </a:r>
            <a:r>
              <a:rPr sz="1950" i="1" spc="75" dirty="0">
                <a:latin typeface="Arial"/>
                <a:cs typeface="Arial"/>
              </a:rPr>
              <a:t>P</a:t>
            </a:r>
            <a:r>
              <a:rPr sz="1950" i="1" spc="-254" dirty="0">
                <a:latin typeface="Arial"/>
                <a:cs typeface="Arial"/>
              </a:rPr>
              <a:t> </a:t>
            </a:r>
            <a:r>
              <a:rPr sz="1950" i="1" spc="-40" dirty="0">
                <a:latin typeface="Meiryo"/>
                <a:cs typeface="Meiryo"/>
              </a:rPr>
              <a:t>}</a:t>
            </a:r>
            <a:r>
              <a:rPr sz="1950" i="1" spc="-40" dirty="0">
                <a:latin typeface="Arial"/>
                <a:cs typeface="Arial"/>
              </a:rPr>
              <a:t>,</a:t>
            </a:r>
            <a:r>
              <a:rPr sz="1950" i="1" spc="-195" dirty="0">
                <a:latin typeface="Arial"/>
                <a:cs typeface="Arial"/>
              </a:rPr>
              <a:t> </a:t>
            </a:r>
            <a:r>
              <a:rPr sz="1950" i="1" spc="25" dirty="0">
                <a:latin typeface="Meiryo"/>
                <a:cs typeface="Meiryo"/>
              </a:rPr>
              <a:t>{</a:t>
            </a:r>
            <a:r>
              <a:rPr sz="1950" spc="25" dirty="0">
                <a:latin typeface="Arial"/>
                <a:cs typeface="Arial"/>
              </a:rPr>
              <a:t>0</a:t>
            </a:r>
            <a:r>
              <a:rPr sz="1950" i="1" spc="25" dirty="0">
                <a:latin typeface="Arial"/>
                <a:cs typeface="Arial"/>
              </a:rPr>
              <a:t>,</a:t>
            </a:r>
            <a:r>
              <a:rPr sz="1950" i="1" spc="-195" dirty="0">
                <a:latin typeface="Arial"/>
                <a:cs typeface="Arial"/>
              </a:rPr>
              <a:t> </a:t>
            </a:r>
            <a:r>
              <a:rPr sz="1950" spc="25" dirty="0">
                <a:latin typeface="Arial"/>
                <a:cs typeface="Arial"/>
              </a:rPr>
              <a:t>1</a:t>
            </a:r>
            <a:r>
              <a:rPr sz="1950" i="1" spc="25" dirty="0">
                <a:latin typeface="Meiryo"/>
                <a:cs typeface="Meiryo"/>
              </a:rPr>
              <a:t>}</a:t>
            </a:r>
            <a:r>
              <a:rPr sz="1950" i="1" spc="25" dirty="0">
                <a:latin typeface="Arial"/>
                <a:cs typeface="Arial"/>
              </a:rPr>
              <a:t>,</a:t>
            </a:r>
            <a:r>
              <a:rPr sz="1950" i="1" spc="-200" dirty="0">
                <a:latin typeface="Arial"/>
                <a:cs typeface="Arial"/>
              </a:rPr>
              <a:t> </a:t>
            </a:r>
            <a:r>
              <a:rPr sz="1950" i="1" spc="160" dirty="0">
                <a:latin typeface="Arial"/>
                <a:cs typeface="Arial"/>
              </a:rPr>
              <a:t>A,</a:t>
            </a:r>
            <a:r>
              <a:rPr sz="1950" i="1" spc="-200" dirty="0">
                <a:latin typeface="Arial"/>
                <a:cs typeface="Arial"/>
              </a:rPr>
              <a:t> </a:t>
            </a:r>
            <a:r>
              <a:rPr lang="en-US" sz="1950" i="1" spc="35" dirty="0" smtClean="0">
                <a:latin typeface="Arial"/>
                <a:cs typeface="Arial"/>
              </a:rPr>
              <a:t>P</a:t>
            </a:r>
            <a:r>
              <a:rPr sz="1950" i="1" spc="-254" dirty="0" smtClean="0">
                <a:latin typeface="Arial"/>
                <a:cs typeface="Arial"/>
              </a:rPr>
              <a:t> </a:t>
            </a:r>
            <a:r>
              <a:rPr sz="1950" spc="229" dirty="0">
                <a:latin typeface="Arial"/>
                <a:cs typeface="Arial"/>
              </a:rPr>
              <a:t>),</a:t>
            </a:r>
            <a:r>
              <a:rPr sz="1950" spc="135" dirty="0">
                <a:latin typeface="Arial"/>
                <a:cs typeface="Arial"/>
              </a:rPr>
              <a:t> </a:t>
            </a:r>
            <a:r>
              <a:rPr sz="1950" spc="120" dirty="0">
                <a:latin typeface="Arial"/>
                <a:cs typeface="Arial"/>
              </a:rPr>
              <a:t>where</a:t>
            </a:r>
            <a:r>
              <a:rPr sz="1950" spc="95" dirty="0">
                <a:latin typeface="Arial"/>
                <a:cs typeface="Arial"/>
              </a:rPr>
              <a:t> </a:t>
            </a:r>
            <a:r>
              <a:rPr sz="1950" i="1" spc="275" dirty="0">
                <a:latin typeface="Arial"/>
                <a:cs typeface="Arial"/>
              </a:rPr>
              <a:t>A</a:t>
            </a:r>
            <a:r>
              <a:rPr sz="1950" i="1" spc="35" dirty="0">
                <a:latin typeface="Arial"/>
                <a:cs typeface="Arial"/>
              </a:rPr>
              <a:t> </a:t>
            </a:r>
            <a:r>
              <a:rPr sz="1950" spc="785" dirty="0">
                <a:latin typeface="Arial"/>
                <a:cs typeface="Arial"/>
              </a:rPr>
              <a:t>=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950" i="1" spc="-40" dirty="0">
                <a:latin typeface="Meiryo"/>
                <a:cs typeface="Meiryo"/>
              </a:rPr>
              <a:t>{</a:t>
            </a:r>
            <a:r>
              <a:rPr sz="1950" i="1" spc="-40" dirty="0">
                <a:latin typeface="Arial"/>
                <a:cs typeface="Arial"/>
              </a:rPr>
              <a:t>P</a:t>
            </a:r>
            <a:r>
              <a:rPr sz="1950" i="1" spc="325" dirty="0">
                <a:latin typeface="Arial"/>
                <a:cs typeface="Arial"/>
              </a:rPr>
              <a:t> </a:t>
            </a:r>
            <a:r>
              <a:rPr sz="1950" i="1" spc="155" dirty="0">
                <a:latin typeface="Meiryo"/>
                <a:cs typeface="Meiryo"/>
              </a:rPr>
              <a:t>→</a:t>
            </a:r>
            <a:r>
              <a:rPr sz="1950" i="1" spc="-85" dirty="0">
                <a:latin typeface="Meiryo"/>
                <a:cs typeface="Meiryo"/>
              </a:rPr>
              <a:t> </a:t>
            </a:r>
            <a:r>
              <a:rPr lang="en-US" altLang="en-US" sz="2000" dirty="0">
                <a:latin typeface="Lucida Sans Unicode" panose="020B0602030504020204" pitchFamily="34" charset="0"/>
              </a:rPr>
              <a:t>ε</a:t>
            </a:r>
            <a:r>
              <a:rPr sz="1950" i="1" spc="-40" dirty="0" smtClean="0">
                <a:latin typeface="Arial"/>
                <a:cs typeface="Arial"/>
              </a:rPr>
              <a:t>,</a:t>
            </a:r>
            <a:r>
              <a:rPr sz="1950" i="1" spc="-200" dirty="0" smtClean="0">
                <a:latin typeface="Arial"/>
                <a:cs typeface="Arial"/>
              </a:rPr>
              <a:t> </a:t>
            </a:r>
            <a:r>
              <a:rPr sz="1950" i="1" spc="35" dirty="0">
                <a:latin typeface="Arial"/>
                <a:cs typeface="Arial"/>
              </a:rPr>
              <a:t>P</a:t>
            </a:r>
            <a:r>
              <a:rPr sz="1950" i="1" spc="325" dirty="0">
                <a:latin typeface="Arial"/>
                <a:cs typeface="Arial"/>
              </a:rPr>
              <a:t> </a:t>
            </a:r>
            <a:r>
              <a:rPr sz="1950" i="1" spc="155" dirty="0">
                <a:latin typeface="Meiryo"/>
                <a:cs typeface="Meiryo"/>
              </a:rPr>
              <a:t>→</a:t>
            </a:r>
            <a:r>
              <a:rPr sz="1950" i="1" spc="-85" dirty="0">
                <a:latin typeface="Meiryo"/>
                <a:cs typeface="Meiryo"/>
              </a:rPr>
              <a:t> </a:t>
            </a:r>
            <a:r>
              <a:rPr sz="1950" spc="95" dirty="0">
                <a:latin typeface="Arial"/>
                <a:cs typeface="Arial"/>
              </a:rPr>
              <a:t>0</a:t>
            </a:r>
            <a:r>
              <a:rPr sz="1950" i="1" spc="95" dirty="0">
                <a:latin typeface="Arial"/>
                <a:cs typeface="Arial"/>
              </a:rPr>
              <a:t>,</a:t>
            </a:r>
            <a:r>
              <a:rPr sz="1950" i="1" spc="-200" dirty="0">
                <a:latin typeface="Arial"/>
                <a:cs typeface="Arial"/>
              </a:rPr>
              <a:t> </a:t>
            </a:r>
            <a:r>
              <a:rPr sz="1950" i="1" spc="35" dirty="0">
                <a:latin typeface="Arial"/>
                <a:cs typeface="Arial"/>
              </a:rPr>
              <a:t>P</a:t>
            </a:r>
            <a:r>
              <a:rPr sz="1950" i="1" spc="325" dirty="0">
                <a:latin typeface="Arial"/>
                <a:cs typeface="Arial"/>
              </a:rPr>
              <a:t> </a:t>
            </a:r>
            <a:r>
              <a:rPr sz="1950" i="1" spc="155" dirty="0">
                <a:latin typeface="Meiryo"/>
                <a:cs typeface="Meiryo"/>
              </a:rPr>
              <a:t>→</a:t>
            </a:r>
            <a:r>
              <a:rPr sz="1950" i="1" spc="-85" dirty="0">
                <a:latin typeface="Meiryo"/>
                <a:cs typeface="Meiryo"/>
              </a:rPr>
              <a:t> </a:t>
            </a:r>
            <a:r>
              <a:rPr sz="1950" spc="95" dirty="0">
                <a:latin typeface="Arial"/>
                <a:cs typeface="Arial"/>
              </a:rPr>
              <a:t>1</a:t>
            </a:r>
            <a:r>
              <a:rPr sz="1950" i="1" spc="95" dirty="0">
                <a:latin typeface="Arial"/>
                <a:cs typeface="Arial"/>
              </a:rPr>
              <a:t>,</a:t>
            </a:r>
            <a:r>
              <a:rPr sz="1950" i="1" spc="-200" dirty="0">
                <a:latin typeface="Arial"/>
                <a:cs typeface="Arial"/>
              </a:rPr>
              <a:t> </a:t>
            </a:r>
            <a:r>
              <a:rPr sz="1950" i="1" spc="35" dirty="0">
                <a:latin typeface="Arial"/>
                <a:cs typeface="Arial"/>
              </a:rPr>
              <a:t>P</a:t>
            </a:r>
            <a:r>
              <a:rPr sz="1950" i="1" spc="325" dirty="0">
                <a:latin typeface="Arial"/>
                <a:cs typeface="Arial"/>
              </a:rPr>
              <a:t> </a:t>
            </a:r>
            <a:r>
              <a:rPr sz="1950" i="1" spc="155" dirty="0">
                <a:latin typeface="Meiryo"/>
                <a:cs typeface="Meiryo"/>
              </a:rPr>
              <a:t>→</a:t>
            </a:r>
            <a:r>
              <a:rPr sz="1950" i="1" spc="-85" dirty="0">
                <a:latin typeface="Meiryo"/>
                <a:cs typeface="Meiryo"/>
              </a:rPr>
              <a:t> </a:t>
            </a:r>
            <a:r>
              <a:rPr sz="1950" spc="95" dirty="0">
                <a:latin typeface="Arial"/>
                <a:cs typeface="Arial"/>
              </a:rPr>
              <a:t>0</a:t>
            </a:r>
            <a:r>
              <a:rPr sz="1950" i="1" spc="95" dirty="0">
                <a:latin typeface="Arial"/>
                <a:cs typeface="Arial"/>
              </a:rPr>
              <a:t>P</a:t>
            </a:r>
            <a:r>
              <a:rPr sz="1950" i="1" spc="-254" dirty="0">
                <a:latin typeface="Arial"/>
                <a:cs typeface="Arial"/>
              </a:rPr>
              <a:t> </a:t>
            </a:r>
            <a:r>
              <a:rPr sz="1950" spc="95" dirty="0">
                <a:latin typeface="Arial"/>
                <a:cs typeface="Arial"/>
              </a:rPr>
              <a:t>0</a:t>
            </a:r>
            <a:r>
              <a:rPr sz="1950" i="1" spc="95" dirty="0">
                <a:latin typeface="Arial"/>
                <a:cs typeface="Arial"/>
              </a:rPr>
              <a:t>,</a:t>
            </a:r>
            <a:r>
              <a:rPr sz="1950" i="1" spc="-200" dirty="0">
                <a:latin typeface="Arial"/>
                <a:cs typeface="Arial"/>
              </a:rPr>
              <a:t> </a:t>
            </a:r>
            <a:r>
              <a:rPr sz="1950" i="1" spc="35" dirty="0">
                <a:latin typeface="Arial"/>
                <a:cs typeface="Arial"/>
              </a:rPr>
              <a:t>P</a:t>
            </a:r>
            <a:r>
              <a:rPr sz="1950" i="1" spc="325" dirty="0">
                <a:latin typeface="Arial"/>
                <a:cs typeface="Arial"/>
              </a:rPr>
              <a:t> </a:t>
            </a:r>
            <a:r>
              <a:rPr sz="1950" i="1" spc="155" dirty="0">
                <a:latin typeface="Meiryo"/>
                <a:cs typeface="Meiryo"/>
              </a:rPr>
              <a:t>→</a:t>
            </a:r>
            <a:r>
              <a:rPr sz="1950" i="1" spc="-85" dirty="0">
                <a:latin typeface="Meiryo"/>
                <a:cs typeface="Meiryo"/>
              </a:rPr>
              <a:t> </a:t>
            </a:r>
            <a:r>
              <a:rPr sz="1950" spc="95" dirty="0">
                <a:latin typeface="Arial"/>
                <a:cs typeface="Arial"/>
              </a:rPr>
              <a:t>1</a:t>
            </a:r>
            <a:r>
              <a:rPr sz="1950" i="1" spc="95" dirty="0">
                <a:latin typeface="Arial"/>
                <a:cs typeface="Arial"/>
              </a:rPr>
              <a:t>P</a:t>
            </a:r>
            <a:r>
              <a:rPr sz="1950" i="1" spc="-254" dirty="0">
                <a:latin typeface="Arial"/>
                <a:cs typeface="Arial"/>
              </a:rPr>
              <a:t> </a:t>
            </a:r>
            <a:r>
              <a:rPr sz="1950" spc="60" dirty="0">
                <a:latin typeface="Arial"/>
                <a:cs typeface="Arial"/>
              </a:rPr>
              <a:t>1</a:t>
            </a:r>
            <a:r>
              <a:rPr sz="1950" i="1" spc="60" dirty="0">
                <a:latin typeface="Meiryo"/>
                <a:cs typeface="Meiryo"/>
              </a:rPr>
              <a:t>}</a:t>
            </a:r>
            <a:r>
              <a:rPr sz="1950" spc="60" dirty="0">
                <a:latin typeface="Arial"/>
                <a:cs typeface="Arial"/>
              </a:rPr>
              <a:t>.</a:t>
            </a:r>
            <a:endParaRPr sz="19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"/>
              </a:spcBef>
            </a:pPr>
            <a:endParaRPr sz="2550" dirty="0">
              <a:latin typeface="Times New Roman"/>
              <a:cs typeface="Times New Roman"/>
            </a:endParaRPr>
          </a:p>
          <a:p>
            <a:pPr marL="12700" marR="5080">
              <a:lnSpc>
                <a:spcPct val="119200"/>
              </a:lnSpc>
            </a:pPr>
            <a:r>
              <a:rPr sz="1950" spc="145" dirty="0">
                <a:latin typeface="Arial"/>
                <a:cs typeface="Arial"/>
              </a:rPr>
              <a:t>Sometimes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95" dirty="0">
                <a:latin typeface="Arial"/>
                <a:cs typeface="Arial"/>
              </a:rPr>
              <a:t>we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155" dirty="0">
                <a:latin typeface="Arial"/>
                <a:cs typeface="Arial"/>
              </a:rPr>
              <a:t>group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150" dirty="0">
                <a:latin typeface="Arial"/>
                <a:cs typeface="Arial"/>
              </a:rPr>
              <a:t>productions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215" dirty="0">
                <a:latin typeface="Arial"/>
                <a:cs typeface="Arial"/>
              </a:rPr>
              <a:t>with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175" dirty="0">
                <a:latin typeface="Arial"/>
                <a:cs typeface="Arial"/>
              </a:rPr>
              <a:t>the</a:t>
            </a:r>
            <a:r>
              <a:rPr sz="1950" dirty="0">
                <a:latin typeface="Arial"/>
                <a:cs typeface="Arial"/>
              </a:rPr>
              <a:t> </a:t>
            </a:r>
            <a:r>
              <a:rPr sz="1950" spc="95" dirty="0">
                <a:latin typeface="Arial"/>
                <a:cs typeface="Arial"/>
              </a:rPr>
              <a:t>same  </a:t>
            </a:r>
            <a:r>
              <a:rPr sz="1950" spc="110" dirty="0">
                <a:latin typeface="Arial"/>
                <a:cs typeface="Arial"/>
              </a:rPr>
              <a:t>head, </a:t>
            </a:r>
            <a:r>
              <a:rPr sz="1950" spc="114" dirty="0">
                <a:latin typeface="Arial"/>
                <a:cs typeface="Arial"/>
              </a:rPr>
              <a:t>e.g. </a:t>
            </a:r>
            <a:r>
              <a:rPr sz="1950" i="1" spc="275" dirty="0">
                <a:latin typeface="Arial"/>
                <a:cs typeface="Arial"/>
              </a:rPr>
              <a:t>A </a:t>
            </a:r>
            <a:r>
              <a:rPr sz="1950" spc="785" dirty="0">
                <a:latin typeface="Arial"/>
                <a:cs typeface="Arial"/>
              </a:rPr>
              <a:t>=</a:t>
            </a:r>
            <a:r>
              <a:rPr sz="1950" spc="-190" dirty="0">
                <a:latin typeface="Arial"/>
                <a:cs typeface="Arial"/>
              </a:rPr>
              <a:t> </a:t>
            </a:r>
            <a:r>
              <a:rPr sz="1950" i="1" spc="-40" dirty="0">
                <a:latin typeface="Meiryo"/>
                <a:cs typeface="Meiryo"/>
              </a:rPr>
              <a:t>{</a:t>
            </a:r>
            <a:r>
              <a:rPr sz="1950" i="1" spc="-40" dirty="0">
                <a:latin typeface="Arial"/>
                <a:cs typeface="Arial"/>
              </a:rPr>
              <a:t>P </a:t>
            </a:r>
            <a:r>
              <a:rPr sz="1950" i="1" spc="155" dirty="0">
                <a:latin typeface="Meiryo"/>
                <a:cs typeface="Meiryo"/>
              </a:rPr>
              <a:t>→ </a:t>
            </a:r>
            <a:r>
              <a:rPr lang="en-US" altLang="en-US" sz="2000" dirty="0">
                <a:latin typeface="Lucida Sans Unicode" panose="020B0602030504020204" pitchFamily="34" charset="0"/>
              </a:rPr>
              <a:t>ε </a:t>
            </a:r>
            <a:r>
              <a:rPr sz="1950" i="1" spc="-60" dirty="0" smtClean="0">
                <a:latin typeface="Meiryo"/>
                <a:cs typeface="Meiryo"/>
              </a:rPr>
              <a:t>|</a:t>
            </a:r>
            <a:r>
              <a:rPr sz="1950" spc="-60" dirty="0" smtClean="0">
                <a:latin typeface="Arial"/>
                <a:cs typeface="Arial"/>
              </a:rPr>
              <a:t>0</a:t>
            </a:r>
            <a:r>
              <a:rPr sz="1950" i="1" spc="-60" dirty="0" smtClean="0">
                <a:latin typeface="Meiryo"/>
                <a:cs typeface="Meiryo"/>
              </a:rPr>
              <a:t>|</a:t>
            </a:r>
            <a:r>
              <a:rPr sz="1950" spc="-60" dirty="0" smtClean="0">
                <a:latin typeface="Arial"/>
                <a:cs typeface="Arial"/>
              </a:rPr>
              <a:t>1</a:t>
            </a:r>
            <a:r>
              <a:rPr sz="1950" i="1" spc="-60" dirty="0" smtClean="0">
                <a:latin typeface="Meiryo"/>
                <a:cs typeface="Meiryo"/>
              </a:rPr>
              <a:t>|</a:t>
            </a:r>
            <a:r>
              <a:rPr sz="1950" spc="-60" dirty="0" smtClean="0">
                <a:latin typeface="Arial"/>
                <a:cs typeface="Arial"/>
              </a:rPr>
              <a:t>0</a:t>
            </a:r>
            <a:r>
              <a:rPr sz="1950" i="1" spc="-60" dirty="0" smtClean="0">
                <a:latin typeface="Arial"/>
                <a:cs typeface="Arial"/>
              </a:rPr>
              <a:t>P </a:t>
            </a:r>
            <a:r>
              <a:rPr sz="1950" spc="15" dirty="0">
                <a:latin typeface="Arial"/>
                <a:cs typeface="Arial"/>
              </a:rPr>
              <a:t>0</a:t>
            </a:r>
            <a:r>
              <a:rPr sz="1950" i="1" spc="15" dirty="0">
                <a:latin typeface="Meiryo"/>
                <a:cs typeface="Meiryo"/>
              </a:rPr>
              <a:t>|</a:t>
            </a:r>
            <a:r>
              <a:rPr sz="1950" spc="15" dirty="0">
                <a:latin typeface="Arial"/>
                <a:cs typeface="Arial"/>
              </a:rPr>
              <a:t>1</a:t>
            </a:r>
            <a:r>
              <a:rPr sz="1950" i="1" spc="15" dirty="0">
                <a:latin typeface="Arial"/>
                <a:cs typeface="Arial"/>
              </a:rPr>
              <a:t>P </a:t>
            </a:r>
            <a:r>
              <a:rPr sz="1950" spc="60" dirty="0">
                <a:latin typeface="Arial"/>
                <a:cs typeface="Arial"/>
              </a:rPr>
              <a:t>1</a:t>
            </a:r>
            <a:r>
              <a:rPr sz="1950" i="1" spc="60" dirty="0">
                <a:latin typeface="Meiryo"/>
                <a:cs typeface="Meiryo"/>
              </a:rPr>
              <a:t>}</a:t>
            </a:r>
            <a:r>
              <a:rPr sz="1950" spc="60" dirty="0">
                <a:latin typeface="Arial"/>
                <a:cs typeface="Arial"/>
              </a:rPr>
              <a:t>.</a:t>
            </a:r>
            <a:endParaRPr sz="195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0051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458200" cy="4872849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600" dirty="0">
                <a:solidFill>
                  <a:srgbClr val="33CC33"/>
                </a:solidFill>
              </a:rPr>
              <a:t>Example</a:t>
            </a:r>
            <a:r>
              <a:rPr lang="en-US" altLang="en-US" sz="2600" dirty="0"/>
              <a:t>: CFG for { 0</a:t>
            </a:r>
            <a:r>
              <a:rPr lang="en-US" altLang="en-US" sz="2600" baseline="30000" dirty="0"/>
              <a:t>n</a:t>
            </a:r>
            <a:r>
              <a:rPr lang="en-US" altLang="en-US" sz="2600" dirty="0"/>
              <a:t>1</a:t>
            </a:r>
            <a:r>
              <a:rPr lang="en-US" altLang="en-US" sz="2600" baseline="30000" dirty="0"/>
              <a:t>n</a:t>
            </a:r>
            <a:r>
              <a:rPr lang="en-US" altLang="en-US" sz="2600" dirty="0"/>
              <a:t> | n </a:t>
            </a:r>
            <a:r>
              <a:rPr lang="en-US" altLang="en-US" sz="2600" u="sng" dirty="0"/>
              <a:t>&gt;</a:t>
            </a:r>
            <a:r>
              <a:rPr lang="en-US" altLang="en-US" sz="2600" dirty="0"/>
              <a:t> 1} </a:t>
            </a:r>
            <a:endParaRPr lang="en-US" altLang="en-US" sz="2600" dirty="0" smtClean="0"/>
          </a:p>
          <a:p>
            <a:r>
              <a:rPr lang="en-US" altLang="en-US" sz="2600" dirty="0" smtClean="0"/>
              <a:t>Productions</a:t>
            </a:r>
            <a:r>
              <a:rPr lang="en-US" altLang="en-US" sz="2600" dirty="0"/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600" dirty="0"/>
              <a:t>S -&gt; 01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600" dirty="0"/>
              <a:t>S -&gt; 0S1</a:t>
            </a:r>
          </a:p>
          <a:p>
            <a:r>
              <a:rPr lang="en-US" altLang="en-US" sz="2600" dirty="0">
                <a:solidFill>
                  <a:srgbClr val="3366FF"/>
                </a:solidFill>
              </a:rPr>
              <a:t>Basis</a:t>
            </a:r>
            <a:r>
              <a:rPr lang="en-US" altLang="en-US" sz="2600" dirty="0"/>
              <a:t>: 01 is in the language.</a:t>
            </a:r>
          </a:p>
          <a:p>
            <a:r>
              <a:rPr lang="en-US" altLang="en-US" sz="2600" dirty="0">
                <a:solidFill>
                  <a:srgbClr val="3366FF"/>
                </a:solidFill>
              </a:rPr>
              <a:t>Induction</a:t>
            </a:r>
            <a:r>
              <a:rPr lang="en-US" altLang="en-US" sz="2600" dirty="0"/>
              <a:t>: if w is in the language, then so is 0w1</a:t>
            </a:r>
            <a:r>
              <a:rPr lang="en-US" altLang="en-US" sz="2600" dirty="0" smtClean="0"/>
              <a:t>.</a:t>
            </a:r>
          </a:p>
          <a:p>
            <a:r>
              <a:rPr lang="en-US" altLang="en-US" sz="1600" i="1" dirty="0" smtClean="0">
                <a:solidFill>
                  <a:srgbClr val="FF0066"/>
                </a:solidFill>
              </a:rPr>
              <a:t>Variables</a:t>
            </a:r>
            <a:r>
              <a:rPr lang="en-US" altLang="en-US" sz="1600" dirty="0" smtClean="0"/>
              <a:t>   </a:t>
            </a:r>
            <a:r>
              <a:rPr lang="en-US" altLang="en-US" sz="1600" dirty="0"/>
              <a:t>= </a:t>
            </a:r>
            <a:r>
              <a:rPr lang="en-US" altLang="en-US" sz="1600" i="1" dirty="0" err="1">
                <a:solidFill>
                  <a:srgbClr val="FF0066"/>
                </a:solidFill>
              </a:rPr>
              <a:t>nonterminals</a:t>
            </a:r>
            <a:r>
              <a:rPr lang="en-US" altLang="en-US" sz="1600" dirty="0"/>
              <a:t>  = a finite set of other symbols, each of which represents a language</a:t>
            </a:r>
            <a:r>
              <a:rPr lang="en-US" altLang="en-US" sz="1600" dirty="0" smtClean="0"/>
              <a:t>.</a:t>
            </a:r>
          </a:p>
          <a:p>
            <a:r>
              <a:rPr lang="en-US" altLang="en-US" sz="1600" i="1" dirty="0">
                <a:solidFill>
                  <a:srgbClr val="FF0066"/>
                </a:solidFill>
              </a:rPr>
              <a:t>Terminals</a:t>
            </a:r>
            <a:r>
              <a:rPr lang="en-US" altLang="en-US" sz="1600" dirty="0"/>
              <a:t>  = symbols of the alphabet of the language being defined</a:t>
            </a:r>
            <a:r>
              <a:rPr lang="en-US" altLang="en-US" sz="1600" dirty="0" smtClean="0"/>
              <a:t>.</a:t>
            </a:r>
            <a:endParaRPr lang="en-US" altLang="en-US" sz="1600" dirty="0"/>
          </a:p>
          <a:p>
            <a:r>
              <a:rPr lang="en-US" altLang="en-US" sz="1600" i="1" dirty="0">
                <a:solidFill>
                  <a:srgbClr val="FF0066"/>
                </a:solidFill>
              </a:rPr>
              <a:t>Start symbol</a:t>
            </a:r>
            <a:r>
              <a:rPr lang="en-US" altLang="en-US" sz="1600" dirty="0"/>
              <a:t>  = the variable whose language is the one being defined.</a:t>
            </a:r>
          </a:p>
          <a:p>
            <a:r>
              <a:rPr lang="en-US" altLang="en-US" sz="1600" dirty="0"/>
              <a:t>A </a:t>
            </a:r>
            <a:r>
              <a:rPr lang="en-US" altLang="en-US" sz="1600" i="1" dirty="0">
                <a:solidFill>
                  <a:srgbClr val="FF0066"/>
                </a:solidFill>
              </a:rPr>
              <a:t>production</a:t>
            </a:r>
            <a:r>
              <a:rPr lang="en-US" altLang="en-US" sz="1600" dirty="0"/>
              <a:t>  has the form </a:t>
            </a:r>
            <a:r>
              <a:rPr lang="en-US" altLang="en-US" sz="1600" dirty="0">
                <a:solidFill>
                  <a:srgbClr val="CC3300"/>
                </a:solidFill>
              </a:rPr>
              <a:t>variable -&gt; string of variables and terminals</a:t>
            </a:r>
            <a:r>
              <a:rPr lang="en-US" altLang="en-US" sz="1600" dirty="0"/>
              <a:t>.</a:t>
            </a:r>
          </a:p>
          <a:p>
            <a:r>
              <a:rPr lang="en-US" altLang="en-US" sz="1600" dirty="0">
                <a:solidFill>
                  <a:srgbClr val="3366FF"/>
                </a:solidFill>
              </a:rPr>
              <a:t>Convention</a:t>
            </a:r>
            <a:r>
              <a:rPr lang="en-US" altLang="en-US" sz="1600" dirty="0"/>
              <a:t>:</a:t>
            </a:r>
          </a:p>
          <a:p>
            <a:pPr lvl="1"/>
            <a:r>
              <a:rPr lang="en-US" altLang="en-US" sz="1600" dirty="0"/>
              <a:t>A, B, C,… are variables.</a:t>
            </a:r>
          </a:p>
          <a:p>
            <a:pPr lvl="1"/>
            <a:r>
              <a:rPr lang="en-US" altLang="en-US" sz="1600" dirty="0"/>
              <a:t>a, b, c,… are terminals</a:t>
            </a:r>
            <a:r>
              <a:rPr lang="en-US" altLang="en-US" sz="1600" dirty="0" smtClean="0"/>
              <a:t>.</a:t>
            </a:r>
            <a:endParaRPr lang="en-US" alt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CFG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3915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23151"/>
            <a:ext cx="8458200" cy="4872849"/>
          </a:xfrm>
        </p:spPr>
        <p:txBody>
          <a:bodyPr/>
          <a:lstStyle/>
          <a:p>
            <a:r>
              <a:rPr lang="en-US" altLang="en-US" dirty="0"/>
              <a:t>Here is a formal CFG for { 0</a:t>
            </a:r>
            <a:r>
              <a:rPr lang="en-US" altLang="en-US" baseline="30000" dirty="0"/>
              <a:t>n</a:t>
            </a:r>
            <a:r>
              <a:rPr lang="en-US" altLang="en-US" dirty="0"/>
              <a:t>1</a:t>
            </a:r>
            <a:r>
              <a:rPr lang="en-US" altLang="en-US" baseline="30000" dirty="0"/>
              <a:t>n</a:t>
            </a:r>
            <a:r>
              <a:rPr lang="en-US" altLang="en-US" dirty="0"/>
              <a:t> | n </a:t>
            </a:r>
            <a:r>
              <a:rPr lang="en-US" altLang="en-US" u="sng" dirty="0"/>
              <a:t>&gt;</a:t>
            </a:r>
            <a:r>
              <a:rPr lang="en-US" altLang="en-US" dirty="0"/>
              <a:t> 1}.</a:t>
            </a:r>
          </a:p>
          <a:p>
            <a:r>
              <a:rPr lang="en-US" altLang="en-US" dirty="0"/>
              <a:t>Terminals = {0, 1}.</a:t>
            </a:r>
          </a:p>
          <a:p>
            <a:r>
              <a:rPr lang="en-US" altLang="en-US" dirty="0"/>
              <a:t>Variables = {S}.</a:t>
            </a:r>
          </a:p>
          <a:p>
            <a:r>
              <a:rPr lang="en-US" altLang="en-US" dirty="0"/>
              <a:t>Start symbol = S.</a:t>
            </a:r>
          </a:p>
          <a:p>
            <a:r>
              <a:rPr lang="en-US" altLang="en-US" dirty="0"/>
              <a:t>Productions =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/>
              <a:t>S -&gt; 01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dirty="0"/>
              <a:t>S -&gt; </a:t>
            </a:r>
            <a:r>
              <a:rPr lang="en-US" altLang="en-US" dirty="0" smtClean="0"/>
              <a:t>0S1</a:t>
            </a:r>
          </a:p>
          <a:p>
            <a:pPr lvl="1">
              <a:buNone/>
            </a:pPr>
            <a:r>
              <a:rPr lang="pt-BR" i="1" spc="135" dirty="0" smtClean="0">
                <a:latin typeface="Arial"/>
                <a:cs typeface="Arial"/>
              </a:rPr>
              <a:t>G</a:t>
            </a:r>
            <a:r>
              <a:rPr lang="pt-BR" sz="3200" i="1" spc="202" baseline="-15151" dirty="0" smtClean="0">
                <a:latin typeface="Arial"/>
                <a:cs typeface="Arial"/>
              </a:rPr>
              <a:t>equ</a:t>
            </a:r>
            <a:r>
              <a:rPr lang="pt-BR" sz="3200" i="1" spc="284" baseline="-15151" dirty="0" smtClean="0">
                <a:latin typeface="Arial"/>
                <a:cs typeface="Arial"/>
              </a:rPr>
              <a:t> </a:t>
            </a:r>
            <a:r>
              <a:rPr lang="pt-BR" spc="785" dirty="0">
                <a:latin typeface="Arial"/>
                <a:cs typeface="Arial"/>
              </a:rPr>
              <a:t>=</a:t>
            </a:r>
            <a:r>
              <a:rPr lang="pt-BR" spc="35" dirty="0">
                <a:latin typeface="Arial"/>
                <a:cs typeface="Arial"/>
              </a:rPr>
              <a:t> </a:t>
            </a:r>
            <a:r>
              <a:rPr lang="pt-BR" spc="75" dirty="0" smtClean="0">
                <a:latin typeface="Arial"/>
                <a:cs typeface="Arial"/>
              </a:rPr>
              <a:t>(</a:t>
            </a:r>
            <a:r>
              <a:rPr lang="pt-BR" i="1" spc="75" dirty="0" smtClean="0">
                <a:latin typeface="Meiryo"/>
                <a:cs typeface="Meiryo"/>
              </a:rPr>
              <a:t>{</a:t>
            </a:r>
            <a:r>
              <a:rPr lang="pt-BR" i="1" spc="75" dirty="0" smtClean="0">
                <a:latin typeface="Arial"/>
                <a:cs typeface="Arial"/>
              </a:rPr>
              <a:t>S</a:t>
            </a:r>
            <a:r>
              <a:rPr lang="pt-BR" i="1" spc="-254" dirty="0" smtClean="0">
                <a:latin typeface="Arial"/>
                <a:cs typeface="Arial"/>
              </a:rPr>
              <a:t> </a:t>
            </a:r>
            <a:r>
              <a:rPr lang="pt-BR" i="1" spc="-40" dirty="0">
                <a:latin typeface="Meiryo"/>
                <a:cs typeface="Meiryo"/>
              </a:rPr>
              <a:t>}</a:t>
            </a:r>
            <a:r>
              <a:rPr lang="pt-BR" i="1" spc="-40" dirty="0">
                <a:latin typeface="Arial"/>
                <a:cs typeface="Arial"/>
              </a:rPr>
              <a:t>,</a:t>
            </a:r>
            <a:r>
              <a:rPr lang="pt-BR" i="1" spc="-195" dirty="0">
                <a:latin typeface="Arial"/>
                <a:cs typeface="Arial"/>
              </a:rPr>
              <a:t> </a:t>
            </a:r>
            <a:r>
              <a:rPr lang="pt-BR" i="1" spc="25" dirty="0">
                <a:latin typeface="Meiryo"/>
                <a:cs typeface="Meiryo"/>
              </a:rPr>
              <a:t>{</a:t>
            </a:r>
            <a:r>
              <a:rPr lang="pt-BR" spc="25" dirty="0">
                <a:latin typeface="Arial"/>
                <a:cs typeface="Arial"/>
              </a:rPr>
              <a:t>0</a:t>
            </a:r>
            <a:r>
              <a:rPr lang="pt-BR" i="1" spc="25" dirty="0">
                <a:latin typeface="Arial"/>
                <a:cs typeface="Arial"/>
              </a:rPr>
              <a:t>,</a:t>
            </a:r>
            <a:r>
              <a:rPr lang="pt-BR" i="1" spc="-195" dirty="0">
                <a:latin typeface="Arial"/>
                <a:cs typeface="Arial"/>
              </a:rPr>
              <a:t> </a:t>
            </a:r>
            <a:r>
              <a:rPr lang="pt-BR" spc="25" dirty="0">
                <a:latin typeface="Arial"/>
                <a:cs typeface="Arial"/>
              </a:rPr>
              <a:t>1</a:t>
            </a:r>
            <a:r>
              <a:rPr lang="pt-BR" i="1" spc="25" dirty="0">
                <a:latin typeface="Meiryo"/>
                <a:cs typeface="Meiryo"/>
              </a:rPr>
              <a:t>}</a:t>
            </a:r>
            <a:r>
              <a:rPr lang="pt-BR" i="1" spc="25" dirty="0">
                <a:latin typeface="Arial"/>
                <a:cs typeface="Arial"/>
              </a:rPr>
              <a:t>,</a:t>
            </a:r>
            <a:r>
              <a:rPr lang="pt-BR" i="1" spc="-200" dirty="0">
                <a:latin typeface="Arial"/>
                <a:cs typeface="Arial"/>
              </a:rPr>
              <a:t> </a:t>
            </a:r>
            <a:r>
              <a:rPr lang="pt-BR" i="1" spc="160" dirty="0">
                <a:latin typeface="Arial"/>
                <a:cs typeface="Arial"/>
              </a:rPr>
              <a:t>A,</a:t>
            </a:r>
            <a:r>
              <a:rPr lang="pt-BR" i="1" spc="-200" dirty="0">
                <a:latin typeface="Arial"/>
                <a:cs typeface="Arial"/>
              </a:rPr>
              <a:t> </a:t>
            </a:r>
            <a:r>
              <a:rPr lang="pt-BR" i="1" spc="35" dirty="0" smtClean="0">
                <a:latin typeface="Arial"/>
                <a:cs typeface="Arial"/>
              </a:rPr>
              <a:t>S</a:t>
            </a:r>
            <a:r>
              <a:rPr lang="pt-BR" i="1" spc="-254" dirty="0" smtClean="0">
                <a:latin typeface="Arial"/>
                <a:cs typeface="Arial"/>
              </a:rPr>
              <a:t> </a:t>
            </a:r>
            <a:r>
              <a:rPr lang="pt-BR" spc="229" dirty="0" smtClean="0">
                <a:latin typeface="Arial"/>
                <a:cs typeface="Arial"/>
              </a:rPr>
              <a:t>), where A={</a:t>
            </a:r>
            <a:r>
              <a:rPr lang="en-US" altLang="en-US" dirty="0"/>
              <a:t>S -&gt; 01</a:t>
            </a:r>
          </a:p>
          <a:p>
            <a:pPr lvl="1">
              <a:buNone/>
            </a:pPr>
            <a:r>
              <a:rPr lang="pt-BR" spc="229" dirty="0" smtClean="0">
                <a:latin typeface="Arial"/>
                <a:cs typeface="Arial"/>
              </a:rPr>
              <a:t>,</a:t>
            </a:r>
            <a:r>
              <a:rPr lang="en-US" altLang="en-US" dirty="0"/>
              <a:t> S -&gt; </a:t>
            </a:r>
            <a:r>
              <a:rPr lang="en-US" altLang="en-US" dirty="0" smtClean="0"/>
              <a:t>0S1</a:t>
            </a:r>
            <a:r>
              <a:rPr lang="pt-BR" spc="229" dirty="0" smtClean="0">
                <a:latin typeface="Arial"/>
                <a:cs typeface="Arial"/>
              </a:rPr>
              <a:t>}</a:t>
            </a:r>
            <a:endParaRPr lang="en-US" altLang="en-US" dirty="0"/>
          </a:p>
          <a:p>
            <a:pPr lvl="1">
              <a:buFont typeface="Monotype Sorts" pitchFamily="2" charset="2"/>
              <a:buNone/>
            </a:pPr>
            <a:endParaRPr lang="en-US" alt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CFG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834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apply the productions of a CFG to infer that certain strings are in the language of a certain variable.</a:t>
            </a:r>
          </a:p>
          <a:p>
            <a:r>
              <a:rPr lang="en-US" dirty="0" smtClean="0"/>
              <a:t>There are two approaches to this inference.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Recursive inference</a:t>
            </a:r>
            <a:r>
              <a:rPr lang="en-US" dirty="0" smtClean="0"/>
              <a:t>: is to use the rules from body to head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spc="-5" dirty="0" smtClean="0">
                <a:latin typeface="Arial"/>
                <a:cs typeface="Arial"/>
              </a:rPr>
              <a:t> Derivations</a:t>
            </a:r>
            <a:r>
              <a:rPr lang="en-US" spc="-5" dirty="0"/>
              <a:t>, </a:t>
            </a:r>
            <a:r>
              <a:rPr lang="en-US" dirty="0"/>
              <a:t>using productions from </a:t>
            </a:r>
            <a:r>
              <a:rPr lang="en-US" spc="5" dirty="0"/>
              <a:t>head </a:t>
            </a:r>
            <a:r>
              <a:rPr lang="en-US" spc="-5" dirty="0"/>
              <a:t>to</a:t>
            </a:r>
            <a:r>
              <a:rPr lang="en-US" spc="-65" dirty="0"/>
              <a:t> </a:t>
            </a:r>
            <a:r>
              <a:rPr lang="en-US" spc="5" dirty="0"/>
              <a:t>body</a:t>
            </a:r>
          </a:p>
          <a:p>
            <a:pPr marL="2569210" indent="-363855">
              <a:lnSpc>
                <a:spcPct val="100000"/>
              </a:lnSpc>
              <a:spcBef>
                <a:spcPts val="685"/>
              </a:spcBef>
              <a:buFont typeface="Arial"/>
              <a:buAutoNum type="arabicPeriod"/>
              <a:tabLst>
                <a:tab pos="2570480" algn="l"/>
              </a:tabLst>
            </a:pPr>
            <a:endParaRPr lang="en-US" b="1" spc="-5" dirty="0">
              <a:latin typeface="Arial"/>
              <a:cs typeface="Arial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Derivation Using Grammar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592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Recursive inference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object 3"/>
          <p:cNvSpPr txBox="1"/>
          <p:nvPr/>
        </p:nvSpPr>
        <p:spPr>
          <a:xfrm>
            <a:off x="685800" y="1171444"/>
            <a:ext cx="4954270" cy="661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5" dirty="0">
                <a:latin typeface="Arial"/>
                <a:cs typeface="Arial"/>
              </a:rPr>
              <a:t>We </a:t>
            </a:r>
            <a:r>
              <a:rPr sz="1650" dirty="0">
                <a:latin typeface="Arial"/>
                <a:cs typeface="Arial"/>
              </a:rPr>
              <a:t>consider some </a:t>
            </a:r>
            <a:r>
              <a:rPr sz="1650" spc="-5" dirty="0">
                <a:latin typeface="Arial"/>
                <a:cs typeface="Arial"/>
              </a:rPr>
              <a:t>inferences </a:t>
            </a:r>
            <a:r>
              <a:rPr sz="1650" spc="-10" dirty="0">
                <a:latin typeface="Arial"/>
                <a:cs typeface="Arial"/>
              </a:rPr>
              <a:t>we </a:t>
            </a:r>
            <a:r>
              <a:rPr sz="1650" dirty="0">
                <a:latin typeface="Arial"/>
                <a:cs typeface="Arial"/>
              </a:rPr>
              <a:t>can </a:t>
            </a:r>
            <a:r>
              <a:rPr sz="1650" spc="-10" dirty="0">
                <a:latin typeface="Arial"/>
                <a:cs typeface="Arial"/>
              </a:rPr>
              <a:t>make </a:t>
            </a:r>
            <a:r>
              <a:rPr sz="1650" dirty="0">
                <a:latin typeface="Arial"/>
                <a:cs typeface="Arial"/>
              </a:rPr>
              <a:t>using</a:t>
            </a:r>
            <a:r>
              <a:rPr sz="1650" spc="-15" dirty="0">
                <a:latin typeface="Arial"/>
                <a:cs typeface="Arial"/>
              </a:rPr>
              <a:t> </a:t>
            </a:r>
            <a:r>
              <a:rPr sz="1650" i="1" spc="145" dirty="0">
                <a:latin typeface="Arial"/>
                <a:cs typeface="Arial"/>
              </a:rPr>
              <a:t>tt</a:t>
            </a:r>
            <a:r>
              <a:rPr sz="1800" spc="217" baseline="-11574" dirty="0">
                <a:latin typeface="Lucida Sans Unicode"/>
                <a:cs typeface="Lucida Sans Unicode"/>
              </a:rPr>
              <a:t>1</a:t>
            </a:r>
            <a:endParaRPr sz="1800" baseline="-11574" dirty="0">
              <a:latin typeface="Lucida Sans Unicode"/>
              <a:cs typeface="Lucida Sans Unicode"/>
            </a:endParaRPr>
          </a:p>
          <a:p>
            <a:pPr marL="226695" algn="ctr">
              <a:lnSpc>
                <a:spcPct val="100000"/>
              </a:lnSpc>
              <a:spcBef>
                <a:spcPts val="1090"/>
              </a:spcBef>
            </a:pPr>
            <a:r>
              <a:rPr sz="1650" dirty="0">
                <a:latin typeface="Arial"/>
                <a:cs typeface="Arial"/>
              </a:rPr>
              <a:t>Recall</a:t>
            </a:r>
            <a:r>
              <a:rPr sz="1650" spc="-90" dirty="0">
                <a:latin typeface="Arial"/>
                <a:cs typeface="Arial"/>
              </a:rPr>
              <a:t> </a:t>
            </a:r>
            <a:r>
              <a:rPr sz="1650" i="1" spc="135" dirty="0">
                <a:latin typeface="Arial"/>
                <a:cs typeface="Arial"/>
              </a:rPr>
              <a:t>tt</a:t>
            </a:r>
            <a:r>
              <a:rPr sz="1800" spc="202" baseline="-11574" dirty="0">
                <a:latin typeface="Lucida Sans Unicode"/>
                <a:cs typeface="Lucida Sans Unicode"/>
              </a:rPr>
              <a:t>1</a:t>
            </a:r>
            <a:r>
              <a:rPr sz="1650" spc="135" dirty="0">
                <a:latin typeface="Arial"/>
                <a:cs typeface="Arial"/>
              </a:rPr>
              <a:t>: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23160" y="1513734"/>
            <a:ext cx="4364735" cy="1078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8348" y="2676546"/>
            <a:ext cx="5201411" cy="3642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/>
          <p:cNvSpPr/>
          <p:nvPr/>
        </p:nvSpPr>
        <p:spPr>
          <a:xfrm>
            <a:off x="698348" y="3083454"/>
            <a:ext cx="5201411" cy="31866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/>
          <p:cNvSpPr txBox="1"/>
          <p:nvPr/>
        </p:nvSpPr>
        <p:spPr>
          <a:xfrm>
            <a:off x="1542288" y="2550549"/>
            <a:ext cx="4213225" cy="3667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5500"/>
              </a:lnSpc>
              <a:tabLst>
                <a:tab pos="1348740" algn="l"/>
                <a:tab pos="2130425" algn="l"/>
                <a:tab pos="2887980" algn="l"/>
              </a:tabLst>
            </a:pPr>
            <a:r>
              <a:rPr sz="1650" spc="5" dirty="0">
                <a:latin typeface="Arial"/>
                <a:cs typeface="Arial"/>
              </a:rPr>
              <a:t>String	Lang	</a:t>
            </a:r>
            <a:r>
              <a:rPr sz="1650" dirty="0">
                <a:latin typeface="Arial"/>
                <a:cs typeface="Arial"/>
              </a:rPr>
              <a:t>Prod	</a:t>
            </a:r>
            <a:r>
              <a:rPr sz="1650" spc="5" dirty="0">
                <a:latin typeface="Arial"/>
                <a:cs typeface="Arial"/>
              </a:rPr>
              <a:t>String(s)</a:t>
            </a:r>
            <a:r>
              <a:rPr sz="1650" spc="-10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used  a	I	5	-</a:t>
            </a: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1348740" algn="l"/>
                <a:tab pos="2130425" algn="l"/>
                <a:tab pos="2887980" algn="l"/>
              </a:tabLst>
            </a:pPr>
            <a:r>
              <a:rPr sz="1650" dirty="0">
                <a:latin typeface="Arial"/>
                <a:cs typeface="Arial"/>
              </a:rPr>
              <a:t>b	I	6	-</a:t>
            </a: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1348740" algn="l"/>
                <a:tab pos="2130425" algn="l"/>
                <a:tab pos="2887980" algn="l"/>
              </a:tabLst>
            </a:pPr>
            <a:r>
              <a:rPr sz="1650" dirty="0">
                <a:latin typeface="Arial"/>
                <a:cs typeface="Arial"/>
              </a:rPr>
              <a:t>b0	I	9	(ii)</a:t>
            </a: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1348740" algn="l"/>
                <a:tab pos="2130425" algn="l"/>
                <a:tab pos="2887980" algn="l"/>
              </a:tabLst>
            </a:pPr>
            <a:r>
              <a:rPr sz="1650" dirty="0">
                <a:latin typeface="Arial"/>
                <a:cs typeface="Arial"/>
              </a:rPr>
              <a:t>b00	I	9	(iii)</a:t>
            </a:r>
          </a:p>
          <a:p>
            <a:pPr marL="12700">
              <a:lnSpc>
                <a:spcPct val="100000"/>
              </a:lnSpc>
              <a:spcBef>
                <a:spcPts val="790"/>
              </a:spcBef>
              <a:tabLst>
                <a:tab pos="1348740" algn="l"/>
                <a:tab pos="2130425" algn="l"/>
                <a:tab pos="2887980" algn="l"/>
              </a:tabLst>
            </a:pPr>
            <a:r>
              <a:rPr sz="1650" dirty="0">
                <a:latin typeface="Arial"/>
                <a:cs typeface="Arial"/>
              </a:rPr>
              <a:t>a	E	1	(i)</a:t>
            </a: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1348740" algn="l"/>
                <a:tab pos="2130425" algn="l"/>
                <a:tab pos="2887980" algn="l"/>
              </a:tabLst>
            </a:pPr>
            <a:r>
              <a:rPr sz="1650" dirty="0">
                <a:latin typeface="Arial"/>
                <a:cs typeface="Arial"/>
              </a:rPr>
              <a:t>b00	E	1	(iv)</a:t>
            </a:r>
          </a:p>
          <a:p>
            <a:pPr marL="12700" marR="662940">
              <a:lnSpc>
                <a:spcPct val="140000"/>
              </a:lnSpc>
              <a:spcBef>
                <a:spcPts val="10"/>
              </a:spcBef>
              <a:tabLst>
                <a:tab pos="1348740" algn="l"/>
                <a:tab pos="2130425" algn="l"/>
                <a:tab pos="2887980" algn="l"/>
              </a:tabLst>
            </a:pPr>
            <a:r>
              <a:rPr sz="1650" dirty="0">
                <a:latin typeface="Arial"/>
                <a:cs typeface="Arial"/>
              </a:rPr>
              <a:t>a </a:t>
            </a:r>
            <a:r>
              <a:rPr sz="1650" spc="2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+ </a:t>
            </a:r>
            <a:r>
              <a:rPr sz="1650" spc="2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b00	E	2	(v),</a:t>
            </a:r>
            <a:r>
              <a:rPr sz="1650" spc="-10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(vi)  (a </a:t>
            </a:r>
            <a:r>
              <a:rPr sz="1650" spc="15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+ </a:t>
            </a:r>
            <a:r>
              <a:rPr sz="1650" spc="15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b00)	</a:t>
            </a:r>
            <a:r>
              <a:rPr sz="1650" dirty="0">
                <a:latin typeface="Arial"/>
                <a:cs typeface="Arial"/>
              </a:rPr>
              <a:t>E	4	(vii)</a:t>
            </a: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1348740" algn="l"/>
                <a:tab pos="2130425" algn="l"/>
                <a:tab pos="2887980" algn="l"/>
              </a:tabLst>
            </a:pPr>
            <a:r>
              <a:rPr sz="1650">
                <a:latin typeface="Arial"/>
                <a:cs typeface="Arial"/>
              </a:rPr>
              <a:t>a  </a:t>
            </a:r>
            <a:r>
              <a:rPr lang="en-US" sz="1650" dirty="0" smtClean="0">
                <a:latin typeface="Arial"/>
                <a:cs typeface="Arial"/>
              </a:rPr>
              <a:t>*</a:t>
            </a:r>
            <a:r>
              <a:rPr sz="1650" smtClean="0">
                <a:latin typeface="Arial"/>
                <a:cs typeface="Arial"/>
              </a:rPr>
              <a:t>(</a:t>
            </a:r>
            <a:r>
              <a:rPr sz="1650" dirty="0">
                <a:latin typeface="Arial"/>
                <a:cs typeface="Arial"/>
              </a:rPr>
              <a:t>a</a:t>
            </a:r>
            <a:r>
              <a:rPr sz="1650" spc="18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+</a:t>
            </a:r>
            <a:r>
              <a:rPr sz="1650" spc="300" dirty="0">
                <a:latin typeface="Arial"/>
                <a:cs typeface="Arial"/>
              </a:rPr>
              <a:t> </a:t>
            </a:r>
            <a:r>
              <a:rPr sz="1650" spc="5" dirty="0">
                <a:latin typeface="Arial"/>
                <a:cs typeface="Arial"/>
              </a:rPr>
              <a:t>b00)	</a:t>
            </a:r>
            <a:r>
              <a:rPr sz="1650" dirty="0">
                <a:latin typeface="Arial"/>
                <a:cs typeface="Arial"/>
              </a:rPr>
              <a:t>E	3	(v),</a:t>
            </a:r>
            <a:r>
              <a:rPr sz="1650" spc="-90" dirty="0">
                <a:latin typeface="Arial"/>
                <a:cs typeface="Arial"/>
              </a:rPr>
              <a:t> </a:t>
            </a:r>
            <a:r>
              <a:rPr sz="1650" dirty="0">
                <a:latin typeface="Arial"/>
                <a:cs typeface="Arial"/>
              </a:rPr>
              <a:t>(viii)</a:t>
            </a:r>
          </a:p>
        </p:txBody>
      </p:sp>
      <p:sp>
        <p:nvSpPr>
          <p:cNvPr id="12" name="object 5"/>
          <p:cNvSpPr txBox="1"/>
          <p:nvPr/>
        </p:nvSpPr>
        <p:spPr>
          <a:xfrm>
            <a:off x="3953612" y="1763519"/>
            <a:ext cx="2767330" cy="628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0545" algn="l"/>
              </a:tabLst>
            </a:pPr>
            <a:r>
              <a:rPr sz="1650" spc="204" dirty="0">
                <a:latin typeface="Lucida Sans Unicode"/>
                <a:cs typeface="Lucida Sans Unicode"/>
              </a:rPr>
              <a:t>→	</a:t>
            </a:r>
            <a:r>
              <a:rPr sz="1650" i="1" spc="300" dirty="0">
                <a:latin typeface="Arial"/>
                <a:cs typeface="Arial"/>
              </a:rPr>
              <a:t>I</a:t>
            </a:r>
            <a:r>
              <a:rPr sz="1650" i="1" spc="145" dirty="0">
                <a:latin typeface="Arial"/>
                <a:cs typeface="Arial"/>
              </a:rPr>
              <a:t> </a:t>
            </a:r>
            <a:r>
              <a:rPr sz="1650" spc="-130" dirty="0">
                <a:latin typeface="Lucida Sans Unicode"/>
                <a:cs typeface="Lucida Sans Unicode"/>
              </a:rPr>
              <a:t>|</a:t>
            </a:r>
            <a:r>
              <a:rPr sz="1650" spc="-50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5" dirty="0">
                <a:latin typeface="Arial"/>
                <a:cs typeface="Arial"/>
              </a:rPr>
              <a:t> </a:t>
            </a:r>
            <a:r>
              <a:rPr sz="1650" spc="165" dirty="0">
                <a:latin typeface="Tahoma"/>
                <a:cs typeface="Tahoma"/>
              </a:rPr>
              <a:t>+</a:t>
            </a:r>
            <a:r>
              <a:rPr sz="1650" spc="-130" dirty="0">
                <a:latin typeface="Tahoma"/>
                <a:cs typeface="Tahoma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00" dirty="0">
                <a:latin typeface="Arial"/>
                <a:cs typeface="Arial"/>
              </a:rPr>
              <a:t> </a:t>
            </a:r>
            <a:r>
              <a:rPr sz="1650" spc="-130" dirty="0">
                <a:latin typeface="Lucida Sans Unicode"/>
                <a:cs typeface="Lucida Sans Unicode"/>
              </a:rPr>
              <a:t>|</a:t>
            </a:r>
            <a:r>
              <a:rPr sz="1650" spc="-40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5" dirty="0">
                <a:latin typeface="Arial"/>
                <a:cs typeface="Arial"/>
              </a:rPr>
              <a:t> </a:t>
            </a:r>
            <a:r>
              <a:rPr sz="1650" spc="-434" dirty="0">
                <a:latin typeface="Lucida Sans Unicode"/>
                <a:cs typeface="Lucida Sans Unicode"/>
              </a:rPr>
              <a:t>∗   </a:t>
            </a:r>
            <a:r>
              <a:rPr sz="1650" spc="-400" dirty="0">
                <a:latin typeface="Lucida Sans Unicode"/>
                <a:cs typeface="Lucida Sans Unicode"/>
              </a:rPr>
              <a:t> </a:t>
            </a:r>
            <a:r>
              <a:rPr sz="1650" i="1" spc="185" dirty="0">
                <a:latin typeface="Arial"/>
                <a:cs typeface="Arial"/>
              </a:rPr>
              <a:t>E</a:t>
            </a:r>
            <a:r>
              <a:rPr sz="1650" i="1" spc="114" dirty="0">
                <a:latin typeface="Arial"/>
                <a:cs typeface="Arial"/>
              </a:rPr>
              <a:t> </a:t>
            </a:r>
            <a:r>
              <a:rPr sz="1650" spc="-130" dirty="0">
                <a:latin typeface="Lucida Sans Unicode"/>
                <a:cs typeface="Lucida Sans Unicode"/>
              </a:rPr>
              <a:t>|</a:t>
            </a:r>
            <a:r>
              <a:rPr sz="1650" spc="-50" dirty="0">
                <a:latin typeface="Lucida Sans Unicode"/>
                <a:cs typeface="Lucida Sans Unicode"/>
              </a:rPr>
              <a:t> </a:t>
            </a:r>
            <a:r>
              <a:rPr sz="1650" spc="125" dirty="0">
                <a:latin typeface="Tahoma"/>
                <a:cs typeface="Tahoma"/>
              </a:rPr>
              <a:t>(</a:t>
            </a:r>
            <a:r>
              <a:rPr sz="1650" i="1" spc="125" dirty="0">
                <a:latin typeface="Arial"/>
                <a:cs typeface="Arial"/>
              </a:rPr>
              <a:t>E</a:t>
            </a:r>
            <a:r>
              <a:rPr sz="1650" spc="125" dirty="0">
                <a:latin typeface="Tahoma"/>
                <a:cs typeface="Tahoma"/>
              </a:rPr>
              <a:t>)</a:t>
            </a:r>
            <a:endParaRPr sz="16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  <a:tabLst>
                <a:tab pos="635635" algn="l"/>
              </a:tabLst>
            </a:pPr>
            <a:r>
              <a:rPr sz="1650" spc="204" dirty="0">
                <a:latin typeface="Lucida Sans Unicode"/>
                <a:cs typeface="Lucida Sans Unicode"/>
              </a:rPr>
              <a:t>→	</a:t>
            </a:r>
            <a:r>
              <a:rPr sz="1650" i="1" spc="10" dirty="0">
                <a:latin typeface="Arial"/>
                <a:cs typeface="Arial"/>
              </a:rPr>
              <a:t>a </a:t>
            </a:r>
            <a:r>
              <a:rPr sz="1650" spc="-130" dirty="0">
                <a:latin typeface="Lucida Sans Unicode"/>
                <a:cs typeface="Lucida Sans Unicode"/>
              </a:rPr>
              <a:t>| </a:t>
            </a:r>
            <a:r>
              <a:rPr sz="1650" i="1" spc="-170" dirty="0">
                <a:latin typeface="Arial"/>
                <a:cs typeface="Arial"/>
              </a:rPr>
              <a:t>b  </a:t>
            </a:r>
            <a:r>
              <a:rPr sz="1650" spc="-130" dirty="0">
                <a:latin typeface="Lucida Sans Unicode"/>
                <a:cs typeface="Lucida Sans Unicode"/>
              </a:rPr>
              <a:t>| </a:t>
            </a:r>
            <a:r>
              <a:rPr sz="1650" i="1" spc="220" dirty="0">
                <a:latin typeface="Arial"/>
                <a:cs typeface="Arial"/>
              </a:rPr>
              <a:t>Ia </a:t>
            </a:r>
            <a:r>
              <a:rPr sz="1650" spc="-130" dirty="0">
                <a:latin typeface="Lucida Sans Unicode"/>
                <a:cs typeface="Lucida Sans Unicode"/>
              </a:rPr>
              <a:t>| </a:t>
            </a:r>
            <a:r>
              <a:rPr sz="1650" i="1" spc="130" dirty="0">
                <a:latin typeface="Arial"/>
                <a:cs typeface="Arial"/>
              </a:rPr>
              <a:t>Ib </a:t>
            </a:r>
            <a:r>
              <a:rPr sz="1650" spc="-130" dirty="0">
                <a:latin typeface="Lucida Sans Unicode"/>
                <a:cs typeface="Lucida Sans Unicode"/>
              </a:rPr>
              <a:t>| </a:t>
            </a:r>
            <a:r>
              <a:rPr sz="1650" i="1" spc="200" dirty="0">
                <a:latin typeface="Arial"/>
                <a:cs typeface="Arial"/>
              </a:rPr>
              <a:t>I</a:t>
            </a:r>
            <a:r>
              <a:rPr sz="1650" spc="200" dirty="0">
                <a:latin typeface="Tahoma"/>
                <a:cs typeface="Tahoma"/>
              </a:rPr>
              <a:t>0 </a:t>
            </a:r>
            <a:r>
              <a:rPr sz="1650" spc="-130" dirty="0">
                <a:latin typeface="Lucida Sans Unicode"/>
                <a:cs typeface="Lucida Sans Unicode"/>
              </a:rPr>
              <a:t>|</a:t>
            </a:r>
            <a:r>
              <a:rPr sz="1650" spc="-335" dirty="0">
                <a:latin typeface="Lucida Sans Unicode"/>
                <a:cs typeface="Lucida Sans Unicode"/>
              </a:rPr>
              <a:t> </a:t>
            </a:r>
            <a:r>
              <a:rPr sz="1650" i="1" spc="200" dirty="0">
                <a:latin typeface="Arial"/>
                <a:cs typeface="Arial"/>
              </a:rPr>
              <a:t>I</a:t>
            </a:r>
            <a:r>
              <a:rPr sz="1650" spc="200" dirty="0">
                <a:latin typeface="Tahoma"/>
                <a:cs typeface="Tahoma"/>
              </a:rPr>
              <a:t>1</a:t>
            </a:r>
            <a:endParaRPr sz="1650" dirty="0">
              <a:latin typeface="Tahoma"/>
              <a:cs typeface="Tahoma"/>
            </a:endParaRPr>
          </a:p>
        </p:txBody>
      </p:sp>
      <p:sp>
        <p:nvSpPr>
          <p:cNvPr id="13" name="object 4"/>
          <p:cNvSpPr txBox="1"/>
          <p:nvPr/>
        </p:nvSpPr>
        <p:spPr>
          <a:xfrm>
            <a:off x="3648900" y="1665094"/>
            <a:ext cx="189230" cy="727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 marR="5080" indent="-30480">
              <a:lnSpc>
                <a:spcPct val="140600"/>
              </a:lnSpc>
            </a:pPr>
            <a:r>
              <a:rPr sz="1650" i="1" spc="110" dirty="0">
                <a:latin typeface="Arial"/>
                <a:cs typeface="Arial"/>
              </a:rPr>
              <a:t>E  </a:t>
            </a:r>
            <a:r>
              <a:rPr sz="1650" i="1" spc="300" dirty="0">
                <a:latin typeface="Arial"/>
                <a:cs typeface="Arial"/>
              </a:rPr>
              <a:t>I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4" name="object 8"/>
          <p:cNvSpPr txBox="1"/>
          <p:nvPr/>
        </p:nvSpPr>
        <p:spPr>
          <a:xfrm>
            <a:off x="913943" y="3109115"/>
            <a:ext cx="412750" cy="3086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dirty="0">
                <a:latin typeface="Arial"/>
                <a:cs typeface="Arial"/>
              </a:rPr>
              <a:t>(i)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50" dirty="0">
                <a:latin typeface="Arial"/>
                <a:cs typeface="Arial"/>
              </a:rPr>
              <a:t>(ii)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650" dirty="0">
                <a:latin typeface="Arial"/>
                <a:cs typeface="Arial"/>
              </a:rPr>
              <a:t>(iii)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50" dirty="0">
                <a:latin typeface="Arial"/>
                <a:cs typeface="Arial"/>
              </a:rPr>
              <a:t>(iv)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650" dirty="0">
                <a:latin typeface="Arial"/>
                <a:cs typeface="Arial"/>
              </a:rPr>
              <a:t>(v)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50" dirty="0">
                <a:latin typeface="Arial"/>
                <a:cs typeface="Arial"/>
              </a:rPr>
              <a:t>(vi)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50" dirty="0">
                <a:latin typeface="Arial"/>
                <a:cs typeface="Arial"/>
              </a:rPr>
              <a:t>(vii)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650" dirty="0">
                <a:latin typeface="Arial"/>
                <a:cs typeface="Arial"/>
              </a:rPr>
              <a:t>(v</a:t>
            </a:r>
            <a:r>
              <a:rPr sz="1650" spc="5" dirty="0">
                <a:latin typeface="Arial"/>
                <a:cs typeface="Arial"/>
              </a:rPr>
              <a:t>iii</a:t>
            </a:r>
            <a:r>
              <a:rPr sz="1650" dirty="0">
                <a:latin typeface="Arial"/>
                <a:cs typeface="Arial"/>
              </a:rPr>
              <a:t>)</a:t>
            </a: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50" dirty="0">
                <a:latin typeface="Arial"/>
                <a:cs typeface="Arial"/>
              </a:rPr>
              <a:t>(ix)</a:t>
            </a:r>
            <a:endParaRPr sz="165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6145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2228</TotalTime>
  <Words>1818</Words>
  <Application>Microsoft Office PowerPoint</Application>
  <PresentationFormat>On-screen Show (4:3)</PresentationFormat>
  <Paragraphs>258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Retrospect</vt:lpstr>
      <vt:lpstr>Theory of Computing SE-205</vt:lpstr>
      <vt:lpstr>Context Free Grammars</vt:lpstr>
      <vt:lpstr>Informal Example</vt:lpstr>
      <vt:lpstr>Informal Example</vt:lpstr>
      <vt:lpstr>Context-Free Grammar (CFG)</vt:lpstr>
      <vt:lpstr>Example of CFG</vt:lpstr>
      <vt:lpstr>Example of CFG</vt:lpstr>
      <vt:lpstr>Derivation Using Grammar</vt:lpstr>
      <vt:lpstr>Recursive inference</vt:lpstr>
      <vt:lpstr>Derivations</vt:lpstr>
      <vt:lpstr>Zero or more derivation steps</vt:lpstr>
      <vt:lpstr>Example of Derivation</vt:lpstr>
      <vt:lpstr>Leftmost and Rightmost derivation</vt:lpstr>
      <vt:lpstr>The Language of the Grammar</vt:lpstr>
      <vt:lpstr>Theorem</vt:lpstr>
      <vt:lpstr>Proof</vt:lpstr>
      <vt:lpstr>Sentential Forms</vt:lpstr>
      <vt:lpstr>Example</vt:lpstr>
      <vt:lpstr>Parse Tree</vt:lpstr>
      <vt:lpstr>Parse Tree..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Computing</dc:title>
  <dc:creator>Naushin</dc:creator>
  <cp:lastModifiedBy>iit</cp:lastModifiedBy>
  <cp:revision>184</cp:revision>
  <dcterms:created xsi:type="dcterms:W3CDTF">2006-08-16T00:00:00Z</dcterms:created>
  <dcterms:modified xsi:type="dcterms:W3CDTF">2016-09-26T05:15:52Z</dcterms:modified>
</cp:coreProperties>
</file>