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4" r:id="rId2"/>
    <p:sldId id="472" r:id="rId3"/>
    <p:sldId id="465" r:id="rId4"/>
    <p:sldId id="464" r:id="rId5"/>
    <p:sldId id="466" r:id="rId6"/>
    <p:sldId id="469" r:id="rId7"/>
    <p:sldId id="470" r:id="rId8"/>
    <p:sldId id="471" r:id="rId9"/>
    <p:sldId id="463" r:id="rId10"/>
    <p:sldId id="400" r:id="rId11"/>
    <p:sldId id="401" r:id="rId12"/>
    <p:sldId id="408" r:id="rId13"/>
    <p:sldId id="409" r:id="rId14"/>
    <p:sldId id="412" r:id="rId15"/>
    <p:sldId id="422" r:id="rId16"/>
    <p:sldId id="473" r:id="rId17"/>
    <p:sldId id="414" r:id="rId18"/>
    <p:sldId id="413" r:id="rId19"/>
    <p:sldId id="411" r:id="rId20"/>
    <p:sldId id="415" r:id="rId21"/>
    <p:sldId id="474" r:id="rId22"/>
    <p:sldId id="417" r:id="rId23"/>
    <p:sldId id="418" r:id="rId24"/>
    <p:sldId id="416" r:id="rId25"/>
    <p:sldId id="475" r:id="rId26"/>
    <p:sldId id="410" r:id="rId27"/>
    <p:sldId id="452" r:id="rId28"/>
    <p:sldId id="453" r:id="rId29"/>
    <p:sldId id="420" r:id="rId30"/>
    <p:sldId id="421" r:id="rId31"/>
    <p:sldId id="425" r:id="rId32"/>
    <p:sldId id="427" r:id="rId33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66"/>
    <a:srgbClr val="CCFF66"/>
    <a:srgbClr val="FFFF99"/>
    <a:srgbClr val="FFFF66"/>
    <a:srgbClr val="FF99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 varScale="1">
        <p:scale>
          <a:sx n="116" d="100"/>
          <a:sy n="116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A155828-E9BD-4EC0-A66C-BFCF0265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B11BE5-04DC-4AE0-88F8-613E1B609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1D2C17-D12E-4493-9275-E6DF5776DE36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57225"/>
            <a:ext cx="5099050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7907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B3E7C6-411A-4FBF-A42D-493C29AC1E89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0647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D6CBB0-A815-4C6D-921B-BF3EAA2066E1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57225"/>
            <a:ext cx="5099050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9730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0F1B49-619C-4F8E-8EAA-D0EEE4DC4A25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629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50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359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4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0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5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4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868" y="951899"/>
            <a:ext cx="8756264" cy="553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0" y="6614823"/>
            <a:ext cx="9144000" cy="24622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82563" indent="0" eaLnBrk="1" hangingPunct="1">
              <a:spcBef>
                <a:spcPct val="50000"/>
              </a:spcBef>
              <a:tabLst>
                <a:tab pos="4397375" algn="ctr"/>
                <a:tab pos="8786813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000" i="1" baseline="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Assembly Language Programming	COE 301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913DFFDE-B52B-4B2B-AB49-5EA03C924CEB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182563" indent="0" eaLnBrk="1" hangingPunct="1">
                <a:spcBef>
                  <a:spcPct val="50000"/>
                </a:spcBef>
                <a:tabLst>
                  <a:tab pos="4397375" algn="ctr"/>
                  <a:tab pos="8786813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Introduction to Assembly Language Programming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Assembly Language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2"/>
            <a:ext cx="8229600" cy="5645486"/>
          </a:xfrm>
          <a:noFill/>
        </p:spPr>
        <p:txBody>
          <a:bodyPr lIns="0" rIns="0"/>
          <a:lstStyle/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Three types of statements in assembly language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Typically, one statement should appear on a line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Executable Instructions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Generate machine code for the processor to execute at runtime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tell the processor what to do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Pseudo-Instructions and Macros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Translated by the assembler into real instructions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Simplify the programmer task 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Assembler Directives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Provide information to the assembler while translating a program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Used to define segments, allocate memory variables, etc.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Non-executable: directives are not part of the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Assembly Language 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68" y="836685"/>
            <a:ext cx="8756264" cy="570309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Assembly language instructions have the format: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en-US" sz="2000" b="1" dirty="0" smtClean="0">
                <a:solidFill>
                  <a:srgbClr val="99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[label:]   mnemonic   [operands]    [#comment]</a:t>
            </a:r>
            <a:endParaRPr lang="en-US" altLang="en-US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Label: (optional)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Marks the address of a memory location, must have a colon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Typically appear in data and text segments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Mnemonic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Identifies the operation (e.g.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altLang="en-US" dirty="0" smtClean="0"/>
              <a:t>, etc.)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Operands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Specify the data required by the operation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Operands can be registers, memory variables, or constants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Most instructions have three operands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$t0, 1	#increment $t0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96" y="836685"/>
            <a:ext cx="8410622" cy="5760700"/>
          </a:xfrm>
          <a:noFill/>
        </p:spPr>
        <p:txBody>
          <a:bodyPr lIns="0" rIns="0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Single-line comment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Begins with a hash symbol </a:t>
            </a:r>
            <a:r>
              <a:rPr lang="en-US" altLang="en-US" b="1" dirty="0">
                <a:solidFill>
                  <a:srgbClr val="000099"/>
                </a:solidFill>
              </a:rPr>
              <a:t>#</a:t>
            </a:r>
            <a:r>
              <a:rPr lang="en-US" altLang="en-US" dirty="0"/>
              <a:t> and terminates at end of line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Comments are very important!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the program's purpose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When it was written, revised, and by whom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data used in the program, input, and output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instruction sequences and algorithms used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Comments are also required at the beginning of every procedure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Indicate input parameters and results of a procedure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Describe what the procedure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Template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1899"/>
            <a:ext cx="8229600" cy="547266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Title:	Filename: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Author:	Date: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Description: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Data segment #####################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. .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# main program entry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. .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$v0, 10	# Exit program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.DATA, .TEXT, &amp; .GLOBL Directives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85"/>
            <a:ext cx="8229600" cy="5645486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.DATA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Defines the </a:t>
            </a:r>
            <a:r>
              <a:rPr lang="en-US" altLang="en-US" dirty="0" smtClean="0">
                <a:solidFill>
                  <a:srgbClr val="FF0000"/>
                </a:solidFill>
              </a:rPr>
              <a:t>data segment</a:t>
            </a:r>
            <a:r>
              <a:rPr lang="en-US" altLang="en-US" dirty="0" smtClean="0"/>
              <a:t> of a program containing data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The program's variables should be defined under this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Assembler will allocate and initialize the storage of variables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.TEXT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Defines the </a:t>
            </a:r>
            <a:r>
              <a:rPr lang="en-US" altLang="en-US" dirty="0" smtClean="0">
                <a:solidFill>
                  <a:srgbClr val="FF0000"/>
                </a:solidFill>
              </a:rPr>
              <a:t>code segment</a:t>
            </a:r>
            <a:r>
              <a:rPr lang="en-US" altLang="en-US" dirty="0" smtClean="0"/>
              <a:t> of a program containing instructions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.GLOBL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Declares a symbol as </a:t>
            </a:r>
            <a:r>
              <a:rPr lang="en-US" altLang="en-US" dirty="0" smtClean="0">
                <a:solidFill>
                  <a:srgbClr val="FF0000"/>
                </a:solidFill>
              </a:rPr>
              <a:t>global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Global symbols can be referenced from other files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We use this directive to declare </a:t>
            </a:r>
            <a:r>
              <a:rPr lang="en-US" altLang="en-US" i="1" dirty="0" smtClean="0"/>
              <a:t>main</a:t>
            </a:r>
            <a:r>
              <a:rPr lang="en-US" altLang="en-US" dirty="0" smtClean="0"/>
              <a:t> function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of a Program in Memory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2600" y="1123950"/>
            <a:ext cx="8005763" cy="5184776"/>
            <a:chOff x="482600" y="1123950"/>
            <a:chExt cx="8005763" cy="5184776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2670175" y="1182688"/>
              <a:ext cx="3455988" cy="8064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Stack Segment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057275" y="1123950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0x7FFFFFFF</a:t>
              </a:r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2670175" y="3082925"/>
              <a:ext cx="3455988" cy="8064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/>
                <a:t>Dynamic </a:t>
              </a:r>
              <a:r>
                <a:rPr lang="en-US" altLang="en-US" sz="2400" dirty="0" smtClean="0"/>
                <a:t>Area (Heap)</a:t>
              </a:r>
              <a:endParaRPr lang="en-US" altLang="en-US" sz="2400" dirty="0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70175" y="3889375"/>
              <a:ext cx="3455988" cy="635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Static Area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670175" y="4524375"/>
              <a:ext cx="3455988" cy="10366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Text Segment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670175" y="5561013"/>
              <a:ext cx="3455988" cy="69056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Reserved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670175" y="1989138"/>
              <a:ext cx="3455988" cy="1093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057275" y="5330825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0x04000000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057275" y="4292600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0x10000000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057275" y="6021388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11278" name="AutoShape 14"/>
            <p:cNvSpPr>
              <a:spLocks/>
            </p:cNvSpPr>
            <p:nvPr/>
          </p:nvSpPr>
          <p:spPr bwMode="auto">
            <a:xfrm>
              <a:off x="6184900" y="3082925"/>
              <a:ext cx="173038" cy="1439863"/>
            </a:xfrm>
            <a:prstGeom prst="rightBrace">
              <a:avLst>
                <a:gd name="adj1" fmla="val 4769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6415088" y="3198813"/>
              <a:ext cx="20732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/>
                <a:t>Data Segment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4398963" y="2679700"/>
              <a:ext cx="0" cy="403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398963" y="1989138"/>
              <a:ext cx="0" cy="403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979613" y="1527175"/>
              <a:ext cx="0" cy="265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82600" y="2219325"/>
              <a:ext cx="1439863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Memory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in Hex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6702425" y="1239838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Stack Grows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Downwards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51320" y="4754563"/>
            <a:ext cx="2824331" cy="863600"/>
            <a:chOff x="5551320" y="4754563"/>
            <a:chExt cx="2824331" cy="863600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704013" y="4754563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Instructions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appear here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5551320" y="5214816"/>
              <a:ext cx="10369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551319" y="3832225"/>
            <a:ext cx="2824332" cy="863600"/>
            <a:chOff x="5551319" y="3832225"/>
            <a:chExt cx="2824332" cy="863600"/>
          </a:xfrm>
        </p:grpSpPr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6704013" y="3832225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Static data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appear here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5551319" y="4235497"/>
              <a:ext cx="10369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6" y="1239838"/>
            <a:ext cx="6970688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1543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Definition 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88" y="951900"/>
            <a:ext cx="8583443" cy="535682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The assembler uses directives to define data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It allocates storage in the static data segment for a variable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May optionally assign a name (label) to the data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Syntax: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dirty="0" smtClean="0"/>
              <a:t>	[</a:t>
            </a:r>
            <a:r>
              <a:rPr lang="en-US" altLang="en-US" sz="2800" i="1" dirty="0" smtClean="0"/>
              <a:t>name:</a:t>
            </a:r>
            <a:r>
              <a:rPr lang="en-US" altLang="en-US" sz="2800" dirty="0" smtClean="0"/>
              <a:t>] 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directive 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initializer</a:t>
            </a:r>
            <a:r>
              <a:rPr lang="en-US" altLang="en-US" sz="2800" dirty="0" smtClean="0"/>
              <a:t>  [, 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initializer</a:t>
            </a:r>
            <a:r>
              <a:rPr lang="en-US" altLang="en-US" sz="2800" dirty="0" smtClean="0"/>
              <a:t>]  . . .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dirty="0" smtClean="0"/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var1: 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</a:rPr>
              <a:t>.WORD</a:t>
            </a:r>
            <a:r>
              <a:rPr lang="en-US" altLang="en-US" sz="2800" b="1" dirty="0" smtClean="0">
                <a:latin typeface="Courier New" pitchFamily="49" charset="0"/>
              </a:rPr>
              <a:t>    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</a:rPr>
              <a:t>10</a:t>
            </a:r>
            <a:endParaRPr lang="en-US" altLang="en-US" sz="2800" b="1" dirty="0" smtClean="0">
              <a:latin typeface="Courier New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All initializers become binary data 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73187" y="4291998"/>
            <a:ext cx="3340100" cy="461963"/>
            <a:chOff x="1173187" y="4291998"/>
            <a:chExt cx="3340100" cy="461963"/>
          </a:xfrm>
        </p:grpSpPr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1173187" y="4293586"/>
              <a:ext cx="344488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2614637" y="4293586"/>
              <a:ext cx="344488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4168800" y="4291998"/>
              <a:ext cx="344487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Directives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96" y="951899"/>
            <a:ext cx="8353015" cy="553027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.BYTE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of values as 8-bit bytes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.HALF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as 16-bit values aligned on half-word boundary 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.WORD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as 32-bit values aligned on a word boundary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.FLOAT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listed values as single-precision floating point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.DOUBLE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listed values as double-precision floating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Directives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8229600" cy="4989512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.ASCII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Allocates a sequence of bytes for an ASCII string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.ASCIIZ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Same as </a:t>
            </a:r>
            <a:r>
              <a:rPr lang="en-US" altLang="en-US" b="1" dirty="0" smtClean="0">
                <a:solidFill>
                  <a:srgbClr val="FF0000"/>
                </a:solidFill>
              </a:rPr>
              <a:t>.ASCII</a:t>
            </a:r>
            <a:r>
              <a:rPr lang="en-US" altLang="en-US" dirty="0" smtClean="0"/>
              <a:t> directive, but adds a NULL char at end of string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Strings are null-terminated, as in the C programming language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.SPACE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Allocates space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uninitialized bytes in the data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239838"/>
            <a:ext cx="7489151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551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Data Definitions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82600" y="951900"/>
            <a:ext cx="8178800" cy="5530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var1:  .BYTE     'A', 'E', 127, -1, '\n'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var2:  .HALF     -10, 0xffff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var3:  .WORD     0x12345678:100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var4:  .FLOAT    12.3, -0.1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var5:  .DOUBLE   1.5e-10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str1:  .ASCII    "A String\n"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str2:  .ASCIIZ   "NULL Terminated String"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array: .SPACE    100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54568" y="2622502"/>
            <a:ext cx="2514600" cy="923330"/>
            <a:chOff x="6286500" y="2800350"/>
            <a:chExt cx="2514600" cy="921941"/>
          </a:xfrm>
        </p:grpSpPr>
        <p:sp>
          <p:nvSpPr>
            <p:cNvPr id="16392" name="TextBox 3"/>
            <p:cNvSpPr txBox="1">
              <a:spLocks noChangeArrowheads="1"/>
            </p:cNvSpPr>
            <p:nvPr/>
          </p:nvSpPr>
          <p:spPr bwMode="auto">
            <a:xfrm>
              <a:off x="6515100" y="2800350"/>
              <a:ext cx="2286000" cy="9219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rgbClr val="FF0000"/>
                  </a:solidFill>
                </a:rPr>
                <a:t>Array of 100 </a:t>
              </a:r>
              <a:r>
                <a:rPr lang="en-US" altLang="en-US" b="1" dirty="0" smtClean="0">
                  <a:solidFill>
                    <a:srgbClr val="FF0000"/>
                  </a:solidFill>
                </a:rPr>
                <a:t>words</a:t>
              </a:r>
            </a:p>
            <a:p>
              <a:pPr algn="ctr" eaLnBrk="1" hangingPunct="1"/>
              <a:r>
                <a:rPr lang="en-US" altLang="en-US" b="1" dirty="0" smtClean="0">
                  <a:solidFill>
                    <a:srgbClr val="FF0000"/>
                  </a:solidFill>
                </a:rPr>
                <a:t>Initialized with</a:t>
              </a:r>
            </a:p>
            <a:p>
              <a:pPr algn="ctr" eaLnBrk="1" hangingPunct="1"/>
              <a:r>
                <a:rPr lang="en-US" altLang="en-US" b="1" dirty="0" smtClean="0">
                  <a:solidFill>
                    <a:srgbClr val="FF0000"/>
                  </a:solidFill>
                </a:rPr>
                <a:t>the same value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16392" idx="1"/>
            </p:cNvCxnSpPr>
            <p:nvPr/>
          </p:nvCxnSpPr>
          <p:spPr>
            <a:xfrm flipH="1">
              <a:off x="6286500" y="3261321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11144" y="6021315"/>
            <a:ext cx="3314701" cy="369888"/>
            <a:chOff x="4400549" y="5657850"/>
            <a:chExt cx="3314701" cy="369332"/>
          </a:xfrm>
        </p:grpSpPr>
        <p:sp>
          <p:nvSpPr>
            <p:cNvPr id="16390" name="TextBox 9"/>
            <p:cNvSpPr txBox="1">
              <a:spLocks noChangeArrowheads="1"/>
            </p:cNvSpPr>
            <p:nvPr/>
          </p:nvSpPr>
          <p:spPr bwMode="auto">
            <a:xfrm>
              <a:off x="4686300" y="5657850"/>
              <a:ext cx="3028950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00"/>
                  </a:solidFill>
                </a:rPr>
                <a:t>100 bytes (not initialized)</a:t>
              </a:r>
            </a:p>
          </p:txBody>
        </p:sp>
        <p:cxnSp>
          <p:nvCxnSpPr>
            <p:cNvPr id="11" name="Straight Arrow Connector 10"/>
            <p:cNvCxnSpPr>
              <a:stCxn id="16390" idx="1"/>
            </p:cNvCxnSpPr>
            <p:nvPr/>
          </p:nvCxnSpPr>
          <p:spPr>
            <a:xfrm flipH="1">
              <a:off x="4400549" y="5842516"/>
              <a:ext cx="2857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6" y="1239838"/>
            <a:ext cx="6970688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3214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68" y="836685"/>
            <a:ext cx="8756264" cy="57607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Memory is viewed as an </a:t>
            </a:r>
            <a:r>
              <a:rPr lang="en-US" altLang="en-US" b="1" dirty="0" smtClean="0">
                <a:solidFill>
                  <a:srgbClr val="FF0000"/>
                </a:solidFill>
              </a:rPr>
              <a:t>addressable array of bytes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Byte Addressing</a:t>
            </a:r>
            <a:r>
              <a:rPr lang="en-US" altLang="en-US" dirty="0" smtClean="0"/>
              <a:t>: address points to a byte in memory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However, words occupy 4 consecutive bytes in memory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MIPS instructions and integers occupy 4 bytes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Memory Alignment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Address must be multiple of size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Word address should be a multiple of </a:t>
            </a:r>
            <a:r>
              <a:rPr lang="en-US" altLang="en-US" b="1" dirty="0" smtClean="0">
                <a:solidFill>
                  <a:srgbClr val="FF0000"/>
                </a:solidFill>
              </a:rPr>
              <a:t>4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Double-word address should be a multiple of </a:t>
            </a:r>
            <a:r>
              <a:rPr lang="en-US" altLang="en-US" b="1" dirty="0" smtClean="0">
                <a:solidFill>
                  <a:srgbClr val="FF0000"/>
                </a:solidFill>
              </a:rPr>
              <a:t>8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n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Aligns the next data definition on a 2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 byte boundary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Forces the address of next data definition to be multiple of 2</a:t>
            </a:r>
            <a:r>
              <a:rPr lang="en-US" altLang="en-US" i="1" baseline="30000" dirty="0" smtClean="0"/>
              <a:t>n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Alignment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677025" y="3005017"/>
            <a:ext cx="1984375" cy="2209800"/>
            <a:chOff x="4206" y="2087"/>
            <a:chExt cx="1250" cy="139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392" y="2269"/>
              <a:ext cx="1064" cy="1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4210" y="3303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210" y="313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210" y="295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206" y="2787"/>
              <a:ext cx="1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 rot="-5400000">
              <a:off x="4056" y="2449"/>
              <a:ext cx="46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392" y="2787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392" y="2269"/>
              <a:ext cx="1064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600" b="1">
                  <a:solidFill>
                    <a:srgbClr val="000000"/>
                  </a:solidFill>
                </a:rPr>
                <a:t>. . .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392" y="2614"/>
              <a:ext cx="1064" cy="1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aligned word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392" y="2960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924" y="3133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190" y="2960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392" y="3133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658" y="3306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4404" y="2087"/>
              <a:ext cx="10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1"/>
            <a:ext cx="8229600" cy="558787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Processors can order bytes within a word in two ways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Little Endian Byte Ordering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Memory address = Address of </a:t>
            </a:r>
            <a:r>
              <a:rPr lang="en-US" altLang="en-US" b="1" dirty="0" smtClean="0">
                <a:solidFill>
                  <a:srgbClr val="FF0000"/>
                </a:solidFill>
              </a:rPr>
              <a:t>least significant  byte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Example: Intel IA-32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10000"/>
              </a:lnSpc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Big Endian Byte Ordering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Memory address = Address of </a:t>
            </a:r>
            <a:r>
              <a:rPr lang="en-US" altLang="en-US" b="1" dirty="0" smtClean="0">
                <a:solidFill>
                  <a:srgbClr val="FF0000"/>
                </a:solidFill>
              </a:rPr>
              <a:t>most significant byte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Example: SPARC architecture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MIPS can operate with both byte orderings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Byte Ordering (</a:t>
            </a:r>
            <a:r>
              <a:rPr lang="en-US" altLang="en-US" dirty="0" err="1" smtClean="0"/>
              <a:t>Endianness</a:t>
            </a:r>
            <a:r>
              <a:rPr lang="en-US" altLang="en-US" dirty="0" smtClean="0"/>
              <a:t>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404047" y="5125508"/>
            <a:ext cx="7258050" cy="838200"/>
            <a:chOff x="884" y="3229"/>
            <a:chExt cx="4572" cy="528"/>
          </a:xfrm>
        </p:grpSpPr>
        <p:grpSp>
          <p:nvGrpSpPr>
            <p:cNvPr id="20510" name="Group 5"/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20527" name="Group 6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0</a:t>
                  </a:r>
                </a:p>
              </p:txBody>
            </p:sp>
            <p:sp>
              <p:nvSpPr>
                <p:cNvPr id="205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1</a:t>
                  </a:r>
                </a:p>
              </p:txBody>
            </p:sp>
            <p:sp>
              <p:nvSpPr>
                <p:cNvPr id="205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2</a:t>
                  </a:r>
                </a:p>
              </p:txBody>
            </p:sp>
            <p:sp>
              <p:nvSpPr>
                <p:cNvPr id="205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3</a:t>
                  </a:r>
                </a:p>
              </p:txBody>
            </p:sp>
          </p:grpSp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32-bit Register</a:t>
                </a:r>
              </a:p>
            </p:txBody>
          </p:sp>
          <p:sp>
            <p:nvSpPr>
              <p:cNvPr id="20529" name="Text Box 12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MSB</a:t>
                </a:r>
                <a:endParaRPr lang="en-US" altLang="en-US" sz="1400" i="1"/>
              </a:p>
            </p:txBody>
          </p:sp>
          <p:sp>
            <p:nvSpPr>
              <p:cNvPr id="20530" name="Text Box 13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LSB</a:t>
                </a:r>
                <a:endParaRPr lang="en-US" altLang="en-US" sz="1400" i="1"/>
              </a:p>
            </p:txBody>
          </p:sp>
        </p:grpSp>
        <p:grpSp>
          <p:nvGrpSpPr>
            <p:cNvPr id="20511" name="Group 14"/>
            <p:cNvGrpSpPr>
              <a:grpSpLocks/>
            </p:cNvGrpSpPr>
            <p:nvPr/>
          </p:nvGrpSpPr>
          <p:grpSpPr bwMode="auto">
            <a:xfrm>
              <a:off x="3170" y="3229"/>
              <a:ext cx="2286" cy="528"/>
              <a:chOff x="3243" y="3229"/>
              <a:chExt cx="2286" cy="528"/>
            </a:xfrm>
          </p:grpSpPr>
          <p:sp>
            <p:nvSpPr>
              <p:cNvPr id="20513" name="Text Box 15"/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. . .</a:t>
                </a:r>
                <a:endParaRPr lang="en-US" altLang="en-US" sz="1400" i="1"/>
              </a:p>
            </p:txBody>
          </p:sp>
          <p:sp>
            <p:nvSpPr>
              <p:cNvPr id="20514" name="Text Box 16"/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. . .</a:t>
                </a:r>
                <a:endParaRPr lang="en-US" altLang="en-US" sz="1400" i="1"/>
              </a:p>
            </p:txBody>
          </p:sp>
          <p:sp>
            <p:nvSpPr>
              <p:cNvPr id="20515" name="Text Box 17"/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0</a:t>
                </a:r>
              </a:p>
            </p:txBody>
          </p:sp>
          <p:sp>
            <p:nvSpPr>
              <p:cNvPr id="20516" name="Text Box 18"/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1</a:t>
                </a:r>
              </a:p>
            </p:txBody>
          </p:sp>
          <p:sp>
            <p:nvSpPr>
              <p:cNvPr id="20517" name="Text Box 19"/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2</a:t>
                </a:r>
              </a:p>
            </p:txBody>
          </p:sp>
          <p:sp>
            <p:nvSpPr>
              <p:cNvPr id="20518" name="Text Box 20"/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3</a:t>
                </a:r>
              </a:p>
            </p:txBody>
          </p:sp>
          <p:sp>
            <p:nvSpPr>
              <p:cNvPr id="20519" name="Text Box 21"/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endParaRPr lang="en-US" altLang="en-US" sz="1400" i="1"/>
              </a:p>
            </p:txBody>
          </p:sp>
          <p:sp>
            <p:nvSpPr>
              <p:cNvPr id="20520" name="Text Box 22"/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a+3</a:t>
                </a:r>
                <a:endParaRPr lang="en-US" altLang="en-US" sz="1400" i="1"/>
              </a:p>
            </p:txBody>
          </p:sp>
          <p:sp>
            <p:nvSpPr>
              <p:cNvPr id="20521" name="Text Box 23"/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a+2</a:t>
                </a:r>
                <a:endParaRPr lang="en-US" altLang="en-US" sz="1400" i="1"/>
              </a:p>
            </p:txBody>
          </p:sp>
          <p:sp>
            <p:nvSpPr>
              <p:cNvPr id="20522" name="Text Box 24"/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a+1</a:t>
                </a:r>
                <a:endParaRPr lang="en-US" altLang="en-US" sz="1400" i="1"/>
              </a:p>
            </p:txBody>
          </p:sp>
          <p:sp>
            <p:nvSpPr>
              <p:cNvPr id="20523" name="Line 25"/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26"/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Text Box 27"/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Memory</a:t>
                </a:r>
                <a:endParaRPr lang="en-US" altLang="en-US" sz="1400" i="1"/>
              </a:p>
            </p:txBody>
          </p:sp>
          <p:sp>
            <p:nvSpPr>
              <p:cNvPr id="20526" name="Text Box 28"/>
              <p:cNvSpPr txBox="1">
                <a:spLocks noChangeArrowheads="1"/>
              </p:cNvSpPr>
              <p:nvPr/>
            </p:nvSpPr>
            <p:spPr bwMode="auto">
              <a:xfrm>
                <a:off x="3243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address</a:t>
                </a:r>
                <a:endParaRPr lang="en-US" altLang="en-US" sz="1400" i="1"/>
              </a:p>
            </p:txBody>
          </p:sp>
        </p:grpSp>
        <p:sp>
          <p:nvSpPr>
            <p:cNvPr id="20512" name="AutoShape 29"/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30"/>
          <p:cNvGrpSpPr>
            <a:grpSpLocks/>
          </p:cNvGrpSpPr>
          <p:nvPr/>
        </p:nvGrpSpPr>
        <p:grpSpPr bwMode="auto">
          <a:xfrm>
            <a:off x="1404047" y="2821228"/>
            <a:ext cx="7258050" cy="838200"/>
            <a:chOff x="630" y="1797"/>
            <a:chExt cx="4572" cy="528"/>
          </a:xfrm>
        </p:grpSpPr>
        <p:sp>
          <p:nvSpPr>
            <p:cNvPr id="20486" name="Text Box 31"/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3</a:t>
              </a:r>
            </a:p>
          </p:txBody>
        </p:sp>
        <p:grpSp>
          <p:nvGrpSpPr>
            <p:cNvPr id="20487" name="Group 32"/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20502" name="Group 33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0</a:t>
                  </a:r>
                </a:p>
              </p:txBody>
            </p:sp>
            <p:sp>
              <p:nvSpPr>
                <p:cNvPr id="205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1</a:t>
                  </a:r>
                </a:p>
              </p:txBody>
            </p:sp>
            <p:sp>
              <p:nvSpPr>
                <p:cNvPr id="205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2</a:t>
                  </a:r>
                </a:p>
              </p:txBody>
            </p:sp>
            <p:sp>
              <p:nvSpPr>
                <p:cNvPr id="205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3</a:t>
                  </a:r>
                </a:p>
              </p:txBody>
            </p:sp>
          </p:grpSp>
          <p:sp>
            <p:nvSpPr>
              <p:cNvPr id="20503" name="Text Box 38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32-bit Register</a:t>
                </a:r>
              </a:p>
            </p:txBody>
          </p:sp>
          <p:sp>
            <p:nvSpPr>
              <p:cNvPr id="20504" name="Text Box 39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MSB</a:t>
                </a:r>
                <a:endParaRPr lang="en-US" altLang="en-US" sz="1400" i="1"/>
              </a:p>
            </p:txBody>
          </p:sp>
          <p:sp>
            <p:nvSpPr>
              <p:cNvPr id="20505" name="Text Box 40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LSB</a:t>
                </a:r>
                <a:endParaRPr lang="en-US" altLang="en-US" sz="1400" i="1"/>
              </a:p>
            </p:txBody>
          </p:sp>
        </p:grpSp>
        <p:sp>
          <p:nvSpPr>
            <p:cNvPr id="20488" name="Text Box 41"/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. . .</a:t>
              </a:r>
              <a:endParaRPr lang="en-US" altLang="en-US" sz="1400" i="1"/>
            </a:p>
          </p:txBody>
        </p:sp>
        <p:sp>
          <p:nvSpPr>
            <p:cNvPr id="20489" name="Text Box 42"/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. . .</a:t>
              </a:r>
              <a:endParaRPr lang="en-US" altLang="en-US" sz="1400" i="1"/>
            </a:p>
          </p:txBody>
        </p:sp>
        <p:sp>
          <p:nvSpPr>
            <p:cNvPr id="20490" name="Text Box 43"/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0</a:t>
              </a:r>
            </a:p>
          </p:txBody>
        </p:sp>
        <p:sp>
          <p:nvSpPr>
            <p:cNvPr id="20491" name="Text Box 44"/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1</a:t>
              </a:r>
            </a:p>
          </p:txBody>
        </p:sp>
        <p:sp>
          <p:nvSpPr>
            <p:cNvPr id="20492" name="Text Box 45"/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2</a:t>
              </a:r>
            </a:p>
          </p:txBody>
        </p:sp>
        <p:sp>
          <p:nvSpPr>
            <p:cNvPr id="20493" name="Text Box 46"/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</a:t>
              </a:r>
              <a:endParaRPr lang="en-US" altLang="en-US" sz="1400" i="1"/>
            </a:p>
          </p:txBody>
        </p:sp>
        <p:sp>
          <p:nvSpPr>
            <p:cNvPr id="20494" name="Text Box 47"/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a+3</a:t>
              </a:r>
              <a:endParaRPr lang="en-US" altLang="en-US" sz="1400" i="1"/>
            </a:p>
          </p:txBody>
        </p:sp>
        <p:sp>
          <p:nvSpPr>
            <p:cNvPr id="20495" name="Text Box 48"/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a+2</a:t>
              </a:r>
              <a:endParaRPr lang="en-US" altLang="en-US" sz="1400" i="1"/>
            </a:p>
          </p:txBody>
        </p:sp>
        <p:sp>
          <p:nvSpPr>
            <p:cNvPr id="20496" name="Text Box 49"/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a+1</a:t>
              </a:r>
              <a:endParaRPr lang="en-US" altLang="en-US" sz="1400" i="1"/>
            </a:p>
          </p:txBody>
        </p:sp>
        <p:sp>
          <p:nvSpPr>
            <p:cNvPr id="20497" name="Line 50"/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51"/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Text Box 52"/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Memory</a:t>
              </a:r>
              <a:endParaRPr lang="en-US" altLang="en-US" sz="1400" i="1"/>
            </a:p>
          </p:txBody>
        </p:sp>
        <p:sp>
          <p:nvSpPr>
            <p:cNvPr id="20500" name="Text Box 53"/>
            <p:cNvSpPr txBox="1">
              <a:spLocks noChangeArrowheads="1"/>
            </p:cNvSpPr>
            <p:nvPr/>
          </p:nvSpPr>
          <p:spPr bwMode="auto">
            <a:xfrm>
              <a:off x="2916" y="1817"/>
              <a:ext cx="4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address</a:t>
              </a:r>
              <a:endParaRPr lang="en-US" altLang="en-US" sz="1400" i="1"/>
            </a:p>
          </p:txBody>
        </p:sp>
        <p:sp>
          <p:nvSpPr>
            <p:cNvPr id="20501" name="AutoShape 54"/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897" y="892728"/>
            <a:ext cx="8204200" cy="4264482"/>
          </a:xfrm>
          <a:noFill/>
        </p:spPr>
        <p:txBody>
          <a:bodyPr lIns="0" rIns="0"/>
          <a:lstStyle/>
          <a:p>
            <a:pPr eaLnBrk="1" hangingPunct="1">
              <a:lnSpc>
                <a:spcPct val="110000"/>
              </a:lnSpc>
              <a:tabLst>
                <a:tab pos="6372225" algn="ctr"/>
              </a:tabLst>
            </a:pPr>
            <a:r>
              <a:rPr lang="en-US" altLang="en-US" dirty="0" smtClean="0"/>
              <a:t>Assembler builds a </a:t>
            </a:r>
            <a:r>
              <a:rPr lang="en-US" altLang="en-US" b="1" dirty="0" smtClean="0">
                <a:solidFill>
                  <a:srgbClr val="FF0000"/>
                </a:solidFill>
              </a:rPr>
              <a:t>symbol table </a:t>
            </a:r>
            <a:r>
              <a:rPr lang="en-US" altLang="en-US" dirty="0" smtClean="0"/>
              <a:t>for labels</a:t>
            </a:r>
          </a:p>
          <a:p>
            <a:pPr lvl="1" eaLnBrk="1" hangingPunct="1">
              <a:lnSpc>
                <a:spcPct val="110000"/>
              </a:lnSpc>
              <a:tabLst>
                <a:tab pos="6372225" algn="ctr"/>
              </a:tabLst>
            </a:pPr>
            <a:r>
              <a:rPr lang="en-US" altLang="en-US" dirty="0" smtClean="0"/>
              <a:t>Assembler computes the address of each label in data segment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  <a:tabLst>
                <a:tab pos="6372225" algn="ctr"/>
              </a:tabLst>
            </a:pPr>
            <a:r>
              <a:rPr lang="en-US" altLang="en-US" dirty="0" smtClean="0"/>
              <a:t>Example	</a:t>
            </a:r>
            <a:r>
              <a:rPr lang="en-US" altLang="en-US" dirty="0" smtClean="0">
                <a:solidFill>
                  <a:srgbClr val="FF0000"/>
                </a:solidFill>
              </a:rPr>
              <a:t>Symbol Table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var1:  .BYTE   1, 2,'Z'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str1:  .ASCIIZ "My String\n"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var2:  .WORD   0x12345678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.ALIGN  3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var3:  .HALF   1000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 Table</a:t>
            </a: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5494338" y="2727325"/>
            <a:ext cx="120967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var3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6704013" y="2727325"/>
            <a:ext cx="1727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0x10010000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0x10010003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0x10010018</a:t>
            </a:r>
          </a:p>
        </p:txBody>
      </p:sp>
      <p:grpSp>
        <p:nvGrpSpPr>
          <p:cNvPr id="19462" name="Group 21"/>
          <p:cNvGrpSpPr>
            <a:grpSpLocks/>
          </p:cNvGrpSpPr>
          <p:nvPr/>
        </p:nvGrpSpPr>
        <p:grpSpPr bwMode="auto">
          <a:xfrm>
            <a:off x="5494338" y="2679700"/>
            <a:ext cx="3052762" cy="1990725"/>
            <a:chOff x="3461" y="1942"/>
            <a:chExt cx="1923" cy="1254"/>
          </a:xfrm>
        </p:grpSpPr>
        <p:sp>
          <p:nvSpPr>
            <p:cNvPr id="19512" name="Rectangle 11"/>
            <p:cNvSpPr>
              <a:spLocks noChangeArrowheads="1"/>
            </p:cNvSpPr>
            <p:nvPr/>
          </p:nvSpPr>
          <p:spPr bwMode="auto">
            <a:xfrm>
              <a:off x="3461" y="1942"/>
              <a:ext cx="1923" cy="1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3" name="Line 12"/>
            <p:cNvSpPr>
              <a:spLocks noChangeShapeType="1"/>
            </p:cNvSpPr>
            <p:nvPr/>
          </p:nvSpPr>
          <p:spPr bwMode="auto">
            <a:xfrm>
              <a:off x="4186" y="1942"/>
              <a:ext cx="0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13"/>
            <p:cNvSpPr>
              <a:spLocks noChangeShapeType="1"/>
            </p:cNvSpPr>
            <p:nvPr/>
          </p:nvSpPr>
          <p:spPr bwMode="auto">
            <a:xfrm>
              <a:off x="3461" y="2210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654724" y="5157738"/>
            <a:ext cx="2535237" cy="690563"/>
            <a:chOff x="485" y="3140"/>
            <a:chExt cx="1597" cy="435"/>
          </a:xfrm>
        </p:grpSpPr>
        <p:grpSp>
          <p:nvGrpSpPr>
            <p:cNvPr id="19504" name="Group 77"/>
            <p:cNvGrpSpPr>
              <a:grpSpLocks/>
            </p:cNvGrpSpPr>
            <p:nvPr/>
          </p:nvGrpSpPr>
          <p:grpSpPr bwMode="auto">
            <a:xfrm>
              <a:off x="1138" y="3140"/>
              <a:ext cx="399" cy="255"/>
              <a:chOff x="1138" y="3140"/>
              <a:chExt cx="399" cy="255"/>
            </a:xfrm>
          </p:grpSpPr>
          <p:sp>
            <p:nvSpPr>
              <p:cNvPr id="19510" name="Text Box 59"/>
              <p:cNvSpPr txBox="1">
                <a:spLocks noChangeArrowheads="1"/>
              </p:cNvSpPr>
              <p:nvPr/>
            </p:nvSpPr>
            <p:spPr bwMode="auto">
              <a:xfrm>
                <a:off x="1138" y="3140"/>
                <a:ext cx="29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var1</a:t>
                </a:r>
              </a:p>
            </p:txBody>
          </p:sp>
          <p:sp>
            <p:nvSpPr>
              <p:cNvPr id="19511" name="Freeform 69"/>
              <p:cNvSpPr>
                <a:spLocks/>
              </p:cNvSpPr>
              <p:nvPr/>
            </p:nvSpPr>
            <p:spPr bwMode="auto">
              <a:xfrm>
                <a:off x="1429" y="3231"/>
                <a:ext cx="108" cy="164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208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05" name="Group 86"/>
            <p:cNvGrpSpPr>
              <a:grpSpLocks/>
            </p:cNvGrpSpPr>
            <p:nvPr/>
          </p:nvGrpSpPr>
          <p:grpSpPr bwMode="auto">
            <a:xfrm>
              <a:off x="485" y="3394"/>
              <a:ext cx="1597" cy="181"/>
              <a:chOff x="485" y="3394"/>
              <a:chExt cx="1597" cy="181"/>
            </a:xfrm>
          </p:grpSpPr>
          <p:sp>
            <p:nvSpPr>
              <p:cNvPr id="19506" name="Text Box 15"/>
              <p:cNvSpPr txBox="1">
                <a:spLocks noChangeArrowheads="1"/>
              </p:cNvSpPr>
              <p:nvPr/>
            </p:nvSpPr>
            <p:spPr bwMode="auto">
              <a:xfrm>
                <a:off x="1429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19507" name="Text Box 16"/>
              <p:cNvSpPr txBox="1">
                <a:spLocks noChangeArrowheads="1"/>
              </p:cNvSpPr>
              <p:nvPr/>
            </p:nvSpPr>
            <p:spPr bwMode="auto">
              <a:xfrm>
                <a:off x="1646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19508" name="Text Box 17"/>
              <p:cNvSpPr txBox="1">
                <a:spLocks noChangeArrowheads="1"/>
              </p:cNvSpPr>
              <p:nvPr/>
            </p:nvSpPr>
            <p:spPr bwMode="auto">
              <a:xfrm>
                <a:off x="1864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'Z'</a:t>
                </a:r>
              </a:p>
            </p:txBody>
          </p:sp>
          <p:sp>
            <p:nvSpPr>
              <p:cNvPr id="19509" name="Text Box 22"/>
              <p:cNvSpPr txBox="1">
                <a:spLocks noChangeArrowheads="1"/>
              </p:cNvSpPr>
              <p:nvPr/>
            </p:nvSpPr>
            <p:spPr bwMode="auto">
              <a:xfrm>
                <a:off x="485" y="3394"/>
                <a:ext cx="90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0x10010000</a:t>
                </a:r>
              </a:p>
            </p:txBody>
          </p:sp>
        </p:grp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131224" y="5157739"/>
            <a:ext cx="3860800" cy="690563"/>
            <a:chOff x="2045" y="3140"/>
            <a:chExt cx="2432" cy="435"/>
          </a:xfrm>
        </p:grpSpPr>
        <p:grpSp>
          <p:nvGrpSpPr>
            <p:cNvPr id="19489" name="Group 67"/>
            <p:cNvGrpSpPr>
              <a:grpSpLocks/>
            </p:cNvGrpSpPr>
            <p:nvPr/>
          </p:nvGrpSpPr>
          <p:grpSpPr bwMode="auto">
            <a:xfrm>
              <a:off x="2045" y="3140"/>
              <a:ext cx="291" cy="254"/>
              <a:chOff x="2045" y="3285"/>
              <a:chExt cx="291" cy="254"/>
            </a:xfrm>
          </p:grpSpPr>
          <p:sp>
            <p:nvSpPr>
              <p:cNvPr id="19502" name="Text Box 60"/>
              <p:cNvSpPr txBox="1">
                <a:spLocks noChangeArrowheads="1"/>
              </p:cNvSpPr>
              <p:nvPr/>
            </p:nvSpPr>
            <p:spPr bwMode="auto">
              <a:xfrm>
                <a:off x="2045" y="3285"/>
                <a:ext cx="291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str1</a:t>
                </a:r>
              </a:p>
            </p:txBody>
          </p:sp>
          <p:sp>
            <p:nvSpPr>
              <p:cNvPr id="19503" name="Line 63"/>
              <p:cNvSpPr>
                <a:spLocks noChangeShapeType="1"/>
              </p:cNvSpPr>
              <p:nvPr/>
            </p:nvSpPr>
            <p:spPr bwMode="auto">
              <a:xfrm>
                <a:off x="2191" y="3431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90" name="Group 89"/>
            <p:cNvGrpSpPr>
              <a:grpSpLocks/>
            </p:cNvGrpSpPr>
            <p:nvPr/>
          </p:nvGrpSpPr>
          <p:grpSpPr bwMode="auto">
            <a:xfrm>
              <a:off x="2082" y="3394"/>
              <a:ext cx="2395" cy="181"/>
              <a:chOff x="2082" y="3394"/>
              <a:chExt cx="2395" cy="181"/>
            </a:xfrm>
          </p:grpSpPr>
          <p:sp>
            <p:nvSpPr>
              <p:cNvPr id="19491" name="Text Box 26"/>
              <p:cNvSpPr txBox="1">
                <a:spLocks noChangeArrowheads="1"/>
              </p:cNvSpPr>
              <p:nvPr/>
            </p:nvSpPr>
            <p:spPr bwMode="auto">
              <a:xfrm>
                <a:off x="208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'M'</a:t>
                </a:r>
              </a:p>
            </p:txBody>
          </p:sp>
          <p:sp>
            <p:nvSpPr>
              <p:cNvPr id="19492" name="Text Box 27"/>
              <p:cNvSpPr txBox="1">
                <a:spLocks noChangeArrowheads="1"/>
              </p:cNvSpPr>
              <p:nvPr/>
            </p:nvSpPr>
            <p:spPr bwMode="auto">
              <a:xfrm>
                <a:off x="229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'y'</a:t>
                </a:r>
              </a:p>
            </p:txBody>
          </p:sp>
          <p:sp>
            <p:nvSpPr>
              <p:cNvPr id="19493" name="Text Box 28"/>
              <p:cNvSpPr txBox="1">
                <a:spLocks noChangeArrowheads="1"/>
              </p:cNvSpPr>
              <p:nvPr/>
            </p:nvSpPr>
            <p:spPr bwMode="auto">
              <a:xfrm>
                <a:off x="251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  '</a:t>
                </a:r>
              </a:p>
            </p:txBody>
          </p:sp>
          <p:sp>
            <p:nvSpPr>
              <p:cNvPr id="19494" name="Text Box 29"/>
              <p:cNvSpPr txBox="1">
                <a:spLocks noChangeArrowheads="1"/>
              </p:cNvSpPr>
              <p:nvPr/>
            </p:nvSpPr>
            <p:spPr bwMode="auto">
              <a:xfrm>
                <a:off x="2734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'S'</a:t>
                </a:r>
              </a:p>
            </p:txBody>
          </p:sp>
          <p:sp>
            <p:nvSpPr>
              <p:cNvPr id="19495" name="Text Box 30"/>
              <p:cNvSpPr txBox="1">
                <a:spLocks noChangeArrowheads="1"/>
              </p:cNvSpPr>
              <p:nvPr/>
            </p:nvSpPr>
            <p:spPr bwMode="auto">
              <a:xfrm>
                <a:off x="295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't'</a:t>
                </a:r>
              </a:p>
            </p:txBody>
          </p:sp>
          <p:sp>
            <p:nvSpPr>
              <p:cNvPr id="19496" name="Text Box 31"/>
              <p:cNvSpPr txBox="1">
                <a:spLocks noChangeArrowheads="1"/>
              </p:cNvSpPr>
              <p:nvPr/>
            </p:nvSpPr>
            <p:spPr bwMode="auto">
              <a:xfrm>
                <a:off x="317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'r'</a:t>
                </a:r>
              </a:p>
            </p:txBody>
          </p:sp>
          <p:sp>
            <p:nvSpPr>
              <p:cNvPr id="19497" name="Text Box 32"/>
              <p:cNvSpPr txBox="1">
                <a:spLocks noChangeArrowheads="1"/>
              </p:cNvSpPr>
              <p:nvPr/>
            </p:nvSpPr>
            <p:spPr bwMode="auto">
              <a:xfrm>
                <a:off x="3388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'i'</a:t>
                </a:r>
              </a:p>
            </p:txBody>
          </p:sp>
          <p:sp>
            <p:nvSpPr>
              <p:cNvPr id="19498" name="Text Box 33"/>
              <p:cNvSpPr txBox="1">
                <a:spLocks noChangeArrowheads="1"/>
              </p:cNvSpPr>
              <p:nvPr/>
            </p:nvSpPr>
            <p:spPr bwMode="auto">
              <a:xfrm>
                <a:off x="360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'n'</a:t>
                </a:r>
              </a:p>
            </p:txBody>
          </p:sp>
          <p:sp>
            <p:nvSpPr>
              <p:cNvPr id="19499" name="Text Box 36"/>
              <p:cNvSpPr txBox="1">
                <a:spLocks noChangeArrowheads="1"/>
              </p:cNvSpPr>
              <p:nvPr/>
            </p:nvSpPr>
            <p:spPr bwMode="auto">
              <a:xfrm>
                <a:off x="3823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'g'</a:t>
                </a:r>
              </a:p>
            </p:txBody>
          </p:sp>
          <p:sp>
            <p:nvSpPr>
              <p:cNvPr id="19500" name="Text Box 37"/>
              <p:cNvSpPr txBox="1">
                <a:spLocks noChangeArrowheads="1"/>
              </p:cNvSpPr>
              <p:nvPr/>
            </p:nvSpPr>
            <p:spPr bwMode="auto">
              <a:xfrm>
                <a:off x="404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'\n'</a:t>
                </a:r>
              </a:p>
            </p:txBody>
          </p:sp>
          <p:sp>
            <p:nvSpPr>
              <p:cNvPr id="19501" name="Text Box 56"/>
              <p:cNvSpPr txBox="1">
                <a:spLocks noChangeArrowheads="1"/>
              </p:cNvSpPr>
              <p:nvPr/>
            </p:nvSpPr>
            <p:spPr bwMode="auto">
              <a:xfrm>
                <a:off x="425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654724" y="5848302"/>
            <a:ext cx="2881312" cy="576262"/>
            <a:chOff x="485" y="3575"/>
            <a:chExt cx="1815" cy="363"/>
          </a:xfrm>
        </p:grpSpPr>
        <p:sp>
          <p:nvSpPr>
            <p:cNvPr id="19484" name="Text Box 19"/>
            <p:cNvSpPr txBox="1">
              <a:spLocks noChangeArrowheads="1"/>
            </p:cNvSpPr>
            <p:nvPr/>
          </p:nvSpPr>
          <p:spPr bwMode="auto">
            <a:xfrm>
              <a:off x="1429" y="3575"/>
              <a:ext cx="871" cy="18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0x12345678</a:t>
              </a:r>
            </a:p>
          </p:txBody>
        </p:sp>
        <p:sp>
          <p:nvSpPr>
            <p:cNvPr id="19485" name="Text Box 41"/>
            <p:cNvSpPr txBox="1">
              <a:spLocks noChangeArrowheads="1"/>
            </p:cNvSpPr>
            <p:nvPr/>
          </p:nvSpPr>
          <p:spPr bwMode="auto">
            <a:xfrm>
              <a:off x="485" y="3576"/>
              <a:ext cx="90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0x10010010</a:t>
              </a:r>
            </a:p>
          </p:txBody>
        </p:sp>
        <p:grpSp>
          <p:nvGrpSpPr>
            <p:cNvPr id="19486" name="Group 84"/>
            <p:cNvGrpSpPr>
              <a:grpSpLocks/>
            </p:cNvGrpSpPr>
            <p:nvPr/>
          </p:nvGrpSpPr>
          <p:grpSpPr bwMode="auto">
            <a:xfrm>
              <a:off x="558" y="3757"/>
              <a:ext cx="979" cy="181"/>
              <a:chOff x="558" y="3757"/>
              <a:chExt cx="979" cy="181"/>
            </a:xfrm>
          </p:grpSpPr>
          <p:sp>
            <p:nvSpPr>
              <p:cNvPr id="19487" name="Text Box 61"/>
              <p:cNvSpPr txBox="1">
                <a:spLocks noChangeArrowheads="1"/>
              </p:cNvSpPr>
              <p:nvPr/>
            </p:nvSpPr>
            <p:spPr bwMode="auto">
              <a:xfrm>
                <a:off x="558" y="3793"/>
                <a:ext cx="90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var2 (aligned)</a:t>
                </a:r>
              </a:p>
            </p:txBody>
          </p:sp>
          <p:sp>
            <p:nvSpPr>
              <p:cNvPr id="19488" name="Freeform 72"/>
              <p:cNvSpPr>
                <a:spLocks/>
              </p:cNvSpPr>
              <p:nvPr/>
            </p:nvSpPr>
            <p:spPr bwMode="auto">
              <a:xfrm flipV="1">
                <a:off x="1465" y="3757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208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4917163" y="5848302"/>
            <a:ext cx="3054351" cy="576262"/>
            <a:chOff x="3170" y="3575"/>
            <a:chExt cx="1924" cy="363"/>
          </a:xfrm>
        </p:grpSpPr>
        <p:sp>
          <p:nvSpPr>
            <p:cNvPr id="19481" name="Text Box 57"/>
            <p:cNvSpPr txBox="1">
              <a:spLocks noChangeArrowheads="1"/>
            </p:cNvSpPr>
            <p:nvPr/>
          </p:nvSpPr>
          <p:spPr bwMode="auto">
            <a:xfrm>
              <a:off x="3170" y="3575"/>
              <a:ext cx="436" cy="18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1000</a:t>
              </a:r>
            </a:p>
          </p:txBody>
        </p:sp>
        <p:sp>
          <p:nvSpPr>
            <p:cNvPr id="19482" name="Text Box 73"/>
            <p:cNvSpPr txBox="1">
              <a:spLocks noChangeArrowheads="1"/>
            </p:cNvSpPr>
            <p:nvPr/>
          </p:nvSpPr>
          <p:spPr bwMode="auto">
            <a:xfrm>
              <a:off x="3352" y="3793"/>
              <a:ext cx="17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var3 (address is multiple of 8)</a:t>
              </a:r>
            </a:p>
          </p:txBody>
        </p:sp>
        <p:sp>
          <p:nvSpPr>
            <p:cNvPr id="19483" name="Freeform 74"/>
            <p:cNvSpPr>
              <a:spLocks/>
            </p:cNvSpPr>
            <p:nvPr/>
          </p:nvSpPr>
          <p:spPr bwMode="auto">
            <a:xfrm flipH="1" flipV="1">
              <a:off x="3243" y="3757"/>
              <a:ext cx="72" cy="109"/>
            </a:xfrm>
            <a:custGeom>
              <a:avLst/>
              <a:gdLst>
                <a:gd name="T0" fmla="*/ 0 w 72"/>
                <a:gd name="T1" fmla="*/ 0 h 73"/>
                <a:gd name="T2" fmla="*/ 72 w 72"/>
                <a:gd name="T3" fmla="*/ 0 h 73"/>
                <a:gd name="T4" fmla="*/ 72 w 72"/>
                <a:gd name="T5" fmla="*/ 1208 h 73"/>
                <a:gd name="T6" fmla="*/ 0 60000 65536"/>
                <a:gd name="T7" fmla="*/ 0 60000 65536"/>
                <a:gd name="T8" fmla="*/ 0 60000 65536"/>
                <a:gd name="T9" fmla="*/ 0 w 72"/>
                <a:gd name="T10" fmla="*/ 0 h 73"/>
                <a:gd name="T11" fmla="*/ 72 w 72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3">
                  <a:moveTo>
                    <a:pt x="0" y="0"/>
                  </a:moveTo>
                  <a:lnTo>
                    <a:pt x="72" y="0"/>
                  </a:lnTo>
                  <a:lnTo>
                    <a:pt x="72" y="73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6992024" y="5560964"/>
            <a:ext cx="1497012" cy="287338"/>
            <a:chOff x="4477" y="3394"/>
            <a:chExt cx="943" cy="181"/>
          </a:xfrm>
        </p:grpSpPr>
        <p:sp>
          <p:nvSpPr>
            <p:cNvPr id="19476" name="Text Box 70"/>
            <p:cNvSpPr txBox="1">
              <a:spLocks noChangeArrowheads="1"/>
            </p:cNvSpPr>
            <p:nvPr/>
          </p:nvSpPr>
          <p:spPr bwMode="auto">
            <a:xfrm>
              <a:off x="4477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9477" name="Text Box 71"/>
            <p:cNvSpPr txBox="1">
              <a:spLocks noChangeArrowheads="1"/>
            </p:cNvSpPr>
            <p:nvPr/>
          </p:nvSpPr>
          <p:spPr bwMode="auto">
            <a:xfrm>
              <a:off x="4695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grpSp>
          <p:nvGrpSpPr>
            <p:cNvPr id="19478" name="Group 83"/>
            <p:cNvGrpSpPr>
              <a:grpSpLocks/>
            </p:cNvGrpSpPr>
            <p:nvPr/>
          </p:nvGrpSpPr>
          <p:grpSpPr bwMode="auto">
            <a:xfrm>
              <a:off x="4477" y="3394"/>
              <a:ext cx="943" cy="181"/>
              <a:chOff x="4477" y="3394"/>
              <a:chExt cx="943" cy="181"/>
            </a:xfrm>
          </p:grpSpPr>
          <p:sp>
            <p:nvSpPr>
              <p:cNvPr id="19479" name="Text Box 80"/>
              <p:cNvSpPr txBox="1">
                <a:spLocks noChangeArrowheads="1"/>
              </p:cNvSpPr>
              <p:nvPr/>
            </p:nvSpPr>
            <p:spPr bwMode="auto">
              <a:xfrm>
                <a:off x="4948" y="3394"/>
                <a:ext cx="4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sp>
            <p:nvSpPr>
              <p:cNvPr id="19480" name="Rectangle 82"/>
              <p:cNvSpPr>
                <a:spLocks noChangeArrowheads="1"/>
              </p:cNvSpPr>
              <p:nvPr/>
            </p:nvSpPr>
            <p:spPr bwMode="auto">
              <a:xfrm>
                <a:off x="4477" y="3394"/>
                <a:ext cx="435" cy="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3534449" y="5848302"/>
            <a:ext cx="1384300" cy="576262"/>
            <a:chOff x="2299" y="3575"/>
            <a:chExt cx="872" cy="363"/>
          </a:xfrm>
        </p:grpSpPr>
        <p:grpSp>
          <p:nvGrpSpPr>
            <p:cNvPr id="19469" name="Group 97"/>
            <p:cNvGrpSpPr>
              <a:grpSpLocks/>
            </p:cNvGrpSpPr>
            <p:nvPr/>
          </p:nvGrpSpPr>
          <p:grpSpPr bwMode="auto">
            <a:xfrm>
              <a:off x="2299" y="3575"/>
              <a:ext cx="872" cy="181"/>
              <a:chOff x="2734" y="3575"/>
              <a:chExt cx="872" cy="181"/>
            </a:xfrm>
          </p:grpSpPr>
          <p:sp>
            <p:nvSpPr>
              <p:cNvPr id="19472" name="Text Box 42"/>
              <p:cNvSpPr txBox="1">
                <a:spLocks noChangeArrowheads="1"/>
              </p:cNvSpPr>
              <p:nvPr/>
            </p:nvSpPr>
            <p:spPr bwMode="auto">
              <a:xfrm>
                <a:off x="3170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3" name="Text Box 43"/>
              <p:cNvSpPr txBox="1">
                <a:spLocks noChangeArrowheads="1"/>
              </p:cNvSpPr>
              <p:nvPr/>
            </p:nvSpPr>
            <p:spPr bwMode="auto">
              <a:xfrm>
                <a:off x="3388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4" name="Text Box 54"/>
              <p:cNvSpPr txBox="1">
                <a:spLocks noChangeArrowheads="1"/>
              </p:cNvSpPr>
              <p:nvPr/>
            </p:nvSpPr>
            <p:spPr bwMode="auto">
              <a:xfrm>
                <a:off x="2734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5" name="Text Box 55"/>
              <p:cNvSpPr txBox="1">
                <a:spLocks noChangeArrowheads="1"/>
              </p:cNvSpPr>
              <p:nvPr/>
            </p:nvSpPr>
            <p:spPr bwMode="auto">
              <a:xfrm>
                <a:off x="2952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sp>
          <p:nvSpPr>
            <p:cNvPr id="19470" name="Text Box 102"/>
            <p:cNvSpPr txBox="1">
              <a:spLocks noChangeArrowheads="1"/>
            </p:cNvSpPr>
            <p:nvPr/>
          </p:nvSpPr>
          <p:spPr bwMode="auto">
            <a:xfrm>
              <a:off x="2481" y="3793"/>
              <a:ext cx="50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Unused</a:t>
              </a:r>
            </a:p>
          </p:txBody>
        </p:sp>
        <p:sp>
          <p:nvSpPr>
            <p:cNvPr id="19471" name="Rectangle 103"/>
            <p:cNvSpPr>
              <a:spLocks noChangeArrowheads="1"/>
            </p:cNvSpPr>
            <p:nvPr/>
          </p:nvSpPr>
          <p:spPr bwMode="auto">
            <a:xfrm>
              <a:off x="2299" y="3575"/>
              <a:ext cx="871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6" y="1239838"/>
            <a:ext cx="6970688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9786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Calls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67" y="836686"/>
            <a:ext cx="8813871" cy="56454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Programs do input/output through system calls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The MIPS architecture provides a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/>
              <a:t> instruction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To obtain services from the operating system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The operating system handles all system calls requested by program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Since MARS is a simulator, it simulates the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services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To use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services: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Load the service number in register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$v0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Load argument values, if any, in registers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dirty="0" smtClean="0"/>
              <a:t>, etc.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Issue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instruction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Retrieve return values, if any, from result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27267"/>
              </p:ext>
            </p:extLst>
          </p:nvPr>
        </p:nvGraphicFramePr>
        <p:xfrm>
          <a:off x="482600" y="1009508"/>
          <a:ext cx="8178800" cy="5472660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/ Result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integer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 float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double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null-terminated string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integer value in 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float value in 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double value in 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maximum number of characters to read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Allocate Heap memory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number of bytes to allocate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 of allocated memory in 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Exit Program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 – Cont’d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1208"/>
              </p:ext>
            </p:extLst>
          </p:nvPr>
        </p:nvGraphicFramePr>
        <p:xfrm>
          <a:off x="482600" y="951898"/>
          <a:ext cx="8178800" cy="5530275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Char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character to print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character read in $v0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Open File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null-terminated filename string $a1 = flags (0 = read-only, 1 = write-only)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mode (ignored)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file descriptor in $v0 (negative if error)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File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maximum number of characters to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read in $v0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 to File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number of characters to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written in $v0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Close File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and Printing an Integer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51900"/>
            <a:ext cx="8229600" cy="53574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5	# Read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$v0 = value read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move	$a0, $v0	# $a0 = value to print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	# Print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1"/>
            <a:ext cx="8229600" cy="5587879"/>
          </a:xfrm>
        </p:spPr>
        <p:txBody>
          <a:bodyPr/>
          <a:lstStyle/>
          <a:p>
            <a:pPr eaLnBrk="1" hangingPunct="1"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Critical Interface between hardware and software</a:t>
            </a:r>
            <a:endParaRPr lang="en-US" altLang="en-US" sz="20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An ISA includes the following …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Instructions and Instruction Formats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Data Types, Encodings, and Representations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Programmable Storage: Registers and Memory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Addressing Modes: to address Instructions and Data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Handling Exceptional Conditions (like division by zero)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Examples	(Versions)	Introduced in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Intel	(8086, 80386, Pentium, Core, ...)	1978 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MIPS	(MIPS I, II, …, MIPS32, MIPS64)	1986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ARM	(version 1, 2, …)	1985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253506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and Printing a String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89" y="894292"/>
            <a:ext cx="8435325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Data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.space  10	# array of 10 bytes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	$a0,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$a0 = address of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$a1, 10	# $a1 = max string length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8	# read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4	# Print string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 of Three Integers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2"/>
            <a:ext cx="8229600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Sum of three integers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Objective: Computes the sum of three integers. 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 Requests three numbers, Output: sum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################### Data segment ###################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prompt:	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"Please enter three numbers: \n"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sum_msg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	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"The sum is: "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################### Code segment ###################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    $a0,prompt	# display prompt string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$v0,4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1st integer into $t0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$t0,$v0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 of Three Integers – (cont'd)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2"/>
            <a:ext cx="8229600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2nd integer into $t1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$t1,$v0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3rd integer into $t2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$t2,$v0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$t0,$t0,$t1	# accumulate the sum	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$t0,$t0,$t2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    $a0,sum_msg	# write sum message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$v0,4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$a0,$t0	# output sum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$v0,1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$v0,10	# exit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68" y="836685"/>
            <a:ext cx="8756264" cy="5645486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Instructions are the language of the machine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We will study the MIPS instruction set architecture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FF0000"/>
                </a:solidFill>
              </a:rPr>
              <a:t>Reduced Instruction Set Computer (RISC)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Elegant and relatively simple design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Similar to RISC architectures developed in mid-1980’s and 90’s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Popular, used in many products</a:t>
            </a:r>
          </a:p>
          <a:p>
            <a:pPr lvl="2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Silicon Graphics, ATI, Cisco, Sony, etc.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Alternative to: Intel x86 architecture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FF0000"/>
                </a:solidFill>
              </a:rPr>
              <a:t>Complex Instruction Set Computer (CISC)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166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the MIPS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600" y="1257300"/>
            <a:ext cx="8410575" cy="4621213"/>
            <a:chOff x="482600" y="1257300"/>
            <a:chExt cx="8410575" cy="4621213"/>
          </a:xfrm>
        </p:grpSpPr>
        <p:grpSp>
          <p:nvGrpSpPr>
            <p:cNvPr id="8195" name="Group 322"/>
            <p:cNvGrpSpPr>
              <a:grpSpLocks/>
            </p:cNvGrpSpPr>
            <p:nvPr/>
          </p:nvGrpSpPr>
          <p:grpSpPr bwMode="auto">
            <a:xfrm>
              <a:off x="1709738" y="1257300"/>
              <a:ext cx="5613400" cy="4621213"/>
              <a:chOff x="1077" y="792"/>
              <a:chExt cx="3536" cy="2911"/>
            </a:xfrm>
          </p:grpSpPr>
          <p:sp>
            <p:nvSpPr>
              <p:cNvPr id="8209" name="Rectangle 8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3120" cy="762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0" name="Rectangle 9"/>
              <p:cNvSpPr>
                <a:spLocks noChangeArrowheads="1"/>
              </p:cNvSpPr>
              <p:nvPr/>
            </p:nvSpPr>
            <p:spPr bwMode="auto">
              <a:xfrm>
                <a:off x="2585" y="999"/>
                <a:ext cx="5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0000"/>
                    </a:solidFill>
                  </a:rPr>
                  <a:t>Memory</a:t>
                </a:r>
                <a:endParaRPr lang="en-US" altLang="en-US"/>
              </a:p>
            </p:txBody>
          </p:sp>
          <p:sp>
            <p:nvSpPr>
              <p:cNvPr id="8211" name="Rectangle 10"/>
              <p:cNvSpPr>
                <a:spLocks noChangeArrowheads="1"/>
              </p:cNvSpPr>
              <p:nvPr/>
            </p:nvSpPr>
            <p:spPr bwMode="auto">
              <a:xfrm>
                <a:off x="3114" y="1112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7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2" name="Rectangle 11"/>
              <p:cNvSpPr>
                <a:spLocks noChangeArrowheads="1"/>
              </p:cNvSpPr>
              <p:nvPr/>
            </p:nvSpPr>
            <p:spPr bwMode="auto">
              <a:xfrm>
                <a:off x="2191" y="1268"/>
                <a:ext cx="137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Up to 2</a:t>
                </a:r>
                <a:r>
                  <a:rPr lang="en-US" altLang="en-US" sz="1400" baseline="30000">
                    <a:solidFill>
                      <a:srgbClr val="000000"/>
                    </a:solidFill>
                  </a:rPr>
                  <a:t>32</a:t>
                </a:r>
                <a:r>
                  <a:rPr lang="en-US" altLang="en-US" sz="1400">
                    <a:solidFill>
                      <a:srgbClr val="000000"/>
                    </a:solidFill>
                  </a:rPr>
                  <a:t> bytes = 2</a:t>
                </a:r>
                <a:r>
                  <a:rPr lang="en-US" altLang="en-US" sz="1400" baseline="30000">
                    <a:solidFill>
                      <a:srgbClr val="000000"/>
                    </a:solidFill>
                  </a:rPr>
                  <a:t>30</a:t>
                </a:r>
                <a:r>
                  <a:rPr lang="en-US" altLang="en-US" sz="1400">
                    <a:solidFill>
                      <a:srgbClr val="000000"/>
                    </a:solidFill>
                  </a:rPr>
                  <a:t> words</a:t>
                </a:r>
                <a:endParaRPr lang="en-US" altLang="en-US" sz="1400"/>
              </a:p>
            </p:txBody>
          </p:sp>
          <p:sp>
            <p:nvSpPr>
              <p:cNvPr id="8213" name="Rectangle 12"/>
              <p:cNvSpPr>
                <a:spLocks noChangeArrowheads="1"/>
              </p:cNvSpPr>
              <p:nvPr/>
            </p:nvSpPr>
            <p:spPr bwMode="auto">
              <a:xfrm>
                <a:off x="3244" y="1268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4" name="Rectangle 15"/>
              <p:cNvSpPr>
                <a:spLocks noChangeArrowheads="1"/>
              </p:cNvSpPr>
              <p:nvPr/>
            </p:nvSpPr>
            <p:spPr bwMode="auto">
              <a:xfrm>
                <a:off x="2923" y="124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grpSp>
            <p:nvGrpSpPr>
              <p:cNvPr id="8215" name="Group 21"/>
              <p:cNvGrpSpPr>
                <a:grpSpLocks/>
              </p:cNvGrpSpPr>
              <p:nvPr/>
            </p:nvGrpSpPr>
            <p:grpSpPr bwMode="auto">
              <a:xfrm>
                <a:off x="1285" y="861"/>
                <a:ext cx="286" cy="147"/>
                <a:chOff x="1285" y="861"/>
                <a:chExt cx="286" cy="147"/>
              </a:xfrm>
            </p:grpSpPr>
            <p:sp>
              <p:nvSpPr>
                <p:cNvPr id="835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5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0" name="Rectangle 17"/>
                <p:cNvSpPr>
                  <a:spLocks noChangeArrowheads="1"/>
                </p:cNvSpPr>
                <p:nvPr/>
              </p:nvSpPr>
              <p:spPr bwMode="auto">
                <a:xfrm>
                  <a:off x="1355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24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2" name="Rectangle 19"/>
                <p:cNvSpPr>
                  <a:spLocks noChangeArrowheads="1"/>
                </p:cNvSpPr>
                <p:nvPr/>
              </p:nvSpPr>
              <p:spPr bwMode="auto">
                <a:xfrm>
                  <a:off x="1493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3" name="Rectangle 20"/>
                <p:cNvSpPr>
                  <a:spLocks noChangeArrowheads="1"/>
                </p:cNvSpPr>
                <p:nvPr/>
              </p:nvSpPr>
              <p:spPr bwMode="auto">
                <a:xfrm>
                  <a:off x="1285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16" name="Rectangle 22"/>
              <p:cNvSpPr>
                <a:spLocks noChangeArrowheads="1"/>
              </p:cNvSpPr>
              <p:nvPr/>
            </p:nvSpPr>
            <p:spPr bwMode="auto">
              <a:xfrm>
                <a:off x="1216" y="991"/>
                <a:ext cx="42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7" name="Rectangle 24"/>
              <p:cNvSpPr>
                <a:spLocks noChangeArrowheads="1"/>
              </p:cNvSpPr>
              <p:nvPr/>
            </p:nvSpPr>
            <p:spPr bwMode="auto">
              <a:xfrm>
                <a:off x="1528" y="1035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8" name="Rectangle 27"/>
              <p:cNvSpPr>
                <a:spLocks noChangeArrowheads="1"/>
              </p:cNvSpPr>
              <p:nvPr/>
            </p:nvSpPr>
            <p:spPr bwMode="auto">
              <a:xfrm>
                <a:off x="1805" y="1035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9" name="Rectangle 30"/>
              <p:cNvSpPr>
                <a:spLocks noChangeArrowheads="1"/>
              </p:cNvSpPr>
              <p:nvPr/>
            </p:nvSpPr>
            <p:spPr bwMode="auto">
              <a:xfrm>
                <a:off x="2083" y="1035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0" name="Rectangle 39"/>
              <p:cNvSpPr>
                <a:spLocks noChangeArrowheads="1"/>
              </p:cNvSpPr>
              <p:nvPr/>
            </p:nvSpPr>
            <p:spPr bwMode="auto">
              <a:xfrm>
                <a:off x="3703" y="1199"/>
                <a:ext cx="49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1" name="Rectangle 48"/>
              <p:cNvSpPr>
                <a:spLocks noChangeArrowheads="1"/>
              </p:cNvSpPr>
              <p:nvPr/>
            </p:nvSpPr>
            <p:spPr bwMode="auto">
              <a:xfrm>
                <a:off x="1320" y="1071"/>
                <a:ext cx="79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4 bytes per word</a:t>
                </a:r>
                <a:endParaRPr lang="en-US" altLang="en-US" b="1"/>
              </a:p>
            </p:txBody>
          </p:sp>
          <p:sp>
            <p:nvSpPr>
              <p:cNvPr id="8222" name="Rectangle 49"/>
              <p:cNvSpPr>
                <a:spLocks noChangeArrowheads="1"/>
              </p:cNvSpPr>
              <p:nvPr/>
            </p:nvSpPr>
            <p:spPr bwMode="auto">
              <a:xfrm>
                <a:off x="1979" y="117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3" name="Rectangle 60"/>
              <p:cNvSpPr>
                <a:spLocks noChangeArrowheads="1"/>
              </p:cNvSpPr>
              <p:nvPr/>
            </p:nvSpPr>
            <p:spPr bwMode="auto">
              <a:xfrm>
                <a:off x="2863" y="1615"/>
                <a:ext cx="17" cy="187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4" name="Rectangle 61"/>
              <p:cNvSpPr>
                <a:spLocks noChangeArrowheads="1"/>
              </p:cNvSpPr>
              <p:nvPr/>
            </p:nvSpPr>
            <p:spPr bwMode="auto">
              <a:xfrm>
                <a:off x="1077" y="1762"/>
                <a:ext cx="1664" cy="15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Rectangle 62"/>
              <p:cNvSpPr>
                <a:spLocks noChangeArrowheads="1"/>
              </p:cNvSpPr>
              <p:nvPr/>
            </p:nvSpPr>
            <p:spPr bwMode="auto">
              <a:xfrm>
                <a:off x="1632" y="1823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6" name="Rectangle 63"/>
              <p:cNvSpPr>
                <a:spLocks noChangeArrowheads="1"/>
              </p:cNvSpPr>
              <p:nvPr/>
            </p:nvSpPr>
            <p:spPr bwMode="auto">
              <a:xfrm>
                <a:off x="1762" y="1840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$0</a:t>
                </a:r>
                <a:endParaRPr lang="en-US" altLang="en-US" sz="1200" b="1"/>
              </a:p>
            </p:txBody>
          </p:sp>
          <p:sp>
            <p:nvSpPr>
              <p:cNvPr id="8227" name="Rectangle 64"/>
              <p:cNvSpPr>
                <a:spLocks noChangeArrowheads="1"/>
              </p:cNvSpPr>
              <p:nvPr/>
            </p:nvSpPr>
            <p:spPr bwMode="auto">
              <a:xfrm>
                <a:off x="1866" y="184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8" name="Rectangle 65"/>
              <p:cNvSpPr>
                <a:spLocks noChangeArrowheads="1"/>
              </p:cNvSpPr>
              <p:nvPr/>
            </p:nvSpPr>
            <p:spPr bwMode="auto">
              <a:xfrm>
                <a:off x="1632" y="1961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9" name="Rectangle 66"/>
              <p:cNvSpPr>
                <a:spLocks noChangeArrowheads="1"/>
              </p:cNvSpPr>
              <p:nvPr/>
            </p:nvSpPr>
            <p:spPr bwMode="auto">
              <a:xfrm>
                <a:off x="1762" y="1979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$1</a:t>
                </a:r>
                <a:endParaRPr lang="en-US" altLang="en-US" sz="1200" b="1"/>
              </a:p>
            </p:txBody>
          </p:sp>
          <p:sp>
            <p:nvSpPr>
              <p:cNvPr id="8230" name="Rectangle 68"/>
              <p:cNvSpPr>
                <a:spLocks noChangeArrowheads="1"/>
              </p:cNvSpPr>
              <p:nvPr/>
            </p:nvSpPr>
            <p:spPr bwMode="auto">
              <a:xfrm>
                <a:off x="1632" y="2100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1" name="Rectangle 69"/>
              <p:cNvSpPr>
                <a:spLocks noChangeArrowheads="1"/>
              </p:cNvSpPr>
              <p:nvPr/>
            </p:nvSpPr>
            <p:spPr bwMode="auto">
              <a:xfrm>
                <a:off x="1762" y="2118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$2</a:t>
                </a:r>
                <a:endParaRPr lang="en-US" altLang="en-US" sz="1200" b="1"/>
              </a:p>
            </p:txBody>
          </p:sp>
          <p:sp>
            <p:nvSpPr>
              <p:cNvPr id="8232" name="Rectangle 71"/>
              <p:cNvSpPr>
                <a:spLocks noChangeArrowheads="1"/>
              </p:cNvSpPr>
              <p:nvPr/>
            </p:nvSpPr>
            <p:spPr bwMode="auto">
              <a:xfrm>
                <a:off x="1632" y="2446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3" name="Rectangle 72"/>
              <p:cNvSpPr>
                <a:spLocks noChangeArrowheads="1"/>
              </p:cNvSpPr>
              <p:nvPr/>
            </p:nvSpPr>
            <p:spPr bwMode="auto">
              <a:xfrm>
                <a:off x="1736" y="2464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$31</a:t>
                </a:r>
                <a:endParaRPr lang="en-US" altLang="en-US" sz="1200" b="1"/>
              </a:p>
            </p:txBody>
          </p:sp>
          <p:sp>
            <p:nvSpPr>
              <p:cNvPr id="8234" name="Rectangle 74"/>
              <p:cNvSpPr>
                <a:spLocks noChangeArrowheads="1"/>
              </p:cNvSpPr>
              <p:nvPr/>
            </p:nvSpPr>
            <p:spPr bwMode="auto">
              <a:xfrm>
                <a:off x="1979" y="2932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5" name="Rectangle 75"/>
              <p:cNvSpPr>
                <a:spLocks noChangeArrowheads="1"/>
              </p:cNvSpPr>
              <p:nvPr/>
            </p:nvSpPr>
            <p:spPr bwMode="auto">
              <a:xfrm>
                <a:off x="2117" y="2949"/>
                <a:ext cx="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Hi</a:t>
                </a:r>
                <a:endParaRPr lang="en-US" altLang="en-US" sz="1200" b="1"/>
              </a:p>
            </p:txBody>
          </p:sp>
          <p:sp>
            <p:nvSpPr>
              <p:cNvPr id="8236" name="Rectangle 77"/>
              <p:cNvSpPr>
                <a:spLocks noChangeArrowheads="1"/>
              </p:cNvSpPr>
              <p:nvPr/>
            </p:nvSpPr>
            <p:spPr bwMode="auto">
              <a:xfrm>
                <a:off x="2325" y="2932"/>
                <a:ext cx="347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7" name="Rectangle 78"/>
              <p:cNvSpPr>
                <a:spLocks noChangeArrowheads="1"/>
              </p:cNvSpPr>
              <p:nvPr/>
            </p:nvSpPr>
            <p:spPr bwMode="auto">
              <a:xfrm>
                <a:off x="2455" y="2949"/>
                <a:ext cx="1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Lo</a:t>
                </a:r>
                <a:endParaRPr lang="en-US" altLang="en-US" sz="1200" b="1"/>
              </a:p>
            </p:txBody>
          </p:sp>
          <p:sp>
            <p:nvSpPr>
              <p:cNvPr id="8238" name="Rectangle 80"/>
              <p:cNvSpPr>
                <a:spLocks noChangeArrowheads="1"/>
              </p:cNvSpPr>
              <p:nvPr/>
            </p:nvSpPr>
            <p:spPr bwMode="auto">
              <a:xfrm>
                <a:off x="1147" y="2516"/>
                <a:ext cx="424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9" name="Rectangle 81"/>
              <p:cNvSpPr>
                <a:spLocks noChangeArrowheads="1"/>
              </p:cNvSpPr>
              <p:nvPr/>
            </p:nvSpPr>
            <p:spPr bwMode="auto">
              <a:xfrm>
                <a:off x="1251" y="2593"/>
                <a:ext cx="21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ALU</a:t>
                </a:r>
                <a:endParaRPr lang="en-US" altLang="en-US"/>
              </a:p>
            </p:txBody>
          </p:sp>
          <p:sp>
            <p:nvSpPr>
              <p:cNvPr id="8240" name="Rectangle 82"/>
              <p:cNvSpPr>
                <a:spLocks noChangeArrowheads="1"/>
              </p:cNvSpPr>
              <p:nvPr/>
            </p:nvSpPr>
            <p:spPr bwMode="auto">
              <a:xfrm>
                <a:off x="1476" y="259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41" name="Rectangle 83"/>
              <p:cNvSpPr>
                <a:spLocks noChangeArrowheads="1"/>
              </p:cNvSpPr>
              <p:nvPr/>
            </p:nvSpPr>
            <p:spPr bwMode="auto">
              <a:xfrm>
                <a:off x="2117" y="2516"/>
                <a:ext cx="416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2" name="Rectangle 84"/>
              <p:cNvSpPr>
                <a:spLocks noChangeArrowheads="1"/>
              </p:cNvSpPr>
              <p:nvPr/>
            </p:nvSpPr>
            <p:spPr bwMode="auto">
              <a:xfrm>
                <a:off x="2334" y="259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43" name="Line 85"/>
              <p:cNvSpPr>
                <a:spLocks noChangeShapeType="1"/>
              </p:cNvSpPr>
              <p:nvPr/>
            </p:nvSpPr>
            <p:spPr bwMode="auto">
              <a:xfrm>
                <a:off x="1355" y="2308"/>
                <a:ext cx="27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86"/>
              <p:cNvSpPr>
                <a:spLocks noChangeShapeType="1"/>
              </p:cNvSpPr>
              <p:nvPr/>
            </p:nvSpPr>
            <p:spPr bwMode="auto">
              <a:xfrm>
                <a:off x="1979" y="2308"/>
                <a:ext cx="3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45" name="Group 89"/>
              <p:cNvGrpSpPr>
                <a:grpSpLocks/>
              </p:cNvGrpSpPr>
              <p:nvPr/>
            </p:nvGrpSpPr>
            <p:grpSpPr bwMode="auto">
              <a:xfrm>
                <a:off x="2429" y="2793"/>
                <a:ext cx="61" cy="147"/>
                <a:chOff x="2429" y="2793"/>
                <a:chExt cx="61" cy="147"/>
              </a:xfrm>
            </p:grpSpPr>
            <p:sp>
              <p:nvSpPr>
                <p:cNvPr id="8357" name="Line 87"/>
                <p:cNvSpPr>
                  <a:spLocks noChangeShapeType="1"/>
                </p:cNvSpPr>
                <p:nvPr/>
              </p:nvSpPr>
              <p:spPr bwMode="auto">
                <a:xfrm>
                  <a:off x="2455" y="2793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8" name="Freeform 88"/>
                <p:cNvSpPr>
                  <a:spLocks/>
                </p:cNvSpPr>
                <p:nvPr/>
              </p:nvSpPr>
              <p:spPr bwMode="auto">
                <a:xfrm>
                  <a:off x="2429" y="2880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35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35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46" name="Rectangle 90"/>
              <p:cNvSpPr>
                <a:spLocks noChangeArrowheads="1"/>
              </p:cNvSpPr>
              <p:nvPr/>
            </p:nvSpPr>
            <p:spPr bwMode="auto">
              <a:xfrm>
                <a:off x="1632" y="2239"/>
                <a:ext cx="355" cy="216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7" name="Rectangle 91"/>
              <p:cNvSpPr>
                <a:spLocks noChangeArrowheads="1"/>
              </p:cNvSpPr>
              <p:nvPr/>
            </p:nvSpPr>
            <p:spPr bwMode="auto">
              <a:xfrm>
                <a:off x="2733" y="2507"/>
                <a:ext cx="138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8" name="Rectangle 92"/>
              <p:cNvSpPr>
                <a:spLocks noChangeArrowheads="1"/>
              </p:cNvSpPr>
              <p:nvPr/>
            </p:nvSpPr>
            <p:spPr bwMode="auto">
              <a:xfrm>
                <a:off x="3010" y="1762"/>
                <a:ext cx="1603" cy="1109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9" name="Rectangle 93"/>
              <p:cNvSpPr>
                <a:spLocks noChangeArrowheads="1"/>
              </p:cNvSpPr>
              <p:nvPr/>
            </p:nvSpPr>
            <p:spPr bwMode="auto">
              <a:xfrm>
                <a:off x="3565" y="1823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0" name="Rectangle 94"/>
              <p:cNvSpPr>
                <a:spLocks noChangeArrowheads="1"/>
              </p:cNvSpPr>
              <p:nvPr/>
            </p:nvSpPr>
            <p:spPr bwMode="auto">
              <a:xfrm>
                <a:off x="3695" y="1840"/>
                <a:ext cx="11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F0</a:t>
                </a:r>
                <a:endParaRPr lang="en-US" altLang="en-US" sz="1200" b="1"/>
              </a:p>
            </p:txBody>
          </p:sp>
          <p:sp>
            <p:nvSpPr>
              <p:cNvPr id="8251" name="Rectangle 96"/>
              <p:cNvSpPr>
                <a:spLocks noChangeArrowheads="1"/>
              </p:cNvSpPr>
              <p:nvPr/>
            </p:nvSpPr>
            <p:spPr bwMode="auto">
              <a:xfrm>
                <a:off x="3565" y="1961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2" name="Rectangle 97"/>
              <p:cNvSpPr>
                <a:spLocks noChangeArrowheads="1"/>
              </p:cNvSpPr>
              <p:nvPr/>
            </p:nvSpPr>
            <p:spPr bwMode="auto">
              <a:xfrm>
                <a:off x="3695" y="1979"/>
                <a:ext cx="11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F1</a:t>
                </a:r>
                <a:endParaRPr lang="en-US" altLang="en-US" sz="1200" b="1"/>
              </a:p>
            </p:txBody>
          </p:sp>
          <p:sp>
            <p:nvSpPr>
              <p:cNvPr id="8253" name="Rectangle 99"/>
              <p:cNvSpPr>
                <a:spLocks noChangeArrowheads="1"/>
              </p:cNvSpPr>
              <p:nvPr/>
            </p:nvSpPr>
            <p:spPr bwMode="auto">
              <a:xfrm>
                <a:off x="3565" y="2100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4" name="Rectangle 100"/>
              <p:cNvSpPr>
                <a:spLocks noChangeArrowheads="1"/>
              </p:cNvSpPr>
              <p:nvPr/>
            </p:nvSpPr>
            <p:spPr bwMode="auto">
              <a:xfrm>
                <a:off x="3695" y="2118"/>
                <a:ext cx="11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F2</a:t>
                </a:r>
                <a:endParaRPr lang="en-US" altLang="en-US" sz="1200" b="1"/>
              </a:p>
            </p:txBody>
          </p:sp>
          <p:sp>
            <p:nvSpPr>
              <p:cNvPr id="8255" name="Rectangle 102"/>
              <p:cNvSpPr>
                <a:spLocks noChangeArrowheads="1"/>
              </p:cNvSpPr>
              <p:nvPr/>
            </p:nvSpPr>
            <p:spPr bwMode="auto">
              <a:xfrm>
                <a:off x="3565" y="2446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6" name="Rectangle 103"/>
              <p:cNvSpPr>
                <a:spLocks noChangeArrowheads="1"/>
              </p:cNvSpPr>
              <p:nvPr/>
            </p:nvSpPr>
            <p:spPr bwMode="auto">
              <a:xfrm>
                <a:off x="3669" y="2464"/>
                <a:ext cx="16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F31</a:t>
                </a:r>
                <a:endParaRPr lang="en-US" altLang="en-US" sz="1200" b="1"/>
              </a:p>
            </p:txBody>
          </p:sp>
          <p:sp>
            <p:nvSpPr>
              <p:cNvPr id="8257" name="Rectangle 105"/>
              <p:cNvSpPr>
                <a:spLocks noChangeArrowheads="1"/>
              </p:cNvSpPr>
              <p:nvPr/>
            </p:nvSpPr>
            <p:spPr bwMode="auto">
              <a:xfrm>
                <a:off x="3079" y="2516"/>
                <a:ext cx="425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8" name="Rectangle 106"/>
              <p:cNvSpPr>
                <a:spLocks noChangeArrowheads="1"/>
              </p:cNvSpPr>
              <p:nvPr/>
            </p:nvSpPr>
            <p:spPr bwMode="auto">
              <a:xfrm>
                <a:off x="3218" y="2533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FP</a:t>
                </a:r>
                <a:endParaRPr lang="en-US" altLang="en-US"/>
              </a:p>
            </p:txBody>
          </p:sp>
          <p:sp>
            <p:nvSpPr>
              <p:cNvPr id="8259" name="Rectangle 107"/>
              <p:cNvSpPr>
                <a:spLocks noChangeArrowheads="1"/>
              </p:cNvSpPr>
              <p:nvPr/>
            </p:nvSpPr>
            <p:spPr bwMode="auto">
              <a:xfrm>
                <a:off x="3365" y="253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60" name="Rectangle 108"/>
              <p:cNvSpPr>
                <a:spLocks noChangeArrowheads="1"/>
              </p:cNvSpPr>
              <p:nvPr/>
            </p:nvSpPr>
            <p:spPr bwMode="auto">
              <a:xfrm>
                <a:off x="3183" y="2663"/>
                <a:ext cx="23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Arith</a:t>
                </a:r>
                <a:endParaRPr lang="en-US" altLang="en-US"/>
              </a:p>
            </p:txBody>
          </p:sp>
          <p:sp>
            <p:nvSpPr>
              <p:cNvPr id="8261" name="Rectangle 109"/>
              <p:cNvSpPr>
                <a:spLocks noChangeArrowheads="1"/>
              </p:cNvSpPr>
              <p:nvPr/>
            </p:nvSpPr>
            <p:spPr bwMode="auto">
              <a:xfrm>
                <a:off x="3409" y="266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62" name="Line 110"/>
              <p:cNvSpPr>
                <a:spLocks noChangeShapeType="1"/>
              </p:cNvSpPr>
              <p:nvPr/>
            </p:nvSpPr>
            <p:spPr bwMode="auto">
              <a:xfrm>
                <a:off x="3287" y="2308"/>
                <a:ext cx="27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3" name="Rectangle 111"/>
              <p:cNvSpPr>
                <a:spLocks noChangeArrowheads="1"/>
              </p:cNvSpPr>
              <p:nvPr/>
            </p:nvSpPr>
            <p:spPr bwMode="auto">
              <a:xfrm>
                <a:off x="3565" y="2239"/>
                <a:ext cx="355" cy="216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4" name="Rectangle 112"/>
              <p:cNvSpPr>
                <a:spLocks noChangeArrowheads="1"/>
              </p:cNvSpPr>
              <p:nvPr/>
            </p:nvSpPr>
            <p:spPr bwMode="auto">
              <a:xfrm>
                <a:off x="2871" y="2299"/>
                <a:ext cx="139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5" name="Rectangle 113"/>
              <p:cNvSpPr>
                <a:spLocks noChangeArrowheads="1"/>
              </p:cNvSpPr>
              <p:nvPr/>
            </p:nvSpPr>
            <p:spPr bwMode="auto">
              <a:xfrm>
                <a:off x="3010" y="3001"/>
                <a:ext cx="1603" cy="702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6" name="Rectangle 114"/>
              <p:cNvSpPr>
                <a:spLocks noChangeArrowheads="1"/>
              </p:cNvSpPr>
              <p:nvPr/>
            </p:nvSpPr>
            <p:spPr bwMode="auto">
              <a:xfrm>
                <a:off x="3425" y="3347"/>
                <a:ext cx="42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7" name="Rectangle 116"/>
              <p:cNvSpPr>
                <a:spLocks noChangeArrowheads="1"/>
              </p:cNvSpPr>
              <p:nvPr/>
            </p:nvSpPr>
            <p:spPr bwMode="auto">
              <a:xfrm>
                <a:off x="3425" y="3486"/>
                <a:ext cx="42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8" name="Rectangle 118"/>
              <p:cNvSpPr>
                <a:spLocks noChangeArrowheads="1"/>
              </p:cNvSpPr>
              <p:nvPr/>
            </p:nvSpPr>
            <p:spPr bwMode="auto">
              <a:xfrm>
                <a:off x="3425" y="3070"/>
                <a:ext cx="42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9" name="Rectangle 120"/>
              <p:cNvSpPr>
                <a:spLocks noChangeArrowheads="1"/>
              </p:cNvSpPr>
              <p:nvPr/>
            </p:nvSpPr>
            <p:spPr bwMode="auto">
              <a:xfrm>
                <a:off x="3425" y="3209"/>
                <a:ext cx="42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0" name="Rectangle 123"/>
              <p:cNvSpPr>
                <a:spLocks noChangeArrowheads="1"/>
              </p:cNvSpPr>
              <p:nvPr/>
            </p:nvSpPr>
            <p:spPr bwMode="auto">
              <a:xfrm>
                <a:off x="3544" y="3495"/>
                <a:ext cx="19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EPC</a:t>
                </a:r>
                <a:endParaRPr lang="en-US" altLang="en-US" b="1"/>
              </a:p>
            </p:txBody>
          </p:sp>
          <p:sp>
            <p:nvSpPr>
              <p:cNvPr id="8271" name="Rectangle 126"/>
              <p:cNvSpPr>
                <a:spLocks noChangeArrowheads="1"/>
              </p:cNvSpPr>
              <p:nvPr/>
            </p:nvSpPr>
            <p:spPr bwMode="auto">
              <a:xfrm>
                <a:off x="3497" y="3356"/>
                <a:ext cx="28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Cause</a:t>
                </a:r>
                <a:endParaRPr lang="en-US" altLang="en-US" b="1"/>
              </a:p>
            </p:txBody>
          </p:sp>
          <p:sp>
            <p:nvSpPr>
              <p:cNvPr id="8272" name="Rectangle 129"/>
              <p:cNvSpPr>
                <a:spLocks noChangeArrowheads="1"/>
              </p:cNvSpPr>
              <p:nvPr/>
            </p:nvSpPr>
            <p:spPr bwMode="auto">
              <a:xfrm>
                <a:off x="3425" y="3097"/>
                <a:ext cx="435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rgbClr val="000000"/>
                    </a:solidFill>
                    <a:latin typeface="Arial Narrow" pitchFamily="34" charset="0"/>
                  </a:rPr>
                  <a:t>BadVaddr</a:t>
                </a:r>
                <a:endParaRPr lang="en-US" altLang="en-US" sz="1200" b="1">
                  <a:latin typeface="Arial Narrow" pitchFamily="34" charset="0"/>
                </a:endParaRPr>
              </a:p>
            </p:txBody>
          </p:sp>
          <p:sp>
            <p:nvSpPr>
              <p:cNvPr id="8273" name="Rectangle 132"/>
              <p:cNvSpPr>
                <a:spLocks noChangeArrowheads="1"/>
              </p:cNvSpPr>
              <p:nvPr/>
            </p:nvSpPr>
            <p:spPr bwMode="auto">
              <a:xfrm>
                <a:off x="3497" y="3218"/>
                <a:ext cx="2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Status</a:t>
                </a:r>
                <a:endParaRPr lang="en-US" altLang="en-US" b="1"/>
              </a:p>
            </p:txBody>
          </p:sp>
          <p:sp>
            <p:nvSpPr>
              <p:cNvPr id="8274" name="Rectangle 135"/>
              <p:cNvSpPr>
                <a:spLocks noChangeArrowheads="1"/>
              </p:cNvSpPr>
              <p:nvPr/>
            </p:nvSpPr>
            <p:spPr bwMode="auto">
              <a:xfrm>
                <a:off x="2871" y="3339"/>
                <a:ext cx="139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5" name="Rectangle 136"/>
              <p:cNvSpPr>
                <a:spLocks noChangeArrowheads="1"/>
              </p:cNvSpPr>
              <p:nvPr/>
            </p:nvSpPr>
            <p:spPr bwMode="auto">
              <a:xfrm>
                <a:off x="1077" y="1753"/>
                <a:ext cx="49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6" name="Rectangle 137"/>
              <p:cNvSpPr>
                <a:spLocks noChangeArrowheads="1"/>
              </p:cNvSpPr>
              <p:nvPr/>
            </p:nvSpPr>
            <p:spPr bwMode="auto">
              <a:xfrm>
                <a:off x="1164" y="1796"/>
                <a:ext cx="1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EIU</a:t>
                </a:r>
                <a:endParaRPr lang="en-US" altLang="en-US"/>
              </a:p>
            </p:txBody>
          </p:sp>
          <p:sp>
            <p:nvSpPr>
              <p:cNvPr id="8277" name="Rectangle 138"/>
              <p:cNvSpPr>
                <a:spLocks noChangeArrowheads="1"/>
              </p:cNvSpPr>
              <p:nvPr/>
            </p:nvSpPr>
            <p:spPr bwMode="auto">
              <a:xfrm>
                <a:off x="1355" y="179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78" name="Rectangle 139"/>
              <p:cNvSpPr>
                <a:spLocks noChangeArrowheads="1"/>
              </p:cNvSpPr>
              <p:nvPr/>
            </p:nvSpPr>
            <p:spPr bwMode="auto">
              <a:xfrm>
                <a:off x="3010" y="1753"/>
                <a:ext cx="49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9" name="Rectangle 140"/>
              <p:cNvSpPr>
                <a:spLocks noChangeArrowheads="1"/>
              </p:cNvSpPr>
              <p:nvPr/>
            </p:nvSpPr>
            <p:spPr bwMode="auto">
              <a:xfrm>
                <a:off x="3097" y="1796"/>
                <a:ext cx="2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FPU</a:t>
                </a:r>
                <a:endParaRPr lang="en-US" altLang="en-US"/>
              </a:p>
            </p:txBody>
          </p:sp>
          <p:sp>
            <p:nvSpPr>
              <p:cNvPr id="8280" name="Rectangle 141"/>
              <p:cNvSpPr>
                <a:spLocks noChangeArrowheads="1"/>
              </p:cNvSpPr>
              <p:nvPr/>
            </p:nvSpPr>
            <p:spPr bwMode="auto">
              <a:xfrm>
                <a:off x="3331" y="179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81" name="Rectangle 143"/>
              <p:cNvSpPr>
                <a:spLocks noChangeArrowheads="1"/>
              </p:cNvSpPr>
              <p:nvPr/>
            </p:nvSpPr>
            <p:spPr bwMode="auto">
              <a:xfrm>
                <a:off x="3097" y="3044"/>
                <a:ext cx="24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TMU</a:t>
                </a:r>
                <a:endParaRPr lang="en-US" altLang="en-US"/>
              </a:p>
            </p:txBody>
          </p:sp>
          <p:grpSp>
            <p:nvGrpSpPr>
              <p:cNvPr id="8282" name="Group 150"/>
              <p:cNvGrpSpPr>
                <a:grpSpLocks/>
              </p:cNvGrpSpPr>
              <p:nvPr/>
            </p:nvGrpSpPr>
            <p:grpSpPr bwMode="auto">
              <a:xfrm>
                <a:off x="1563" y="861"/>
                <a:ext cx="286" cy="147"/>
                <a:chOff x="1563" y="861"/>
                <a:chExt cx="286" cy="147"/>
              </a:xfrm>
            </p:grpSpPr>
            <p:sp>
              <p:nvSpPr>
                <p:cNvPr id="83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63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32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701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5" name="Rectangle 148"/>
                <p:cNvSpPr>
                  <a:spLocks noChangeArrowheads="1"/>
                </p:cNvSpPr>
                <p:nvPr/>
              </p:nvSpPr>
              <p:spPr bwMode="auto">
                <a:xfrm>
                  <a:off x="1771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6" name="Rectangle 149"/>
                <p:cNvSpPr>
                  <a:spLocks noChangeArrowheads="1"/>
                </p:cNvSpPr>
                <p:nvPr/>
              </p:nvSpPr>
              <p:spPr bwMode="auto">
                <a:xfrm>
                  <a:off x="1563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3" name="Group 156"/>
              <p:cNvGrpSpPr>
                <a:grpSpLocks/>
              </p:cNvGrpSpPr>
              <p:nvPr/>
            </p:nvGrpSpPr>
            <p:grpSpPr bwMode="auto">
              <a:xfrm>
                <a:off x="1840" y="861"/>
                <a:ext cx="286" cy="147"/>
                <a:chOff x="1840" y="861"/>
                <a:chExt cx="286" cy="147"/>
              </a:xfrm>
            </p:grpSpPr>
            <p:sp>
              <p:nvSpPr>
                <p:cNvPr id="83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840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909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79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2048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40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4" name="Group 162"/>
              <p:cNvGrpSpPr>
                <a:grpSpLocks/>
              </p:cNvGrpSpPr>
              <p:nvPr/>
            </p:nvGrpSpPr>
            <p:grpSpPr bwMode="auto">
              <a:xfrm>
                <a:off x="4119" y="1485"/>
                <a:ext cx="286" cy="138"/>
                <a:chOff x="4119" y="1485"/>
                <a:chExt cx="286" cy="138"/>
              </a:xfrm>
            </p:grpSpPr>
            <p:sp>
              <p:nvSpPr>
                <p:cNvPr id="8342" name="Rectangle 157"/>
                <p:cNvSpPr>
                  <a:spLocks noChangeArrowheads="1"/>
                </p:cNvSpPr>
                <p:nvPr/>
              </p:nvSpPr>
              <p:spPr bwMode="auto">
                <a:xfrm>
                  <a:off x="4119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3" name="Rectangle 158"/>
                <p:cNvSpPr>
                  <a:spLocks noChangeArrowheads="1"/>
                </p:cNvSpPr>
                <p:nvPr/>
              </p:nvSpPr>
              <p:spPr bwMode="auto">
                <a:xfrm>
                  <a:off x="4189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4" name="Rectangle 159"/>
                <p:cNvSpPr>
                  <a:spLocks noChangeArrowheads="1"/>
                </p:cNvSpPr>
                <p:nvPr/>
              </p:nvSpPr>
              <p:spPr bwMode="auto">
                <a:xfrm>
                  <a:off x="4258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5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27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6" name="Rectangle 161"/>
                <p:cNvSpPr>
                  <a:spLocks noChangeArrowheads="1"/>
                </p:cNvSpPr>
                <p:nvPr/>
              </p:nvSpPr>
              <p:spPr bwMode="auto">
                <a:xfrm>
                  <a:off x="4119" y="1485"/>
                  <a:ext cx="286" cy="138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5" name="Group 168"/>
              <p:cNvGrpSpPr>
                <a:grpSpLocks/>
              </p:cNvGrpSpPr>
              <p:nvPr/>
            </p:nvGrpSpPr>
            <p:grpSpPr bwMode="auto">
              <a:xfrm>
                <a:off x="3842" y="1485"/>
                <a:ext cx="286" cy="138"/>
                <a:chOff x="3842" y="1485"/>
                <a:chExt cx="286" cy="138"/>
              </a:xfrm>
            </p:grpSpPr>
            <p:sp>
              <p:nvSpPr>
                <p:cNvPr id="8337" name="Rectangle 163"/>
                <p:cNvSpPr>
                  <a:spLocks noChangeArrowheads="1"/>
                </p:cNvSpPr>
                <p:nvPr/>
              </p:nvSpPr>
              <p:spPr bwMode="auto">
                <a:xfrm>
                  <a:off x="3842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38" name="Rectangle 164"/>
                <p:cNvSpPr>
                  <a:spLocks noChangeArrowheads="1"/>
                </p:cNvSpPr>
                <p:nvPr/>
              </p:nvSpPr>
              <p:spPr bwMode="auto">
                <a:xfrm>
                  <a:off x="3911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39" name="Rectangle 165"/>
                <p:cNvSpPr>
                  <a:spLocks noChangeArrowheads="1"/>
                </p:cNvSpPr>
                <p:nvPr/>
              </p:nvSpPr>
              <p:spPr bwMode="auto">
                <a:xfrm>
                  <a:off x="3981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0" name="Rectangle 166"/>
                <p:cNvSpPr>
                  <a:spLocks noChangeArrowheads="1"/>
                </p:cNvSpPr>
                <p:nvPr/>
              </p:nvSpPr>
              <p:spPr bwMode="auto">
                <a:xfrm>
                  <a:off x="4050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1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42" y="1485"/>
                  <a:ext cx="286" cy="138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86" name="Rectangle 169"/>
              <p:cNvSpPr>
                <a:spLocks noChangeArrowheads="1"/>
              </p:cNvSpPr>
              <p:nvPr/>
            </p:nvSpPr>
            <p:spPr bwMode="auto">
              <a:xfrm>
                <a:off x="1979" y="1753"/>
                <a:ext cx="762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87" name="Rectangle 170"/>
              <p:cNvSpPr>
                <a:spLocks noChangeArrowheads="1"/>
              </p:cNvSpPr>
              <p:nvPr/>
            </p:nvSpPr>
            <p:spPr bwMode="auto">
              <a:xfrm>
                <a:off x="2065" y="1796"/>
                <a:ext cx="59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Execution &amp;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Integer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(Main proc)</a:t>
                </a:r>
                <a:endParaRPr lang="en-US" altLang="en-US"/>
              </a:p>
            </p:txBody>
          </p:sp>
          <p:sp>
            <p:nvSpPr>
              <p:cNvPr id="8288" name="Rectangle 171"/>
              <p:cNvSpPr>
                <a:spLocks noChangeArrowheads="1"/>
              </p:cNvSpPr>
              <p:nvPr/>
            </p:nvSpPr>
            <p:spPr bwMode="auto">
              <a:xfrm>
                <a:off x="2568" y="179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89" name="Rectangle 175"/>
              <p:cNvSpPr>
                <a:spLocks noChangeArrowheads="1"/>
              </p:cNvSpPr>
              <p:nvPr/>
            </p:nvSpPr>
            <p:spPr bwMode="auto">
              <a:xfrm>
                <a:off x="3911" y="1753"/>
                <a:ext cx="702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0" name="Rectangle 176"/>
              <p:cNvSpPr>
                <a:spLocks noChangeArrowheads="1"/>
              </p:cNvSpPr>
              <p:nvPr/>
            </p:nvSpPr>
            <p:spPr bwMode="auto">
              <a:xfrm>
                <a:off x="3998" y="1796"/>
                <a:ext cx="55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Floating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Point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(Coproc 1)</a:t>
                </a:r>
                <a:endParaRPr lang="en-US" altLang="en-US"/>
              </a:p>
            </p:txBody>
          </p:sp>
          <p:sp>
            <p:nvSpPr>
              <p:cNvPr id="8291" name="Rectangle 181"/>
              <p:cNvSpPr>
                <a:spLocks noChangeArrowheads="1"/>
              </p:cNvSpPr>
              <p:nvPr/>
            </p:nvSpPr>
            <p:spPr bwMode="auto">
              <a:xfrm>
                <a:off x="3998" y="205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92" name="Rectangle 182"/>
              <p:cNvSpPr>
                <a:spLocks noChangeArrowheads="1"/>
              </p:cNvSpPr>
              <p:nvPr/>
            </p:nvSpPr>
            <p:spPr bwMode="auto">
              <a:xfrm>
                <a:off x="3911" y="3001"/>
                <a:ext cx="70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3" name="Rectangle 183"/>
              <p:cNvSpPr>
                <a:spLocks noChangeArrowheads="1"/>
              </p:cNvSpPr>
              <p:nvPr/>
            </p:nvSpPr>
            <p:spPr bwMode="auto">
              <a:xfrm>
                <a:off x="3860" y="3044"/>
                <a:ext cx="696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Trap &amp; 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Memory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(Coproc 0) </a:t>
                </a:r>
                <a:endParaRPr lang="en-US" altLang="en-US" sz="1400"/>
              </a:p>
            </p:txBody>
          </p:sp>
          <p:sp>
            <p:nvSpPr>
              <p:cNvPr id="8294" name="Line 188"/>
              <p:cNvSpPr>
                <a:spLocks noChangeShapeType="1"/>
              </p:cNvSpPr>
              <p:nvPr/>
            </p:nvSpPr>
            <p:spPr bwMode="auto">
              <a:xfrm>
                <a:off x="1909" y="3140"/>
                <a:ext cx="27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95" name="Group 191"/>
              <p:cNvGrpSpPr>
                <a:grpSpLocks/>
              </p:cNvGrpSpPr>
              <p:nvPr/>
            </p:nvGrpSpPr>
            <p:grpSpPr bwMode="auto">
              <a:xfrm>
                <a:off x="1883" y="2594"/>
                <a:ext cx="61" cy="546"/>
                <a:chOff x="1883" y="2594"/>
                <a:chExt cx="61" cy="546"/>
              </a:xfrm>
            </p:grpSpPr>
            <p:sp>
              <p:nvSpPr>
                <p:cNvPr id="8335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909" y="2620"/>
                  <a:ext cx="1" cy="52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6" name="Freeform 190"/>
                <p:cNvSpPr>
                  <a:spLocks/>
                </p:cNvSpPr>
                <p:nvPr/>
              </p:nvSpPr>
              <p:spPr bwMode="auto">
                <a:xfrm>
                  <a:off x="1883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6" name="Group 194"/>
              <p:cNvGrpSpPr>
                <a:grpSpLocks/>
              </p:cNvGrpSpPr>
              <p:nvPr/>
            </p:nvGrpSpPr>
            <p:grpSpPr bwMode="auto">
              <a:xfrm>
                <a:off x="2161" y="2793"/>
                <a:ext cx="60" cy="147"/>
                <a:chOff x="2161" y="2793"/>
                <a:chExt cx="60" cy="147"/>
              </a:xfrm>
            </p:grpSpPr>
            <p:sp>
              <p:nvSpPr>
                <p:cNvPr id="8333" name="Line 192"/>
                <p:cNvSpPr>
                  <a:spLocks noChangeShapeType="1"/>
                </p:cNvSpPr>
                <p:nvPr/>
              </p:nvSpPr>
              <p:spPr bwMode="auto">
                <a:xfrm>
                  <a:off x="2187" y="2793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4" name="Freeform 193"/>
                <p:cNvSpPr>
                  <a:spLocks/>
                </p:cNvSpPr>
                <p:nvPr/>
              </p:nvSpPr>
              <p:spPr bwMode="auto">
                <a:xfrm>
                  <a:off x="2161" y="2880"/>
                  <a:ext cx="60" cy="60"/>
                </a:xfrm>
                <a:custGeom>
                  <a:avLst/>
                  <a:gdLst>
                    <a:gd name="T0" fmla="*/ 0 w 60"/>
                    <a:gd name="T1" fmla="*/ 0 h 60"/>
                    <a:gd name="T2" fmla="*/ 26 w 60"/>
                    <a:gd name="T3" fmla="*/ 60 h 60"/>
                    <a:gd name="T4" fmla="*/ 60 w 60"/>
                    <a:gd name="T5" fmla="*/ 0 h 60"/>
                    <a:gd name="T6" fmla="*/ 0 w 6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7" name="Group 197"/>
              <p:cNvGrpSpPr>
                <a:grpSpLocks/>
              </p:cNvGrpSpPr>
              <p:nvPr/>
            </p:nvGrpSpPr>
            <p:grpSpPr bwMode="auto">
              <a:xfrm>
                <a:off x="1675" y="2594"/>
                <a:ext cx="61" cy="338"/>
                <a:chOff x="1675" y="2594"/>
                <a:chExt cx="61" cy="338"/>
              </a:xfrm>
            </p:grpSpPr>
            <p:sp>
              <p:nvSpPr>
                <p:cNvPr id="8331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1701" y="2620"/>
                  <a:ext cx="1" cy="312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2" name="Freeform 196"/>
                <p:cNvSpPr>
                  <a:spLocks/>
                </p:cNvSpPr>
                <p:nvPr/>
              </p:nvSpPr>
              <p:spPr bwMode="auto">
                <a:xfrm>
                  <a:off x="1675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" name="Group 200"/>
              <p:cNvGrpSpPr>
                <a:grpSpLocks/>
              </p:cNvGrpSpPr>
              <p:nvPr/>
            </p:nvGrpSpPr>
            <p:grpSpPr bwMode="auto">
              <a:xfrm>
                <a:off x="1329" y="2308"/>
                <a:ext cx="60" cy="216"/>
                <a:chOff x="1329" y="2308"/>
                <a:chExt cx="60" cy="216"/>
              </a:xfrm>
            </p:grpSpPr>
            <p:sp>
              <p:nvSpPr>
                <p:cNvPr id="8329" name="Line 198"/>
                <p:cNvSpPr>
                  <a:spLocks noChangeShapeType="1"/>
                </p:cNvSpPr>
                <p:nvPr/>
              </p:nvSpPr>
              <p:spPr bwMode="auto">
                <a:xfrm>
                  <a:off x="1355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0" name="Freeform 199"/>
                <p:cNvSpPr>
                  <a:spLocks/>
                </p:cNvSpPr>
                <p:nvPr/>
              </p:nvSpPr>
              <p:spPr bwMode="auto">
                <a:xfrm>
                  <a:off x="1329" y="2464"/>
                  <a:ext cx="60" cy="60"/>
                </a:xfrm>
                <a:custGeom>
                  <a:avLst/>
                  <a:gdLst>
                    <a:gd name="T0" fmla="*/ 0 w 60"/>
                    <a:gd name="T1" fmla="*/ 0 h 60"/>
                    <a:gd name="T2" fmla="*/ 26 w 60"/>
                    <a:gd name="T3" fmla="*/ 60 h 60"/>
                    <a:gd name="T4" fmla="*/ 60 w 60"/>
                    <a:gd name="T5" fmla="*/ 0 h 60"/>
                    <a:gd name="T6" fmla="*/ 0 w 6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99" name="Line 201"/>
              <p:cNvSpPr>
                <a:spLocks noChangeShapeType="1"/>
              </p:cNvSpPr>
              <p:nvPr/>
            </p:nvSpPr>
            <p:spPr bwMode="auto">
              <a:xfrm>
                <a:off x="1355" y="2793"/>
                <a:ext cx="1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0" name="Line 202"/>
              <p:cNvSpPr>
                <a:spLocks noChangeShapeType="1"/>
              </p:cNvSpPr>
              <p:nvPr/>
            </p:nvSpPr>
            <p:spPr bwMode="auto">
              <a:xfrm>
                <a:off x="1355" y="2932"/>
                <a:ext cx="3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" name="Line 203"/>
              <p:cNvSpPr>
                <a:spLocks noChangeShapeType="1"/>
              </p:cNvSpPr>
              <p:nvPr/>
            </p:nvSpPr>
            <p:spPr bwMode="auto">
              <a:xfrm>
                <a:off x="2455" y="3070"/>
                <a:ext cx="1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" name="Line 204"/>
              <p:cNvSpPr>
                <a:spLocks noChangeShapeType="1"/>
              </p:cNvSpPr>
              <p:nvPr/>
            </p:nvSpPr>
            <p:spPr bwMode="auto">
              <a:xfrm flipH="1">
                <a:off x="1840" y="3209"/>
                <a:ext cx="61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03" name="Group 207"/>
              <p:cNvGrpSpPr>
                <a:grpSpLocks/>
              </p:cNvGrpSpPr>
              <p:nvPr/>
            </p:nvGrpSpPr>
            <p:grpSpPr bwMode="auto">
              <a:xfrm>
                <a:off x="1814" y="2594"/>
                <a:ext cx="61" cy="615"/>
                <a:chOff x="1814" y="2594"/>
                <a:chExt cx="61" cy="615"/>
              </a:xfrm>
            </p:grpSpPr>
            <p:sp>
              <p:nvSpPr>
                <p:cNvPr id="8327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1840" y="2620"/>
                  <a:ext cx="1" cy="58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8" name="Freeform 206"/>
                <p:cNvSpPr>
                  <a:spLocks/>
                </p:cNvSpPr>
                <p:nvPr/>
              </p:nvSpPr>
              <p:spPr bwMode="auto">
                <a:xfrm>
                  <a:off x="1814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4" name="Line 208"/>
              <p:cNvSpPr>
                <a:spLocks noChangeShapeType="1"/>
              </p:cNvSpPr>
              <p:nvPr/>
            </p:nvSpPr>
            <p:spPr bwMode="auto">
              <a:xfrm flipV="1">
                <a:off x="2187" y="3070"/>
                <a:ext cx="1" cy="7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05" name="Group 211"/>
              <p:cNvGrpSpPr>
                <a:grpSpLocks/>
              </p:cNvGrpSpPr>
              <p:nvPr/>
            </p:nvGrpSpPr>
            <p:grpSpPr bwMode="auto">
              <a:xfrm>
                <a:off x="2299" y="2308"/>
                <a:ext cx="61" cy="216"/>
                <a:chOff x="2299" y="2308"/>
                <a:chExt cx="61" cy="216"/>
              </a:xfrm>
            </p:grpSpPr>
            <p:sp>
              <p:nvSpPr>
                <p:cNvPr id="8325" name="Line 209"/>
                <p:cNvSpPr>
                  <a:spLocks noChangeShapeType="1"/>
                </p:cNvSpPr>
                <p:nvPr/>
              </p:nvSpPr>
              <p:spPr bwMode="auto">
                <a:xfrm>
                  <a:off x="2325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6" name="Freeform 210"/>
                <p:cNvSpPr>
                  <a:spLocks/>
                </p:cNvSpPr>
                <p:nvPr/>
              </p:nvSpPr>
              <p:spPr bwMode="auto">
                <a:xfrm>
                  <a:off x="2299" y="2464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26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6" name="Group 214"/>
              <p:cNvGrpSpPr>
                <a:grpSpLocks/>
              </p:cNvGrpSpPr>
              <p:nvPr/>
            </p:nvGrpSpPr>
            <p:grpSpPr bwMode="auto">
              <a:xfrm>
                <a:off x="3261" y="2308"/>
                <a:ext cx="61" cy="216"/>
                <a:chOff x="3261" y="2308"/>
                <a:chExt cx="61" cy="216"/>
              </a:xfrm>
            </p:grpSpPr>
            <p:sp>
              <p:nvSpPr>
                <p:cNvPr id="8323" name="Line 212"/>
                <p:cNvSpPr>
                  <a:spLocks noChangeShapeType="1"/>
                </p:cNvSpPr>
                <p:nvPr/>
              </p:nvSpPr>
              <p:spPr bwMode="auto">
                <a:xfrm>
                  <a:off x="3287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4" name="Freeform 213"/>
                <p:cNvSpPr>
                  <a:spLocks/>
                </p:cNvSpPr>
                <p:nvPr/>
              </p:nvSpPr>
              <p:spPr bwMode="auto">
                <a:xfrm>
                  <a:off x="3261" y="2464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35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35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7" name="Group 217"/>
              <p:cNvGrpSpPr>
                <a:grpSpLocks/>
              </p:cNvGrpSpPr>
              <p:nvPr/>
            </p:nvGrpSpPr>
            <p:grpSpPr bwMode="auto">
              <a:xfrm>
                <a:off x="3677" y="2594"/>
                <a:ext cx="61" cy="130"/>
                <a:chOff x="3677" y="2594"/>
                <a:chExt cx="61" cy="130"/>
              </a:xfrm>
            </p:grpSpPr>
            <p:sp>
              <p:nvSpPr>
                <p:cNvPr id="8321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3703" y="2620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2" name="Freeform 216"/>
                <p:cNvSpPr>
                  <a:spLocks/>
                </p:cNvSpPr>
                <p:nvPr/>
              </p:nvSpPr>
              <p:spPr bwMode="auto">
                <a:xfrm>
                  <a:off x="3677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35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8" name="Line 218"/>
              <p:cNvSpPr>
                <a:spLocks noChangeShapeType="1"/>
              </p:cNvSpPr>
              <p:nvPr/>
            </p:nvSpPr>
            <p:spPr bwMode="auto">
              <a:xfrm>
                <a:off x="3495" y="2724"/>
                <a:ext cx="20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9" name="Rectangle 219"/>
              <p:cNvSpPr>
                <a:spLocks noChangeArrowheads="1"/>
              </p:cNvSpPr>
              <p:nvPr/>
            </p:nvSpPr>
            <p:spPr bwMode="auto">
              <a:xfrm>
                <a:off x="2117" y="792"/>
                <a:ext cx="62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0" name="Rectangle 220"/>
              <p:cNvSpPr>
                <a:spLocks noChangeArrowheads="1"/>
              </p:cNvSpPr>
              <p:nvPr/>
            </p:nvSpPr>
            <p:spPr bwMode="auto">
              <a:xfrm>
                <a:off x="2204" y="828"/>
                <a:ext cx="15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. . .</a:t>
                </a:r>
                <a:endParaRPr lang="en-US" altLang="en-US"/>
              </a:p>
            </p:txBody>
          </p:sp>
          <p:sp>
            <p:nvSpPr>
              <p:cNvPr id="8311" name="Rectangle 221"/>
              <p:cNvSpPr>
                <a:spLocks noChangeArrowheads="1"/>
              </p:cNvSpPr>
              <p:nvPr/>
            </p:nvSpPr>
            <p:spPr bwMode="auto">
              <a:xfrm>
                <a:off x="2360" y="835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312" name="Rectangle 223"/>
              <p:cNvSpPr>
                <a:spLocks noChangeArrowheads="1"/>
              </p:cNvSpPr>
              <p:nvPr/>
            </p:nvSpPr>
            <p:spPr bwMode="auto">
              <a:xfrm>
                <a:off x="3582" y="1458"/>
                <a:ext cx="15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. . .</a:t>
                </a:r>
                <a:endParaRPr lang="en-US" altLang="en-US"/>
              </a:p>
            </p:txBody>
          </p:sp>
          <p:sp>
            <p:nvSpPr>
              <p:cNvPr id="8313" name="Rectangle 225"/>
              <p:cNvSpPr>
                <a:spLocks noChangeArrowheads="1"/>
              </p:cNvSpPr>
              <p:nvPr/>
            </p:nvSpPr>
            <p:spPr bwMode="auto">
              <a:xfrm>
                <a:off x="3010" y="1901"/>
                <a:ext cx="63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4" name="Rectangle 227"/>
              <p:cNvSpPr>
                <a:spLocks noChangeArrowheads="1"/>
              </p:cNvSpPr>
              <p:nvPr/>
            </p:nvSpPr>
            <p:spPr bwMode="auto">
              <a:xfrm>
                <a:off x="3521" y="1944"/>
                <a:ext cx="2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30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315" name="Rectangle 231"/>
              <p:cNvSpPr>
                <a:spLocks noChangeArrowheads="1"/>
              </p:cNvSpPr>
              <p:nvPr/>
            </p:nvSpPr>
            <p:spPr bwMode="auto">
              <a:xfrm>
                <a:off x="1077" y="1901"/>
                <a:ext cx="63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6" name="Rectangle 233"/>
              <p:cNvSpPr>
                <a:spLocks noChangeArrowheads="1"/>
              </p:cNvSpPr>
              <p:nvPr/>
            </p:nvSpPr>
            <p:spPr bwMode="auto">
              <a:xfrm>
                <a:off x="1615" y="1944"/>
                <a:ext cx="2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30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317" name="Rectangle 235"/>
              <p:cNvSpPr>
                <a:spLocks noChangeArrowheads="1"/>
              </p:cNvSpPr>
              <p:nvPr/>
            </p:nvSpPr>
            <p:spPr bwMode="auto">
              <a:xfrm>
                <a:off x="2161" y="2524"/>
                <a:ext cx="34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Integer</a:t>
                </a:r>
                <a:endParaRPr lang="en-US" altLang="en-US"/>
              </a:p>
            </p:txBody>
          </p:sp>
          <p:sp>
            <p:nvSpPr>
              <p:cNvPr id="8318" name="Rectangle 236"/>
              <p:cNvSpPr>
                <a:spLocks noChangeArrowheads="1"/>
              </p:cNvSpPr>
              <p:nvPr/>
            </p:nvSpPr>
            <p:spPr bwMode="auto">
              <a:xfrm>
                <a:off x="2516" y="252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319" name="Rectangle 237"/>
              <p:cNvSpPr>
                <a:spLocks noChangeArrowheads="1"/>
              </p:cNvSpPr>
              <p:nvPr/>
            </p:nvSpPr>
            <p:spPr bwMode="auto">
              <a:xfrm>
                <a:off x="2152" y="2654"/>
                <a:ext cx="35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mul/div</a:t>
                </a:r>
                <a:endParaRPr lang="en-US" altLang="en-US"/>
              </a:p>
            </p:txBody>
          </p:sp>
          <p:sp>
            <p:nvSpPr>
              <p:cNvPr id="8320" name="Rectangle 238"/>
              <p:cNvSpPr>
                <a:spLocks noChangeArrowheads="1"/>
              </p:cNvSpPr>
              <p:nvPr/>
            </p:nvSpPr>
            <p:spPr bwMode="auto">
              <a:xfrm>
                <a:off x="2516" y="265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</p:grpSp>
        <p:sp>
          <p:nvSpPr>
            <p:cNvPr id="8196" name="Rectangle 294"/>
            <p:cNvSpPr>
              <a:spLocks noChangeArrowheads="1"/>
            </p:cNvSpPr>
            <p:nvPr/>
          </p:nvSpPr>
          <p:spPr bwMode="auto">
            <a:xfrm>
              <a:off x="482600" y="4005263"/>
              <a:ext cx="1071563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Arithmetic &amp;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Logic Unit</a:t>
              </a:r>
              <a:endParaRPr lang="en-US" altLang="en-US" sz="1400"/>
            </a:p>
          </p:txBody>
        </p:sp>
        <p:sp>
          <p:nvSpPr>
            <p:cNvPr id="8197" name="Line 308"/>
            <p:cNvSpPr>
              <a:spLocks noChangeShapeType="1"/>
            </p:cNvSpPr>
            <p:nvPr/>
          </p:nvSpPr>
          <p:spPr bwMode="auto">
            <a:xfrm>
              <a:off x="1519238" y="4235450"/>
              <a:ext cx="40322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8" name="Group 323"/>
            <p:cNvGrpSpPr>
              <a:grpSpLocks/>
            </p:cNvGrpSpPr>
            <p:nvPr/>
          </p:nvGrpSpPr>
          <p:grpSpPr bwMode="auto">
            <a:xfrm>
              <a:off x="539750" y="3082925"/>
              <a:ext cx="2132013" cy="695325"/>
              <a:chOff x="340" y="1942"/>
              <a:chExt cx="1343" cy="438"/>
            </a:xfrm>
          </p:grpSpPr>
          <p:sp>
            <p:nvSpPr>
              <p:cNvPr id="8207" name="Line 309"/>
              <p:cNvSpPr>
                <a:spLocks noChangeShapeType="1"/>
              </p:cNvSpPr>
              <p:nvPr/>
            </p:nvSpPr>
            <p:spPr bwMode="auto">
              <a:xfrm flipV="1">
                <a:off x="920" y="2160"/>
                <a:ext cx="7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Rectangle 310"/>
              <p:cNvSpPr>
                <a:spLocks noChangeArrowheads="1"/>
              </p:cNvSpPr>
              <p:nvPr/>
            </p:nvSpPr>
            <p:spPr bwMode="auto">
              <a:xfrm>
                <a:off x="340" y="1942"/>
                <a:ext cx="566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32 General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Purpose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Registers</a:t>
                </a:r>
                <a:endParaRPr lang="en-US" altLang="en-US" sz="1400"/>
              </a:p>
            </p:txBody>
          </p:sp>
        </p:grpSp>
        <p:grpSp>
          <p:nvGrpSpPr>
            <p:cNvPr id="8199" name="Group 314"/>
            <p:cNvGrpSpPr>
              <a:grpSpLocks/>
            </p:cNvGrpSpPr>
            <p:nvPr/>
          </p:nvGrpSpPr>
          <p:grpSpPr bwMode="auto">
            <a:xfrm>
              <a:off x="1346200" y="4235450"/>
              <a:ext cx="2073275" cy="1635125"/>
              <a:chOff x="848" y="2668"/>
              <a:chExt cx="1306" cy="1030"/>
            </a:xfrm>
          </p:grpSpPr>
          <p:sp>
            <p:nvSpPr>
              <p:cNvPr id="8205" name="Line 312"/>
              <p:cNvSpPr>
                <a:spLocks noChangeShapeType="1"/>
              </p:cNvSpPr>
              <p:nvPr/>
            </p:nvSpPr>
            <p:spPr bwMode="auto">
              <a:xfrm flipH="1">
                <a:off x="1320" y="2668"/>
                <a:ext cx="834" cy="72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" name="Rectangle 313"/>
              <p:cNvSpPr>
                <a:spLocks noChangeArrowheads="1"/>
              </p:cNvSpPr>
              <p:nvPr/>
            </p:nvSpPr>
            <p:spPr bwMode="auto">
              <a:xfrm>
                <a:off x="848" y="3430"/>
                <a:ext cx="98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Integer Multiplier/Divider</a:t>
                </a:r>
                <a:endParaRPr lang="en-US" altLang="en-US" sz="1400"/>
              </a:p>
            </p:txBody>
          </p:sp>
        </p:grpSp>
        <p:sp>
          <p:nvSpPr>
            <p:cNvPr id="8200" name="Rectangle 315"/>
            <p:cNvSpPr>
              <a:spLocks noChangeArrowheads="1"/>
            </p:cNvSpPr>
            <p:nvPr/>
          </p:nvSpPr>
          <p:spPr bwMode="auto">
            <a:xfrm>
              <a:off x="7473950" y="3371850"/>
              <a:ext cx="1419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32 Floating-Point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Registers</a:t>
              </a:r>
              <a:endParaRPr lang="en-US" altLang="en-US" sz="1400"/>
            </a:p>
          </p:txBody>
        </p:sp>
        <p:sp>
          <p:nvSpPr>
            <p:cNvPr id="8201" name="Line 316"/>
            <p:cNvSpPr>
              <a:spLocks noChangeShapeType="1"/>
            </p:cNvSpPr>
            <p:nvPr/>
          </p:nvSpPr>
          <p:spPr bwMode="auto">
            <a:xfrm>
              <a:off x="6127750" y="3716338"/>
              <a:ext cx="13827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2" name="Group 321"/>
            <p:cNvGrpSpPr>
              <a:grpSpLocks/>
            </p:cNvGrpSpPr>
            <p:nvPr/>
          </p:nvGrpSpPr>
          <p:grpSpPr bwMode="auto">
            <a:xfrm>
              <a:off x="5494338" y="4235450"/>
              <a:ext cx="3167062" cy="576263"/>
              <a:chOff x="3461" y="2668"/>
              <a:chExt cx="1995" cy="363"/>
            </a:xfrm>
          </p:grpSpPr>
          <p:sp>
            <p:nvSpPr>
              <p:cNvPr id="8203" name="Rectangle 318"/>
              <p:cNvSpPr>
                <a:spLocks noChangeArrowheads="1"/>
              </p:cNvSpPr>
              <p:nvPr/>
            </p:nvSpPr>
            <p:spPr bwMode="auto">
              <a:xfrm>
                <a:off x="4694" y="2740"/>
                <a:ext cx="7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Floating-Point</a:t>
                </a:r>
              </a:p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Arithmetic Unit</a:t>
                </a:r>
                <a:endParaRPr lang="en-US" altLang="en-US" sz="1400"/>
              </a:p>
            </p:txBody>
          </p:sp>
          <p:sp>
            <p:nvSpPr>
              <p:cNvPr id="8204" name="Line 319"/>
              <p:cNvSpPr>
                <a:spLocks noChangeShapeType="1"/>
              </p:cNvSpPr>
              <p:nvPr/>
            </p:nvSpPr>
            <p:spPr bwMode="auto">
              <a:xfrm>
                <a:off x="3461" y="2668"/>
                <a:ext cx="1270" cy="2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2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MIPS General-Purpose Registers</a:t>
            </a:r>
            <a:endParaRPr lang="en-US" altLang="en-US" dirty="0" smtClean="0"/>
          </a:p>
        </p:txBody>
      </p: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309081" y="894293"/>
            <a:ext cx="8525837" cy="184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32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/>
              <a:t>General Purpose Registers (GPRs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All registers are 32-bit wide in the MIPS 32-bit architecture</a:t>
            </a:r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Software defines names for registers to standardize their use</a:t>
            </a:r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Assembler </a:t>
            </a:r>
            <a:r>
              <a:rPr lang="en-US" altLang="en-US" sz="2000" dirty="0" smtClean="0"/>
              <a:t>can refer to registers by name or by number ($ notation)</a:t>
            </a:r>
          </a:p>
        </p:txBody>
      </p:sp>
      <p:graphicFrame>
        <p:nvGraphicFramePr>
          <p:cNvPr id="173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31789"/>
              </p:ext>
            </p:extLst>
          </p:nvPr>
        </p:nvGraphicFramePr>
        <p:xfrm>
          <a:off x="457200" y="2795992"/>
          <a:ext cx="8229600" cy="3686179"/>
        </p:xfrm>
        <a:graphic>
          <a:graphicData uri="http://schemas.openxmlformats.org/drawingml/2006/table">
            <a:tbl>
              <a:tblPr/>
              <a:tblGrid>
                <a:gridCol w="1479550"/>
                <a:gridCol w="1631950"/>
                <a:gridCol w="5118100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$zero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	(forced by hardware)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$at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$v0 – $v1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 – $3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$a0 – $a3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 – $7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 – $t7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$8 – $15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 Values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$s0 – $s7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$16 – $23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 registers	(preserved across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$t8 – $t9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$24 – $25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temporaries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$k0 – $k1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$26 – $27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$gp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	(points to global data)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(points to top of stack)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(points to stack frame)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$ra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(used by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function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Formats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51899"/>
            <a:ext cx="8229600" cy="553027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/>
              <a:t>All instructions are 32-bit wide, Three instruction formats:</a:t>
            </a:r>
          </a:p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Register (R-Type)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Register-to-register instructions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Op: operation code specifies the format of the instruction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Immediate (I-Type)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16-bit immediate constant is part in the instruction</a:t>
            </a:r>
          </a:p>
          <a:p>
            <a:pPr marL="342900" indent="-342900" eaLnBrk="1" hangingPunct="1">
              <a:lnSpc>
                <a:spcPct val="110000"/>
              </a:lnSpc>
              <a:spcBef>
                <a:spcPts val="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Jump (J-Type)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Used by jump instructions</a:t>
            </a:r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38250" y="2968144"/>
            <a:ext cx="6753225" cy="457200"/>
            <a:chOff x="1104" y="2938"/>
            <a:chExt cx="4608" cy="288"/>
          </a:xfrm>
        </p:grpSpPr>
        <p:sp>
          <p:nvSpPr>
            <p:cNvPr id="11277" name="Rectangle 6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9" name="Rectangle 8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Rd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funct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sa</a:t>
              </a:r>
              <a:r>
                <a:rPr lang="en-US" altLang="en-US" sz="1600" baseline="30000"/>
                <a:t>5</a:t>
              </a:r>
            </a:p>
          </p:txBody>
        </p:sp>
      </p:grpSp>
      <p:grpSp>
        <p:nvGrpSpPr>
          <p:cNvPr id="11269" name="Group 12"/>
          <p:cNvGrpSpPr>
            <a:grpSpLocks/>
          </p:cNvGrpSpPr>
          <p:nvPr/>
        </p:nvGrpSpPr>
        <p:grpSpPr bwMode="auto">
          <a:xfrm>
            <a:off x="1238250" y="4465926"/>
            <a:ext cx="6753225" cy="457200"/>
            <a:chOff x="1104" y="3283"/>
            <a:chExt cx="4608" cy="288"/>
          </a:xfrm>
        </p:grpSpPr>
        <p:sp>
          <p:nvSpPr>
            <p:cNvPr id="11273" name="Rectangle 13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4" name="Rectangle 14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5" name="Rectangle 15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immediate</a:t>
              </a:r>
              <a:r>
                <a:rPr lang="en-US" altLang="en-US" sz="1600" baseline="30000" dirty="0"/>
                <a:t>16</a:t>
              </a:r>
            </a:p>
          </p:txBody>
        </p:sp>
      </p:grpSp>
      <p:grpSp>
        <p:nvGrpSpPr>
          <p:cNvPr id="11270" name="Group 17"/>
          <p:cNvGrpSpPr>
            <a:grpSpLocks/>
          </p:cNvGrpSpPr>
          <p:nvPr/>
        </p:nvGrpSpPr>
        <p:grpSpPr bwMode="auto">
          <a:xfrm>
            <a:off x="1238250" y="5963708"/>
            <a:ext cx="6753225" cy="457200"/>
            <a:chOff x="1104" y="3629"/>
            <a:chExt cx="4608" cy="288"/>
          </a:xfrm>
        </p:grpSpPr>
        <p:sp>
          <p:nvSpPr>
            <p:cNvPr id="11271" name="Rectangle 18"/>
            <p:cNvSpPr>
              <a:spLocks noChangeArrowheads="1"/>
            </p:cNvSpPr>
            <p:nvPr/>
          </p:nvSpPr>
          <p:spPr bwMode="auto">
            <a:xfrm>
              <a:off x="1104" y="3629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2" name="Rectangle 19"/>
            <p:cNvSpPr>
              <a:spLocks noChangeArrowheads="1"/>
            </p:cNvSpPr>
            <p:nvPr/>
          </p:nvSpPr>
          <p:spPr bwMode="auto">
            <a:xfrm>
              <a:off x="1968" y="3629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29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6" y="1239838"/>
            <a:ext cx="6970688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830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Low-level programming language for a computer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One-to-one correspondence with the machine instructions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Assembly language is specific to a given processor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/>
              <a:t>Assembler: </a:t>
            </a:r>
            <a:r>
              <a:rPr lang="en-US" dirty="0" smtClean="0"/>
              <a:t>converts </a:t>
            </a:r>
            <a:r>
              <a:rPr lang="en-US" dirty="0"/>
              <a:t>assembly </a:t>
            </a:r>
            <a:r>
              <a:rPr lang="en-US" dirty="0" smtClean="0"/>
              <a:t>program into </a:t>
            </a:r>
            <a:r>
              <a:rPr lang="en-US" dirty="0"/>
              <a:t>machine </a:t>
            </a:r>
            <a:r>
              <a:rPr lang="en-US" dirty="0" smtClean="0"/>
              <a:t>code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Assembly language uses: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Mnemonics: to represent the names of low-level machine instructions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Labels: to represent the names of variables or memory addresses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Directives: to define data and constants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Macros: to facilitate the inline expansion of text into other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19781</TotalTime>
  <Words>1896</Words>
  <Application>Microsoft Office PowerPoint</Application>
  <PresentationFormat>On-screen Show (4:3)</PresentationFormat>
  <Paragraphs>588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Arial</vt:lpstr>
      <vt:lpstr>Arial Narrow</vt:lpstr>
      <vt:lpstr>Comic Sans MS</vt:lpstr>
      <vt:lpstr>Consolas</vt:lpstr>
      <vt:lpstr>Courier New</vt:lpstr>
      <vt:lpstr>Symbol</vt:lpstr>
      <vt:lpstr>Times New Roman</vt:lpstr>
      <vt:lpstr>Wingdings</vt:lpstr>
      <vt:lpstr>Default Design</vt:lpstr>
      <vt:lpstr>Introduction to Assembly Language Programming</vt:lpstr>
      <vt:lpstr>Presentation Outline</vt:lpstr>
      <vt:lpstr>Instruction Set Architecture (ISA)</vt:lpstr>
      <vt:lpstr>Instructions</vt:lpstr>
      <vt:lpstr>Overview of the MIPS Architecture</vt:lpstr>
      <vt:lpstr>MIPS General-Purpose Registers</vt:lpstr>
      <vt:lpstr>Instruction Formats</vt:lpstr>
      <vt:lpstr>Next . . .</vt:lpstr>
      <vt:lpstr>What is Assembly Language?</vt:lpstr>
      <vt:lpstr>Assembly Language Statements</vt:lpstr>
      <vt:lpstr>Assembly Language Instructions</vt:lpstr>
      <vt:lpstr>Comments</vt:lpstr>
      <vt:lpstr>Program Template</vt:lpstr>
      <vt:lpstr>.DATA, .TEXT, &amp; .GLOBL Directives</vt:lpstr>
      <vt:lpstr>Layout of a Program in Memory</vt:lpstr>
      <vt:lpstr>Next . . .</vt:lpstr>
      <vt:lpstr>Data Definition Statement</vt:lpstr>
      <vt:lpstr>Data Directives</vt:lpstr>
      <vt:lpstr>String Directives</vt:lpstr>
      <vt:lpstr>Examples of Data Definitions</vt:lpstr>
      <vt:lpstr>Next . . .</vt:lpstr>
      <vt:lpstr>Memory Alignment</vt:lpstr>
      <vt:lpstr>Byte Ordering (Endianness)</vt:lpstr>
      <vt:lpstr>Symbol Table</vt:lpstr>
      <vt:lpstr>Next . . .</vt:lpstr>
      <vt:lpstr>System Calls</vt:lpstr>
      <vt:lpstr>Syscall Services</vt:lpstr>
      <vt:lpstr>Syscall Services – Cont’d</vt:lpstr>
      <vt:lpstr>Reading and Printing an Integer</vt:lpstr>
      <vt:lpstr>Reading and Printing a String</vt:lpstr>
      <vt:lpstr>Sum of Three Integers</vt:lpstr>
      <vt:lpstr>Sum of Three Integers – (cont'd)</vt:lpstr>
      <vt:lpstr>Shl</vt:lpstr>
    </vt:vector>
  </TitlesOfParts>
  <Company>KFUPM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Assembly Language Programming</dc:title>
  <dc:creator>Dr. Muhamed Mudawar</dc:creator>
  <cp:lastModifiedBy>iit</cp:lastModifiedBy>
  <cp:revision>547</cp:revision>
  <cp:lastPrinted>2012-10-01T12:07:26Z</cp:lastPrinted>
  <dcterms:created xsi:type="dcterms:W3CDTF">2004-09-12T13:54:39Z</dcterms:created>
  <dcterms:modified xsi:type="dcterms:W3CDTF">2017-01-17T01:56:10Z</dcterms:modified>
</cp:coreProperties>
</file>