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72" r:id="rId12"/>
    <p:sldId id="264" r:id="rId13"/>
    <p:sldId id="265" r:id="rId14"/>
    <p:sldId id="267" r:id="rId15"/>
    <p:sldId id="266" r:id="rId16"/>
    <p:sldId id="268" r:id="rId17"/>
    <p:sldId id="269" r:id="rId18"/>
    <p:sldId id="273" r:id="rId19"/>
    <p:sldId id="274" r:id="rId20"/>
    <p:sldId id="275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54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0AD95-DB34-4AFF-AFC4-A645BA9226A3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AC65F-443B-43C6-8C1C-F9FCD01C0D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and Data validation using Regular Expression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SE306: Object Oriented Concept II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it in Java,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Now that we have a matcher </a:t>
            </a:r>
            <a:r>
              <a:rPr lang="en-US" dirty="0" smtClean="0">
                <a:latin typeface="Trebuchet MS" pitchFamily="34" charset="0"/>
              </a:rPr>
              <a:t>m</a:t>
            </a:r>
            <a:r>
              <a:rPr lang="en-US" dirty="0" smtClean="0"/>
              <a:t>,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rgbClr val="00B050"/>
                </a:solidFill>
                <a:latin typeface="Trebuchet MS" pitchFamily="34" charset="0"/>
              </a:rPr>
              <a:t>m.matches</a:t>
            </a:r>
            <a:r>
              <a:rPr lang="en-US" dirty="0" smtClean="0">
                <a:solidFill>
                  <a:srgbClr val="00B050"/>
                </a:solidFill>
                <a:latin typeface="Trebuchet MS" pitchFamily="34" charset="0"/>
              </a:rPr>
              <a:t>() </a:t>
            </a:r>
            <a:r>
              <a:rPr lang="en-US" dirty="0" smtClean="0">
                <a:solidFill>
                  <a:schemeClr val="tx1"/>
                </a:solidFill>
              </a:rPr>
              <a:t>returns 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true</a:t>
            </a:r>
            <a:r>
              <a:rPr lang="en-US" dirty="0" smtClean="0">
                <a:solidFill>
                  <a:schemeClr val="tx1"/>
                </a:solidFill>
              </a:rPr>
              <a:t> if the pattern matches the entire text string, and 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false</a:t>
            </a:r>
            <a:r>
              <a:rPr lang="en-US" dirty="0" smtClean="0">
                <a:solidFill>
                  <a:schemeClr val="tx1"/>
                </a:solidFill>
              </a:rPr>
              <a:t> otherwise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rgbClr val="00B050"/>
                </a:solidFill>
                <a:latin typeface="Trebuchet MS" pitchFamily="34" charset="0"/>
              </a:rPr>
              <a:t>m.lookingAt</a:t>
            </a:r>
            <a:r>
              <a:rPr lang="en-US" dirty="0" smtClean="0">
                <a:solidFill>
                  <a:srgbClr val="00B050"/>
                </a:solidFill>
                <a:latin typeface="Trebuchet MS" pitchFamily="34" charset="0"/>
              </a:rPr>
              <a:t>() </a:t>
            </a:r>
            <a:r>
              <a:rPr lang="en-US" dirty="0" smtClean="0">
                <a:solidFill>
                  <a:schemeClr val="tx1"/>
                </a:solidFill>
              </a:rPr>
              <a:t>returns 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true</a:t>
            </a:r>
            <a:r>
              <a:rPr lang="en-US" dirty="0" smtClean="0">
                <a:solidFill>
                  <a:schemeClr val="tx1"/>
                </a:solidFill>
              </a:rPr>
              <a:t> if the pattern matches at the beginning of the text string, and 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false</a:t>
            </a:r>
            <a:r>
              <a:rPr lang="en-US" dirty="0" smtClean="0">
                <a:solidFill>
                  <a:schemeClr val="tx1"/>
                </a:solidFill>
              </a:rPr>
              <a:t> otherwise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B050"/>
                </a:solidFill>
                <a:latin typeface="Trebuchet MS" pitchFamily="34" charset="0"/>
              </a:rPr>
              <a:t>m.find() </a:t>
            </a:r>
            <a:r>
              <a:rPr lang="en-US" dirty="0" smtClean="0">
                <a:solidFill>
                  <a:schemeClr val="tx1"/>
                </a:solidFill>
              </a:rPr>
              <a:t>returns 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true</a:t>
            </a:r>
            <a:r>
              <a:rPr lang="en-US" dirty="0" smtClean="0">
                <a:solidFill>
                  <a:schemeClr val="tx1"/>
                </a:solidFill>
              </a:rPr>
              <a:t> if the pattern matches any part of the text string, and 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false</a:t>
            </a:r>
            <a:r>
              <a:rPr lang="en-US" dirty="0" smtClean="0">
                <a:solidFill>
                  <a:schemeClr val="tx1"/>
                </a:solidFill>
              </a:rPr>
              <a:t> otherwise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If called again, </a:t>
            </a:r>
            <a:r>
              <a:rPr lang="en-US" dirty="0" smtClean="0">
                <a:latin typeface="Trebuchet MS" pitchFamily="34" charset="0"/>
              </a:rPr>
              <a:t>m.find() </a:t>
            </a:r>
            <a:r>
              <a:rPr lang="en-US" dirty="0" smtClean="0"/>
              <a:t>will start searching from where the last match was found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Trebuchet MS" pitchFamily="34" charset="0"/>
              </a:rPr>
              <a:t>m.find()</a:t>
            </a:r>
            <a:r>
              <a:rPr lang="en-US" dirty="0" smtClean="0"/>
              <a:t> will return </a:t>
            </a:r>
            <a:r>
              <a:rPr lang="en-US" dirty="0" smtClean="0">
                <a:latin typeface="Trebuchet MS" pitchFamily="34" charset="0"/>
              </a:rPr>
              <a:t>true</a:t>
            </a:r>
            <a:r>
              <a:rPr lang="en-US" dirty="0" smtClean="0"/>
              <a:t> for as many matches as there are in the string; after that, it will return </a:t>
            </a:r>
            <a:r>
              <a:rPr lang="en-US" dirty="0" smtClean="0">
                <a:latin typeface="Trebuchet MS" pitchFamily="34" charset="0"/>
              </a:rPr>
              <a:t>false</a:t>
            </a:r>
            <a:r>
              <a:rPr lang="en-US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When </a:t>
            </a:r>
            <a:r>
              <a:rPr lang="en-US" dirty="0" smtClean="0">
                <a:latin typeface="Trebuchet MS" pitchFamily="34" charset="0"/>
              </a:rPr>
              <a:t>m.find()</a:t>
            </a:r>
            <a:r>
              <a:rPr lang="en-US" dirty="0" smtClean="0"/>
              <a:t>  returns </a:t>
            </a:r>
            <a:r>
              <a:rPr lang="en-US" dirty="0" smtClean="0">
                <a:latin typeface="Trebuchet MS" pitchFamily="34" charset="0"/>
              </a:rPr>
              <a:t>false</a:t>
            </a:r>
            <a:r>
              <a:rPr lang="en-US" dirty="0" smtClean="0"/>
              <a:t>, matcher </a:t>
            </a:r>
            <a:r>
              <a:rPr lang="en-US" dirty="0" smtClean="0">
                <a:latin typeface="Trebuchet MS" pitchFamily="34" charset="0"/>
              </a:rPr>
              <a:t>m</a:t>
            </a:r>
            <a:r>
              <a:rPr lang="en-US" dirty="0" smtClean="0"/>
              <a:t> will be </a:t>
            </a:r>
            <a:r>
              <a:rPr lang="en-US" i="1" dirty="0" smtClean="0"/>
              <a:t>reset</a:t>
            </a:r>
            <a:r>
              <a:rPr lang="en-US" dirty="0" smtClean="0"/>
              <a:t> to the beginning of the text string (and may be used again)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what was matched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dirty="0" smtClean="0"/>
              <a:t>After a successful match,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m.start() </a:t>
            </a:r>
            <a:r>
              <a:rPr lang="en-US" sz="2400" dirty="0" smtClean="0"/>
              <a:t>will return the index of the first character matched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i="1" dirty="0" smtClean="0"/>
              <a:t>After a successful match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  <a:latin typeface="Trebuchet MS" pitchFamily="34" charset="0"/>
              </a:rPr>
              <a:t>m.end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() </a:t>
            </a:r>
            <a:r>
              <a:rPr lang="en-US" sz="2400" dirty="0" smtClean="0"/>
              <a:t>will return the index of the last character matched, </a:t>
            </a:r>
            <a:r>
              <a:rPr lang="en-US" sz="2400" i="1" dirty="0" smtClean="0"/>
              <a:t>plus one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If no match was attempted, or if the match was unsuccessful, 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m.start() </a:t>
            </a:r>
            <a:r>
              <a:rPr lang="en-US" sz="2400" dirty="0" smtClean="0"/>
              <a:t>and</a:t>
            </a:r>
            <a:r>
              <a:rPr lang="en-US" sz="2400" dirty="0" smtClean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rebuchet MS" pitchFamily="34" charset="0"/>
              </a:rPr>
              <a:t>m.end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() </a:t>
            </a:r>
            <a:r>
              <a:rPr lang="en-US" sz="2400" dirty="0" smtClean="0"/>
              <a:t>will throw an </a:t>
            </a:r>
            <a:r>
              <a:rPr lang="en-US" sz="2400" dirty="0" err="1" smtClean="0">
                <a:solidFill>
                  <a:srgbClr val="FF0000"/>
                </a:solidFill>
                <a:latin typeface="Trebuchet MS" pitchFamily="34" charset="0"/>
              </a:rPr>
              <a:t>IllegalStateException</a:t>
            </a:r>
            <a:endParaRPr lang="en-US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This is a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RuntimeException</a:t>
            </a:r>
            <a:r>
              <a:rPr lang="en-US" sz="2000" dirty="0" smtClean="0"/>
              <a:t>, so you don’t have to catch 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 Syntax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3581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701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Matches any single character (many applications exclude newlines, 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 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Matches a single character that is contained within the brackets. For example, [</a:t>
                      </a:r>
                      <a:r>
                        <a:rPr lang="en-US" b="0" dirty="0" err="1" smtClean="0"/>
                        <a:t>abc</a:t>
                      </a:r>
                      <a:r>
                        <a:rPr lang="en-US" b="0" dirty="0" smtClean="0"/>
                        <a:t>] matches "a", "b", or "c". [a-z] specifies a range which matches any lowercase letter from "a" to "z".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[^ 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Matches a single character that is not contained within the brackets. For example, </a:t>
                      </a:r>
                      <a:r>
                        <a:rPr lang="en-US" dirty="0" smtClean="0"/>
                        <a:t>[^a-z]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matches any single character that is not a lowercase letter from "a" to "z".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Matches the ending position of the string.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marked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subexpression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also called a block or capturing group. 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Matches what the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 marked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subexpression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matched, where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is a digit from 1 to 9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.at</a:t>
            </a:r>
            <a:r>
              <a:rPr lang="en-US" dirty="0" smtClean="0"/>
              <a:t> matches any three-character string ending with "at", including "hat", "cat", and "bat".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[^b]at</a:t>
            </a:r>
            <a:r>
              <a:rPr lang="en-US" dirty="0" smtClean="0"/>
              <a:t> matches all strings matched by .at except "bat".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[^</a:t>
            </a:r>
            <a:r>
              <a:rPr lang="en-US" dirty="0" err="1" smtClean="0">
                <a:solidFill>
                  <a:srgbClr val="FF0000"/>
                </a:solidFill>
              </a:rPr>
              <a:t>hc</a:t>
            </a:r>
            <a:r>
              <a:rPr lang="en-US" dirty="0" smtClean="0">
                <a:solidFill>
                  <a:srgbClr val="FF0000"/>
                </a:solidFill>
              </a:rPr>
              <a:t>]at</a:t>
            </a:r>
            <a:r>
              <a:rPr lang="en-US" dirty="0" smtClean="0"/>
              <a:t> matches all strings matched by .at other than "hat" and "cat".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 err="1" smtClean="0">
                <a:solidFill>
                  <a:srgbClr val="FF0000"/>
                </a:solidFill>
              </a:rPr>
              <a:t>hc</a:t>
            </a:r>
            <a:r>
              <a:rPr lang="en-US" dirty="0" smtClean="0">
                <a:solidFill>
                  <a:srgbClr val="FF0000"/>
                </a:solidFill>
              </a:rPr>
              <a:t>]at$ </a:t>
            </a:r>
            <a:r>
              <a:rPr lang="en-US" dirty="0" smtClean="0"/>
              <a:t>matches "hat" and "cat", but only at the end of the string or line.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\[.\]</a:t>
            </a:r>
            <a:r>
              <a:rPr lang="en-US" dirty="0" smtClean="0"/>
              <a:t> matches any single character surrounded by "[" and "]" since the brackets are escaped, for example: "[a]" and "[b]".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s.*</a:t>
            </a:r>
            <a:r>
              <a:rPr lang="en-US" dirty="0" smtClean="0"/>
              <a:t> matches s followed by zero or more characters, for example: "s" and "saw" and "seed".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      String line = </a:t>
            </a:r>
            <a:r>
              <a:rPr lang="en-US" sz="1800" smtClean="0"/>
              <a:t>“tusar0805iitdu";</a:t>
            </a:r>
            <a:endParaRPr lang="en-US" sz="1800" dirty="0" smtClean="0"/>
          </a:p>
          <a:p>
            <a:pPr>
              <a:buNone/>
            </a:pPr>
            <a:r>
              <a:rPr lang="sv-SE" sz="1800" dirty="0" smtClean="0"/>
              <a:t>      String pattern </a:t>
            </a:r>
            <a:r>
              <a:rPr lang="sv-SE" sz="1800" dirty="0" smtClean="0"/>
              <a:t>=”[a-z]+";</a:t>
            </a:r>
            <a:endParaRPr lang="sv-SE" sz="1800" dirty="0" smtClean="0"/>
          </a:p>
          <a:p>
            <a:pPr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count = 0;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Pattern r = </a:t>
            </a:r>
            <a:r>
              <a:rPr lang="en-US" sz="1800" dirty="0" err="1" smtClean="0"/>
              <a:t>Pattern.</a:t>
            </a:r>
            <a:r>
              <a:rPr lang="en-US" sz="1800" i="1" dirty="0" err="1" smtClean="0"/>
              <a:t>compile</a:t>
            </a:r>
            <a:r>
              <a:rPr lang="en-US" sz="1800" i="1" dirty="0" smtClean="0"/>
              <a:t>(pattern);</a:t>
            </a:r>
          </a:p>
          <a:p>
            <a:pPr>
              <a:buNone/>
            </a:pPr>
            <a:r>
              <a:rPr lang="en-US" sz="1800" dirty="0" smtClean="0"/>
              <a:t>Matcher m = </a:t>
            </a:r>
            <a:r>
              <a:rPr lang="en-US" sz="1800" dirty="0" err="1" smtClean="0"/>
              <a:t>r.matcher</a:t>
            </a:r>
            <a:r>
              <a:rPr lang="en-US" sz="1800" dirty="0" smtClean="0"/>
              <a:t>(line);</a:t>
            </a:r>
          </a:p>
          <a:p>
            <a:pPr>
              <a:buNone/>
            </a:pPr>
            <a:r>
              <a:rPr lang="en-US" sz="1800" dirty="0" smtClean="0"/>
              <a:t>	</a:t>
            </a:r>
          </a:p>
          <a:p>
            <a:pPr>
              <a:buNone/>
            </a:pPr>
            <a:r>
              <a:rPr lang="en-US" sz="1800" dirty="0" smtClean="0"/>
              <a:t>while(</a:t>
            </a:r>
            <a:r>
              <a:rPr lang="en-US" sz="1800" dirty="0" err="1" smtClean="0"/>
              <a:t>m.find</a:t>
            </a:r>
            <a:r>
              <a:rPr lang="en-US" sz="1800" dirty="0" smtClean="0"/>
              <a:t>()) {</a:t>
            </a:r>
          </a:p>
          <a:p>
            <a:pPr>
              <a:buNone/>
            </a:pPr>
            <a:r>
              <a:rPr lang="en-US" sz="1800" dirty="0" smtClean="0"/>
              <a:t>          count++;</a:t>
            </a:r>
          </a:p>
          <a:p>
            <a:pPr>
              <a:buNone/>
            </a:pPr>
            <a:r>
              <a:rPr lang="en-US" sz="1800" dirty="0" smtClean="0"/>
              <a:t>          System.</a:t>
            </a:r>
            <a:r>
              <a:rPr lang="en-US" sz="1800" i="1" dirty="0" smtClean="0"/>
              <a:t>out.println("Match number "+count);</a:t>
            </a:r>
          </a:p>
          <a:p>
            <a:pPr>
              <a:buNone/>
            </a:pPr>
            <a:r>
              <a:rPr lang="en-US" sz="1800" dirty="0" smtClean="0"/>
              <a:t>          System.</a:t>
            </a:r>
            <a:r>
              <a:rPr lang="en-US" sz="1800" i="1" dirty="0" smtClean="0"/>
              <a:t>out.println("start(): "+m.start());</a:t>
            </a:r>
          </a:p>
          <a:p>
            <a:pPr>
              <a:buNone/>
            </a:pPr>
            <a:r>
              <a:rPr lang="en-US" sz="1800" dirty="0" smtClean="0"/>
              <a:t>          System.</a:t>
            </a:r>
            <a:r>
              <a:rPr lang="en-US" sz="1800" i="1" dirty="0" smtClean="0"/>
              <a:t>out.println("end(): "+</a:t>
            </a:r>
            <a:r>
              <a:rPr lang="en-US" sz="1800" i="1" dirty="0" err="1" smtClean="0"/>
              <a:t>m.end</a:t>
            </a:r>
            <a:r>
              <a:rPr lang="en-US" sz="1800" i="1" dirty="0" smtClean="0"/>
              <a:t>());</a:t>
            </a:r>
          </a:p>
          <a:p>
            <a:pPr>
              <a:buNone/>
            </a:pPr>
            <a:r>
              <a:rPr lang="en-US" sz="1800" dirty="0" smtClean="0"/>
              <a:t>          </a:t>
            </a:r>
            <a:r>
              <a:rPr lang="en-US" sz="1800" dirty="0" err="1" smtClean="0"/>
              <a:t>System.</a:t>
            </a:r>
            <a:r>
              <a:rPr lang="en-US" sz="1800" i="1" dirty="0" err="1" smtClean="0"/>
              <a:t>out.println</a:t>
            </a:r>
            <a:r>
              <a:rPr lang="en-US" sz="1800" i="1" dirty="0" smtClean="0"/>
              <a:t>(line);</a:t>
            </a:r>
          </a:p>
          <a:p>
            <a:pPr>
              <a:buNone/>
            </a:pPr>
            <a:r>
              <a:rPr lang="en-US" sz="1800" dirty="0" smtClean="0"/>
              <a:t>       }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 Syntax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81000" y="1752600"/>
          <a:ext cx="8534400" cy="3840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90222"/>
                <a:gridCol w="7744178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/>
                        <a:t>\w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/>
                        <a:t>Matches the word characters.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/>
                        <a:t>\W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/>
                        <a:t>Matches the </a:t>
                      </a:r>
                      <a:r>
                        <a:rPr lang="en-US" b="0" dirty="0" err="1"/>
                        <a:t>nonword</a:t>
                      </a:r>
                      <a:r>
                        <a:rPr lang="en-US" b="0" dirty="0"/>
                        <a:t> characters.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/>
                        <a:t>\s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/>
                        <a:t>Matches the whitespace. Equivalent to [\t\n\r\f].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/>
                        <a:t>\S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/>
                        <a:t>Matches the </a:t>
                      </a:r>
                      <a:r>
                        <a:rPr lang="en-US" b="0" dirty="0" err="1"/>
                        <a:t>nonwhitespace</a:t>
                      </a:r>
                      <a:r>
                        <a:rPr lang="en-US" b="0" dirty="0"/>
                        <a:t>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/>
                        <a:t>\d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/>
                        <a:t>Matches the digits. Equivalent to [0-9].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/>
                        <a:t>\D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/>
                        <a:t>Matches the </a:t>
                      </a:r>
                      <a:r>
                        <a:rPr lang="en-US" b="0" dirty="0" err="1"/>
                        <a:t>nondigits</a:t>
                      </a:r>
                      <a:r>
                        <a:rPr lang="en-US" b="0" dirty="0"/>
                        <a:t>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/>
                        <a:t>\A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/>
                        <a:t>Matches the beginning of the string.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/>
                        <a:t>\Z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/>
                        <a:t>Matches the end of the string. If a newline exists, it matches just before newline.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/>
                        <a:t>\z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/>
                        <a:t>Matches the end of the string.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Syntax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2722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14400"/>
                <a:gridCol w="731520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\b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/>
                        <a:t>Matches the word boundaries when outside the brackets. Matches the backspace (0x08) when inside the brackets.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\n, \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/>
                        <a:t>Matches newlines, carriage returns, tabs, etc.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\G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/>
                        <a:t>Matches the point where the last match finished.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\n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/>
                        <a:t>Back-reference to capture group number "n".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Source Code Pro"/>
                        </a:rPr>
                        <a:t>^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Source Code Pro"/>
                        </a:rPr>
                        <a:t>abc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Source Code Pro"/>
                        </a:rPr>
                        <a:t>$</a:t>
                      </a:r>
                    </a:p>
                  </a:txBody>
                  <a:tcPr marT="9525" marB="381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/ end of the string</a:t>
                      </a:r>
                    </a:p>
                  </a:txBody>
                  <a:tcPr marT="9525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Source Code Pro"/>
                        </a:rPr>
                        <a:t>\. \* \\</a:t>
                      </a:r>
                    </a:p>
                  </a:txBody>
                  <a:tcPr marT="9525" marB="381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escaped special characters</a:t>
                      </a:r>
                    </a:p>
                  </a:txBody>
                  <a:tcPr marT="9525" marB="381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in 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String REGEX = "dog";</a:t>
            </a:r>
          </a:p>
          <a:p>
            <a:pPr>
              <a:buNone/>
            </a:pPr>
            <a:r>
              <a:rPr lang="en-US" sz="2400" dirty="0" smtClean="0"/>
              <a:t>String INPUT = "The dog says meow. " + "All dogs say meow.";</a:t>
            </a:r>
          </a:p>
          <a:p>
            <a:pPr>
              <a:buNone/>
            </a:pPr>
            <a:r>
              <a:rPr lang="en-US" sz="2400" dirty="0" smtClean="0"/>
              <a:t>String REPLACE = "cat";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Pattern p = </a:t>
            </a:r>
            <a:r>
              <a:rPr lang="en-US" sz="2400" dirty="0" err="1" smtClean="0"/>
              <a:t>Pattern.compile</a:t>
            </a:r>
            <a:r>
              <a:rPr lang="en-US" sz="2400" dirty="0" smtClean="0"/>
              <a:t>(REGEX); </a:t>
            </a:r>
          </a:p>
          <a:p>
            <a:pPr>
              <a:buNone/>
            </a:pPr>
            <a:r>
              <a:rPr lang="en-US" sz="2400" dirty="0" smtClean="0"/>
              <a:t>Matcher m = </a:t>
            </a:r>
            <a:r>
              <a:rPr lang="en-US" sz="2400" dirty="0" err="1" smtClean="0"/>
              <a:t>p.matcher</a:t>
            </a:r>
            <a:r>
              <a:rPr lang="en-US" sz="2400" dirty="0" smtClean="0"/>
              <a:t>(INPUT); </a:t>
            </a:r>
          </a:p>
          <a:p>
            <a:pPr>
              <a:buNone/>
            </a:pPr>
            <a:r>
              <a:rPr lang="en-US" sz="2400" dirty="0" smtClean="0"/>
              <a:t>INPUT = </a:t>
            </a:r>
            <a:r>
              <a:rPr lang="en-US" sz="2400" dirty="0" err="1" smtClean="0"/>
              <a:t>m.replaceAll</a:t>
            </a:r>
            <a:r>
              <a:rPr lang="en-US" sz="2400" dirty="0" smtClean="0"/>
              <a:t>(REPLACE); </a:t>
            </a:r>
          </a:p>
          <a:p>
            <a:pPr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(INPUT);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If 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m</a:t>
            </a:r>
            <a:r>
              <a:rPr lang="en-US" sz="2400" dirty="0" smtClean="0"/>
              <a:t> is a matcher, then</a:t>
            </a:r>
          </a:p>
          <a:p>
            <a:pPr lvl="1"/>
            <a:r>
              <a:rPr lang="en-US" sz="2000" dirty="0" err="1" smtClean="0">
                <a:solidFill>
                  <a:srgbClr val="00B050"/>
                </a:solidFill>
                <a:latin typeface="Trebuchet MS" pitchFamily="34" charset="0"/>
              </a:rPr>
              <a:t>m.replaceFirst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(</a:t>
            </a:r>
            <a:r>
              <a:rPr lang="en-US" sz="2000" i="1" dirty="0" smtClean="0">
                <a:solidFill>
                  <a:srgbClr val="7FBFFF"/>
                </a:solidFill>
                <a:latin typeface="Trebuchet MS" pitchFamily="34" charset="0"/>
              </a:rPr>
              <a:t>replacement</a:t>
            </a:r>
            <a:r>
              <a:rPr lang="en-US" sz="2000" dirty="0" err="1" smtClean="0">
                <a:solidFill>
                  <a:srgbClr val="00B050"/>
                </a:solidFill>
                <a:latin typeface="Trebuchet MS" pitchFamily="34" charset="0"/>
              </a:rPr>
              <a:t>)</a:t>
            </a:r>
            <a:r>
              <a:rPr lang="en-US" sz="2000" dirty="0" smtClean="0"/>
              <a:t> returns a new String where the first substring matched by the pattern has been replaced by </a:t>
            </a:r>
            <a:r>
              <a:rPr lang="en-US" sz="2000" i="1" dirty="0" smtClean="0">
                <a:solidFill>
                  <a:srgbClr val="7FBFFF"/>
                </a:solidFill>
                <a:latin typeface="Trebuchet MS" pitchFamily="34" charset="0"/>
              </a:rPr>
              <a:t>replacement</a:t>
            </a:r>
            <a:endParaRPr lang="en-US" sz="2000" dirty="0" smtClean="0"/>
          </a:p>
          <a:p>
            <a:pPr lvl="1"/>
            <a:r>
              <a:rPr lang="en-US" sz="2000" dirty="0" err="1" smtClean="0">
                <a:solidFill>
                  <a:srgbClr val="00B050"/>
                </a:solidFill>
                <a:latin typeface="Trebuchet MS" pitchFamily="34" charset="0"/>
              </a:rPr>
              <a:t>m.replaceAll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(r</a:t>
            </a:r>
            <a:r>
              <a:rPr lang="en-US" sz="2000" i="1" dirty="0" smtClean="0">
                <a:solidFill>
                  <a:srgbClr val="7FBFFF"/>
                </a:solidFill>
                <a:latin typeface="Trebuchet MS" pitchFamily="34" charset="0"/>
              </a:rPr>
              <a:t>eplacement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)</a:t>
            </a:r>
            <a:r>
              <a:rPr lang="en-US" sz="2000" dirty="0" smtClean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sz="2000" dirty="0" smtClean="0"/>
              <a:t>returns a new String where every substring matched by the pattern has been replaced by </a:t>
            </a:r>
            <a:r>
              <a:rPr lang="en-US" sz="2000" i="1" dirty="0" smtClean="0">
                <a:solidFill>
                  <a:srgbClr val="7FBFFF"/>
                </a:solidFill>
                <a:latin typeface="Trebuchet MS" pitchFamily="34" charset="0"/>
              </a:rPr>
              <a:t>replacement</a:t>
            </a:r>
          </a:p>
          <a:p>
            <a:pPr lvl="1"/>
            <a:r>
              <a:rPr lang="en-US" sz="2000" dirty="0" err="1" smtClean="0">
                <a:solidFill>
                  <a:srgbClr val="00B050"/>
                </a:solidFill>
                <a:latin typeface="Trebuchet MS" pitchFamily="34" charset="0"/>
              </a:rPr>
              <a:t>m.find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(</a:t>
            </a:r>
            <a:r>
              <a:rPr lang="en-US" sz="2000" i="1" dirty="0" err="1" smtClean="0">
                <a:solidFill>
                  <a:srgbClr val="7FBFFF"/>
                </a:solidFill>
                <a:latin typeface="Trebuchet MS" pitchFamily="34" charset="0"/>
              </a:rPr>
              <a:t>startIndex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) </a:t>
            </a:r>
            <a:r>
              <a:rPr lang="en-US" sz="2000" dirty="0" smtClean="0">
                <a:solidFill>
                  <a:schemeClr val="tx1"/>
                </a:solidFill>
                <a:latin typeface="Trebuchet MS" pitchFamily="34" charset="0"/>
              </a:rPr>
              <a:t>looks for the next pattern match, starting at the specified index</a:t>
            </a:r>
          </a:p>
          <a:p>
            <a:pPr lvl="1"/>
            <a:r>
              <a:rPr lang="en-US" sz="2000" dirty="0" err="1" smtClean="0">
                <a:solidFill>
                  <a:srgbClr val="00B050"/>
                </a:solidFill>
                <a:latin typeface="Trebuchet MS" pitchFamily="34" charset="0"/>
              </a:rPr>
              <a:t>m.reset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() </a:t>
            </a:r>
            <a:r>
              <a:rPr lang="en-US" sz="2000" dirty="0" smtClean="0"/>
              <a:t>resets this matcher</a:t>
            </a:r>
          </a:p>
          <a:p>
            <a:pPr lvl="1"/>
            <a:r>
              <a:rPr lang="en-US" sz="2000" dirty="0" err="1" smtClean="0">
                <a:solidFill>
                  <a:srgbClr val="00B050"/>
                </a:solidFill>
                <a:latin typeface="Trebuchet MS" pitchFamily="34" charset="0"/>
              </a:rPr>
              <a:t>m.reset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(</a:t>
            </a:r>
            <a:r>
              <a:rPr lang="en-US" sz="2000" i="1" dirty="0" err="1" smtClean="0">
                <a:solidFill>
                  <a:srgbClr val="7FBFFF"/>
                </a:solidFill>
                <a:latin typeface="Trebuchet MS" pitchFamily="34" charset="0"/>
              </a:rPr>
              <a:t>newText</a:t>
            </a:r>
            <a:r>
              <a:rPr lang="en-US" sz="2000" dirty="0" smtClean="0">
                <a:solidFill>
                  <a:srgbClr val="FFFF7F"/>
                </a:solidFill>
                <a:latin typeface="Trebuchet MS" pitchFamily="34" charset="0"/>
              </a:rPr>
              <a:t>) </a:t>
            </a:r>
            <a:r>
              <a:rPr lang="en-US" sz="2000" dirty="0" smtClean="0"/>
              <a:t>resets this matcher and gives it new text to examine (which may be a 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String, </a:t>
            </a:r>
            <a:r>
              <a:rPr lang="en-US" sz="2000" dirty="0" err="1" smtClean="0">
                <a:solidFill>
                  <a:srgbClr val="00B050"/>
                </a:solidFill>
                <a:latin typeface="Trebuchet MS" pitchFamily="34" charset="0"/>
              </a:rPr>
              <a:t>StringBuffer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, or </a:t>
            </a:r>
            <a:r>
              <a:rPr lang="en-US" sz="2000" dirty="0" err="1" smtClean="0">
                <a:solidFill>
                  <a:srgbClr val="00B050"/>
                </a:solidFill>
                <a:latin typeface="Trebuchet MS" pitchFamily="34" charset="0"/>
              </a:rPr>
              <a:t>CharBuffer</a:t>
            </a:r>
            <a:r>
              <a:rPr lang="en-US" sz="2000" dirty="0" smtClean="0"/>
              <a:t>)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990600"/>
          </a:xfrm>
        </p:spPr>
        <p:txBody>
          <a:bodyPr/>
          <a:lstStyle/>
          <a:p>
            <a:pPr algn="ctr"/>
            <a:r>
              <a:rPr lang="en-US" b="1" dirty="0" smtClean="0"/>
              <a:t>RE in Python 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Regular Expression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regular expression, </a:t>
            </a:r>
            <a:r>
              <a:rPr lang="en-US" dirty="0" err="1" smtClean="0"/>
              <a:t>regex</a:t>
            </a:r>
            <a:r>
              <a:rPr lang="en-US" dirty="0" smtClean="0"/>
              <a:t> or </a:t>
            </a:r>
            <a:r>
              <a:rPr lang="en-US" dirty="0" err="1" smtClean="0"/>
              <a:t>regexp</a:t>
            </a:r>
            <a:r>
              <a:rPr lang="en-US" dirty="0" smtClean="0"/>
              <a:t> is a formal language in theoretical computer science and software engineering. </a:t>
            </a:r>
          </a:p>
          <a:p>
            <a:r>
              <a:rPr lang="en-US" dirty="0" smtClean="0"/>
              <a:t>It is a sequence of characters that define a search pattern.</a:t>
            </a:r>
          </a:p>
          <a:p>
            <a:r>
              <a:rPr lang="en-US" dirty="0" smtClean="0"/>
              <a:t>The concept arose in the 1950s when the American mathematician Stephen Cole </a:t>
            </a:r>
            <a:r>
              <a:rPr lang="en-US" dirty="0" err="1" smtClean="0"/>
              <a:t>Kleene</a:t>
            </a:r>
            <a:r>
              <a:rPr lang="en-US" dirty="0" smtClean="0"/>
              <a:t> formalized the description of a regular language.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  <a:cs typeface="ＭＳ Ｐゴシック" charset="-128"/>
              </a:rPr>
              <a:t>Regular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  <a:cs typeface="ＭＳ Ｐゴシック" charset="-128"/>
              </a:rPr>
              <a:t>Expressions in Python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3733800"/>
          </a:xfrm>
        </p:spPr>
        <p:txBody>
          <a:bodyPr>
            <a:normAutofit lnSpcReduction="10000"/>
          </a:bodyPr>
          <a:lstStyle/>
          <a:p>
            <a:r>
              <a:rPr lang="en-US" sz="2800" smtClean="0"/>
              <a:t>Regular expressions are a powerful string manipulation tool</a:t>
            </a:r>
          </a:p>
          <a:p>
            <a:r>
              <a:rPr lang="en-US" sz="2800" smtClean="0"/>
              <a:t>All modern languages have similar library packages for regular expressions </a:t>
            </a:r>
          </a:p>
          <a:p>
            <a:r>
              <a:rPr lang="en-US" sz="2800" smtClean="0"/>
              <a:t>Use regular expressions to:</a:t>
            </a:r>
          </a:p>
          <a:p>
            <a:pPr lvl="1"/>
            <a:r>
              <a:rPr lang="en-US" sz="2800" smtClean="0"/>
              <a:t>Search a string (</a:t>
            </a:r>
            <a:r>
              <a:rPr lang="en-US" sz="2800" smtClean="0">
                <a:latin typeface="Courier New" pitchFamily="49" charset="0"/>
              </a:rPr>
              <a:t>search </a:t>
            </a:r>
            <a:r>
              <a:rPr lang="en-US" sz="2800" smtClean="0"/>
              <a:t>and</a:t>
            </a:r>
            <a:r>
              <a:rPr lang="en-US" sz="2800" smtClean="0">
                <a:latin typeface="Courier New" pitchFamily="49" charset="0"/>
              </a:rPr>
              <a:t> match)</a:t>
            </a:r>
          </a:p>
          <a:p>
            <a:pPr lvl="1"/>
            <a:r>
              <a:rPr lang="en-US" sz="2800" smtClean="0"/>
              <a:t>Replace parts of a string</a:t>
            </a:r>
            <a:r>
              <a:rPr lang="en-US" sz="2800" smtClean="0">
                <a:latin typeface="Courier New" pitchFamily="49" charset="0"/>
              </a:rPr>
              <a:t> (sub)</a:t>
            </a:r>
          </a:p>
          <a:p>
            <a:pPr lvl="1"/>
            <a:r>
              <a:rPr lang="en-US" sz="2800" smtClean="0"/>
              <a:t>Break strings into smaller pieces</a:t>
            </a:r>
            <a:r>
              <a:rPr lang="en-US" sz="2800" smtClean="0">
                <a:latin typeface="Courier New" pitchFamily="49" charset="0"/>
              </a:rPr>
              <a:t> (split)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  <a:cs typeface="ＭＳ Ｐゴシック" charset="-128"/>
              </a:rPr>
              <a:t>Search and Match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smtClean="0"/>
              <a:t>The two basic functions are </a:t>
            </a:r>
            <a:r>
              <a:rPr lang="en-US" sz="2800" b="1" smtClean="0"/>
              <a:t>re.search </a:t>
            </a:r>
            <a:r>
              <a:rPr lang="en-US" sz="2800" smtClean="0"/>
              <a:t>and </a:t>
            </a:r>
            <a:r>
              <a:rPr lang="en-US" sz="2800" b="1" smtClean="0"/>
              <a:t>re.match</a:t>
            </a:r>
          </a:p>
          <a:p>
            <a:pPr lvl="1"/>
            <a:r>
              <a:rPr lang="en-US" sz="2400" smtClean="0"/>
              <a:t>Search looks for a pattern anywhere in a string</a:t>
            </a:r>
          </a:p>
          <a:p>
            <a:pPr lvl="1"/>
            <a:r>
              <a:rPr lang="en-US" sz="2400" smtClean="0"/>
              <a:t>Match looks for a match staring at the beginning</a:t>
            </a:r>
          </a:p>
          <a:p>
            <a:r>
              <a:rPr lang="en-US" sz="2800" smtClean="0"/>
              <a:t>Both return </a:t>
            </a:r>
            <a:r>
              <a:rPr lang="en-US" sz="2800" i="1" smtClean="0"/>
              <a:t>None</a:t>
            </a:r>
            <a:r>
              <a:rPr lang="en-US" sz="2800" smtClean="0"/>
              <a:t> (logical false) if the pattern isn’t found and a “match object” instance if it is</a:t>
            </a:r>
          </a:p>
          <a:p>
            <a:pPr lvl="1">
              <a:buFontTx/>
              <a:buNone/>
            </a:pPr>
            <a:r>
              <a:rPr lang="en-US" smtClean="0">
                <a:latin typeface="Courier" charset="0"/>
              </a:rPr>
              <a:t>&gt;&gt;&gt; import re</a:t>
            </a:r>
          </a:p>
          <a:p>
            <a:pPr lvl="1">
              <a:buFontTx/>
              <a:buNone/>
            </a:pPr>
            <a:r>
              <a:rPr lang="en-US" smtClean="0">
                <a:latin typeface="Courier" charset="0"/>
              </a:rPr>
              <a:t>&gt;&gt;&gt; pat = "a*b”</a:t>
            </a:r>
          </a:p>
          <a:p>
            <a:pPr lvl="1">
              <a:buFontTx/>
              <a:buNone/>
            </a:pPr>
            <a:r>
              <a:rPr lang="en-US" smtClean="0">
                <a:latin typeface="Courier" charset="0"/>
              </a:rPr>
              <a:t>&gt;&gt;&gt; re.search(pat,"fooaaabcde")</a:t>
            </a:r>
          </a:p>
          <a:p>
            <a:pPr lvl="1">
              <a:buFontTx/>
              <a:buNone/>
            </a:pPr>
            <a:r>
              <a:rPr lang="en-US" smtClean="0">
                <a:latin typeface="Courier" charset="0"/>
              </a:rPr>
              <a:t>&lt;_sre.SRE_Match object at 0x809c0&gt;</a:t>
            </a:r>
          </a:p>
          <a:p>
            <a:pPr lvl="1">
              <a:buFontTx/>
              <a:buNone/>
            </a:pPr>
            <a:r>
              <a:rPr lang="en-US" smtClean="0">
                <a:latin typeface="Courier" charset="0"/>
              </a:rPr>
              <a:t>&gt;&gt;&gt; re.match(pat,"fooaaabcde")</a:t>
            </a:r>
          </a:p>
          <a:p>
            <a:pPr lvl="1">
              <a:buFontTx/>
              <a:buNone/>
            </a:pPr>
            <a:r>
              <a:rPr lang="en-US" smtClean="0">
                <a:latin typeface="Courier" charset="0"/>
              </a:rPr>
              <a:t>&gt;&gt;&gt;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Q: What’s a match object?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5334000"/>
          </a:xfrm>
        </p:spPr>
        <p:txBody>
          <a:bodyPr/>
          <a:lstStyle/>
          <a:p>
            <a:r>
              <a:rPr lang="en-US" sz="2800" smtClean="0"/>
              <a:t>A: an instance of the match class with the details of the match result</a:t>
            </a:r>
          </a:p>
          <a:p>
            <a:pPr lvl="1">
              <a:buFontTx/>
              <a:buNone/>
            </a:pPr>
            <a:endParaRPr lang="en-US" sz="1200" smtClean="0">
              <a:latin typeface="Courier" charset="0"/>
            </a:endParaRPr>
          </a:p>
          <a:p>
            <a:pPr lvl="1">
              <a:buFontTx/>
              <a:buNone/>
            </a:pPr>
            <a:r>
              <a:rPr lang="en-US" smtClean="0">
                <a:latin typeface="Courier" charset="0"/>
              </a:rPr>
              <a:t>&gt;&gt;&gt; r1 = re.search("a*b","fooaaabcde")</a:t>
            </a:r>
          </a:p>
          <a:p>
            <a:pPr lvl="1">
              <a:buFontTx/>
              <a:buNone/>
            </a:pPr>
            <a:r>
              <a:rPr lang="en-US" smtClean="0">
                <a:latin typeface="Courier" charset="0"/>
              </a:rPr>
              <a:t>&gt;&gt;&gt; r1.group()  # group returns string matched</a:t>
            </a:r>
          </a:p>
          <a:p>
            <a:pPr lvl="1">
              <a:buFontTx/>
              <a:buNone/>
            </a:pPr>
            <a:r>
              <a:rPr lang="en-US" smtClean="0">
                <a:latin typeface="Courier" charset="0"/>
              </a:rPr>
              <a:t>'aaab'</a:t>
            </a:r>
          </a:p>
          <a:p>
            <a:pPr lvl="1">
              <a:buFontTx/>
              <a:buNone/>
            </a:pPr>
            <a:r>
              <a:rPr lang="en-US" smtClean="0">
                <a:latin typeface="Courier" charset="0"/>
              </a:rPr>
              <a:t>&gt;&gt;&gt; r1.start()  # index of the match start</a:t>
            </a:r>
          </a:p>
          <a:p>
            <a:pPr lvl="1">
              <a:buFontTx/>
              <a:buNone/>
            </a:pPr>
            <a:r>
              <a:rPr lang="en-US" smtClean="0">
                <a:latin typeface="Courier" charset="0"/>
              </a:rPr>
              <a:t>3</a:t>
            </a:r>
          </a:p>
          <a:p>
            <a:pPr lvl="1">
              <a:buFontTx/>
              <a:buNone/>
            </a:pPr>
            <a:r>
              <a:rPr lang="en-US" smtClean="0">
                <a:latin typeface="Courier" charset="0"/>
              </a:rPr>
              <a:t>&gt;&gt;&gt; r1.end()    # index of the match end</a:t>
            </a:r>
          </a:p>
          <a:p>
            <a:pPr lvl="1">
              <a:buFontTx/>
              <a:buNone/>
            </a:pPr>
            <a:r>
              <a:rPr lang="en-US" smtClean="0">
                <a:latin typeface="Courier" charset="0"/>
              </a:rPr>
              <a:t>7</a:t>
            </a:r>
          </a:p>
          <a:p>
            <a:pPr lvl="1">
              <a:buFontTx/>
              <a:buNone/>
            </a:pPr>
            <a:r>
              <a:rPr lang="en-US" smtClean="0">
                <a:latin typeface="Courier" charset="0"/>
              </a:rPr>
              <a:t>&gt;&gt;&gt; r1.span()   # tuple of (start, end)</a:t>
            </a:r>
          </a:p>
          <a:p>
            <a:pPr lvl="1">
              <a:buFontTx/>
              <a:buNone/>
            </a:pPr>
            <a:r>
              <a:rPr lang="en-US" smtClean="0">
                <a:latin typeface="Courier" charset="0"/>
              </a:rPr>
              <a:t>(3, 7)</a:t>
            </a:r>
          </a:p>
          <a:p>
            <a:pPr lvl="1">
              <a:buFontTx/>
              <a:buNone/>
            </a:pPr>
            <a:endParaRPr lang="en-US" smtClean="0">
              <a:latin typeface="Courier" charset="0"/>
            </a:endParaRPr>
          </a:p>
          <a:p>
            <a:pPr>
              <a:buFont typeface="Symbol" pitchFamily="18" charset="2"/>
              <a:buNone/>
            </a:pPr>
            <a:endParaRPr lang="en-US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  <a:cs typeface="ＭＳ Ｐゴシック" charset="-128"/>
              </a:rPr>
              <a:t>What got matched?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Here’s a pattern to match simple email addresses</a:t>
            </a:r>
          </a:p>
          <a:p>
            <a:pPr lvl="2">
              <a:buFontTx/>
              <a:buNone/>
            </a:pPr>
            <a:r>
              <a:rPr lang="en-US" sz="2800" smtClean="0"/>
              <a:t> \w+@(\w+\.)+(com|org|net|edu)</a:t>
            </a:r>
          </a:p>
          <a:p>
            <a:pPr>
              <a:buFont typeface="Symbol" pitchFamily="18" charset="2"/>
              <a:buNone/>
            </a:pPr>
            <a:endParaRPr lang="en-US" sz="2000" smtClean="0">
              <a:latin typeface="Courier" charset="0"/>
            </a:endParaRPr>
          </a:p>
          <a:p>
            <a:pPr>
              <a:buFont typeface="Symbol" pitchFamily="18" charset="2"/>
              <a:buNone/>
            </a:pPr>
            <a:r>
              <a:rPr lang="en-US" sz="2200" smtClean="0">
                <a:latin typeface="Courier" charset="0"/>
              </a:rPr>
              <a:t>&gt;&gt;&gt; pat1 = "\w+@(\w+\.)+(com|org|net|edu)"</a:t>
            </a:r>
          </a:p>
          <a:p>
            <a:pPr>
              <a:buFont typeface="Symbol" pitchFamily="18" charset="2"/>
              <a:buNone/>
            </a:pPr>
            <a:r>
              <a:rPr lang="en-US" sz="2200" smtClean="0">
                <a:latin typeface="Courier" charset="0"/>
              </a:rPr>
              <a:t>&gt;&gt;&gt; r1 = re.match(pat,"finin@cs.umbc.edu")</a:t>
            </a:r>
          </a:p>
          <a:p>
            <a:pPr>
              <a:buFont typeface="Symbol" pitchFamily="18" charset="2"/>
              <a:buNone/>
            </a:pPr>
            <a:r>
              <a:rPr lang="en-US" sz="2200" smtClean="0">
                <a:latin typeface="Courier" charset="0"/>
              </a:rPr>
              <a:t>&gt;&gt;&gt; r1.group()</a:t>
            </a:r>
          </a:p>
          <a:p>
            <a:pPr>
              <a:buFont typeface="Symbol" pitchFamily="18" charset="2"/>
              <a:buNone/>
            </a:pPr>
            <a:r>
              <a:rPr lang="en-US" sz="2200" smtClean="0">
                <a:latin typeface="Courier" charset="0"/>
              </a:rPr>
              <a:t>'finin@cs.umbc.edu’</a:t>
            </a:r>
          </a:p>
          <a:p>
            <a:pPr>
              <a:buFont typeface="Symbol" pitchFamily="18" charset="2"/>
              <a:buNone/>
            </a:pPr>
            <a:endParaRPr lang="en-US" sz="2000" smtClean="0">
              <a:latin typeface="Courier" charset="0"/>
            </a:endParaRPr>
          </a:p>
          <a:p>
            <a:r>
              <a:rPr lang="en-US" sz="2800" smtClean="0"/>
              <a:t>We might want to extract the pattern parts, like the email name and host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  <a:cs typeface="ＭＳ Ｐゴシック" charset="-128"/>
              </a:rPr>
              <a:t>What got matched?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smtClean="0"/>
              <a:t>We can put parentheses around groups we want to be able to reference</a:t>
            </a:r>
            <a:endParaRPr lang="en-US" sz="2000" smtClean="0">
              <a:latin typeface="Courier" charset="0"/>
            </a:endParaRPr>
          </a:p>
          <a:p>
            <a:pPr>
              <a:buFont typeface="Symbol" pitchFamily="18" charset="2"/>
              <a:buNone/>
            </a:pPr>
            <a:r>
              <a:rPr lang="en-US" sz="2000" smtClean="0">
                <a:latin typeface="Courier" charset="0"/>
              </a:rPr>
              <a:t>&gt;&gt;&gt; pat2 = "(\w+)@((\w+\.)+(com|org|net|edu))"</a:t>
            </a:r>
          </a:p>
          <a:p>
            <a:pPr>
              <a:buFont typeface="Symbol" pitchFamily="18" charset="2"/>
              <a:buNone/>
            </a:pPr>
            <a:r>
              <a:rPr lang="en-US" sz="2000" smtClean="0">
                <a:latin typeface="Courier" charset="0"/>
              </a:rPr>
              <a:t>&gt;&gt;&gt; r2 = re.match(pat2,"finin@cs.umbc.edu")</a:t>
            </a:r>
          </a:p>
          <a:p>
            <a:pPr>
              <a:buFont typeface="Symbol" pitchFamily="18" charset="2"/>
              <a:buNone/>
            </a:pPr>
            <a:r>
              <a:rPr lang="en-US" sz="2000" smtClean="0">
                <a:latin typeface="Courier" charset="0"/>
              </a:rPr>
              <a:t>&gt;&gt;&gt; r2.group(1)</a:t>
            </a:r>
          </a:p>
          <a:p>
            <a:pPr>
              <a:buFont typeface="Symbol" pitchFamily="18" charset="2"/>
              <a:buNone/>
            </a:pPr>
            <a:r>
              <a:rPr lang="en-US" sz="2000" smtClean="0">
                <a:latin typeface="Courier" charset="0"/>
              </a:rPr>
              <a:t>'finin'</a:t>
            </a:r>
          </a:p>
          <a:p>
            <a:pPr>
              <a:buFont typeface="Symbol" pitchFamily="18" charset="2"/>
              <a:buNone/>
            </a:pPr>
            <a:r>
              <a:rPr lang="en-US" sz="2000" smtClean="0">
                <a:latin typeface="Courier" charset="0"/>
              </a:rPr>
              <a:t>&gt;&gt;&gt; r2.group(2)</a:t>
            </a:r>
          </a:p>
          <a:p>
            <a:pPr>
              <a:buFont typeface="Symbol" pitchFamily="18" charset="2"/>
              <a:buNone/>
            </a:pPr>
            <a:r>
              <a:rPr lang="en-US" sz="2000" smtClean="0">
                <a:latin typeface="Courier" charset="0"/>
              </a:rPr>
              <a:t>'cs.umbc.edu'</a:t>
            </a:r>
          </a:p>
          <a:p>
            <a:pPr>
              <a:buFont typeface="Symbol" pitchFamily="18" charset="2"/>
              <a:buNone/>
            </a:pPr>
            <a:r>
              <a:rPr lang="en-US" sz="2000" smtClean="0">
                <a:latin typeface="Courier" charset="0"/>
              </a:rPr>
              <a:t>&gt;&gt;&gt; r2.groups()</a:t>
            </a:r>
          </a:p>
          <a:p>
            <a:pPr>
              <a:buFont typeface="Symbol" pitchFamily="18" charset="2"/>
              <a:buNone/>
            </a:pPr>
            <a:r>
              <a:rPr lang="en-US" sz="2000" smtClean="0">
                <a:latin typeface="Courier" charset="0"/>
              </a:rPr>
              <a:t>r2.groups()</a:t>
            </a:r>
          </a:p>
          <a:p>
            <a:pPr>
              <a:buFont typeface="Symbol" pitchFamily="18" charset="2"/>
              <a:buNone/>
            </a:pPr>
            <a:r>
              <a:rPr lang="en-US" sz="2000" smtClean="0">
                <a:latin typeface="Courier" charset="0"/>
              </a:rPr>
              <a:t>('finin', 'cs.umbc.edu', 'umbc.', 'edu’)</a:t>
            </a:r>
            <a:endParaRPr lang="en-US" sz="2800" smtClean="0"/>
          </a:p>
          <a:p>
            <a:r>
              <a:rPr lang="en-US" sz="2800" smtClean="0"/>
              <a:t>Note that the ‘groups’ are numbered in a preorder traversal of the forest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  <a:cs typeface="ＭＳ Ｐゴシック" charset="-128"/>
              </a:rPr>
              <a:t>More re functions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334000"/>
          </a:xfrm>
        </p:spPr>
        <p:txBody>
          <a:bodyPr/>
          <a:lstStyle/>
          <a:p>
            <a:r>
              <a:rPr lang="en-US" sz="2800" smtClean="0"/>
              <a:t>re.split() is like split but can use patterns</a:t>
            </a:r>
            <a:endParaRPr lang="en-US" smtClean="0"/>
          </a:p>
          <a:p>
            <a:pPr>
              <a:buFont typeface="Symbol" pitchFamily="18" charset="2"/>
              <a:buNone/>
            </a:pPr>
            <a:r>
              <a:rPr lang="en-US" sz="2200" smtClean="0">
                <a:latin typeface="Courier" charset="0"/>
              </a:rPr>
              <a:t>&gt;&gt;&gt; re.split("\W+", “This... is a test,  </a:t>
            </a:r>
          </a:p>
          <a:p>
            <a:pPr>
              <a:buFont typeface="Symbol" pitchFamily="18" charset="2"/>
              <a:buNone/>
            </a:pPr>
            <a:r>
              <a:rPr lang="en-US" sz="2200" smtClean="0">
                <a:latin typeface="Courier" charset="0"/>
              </a:rPr>
              <a:t>  short and sweet, of split().”)</a:t>
            </a:r>
          </a:p>
          <a:p>
            <a:pPr>
              <a:buFont typeface="Symbol" pitchFamily="18" charset="2"/>
              <a:buNone/>
            </a:pPr>
            <a:r>
              <a:rPr lang="en-US" sz="2200" smtClean="0">
                <a:latin typeface="Courier" charset="0"/>
              </a:rPr>
              <a:t>['This', 'is', 'a', 'test', 'short’,</a:t>
            </a:r>
          </a:p>
          <a:p>
            <a:pPr>
              <a:buFont typeface="Symbol" pitchFamily="18" charset="2"/>
              <a:buNone/>
            </a:pPr>
            <a:r>
              <a:rPr lang="en-US" sz="2200" smtClean="0">
                <a:latin typeface="Courier" charset="0"/>
              </a:rPr>
              <a:t>  'and', 'sweet', 'of', 'split’, ‘’]</a:t>
            </a:r>
            <a:endParaRPr lang="en-US" sz="2200" smtClean="0"/>
          </a:p>
          <a:p>
            <a:r>
              <a:rPr lang="en-US" sz="2800" smtClean="0"/>
              <a:t>re.sub substitutes one string for a pattern</a:t>
            </a:r>
          </a:p>
          <a:p>
            <a:pPr lvl="1">
              <a:buFontTx/>
              <a:buNone/>
            </a:pPr>
            <a:r>
              <a:rPr lang="en-US" sz="2200" smtClean="0">
                <a:latin typeface="Courier" charset="0"/>
              </a:rPr>
              <a:t>&gt;&gt;&gt; re.sub('(blue|white|red)', 'black', 'blue socks and red shoes')</a:t>
            </a:r>
          </a:p>
          <a:p>
            <a:pPr lvl="1">
              <a:buFontTx/>
              <a:buNone/>
            </a:pPr>
            <a:r>
              <a:rPr lang="en-US" sz="2200" smtClean="0">
                <a:latin typeface="Courier" charset="0"/>
              </a:rPr>
              <a:t>'black socks and black shoes’</a:t>
            </a:r>
          </a:p>
          <a:p>
            <a:r>
              <a:rPr lang="en-US" sz="2800" smtClean="0"/>
              <a:t>re.findall() finds al matches</a:t>
            </a:r>
          </a:p>
          <a:p>
            <a:pPr lvl="1">
              <a:buFontTx/>
              <a:buNone/>
            </a:pPr>
            <a:r>
              <a:rPr lang="en-US" sz="2200" smtClean="0">
                <a:latin typeface="Courier" charset="0"/>
              </a:rPr>
              <a:t>&gt;&gt;&gt; re.findall("\d+”,"12 dogs,11 cats, 1 egg")</a:t>
            </a:r>
          </a:p>
          <a:p>
            <a:pPr lvl="1">
              <a:buFontTx/>
              <a:buNone/>
            </a:pPr>
            <a:r>
              <a:rPr lang="en-US" sz="2200" smtClean="0">
                <a:latin typeface="Courier" charset="0"/>
              </a:rPr>
              <a:t>['12', '11', ’1’] </a:t>
            </a:r>
          </a:p>
          <a:p>
            <a:endParaRPr lang="en-US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  <a:cs typeface="ＭＳ Ｐゴシック" charset="-128"/>
              </a:rPr>
              <a:t>Compiling regular expressions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smtClean="0"/>
              <a:t>If you plan to use a re pattern more than once, compile it to a re object</a:t>
            </a:r>
          </a:p>
          <a:p>
            <a:r>
              <a:rPr lang="en-US" sz="2800" smtClean="0"/>
              <a:t>Python produces a special data structure that speeds up matching</a:t>
            </a:r>
          </a:p>
          <a:p>
            <a:endParaRPr lang="en-US" sz="1200" smtClean="0"/>
          </a:p>
          <a:p>
            <a:pPr lvl="1">
              <a:buFont typeface="Symbol" pitchFamily="18" charset="2"/>
              <a:buNone/>
            </a:pPr>
            <a:r>
              <a:rPr lang="en-US" smtClean="0">
                <a:latin typeface="Courier" charset="0"/>
              </a:rPr>
              <a:t>&gt;&gt;&gt; capt3 = re.compile(pat3)</a:t>
            </a:r>
          </a:p>
          <a:p>
            <a:pPr lvl="1">
              <a:buFont typeface="Symbol" pitchFamily="18" charset="2"/>
              <a:buNone/>
            </a:pPr>
            <a:r>
              <a:rPr lang="en-US" smtClean="0">
                <a:latin typeface="Courier" charset="0"/>
              </a:rPr>
              <a:t>&gt;&gt;&gt; cpat3</a:t>
            </a:r>
          </a:p>
          <a:p>
            <a:pPr lvl="1">
              <a:buFont typeface="Symbol" pitchFamily="18" charset="2"/>
              <a:buNone/>
            </a:pPr>
            <a:r>
              <a:rPr lang="en-US" smtClean="0">
                <a:latin typeface="Courier" charset="0"/>
              </a:rPr>
              <a:t>&lt;_sre.SRE_Pattern object at 0x2d9c0&gt;</a:t>
            </a:r>
          </a:p>
          <a:p>
            <a:pPr lvl="1">
              <a:buFont typeface="Symbol" pitchFamily="18" charset="2"/>
              <a:buNone/>
            </a:pPr>
            <a:r>
              <a:rPr lang="en-US" smtClean="0">
                <a:latin typeface="Courier" charset="0"/>
              </a:rPr>
              <a:t>&gt;&gt;&gt; r3 = cpat3.search("finin@cs.umbc.edu")</a:t>
            </a:r>
          </a:p>
          <a:p>
            <a:pPr lvl="1">
              <a:buFont typeface="Symbol" pitchFamily="18" charset="2"/>
              <a:buNone/>
            </a:pPr>
            <a:r>
              <a:rPr lang="en-US" smtClean="0">
                <a:latin typeface="Courier" charset="0"/>
              </a:rPr>
              <a:t>&gt;&gt;&gt; r3</a:t>
            </a:r>
          </a:p>
          <a:p>
            <a:pPr lvl="1">
              <a:buFont typeface="Symbol" pitchFamily="18" charset="2"/>
              <a:buNone/>
            </a:pPr>
            <a:r>
              <a:rPr lang="en-US" smtClean="0">
                <a:latin typeface="Courier" charset="0"/>
              </a:rPr>
              <a:t>&lt;_sre.SRE_Match object at 0x895a0&gt;</a:t>
            </a:r>
          </a:p>
          <a:p>
            <a:pPr lvl="1">
              <a:buFont typeface="Symbol" pitchFamily="18" charset="2"/>
              <a:buNone/>
            </a:pPr>
            <a:r>
              <a:rPr lang="en-US" smtClean="0">
                <a:latin typeface="Courier" charset="0"/>
              </a:rPr>
              <a:t>&gt;&gt;&gt; r3.group()</a:t>
            </a:r>
          </a:p>
          <a:p>
            <a:pPr lvl="1">
              <a:buFont typeface="Symbol" pitchFamily="18" charset="2"/>
              <a:buNone/>
            </a:pPr>
            <a:r>
              <a:rPr lang="en-US" smtClean="0">
                <a:latin typeface="Courier" charset="0"/>
              </a:rPr>
              <a:t>'finin@cs.umbc.edu'</a:t>
            </a:r>
          </a:p>
          <a:p>
            <a:pPr>
              <a:buFont typeface="Symbol" pitchFamily="18" charset="2"/>
              <a:buNone/>
            </a:pPr>
            <a:endParaRPr lang="en-US" sz="2000" smtClean="0">
              <a:latin typeface="Courier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  <a:cs typeface="ＭＳ Ｐゴシック" charset="-128"/>
              </a:rPr>
              <a:t>Pattern object methods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5334000"/>
          </a:xfrm>
        </p:spPr>
        <p:txBody>
          <a:bodyPr>
            <a:normAutofit lnSpcReduction="10000"/>
          </a:bodyPr>
          <a:lstStyle/>
          <a:p>
            <a:pPr marL="0" indent="0">
              <a:buFont typeface="Symbol" pitchFamily="18" charset="2"/>
              <a:buNone/>
            </a:pPr>
            <a:r>
              <a:rPr lang="en-US" sz="2800" smtClean="0"/>
              <a:t>Pattern objects have methods that parallel the re functions (e.g., match, search, split, findall, sub), e.g.:</a:t>
            </a:r>
          </a:p>
          <a:p>
            <a:pPr marL="114300" lvl="1" indent="0">
              <a:buFontTx/>
              <a:buNone/>
            </a:pPr>
            <a:r>
              <a:rPr lang="en-US" smtClean="0"/>
              <a:t>&gt;&gt;&gt; p1 = re.compile("\w+@\w+\.+com|org|net|edu")</a:t>
            </a:r>
          </a:p>
          <a:p>
            <a:pPr marL="114300" lvl="1" indent="0">
              <a:buFontTx/>
              <a:buNone/>
            </a:pPr>
            <a:r>
              <a:rPr lang="en-US" smtClean="0"/>
              <a:t>&gt;&gt;&gt; p1.</a:t>
            </a:r>
            <a:r>
              <a:rPr lang="en-US" b="1" smtClean="0"/>
              <a:t>match</a:t>
            </a:r>
            <a:r>
              <a:rPr lang="en-US" smtClean="0"/>
              <a:t>("steve@apple.com").group(0)</a:t>
            </a:r>
          </a:p>
          <a:p>
            <a:pPr marL="114300" lvl="1" indent="0">
              <a:buFontTx/>
              <a:buNone/>
            </a:pPr>
            <a:r>
              <a:rPr lang="en-US" smtClean="0"/>
              <a:t>'steve@apple.com'</a:t>
            </a:r>
          </a:p>
          <a:p>
            <a:pPr marL="114300" lvl="1" indent="0">
              <a:buFontTx/>
              <a:buNone/>
            </a:pPr>
            <a:r>
              <a:rPr lang="en-US" smtClean="0"/>
              <a:t>&gt;&gt;&gt; p1.</a:t>
            </a:r>
            <a:r>
              <a:rPr lang="en-US" b="1" smtClean="0"/>
              <a:t>search</a:t>
            </a:r>
            <a:r>
              <a:rPr lang="en-US" smtClean="0"/>
              <a:t>(”Email steve@apple.com today.").group(0)</a:t>
            </a:r>
          </a:p>
          <a:p>
            <a:pPr marL="114300" lvl="1" indent="0">
              <a:buFontTx/>
              <a:buNone/>
            </a:pPr>
            <a:r>
              <a:rPr lang="en-US" smtClean="0"/>
              <a:t>'steve@apple.com’</a:t>
            </a:r>
          </a:p>
          <a:p>
            <a:pPr marL="114300" lvl="1" indent="0">
              <a:buFontTx/>
              <a:buNone/>
            </a:pPr>
            <a:r>
              <a:rPr lang="en-US" smtClean="0"/>
              <a:t>&gt;&gt;&gt; p1.</a:t>
            </a:r>
            <a:r>
              <a:rPr lang="en-US" b="1" smtClean="0"/>
              <a:t>findall</a:t>
            </a:r>
            <a:r>
              <a:rPr lang="en-US" smtClean="0"/>
              <a:t>("Email steve@apple.com and bill@msft.com now.")</a:t>
            </a:r>
          </a:p>
          <a:p>
            <a:pPr marL="114300" lvl="1" indent="0">
              <a:buFontTx/>
              <a:buNone/>
            </a:pPr>
            <a:r>
              <a:rPr lang="en-US" smtClean="0"/>
              <a:t>['steve@apple.com', 'bill@msft.com’]</a:t>
            </a:r>
          </a:p>
          <a:p>
            <a:pPr marL="114300" lvl="1" indent="0">
              <a:buFontTx/>
              <a:buNone/>
            </a:pPr>
            <a:r>
              <a:rPr lang="en-US" smtClean="0"/>
              <a:t>&gt;&gt;&gt; p2 = re.compile("[.?!]+\s+")</a:t>
            </a:r>
          </a:p>
          <a:p>
            <a:pPr marL="114300" lvl="1" indent="0">
              <a:buFontTx/>
              <a:buNone/>
            </a:pPr>
            <a:r>
              <a:rPr lang="en-US" smtClean="0"/>
              <a:t>&gt;&gt;&gt; p2.split("Tired? Go to bed!   Now!! ")</a:t>
            </a:r>
          </a:p>
          <a:p>
            <a:pPr marL="114300" lvl="1" indent="0">
              <a:buFontTx/>
              <a:buNone/>
            </a:pPr>
            <a:r>
              <a:rPr lang="en-US" smtClean="0"/>
              <a:t>['Tired', 'Go to bed', 'Now', ’ ']</a:t>
            </a:r>
          </a:p>
          <a:p>
            <a:pPr marL="114300" lvl="1" indent="0">
              <a:buFontTx/>
              <a:buNone/>
            </a:pPr>
            <a:endParaRPr lang="en-US" smtClean="0"/>
          </a:p>
          <a:p>
            <a:pPr marL="114300" lvl="1" indent="0">
              <a:buFontTx/>
              <a:buNone/>
            </a:pPr>
            <a:endParaRPr lang="en-US" smtClean="0"/>
          </a:p>
          <a:p>
            <a:pPr marL="114300" lvl="1" indent="0"/>
            <a:endParaRPr lang="en-US" smtClean="0"/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7543800" y="2895600"/>
            <a:ext cx="1600200" cy="381000"/>
          </a:xfrm>
          <a:prstGeom prst="wedgeRectCallout">
            <a:avLst>
              <a:gd name="adj1" fmla="val -100495"/>
              <a:gd name="adj2" fmla="val -57602"/>
            </a:avLst>
          </a:prstGeom>
          <a:solidFill>
            <a:srgbClr val="C2FFF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42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Times New Roman" charset="0"/>
                <a:ea typeface="Arial" charset="0"/>
                <a:cs typeface="Arial" charset="0"/>
              </a:rPr>
              <a:t>email address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705600" y="4953000"/>
            <a:ext cx="2209800" cy="457200"/>
          </a:xfrm>
          <a:prstGeom prst="wedgeRectCallout">
            <a:avLst>
              <a:gd name="adj1" fmla="val -155037"/>
              <a:gd name="adj2" fmla="val 37477"/>
            </a:avLst>
          </a:prstGeom>
          <a:solidFill>
            <a:srgbClr val="C2FFF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42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2000">
                <a:latin typeface="Times New Roman" charset="0"/>
                <a:ea typeface="Arial" charset="0"/>
                <a:cs typeface="Arial" charset="0"/>
              </a:rPr>
              <a:t>sentence boundary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Check the user account name validation (First Name and Last Name)</a:t>
            </a:r>
          </a:p>
          <a:p>
            <a:r>
              <a:rPr lang="en-US" dirty="0" smtClean="0"/>
              <a:t>Create password protection RE validation; at least 8 character and combination of uppercase, lowercase and digit.</a:t>
            </a:r>
          </a:p>
          <a:p>
            <a:r>
              <a:rPr lang="en-US" dirty="0" smtClean="0"/>
              <a:t>Check the phone number </a:t>
            </a:r>
            <a:r>
              <a:rPr lang="en-US" smtClean="0"/>
              <a:t>and email ID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pattern is a single character or a </a:t>
            </a:r>
            <a:r>
              <a:rPr lang="en-US" dirty="0" err="1" smtClean="0"/>
              <a:t>metacharacter</a:t>
            </a:r>
            <a:r>
              <a:rPr lang="en-US" dirty="0" smtClean="0"/>
              <a:t> (with its special meaning), or a regular character (with its literal meaning) for matching standard textual syntax. </a:t>
            </a:r>
          </a:p>
          <a:p>
            <a:r>
              <a:rPr lang="en-US" dirty="0" smtClean="0"/>
              <a:t>For example, in the </a:t>
            </a:r>
            <a:r>
              <a:rPr lang="en-US" dirty="0" err="1" smtClean="0"/>
              <a:t>regex</a:t>
            </a:r>
            <a:r>
              <a:rPr lang="en-US" dirty="0" smtClean="0"/>
              <a:t> a. </a:t>
            </a:r>
            <a:r>
              <a:rPr lang="en-US" i="1" dirty="0" smtClean="0"/>
              <a:t>a</a:t>
            </a:r>
            <a:r>
              <a:rPr lang="en-US" dirty="0" smtClean="0"/>
              <a:t> is a literal character which matches just '</a:t>
            </a:r>
            <a:r>
              <a:rPr lang="en-US" b="1" dirty="0" smtClean="0"/>
              <a:t>a</a:t>
            </a:r>
            <a:r>
              <a:rPr lang="en-US" dirty="0" smtClean="0"/>
              <a:t>' and </a:t>
            </a:r>
            <a:r>
              <a:rPr lang="en-US" b="1" i="1" dirty="0" smtClean="0"/>
              <a:t>.</a:t>
            </a:r>
            <a:r>
              <a:rPr lang="en-US" dirty="0" smtClean="0"/>
              <a:t> is a meta character which matches every character except a newline. Therefore, this </a:t>
            </a:r>
            <a:r>
              <a:rPr lang="en-US" dirty="0" err="1" smtClean="0"/>
              <a:t>regex</a:t>
            </a:r>
            <a:r>
              <a:rPr lang="en-US" dirty="0" smtClean="0"/>
              <a:t> would match for example 'a ' or 'ax' or 'a0'. 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Boolean "or"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 vertical bar separates alternatives. </a:t>
            </a:r>
          </a:p>
          <a:p>
            <a:r>
              <a:rPr lang="en-US" dirty="0" smtClean="0"/>
              <a:t>For example, </a:t>
            </a:r>
            <a:r>
              <a:rPr lang="en-US" dirty="0" err="1" smtClean="0">
                <a:solidFill>
                  <a:srgbClr val="FF0000"/>
                </a:solidFill>
              </a:rPr>
              <a:t>Selim</a:t>
            </a:r>
            <a:r>
              <a:rPr lang="en-US" dirty="0" err="1" smtClean="0">
                <a:solidFill>
                  <a:srgbClr val="00B050"/>
                </a:solidFill>
              </a:rPr>
              <a:t>|</a:t>
            </a:r>
            <a:r>
              <a:rPr lang="en-US" dirty="0" err="1" smtClean="0">
                <a:solidFill>
                  <a:srgbClr val="FF0000"/>
                </a:solidFill>
              </a:rPr>
              <a:t>Saeed</a:t>
            </a:r>
            <a:r>
              <a:rPr lang="en-US" dirty="0" smtClean="0"/>
              <a:t> can match “</a:t>
            </a:r>
            <a:r>
              <a:rPr lang="en-US" dirty="0" err="1" smtClean="0"/>
              <a:t>Selim</a:t>
            </a:r>
            <a:r>
              <a:rPr lang="en-US" dirty="0" smtClean="0"/>
              <a:t>" or “</a:t>
            </a:r>
            <a:r>
              <a:rPr lang="en-US" dirty="0" err="1" smtClean="0"/>
              <a:t>Saeed</a:t>
            </a:r>
            <a:r>
              <a:rPr lang="en-US" dirty="0" smtClean="0"/>
              <a:t>".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Parentheses are used to define the scope and precedence of the operators (among other uses). </a:t>
            </a:r>
          </a:p>
          <a:p>
            <a:r>
              <a:rPr lang="en-US" dirty="0" smtClean="0"/>
              <a:t>For example, </a:t>
            </a:r>
            <a:r>
              <a:rPr lang="en-US" dirty="0" smtClean="0">
                <a:solidFill>
                  <a:srgbClr val="FF0000"/>
                </a:solidFill>
              </a:rPr>
              <a:t> BSSE</a:t>
            </a:r>
            <a:r>
              <a:rPr lang="en-US" dirty="0" smtClean="0">
                <a:solidFill>
                  <a:srgbClr val="00B050"/>
                </a:solidFill>
              </a:rPr>
              <a:t>|</a:t>
            </a:r>
            <a:r>
              <a:rPr lang="en-US" dirty="0" smtClean="0">
                <a:solidFill>
                  <a:srgbClr val="FF0000"/>
                </a:solidFill>
              </a:rPr>
              <a:t>MSSE</a:t>
            </a:r>
            <a:r>
              <a:rPr lang="en-US" dirty="0" smtClean="0"/>
              <a:t> and (B|M)SSE are equivalent patterns which both describe the set of “BSSE" or “MSSE".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Quantification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6400"/>
                <a:gridCol w="655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The question mark indicates zero or one occurrences of the preceding element. For example, </a:t>
                      </a:r>
                      <a:r>
                        <a:rPr lang="en-US" b="0" dirty="0" err="1" smtClean="0"/>
                        <a:t>colou?r</a:t>
                      </a:r>
                      <a:r>
                        <a:rPr lang="en-US" b="0" dirty="0" smtClean="0"/>
                        <a:t> matches both "color" and "</a:t>
                      </a:r>
                      <a:r>
                        <a:rPr lang="en-US" b="0" dirty="0" err="1" smtClean="0"/>
                        <a:t>colour</a:t>
                      </a:r>
                      <a:r>
                        <a:rPr lang="en-US" b="0" dirty="0" smtClean="0"/>
                        <a:t>".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The </a:t>
                      </a:r>
                      <a:r>
                        <a:rPr lang="en-US" b="0" dirty="0"/>
                        <a:t>asterisk indicates </a:t>
                      </a:r>
                      <a:r>
                        <a:rPr lang="en-US" b="0" i="1" dirty="0"/>
                        <a:t>zero or more</a:t>
                      </a:r>
                      <a:r>
                        <a:rPr lang="en-US" b="0" dirty="0"/>
                        <a:t> occurrences of the preceding element. For example, </a:t>
                      </a:r>
                      <a:r>
                        <a:rPr lang="en-US" b="0" dirty="0" err="1"/>
                        <a:t>ab</a:t>
                      </a:r>
                      <a:r>
                        <a:rPr lang="en-US" b="0" dirty="0"/>
                        <a:t>*c matches "ac", "</a:t>
                      </a:r>
                      <a:r>
                        <a:rPr lang="en-US" b="0" dirty="0" err="1"/>
                        <a:t>abc</a:t>
                      </a:r>
                      <a:r>
                        <a:rPr lang="en-US" b="0" dirty="0"/>
                        <a:t>", "</a:t>
                      </a:r>
                      <a:r>
                        <a:rPr lang="en-US" b="0" dirty="0" err="1"/>
                        <a:t>abbc</a:t>
                      </a:r>
                      <a:r>
                        <a:rPr lang="en-US" b="0" dirty="0"/>
                        <a:t>", "</a:t>
                      </a:r>
                      <a:r>
                        <a:rPr lang="en-US" b="0" dirty="0" err="1"/>
                        <a:t>abbbc</a:t>
                      </a:r>
                      <a:r>
                        <a:rPr lang="en-US" b="0" dirty="0"/>
                        <a:t>", and so on.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The </a:t>
                      </a:r>
                      <a:r>
                        <a:rPr lang="en-US" b="0" dirty="0"/>
                        <a:t>plus sign indicates </a:t>
                      </a:r>
                      <a:r>
                        <a:rPr lang="en-US" b="0" i="1" dirty="0"/>
                        <a:t>one or more</a:t>
                      </a:r>
                      <a:r>
                        <a:rPr lang="en-US" b="0" dirty="0"/>
                        <a:t> occurrences of the preceding element. For example, </a:t>
                      </a:r>
                      <a:r>
                        <a:rPr lang="en-US" b="0" dirty="0" err="1"/>
                        <a:t>ab+c</a:t>
                      </a:r>
                      <a:r>
                        <a:rPr lang="en-US" b="0" dirty="0"/>
                        <a:t> matches "</a:t>
                      </a:r>
                      <a:r>
                        <a:rPr lang="en-US" b="0" dirty="0" err="1"/>
                        <a:t>abc</a:t>
                      </a:r>
                      <a:r>
                        <a:rPr lang="en-US" b="0" dirty="0"/>
                        <a:t>", "</a:t>
                      </a:r>
                      <a:r>
                        <a:rPr lang="en-US" b="0" dirty="0" err="1"/>
                        <a:t>abbc</a:t>
                      </a:r>
                      <a:r>
                        <a:rPr lang="en-US" b="0" dirty="0"/>
                        <a:t>", "</a:t>
                      </a:r>
                      <a:r>
                        <a:rPr lang="en-US" b="0" dirty="0" err="1"/>
                        <a:t>abbbc</a:t>
                      </a:r>
                      <a:r>
                        <a:rPr lang="en-US" b="0" dirty="0"/>
                        <a:t>", and so on, but not "ac"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{n}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preceding item is matched exactly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times. Example: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a{3} matches “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{min,}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The </a:t>
                      </a:r>
                      <a:r>
                        <a:rPr lang="en-US" b="0" dirty="0"/>
                        <a:t>preceding item is matched </a:t>
                      </a:r>
                      <a:r>
                        <a:rPr lang="en-US" b="0" i="1" dirty="0"/>
                        <a:t>min</a:t>
                      </a:r>
                      <a:r>
                        <a:rPr lang="en-US" b="0" dirty="0"/>
                        <a:t> or more times</a:t>
                      </a:r>
                      <a:r>
                        <a:rPr lang="en-US" b="0" dirty="0" smtClean="0"/>
                        <a:t>.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Example: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a{3, } matches “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or “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or more</a:t>
                      </a:r>
                      <a:endParaRPr lang="en-US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{min, max}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preceding item is matched at least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times, but not more than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times.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00B050"/>
                </a:solidFill>
              </a:rPr>
              <a:t>java.util.regex</a:t>
            </a:r>
            <a:r>
              <a:rPr lang="en-US" dirty="0" smtClean="0"/>
              <a:t> package primarily consists of the following three classes:</a:t>
            </a:r>
          </a:p>
          <a:p>
            <a:r>
              <a:rPr lang="en-US" b="1" dirty="0" smtClean="0"/>
              <a:t>Pattern Class: </a:t>
            </a:r>
            <a:r>
              <a:rPr lang="en-US" dirty="0" smtClean="0"/>
              <a:t>To create a pattern, you must first invoke one of its public static compile() methods, which will then return a Pattern object.</a:t>
            </a:r>
          </a:p>
          <a:p>
            <a:r>
              <a:rPr lang="en-US" b="1" dirty="0" smtClean="0"/>
              <a:t>Matcher Class: </a:t>
            </a:r>
            <a:r>
              <a:rPr lang="en-US" dirty="0" smtClean="0"/>
              <a:t>A Matcher object is the engine that interprets the pattern and performs match operations against an input string.</a:t>
            </a:r>
          </a:p>
          <a:p>
            <a:r>
              <a:rPr lang="en-US" b="1" dirty="0" err="1" smtClean="0"/>
              <a:t>PatternSyntaxException</a:t>
            </a:r>
            <a:r>
              <a:rPr lang="en-US" b="1" dirty="0" smtClean="0"/>
              <a:t>: </a:t>
            </a:r>
            <a:r>
              <a:rPr lang="en-US" dirty="0" smtClean="0"/>
              <a:t>A </a:t>
            </a:r>
            <a:r>
              <a:rPr lang="en-US" dirty="0" err="1" smtClean="0"/>
              <a:t>PatternSyntaxException</a:t>
            </a:r>
            <a:r>
              <a:rPr lang="en-US" dirty="0" smtClean="0"/>
              <a:t> object is an unchecked exception that indicates a syntax error in a regular expression pattern.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Java RE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java.util.regex.Matcher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java.util.regex.Pattern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String line = "Welcome BSSE08 Batch";</a:t>
            </a:r>
          </a:p>
          <a:p>
            <a:pPr lvl="1">
              <a:buNone/>
            </a:pPr>
            <a:r>
              <a:rPr lang="en-US" dirty="0" smtClean="0"/>
              <a:t>String pattern = "</a:t>
            </a:r>
            <a:r>
              <a:rPr lang="en-US" dirty="0" smtClean="0"/>
              <a:t>S{2, 8}";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// Create a Pattern object</a:t>
            </a:r>
          </a:p>
          <a:p>
            <a:pPr lvl="1">
              <a:buNone/>
            </a:pPr>
            <a:r>
              <a:rPr lang="en-US" dirty="0" smtClean="0"/>
              <a:t>Pattern r = Pattern.compile(pattern);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// Now create matcher object.</a:t>
            </a:r>
          </a:p>
          <a:p>
            <a:pPr lvl="1">
              <a:buNone/>
            </a:pPr>
            <a:r>
              <a:rPr lang="en-US" dirty="0" smtClean="0"/>
              <a:t>Matcher m = r.matcher(line);</a:t>
            </a:r>
          </a:p>
          <a:p>
            <a:pPr lvl="1">
              <a:buNone/>
            </a:pPr>
            <a:r>
              <a:rPr lang="en-US" dirty="0" smtClean="0"/>
              <a:t>      </a:t>
            </a:r>
          </a:p>
          <a:p>
            <a:pPr lvl="1">
              <a:buNone/>
            </a:pPr>
            <a:r>
              <a:rPr lang="en-US" dirty="0" smtClean="0"/>
              <a:t>System.out.println( m.find() ? "Found value: " + line : "NO MATCH“ 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it in Java,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First, you must </a:t>
            </a:r>
            <a:r>
              <a:rPr lang="en-US" sz="2400" i="1" dirty="0" smtClean="0"/>
              <a:t>compile</a:t>
            </a:r>
            <a:r>
              <a:rPr lang="en-US" sz="2400" dirty="0" smtClean="0"/>
              <a:t> the pattern</a:t>
            </a:r>
          </a:p>
          <a:p>
            <a:pPr lvl="1">
              <a:buFontTx/>
              <a:buChar char=" "/>
            </a:pP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import </a:t>
            </a:r>
            <a:r>
              <a:rPr lang="en-US" sz="2000" dirty="0" err="1" smtClean="0">
                <a:solidFill>
                  <a:srgbClr val="00B050"/>
                </a:solidFill>
                <a:latin typeface="Trebuchet MS" pitchFamily="34" charset="0"/>
              </a:rPr>
              <a:t>java.util.regex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.*;</a:t>
            </a:r>
          </a:p>
          <a:p>
            <a:pPr lvl="1">
              <a:buFontTx/>
              <a:buChar char=" "/>
            </a:pP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Pattern p = Pattern.compile("[a-z]+");</a:t>
            </a:r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smtClean="0"/>
              <a:t>Next, you must create a </a:t>
            </a:r>
            <a:r>
              <a:rPr lang="en-US" sz="2000" i="1" dirty="0" smtClean="0"/>
              <a:t>matcher</a:t>
            </a:r>
            <a:r>
              <a:rPr lang="en-US" sz="2000" dirty="0" smtClean="0"/>
              <a:t> for a specific piece of text by sending a message to your pattern</a:t>
            </a:r>
          </a:p>
          <a:p>
            <a:pPr lvl="1">
              <a:buFontTx/>
              <a:buChar char=" "/>
            </a:pP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Matcher m = </a:t>
            </a:r>
            <a:r>
              <a:rPr lang="en-US" sz="2000" dirty="0" err="1" smtClean="0">
                <a:solidFill>
                  <a:srgbClr val="00B050"/>
                </a:solidFill>
                <a:latin typeface="Trebuchet MS" pitchFamily="34" charset="0"/>
              </a:rPr>
              <a:t>p.matcher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("Now is the time");</a:t>
            </a:r>
          </a:p>
          <a:p>
            <a:r>
              <a:rPr lang="en-US" sz="2400" dirty="0" smtClean="0"/>
              <a:t>Points to notice: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Pattern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Matcher</a:t>
            </a:r>
            <a:r>
              <a:rPr lang="en-US" sz="2000" dirty="0" smtClean="0"/>
              <a:t> are both in </a:t>
            </a:r>
            <a:r>
              <a:rPr lang="en-US" sz="2000" dirty="0" err="1" smtClean="0">
                <a:solidFill>
                  <a:srgbClr val="00B050"/>
                </a:solidFill>
                <a:latin typeface="Trebuchet MS" pitchFamily="34" charset="0"/>
              </a:rPr>
              <a:t>java.util.regex</a:t>
            </a:r>
            <a:endParaRPr lang="en-US" sz="2000" dirty="0" smtClean="0">
              <a:solidFill>
                <a:srgbClr val="00B050"/>
              </a:solidFill>
            </a:endParaRPr>
          </a:p>
          <a:p>
            <a:pPr lvl="1"/>
            <a:r>
              <a:rPr lang="en-US" sz="2000" dirty="0" smtClean="0"/>
              <a:t>Neither 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Pattern</a:t>
            </a:r>
            <a:r>
              <a:rPr lang="en-US" sz="2000" dirty="0" smtClean="0"/>
              <a:t> nor 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Matcher</a:t>
            </a:r>
            <a:r>
              <a:rPr lang="en-US" sz="2000" dirty="0" smtClean="0"/>
              <a:t> has a public constructor; you create these by using methods in the 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Pattern</a:t>
            </a:r>
            <a:r>
              <a:rPr lang="en-US" sz="2000" dirty="0" smtClean="0"/>
              <a:t> class</a:t>
            </a:r>
          </a:p>
          <a:p>
            <a:pPr lvl="1"/>
            <a:r>
              <a:rPr lang="en-US" sz="2000" dirty="0" smtClean="0"/>
              <a:t>The matcher contains information about </a:t>
            </a:r>
            <a:r>
              <a:rPr lang="en-US" sz="2000" i="1" dirty="0" smtClean="0"/>
              <a:t>both</a:t>
            </a:r>
            <a:r>
              <a:rPr lang="en-US" sz="2000" dirty="0" smtClean="0"/>
              <a:t> the pattern to use </a:t>
            </a:r>
            <a:r>
              <a:rPr lang="en-US" sz="2000" i="1" dirty="0" smtClean="0"/>
              <a:t>and</a:t>
            </a:r>
            <a:r>
              <a:rPr lang="en-US" sz="2000" dirty="0" smtClean="0"/>
              <a:t> the text to which it will be applied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168</TotalTime>
  <Words>1609</Words>
  <Application>Microsoft Office PowerPoint</Application>
  <PresentationFormat>On-screen Show (4:3)</PresentationFormat>
  <Paragraphs>254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Origin</vt:lpstr>
      <vt:lpstr>Object and Data validation using Regular Expression </vt:lpstr>
      <vt:lpstr>What is Regular Expression </vt:lpstr>
      <vt:lpstr>Patterns</vt:lpstr>
      <vt:lpstr>Boolean "or"</vt:lpstr>
      <vt:lpstr>Grouping</vt:lpstr>
      <vt:lpstr>Quantification</vt:lpstr>
      <vt:lpstr>RE in Java</vt:lpstr>
      <vt:lpstr>Basic Java RE Code</vt:lpstr>
      <vt:lpstr>Doing it in Java, I</vt:lpstr>
      <vt:lpstr>Doing it in Java, II</vt:lpstr>
      <vt:lpstr>Finding what was matched </vt:lpstr>
      <vt:lpstr>RE Syntax</vt:lpstr>
      <vt:lpstr>RE Examples</vt:lpstr>
      <vt:lpstr>Example </vt:lpstr>
      <vt:lpstr>RE Syntax</vt:lpstr>
      <vt:lpstr>RE Syntax</vt:lpstr>
      <vt:lpstr>Replace in Java </vt:lpstr>
      <vt:lpstr>Additional methods</vt:lpstr>
      <vt:lpstr>RE in Python </vt:lpstr>
      <vt:lpstr>Regular Expressions in Python</vt:lpstr>
      <vt:lpstr>Search and Match</vt:lpstr>
      <vt:lpstr>Q: What’s a match object?</vt:lpstr>
      <vt:lpstr>What got matched?</vt:lpstr>
      <vt:lpstr>What got matched?</vt:lpstr>
      <vt:lpstr>More re functions</vt:lpstr>
      <vt:lpstr>Compiling regular expressions</vt:lpstr>
      <vt:lpstr>Pattern object methods</vt:lpstr>
      <vt:lpstr>Assignment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and Data validation using Regular Expression </dc:title>
  <dc:creator>saeed</dc:creator>
  <cp:lastModifiedBy>saeed</cp:lastModifiedBy>
  <cp:revision>37</cp:revision>
  <dcterms:created xsi:type="dcterms:W3CDTF">2006-08-16T00:00:00Z</dcterms:created>
  <dcterms:modified xsi:type="dcterms:W3CDTF">2017-03-13T04:45:34Z</dcterms:modified>
</cp:coreProperties>
</file>