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0"/>
  </p:notesMasterIdLst>
  <p:sldIdLst>
    <p:sldId id="256" r:id="rId2"/>
    <p:sldId id="262" r:id="rId3"/>
    <p:sldId id="263" r:id="rId4"/>
    <p:sldId id="264" r:id="rId5"/>
    <p:sldId id="265" r:id="rId6"/>
    <p:sldId id="266" r:id="rId7"/>
    <p:sldId id="268" r:id="rId8"/>
    <p:sldId id="269" r:id="rId9"/>
    <p:sldId id="281" r:id="rId10"/>
    <p:sldId id="283" r:id="rId11"/>
    <p:sldId id="284" r:id="rId12"/>
    <p:sldId id="285" r:id="rId13"/>
    <p:sldId id="286" r:id="rId14"/>
    <p:sldId id="287" r:id="rId15"/>
    <p:sldId id="288" r:id="rId16"/>
    <p:sldId id="289" r:id="rId17"/>
    <p:sldId id="290" r:id="rId18"/>
    <p:sldId id="270" r:id="rId19"/>
    <p:sldId id="271" r:id="rId20"/>
    <p:sldId id="272" r:id="rId21"/>
    <p:sldId id="273" r:id="rId22"/>
    <p:sldId id="274" r:id="rId23"/>
    <p:sldId id="275" r:id="rId24"/>
    <p:sldId id="276" r:id="rId25"/>
    <p:sldId id="277" r:id="rId26"/>
    <p:sldId id="278" r:id="rId27"/>
    <p:sldId id="279" r:id="rId28"/>
    <p:sldId id="280" r:id="rId2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409AE11-8008-4C12-89A9-074C77D59538}" type="datetimeFigureOut">
              <a:rPr lang="en-US" smtClean="0"/>
              <a:t>12-Apr-17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32BF5C8-43BA-4BB2-9A5C-8F01C2462055}"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E30C1BBA-9ED7-45F4-A722-5CD245B3177D}" type="datetime1">
              <a:rPr lang="en-US" smtClean="0"/>
              <a:t>12-Apr-17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3752094-B5CE-4552-B5D3-3FC46E4945DE}"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46BDA789-829D-4158-BD7C-BD21E2821FCC}" type="datetime1">
              <a:rPr lang="en-US" smtClean="0"/>
              <a:t>12-Apr-17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D3AC1F6-76B3-4826-A119-B57D06F72114}"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96148F83-5B2A-4C22-ABCF-F35E3C0534D3}" type="datetime1">
              <a:rPr lang="en-US" smtClean="0"/>
              <a:t>12-Apr-17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3CA1F21-C141-4A40-9149-D1B6DF6AE712}"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302AD031-BD6E-4D24-A95E-3C8296D41856}" type="datetime1">
              <a:rPr lang="en-US" smtClean="0"/>
              <a:t>12-Apr-17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CFABB13-CCD1-43AA-A7D7-FDFD8543CC8D}"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ABC89232-7891-427F-823B-1C23231D7405}" type="datetime1">
              <a:rPr lang="en-US" smtClean="0"/>
              <a:t>12-Apr-17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73720ED-67CD-41D3-B538-E2F25C724763}"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8BC7D324-1E65-4D0C-A726-814023E75740}" type="datetime1">
              <a:rPr lang="en-US" smtClean="0"/>
              <a:t>12-Apr-17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9F330DF1-2533-4FF8-8AD7-9FCED65CFBC2}"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DA06C8EA-83AB-4F38-ADED-3512960E27E1}" type="datetime1">
              <a:rPr lang="en-US" smtClean="0"/>
              <a:t>12-Apr-17</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34580EC9-6E91-499D-9725-177F8D69509B}"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E82B2E70-DDB4-438C-B5D7-BCE3FDD9CA08}" type="datetime1">
              <a:rPr lang="en-US" smtClean="0"/>
              <a:t>12-Apr-17</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D05604C4-E772-47C3-BD3E-5532F4E9C2DE}"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00944807-9CE3-4E01-8098-D5E97DA3B4E1}" type="datetime1">
              <a:rPr lang="en-US" smtClean="0"/>
              <a:t>12-Apr-17</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4BD411B3-2969-4B91-9497-32399043E351}"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91EBA570-D30E-4CA3-B8D2-817A8FA7E13A}" type="datetime1">
              <a:rPr lang="en-US" smtClean="0"/>
              <a:t>12-Apr-17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96331DC7-EDDF-4A5D-8224-817D4242614B}"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0D3B3071-6E2F-4BAB-8FF9-5C92D9CD158B}" type="datetime1">
              <a:rPr lang="en-US" smtClean="0"/>
              <a:t>12-Apr-17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ABDA09B7-8DC1-48FC-84F2-5C797D4C8848}"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fld id="{970CCA2B-BDD1-4E95-96A4-0AC41C37B2A4}" type="datetime1">
              <a:rPr lang="en-US" smtClean="0"/>
              <a:t>12-Apr-17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fld id="{386EE6AD-D387-41D6-88FB-BF1A5C91DA98}"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file:///D:\Users\public_html\COMP201\slides\html\TaskThreadDemo.bat" TargetMode="External"/><Relationship Id="rId2" Type="http://schemas.openxmlformats.org/officeDocument/2006/relationships/hyperlink" Target="html/TaskThreadDemo.htm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hyperlink" Target="file:///D:\Users\public_html\COMP201\slides\html\ClockAppletWithAudio.bat" TargetMode="External"/><Relationship Id="rId5" Type="http://schemas.openxmlformats.org/officeDocument/2006/relationships/hyperlink" Target="html/ClockWithAudio.html" TargetMode="External"/><Relationship Id="rId4" Type="http://schemas.openxmlformats.org/officeDocument/2006/relationships/hyperlink" Target="html/ClockAppletWithAudio.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p:txBody>
          <a:bodyPr/>
          <a:lstStyle/>
          <a:p>
            <a:r>
              <a:rPr lang="en-US" smtClean="0"/>
              <a:t>Multithreading</a:t>
            </a:r>
          </a:p>
        </p:txBody>
      </p:sp>
      <p:sp>
        <p:nvSpPr>
          <p:cNvPr id="3" name="Subtitle 2"/>
          <p:cNvSpPr>
            <a:spLocks noGrp="1"/>
          </p:cNvSpPr>
          <p:nvPr>
            <p:ph type="subTitle" idx="1"/>
          </p:nvPr>
        </p:nvSpPr>
        <p:spPr/>
        <p:txBody>
          <a:bodyPr rtlCol="0">
            <a:normAutofit/>
          </a:bodyPr>
          <a:lstStyle/>
          <a:p>
            <a:pPr fontAlgn="auto">
              <a:spcAft>
                <a:spcPts val="0"/>
              </a:spcAft>
              <a:buFont typeface="Arial" pitchFamily="34" charset="0"/>
              <a:buNone/>
              <a:defRPr/>
            </a:pPr>
            <a:endParaRPr lang="en-US"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E81BA96D-0EA4-4994-9CC1-34C760EDC5FB}" type="slidenum">
              <a:rPr lang="en-US"/>
              <a:pPr/>
              <a:t>10</a:t>
            </a:fld>
            <a:endParaRPr lang="en-US"/>
          </a:p>
        </p:txBody>
      </p:sp>
      <p:sp>
        <p:nvSpPr>
          <p:cNvPr id="265218" name="Rectangle 2"/>
          <p:cNvSpPr>
            <a:spLocks noGrp="1" noChangeArrowheads="1"/>
          </p:cNvSpPr>
          <p:nvPr>
            <p:ph type="title"/>
          </p:nvPr>
        </p:nvSpPr>
        <p:spPr>
          <a:xfrm>
            <a:off x="685800" y="457200"/>
            <a:ext cx="7848600" cy="1600200"/>
          </a:xfrm>
        </p:spPr>
        <p:txBody>
          <a:bodyPr/>
          <a:lstStyle/>
          <a:p>
            <a:r>
              <a:rPr lang="en-US"/>
              <a:t>Example:</a:t>
            </a:r>
            <a:br>
              <a:rPr lang="en-US"/>
            </a:br>
            <a:r>
              <a:rPr lang="en-US"/>
              <a:t>Using the </a:t>
            </a:r>
            <a:r>
              <a:rPr lang="en-US" sz="4200">
                <a:latin typeface="Courier New" pitchFamily="49" charset="0"/>
              </a:rPr>
              <a:t>Runnabel</a:t>
            </a:r>
            <a:r>
              <a:rPr lang="en-US"/>
              <a:t> Interface to Create and Launch Threads</a:t>
            </a:r>
            <a:endParaRPr lang="en-US">
              <a:solidFill>
                <a:schemeClr val="tx1"/>
              </a:solidFill>
              <a:latin typeface="Book Antiqua" pitchFamily="18" charset="0"/>
            </a:endParaRPr>
          </a:p>
        </p:txBody>
      </p:sp>
      <p:sp>
        <p:nvSpPr>
          <p:cNvPr id="265219" name="Rectangle 3"/>
          <p:cNvSpPr>
            <a:spLocks noGrp="1" noChangeArrowheads="1"/>
          </p:cNvSpPr>
          <p:nvPr>
            <p:ph type="body" idx="1"/>
          </p:nvPr>
        </p:nvSpPr>
        <p:spPr>
          <a:xfrm>
            <a:off x="685800" y="2438400"/>
            <a:ext cx="7848600" cy="2819400"/>
          </a:xfrm>
        </p:spPr>
        <p:txBody>
          <a:bodyPr/>
          <a:lstStyle/>
          <a:p>
            <a:r>
              <a:rPr lang="en-US"/>
              <a:t>Objective: Create and run three threads:</a:t>
            </a:r>
          </a:p>
          <a:p>
            <a:pPr lvl="1"/>
            <a:r>
              <a:rPr lang="en-US" sz="3000"/>
              <a:t>The first thread prints the letter </a:t>
            </a:r>
            <a:r>
              <a:rPr lang="en-US" sz="3000" i="1"/>
              <a:t>a</a:t>
            </a:r>
            <a:r>
              <a:rPr lang="en-US" sz="3000"/>
              <a:t> 100 times. </a:t>
            </a:r>
          </a:p>
          <a:p>
            <a:pPr lvl="1"/>
            <a:r>
              <a:rPr lang="en-US" sz="3000"/>
              <a:t>The second thread prints the letter </a:t>
            </a:r>
            <a:r>
              <a:rPr lang="en-US" sz="3000" i="1"/>
              <a:t>b</a:t>
            </a:r>
            <a:r>
              <a:rPr lang="en-US" sz="3000"/>
              <a:t> 100 times.</a:t>
            </a:r>
          </a:p>
          <a:p>
            <a:pPr lvl="1"/>
            <a:r>
              <a:rPr lang="en-US" sz="3000"/>
              <a:t>The third thread prints the integers 1 through 100.</a:t>
            </a:r>
            <a:r>
              <a:rPr lang="en-US"/>
              <a:t> </a:t>
            </a:r>
          </a:p>
        </p:txBody>
      </p:sp>
      <p:sp>
        <p:nvSpPr>
          <p:cNvPr id="265220" name="AutoShape 4">
            <a:hlinkClick r:id="rId2" action="ppaction://hlinkfile" highlightClick="1"/>
          </p:cNvPr>
          <p:cNvSpPr>
            <a:spLocks noChangeArrowheads="1"/>
          </p:cNvSpPr>
          <p:nvPr/>
        </p:nvSpPr>
        <p:spPr bwMode="auto">
          <a:xfrm>
            <a:off x="2819400" y="5791200"/>
            <a:ext cx="2590800" cy="533400"/>
          </a:xfrm>
          <a:prstGeom prst="actionButtonBlank">
            <a:avLst/>
          </a:prstGeom>
          <a:solidFill>
            <a:schemeClr val="tx1"/>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p>
            <a:pPr algn="ctr"/>
            <a:r>
              <a:rPr lang="en-US">
                <a:solidFill>
                  <a:schemeClr val="accent1"/>
                </a:solidFill>
                <a:latin typeface="Book Antiqua" pitchFamily="18" charset="0"/>
                <a:hlinkClick r:id="rId2" action="ppaction://hlinkfile"/>
              </a:rPr>
              <a:t>TaskThreadDemo</a:t>
            </a:r>
            <a:endParaRPr lang="en-US">
              <a:solidFill>
                <a:schemeClr val="accent1"/>
              </a:solidFill>
            </a:endParaRPr>
          </a:p>
        </p:txBody>
      </p:sp>
      <p:sp>
        <p:nvSpPr>
          <p:cNvPr id="265222" name="AutoShape 6">
            <a:hlinkClick r:id="rId3" action="ppaction://program" highlightClick="1"/>
          </p:cNvPr>
          <p:cNvSpPr>
            <a:spLocks noChangeArrowheads="1"/>
          </p:cNvSpPr>
          <p:nvPr/>
        </p:nvSpPr>
        <p:spPr bwMode="auto">
          <a:xfrm>
            <a:off x="6096000" y="5791200"/>
            <a:ext cx="2613025" cy="533400"/>
          </a:xfrm>
          <a:prstGeom prst="actionButtonBlank">
            <a:avLst/>
          </a:prstGeom>
          <a:solidFill>
            <a:srgbClr val="38A1BA"/>
          </a:solidFill>
          <a:ln w="19050">
            <a:noFill/>
            <a:miter lim="800000"/>
            <a:headEnd type="none" w="sm" len="sm"/>
            <a:tailEnd type="none" w="sm" len="sm"/>
          </a:ln>
          <a:effectLst>
            <a:prstShdw prst="shdw17" dist="17961" dir="2700000">
              <a:srgbClr val="38A1BA">
                <a:gamma/>
                <a:shade val="60000"/>
                <a:invGamma/>
              </a:srgbClr>
            </a:prstShdw>
          </a:effectLst>
        </p:spPr>
        <p:txBody>
          <a:bodyPr wrap="none" anchor="ctr"/>
          <a:lstStyle/>
          <a:p>
            <a:pPr algn="ctr"/>
            <a:r>
              <a:rPr lang="en-US"/>
              <a:t>Run</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1"/>
          </p:nvPr>
        </p:nvSpPr>
        <p:spPr/>
        <p:txBody>
          <a:bodyPr/>
          <a:lstStyle/>
          <a:p>
            <a:fld id="{1736F5DF-6B80-4DF8-9CAE-C0E400F94D47}" type="slidenum">
              <a:rPr lang="en-US"/>
              <a:pPr/>
              <a:t>11</a:t>
            </a:fld>
            <a:endParaRPr lang="en-US"/>
          </a:p>
        </p:txBody>
      </p:sp>
      <p:sp>
        <p:nvSpPr>
          <p:cNvPr id="264194" name="Rectangle 2"/>
          <p:cNvSpPr>
            <a:spLocks noGrp="1" noChangeArrowheads="1"/>
          </p:cNvSpPr>
          <p:nvPr>
            <p:ph type="title"/>
          </p:nvPr>
        </p:nvSpPr>
        <p:spPr>
          <a:xfrm>
            <a:off x="609600" y="152400"/>
            <a:ext cx="7848600" cy="762000"/>
          </a:xfrm>
        </p:spPr>
        <p:txBody>
          <a:bodyPr/>
          <a:lstStyle/>
          <a:p>
            <a:r>
              <a:rPr lang="en-US"/>
              <a:t>The Thread Class </a:t>
            </a:r>
            <a:endParaRPr lang="en-US" b="1">
              <a:latin typeface="Courier" pitchFamily="49" charset="0"/>
            </a:endParaRPr>
          </a:p>
        </p:txBody>
      </p:sp>
      <p:sp>
        <p:nvSpPr>
          <p:cNvPr id="264199" name="Rectangle 7"/>
          <p:cNvSpPr>
            <a:spLocks noChangeArrowheads="1"/>
          </p:cNvSpPr>
          <p:nvPr/>
        </p:nvSpPr>
        <p:spPr bwMode="auto">
          <a:xfrm>
            <a:off x="2000250" y="2214563"/>
            <a:ext cx="9144000" cy="0"/>
          </a:xfrm>
          <a:prstGeom prst="rect">
            <a:avLst/>
          </a:prstGeom>
          <a:noFill/>
          <a:ln w="12700">
            <a:noFill/>
            <a:miter lim="800000"/>
            <a:headEnd type="none" w="sm" len="sm"/>
            <a:tailEnd type="none" w="sm" len="sm"/>
          </a:ln>
          <a:effectLst/>
        </p:spPr>
        <p:txBody>
          <a:bodyPr>
            <a:spAutoFit/>
          </a:bodyPr>
          <a:lstStyle/>
          <a:p>
            <a:endParaRPr lang="en-US"/>
          </a:p>
        </p:txBody>
      </p:sp>
      <p:sp>
        <p:nvSpPr>
          <p:cNvPr id="264201" name="Rectangle 9"/>
          <p:cNvSpPr>
            <a:spLocks noChangeArrowheads="1"/>
          </p:cNvSpPr>
          <p:nvPr/>
        </p:nvSpPr>
        <p:spPr bwMode="auto">
          <a:xfrm>
            <a:off x="2000250" y="2057400"/>
            <a:ext cx="9144000" cy="0"/>
          </a:xfrm>
          <a:prstGeom prst="rect">
            <a:avLst/>
          </a:prstGeom>
          <a:noFill/>
          <a:ln w="12700">
            <a:noFill/>
            <a:miter lim="800000"/>
            <a:headEnd type="none" w="sm" len="sm"/>
            <a:tailEnd type="none" w="sm" len="sm"/>
          </a:ln>
          <a:effectLst/>
        </p:spPr>
        <p:txBody>
          <a:bodyPr>
            <a:spAutoFit/>
          </a:bodyPr>
          <a:lstStyle/>
          <a:p>
            <a:endParaRPr lang="en-US"/>
          </a:p>
        </p:txBody>
      </p:sp>
      <p:sp>
        <p:nvSpPr>
          <p:cNvPr id="264203" name="Rectangle 11"/>
          <p:cNvSpPr>
            <a:spLocks noChangeArrowheads="1"/>
          </p:cNvSpPr>
          <p:nvPr/>
        </p:nvSpPr>
        <p:spPr bwMode="auto">
          <a:xfrm>
            <a:off x="0" y="2301875"/>
            <a:ext cx="9144000" cy="0"/>
          </a:xfrm>
          <a:prstGeom prst="rect">
            <a:avLst/>
          </a:prstGeom>
          <a:noFill/>
          <a:ln w="12700">
            <a:noFill/>
            <a:miter lim="800000"/>
            <a:headEnd type="none" w="sm" len="sm"/>
            <a:tailEnd type="none" w="sm" len="sm"/>
          </a:ln>
          <a:effectLst/>
        </p:spPr>
        <p:txBody>
          <a:bodyPr anchor="ctr">
            <a:spAutoFit/>
          </a:bodyPr>
          <a:lstStyle/>
          <a:p>
            <a:endParaRPr lang="en-US"/>
          </a:p>
        </p:txBody>
      </p:sp>
      <p:graphicFrame>
        <p:nvGraphicFramePr>
          <p:cNvPr id="264202" name="Object 10"/>
          <p:cNvGraphicFramePr>
            <a:graphicFrameLocks noChangeAspect="1"/>
          </p:cNvGraphicFramePr>
          <p:nvPr/>
        </p:nvGraphicFramePr>
        <p:xfrm>
          <a:off x="0" y="1447800"/>
          <a:ext cx="9144000" cy="4587875"/>
        </p:xfrm>
        <a:graphic>
          <a:graphicData uri="http://schemas.openxmlformats.org/presentationml/2006/ole">
            <p:oleObj spid="_x0000_s28674" name="Picture" r:id="rId3" imgW="4495800" imgH="2253996" progId="Word.Picture.8">
              <p:embed/>
            </p:oleObj>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Slide Number Placeholder 2"/>
          <p:cNvSpPr>
            <a:spLocks noGrp="1"/>
          </p:cNvSpPr>
          <p:nvPr>
            <p:ph type="sldNum" sz="quarter" idx="11"/>
          </p:nvPr>
        </p:nvSpPr>
        <p:spPr/>
        <p:txBody>
          <a:bodyPr/>
          <a:lstStyle/>
          <a:p>
            <a:fld id="{AFB13856-55D8-4FDA-B1F5-2222DA6C9C7A}" type="slidenum">
              <a:rPr lang="en-US"/>
              <a:pPr/>
              <a:t>12</a:t>
            </a:fld>
            <a:endParaRPr lang="en-US"/>
          </a:p>
        </p:txBody>
      </p:sp>
      <p:sp>
        <p:nvSpPr>
          <p:cNvPr id="376834" name="Rectangle 2"/>
          <p:cNvSpPr>
            <a:spLocks noChangeArrowheads="1"/>
          </p:cNvSpPr>
          <p:nvPr/>
        </p:nvSpPr>
        <p:spPr bwMode="auto">
          <a:xfrm>
            <a:off x="685800" y="304800"/>
            <a:ext cx="7239000" cy="914400"/>
          </a:xfrm>
          <a:prstGeom prst="rect">
            <a:avLst/>
          </a:prstGeom>
          <a:noFill/>
          <a:ln w="9525">
            <a:noFill/>
            <a:miter lim="800000"/>
            <a:headEnd/>
            <a:tailEnd/>
          </a:ln>
          <a:effectLst/>
        </p:spPr>
        <p:txBody>
          <a:bodyPr lIns="92075" tIns="46038" rIns="92075" bIns="46038" anchor="b"/>
          <a:lstStyle/>
          <a:p>
            <a:pPr algn="ctr"/>
            <a:r>
              <a:rPr lang="en-US" altLang="zh-CN" sz="4400">
                <a:solidFill>
                  <a:schemeClr val="tx2"/>
                </a:solidFill>
                <a:ea typeface="宋体" charset="-122"/>
              </a:rPr>
              <a:t>Thread States</a:t>
            </a:r>
          </a:p>
        </p:txBody>
      </p:sp>
      <p:sp>
        <p:nvSpPr>
          <p:cNvPr id="376835" name="Rectangle 3"/>
          <p:cNvSpPr>
            <a:spLocks noChangeArrowheads="1"/>
          </p:cNvSpPr>
          <p:nvPr/>
        </p:nvSpPr>
        <p:spPr bwMode="auto">
          <a:xfrm>
            <a:off x="457200" y="1295400"/>
            <a:ext cx="8229600" cy="4876800"/>
          </a:xfrm>
          <a:prstGeom prst="rect">
            <a:avLst/>
          </a:prstGeom>
          <a:noFill/>
          <a:ln w="9525">
            <a:noFill/>
            <a:miter lim="800000"/>
            <a:headEnd/>
            <a:tailEnd/>
          </a:ln>
          <a:effectLst/>
        </p:spPr>
        <p:txBody>
          <a:bodyPr lIns="92075" tIns="46038" rIns="92075" bIns="46038"/>
          <a:lstStyle/>
          <a:p>
            <a:pPr marL="342900" indent="-342900">
              <a:lnSpc>
                <a:spcPct val="90000"/>
              </a:lnSpc>
              <a:spcBef>
                <a:spcPct val="20000"/>
              </a:spcBef>
              <a:buClr>
                <a:schemeClr val="tx2"/>
              </a:buClr>
              <a:buSzPct val="75000"/>
              <a:buFont typeface="Monotype Sorts" pitchFamily="2" charset="2"/>
              <a:buChar char="l"/>
            </a:pPr>
            <a:r>
              <a:rPr lang="en-US"/>
              <a:t>A thread can be in one of </a:t>
            </a:r>
            <a:r>
              <a:rPr lang="en-US" altLang="zh-CN">
                <a:ea typeface="宋体" charset="-122"/>
              </a:rPr>
              <a:t>Four states for threads: </a:t>
            </a:r>
            <a:r>
              <a:rPr lang="en-US" altLang="zh-CN">
                <a:solidFill>
                  <a:schemeClr val="tx2"/>
                </a:solidFill>
                <a:ea typeface="宋体" charset="-122"/>
              </a:rPr>
              <a:t>new, runnable, blocked, dead</a:t>
            </a:r>
          </a:p>
          <a:p>
            <a:pPr marL="342900" indent="-342900">
              <a:spcBef>
                <a:spcPct val="50000"/>
              </a:spcBef>
            </a:pPr>
            <a:r>
              <a:rPr lang="en-US"/>
              <a:t> </a:t>
            </a:r>
          </a:p>
          <a:p>
            <a:pPr marL="342900" indent="-342900">
              <a:lnSpc>
                <a:spcPct val="90000"/>
              </a:lnSpc>
              <a:spcBef>
                <a:spcPct val="20000"/>
              </a:spcBef>
              <a:buClr>
                <a:schemeClr val="tx2"/>
              </a:buClr>
              <a:buSzPct val="75000"/>
              <a:buFont typeface="Monotype Sorts" pitchFamily="2" charset="2"/>
              <a:buChar char="l"/>
            </a:pPr>
            <a:endParaRPr lang="en-US" altLang="zh-CN">
              <a:latin typeface="Arial" charset="0"/>
              <a:ea typeface="宋体" charset="-122"/>
            </a:endParaRPr>
          </a:p>
        </p:txBody>
      </p:sp>
      <p:sp>
        <p:nvSpPr>
          <p:cNvPr id="376836" name="Oval 4"/>
          <p:cNvSpPr>
            <a:spLocks noChangeArrowheads="1"/>
          </p:cNvSpPr>
          <p:nvPr/>
        </p:nvSpPr>
        <p:spPr bwMode="auto">
          <a:xfrm>
            <a:off x="1066800" y="2779713"/>
            <a:ext cx="1371600" cy="1127125"/>
          </a:xfrm>
          <a:prstGeom prst="ellipse">
            <a:avLst/>
          </a:prstGeom>
          <a:noFill/>
          <a:ln w="9525">
            <a:solidFill>
              <a:schemeClr val="tx1"/>
            </a:solidFill>
            <a:round/>
            <a:headEnd/>
            <a:tailEnd/>
          </a:ln>
          <a:effectLst/>
        </p:spPr>
        <p:txBody>
          <a:bodyPr wrap="none" anchor="ctr"/>
          <a:lstStyle/>
          <a:p>
            <a:pPr algn="ctr"/>
            <a:r>
              <a:rPr lang="en-US" sz="2000" b="1">
                <a:solidFill>
                  <a:schemeClr val="tx2"/>
                </a:solidFill>
                <a:ea typeface="宋体" charset="-122"/>
              </a:rPr>
              <a:t>new</a:t>
            </a:r>
            <a:endParaRPr lang="en-US" sz="2000">
              <a:solidFill>
                <a:schemeClr val="tx2"/>
              </a:solidFill>
              <a:ea typeface="宋体" charset="-122"/>
            </a:endParaRPr>
          </a:p>
        </p:txBody>
      </p:sp>
      <p:sp>
        <p:nvSpPr>
          <p:cNvPr id="376837" name="Text Box 5"/>
          <p:cNvSpPr txBox="1">
            <a:spLocks noChangeArrowheads="1"/>
          </p:cNvSpPr>
          <p:nvPr/>
        </p:nvSpPr>
        <p:spPr bwMode="auto">
          <a:xfrm>
            <a:off x="2514600" y="3365500"/>
            <a:ext cx="866775" cy="366713"/>
          </a:xfrm>
          <a:prstGeom prst="rect">
            <a:avLst/>
          </a:prstGeom>
          <a:noFill/>
          <a:ln w="9525">
            <a:noFill/>
            <a:miter lim="800000"/>
            <a:headEnd/>
            <a:tailEnd/>
          </a:ln>
          <a:effectLst/>
        </p:spPr>
        <p:txBody>
          <a:bodyPr wrap="none">
            <a:spAutoFit/>
          </a:bodyPr>
          <a:lstStyle/>
          <a:p>
            <a:r>
              <a:rPr lang="en-US" sz="1800" b="1">
                <a:latin typeface="Courier New" pitchFamily="49" charset="0"/>
                <a:ea typeface="宋体" charset="-122"/>
              </a:rPr>
              <a:t>start</a:t>
            </a:r>
            <a:endParaRPr lang="en-US" sz="2000" b="1">
              <a:ea typeface="宋体" charset="-122"/>
            </a:endParaRPr>
          </a:p>
        </p:txBody>
      </p:sp>
      <p:sp>
        <p:nvSpPr>
          <p:cNvPr id="376838" name="Oval 6"/>
          <p:cNvSpPr>
            <a:spLocks noChangeArrowheads="1"/>
          </p:cNvSpPr>
          <p:nvPr/>
        </p:nvSpPr>
        <p:spPr bwMode="auto">
          <a:xfrm>
            <a:off x="2057400" y="4892675"/>
            <a:ext cx="1371600" cy="1127125"/>
          </a:xfrm>
          <a:prstGeom prst="ellipse">
            <a:avLst/>
          </a:prstGeom>
          <a:noFill/>
          <a:ln w="9525">
            <a:solidFill>
              <a:schemeClr val="tx1"/>
            </a:solidFill>
            <a:round/>
            <a:headEnd/>
            <a:tailEnd/>
          </a:ln>
          <a:effectLst/>
        </p:spPr>
        <p:txBody>
          <a:bodyPr wrap="none" anchor="ctr"/>
          <a:lstStyle/>
          <a:p>
            <a:pPr algn="ctr"/>
            <a:r>
              <a:rPr lang="en-US" sz="2000" b="1">
                <a:solidFill>
                  <a:schemeClr val="tx2"/>
                </a:solidFill>
                <a:ea typeface="宋体" charset="-122"/>
              </a:rPr>
              <a:t>dead</a:t>
            </a:r>
            <a:endParaRPr lang="en-US" sz="2000">
              <a:solidFill>
                <a:schemeClr val="tx2"/>
              </a:solidFill>
              <a:ea typeface="宋体" charset="-122"/>
            </a:endParaRPr>
          </a:p>
        </p:txBody>
      </p:sp>
      <p:sp>
        <p:nvSpPr>
          <p:cNvPr id="376839" name="Line 7"/>
          <p:cNvSpPr>
            <a:spLocks noChangeShapeType="1"/>
          </p:cNvSpPr>
          <p:nvPr/>
        </p:nvSpPr>
        <p:spPr bwMode="auto">
          <a:xfrm>
            <a:off x="2362200" y="3554413"/>
            <a:ext cx="990600" cy="422275"/>
          </a:xfrm>
          <a:prstGeom prst="line">
            <a:avLst/>
          </a:prstGeom>
          <a:noFill/>
          <a:ln w="9525">
            <a:solidFill>
              <a:schemeClr val="tx1"/>
            </a:solidFill>
            <a:round/>
            <a:headEnd/>
            <a:tailEnd type="triangle" w="med" len="med"/>
          </a:ln>
          <a:effectLst/>
        </p:spPr>
        <p:txBody>
          <a:bodyPr wrap="none" anchor="ctr"/>
          <a:lstStyle/>
          <a:p>
            <a:endParaRPr lang="en-US"/>
          </a:p>
        </p:txBody>
      </p:sp>
      <p:sp>
        <p:nvSpPr>
          <p:cNvPr id="376840" name="Text Box 8"/>
          <p:cNvSpPr txBox="1">
            <a:spLocks noChangeArrowheads="1"/>
          </p:cNvSpPr>
          <p:nvPr/>
        </p:nvSpPr>
        <p:spPr bwMode="auto">
          <a:xfrm>
            <a:off x="533400" y="6172200"/>
            <a:ext cx="8382000" cy="457200"/>
          </a:xfrm>
          <a:prstGeom prst="rect">
            <a:avLst/>
          </a:prstGeom>
          <a:noFill/>
          <a:ln w="12700">
            <a:noFill/>
            <a:miter lim="800000"/>
            <a:headEnd type="none" w="sm" len="sm"/>
            <a:tailEnd type="none" w="sm" len="sm"/>
          </a:ln>
          <a:effectLst/>
        </p:spPr>
        <p:txBody>
          <a:bodyPr>
            <a:spAutoFit/>
          </a:bodyPr>
          <a:lstStyle/>
          <a:p>
            <a:pPr>
              <a:spcBef>
                <a:spcPct val="50000"/>
              </a:spcBef>
              <a:buClr>
                <a:schemeClr val="tx2"/>
              </a:buClr>
              <a:buSzPct val="75000"/>
              <a:buFont typeface="Monotype Sorts" pitchFamily="2" charset="2"/>
              <a:buNone/>
            </a:pPr>
            <a:r>
              <a:rPr lang="en-US">
                <a:solidFill>
                  <a:schemeClr val="tx2"/>
                </a:solidFill>
                <a:latin typeface="Arial" charset="0"/>
                <a:ea typeface="宋体" charset="-122"/>
              </a:rPr>
              <a:t>Note</a:t>
            </a:r>
            <a:r>
              <a:rPr lang="en-US">
                <a:latin typeface="Arial" charset="0"/>
                <a:ea typeface="宋体" charset="-122"/>
              </a:rPr>
              <a:t>: </a:t>
            </a:r>
            <a:r>
              <a:rPr lang="en-US" b="1">
                <a:latin typeface="Courier New" pitchFamily="49" charset="0"/>
                <a:ea typeface="宋体" charset="-122"/>
              </a:rPr>
              <a:t>suspend</a:t>
            </a:r>
            <a:r>
              <a:rPr lang="en-US">
                <a:latin typeface="Arial" charset="0"/>
                <a:ea typeface="宋体" charset="-122"/>
              </a:rPr>
              <a:t>, </a:t>
            </a:r>
            <a:r>
              <a:rPr lang="en-US" b="1">
                <a:latin typeface="Courier New" pitchFamily="49" charset="0"/>
                <a:ea typeface="宋体" charset="-122"/>
              </a:rPr>
              <a:t>resume</a:t>
            </a:r>
            <a:r>
              <a:rPr lang="en-US">
                <a:latin typeface="Courier New" pitchFamily="49" charset="0"/>
                <a:ea typeface="宋体" charset="-122"/>
              </a:rPr>
              <a:t>,</a:t>
            </a:r>
            <a:r>
              <a:rPr lang="en-US" b="1">
                <a:latin typeface="Courier New" pitchFamily="49" charset="0"/>
                <a:ea typeface="宋体" charset="-122"/>
              </a:rPr>
              <a:t>stop</a:t>
            </a:r>
            <a:r>
              <a:rPr lang="en-US">
                <a:latin typeface="Arial" charset="0"/>
                <a:ea typeface="宋体" charset="-122"/>
              </a:rPr>
              <a:t> deprecated.</a:t>
            </a:r>
          </a:p>
        </p:txBody>
      </p:sp>
      <p:sp>
        <p:nvSpPr>
          <p:cNvPr id="376841" name="Line 9"/>
          <p:cNvSpPr>
            <a:spLocks noChangeShapeType="1"/>
          </p:cNvSpPr>
          <p:nvPr/>
        </p:nvSpPr>
        <p:spPr bwMode="auto">
          <a:xfrm flipH="1">
            <a:off x="3200400" y="4610100"/>
            <a:ext cx="381000" cy="423863"/>
          </a:xfrm>
          <a:prstGeom prst="line">
            <a:avLst/>
          </a:prstGeom>
          <a:noFill/>
          <a:ln w="9525">
            <a:solidFill>
              <a:schemeClr val="tx1"/>
            </a:solidFill>
            <a:round/>
            <a:headEnd/>
            <a:tailEnd type="triangle" w="med" len="med"/>
          </a:ln>
          <a:effectLst/>
        </p:spPr>
        <p:txBody>
          <a:bodyPr wrap="none" anchor="ctr"/>
          <a:lstStyle/>
          <a:p>
            <a:endParaRPr lang="en-US"/>
          </a:p>
        </p:txBody>
      </p:sp>
      <p:sp>
        <p:nvSpPr>
          <p:cNvPr id="376842" name="Oval 10"/>
          <p:cNvSpPr>
            <a:spLocks noChangeArrowheads="1"/>
          </p:cNvSpPr>
          <p:nvPr/>
        </p:nvSpPr>
        <p:spPr bwMode="auto">
          <a:xfrm>
            <a:off x="3276600" y="3554413"/>
            <a:ext cx="1371600" cy="1127125"/>
          </a:xfrm>
          <a:prstGeom prst="ellipse">
            <a:avLst/>
          </a:prstGeom>
          <a:noFill/>
          <a:ln w="9525">
            <a:solidFill>
              <a:schemeClr val="tx1"/>
            </a:solidFill>
            <a:round/>
            <a:headEnd/>
            <a:tailEnd/>
          </a:ln>
          <a:effectLst/>
        </p:spPr>
        <p:txBody>
          <a:bodyPr wrap="none" anchor="ctr"/>
          <a:lstStyle/>
          <a:p>
            <a:pPr algn="ctr"/>
            <a:r>
              <a:rPr lang="en-US" sz="2000" b="1">
                <a:solidFill>
                  <a:schemeClr val="tx2"/>
                </a:solidFill>
                <a:ea typeface="宋体" charset="-122"/>
              </a:rPr>
              <a:t>runnable</a:t>
            </a:r>
            <a:endParaRPr lang="en-US" sz="2000">
              <a:solidFill>
                <a:schemeClr val="tx2"/>
              </a:solidFill>
              <a:ea typeface="宋体" charset="-122"/>
            </a:endParaRPr>
          </a:p>
        </p:txBody>
      </p:sp>
      <p:sp>
        <p:nvSpPr>
          <p:cNvPr id="376843" name="Text Box 11"/>
          <p:cNvSpPr txBox="1">
            <a:spLocks noChangeArrowheads="1"/>
          </p:cNvSpPr>
          <p:nvPr/>
        </p:nvSpPr>
        <p:spPr bwMode="auto">
          <a:xfrm>
            <a:off x="3346450" y="4791075"/>
            <a:ext cx="1090613" cy="581025"/>
          </a:xfrm>
          <a:prstGeom prst="rect">
            <a:avLst/>
          </a:prstGeom>
          <a:noFill/>
          <a:ln w="9525">
            <a:noFill/>
            <a:miter lim="800000"/>
            <a:headEnd/>
            <a:tailEnd/>
          </a:ln>
          <a:effectLst/>
        </p:spPr>
        <p:txBody>
          <a:bodyPr wrap="none">
            <a:spAutoFit/>
          </a:bodyPr>
          <a:lstStyle/>
          <a:p>
            <a:r>
              <a:rPr lang="en-US" sz="1600" b="1">
                <a:latin typeface="Courier New" pitchFamily="49" charset="0"/>
                <a:ea typeface="宋体" charset="-122"/>
              </a:rPr>
              <a:t>run</a:t>
            </a:r>
            <a:r>
              <a:rPr lang="en-US" sz="1600">
                <a:latin typeface="Courier New" pitchFamily="49" charset="0"/>
                <a:ea typeface="宋体" charset="-122"/>
              </a:rPr>
              <a:t> </a:t>
            </a:r>
            <a:r>
              <a:rPr lang="en-US" sz="1600">
                <a:latin typeface="Arial" charset="0"/>
                <a:ea typeface="宋体" charset="-122"/>
              </a:rPr>
              <a:t>exits</a:t>
            </a:r>
          </a:p>
          <a:p>
            <a:r>
              <a:rPr lang="en-US" sz="1600" b="1">
                <a:latin typeface="Courier New" pitchFamily="49" charset="0"/>
                <a:ea typeface="宋体" charset="-122"/>
              </a:rPr>
              <a:t>stop</a:t>
            </a:r>
            <a:endParaRPr lang="en-US" sz="1800" b="1">
              <a:ea typeface="宋体" charset="-122"/>
            </a:endParaRPr>
          </a:p>
        </p:txBody>
      </p:sp>
      <p:sp>
        <p:nvSpPr>
          <p:cNvPr id="376844" name="Oval 12"/>
          <p:cNvSpPr>
            <a:spLocks noChangeArrowheads="1"/>
          </p:cNvSpPr>
          <p:nvPr/>
        </p:nvSpPr>
        <p:spPr bwMode="auto">
          <a:xfrm>
            <a:off x="6477000" y="2427288"/>
            <a:ext cx="1371600" cy="1127125"/>
          </a:xfrm>
          <a:prstGeom prst="ellipse">
            <a:avLst/>
          </a:prstGeom>
          <a:noFill/>
          <a:ln w="9525">
            <a:solidFill>
              <a:schemeClr val="tx1"/>
            </a:solidFill>
            <a:round/>
            <a:headEnd/>
            <a:tailEnd/>
          </a:ln>
          <a:effectLst/>
        </p:spPr>
        <p:txBody>
          <a:bodyPr wrap="none" anchor="ctr"/>
          <a:lstStyle/>
          <a:p>
            <a:pPr algn="ctr"/>
            <a:r>
              <a:rPr lang="en-US" sz="2000" b="1">
                <a:solidFill>
                  <a:schemeClr val="tx2"/>
                </a:solidFill>
                <a:ea typeface="宋体" charset="-122"/>
              </a:rPr>
              <a:t>blocked</a:t>
            </a:r>
          </a:p>
        </p:txBody>
      </p:sp>
      <p:sp>
        <p:nvSpPr>
          <p:cNvPr id="376845" name="Freeform 13"/>
          <p:cNvSpPr>
            <a:spLocks/>
          </p:cNvSpPr>
          <p:nvPr/>
        </p:nvSpPr>
        <p:spPr bwMode="auto">
          <a:xfrm>
            <a:off x="4038600" y="2414588"/>
            <a:ext cx="2590800" cy="1139825"/>
          </a:xfrm>
          <a:custGeom>
            <a:avLst/>
            <a:gdLst/>
            <a:ahLst/>
            <a:cxnLst>
              <a:cxn ang="0">
                <a:pos x="0" y="776"/>
              </a:cxn>
              <a:cxn ang="0">
                <a:pos x="384" y="104"/>
              </a:cxn>
              <a:cxn ang="0">
                <a:pos x="1632" y="152"/>
              </a:cxn>
            </a:cxnLst>
            <a:rect l="0" t="0" r="r" b="b"/>
            <a:pathLst>
              <a:path w="1632" h="776">
                <a:moveTo>
                  <a:pt x="0" y="776"/>
                </a:moveTo>
                <a:cubicBezTo>
                  <a:pt x="56" y="492"/>
                  <a:pt x="112" y="208"/>
                  <a:pt x="384" y="104"/>
                </a:cubicBezTo>
                <a:cubicBezTo>
                  <a:pt x="656" y="0"/>
                  <a:pt x="1432" y="144"/>
                  <a:pt x="1632" y="152"/>
                </a:cubicBezTo>
              </a:path>
            </a:pathLst>
          </a:custGeom>
          <a:noFill/>
          <a:ln w="9525">
            <a:solidFill>
              <a:schemeClr val="tx1"/>
            </a:solidFill>
            <a:round/>
            <a:headEnd/>
            <a:tailEnd type="triangle" w="med" len="med"/>
          </a:ln>
          <a:effectLst/>
        </p:spPr>
        <p:txBody>
          <a:bodyPr wrap="none" anchor="ctr"/>
          <a:lstStyle/>
          <a:p>
            <a:endParaRPr lang="en-US"/>
          </a:p>
        </p:txBody>
      </p:sp>
      <p:sp>
        <p:nvSpPr>
          <p:cNvPr id="376846" name="Freeform 14"/>
          <p:cNvSpPr>
            <a:spLocks/>
          </p:cNvSpPr>
          <p:nvPr/>
        </p:nvSpPr>
        <p:spPr bwMode="auto">
          <a:xfrm>
            <a:off x="4191000" y="2568575"/>
            <a:ext cx="2362200" cy="985838"/>
          </a:xfrm>
          <a:custGeom>
            <a:avLst/>
            <a:gdLst/>
            <a:ahLst/>
            <a:cxnLst>
              <a:cxn ang="0">
                <a:pos x="0" y="776"/>
              </a:cxn>
              <a:cxn ang="0">
                <a:pos x="384" y="104"/>
              </a:cxn>
              <a:cxn ang="0">
                <a:pos x="1632" y="152"/>
              </a:cxn>
            </a:cxnLst>
            <a:rect l="0" t="0" r="r" b="b"/>
            <a:pathLst>
              <a:path w="1632" h="776">
                <a:moveTo>
                  <a:pt x="0" y="776"/>
                </a:moveTo>
                <a:cubicBezTo>
                  <a:pt x="56" y="492"/>
                  <a:pt x="112" y="208"/>
                  <a:pt x="384" y="104"/>
                </a:cubicBezTo>
                <a:cubicBezTo>
                  <a:pt x="656" y="0"/>
                  <a:pt x="1432" y="144"/>
                  <a:pt x="1632" y="152"/>
                </a:cubicBezTo>
              </a:path>
            </a:pathLst>
          </a:custGeom>
          <a:noFill/>
          <a:ln w="9525">
            <a:solidFill>
              <a:schemeClr val="tx1"/>
            </a:solidFill>
            <a:round/>
            <a:headEnd type="triangle" w="med" len="med"/>
            <a:tailEnd type="none" w="med" len="med"/>
          </a:ln>
          <a:effectLst/>
        </p:spPr>
        <p:txBody>
          <a:bodyPr wrap="none" anchor="ctr"/>
          <a:lstStyle/>
          <a:p>
            <a:endParaRPr lang="en-US"/>
          </a:p>
        </p:txBody>
      </p:sp>
      <p:sp>
        <p:nvSpPr>
          <p:cNvPr id="376847" name="Freeform 15"/>
          <p:cNvSpPr>
            <a:spLocks/>
          </p:cNvSpPr>
          <p:nvPr/>
        </p:nvSpPr>
        <p:spPr bwMode="auto">
          <a:xfrm>
            <a:off x="4343400" y="3124200"/>
            <a:ext cx="2133600" cy="500063"/>
          </a:xfrm>
          <a:custGeom>
            <a:avLst/>
            <a:gdLst/>
            <a:ahLst/>
            <a:cxnLst>
              <a:cxn ang="0">
                <a:pos x="0" y="448"/>
              </a:cxn>
              <a:cxn ang="0">
                <a:pos x="528" y="64"/>
              </a:cxn>
              <a:cxn ang="0">
                <a:pos x="1344" y="64"/>
              </a:cxn>
            </a:cxnLst>
            <a:rect l="0" t="0" r="r" b="b"/>
            <a:pathLst>
              <a:path w="1344" h="448">
                <a:moveTo>
                  <a:pt x="0" y="448"/>
                </a:moveTo>
                <a:cubicBezTo>
                  <a:pt x="152" y="288"/>
                  <a:pt x="304" y="128"/>
                  <a:pt x="528" y="64"/>
                </a:cubicBezTo>
                <a:cubicBezTo>
                  <a:pt x="752" y="0"/>
                  <a:pt x="1208" y="64"/>
                  <a:pt x="1344" y="64"/>
                </a:cubicBezTo>
              </a:path>
            </a:pathLst>
          </a:custGeom>
          <a:noFill/>
          <a:ln w="9525" cap="flat">
            <a:solidFill>
              <a:schemeClr val="tx1"/>
            </a:solidFill>
            <a:prstDash val="sysDot"/>
            <a:round/>
            <a:headEnd/>
            <a:tailEnd type="triangle" w="med" len="med"/>
          </a:ln>
          <a:effectLst/>
        </p:spPr>
        <p:txBody>
          <a:bodyPr wrap="none" anchor="ctr"/>
          <a:lstStyle/>
          <a:p>
            <a:endParaRPr lang="en-US"/>
          </a:p>
        </p:txBody>
      </p:sp>
      <p:sp>
        <p:nvSpPr>
          <p:cNvPr id="376848" name="Freeform 16"/>
          <p:cNvSpPr>
            <a:spLocks/>
          </p:cNvSpPr>
          <p:nvPr/>
        </p:nvSpPr>
        <p:spPr bwMode="auto">
          <a:xfrm>
            <a:off x="4495800" y="3200400"/>
            <a:ext cx="2057400" cy="565150"/>
          </a:xfrm>
          <a:custGeom>
            <a:avLst/>
            <a:gdLst/>
            <a:ahLst/>
            <a:cxnLst>
              <a:cxn ang="0">
                <a:pos x="0" y="448"/>
              </a:cxn>
              <a:cxn ang="0">
                <a:pos x="528" y="64"/>
              </a:cxn>
              <a:cxn ang="0">
                <a:pos x="1344" y="64"/>
              </a:cxn>
            </a:cxnLst>
            <a:rect l="0" t="0" r="r" b="b"/>
            <a:pathLst>
              <a:path w="1344" h="448">
                <a:moveTo>
                  <a:pt x="0" y="448"/>
                </a:moveTo>
                <a:cubicBezTo>
                  <a:pt x="152" y="288"/>
                  <a:pt x="304" y="128"/>
                  <a:pt x="528" y="64"/>
                </a:cubicBezTo>
                <a:cubicBezTo>
                  <a:pt x="752" y="0"/>
                  <a:pt x="1208" y="64"/>
                  <a:pt x="1344" y="64"/>
                </a:cubicBezTo>
              </a:path>
            </a:pathLst>
          </a:custGeom>
          <a:noFill/>
          <a:ln w="9525" cap="flat">
            <a:solidFill>
              <a:schemeClr val="tx1"/>
            </a:solidFill>
            <a:prstDash val="sysDot"/>
            <a:round/>
            <a:headEnd type="triangle" w="med" len="med"/>
            <a:tailEnd type="none" w="med" len="med"/>
          </a:ln>
          <a:effectLst/>
        </p:spPr>
        <p:txBody>
          <a:bodyPr wrap="none" anchor="ctr"/>
          <a:lstStyle/>
          <a:p>
            <a:endParaRPr lang="en-US"/>
          </a:p>
        </p:txBody>
      </p:sp>
      <p:sp>
        <p:nvSpPr>
          <p:cNvPr id="376849" name="Freeform 17"/>
          <p:cNvSpPr>
            <a:spLocks/>
          </p:cNvSpPr>
          <p:nvPr/>
        </p:nvSpPr>
        <p:spPr bwMode="auto">
          <a:xfrm>
            <a:off x="4572000" y="3343275"/>
            <a:ext cx="2057400" cy="542925"/>
          </a:xfrm>
          <a:custGeom>
            <a:avLst/>
            <a:gdLst/>
            <a:ahLst/>
            <a:cxnLst>
              <a:cxn ang="0">
                <a:pos x="1248" y="0"/>
              </a:cxn>
              <a:cxn ang="0">
                <a:pos x="672" y="432"/>
              </a:cxn>
              <a:cxn ang="0">
                <a:pos x="0" y="480"/>
              </a:cxn>
            </a:cxnLst>
            <a:rect l="0" t="0" r="r" b="b"/>
            <a:pathLst>
              <a:path w="1248" h="512">
                <a:moveTo>
                  <a:pt x="1248" y="0"/>
                </a:moveTo>
                <a:cubicBezTo>
                  <a:pt x="1064" y="176"/>
                  <a:pt x="880" y="352"/>
                  <a:pt x="672" y="432"/>
                </a:cubicBezTo>
                <a:cubicBezTo>
                  <a:pt x="464" y="512"/>
                  <a:pt x="232" y="496"/>
                  <a:pt x="0" y="480"/>
                </a:cubicBezTo>
              </a:path>
            </a:pathLst>
          </a:custGeom>
          <a:noFill/>
          <a:ln w="9525">
            <a:solidFill>
              <a:schemeClr val="tx1"/>
            </a:solidFill>
            <a:round/>
            <a:headEnd type="triangle" w="lg" len="med"/>
            <a:tailEnd type="none" w="med" len="med"/>
          </a:ln>
          <a:effectLst/>
        </p:spPr>
        <p:txBody>
          <a:bodyPr wrap="none" anchor="ctr"/>
          <a:lstStyle/>
          <a:p>
            <a:endParaRPr lang="en-US"/>
          </a:p>
        </p:txBody>
      </p:sp>
      <p:sp>
        <p:nvSpPr>
          <p:cNvPr id="376850" name="Freeform 18"/>
          <p:cNvSpPr>
            <a:spLocks/>
          </p:cNvSpPr>
          <p:nvPr/>
        </p:nvSpPr>
        <p:spPr bwMode="auto">
          <a:xfrm>
            <a:off x="4648200" y="3429000"/>
            <a:ext cx="2057400" cy="555625"/>
          </a:xfrm>
          <a:custGeom>
            <a:avLst/>
            <a:gdLst/>
            <a:ahLst/>
            <a:cxnLst>
              <a:cxn ang="0">
                <a:pos x="1248" y="0"/>
              </a:cxn>
              <a:cxn ang="0">
                <a:pos x="672" y="432"/>
              </a:cxn>
              <a:cxn ang="0">
                <a:pos x="0" y="480"/>
              </a:cxn>
            </a:cxnLst>
            <a:rect l="0" t="0" r="r" b="b"/>
            <a:pathLst>
              <a:path w="1248" h="512">
                <a:moveTo>
                  <a:pt x="1248" y="0"/>
                </a:moveTo>
                <a:cubicBezTo>
                  <a:pt x="1064" y="176"/>
                  <a:pt x="880" y="352"/>
                  <a:pt x="672" y="432"/>
                </a:cubicBezTo>
                <a:cubicBezTo>
                  <a:pt x="464" y="512"/>
                  <a:pt x="232" y="496"/>
                  <a:pt x="0" y="480"/>
                </a:cubicBezTo>
              </a:path>
            </a:pathLst>
          </a:custGeom>
          <a:noFill/>
          <a:ln w="9525">
            <a:solidFill>
              <a:schemeClr val="tx1"/>
            </a:solidFill>
            <a:round/>
            <a:headEnd type="none" w="med" len="med"/>
            <a:tailEnd type="triangle" w="lg" len="med"/>
          </a:ln>
          <a:effectLst/>
        </p:spPr>
        <p:txBody>
          <a:bodyPr wrap="none" anchor="ctr"/>
          <a:lstStyle/>
          <a:p>
            <a:endParaRPr lang="en-US"/>
          </a:p>
        </p:txBody>
      </p:sp>
      <p:sp>
        <p:nvSpPr>
          <p:cNvPr id="376851" name="Freeform 19"/>
          <p:cNvSpPr>
            <a:spLocks/>
          </p:cNvSpPr>
          <p:nvPr/>
        </p:nvSpPr>
        <p:spPr bwMode="auto">
          <a:xfrm>
            <a:off x="4419600" y="3505200"/>
            <a:ext cx="2895600" cy="1552575"/>
          </a:xfrm>
          <a:custGeom>
            <a:avLst/>
            <a:gdLst/>
            <a:ahLst/>
            <a:cxnLst>
              <a:cxn ang="0">
                <a:pos x="0" y="672"/>
              </a:cxn>
              <a:cxn ang="0">
                <a:pos x="1152" y="912"/>
              </a:cxn>
              <a:cxn ang="0">
                <a:pos x="1680" y="0"/>
              </a:cxn>
            </a:cxnLst>
            <a:rect l="0" t="0" r="r" b="b"/>
            <a:pathLst>
              <a:path w="1680" h="1024">
                <a:moveTo>
                  <a:pt x="0" y="672"/>
                </a:moveTo>
                <a:cubicBezTo>
                  <a:pt x="436" y="848"/>
                  <a:pt x="872" y="1024"/>
                  <a:pt x="1152" y="912"/>
                </a:cubicBezTo>
                <a:cubicBezTo>
                  <a:pt x="1432" y="800"/>
                  <a:pt x="1556" y="400"/>
                  <a:pt x="1680" y="0"/>
                </a:cubicBezTo>
              </a:path>
            </a:pathLst>
          </a:custGeom>
          <a:noFill/>
          <a:ln w="9525">
            <a:solidFill>
              <a:schemeClr val="tx1"/>
            </a:solidFill>
            <a:round/>
            <a:headEnd/>
            <a:tailEnd type="triangle" w="med" len="med"/>
          </a:ln>
          <a:effectLst/>
        </p:spPr>
        <p:txBody>
          <a:bodyPr wrap="none" anchor="ctr"/>
          <a:lstStyle/>
          <a:p>
            <a:endParaRPr lang="en-US"/>
          </a:p>
        </p:txBody>
      </p:sp>
      <p:sp>
        <p:nvSpPr>
          <p:cNvPr id="376852" name="Text Box 20"/>
          <p:cNvSpPr txBox="1">
            <a:spLocks noChangeArrowheads="1"/>
          </p:cNvSpPr>
          <p:nvPr/>
        </p:nvSpPr>
        <p:spPr bwMode="auto">
          <a:xfrm>
            <a:off x="5057775" y="2255838"/>
            <a:ext cx="795338" cy="336550"/>
          </a:xfrm>
          <a:prstGeom prst="rect">
            <a:avLst/>
          </a:prstGeom>
          <a:noFill/>
          <a:ln w="9525">
            <a:noFill/>
            <a:miter lim="800000"/>
            <a:headEnd/>
            <a:tailEnd/>
          </a:ln>
          <a:effectLst/>
        </p:spPr>
        <p:txBody>
          <a:bodyPr wrap="none">
            <a:spAutoFit/>
          </a:bodyPr>
          <a:lstStyle/>
          <a:p>
            <a:r>
              <a:rPr lang="en-US" sz="1600" b="1">
                <a:latin typeface="Courier New" pitchFamily="49" charset="0"/>
                <a:ea typeface="宋体" charset="-122"/>
              </a:rPr>
              <a:t>sleep</a:t>
            </a:r>
            <a:endParaRPr lang="en-US" sz="1800" b="1">
              <a:ea typeface="宋体" charset="-122"/>
            </a:endParaRPr>
          </a:p>
        </p:txBody>
      </p:sp>
      <p:sp>
        <p:nvSpPr>
          <p:cNvPr id="376853" name="Text Box 21"/>
          <p:cNvSpPr txBox="1">
            <a:spLocks noChangeArrowheads="1"/>
          </p:cNvSpPr>
          <p:nvPr/>
        </p:nvSpPr>
        <p:spPr bwMode="auto">
          <a:xfrm>
            <a:off x="4800600" y="2614613"/>
            <a:ext cx="1354138" cy="336550"/>
          </a:xfrm>
          <a:prstGeom prst="rect">
            <a:avLst/>
          </a:prstGeom>
          <a:noFill/>
          <a:ln w="9525">
            <a:noFill/>
            <a:miter lim="800000"/>
            <a:headEnd/>
            <a:tailEnd/>
          </a:ln>
          <a:effectLst/>
        </p:spPr>
        <p:txBody>
          <a:bodyPr wrap="none">
            <a:spAutoFit/>
          </a:bodyPr>
          <a:lstStyle/>
          <a:p>
            <a:r>
              <a:rPr lang="en-US" sz="1600" b="1">
                <a:ea typeface="宋体" charset="-122"/>
              </a:rPr>
              <a:t>done sleeping</a:t>
            </a:r>
            <a:endParaRPr lang="en-US" sz="1800">
              <a:ea typeface="宋体" charset="-122"/>
            </a:endParaRPr>
          </a:p>
        </p:txBody>
      </p:sp>
      <p:sp>
        <p:nvSpPr>
          <p:cNvPr id="376854" name="Text Box 22"/>
          <p:cNvSpPr txBox="1">
            <a:spLocks noChangeArrowheads="1"/>
          </p:cNvSpPr>
          <p:nvPr/>
        </p:nvSpPr>
        <p:spPr bwMode="auto">
          <a:xfrm>
            <a:off x="4419600" y="2895600"/>
            <a:ext cx="1371600" cy="336550"/>
          </a:xfrm>
          <a:prstGeom prst="rect">
            <a:avLst/>
          </a:prstGeom>
          <a:noFill/>
          <a:ln w="9525">
            <a:noFill/>
            <a:miter lim="800000"/>
            <a:headEnd/>
            <a:tailEnd/>
          </a:ln>
          <a:effectLst/>
        </p:spPr>
        <p:txBody>
          <a:bodyPr>
            <a:spAutoFit/>
          </a:bodyPr>
          <a:lstStyle/>
          <a:p>
            <a:r>
              <a:rPr lang="en-US" sz="1600" b="1">
                <a:latin typeface="Courier New" pitchFamily="49" charset="0"/>
                <a:ea typeface="宋体" charset="-122"/>
              </a:rPr>
              <a:t>suspend</a:t>
            </a:r>
            <a:endParaRPr lang="en-US" sz="1800" b="1">
              <a:ea typeface="宋体" charset="-122"/>
            </a:endParaRPr>
          </a:p>
        </p:txBody>
      </p:sp>
      <p:sp>
        <p:nvSpPr>
          <p:cNvPr id="376855" name="Text Box 23"/>
          <p:cNvSpPr txBox="1">
            <a:spLocks noChangeArrowheads="1"/>
          </p:cNvSpPr>
          <p:nvPr/>
        </p:nvSpPr>
        <p:spPr bwMode="auto">
          <a:xfrm>
            <a:off x="5334000" y="3176588"/>
            <a:ext cx="917575" cy="336550"/>
          </a:xfrm>
          <a:prstGeom prst="rect">
            <a:avLst/>
          </a:prstGeom>
          <a:noFill/>
          <a:ln w="9525">
            <a:noFill/>
            <a:miter lim="800000"/>
            <a:headEnd/>
            <a:tailEnd/>
          </a:ln>
          <a:effectLst/>
        </p:spPr>
        <p:txBody>
          <a:bodyPr wrap="none">
            <a:spAutoFit/>
          </a:bodyPr>
          <a:lstStyle/>
          <a:p>
            <a:r>
              <a:rPr lang="en-US" sz="1600" b="1">
                <a:latin typeface="Courier New" pitchFamily="49" charset="0"/>
                <a:ea typeface="宋体" charset="-122"/>
              </a:rPr>
              <a:t>resume</a:t>
            </a:r>
          </a:p>
        </p:txBody>
      </p:sp>
      <p:sp>
        <p:nvSpPr>
          <p:cNvPr id="376856" name="Text Box 24"/>
          <p:cNvSpPr txBox="1">
            <a:spLocks noChangeArrowheads="1"/>
          </p:cNvSpPr>
          <p:nvPr/>
        </p:nvSpPr>
        <p:spPr bwMode="auto">
          <a:xfrm>
            <a:off x="4953000" y="3505200"/>
            <a:ext cx="795338" cy="336550"/>
          </a:xfrm>
          <a:prstGeom prst="rect">
            <a:avLst/>
          </a:prstGeom>
          <a:noFill/>
          <a:ln w="9525">
            <a:noFill/>
            <a:miter lim="800000"/>
            <a:headEnd/>
            <a:tailEnd/>
          </a:ln>
          <a:effectLst/>
        </p:spPr>
        <p:txBody>
          <a:bodyPr wrap="none">
            <a:spAutoFit/>
          </a:bodyPr>
          <a:lstStyle/>
          <a:p>
            <a:r>
              <a:rPr lang="en-US" sz="1600" b="1">
                <a:latin typeface="Courier New" pitchFamily="49" charset="0"/>
                <a:ea typeface="宋体" charset="-122"/>
              </a:rPr>
              <a:t>await</a:t>
            </a:r>
            <a:endParaRPr lang="en-US" sz="1800" b="1">
              <a:ea typeface="宋体" charset="-122"/>
            </a:endParaRPr>
          </a:p>
        </p:txBody>
      </p:sp>
      <p:sp>
        <p:nvSpPr>
          <p:cNvPr id="376857" name="Text Box 25"/>
          <p:cNvSpPr txBox="1">
            <a:spLocks noChangeArrowheads="1"/>
          </p:cNvSpPr>
          <p:nvPr/>
        </p:nvSpPr>
        <p:spPr bwMode="auto">
          <a:xfrm>
            <a:off x="6019800" y="3581400"/>
            <a:ext cx="917575" cy="336550"/>
          </a:xfrm>
          <a:prstGeom prst="rect">
            <a:avLst/>
          </a:prstGeom>
          <a:noFill/>
          <a:ln w="9525">
            <a:noFill/>
            <a:miter lim="800000"/>
            <a:headEnd/>
            <a:tailEnd/>
          </a:ln>
          <a:effectLst/>
        </p:spPr>
        <p:txBody>
          <a:bodyPr wrap="none">
            <a:spAutoFit/>
          </a:bodyPr>
          <a:lstStyle/>
          <a:p>
            <a:r>
              <a:rPr lang="en-US" sz="1600" b="1">
                <a:latin typeface="Courier New" pitchFamily="49" charset="0"/>
                <a:ea typeface="宋体" charset="-122"/>
              </a:rPr>
              <a:t>signal</a:t>
            </a:r>
            <a:endParaRPr lang="en-US" sz="1800" b="1">
              <a:ea typeface="宋体" charset="-122"/>
            </a:endParaRPr>
          </a:p>
        </p:txBody>
      </p:sp>
      <p:sp>
        <p:nvSpPr>
          <p:cNvPr id="376858" name="Text Box 26"/>
          <p:cNvSpPr txBox="1">
            <a:spLocks noChangeArrowheads="1"/>
          </p:cNvSpPr>
          <p:nvPr/>
        </p:nvSpPr>
        <p:spPr bwMode="auto">
          <a:xfrm>
            <a:off x="5410200" y="4572000"/>
            <a:ext cx="1270000" cy="336550"/>
          </a:xfrm>
          <a:prstGeom prst="rect">
            <a:avLst/>
          </a:prstGeom>
          <a:noFill/>
          <a:ln w="9525">
            <a:noFill/>
            <a:miter lim="800000"/>
            <a:headEnd/>
            <a:tailEnd/>
          </a:ln>
          <a:effectLst/>
        </p:spPr>
        <p:txBody>
          <a:bodyPr wrap="none">
            <a:spAutoFit/>
          </a:bodyPr>
          <a:lstStyle/>
          <a:p>
            <a:r>
              <a:rPr lang="en-US" sz="1600" b="1">
                <a:ea typeface="宋体" charset="-122"/>
              </a:rPr>
              <a:t>block on I/O</a:t>
            </a:r>
            <a:endParaRPr lang="en-US" sz="1800">
              <a:ea typeface="宋体" charset="-122"/>
            </a:endParaRPr>
          </a:p>
        </p:txBody>
      </p:sp>
      <p:sp>
        <p:nvSpPr>
          <p:cNvPr id="376859" name="Text Box 27"/>
          <p:cNvSpPr txBox="1">
            <a:spLocks noChangeArrowheads="1"/>
          </p:cNvSpPr>
          <p:nvPr/>
        </p:nvSpPr>
        <p:spPr bwMode="auto">
          <a:xfrm>
            <a:off x="5105400" y="5126038"/>
            <a:ext cx="1311275" cy="336550"/>
          </a:xfrm>
          <a:prstGeom prst="rect">
            <a:avLst/>
          </a:prstGeom>
          <a:noFill/>
          <a:ln w="9525">
            <a:noFill/>
            <a:miter lim="800000"/>
            <a:headEnd/>
            <a:tailEnd/>
          </a:ln>
          <a:effectLst/>
        </p:spPr>
        <p:txBody>
          <a:bodyPr wrap="none">
            <a:spAutoFit/>
          </a:bodyPr>
          <a:lstStyle/>
          <a:p>
            <a:r>
              <a:rPr lang="en-US" sz="1600" b="1">
                <a:ea typeface="宋体" charset="-122"/>
              </a:rPr>
              <a:t>I/O complete</a:t>
            </a:r>
            <a:endParaRPr lang="en-US" sz="1800">
              <a:ea typeface="宋体" charset="-122"/>
            </a:endParaRPr>
          </a:p>
        </p:txBody>
      </p:sp>
      <p:sp>
        <p:nvSpPr>
          <p:cNvPr id="376860" name="Freeform 28"/>
          <p:cNvSpPr>
            <a:spLocks/>
          </p:cNvSpPr>
          <p:nvPr/>
        </p:nvSpPr>
        <p:spPr bwMode="auto">
          <a:xfrm>
            <a:off x="4572000" y="3657600"/>
            <a:ext cx="2895600" cy="1524000"/>
          </a:xfrm>
          <a:custGeom>
            <a:avLst/>
            <a:gdLst/>
            <a:ahLst/>
            <a:cxnLst>
              <a:cxn ang="0">
                <a:pos x="0" y="672"/>
              </a:cxn>
              <a:cxn ang="0">
                <a:pos x="1152" y="912"/>
              </a:cxn>
              <a:cxn ang="0">
                <a:pos x="1680" y="0"/>
              </a:cxn>
            </a:cxnLst>
            <a:rect l="0" t="0" r="r" b="b"/>
            <a:pathLst>
              <a:path w="1680" h="1024">
                <a:moveTo>
                  <a:pt x="0" y="672"/>
                </a:moveTo>
                <a:cubicBezTo>
                  <a:pt x="436" y="848"/>
                  <a:pt x="872" y="1024"/>
                  <a:pt x="1152" y="912"/>
                </a:cubicBezTo>
                <a:cubicBezTo>
                  <a:pt x="1432" y="800"/>
                  <a:pt x="1556" y="400"/>
                  <a:pt x="1680" y="0"/>
                </a:cubicBezTo>
              </a:path>
            </a:pathLst>
          </a:custGeom>
          <a:noFill/>
          <a:ln w="9525">
            <a:solidFill>
              <a:schemeClr val="tx1"/>
            </a:solidFill>
            <a:round/>
            <a:headEnd type="triangle" w="med" len="med"/>
            <a:tailEnd type="none" w="med" len="med"/>
          </a:ln>
          <a:effectLst/>
        </p:spPr>
        <p:txBody>
          <a:bodyPr wrap="none" anchor="ctr"/>
          <a:lstStyle/>
          <a:p>
            <a:endParaRPr lang="en-US"/>
          </a:p>
        </p:txBody>
      </p:sp>
      <p:sp>
        <p:nvSpPr>
          <p:cNvPr id="376861" name="Freeform 29"/>
          <p:cNvSpPr>
            <a:spLocks/>
          </p:cNvSpPr>
          <p:nvPr/>
        </p:nvSpPr>
        <p:spPr bwMode="auto">
          <a:xfrm>
            <a:off x="4495800" y="3581400"/>
            <a:ext cx="2743200" cy="860425"/>
          </a:xfrm>
          <a:custGeom>
            <a:avLst/>
            <a:gdLst/>
            <a:ahLst/>
            <a:cxnLst>
              <a:cxn ang="0">
                <a:pos x="1248" y="0"/>
              </a:cxn>
              <a:cxn ang="0">
                <a:pos x="672" y="432"/>
              </a:cxn>
              <a:cxn ang="0">
                <a:pos x="0" y="480"/>
              </a:cxn>
            </a:cxnLst>
            <a:rect l="0" t="0" r="r" b="b"/>
            <a:pathLst>
              <a:path w="1248" h="512">
                <a:moveTo>
                  <a:pt x="1248" y="0"/>
                </a:moveTo>
                <a:cubicBezTo>
                  <a:pt x="1064" y="176"/>
                  <a:pt x="880" y="352"/>
                  <a:pt x="672" y="432"/>
                </a:cubicBezTo>
                <a:cubicBezTo>
                  <a:pt x="464" y="512"/>
                  <a:pt x="232" y="496"/>
                  <a:pt x="0" y="480"/>
                </a:cubicBezTo>
              </a:path>
            </a:pathLst>
          </a:custGeom>
          <a:noFill/>
          <a:ln w="9525">
            <a:solidFill>
              <a:schemeClr val="tx1"/>
            </a:solidFill>
            <a:round/>
            <a:headEnd type="none" w="med" len="med"/>
            <a:tailEnd type="triangle" w="lg" len="med"/>
          </a:ln>
          <a:effectLst/>
        </p:spPr>
        <p:txBody>
          <a:bodyPr wrap="none" anchor="ctr"/>
          <a:lstStyle/>
          <a:p>
            <a:endParaRPr lang="en-US"/>
          </a:p>
        </p:txBody>
      </p:sp>
      <p:sp>
        <p:nvSpPr>
          <p:cNvPr id="376862" name="Freeform 30"/>
          <p:cNvSpPr>
            <a:spLocks/>
          </p:cNvSpPr>
          <p:nvPr/>
        </p:nvSpPr>
        <p:spPr bwMode="auto">
          <a:xfrm>
            <a:off x="4648200" y="3581400"/>
            <a:ext cx="2438400" cy="771525"/>
          </a:xfrm>
          <a:custGeom>
            <a:avLst/>
            <a:gdLst/>
            <a:ahLst/>
            <a:cxnLst>
              <a:cxn ang="0">
                <a:pos x="1248" y="0"/>
              </a:cxn>
              <a:cxn ang="0">
                <a:pos x="672" y="432"/>
              </a:cxn>
              <a:cxn ang="0">
                <a:pos x="0" y="480"/>
              </a:cxn>
            </a:cxnLst>
            <a:rect l="0" t="0" r="r" b="b"/>
            <a:pathLst>
              <a:path w="1248" h="512">
                <a:moveTo>
                  <a:pt x="1248" y="0"/>
                </a:moveTo>
                <a:cubicBezTo>
                  <a:pt x="1064" y="176"/>
                  <a:pt x="880" y="352"/>
                  <a:pt x="672" y="432"/>
                </a:cubicBezTo>
                <a:cubicBezTo>
                  <a:pt x="464" y="512"/>
                  <a:pt x="232" y="496"/>
                  <a:pt x="0" y="480"/>
                </a:cubicBezTo>
              </a:path>
            </a:pathLst>
          </a:custGeom>
          <a:noFill/>
          <a:ln w="9525">
            <a:solidFill>
              <a:schemeClr val="tx1"/>
            </a:solidFill>
            <a:round/>
            <a:headEnd type="triangle" w="lg" len="med"/>
            <a:tailEnd type="none" w="med" len="med"/>
          </a:ln>
          <a:effectLst/>
        </p:spPr>
        <p:txBody>
          <a:bodyPr wrap="none" anchor="ctr"/>
          <a:lstStyle/>
          <a:p>
            <a:endParaRPr lang="en-US"/>
          </a:p>
        </p:txBody>
      </p:sp>
      <p:sp>
        <p:nvSpPr>
          <p:cNvPr id="376863" name="Text Box 31"/>
          <p:cNvSpPr txBox="1">
            <a:spLocks noChangeArrowheads="1"/>
          </p:cNvSpPr>
          <p:nvPr/>
        </p:nvSpPr>
        <p:spPr bwMode="auto">
          <a:xfrm>
            <a:off x="4800600" y="3962400"/>
            <a:ext cx="1773238" cy="336550"/>
          </a:xfrm>
          <a:prstGeom prst="rect">
            <a:avLst/>
          </a:prstGeom>
          <a:noFill/>
          <a:ln w="9525">
            <a:noFill/>
            <a:miter lim="800000"/>
            <a:headEnd/>
            <a:tailEnd/>
          </a:ln>
          <a:effectLst/>
        </p:spPr>
        <p:txBody>
          <a:bodyPr wrap="none">
            <a:spAutoFit/>
          </a:bodyPr>
          <a:lstStyle/>
          <a:p>
            <a:r>
              <a:rPr lang="en-US" sz="1600" b="1">
                <a:latin typeface="Courier New" pitchFamily="49" charset="0"/>
                <a:ea typeface="宋体" charset="-122"/>
              </a:rPr>
              <a:t>Wait for lock</a:t>
            </a:r>
            <a:endParaRPr lang="en-US" sz="1800" b="1">
              <a:ea typeface="宋体" charset="-122"/>
            </a:endParaRPr>
          </a:p>
        </p:txBody>
      </p:sp>
      <p:sp>
        <p:nvSpPr>
          <p:cNvPr id="376864" name="Text Box 32"/>
          <p:cNvSpPr txBox="1">
            <a:spLocks noChangeArrowheads="1"/>
          </p:cNvSpPr>
          <p:nvPr/>
        </p:nvSpPr>
        <p:spPr bwMode="auto">
          <a:xfrm>
            <a:off x="5029200" y="4267200"/>
            <a:ext cx="1895475" cy="336550"/>
          </a:xfrm>
          <a:prstGeom prst="rect">
            <a:avLst/>
          </a:prstGeom>
          <a:noFill/>
          <a:ln w="9525">
            <a:noFill/>
            <a:miter lim="800000"/>
            <a:headEnd/>
            <a:tailEnd/>
          </a:ln>
          <a:effectLst/>
        </p:spPr>
        <p:txBody>
          <a:bodyPr wrap="none">
            <a:spAutoFit/>
          </a:bodyPr>
          <a:lstStyle/>
          <a:p>
            <a:r>
              <a:rPr lang="en-US" sz="1600" b="1">
                <a:latin typeface="Courier New" pitchFamily="49" charset="0"/>
                <a:ea typeface="宋体" charset="-122"/>
              </a:rPr>
              <a:t>Lock available</a:t>
            </a:r>
            <a:endParaRPr lang="en-US" sz="1800" b="1">
              <a:ea typeface="宋体"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2"/>
          <p:cNvSpPr>
            <a:spLocks noGrp="1"/>
          </p:cNvSpPr>
          <p:nvPr>
            <p:ph type="sldNum" sz="quarter" idx="11"/>
          </p:nvPr>
        </p:nvSpPr>
        <p:spPr/>
        <p:txBody>
          <a:bodyPr/>
          <a:lstStyle/>
          <a:p>
            <a:fld id="{59ABA09A-1811-4B39-89AE-B727D54F3278}" type="slidenum">
              <a:rPr lang="en-US"/>
              <a:pPr/>
              <a:t>13</a:t>
            </a:fld>
            <a:endParaRPr lang="en-US"/>
          </a:p>
        </p:txBody>
      </p:sp>
      <p:sp>
        <p:nvSpPr>
          <p:cNvPr id="377858" name="Rectangle 2"/>
          <p:cNvSpPr>
            <a:spLocks noChangeArrowheads="1"/>
          </p:cNvSpPr>
          <p:nvPr/>
        </p:nvSpPr>
        <p:spPr bwMode="auto">
          <a:xfrm>
            <a:off x="609600" y="228600"/>
            <a:ext cx="7848600" cy="1143000"/>
          </a:xfrm>
          <a:prstGeom prst="rect">
            <a:avLst/>
          </a:prstGeom>
          <a:noFill/>
          <a:ln w="9525">
            <a:noFill/>
            <a:miter lim="800000"/>
            <a:headEnd/>
            <a:tailEnd/>
          </a:ln>
          <a:effectLst/>
        </p:spPr>
        <p:txBody>
          <a:bodyPr lIns="92075" tIns="46038" rIns="92075" bIns="46038" anchor="b"/>
          <a:lstStyle/>
          <a:p>
            <a:pPr algn="ctr"/>
            <a:r>
              <a:rPr lang="en-US" altLang="zh-CN" sz="4400">
                <a:solidFill>
                  <a:schemeClr val="tx2"/>
                </a:solidFill>
                <a:ea typeface="宋体" charset="-122"/>
              </a:rPr>
              <a:t>Thread States</a:t>
            </a:r>
          </a:p>
        </p:txBody>
      </p:sp>
      <p:sp>
        <p:nvSpPr>
          <p:cNvPr id="377859" name="Rectangle 3"/>
          <p:cNvSpPr>
            <a:spLocks noChangeArrowheads="1"/>
          </p:cNvSpPr>
          <p:nvPr/>
        </p:nvSpPr>
        <p:spPr bwMode="auto">
          <a:xfrm>
            <a:off x="533400" y="1371600"/>
            <a:ext cx="8229600" cy="4876800"/>
          </a:xfrm>
          <a:prstGeom prst="rect">
            <a:avLst/>
          </a:prstGeom>
          <a:noFill/>
          <a:ln w="9525">
            <a:noFill/>
            <a:miter lim="800000"/>
            <a:headEnd/>
            <a:tailEnd/>
          </a:ln>
          <a:effectLst/>
        </p:spPr>
        <p:txBody>
          <a:bodyPr lIns="92075" tIns="46038" rIns="92075" bIns="46038"/>
          <a:lstStyle/>
          <a:p>
            <a:pPr marL="342900" indent="-342900">
              <a:lnSpc>
                <a:spcPct val="90000"/>
              </a:lnSpc>
              <a:spcBef>
                <a:spcPct val="20000"/>
              </a:spcBef>
              <a:buClr>
                <a:schemeClr val="tx2"/>
              </a:buClr>
              <a:buSzPct val="75000"/>
              <a:buFont typeface="Monotype Sorts" pitchFamily="2" charset="2"/>
              <a:buChar char="l"/>
            </a:pPr>
            <a:r>
              <a:rPr lang="en-US" altLang="zh-CN" sz="2000">
                <a:latin typeface="Arial" charset="0"/>
                <a:ea typeface="宋体" charset="-122"/>
              </a:rPr>
              <a:t>When a thread has just been created using the </a:t>
            </a:r>
            <a:r>
              <a:rPr lang="en-US" altLang="zh-CN" sz="2000" b="1">
                <a:solidFill>
                  <a:srgbClr val="66CCFF"/>
                </a:solidFill>
                <a:latin typeface="Courier New" pitchFamily="49" charset="0"/>
                <a:ea typeface="宋体" charset="-122"/>
              </a:rPr>
              <a:t>new</a:t>
            </a:r>
            <a:r>
              <a:rPr lang="en-US" altLang="zh-CN" sz="2000">
                <a:latin typeface="Courier New" pitchFamily="49" charset="0"/>
                <a:ea typeface="宋体" charset="-122"/>
              </a:rPr>
              <a:t> </a:t>
            </a:r>
            <a:r>
              <a:rPr lang="en-US" altLang="zh-CN" sz="2000">
                <a:latin typeface="Arial" charset="0"/>
                <a:ea typeface="宋体" charset="-122"/>
              </a:rPr>
              <a:t>operator, it is in the </a:t>
            </a:r>
            <a:r>
              <a:rPr lang="en-US" altLang="zh-CN" sz="2000">
                <a:solidFill>
                  <a:srgbClr val="66CCFF"/>
                </a:solidFill>
                <a:latin typeface="Arial" charset="0"/>
                <a:ea typeface="宋体" charset="-122"/>
              </a:rPr>
              <a:t>new</a:t>
            </a:r>
            <a:r>
              <a:rPr lang="en-US" altLang="zh-CN" sz="2000">
                <a:solidFill>
                  <a:schemeClr val="tx2"/>
                </a:solidFill>
                <a:latin typeface="Arial" charset="0"/>
                <a:ea typeface="宋体" charset="-122"/>
              </a:rPr>
              <a:t> </a:t>
            </a:r>
            <a:r>
              <a:rPr lang="en-US" altLang="zh-CN" sz="2000">
                <a:latin typeface="Arial" charset="0"/>
                <a:ea typeface="宋体" charset="-122"/>
              </a:rPr>
              <a:t>state.</a:t>
            </a:r>
          </a:p>
          <a:p>
            <a:pPr marL="342900" indent="-342900">
              <a:lnSpc>
                <a:spcPct val="90000"/>
              </a:lnSpc>
              <a:spcBef>
                <a:spcPct val="20000"/>
              </a:spcBef>
              <a:buClr>
                <a:schemeClr val="tx2"/>
              </a:buClr>
              <a:buSzPct val="75000"/>
              <a:buFont typeface="Monotype Sorts" pitchFamily="2" charset="2"/>
              <a:buChar char="l"/>
            </a:pPr>
            <a:endParaRPr lang="en-US" altLang="zh-CN" sz="2000">
              <a:latin typeface="Arial" charset="0"/>
              <a:ea typeface="宋体" charset="-122"/>
            </a:endParaRPr>
          </a:p>
          <a:p>
            <a:pPr marL="342900" indent="-342900">
              <a:lnSpc>
                <a:spcPct val="90000"/>
              </a:lnSpc>
              <a:spcBef>
                <a:spcPct val="20000"/>
              </a:spcBef>
              <a:buClr>
                <a:schemeClr val="tx2"/>
              </a:buClr>
              <a:buSzPct val="75000"/>
              <a:buFont typeface="Monotype Sorts" pitchFamily="2" charset="2"/>
              <a:buChar char="l"/>
            </a:pPr>
            <a:r>
              <a:rPr lang="en-US" altLang="zh-CN" sz="2000">
                <a:latin typeface="Arial" charset="0"/>
                <a:ea typeface="宋体" charset="-122"/>
              </a:rPr>
              <a:t>Once </a:t>
            </a:r>
            <a:r>
              <a:rPr lang="en-US" altLang="zh-CN" sz="2000" b="1">
                <a:solidFill>
                  <a:schemeClr val="accent2"/>
                </a:solidFill>
                <a:latin typeface="Courier New" pitchFamily="49" charset="0"/>
                <a:ea typeface="宋体" charset="-122"/>
              </a:rPr>
              <a:t>start</a:t>
            </a:r>
            <a:r>
              <a:rPr lang="en-US" altLang="zh-CN" sz="2000">
                <a:latin typeface="Arial" charset="0"/>
                <a:ea typeface="宋体" charset="-122"/>
              </a:rPr>
              <a:t> method is invoked (which calls the </a:t>
            </a:r>
            <a:r>
              <a:rPr lang="en-US" altLang="zh-CN" sz="2000">
                <a:solidFill>
                  <a:schemeClr val="accent2"/>
                </a:solidFill>
                <a:latin typeface="Arial" charset="0"/>
                <a:ea typeface="宋体" charset="-122"/>
              </a:rPr>
              <a:t>run</a:t>
            </a:r>
            <a:r>
              <a:rPr lang="en-US" altLang="zh-CN" sz="2000">
                <a:latin typeface="Arial" charset="0"/>
                <a:ea typeface="宋体" charset="-122"/>
              </a:rPr>
              <a:t> method), the thread becomes </a:t>
            </a:r>
            <a:r>
              <a:rPr lang="en-US" altLang="zh-CN" sz="2000">
                <a:solidFill>
                  <a:schemeClr val="tx2"/>
                </a:solidFill>
                <a:latin typeface="Arial" charset="0"/>
                <a:ea typeface="宋体" charset="-122"/>
              </a:rPr>
              <a:t>runnable</a:t>
            </a:r>
            <a:r>
              <a:rPr lang="en-US" altLang="zh-CN" sz="2000">
                <a:latin typeface="Arial" charset="0"/>
                <a:ea typeface="宋体" charset="-122"/>
              </a:rPr>
              <a:t>.</a:t>
            </a:r>
          </a:p>
          <a:p>
            <a:pPr marL="742950" lvl="1" indent="-285750">
              <a:lnSpc>
                <a:spcPct val="90000"/>
              </a:lnSpc>
              <a:spcBef>
                <a:spcPct val="20000"/>
              </a:spcBef>
              <a:buClr>
                <a:schemeClr val="tx2"/>
              </a:buClr>
              <a:buSzPct val="75000"/>
              <a:buFont typeface="Monotype Sorts" pitchFamily="2" charset="2"/>
              <a:buChar char="l"/>
            </a:pPr>
            <a:r>
              <a:rPr lang="en-US" altLang="zh-CN" sz="1800">
                <a:latin typeface="Arial" charset="0"/>
                <a:ea typeface="宋体" charset="-122"/>
              </a:rPr>
              <a:t>A runnable thread might not be running.</a:t>
            </a:r>
          </a:p>
          <a:p>
            <a:pPr marL="742950" lvl="1" indent="-285750">
              <a:lnSpc>
                <a:spcPct val="90000"/>
              </a:lnSpc>
              <a:spcBef>
                <a:spcPct val="20000"/>
              </a:spcBef>
              <a:buClr>
                <a:schemeClr val="tx2"/>
              </a:buClr>
              <a:buSzPct val="75000"/>
              <a:buFont typeface="Monotype Sorts" pitchFamily="2" charset="2"/>
              <a:buChar char="l"/>
            </a:pPr>
            <a:r>
              <a:rPr lang="en-US" altLang="zh-CN" sz="1800">
                <a:latin typeface="Arial" charset="0"/>
                <a:ea typeface="宋体" charset="-122"/>
              </a:rPr>
              <a:t>There can be many runnable threads. But only one of them can be running at any time point.</a:t>
            </a:r>
          </a:p>
          <a:p>
            <a:pPr marL="742950" lvl="1" indent="-285750">
              <a:lnSpc>
                <a:spcPct val="90000"/>
              </a:lnSpc>
              <a:spcBef>
                <a:spcPct val="20000"/>
              </a:spcBef>
              <a:buClr>
                <a:schemeClr val="tx2"/>
              </a:buClr>
              <a:buSzPct val="75000"/>
              <a:buFont typeface="Monotype Sorts" pitchFamily="2" charset="2"/>
              <a:buChar char="l"/>
            </a:pPr>
            <a:r>
              <a:rPr lang="en-US" altLang="zh-CN" sz="1800">
                <a:latin typeface="Arial" charset="0"/>
                <a:ea typeface="宋体" charset="-122"/>
              </a:rPr>
              <a:t>OS decides which thread to run. More on this later.</a:t>
            </a:r>
            <a:endParaRPr lang="en-US" altLang="zh-CN" sz="2000">
              <a:latin typeface="Arial" charset="0"/>
              <a:ea typeface="宋体" charset="-122"/>
            </a:endParaRPr>
          </a:p>
        </p:txBody>
      </p:sp>
      <p:grpSp>
        <p:nvGrpSpPr>
          <p:cNvPr id="2" name="Group 4"/>
          <p:cNvGrpSpPr>
            <a:grpSpLocks/>
          </p:cNvGrpSpPr>
          <p:nvPr/>
        </p:nvGrpSpPr>
        <p:grpSpPr bwMode="auto">
          <a:xfrm>
            <a:off x="3200400" y="4495800"/>
            <a:ext cx="3581400" cy="1901825"/>
            <a:chOff x="672" y="1751"/>
            <a:chExt cx="2256" cy="1198"/>
          </a:xfrm>
        </p:grpSpPr>
        <p:sp>
          <p:nvSpPr>
            <p:cNvPr id="377861" name="Oval 5"/>
            <p:cNvSpPr>
              <a:spLocks noChangeArrowheads="1"/>
            </p:cNvSpPr>
            <p:nvPr/>
          </p:nvSpPr>
          <p:spPr bwMode="auto">
            <a:xfrm>
              <a:off x="672" y="1751"/>
              <a:ext cx="864" cy="710"/>
            </a:xfrm>
            <a:prstGeom prst="ellipse">
              <a:avLst/>
            </a:prstGeom>
            <a:noFill/>
            <a:ln w="9525">
              <a:solidFill>
                <a:schemeClr val="tx1"/>
              </a:solidFill>
              <a:round/>
              <a:headEnd/>
              <a:tailEnd/>
            </a:ln>
            <a:effectLst/>
          </p:spPr>
          <p:txBody>
            <a:bodyPr wrap="none" anchor="ctr"/>
            <a:lstStyle/>
            <a:p>
              <a:pPr algn="ctr"/>
              <a:r>
                <a:rPr lang="en-US" b="1">
                  <a:solidFill>
                    <a:schemeClr val="tx2"/>
                  </a:solidFill>
                  <a:ea typeface="宋体" charset="-122"/>
                </a:rPr>
                <a:t>new</a:t>
              </a:r>
              <a:endParaRPr lang="en-US">
                <a:solidFill>
                  <a:schemeClr val="tx2"/>
                </a:solidFill>
                <a:ea typeface="宋体" charset="-122"/>
              </a:endParaRPr>
            </a:p>
          </p:txBody>
        </p:sp>
        <p:sp>
          <p:nvSpPr>
            <p:cNvPr id="377862" name="Oval 6"/>
            <p:cNvSpPr>
              <a:spLocks noChangeArrowheads="1"/>
            </p:cNvSpPr>
            <p:nvPr/>
          </p:nvSpPr>
          <p:spPr bwMode="auto">
            <a:xfrm>
              <a:off x="2064" y="2239"/>
              <a:ext cx="864" cy="710"/>
            </a:xfrm>
            <a:prstGeom prst="ellipse">
              <a:avLst/>
            </a:prstGeom>
            <a:noFill/>
            <a:ln w="9525">
              <a:solidFill>
                <a:schemeClr val="tx1"/>
              </a:solidFill>
              <a:round/>
              <a:headEnd/>
              <a:tailEnd/>
            </a:ln>
            <a:effectLst/>
          </p:spPr>
          <p:txBody>
            <a:bodyPr wrap="none" anchor="ctr"/>
            <a:lstStyle/>
            <a:p>
              <a:pPr algn="ctr"/>
              <a:r>
                <a:rPr lang="en-US" b="1">
                  <a:solidFill>
                    <a:schemeClr val="tx2"/>
                  </a:solidFill>
                  <a:ea typeface="宋体" charset="-122"/>
                </a:rPr>
                <a:t>runnable</a:t>
              </a:r>
              <a:endParaRPr lang="en-US">
                <a:solidFill>
                  <a:schemeClr val="tx2"/>
                </a:solidFill>
                <a:ea typeface="宋体" charset="-122"/>
              </a:endParaRPr>
            </a:p>
          </p:txBody>
        </p:sp>
        <p:sp>
          <p:nvSpPr>
            <p:cNvPr id="377863" name="Line 7"/>
            <p:cNvSpPr>
              <a:spLocks noChangeShapeType="1"/>
            </p:cNvSpPr>
            <p:nvPr/>
          </p:nvSpPr>
          <p:spPr bwMode="auto">
            <a:xfrm>
              <a:off x="1488" y="2239"/>
              <a:ext cx="624" cy="266"/>
            </a:xfrm>
            <a:prstGeom prst="line">
              <a:avLst/>
            </a:prstGeom>
            <a:noFill/>
            <a:ln w="9525">
              <a:solidFill>
                <a:schemeClr val="tx1"/>
              </a:solidFill>
              <a:round/>
              <a:headEnd/>
              <a:tailEnd type="triangle" w="med" len="med"/>
            </a:ln>
            <a:effectLst/>
          </p:spPr>
          <p:txBody>
            <a:bodyPr wrap="none" anchor="ctr"/>
            <a:lstStyle/>
            <a:p>
              <a:endParaRPr lang="en-US"/>
            </a:p>
          </p:txBody>
        </p:sp>
        <p:sp>
          <p:nvSpPr>
            <p:cNvPr id="377864" name="Text Box 8"/>
            <p:cNvSpPr txBox="1">
              <a:spLocks noChangeArrowheads="1"/>
            </p:cNvSpPr>
            <p:nvPr/>
          </p:nvSpPr>
          <p:spPr bwMode="auto">
            <a:xfrm>
              <a:off x="1584" y="2106"/>
              <a:ext cx="596" cy="250"/>
            </a:xfrm>
            <a:prstGeom prst="rect">
              <a:avLst/>
            </a:prstGeom>
            <a:noFill/>
            <a:ln w="9525">
              <a:noFill/>
              <a:miter lim="800000"/>
              <a:headEnd/>
              <a:tailEnd/>
            </a:ln>
            <a:effectLst/>
          </p:spPr>
          <p:txBody>
            <a:bodyPr wrap="none">
              <a:spAutoFit/>
            </a:bodyPr>
            <a:lstStyle/>
            <a:p>
              <a:r>
                <a:rPr lang="en-US" sz="2000" b="1">
                  <a:latin typeface="Courier New" pitchFamily="49" charset="0"/>
                  <a:ea typeface="宋体" charset="-122"/>
                </a:rPr>
                <a:t>start</a:t>
              </a:r>
              <a:endParaRPr lang="en-US" b="1">
                <a:ea typeface="宋体"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77859">
                                            <p:txEl>
                                              <p:pRg st="0" end="0"/>
                                            </p:txEl>
                                          </p:spTgt>
                                        </p:tgtEl>
                                        <p:attrNameLst>
                                          <p:attrName>style.visibility</p:attrName>
                                        </p:attrNameLst>
                                      </p:cBhvr>
                                      <p:to>
                                        <p:strVal val="visible"/>
                                      </p:to>
                                    </p:set>
                                    <p:animEffect transition="in" filter="blinds(horizontal)">
                                      <p:cBhvr>
                                        <p:cTn id="7" dur="500"/>
                                        <p:tgtEl>
                                          <p:spTgt spid="3778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77859">
                                            <p:txEl>
                                              <p:pRg st="2" end="2"/>
                                            </p:txEl>
                                          </p:spTgt>
                                        </p:tgtEl>
                                        <p:attrNameLst>
                                          <p:attrName>style.visibility</p:attrName>
                                        </p:attrNameLst>
                                      </p:cBhvr>
                                      <p:to>
                                        <p:strVal val="visible"/>
                                      </p:to>
                                    </p:set>
                                    <p:animEffect transition="in" filter="blinds(horizontal)">
                                      <p:cBhvr>
                                        <p:cTn id="12" dur="500"/>
                                        <p:tgtEl>
                                          <p:spTgt spid="37785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77859">
                                            <p:txEl>
                                              <p:pRg st="3" end="3"/>
                                            </p:txEl>
                                          </p:spTgt>
                                        </p:tgtEl>
                                        <p:attrNameLst>
                                          <p:attrName>style.visibility</p:attrName>
                                        </p:attrNameLst>
                                      </p:cBhvr>
                                      <p:to>
                                        <p:strVal val="visible"/>
                                      </p:to>
                                    </p:set>
                                    <p:animEffect transition="in" filter="blinds(horizontal)">
                                      <p:cBhvr>
                                        <p:cTn id="17" dur="500"/>
                                        <p:tgtEl>
                                          <p:spTgt spid="377859">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77859">
                                            <p:txEl>
                                              <p:pRg st="4" end="4"/>
                                            </p:txEl>
                                          </p:spTgt>
                                        </p:tgtEl>
                                        <p:attrNameLst>
                                          <p:attrName>style.visibility</p:attrName>
                                        </p:attrNameLst>
                                      </p:cBhvr>
                                      <p:to>
                                        <p:strVal val="visible"/>
                                      </p:to>
                                    </p:set>
                                    <p:animEffect transition="in" filter="blinds(horizontal)">
                                      <p:cBhvr>
                                        <p:cTn id="22" dur="500"/>
                                        <p:tgtEl>
                                          <p:spTgt spid="377859">
                                            <p:txEl>
                                              <p:pRg st="4" end="4"/>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377859">
                                            <p:txEl>
                                              <p:pRg st="5" end="5"/>
                                            </p:txEl>
                                          </p:spTgt>
                                        </p:tgtEl>
                                        <p:attrNameLst>
                                          <p:attrName>style.visibility</p:attrName>
                                        </p:attrNameLst>
                                      </p:cBhvr>
                                      <p:to>
                                        <p:strVal val="visible"/>
                                      </p:to>
                                    </p:set>
                                    <p:animEffect transition="in" filter="blinds(horizontal)">
                                      <p:cBhvr>
                                        <p:cTn id="25" dur="500"/>
                                        <p:tgtEl>
                                          <p:spTgt spid="37785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2"/>
          <p:cNvSpPr>
            <a:spLocks noGrp="1"/>
          </p:cNvSpPr>
          <p:nvPr>
            <p:ph type="sldNum" sz="quarter" idx="11"/>
          </p:nvPr>
        </p:nvSpPr>
        <p:spPr/>
        <p:txBody>
          <a:bodyPr/>
          <a:lstStyle/>
          <a:p>
            <a:fld id="{EF4C2427-BA33-44DD-87EC-AF2B8113F48A}" type="slidenum">
              <a:rPr lang="en-US"/>
              <a:pPr/>
              <a:t>14</a:t>
            </a:fld>
            <a:endParaRPr lang="en-US"/>
          </a:p>
        </p:txBody>
      </p:sp>
      <p:sp>
        <p:nvSpPr>
          <p:cNvPr id="378882" name="Rectangle 2"/>
          <p:cNvSpPr>
            <a:spLocks noChangeArrowheads="1"/>
          </p:cNvSpPr>
          <p:nvPr/>
        </p:nvSpPr>
        <p:spPr bwMode="auto">
          <a:xfrm>
            <a:off x="609600" y="228600"/>
            <a:ext cx="7848600" cy="1143000"/>
          </a:xfrm>
          <a:prstGeom prst="rect">
            <a:avLst/>
          </a:prstGeom>
          <a:noFill/>
          <a:ln w="9525">
            <a:noFill/>
            <a:miter lim="800000"/>
            <a:headEnd/>
            <a:tailEnd/>
          </a:ln>
          <a:effectLst/>
        </p:spPr>
        <p:txBody>
          <a:bodyPr lIns="92075" tIns="46038" rIns="92075" bIns="46038" anchor="b"/>
          <a:lstStyle/>
          <a:p>
            <a:pPr algn="ctr"/>
            <a:r>
              <a:rPr lang="en-US" altLang="zh-CN" sz="4400">
                <a:solidFill>
                  <a:schemeClr val="tx2"/>
                </a:solidFill>
                <a:ea typeface="宋体" charset="-122"/>
              </a:rPr>
              <a:t>Thread States</a:t>
            </a:r>
          </a:p>
        </p:txBody>
      </p:sp>
      <p:sp>
        <p:nvSpPr>
          <p:cNvPr id="378883" name="Rectangle 3"/>
          <p:cNvSpPr>
            <a:spLocks noChangeArrowheads="1"/>
          </p:cNvSpPr>
          <p:nvPr/>
        </p:nvSpPr>
        <p:spPr bwMode="auto">
          <a:xfrm>
            <a:off x="457200" y="1371600"/>
            <a:ext cx="8229600" cy="4876800"/>
          </a:xfrm>
          <a:prstGeom prst="rect">
            <a:avLst/>
          </a:prstGeom>
          <a:noFill/>
          <a:ln w="9525">
            <a:noFill/>
            <a:miter lim="800000"/>
            <a:headEnd/>
            <a:tailEnd/>
          </a:ln>
          <a:effectLst/>
        </p:spPr>
        <p:txBody>
          <a:bodyPr lIns="92075" tIns="46038" rIns="92075" bIns="46038"/>
          <a:lstStyle/>
          <a:p>
            <a:pPr marL="457200" indent="-457200">
              <a:lnSpc>
                <a:spcPct val="90000"/>
              </a:lnSpc>
              <a:spcBef>
                <a:spcPct val="20000"/>
              </a:spcBef>
              <a:buClr>
                <a:schemeClr val="tx2"/>
              </a:buClr>
              <a:buSzPct val="75000"/>
              <a:buFont typeface="Monotype Sorts" pitchFamily="2" charset="2"/>
              <a:buChar char="l"/>
            </a:pPr>
            <a:r>
              <a:rPr lang="en-US" altLang="zh-CN">
                <a:latin typeface="Arial" charset="0"/>
                <a:ea typeface="宋体" charset="-122"/>
              </a:rPr>
              <a:t>A </a:t>
            </a:r>
            <a:r>
              <a:rPr lang="en-US" altLang="zh-CN">
                <a:solidFill>
                  <a:schemeClr val="tx2"/>
                </a:solidFill>
                <a:latin typeface="Arial" charset="0"/>
                <a:ea typeface="宋体" charset="-122"/>
              </a:rPr>
              <a:t>runnable</a:t>
            </a:r>
            <a:r>
              <a:rPr lang="en-US" altLang="zh-CN">
                <a:latin typeface="Arial" charset="0"/>
                <a:ea typeface="宋体" charset="-122"/>
              </a:rPr>
              <a:t> thread enters the </a:t>
            </a:r>
            <a:r>
              <a:rPr lang="en-US" altLang="zh-CN">
                <a:solidFill>
                  <a:schemeClr val="tx2"/>
                </a:solidFill>
                <a:latin typeface="Arial" charset="0"/>
                <a:ea typeface="宋体" charset="-122"/>
              </a:rPr>
              <a:t>blocked</a:t>
            </a:r>
            <a:r>
              <a:rPr lang="en-US" altLang="zh-CN">
                <a:latin typeface="Arial" charset="0"/>
                <a:ea typeface="宋体" charset="-122"/>
              </a:rPr>
              <a:t> state when</a:t>
            </a:r>
          </a:p>
          <a:p>
            <a:pPr marL="914400" lvl="1" indent="-457200">
              <a:lnSpc>
                <a:spcPct val="90000"/>
              </a:lnSpc>
              <a:spcBef>
                <a:spcPct val="20000"/>
              </a:spcBef>
              <a:buClr>
                <a:schemeClr val="tx2"/>
              </a:buClr>
              <a:buSzPct val="75000"/>
              <a:buFont typeface="Monotype Sorts" pitchFamily="2" charset="2"/>
              <a:buAutoNum type="arabicPeriod"/>
            </a:pPr>
            <a:r>
              <a:rPr lang="en-US" altLang="zh-CN" sz="1800">
                <a:latin typeface="Arial" charset="0"/>
                <a:ea typeface="宋体" charset="-122"/>
              </a:rPr>
              <a:t>The thread is currently running and method</a:t>
            </a:r>
            <a:r>
              <a:rPr lang="en-US" altLang="zh-CN" sz="1800">
                <a:latin typeface="Courier New" pitchFamily="49" charset="0"/>
                <a:ea typeface="宋体" charset="-122"/>
              </a:rPr>
              <a:t> </a:t>
            </a:r>
            <a:r>
              <a:rPr lang="en-US" altLang="zh-CN" sz="1800" b="1">
                <a:solidFill>
                  <a:schemeClr val="accent2"/>
                </a:solidFill>
                <a:latin typeface="Courier New" pitchFamily="49" charset="0"/>
                <a:ea typeface="宋体" charset="-122"/>
              </a:rPr>
              <a:t>Thread.sleep</a:t>
            </a:r>
            <a:r>
              <a:rPr lang="en-US" altLang="zh-CN" sz="1800">
                <a:latin typeface="Courier New" pitchFamily="49" charset="0"/>
                <a:ea typeface="宋体" charset="-122"/>
              </a:rPr>
              <a:t> </a:t>
            </a:r>
            <a:r>
              <a:rPr lang="en-US" altLang="zh-CN" sz="1800">
                <a:latin typeface="Arial" charset="0"/>
                <a:ea typeface="宋体" charset="-122"/>
              </a:rPr>
              <a:t>is called </a:t>
            </a:r>
          </a:p>
          <a:p>
            <a:pPr marL="914400" lvl="1" indent="-457200">
              <a:lnSpc>
                <a:spcPct val="90000"/>
              </a:lnSpc>
              <a:spcBef>
                <a:spcPct val="20000"/>
              </a:spcBef>
              <a:buClr>
                <a:schemeClr val="tx2"/>
              </a:buClr>
              <a:buSzPct val="75000"/>
              <a:buFont typeface="Monotype Sorts" pitchFamily="2" charset="2"/>
              <a:buAutoNum type="arabicPeriod"/>
            </a:pPr>
            <a:r>
              <a:rPr lang="en-US" altLang="zh-CN" sz="1800" b="1">
                <a:solidFill>
                  <a:schemeClr val="accent2"/>
                </a:solidFill>
                <a:latin typeface="Courier New" pitchFamily="49" charset="0"/>
                <a:ea typeface="宋体" charset="-122"/>
              </a:rPr>
              <a:t>suspend</a:t>
            </a:r>
            <a:r>
              <a:rPr lang="en-US" altLang="zh-CN" sz="1800">
                <a:latin typeface="Arial" charset="0"/>
                <a:ea typeface="宋体" charset="-122"/>
              </a:rPr>
              <a:t> method of the thread is called. (deprecated)</a:t>
            </a:r>
          </a:p>
          <a:p>
            <a:pPr marL="914400" lvl="1" indent="-457200">
              <a:lnSpc>
                <a:spcPct val="90000"/>
              </a:lnSpc>
              <a:spcBef>
                <a:spcPct val="20000"/>
              </a:spcBef>
              <a:buClr>
                <a:schemeClr val="tx2"/>
              </a:buClr>
              <a:buSzPct val="75000"/>
              <a:buFont typeface="Monotype Sorts" pitchFamily="2" charset="2"/>
              <a:buAutoNum type="arabicPeriod"/>
            </a:pPr>
            <a:r>
              <a:rPr lang="en-US" altLang="zh-CN" sz="1800">
                <a:latin typeface="Arial" charset="0"/>
                <a:ea typeface="宋体" charset="-122"/>
              </a:rPr>
              <a:t>The thread calls the</a:t>
            </a:r>
            <a:r>
              <a:rPr lang="en-US" altLang="zh-CN" sz="1800">
                <a:latin typeface="Courier New" pitchFamily="49" charset="0"/>
                <a:ea typeface="宋体" charset="-122"/>
              </a:rPr>
              <a:t> </a:t>
            </a:r>
            <a:r>
              <a:rPr lang="en-US" altLang="zh-CN" sz="1800" b="1">
                <a:solidFill>
                  <a:schemeClr val="accent2"/>
                </a:solidFill>
                <a:latin typeface="Courier New" pitchFamily="49" charset="0"/>
                <a:ea typeface="宋体" charset="-122"/>
              </a:rPr>
              <a:t>await</a:t>
            </a:r>
            <a:r>
              <a:rPr lang="en-US" altLang="zh-CN" sz="1800">
                <a:latin typeface="Courier New" pitchFamily="49" charset="0"/>
                <a:ea typeface="宋体" charset="-122"/>
              </a:rPr>
              <a:t> </a:t>
            </a:r>
            <a:r>
              <a:rPr lang="en-US" altLang="zh-CN" sz="1800">
                <a:latin typeface="Arial" charset="0"/>
                <a:ea typeface="宋体" charset="-122"/>
              </a:rPr>
              <a:t>method.</a:t>
            </a:r>
          </a:p>
          <a:p>
            <a:pPr marL="914400" lvl="1" indent="-457200">
              <a:lnSpc>
                <a:spcPct val="90000"/>
              </a:lnSpc>
              <a:spcBef>
                <a:spcPct val="20000"/>
              </a:spcBef>
              <a:buClr>
                <a:schemeClr val="tx2"/>
              </a:buClr>
              <a:buSzPct val="75000"/>
              <a:buFont typeface="Monotype Sorts" pitchFamily="2" charset="2"/>
              <a:buAutoNum type="arabicPeriod"/>
            </a:pPr>
            <a:r>
              <a:rPr lang="en-US" altLang="zh-CN" sz="1800">
                <a:latin typeface="Arial" charset="0"/>
                <a:ea typeface="宋体" charset="-122"/>
              </a:rPr>
              <a:t>The thread tries to lock an object locked by another thread.</a:t>
            </a:r>
          </a:p>
          <a:p>
            <a:pPr marL="914400" lvl="1" indent="-457200">
              <a:lnSpc>
                <a:spcPct val="90000"/>
              </a:lnSpc>
              <a:spcBef>
                <a:spcPct val="20000"/>
              </a:spcBef>
              <a:buClr>
                <a:schemeClr val="tx2"/>
              </a:buClr>
              <a:buSzPct val="75000"/>
              <a:buFont typeface="Monotype Sorts" pitchFamily="2" charset="2"/>
              <a:buAutoNum type="arabicPeriod"/>
            </a:pPr>
            <a:r>
              <a:rPr lang="en-US" altLang="zh-CN" sz="1800">
                <a:latin typeface="Arial" charset="0"/>
                <a:ea typeface="宋体" charset="-122"/>
              </a:rPr>
              <a:t>The thread calls an operation that is blocked on i/o.</a:t>
            </a:r>
          </a:p>
        </p:txBody>
      </p:sp>
      <p:sp>
        <p:nvSpPr>
          <p:cNvPr id="378884" name="Oval 4"/>
          <p:cNvSpPr>
            <a:spLocks noChangeArrowheads="1"/>
          </p:cNvSpPr>
          <p:nvPr/>
        </p:nvSpPr>
        <p:spPr bwMode="auto">
          <a:xfrm>
            <a:off x="2438400" y="4949825"/>
            <a:ext cx="1371600" cy="1127125"/>
          </a:xfrm>
          <a:prstGeom prst="ellipse">
            <a:avLst/>
          </a:prstGeom>
          <a:noFill/>
          <a:ln w="9525">
            <a:solidFill>
              <a:schemeClr val="tx1"/>
            </a:solidFill>
            <a:round/>
            <a:headEnd/>
            <a:tailEnd/>
          </a:ln>
          <a:effectLst/>
        </p:spPr>
        <p:txBody>
          <a:bodyPr wrap="none" anchor="ctr"/>
          <a:lstStyle/>
          <a:p>
            <a:pPr algn="ctr"/>
            <a:r>
              <a:rPr lang="en-US" sz="2000" b="1">
                <a:solidFill>
                  <a:schemeClr val="tx2"/>
                </a:solidFill>
                <a:ea typeface="宋体" charset="-122"/>
              </a:rPr>
              <a:t>runnable</a:t>
            </a:r>
            <a:endParaRPr lang="en-US" sz="2000">
              <a:solidFill>
                <a:schemeClr val="tx2"/>
              </a:solidFill>
              <a:ea typeface="宋体" charset="-122"/>
            </a:endParaRPr>
          </a:p>
        </p:txBody>
      </p:sp>
      <p:sp>
        <p:nvSpPr>
          <p:cNvPr id="378885" name="Oval 5"/>
          <p:cNvSpPr>
            <a:spLocks noChangeArrowheads="1"/>
          </p:cNvSpPr>
          <p:nvPr/>
        </p:nvSpPr>
        <p:spPr bwMode="auto">
          <a:xfrm>
            <a:off x="5638800" y="3822700"/>
            <a:ext cx="1371600" cy="1127125"/>
          </a:xfrm>
          <a:prstGeom prst="ellipse">
            <a:avLst/>
          </a:prstGeom>
          <a:noFill/>
          <a:ln w="9525">
            <a:solidFill>
              <a:schemeClr val="tx1"/>
            </a:solidFill>
            <a:round/>
            <a:headEnd/>
            <a:tailEnd/>
          </a:ln>
          <a:effectLst/>
        </p:spPr>
        <p:txBody>
          <a:bodyPr wrap="none" anchor="ctr"/>
          <a:lstStyle/>
          <a:p>
            <a:pPr algn="ctr"/>
            <a:r>
              <a:rPr lang="en-US" sz="2000" b="1">
                <a:solidFill>
                  <a:schemeClr val="tx2"/>
                </a:solidFill>
                <a:ea typeface="宋体" charset="-122"/>
              </a:rPr>
              <a:t>blocked</a:t>
            </a:r>
          </a:p>
        </p:txBody>
      </p:sp>
      <p:sp>
        <p:nvSpPr>
          <p:cNvPr id="378886" name="Freeform 6"/>
          <p:cNvSpPr>
            <a:spLocks/>
          </p:cNvSpPr>
          <p:nvPr/>
        </p:nvSpPr>
        <p:spPr bwMode="auto">
          <a:xfrm>
            <a:off x="3200400" y="3810000"/>
            <a:ext cx="2590800" cy="1139825"/>
          </a:xfrm>
          <a:custGeom>
            <a:avLst/>
            <a:gdLst/>
            <a:ahLst/>
            <a:cxnLst>
              <a:cxn ang="0">
                <a:pos x="0" y="776"/>
              </a:cxn>
              <a:cxn ang="0">
                <a:pos x="384" y="104"/>
              </a:cxn>
              <a:cxn ang="0">
                <a:pos x="1632" y="152"/>
              </a:cxn>
            </a:cxnLst>
            <a:rect l="0" t="0" r="r" b="b"/>
            <a:pathLst>
              <a:path w="1632" h="776">
                <a:moveTo>
                  <a:pt x="0" y="776"/>
                </a:moveTo>
                <a:cubicBezTo>
                  <a:pt x="56" y="492"/>
                  <a:pt x="112" y="208"/>
                  <a:pt x="384" y="104"/>
                </a:cubicBezTo>
                <a:cubicBezTo>
                  <a:pt x="656" y="0"/>
                  <a:pt x="1432" y="144"/>
                  <a:pt x="1632" y="152"/>
                </a:cubicBezTo>
              </a:path>
            </a:pathLst>
          </a:custGeom>
          <a:noFill/>
          <a:ln w="9525">
            <a:solidFill>
              <a:schemeClr val="tx1"/>
            </a:solidFill>
            <a:round/>
            <a:headEnd/>
            <a:tailEnd type="triangle" w="med" len="med"/>
          </a:ln>
          <a:effectLst/>
        </p:spPr>
        <p:txBody>
          <a:bodyPr wrap="none" anchor="ctr"/>
          <a:lstStyle/>
          <a:p>
            <a:endParaRPr lang="en-US"/>
          </a:p>
        </p:txBody>
      </p:sp>
      <p:sp>
        <p:nvSpPr>
          <p:cNvPr id="378887" name="Freeform 7"/>
          <p:cNvSpPr>
            <a:spLocks/>
          </p:cNvSpPr>
          <p:nvPr/>
        </p:nvSpPr>
        <p:spPr bwMode="auto">
          <a:xfrm>
            <a:off x="3505200" y="4519613"/>
            <a:ext cx="2133600" cy="500062"/>
          </a:xfrm>
          <a:custGeom>
            <a:avLst/>
            <a:gdLst/>
            <a:ahLst/>
            <a:cxnLst>
              <a:cxn ang="0">
                <a:pos x="0" y="448"/>
              </a:cxn>
              <a:cxn ang="0">
                <a:pos x="528" y="64"/>
              </a:cxn>
              <a:cxn ang="0">
                <a:pos x="1344" y="64"/>
              </a:cxn>
            </a:cxnLst>
            <a:rect l="0" t="0" r="r" b="b"/>
            <a:pathLst>
              <a:path w="1344" h="448">
                <a:moveTo>
                  <a:pt x="0" y="448"/>
                </a:moveTo>
                <a:cubicBezTo>
                  <a:pt x="152" y="288"/>
                  <a:pt x="304" y="128"/>
                  <a:pt x="528" y="64"/>
                </a:cubicBezTo>
                <a:cubicBezTo>
                  <a:pt x="752" y="0"/>
                  <a:pt x="1208" y="64"/>
                  <a:pt x="1344" y="64"/>
                </a:cubicBezTo>
              </a:path>
            </a:pathLst>
          </a:custGeom>
          <a:noFill/>
          <a:ln w="9525" cap="flat">
            <a:solidFill>
              <a:schemeClr val="tx1"/>
            </a:solidFill>
            <a:prstDash val="sysDot"/>
            <a:round/>
            <a:headEnd/>
            <a:tailEnd type="triangle" w="med" len="med"/>
          </a:ln>
          <a:effectLst/>
        </p:spPr>
        <p:txBody>
          <a:bodyPr wrap="none" anchor="ctr"/>
          <a:lstStyle/>
          <a:p>
            <a:endParaRPr lang="en-US"/>
          </a:p>
        </p:txBody>
      </p:sp>
      <p:sp>
        <p:nvSpPr>
          <p:cNvPr id="378888" name="Freeform 8"/>
          <p:cNvSpPr>
            <a:spLocks/>
          </p:cNvSpPr>
          <p:nvPr/>
        </p:nvSpPr>
        <p:spPr bwMode="auto">
          <a:xfrm>
            <a:off x="3733800" y="4738688"/>
            <a:ext cx="2057400" cy="542925"/>
          </a:xfrm>
          <a:custGeom>
            <a:avLst/>
            <a:gdLst/>
            <a:ahLst/>
            <a:cxnLst>
              <a:cxn ang="0">
                <a:pos x="1248" y="0"/>
              </a:cxn>
              <a:cxn ang="0">
                <a:pos x="672" y="432"/>
              </a:cxn>
              <a:cxn ang="0">
                <a:pos x="0" y="480"/>
              </a:cxn>
            </a:cxnLst>
            <a:rect l="0" t="0" r="r" b="b"/>
            <a:pathLst>
              <a:path w="1248" h="512">
                <a:moveTo>
                  <a:pt x="1248" y="0"/>
                </a:moveTo>
                <a:cubicBezTo>
                  <a:pt x="1064" y="176"/>
                  <a:pt x="880" y="352"/>
                  <a:pt x="672" y="432"/>
                </a:cubicBezTo>
                <a:cubicBezTo>
                  <a:pt x="464" y="512"/>
                  <a:pt x="232" y="496"/>
                  <a:pt x="0" y="480"/>
                </a:cubicBezTo>
              </a:path>
            </a:pathLst>
          </a:custGeom>
          <a:noFill/>
          <a:ln w="9525">
            <a:solidFill>
              <a:schemeClr val="tx1"/>
            </a:solidFill>
            <a:round/>
            <a:headEnd type="triangle" w="lg" len="med"/>
            <a:tailEnd type="none" w="med" len="med"/>
          </a:ln>
          <a:effectLst/>
        </p:spPr>
        <p:txBody>
          <a:bodyPr wrap="none" anchor="ctr"/>
          <a:lstStyle/>
          <a:p>
            <a:endParaRPr lang="en-US"/>
          </a:p>
        </p:txBody>
      </p:sp>
      <p:sp>
        <p:nvSpPr>
          <p:cNvPr id="378889" name="Freeform 9"/>
          <p:cNvSpPr>
            <a:spLocks/>
          </p:cNvSpPr>
          <p:nvPr/>
        </p:nvSpPr>
        <p:spPr bwMode="auto">
          <a:xfrm>
            <a:off x="3581400" y="5029200"/>
            <a:ext cx="2895600" cy="1423988"/>
          </a:xfrm>
          <a:custGeom>
            <a:avLst/>
            <a:gdLst/>
            <a:ahLst/>
            <a:cxnLst>
              <a:cxn ang="0">
                <a:pos x="0" y="672"/>
              </a:cxn>
              <a:cxn ang="0">
                <a:pos x="1152" y="912"/>
              </a:cxn>
              <a:cxn ang="0">
                <a:pos x="1680" y="0"/>
              </a:cxn>
            </a:cxnLst>
            <a:rect l="0" t="0" r="r" b="b"/>
            <a:pathLst>
              <a:path w="1680" h="1024">
                <a:moveTo>
                  <a:pt x="0" y="672"/>
                </a:moveTo>
                <a:cubicBezTo>
                  <a:pt x="436" y="848"/>
                  <a:pt x="872" y="1024"/>
                  <a:pt x="1152" y="912"/>
                </a:cubicBezTo>
                <a:cubicBezTo>
                  <a:pt x="1432" y="800"/>
                  <a:pt x="1556" y="400"/>
                  <a:pt x="1680" y="0"/>
                </a:cubicBezTo>
              </a:path>
            </a:pathLst>
          </a:custGeom>
          <a:noFill/>
          <a:ln w="9525">
            <a:solidFill>
              <a:schemeClr val="tx1"/>
            </a:solidFill>
            <a:round/>
            <a:headEnd type="none" w="med" len="med"/>
            <a:tailEnd type="triangle" w="med" len="med"/>
          </a:ln>
          <a:effectLst/>
        </p:spPr>
        <p:txBody>
          <a:bodyPr wrap="none" anchor="ctr"/>
          <a:lstStyle/>
          <a:p>
            <a:endParaRPr lang="en-US"/>
          </a:p>
        </p:txBody>
      </p:sp>
      <p:sp>
        <p:nvSpPr>
          <p:cNvPr id="378890" name="Text Box 10"/>
          <p:cNvSpPr txBox="1">
            <a:spLocks noChangeArrowheads="1"/>
          </p:cNvSpPr>
          <p:nvPr/>
        </p:nvSpPr>
        <p:spPr bwMode="auto">
          <a:xfrm>
            <a:off x="4219575" y="3651250"/>
            <a:ext cx="795338" cy="336550"/>
          </a:xfrm>
          <a:prstGeom prst="rect">
            <a:avLst/>
          </a:prstGeom>
          <a:noFill/>
          <a:ln w="9525">
            <a:noFill/>
            <a:miter lim="800000"/>
            <a:headEnd/>
            <a:tailEnd/>
          </a:ln>
          <a:effectLst/>
        </p:spPr>
        <p:txBody>
          <a:bodyPr wrap="none">
            <a:spAutoFit/>
          </a:bodyPr>
          <a:lstStyle/>
          <a:p>
            <a:r>
              <a:rPr lang="en-US" sz="1600" b="1">
                <a:latin typeface="Courier New" pitchFamily="49" charset="0"/>
                <a:ea typeface="宋体" charset="-122"/>
              </a:rPr>
              <a:t>sleep</a:t>
            </a:r>
            <a:endParaRPr lang="en-US" sz="1800" b="1">
              <a:ea typeface="宋体" charset="-122"/>
            </a:endParaRPr>
          </a:p>
        </p:txBody>
      </p:sp>
      <p:sp>
        <p:nvSpPr>
          <p:cNvPr id="378891" name="Text Box 11"/>
          <p:cNvSpPr txBox="1">
            <a:spLocks noChangeArrowheads="1"/>
          </p:cNvSpPr>
          <p:nvPr/>
        </p:nvSpPr>
        <p:spPr bwMode="auto">
          <a:xfrm>
            <a:off x="3581400" y="4291013"/>
            <a:ext cx="1371600" cy="336550"/>
          </a:xfrm>
          <a:prstGeom prst="rect">
            <a:avLst/>
          </a:prstGeom>
          <a:noFill/>
          <a:ln w="9525">
            <a:noFill/>
            <a:miter lim="800000"/>
            <a:headEnd/>
            <a:tailEnd/>
          </a:ln>
          <a:effectLst/>
        </p:spPr>
        <p:txBody>
          <a:bodyPr>
            <a:spAutoFit/>
          </a:bodyPr>
          <a:lstStyle/>
          <a:p>
            <a:r>
              <a:rPr lang="en-US" sz="1600" b="1">
                <a:latin typeface="Courier New" pitchFamily="49" charset="0"/>
                <a:ea typeface="宋体" charset="-122"/>
              </a:rPr>
              <a:t>suspend</a:t>
            </a:r>
            <a:endParaRPr lang="en-US" sz="1800" b="1">
              <a:ea typeface="宋体" charset="-122"/>
            </a:endParaRPr>
          </a:p>
        </p:txBody>
      </p:sp>
      <p:sp>
        <p:nvSpPr>
          <p:cNvPr id="378892" name="Text Box 12"/>
          <p:cNvSpPr txBox="1">
            <a:spLocks noChangeArrowheads="1"/>
          </p:cNvSpPr>
          <p:nvPr/>
        </p:nvSpPr>
        <p:spPr bwMode="auto">
          <a:xfrm>
            <a:off x="4114800" y="4900613"/>
            <a:ext cx="795338" cy="336550"/>
          </a:xfrm>
          <a:prstGeom prst="rect">
            <a:avLst/>
          </a:prstGeom>
          <a:noFill/>
          <a:ln w="9525">
            <a:noFill/>
            <a:miter lim="800000"/>
            <a:headEnd/>
            <a:tailEnd/>
          </a:ln>
          <a:effectLst/>
        </p:spPr>
        <p:txBody>
          <a:bodyPr wrap="none">
            <a:spAutoFit/>
          </a:bodyPr>
          <a:lstStyle/>
          <a:p>
            <a:r>
              <a:rPr lang="en-US" sz="1600" b="1">
                <a:latin typeface="Courier New" pitchFamily="49" charset="0"/>
                <a:ea typeface="宋体" charset="-122"/>
              </a:rPr>
              <a:t>await</a:t>
            </a:r>
            <a:endParaRPr lang="en-US" sz="1800" b="1">
              <a:ea typeface="宋体" charset="-122"/>
            </a:endParaRPr>
          </a:p>
        </p:txBody>
      </p:sp>
      <p:sp>
        <p:nvSpPr>
          <p:cNvPr id="378893" name="Text Box 13"/>
          <p:cNvSpPr txBox="1">
            <a:spLocks noChangeArrowheads="1"/>
          </p:cNvSpPr>
          <p:nvPr/>
        </p:nvSpPr>
        <p:spPr bwMode="auto">
          <a:xfrm>
            <a:off x="4572000" y="5967413"/>
            <a:ext cx="1270000" cy="336550"/>
          </a:xfrm>
          <a:prstGeom prst="rect">
            <a:avLst/>
          </a:prstGeom>
          <a:noFill/>
          <a:ln w="9525">
            <a:noFill/>
            <a:miter lim="800000"/>
            <a:headEnd/>
            <a:tailEnd/>
          </a:ln>
          <a:effectLst/>
        </p:spPr>
        <p:txBody>
          <a:bodyPr wrap="none">
            <a:spAutoFit/>
          </a:bodyPr>
          <a:lstStyle/>
          <a:p>
            <a:r>
              <a:rPr lang="en-US" sz="1600" b="1">
                <a:ea typeface="宋体" charset="-122"/>
              </a:rPr>
              <a:t>block on I/O</a:t>
            </a:r>
            <a:endParaRPr lang="en-US" sz="1800">
              <a:ea typeface="宋体" charset="-122"/>
            </a:endParaRPr>
          </a:p>
        </p:txBody>
      </p:sp>
      <p:sp>
        <p:nvSpPr>
          <p:cNvPr id="378894" name="Freeform 14"/>
          <p:cNvSpPr>
            <a:spLocks/>
          </p:cNvSpPr>
          <p:nvPr/>
        </p:nvSpPr>
        <p:spPr bwMode="auto">
          <a:xfrm>
            <a:off x="3810000" y="4976813"/>
            <a:ext cx="2438400" cy="771525"/>
          </a:xfrm>
          <a:custGeom>
            <a:avLst/>
            <a:gdLst/>
            <a:ahLst/>
            <a:cxnLst>
              <a:cxn ang="0">
                <a:pos x="1248" y="0"/>
              </a:cxn>
              <a:cxn ang="0">
                <a:pos x="672" y="432"/>
              </a:cxn>
              <a:cxn ang="0">
                <a:pos x="0" y="480"/>
              </a:cxn>
            </a:cxnLst>
            <a:rect l="0" t="0" r="r" b="b"/>
            <a:pathLst>
              <a:path w="1248" h="512">
                <a:moveTo>
                  <a:pt x="1248" y="0"/>
                </a:moveTo>
                <a:cubicBezTo>
                  <a:pt x="1064" y="176"/>
                  <a:pt x="880" y="352"/>
                  <a:pt x="672" y="432"/>
                </a:cubicBezTo>
                <a:cubicBezTo>
                  <a:pt x="464" y="512"/>
                  <a:pt x="232" y="496"/>
                  <a:pt x="0" y="480"/>
                </a:cubicBezTo>
              </a:path>
            </a:pathLst>
          </a:custGeom>
          <a:noFill/>
          <a:ln w="9525">
            <a:solidFill>
              <a:schemeClr val="tx1"/>
            </a:solidFill>
            <a:round/>
            <a:headEnd type="triangle" w="lg" len="med"/>
            <a:tailEnd type="none" w="med" len="med"/>
          </a:ln>
          <a:effectLst/>
        </p:spPr>
        <p:txBody>
          <a:bodyPr wrap="none" anchor="ctr"/>
          <a:lstStyle/>
          <a:p>
            <a:endParaRPr lang="en-US"/>
          </a:p>
        </p:txBody>
      </p:sp>
      <p:sp>
        <p:nvSpPr>
          <p:cNvPr id="378895" name="Text Box 15"/>
          <p:cNvSpPr txBox="1">
            <a:spLocks noChangeArrowheads="1"/>
          </p:cNvSpPr>
          <p:nvPr/>
        </p:nvSpPr>
        <p:spPr bwMode="auto">
          <a:xfrm>
            <a:off x="3962400" y="5357813"/>
            <a:ext cx="1773238" cy="336550"/>
          </a:xfrm>
          <a:prstGeom prst="rect">
            <a:avLst/>
          </a:prstGeom>
          <a:noFill/>
          <a:ln w="9525">
            <a:noFill/>
            <a:miter lim="800000"/>
            <a:headEnd/>
            <a:tailEnd/>
          </a:ln>
          <a:effectLst/>
        </p:spPr>
        <p:txBody>
          <a:bodyPr wrap="none">
            <a:spAutoFit/>
          </a:bodyPr>
          <a:lstStyle/>
          <a:p>
            <a:r>
              <a:rPr lang="en-US" sz="1600" b="1">
                <a:latin typeface="Courier New" pitchFamily="49" charset="0"/>
                <a:ea typeface="宋体" charset="-122"/>
              </a:rPr>
              <a:t>Wait for lock</a:t>
            </a:r>
            <a:endParaRPr lang="en-US" sz="1800" b="1">
              <a:ea typeface="宋体" charset="-122"/>
            </a:endParaRPr>
          </a:p>
        </p:txBody>
      </p:sp>
      <p:sp>
        <p:nvSpPr>
          <p:cNvPr id="378896" name="Text Box 16"/>
          <p:cNvSpPr txBox="1">
            <a:spLocks noChangeArrowheads="1"/>
          </p:cNvSpPr>
          <p:nvPr/>
        </p:nvSpPr>
        <p:spPr bwMode="auto">
          <a:xfrm>
            <a:off x="228600" y="5334000"/>
            <a:ext cx="1905000" cy="1019175"/>
          </a:xfrm>
          <a:prstGeom prst="rect">
            <a:avLst/>
          </a:prstGeom>
          <a:noFill/>
          <a:ln w="12700">
            <a:solidFill>
              <a:schemeClr val="tx1"/>
            </a:solidFill>
            <a:miter lim="800000"/>
            <a:headEnd type="none" w="sm" len="sm"/>
            <a:tailEnd type="none" w="sm" len="sm"/>
          </a:ln>
          <a:effectLst/>
        </p:spPr>
        <p:txBody>
          <a:bodyPr>
            <a:spAutoFit/>
          </a:bodyPr>
          <a:lstStyle/>
          <a:p>
            <a:pPr>
              <a:spcBef>
                <a:spcPct val="50000"/>
              </a:spcBef>
              <a:buClr>
                <a:schemeClr val="tx2"/>
              </a:buClr>
              <a:buSzPct val="75000"/>
              <a:buFont typeface="Monotype Sorts" pitchFamily="2" charset="2"/>
              <a:buNone/>
            </a:pPr>
            <a:r>
              <a:rPr lang="en-US" sz="2000">
                <a:latin typeface="Arial" charset="0"/>
                <a:ea typeface="宋体" charset="-122"/>
              </a:rPr>
              <a:t>A blocked thread cannot be running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78883">
                                            <p:txEl>
                                              <p:pRg st="1" end="1"/>
                                            </p:txEl>
                                          </p:spTgt>
                                        </p:tgtEl>
                                        <p:attrNameLst>
                                          <p:attrName>style.visibility</p:attrName>
                                        </p:attrNameLst>
                                      </p:cBhvr>
                                      <p:to>
                                        <p:strVal val="visible"/>
                                      </p:to>
                                    </p:set>
                                    <p:animEffect transition="in" filter="blinds(horizontal)">
                                      <p:cBhvr>
                                        <p:cTn id="7" dur="500"/>
                                        <p:tgtEl>
                                          <p:spTgt spid="37888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78883">
                                            <p:txEl>
                                              <p:pRg st="2" end="2"/>
                                            </p:txEl>
                                          </p:spTgt>
                                        </p:tgtEl>
                                        <p:attrNameLst>
                                          <p:attrName>style.visibility</p:attrName>
                                        </p:attrNameLst>
                                      </p:cBhvr>
                                      <p:to>
                                        <p:strVal val="visible"/>
                                      </p:to>
                                    </p:set>
                                    <p:animEffect transition="in" filter="blinds(horizontal)">
                                      <p:cBhvr>
                                        <p:cTn id="12" dur="500"/>
                                        <p:tgtEl>
                                          <p:spTgt spid="37888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78883">
                                            <p:txEl>
                                              <p:pRg st="3" end="3"/>
                                            </p:txEl>
                                          </p:spTgt>
                                        </p:tgtEl>
                                        <p:attrNameLst>
                                          <p:attrName>style.visibility</p:attrName>
                                        </p:attrNameLst>
                                      </p:cBhvr>
                                      <p:to>
                                        <p:strVal val="visible"/>
                                      </p:to>
                                    </p:set>
                                    <p:animEffect transition="in" filter="blinds(horizontal)">
                                      <p:cBhvr>
                                        <p:cTn id="17" dur="500"/>
                                        <p:tgtEl>
                                          <p:spTgt spid="37888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78883">
                                            <p:txEl>
                                              <p:pRg st="4" end="4"/>
                                            </p:txEl>
                                          </p:spTgt>
                                        </p:tgtEl>
                                        <p:attrNameLst>
                                          <p:attrName>style.visibility</p:attrName>
                                        </p:attrNameLst>
                                      </p:cBhvr>
                                      <p:to>
                                        <p:strVal val="visible"/>
                                      </p:to>
                                    </p:set>
                                    <p:animEffect transition="in" filter="blinds(horizontal)">
                                      <p:cBhvr>
                                        <p:cTn id="22" dur="500"/>
                                        <p:tgtEl>
                                          <p:spTgt spid="37888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78883">
                                            <p:txEl>
                                              <p:pRg st="5" end="5"/>
                                            </p:txEl>
                                          </p:spTgt>
                                        </p:tgtEl>
                                        <p:attrNameLst>
                                          <p:attrName>style.visibility</p:attrName>
                                        </p:attrNameLst>
                                      </p:cBhvr>
                                      <p:to>
                                        <p:strVal val="visible"/>
                                      </p:to>
                                    </p:set>
                                    <p:animEffect transition="in" filter="blinds(horizontal)">
                                      <p:cBhvr>
                                        <p:cTn id="27" dur="500"/>
                                        <p:tgtEl>
                                          <p:spTgt spid="37888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4"/>
          <p:cNvSpPr>
            <a:spLocks noGrp="1"/>
          </p:cNvSpPr>
          <p:nvPr>
            <p:ph type="sldNum" sz="quarter" idx="11"/>
          </p:nvPr>
        </p:nvSpPr>
        <p:spPr/>
        <p:txBody>
          <a:bodyPr/>
          <a:lstStyle/>
          <a:p>
            <a:fld id="{A07C229B-53BA-4710-B71E-D6A5CC75FD1A}" type="slidenum">
              <a:rPr lang="en-US"/>
              <a:pPr/>
              <a:t>15</a:t>
            </a:fld>
            <a:endParaRPr lang="en-US"/>
          </a:p>
        </p:txBody>
      </p:sp>
      <p:sp>
        <p:nvSpPr>
          <p:cNvPr id="379906" name="Rectangle 2"/>
          <p:cNvSpPr>
            <a:spLocks noChangeArrowheads="1"/>
          </p:cNvSpPr>
          <p:nvPr/>
        </p:nvSpPr>
        <p:spPr bwMode="auto">
          <a:xfrm>
            <a:off x="609600" y="228600"/>
            <a:ext cx="7848600" cy="1143000"/>
          </a:xfrm>
          <a:prstGeom prst="rect">
            <a:avLst/>
          </a:prstGeom>
          <a:noFill/>
          <a:ln w="9525">
            <a:noFill/>
            <a:miter lim="800000"/>
            <a:headEnd/>
            <a:tailEnd/>
          </a:ln>
          <a:effectLst/>
        </p:spPr>
        <p:txBody>
          <a:bodyPr lIns="92075" tIns="46038" rIns="92075" bIns="46038" anchor="b"/>
          <a:lstStyle/>
          <a:p>
            <a:pPr algn="ctr"/>
            <a:r>
              <a:rPr lang="en-US" altLang="zh-CN" sz="4400">
                <a:solidFill>
                  <a:schemeClr val="tx2"/>
                </a:solidFill>
                <a:ea typeface="宋体" charset="-122"/>
              </a:rPr>
              <a:t>Thread States</a:t>
            </a:r>
          </a:p>
        </p:txBody>
      </p:sp>
      <p:sp>
        <p:nvSpPr>
          <p:cNvPr id="379907" name="Rectangle 3"/>
          <p:cNvSpPr>
            <a:spLocks noChangeArrowheads="1"/>
          </p:cNvSpPr>
          <p:nvPr/>
        </p:nvSpPr>
        <p:spPr bwMode="auto">
          <a:xfrm>
            <a:off x="457200" y="1371600"/>
            <a:ext cx="8229600" cy="4876800"/>
          </a:xfrm>
          <a:prstGeom prst="rect">
            <a:avLst/>
          </a:prstGeom>
          <a:noFill/>
          <a:ln w="9525">
            <a:noFill/>
            <a:miter lim="800000"/>
            <a:headEnd/>
            <a:tailEnd/>
          </a:ln>
          <a:effectLst/>
        </p:spPr>
        <p:txBody>
          <a:bodyPr lIns="92075" tIns="46038" rIns="92075" bIns="46038"/>
          <a:lstStyle/>
          <a:p>
            <a:pPr marL="457200" indent="-457200">
              <a:lnSpc>
                <a:spcPct val="90000"/>
              </a:lnSpc>
              <a:spcBef>
                <a:spcPct val="20000"/>
              </a:spcBef>
              <a:buClr>
                <a:schemeClr val="tx2"/>
              </a:buClr>
              <a:buSzPct val="75000"/>
              <a:buFont typeface="Monotype Sorts" pitchFamily="2" charset="2"/>
              <a:buChar char="l"/>
            </a:pPr>
            <a:r>
              <a:rPr lang="en-US" altLang="zh-CN">
                <a:latin typeface="Arial" charset="0"/>
                <a:ea typeface="宋体" charset="-122"/>
              </a:rPr>
              <a:t>A </a:t>
            </a:r>
            <a:r>
              <a:rPr lang="en-US" altLang="zh-CN">
                <a:solidFill>
                  <a:schemeClr val="tx2"/>
                </a:solidFill>
                <a:latin typeface="Arial" charset="0"/>
                <a:ea typeface="宋体" charset="-122"/>
              </a:rPr>
              <a:t>blocked</a:t>
            </a:r>
            <a:r>
              <a:rPr lang="en-US" altLang="zh-CN">
                <a:latin typeface="Arial" charset="0"/>
                <a:ea typeface="宋体" charset="-122"/>
              </a:rPr>
              <a:t> reenters </a:t>
            </a:r>
            <a:r>
              <a:rPr lang="en-US" altLang="zh-CN">
                <a:solidFill>
                  <a:schemeClr val="tx2"/>
                </a:solidFill>
                <a:latin typeface="Arial" charset="0"/>
                <a:ea typeface="宋体" charset="-122"/>
              </a:rPr>
              <a:t>runnable</a:t>
            </a:r>
            <a:r>
              <a:rPr lang="en-US" altLang="zh-CN">
                <a:latin typeface="Arial" charset="0"/>
                <a:ea typeface="宋体" charset="-122"/>
              </a:rPr>
              <a:t> state when</a:t>
            </a:r>
          </a:p>
          <a:p>
            <a:pPr marL="914400" lvl="1" indent="-457200">
              <a:lnSpc>
                <a:spcPct val="90000"/>
              </a:lnSpc>
              <a:spcBef>
                <a:spcPct val="20000"/>
              </a:spcBef>
              <a:buClr>
                <a:schemeClr val="tx2"/>
              </a:buClr>
              <a:buSzPct val="75000"/>
              <a:buFont typeface="Monotype Sorts" pitchFamily="2" charset="2"/>
              <a:buAutoNum type="arabicPeriod"/>
            </a:pPr>
            <a:r>
              <a:rPr lang="en-US" altLang="zh-CN" sz="2000">
                <a:latin typeface="Arial" charset="0"/>
                <a:ea typeface="宋体" charset="-122"/>
              </a:rPr>
              <a:t>It has slept the specified amount of time.</a:t>
            </a:r>
          </a:p>
          <a:p>
            <a:pPr marL="914400" lvl="1" indent="-457200">
              <a:lnSpc>
                <a:spcPct val="90000"/>
              </a:lnSpc>
              <a:spcBef>
                <a:spcPct val="20000"/>
              </a:spcBef>
              <a:buClr>
                <a:schemeClr val="tx2"/>
              </a:buClr>
              <a:buSzPct val="75000"/>
              <a:buFont typeface="Monotype Sorts" pitchFamily="2" charset="2"/>
              <a:buAutoNum type="arabicPeriod"/>
            </a:pPr>
            <a:r>
              <a:rPr lang="en-US" altLang="zh-CN" sz="2000" b="1">
                <a:solidFill>
                  <a:schemeClr val="accent2"/>
                </a:solidFill>
                <a:latin typeface="Courier New" pitchFamily="49" charset="0"/>
                <a:ea typeface="宋体" charset="-122"/>
              </a:rPr>
              <a:t>resume</a:t>
            </a:r>
            <a:r>
              <a:rPr lang="en-US" altLang="zh-CN" sz="2000">
                <a:latin typeface="Arial" charset="0"/>
                <a:ea typeface="宋体" charset="-122"/>
              </a:rPr>
              <a:t> method of the thread is called. (deprecated)</a:t>
            </a:r>
          </a:p>
          <a:p>
            <a:pPr marL="914400" lvl="1" indent="-457200">
              <a:lnSpc>
                <a:spcPct val="90000"/>
              </a:lnSpc>
              <a:spcBef>
                <a:spcPct val="20000"/>
              </a:spcBef>
              <a:buClr>
                <a:schemeClr val="tx2"/>
              </a:buClr>
              <a:buSzPct val="75000"/>
              <a:buFont typeface="Monotype Sorts" pitchFamily="2" charset="2"/>
              <a:buAutoNum type="arabicPeriod"/>
            </a:pPr>
            <a:r>
              <a:rPr lang="en-US" altLang="zh-CN" sz="2000">
                <a:latin typeface="Arial Unicode MS" pitchFamily="34" charset="-122"/>
                <a:ea typeface="Arial Unicode MS" pitchFamily="34" charset="-122"/>
                <a:cs typeface="Arial Unicode MS" pitchFamily="34" charset="-122"/>
              </a:rPr>
              <a:t>Another method calls</a:t>
            </a:r>
            <a:r>
              <a:rPr lang="en-US" altLang="zh-CN" sz="2000" b="1">
                <a:solidFill>
                  <a:schemeClr val="accent2"/>
                </a:solidFill>
                <a:latin typeface="Courier New" pitchFamily="49" charset="0"/>
                <a:ea typeface="宋体" charset="-122"/>
              </a:rPr>
              <a:t> signal</a:t>
            </a:r>
            <a:r>
              <a:rPr lang="en-US" altLang="zh-CN" sz="2000">
                <a:latin typeface="Courier New" pitchFamily="49" charset="0"/>
                <a:ea typeface="宋体" charset="-122"/>
              </a:rPr>
              <a:t> </a:t>
            </a:r>
            <a:r>
              <a:rPr lang="en-US" altLang="zh-CN" sz="2000">
                <a:latin typeface="Arial" charset="0"/>
                <a:ea typeface="宋体" charset="-122"/>
              </a:rPr>
              <a:t>or</a:t>
            </a:r>
            <a:r>
              <a:rPr lang="en-US" altLang="zh-CN" sz="2000">
                <a:latin typeface="Courier New" pitchFamily="49" charset="0"/>
                <a:ea typeface="宋体" charset="-122"/>
              </a:rPr>
              <a:t> </a:t>
            </a:r>
            <a:r>
              <a:rPr lang="en-US" altLang="zh-CN" sz="2000" b="1">
                <a:solidFill>
                  <a:schemeClr val="accent2"/>
                </a:solidFill>
                <a:latin typeface="Courier New" pitchFamily="49" charset="0"/>
                <a:ea typeface="宋体" charset="-122"/>
              </a:rPr>
              <a:t>signalAll</a:t>
            </a:r>
            <a:r>
              <a:rPr lang="en-US" altLang="zh-CN" sz="2000">
                <a:latin typeface="Courier New" pitchFamily="49" charset="0"/>
                <a:ea typeface="宋体" charset="-122"/>
              </a:rPr>
              <a:t> </a:t>
            </a:r>
            <a:r>
              <a:rPr lang="en-US" altLang="zh-CN" sz="2000">
                <a:latin typeface="Arial" charset="0"/>
                <a:ea typeface="宋体" charset="-122"/>
              </a:rPr>
              <a:t>  </a:t>
            </a:r>
          </a:p>
          <a:p>
            <a:pPr marL="914400" lvl="1" indent="-457200">
              <a:lnSpc>
                <a:spcPct val="90000"/>
              </a:lnSpc>
              <a:spcBef>
                <a:spcPct val="20000"/>
              </a:spcBef>
              <a:buClr>
                <a:schemeClr val="tx2"/>
              </a:buClr>
              <a:buSzPct val="75000"/>
              <a:buFont typeface="Monotype Sorts" pitchFamily="2" charset="2"/>
              <a:buAutoNum type="arabicPeriod"/>
            </a:pPr>
            <a:r>
              <a:rPr lang="en-US" altLang="zh-CN" sz="2000">
                <a:latin typeface="Arial" charset="0"/>
                <a:ea typeface="宋体" charset="-122"/>
              </a:rPr>
              <a:t>Object lock released by other thread</a:t>
            </a:r>
          </a:p>
          <a:p>
            <a:pPr marL="914400" lvl="1" indent="-457200">
              <a:lnSpc>
                <a:spcPct val="90000"/>
              </a:lnSpc>
              <a:spcBef>
                <a:spcPct val="20000"/>
              </a:spcBef>
              <a:buClr>
                <a:schemeClr val="tx2"/>
              </a:buClr>
              <a:buSzPct val="75000"/>
              <a:buFont typeface="Monotype Sorts" pitchFamily="2" charset="2"/>
              <a:buAutoNum type="arabicPeriod"/>
            </a:pPr>
            <a:r>
              <a:rPr lang="en-US" altLang="zh-CN" sz="2000">
                <a:latin typeface="Arial" charset="0"/>
                <a:ea typeface="宋体" charset="-122"/>
              </a:rPr>
              <a:t>I/O completed.</a:t>
            </a:r>
          </a:p>
          <a:p>
            <a:pPr marL="914400" lvl="1" indent="-457200">
              <a:lnSpc>
                <a:spcPct val="90000"/>
              </a:lnSpc>
              <a:spcBef>
                <a:spcPct val="20000"/>
              </a:spcBef>
              <a:buClr>
                <a:schemeClr val="tx2"/>
              </a:buClr>
              <a:buSzPct val="75000"/>
              <a:buFont typeface="Monotype Sorts" pitchFamily="2" charset="2"/>
              <a:buChar char="l"/>
            </a:pPr>
            <a:endParaRPr lang="en-US" altLang="zh-CN" sz="2000">
              <a:latin typeface="Arial" charset="0"/>
              <a:ea typeface="宋体" charset="-122"/>
            </a:endParaRPr>
          </a:p>
        </p:txBody>
      </p:sp>
      <p:sp>
        <p:nvSpPr>
          <p:cNvPr id="379908" name="Oval 4"/>
          <p:cNvSpPr>
            <a:spLocks noChangeArrowheads="1"/>
          </p:cNvSpPr>
          <p:nvPr/>
        </p:nvSpPr>
        <p:spPr bwMode="auto">
          <a:xfrm>
            <a:off x="2438400" y="4949825"/>
            <a:ext cx="1371600" cy="1127125"/>
          </a:xfrm>
          <a:prstGeom prst="ellipse">
            <a:avLst/>
          </a:prstGeom>
          <a:noFill/>
          <a:ln w="9525">
            <a:solidFill>
              <a:schemeClr val="tx1"/>
            </a:solidFill>
            <a:round/>
            <a:headEnd/>
            <a:tailEnd/>
          </a:ln>
          <a:effectLst/>
        </p:spPr>
        <p:txBody>
          <a:bodyPr wrap="none" anchor="ctr"/>
          <a:lstStyle/>
          <a:p>
            <a:pPr algn="ctr"/>
            <a:r>
              <a:rPr lang="en-US" sz="2000" b="1">
                <a:solidFill>
                  <a:schemeClr val="tx2"/>
                </a:solidFill>
                <a:ea typeface="宋体" charset="-122"/>
              </a:rPr>
              <a:t>runnable</a:t>
            </a:r>
            <a:endParaRPr lang="en-US" sz="2000">
              <a:solidFill>
                <a:schemeClr val="tx2"/>
              </a:solidFill>
              <a:ea typeface="宋体" charset="-122"/>
            </a:endParaRPr>
          </a:p>
        </p:txBody>
      </p:sp>
      <p:sp>
        <p:nvSpPr>
          <p:cNvPr id="379909" name="Oval 5"/>
          <p:cNvSpPr>
            <a:spLocks noChangeArrowheads="1"/>
          </p:cNvSpPr>
          <p:nvPr/>
        </p:nvSpPr>
        <p:spPr bwMode="auto">
          <a:xfrm>
            <a:off x="5638800" y="3822700"/>
            <a:ext cx="1371600" cy="1127125"/>
          </a:xfrm>
          <a:prstGeom prst="ellipse">
            <a:avLst/>
          </a:prstGeom>
          <a:noFill/>
          <a:ln w="9525">
            <a:solidFill>
              <a:schemeClr val="tx1"/>
            </a:solidFill>
            <a:round/>
            <a:headEnd/>
            <a:tailEnd/>
          </a:ln>
          <a:effectLst/>
        </p:spPr>
        <p:txBody>
          <a:bodyPr wrap="none" anchor="ctr"/>
          <a:lstStyle/>
          <a:p>
            <a:pPr algn="ctr"/>
            <a:r>
              <a:rPr lang="en-US" sz="2000" b="1">
                <a:solidFill>
                  <a:schemeClr val="tx2"/>
                </a:solidFill>
                <a:ea typeface="宋体" charset="-122"/>
              </a:rPr>
              <a:t>blocked</a:t>
            </a:r>
          </a:p>
        </p:txBody>
      </p:sp>
      <p:sp>
        <p:nvSpPr>
          <p:cNvPr id="379910" name="Freeform 6"/>
          <p:cNvSpPr>
            <a:spLocks/>
          </p:cNvSpPr>
          <p:nvPr/>
        </p:nvSpPr>
        <p:spPr bwMode="auto">
          <a:xfrm>
            <a:off x="3352800" y="3963988"/>
            <a:ext cx="2362200" cy="985837"/>
          </a:xfrm>
          <a:custGeom>
            <a:avLst/>
            <a:gdLst/>
            <a:ahLst/>
            <a:cxnLst>
              <a:cxn ang="0">
                <a:pos x="0" y="776"/>
              </a:cxn>
              <a:cxn ang="0">
                <a:pos x="384" y="104"/>
              </a:cxn>
              <a:cxn ang="0">
                <a:pos x="1632" y="152"/>
              </a:cxn>
            </a:cxnLst>
            <a:rect l="0" t="0" r="r" b="b"/>
            <a:pathLst>
              <a:path w="1632" h="776">
                <a:moveTo>
                  <a:pt x="0" y="776"/>
                </a:moveTo>
                <a:cubicBezTo>
                  <a:pt x="56" y="492"/>
                  <a:pt x="112" y="208"/>
                  <a:pt x="384" y="104"/>
                </a:cubicBezTo>
                <a:cubicBezTo>
                  <a:pt x="656" y="0"/>
                  <a:pt x="1432" y="144"/>
                  <a:pt x="1632" y="152"/>
                </a:cubicBezTo>
              </a:path>
            </a:pathLst>
          </a:custGeom>
          <a:noFill/>
          <a:ln w="9525">
            <a:solidFill>
              <a:schemeClr val="tx1"/>
            </a:solidFill>
            <a:round/>
            <a:headEnd type="triangle" w="med" len="med"/>
            <a:tailEnd type="none" w="med" len="med"/>
          </a:ln>
          <a:effectLst/>
        </p:spPr>
        <p:txBody>
          <a:bodyPr wrap="none" anchor="ctr"/>
          <a:lstStyle/>
          <a:p>
            <a:endParaRPr lang="en-US"/>
          </a:p>
        </p:txBody>
      </p:sp>
      <p:sp>
        <p:nvSpPr>
          <p:cNvPr id="379911" name="Freeform 7"/>
          <p:cNvSpPr>
            <a:spLocks/>
          </p:cNvSpPr>
          <p:nvPr/>
        </p:nvSpPr>
        <p:spPr bwMode="auto">
          <a:xfrm>
            <a:off x="3657600" y="4595813"/>
            <a:ext cx="2057400" cy="565150"/>
          </a:xfrm>
          <a:custGeom>
            <a:avLst/>
            <a:gdLst/>
            <a:ahLst/>
            <a:cxnLst>
              <a:cxn ang="0">
                <a:pos x="0" y="448"/>
              </a:cxn>
              <a:cxn ang="0">
                <a:pos x="528" y="64"/>
              </a:cxn>
              <a:cxn ang="0">
                <a:pos x="1344" y="64"/>
              </a:cxn>
            </a:cxnLst>
            <a:rect l="0" t="0" r="r" b="b"/>
            <a:pathLst>
              <a:path w="1344" h="448">
                <a:moveTo>
                  <a:pt x="0" y="448"/>
                </a:moveTo>
                <a:cubicBezTo>
                  <a:pt x="152" y="288"/>
                  <a:pt x="304" y="128"/>
                  <a:pt x="528" y="64"/>
                </a:cubicBezTo>
                <a:cubicBezTo>
                  <a:pt x="752" y="0"/>
                  <a:pt x="1208" y="64"/>
                  <a:pt x="1344" y="64"/>
                </a:cubicBezTo>
              </a:path>
            </a:pathLst>
          </a:custGeom>
          <a:noFill/>
          <a:ln w="9525" cap="flat">
            <a:solidFill>
              <a:schemeClr val="tx1"/>
            </a:solidFill>
            <a:prstDash val="sysDot"/>
            <a:round/>
            <a:headEnd type="triangle" w="med" len="med"/>
            <a:tailEnd type="none" w="med" len="med"/>
          </a:ln>
          <a:effectLst/>
        </p:spPr>
        <p:txBody>
          <a:bodyPr wrap="none" anchor="ctr"/>
          <a:lstStyle/>
          <a:p>
            <a:endParaRPr lang="en-US"/>
          </a:p>
        </p:txBody>
      </p:sp>
      <p:sp>
        <p:nvSpPr>
          <p:cNvPr id="379912" name="Freeform 8"/>
          <p:cNvSpPr>
            <a:spLocks/>
          </p:cNvSpPr>
          <p:nvPr/>
        </p:nvSpPr>
        <p:spPr bwMode="auto">
          <a:xfrm>
            <a:off x="3810000" y="4824413"/>
            <a:ext cx="2057400" cy="555625"/>
          </a:xfrm>
          <a:custGeom>
            <a:avLst/>
            <a:gdLst/>
            <a:ahLst/>
            <a:cxnLst>
              <a:cxn ang="0">
                <a:pos x="1248" y="0"/>
              </a:cxn>
              <a:cxn ang="0">
                <a:pos x="672" y="432"/>
              </a:cxn>
              <a:cxn ang="0">
                <a:pos x="0" y="480"/>
              </a:cxn>
            </a:cxnLst>
            <a:rect l="0" t="0" r="r" b="b"/>
            <a:pathLst>
              <a:path w="1248" h="512">
                <a:moveTo>
                  <a:pt x="1248" y="0"/>
                </a:moveTo>
                <a:cubicBezTo>
                  <a:pt x="1064" y="176"/>
                  <a:pt x="880" y="352"/>
                  <a:pt x="672" y="432"/>
                </a:cubicBezTo>
                <a:cubicBezTo>
                  <a:pt x="464" y="512"/>
                  <a:pt x="232" y="496"/>
                  <a:pt x="0" y="480"/>
                </a:cubicBezTo>
              </a:path>
            </a:pathLst>
          </a:custGeom>
          <a:noFill/>
          <a:ln w="9525">
            <a:solidFill>
              <a:schemeClr val="tx1"/>
            </a:solidFill>
            <a:round/>
            <a:headEnd type="none" w="med" len="med"/>
            <a:tailEnd type="triangle" w="lg" len="med"/>
          </a:ln>
          <a:effectLst/>
        </p:spPr>
        <p:txBody>
          <a:bodyPr wrap="none" anchor="ctr"/>
          <a:lstStyle/>
          <a:p>
            <a:endParaRPr lang="en-US"/>
          </a:p>
        </p:txBody>
      </p:sp>
      <p:sp>
        <p:nvSpPr>
          <p:cNvPr id="379913" name="Text Box 9"/>
          <p:cNvSpPr txBox="1">
            <a:spLocks noChangeArrowheads="1"/>
          </p:cNvSpPr>
          <p:nvPr/>
        </p:nvSpPr>
        <p:spPr bwMode="auto">
          <a:xfrm>
            <a:off x="3962400" y="4010025"/>
            <a:ext cx="1354138" cy="336550"/>
          </a:xfrm>
          <a:prstGeom prst="rect">
            <a:avLst/>
          </a:prstGeom>
          <a:noFill/>
          <a:ln w="9525">
            <a:noFill/>
            <a:miter lim="800000"/>
            <a:headEnd/>
            <a:tailEnd/>
          </a:ln>
          <a:effectLst/>
        </p:spPr>
        <p:txBody>
          <a:bodyPr wrap="none">
            <a:spAutoFit/>
          </a:bodyPr>
          <a:lstStyle/>
          <a:p>
            <a:r>
              <a:rPr lang="en-US" sz="1600" b="1">
                <a:ea typeface="宋体" charset="-122"/>
              </a:rPr>
              <a:t>done sleeping</a:t>
            </a:r>
            <a:endParaRPr lang="en-US" sz="1800">
              <a:ea typeface="宋体" charset="-122"/>
            </a:endParaRPr>
          </a:p>
        </p:txBody>
      </p:sp>
      <p:sp>
        <p:nvSpPr>
          <p:cNvPr id="379914" name="Text Box 10"/>
          <p:cNvSpPr txBox="1">
            <a:spLocks noChangeArrowheads="1"/>
          </p:cNvSpPr>
          <p:nvPr/>
        </p:nvSpPr>
        <p:spPr bwMode="auto">
          <a:xfrm>
            <a:off x="4495800" y="4572000"/>
            <a:ext cx="917575" cy="336550"/>
          </a:xfrm>
          <a:prstGeom prst="rect">
            <a:avLst/>
          </a:prstGeom>
          <a:noFill/>
          <a:ln w="9525">
            <a:noFill/>
            <a:miter lim="800000"/>
            <a:headEnd/>
            <a:tailEnd/>
          </a:ln>
          <a:effectLst/>
        </p:spPr>
        <p:txBody>
          <a:bodyPr wrap="none">
            <a:spAutoFit/>
          </a:bodyPr>
          <a:lstStyle/>
          <a:p>
            <a:r>
              <a:rPr lang="en-US" sz="1600" b="1">
                <a:latin typeface="Courier New" pitchFamily="49" charset="0"/>
                <a:ea typeface="宋体" charset="-122"/>
              </a:rPr>
              <a:t>resume</a:t>
            </a:r>
          </a:p>
        </p:txBody>
      </p:sp>
      <p:sp>
        <p:nvSpPr>
          <p:cNvPr id="379915" name="Text Box 11"/>
          <p:cNvSpPr txBox="1">
            <a:spLocks noChangeArrowheads="1"/>
          </p:cNvSpPr>
          <p:nvPr/>
        </p:nvSpPr>
        <p:spPr bwMode="auto">
          <a:xfrm>
            <a:off x="5181600" y="4976813"/>
            <a:ext cx="917575" cy="336550"/>
          </a:xfrm>
          <a:prstGeom prst="rect">
            <a:avLst/>
          </a:prstGeom>
          <a:noFill/>
          <a:ln w="9525">
            <a:noFill/>
            <a:miter lim="800000"/>
            <a:headEnd/>
            <a:tailEnd/>
          </a:ln>
          <a:effectLst/>
        </p:spPr>
        <p:txBody>
          <a:bodyPr wrap="none">
            <a:spAutoFit/>
          </a:bodyPr>
          <a:lstStyle/>
          <a:p>
            <a:r>
              <a:rPr lang="en-US" sz="1600" b="1">
                <a:latin typeface="Courier New" pitchFamily="49" charset="0"/>
                <a:ea typeface="宋体" charset="-122"/>
              </a:rPr>
              <a:t>signal</a:t>
            </a:r>
            <a:endParaRPr lang="en-US" sz="1800" b="1">
              <a:ea typeface="宋体" charset="-122"/>
            </a:endParaRPr>
          </a:p>
        </p:txBody>
      </p:sp>
      <p:sp>
        <p:nvSpPr>
          <p:cNvPr id="379916" name="Text Box 12"/>
          <p:cNvSpPr txBox="1">
            <a:spLocks noChangeArrowheads="1"/>
          </p:cNvSpPr>
          <p:nvPr/>
        </p:nvSpPr>
        <p:spPr bwMode="auto">
          <a:xfrm>
            <a:off x="6248400" y="5867400"/>
            <a:ext cx="1311275" cy="336550"/>
          </a:xfrm>
          <a:prstGeom prst="rect">
            <a:avLst/>
          </a:prstGeom>
          <a:noFill/>
          <a:ln w="9525">
            <a:noFill/>
            <a:miter lim="800000"/>
            <a:headEnd/>
            <a:tailEnd/>
          </a:ln>
          <a:effectLst/>
        </p:spPr>
        <p:txBody>
          <a:bodyPr wrap="none">
            <a:spAutoFit/>
          </a:bodyPr>
          <a:lstStyle/>
          <a:p>
            <a:r>
              <a:rPr lang="en-US" sz="1600" b="1">
                <a:ea typeface="宋体" charset="-122"/>
              </a:rPr>
              <a:t>I/O complete</a:t>
            </a:r>
            <a:endParaRPr lang="en-US" sz="1800">
              <a:ea typeface="宋体" charset="-122"/>
            </a:endParaRPr>
          </a:p>
        </p:txBody>
      </p:sp>
      <p:sp>
        <p:nvSpPr>
          <p:cNvPr id="379917" name="Freeform 13"/>
          <p:cNvSpPr>
            <a:spLocks/>
          </p:cNvSpPr>
          <p:nvPr/>
        </p:nvSpPr>
        <p:spPr bwMode="auto">
          <a:xfrm>
            <a:off x="3657600" y="4976813"/>
            <a:ext cx="2743200" cy="860425"/>
          </a:xfrm>
          <a:custGeom>
            <a:avLst/>
            <a:gdLst/>
            <a:ahLst/>
            <a:cxnLst>
              <a:cxn ang="0">
                <a:pos x="1248" y="0"/>
              </a:cxn>
              <a:cxn ang="0">
                <a:pos x="672" y="432"/>
              </a:cxn>
              <a:cxn ang="0">
                <a:pos x="0" y="480"/>
              </a:cxn>
            </a:cxnLst>
            <a:rect l="0" t="0" r="r" b="b"/>
            <a:pathLst>
              <a:path w="1248" h="512">
                <a:moveTo>
                  <a:pt x="1248" y="0"/>
                </a:moveTo>
                <a:cubicBezTo>
                  <a:pt x="1064" y="176"/>
                  <a:pt x="880" y="352"/>
                  <a:pt x="672" y="432"/>
                </a:cubicBezTo>
                <a:cubicBezTo>
                  <a:pt x="464" y="512"/>
                  <a:pt x="232" y="496"/>
                  <a:pt x="0" y="480"/>
                </a:cubicBezTo>
              </a:path>
            </a:pathLst>
          </a:custGeom>
          <a:noFill/>
          <a:ln w="9525">
            <a:solidFill>
              <a:schemeClr val="tx1"/>
            </a:solidFill>
            <a:round/>
            <a:headEnd type="none" w="med" len="med"/>
            <a:tailEnd type="triangle" w="lg" len="med"/>
          </a:ln>
          <a:effectLst/>
        </p:spPr>
        <p:txBody>
          <a:bodyPr wrap="none" anchor="ctr"/>
          <a:lstStyle/>
          <a:p>
            <a:endParaRPr lang="en-US"/>
          </a:p>
        </p:txBody>
      </p:sp>
      <p:sp>
        <p:nvSpPr>
          <p:cNvPr id="379918" name="Text Box 14"/>
          <p:cNvSpPr txBox="1">
            <a:spLocks noChangeArrowheads="1"/>
          </p:cNvSpPr>
          <p:nvPr/>
        </p:nvSpPr>
        <p:spPr bwMode="auto">
          <a:xfrm>
            <a:off x="4191000" y="5662613"/>
            <a:ext cx="1895475" cy="336550"/>
          </a:xfrm>
          <a:prstGeom prst="rect">
            <a:avLst/>
          </a:prstGeom>
          <a:noFill/>
          <a:ln w="9525">
            <a:noFill/>
            <a:miter lim="800000"/>
            <a:headEnd/>
            <a:tailEnd/>
          </a:ln>
          <a:effectLst/>
        </p:spPr>
        <p:txBody>
          <a:bodyPr wrap="none">
            <a:spAutoFit/>
          </a:bodyPr>
          <a:lstStyle/>
          <a:p>
            <a:r>
              <a:rPr lang="en-US" sz="1600" b="1">
                <a:latin typeface="Courier New" pitchFamily="49" charset="0"/>
                <a:ea typeface="宋体" charset="-122"/>
              </a:rPr>
              <a:t>Lock available</a:t>
            </a:r>
            <a:endParaRPr lang="en-US" sz="1800" b="1">
              <a:ea typeface="宋体" charset="-122"/>
            </a:endParaRPr>
          </a:p>
        </p:txBody>
      </p:sp>
      <p:sp>
        <p:nvSpPr>
          <p:cNvPr id="379919" name="Freeform 15"/>
          <p:cNvSpPr>
            <a:spLocks/>
          </p:cNvSpPr>
          <p:nvPr/>
        </p:nvSpPr>
        <p:spPr bwMode="auto">
          <a:xfrm>
            <a:off x="3581400" y="4953000"/>
            <a:ext cx="3048000" cy="1652588"/>
          </a:xfrm>
          <a:custGeom>
            <a:avLst/>
            <a:gdLst/>
            <a:ahLst/>
            <a:cxnLst>
              <a:cxn ang="0">
                <a:pos x="0" y="672"/>
              </a:cxn>
              <a:cxn ang="0">
                <a:pos x="1152" y="912"/>
              </a:cxn>
              <a:cxn ang="0">
                <a:pos x="1680" y="0"/>
              </a:cxn>
            </a:cxnLst>
            <a:rect l="0" t="0" r="r" b="b"/>
            <a:pathLst>
              <a:path w="1680" h="1024">
                <a:moveTo>
                  <a:pt x="0" y="672"/>
                </a:moveTo>
                <a:cubicBezTo>
                  <a:pt x="436" y="848"/>
                  <a:pt x="872" y="1024"/>
                  <a:pt x="1152" y="912"/>
                </a:cubicBezTo>
                <a:cubicBezTo>
                  <a:pt x="1432" y="800"/>
                  <a:pt x="1556" y="400"/>
                  <a:pt x="1680" y="0"/>
                </a:cubicBezTo>
              </a:path>
            </a:pathLst>
          </a:custGeom>
          <a:noFill/>
          <a:ln w="9525">
            <a:solidFill>
              <a:schemeClr val="tx1"/>
            </a:solidFill>
            <a:round/>
            <a:headEnd type="triangle" w="med" len="med"/>
            <a:tailEnd type="none" w="med" len="med"/>
          </a:ln>
          <a:effec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79907">
                                            <p:txEl>
                                              <p:pRg st="1" end="1"/>
                                            </p:txEl>
                                          </p:spTgt>
                                        </p:tgtEl>
                                        <p:attrNameLst>
                                          <p:attrName>style.visibility</p:attrName>
                                        </p:attrNameLst>
                                      </p:cBhvr>
                                      <p:to>
                                        <p:strVal val="visible"/>
                                      </p:to>
                                    </p:set>
                                    <p:animEffect transition="in" filter="blinds(horizontal)">
                                      <p:cBhvr>
                                        <p:cTn id="7" dur="500"/>
                                        <p:tgtEl>
                                          <p:spTgt spid="37990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79907">
                                            <p:txEl>
                                              <p:pRg st="2" end="2"/>
                                            </p:txEl>
                                          </p:spTgt>
                                        </p:tgtEl>
                                        <p:attrNameLst>
                                          <p:attrName>style.visibility</p:attrName>
                                        </p:attrNameLst>
                                      </p:cBhvr>
                                      <p:to>
                                        <p:strVal val="visible"/>
                                      </p:to>
                                    </p:set>
                                    <p:animEffect transition="in" filter="blinds(horizontal)">
                                      <p:cBhvr>
                                        <p:cTn id="12" dur="500"/>
                                        <p:tgtEl>
                                          <p:spTgt spid="37990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79907">
                                            <p:txEl>
                                              <p:pRg st="3" end="3"/>
                                            </p:txEl>
                                          </p:spTgt>
                                        </p:tgtEl>
                                        <p:attrNameLst>
                                          <p:attrName>style.visibility</p:attrName>
                                        </p:attrNameLst>
                                      </p:cBhvr>
                                      <p:to>
                                        <p:strVal val="visible"/>
                                      </p:to>
                                    </p:set>
                                    <p:animEffect transition="in" filter="blinds(horizontal)">
                                      <p:cBhvr>
                                        <p:cTn id="17" dur="500"/>
                                        <p:tgtEl>
                                          <p:spTgt spid="37990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79907">
                                            <p:txEl>
                                              <p:pRg st="4" end="4"/>
                                            </p:txEl>
                                          </p:spTgt>
                                        </p:tgtEl>
                                        <p:attrNameLst>
                                          <p:attrName>style.visibility</p:attrName>
                                        </p:attrNameLst>
                                      </p:cBhvr>
                                      <p:to>
                                        <p:strVal val="visible"/>
                                      </p:to>
                                    </p:set>
                                    <p:animEffect transition="in" filter="blinds(horizontal)">
                                      <p:cBhvr>
                                        <p:cTn id="22" dur="500"/>
                                        <p:tgtEl>
                                          <p:spTgt spid="37990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79907">
                                            <p:txEl>
                                              <p:pRg st="5" end="5"/>
                                            </p:txEl>
                                          </p:spTgt>
                                        </p:tgtEl>
                                        <p:attrNameLst>
                                          <p:attrName>style.visibility</p:attrName>
                                        </p:attrNameLst>
                                      </p:cBhvr>
                                      <p:to>
                                        <p:strVal val="visible"/>
                                      </p:to>
                                    </p:set>
                                    <p:animEffect transition="in" filter="blinds(horizontal)">
                                      <p:cBhvr>
                                        <p:cTn id="27" dur="500"/>
                                        <p:tgtEl>
                                          <p:spTgt spid="37990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p:cNvSpPr>
            <a:spLocks noGrp="1"/>
          </p:cNvSpPr>
          <p:nvPr>
            <p:ph type="sldNum" sz="quarter" idx="11"/>
          </p:nvPr>
        </p:nvSpPr>
        <p:spPr/>
        <p:txBody>
          <a:bodyPr/>
          <a:lstStyle/>
          <a:p>
            <a:fld id="{46D39A17-F0E3-48CC-8709-19730FC05C1E}" type="slidenum">
              <a:rPr lang="en-US"/>
              <a:pPr/>
              <a:t>16</a:t>
            </a:fld>
            <a:endParaRPr lang="en-US"/>
          </a:p>
        </p:txBody>
      </p:sp>
      <p:sp>
        <p:nvSpPr>
          <p:cNvPr id="380930" name="Rectangle 2"/>
          <p:cNvSpPr>
            <a:spLocks noChangeArrowheads="1"/>
          </p:cNvSpPr>
          <p:nvPr/>
        </p:nvSpPr>
        <p:spPr bwMode="auto">
          <a:xfrm>
            <a:off x="609600" y="228600"/>
            <a:ext cx="7848600" cy="1143000"/>
          </a:xfrm>
          <a:prstGeom prst="rect">
            <a:avLst/>
          </a:prstGeom>
          <a:noFill/>
          <a:ln w="9525">
            <a:noFill/>
            <a:miter lim="800000"/>
            <a:headEnd/>
            <a:tailEnd/>
          </a:ln>
          <a:effectLst/>
        </p:spPr>
        <p:txBody>
          <a:bodyPr lIns="92075" tIns="46038" rIns="92075" bIns="46038" anchor="b"/>
          <a:lstStyle/>
          <a:p>
            <a:pPr algn="ctr"/>
            <a:r>
              <a:rPr lang="en-US" altLang="zh-CN" sz="4400">
                <a:solidFill>
                  <a:schemeClr val="tx2"/>
                </a:solidFill>
                <a:ea typeface="宋体" charset="-122"/>
              </a:rPr>
              <a:t>Thread States</a:t>
            </a:r>
          </a:p>
        </p:txBody>
      </p:sp>
      <p:sp>
        <p:nvSpPr>
          <p:cNvPr id="380931" name="Rectangle 3"/>
          <p:cNvSpPr>
            <a:spLocks noChangeArrowheads="1"/>
          </p:cNvSpPr>
          <p:nvPr/>
        </p:nvSpPr>
        <p:spPr bwMode="auto">
          <a:xfrm>
            <a:off x="457200" y="1676400"/>
            <a:ext cx="8229600" cy="4876800"/>
          </a:xfrm>
          <a:prstGeom prst="rect">
            <a:avLst/>
          </a:prstGeom>
          <a:noFill/>
          <a:ln w="9525">
            <a:noFill/>
            <a:miter lim="800000"/>
            <a:headEnd/>
            <a:tailEnd/>
          </a:ln>
          <a:effectLst/>
        </p:spPr>
        <p:txBody>
          <a:bodyPr lIns="92075" tIns="46038" rIns="92075" bIns="46038"/>
          <a:lstStyle/>
          <a:p>
            <a:pPr marL="342900" indent="-342900">
              <a:lnSpc>
                <a:spcPct val="90000"/>
              </a:lnSpc>
              <a:spcBef>
                <a:spcPct val="20000"/>
              </a:spcBef>
              <a:buClr>
                <a:schemeClr val="tx2"/>
              </a:buClr>
              <a:buSzPct val="75000"/>
              <a:buFont typeface="Monotype Sorts" pitchFamily="2" charset="2"/>
              <a:buChar char="l"/>
            </a:pPr>
            <a:r>
              <a:rPr lang="en-US" altLang="zh-CN">
                <a:latin typeface="Arial" charset="0"/>
                <a:ea typeface="宋体" charset="-122"/>
              </a:rPr>
              <a:t>A </a:t>
            </a:r>
            <a:r>
              <a:rPr lang="en-US" altLang="zh-CN">
                <a:solidFill>
                  <a:schemeClr val="tx2"/>
                </a:solidFill>
                <a:latin typeface="Arial" charset="0"/>
                <a:ea typeface="宋体" charset="-122"/>
              </a:rPr>
              <a:t>runnable </a:t>
            </a:r>
            <a:r>
              <a:rPr lang="en-US" altLang="zh-CN">
                <a:latin typeface="Arial" charset="0"/>
                <a:ea typeface="宋体" charset="-122"/>
              </a:rPr>
              <a:t>thread enters the </a:t>
            </a:r>
            <a:r>
              <a:rPr lang="en-US" altLang="zh-CN">
                <a:solidFill>
                  <a:schemeClr val="tx2"/>
                </a:solidFill>
                <a:latin typeface="Arial" charset="0"/>
                <a:ea typeface="宋体" charset="-122"/>
              </a:rPr>
              <a:t>dead </a:t>
            </a:r>
            <a:r>
              <a:rPr lang="en-US" altLang="zh-CN">
                <a:latin typeface="Arial" charset="0"/>
                <a:ea typeface="宋体" charset="-122"/>
              </a:rPr>
              <a:t>state when</a:t>
            </a:r>
          </a:p>
          <a:p>
            <a:pPr marL="742950" lvl="1" indent="-285750">
              <a:lnSpc>
                <a:spcPct val="90000"/>
              </a:lnSpc>
              <a:spcBef>
                <a:spcPct val="20000"/>
              </a:spcBef>
              <a:buClr>
                <a:schemeClr val="tx2"/>
              </a:buClr>
              <a:buSzPct val="75000"/>
              <a:buFont typeface="Monotype Sorts" pitchFamily="2" charset="2"/>
              <a:buChar char="l"/>
            </a:pPr>
            <a:r>
              <a:rPr lang="en-US" altLang="zh-CN" sz="2000">
                <a:latin typeface="Arial" charset="0"/>
                <a:ea typeface="宋体" charset="-122"/>
              </a:rPr>
              <a:t>Its </a:t>
            </a:r>
            <a:r>
              <a:rPr lang="en-US" altLang="zh-CN" sz="2000" b="1">
                <a:solidFill>
                  <a:schemeClr val="accent2"/>
                </a:solidFill>
                <a:latin typeface="Courier New" pitchFamily="49" charset="0"/>
                <a:ea typeface="宋体" charset="-122"/>
              </a:rPr>
              <a:t>run</a:t>
            </a:r>
            <a:r>
              <a:rPr lang="en-US" altLang="zh-CN" sz="2000">
                <a:latin typeface="Arial" charset="0"/>
                <a:ea typeface="宋体" charset="-122"/>
              </a:rPr>
              <a:t> method exits. Natural death.</a:t>
            </a:r>
          </a:p>
          <a:p>
            <a:pPr marL="742950" lvl="1" indent="-285750">
              <a:lnSpc>
                <a:spcPct val="90000"/>
              </a:lnSpc>
              <a:spcBef>
                <a:spcPct val="20000"/>
              </a:spcBef>
              <a:buClr>
                <a:schemeClr val="tx2"/>
              </a:buClr>
              <a:buSzPct val="75000"/>
              <a:buFont typeface="Monotype Sorts" pitchFamily="2" charset="2"/>
              <a:buChar char="l"/>
            </a:pPr>
            <a:r>
              <a:rPr lang="en-US" altLang="zh-CN" sz="2000">
                <a:solidFill>
                  <a:schemeClr val="accent2"/>
                </a:solidFill>
                <a:latin typeface="Arial" charset="0"/>
                <a:ea typeface="宋体" charset="-122"/>
              </a:rPr>
              <a:t>stop</a:t>
            </a:r>
            <a:r>
              <a:rPr lang="en-US" altLang="zh-CN" sz="2000">
                <a:latin typeface="Arial" charset="0"/>
                <a:ea typeface="宋体" charset="-122"/>
              </a:rPr>
              <a:t> method of the thread is called. (deprecated)</a:t>
            </a:r>
          </a:p>
          <a:p>
            <a:pPr marL="742950" lvl="1" indent="-285750">
              <a:lnSpc>
                <a:spcPct val="90000"/>
              </a:lnSpc>
              <a:spcBef>
                <a:spcPct val="20000"/>
              </a:spcBef>
              <a:buClr>
                <a:schemeClr val="tx2"/>
              </a:buClr>
              <a:buSzPct val="75000"/>
              <a:buFont typeface="Monotype Sorts" pitchFamily="2" charset="2"/>
              <a:buChar char="l"/>
            </a:pPr>
            <a:r>
              <a:rPr lang="en-US" altLang="zh-CN" sz="2000">
                <a:latin typeface="Arial" charset="0"/>
                <a:ea typeface="宋体" charset="-122"/>
              </a:rPr>
              <a:t>An </a:t>
            </a:r>
            <a:r>
              <a:rPr lang="en-US" altLang="zh-CN" sz="2000">
                <a:solidFill>
                  <a:schemeClr val="accent2"/>
                </a:solidFill>
                <a:latin typeface="Arial" charset="0"/>
                <a:ea typeface="宋体" charset="-122"/>
              </a:rPr>
              <a:t>exception</a:t>
            </a:r>
            <a:r>
              <a:rPr lang="en-US" altLang="zh-CN" sz="2000">
                <a:latin typeface="Arial" charset="0"/>
                <a:ea typeface="宋体" charset="-122"/>
              </a:rPr>
              <a:t>  is thrown but not caught.</a:t>
            </a:r>
          </a:p>
          <a:p>
            <a:pPr marL="742950" lvl="1" indent="-285750">
              <a:lnSpc>
                <a:spcPct val="90000"/>
              </a:lnSpc>
              <a:spcBef>
                <a:spcPct val="20000"/>
              </a:spcBef>
              <a:buClr>
                <a:schemeClr val="tx2"/>
              </a:buClr>
              <a:buSzPct val="75000"/>
              <a:buFont typeface="Monotype Sorts" pitchFamily="2" charset="2"/>
              <a:buNone/>
            </a:pPr>
            <a:endParaRPr lang="en-US" altLang="zh-CN">
              <a:latin typeface="Arial" charset="0"/>
              <a:ea typeface="宋体" charset="-122"/>
            </a:endParaRPr>
          </a:p>
        </p:txBody>
      </p:sp>
      <p:sp>
        <p:nvSpPr>
          <p:cNvPr id="380932" name="Oval 4"/>
          <p:cNvSpPr>
            <a:spLocks noChangeArrowheads="1"/>
          </p:cNvSpPr>
          <p:nvPr/>
        </p:nvSpPr>
        <p:spPr bwMode="auto">
          <a:xfrm>
            <a:off x="2057400" y="4892675"/>
            <a:ext cx="1371600" cy="1127125"/>
          </a:xfrm>
          <a:prstGeom prst="ellipse">
            <a:avLst/>
          </a:prstGeom>
          <a:noFill/>
          <a:ln w="9525">
            <a:solidFill>
              <a:schemeClr val="tx1"/>
            </a:solidFill>
            <a:round/>
            <a:headEnd/>
            <a:tailEnd/>
          </a:ln>
          <a:effectLst/>
        </p:spPr>
        <p:txBody>
          <a:bodyPr wrap="none" anchor="ctr"/>
          <a:lstStyle/>
          <a:p>
            <a:pPr algn="ctr"/>
            <a:r>
              <a:rPr lang="en-US" b="1">
                <a:solidFill>
                  <a:schemeClr val="tx2"/>
                </a:solidFill>
                <a:ea typeface="宋体" charset="-122"/>
              </a:rPr>
              <a:t>dead</a:t>
            </a:r>
            <a:endParaRPr lang="en-US">
              <a:solidFill>
                <a:schemeClr val="tx2"/>
              </a:solidFill>
              <a:ea typeface="宋体" charset="-122"/>
            </a:endParaRPr>
          </a:p>
        </p:txBody>
      </p:sp>
      <p:sp>
        <p:nvSpPr>
          <p:cNvPr id="380933" name="Line 5"/>
          <p:cNvSpPr>
            <a:spLocks noChangeShapeType="1"/>
          </p:cNvSpPr>
          <p:nvPr/>
        </p:nvSpPr>
        <p:spPr bwMode="auto">
          <a:xfrm flipH="1">
            <a:off x="3200400" y="4610100"/>
            <a:ext cx="381000" cy="423863"/>
          </a:xfrm>
          <a:prstGeom prst="line">
            <a:avLst/>
          </a:prstGeom>
          <a:noFill/>
          <a:ln w="9525">
            <a:solidFill>
              <a:schemeClr val="tx1"/>
            </a:solidFill>
            <a:round/>
            <a:headEnd/>
            <a:tailEnd type="triangle" w="med" len="med"/>
          </a:ln>
          <a:effectLst/>
        </p:spPr>
        <p:txBody>
          <a:bodyPr wrap="none" anchor="ctr"/>
          <a:lstStyle/>
          <a:p>
            <a:endParaRPr lang="en-US"/>
          </a:p>
        </p:txBody>
      </p:sp>
      <p:sp>
        <p:nvSpPr>
          <p:cNvPr id="380934" name="Oval 6"/>
          <p:cNvSpPr>
            <a:spLocks noChangeArrowheads="1"/>
          </p:cNvSpPr>
          <p:nvPr/>
        </p:nvSpPr>
        <p:spPr bwMode="auto">
          <a:xfrm>
            <a:off x="3276600" y="3554413"/>
            <a:ext cx="1371600" cy="1127125"/>
          </a:xfrm>
          <a:prstGeom prst="ellipse">
            <a:avLst/>
          </a:prstGeom>
          <a:noFill/>
          <a:ln w="9525">
            <a:solidFill>
              <a:schemeClr val="tx1"/>
            </a:solidFill>
            <a:round/>
            <a:headEnd/>
            <a:tailEnd/>
          </a:ln>
          <a:effectLst/>
        </p:spPr>
        <p:txBody>
          <a:bodyPr wrap="none" anchor="ctr"/>
          <a:lstStyle/>
          <a:p>
            <a:pPr algn="ctr"/>
            <a:r>
              <a:rPr lang="en-US" b="1">
                <a:solidFill>
                  <a:schemeClr val="tx2"/>
                </a:solidFill>
                <a:ea typeface="宋体" charset="-122"/>
              </a:rPr>
              <a:t>runnable</a:t>
            </a:r>
            <a:endParaRPr lang="en-US">
              <a:solidFill>
                <a:schemeClr val="tx2"/>
              </a:solidFill>
              <a:ea typeface="宋体" charset="-122"/>
            </a:endParaRPr>
          </a:p>
        </p:txBody>
      </p:sp>
      <p:sp>
        <p:nvSpPr>
          <p:cNvPr id="380935" name="Text Box 7"/>
          <p:cNvSpPr txBox="1">
            <a:spLocks noChangeArrowheads="1"/>
          </p:cNvSpPr>
          <p:nvPr/>
        </p:nvSpPr>
        <p:spPr bwMode="auto">
          <a:xfrm>
            <a:off x="3346450" y="4768850"/>
            <a:ext cx="1200150" cy="641350"/>
          </a:xfrm>
          <a:prstGeom prst="rect">
            <a:avLst/>
          </a:prstGeom>
          <a:noFill/>
          <a:ln w="9525">
            <a:noFill/>
            <a:miter lim="800000"/>
            <a:headEnd/>
            <a:tailEnd/>
          </a:ln>
          <a:effectLst/>
        </p:spPr>
        <p:txBody>
          <a:bodyPr wrap="none">
            <a:spAutoFit/>
          </a:bodyPr>
          <a:lstStyle/>
          <a:p>
            <a:r>
              <a:rPr lang="en-US" sz="1800" b="1">
                <a:latin typeface="Courier New" pitchFamily="49" charset="0"/>
                <a:ea typeface="宋体" charset="-122"/>
              </a:rPr>
              <a:t>run</a:t>
            </a:r>
            <a:r>
              <a:rPr lang="en-US" sz="1800">
                <a:latin typeface="Courier New" pitchFamily="49" charset="0"/>
                <a:ea typeface="宋体" charset="-122"/>
              </a:rPr>
              <a:t> </a:t>
            </a:r>
            <a:r>
              <a:rPr lang="en-US" sz="1800">
                <a:latin typeface="Arial" charset="0"/>
                <a:ea typeface="宋体" charset="-122"/>
              </a:rPr>
              <a:t>exits</a:t>
            </a:r>
          </a:p>
          <a:p>
            <a:r>
              <a:rPr lang="en-US" sz="1800" b="1">
                <a:latin typeface="Courier New" pitchFamily="49" charset="0"/>
                <a:ea typeface="宋体" charset="-122"/>
              </a:rPr>
              <a:t>stop</a:t>
            </a:r>
            <a:endParaRPr lang="en-US" sz="2000" b="1">
              <a:ea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80931">
                                            <p:txEl>
                                              <p:pRg st="1" end="1"/>
                                            </p:txEl>
                                          </p:spTgt>
                                        </p:tgtEl>
                                        <p:attrNameLst>
                                          <p:attrName>style.visibility</p:attrName>
                                        </p:attrNameLst>
                                      </p:cBhvr>
                                      <p:to>
                                        <p:strVal val="visible"/>
                                      </p:to>
                                    </p:set>
                                    <p:animEffect transition="in" filter="blinds(horizontal)">
                                      <p:cBhvr>
                                        <p:cTn id="7" dur="500"/>
                                        <p:tgtEl>
                                          <p:spTgt spid="38093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80931">
                                            <p:txEl>
                                              <p:pRg st="2" end="2"/>
                                            </p:txEl>
                                          </p:spTgt>
                                        </p:tgtEl>
                                        <p:attrNameLst>
                                          <p:attrName>style.visibility</p:attrName>
                                        </p:attrNameLst>
                                      </p:cBhvr>
                                      <p:to>
                                        <p:strVal val="visible"/>
                                      </p:to>
                                    </p:set>
                                    <p:animEffect transition="in" filter="blinds(horizontal)">
                                      <p:cBhvr>
                                        <p:cTn id="12" dur="500"/>
                                        <p:tgtEl>
                                          <p:spTgt spid="38093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80931">
                                            <p:txEl>
                                              <p:pRg st="3" end="3"/>
                                            </p:txEl>
                                          </p:spTgt>
                                        </p:tgtEl>
                                        <p:attrNameLst>
                                          <p:attrName>style.visibility</p:attrName>
                                        </p:attrNameLst>
                                      </p:cBhvr>
                                      <p:to>
                                        <p:strVal val="visible"/>
                                      </p:to>
                                    </p:set>
                                    <p:animEffect transition="in" filter="blinds(horizontal)">
                                      <p:cBhvr>
                                        <p:cTn id="17" dur="500"/>
                                        <p:tgtEl>
                                          <p:spTgt spid="38093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2A1268E5-8602-4465-8F08-CB81D744F8BD}" type="slidenum">
              <a:rPr lang="en-US"/>
              <a:pPr/>
              <a:t>17</a:t>
            </a:fld>
            <a:endParaRPr lang="en-US"/>
          </a:p>
        </p:txBody>
      </p:sp>
      <p:sp>
        <p:nvSpPr>
          <p:cNvPr id="381954" name="Rectangle 2"/>
          <p:cNvSpPr>
            <a:spLocks noGrp="1" noChangeArrowheads="1"/>
          </p:cNvSpPr>
          <p:nvPr>
            <p:ph type="title"/>
          </p:nvPr>
        </p:nvSpPr>
        <p:spPr/>
        <p:txBody>
          <a:bodyPr/>
          <a:lstStyle/>
          <a:p>
            <a:r>
              <a:rPr lang="en-US" altLang="zh-CN">
                <a:ea typeface="宋体" charset="-122"/>
              </a:rPr>
              <a:t>Thread States</a:t>
            </a:r>
            <a:endParaRPr lang="en-US"/>
          </a:p>
        </p:txBody>
      </p:sp>
      <p:sp>
        <p:nvSpPr>
          <p:cNvPr id="381955" name="Rectangle 3"/>
          <p:cNvSpPr>
            <a:spLocks noGrp="1" noChangeArrowheads="1"/>
          </p:cNvSpPr>
          <p:nvPr>
            <p:ph type="body" idx="1"/>
          </p:nvPr>
        </p:nvSpPr>
        <p:spPr>
          <a:xfrm>
            <a:off x="228600" y="1219200"/>
            <a:ext cx="7772400" cy="4114800"/>
          </a:xfrm>
        </p:spPr>
        <p:txBody>
          <a:bodyPr/>
          <a:lstStyle/>
          <a:p>
            <a:r>
              <a:rPr lang="en-US"/>
              <a:t>Finding out states of threads</a:t>
            </a:r>
          </a:p>
          <a:p>
            <a:pPr lvl="1"/>
            <a:r>
              <a:rPr lang="en-US" altLang="zh-CN">
                <a:ea typeface="宋体" charset="-122"/>
              </a:rPr>
              <a:t>Method </a:t>
            </a:r>
            <a:r>
              <a:rPr lang="en-US" altLang="zh-CN" b="1">
                <a:solidFill>
                  <a:schemeClr val="accent2"/>
                </a:solidFill>
                <a:ea typeface="宋体" charset="-122"/>
              </a:rPr>
              <a:t>isAlive</a:t>
            </a:r>
            <a:r>
              <a:rPr lang="en-US" altLang="zh-CN">
                <a:ea typeface="宋体" charset="-122"/>
              </a:rPr>
              <a:t> allows you to find out whether a thread is alive or dead. </a:t>
            </a:r>
          </a:p>
          <a:p>
            <a:pPr lvl="2"/>
            <a:r>
              <a:rPr lang="en-US" altLang="zh-CN">
                <a:ea typeface="宋体" charset="-122"/>
              </a:rPr>
              <a:t>This method returns </a:t>
            </a:r>
            <a:r>
              <a:rPr lang="en-US" altLang="zh-CN" b="1">
                <a:solidFill>
                  <a:srgbClr val="66CCFF"/>
                </a:solidFill>
                <a:ea typeface="宋体" charset="-122"/>
              </a:rPr>
              <a:t>true</a:t>
            </a:r>
            <a:r>
              <a:rPr lang="en-US" altLang="zh-CN">
                <a:ea typeface="宋体" charset="-122"/>
              </a:rPr>
              <a:t> if the thread is runnable or blocked, </a:t>
            </a:r>
          </a:p>
          <a:p>
            <a:pPr lvl="2"/>
            <a:r>
              <a:rPr lang="en-US" altLang="zh-CN" b="1">
                <a:solidFill>
                  <a:srgbClr val="66CCFF"/>
                </a:solidFill>
                <a:ea typeface="宋体" charset="-122"/>
              </a:rPr>
              <a:t>false</a:t>
            </a:r>
            <a:r>
              <a:rPr lang="en-US" altLang="zh-CN">
                <a:ea typeface="宋体" charset="-122"/>
              </a:rPr>
              <a:t> if the thread is still new and not yet runnable or if the thread is dead</a:t>
            </a:r>
          </a:p>
          <a:p>
            <a:pPr lvl="1"/>
            <a:r>
              <a:rPr lang="en-US" altLang="zh-CN">
                <a:ea typeface="宋体" charset="-122"/>
              </a:rPr>
              <a:t>No way to find out whether an alive thread is running, runnable, or blocked.</a:t>
            </a:r>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t>Advantages</a:t>
            </a:r>
          </a:p>
        </p:txBody>
      </p:sp>
      <p:sp>
        <p:nvSpPr>
          <p:cNvPr id="6147" name="Rectangle 3"/>
          <p:cNvSpPr>
            <a:spLocks noGrp="1" noChangeArrowheads="1"/>
          </p:cNvSpPr>
          <p:nvPr>
            <p:ph type="body" idx="1"/>
          </p:nvPr>
        </p:nvSpPr>
        <p:spPr/>
        <p:txBody>
          <a:bodyPr/>
          <a:lstStyle/>
          <a:p>
            <a:r>
              <a:rPr lang="en-US"/>
              <a:t>easier to program</a:t>
            </a:r>
          </a:p>
          <a:p>
            <a:pPr lvl="1"/>
            <a:r>
              <a:rPr lang="en-US"/>
              <a:t>1 thread per task</a:t>
            </a:r>
          </a:p>
          <a:p>
            <a:r>
              <a:rPr lang="en-US"/>
              <a:t>can provide better performance</a:t>
            </a:r>
          </a:p>
          <a:p>
            <a:pPr lvl="1"/>
            <a:r>
              <a:rPr lang="en-US"/>
              <a:t>thread only runs when needed</a:t>
            </a:r>
          </a:p>
          <a:p>
            <a:pPr lvl="1"/>
            <a:r>
              <a:rPr lang="en-US"/>
              <a:t>no polling to decide what to do</a:t>
            </a:r>
          </a:p>
          <a:p>
            <a:r>
              <a:rPr lang="en-US"/>
              <a:t>multiple threads can share resources</a:t>
            </a:r>
          </a:p>
          <a:p>
            <a:r>
              <a:rPr lang="en-US"/>
              <a:t>utilize multiple processors if available</a:t>
            </a:r>
          </a:p>
        </p:txBody>
      </p:sp>
      <p:sp>
        <p:nvSpPr>
          <p:cNvPr id="4" name="Slide Number Placeholder 3"/>
          <p:cNvSpPr>
            <a:spLocks noGrp="1"/>
          </p:cNvSpPr>
          <p:nvPr>
            <p:ph type="sldNum" sz="quarter" idx="12"/>
          </p:nvPr>
        </p:nvSpPr>
        <p:spPr/>
        <p:txBody>
          <a:bodyPr/>
          <a:lstStyle/>
          <a:p>
            <a:pPr>
              <a:defRPr/>
            </a:pPr>
            <a:fld id="{1CFABB13-CCD1-43AA-A7D7-FDFD8543CC8D}" type="slidenum">
              <a:rPr lang="en-US" smtClean="0"/>
              <a:pPr>
                <a:defRPr/>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t>Disadvantage</a:t>
            </a:r>
          </a:p>
        </p:txBody>
      </p:sp>
      <p:sp>
        <p:nvSpPr>
          <p:cNvPr id="7171" name="Rectangle 3"/>
          <p:cNvSpPr>
            <a:spLocks noGrp="1" noChangeArrowheads="1"/>
          </p:cNvSpPr>
          <p:nvPr>
            <p:ph type="body" idx="1"/>
          </p:nvPr>
        </p:nvSpPr>
        <p:spPr/>
        <p:txBody>
          <a:bodyPr/>
          <a:lstStyle/>
          <a:p>
            <a:r>
              <a:rPr lang="en-US"/>
              <a:t>multiple threads can lead to deadlock</a:t>
            </a:r>
          </a:p>
          <a:p>
            <a:pPr lvl="1"/>
            <a:r>
              <a:rPr lang="en-US"/>
              <a:t>much more on this later</a:t>
            </a:r>
          </a:p>
          <a:p>
            <a:r>
              <a:rPr lang="en-US"/>
              <a:t>overhead of switching between threads</a:t>
            </a:r>
          </a:p>
        </p:txBody>
      </p:sp>
      <p:sp>
        <p:nvSpPr>
          <p:cNvPr id="4" name="Slide Number Placeholder 3"/>
          <p:cNvSpPr>
            <a:spLocks noGrp="1"/>
          </p:cNvSpPr>
          <p:nvPr>
            <p:ph type="sldNum" sz="quarter" idx="12"/>
          </p:nvPr>
        </p:nvSpPr>
        <p:spPr/>
        <p:txBody>
          <a:bodyPr/>
          <a:lstStyle/>
          <a:p>
            <a:pPr>
              <a:defRPr/>
            </a:pPr>
            <a:fld id="{1CFABB13-CCD1-43AA-A7D7-FDFD8543CC8D}" type="slidenum">
              <a:rPr lang="en-US" smtClean="0"/>
              <a:pPr>
                <a:defRPr/>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smtClean="0"/>
              <a:t>Synchronization</a:t>
            </a:r>
          </a:p>
        </p:txBody>
      </p:sp>
      <p:sp>
        <p:nvSpPr>
          <p:cNvPr id="8195" name="Content Placeholder 2"/>
          <p:cNvSpPr>
            <a:spLocks noGrp="1"/>
          </p:cNvSpPr>
          <p:nvPr>
            <p:ph idx="1"/>
          </p:nvPr>
        </p:nvSpPr>
        <p:spPr/>
        <p:txBody>
          <a:bodyPr/>
          <a:lstStyle/>
          <a:p>
            <a:r>
              <a:rPr lang="en-US" smtClean="0"/>
              <a:t>Synchronization is prevent data corruption</a:t>
            </a:r>
          </a:p>
          <a:p>
            <a:r>
              <a:rPr lang="en-US" smtClean="0"/>
              <a:t>Synchronization allows only one thread to perform an operation on a object at a time.</a:t>
            </a:r>
          </a:p>
          <a:p>
            <a:r>
              <a:rPr lang="en-US" smtClean="0"/>
              <a:t>If multiple threads require an access to an object, synchronization helps in maintaining consistency.</a:t>
            </a:r>
          </a:p>
        </p:txBody>
      </p:sp>
      <p:sp>
        <p:nvSpPr>
          <p:cNvPr id="4" name="Slide Number Placeholder 3"/>
          <p:cNvSpPr>
            <a:spLocks noGrp="1"/>
          </p:cNvSpPr>
          <p:nvPr>
            <p:ph type="sldNum" sz="quarter" idx="12"/>
          </p:nvPr>
        </p:nvSpPr>
        <p:spPr/>
        <p:txBody>
          <a:bodyPr/>
          <a:lstStyle/>
          <a:p>
            <a:pPr>
              <a:defRPr/>
            </a:pPr>
            <a:fld id="{1CFABB13-CCD1-43AA-A7D7-FDFD8543CC8D}" type="slidenum">
              <a:rPr lang="en-US" smtClean="0"/>
              <a:pPr>
                <a:defRPr/>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t>Creating Threads (method 1)</a:t>
            </a:r>
          </a:p>
        </p:txBody>
      </p:sp>
      <p:sp>
        <p:nvSpPr>
          <p:cNvPr id="8195" name="Rectangle 3"/>
          <p:cNvSpPr>
            <a:spLocks noGrp="1" noChangeArrowheads="1"/>
          </p:cNvSpPr>
          <p:nvPr>
            <p:ph type="body" idx="1"/>
          </p:nvPr>
        </p:nvSpPr>
        <p:spPr/>
        <p:txBody>
          <a:bodyPr/>
          <a:lstStyle/>
          <a:p>
            <a:r>
              <a:rPr lang="en-US"/>
              <a:t>extending the Thread class</a:t>
            </a:r>
          </a:p>
          <a:p>
            <a:pPr lvl="1"/>
            <a:r>
              <a:rPr lang="en-US"/>
              <a:t>must implement the </a:t>
            </a:r>
            <a:r>
              <a:rPr lang="en-US" i="1"/>
              <a:t>run()</a:t>
            </a:r>
            <a:r>
              <a:rPr lang="en-US"/>
              <a:t> method</a:t>
            </a:r>
          </a:p>
          <a:p>
            <a:pPr lvl="1"/>
            <a:r>
              <a:rPr lang="en-US"/>
              <a:t>thread ends when </a:t>
            </a:r>
            <a:r>
              <a:rPr lang="en-US" i="1"/>
              <a:t>run()</a:t>
            </a:r>
            <a:r>
              <a:rPr lang="en-US"/>
              <a:t> method finishes</a:t>
            </a:r>
          </a:p>
          <a:p>
            <a:pPr lvl="1"/>
            <a:r>
              <a:rPr lang="en-US"/>
              <a:t>call </a:t>
            </a:r>
            <a:r>
              <a:rPr lang="en-US" i="1"/>
              <a:t>.start()</a:t>
            </a:r>
            <a:r>
              <a:rPr lang="en-US"/>
              <a:t> to get the thread ready to run</a:t>
            </a:r>
          </a:p>
        </p:txBody>
      </p:sp>
      <p:sp>
        <p:nvSpPr>
          <p:cNvPr id="4" name="Slide Number Placeholder 3"/>
          <p:cNvSpPr>
            <a:spLocks noGrp="1"/>
          </p:cNvSpPr>
          <p:nvPr>
            <p:ph type="sldNum" sz="quarter" idx="12"/>
          </p:nvPr>
        </p:nvSpPr>
        <p:spPr/>
        <p:txBody>
          <a:bodyPr/>
          <a:lstStyle/>
          <a:p>
            <a:pPr>
              <a:defRPr/>
            </a:pPr>
            <a:fld id="{1CFABB13-CCD1-43AA-A7D7-FDFD8543CC8D}" type="slidenum">
              <a:rPr lang="en-US" smtClean="0"/>
              <a:pPr>
                <a:defRPr/>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685800" y="381000"/>
            <a:ext cx="7772400" cy="533400"/>
          </a:xfrm>
        </p:spPr>
        <p:txBody>
          <a:bodyPr/>
          <a:lstStyle/>
          <a:p>
            <a:r>
              <a:rPr lang="en-US" sz="3200"/>
              <a:t>Creating Threads Example 1</a:t>
            </a:r>
            <a:endParaRPr lang="en-US"/>
          </a:p>
        </p:txBody>
      </p:sp>
      <p:sp>
        <p:nvSpPr>
          <p:cNvPr id="9219" name="Rectangle 3"/>
          <p:cNvSpPr>
            <a:spLocks noGrp="1" noChangeArrowheads="1"/>
          </p:cNvSpPr>
          <p:nvPr>
            <p:ph type="body" idx="1"/>
          </p:nvPr>
        </p:nvSpPr>
        <p:spPr>
          <a:xfrm>
            <a:off x="685800" y="1066800"/>
            <a:ext cx="7772400" cy="5334000"/>
          </a:xfrm>
        </p:spPr>
        <p:txBody>
          <a:bodyPr>
            <a:normAutofit fontScale="85000" lnSpcReduction="10000"/>
          </a:bodyPr>
          <a:lstStyle/>
          <a:p>
            <a:pPr>
              <a:buFontTx/>
              <a:buNone/>
            </a:pPr>
            <a:r>
              <a:rPr lang="en-US" sz="1800" dirty="0" smtClean="0"/>
              <a:t>public class Output extends Thread {</a:t>
            </a:r>
          </a:p>
          <a:p>
            <a:pPr>
              <a:buFontTx/>
              <a:buNone/>
            </a:pPr>
            <a:r>
              <a:rPr lang="en-US" sz="1800" dirty="0" smtClean="0"/>
              <a:t>	private String </a:t>
            </a:r>
            <a:r>
              <a:rPr lang="en-US" sz="1800" dirty="0" err="1" smtClean="0"/>
              <a:t>toSay</a:t>
            </a:r>
            <a:r>
              <a:rPr lang="en-US" sz="1800" dirty="0" smtClean="0"/>
              <a:t>;</a:t>
            </a:r>
          </a:p>
          <a:p>
            <a:pPr>
              <a:buFontTx/>
              <a:buNone/>
            </a:pPr>
            <a:r>
              <a:rPr lang="en-US" sz="1800" dirty="0" smtClean="0"/>
              <a:t>	private </a:t>
            </a:r>
            <a:r>
              <a:rPr lang="en-US" sz="1800" dirty="0" err="1" smtClean="0"/>
              <a:t>int</a:t>
            </a:r>
            <a:r>
              <a:rPr lang="en-US" sz="1800" dirty="0" smtClean="0"/>
              <a:t> </a:t>
            </a:r>
            <a:r>
              <a:rPr lang="en-US" sz="1800" dirty="0" err="1" smtClean="0"/>
              <a:t>sleepTime</a:t>
            </a:r>
            <a:r>
              <a:rPr lang="en-US" sz="1800" dirty="0" smtClean="0"/>
              <a:t>;</a:t>
            </a:r>
          </a:p>
          <a:p>
            <a:pPr>
              <a:buFontTx/>
              <a:buNone/>
            </a:pPr>
            <a:r>
              <a:rPr lang="en-US" sz="1800" dirty="0" smtClean="0"/>
              <a:t>	private </a:t>
            </a:r>
            <a:r>
              <a:rPr lang="en-US" sz="1800" dirty="0" err="1" smtClean="0"/>
              <a:t>int</a:t>
            </a:r>
            <a:r>
              <a:rPr lang="en-US" sz="1800" dirty="0" smtClean="0"/>
              <a:t> counter = 1;</a:t>
            </a:r>
          </a:p>
          <a:p>
            <a:pPr>
              <a:buFontTx/>
              <a:buNone/>
            </a:pPr>
            <a:r>
              <a:rPr lang="en-US" sz="1800" dirty="0" smtClean="0"/>
              <a:t>	</a:t>
            </a:r>
          </a:p>
          <a:p>
            <a:pPr>
              <a:buFontTx/>
              <a:buNone/>
            </a:pPr>
            <a:r>
              <a:rPr lang="en-US" sz="1800" dirty="0" smtClean="0"/>
              <a:t>	public Output(String </a:t>
            </a:r>
            <a:r>
              <a:rPr lang="en-US" sz="1800" dirty="0" err="1" smtClean="0"/>
              <a:t>st</a:t>
            </a:r>
            <a:r>
              <a:rPr lang="en-US" sz="1800" dirty="0" smtClean="0"/>
              <a:t>, </a:t>
            </a:r>
            <a:r>
              <a:rPr lang="en-US" sz="1800" dirty="0" err="1" smtClean="0"/>
              <a:t>int</a:t>
            </a:r>
            <a:r>
              <a:rPr lang="en-US" sz="1800" dirty="0" smtClean="0"/>
              <a:t> sleep) {</a:t>
            </a:r>
          </a:p>
          <a:p>
            <a:pPr>
              <a:buFontTx/>
              <a:buNone/>
            </a:pPr>
            <a:r>
              <a:rPr lang="en-US" sz="1800" dirty="0" smtClean="0"/>
              <a:t>		</a:t>
            </a:r>
            <a:r>
              <a:rPr lang="en-US" sz="1800" dirty="0" err="1" smtClean="0"/>
              <a:t>toSay</a:t>
            </a:r>
            <a:r>
              <a:rPr lang="en-US" sz="1800" dirty="0" smtClean="0"/>
              <a:t> = </a:t>
            </a:r>
            <a:r>
              <a:rPr lang="en-US" sz="1800" dirty="0" err="1" smtClean="0"/>
              <a:t>st</a:t>
            </a:r>
            <a:r>
              <a:rPr lang="en-US" sz="1800" dirty="0" smtClean="0"/>
              <a:t>;</a:t>
            </a:r>
          </a:p>
          <a:p>
            <a:pPr>
              <a:buFontTx/>
              <a:buNone/>
            </a:pPr>
            <a:r>
              <a:rPr lang="en-US" sz="1800" dirty="0" smtClean="0"/>
              <a:t>		</a:t>
            </a:r>
            <a:r>
              <a:rPr lang="en-US" sz="1800" dirty="0" err="1" smtClean="0"/>
              <a:t>sleepTime</a:t>
            </a:r>
            <a:r>
              <a:rPr lang="en-US" sz="1800" dirty="0" smtClean="0"/>
              <a:t> = sleep;</a:t>
            </a:r>
          </a:p>
          <a:p>
            <a:pPr>
              <a:buFontTx/>
              <a:buNone/>
            </a:pPr>
            <a:r>
              <a:rPr lang="en-US" sz="1800" dirty="0" smtClean="0"/>
              <a:t>	}</a:t>
            </a:r>
          </a:p>
          <a:p>
            <a:pPr>
              <a:buFontTx/>
              <a:buNone/>
            </a:pPr>
            <a:r>
              <a:rPr lang="en-US" sz="1800" dirty="0" smtClean="0"/>
              <a:t>	public void run() {</a:t>
            </a:r>
          </a:p>
          <a:p>
            <a:pPr>
              <a:buFontTx/>
              <a:buNone/>
            </a:pPr>
            <a:r>
              <a:rPr lang="en-US" sz="1800" dirty="0" smtClean="0"/>
              <a:t>		try {</a:t>
            </a:r>
          </a:p>
          <a:p>
            <a:pPr>
              <a:buFontTx/>
              <a:buNone/>
            </a:pPr>
            <a:r>
              <a:rPr lang="en-US" sz="1800" dirty="0" smtClean="0"/>
              <a:t>			for(;;) {</a:t>
            </a:r>
          </a:p>
          <a:p>
            <a:pPr>
              <a:buFontTx/>
              <a:buNone/>
            </a:pPr>
            <a:r>
              <a:rPr lang="en-US" sz="1800" dirty="0" smtClean="0"/>
              <a:t>				</a:t>
            </a:r>
            <a:r>
              <a:rPr lang="en-US" sz="1800" dirty="0" err="1" smtClean="0"/>
              <a:t>System.out.println</a:t>
            </a:r>
            <a:r>
              <a:rPr lang="en-US" sz="1800" dirty="0" smtClean="0"/>
              <a:t>(</a:t>
            </a:r>
            <a:r>
              <a:rPr lang="en-US" sz="1800" dirty="0" err="1" smtClean="0"/>
              <a:t>toSay</a:t>
            </a:r>
            <a:r>
              <a:rPr lang="en-US" sz="1800" dirty="0" smtClean="0"/>
              <a:t> + ": " + counter );</a:t>
            </a:r>
          </a:p>
          <a:p>
            <a:pPr>
              <a:buFontTx/>
              <a:buNone/>
            </a:pPr>
            <a:r>
              <a:rPr lang="en-US" sz="1800" dirty="0" smtClean="0"/>
              <a:t>				sleep(</a:t>
            </a:r>
            <a:r>
              <a:rPr lang="en-US" sz="1800" dirty="0" err="1" smtClean="0"/>
              <a:t>sleepTime</a:t>
            </a:r>
            <a:r>
              <a:rPr lang="en-US" sz="1800" dirty="0" smtClean="0"/>
              <a:t>);</a:t>
            </a:r>
          </a:p>
          <a:p>
            <a:pPr>
              <a:buFontTx/>
              <a:buNone/>
            </a:pPr>
            <a:r>
              <a:rPr lang="en-US" sz="1800" dirty="0" smtClean="0"/>
              <a:t>				counter++;</a:t>
            </a:r>
          </a:p>
          <a:p>
            <a:pPr>
              <a:buFontTx/>
              <a:buNone/>
            </a:pPr>
            <a:r>
              <a:rPr lang="en-US" sz="1800" dirty="0" smtClean="0"/>
              <a:t>			}</a:t>
            </a:r>
          </a:p>
          <a:p>
            <a:pPr>
              <a:buFontTx/>
              <a:buNone/>
            </a:pPr>
            <a:r>
              <a:rPr lang="en-US" sz="1800" dirty="0" smtClean="0"/>
              <a:t>		} catch(</a:t>
            </a:r>
            <a:r>
              <a:rPr lang="en-US" sz="1800" dirty="0" err="1" smtClean="0"/>
              <a:t>InterruptedException</a:t>
            </a:r>
            <a:r>
              <a:rPr lang="en-US" sz="1800" dirty="0" smtClean="0"/>
              <a:t> e) {</a:t>
            </a:r>
          </a:p>
          <a:p>
            <a:pPr>
              <a:buFontTx/>
              <a:buNone/>
            </a:pPr>
            <a:r>
              <a:rPr lang="en-US" sz="1800" dirty="0" smtClean="0"/>
              <a:t>			</a:t>
            </a:r>
            <a:r>
              <a:rPr lang="en-US" sz="1800" dirty="0" err="1" smtClean="0"/>
              <a:t>System.out.println</a:t>
            </a:r>
            <a:r>
              <a:rPr lang="en-US" sz="1800" dirty="0" smtClean="0"/>
              <a:t>(e);</a:t>
            </a:r>
          </a:p>
          <a:p>
            <a:pPr>
              <a:buFontTx/>
              <a:buNone/>
            </a:pPr>
            <a:r>
              <a:rPr lang="en-US" sz="1800" dirty="0" smtClean="0"/>
              <a:t>		}</a:t>
            </a:r>
          </a:p>
          <a:p>
            <a:pPr>
              <a:buFontTx/>
              <a:buNone/>
            </a:pPr>
            <a:r>
              <a:rPr lang="en-US" sz="1800" dirty="0" smtClean="0"/>
              <a:t>	}</a:t>
            </a:r>
          </a:p>
          <a:p>
            <a:pPr>
              <a:buFontTx/>
              <a:buNone/>
            </a:pPr>
            <a:r>
              <a:rPr lang="en-US" sz="1800" dirty="0" smtClean="0"/>
              <a:t>}</a:t>
            </a:r>
            <a:endParaRPr lang="en-US" sz="1800" dirty="0"/>
          </a:p>
        </p:txBody>
      </p:sp>
      <p:sp>
        <p:nvSpPr>
          <p:cNvPr id="4" name="Slide Number Placeholder 3"/>
          <p:cNvSpPr>
            <a:spLocks noGrp="1"/>
          </p:cNvSpPr>
          <p:nvPr>
            <p:ph type="sldNum" sz="quarter" idx="12"/>
          </p:nvPr>
        </p:nvSpPr>
        <p:spPr/>
        <p:txBody>
          <a:bodyPr/>
          <a:lstStyle/>
          <a:p>
            <a:pPr>
              <a:defRPr/>
            </a:pPr>
            <a:fld id="{1CFABB13-CCD1-43AA-A7D7-FDFD8543CC8D}" type="slidenum">
              <a:rPr lang="en-US" smtClean="0"/>
              <a:pPr>
                <a:defRPr/>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685800" y="609600"/>
            <a:ext cx="7772400" cy="533400"/>
          </a:xfrm>
        </p:spPr>
        <p:txBody>
          <a:bodyPr/>
          <a:lstStyle/>
          <a:p>
            <a:r>
              <a:rPr lang="en-US" sz="3200"/>
              <a:t>Example 1 (continued)</a:t>
            </a:r>
          </a:p>
        </p:txBody>
      </p:sp>
      <p:sp>
        <p:nvSpPr>
          <p:cNvPr id="10243" name="Rectangle 3"/>
          <p:cNvSpPr>
            <a:spLocks noGrp="1" noChangeArrowheads="1"/>
          </p:cNvSpPr>
          <p:nvPr>
            <p:ph type="body" idx="1"/>
          </p:nvPr>
        </p:nvSpPr>
        <p:spPr>
          <a:xfrm>
            <a:off x="685800" y="1371600"/>
            <a:ext cx="7772400" cy="4724400"/>
          </a:xfrm>
        </p:spPr>
        <p:txBody>
          <a:bodyPr/>
          <a:lstStyle/>
          <a:p>
            <a:pPr>
              <a:buFontTx/>
              <a:buNone/>
            </a:pPr>
            <a:r>
              <a:rPr lang="en-US" sz="1800" dirty="0"/>
              <a:t>class Program {</a:t>
            </a:r>
          </a:p>
          <a:p>
            <a:pPr>
              <a:buFontTx/>
              <a:buNone/>
            </a:pPr>
            <a:r>
              <a:rPr lang="en-US" sz="1800" dirty="0"/>
              <a:t>	public static void main(String [] </a:t>
            </a:r>
            <a:r>
              <a:rPr lang="en-US" sz="1800" dirty="0" err="1"/>
              <a:t>args</a:t>
            </a:r>
            <a:r>
              <a:rPr lang="en-US" sz="1800" dirty="0"/>
              <a:t>) {</a:t>
            </a:r>
          </a:p>
          <a:p>
            <a:pPr>
              <a:buFontTx/>
              <a:buNone/>
            </a:pPr>
            <a:r>
              <a:rPr lang="en-US" sz="1800" dirty="0" smtClean="0"/>
              <a:t>		Output thr1 = new Output("First T", 1000);</a:t>
            </a:r>
          </a:p>
          <a:p>
            <a:pPr>
              <a:buFontTx/>
              <a:buNone/>
            </a:pPr>
            <a:r>
              <a:rPr lang="en-US" sz="1800" dirty="0" smtClean="0"/>
              <a:t>		Output thr2 = new Output("Second T", 500);</a:t>
            </a:r>
          </a:p>
          <a:p>
            <a:pPr>
              <a:buFontTx/>
              <a:buNone/>
            </a:pPr>
            <a:r>
              <a:rPr lang="en-US" sz="1800" dirty="0" smtClean="0"/>
              <a:t>		thr1.start();</a:t>
            </a:r>
          </a:p>
          <a:p>
            <a:pPr>
              <a:buFontTx/>
              <a:buNone/>
            </a:pPr>
            <a:r>
              <a:rPr lang="en-US" sz="1800" dirty="0" smtClean="0"/>
              <a:t>		thr2.start();</a:t>
            </a:r>
          </a:p>
          <a:p>
            <a:pPr>
              <a:buFontTx/>
              <a:buNone/>
            </a:pPr>
            <a:r>
              <a:rPr lang="en-US" sz="1800" dirty="0" smtClean="0"/>
              <a:t>	}</a:t>
            </a:r>
          </a:p>
          <a:p>
            <a:pPr>
              <a:buFontTx/>
              <a:buNone/>
            </a:pPr>
            <a:r>
              <a:rPr lang="en-US" sz="1800" dirty="0" smtClean="0"/>
              <a:t>}</a:t>
            </a:r>
            <a:endParaRPr lang="en-US" sz="1800" dirty="0"/>
          </a:p>
          <a:p>
            <a:pPr>
              <a:buFontTx/>
              <a:buNone/>
            </a:pPr>
            <a:endParaRPr lang="en-US" sz="1800" dirty="0"/>
          </a:p>
          <a:p>
            <a:r>
              <a:rPr lang="en-US" sz="2400" dirty="0"/>
              <a:t>main thread is just another thread (happens to start first)</a:t>
            </a:r>
          </a:p>
          <a:p>
            <a:r>
              <a:rPr lang="en-US" sz="2400" dirty="0"/>
              <a:t>main thread can end before the others do</a:t>
            </a:r>
          </a:p>
          <a:p>
            <a:r>
              <a:rPr lang="en-US" sz="2400" dirty="0"/>
              <a:t>any thread can spawn more threads</a:t>
            </a:r>
          </a:p>
        </p:txBody>
      </p:sp>
      <p:sp>
        <p:nvSpPr>
          <p:cNvPr id="4" name="Slide Number Placeholder 3"/>
          <p:cNvSpPr>
            <a:spLocks noGrp="1"/>
          </p:cNvSpPr>
          <p:nvPr>
            <p:ph type="sldNum" sz="quarter" idx="12"/>
          </p:nvPr>
        </p:nvSpPr>
        <p:spPr/>
        <p:txBody>
          <a:bodyPr/>
          <a:lstStyle/>
          <a:p>
            <a:pPr>
              <a:defRPr/>
            </a:pPr>
            <a:fld id="{1CFABB13-CCD1-43AA-A7D7-FDFD8543CC8D}" type="slidenum">
              <a:rPr lang="en-US" smtClean="0"/>
              <a:pPr>
                <a:defRPr/>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t>Creating Threads (method 2)</a:t>
            </a:r>
          </a:p>
        </p:txBody>
      </p:sp>
      <p:sp>
        <p:nvSpPr>
          <p:cNvPr id="11267" name="Rectangle 3"/>
          <p:cNvSpPr>
            <a:spLocks noGrp="1" noChangeArrowheads="1"/>
          </p:cNvSpPr>
          <p:nvPr>
            <p:ph type="body" idx="1"/>
          </p:nvPr>
        </p:nvSpPr>
        <p:spPr/>
        <p:txBody>
          <a:bodyPr/>
          <a:lstStyle/>
          <a:p>
            <a:r>
              <a:rPr lang="en-US"/>
              <a:t>implementing Runnable interface</a:t>
            </a:r>
          </a:p>
          <a:p>
            <a:pPr lvl="1"/>
            <a:r>
              <a:rPr lang="en-US"/>
              <a:t>virtually identical to extending Thread class</a:t>
            </a:r>
          </a:p>
          <a:p>
            <a:pPr lvl="1"/>
            <a:r>
              <a:rPr lang="en-US"/>
              <a:t>must still define the </a:t>
            </a:r>
            <a:r>
              <a:rPr lang="en-US" i="1"/>
              <a:t>run()</a:t>
            </a:r>
            <a:r>
              <a:rPr lang="en-US"/>
              <a:t>method</a:t>
            </a:r>
          </a:p>
          <a:p>
            <a:pPr lvl="1"/>
            <a:r>
              <a:rPr lang="en-US"/>
              <a:t>setting up the threads is slightly different</a:t>
            </a:r>
          </a:p>
        </p:txBody>
      </p:sp>
      <p:sp>
        <p:nvSpPr>
          <p:cNvPr id="4" name="Slide Number Placeholder 3"/>
          <p:cNvSpPr>
            <a:spLocks noGrp="1"/>
          </p:cNvSpPr>
          <p:nvPr>
            <p:ph type="sldNum" sz="quarter" idx="12"/>
          </p:nvPr>
        </p:nvSpPr>
        <p:spPr/>
        <p:txBody>
          <a:bodyPr/>
          <a:lstStyle/>
          <a:p>
            <a:pPr>
              <a:defRPr/>
            </a:pPr>
            <a:fld id="{1CFABB13-CCD1-43AA-A7D7-FDFD8543CC8D}" type="slidenum">
              <a:rPr lang="en-US" smtClean="0"/>
              <a:pPr>
                <a:defRPr/>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685800" y="381000"/>
            <a:ext cx="7772400" cy="457200"/>
          </a:xfrm>
        </p:spPr>
        <p:txBody>
          <a:bodyPr/>
          <a:lstStyle/>
          <a:p>
            <a:r>
              <a:rPr lang="en-US" sz="3200"/>
              <a:t>Creating Threads Example 2</a:t>
            </a:r>
            <a:endParaRPr lang="en-US"/>
          </a:p>
        </p:txBody>
      </p:sp>
      <p:sp>
        <p:nvSpPr>
          <p:cNvPr id="12291" name="Rectangle 3"/>
          <p:cNvSpPr>
            <a:spLocks noGrp="1" noChangeArrowheads="1"/>
          </p:cNvSpPr>
          <p:nvPr>
            <p:ph type="body" idx="1"/>
          </p:nvPr>
        </p:nvSpPr>
        <p:spPr>
          <a:xfrm>
            <a:off x="685800" y="1066800"/>
            <a:ext cx="7772400" cy="5334000"/>
          </a:xfrm>
        </p:spPr>
        <p:txBody>
          <a:bodyPr/>
          <a:lstStyle/>
          <a:p>
            <a:pPr>
              <a:buFontTx/>
              <a:buNone/>
            </a:pPr>
            <a:r>
              <a:rPr lang="en-US" sz="1800"/>
              <a:t>class Output implements Runnable {</a:t>
            </a:r>
          </a:p>
          <a:p>
            <a:pPr>
              <a:buFontTx/>
              <a:buNone/>
            </a:pPr>
            <a:r>
              <a:rPr lang="en-US" sz="1800"/>
              <a:t>	private String toSay;</a:t>
            </a:r>
          </a:p>
          <a:p>
            <a:pPr>
              <a:buFontTx/>
              <a:buNone/>
            </a:pPr>
            <a:r>
              <a:rPr lang="en-US" sz="1800"/>
              <a:t>	public Output(String st) {</a:t>
            </a:r>
          </a:p>
          <a:p>
            <a:pPr>
              <a:buFontTx/>
              <a:buNone/>
            </a:pPr>
            <a:r>
              <a:rPr lang="en-US" sz="1800"/>
              <a:t>		toSay = st;</a:t>
            </a:r>
          </a:p>
          <a:p>
            <a:pPr>
              <a:buFontTx/>
              <a:buNone/>
            </a:pPr>
            <a:r>
              <a:rPr lang="en-US" sz="1800"/>
              <a:t>	}</a:t>
            </a:r>
          </a:p>
          <a:p>
            <a:pPr>
              <a:buFontTx/>
              <a:buNone/>
            </a:pPr>
            <a:r>
              <a:rPr lang="en-US" sz="1800"/>
              <a:t>	public void run() {</a:t>
            </a:r>
          </a:p>
          <a:p>
            <a:pPr>
              <a:buFontTx/>
              <a:buNone/>
            </a:pPr>
            <a:r>
              <a:rPr lang="en-US" sz="1800"/>
              <a:t>		try {</a:t>
            </a:r>
          </a:p>
          <a:p>
            <a:pPr>
              <a:buFontTx/>
              <a:buNone/>
            </a:pPr>
            <a:r>
              <a:rPr lang="en-US" sz="1800"/>
              <a:t>			for(;;) {</a:t>
            </a:r>
          </a:p>
          <a:p>
            <a:pPr>
              <a:buFontTx/>
              <a:buNone/>
            </a:pPr>
            <a:r>
              <a:rPr lang="en-US" sz="1800"/>
              <a:t>				System.out.println(toSay);</a:t>
            </a:r>
          </a:p>
          <a:p>
            <a:pPr>
              <a:buFontTx/>
              <a:buNone/>
            </a:pPr>
            <a:r>
              <a:rPr lang="en-US" sz="1800"/>
              <a:t>				Thread.sleep(1000);</a:t>
            </a:r>
          </a:p>
          <a:p>
            <a:pPr>
              <a:buFontTx/>
              <a:buNone/>
            </a:pPr>
            <a:r>
              <a:rPr lang="en-US" sz="1800"/>
              <a:t>			}</a:t>
            </a:r>
          </a:p>
          <a:p>
            <a:pPr>
              <a:buFontTx/>
              <a:buNone/>
            </a:pPr>
            <a:r>
              <a:rPr lang="en-US" sz="1800"/>
              <a:t>		} catch(InterruptedException e) {</a:t>
            </a:r>
          </a:p>
          <a:p>
            <a:pPr>
              <a:buFontTx/>
              <a:buNone/>
            </a:pPr>
            <a:r>
              <a:rPr lang="en-US" sz="1800"/>
              <a:t>			System.out.println(e);</a:t>
            </a:r>
          </a:p>
          <a:p>
            <a:pPr>
              <a:buFontTx/>
              <a:buNone/>
            </a:pPr>
            <a:r>
              <a:rPr lang="en-US" sz="1800"/>
              <a:t>		}</a:t>
            </a:r>
          </a:p>
          <a:p>
            <a:pPr>
              <a:buFontTx/>
              <a:buNone/>
            </a:pPr>
            <a:r>
              <a:rPr lang="en-US" sz="1800"/>
              <a:t>	}</a:t>
            </a:r>
          </a:p>
          <a:p>
            <a:pPr>
              <a:buFontTx/>
              <a:buNone/>
            </a:pPr>
            <a:r>
              <a:rPr lang="en-US" sz="1800"/>
              <a:t>}</a:t>
            </a:r>
          </a:p>
        </p:txBody>
      </p:sp>
      <p:sp>
        <p:nvSpPr>
          <p:cNvPr id="4" name="Slide Number Placeholder 3"/>
          <p:cNvSpPr>
            <a:spLocks noGrp="1"/>
          </p:cNvSpPr>
          <p:nvPr>
            <p:ph type="sldNum" sz="quarter" idx="12"/>
          </p:nvPr>
        </p:nvSpPr>
        <p:spPr/>
        <p:txBody>
          <a:bodyPr/>
          <a:lstStyle/>
          <a:p>
            <a:pPr>
              <a:defRPr/>
            </a:pPr>
            <a:fld id="{1CFABB13-CCD1-43AA-A7D7-FDFD8543CC8D}" type="slidenum">
              <a:rPr lang="en-US" smtClean="0"/>
              <a:pPr>
                <a:defRPr/>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685800" y="609600"/>
            <a:ext cx="7772400" cy="609600"/>
          </a:xfrm>
        </p:spPr>
        <p:txBody>
          <a:bodyPr/>
          <a:lstStyle/>
          <a:p>
            <a:r>
              <a:rPr lang="en-US" sz="3200"/>
              <a:t>Example 2 (continued)</a:t>
            </a:r>
          </a:p>
        </p:txBody>
      </p:sp>
      <p:sp>
        <p:nvSpPr>
          <p:cNvPr id="13315" name="Rectangle 3"/>
          <p:cNvSpPr>
            <a:spLocks noGrp="1" noChangeArrowheads="1"/>
          </p:cNvSpPr>
          <p:nvPr>
            <p:ph type="body" idx="1"/>
          </p:nvPr>
        </p:nvSpPr>
        <p:spPr>
          <a:xfrm>
            <a:off x="685800" y="1447800"/>
            <a:ext cx="7772400" cy="4648200"/>
          </a:xfrm>
        </p:spPr>
        <p:txBody>
          <a:bodyPr/>
          <a:lstStyle/>
          <a:p>
            <a:pPr>
              <a:buFontTx/>
              <a:buNone/>
            </a:pPr>
            <a:r>
              <a:rPr lang="en-US" sz="1800"/>
              <a:t>class Program {</a:t>
            </a:r>
          </a:p>
          <a:p>
            <a:pPr>
              <a:buFontTx/>
              <a:buNone/>
            </a:pPr>
            <a:r>
              <a:rPr lang="en-US" sz="1800"/>
              <a:t>	public static void main(String [] args) {</a:t>
            </a:r>
          </a:p>
          <a:p>
            <a:pPr>
              <a:buFontTx/>
              <a:buNone/>
            </a:pPr>
            <a:r>
              <a:rPr lang="en-US" sz="1800"/>
              <a:t>		Output out1 = new Output(“Hello”);</a:t>
            </a:r>
          </a:p>
          <a:p>
            <a:pPr>
              <a:buFontTx/>
              <a:buNone/>
            </a:pPr>
            <a:r>
              <a:rPr lang="en-US" sz="1800"/>
              <a:t>		Output out2 = new Output(“There”);</a:t>
            </a:r>
          </a:p>
          <a:p>
            <a:pPr>
              <a:buFontTx/>
              <a:buNone/>
            </a:pPr>
            <a:r>
              <a:rPr lang="en-US" sz="1800"/>
              <a:t>		Thread thr1 = new Thread(out1);</a:t>
            </a:r>
          </a:p>
          <a:p>
            <a:pPr>
              <a:buFontTx/>
              <a:buNone/>
            </a:pPr>
            <a:r>
              <a:rPr lang="en-US" sz="1800"/>
              <a:t>		Thread thr2 = new Thread(out2);</a:t>
            </a:r>
          </a:p>
          <a:p>
            <a:pPr>
              <a:buFontTx/>
              <a:buNone/>
            </a:pPr>
            <a:r>
              <a:rPr lang="en-US" sz="1800"/>
              <a:t>		thr1.start();</a:t>
            </a:r>
          </a:p>
          <a:p>
            <a:pPr>
              <a:buFontTx/>
              <a:buNone/>
            </a:pPr>
            <a:r>
              <a:rPr lang="en-US" sz="1800"/>
              <a:t>		thr2.start();</a:t>
            </a:r>
          </a:p>
          <a:p>
            <a:pPr>
              <a:buFontTx/>
              <a:buNone/>
            </a:pPr>
            <a:r>
              <a:rPr lang="en-US" sz="1800"/>
              <a:t>	}</a:t>
            </a:r>
          </a:p>
          <a:p>
            <a:pPr>
              <a:buFontTx/>
              <a:buNone/>
            </a:pPr>
            <a:r>
              <a:rPr lang="en-US" sz="1800"/>
              <a:t>}</a:t>
            </a:r>
          </a:p>
          <a:p>
            <a:pPr>
              <a:buFontTx/>
              <a:buNone/>
            </a:pPr>
            <a:endParaRPr lang="en-US" sz="1800"/>
          </a:p>
          <a:p>
            <a:r>
              <a:rPr lang="en-US" sz="2400"/>
              <a:t>main is a bit more complex</a:t>
            </a:r>
          </a:p>
          <a:p>
            <a:r>
              <a:rPr lang="en-US" sz="2400"/>
              <a:t>everything else identical for the most part</a:t>
            </a:r>
          </a:p>
        </p:txBody>
      </p:sp>
      <p:sp>
        <p:nvSpPr>
          <p:cNvPr id="4" name="Slide Number Placeholder 3"/>
          <p:cNvSpPr>
            <a:spLocks noGrp="1"/>
          </p:cNvSpPr>
          <p:nvPr>
            <p:ph type="sldNum" sz="quarter" idx="12"/>
          </p:nvPr>
        </p:nvSpPr>
        <p:spPr/>
        <p:txBody>
          <a:bodyPr/>
          <a:lstStyle/>
          <a:p>
            <a:pPr>
              <a:defRPr/>
            </a:pPr>
            <a:fld id="{1CFABB13-CCD1-43AA-A7D7-FDFD8543CC8D}" type="slidenum">
              <a:rPr lang="en-US" smtClean="0"/>
              <a:pPr>
                <a:defRPr/>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685800" y="457200"/>
            <a:ext cx="7772400" cy="762000"/>
          </a:xfrm>
        </p:spPr>
        <p:txBody>
          <a:bodyPr/>
          <a:lstStyle/>
          <a:p>
            <a:r>
              <a:rPr lang="en-US"/>
              <a:t>Controlling Java Threads</a:t>
            </a:r>
          </a:p>
        </p:txBody>
      </p:sp>
      <p:sp>
        <p:nvSpPr>
          <p:cNvPr id="17411" name="Rectangle 3"/>
          <p:cNvSpPr>
            <a:spLocks noGrp="1" noChangeArrowheads="1"/>
          </p:cNvSpPr>
          <p:nvPr>
            <p:ph type="body" idx="1"/>
          </p:nvPr>
        </p:nvSpPr>
        <p:spPr>
          <a:xfrm>
            <a:off x="685800" y="1295400"/>
            <a:ext cx="7772400" cy="4800600"/>
          </a:xfrm>
        </p:spPr>
        <p:txBody>
          <a:bodyPr/>
          <a:lstStyle/>
          <a:p>
            <a:r>
              <a:rPr lang="en-US" i="1"/>
              <a:t>_.start()</a:t>
            </a:r>
            <a:r>
              <a:rPr lang="en-US"/>
              <a:t>: begins a thread running</a:t>
            </a:r>
          </a:p>
          <a:p>
            <a:r>
              <a:rPr lang="en-US" i="1"/>
              <a:t>wait()</a:t>
            </a:r>
            <a:r>
              <a:rPr lang="en-US"/>
              <a:t> and </a:t>
            </a:r>
            <a:r>
              <a:rPr lang="en-US" i="1"/>
              <a:t>notify()</a:t>
            </a:r>
            <a:r>
              <a:rPr lang="en-US"/>
              <a:t>: for synchronization</a:t>
            </a:r>
          </a:p>
          <a:p>
            <a:pPr lvl="1"/>
            <a:r>
              <a:rPr lang="en-US"/>
              <a:t>more on this later</a:t>
            </a:r>
          </a:p>
          <a:p>
            <a:r>
              <a:rPr lang="en-US" i="1"/>
              <a:t>_.stop()</a:t>
            </a:r>
            <a:r>
              <a:rPr lang="en-US"/>
              <a:t>: kills a specific thread (deprecated)</a:t>
            </a:r>
          </a:p>
          <a:p>
            <a:r>
              <a:rPr lang="en-US" i="1"/>
              <a:t>_.suspend()</a:t>
            </a:r>
            <a:r>
              <a:rPr lang="en-US"/>
              <a:t> and </a:t>
            </a:r>
            <a:r>
              <a:rPr lang="en-US" i="1"/>
              <a:t>resume()</a:t>
            </a:r>
            <a:r>
              <a:rPr lang="en-US"/>
              <a:t>: deprecated</a:t>
            </a:r>
          </a:p>
          <a:p>
            <a:r>
              <a:rPr lang="en-US" i="1"/>
              <a:t>_.join()</a:t>
            </a:r>
            <a:r>
              <a:rPr lang="en-US"/>
              <a:t>: wait for specific thread to finish</a:t>
            </a:r>
          </a:p>
          <a:p>
            <a:r>
              <a:rPr lang="en-US" i="1"/>
              <a:t>_.setPriority()</a:t>
            </a:r>
            <a:r>
              <a:rPr lang="en-US"/>
              <a:t>: </a:t>
            </a:r>
            <a:r>
              <a:rPr lang="en-US" sz="2400"/>
              <a:t>0 to 10 (MIN_PRIORITY to MAX_PRIORITY); 5 is default (NORM_PRIORITY)</a:t>
            </a:r>
            <a:endParaRPr lang="en-US" i="1"/>
          </a:p>
        </p:txBody>
      </p:sp>
      <p:sp>
        <p:nvSpPr>
          <p:cNvPr id="4" name="Slide Number Placeholder 3"/>
          <p:cNvSpPr>
            <a:spLocks noGrp="1"/>
          </p:cNvSpPr>
          <p:nvPr>
            <p:ph type="sldNum" sz="quarter" idx="12"/>
          </p:nvPr>
        </p:nvSpPr>
        <p:spPr/>
        <p:txBody>
          <a:bodyPr/>
          <a:lstStyle/>
          <a:p>
            <a:pPr>
              <a:defRPr/>
            </a:pPr>
            <a:fld id="{1CFABB13-CCD1-43AA-A7D7-FDFD8543CC8D}" type="slidenum">
              <a:rPr lang="en-US" smtClean="0"/>
              <a:pPr>
                <a:defRPr/>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t>Java Thread Scheduling</a:t>
            </a:r>
          </a:p>
        </p:txBody>
      </p:sp>
      <p:sp>
        <p:nvSpPr>
          <p:cNvPr id="18435" name="Rectangle 3"/>
          <p:cNvSpPr>
            <a:spLocks noGrp="1" noChangeArrowheads="1"/>
          </p:cNvSpPr>
          <p:nvPr>
            <p:ph type="body" idx="1"/>
          </p:nvPr>
        </p:nvSpPr>
        <p:spPr/>
        <p:txBody>
          <a:bodyPr/>
          <a:lstStyle/>
          <a:p>
            <a:r>
              <a:rPr lang="en-US"/>
              <a:t>highest priority thread runs</a:t>
            </a:r>
          </a:p>
          <a:p>
            <a:pPr lvl="1"/>
            <a:r>
              <a:rPr lang="en-US"/>
              <a:t>if more than one, arbitrary</a:t>
            </a:r>
          </a:p>
          <a:p>
            <a:r>
              <a:rPr lang="en-US" i="1"/>
              <a:t>yield()</a:t>
            </a:r>
            <a:r>
              <a:rPr lang="en-US"/>
              <a:t>: current thread gives up processor so another of equal priority can run</a:t>
            </a:r>
          </a:p>
          <a:p>
            <a:pPr lvl="1"/>
            <a:r>
              <a:rPr lang="en-US"/>
              <a:t>if none of equal priority, it runs again</a:t>
            </a:r>
          </a:p>
          <a:p>
            <a:r>
              <a:rPr lang="en-US" i="1"/>
              <a:t>sleep(msec)</a:t>
            </a:r>
            <a:r>
              <a:rPr lang="en-US"/>
              <a:t>: stop executing for set time</a:t>
            </a:r>
          </a:p>
          <a:p>
            <a:pPr lvl="1"/>
            <a:r>
              <a:rPr lang="en-US"/>
              <a:t>lower priority thread can run</a:t>
            </a:r>
          </a:p>
        </p:txBody>
      </p:sp>
      <p:sp>
        <p:nvSpPr>
          <p:cNvPr id="4" name="Slide Number Placeholder 3"/>
          <p:cNvSpPr>
            <a:spLocks noGrp="1"/>
          </p:cNvSpPr>
          <p:nvPr>
            <p:ph type="sldNum" sz="quarter" idx="12"/>
          </p:nvPr>
        </p:nvSpPr>
        <p:spPr/>
        <p:txBody>
          <a:bodyPr/>
          <a:lstStyle/>
          <a:p>
            <a:pPr>
              <a:defRPr/>
            </a:pPr>
            <a:fld id="{1CFABB13-CCD1-43AA-A7D7-FDFD8543CC8D}" type="slidenum">
              <a:rPr lang="en-US" smtClean="0"/>
              <a:pPr>
                <a:defRPr/>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p:cNvSpPr>
            <a:spLocks noGrp="1"/>
          </p:cNvSpPr>
          <p:nvPr>
            <p:ph type="sldNum" sz="quarter" idx="11"/>
          </p:nvPr>
        </p:nvSpPr>
        <p:spPr/>
        <p:txBody>
          <a:bodyPr/>
          <a:lstStyle/>
          <a:p>
            <a:fld id="{33028590-1424-4BAD-BDAA-02B3A45B0279}" type="slidenum">
              <a:rPr lang="en-US"/>
              <a:pPr/>
              <a:t>28</a:t>
            </a:fld>
            <a:endParaRPr lang="en-US"/>
          </a:p>
        </p:txBody>
      </p:sp>
      <p:sp>
        <p:nvSpPr>
          <p:cNvPr id="336898" name="Rectangle 2"/>
          <p:cNvSpPr>
            <a:spLocks noGrp="1" noChangeArrowheads="1"/>
          </p:cNvSpPr>
          <p:nvPr>
            <p:ph type="title"/>
          </p:nvPr>
        </p:nvSpPr>
        <p:spPr>
          <a:xfrm>
            <a:off x="228600" y="228600"/>
            <a:ext cx="8534400" cy="533400"/>
          </a:xfrm>
          <a:noFill/>
          <a:ln/>
        </p:spPr>
        <p:txBody>
          <a:bodyPr/>
          <a:lstStyle/>
          <a:p>
            <a:r>
              <a:rPr lang="en-US" sz="3600" dirty="0"/>
              <a:t>Case Study: </a:t>
            </a:r>
            <a:r>
              <a:rPr lang="en-US" sz="3600" dirty="0" smtClean="0"/>
              <a:t>Clock Digital and Analog</a:t>
            </a:r>
            <a:endParaRPr lang="en-US" dirty="0"/>
          </a:p>
        </p:txBody>
      </p:sp>
      <p:pic>
        <p:nvPicPr>
          <p:cNvPr id="336901" name="Picture 5"/>
          <p:cNvPicPr>
            <a:picLocks noChangeAspect="1" noChangeArrowheads="1"/>
          </p:cNvPicPr>
          <p:nvPr/>
        </p:nvPicPr>
        <p:blipFill>
          <a:blip r:embed="rId2"/>
          <a:srcRect/>
          <a:stretch>
            <a:fillRect/>
          </a:stretch>
        </p:blipFill>
        <p:spPr bwMode="auto">
          <a:xfrm>
            <a:off x="827088" y="1306513"/>
            <a:ext cx="1992312" cy="1690687"/>
          </a:xfrm>
          <a:prstGeom prst="rect">
            <a:avLst/>
          </a:prstGeom>
          <a:noFill/>
          <a:ln w="9525">
            <a:noFill/>
            <a:miter lim="800000"/>
            <a:headEnd/>
            <a:tailEnd/>
          </a:ln>
        </p:spPr>
      </p:pic>
      <p:pic>
        <p:nvPicPr>
          <p:cNvPr id="336902" name="Picture 6"/>
          <p:cNvPicPr>
            <a:picLocks noChangeAspect="1" noChangeArrowheads="1"/>
          </p:cNvPicPr>
          <p:nvPr/>
        </p:nvPicPr>
        <p:blipFill>
          <a:blip r:embed="rId3"/>
          <a:srcRect/>
          <a:stretch>
            <a:fillRect/>
          </a:stretch>
        </p:blipFill>
        <p:spPr bwMode="auto">
          <a:xfrm>
            <a:off x="3048000" y="1295400"/>
            <a:ext cx="1981200" cy="1695450"/>
          </a:xfrm>
          <a:prstGeom prst="rect">
            <a:avLst/>
          </a:prstGeom>
          <a:noFill/>
          <a:ln w="9525">
            <a:noFill/>
            <a:miter lim="800000"/>
            <a:headEnd/>
            <a:tailEnd/>
          </a:ln>
        </p:spPr>
      </p:pic>
      <p:sp>
        <p:nvSpPr>
          <p:cNvPr id="336903" name="Text Box 7"/>
          <p:cNvSpPr txBox="1">
            <a:spLocks noChangeArrowheads="1"/>
          </p:cNvSpPr>
          <p:nvPr/>
        </p:nvSpPr>
        <p:spPr bwMode="auto">
          <a:xfrm>
            <a:off x="304800" y="3200400"/>
            <a:ext cx="8458200" cy="1477328"/>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t>The example creates an </a:t>
            </a:r>
            <a:r>
              <a:rPr lang="en-US" dirty="0" smtClean="0"/>
              <a:t>frame that </a:t>
            </a:r>
            <a:r>
              <a:rPr lang="en-US" dirty="0"/>
              <a:t>displays a running clock and announces the time at one-minute intervals. For example, if the current time is 6:30:00, the applet announces, "six o’clock thirty minutes a.m." If the current time is 20:20:00, the </a:t>
            </a:r>
            <a:r>
              <a:rPr lang="en-US" dirty="0" smtClean="0"/>
              <a:t>program announces</a:t>
            </a:r>
            <a:r>
              <a:rPr lang="en-US" dirty="0"/>
              <a:t>, "eight o’clock twenty minutes p.m." Also add a label to display the digital time.</a:t>
            </a:r>
          </a:p>
        </p:txBody>
      </p:sp>
      <p:sp>
        <p:nvSpPr>
          <p:cNvPr id="336905" name="AutoShape 9">
            <a:hlinkClick r:id="rId4" action="ppaction://hlinkfile" highlightClick="1"/>
          </p:cNvPr>
          <p:cNvSpPr>
            <a:spLocks noChangeArrowheads="1"/>
          </p:cNvSpPr>
          <p:nvPr/>
        </p:nvSpPr>
        <p:spPr bwMode="auto">
          <a:xfrm>
            <a:off x="1752600" y="5562600"/>
            <a:ext cx="3276600" cy="533400"/>
          </a:xfrm>
          <a:prstGeom prst="actionButtonBlank">
            <a:avLst/>
          </a:prstGeom>
          <a:solidFill>
            <a:schemeClr val="tx1"/>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p>
            <a:pPr algn="ctr"/>
            <a:r>
              <a:rPr lang="en-US">
                <a:solidFill>
                  <a:schemeClr val="accent1"/>
                </a:solidFill>
                <a:latin typeface="Book Antiqua" pitchFamily="18" charset="0"/>
                <a:hlinkClick r:id="rId5" action="ppaction://hlinkfile"/>
              </a:rPr>
              <a:t>ClockWithAudio</a:t>
            </a:r>
            <a:endParaRPr lang="en-US">
              <a:solidFill>
                <a:schemeClr val="accent1"/>
              </a:solidFill>
            </a:endParaRPr>
          </a:p>
        </p:txBody>
      </p:sp>
      <p:sp>
        <p:nvSpPr>
          <p:cNvPr id="336906" name="AutoShape 10">
            <a:hlinkClick r:id="rId6" action="ppaction://program" highlightClick="1"/>
          </p:cNvPr>
          <p:cNvSpPr>
            <a:spLocks noChangeArrowheads="1"/>
          </p:cNvSpPr>
          <p:nvPr/>
        </p:nvSpPr>
        <p:spPr bwMode="auto">
          <a:xfrm>
            <a:off x="5257800" y="5562600"/>
            <a:ext cx="3276600" cy="533400"/>
          </a:xfrm>
          <a:prstGeom prst="actionButtonBlank">
            <a:avLst/>
          </a:prstGeom>
          <a:solidFill>
            <a:srgbClr val="38A1BA"/>
          </a:solidFill>
          <a:ln w="19050">
            <a:noFill/>
            <a:miter lim="800000"/>
            <a:headEnd type="none" w="sm" len="sm"/>
            <a:tailEnd type="none" w="sm" len="sm"/>
          </a:ln>
          <a:effectLst>
            <a:prstShdw prst="shdw17" dist="17961" dir="2700000">
              <a:srgbClr val="38A1BA">
                <a:gamma/>
                <a:shade val="60000"/>
                <a:invGamma/>
              </a:srgbClr>
            </a:prstShdw>
          </a:effectLst>
        </p:spPr>
        <p:txBody>
          <a:bodyPr wrap="none" anchor="ctr"/>
          <a:lstStyle/>
          <a:p>
            <a:pPr algn="ctr"/>
            <a:r>
              <a:rPr lang="en-US">
                <a:latin typeface="Book Antiqua" pitchFamily="18" charset="0"/>
              </a:rPr>
              <a:t>Run</a:t>
            </a: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smtClean="0"/>
              <a:t>Example </a:t>
            </a:r>
          </a:p>
        </p:txBody>
      </p:sp>
      <p:sp>
        <p:nvSpPr>
          <p:cNvPr id="9219" name="Content Placeholder 2"/>
          <p:cNvSpPr>
            <a:spLocks noGrp="1"/>
          </p:cNvSpPr>
          <p:nvPr>
            <p:ph idx="1"/>
          </p:nvPr>
        </p:nvSpPr>
        <p:spPr/>
        <p:txBody>
          <a:bodyPr/>
          <a:lstStyle/>
          <a:p>
            <a:pPr>
              <a:buFont typeface="Arial" charset="0"/>
              <a:buNone/>
            </a:pPr>
            <a:r>
              <a:rPr lang="en-US" sz="1600" b="1" smtClean="0"/>
              <a:t>public class Counter</a:t>
            </a:r>
            <a:r>
              <a:rPr lang="en-US" sz="1600" smtClean="0"/>
              <a:t>{</a:t>
            </a:r>
          </a:p>
          <a:p>
            <a:pPr>
              <a:buFont typeface="Arial" charset="0"/>
              <a:buNone/>
            </a:pPr>
            <a:r>
              <a:rPr lang="en-US" sz="1600" smtClean="0"/>
              <a:t>	private int count = 0;</a:t>
            </a:r>
          </a:p>
          <a:p>
            <a:pPr>
              <a:buFont typeface="Arial" charset="0"/>
              <a:buNone/>
            </a:pPr>
            <a:r>
              <a:rPr lang="en-US" sz="1600" smtClean="0"/>
              <a:t>	public int getCount(){</a:t>
            </a:r>
          </a:p>
          <a:p>
            <a:pPr>
              <a:buFont typeface="Arial" charset="0"/>
              <a:buNone/>
            </a:pPr>
            <a:r>
              <a:rPr lang="en-US" sz="1600" smtClean="0"/>
              <a:t>		  return count;</a:t>
            </a:r>
          </a:p>
          <a:p>
            <a:pPr>
              <a:buFont typeface="Arial" charset="0"/>
              <a:buNone/>
            </a:pPr>
            <a:r>
              <a:rPr lang="en-US" sz="1600" smtClean="0"/>
              <a:t>	}</a:t>
            </a:r>
            <a:br>
              <a:rPr lang="en-US" sz="1600" smtClean="0"/>
            </a:br>
            <a:endParaRPr lang="en-US" sz="1600" smtClean="0"/>
          </a:p>
          <a:p>
            <a:pPr>
              <a:buFont typeface="Arial" charset="0"/>
              <a:buNone/>
            </a:pPr>
            <a:r>
              <a:rPr lang="en-US" sz="1600" smtClean="0"/>
              <a:t>	public setCount(int count){</a:t>
            </a:r>
          </a:p>
          <a:p>
            <a:pPr>
              <a:buFont typeface="Arial" charset="0"/>
              <a:buNone/>
            </a:pPr>
            <a:r>
              <a:rPr lang="en-US" sz="1600" smtClean="0"/>
              <a:t>		   this.count = count;</a:t>
            </a:r>
          </a:p>
          <a:p>
            <a:pPr>
              <a:buFont typeface="Arial" charset="0"/>
              <a:buNone/>
            </a:pPr>
            <a:r>
              <a:rPr lang="en-US" sz="1600" smtClean="0"/>
              <a:t>	}</a:t>
            </a:r>
          </a:p>
          <a:p>
            <a:pPr>
              <a:buFont typeface="Arial" charset="0"/>
              <a:buNone/>
            </a:pPr>
            <a:r>
              <a:rPr lang="en-US" sz="1600" smtClean="0"/>
              <a:t>}</a:t>
            </a:r>
          </a:p>
          <a:p>
            <a:r>
              <a:rPr lang="en-US" sz="1600" smtClean="0"/>
              <a:t>In this example, the counter tells how many an access has been made.</a:t>
            </a:r>
          </a:p>
          <a:p>
            <a:r>
              <a:rPr lang="en-US" sz="1600" smtClean="0"/>
              <a:t>If a thread is accessing setCount and updating count and another thread is accessing getCount at the same time, there will be inconsistency in the value of count.</a:t>
            </a:r>
          </a:p>
        </p:txBody>
      </p:sp>
      <p:sp>
        <p:nvSpPr>
          <p:cNvPr id="4" name="Slide Number Placeholder 3"/>
          <p:cNvSpPr>
            <a:spLocks noGrp="1"/>
          </p:cNvSpPr>
          <p:nvPr>
            <p:ph type="sldNum" sz="quarter" idx="12"/>
          </p:nvPr>
        </p:nvSpPr>
        <p:spPr/>
        <p:txBody>
          <a:bodyPr/>
          <a:lstStyle/>
          <a:p>
            <a:pPr>
              <a:defRPr/>
            </a:pPr>
            <a:fld id="{1CFABB13-CCD1-43AA-A7D7-FDFD8543CC8D}" type="slidenum">
              <a:rPr lang="en-US" smtClean="0"/>
              <a:pPr>
                <a:defRPr/>
              </a:pPr>
              <a:t>3</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smtClean="0"/>
              <a:t>Fixing the example</a:t>
            </a:r>
          </a:p>
        </p:txBody>
      </p:sp>
      <p:sp>
        <p:nvSpPr>
          <p:cNvPr id="10243" name="Content Placeholder 2"/>
          <p:cNvSpPr>
            <a:spLocks noGrp="1"/>
          </p:cNvSpPr>
          <p:nvPr>
            <p:ph idx="1"/>
          </p:nvPr>
        </p:nvSpPr>
        <p:spPr/>
        <p:txBody>
          <a:bodyPr/>
          <a:lstStyle/>
          <a:p>
            <a:pPr>
              <a:buFont typeface="Arial" charset="0"/>
              <a:buNone/>
            </a:pPr>
            <a:r>
              <a:rPr lang="en-US" sz="1600" b="1" smtClean="0"/>
              <a:t>public class Counter</a:t>
            </a:r>
            <a:r>
              <a:rPr lang="en-US" sz="1600" smtClean="0"/>
              <a:t>{</a:t>
            </a:r>
          </a:p>
          <a:p>
            <a:pPr>
              <a:buFont typeface="Arial" charset="0"/>
              <a:buNone/>
            </a:pPr>
            <a:r>
              <a:rPr lang="en-US" sz="1600" smtClean="0"/>
              <a:t>	private static int count = 0;</a:t>
            </a:r>
          </a:p>
          <a:p>
            <a:pPr>
              <a:buFont typeface="Arial" charset="0"/>
              <a:buNone/>
            </a:pPr>
            <a:r>
              <a:rPr lang="en-US" sz="1600" smtClean="0"/>
              <a:t>	public </a:t>
            </a:r>
            <a:r>
              <a:rPr lang="en-US" sz="1600" b="1" smtClean="0"/>
              <a:t>synchronized</a:t>
            </a:r>
            <a:r>
              <a:rPr lang="en-US" sz="1600" smtClean="0"/>
              <a:t> int getCount(){</a:t>
            </a:r>
          </a:p>
          <a:p>
            <a:pPr>
              <a:buFont typeface="Arial" charset="0"/>
              <a:buNone/>
            </a:pPr>
            <a:r>
              <a:rPr lang="en-US" sz="1600" smtClean="0"/>
              <a:t>		  return count;</a:t>
            </a:r>
          </a:p>
          <a:p>
            <a:pPr>
              <a:buFont typeface="Arial" charset="0"/>
              <a:buNone/>
            </a:pPr>
            <a:r>
              <a:rPr lang="en-US" sz="1600" smtClean="0"/>
              <a:t>	}</a:t>
            </a:r>
            <a:br>
              <a:rPr lang="en-US" sz="1600" smtClean="0"/>
            </a:br>
            <a:endParaRPr lang="en-US" sz="1600" smtClean="0"/>
          </a:p>
          <a:p>
            <a:pPr>
              <a:buFont typeface="Arial" charset="0"/>
              <a:buNone/>
            </a:pPr>
            <a:r>
              <a:rPr lang="en-US" sz="1600" smtClean="0"/>
              <a:t>	public </a:t>
            </a:r>
            <a:r>
              <a:rPr lang="en-US" sz="1600" b="1" smtClean="0"/>
              <a:t>synchoronized </a:t>
            </a:r>
            <a:r>
              <a:rPr lang="en-US" sz="1600" smtClean="0"/>
              <a:t>setCount(int count){</a:t>
            </a:r>
          </a:p>
          <a:p>
            <a:pPr>
              <a:buFont typeface="Arial" charset="0"/>
              <a:buNone/>
            </a:pPr>
            <a:r>
              <a:rPr lang="en-US" sz="1600" smtClean="0"/>
              <a:t>		   this.count = count;</a:t>
            </a:r>
          </a:p>
          <a:p>
            <a:pPr>
              <a:buFont typeface="Arial" charset="0"/>
              <a:buNone/>
            </a:pPr>
            <a:r>
              <a:rPr lang="en-US" sz="1600" smtClean="0"/>
              <a:t>	}</a:t>
            </a:r>
          </a:p>
          <a:p>
            <a:pPr>
              <a:buFont typeface="Arial" charset="0"/>
              <a:buNone/>
            </a:pPr>
            <a:r>
              <a:rPr lang="en-US" sz="1600" smtClean="0"/>
              <a:t>}</a:t>
            </a:r>
          </a:p>
          <a:p>
            <a:r>
              <a:rPr lang="en-US" sz="1600" smtClean="0"/>
              <a:t>By adding the synchronized keyword we make sure that when one thread is in the setCount method the other threads are all in waiting state. </a:t>
            </a:r>
          </a:p>
          <a:p>
            <a:r>
              <a:rPr lang="en-US" sz="1600" smtClean="0"/>
              <a:t>The synchronized keyword places a lock on the object, and hence locks all the other methods which have the keyword synchronized. The lock does not lock the methods without the keyword synchronized and hence they are open to access by other threads.</a:t>
            </a:r>
          </a:p>
        </p:txBody>
      </p:sp>
      <p:sp>
        <p:nvSpPr>
          <p:cNvPr id="4" name="Slide Number Placeholder 3"/>
          <p:cNvSpPr>
            <a:spLocks noGrp="1"/>
          </p:cNvSpPr>
          <p:nvPr>
            <p:ph type="sldNum" sz="quarter" idx="12"/>
          </p:nvPr>
        </p:nvSpPr>
        <p:spPr/>
        <p:txBody>
          <a:bodyPr/>
          <a:lstStyle/>
          <a:p>
            <a:pPr>
              <a:defRPr/>
            </a:pPr>
            <a:fld id="{1CFABB13-CCD1-43AA-A7D7-FDFD8543CC8D}" type="slidenum">
              <a:rPr lang="en-US" smtClean="0"/>
              <a:pPr>
                <a:defRPr/>
              </a:pPr>
              <a:t>4</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smtClean="0"/>
              <a:t>What about static methods?</a:t>
            </a:r>
          </a:p>
        </p:txBody>
      </p:sp>
      <p:sp>
        <p:nvSpPr>
          <p:cNvPr id="11267" name="Content Placeholder 2"/>
          <p:cNvSpPr>
            <a:spLocks noGrp="1"/>
          </p:cNvSpPr>
          <p:nvPr>
            <p:ph idx="1"/>
          </p:nvPr>
        </p:nvSpPr>
        <p:spPr/>
        <p:txBody>
          <a:bodyPr/>
          <a:lstStyle/>
          <a:p>
            <a:pPr>
              <a:buFont typeface="Arial" charset="0"/>
              <a:buNone/>
            </a:pPr>
            <a:r>
              <a:rPr lang="en-US" sz="1600" b="1" smtClean="0"/>
              <a:t>public class Counter</a:t>
            </a:r>
            <a:r>
              <a:rPr lang="en-US" sz="1600" smtClean="0"/>
              <a:t>{</a:t>
            </a:r>
          </a:p>
          <a:p>
            <a:pPr>
              <a:buFont typeface="Arial" charset="0"/>
              <a:buNone/>
            </a:pPr>
            <a:r>
              <a:rPr lang="en-US" sz="1600" smtClean="0"/>
              <a:t>	private int count = 0;</a:t>
            </a:r>
          </a:p>
          <a:p>
            <a:pPr>
              <a:buFont typeface="Arial" charset="0"/>
              <a:buNone/>
            </a:pPr>
            <a:r>
              <a:rPr lang="en-US" sz="1600" smtClean="0"/>
              <a:t>	public </a:t>
            </a:r>
            <a:r>
              <a:rPr lang="en-US" sz="1600" b="1" smtClean="0"/>
              <a:t>static synchronized </a:t>
            </a:r>
            <a:r>
              <a:rPr lang="en-US" sz="1600" smtClean="0"/>
              <a:t>int getCount(){</a:t>
            </a:r>
          </a:p>
          <a:p>
            <a:pPr>
              <a:buFont typeface="Arial" charset="0"/>
              <a:buNone/>
            </a:pPr>
            <a:r>
              <a:rPr lang="en-US" sz="1600" smtClean="0"/>
              <a:t>		  return count;</a:t>
            </a:r>
          </a:p>
          <a:p>
            <a:pPr>
              <a:buFont typeface="Arial" charset="0"/>
              <a:buNone/>
            </a:pPr>
            <a:r>
              <a:rPr lang="en-US" sz="1600" smtClean="0"/>
              <a:t>	}</a:t>
            </a:r>
            <a:br>
              <a:rPr lang="en-US" sz="1600" smtClean="0"/>
            </a:br>
            <a:endParaRPr lang="en-US" sz="1600" smtClean="0"/>
          </a:p>
          <a:p>
            <a:pPr>
              <a:buFont typeface="Arial" charset="0"/>
              <a:buNone/>
            </a:pPr>
            <a:r>
              <a:rPr lang="en-US" sz="1600" smtClean="0"/>
              <a:t>	public </a:t>
            </a:r>
            <a:r>
              <a:rPr lang="en-US" sz="1600" b="1" smtClean="0"/>
              <a:t>static synchronized </a:t>
            </a:r>
            <a:r>
              <a:rPr lang="en-US" sz="1600" smtClean="0"/>
              <a:t>setCount(int count){</a:t>
            </a:r>
          </a:p>
          <a:p>
            <a:pPr>
              <a:buFont typeface="Arial" charset="0"/>
              <a:buNone/>
            </a:pPr>
            <a:r>
              <a:rPr lang="en-US" sz="1600" smtClean="0"/>
              <a:t>		   this.count = count;</a:t>
            </a:r>
          </a:p>
          <a:p>
            <a:pPr>
              <a:buFont typeface="Arial" charset="0"/>
              <a:buNone/>
            </a:pPr>
            <a:r>
              <a:rPr lang="en-US" sz="1600" smtClean="0"/>
              <a:t>	}</a:t>
            </a:r>
          </a:p>
          <a:p>
            <a:pPr>
              <a:buFont typeface="Arial" charset="0"/>
              <a:buNone/>
            </a:pPr>
            <a:r>
              <a:rPr lang="en-US" sz="1600" smtClean="0"/>
              <a:t>}</a:t>
            </a:r>
          </a:p>
          <a:p>
            <a:r>
              <a:rPr lang="en-US" sz="1600" smtClean="0"/>
              <a:t>In this example the methods are static and hence are associated with the class object and not the instance. </a:t>
            </a:r>
          </a:p>
          <a:p>
            <a:r>
              <a:rPr lang="en-US" sz="1600" smtClean="0"/>
              <a:t>Hence the lock is placed on the class object that is, Counter.class object and not on the object itself.  Any other non static synchronized methods are still available for access by other threads.</a:t>
            </a:r>
          </a:p>
        </p:txBody>
      </p:sp>
      <p:sp>
        <p:nvSpPr>
          <p:cNvPr id="4" name="Slide Number Placeholder 3"/>
          <p:cNvSpPr>
            <a:spLocks noGrp="1"/>
          </p:cNvSpPr>
          <p:nvPr>
            <p:ph type="sldNum" sz="quarter" idx="12"/>
          </p:nvPr>
        </p:nvSpPr>
        <p:spPr/>
        <p:txBody>
          <a:bodyPr/>
          <a:lstStyle/>
          <a:p>
            <a:pPr>
              <a:defRPr/>
            </a:pPr>
            <a:fld id="{1CFABB13-CCD1-43AA-A7D7-FDFD8543CC8D}" type="slidenum">
              <a:rPr lang="en-US" smtClean="0"/>
              <a:pPr>
                <a:defRPr/>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smtClean="0"/>
              <a:t>Common Synchronization mistake</a:t>
            </a:r>
          </a:p>
        </p:txBody>
      </p:sp>
      <p:sp>
        <p:nvSpPr>
          <p:cNvPr id="12291" name="Content Placeholder 2"/>
          <p:cNvSpPr>
            <a:spLocks noGrp="1"/>
          </p:cNvSpPr>
          <p:nvPr>
            <p:ph idx="1"/>
          </p:nvPr>
        </p:nvSpPr>
        <p:spPr/>
        <p:txBody>
          <a:bodyPr/>
          <a:lstStyle/>
          <a:p>
            <a:pPr>
              <a:buFont typeface="Arial" charset="0"/>
              <a:buNone/>
            </a:pPr>
            <a:r>
              <a:rPr lang="en-US" sz="1600" b="1" smtClean="0"/>
              <a:t>public class Counter</a:t>
            </a:r>
            <a:r>
              <a:rPr lang="en-US" sz="1600" smtClean="0"/>
              <a:t>{</a:t>
            </a:r>
          </a:p>
          <a:p>
            <a:pPr>
              <a:buFont typeface="Arial" charset="0"/>
              <a:buNone/>
            </a:pPr>
            <a:r>
              <a:rPr lang="en-US" sz="1600" smtClean="0"/>
              <a:t>	private int count = 0;</a:t>
            </a:r>
          </a:p>
          <a:p>
            <a:pPr>
              <a:buFont typeface="Arial" charset="0"/>
              <a:buNone/>
            </a:pPr>
            <a:r>
              <a:rPr lang="en-US" sz="1600" smtClean="0"/>
              <a:t>	public </a:t>
            </a:r>
            <a:r>
              <a:rPr lang="en-US" sz="1600" b="1" smtClean="0"/>
              <a:t>static synchronized </a:t>
            </a:r>
            <a:r>
              <a:rPr lang="en-US" sz="1600" smtClean="0"/>
              <a:t>int getCount(){</a:t>
            </a:r>
          </a:p>
          <a:p>
            <a:pPr>
              <a:buFont typeface="Arial" charset="0"/>
              <a:buNone/>
            </a:pPr>
            <a:r>
              <a:rPr lang="en-US" sz="1600" smtClean="0"/>
              <a:t>		  return count;</a:t>
            </a:r>
          </a:p>
          <a:p>
            <a:pPr>
              <a:buFont typeface="Arial" charset="0"/>
              <a:buNone/>
            </a:pPr>
            <a:r>
              <a:rPr lang="en-US" sz="1600" smtClean="0"/>
              <a:t>	}</a:t>
            </a:r>
            <a:br>
              <a:rPr lang="en-US" sz="1600" smtClean="0"/>
            </a:br>
            <a:endParaRPr lang="en-US" sz="1600" smtClean="0"/>
          </a:p>
          <a:p>
            <a:pPr>
              <a:buFont typeface="Arial" charset="0"/>
              <a:buNone/>
            </a:pPr>
            <a:r>
              <a:rPr lang="en-US" sz="1600" smtClean="0"/>
              <a:t>	public </a:t>
            </a:r>
            <a:r>
              <a:rPr lang="en-US" sz="1600" b="1" smtClean="0"/>
              <a:t>synchronized </a:t>
            </a:r>
            <a:r>
              <a:rPr lang="en-US" sz="1600" smtClean="0"/>
              <a:t>setCount(int count){</a:t>
            </a:r>
          </a:p>
          <a:p>
            <a:pPr>
              <a:buFont typeface="Arial" charset="0"/>
              <a:buNone/>
            </a:pPr>
            <a:r>
              <a:rPr lang="en-US" sz="1600" smtClean="0"/>
              <a:t>		   this.count = count;</a:t>
            </a:r>
          </a:p>
          <a:p>
            <a:pPr>
              <a:buFont typeface="Arial" charset="0"/>
              <a:buNone/>
            </a:pPr>
            <a:r>
              <a:rPr lang="en-US" sz="1600" smtClean="0"/>
              <a:t>	}</a:t>
            </a:r>
          </a:p>
          <a:p>
            <a:pPr>
              <a:buFont typeface="Arial" charset="0"/>
              <a:buNone/>
            </a:pPr>
            <a:r>
              <a:rPr lang="en-US" sz="1600" smtClean="0"/>
              <a:t>}</a:t>
            </a:r>
          </a:p>
          <a:p>
            <a:r>
              <a:rPr lang="en-US" sz="1600" smtClean="0"/>
              <a:t>The common mistake here is one method is static synchronized and another method is non static synchronized.</a:t>
            </a:r>
          </a:p>
          <a:p>
            <a:r>
              <a:rPr lang="en-US" sz="1600" smtClean="0"/>
              <a:t>This makes a difference as locks are placed on two different objects. The class object and the instance and hence two different threads can access the methods simultaneously.</a:t>
            </a:r>
          </a:p>
        </p:txBody>
      </p:sp>
      <p:sp>
        <p:nvSpPr>
          <p:cNvPr id="4" name="Slide Number Placeholder 3"/>
          <p:cNvSpPr>
            <a:spLocks noGrp="1"/>
          </p:cNvSpPr>
          <p:nvPr>
            <p:ph type="sldNum" sz="quarter" idx="12"/>
          </p:nvPr>
        </p:nvSpPr>
        <p:spPr/>
        <p:txBody>
          <a:bodyPr/>
          <a:lstStyle/>
          <a:p>
            <a:pPr>
              <a:defRPr/>
            </a:pPr>
            <a:fld id="{1CFABB13-CCD1-43AA-A7D7-FDFD8543CC8D}" type="slidenum">
              <a:rPr lang="en-US" smtClean="0"/>
              <a:pPr>
                <a:defRPr/>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en-US"/>
              <a:t>What is a Thread?</a:t>
            </a:r>
          </a:p>
        </p:txBody>
      </p:sp>
      <p:sp>
        <p:nvSpPr>
          <p:cNvPr id="3075" name="Rectangle 3"/>
          <p:cNvSpPr>
            <a:spLocks noGrp="1" noChangeArrowheads="1"/>
          </p:cNvSpPr>
          <p:nvPr>
            <p:ph type="body" idx="1"/>
          </p:nvPr>
        </p:nvSpPr>
        <p:spPr/>
        <p:txBody>
          <a:bodyPr/>
          <a:lstStyle/>
          <a:p>
            <a:pPr>
              <a:lnSpc>
                <a:spcPct val="90000"/>
              </a:lnSpc>
            </a:pPr>
            <a:r>
              <a:rPr lang="en-US"/>
              <a:t>Individual and separate unit of execution that is part of a process</a:t>
            </a:r>
          </a:p>
          <a:p>
            <a:pPr lvl="1">
              <a:lnSpc>
                <a:spcPct val="90000"/>
              </a:lnSpc>
            </a:pPr>
            <a:r>
              <a:rPr lang="en-US"/>
              <a:t>multiple threads can work together to accomplish a common goal</a:t>
            </a:r>
          </a:p>
          <a:p>
            <a:pPr>
              <a:lnSpc>
                <a:spcPct val="90000"/>
              </a:lnSpc>
            </a:pPr>
            <a:r>
              <a:rPr lang="en-US"/>
              <a:t>Video Game example</a:t>
            </a:r>
          </a:p>
          <a:p>
            <a:pPr lvl="1">
              <a:lnSpc>
                <a:spcPct val="90000"/>
              </a:lnSpc>
            </a:pPr>
            <a:r>
              <a:rPr lang="en-US"/>
              <a:t>one thread for graphics</a:t>
            </a:r>
          </a:p>
          <a:p>
            <a:pPr lvl="1">
              <a:lnSpc>
                <a:spcPct val="90000"/>
              </a:lnSpc>
            </a:pPr>
            <a:r>
              <a:rPr lang="en-US"/>
              <a:t>one thread for user interaction</a:t>
            </a:r>
          </a:p>
          <a:p>
            <a:pPr lvl="1">
              <a:lnSpc>
                <a:spcPct val="90000"/>
              </a:lnSpc>
            </a:pPr>
            <a:r>
              <a:rPr lang="en-US"/>
              <a:t>one thread for networking</a:t>
            </a:r>
          </a:p>
        </p:txBody>
      </p:sp>
      <p:sp>
        <p:nvSpPr>
          <p:cNvPr id="4" name="Slide Number Placeholder 3"/>
          <p:cNvSpPr>
            <a:spLocks noGrp="1"/>
          </p:cNvSpPr>
          <p:nvPr>
            <p:ph type="sldNum" sz="quarter" idx="12"/>
          </p:nvPr>
        </p:nvSpPr>
        <p:spPr/>
        <p:txBody>
          <a:bodyPr/>
          <a:lstStyle/>
          <a:p>
            <a:pPr>
              <a:defRPr/>
            </a:pPr>
            <a:fld id="{1CFABB13-CCD1-43AA-A7D7-FDFD8543CC8D}" type="slidenum">
              <a:rPr lang="en-US" smtClean="0"/>
              <a:pPr>
                <a:defRPr/>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t>What is a Thread?</a:t>
            </a:r>
          </a:p>
        </p:txBody>
      </p:sp>
      <p:sp>
        <p:nvSpPr>
          <p:cNvPr id="4099" name="Oval 3"/>
          <p:cNvSpPr>
            <a:spLocks noChangeArrowheads="1"/>
          </p:cNvSpPr>
          <p:nvPr/>
        </p:nvSpPr>
        <p:spPr bwMode="auto">
          <a:xfrm>
            <a:off x="2895600" y="2438400"/>
            <a:ext cx="2971800" cy="2362200"/>
          </a:xfrm>
          <a:prstGeom prst="ellipse">
            <a:avLst/>
          </a:prstGeom>
          <a:noFill/>
          <a:ln w="9525">
            <a:solidFill>
              <a:schemeClr val="tx1"/>
            </a:solidFill>
            <a:round/>
            <a:headEnd/>
            <a:tailEnd/>
          </a:ln>
          <a:effectLst/>
        </p:spPr>
        <p:txBody>
          <a:bodyPr wrap="none" anchor="ctr"/>
          <a:lstStyle/>
          <a:p>
            <a:endParaRPr lang="en-US"/>
          </a:p>
        </p:txBody>
      </p:sp>
      <p:sp>
        <p:nvSpPr>
          <p:cNvPr id="4101" name="Freeform 5"/>
          <p:cNvSpPr>
            <a:spLocks/>
          </p:cNvSpPr>
          <p:nvPr/>
        </p:nvSpPr>
        <p:spPr bwMode="auto">
          <a:xfrm>
            <a:off x="3429000" y="2895600"/>
            <a:ext cx="330200" cy="1219200"/>
          </a:xfrm>
          <a:custGeom>
            <a:avLst/>
            <a:gdLst/>
            <a:ahLst/>
            <a:cxnLst>
              <a:cxn ang="0">
                <a:pos x="96" y="0"/>
              </a:cxn>
              <a:cxn ang="0">
                <a:pos x="192" y="144"/>
              </a:cxn>
              <a:cxn ang="0">
                <a:pos x="0" y="336"/>
              </a:cxn>
              <a:cxn ang="0">
                <a:pos x="192" y="576"/>
              </a:cxn>
              <a:cxn ang="0">
                <a:pos x="0" y="768"/>
              </a:cxn>
            </a:cxnLst>
            <a:rect l="0" t="0" r="r" b="b"/>
            <a:pathLst>
              <a:path w="208" h="768">
                <a:moveTo>
                  <a:pt x="96" y="0"/>
                </a:moveTo>
                <a:cubicBezTo>
                  <a:pt x="152" y="44"/>
                  <a:pt x="208" y="88"/>
                  <a:pt x="192" y="144"/>
                </a:cubicBezTo>
                <a:cubicBezTo>
                  <a:pt x="176" y="200"/>
                  <a:pt x="0" y="264"/>
                  <a:pt x="0" y="336"/>
                </a:cubicBezTo>
                <a:cubicBezTo>
                  <a:pt x="0" y="408"/>
                  <a:pt x="192" y="504"/>
                  <a:pt x="192" y="576"/>
                </a:cubicBezTo>
                <a:cubicBezTo>
                  <a:pt x="192" y="648"/>
                  <a:pt x="32" y="736"/>
                  <a:pt x="0" y="768"/>
                </a:cubicBezTo>
              </a:path>
            </a:pathLst>
          </a:custGeom>
          <a:noFill/>
          <a:ln w="9525">
            <a:solidFill>
              <a:schemeClr val="tx1"/>
            </a:solidFill>
            <a:round/>
            <a:headEnd/>
            <a:tailEnd/>
          </a:ln>
          <a:effectLst/>
        </p:spPr>
        <p:txBody>
          <a:bodyPr wrap="none" anchor="ctr"/>
          <a:lstStyle/>
          <a:p>
            <a:endParaRPr lang="en-US"/>
          </a:p>
        </p:txBody>
      </p:sp>
      <p:sp>
        <p:nvSpPr>
          <p:cNvPr id="4102" name="Freeform 6"/>
          <p:cNvSpPr>
            <a:spLocks/>
          </p:cNvSpPr>
          <p:nvPr/>
        </p:nvSpPr>
        <p:spPr bwMode="auto">
          <a:xfrm>
            <a:off x="4267200" y="2895600"/>
            <a:ext cx="330200" cy="1219200"/>
          </a:xfrm>
          <a:custGeom>
            <a:avLst/>
            <a:gdLst/>
            <a:ahLst/>
            <a:cxnLst>
              <a:cxn ang="0">
                <a:pos x="96" y="0"/>
              </a:cxn>
              <a:cxn ang="0">
                <a:pos x="192" y="144"/>
              </a:cxn>
              <a:cxn ang="0">
                <a:pos x="0" y="336"/>
              </a:cxn>
              <a:cxn ang="0">
                <a:pos x="192" y="576"/>
              </a:cxn>
              <a:cxn ang="0">
                <a:pos x="0" y="768"/>
              </a:cxn>
            </a:cxnLst>
            <a:rect l="0" t="0" r="r" b="b"/>
            <a:pathLst>
              <a:path w="208" h="768">
                <a:moveTo>
                  <a:pt x="96" y="0"/>
                </a:moveTo>
                <a:cubicBezTo>
                  <a:pt x="152" y="44"/>
                  <a:pt x="208" y="88"/>
                  <a:pt x="192" y="144"/>
                </a:cubicBezTo>
                <a:cubicBezTo>
                  <a:pt x="176" y="200"/>
                  <a:pt x="0" y="264"/>
                  <a:pt x="0" y="336"/>
                </a:cubicBezTo>
                <a:cubicBezTo>
                  <a:pt x="0" y="408"/>
                  <a:pt x="192" y="504"/>
                  <a:pt x="192" y="576"/>
                </a:cubicBezTo>
                <a:cubicBezTo>
                  <a:pt x="192" y="648"/>
                  <a:pt x="32" y="736"/>
                  <a:pt x="0" y="768"/>
                </a:cubicBezTo>
              </a:path>
            </a:pathLst>
          </a:custGeom>
          <a:noFill/>
          <a:ln w="9525">
            <a:solidFill>
              <a:schemeClr val="tx1"/>
            </a:solidFill>
            <a:round/>
            <a:headEnd/>
            <a:tailEnd/>
          </a:ln>
          <a:effectLst/>
        </p:spPr>
        <p:txBody>
          <a:bodyPr wrap="none" anchor="ctr"/>
          <a:lstStyle/>
          <a:p>
            <a:endParaRPr lang="en-US"/>
          </a:p>
        </p:txBody>
      </p:sp>
      <p:sp>
        <p:nvSpPr>
          <p:cNvPr id="4103" name="Freeform 7"/>
          <p:cNvSpPr>
            <a:spLocks/>
          </p:cNvSpPr>
          <p:nvPr/>
        </p:nvSpPr>
        <p:spPr bwMode="auto">
          <a:xfrm>
            <a:off x="5029200" y="2895600"/>
            <a:ext cx="330200" cy="1219200"/>
          </a:xfrm>
          <a:custGeom>
            <a:avLst/>
            <a:gdLst/>
            <a:ahLst/>
            <a:cxnLst>
              <a:cxn ang="0">
                <a:pos x="96" y="0"/>
              </a:cxn>
              <a:cxn ang="0">
                <a:pos x="192" y="144"/>
              </a:cxn>
              <a:cxn ang="0">
                <a:pos x="0" y="336"/>
              </a:cxn>
              <a:cxn ang="0">
                <a:pos x="192" y="576"/>
              </a:cxn>
              <a:cxn ang="0">
                <a:pos x="0" y="768"/>
              </a:cxn>
            </a:cxnLst>
            <a:rect l="0" t="0" r="r" b="b"/>
            <a:pathLst>
              <a:path w="208" h="768">
                <a:moveTo>
                  <a:pt x="96" y="0"/>
                </a:moveTo>
                <a:cubicBezTo>
                  <a:pt x="152" y="44"/>
                  <a:pt x="208" y="88"/>
                  <a:pt x="192" y="144"/>
                </a:cubicBezTo>
                <a:cubicBezTo>
                  <a:pt x="176" y="200"/>
                  <a:pt x="0" y="264"/>
                  <a:pt x="0" y="336"/>
                </a:cubicBezTo>
                <a:cubicBezTo>
                  <a:pt x="0" y="408"/>
                  <a:pt x="192" y="504"/>
                  <a:pt x="192" y="576"/>
                </a:cubicBezTo>
                <a:cubicBezTo>
                  <a:pt x="192" y="648"/>
                  <a:pt x="32" y="736"/>
                  <a:pt x="0" y="768"/>
                </a:cubicBezTo>
              </a:path>
            </a:pathLst>
          </a:custGeom>
          <a:noFill/>
          <a:ln w="9525">
            <a:solidFill>
              <a:schemeClr val="tx1"/>
            </a:solidFill>
            <a:round/>
            <a:headEnd/>
            <a:tailEnd/>
          </a:ln>
          <a:effectLst/>
        </p:spPr>
        <p:txBody>
          <a:bodyPr wrap="none" anchor="ctr"/>
          <a:lstStyle/>
          <a:p>
            <a:endParaRPr lang="en-US"/>
          </a:p>
        </p:txBody>
      </p:sp>
      <p:sp>
        <p:nvSpPr>
          <p:cNvPr id="4104" name="Text Box 8"/>
          <p:cNvSpPr txBox="1">
            <a:spLocks noChangeArrowheads="1"/>
          </p:cNvSpPr>
          <p:nvPr/>
        </p:nvSpPr>
        <p:spPr bwMode="auto">
          <a:xfrm>
            <a:off x="2286000" y="4572000"/>
            <a:ext cx="862013" cy="457200"/>
          </a:xfrm>
          <a:prstGeom prst="rect">
            <a:avLst/>
          </a:prstGeom>
          <a:noFill/>
          <a:ln w="9525">
            <a:noFill/>
            <a:miter lim="800000"/>
            <a:headEnd/>
            <a:tailEnd/>
          </a:ln>
          <a:effectLst/>
        </p:spPr>
        <p:txBody>
          <a:bodyPr wrap="none">
            <a:spAutoFit/>
          </a:bodyPr>
          <a:lstStyle/>
          <a:p>
            <a:r>
              <a:rPr lang="en-US"/>
              <a:t>video</a:t>
            </a:r>
          </a:p>
        </p:txBody>
      </p:sp>
      <p:sp>
        <p:nvSpPr>
          <p:cNvPr id="4105" name="Text Box 9"/>
          <p:cNvSpPr txBox="1">
            <a:spLocks noChangeArrowheads="1"/>
          </p:cNvSpPr>
          <p:nvPr/>
        </p:nvSpPr>
        <p:spPr bwMode="auto">
          <a:xfrm>
            <a:off x="3657600" y="5029200"/>
            <a:ext cx="1484313" cy="457200"/>
          </a:xfrm>
          <a:prstGeom prst="rect">
            <a:avLst/>
          </a:prstGeom>
          <a:noFill/>
          <a:ln w="9525">
            <a:noFill/>
            <a:miter lim="800000"/>
            <a:headEnd/>
            <a:tailEnd/>
          </a:ln>
          <a:effectLst/>
        </p:spPr>
        <p:txBody>
          <a:bodyPr wrap="none">
            <a:spAutoFit/>
          </a:bodyPr>
          <a:lstStyle/>
          <a:p>
            <a:r>
              <a:rPr lang="en-US"/>
              <a:t>interaction</a:t>
            </a:r>
          </a:p>
        </p:txBody>
      </p:sp>
      <p:sp>
        <p:nvSpPr>
          <p:cNvPr id="4106" name="Text Box 10"/>
          <p:cNvSpPr txBox="1">
            <a:spLocks noChangeArrowheads="1"/>
          </p:cNvSpPr>
          <p:nvPr/>
        </p:nvSpPr>
        <p:spPr bwMode="auto">
          <a:xfrm>
            <a:off x="5715000" y="4572000"/>
            <a:ext cx="1573213" cy="457200"/>
          </a:xfrm>
          <a:prstGeom prst="rect">
            <a:avLst/>
          </a:prstGeom>
          <a:noFill/>
          <a:ln w="9525">
            <a:noFill/>
            <a:miter lim="800000"/>
            <a:headEnd/>
            <a:tailEnd/>
          </a:ln>
          <a:effectLst/>
        </p:spPr>
        <p:txBody>
          <a:bodyPr wrap="none">
            <a:spAutoFit/>
          </a:bodyPr>
          <a:lstStyle/>
          <a:p>
            <a:r>
              <a:rPr lang="en-US"/>
              <a:t>networking</a:t>
            </a:r>
          </a:p>
        </p:txBody>
      </p:sp>
      <p:sp>
        <p:nvSpPr>
          <p:cNvPr id="4108" name="Line 12"/>
          <p:cNvSpPr>
            <a:spLocks noChangeShapeType="1"/>
          </p:cNvSpPr>
          <p:nvPr/>
        </p:nvSpPr>
        <p:spPr bwMode="auto">
          <a:xfrm flipV="1">
            <a:off x="2819400" y="3657600"/>
            <a:ext cx="762000" cy="990600"/>
          </a:xfrm>
          <a:prstGeom prst="line">
            <a:avLst/>
          </a:prstGeom>
          <a:noFill/>
          <a:ln w="9525">
            <a:solidFill>
              <a:schemeClr val="tx1"/>
            </a:solidFill>
            <a:round/>
            <a:headEnd/>
            <a:tailEnd type="triangle" w="med" len="med"/>
          </a:ln>
          <a:effectLst/>
        </p:spPr>
        <p:txBody>
          <a:bodyPr wrap="none" anchor="ctr"/>
          <a:lstStyle/>
          <a:p>
            <a:endParaRPr lang="en-US"/>
          </a:p>
        </p:txBody>
      </p:sp>
      <p:sp>
        <p:nvSpPr>
          <p:cNvPr id="4109" name="Line 13"/>
          <p:cNvSpPr>
            <a:spLocks noChangeShapeType="1"/>
          </p:cNvSpPr>
          <p:nvPr/>
        </p:nvSpPr>
        <p:spPr bwMode="auto">
          <a:xfrm flipV="1">
            <a:off x="4419600" y="4038600"/>
            <a:ext cx="0" cy="1066800"/>
          </a:xfrm>
          <a:prstGeom prst="line">
            <a:avLst/>
          </a:prstGeom>
          <a:noFill/>
          <a:ln w="9525">
            <a:solidFill>
              <a:schemeClr val="tx1"/>
            </a:solidFill>
            <a:round/>
            <a:headEnd/>
            <a:tailEnd type="triangle" w="med" len="med"/>
          </a:ln>
          <a:effectLst/>
        </p:spPr>
        <p:txBody>
          <a:bodyPr wrap="none" anchor="ctr"/>
          <a:lstStyle/>
          <a:p>
            <a:endParaRPr lang="en-US"/>
          </a:p>
        </p:txBody>
      </p:sp>
      <p:sp>
        <p:nvSpPr>
          <p:cNvPr id="4110" name="Line 14"/>
          <p:cNvSpPr>
            <a:spLocks noChangeShapeType="1"/>
          </p:cNvSpPr>
          <p:nvPr/>
        </p:nvSpPr>
        <p:spPr bwMode="auto">
          <a:xfrm flipH="1" flipV="1">
            <a:off x="5257800" y="3962400"/>
            <a:ext cx="1066800" cy="685800"/>
          </a:xfrm>
          <a:prstGeom prst="line">
            <a:avLst/>
          </a:prstGeom>
          <a:noFill/>
          <a:ln w="9525">
            <a:solidFill>
              <a:schemeClr val="tx1"/>
            </a:solidFill>
            <a:round/>
            <a:headEnd/>
            <a:tailEnd type="triangle" w="med" len="med"/>
          </a:ln>
          <a:effectLst/>
        </p:spPr>
        <p:txBody>
          <a:bodyPr wrap="none" anchor="ctr"/>
          <a:lstStyle/>
          <a:p>
            <a:endParaRPr lang="en-US"/>
          </a:p>
        </p:txBody>
      </p:sp>
      <p:sp>
        <p:nvSpPr>
          <p:cNvPr id="4111" name="Text Box 15"/>
          <p:cNvSpPr txBox="1">
            <a:spLocks noChangeArrowheads="1"/>
          </p:cNvSpPr>
          <p:nvPr/>
        </p:nvSpPr>
        <p:spPr bwMode="auto">
          <a:xfrm>
            <a:off x="6310313" y="2022475"/>
            <a:ext cx="1730375" cy="822325"/>
          </a:xfrm>
          <a:prstGeom prst="rect">
            <a:avLst/>
          </a:prstGeom>
          <a:noFill/>
          <a:ln w="9525">
            <a:noFill/>
            <a:miter lim="800000"/>
            <a:headEnd/>
            <a:tailEnd/>
          </a:ln>
          <a:effectLst/>
        </p:spPr>
        <p:txBody>
          <a:bodyPr wrap="none">
            <a:spAutoFit/>
          </a:bodyPr>
          <a:lstStyle/>
          <a:p>
            <a:pPr algn="ctr"/>
            <a:r>
              <a:rPr lang="en-US"/>
              <a:t>Video Game</a:t>
            </a:r>
          </a:p>
          <a:p>
            <a:pPr algn="ctr"/>
            <a:r>
              <a:rPr lang="en-US"/>
              <a:t>Process</a:t>
            </a:r>
          </a:p>
        </p:txBody>
      </p:sp>
      <p:sp>
        <p:nvSpPr>
          <p:cNvPr id="4112" name="Line 16"/>
          <p:cNvSpPr>
            <a:spLocks noChangeShapeType="1"/>
          </p:cNvSpPr>
          <p:nvPr/>
        </p:nvSpPr>
        <p:spPr bwMode="auto">
          <a:xfrm flipH="1">
            <a:off x="5715000" y="2667000"/>
            <a:ext cx="838200" cy="381000"/>
          </a:xfrm>
          <a:prstGeom prst="line">
            <a:avLst/>
          </a:prstGeom>
          <a:noFill/>
          <a:ln w="9525">
            <a:solidFill>
              <a:schemeClr val="tx1"/>
            </a:solidFill>
            <a:round/>
            <a:headEnd/>
            <a:tailEnd type="triangle" w="med" len="med"/>
          </a:ln>
          <a:effectLst/>
        </p:spPr>
        <p:txBody>
          <a:bodyPr wrap="none" anchor="ctr"/>
          <a:lstStyle/>
          <a:p>
            <a:endParaRPr lang="en-US"/>
          </a:p>
        </p:txBody>
      </p:sp>
      <p:sp>
        <p:nvSpPr>
          <p:cNvPr id="15" name="Slide Number Placeholder 14"/>
          <p:cNvSpPr>
            <a:spLocks noGrp="1"/>
          </p:cNvSpPr>
          <p:nvPr>
            <p:ph type="sldNum" sz="quarter" idx="12"/>
          </p:nvPr>
        </p:nvSpPr>
        <p:spPr/>
        <p:txBody>
          <a:bodyPr/>
          <a:lstStyle/>
          <a:p>
            <a:pPr>
              <a:defRPr/>
            </a:pPr>
            <a:fld id="{D05604C4-E772-47C3-BD3E-5532F4E9C2DE}" type="slidenum">
              <a:rPr lang="en-US" smtClean="0"/>
              <a:pPr>
                <a:defRPr/>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1"/>
          </p:nvPr>
        </p:nvSpPr>
        <p:spPr/>
        <p:txBody>
          <a:bodyPr/>
          <a:lstStyle/>
          <a:p>
            <a:fld id="{083DA63D-DB8C-4982-8902-CE820DC7B403}" type="slidenum">
              <a:rPr lang="en-US"/>
              <a:pPr/>
              <a:t>9</a:t>
            </a:fld>
            <a:endParaRPr lang="en-US"/>
          </a:p>
        </p:txBody>
      </p:sp>
      <p:sp>
        <p:nvSpPr>
          <p:cNvPr id="247810" name="Rectangle 2"/>
          <p:cNvSpPr>
            <a:spLocks noGrp="1" noChangeArrowheads="1"/>
          </p:cNvSpPr>
          <p:nvPr>
            <p:ph type="title"/>
          </p:nvPr>
        </p:nvSpPr>
        <p:spPr>
          <a:xfrm>
            <a:off x="685800" y="0"/>
            <a:ext cx="7772400" cy="1428750"/>
          </a:xfrm>
        </p:spPr>
        <p:txBody>
          <a:bodyPr/>
          <a:lstStyle/>
          <a:p>
            <a:r>
              <a:rPr lang="en-US"/>
              <a:t>Threads Concept</a:t>
            </a:r>
          </a:p>
        </p:txBody>
      </p:sp>
      <p:sp>
        <p:nvSpPr>
          <p:cNvPr id="247813" name="Text Box 5"/>
          <p:cNvSpPr txBox="1">
            <a:spLocks noChangeArrowheads="1"/>
          </p:cNvSpPr>
          <p:nvPr/>
        </p:nvSpPr>
        <p:spPr bwMode="auto">
          <a:xfrm>
            <a:off x="990600" y="1371600"/>
            <a:ext cx="1676400" cy="1679575"/>
          </a:xfrm>
          <a:prstGeom prst="rect">
            <a:avLst/>
          </a:prstGeom>
          <a:noFill/>
          <a:ln w="12700">
            <a:noFill/>
            <a:miter lim="800000"/>
            <a:headEnd type="none" w="sm" len="sm"/>
            <a:tailEnd type="none" w="sm" len="sm"/>
          </a:ln>
          <a:effectLst/>
        </p:spPr>
        <p:txBody>
          <a:bodyPr>
            <a:spAutoFit/>
          </a:bodyPr>
          <a:lstStyle/>
          <a:p>
            <a:pPr>
              <a:spcBef>
                <a:spcPct val="50000"/>
              </a:spcBef>
            </a:pPr>
            <a:r>
              <a:rPr lang="en-US" sz="2600"/>
              <a:t>Multiple threads on multiple CPUs</a:t>
            </a:r>
          </a:p>
        </p:txBody>
      </p:sp>
      <p:sp>
        <p:nvSpPr>
          <p:cNvPr id="247814" name="Text Box 6"/>
          <p:cNvSpPr txBox="1">
            <a:spLocks noChangeArrowheads="1"/>
          </p:cNvSpPr>
          <p:nvPr/>
        </p:nvSpPr>
        <p:spPr bwMode="auto">
          <a:xfrm>
            <a:off x="914400" y="3429000"/>
            <a:ext cx="1905000" cy="1679575"/>
          </a:xfrm>
          <a:prstGeom prst="rect">
            <a:avLst/>
          </a:prstGeom>
          <a:noFill/>
          <a:ln w="12700">
            <a:noFill/>
            <a:miter lim="800000"/>
            <a:headEnd type="none" w="sm" len="sm"/>
            <a:tailEnd type="none" w="sm" len="sm"/>
          </a:ln>
          <a:effectLst/>
        </p:spPr>
        <p:txBody>
          <a:bodyPr>
            <a:spAutoFit/>
          </a:bodyPr>
          <a:lstStyle/>
          <a:p>
            <a:pPr>
              <a:spcBef>
                <a:spcPct val="50000"/>
              </a:spcBef>
            </a:pPr>
            <a:r>
              <a:rPr lang="en-US" sz="2600"/>
              <a:t>Multiple threads sharing a single CPU</a:t>
            </a:r>
          </a:p>
        </p:txBody>
      </p:sp>
      <p:graphicFrame>
        <p:nvGraphicFramePr>
          <p:cNvPr id="247815" name="Object 7"/>
          <p:cNvGraphicFramePr>
            <a:graphicFrameLocks noChangeAspect="1"/>
          </p:cNvGraphicFramePr>
          <p:nvPr/>
        </p:nvGraphicFramePr>
        <p:xfrm>
          <a:off x="2663825" y="1376363"/>
          <a:ext cx="6022975" cy="1749425"/>
        </p:xfrm>
        <a:graphic>
          <a:graphicData uri="http://schemas.openxmlformats.org/presentationml/2006/ole">
            <p:oleObj spid="_x0000_s26626" name="Picture" r:id="rId3" imgW="6858000" imgH="6400800" progId="Word.Picture.8">
              <p:embed/>
            </p:oleObj>
          </a:graphicData>
        </a:graphic>
      </p:graphicFrame>
      <p:graphicFrame>
        <p:nvGraphicFramePr>
          <p:cNvPr id="247817" name="Object 9"/>
          <p:cNvGraphicFramePr>
            <a:graphicFrameLocks noChangeAspect="1"/>
          </p:cNvGraphicFramePr>
          <p:nvPr/>
        </p:nvGraphicFramePr>
        <p:xfrm>
          <a:off x="2740025" y="3433763"/>
          <a:ext cx="6022975" cy="1749425"/>
        </p:xfrm>
        <a:graphic>
          <a:graphicData uri="http://schemas.openxmlformats.org/presentationml/2006/ole">
            <p:oleObj spid="_x0000_s26627" name="Picture" r:id="rId4" imgW="6858000" imgH="6400800" progId="Word.Picture.8">
              <p:embed/>
            </p:oleObj>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TotalTime>
  <Words>919</Words>
  <Application>Microsoft Office PowerPoint</Application>
  <PresentationFormat>On-screen Show (4:3)</PresentationFormat>
  <Paragraphs>286</Paragraphs>
  <Slides>28</Slides>
  <Notes>0</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28</vt:i4>
      </vt:variant>
    </vt:vector>
  </HeadingPairs>
  <TitlesOfParts>
    <vt:vector size="32" baseType="lpstr">
      <vt:lpstr>Calibri</vt:lpstr>
      <vt:lpstr>Arial</vt:lpstr>
      <vt:lpstr>Office Theme</vt:lpstr>
      <vt:lpstr>Microsoft Word Picture</vt:lpstr>
      <vt:lpstr>Multithreading</vt:lpstr>
      <vt:lpstr>Synchronization</vt:lpstr>
      <vt:lpstr>Example </vt:lpstr>
      <vt:lpstr>Fixing the example</vt:lpstr>
      <vt:lpstr>What about static methods?</vt:lpstr>
      <vt:lpstr>Common Synchronization mistake</vt:lpstr>
      <vt:lpstr>What is a Thread?</vt:lpstr>
      <vt:lpstr>What is a Thread?</vt:lpstr>
      <vt:lpstr>Threads Concept</vt:lpstr>
      <vt:lpstr>Example: Using the Runnabel Interface to Create and Launch Threads</vt:lpstr>
      <vt:lpstr>The Thread Class </vt:lpstr>
      <vt:lpstr>Slide 12</vt:lpstr>
      <vt:lpstr>Slide 13</vt:lpstr>
      <vt:lpstr>Slide 14</vt:lpstr>
      <vt:lpstr>Slide 15</vt:lpstr>
      <vt:lpstr>Slide 16</vt:lpstr>
      <vt:lpstr>Thread States</vt:lpstr>
      <vt:lpstr>Advantages</vt:lpstr>
      <vt:lpstr>Disadvantage</vt:lpstr>
      <vt:lpstr>Creating Threads (method 1)</vt:lpstr>
      <vt:lpstr>Creating Threads Example 1</vt:lpstr>
      <vt:lpstr>Example 1 (continued)</vt:lpstr>
      <vt:lpstr>Creating Threads (method 2)</vt:lpstr>
      <vt:lpstr>Creating Threads Example 2</vt:lpstr>
      <vt:lpstr>Example 2 (continued)</vt:lpstr>
      <vt:lpstr>Controlling Java Threads</vt:lpstr>
      <vt:lpstr>Java Thread Scheduling</vt:lpstr>
      <vt:lpstr>Case Study: Clock Digital and Analog</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Multithreading</dc:title>
  <dc:creator>Manjit</dc:creator>
  <cp:lastModifiedBy>saeed</cp:lastModifiedBy>
  <cp:revision>18</cp:revision>
  <dcterms:created xsi:type="dcterms:W3CDTF">2012-06-02T17:49:27Z</dcterms:created>
  <dcterms:modified xsi:type="dcterms:W3CDTF">2017-04-12T03:40:05Z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Manjit Singh</vt:lpwstr>
  </property>
</Properties>
</file>