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65" r:id="rId13"/>
    <p:sldId id="286" r:id="rId14"/>
    <p:sldId id="287" r:id="rId15"/>
    <p:sldId id="288" r:id="rId16"/>
    <p:sldId id="289" r:id="rId17"/>
    <p:sldId id="290" r:id="rId18"/>
    <p:sldId id="291" r:id="rId19"/>
    <p:sldId id="272" r:id="rId20"/>
    <p:sldId id="293" r:id="rId21"/>
    <p:sldId id="267" r:id="rId22"/>
    <p:sldId id="296" r:id="rId23"/>
    <p:sldId id="297" r:id="rId24"/>
    <p:sldId id="304" r:id="rId25"/>
    <p:sldId id="298" r:id="rId26"/>
    <p:sldId id="299" r:id="rId27"/>
    <p:sldId id="300" r:id="rId28"/>
    <p:sldId id="305" r:id="rId29"/>
    <p:sldId id="303" r:id="rId30"/>
    <p:sldId id="301" r:id="rId31"/>
    <p:sldId id="302" r:id="rId32"/>
    <p:sldId id="306" r:id="rId33"/>
    <p:sldId id="307" r:id="rId34"/>
    <p:sldId id="308" r:id="rId35"/>
    <p:sldId id="279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shi Das" initials="TD" lastIdx="1" clrIdx="0">
    <p:extLst>
      <p:ext uri="{19B8F6BF-5375-455C-9EA6-DF929625EA0E}">
        <p15:presenceInfo xmlns:p15="http://schemas.microsoft.com/office/powerpoint/2012/main" userId="Tulshi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2281C-1F5F-4621-991A-514C982CC062}">
  <a:tblStyle styleId="{39E2281C-1F5F-4621-991A-514C982CC0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358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608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2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53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69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80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60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1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6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99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3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8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9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2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bsse0833@iit.du.ac.b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STUDYING INFORMATION SYSTEM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SONALI BANK LTD.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latin typeface="+mj-lt"/>
              </a:rPr>
              <a:t>Fourth Era: </a:t>
            </a:r>
            <a:r>
              <a:rPr lang="en-US" sz="1800" dirty="0" smtClean="0"/>
              <a:t>The forth era started in 2000.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High speed network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Integration of enterprise software solutions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360 degree view 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latin typeface="+mj-lt"/>
              </a:rPr>
              <a:t>Fifth Era: </a:t>
            </a:r>
            <a:r>
              <a:rPr lang="en-US" sz="1800" dirty="0" smtClean="0">
                <a:latin typeface="+mj-lt"/>
              </a:rPr>
              <a:t>Present 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Faster processor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Easy usage of software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Exponential growth of internet speed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Cloud computing</a:t>
            </a:r>
          </a:p>
          <a:p>
            <a:pPr>
              <a:buNone/>
            </a:pPr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09600" y="1504950"/>
            <a:ext cx="7772400" cy="300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latin typeface="+mj-lt"/>
              </a:rPr>
              <a:t>The six major types of information systems corresponding to each organizational level </a:t>
            </a:r>
            <a:r>
              <a:rPr lang="en-US" sz="1800" dirty="0" smtClean="0">
                <a:latin typeface="+mj-lt"/>
              </a:rPr>
              <a:t>are: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Transaction </a:t>
            </a:r>
            <a:r>
              <a:rPr lang="en-US" sz="1800" dirty="0">
                <a:latin typeface="+mj-lt"/>
              </a:rPr>
              <a:t>Processing Systems (TPS): serve the operational level of an organization. </a:t>
            </a:r>
            <a:endParaRPr lang="en-US" sz="1800" dirty="0" smtClean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Knowledge work systems (KWS) </a:t>
            </a:r>
            <a:endParaRPr lang="en-US" sz="1800" dirty="0" smtClean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Office automation systems (OAS</a:t>
            </a:r>
            <a:r>
              <a:rPr lang="en-US" sz="1800" dirty="0" smtClean="0">
                <a:latin typeface="+mj-lt"/>
              </a:rPr>
              <a:t>): </a:t>
            </a:r>
            <a:r>
              <a:rPr lang="en-US" sz="1800" dirty="0">
                <a:latin typeface="+mj-lt"/>
              </a:rPr>
              <a:t>to serve the knowledge level of an </a:t>
            </a:r>
            <a:r>
              <a:rPr lang="en-US" sz="1800" dirty="0" smtClean="0">
                <a:latin typeface="+mj-lt"/>
              </a:rPr>
              <a:t>organization. 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Background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Decision-support </a:t>
            </a:r>
            <a:r>
              <a:rPr lang="en-US" sz="1800" dirty="0">
                <a:latin typeface="+mj-lt"/>
              </a:rPr>
              <a:t>systems (DSS</a:t>
            </a:r>
            <a:r>
              <a:rPr lang="en-US" sz="1800" dirty="0" smtClean="0">
                <a:latin typeface="+mj-lt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Management </a:t>
            </a:r>
            <a:r>
              <a:rPr lang="en-US" sz="1800" dirty="0">
                <a:latin typeface="+mj-lt"/>
              </a:rPr>
              <a:t>information systems (MIS) serve the management level of the organization. </a:t>
            </a:r>
            <a:endParaRPr lang="en-US" sz="1800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Executive </a:t>
            </a:r>
            <a:r>
              <a:rPr lang="en-US" sz="1800" dirty="0">
                <a:latin typeface="+mj-lt"/>
              </a:rPr>
              <a:t>support systems (ESS) serve the strategic level of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3371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dirty="0" smtClean="0">
                <a:latin typeface="+mj-lt"/>
              </a:rPr>
              <a:t>Components of information system are –</a:t>
            </a:r>
          </a:p>
          <a:p>
            <a:pPr marL="76200" indent="0">
              <a:buNone/>
            </a:pPr>
            <a:r>
              <a:rPr lang="en-US" sz="1800" dirty="0" smtClean="0">
                <a:latin typeface="+mj-lt"/>
              </a:rPr>
              <a:t>1. Hard-ware: Computer-based </a:t>
            </a:r>
            <a:r>
              <a:rPr lang="en-US" sz="1800" dirty="0">
                <a:latin typeface="+mj-lt"/>
              </a:rPr>
              <a:t>information systems use computer </a:t>
            </a:r>
            <a:r>
              <a:rPr lang="en-US" sz="1800" dirty="0" smtClean="0">
                <a:latin typeface="+mj-lt"/>
              </a:rPr>
              <a:t>hardware, such </a:t>
            </a:r>
            <a:r>
              <a:rPr lang="en-US" sz="1800" dirty="0">
                <a:latin typeface="+mj-lt"/>
              </a:rPr>
              <a:t>as processors, monitors, keyboard and printers. </a:t>
            </a:r>
            <a:endParaRPr lang="en-US" sz="1800" dirty="0" smtClean="0">
              <a:latin typeface="+mj-lt"/>
            </a:endParaRPr>
          </a:p>
          <a:p>
            <a:pPr marL="76200" indent="0">
              <a:buNone/>
            </a:pPr>
            <a:r>
              <a:rPr lang="en-US" sz="1800" dirty="0" smtClean="0">
                <a:latin typeface="+mj-lt"/>
              </a:rPr>
              <a:t>2. Software</a:t>
            </a:r>
            <a:r>
              <a:rPr lang="en-US" sz="1800" dirty="0">
                <a:latin typeface="+mj-lt"/>
              </a:rPr>
              <a:t>: These are the programs used to organize, process and analyze data. </a:t>
            </a:r>
            <a:endParaRPr lang="en-US" sz="1800" dirty="0" smtClean="0">
              <a:latin typeface="+mj-lt"/>
            </a:endParaRPr>
          </a:p>
          <a:p>
            <a:pPr marL="76200" indent="0">
              <a:buNone/>
            </a:pPr>
            <a:r>
              <a:rPr lang="en-US" sz="1800" dirty="0" smtClean="0">
                <a:latin typeface="+mj-lt"/>
              </a:rPr>
              <a:t>3. Databases</a:t>
            </a:r>
            <a:r>
              <a:rPr lang="en-US" sz="1800" dirty="0">
                <a:latin typeface="+mj-lt"/>
              </a:rPr>
              <a:t>: Information systems work with data, organized into tables and files.</a:t>
            </a:r>
          </a:p>
        </p:txBody>
      </p:sp>
    </p:spTree>
    <p:extLst>
      <p:ext uri="{BB962C8B-B14F-4D97-AF65-F5344CB8AC3E}">
        <p14:creationId xmlns:p14="http://schemas.microsoft.com/office/powerpoint/2010/main" val="39956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dirty="0">
                <a:latin typeface="+mn-lt"/>
              </a:rPr>
              <a:t>4. Network: Different elements need to be connected to each other, especially if many different people in an organization use the same information system. </a:t>
            </a:r>
            <a:endParaRPr lang="en-US" sz="1800" dirty="0" smtClean="0">
              <a:latin typeface="+mn-lt"/>
            </a:endParaRPr>
          </a:p>
          <a:p>
            <a:pPr marL="76200" indent="0">
              <a:buNone/>
            </a:pPr>
            <a:r>
              <a:rPr lang="en-US" sz="1800" dirty="0" smtClean="0">
                <a:latin typeface="+mn-lt"/>
              </a:rPr>
              <a:t>5</a:t>
            </a:r>
            <a:r>
              <a:rPr lang="en-US" sz="1800" dirty="0">
                <a:latin typeface="+mn-lt"/>
              </a:rPr>
              <a:t>. Procedures: These describe how specific data are processed and analyzed in order to get the answers for which the information system is designed. </a:t>
            </a:r>
          </a:p>
        </p:txBody>
      </p:sp>
    </p:spTree>
    <p:extLst>
      <p:ext uri="{BB962C8B-B14F-4D97-AF65-F5344CB8AC3E}">
        <p14:creationId xmlns:p14="http://schemas.microsoft.com/office/powerpoint/2010/main" val="4002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Broad Objectives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Culture of organization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Qualification for getting job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Recruitment process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Managerial level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Employee motivation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functions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Specific Objectives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learn about the existing information system(s) which are running in the organization </a:t>
            </a:r>
            <a:endParaRPr lang="en-US" sz="2000" dirty="0" smtClean="0">
              <a:latin typeface="+mn-lt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observe existing workflow </a:t>
            </a:r>
            <a:endParaRPr lang="en-US" sz="2000" dirty="0" smtClean="0">
              <a:latin typeface="+mn-lt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to learn about the advantages and disadvantages of using the system(s) </a:t>
            </a:r>
            <a:endParaRPr lang="en-US" sz="2000" dirty="0" smtClean="0">
              <a:latin typeface="+mn-lt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know how they maintain the system(s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3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Specific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Objectives (cont.)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to </a:t>
            </a:r>
            <a:r>
              <a:rPr lang="en-US" sz="2000" dirty="0"/>
              <a:t>know the associated cost of the system(s) </a:t>
            </a:r>
            <a:endParaRPr lang="en-US" sz="2000" dirty="0" smtClean="0"/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to </a:t>
            </a:r>
            <a:r>
              <a:rPr lang="en-US" sz="2000" dirty="0"/>
              <a:t>know how they train their employee for using those systems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+mj-lt"/>
              </a:rPr>
              <a:t>Scope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62000" y="2190750"/>
            <a:ext cx="703815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information system of "Sonali Bank LTD".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tx1"/>
                </a:solidFill>
                <a:latin typeface="+mj-lt"/>
              </a:rPr>
              <a:t>Presented To</a:t>
            </a:r>
            <a:endParaRPr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50"/>
            <a:ext cx="5437950" cy="28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635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Mr. Md. Iftekharul Amin</a:t>
            </a:r>
          </a:p>
          <a:p>
            <a:pPr marL="0" marR="635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marR="635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Institute Of Business Administration</a:t>
            </a:r>
          </a:p>
          <a:p>
            <a:pPr marL="0" marR="635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Dhaka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Limitations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Time 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Detailed information about organizations’ culture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Detailed information about recruitment process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+mn-lt"/>
              </a:rPr>
              <a:t>Functions of other departments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j-lt"/>
              </a:rPr>
              <a:t>Methodology</a:t>
            </a:r>
            <a:endParaRPr dirty="0">
              <a:latin typeface="+mj-l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22981" y="1699743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sz="1600" dirty="0" smtClean="0"/>
          </a:p>
          <a:p>
            <a:pPr algn="ctr">
              <a:buClr>
                <a:schemeClr val="accent4">
                  <a:lumMod val="50000"/>
                </a:schemeClr>
              </a:buClr>
            </a:pP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Primary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Source: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employees of "Sonali Bank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LTD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".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420256" y="220582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Data Source-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181600" y="2269606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/>
              <a:t>Secondary Source: </a:t>
            </a:r>
            <a:r>
              <a:rPr lang="en-US" dirty="0"/>
              <a:t>website of "Sonali Bank LTD".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+mj-lt"/>
              </a:rPr>
              <a:t>Methodology (cont.)</a:t>
            </a:r>
            <a:endParaRPr dirty="0">
              <a:latin typeface="+mj-l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22981" y="1699743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sz="1600" dirty="0" smtClean="0"/>
          </a:p>
          <a:p>
            <a:pPr algn="ctr">
              <a:buClr>
                <a:schemeClr val="accent4">
                  <a:lumMod val="50000"/>
                </a:schemeClr>
              </a:buClr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Interviewing employees of "Sonali Bank LTD".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420256" y="220582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None/>
            </a:pPr>
            <a:r>
              <a:rPr lang="en-US" sz="1600" dirty="0"/>
              <a:t>Data accession method-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5181600" y="2269606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accent4">
                  <a:lumMod val="50000"/>
                </a:schemeClr>
              </a:buClr>
            </a:pPr>
            <a:r>
              <a:rPr lang="en-US" dirty="0"/>
              <a:t>Visiting the official website of "Sonali Bank LTD".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40522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Findings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123950"/>
            <a:ext cx="7370700" cy="3801758"/>
          </a:xfrm>
        </p:spPr>
        <p:txBody>
          <a:bodyPr/>
          <a:lstStyle/>
          <a:p>
            <a:r>
              <a:rPr lang="en-US" dirty="0" smtClean="0"/>
              <a:t>Existing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04900"/>
            <a:ext cx="2800741" cy="37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76350"/>
            <a:ext cx="7370700" cy="3649358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2000" dirty="0" smtClean="0"/>
              <a:t>Software Management Team of Sonali Bank</a:t>
            </a:r>
          </a:p>
          <a:p>
            <a:pPr marL="76200" indent="0">
              <a:buNone/>
            </a:pPr>
            <a:endParaRPr lang="en-US" sz="1400" dirty="0" smtClean="0"/>
          </a:p>
          <a:p>
            <a:r>
              <a:rPr lang="en-US" sz="1600" dirty="0" smtClean="0"/>
              <a:t>Developer team</a:t>
            </a:r>
          </a:p>
          <a:p>
            <a:r>
              <a:rPr lang="en-US" sz="1600" dirty="0" smtClean="0"/>
              <a:t>Support team</a:t>
            </a:r>
          </a:p>
          <a:p>
            <a:r>
              <a:rPr lang="en-US" sz="1600" dirty="0" smtClean="0"/>
              <a:t>Change team </a:t>
            </a:r>
          </a:p>
          <a:p>
            <a:r>
              <a:rPr lang="en-US" sz="1600" dirty="0" smtClean="0"/>
              <a:t>Tester team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71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hape 266"/>
          <p:cNvSpPr>
            <a:spLocks noGrp="1"/>
          </p:cNvSpPr>
          <p:nvPr>
            <p:ph type="body" idx="1"/>
          </p:nvPr>
        </p:nvSpPr>
        <p:spPr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</a:t>
            </a:r>
            <a:r>
              <a:rPr lang="en-US" u="sng" dirty="0" smtClean="0"/>
              <a:t>Centralized Software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1. Store data from all branches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2. Maximum data are stored here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6" name="Shape 266"/>
          <p:cNvSpPr>
            <a:spLocks noGrp="1"/>
          </p:cNvSpPr>
          <p:nvPr>
            <p:ph type="body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u="sng" dirty="0" smtClean="0"/>
              <a:t>Decentralized Software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1. Store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from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particular branches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2. Store the local data necessary of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particular branch</a:t>
            </a:r>
          </a:p>
        </p:txBody>
      </p:sp>
    </p:spTree>
    <p:extLst>
      <p:ext uri="{BB962C8B-B14F-4D97-AF65-F5344CB8AC3E}">
        <p14:creationId xmlns:p14="http://schemas.microsoft.com/office/powerpoint/2010/main" val="341472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00150"/>
            <a:ext cx="7370700" cy="3725558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nline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branch banking 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76200" indent="0" algn="ctr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Shape 259"/>
          <p:cNvSpPr/>
          <p:nvPr/>
        </p:nvSpPr>
        <p:spPr>
          <a:xfrm>
            <a:off x="4114800" y="1200150"/>
            <a:ext cx="2879504" cy="372555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1. CBS software is used for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online banking.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2. CBS is a centralized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3. CBS is a special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in Sonali Bank LTD.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4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047750"/>
            <a:ext cx="7370700" cy="3877958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smtClean="0"/>
              <a:t>Banking</a:t>
            </a:r>
            <a:r>
              <a:rPr lang="en-US" dirty="0" smtClean="0"/>
              <a:t> </a:t>
            </a:r>
            <a:r>
              <a:rPr lang="en-US" sz="1800" dirty="0" smtClean="0"/>
              <a:t>Software                   </a:t>
            </a:r>
            <a:endParaRPr lang="en-US" sz="1800" dirty="0"/>
          </a:p>
        </p:txBody>
      </p:sp>
      <p:sp>
        <p:nvSpPr>
          <p:cNvPr id="4" name="Shape 245"/>
          <p:cNvSpPr/>
          <p:nvPr/>
        </p:nvSpPr>
        <p:spPr>
          <a:xfrm>
            <a:off x="4343400" y="757304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1. CBS, GTS for Govt.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transaction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2. Sonali Seba provide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service to different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company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137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 smtClean="0"/>
              <a:t>Operating Systems</a:t>
            </a:r>
          </a:p>
          <a:p>
            <a:pPr marL="76200" indent="0">
              <a:buNone/>
            </a:pPr>
            <a:endParaRPr lang="en-US" sz="900" dirty="0" smtClean="0"/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Mostly Windows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AIX for CBS software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Linux for tearing software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39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5731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55800"/>
            <a:ext cx="7370700" cy="3669908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smtClean="0"/>
              <a:t>Storage system	</a:t>
            </a:r>
          </a:p>
          <a:p>
            <a:r>
              <a:rPr lang="en-US" sz="1400" dirty="0" smtClean="0"/>
              <a:t>Use DC and DR  storage system</a:t>
            </a:r>
          </a:p>
          <a:p>
            <a:r>
              <a:rPr lang="en-US" sz="1400" dirty="0" smtClean="0"/>
              <a:t>Synchronize in real time</a:t>
            </a:r>
          </a:p>
          <a:p>
            <a:r>
              <a:rPr lang="en-US" sz="1400" dirty="0" smtClean="0"/>
              <a:t>Daily backup called incremental backup is used</a:t>
            </a:r>
          </a:p>
          <a:p>
            <a:r>
              <a:rPr lang="en-US" sz="1400" dirty="0" smtClean="0"/>
              <a:t>Backup size is 100GB</a:t>
            </a:r>
          </a:p>
          <a:p>
            <a:r>
              <a:rPr lang="en-US" sz="1400" dirty="0"/>
              <a:t>D</a:t>
            </a:r>
            <a:r>
              <a:rPr lang="en-US" sz="1400" dirty="0" smtClean="0"/>
              <a:t>ata </a:t>
            </a:r>
            <a:r>
              <a:rPr lang="en-US" sz="1400" dirty="0"/>
              <a:t>increase 1 GB daily and they backup it </a:t>
            </a:r>
            <a:endParaRPr lang="en-US" sz="1400" dirty="0" smtClean="0"/>
          </a:p>
          <a:p>
            <a:r>
              <a:rPr lang="en-US" sz="1400" dirty="0" smtClean="0"/>
              <a:t>Sometimes mobile hard drive is used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5" y="1255800"/>
            <a:ext cx="1943100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348615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Source:https</a:t>
            </a:r>
            <a:r>
              <a:rPr lang="en-US" sz="800" dirty="0"/>
              <a:t>://pixabay.com/en/database-data-storage-cylinder-149760/</a:t>
            </a:r>
          </a:p>
        </p:txBody>
      </p:sp>
    </p:spTree>
    <p:extLst>
      <p:ext uri="{BB962C8B-B14F-4D97-AF65-F5344CB8AC3E}">
        <p14:creationId xmlns:p14="http://schemas.microsoft.com/office/powerpoint/2010/main" val="95426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P</a:t>
            </a:r>
            <a:r>
              <a:rPr lang="en" sz="40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resented By</a:t>
            </a:r>
            <a:endParaRPr sz="40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Group 3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/>
              <a:t>Tahlil-803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/>
              <a:t>Tulshi Chandra Das-811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/>
              <a:t>Saara Sheneen-833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smtClean="0"/>
              <a:t>Maloy Kanti Sarkar-834</a:t>
            </a:r>
            <a:endParaRPr sz="1800" b="1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93258"/>
            <a:ext cx="7370700" cy="363245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smtClean="0"/>
              <a:t>Fixing Bug of Software</a:t>
            </a:r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Sonali Bank notify the vendor company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Vendor company fix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bug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93258"/>
            <a:ext cx="2044700" cy="1763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31813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dirty="0" smtClean="0"/>
              <a:t>Source:https</a:t>
            </a:r>
            <a:r>
              <a:rPr lang="en-US" sz="600" dirty="0"/>
              <a:t>://www.mytechlogy.com/IT-blogs/6967/10-reasons-why-you-should-fix-bugs-as-soon-as-you-find-them/</a:t>
            </a:r>
          </a:p>
        </p:txBody>
      </p:sp>
    </p:spTree>
    <p:extLst>
      <p:ext uri="{BB962C8B-B14F-4D97-AF65-F5344CB8AC3E}">
        <p14:creationId xmlns:p14="http://schemas.microsoft.com/office/powerpoint/2010/main" val="385558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7370700" cy="649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Findings (cont.)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1200150"/>
            <a:ext cx="7370700" cy="3725558"/>
          </a:xfrm>
        </p:spPr>
        <p:txBody>
          <a:bodyPr/>
          <a:lstStyle/>
          <a:p>
            <a:pPr marL="7620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marL="7620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Maintain physical and technical security</a:t>
            </a:r>
          </a:p>
          <a:p>
            <a:r>
              <a:rPr lang="en-US" sz="1400" dirty="0">
                <a:solidFill>
                  <a:schemeClr val="tx1"/>
                </a:solidFill>
              </a:rPr>
              <a:t>use routers, switch to maintain </a:t>
            </a:r>
            <a:r>
              <a:rPr lang="en-US" sz="1400" dirty="0" smtClean="0">
                <a:solidFill>
                  <a:schemeClr val="tx1"/>
                </a:solidFill>
              </a:rPr>
              <a:t>data software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use antivirus centrally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Use Core </a:t>
            </a:r>
            <a:r>
              <a:rPr lang="en-US" sz="1400" dirty="0">
                <a:solidFill>
                  <a:schemeClr val="tx1"/>
                </a:solidFill>
              </a:rPr>
              <a:t>Cal </a:t>
            </a:r>
            <a:r>
              <a:rPr lang="en-US" sz="1400" dirty="0" smtClean="0">
                <a:solidFill>
                  <a:schemeClr val="tx1"/>
                </a:solidFill>
              </a:rPr>
              <a:t>license to control branches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6200" indent="0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55800"/>
            <a:ext cx="2733675" cy="16668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10200" y="2978325"/>
            <a:ext cx="2971800" cy="27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https</a:t>
            </a:r>
            <a:r>
              <a:rPr lang="en-US" dirty="0" smtClean="0"/>
              <a:t>://vizorsoftware.com/vizor-expands-senior-management-team</a:t>
            </a:r>
            <a:r>
              <a:rPr lang="en-US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978325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https</a:t>
            </a:r>
            <a:r>
              <a:rPr lang="en-US" sz="800" dirty="0"/>
              <a:t>://vizorsoftware.com/vizor-expands-senior-management-team/</a:t>
            </a:r>
          </a:p>
        </p:txBody>
      </p:sp>
    </p:spTree>
    <p:extLst>
      <p:ext uri="{BB962C8B-B14F-4D97-AF65-F5344CB8AC3E}">
        <p14:creationId xmlns:p14="http://schemas.microsoft.com/office/powerpoint/2010/main" val="3033883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Proper use of information technology can lead to the achievement of expected skills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Technology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can play a vital role in the eradication of corruption by bringing in transparency in the state machinery. </a:t>
            </a:r>
          </a:p>
        </p:txBody>
      </p:sp>
    </p:spTree>
    <p:extLst>
      <p:ext uri="{BB962C8B-B14F-4D97-AF65-F5344CB8AC3E}">
        <p14:creationId xmlns:p14="http://schemas.microsoft.com/office/powerpoint/2010/main" val="4115929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0" y="361950"/>
            <a:ext cx="7370700" cy="4563758"/>
          </a:xfrm>
        </p:spPr>
        <p:txBody>
          <a:bodyPr/>
          <a:lstStyle/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endParaRPr lang="en-US" dirty="0" smtClean="0"/>
          </a:p>
          <a:p>
            <a:pPr marL="76200" indent="0">
              <a:buNone/>
            </a:pPr>
            <a:r>
              <a:rPr lang="en-US" dirty="0" smtClean="0"/>
              <a:t>            </a:t>
            </a:r>
            <a:r>
              <a:rPr lang="en-US" sz="1000" dirty="0" smtClean="0"/>
              <a:t>Figure1: Group 3 with AGM and a developer of Sonali Bank</a:t>
            </a:r>
            <a:endParaRPr lang="en-US" dirty="0"/>
          </a:p>
          <a:p>
            <a:pPr marL="76200" indent="0">
              <a:buNone/>
            </a:pPr>
            <a:r>
              <a:rPr lang="en-US" dirty="0" smtClean="0"/>
              <a:t>          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8150"/>
            <a:ext cx="5002514" cy="3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6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32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800" dirty="0"/>
              <a:t>You can find </a:t>
            </a:r>
            <a:r>
              <a:rPr lang="en" sz="1800" dirty="0" smtClean="0"/>
              <a:t>us </a:t>
            </a:r>
            <a:r>
              <a:rPr lang="en" sz="1800" dirty="0"/>
              <a:t>at </a:t>
            </a:r>
            <a:r>
              <a:rPr lang="en" sz="1800" dirty="0" smtClean="0">
                <a:hlinkClick r:id="rId3"/>
              </a:rPr>
              <a:t>bsse0803@iit.du.ac.bd</a:t>
            </a:r>
            <a:r>
              <a:rPr lang="en" sz="1800" dirty="0"/>
              <a:t>, </a:t>
            </a:r>
            <a:r>
              <a:rPr lang="en" sz="1800" dirty="0" smtClean="0">
                <a:hlinkClick r:id="rId3"/>
              </a:rPr>
              <a:t>bsse0811@iit.du.ac.bd</a:t>
            </a:r>
            <a:r>
              <a:rPr lang="en" sz="1800" dirty="0"/>
              <a:t>, </a:t>
            </a:r>
            <a:r>
              <a:rPr lang="en" sz="1800" dirty="0" smtClean="0"/>
              <a:t>, </a:t>
            </a:r>
            <a:r>
              <a:rPr lang="en" sz="1800" dirty="0" smtClean="0">
                <a:hlinkClick r:id="rId3"/>
              </a:rPr>
              <a:t>bsse0833@iit.du.ac.bd</a:t>
            </a:r>
            <a:r>
              <a:rPr lang="en" sz="1800" dirty="0" smtClean="0"/>
              <a:t>, </a:t>
            </a:r>
            <a:r>
              <a:rPr lang="en" sz="1800" dirty="0" smtClean="0">
                <a:hlinkClick r:id="rId3"/>
              </a:rPr>
              <a:t>bsse0834@iit.du.ac.bd</a:t>
            </a:r>
            <a:r>
              <a:rPr lang="en" sz="1800" dirty="0"/>
              <a:t>, </a:t>
            </a:r>
            <a:endParaRPr sz="1800" b="1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3"/>
          <p:cNvSpPr txBox="1">
            <a:spLocks/>
          </p:cNvSpPr>
          <p:nvPr/>
        </p:nvSpPr>
        <p:spPr>
          <a:xfrm>
            <a:off x="304800" y="361950"/>
            <a:ext cx="5791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Presentation Outline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86650" y="1598408"/>
            <a:ext cx="7370700" cy="3335542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Introduction</a:t>
            </a:r>
          </a:p>
          <a:p>
            <a:r>
              <a:rPr lang="en-US" sz="2000" dirty="0" smtClean="0">
                <a:latin typeface="+mn-lt"/>
              </a:rPr>
              <a:t>Background </a:t>
            </a:r>
          </a:p>
          <a:p>
            <a:r>
              <a:rPr lang="en-US" sz="2000" dirty="0" smtClean="0">
                <a:latin typeface="+mn-lt"/>
              </a:rPr>
              <a:t>Objectives</a:t>
            </a:r>
          </a:p>
          <a:p>
            <a:r>
              <a:rPr lang="en-US" sz="2000" dirty="0" smtClean="0">
                <a:latin typeface="+mn-lt"/>
              </a:rPr>
              <a:t>Scope</a:t>
            </a:r>
          </a:p>
          <a:p>
            <a:r>
              <a:rPr lang="en-US" sz="2000" dirty="0" smtClean="0">
                <a:latin typeface="+mn-lt"/>
              </a:rPr>
              <a:t>Limitations</a:t>
            </a:r>
          </a:p>
          <a:p>
            <a:r>
              <a:rPr lang="en-US" sz="2000" dirty="0" smtClean="0">
                <a:latin typeface="+mn-lt"/>
              </a:rPr>
              <a:t>Methodology</a:t>
            </a:r>
          </a:p>
          <a:p>
            <a:r>
              <a:rPr lang="en-US" sz="2000" dirty="0" smtClean="0">
                <a:latin typeface="+mn-lt"/>
              </a:rPr>
              <a:t>Findings</a:t>
            </a:r>
          </a:p>
          <a:p>
            <a:r>
              <a:rPr lang="en-US" sz="2000" dirty="0" smtClean="0">
                <a:latin typeface="+mn-lt"/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Introduction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Font typeface="Wingdings" pitchFamily="2" charset="2"/>
              <a:buChar char="ü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latin typeface="+mn-lt"/>
              </a:rPr>
              <a:t>Data</a:t>
            </a:r>
            <a:r>
              <a:rPr lang="en-US" sz="2000" dirty="0" smtClean="0">
                <a:latin typeface="+mn-lt"/>
              </a:rPr>
              <a:t> is information that has been translated into a form that           is efficient for movement or processing.</a:t>
            </a:r>
          </a:p>
          <a:p>
            <a:pPr marL="0" lvl="0" indent="0" algn="just">
              <a:buFont typeface="Wingdings" pitchFamily="2" charset="2"/>
              <a:buChar char="ü"/>
            </a:pPr>
            <a:r>
              <a:rPr lang="en-US" sz="2000" b="1" dirty="0" smtClean="0">
                <a:latin typeface="+mn-lt"/>
              </a:rPr>
              <a:t>Information technology (IT) </a:t>
            </a:r>
            <a:r>
              <a:rPr lang="en-US" sz="2000" dirty="0" smtClean="0">
                <a:latin typeface="+mn-lt"/>
              </a:rPr>
              <a:t>is the use of computers to store, retrieve, transmit, and manipulate data, or information.</a:t>
            </a:r>
          </a:p>
          <a:p>
            <a:pPr marL="0" lvl="0" indent="0" algn="just">
              <a:buFont typeface="Wingdings" pitchFamily="2" charset="2"/>
              <a:buChar char="ü"/>
            </a:pPr>
            <a:r>
              <a:rPr lang="en-US" sz="2000" b="1" dirty="0" smtClean="0">
                <a:latin typeface="+mn-lt"/>
              </a:rPr>
              <a:t>Information system</a:t>
            </a:r>
            <a:r>
              <a:rPr lang="en-US" sz="2000" dirty="0" smtClean="0">
                <a:latin typeface="+mn-lt"/>
              </a:rPr>
              <a:t>, an integrated set of components for collecting, storing, and processing data and for providing information, knowledge, and digital products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Background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b="1" dirty="0" smtClean="0">
                <a:latin typeface="+mj-lt"/>
              </a:rPr>
              <a:t>The history of information systems only spans five decades.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First era: Mainframe and minicomputer computing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Second era: Personal computers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Third era: Client/server networks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Fourth era: Enterprise computing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Fifth era: Cloud computing  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 smtClean="0">
                <a:latin typeface="+mj-lt"/>
              </a:rPr>
              <a:t>First Era: </a:t>
            </a:r>
            <a:r>
              <a:rPr lang="en-US" sz="1800" dirty="0" smtClean="0">
                <a:latin typeface="+mj-lt"/>
              </a:rPr>
              <a:t>The first era, pre-1965, was the period of huge mainframe computers. Requirements 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Temperature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Skilled people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Costly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Time sharing</a:t>
            </a:r>
            <a:endParaRPr sz="1800" dirty="0">
              <a:latin typeface="+mj-lt"/>
            </a:endParaRPr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  <a:latin typeface="+mj-lt"/>
              </a:rPr>
              <a:t>Background (cont.)</a:t>
            </a:r>
            <a:endParaRPr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 smtClean="0">
                <a:latin typeface="+mj-lt"/>
              </a:rPr>
              <a:t>Second Era: </a:t>
            </a:r>
            <a:r>
              <a:rPr lang="en-US" sz="1800" dirty="0" smtClean="0">
                <a:latin typeface="+mj-lt"/>
              </a:rPr>
              <a:t>The second era of personal computers started in 1965 with the introduction of the microprocessor.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Comparatively lower cost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Operated by ordinary people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Comparatively higher speed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Background (cont.)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 smtClean="0">
                <a:latin typeface="+mj-lt"/>
              </a:rPr>
              <a:t>Third Era: </a:t>
            </a:r>
            <a:r>
              <a:rPr lang="en-US" sz="1800" dirty="0" smtClean="0"/>
              <a:t>The third era of personal computers started in 1980.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Developed power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Developed anatomy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+mj-lt"/>
              </a:rPr>
              <a:t>Client-server network</a:t>
            </a:r>
            <a:endParaRPr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894</Words>
  <Application>Microsoft Office PowerPoint</Application>
  <PresentationFormat>On-screen Show (16:9)</PresentationFormat>
  <Paragraphs>230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Karla</vt:lpstr>
      <vt:lpstr>Raleway</vt:lpstr>
      <vt:lpstr>Times New Roman</vt:lpstr>
      <vt:lpstr>Wingdings</vt:lpstr>
      <vt:lpstr>Escalus template</vt:lpstr>
      <vt:lpstr>STUDYING INFORMATION SYSTEM  SONALI BANK LTD.</vt:lpstr>
      <vt:lpstr>Presented To</vt:lpstr>
      <vt:lpstr>Presented By</vt:lpstr>
      <vt:lpstr>Presentation Outline </vt:lpstr>
      <vt:lpstr>Introduction</vt:lpstr>
      <vt:lpstr>Background</vt:lpstr>
      <vt:lpstr>Background (cont.)</vt:lpstr>
      <vt:lpstr>Background (cont.)</vt:lpstr>
      <vt:lpstr>Background (cont.)</vt:lpstr>
      <vt:lpstr>Background (cont.)</vt:lpstr>
      <vt:lpstr>Background (cont.)</vt:lpstr>
      <vt:lpstr>Background (cont.)</vt:lpstr>
      <vt:lpstr>Background (cont.)</vt:lpstr>
      <vt:lpstr>Background (cont.)</vt:lpstr>
      <vt:lpstr>Background (cont.)</vt:lpstr>
      <vt:lpstr>Broad Objectives</vt:lpstr>
      <vt:lpstr>  Specific Objectives</vt:lpstr>
      <vt:lpstr>Specific Objectives (cont.)</vt:lpstr>
      <vt:lpstr>Scope</vt:lpstr>
      <vt:lpstr>Limitations</vt:lpstr>
      <vt:lpstr>Methodology</vt:lpstr>
      <vt:lpstr>Methodology (cont.)</vt:lpstr>
      <vt:lpstr>Findings</vt:lpstr>
      <vt:lpstr>Findings</vt:lpstr>
      <vt:lpstr>Findings (cont.)</vt:lpstr>
      <vt:lpstr>Findings (cont.)</vt:lpstr>
      <vt:lpstr>Findings (Cont.)</vt:lpstr>
      <vt:lpstr>Findings</vt:lpstr>
      <vt:lpstr>Findings</vt:lpstr>
      <vt:lpstr>Findings(Cont.)</vt:lpstr>
      <vt:lpstr>Findings (cont.)</vt:lpstr>
      <vt:lpstr>Conclusion</vt:lpstr>
      <vt:lpstr>PowerPoint Presentation</vt:lpstr>
      <vt:lpstr>Q/A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INFORMATION SYSTEM  SONALI BANK LTD.</dc:title>
  <cp:lastModifiedBy>Tulshi Das</cp:lastModifiedBy>
  <cp:revision>85</cp:revision>
  <dcterms:modified xsi:type="dcterms:W3CDTF">2018-04-25T08:38:03Z</dcterms:modified>
</cp:coreProperties>
</file>