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3"/>
  </p:notesMasterIdLst>
  <p:sldIdLst>
    <p:sldId id="256" r:id="rId2"/>
    <p:sldId id="257" r:id="rId3"/>
    <p:sldId id="296" r:id="rId4"/>
    <p:sldId id="324" r:id="rId5"/>
    <p:sldId id="297" r:id="rId6"/>
    <p:sldId id="298" r:id="rId7"/>
    <p:sldId id="299" r:id="rId8"/>
    <p:sldId id="325" r:id="rId9"/>
    <p:sldId id="300" r:id="rId10"/>
    <p:sldId id="332" r:id="rId11"/>
    <p:sldId id="333" r:id="rId12"/>
    <p:sldId id="301" r:id="rId13"/>
    <p:sldId id="302" r:id="rId14"/>
    <p:sldId id="303" r:id="rId15"/>
    <p:sldId id="304" r:id="rId16"/>
    <p:sldId id="305" r:id="rId17"/>
    <p:sldId id="334" r:id="rId18"/>
    <p:sldId id="335" r:id="rId19"/>
    <p:sldId id="336" r:id="rId20"/>
    <p:sldId id="339" r:id="rId21"/>
    <p:sldId id="340" r:id="rId22"/>
    <p:sldId id="341" r:id="rId23"/>
    <p:sldId id="342" r:id="rId24"/>
    <p:sldId id="343"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80" r:id="rId53"/>
    <p:sldId id="372" r:id="rId54"/>
    <p:sldId id="373" r:id="rId55"/>
    <p:sldId id="374" r:id="rId56"/>
    <p:sldId id="375" r:id="rId57"/>
    <p:sldId id="376" r:id="rId58"/>
    <p:sldId id="377" r:id="rId59"/>
    <p:sldId id="378" r:id="rId60"/>
    <p:sldId id="379" r:id="rId61"/>
    <p:sldId id="29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10" d="100"/>
          <a:sy n="110" d="100"/>
        </p:scale>
        <p:origin x="163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01/16/2018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249587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18</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533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C4A90C-404C-484C-AEB6-F8C9C87CBC61}" type="datetime1">
              <a:rPr lang="en-US" smtClean="0"/>
              <a:pPr/>
              <a:t>01/16/2018</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013DAD-62A5-4A3B-A04B-DD33650F0CCD}" type="datetime1">
              <a:rPr lang="en-US" smtClean="0"/>
              <a:pPr/>
              <a:t>01/16/2018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CF846-73A4-4401-98D3-87DAD25B11F2}" type="datetime1">
              <a:rPr lang="en-US" smtClean="0"/>
              <a:pPr/>
              <a:t>01/16/2018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FCF762E-6744-463B-9283-FEF6E7E2EAE8}" type="datetime1">
              <a:rPr lang="en-US" smtClean="0"/>
              <a:pPr/>
              <a:t>01/16/2018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7703BAB2-DEEB-434D-A711-ED21A74DED11}" type="datetime1">
              <a:rPr lang="en-US" smtClean="0"/>
              <a:pPr/>
              <a:t>01/16/2018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7BF4002-75A5-4738-8173-60A9A431F3E0}" type="datetime1">
              <a:rPr lang="en-US" smtClean="0"/>
              <a:pPr/>
              <a:t>01/16/2018</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405D7EF-2799-4ED1-B5F1-54C602127B64}" type="datetime1">
              <a:rPr lang="en-US" smtClean="0"/>
              <a:pPr/>
              <a:t>01/16/2018</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090F95-FE09-4B5C-B6B5-DB704EE655F7}" type="datetime1">
              <a:rPr lang="en-US" smtClean="0"/>
              <a:pPr/>
              <a:t>01/16/2018</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34798D7-2FA2-4ED9-B2F7-0DB12CC2CC12}" type="datetime1">
              <a:rPr lang="en-US" smtClean="0"/>
              <a:pPr/>
              <a:t>01/16/2018</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F112EEC-A077-489B-88DD-D5F789E5D3C3}" type="datetime1">
              <a:rPr lang="en-US" smtClean="0"/>
              <a:pPr/>
              <a:t>01/16/2018</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7D3EAA7-AEFC-415D-BB7D-D6AD6D92AD75}" type="datetime1">
              <a:rPr lang="en-US" smtClean="0"/>
              <a:pPr/>
              <a:t>01/16/2018</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12995CB-AC8A-44EF-B5CF-E8E92FA801DB}" type="datetime1">
              <a:rPr lang="en-US" smtClean="0"/>
              <a:pPr/>
              <a:t>01/16/2018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www.loc.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E:\Google%20Drive\BSSE\8th%20batch\5th%20semester\Lectures\Special%20characters.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br>
              <a:rPr lang="en-US" dirty="0" smtClean="0"/>
            </a:br>
            <a:r>
              <a:rPr lang="en-US" dirty="0" smtClean="0"/>
              <a:t>Lecture - 02</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smtClean="0"/>
              <a:t>This element needs two pieces of information: </a:t>
            </a:r>
          </a:p>
          <a:p>
            <a:pPr lvl="1"/>
            <a:r>
              <a:rPr lang="en-US" dirty="0" smtClean="0"/>
              <a:t>the URL of the target resource page, and </a:t>
            </a:r>
          </a:p>
          <a:p>
            <a:pPr lvl="1"/>
            <a:r>
              <a:rPr lang="en-US" dirty="0" smtClean="0"/>
              <a:t>the document content or object needed to activate the hyperlink. </a:t>
            </a:r>
          </a:p>
          <a:p>
            <a:r>
              <a:rPr lang="en-US" dirty="0" smtClean="0"/>
              <a:t>Assigning a URL value to an </a:t>
            </a:r>
            <a:r>
              <a:rPr lang="en-US" b="1" dirty="0" smtClean="0"/>
              <a:t>&lt;a&gt;</a:t>
            </a:r>
            <a:r>
              <a:rPr lang="en-US" dirty="0" smtClean="0"/>
              <a:t> tag's </a:t>
            </a:r>
            <a:r>
              <a:rPr lang="en-US" b="1" dirty="0" err="1" smtClean="0"/>
              <a:t>href</a:t>
            </a:r>
            <a:r>
              <a:rPr lang="en-US" dirty="0" smtClean="0"/>
              <a:t> attribute specifies the target resource like so: </a:t>
            </a:r>
          </a:p>
          <a:p>
            <a:pPr>
              <a:buNone/>
            </a:pPr>
            <a:r>
              <a:rPr lang="en-US" dirty="0" smtClean="0"/>
              <a:t>		</a:t>
            </a:r>
            <a:r>
              <a:rPr lang="en-US" sz="2400" i="1" dirty="0" smtClean="0"/>
              <a:t>&lt;a </a:t>
            </a:r>
            <a:r>
              <a:rPr lang="en-US" sz="2400" i="1" dirty="0" err="1" smtClean="0"/>
              <a:t>href</a:t>
            </a:r>
            <a:r>
              <a:rPr lang="en-US" sz="2400" i="1" dirty="0" smtClean="0"/>
              <a:t>="</a:t>
            </a:r>
            <a:r>
              <a:rPr lang="en-US" sz="2400" i="1" dirty="0" err="1" smtClean="0"/>
              <a:t>url</a:t>
            </a:r>
            <a:r>
              <a:rPr lang="en-US" sz="2400" i="1" dirty="0" smtClean="0"/>
              <a:t>"&gt;Link text&lt;/a&gt;.</a:t>
            </a:r>
            <a:r>
              <a:rPr lang="en-US" dirty="0" smtClean="0"/>
              <a:t> </a:t>
            </a:r>
          </a:p>
          <a:p>
            <a:r>
              <a:rPr lang="en-US" dirty="0" smtClean="0"/>
              <a:t>For example, to link to Library of Congress</a:t>
            </a:r>
          </a:p>
          <a:p>
            <a:pPr lvl="2">
              <a:buNone/>
            </a:pPr>
            <a:r>
              <a:rPr lang="en-US" i="1" dirty="0" smtClean="0"/>
              <a:t>&lt;a </a:t>
            </a:r>
            <a:r>
              <a:rPr lang="en-US" i="1" dirty="0" err="1" smtClean="0"/>
              <a:t>href</a:t>
            </a:r>
            <a:r>
              <a:rPr lang="en-US" i="1" dirty="0" smtClean="0"/>
              <a:t>=</a:t>
            </a:r>
            <a:r>
              <a:rPr lang="en-US" i="1" u="sng" dirty="0" smtClean="0">
                <a:hlinkClick r:id="rId2"/>
              </a:rPr>
              <a:t>http://www.loc.gov</a:t>
            </a:r>
            <a:r>
              <a:rPr lang="en-US" i="1" dirty="0" smtClean="0"/>
              <a:t>.&gt; Library of Congress &lt;/a&gt; </a:t>
            </a:r>
            <a:endParaRPr lang="en-MY" dirty="0" smtClean="0"/>
          </a:p>
          <a:p>
            <a:endParaRPr lang="en-MY"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smtClean="0"/>
              <a:t>The &lt;</a:t>
            </a:r>
            <a:r>
              <a:rPr lang="en-US" b="1" dirty="0" smtClean="0"/>
              <a:t>a&gt;</a:t>
            </a:r>
            <a:r>
              <a:rPr lang="en-US" dirty="0" smtClean="0"/>
              <a:t> element has many possible attributes besides </a:t>
            </a:r>
            <a:r>
              <a:rPr lang="en-US" b="1" dirty="0" err="1" smtClean="0"/>
              <a:t>href</a:t>
            </a:r>
            <a:endParaRPr lang="en-US" b="1" dirty="0" smtClean="0"/>
          </a:p>
          <a:p>
            <a:pPr lvl="2"/>
            <a:r>
              <a:rPr lang="en-US" b="1" dirty="0" smtClean="0"/>
              <a:t>HREF</a:t>
            </a:r>
            <a:r>
              <a:rPr lang="en-US" dirty="0" smtClean="0"/>
              <a:t>: Sets the URL of the destination object for the anchor.</a:t>
            </a:r>
          </a:p>
          <a:p>
            <a:pPr lvl="2"/>
            <a:r>
              <a:rPr lang="en-US" b="1" dirty="0" smtClean="0"/>
              <a:t>NAME: </a:t>
            </a:r>
            <a:r>
              <a:rPr lang="en-US" dirty="0" smtClean="0"/>
              <a:t>Names the anchor so that it can be a target of another anchor or script. Traditional HTML super ceded by id.</a:t>
            </a:r>
            <a:endParaRPr lang="en-MY" dirty="0" smtClean="0"/>
          </a:p>
          <a:p>
            <a:pPr lvl="2"/>
            <a:r>
              <a:rPr lang="en-US" b="1" dirty="0" smtClean="0"/>
              <a:t>ID: </a:t>
            </a:r>
            <a:r>
              <a:rPr lang="en-US" dirty="0" smtClean="0"/>
              <a:t>Identifies the anchor for target by another anchor, style sheet access, and scripting exposure. HTML 4 or XHTML attribute.</a:t>
            </a:r>
          </a:p>
          <a:p>
            <a:pPr lvl="2"/>
            <a:r>
              <a:rPr lang="en-US" b="1" dirty="0" smtClean="0"/>
              <a:t>TARGET: </a:t>
            </a:r>
            <a:r>
              <a:rPr lang="en-US" dirty="0" smtClean="0"/>
              <a:t>Defines the frame or window destination of the link. Values may be “_blank”, “_self”, “_parent”, “_top”</a:t>
            </a:r>
          </a:p>
          <a:p>
            <a:pPr lvl="2"/>
            <a:r>
              <a:rPr lang="en-US" b="1" dirty="0" smtClean="0"/>
              <a:t>TITLE: </a:t>
            </a:r>
            <a:r>
              <a:rPr lang="en-US" dirty="0" smtClean="0"/>
              <a:t>Sets advisory text.</a:t>
            </a:r>
          </a:p>
          <a:p>
            <a:pPr lvl="2"/>
            <a:r>
              <a:rPr lang="en-US" b="1" dirty="0" smtClean="0"/>
              <a:t>REL: </a:t>
            </a:r>
            <a:r>
              <a:rPr lang="en-US" dirty="0" smtClean="0"/>
              <a:t>Defines the relationship of the object being linked to.</a:t>
            </a:r>
          </a:p>
          <a:p>
            <a:pPr lvl="2"/>
            <a:r>
              <a:rPr lang="en-US" b="1" dirty="0" smtClean="0"/>
              <a:t>REV: </a:t>
            </a:r>
            <a:r>
              <a:rPr lang="en-US" dirty="0" smtClean="0"/>
              <a:t>Defines the relationship of the current object to the object being linked to. In short, rev defines the reverse relationship.</a:t>
            </a:r>
            <a:endParaRPr lang="en-MY"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image as a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lvl="1">
              <a:buNone/>
            </a:pPr>
            <a:r>
              <a:rPr lang="en-US" i="1" dirty="0" smtClean="0"/>
              <a:t>&lt;p&gt;</a:t>
            </a:r>
          </a:p>
          <a:p>
            <a:pPr lvl="1">
              <a:buNone/>
            </a:pPr>
            <a:r>
              <a:rPr lang="en-US" i="1" dirty="0" smtClean="0"/>
              <a:t>&lt;a </a:t>
            </a:r>
            <a:r>
              <a:rPr lang="en-US" i="1" dirty="0" err="1" smtClean="0"/>
              <a:t>href</a:t>
            </a:r>
            <a:r>
              <a:rPr lang="en-US" i="1" dirty="0" smtClean="0"/>
              <a:t>="default.asp"&gt;</a:t>
            </a:r>
            <a:endParaRPr lang="en-MY" dirty="0" smtClean="0"/>
          </a:p>
          <a:p>
            <a:pPr lvl="1">
              <a:buNone/>
            </a:pPr>
            <a:r>
              <a:rPr lang="en-US" i="1" dirty="0" smtClean="0"/>
              <a:t>&lt;</a:t>
            </a:r>
            <a:r>
              <a:rPr lang="en-US" i="1" dirty="0" err="1" smtClean="0"/>
              <a:t>img</a:t>
            </a:r>
            <a:r>
              <a:rPr lang="en-US" i="1" dirty="0" smtClean="0"/>
              <a:t> </a:t>
            </a:r>
            <a:r>
              <a:rPr lang="en-US" i="1" dirty="0" err="1" smtClean="0"/>
              <a:t>src</a:t>
            </a:r>
            <a:r>
              <a:rPr lang="en-US" i="1" dirty="0" smtClean="0"/>
              <a:t>="smiley.gif" alt="HTML tutorial" width="32" height="32" /&gt;</a:t>
            </a:r>
            <a:endParaRPr lang="en-MY" dirty="0" smtClean="0"/>
          </a:p>
          <a:p>
            <a:pPr lvl="1">
              <a:buNone/>
            </a:pPr>
            <a:r>
              <a:rPr lang="en-US" i="1" dirty="0" smtClean="0"/>
              <a:t>&lt;/a&gt;&lt;/p&gt;</a:t>
            </a:r>
          </a:p>
          <a:p>
            <a:pPr lvl="1">
              <a:buNone/>
            </a:pPr>
            <a:r>
              <a:rPr lang="en-US" sz="2300" i="1" dirty="0" smtClean="0"/>
              <a:t>&lt;p&gt;No border around the image, but still a link:</a:t>
            </a:r>
            <a:endParaRPr lang="en-MY" sz="2300" dirty="0" smtClean="0"/>
          </a:p>
          <a:p>
            <a:pPr lvl="1">
              <a:buNone/>
            </a:pPr>
            <a:r>
              <a:rPr lang="en-US" sz="2300" i="1" dirty="0" smtClean="0"/>
              <a:t>&lt;a </a:t>
            </a:r>
            <a:r>
              <a:rPr lang="en-US" sz="2300" i="1" dirty="0" err="1" smtClean="0"/>
              <a:t>href</a:t>
            </a:r>
            <a:r>
              <a:rPr lang="en-US" sz="2300" i="1" dirty="0" smtClean="0"/>
              <a:t>="default.asp"&gt;</a:t>
            </a:r>
            <a:endParaRPr lang="en-MY" sz="2300" dirty="0" smtClean="0"/>
          </a:p>
          <a:p>
            <a:pPr lvl="1">
              <a:buNone/>
            </a:pPr>
            <a:r>
              <a:rPr lang="en-US" sz="2300" i="1" dirty="0" smtClean="0"/>
              <a:t>&lt;</a:t>
            </a:r>
            <a:r>
              <a:rPr lang="en-US" sz="2300" i="1" dirty="0" err="1" smtClean="0"/>
              <a:t>img</a:t>
            </a:r>
            <a:r>
              <a:rPr lang="en-US" sz="2300" i="1" dirty="0" smtClean="0"/>
              <a:t> border="0" </a:t>
            </a:r>
            <a:r>
              <a:rPr lang="en-US" sz="2300" i="1" dirty="0" err="1" smtClean="0"/>
              <a:t>src</a:t>
            </a:r>
            <a:r>
              <a:rPr lang="en-US" sz="2300" i="1" dirty="0" smtClean="0"/>
              <a:t>="smiley.gif" alt="HTML tutorial" width="32" height="32" /&gt;</a:t>
            </a:r>
            <a:endParaRPr lang="en-MY" sz="2300" dirty="0" smtClean="0"/>
          </a:p>
          <a:p>
            <a:pPr lvl="1">
              <a:buNone/>
            </a:pPr>
            <a:r>
              <a:rPr lang="en-US" sz="2300" i="1" dirty="0" smtClean="0"/>
              <a:t>&lt;/a&gt;&lt;/p&gt;</a:t>
            </a:r>
            <a:endParaRPr lang="en-MY" sz="2300" dirty="0" smtClean="0"/>
          </a:p>
          <a:p>
            <a:pPr lvl="2">
              <a:buNone/>
            </a:pPr>
            <a:endParaRPr lang="en-MY"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Linking to a mail message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a:buNone/>
            </a:pPr>
            <a:r>
              <a:rPr lang="en-US" i="1" dirty="0" smtClean="0"/>
              <a:t> </a:t>
            </a:r>
            <a:endParaRPr lang="en-MY" dirty="0" smtClean="0"/>
          </a:p>
          <a:p>
            <a:pPr lvl="1">
              <a:buNone/>
            </a:pPr>
            <a:r>
              <a:rPr lang="en-US" i="1" dirty="0" smtClean="0"/>
              <a:t>&lt;p&gt;</a:t>
            </a:r>
            <a:endParaRPr lang="en-MY" dirty="0" smtClean="0"/>
          </a:p>
          <a:p>
            <a:pPr lvl="1">
              <a:buNone/>
            </a:pPr>
            <a:r>
              <a:rPr lang="en-US" i="1" dirty="0" smtClean="0"/>
              <a:t>This is an email link:</a:t>
            </a:r>
            <a:endParaRPr lang="en-MY" dirty="0" smtClean="0"/>
          </a:p>
          <a:p>
            <a:pPr lvl="1">
              <a:buNone/>
            </a:pPr>
            <a:r>
              <a:rPr lang="en-US" i="1" dirty="0" smtClean="0"/>
              <a:t>&lt;a </a:t>
            </a:r>
            <a:r>
              <a:rPr lang="en-US" i="1" dirty="0" err="1" smtClean="0"/>
              <a:t>href</a:t>
            </a:r>
            <a:r>
              <a:rPr lang="en-US" i="1" dirty="0" smtClean="0"/>
              <a:t>="mailto:someone@example.com?Subject=Hello%20again"&gt;</a:t>
            </a:r>
            <a:endParaRPr lang="en-MY" dirty="0" smtClean="0"/>
          </a:p>
          <a:p>
            <a:pPr lvl="1">
              <a:buNone/>
            </a:pPr>
            <a:r>
              <a:rPr lang="en-US" i="1" dirty="0" smtClean="0"/>
              <a:t>Send Mail&lt;/a&gt;</a:t>
            </a:r>
            <a:endParaRPr lang="en-MY" dirty="0" smtClean="0"/>
          </a:p>
          <a:p>
            <a:pPr lvl="1">
              <a:buNone/>
            </a:pPr>
            <a:r>
              <a:rPr lang="en-US" i="1" dirty="0" smtClean="0"/>
              <a:t>&lt;/p&gt;</a:t>
            </a:r>
            <a:endParaRPr lang="en-MY" dirty="0" smtClean="0"/>
          </a:p>
          <a:p>
            <a:endParaRPr lang="en-M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download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85928" y="1527048"/>
            <a:ext cx="8805672" cy="4797552"/>
          </a:xfrm>
        </p:spPr>
        <p:txBody>
          <a:bodyPr anchor="ctr"/>
          <a:lstStyle/>
          <a:p>
            <a:pPr lvl="0">
              <a:buNone/>
            </a:pPr>
            <a:r>
              <a:rPr lang="en-US" sz="2800" dirty="0" smtClean="0"/>
              <a:t>&lt;a </a:t>
            </a:r>
            <a:r>
              <a:rPr lang="en-US" sz="2800" dirty="0" err="1" smtClean="0"/>
              <a:t>href</a:t>
            </a:r>
            <a:r>
              <a:rPr lang="en-US" sz="2800" dirty="0" smtClean="0"/>
              <a:t>="http://www.tizag.com/pics/htmlT/blanktext.zip"&gt;Text Document&lt;/a&gt;</a:t>
            </a:r>
            <a:endParaRPr lang="en-MY" dirty="0" smtClean="0"/>
          </a:p>
          <a:p>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MY" dirty="0" smtClean="0"/>
              <a:t/>
            </a:r>
            <a:br>
              <a:rPr lang="en-MY" dirty="0" smtClean="0"/>
            </a:br>
            <a:r>
              <a:rPr lang="en-US" b="1" dirty="0" smtClean="0"/>
              <a:t>Html- default links base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85928" y="1527048"/>
            <a:ext cx="8805672" cy="4797552"/>
          </a:xfrm>
        </p:spPr>
        <p:txBody>
          <a:bodyPr/>
          <a:lstStyle/>
          <a:p>
            <a:r>
              <a:rPr lang="en-US" sz="2800" dirty="0" smtClean="0"/>
              <a:t>Use the &lt;base&gt; tag in the </a:t>
            </a:r>
            <a:r>
              <a:rPr lang="en-US" sz="2800" i="1" dirty="0" smtClean="0"/>
              <a:t>head</a:t>
            </a:r>
            <a:r>
              <a:rPr lang="en-US" sz="2800" dirty="0" smtClean="0"/>
              <a:t> element to set a default URL for all links on a page to go to. </a:t>
            </a:r>
          </a:p>
          <a:p>
            <a:r>
              <a:rPr lang="en-US" sz="2800" dirty="0" smtClean="0"/>
              <a:t>It's always a good idea to set a base tag just incase your links become bugged somewhere down the line. </a:t>
            </a:r>
          </a:p>
          <a:p>
            <a:r>
              <a:rPr lang="en-US" sz="2800" dirty="0" smtClean="0"/>
              <a:t>Usually set your base to your home page.</a:t>
            </a:r>
          </a:p>
          <a:p>
            <a:r>
              <a:rPr lang="en-US" sz="2800" dirty="0" smtClean="0"/>
              <a:t>Example</a:t>
            </a:r>
          </a:p>
          <a:p>
            <a:pPr lvl="1">
              <a:buNone/>
            </a:pPr>
            <a:r>
              <a:rPr lang="en-US" sz="2300" i="1" dirty="0" smtClean="0"/>
              <a:t>   &lt;head&gt;</a:t>
            </a:r>
            <a:br>
              <a:rPr lang="en-US" sz="2300" i="1" dirty="0" smtClean="0"/>
            </a:br>
            <a:r>
              <a:rPr lang="en-US" sz="2300" i="1" dirty="0" smtClean="0"/>
              <a:t>	&lt;base </a:t>
            </a:r>
            <a:r>
              <a:rPr lang="en-US" sz="2300" i="1" dirty="0" err="1" smtClean="0"/>
              <a:t>href</a:t>
            </a:r>
            <a:r>
              <a:rPr lang="en-US" sz="2300" i="1" dirty="0" smtClean="0"/>
              <a:t>="http://www.xyz.com/"&gt;</a:t>
            </a:r>
            <a:br>
              <a:rPr lang="en-US" sz="2300" i="1" dirty="0" smtClean="0"/>
            </a:br>
            <a:r>
              <a:rPr lang="en-US" sz="2300" i="1" dirty="0" smtClean="0"/>
              <a:t>&lt;/head&gt;</a:t>
            </a:r>
            <a:endParaRPr lang="en-MY" sz="2300" dirty="0" smtClean="0"/>
          </a:p>
          <a:p>
            <a:pPr lvl="0"/>
            <a:endParaRPr lang="en-MY"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Images as Buttons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p:txBody>
          <a:bodyPr>
            <a:normAutofit/>
          </a:bodyPr>
          <a:lstStyle/>
          <a:p>
            <a:r>
              <a:rPr lang="en-US" dirty="0" smtClean="0"/>
              <a:t>One of the most important aspects of images is how they can be combined with the </a:t>
            </a:r>
            <a:r>
              <a:rPr lang="en-US" b="1" dirty="0" smtClean="0"/>
              <a:t>a</a:t>
            </a:r>
            <a:r>
              <a:rPr lang="en-US" dirty="0" smtClean="0"/>
              <a:t> element to create buttons. </a:t>
            </a:r>
          </a:p>
          <a:p>
            <a:r>
              <a:rPr lang="en-US" dirty="0" smtClean="0"/>
              <a:t>To make an image "press able," simply enclose it within an anchor.</a:t>
            </a:r>
            <a:endParaRPr lang="en-MY" dirty="0" smtClean="0"/>
          </a:p>
          <a:p>
            <a:r>
              <a:rPr lang="en-US" dirty="0" smtClean="0"/>
              <a:t>Example</a:t>
            </a:r>
          </a:p>
          <a:p>
            <a:pPr lvl="1">
              <a:buNone/>
            </a:pPr>
            <a:r>
              <a:rPr lang="en-US" i="1" dirty="0" smtClean="0"/>
              <a:t>&lt;a </a:t>
            </a:r>
            <a:r>
              <a:rPr lang="en-US" i="1" dirty="0" err="1" smtClean="0"/>
              <a:t>href</a:t>
            </a:r>
            <a:r>
              <a:rPr lang="en-US" i="1" dirty="0" smtClean="0"/>
              <a:t>="http://www.univdhaka.edu"&gt;&lt;img </a:t>
            </a:r>
            <a:r>
              <a:rPr lang="en-US" i="1" dirty="0" err="1" smtClean="0"/>
              <a:t>src</a:t>
            </a:r>
            <a:r>
              <a:rPr lang="en-US" i="1" dirty="0" smtClean="0"/>
              <a:t>="du.gif" </a:t>
            </a:r>
            <a:endParaRPr lang="en-MY" dirty="0" smtClean="0"/>
          </a:p>
          <a:p>
            <a:pPr lvl="1">
              <a:buNone/>
            </a:pPr>
            <a:r>
              <a:rPr lang="en-US" i="1" dirty="0" smtClean="0"/>
              <a:t>alt="Dhaka University" /&gt;&lt;/a&gt;</a:t>
            </a:r>
            <a:endParaRPr lang="en-MY" dirty="0" smtClean="0"/>
          </a:p>
          <a:p>
            <a:endParaRPr lang="en-MY"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 in HTML</a:t>
            </a:r>
            <a:endParaRPr lang="en-MY" b="1"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smtClean="0"/>
              <a:t>The HTML table model allows authors to arrange data -- text, preformatted text, images, links, forms, form fields, other tables, etc. -- into rows and columns of cells.</a:t>
            </a:r>
          </a:p>
          <a:p>
            <a:pPr algn="just"/>
            <a:r>
              <a:rPr lang="en-US" dirty="0" smtClean="0"/>
              <a:t>Each table may have an associated caption that provides a short description of the table's purpose.</a:t>
            </a:r>
          </a:p>
          <a:p>
            <a:pPr algn="just"/>
            <a:r>
              <a:rPr lang="en-US" dirty="0" smtClean="0"/>
              <a:t>A table is divided into rows, and each row is divided into cells. Table cells may either contain "header" information (TH element) or "data" (TD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sz="3600" dirty="0" smtClean="0"/>
              <a:t>Common HTML table elements and attributes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Table 5"/>
          <p:cNvGraphicFramePr>
            <a:graphicFrameLocks noGrp="1"/>
          </p:cNvGraphicFramePr>
          <p:nvPr/>
        </p:nvGraphicFramePr>
        <p:xfrm>
          <a:off x="304800" y="1828800"/>
          <a:ext cx="8534400" cy="3791634"/>
        </p:xfrm>
        <a:graphic>
          <a:graphicData uri="http://schemas.openxmlformats.org/drawingml/2006/table">
            <a:tbl>
              <a:tblPr firstRow="1" bandRow="1">
                <a:tableStyleId>{7DF18680-E054-41AD-8BC1-D1AEF772440D}</a:tableStyleId>
              </a:tblPr>
              <a:tblGrid>
                <a:gridCol w="3505200"/>
                <a:gridCol w="5029200"/>
              </a:tblGrid>
              <a:tr h="416039">
                <a:tc>
                  <a:txBody>
                    <a:bodyPr/>
                    <a:lstStyle/>
                    <a:p>
                      <a:pPr algn="ctr"/>
                      <a:r>
                        <a:rPr kumimoji="0" lang="en-US" sz="1800" b="1" kern="1200" dirty="0" smtClean="0">
                          <a:solidFill>
                            <a:schemeClr val="lt1"/>
                          </a:solidFill>
                          <a:latin typeface="+mn-lt"/>
                          <a:ea typeface="+mn-ea"/>
                          <a:cs typeface="+mn-cs"/>
                        </a:rPr>
                        <a:t>HTML Table Elements</a:t>
                      </a:r>
                      <a:endParaRPr lang="en-MY" dirty="0"/>
                    </a:p>
                  </a:txBody>
                  <a:tcPr/>
                </a:tc>
                <a:tc>
                  <a:txBody>
                    <a:bodyPr/>
                    <a:lstStyle/>
                    <a:p>
                      <a:pPr algn="ctr"/>
                      <a:r>
                        <a:rPr kumimoji="0" lang="en-US" sz="1800" b="1" kern="1200" dirty="0" smtClean="0">
                          <a:solidFill>
                            <a:schemeClr val="lt1"/>
                          </a:solidFill>
                          <a:latin typeface="+mn-lt"/>
                          <a:ea typeface="+mn-ea"/>
                          <a:cs typeface="+mn-cs"/>
                        </a:rPr>
                        <a:t>Description</a:t>
                      </a:r>
                      <a:endParaRPr lang="en-MY" dirty="0"/>
                    </a:p>
                  </a:txBody>
                  <a:tcPr/>
                </a:tc>
              </a:tr>
              <a:tr h="416039">
                <a:tc>
                  <a:txBody>
                    <a:bodyPr/>
                    <a:lstStyle/>
                    <a:p>
                      <a:pPr algn="just">
                        <a:lnSpc>
                          <a:spcPct val="115000"/>
                        </a:lnSpc>
                        <a:spcAft>
                          <a:spcPts val="0"/>
                        </a:spcAft>
                      </a:pPr>
                      <a:r>
                        <a:rPr lang="en-US" sz="2000" dirty="0">
                          <a:latin typeface="Times New Roman"/>
                          <a:ea typeface="Times New Roman"/>
                          <a:cs typeface="Times New Roman"/>
                        </a:rPr>
                        <a:t>&lt;TABLE&gt;...&lt;/TABLE&gt;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The Table delimiter.</a:t>
                      </a:r>
                      <a:endParaRPr lang="en-MY" sz="2000">
                        <a:latin typeface="Times New Roman"/>
                        <a:ea typeface="Times New Roman"/>
                        <a:cs typeface="Times New Roman"/>
                      </a:endParaRPr>
                    </a:p>
                  </a:txBody>
                  <a:tcPr marL="68580" marR="68580" marT="0" marB="0"/>
                </a:tc>
              </a:tr>
              <a:tr h="463322">
                <a:tc>
                  <a:txBody>
                    <a:bodyPr/>
                    <a:lstStyle/>
                    <a:p>
                      <a:pPr algn="just">
                        <a:lnSpc>
                          <a:spcPct val="115000"/>
                        </a:lnSpc>
                        <a:spcAft>
                          <a:spcPts val="0"/>
                        </a:spcAft>
                      </a:pPr>
                      <a:r>
                        <a:rPr lang="en-US" sz="2000" dirty="0">
                          <a:latin typeface="Times New Roman"/>
                          <a:ea typeface="Times New Roman"/>
                          <a:cs typeface="Times New Roman"/>
                        </a:rPr>
                        <a:t>&lt;TR ...&gt;...&lt;/TR&gt;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Used to specify number of rows in a table. </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&lt;TD ...&gt;...&lt;/TD&gt;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table data cells</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&lt;TH ...&gt;...&lt;/TH&gt;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Table Header cell</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&lt;CAPTION ...&gt;...&lt;/CAPTION&gt;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Caption.</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&lt;THEAD&gt;...&lt;/THEAD&gt;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head.</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&lt;TBODY&gt;...&lt;/TBODY&gt;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body.</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dirty="0">
                          <a:latin typeface="Times New Roman"/>
                          <a:ea typeface="Times New Roman"/>
                          <a:cs typeface="Times New Roman"/>
                        </a:rPr>
                        <a:t>&lt;TFOOT&gt;...&lt;/TFOOT&gt;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dirty="0">
                          <a:latin typeface="Times New Roman"/>
                          <a:ea typeface="Times New Roman"/>
                          <a:cs typeface="Times New Roman"/>
                        </a:rPr>
                        <a:t>Specifies the Table footer.</a:t>
                      </a:r>
                      <a:endParaRPr lang="en-MY" sz="2000" dirty="0">
                        <a:latin typeface="Times New Roman"/>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&lt;TABLE&gt;...&lt;/TABLE&gt;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Table 5"/>
          <p:cNvGraphicFramePr>
            <a:graphicFrameLocks noGrp="1"/>
          </p:cNvGraphicFramePr>
          <p:nvPr/>
        </p:nvGraphicFramePr>
        <p:xfrm>
          <a:off x="228600" y="1447800"/>
          <a:ext cx="8686800" cy="4962169"/>
        </p:xfrm>
        <a:graphic>
          <a:graphicData uri="http://schemas.openxmlformats.org/drawingml/2006/table">
            <a:tbl>
              <a:tblPr firstRow="1" bandRow="1">
                <a:tableStyleId>{7DF18680-E054-41AD-8BC1-D1AEF772440D}</a:tableStyleId>
              </a:tblPr>
              <a:tblGrid>
                <a:gridCol w="3179989"/>
                <a:gridCol w="5506811"/>
              </a:tblGrid>
              <a:tr h="533400">
                <a:tc>
                  <a:txBody>
                    <a:bodyPr/>
                    <a:lstStyle/>
                    <a:p>
                      <a:pPr algn="ctr"/>
                      <a:r>
                        <a:rPr lang="en-US" sz="1600" b="1" dirty="0" smtClean="0"/>
                        <a:t>&lt;TABLE&gt;...&lt;/TABLE&gt; </a:t>
                      </a:r>
                      <a:r>
                        <a:rPr kumimoji="0" lang="en-US" sz="1600" b="1" kern="1200" dirty="0" smtClean="0">
                          <a:solidFill>
                            <a:schemeClr val="lt1"/>
                          </a:solidFill>
                          <a:latin typeface="+mn-lt"/>
                          <a:ea typeface="+mn-ea"/>
                          <a:cs typeface="+mn-cs"/>
                        </a:rPr>
                        <a:t>Attributes</a:t>
                      </a:r>
                      <a:endParaRPr lang="en-MY" sz="1600" dirty="0"/>
                    </a:p>
                  </a:txBody>
                  <a:tcPr/>
                </a:tc>
                <a:tc>
                  <a:txBody>
                    <a:bodyPr/>
                    <a:lstStyle/>
                    <a:p>
                      <a:pPr algn="ctr"/>
                      <a:r>
                        <a:rPr kumimoji="0" lang="en-US" sz="1800" b="1" kern="1200" dirty="0" smtClean="0">
                          <a:solidFill>
                            <a:schemeClr val="lt1"/>
                          </a:solidFill>
                          <a:latin typeface="+mn-lt"/>
                          <a:ea typeface="+mn-ea"/>
                          <a:cs typeface="+mn-cs"/>
                        </a:rPr>
                        <a:t>Description</a:t>
                      </a:r>
                      <a:endParaRPr lang="en-MY" dirty="0"/>
                    </a:p>
                  </a:txBody>
                  <a:tcPr/>
                </a:tc>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BACKGROUND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a background image for the table. If used in the &lt;TABLE&gt; element, the image in question will be tiled behind all of the table cells. </a:t>
                      </a:r>
                    </a:p>
                  </a:txBody>
                  <a:tcPr marL="68580" marR="68580" marT="0" marB="0"/>
                </a:tc>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BGCOLOR="#</a:t>
                      </a:r>
                      <a:r>
                        <a:rPr lang="en-US" sz="1400" dirty="0" err="1">
                          <a:latin typeface="+mn-lt"/>
                          <a:ea typeface="Times New Roman"/>
                          <a:cs typeface="Times New Roman"/>
                        </a:rPr>
                        <a:t>rrggbb|color</a:t>
                      </a:r>
                      <a:r>
                        <a:rPr lang="en-US" sz="1400" dirty="0">
                          <a:latin typeface="+mn-lt"/>
                          <a:ea typeface="Times New Roman"/>
                          <a:cs typeface="Times New Roman"/>
                        </a:rPr>
                        <a:t> name"</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background color of the table to be specified,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a:t>
                      </a:r>
                    </a:p>
                  </a:txBody>
                  <a:tcPr marL="68580" marR="68580" marT="0" marB="0"/>
                </a:tc>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ALIGN="</a:t>
                      </a:r>
                      <a:r>
                        <a:rPr lang="en-US" sz="1400" b="1" dirty="0" err="1">
                          <a:latin typeface="+mn-lt"/>
                          <a:ea typeface="Times New Roman"/>
                          <a:cs typeface="Times New Roman"/>
                        </a:rPr>
                        <a:t>left|right</a:t>
                      </a:r>
                      <a:r>
                        <a:rPr lang="en-US" sz="1400" b="1" dirty="0">
                          <a:latin typeface="+mn-lt"/>
                          <a:ea typeface="Times New Roman"/>
                          <a:cs typeface="Times New Roman"/>
                        </a:rPr>
                        <a:t>" </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It allows a table to be aligned to the left or right of the page, allowing text to flow around the table.</a:t>
                      </a:r>
                    </a:p>
                  </a:txBody>
                  <a:tcPr marL="68580" marR="68580" marT="0" marB="0"/>
                </a:tc>
              </a:tr>
              <a:tr h="419985">
                <a:tc>
                  <a:txBody>
                    <a:bodyPr/>
                    <a:lstStyle/>
                    <a:p>
                      <a:pPr marL="0" marR="0" algn="just">
                        <a:lnSpc>
                          <a:spcPct val="115000"/>
                        </a:lnSpc>
                        <a:spcBef>
                          <a:spcPts val="0"/>
                        </a:spcBef>
                        <a:spcAft>
                          <a:spcPts val="0"/>
                        </a:spcAft>
                      </a:pPr>
                      <a:r>
                        <a:rPr lang="en-US" sz="1400" dirty="0">
                          <a:latin typeface="+mn-lt"/>
                          <a:ea typeface="Times New Roman"/>
                          <a:cs typeface="Times New Roman"/>
                        </a:rPr>
                        <a:t> BORDER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Control and set the borders to be displayed for the table</a:t>
                      </a:r>
                    </a:p>
                  </a:txBody>
                  <a:tcPr marL="68580" marR="68580" marT="0" marB="0"/>
                </a:tc>
              </a:tr>
              <a:tr h="1132304">
                <a:tc>
                  <a:txBody>
                    <a:bodyPr/>
                    <a:lstStyle/>
                    <a:p>
                      <a:pPr marL="0" marR="0" algn="just">
                        <a:lnSpc>
                          <a:spcPct val="115000"/>
                        </a:lnSpc>
                        <a:spcBef>
                          <a:spcPts val="0"/>
                        </a:spcBef>
                        <a:spcAft>
                          <a:spcPts val="0"/>
                        </a:spcAft>
                      </a:pPr>
                      <a:r>
                        <a:rPr lang="en-US" sz="1400" b="1">
                          <a:latin typeface="+mn-lt"/>
                          <a:ea typeface="Times New Roman"/>
                          <a:cs typeface="Times New Roman"/>
                        </a:rPr>
                        <a:t>BORDERCOLOR="#rrggbb|color name"</a:t>
                      </a:r>
                      <a:endParaRPr lang="en-US" sz="140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sets the border color of the table,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 It is necessary for the BORDER attribute to be present in the main &lt;TABLE&gt; element for border coloring to work.</a:t>
                      </a:r>
                    </a:p>
                  </a:txBody>
                  <a:tcPr marL="68580" marR="68580" marT="0" marB="0"/>
                </a:tc>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CELLPADDING=value</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amount of white space between the borders of the table cell and the actual cell data.</a:t>
                      </a:r>
                    </a:p>
                  </a:txBody>
                  <a:tcPr marL="68580" marR="6858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400" b="1" dirty="0">
                <a:solidFill>
                  <a:srgbClr val="8CADAE">
                    <a:shade val="75000"/>
                  </a:srgbClr>
                </a:solidFill>
              </a:rPr>
              <a:t>HTML</a:t>
            </a:r>
          </a:p>
          <a:p>
            <a:r>
              <a:rPr lang="en-US" sz="2400" b="1" dirty="0">
                <a:solidFill>
                  <a:srgbClr val="8CADAE">
                    <a:shade val="75000"/>
                  </a:srgbClr>
                </a:solidFill>
              </a:rPr>
              <a:t>Tables in HTML</a:t>
            </a:r>
          </a:p>
          <a:p>
            <a:r>
              <a:rPr lang="en-US" sz="2400" b="1" dirty="0">
                <a:solidFill>
                  <a:srgbClr val="8CADAE">
                    <a:shade val="75000"/>
                  </a:srgbClr>
                </a:solidFill>
              </a:rPr>
              <a:t>Lists</a:t>
            </a:r>
          </a:p>
          <a:p>
            <a:r>
              <a:rPr lang="en-US" sz="2400" b="1" dirty="0">
                <a:solidFill>
                  <a:srgbClr val="8CADAE">
                    <a:shade val="75000"/>
                  </a:srgbClr>
                </a:solidFill>
              </a:rPr>
              <a:t>HTML Iframes</a:t>
            </a:r>
          </a:p>
          <a:p>
            <a:r>
              <a:rPr lang="en-US" sz="2400" b="1" dirty="0">
                <a:solidFill>
                  <a:srgbClr val="8CADAE">
                    <a:shade val="75000"/>
                  </a:srgbClr>
                </a:solidFill>
              </a:rPr>
              <a:t>Forms</a:t>
            </a:r>
          </a:p>
          <a:p>
            <a:r>
              <a:rPr lang="en-US" sz="2400" b="1" dirty="0">
                <a:solidFill>
                  <a:srgbClr val="8CADAE">
                    <a:shade val="75000"/>
                  </a:srgbClr>
                </a:solidFill>
              </a:rPr>
              <a:t>Form elements</a:t>
            </a:r>
          </a:p>
          <a:p>
            <a:r>
              <a:rPr lang="en-US" sz="2400" b="1" dirty="0">
                <a:solidFill>
                  <a:srgbClr val="8CADAE">
                    <a:shade val="75000"/>
                  </a:srgbClr>
                </a:solidFill>
              </a:rPr>
              <a:t>HTML Multimedia</a:t>
            </a:r>
            <a:endParaRPr lang="en-MY" sz="2400" dirty="0"/>
          </a:p>
          <a:p>
            <a:endParaRPr lang="en-US" sz="2400" dirty="0" smtClean="0"/>
          </a:p>
          <a:p>
            <a:endParaRPr lang="en-MY" sz="2400" dirty="0" smtClean="0"/>
          </a:p>
          <a:p>
            <a:endParaRPr lang="en-MY"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&lt;TR ...&gt;...&lt;/TR&gt;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7" name="Content Placeholder 6"/>
          <p:cNvSpPr>
            <a:spLocks noGrp="1"/>
          </p:cNvSpPr>
          <p:nvPr>
            <p:ph sz="quarter" idx="1"/>
          </p:nvPr>
        </p:nvSpPr>
        <p:spPr/>
        <p:txBody>
          <a:bodyPr/>
          <a:lstStyle/>
          <a:p>
            <a:r>
              <a:rPr lang="en-US" dirty="0" smtClean="0"/>
              <a:t>This stands for table row. </a:t>
            </a:r>
            <a:endParaRPr lang="en-MY" dirty="0"/>
          </a:p>
        </p:txBody>
      </p:sp>
      <p:graphicFrame>
        <p:nvGraphicFramePr>
          <p:cNvPr id="6" name="Table 5"/>
          <p:cNvGraphicFramePr>
            <a:graphicFrameLocks noGrp="1"/>
          </p:cNvGraphicFramePr>
          <p:nvPr/>
        </p:nvGraphicFramePr>
        <p:xfrm>
          <a:off x="228600" y="2209800"/>
          <a:ext cx="8686800" cy="4049268"/>
        </p:xfrm>
        <a:graphic>
          <a:graphicData uri="http://schemas.openxmlformats.org/drawingml/2006/table">
            <a:tbl>
              <a:tblPr firstRow="1" bandRow="1">
                <a:tableStyleId>{7DF18680-E054-41AD-8BC1-D1AEF772440D}</a:tableStyleId>
              </a:tblPr>
              <a:tblGrid>
                <a:gridCol w="2362200"/>
                <a:gridCol w="6324600"/>
              </a:tblGrid>
              <a:tr h="416039">
                <a:tc>
                  <a:txBody>
                    <a:bodyPr/>
                    <a:lstStyle/>
                    <a:p>
                      <a:pPr algn="ctr"/>
                      <a:r>
                        <a:rPr lang="en-US" sz="1800" b="1" dirty="0" smtClean="0">
                          <a:latin typeface="+mn-lt"/>
                        </a:rPr>
                        <a:t>&lt;TR&gt;...&lt;/TR&gt;</a:t>
                      </a:r>
                    </a:p>
                    <a:p>
                      <a:pPr algn="ctr"/>
                      <a:r>
                        <a:rPr kumimoji="0" lang="en-US" sz="1400" b="1" kern="1200" dirty="0" smtClean="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smtClean="0">
                          <a:solidFill>
                            <a:schemeClr val="lt1"/>
                          </a:solidFill>
                          <a:latin typeface="+mn-lt"/>
                          <a:ea typeface="+mn-ea"/>
                          <a:cs typeface="+mn-cs"/>
                        </a:rPr>
                        <a:t>Description</a:t>
                      </a:r>
                      <a:endParaRPr lang="en-MY" dirty="0">
                        <a:latin typeface="+mn-lt"/>
                      </a:endParaRPr>
                    </a:p>
                  </a:txBody>
                  <a:tcPr/>
                </a:tc>
              </a:tr>
              <a:tr h="416039">
                <a:tc>
                  <a:txBody>
                    <a:bodyPr/>
                    <a:lstStyle/>
                    <a:p>
                      <a:pPr algn="just">
                        <a:lnSpc>
                          <a:spcPct val="115000"/>
                        </a:lnSpc>
                        <a:spcAft>
                          <a:spcPts val="0"/>
                        </a:spcAft>
                      </a:pPr>
                      <a:r>
                        <a:rPr lang="en-US" sz="1800">
                          <a:latin typeface="+mn-lt"/>
                          <a:ea typeface="Times New Roman"/>
                          <a:cs typeface="Times New Roman"/>
                        </a:rPr>
                        <a:t>BGCOLOR="#rrggbb|color name"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Specifies the background color of the table row to be specified,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a:t>
                      </a:r>
                      <a:endParaRPr lang="en-MY" sz="18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800" b="1" dirty="0">
                          <a:latin typeface="+mn-lt"/>
                          <a:ea typeface="Times New Roman"/>
                          <a:cs typeface="Times New Roman"/>
                        </a:rPr>
                        <a:t>ALIGN="</a:t>
                      </a:r>
                      <a:r>
                        <a:rPr lang="en-US" sz="1800" b="1" dirty="0" err="1">
                          <a:latin typeface="+mn-lt"/>
                          <a:ea typeface="Times New Roman"/>
                          <a:cs typeface="Times New Roman"/>
                        </a:rPr>
                        <a:t>left|center|right</a:t>
                      </a:r>
                      <a:r>
                        <a:rPr lang="en-US" sz="1800" b="1"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Specifies whether text inside the table cell(s) is aligned to the left, right or center of the cell.</a:t>
                      </a:r>
                      <a:endParaRPr lang="en-MY" sz="180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800" dirty="0">
                          <a:latin typeface="+mn-lt"/>
                          <a:ea typeface="Times New Roman"/>
                          <a:cs typeface="Times New Roman"/>
                        </a:rPr>
                        <a:t>VALIGN="</a:t>
                      </a:r>
                      <a:r>
                        <a:rPr lang="en-US" sz="1800" dirty="0" err="1">
                          <a:latin typeface="+mn-lt"/>
                          <a:ea typeface="Times New Roman"/>
                          <a:cs typeface="Times New Roman"/>
                        </a:rPr>
                        <a:t>top|middle|bottom|baseline</a:t>
                      </a:r>
                      <a:r>
                        <a:rPr lang="en-US" sz="1800"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controls whether text inside the table cell(s) is aligned to the top, bottom, or vertically centered within the cell.</a:t>
                      </a:r>
                      <a:endParaRPr lang="en-MY" sz="18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800" b="1" dirty="0">
                          <a:latin typeface="+mn-lt"/>
                          <a:ea typeface="Times New Roman"/>
                          <a:cs typeface="Times New Roman"/>
                        </a:rPr>
                        <a:t>BORDERCOLOR=</a:t>
                      </a:r>
                      <a:r>
                        <a:rPr lang="en-US" sz="1800" b="0" dirty="0">
                          <a:latin typeface="+mn-lt"/>
                          <a:ea typeface="Times New Roman"/>
                          <a:cs typeface="Times New Roman"/>
                        </a:rPr>
                        <a:t>"#</a:t>
                      </a:r>
                      <a:r>
                        <a:rPr lang="en-US" sz="1800" b="0" dirty="0" err="1">
                          <a:latin typeface="+mn-lt"/>
                          <a:ea typeface="Times New Roman"/>
                          <a:cs typeface="Times New Roman"/>
                        </a:rPr>
                        <a:t>rrggbb|color</a:t>
                      </a:r>
                      <a:r>
                        <a:rPr lang="en-US" sz="1800" b="0" dirty="0">
                          <a:latin typeface="+mn-lt"/>
                          <a:ea typeface="Times New Roman"/>
                          <a:cs typeface="Times New Roman"/>
                        </a:rPr>
                        <a:t> name"</a:t>
                      </a:r>
                      <a:endParaRPr lang="en-MY" sz="18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sets the border color of the table row,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 It is necessary for the BORDER attribute to be present in the main &lt;TABLE&gt; element for border coloring to work.</a:t>
                      </a:r>
                      <a:endParaRPr lang="en-MY" sz="18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&lt;TD ...&gt;...&lt;/TD&gt;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7" name="Content Placeholder 6"/>
          <p:cNvSpPr>
            <a:spLocks noGrp="1"/>
          </p:cNvSpPr>
          <p:nvPr>
            <p:ph sz="quarter" idx="1"/>
          </p:nvPr>
        </p:nvSpPr>
        <p:spPr>
          <a:xfrm>
            <a:off x="228600" y="1603248"/>
            <a:ext cx="8689848" cy="4797552"/>
          </a:xfrm>
        </p:spPr>
        <p:txBody>
          <a:bodyPr>
            <a:normAutofit lnSpcReduction="10000"/>
          </a:bodyPr>
          <a:lstStyle/>
          <a:p>
            <a:r>
              <a:rPr lang="en-US" dirty="0" smtClean="0"/>
              <a:t>This stands for table data, and specifies a standard table data cell.</a:t>
            </a:r>
          </a:p>
          <a:p>
            <a:r>
              <a:rPr lang="en-US" dirty="0" smtClean="0"/>
              <a:t>It must appear only within table rows.</a:t>
            </a:r>
          </a:p>
          <a:p>
            <a:r>
              <a:rPr lang="en-US" dirty="0" smtClean="0"/>
              <a:t>Each row need not have the same number of cells specified as short rows will be padded with blank cells on the right.</a:t>
            </a:r>
          </a:p>
          <a:p>
            <a:r>
              <a:rPr lang="en-US" dirty="0" smtClean="0"/>
              <a:t>Internet Explorer will allows the use of &lt;TD&gt;&lt;/TD&gt; to specify a blank cell, that will be rendered with a border (providing a border has been set). Other browsers will require some character within a data cell for it to be rendered with a border. </a:t>
            </a:r>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&lt;TD ...&gt;...&lt;/TD&gt;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6" name="Table 5"/>
          <p:cNvGraphicFramePr>
            <a:graphicFrameLocks noGrp="1"/>
          </p:cNvGraphicFramePr>
          <p:nvPr/>
        </p:nvGraphicFramePr>
        <p:xfrm>
          <a:off x="152400" y="1447800"/>
          <a:ext cx="8915400" cy="4938509"/>
        </p:xfrm>
        <a:graphic>
          <a:graphicData uri="http://schemas.openxmlformats.org/drawingml/2006/table">
            <a:tbl>
              <a:tblPr firstRow="1" bandRow="1">
                <a:tableStyleId>{7DF18680-E054-41AD-8BC1-D1AEF772440D}</a:tableStyleId>
              </a:tblPr>
              <a:tblGrid>
                <a:gridCol w="2424363"/>
                <a:gridCol w="6491037"/>
              </a:tblGrid>
              <a:tr h="416039">
                <a:tc>
                  <a:txBody>
                    <a:bodyPr/>
                    <a:lstStyle/>
                    <a:p>
                      <a:pPr algn="ctr"/>
                      <a:r>
                        <a:rPr lang="en-US" sz="1800" b="1" dirty="0" smtClean="0">
                          <a:latin typeface="+mn-lt"/>
                        </a:rPr>
                        <a:t>&lt;TD&gt;...&lt;/TD&gt;</a:t>
                      </a:r>
                    </a:p>
                    <a:p>
                      <a:pPr algn="ctr"/>
                      <a:r>
                        <a:rPr kumimoji="0" lang="en-US" sz="1400" b="1" kern="1200" dirty="0" smtClean="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smtClean="0">
                          <a:solidFill>
                            <a:schemeClr val="lt1"/>
                          </a:solidFill>
                          <a:latin typeface="+mn-lt"/>
                          <a:ea typeface="+mn-ea"/>
                          <a:cs typeface="+mn-cs"/>
                        </a:rPr>
                        <a:t>Description</a:t>
                      </a:r>
                      <a:endParaRPr lang="en-MY" dirty="0">
                        <a:latin typeface="+mn-lt"/>
                      </a:endParaRPr>
                    </a:p>
                  </a:txBody>
                  <a:tcPr/>
                </a:tc>
              </a:tr>
              <a:tr h="416039">
                <a:tc>
                  <a:txBody>
                    <a:bodyPr/>
                    <a:lstStyle/>
                    <a:p>
                      <a:pPr algn="just">
                        <a:lnSpc>
                          <a:spcPct val="115000"/>
                        </a:lnSpc>
                        <a:spcAft>
                          <a:spcPts val="0"/>
                        </a:spcAft>
                      </a:pPr>
                      <a:r>
                        <a:rPr lang="en-US" sz="1500" b="0">
                          <a:latin typeface="+mn-lt"/>
                          <a:ea typeface="Times New Roman"/>
                          <a:cs typeface="Times New Roman"/>
                        </a:rPr>
                        <a:t>BACKGROUND</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Internet Explorer supports the placing of images inside the &lt;TD&gt; element. If used in the &lt;TD&gt; element, the image in question will be tiled behind the particular data cell. </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BGCOLOR="#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the background color of the data </a:t>
                      </a:r>
                      <a:r>
                        <a:rPr lang="en-US" sz="1500" dirty="0" smtClean="0">
                          <a:latin typeface="+mn-lt"/>
                          <a:ea typeface="Times New Roman"/>
                          <a:cs typeface="Times New Roman"/>
                        </a:rPr>
                        <a:t>cell to be specified, using either the specified color names, or a </a:t>
                      </a:r>
                      <a:r>
                        <a:rPr lang="en-US" sz="1500" dirty="0" err="1" smtClean="0">
                          <a:latin typeface="+mn-lt"/>
                          <a:ea typeface="Times New Roman"/>
                          <a:cs typeface="Times New Roman"/>
                        </a:rPr>
                        <a:t>rrggbb</a:t>
                      </a:r>
                      <a:r>
                        <a:rPr lang="en-US" sz="1500" dirty="0" smtClean="0">
                          <a:latin typeface="+mn-lt"/>
                          <a:ea typeface="Times New Roman"/>
                          <a:cs typeface="Times New Roman"/>
                        </a:rPr>
                        <a:t> hex triplet.</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ALIGN="</a:t>
                      </a:r>
                      <a:r>
                        <a:rPr lang="en-US" sz="1500" b="0" dirty="0" err="1">
                          <a:latin typeface="+mn-lt"/>
                          <a:ea typeface="Times New Roman"/>
                          <a:cs typeface="Times New Roman"/>
                        </a:rPr>
                        <a:t>left|center|right</a:t>
                      </a:r>
                      <a:r>
                        <a:rPr lang="en-US" sz="1500" b="0" dirty="0">
                          <a:latin typeface="+mn-lt"/>
                          <a:ea typeface="Times New Roman"/>
                          <a:cs typeface="Times New Roman"/>
                        </a:rPr>
                        <a:t>"</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a:t>
                      </a:r>
                      <a:r>
                        <a:rPr lang="en-US" sz="1500" dirty="0" smtClean="0">
                          <a:latin typeface="+mn-lt"/>
                          <a:ea typeface="Times New Roman"/>
                          <a:cs typeface="Times New Roman"/>
                        </a:rPr>
                        <a:t>text alignment </a:t>
                      </a:r>
                      <a:r>
                        <a:rPr lang="en-US" sz="1500" dirty="0">
                          <a:latin typeface="+mn-lt"/>
                          <a:ea typeface="Times New Roman"/>
                          <a:cs typeface="Times New Roman"/>
                        </a:rPr>
                        <a:t>inside the table cell(s</a:t>
                      </a:r>
                      <a:r>
                        <a:rPr lang="en-US" sz="1500" dirty="0" smtClean="0">
                          <a:latin typeface="+mn-lt"/>
                          <a:ea typeface="Times New Roman"/>
                          <a:cs typeface="Times New Roman"/>
                        </a:rPr>
                        <a:t>).</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dirty="0">
                          <a:latin typeface="+mn-lt"/>
                          <a:ea typeface="Times New Roman"/>
                          <a:cs typeface="Times New Roman"/>
                        </a:rPr>
                        <a:t>VALIGN="</a:t>
                      </a:r>
                      <a:r>
                        <a:rPr lang="en-US" sz="1500" dirty="0" err="1">
                          <a:latin typeface="+mn-lt"/>
                          <a:ea typeface="Times New Roman"/>
                          <a:cs typeface="Times New Roman"/>
                        </a:rPr>
                        <a:t>top|middle|bottom|baseline</a:t>
                      </a:r>
                      <a:r>
                        <a:rPr lang="en-US" sz="1500" dirty="0">
                          <a:latin typeface="+mn-lt"/>
                          <a:ea typeface="Times New Roman"/>
                          <a:cs typeface="Times New Roman"/>
                        </a:rPr>
                        <a:t>"</a:t>
                      </a:r>
                      <a:endParaRPr lang="en-MY" sz="15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controls whether text inside the table cell(s) is aligned to the top, bottom, or vertically centered within the cell.</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BORDERCOLOR="#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sets the border color of the data </a:t>
                      </a:r>
                      <a:r>
                        <a:rPr lang="en-US" sz="1500" dirty="0" smtClean="0">
                          <a:latin typeface="+mn-lt"/>
                          <a:ea typeface="Times New Roman"/>
                          <a:cs typeface="Times New Roman"/>
                        </a:rPr>
                        <a:t>cell. Necessary </a:t>
                      </a:r>
                      <a:r>
                        <a:rPr lang="en-US" sz="1500" dirty="0">
                          <a:latin typeface="+mn-lt"/>
                          <a:ea typeface="Times New Roman"/>
                          <a:cs typeface="Times New Roman"/>
                        </a:rPr>
                        <a:t>for the BORDER attribute to be present in the main &lt;TABLE&gt; element for border coloring to work.</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a:latin typeface="+mn-lt"/>
                          <a:ea typeface="Times New Roman"/>
                          <a:cs typeface="Times New Roman"/>
                        </a:rPr>
                        <a:t>ROWSPAN="value"</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specifies how many rows of the table this cell should span. The default </a:t>
                      </a:r>
                      <a:r>
                        <a:rPr lang="en-US" sz="1500" dirty="0">
                          <a:latin typeface="+mn-lt"/>
                          <a:ea typeface="Courier New"/>
                          <a:cs typeface="Times New Roman"/>
                        </a:rPr>
                        <a:t>ROWSPAN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COLSPAN="value"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it specifies how many columns of the table this cell should span. The default </a:t>
                      </a:r>
                      <a:r>
                        <a:rPr lang="en-US" sz="1500" dirty="0">
                          <a:latin typeface="+mn-lt"/>
                          <a:ea typeface="Courier New"/>
                          <a:cs typeface="Times New Roman"/>
                        </a:rPr>
                        <a:t>COLSPAN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&lt;TH ...&gt;...&lt;/TH&gt;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7" name="Content Placeholder 6"/>
          <p:cNvSpPr>
            <a:spLocks noGrp="1"/>
          </p:cNvSpPr>
          <p:nvPr>
            <p:ph sz="quarter" idx="1"/>
          </p:nvPr>
        </p:nvSpPr>
        <p:spPr/>
        <p:txBody>
          <a:bodyPr/>
          <a:lstStyle/>
          <a:p>
            <a:r>
              <a:rPr lang="en-US" dirty="0" smtClean="0"/>
              <a:t>This stands for table header. </a:t>
            </a:r>
          </a:p>
          <a:p>
            <a:r>
              <a:rPr lang="en-US" dirty="0" smtClean="0"/>
              <a:t>Header cells are identical to data cells in all respects, with the exception that header cells are in a </a:t>
            </a:r>
            <a:r>
              <a:rPr lang="en-US" b="1" dirty="0" smtClean="0"/>
              <a:t>bold font, and have </a:t>
            </a:r>
            <a:r>
              <a:rPr lang="en-US" b="1" smtClean="0"/>
              <a:t>a center </a:t>
            </a:r>
            <a:r>
              <a:rPr lang="en-US" b="1" dirty="0" smtClean="0"/>
              <a:t>default ALIGN</a:t>
            </a:r>
            <a:r>
              <a:rPr lang="en-US" dirty="0" smtClean="0"/>
              <a:t>. </a:t>
            </a:r>
          </a:p>
          <a:p>
            <a:r>
              <a:rPr lang="en-US" dirty="0" smtClean="0"/>
              <a:t>&lt;TH ...&gt;...&lt;/TH&gt; has the same attribute as the &lt;TD ...&gt;...&lt;/TD&gt; element.</a:t>
            </a:r>
            <a:endParaRPr lang="en-MY" dirty="0" smtClean="0"/>
          </a:p>
          <a:p>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&lt;CAPTION ...&gt;...&lt;/CAPTION&gt;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7" name="Content Placeholder 6"/>
          <p:cNvSpPr>
            <a:spLocks noGrp="1"/>
          </p:cNvSpPr>
          <p:nvPr>
            <p:ph sz="quarter" idx="1"/>
          </p:nvPr>
        </p:nvSpPr>
        <p:spPr>
          <a:xfrm>
            <a:off x="301752" y="1527048"/>
            <a:ext cx="8613648" cy="4721352"/>
          </a:xfrm>
        </p:spPr>
        <p:txBody>
          <a:bodyPr>
            <a:normAutofit lnSpcReduction="10000"/>
          </a:bodyPr>
          <a:lstStyle/>
          <a:p>
            <a:r>
              <a:rPr lang="en-US" dirty="0" smtClean="0"/>
              <a:t>This represents the caption for a table. </a:t>
            </a:r>
          </a:p>
          <a:p>
            <a:r>
              <a:rPr lang="en-US" dirty="0" smtClean="0"/>
              <a:t>&lt;CAPTION&gt; elements should appear inside the &lt;TABLE&gt; but not inside table rows or cells. </a:t>
            </a:r>
          </a:p>
          <a:p>
            <a:r>
              <a:rPr lang="en-US" dirty="0" smtClean="0"/>
              <a:t>The caption accepts an alignment attribute that defaults to ALIGN=top but can be explicitly set to ALIGN=bottom. </a:t>
            </a:r>
          </a:p>
          <a:p>
            <a:r>
              <a:rPr lang="en-US" dirty="0" smtClean="0"/>
              <a:t>Like table cells, any document body HTML can appear in a caption. </a:t>
            </a:r>
          </a:p>
          <a:p>
            <a:r>
              <a:rPr lang="en-US" dirty="0" smtClean="0"/>
              <a:t>Captions are, by default horizontally centered with respect to the table, and they may have their lines broken to fit within the width of the table. </a:t>
            </a:r>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&lt;CAPTION ...&gt;...&lt;/CAPTION&gt;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7" name="Content Placeholder 6"/>
          <p:cNvSpPr>
            <a:spLocks noGrp="1"/>
          </p:cNvSpPr>
          <p:nvPr>
            <p:ph sz="quarter" idx="1"/>
          </p:nvPr>
        </p:nvSpPr>
        <p:spPr>
          <a:xfrm>
            <a:off x="301752" y="1527048"/>
            <a:ext cx="8613648" cy="4721352"/>
          </a:xfrm>
        </p:spPr>
        <p:txBody>
          <a:bodyPr>
            <a:normAutofit fontScale="92500" lnSpcReduction="20000"/>
          </a:bodyPr>
          <a:lstStyle/>
          <a:p>
            <a:r>
              <a:rPr lang="en-US" dirty="0" smtClean="0"/>
              <a:t>The &lt;CAPTION&gt; element can accept the following attributes:</a:t>
            </a:r>
          </a:p>
          <a:p>
            <a:pPr lvl="1"/>
            <a:r>
              <a:rPr lang="en-US" b="1" dirty="0" smtClean="0"/>
              <a:t>ALIGN="</a:t>
            </a:r>
            <a:r>
              <a:rPr lang="en-US" b="1" dirty="0" err="1" smtClean="0"/>
              <a:t>top|bottom</a:t>
            </a:r>
            <a:r>
              <a:rPr lang="en-US" b="1" dirty="0" smtClean="0"/>
              <a:t>”: </a:t>
            </a:r>
            <a:r>
              <a:rPr lang="en-US" dirty="0" smtClean="0"/>
              <a:t>Specifies whether the caption appears above or below the table, using the top and bottom values, defaulting to top.</a:t>
            </a:r>
          </a:p>
          <a:p>
            <a:r>
              <a:rPr lang="en-US" dirty="0" smtClean="0"/>
              <a:t>Example</a:t>
            </a:r>
          </a:p>
          <a:p>
            <a:pPr lvl="1">
              <a:buNone/>
            </a:pPr>
            <a:r>
              <a:rPr lang="en-MY" dirty="0" smtClean="0"/>
              <a:t>&lt;table border="1"&gt;</a:t>
            </a:r>
            <a:br>
              <a:rPr lang="en-MY" dirty="0" smtClean="0"/>
            </a:br>
            <a:r>
              <a:rPr lang="en-MY" dirty="0" smtClean="0"/>
              <a:t>  &lt;caption align="bottom"&gt;My savings&lt;/caption&gt;</a:t>
            </a:r>
            <a:br>
              <a:rPr lang="en-MY" dirty="0" smtClean="0"/>
            </a:br>
            <a:r>
              <a:rPr lang="en-MY" dirty="0" smtClean="0"/>
              <a:t>  &lt;</a:t>
            </a:r>
            <a:r>
              <a:rPr lang="en-MY" dirty="0" err="1" smtClean="0"/>
              <a:t>tr</a:t>
            </a:r>
            <a:r>
              <a:rPr lang="en-MY" dirty="0" smtClean="0"/>
              <a:t>&gt;</a:t>
            </a:r>
            <a:br>
              <a:rPr lang="en-MY" dirty="0" smtClean="0"/>
            </a:br>
            <a:r>
              <a:rPr lang="en-MY" dirty="0" smtClean="0"/>
              <a:t>    &lt;</a:t>
            </a:r>
            <a:r>
              <a:rPr lang="en-MY" dirty="0" err="1" smtClean="0"/>
              <a:t>th</a:t>
            </a:r>
            <a:r>
              <a:rPr lang="en-MY" dirty="0" smtClean="0"/>
              <a:t>&gt;Month&lt;/</a:t>
            </a:r>
            <a:r>
              <a:rPr lang="en-MY" dirty="0" err="1" smtClean="0"/>
              <a:t>th</a:t>
            </a:r>
            <a:r>
              <a:rPr lang="en-MY" dirty="0" smtClean="0"/>
              <a:t>&gt;</a:t>
            </a:r>
            <a:br>
              <a:rPr lang="en-MY" dirty="0" smtClean="0"/>
            </a:br>
            <a:r>
              <a:rPr lang="en-MY" dirty="0" smtClean="0"/>
              <a:t>    &lt;</a:t>
            </a:r>
            <a:r>
              <a:rPr lang="en-MY" dirty="0" err="1" smtClean="0"/>
              <a:t>th</a:t>
            </a:r>
            <a:r>
              <a:rPr lang="en-MY" dirty="0" smtClean="0"/>
              <a:t>&gt;Savings&lt;/</a:t>
            </a:r>
            <a:r>
              <a:rPr lang="en-MY" dirty="0" err="1" smtClean="0"/>
              <a:t>th</a:t>
            </a:r>
            <a:r>
              <a:rPr lang="en-MY" dirty="0" smtClean="0"/>
              <a:t>&gt;</a:t>
            </a:r>
            <a:br>
              <a:rPr lang="en-MY" dirty="0" smtClean="0"/>
            </a:br>
            <a:r>
              <a:rPr lang="en-MY" dirty="0" smtClean="0"/>
              <a:t>  &lt;/</a:t>
            </a:r>
            <a:r>
              <a:rPr lang="en-MY" dirty="0" err="1" smtClean="0"/>
              <a:t>tr</a:t>
            </a:r>
            <a:r>
              <a:rPr lang="en-MY" dirty="0" smtClean="0"/>
              <a:t>&gt;</a:t>
            </a:r>
            <a:br>
              <a:rPr lang="en-MY" dirty="0" smtClean="0"/>
            </a:br>
            <a:r>
              <a:rPr lang="en-MY" dirty="0" smtClean="0"/>
              <a:t>  &lt;</a:t>
            </a:r>
            <a:r>
              <a:rPr lang="en-MY" dirty="0" err="1" smtClean="0"/>
              <a:t>tr</a:t>
            </a:r>
            <a:r>
              <a:rPr lang="en-MY" dirty="0" smtClean="0"/>
              <a:t>&gt;</a:t>
            </a:r>
            <a:br>
              <a:rPr lang="en-MY" dirty="0" smtClean="0"/>
            </a:br>
            <a:r>
              <a:rPr lang="en-MY" dirty="0" smtClean="0"/>
              <a:t>    &lt;td&gt;January&lt;/td&gt;</a:t>
            </a:r>
            <a:br>
              <a:rPr lang="en-MY" dirty="0" smtClean="0"/>
            </a:br>
            <a:r>
              <a:rPr lang="en-MY" dirty="0" smtClean="0"/>
              <a:t>    &lt;td&gt;$100&lt;/td&gt;</a:t>
            </a:r>
            <a:br>
              <a:rPr lang="en-MY" dirty="0" smtClean="0"/>
            </a:br>
            <a:r>
              <a:rPr lang="en-MY" dirty="0" smtClean="0"/>
              <a:t>  &lt;/</a:t>
            </a:r>
            <a:r>
              <a:rPr lang="en-MY" dirty="0" err="1" smtClean="0"/>
              <a:t>tr</a:t>
            </a:r>
            <a:r>
              <a:rPr lang="en-MY" dirty="0" smtClean="0"/>
              <a:t>&gt;</a:t>
            </a:r>
            <a:br>
              <a:rPr lang="en-MY" dirty="0" smtClean="0"/>
            </a:br>
            <a:r>
              <a:rPr lang="en-MY" dirty="0" smtClean="0"/>
              <a:t>&lt;/table&gt;</a:t>
            </a:r>
          </a:p>
          <a:p>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&lt;TABLE&gt;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7" name="Content Placeholder 6"/>
          <p:cNvSpPr>
            <a:spLocks noGrp="1"/>
          </p:cNvSpPr>
          <p:nvPr>
            <p:ph sz="quarter" idx="1"/>
          </p:nvPr>
        </p:nvSpPr>
        <p:spPr>
          <a:xfrm>
            <a:off x="152400" y="1527048"/>
            <a:ext cx="8763000" cy="4873752"/>
          </a:xfrm>
        </p:spPr>
        <p:txBody>
          <a:bodyPr>
            <a:normAutofit fontScale="92500" lnSpcReduction="10000"/>
          </a:bodyPr>
          <a:lstStyle/>
          <a:p>
            <a:r>
              <a:rPr lang="en-US" dirty="0" smtClean="0"/>
              <a:t>&lt;THEAD&gt;...&lt;/THEAD&gt;</a:t>
            </a:r>
          </a:p>
          <a:p>
            <a:pPr lvl="1"/>
            <a:r>
              <a:rPr lang="en-US" dirty="0" smtClean="0"/>
              <a:t>This element, which is Internet Explorer specific, is used to specify the head section of the table. </a:t>
            </a:r>
          </a:p>
          <a:p>
            <a:pPr lvl="1"/>
            <a:r>
              <a:rPr lang="en-US" dirty="0" smtClean="0"/>
              <a:t>It does directly affect the rendering of the table on the screen, but is required if you want RULES to be set in the &lt;TABLE&gt; . </a:t>
            </a:r>
          </a:p>
          <a:p>
            <a:r>
              <a:rPr lang="en-US" dirty="0" smtClean="0"/>
              <a:t>&lt;TBODY&gt;...&lt;/TBODY&gt;</a:t>
            </a:r>
          </a:p>
          <a:p>
            <a:pPr lvl="1"/>
            <a:r>
              <a:rPr lang="en-US" dirty="0" smtClean="0"/>
              <a:t>This element, which is Internet Explorer specific, is used to specify the body section of the table. </a:t>
            </a:r>
          </a:p>
          <a:p>
            <a:pPr lvl="1"/>
            <a:r>
              <a:rPr lang="en-US" dirty="0" smtClean="0"/>
              <a:t>It does directly affect the rendering of the table on the screen, but is required if you want RULES to be set in the &lt;TABLE&gt; . </a:t>
            </a:r>
          </a:p>
          <a:p>
            <a:r>
              <a:rPr lang="en-US" dirty="0" smtClean="0"/>
              <a:t>&lt;TFOOT&gt;...&lt;/TFOOT&gt;</a:t>
            </a:r>
          </a:p>
          <a:p>
            <a:pPr lvl="1"/>
            <a:r>
              <a:rPr lang="en-US" dirty="0" smtClean="0"/>
              <a:t>This element, which is Internet Explorer specific, is used to specify the footer section of the table. It does directly affect the rendering of the table on the screen, but is required if you want RULES to be set in the &lt;TABLE&gt;. </a:t>
            </a:r>
            <a:endParaRPr lang="en-MY" dirty="0" smtClean="0"/>
          </a:p>
          <a:p>
            <a:endParaRPr lang="en-MY" dirty="0" smtClean="0"/>
          </a:p>
          <a:p>
            <a:pPr lvl="1"/>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Cellpadding</a:t>
            </a:r>
            <a:r>
              <a:rPr lang="en-US" b="1" dirty="0" smtClean="0"/>
              <a:t> and </a:t>
            </a:r>
            <a:r>
              <a:rPr lang="en-US" b="1" dirty="0" err="1" smtClean="0"/>
              <a:t>Cellspacing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7" name="Content Placeholder 6"/>
          <p:cNvSpPr>
            <a:spLocks noGrp="1"/>
          </p:cNvSpPr>
          <p:nvPr>
            <p:ph sz="quarter" idx="1"/>
          </p:nvPr>
        </p:nvSpPr>
        <p:spPr>
          <a:xfrm>
            <a:off x="152400" y="1527048"/>
            <a:ext cx="8763000" cy="4873752"/>
          </a:xfrm>
        </p:spPr>
        <p:txBody>
          <a:bodyPr>
            <a:normAutofit/>
          </a:bodyPr>
          <a:lstStyle/>
          <a:p>
            <a:r>
              <a:rPr lang="en-US" dirty="0" smtClean="0"/>
              <a:t>The space between cells in a table is controlled by the </a:t>
            </a:r>
            <a:r>
              <a:rPr lang="en-US" b="1" dirty="0" err="1" smtClean="0"/>
              <a:t>cellspacing</a:t>
            </a:r>
            <a:r>
              <a:rPr lang="en-US" dirty="0" smtClean="0"/>
              <a:t> attribute for </a:t>
            </a:r>
            <a:r>
              <a:rPr lang="en-US" b="1" dirty="0" smtClean="0"/>
              <a:t>&lt;table&gt;</a:t>
            </a:r>
            <a:r>
              <a:rPr lang="en-US" dirty="0" smtClean="0"/>
              <a:t>.</a:t>
            </a:r>
            <a:endParaRPr lang="en-MY" dirty="0" smtClean="0"/>
          </a:p>
          <a:p>
            <a:r>
              <a:rPr lang="en-US" dirty="0" smtClean="0"/>
              <a:t>The value is measured in pixels or percentage values.</a:t>
            </a:r>
          </a:p>
          <a:p>
            <a:r>
              <a:rPr lang="en-US" dirty="0" smtClean="0"/>
              <a:t>When using tables for layout, cells should jut up next to each other, so this attribute is often set to </a:t>
            </a:r>
            <a:r>
              <a:rPr lang="en-US" b="1" dirty="0" smtClean="0"/>
              <a:t>0</a:t>
            </a:r>
            <a:r>
              <a:rPr lang="en-US" dirty="0" smtClean="0"/>
              <a:t>.</a:t>
            </a:r>
          </a:p>
          <a:p>
            <a:r>
              <a:rPr lang="en-US" dirty="0" smtClean="0"/>
              <a:t>It is possible to give space between cells by setting this attribute to a positive integer or percentage value.</a:t>
            </a:r>
          </a:p>
          <a:p>
            <a:r>
              <a:rPr lang="en-US" dirty="0" smtClean="0"/>
              <a:t>The padding between cell walls and the content they surround is controlled by the </a:t>
            </a:r>
            <a:r>
              <a:rPr lang="en-US" b="1" dirty="0" err="1" smtClean="0"/>
              <a:t>cellpadding</a:t>
            </a:r>
            <a:r>
              <a:rPr lang="en-US" dirty="0" smtClean="0"/>
              <a:t> attribute, which is also often set to </a:t>
            </a:r>
            <a:r>
              <a:rPr lang="en-US" b="1" dirty="0" smtClean="0"/>
              <a:t>0</a:t>
            </a:r>
            <a:r>
              <a:rPr lang="en-US" dirty="0" smtClean="0"/>
              <a:t> in tables used for layout.</a:t>
            </a: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Cellpadding</a:t>
            </a:r>
            <a:r>
              <a:rPr lang="en-US" b="1" dirty="0" smtClean="0"/>
              <a:t> and </a:t>
            </a:r>
            <a:r>
              <a:rPr lang="en-US" b="1" dirty="0" err="1" smtClean="0"/>
              <a:t>Cellspacing</a:t>
            </a:r>
            <a:r>
              <a:rPr lang="en-US" b="1" dirty="0" smtClean="0"/>
              <a:t>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7" name="Content Placeholder 6"/>
          <p:cNvSpPr>
            <a:spLocks noGrp="1"/>
          </p:cNvSpPr>
          <p:nvPr>
            <p:ph sz="quarter" idx="1"/>
          </p:nvPr>
        </p:nvSpPr>
        <p:spPr>
          <a:xfrm>
            <a:off x="152400" y="1527048"/>
            <a:ext cx="8763000" cy="4873752"/>
          </a:xfrm>
        </p:spPr>
        <p:txBody>
          <a:bodyPr>
            <a:normAutofit fontScale="85000" lnSpcReduction="20000"/>
          </a:bodyPr>
          <a:lstStyle/>
          <a:p>
            <a:pPr>
              <a:buNone/>
            </a:pPr>
            <a:r>
              <a:rPr lang="en-US" sz="2800" dirty="0" smtClean="0">
                <a:latin typeface="Times New Roman"/>
              </a:rPr>
              <a:t>&lt;table border="1" </a:t>
            </a:r>
            <a:r>
              <a:rPr lang="en-US" sz="2800" dirty="0" err="1" smtClean="0">
                <a:latin typeface="Times New Roman"/>
              </a:rPr>
              <a:t>cellspacing</a:t>
            </a:r>
            <a:r>
              <a:rPr lang="en-US" sz="2800" dirty="0" smtClean="0">
                <a:latin typeface="Times New Roman"/>
              </a:rPr>
              <a:t>="15" </a:t>
            </a:r>
            <a:r>
              <a:rPr lang="en-US" sz="2800" dirty="0" err="1" smtClean="0">
                <a:latin typeface="Times New Roman"/>
              </a:rPr>
              <a:t>cellpadding</a:t>
            </a:r>
            <a:r>
              <a:rPr lang="en-US" sz="2800" dirty="0" smtClean="0">
                <a:latin typeface="Times New Roman"/>
              </a:rPr>
              <a:t>="40"&gt;</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   </a:t>
            </a:r>
          </a:p>
          <a:p>
            <a:pPr lvl="2">
              <a:buNone/>
            </a:pPr>
            <a:r>
              <a:rPr lang="en-US" sz="2100" dirty="0" smtClean="0">
                <a:latin typeface="Times New Roman"/>
              </a:rPr>
              <a:t>&lt;td&gt;Element 1&lt;/td&gt;   </a:t>
            </a:r>
          </a:p>
          <a:p>
            <a:pPr lvl="2">
              <a:buNone/>
            </a:pPr>
            <a:r>
              <a:rPr lang="en-US" sz="2100" dirty="0" smtClean="0">
                <a:latin typeface="Times New Roman"/>
              </a:rPr>
              <a:t>&lt;td&gt;Element 2&lt;/td&gt;   </a:t>
            </a:r>
          </a:p>
          <a:p>
            <a:pPr lvl="2">
              <a:buNone/>
            </a:pPr>
            <a:r>
              <a:rPr lang="en-US" sz="2100" dirty="0" smtClean="0">
                <a:latin typeface="Times New Roman"/>
              </a:rPr>
              <a:t>&lt;td&gt;Element 3&lt;/td&gt;</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a:t>
            </a:r>
          </a:p>
          <a:p>
            <a:pPr>
              <a:buNone/>
            </a:pPr>
            <a:r>
              <a:rPr lang="en-US" sz="2800" dirty="0" smtClean="0">
                <a:latin typeface="Times New Roman"/>
              </a:rPr>
              <a:t>&lt;/table&gt;   </a:t>
            </a:r>
          </a:p>
          <a:p>
            <a:pPr>
              <a:buNone/>
            </a:pPr>
            <a:r>
              <a:rPr lang="en-US" sz="2800" dirty="0" smtClean="0">
                <a:latin typeface="Times New Roman"/>
              </a:rPr>
              <a:t>&lt;</a:t>
            </a:r>
            <a:r>
              <a:rPr lang="en-US" sz="2800" dirty="0" err="1" smtClean="0">
                <a:latin typeface="Times New Roman"/>
              </a:rPr>
              <a:t>br</a:t>
            </a:r>
            <a:r>
              <a:rPr lang="en-US" sz="2800" dirty="0" smtClean="0">
                <a:latin typeface="Times New Roman"/>
              </a:rPr>
              <a:t> /&gt;&lt;</a:t>
            </a:r>
            <a:r>
              <a:rPr lang="en-US" sz="2800" dirty="0" err="1" smtClean="0">
                <a:latin typeface="Times New Roman"/>
              </a:rPr>
              <a:t>br</a:t>
            </a:r>
            <a:r>
              <a:rPr lang="en-US" sz="2800" dirty="0" smtClean="0">
                <a:latin typeface="Times New Roman"/>
              </a:rPr>
              <a:t> /&gt;   </a:t>
            </a:r>
          </a:p>
          <a:p>
            <a:pPr>
              <a:buNone/>
            </a:pPr>
            <a:r>
              <a:rPr lang="en-US" sz="2800" dirty="0" smtClean="0">
                <a:latin typeface="Times New Roman"/>
              </a:rPr>
              <a:t>&lt;table border="1" </a:t>
            </a:r>
            <a:r>
              <a:rPr lang="en-US" sz="2800" dirty="0" err="1" smtClean="0">
                <a:latin typeface="Times New Roman"/>
              </a:rPr>
              <a:t>cellspacing</a:t>
            </a:r>
            <a:r>
              <a:rPr lang="en-US" sz="2800" dirty="0" smtClean="0">
                <a:latin typeface="Times New Roman"/>
              </a:rPr>
              <a:t>="0" </a:t>
            </a:r>
            <a:r>
              <a:rPr lang="en-US" sz="2800" dirty="0" err="1" smtClean="0">
                <a:latin typeface="Times New Roman"/>
              </a:rPr>
              <a:t>cellpadding</a:t>
            </a:r>
            <a:r>
              <a:rPr lang="en-US" sz="2800" dirty="0" smtClean="0">
                <a:latin typeface="Times New Roman"/>
              </a:rPr>
              <a:t>="0"&gt; </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   </a:t>
            </a:r>
          </a:p>
          <a:p>
            <a:pPr lvl="2">
              <a:buNone/>
            </a:pPr>
            <a:r>
              <a:rPr lang="en-US" sz="2100" dirty="0" smtClean="0">
                <a:latin typeface="Times New Roman"/>
              </a:rPr>
              <a:t>&lt;td&gt;Element 1&lt;/td&gt;   </a:t>
            </a:r>
          </a:p>
          <a:p>
            <a:pPr lvl="2">
              <a:buNone/>
            </a:pPr>
            <a:r>
              <a:rPr lang="en-US" sz="2100" dirty="0" smtClean="0">
                <a:latin typeface="Times New Roman"/>
              </a:rPr>
              <a:t>&lt;td&gt;Element 2&lt;/td&gt;   </a:t>
            </a:r>
          </a:p>
          <a:p>
            <a:pPr lvl="2">
              <a:buNone/>
            </a:pPr>
            <a:r>
              <a:rPr lang="en-US" sz="2100" dirty="0" smtClean="0">
                <a:latin typeface="Times New Roman"/>
              </a:rPr>
              <a:t>&lt;td&gt;Element 3&lt;/td&gt; </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a:t>
            </a:r>
          </a:p>
          <a:p>
            <a:pPr>
              <a:buNone/>
            </a:pPr>
            <a:r>
              <a:rPr lang="en-US" sz="2800" dirty="0" smtClean="0">
                <a:latin typeface="Times New Roman"/>
              </a:rPr>
              <a:t>&lt;/table&gt;</a:t>
            </a:r>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4"/>
          <p:cNvSpPr>
            <a:spLocks noGrp="1"/>
          </p:cNvSpPr>
          <p:nvPr>
            <p:ph sz="quarter" idx="1"/>
          </p:nvPr>
        </p:nvSpPr>
        <p:spPr>
          <a:xfrm>
            <a:off x="228600" y="1527048"/>
            <a:ext cx="8686800" cy="4797552"/>
          </a:xfrm>
        </p:spPr>
        <p:txBody>
          <a:bodyPr>
            <a:normAutofit/>
          </a:bodyPr>
          <a:lstStyle/>
          <a:p>
            <a:r>
              <a:rPr lang="en-US" dirty="0" smtClean="0"/>
              <a:t>HTML supports several mechanisms for specifying lists of information. </a:t>
            </a:r>
          </a:p>
          <a:p>
            <a:r>
              <a:rPr lang="en-US" dirty="0" smtClean="0"/>
              <a:t>In HTML there are 3 different types of lists, all of which may be nested. </a:t>
            </a:r>
          </a:p>
          <a:p>
            <a:r>
              <a:rPr lang="en-US" dirty="0" smtClean="0"/>
              <a:t>If used they should be present in the &lt;BODY&gt; of an HTML document.</a:t>
            </a:r>
          </a:p>
          <a:p>
            <a:r>
              <a:rPr lang="en-US" dirty="0" smtClean="0"/>
              <a:t>Common HTML list elements are:</a:t>
            </a:r>
          </a:p>
          <a:p>
            <a:pPr lvl="1"/>
            <a:r>
              <a:rPr lang="en-US" dirty="0" smtClean="0"/>
              <a:t>&lt;UL&gt;  : unordered list; </a:t>
            </a:r>
            <a:r>
              <a:rPr lang="en-US" i="1" dirty="0" smtClean="0"/>
              <a:t>bullets</a:t>
            </a:r>
            <a:endParaRPr lang="en-MY" dirty="0" smtClean="0"/>
          </a:p>
          <a:p>
            <a:pPr lvl="1"/>
            <a:r>
              <a:rPr lang="en-US" dirty="0" smtClean="0"/>
              <a:t>&lt;OL&gt;  : ordered list; </a:t>
            </a:r>
            <a:r>
              <a:rPr lang="en-US" i="1" dirty="0" smtClean="0"/>
              <a:t>numbers</a:t>
            </a:r>
            <a:endParaRPr lang="en-MY" dirty="0" smtClean="0"/>
          </a:p>
          <a:p>
            <a:pPr lvl="1"/>
            <a:r>
              <a:rPr lang="en-US" dirty="0" smtClean="0"/>
              <a:t>&lt;DL&gt;  : definition list; </a:t>
            </a:r>
            <a:r>
              <a:rPr lang="en-US" i="1" dirty="0" smtClean="0"/>
              <a:t>dictionary</a:t>
            </a:r>
            <a:endParaRPr lang="en-MY" dirty="0" smtClean="0"/>
          </a:p>
          <a:p>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p:txBody>
          <a:bodyPr/>
          <a:lstStyle/>
          <a:p>
            <a:r>
              <a:rPr lang="en-US" dirty="0" smtClean="0"/>
              <a:t>The purpose of the style attribute is to provide a common way to style all HTML elements.</a:t>
            </a:r>
          </a:p>
          <a:p>
            <a:r>
              <a:rPr lang="en-US" dirty="0" smtClean="0"/>
              <a:t>styles were introduced with HTML 4, as the new and preferred way to style HTML elements. </a:t>
            </a:r>
          </a:p>
          <a:p>
            <a:r>
              <a:rPr lang="en-US" dirty="0" smtClean="0"/>
              <a:t>With HTML styles, styles can be added to HTML elements directly by using the style attribute, or indirectly in separate style sheets (CSS files).</a:t>
            </a:r>
          </a:p>
          <a:p>
            <a:r>
              <a:rPr lang="en-US" i="1" dirty="0" smtClean="0">
                <a:solidFill>
                  <a:srgbClr val="FF0000"/>
                </a:solidFill>
              </a:rPr>
              <a:t>It is recommended to avoid using deprecated tags and attributes in future versions of HTML and XHTML.</a:t>
            </a:r>
            <a:endParaRPr lang="en-MY" i="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&lt;OL&gt;...&lt;/OL&gt;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lnSpcReduction="10000"/>
          </a:bodyPr>
          <a:lstStyle/>
          <a:p>
            <a:r>
              <a:rPr lang="en-US" dirty="0" smtClean="0"/>
              <a:t>The Ordered List element is used to present a numbered list of items, sorted by sequence or order of importance and is typically rendered as a numbered list. </a:t>
            </a:r>
          </a:p>
          <a:p>
            <a:r>
              <a:rPr lang="en-US" dirty="0" smtClean="0"/>
              <a:t>An ordered list must begin with the &lt;OL&gt; element. Place the &lt;LI&gt; (list item) tag between your opening &lt;OL&gt; and closing &lt;/OL&gt; tags to create list items.</a:t>
            </a:r>
          </a:p>
          <a:p>
            <a:r>
              <a:rPr lang="en-US" dirty="0" smtClean="0"/>
              <a:t>Example:</a:t>
            </a:r>
          </a:p>
          <a:p>
            <a:pPr>
              <a:buNone/>
            </a:pPr>
            <a:r>
              <a:rPr lang="en-US" sz="2200" i="1" dirty="0" smtClean="0"/>
              <a:t>	&lt;h4 align="center"&gt;Goals&lt;/h4&gt;</a:t>
            </a:r>
          </a:p>
          <a:p>
            <a:pPr>
              <a:buNone/>
            </a:pPr>
            <a:r>
              <a:rPr lang="en-US" sz="2200" i="1" dirty="0" smtClean="0"/>
              <a:t>	&lt;</a:t>
            </a:r>
            <a:r>
              <a:rPr lang="en-US" sz="2200" i="1" dirty="0" err="1" smtClean="0"/>
              <a:t>ol</a:t>
            </a:r>
            <a:r>
              <a:rPr lang="en-US" sz="2200" i="1" dirty="0" smtClean="0"/>
              <a:t>&gt;</a:t>
            </a:r>
          </a:p>
          <a:p>
            <a:pPr>
              <a:buNone/>
            </a:pPr>
            <a:r>
              <a:rPr lang="en-US" sz="2200" i="1" dirty="0" smtClean="0"/>
              <a:t>		&lt;</a:t>
            </a:r>
            <a:r>
              <a:rPr lang="en-US" sz="2200" i="1" dirty="0" err="1" smtClean="0"/>
              <a:t>li</a:t>
            </a:r>
            <a:r>
              <a:rPr lang="en-US" sz="2200" i="1" dirty="0" smtClean="0"/>
              <a:t>&gt;Find a Job&lt;/</a:t>
            </a:r>
            <a:r>
              <a:rPr lang="en-US" sz="2200" i="1" dirty="0" err="1" smtClean="0"/>
              <a:t>li</a:t>
            </a:r>
            <a:r>
              <a:rPr lang="en-US" sz="2200" i="1" dirty="0" smtClean="0"/>
              <a:t>&gt;</a:t>
            </a:r>
          </a:p>
          <a:p>
            <a:pPr>
              <a:buNone/>
            </a:pPr>
            <a:r>
              <a:rPr lang="en-US" sz="2200" i="1" dirty="0" smtClean="0"/>
              <a:t>		&lt;</a:t>
            </a:r>
            <a:r>
              <a:rPr lang="en-US" sz="2200" i="1" dirty="0" err="1" smtClean="0"/>
              <a:t>li</a:t>
            </a:r>
            <a:r>
              <a:rPr lang="en-US" sz="2200" i="1" dirty="0" smtClean="0"/>
              <a:t>&gt;Get Money&lt;/</a:t>
            </a:r>
            <a:r>
              <a:rPr lang="en-US" sz="2200" i="1" dirty="0" err="1" smtClean="0"/>
              <a:t>li</a:t>
            </a:r>
            <a:r>
              <a:rPr lang="en-US" sz="2200" i="1" dirty="0" smtClean="0"/>
              <a:t>&gt;</a:t>
            </a:r>
          </a:p>
          <a:p>
            <a:pPr>
              <a:buNone/>
            </a:pPr>
            <a:r>
              <a:rPr lang="en-US" sz="2200" i="1" dirty="0" smtClean="0"/>
              <a:t>		&lt;</a:t>
            </a:r>
            <a:r>
              <a:rPr lang="en-US" sz="2200" i="1" dirty="0" err="1" smtClean="0"/>
              <a:t>li</a:t>
            </a:r>
            <a:r>
              <a:rPr lang="en-US" sz="2200" i="1" dirty="0" smtClean="0"/>
              <a:t>&gt;Move Out&lt;/</a:t>
            </a:r>
            <a:r>
              <a:rPr lang="en-US" sz="2200" i="1" dirty="0" err="1" smtClean="0"/>
              <a:t>li</a:t>
            </a:r>
            <a:r>
              <a:rPr lang="en-US" sz="2200" i="1" dirty="0" smtClean="0"/>
              <a:t>&gt;</a:t>
            </a:r>
          </a:p>
          <a:p>
            <a:pPr>
              <a:buNone/>
            </a:pPr>
            <a:r>
              <a:rPr lang="en-US" sz="2200" i="1" dirty="0" smtClean="0"/>
              <a:t>	&lt;/</a:t>
            </a:r>
            <a:r>
              <a:rPr lang="en-US" sz="2200" i="1" dirty="0" err="1" smtClean="0"/>
              <a:t>ol</a:t>
            </a:r>
            <a:r>
              <a:rPr lang="en-US" sz="2200" i="1" dirty="0" smtClean="0"/>
              <a:t>&gt;</a:t>
            </a:r>
            <a:endParaRPr lang="en-MY" sz="22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smtClean="0"/>
              <a:t>The OL element has </a:t>
            </a:r>
            <a:r>
              <a:rPr lang="en-US" sz="2800" b="1" dirty="0" smtClean="0"/>
              <a:t>TYPE attribute</a:t>
            </a:r>
            <a:r>
              <a:rPr lang="en-US" sz="2800" dirty="0" smtClean="0"/>
              <a:t> which allows authors to specify whether the list items should be marked with. </a:t>
            </a:r>
          </a:p>
          <a:p>
            <a:r>
              <a:rPr lang="en-US" sz="2800" dirty="0" smtClean="0"/>
              <a:t>It has following values:</a:t>
            </a:r>
          </a:p>
          <a:p>
            <a:pPr lvl="1"/>
            <a:r>
              <a:rPr lang="en-US" sz="2000" dirty="0" smtClean="0"/>
              <a:t>&lt;OL TYPE=a&gt;</a:t>
            </a:r>
            <a:r>
              <a:rPr lang="en-MY" sz="2000" dirty="0" smtClean="0"/>
              <a:t> </a:t>
            </a:r>
            <a:r>
              <a:rPr lang="en-US" sz="2000" dirty="0" smtClean="0"/>
              <a:t>Small letters. For example a, b, c ...</a:t>
            </a:r>
            <a:endParaRPr lang="en-MY" sz="2000" dirty="0" smtClean="0"/>
          </a:p>
          <a:p>
            <a:pPr lvl="1"/>
            <a:r>
              <a:rPr lang="en-US" sz="2000" dirty="0" smtClean="0"/>
              <a:t>&lt; OL TYPE =A&gt;</a:t>
            </a:r>
            <a:r>
              <a:rPr lang="en-MY" sz="2000" dirty="0" smtClean="0"/>
              <a:t> </a:t>
            </a:r>
            <a:r>
              <a:rPr lang="en-US" sz="2000" dirty="0" smtClean="0"/>
              <a:t>Capital letters. For example A, B, C ...</a:t>
            </a:r>
            <a:endParaRPr lang="en-MY" sz="2000" dirty="0" smtClean="0"/>
          </a:p>
          <a:p>
            <a:pPr lvl="1"/>
            <a:r>
              <a:rPr lang="en-US" sz="2000" dirty="0" smtClean="0"/>
              <a:t>&lt; OL TYPE =</a:t>
            </a:r>
            <a:r>
              <a:rPr lang="en-US" sz="2000" dirty="0" err="1" smtClean="0"/>
              <a:t>i</a:t>
            </a:r>
            <a:r>
              <a:rPr lang="en-US" sz="2000" dirty="0" smtClean="0"/>
              <a:t>&gt;</a:t>
            </a:r>
            <a:r>
              <a:rPr lang="en-MY" sz="2000" dirty="0" smtClean="0"/>
              <a:t> </a:t>
            </a:r>
            <a:r>
              <a:rPr lang="en-US" sz="2000" dirty="0" smtClean="0"/>
              <a:t>Small roman numerals. For example </a:t>
            </a:r>
            <a:r>
              <a:rPr lang="en-US" sz="2000" dirty="0" err="1" smtClean="0"/>
              <a:t>i</a:t>
            </a:r>
            <a:r>
              <a:rPr lang="en-US" sz="2000" dirty="0" smtClean="0"/>
              <a:t>, ii, iii ...</a:t>
            </a:r>
            <a:endParaRPr lang="en-MY" sz="2000" dirty="0" smtClean="0"/>
          </a:p>
          <a:p>
            <a:pPr lvl="1"/>
            <a:r>
              <a:rPr lang="en-US" sz="2000" dirty="0" smtClean="0"/>
              <a:t>&lt; OL TYPE =I&gt;</a:t>
            </a:r>
            <a:r>
              <a:rPr lang="en-MY" sz="2000" dirty="0" smtClean="0"/>
              <a:t> </a:t>
            </a:r>
            <a:r>
              <a:rPr lang="en-US" sz="2000" dirty="0" smtClean="0"/>
              <a:t>Large roman numerals. For example I, II, III ...</a:t>
            </a:r>
            <a:endParaRPr lang="en-MY" sz="2000" dirty="0" smtClean="0"/>
          </a:p>
          <a:p>
            <a:pPr lvl="1"/>
            <a:r>
              <a:rPr lang="en-US" sz="2000" dirty="0" smtClean="0"/>
              <a:t>&lt; OL TYPE =1&gt;</a:t>
            </a:r>
            <a:r>
              <a:rPr lang="en-MY" sz="2000" dirty="0" smtClean="0"/>
              <a:t> </a:t>
            </a:r>
            <a:r>
              <a:rPr lang="en-US" sz="2000" dirty="0" smtClean="0"/>
              <a:t>The default numbers. For example 1, 2, 3 ...</a:t>
            </a:r>
            <a:endParaRPr lang="en-MY" sz="2000" dirty="0" smtClean="0"/>
          </a:p>
          <a:p>
            <a:endParaRPr lang="en-MY" sz="22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smtClean="0"/>
              <a:t>The OL element has </a:t>
            </a:r>
            <a:r>
              <a:rPr lang="en-US" sz="2800" b="1" dirty="0" smtClean="0"/>
              <a:t>START</a:t>
            </a:r>
            <a:r>
              <a:rPr lang="en-US" sz="2800" dirty="0" smtClean="0"/>
              <a:t> </a:t>
            </a:r>
            <a:r>
              <a:rPr lang="en-US" sz="2800" b="1" dirty="0" smtClean="0"/>
              <a:t>attribute</a:t>
            </a:r>
            <a:r>
              <a:rPr lang="en-US" sz="2800" dirty="0" smtClean="0"/>
              <a:t> which allows authors to start at values other than 1.</a:t>
            </a:r>
          </a:p>
          <a:p>
            <a:r>
              <a:rPr lang="en-US" sz="2800" dirty="0" smtClean="0"/>
              <a:t>Thus START=5 would display either an 'E', 'e', 'V', 'v', or '5' based on the TYPE attribute.</a:t>
            </a:r>
          </a:p>
          <a:p>
            <a:r>
              <a:rPr lang="en-US" sz="2800" dirty="0" smtClean="0"/>
              <a:t>Example</a:t>
            </a:r>
          </a:p>
          <a:p>
            <a:pPr lvl="1">
              <a:buNone/>
            </a:pPr>
            <a:r>
              <a:rPr lang="en-US" sz="2000" dirty="0" smtClean="0"/>
              <a:t>&lt;h4 align="center"&gt;Goals&lt;/h4&gt;</a:t>
            </a:r>
          </a:p>
          <a:p>
            <a:pPr lvl="1">
              <a:buNone/>
            </a:pPr>
            <a:r>
              <a:rPr lang="en-US" sz="2000" dirty="0" smtClean="0"/>
              <a:t>&lt;</a:t>
            </a:r>
            <a:r>
              <a:rPr lang="en-US" sz="2000" dirty="0" err="1" smtClean="0"/>
              <a:t>ol</a:t>
            </a:r>
            <a:r>
              <a:rPr lang="en-US" sz="2000" dirty="0" smtClean="0"/>
              <a:t> start="4" &gt;</a:t>
            </a:r>
          </a:p>
          <a:p>
            <a:pPr lvl="2">
              <a:buNone/>
            </a:pPr>
            <a:r>
              <a:rPr lang="en-US" sz="1800" dirty="0" smtClean="0"/>
              <a:t>&lt;</a:t>
            </a:r>
            <a:r>
              <a:rPr lang="en-US" sz="1800" dirty="0" err="1" smtClean="0"/>
              <a:t>li</a:t>
            </a:r>
            <a:r>
              <a:rPr lang="en-US" sz="1800" dirty="0" smtClean="0"/>
              <a:t>&gt;Buy Food&lt;/</a:t>
            </a:r>
            <a:r>
              <a:rPr lang="en-US" sz="1800" dirty="0" err="1" smtClean="0"/>
              <a:t>li</a:t>
            </a:r>
            <a:r>
              <a:rPr lang="en-US" sz="1800" dirty="0" smtClean="0"/>
              <a:t>&gt;</a:t>
            </a:r>
          </a:p>
          <a:p>
            <a:pPr lvl="2">
              <a:buNone/>
            </a:pPr>
            <a:r>
              <a:rPr lang="en-US" sz="1800" dirty="0" smtClean="0"/>
              <a:t>&lt;</a:t>
            </a:r>
            <a:r>
              <a:rPr lang="en-US" sz="1800" dirty="0" err="1" smtClean="0"/>
              <a:t>li</a:t>
            </a:r>
            <a:r>
              <a:rPr lang="en-US" sz="1800" dirty="0" smtClean="0"/>
              <a:t>&gt;Enroll in College&lt;/</a:t>
            </a:r>
            <a:r>
              <a:rPr lang="en-US" sz="1800" dirty="0" err="1" smtClean="0"/>
              <a:t>li</a:t>
            </a:r>
            <a:r>
              <a:rPr lang="en-US" sz="1800" dirty="0" smtClean="0"/>
              <a:t>&gt;</a:t>
            </a:r>
          </a:p>
          <a:p>
            <a:pPr lvl="2">
              <a:buNone/>
            </a:pPr>
            <a:r>
              <a:rPr lang="en-US" sz="1800" dirty="0" smtClean="0"/>
              <a:t>&lt;</a:t>
            </a:r>
            <a:r>
              <a:rPr lang="en-US" sz="1800" dirty="0" err="1" smtClean="0"/>
              <a:t>li</a:t>
            </a:r>
            <a:r>
              <a:rPr lang="en-US" sz="1800" dirty="0" smtClean="0"/>
              <a:t>&gt;Get a Degree&lt;/</a:t>
            </a:r>
            <a:r>
              <a:rPr lang="en-US" sz="1800" dirty="0" err="1" smtClean="0"/>
              <a:t>li</a:t>
            </a:r>
            <a:r>
              <a:rPr lang="en-US" sz="1800" dirty="0" smtClean="0"/>
              <a:t>&gt;</a:t>
            </a:r>
          </a:p>
          <a:p>
            <a:pPr lvl="1">
              <a:buNone/>
            </a:pPr>
            <a:r>
              <a:rPr lang="en-US" sz="2000" dirty="0" smtClean="0"/>
              <a:t>&lt;/</a:t>
            </a:r>
            <a:r>
              <a:rPr lang="en-US" sz="2000" dirty="0" err="1" smtClean="0"/>
              <a:t>ol</a:t>
            </a:r>
            <a:r>
              <a:rPr lang="en-US" sz="2000" dirty="0" smtClean="0"/>
              <a:t>&gt;</a:t>
            </a:r>
            <a:endParaRPr lang="en-MY" sz="2000" dirty="0" smtClean="0"/>
          </a:p>
          <a:p>
            <a:endParaRPr lang="en-MY" sz="2200"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&lt;UL&gt;...&lt;/UL&gt;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smtClean="0"/>
              <a:t>The Unordered List element is used to present a list of items which is typically separated by white space and/or marked by bullets. </a:t>
            </a:r>
          </a:p>
          <a:p>
            <a:r>
              <a:rPr lang="en-US" dirty="0" smtClean="0"/>
              <a:t>The bullet itself comes in three flavors: squares, discs, and circles. </a:t>
            </a:r>
          </a:p>
          <a:p>
            <a:r>
              <a:rPr lang="en-US" dirty="0" smtClean="0"/>
              <a:t>The default bullet displayed by most web browsers is the traditional full disc. </a:t>
            </a:r>
          </a:p>
          <a:p>
            <a:r>
              <a:rPr lang="en-US" dirty="0" smtClean="0"/>
              <a:t>An unordered list must begin with the &lt;UL&gt; element, which is immediately followed by a &lt;LI&gt; (list item) element.</a:t>
            </a:r>
            <a:endParaRPr lang="en-MY"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&lt;UL&gt;...&lt;/UL&gt;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smtClean="0"/>
              <a:t>The </a:t>
            </a:r>
            <a:r>
              <a:rPr lang="en-US" b="1" dirty="0" smtClean="0"/>
              <a:t>TYPE attribute</a:t>
            </a:r>
            <a:r>
              <a:rPr lang="en-US" dirty="0" smtClean="0"/>
              <a:t> can be used in the &lt;UL&gt; element to specify bullet type</a:t>
            </a:r>
          </a:p>
          <a:p>
            <a:pPr lvl="1"/>
            <a:r>
              <a:rPr lang="en-US" dirty="0" smtClean="0"/>
              <a:t>&lt;UL TYPE= disc&gt;</a:t>
            </a:r>
            <a:r>
              <a:rPr lang="en-MY" dirty="0" smtClean="0"/>
              <a:t> </a:t>
            </a:r>
          </a:p>
          <a:p>
            <a:pPr lvl="1"/>
            <a:r>
              <a:rPr lang="en-US" dirty="0" smtClean="0"/>
              <a:t>&lt; UL TYPE = circle&gt;</a:t>
            </a:r>
            <a:r>
              <a:rPr lang="en-MY" dirty="0" smtClean="0"/>
              <a:t> </a:t>
            </a:r>
            <a:endParaRPr lang="en-US" dirty="0" smtClean="0"/>
          </a:p>
          <a:p>
            <a:pPr lvl="1"/>
            <a:r>
              <a:rPr lang="en-US" dirty="0" smtClean="0"/>
              <a:t>&lt; UL TYPE = square &gt;</a:t>
            </a:r>
          </a:p>
          <a:p>
            <a:pPr lvl="1"/>
            <a:endParaRPr lang="en-US" dirty="0" smtClean="0"/>
          </a:p>
          <a:p>
            <a:r>
              <a:rPr lang="en-US" dirty="0" smtClean="0"/>
              <a:t>Example:</a:t>
            </a:r>
          </a:p>
          <a:p>
            <a:pPr lvl="1">
              <a:buNone/>
            </a:pPr>
            <a:r>
              <a:rPr lang="en-US" dirty="0" smtClean="0"/>
              <a:t>Try it by yourself……….</a:t>
            </a:r>
            <a:endParaRPr lang="en-MY"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 DL&gt;...&lt;/DL&gt;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a:bodyPr>
          <a:lstStyle/>
          <a:p>
            <a:r>
              <a:rPr lang="en-US" dirty="0" smtClean="0"/>
              <a:t>Definition lists are typically rendered by browsers, with the definition term &lt;DT&gt; flush left in the display window with the definition data &lt;DD&gt; rendered in a separate paragraph, indented after the definition term.</a:t>
            </a:r>
            <a:endParaRPr lang="en-MY" dirty="0" smtClean="0"/>
          </a:p>
          <a:p>
            <a:pPr lvl="1"/>
            <a:r>
              <a:rPr lang="en-US" dirty="0" smtClean="0"/>
              <a:t>&lt;DL&gt; - defines the start of the list</a:t>
            </a:r>
            <a:endParaRPr lang="en-MY" dirty="0" smtClean="0"/>
          </a:p>
          <a:p>
            <a:pPr lvl="1"/>
            <a:r>
              <a:rPr lang="en-US" dirty="0" smtClean="0"/>
              <a:t>&lt;DT&gt; - definition term</a:t>
            </a:r>
            <a:endParaRPr lang="en-MY" dirty="0" smtClean="0"/>
          </a:p>
          <a:p>
            <a:pPr lvl="1"/>
            <a:r>
              <a:rPr lang="en-US" dirty="0" smtClean="0"/>
              <a:t>&lt;DD&gt; - defining definition</a:t>
            </a:r>
            <a:endParaRPr lang="en-MY" dirty="0" smtClean="0"/>
          </a:p>
          <a:p>
            <a:r>
              <a:rPr lang="en-US" dirty="0" smtClean="0"/>
              <a:t>Single occurrences of a &lt;DT&gt; element without a subsequent &lt;DD&gt; element are allowed and have the same significance as if the &lt;DD&gt; element had been present with no text. </a:t>
            </a:r>
          </a:p>
          <a:p>
            <a:r>
              <a:rPr lang="en-US" dirty="0" smtClean="0"/>
              <a:t>The opening list element must be &lt;DL&gt; and must be immediately followed by the first term (&lt;DT&gt;).</a:t>
            </a:r>
            <a:endParaRPr lang="en-MY"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 DL&gt;...&lt;/DL&gt;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6" name="Content Placeholder 5"/>
          <p:cNvGraphicFramePr>
            <a:graphicFrameLocks noGrp="1"/>
          </p:cNvGraphicFramePr>
          <p:nvPr>
            <p:ph sz="quarter" idx="1"/>
          </p:nvPr>
        </p:nvGraphicFramePr>
        <p:xfrm>
          <a:off x="228600" y="1527172"/>
          <a:ext cx="8686800" cy="3578227"/>
        </p:xfrm>
        <a:graphic>
          <a:graphicData uri="http://schemas.openxmlformats.org/drawingml/2006/table">
            <a:tbl>
              <a:tblPr firstRow="1" bandRow="1">
                <a:tableStyleId>{7DF18680-E054-41AD-8BC1-D1AEF772440D}</a:tableStyleId>
              </a:tblPr>
              <a:tblGrid>
                <a:gridCol w="4876800"/>
                <a:gridCol w="3810000"/>
              </a:tblGrid>
              <a:tr h="684033">
                <a:tc>
                  <a:txBody>
                    <a:bodyPr/>
                    <a:lstStyle/>
                    <a:p>
                      <a:pPr algn="ctr">
                        <a:spcAft>
                          <a:spcPts val="0"/>
                        </a:spcAft>
                      </a:pPr>
                      <a:r>
                        <a:rPr lang="en-US" sz="1800" b="1" dirty="0">
                          <a:latin typeface="+mn-lt"/>
                          <a:ea typeface="Times New Roman"/>
                          <a:cs typeface="Times New Roman"/>
                        </a:rPr>
                        <a:t>Code</a:t>
                      </a:r>
                      <a:endParaRPr lang="en-MY" sz="1800" dirty="0">
                        <a:latin typeface="+mn-lt"/>
                        <a:ea typeface="Times New Roman"/>
                        <a:cs typeface="Times New Roman"/>
                      </a:endParaRPr>
                    </a:p>
                  </a:txBody>
                  <a:tcPr marL="68580" marR="68580" marT="0" marB="0" anchor="ctr"/>
                </a:tc>
                <a:tc>
                  <a:txBody>
                    <a:bodyPr/>
                    <a:lstStyle/>
                    <a:p>
                      <a:pPr algn="ctr">
                        <a:spcAft>
                          <a:spcPts val="0"/>
                        </a:spcAft>
                      </a:pPr>
                      <a:r>
                        <a:rPr lang="en-US" sz="1800" b="1" dirty="0">
                          <a:latin typeface="+mn-lt"/>
                          <a:ea typeface="Times New Roman"/>
                          <a:cs typeface="Times New Roman"/>
                        </a:rPr>
                        <a:t>Result</a:t>
                      </a:r>
                      <a:endParaRPr lang="en-MY" sz="1800" dirty="0">
                        <a:latin typeface="+mn-lt"/>
                        <a:ea typeface="Times New Roman"/>
                        <a:cs typeface="Times New Roman"/>
                      </a:endParaRPr>
                    </a:p>
                  </a:txBody>
                  <a:tcPr marL="68580" marR="68580" marT="0" marB="0" anchor="ctr"/>
                </a:tc>
              </a:tr>
              <a:tr h="2894194">
                <a:tc>
                  <a:txBody>
                    <a:bodyPr/>
                    <a:lstStyle/>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Fromage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cheese.&lt;/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Voiture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car.&lt;/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2000" b="1" dirty="0" err="1">
                          <a:latin typeface="+mn-lt"/>
                          <a:ea typeface="Times New Roman"/>
                          <a:cs typeface="Times New Roman"/>
                        </a:rPr>
                        <a:t>Fromage</a:t>
                      </a:r>
                      <a:r>
                        <a:rPr lang="en-US" sz="2000" dirty="0">
                          <a:latin typeface="+mn-lt"/>
                          <a:ea typeface="Times New Roman"/>
                          <a:cs typeface="Times New Roman"/>
                        </a:rPr>
                        <a:t/>
                      </a:r>
                      <a:br>
                        <a:rPr lang="en-US" sz="2000" dirty="0">
                          <a:latin typeface="+mn-lt"/>
                          <a:ea typeface="Times New Roman"/>
                          <a:cs typeface="Times New Roman"/>
                        </a:rPr>
                      </a:br>
                      <a:r>
                        <a:rPr lang="en-US" sz="2000" dirty="0">
                          <a:latin typeface="+mn-lt"/>
                          <a:ea typeface="Times New Roman"/>
                          <a:cs typeface="Times New Roman"/>
                        </a:rPr>
                        <a:t>     French word for cheese.</a:t>
                      </a:r>
                      <a:br>
                        <a:rPr lang="en-US" sz="2000" dirty="0">
                          <a:latin typeface="+mn-lt"/>
                          <a:ea typeface="Times New Roman"/>
                          <a:cs typeface="Times New Roman"/>
                        </a:rPr>
                      </a:br>
                      <a:r>
                        <a:rPr lang="en-US" sz="2000" b="1" dirty="0" err="1">
                          <a:latin typeface="+mn-lt"/>
                          <a:ea typeface="Times New Roman"/>
                          <a:cs typeface="Times New Roman"/>
                        </a:rPr>
                        <a:t>Voiture</a:t>
                      </a:r>
                      <a:r>
                        <a:rPr lang="en-US" sz="2000" dirty="0">
                          <a:latin typeface="+mn-lt"/>
                          <a:ea typeface="Times New Roman"/>
                          <a:cs typeface="Times New Roman"/>
                        </a:rPr>
                        <a:t/>
                      </a:r>
                      <a:br>
                        <a:rPr lang="en-US" sz="2000" dirty="0">
                          <a:latin typeface="+mn-lt"/>
                          <a:ea typeface="Times New Roman"/>
                          <a:cs typeface="Times New Roman"/>
                        </a:rPr>
                      </a:br>
                      <a:r>
                        <a:rPr lang="en-US" sz="2000" dirty="0">
                          <a:latin typeface="+mn-lt"/>
                          <a:ea typeface="Times New Roman"/>
                          <a:cs typeface="Times New Roman"/>
                        </a:rPr>
                        <a:t>     French word for car.</a:t>
                      </a:r>
                      <a:endParaRPr lang="en-MY" sz="20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Content Placeholder 4"/>
          <p:cNvSpPr>
            <a:spLocks noGrp="1"/>
          </p:cNvSpPr>
          <p:nvPr>
            <p:ph sz="quarter" idx="1"/>
          </p:nvPr>
        </p:nvSpPr>
        <p:spPr/>
        <p:txBody>
          <a:bodyPr>
            <a:normAutofit/>
          </a:bodyPr>
          <a:lstStyle/>
          <a:p>
            <a:pPr lvl="0"/>
            <a:r>
              <a:rPr lang="en-US" sz="2800" dirty="0" smtClean="0"/>
              <a:t>Example 1</a:t>
            </a:r>
          </a:p>
          <a:p>
            <a:pPr lvl="0"/>
            <a:endParaRPr lang="en-US" sz="2800" dirty="0" smtClean="0"/>
          </a:p>
          <a:p>
            <a:pPr lvl="0"/>
            <a:endParaRPr lang="en-US" sz="2800" dirty="0" smtClean="0"/>
          </a:p>
          <a:p>
            <a:pPr lvl="0">
              <a:buNone/>
            </a:pPr>
            <a:endParaRPr lang="en-US" sz="2800" dirty="0" smtClean="0"/>
          </a:p>
          <a:p>
            <a:r>
              <a:rPr lang="en-US" dirty="0" smtClean="0"/>
              <a:t>Example 2</a:t>
            </a:r>
          </a:p>
          <a:p>
            <a:endParaRPr lang="en-US" dirty="0" smtClean="0"/>
          </a:p>
        </p:txBody>
      </p:sp>
      <p:pic>
        <p:nvPicPr>
          <p:cNvPr id="1027" name="Picture 3"/>
          <p:cNvPicPr>
            <a:picLocks noChangeAspect="1" noChangeArrowheads="1"/>
          </p:cNvPicPr>
          <p:nvPr/>
        </p:nvPicPr>
        <p:blipFill>
          <a:blip r:embed="rId2" cstate="print"/>
          <a:srcRect/>
          <a:stretch>
            <a:fillRect/>
          </a:stretch>
        </p:blipFill>
        <p:spPr bwMode="auto">
          <a:xfrm>
            <a:off x="2895600" y="4343400"/>
            <a:ext cx="3276600" cy="193399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2895600" y="1905000"/>
            <a:ext cx="3252247" cy="1752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Iframes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152400" y="1527048"/>
            <a:ext cx="8991600" cy="4797552"/>
          </a:xfrm>
        </p:spPr>
        <p:txBody>
          <a:bodyPr>
            <a:normAutofit/>
          </a:bodyPr>
          <a:lstStyle/>
          <a:p>
            <a:r>
              <a:rPr lang="en-US" sz="2800" dirty="0" smtClean="0"/>
              <a:t>An </a:t>
            </a:r>
            <a:r>
              <a:rPr lang="en-US" sz="2800" dirty="0" err="1" smtClean="0"/>
              <a:t>iframe</a:t>
            </a:r>
            <a:r>
              <a:rPr lang="en-US" sz="2800" dirty="0" smtClean="0"/>
              <a:t> is used to display a web page within a web page.</a:t>
            </a:r>
            <a:endParaRPr lang="en-MY" sz="2800" dirty="0" smtClean="0"/>
          </a:p>
          <a:p>
            <a:r>
              <a:rPr lang="en-US" sz="2800" i="1" dirty="0" smtClean="0"/>
              <a:t>&lt;</a:t>
            </a:r>
            <a:r>
              <a:rPr lang="en-US" sz="2800" i="1" dirty="0" err="1" smtClean="0"/>
              <a:t>iframe</a:t>
            </a:r>
            <a:r>
              <a:rPr lang="en-US" sz="2800" i="1" dirty="0" smtClean="0"/>
              <a:t> </a:t>
            </a:r>
            <a:r>
              <a:rPr lang="en-US" sz="2800" i="1" dirty="0" err="1" smtClean="0"/>
              <a:t>src</a:t>
            </a:r>
            <a:r>
              <a:rPr lang="en-US" sz="2800" i="1" dirty="0" smtClean="0"/>
              <a:t>="URL"&gt;&lt;/</a:t>
            </a:r>
            <a:r>
              <a:rPr lang="en-US" sz="2800" i="1" dirty="0" err="1" smtClean="0"/>
              <a:t>iframe</a:t>
            </a:r>
            <a:r>
              <a:rPr lang="en-US" sz="2800" i="1" dirty="0" smtClean="0"/>
              <a:t>&gt;</a:t>
            </a:r>
            <a:endParaRPr lang="en-MY" sz="2800" i="1" dirty="0" smtClean="0"/>
          </a:p>
          <a:p>
            <a:r>
              <a:rPr lang="en-US" sz="2800" dirty="0" smtClean="0"/>
              <a:t>The URL points to the location of the separate page.</a:t>
            </a:r>
            <a:endParaRPr lang="en-MY" sz="2800" dirty="0" smtClean="0"/>
          </a:p>
          <a:p>
            <a:r>
              <a:rPr lang="en-US" sz="2800" dirty="0" smtClean="0"/>
              <a:t>The </a:t>
            </a:r>
            <a:r>
              <a:rPr lang="en-US" sz="2800" b="1" dirty="0" smtClean="0"/>
              <a:t>height</a:t>
            </a:r>
            <a:r>
              <a:rPr lang="en-US" sz="2800" dirty="0" smtClean="0"/>
              <a:t> and </a:t>
            </a:r>
            <a:r>
              <a:rPr lang="en-US" sz="2800" b="1" dirty="0" smtClean="0"/>
              <a:t>width</a:t>
            </a:r>
            <a:r>
              <a:rPr lang="en-US" sz="2800" dirty="0" smtClean="0"/>
              <a:t> attributes are used to specify the height and width of the </a:t>
            </a:r>
            <a:r>
              <a:rPr lang="en-US" sz="2800" dirty="0" err="1" smtClean="0"/>
              <a:t>iframe</a:t>
            </a:r>
            <a:r>
              <a:rPr lang="en-US" sz="2800" dirty="0" smtClean="0"/>
              <a:t>.</a:t>
            </a:r>
            <a:endParaRPr lang="en-MY" sz="2800" dirty="0" smtClean="0"/>
          </a:p>
          <a:p>
            <a:pPr lvl="1">
              <a:buNone/>
            </a:pPr>
            <a:r>
              <a:rPr lang="en-US" sz="1800" i="1" dirty="0" smtClean="0"/>
              <a:t>&lt;</a:t>
            </a:r>
            <a:r>
              <a:rPr lang="en-US" sz="1800" i="1" dirty="0" err="1" smtClean="0"/>
              <a:t>iframe</a:t>
            </a:r>
            <a:r>
              <a:rPr lang="en-US" sz="1800" i="1" dirty="0" smtClean="0"/>
              <a:t> </a:t>
            </a:r>
            <a:r>
              <a:rPr lang="en-US" sz="1800" i="1" dirty="0" err="1" smtClean="0"/>
              <a:t>src</a:t>
            </a:r>
            <a:r>
              <a:rPr lang="en-US" sz="1800" i="1" dirty="0" smtClean="0"/>
              <a:t>=“http://www.google.com" width="200" height="200"&gt;&lt;/</a:t>
            </a:r>
            <a:r>
              <a:rPr lang="en-US" sz="1800" i="1" dirty="0" err="1" smtClean="0"/>
              <a:t>iframe</a:t>
            </a:r>
            <a:r>
              <a:rPr lang="en-US" sz="1800" i="1" dirty="0" smtClean="0"/>
              <a:t>&gt;</a:t>
            </a:r>
          </a:p>
          <a:p>
            <a:r>
              <a:rPr lang="en-US" sz="2800" dirty="0" smtClean="0"/>
              <a:t>The </a:t>
            </a:r>
            <a:r>
              <a:rPr lang="en-US" sz="2800" dirty="0" err="1" smtClean="0"/>
              <a:t>frameborder</a:t>
            </a:r>
            <a:r>
              <a:rPr lang="en-US" sz="2800" dirty="0" smtClean="0"/>
              <a:t> attribute specifies whether or not to display a border around the </a:t>
            </a:r>
            <a:r>
              <a:rPr lang="en-US" sz="2800" dirty="0" err="1" smtClean="0"/>
              <a:t>iframe</a:t>
            </a:r>
            <a:r>
              <a:rPr lang="en-US" sz="2800" dirty="0" smtClean="0"/>
              <a:t>. Set the attribute value to "0" to remove the border</a:t>
            </a:r>
            <a:endParaRPr lang="en-MY" sz="2800" i="1" dirty="0" smtClean="0"/>
          </a:p>
          <a:p>
            <a:pPr lvl="1">
              <a:buNone/>
            </a:pPr>
            <a:endParaRPr lang="en-MY" sz="1600" i="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Forms</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152400" y="1527048"/>
            <a:ext cx="8839200" cy="4797552"/>
          </a:xfrm>
        </p:spPr>
        <p:txBody>
          <a:bodyPr>
            <a:normAutofit lnSpcReduction="10000"/>
          </a:bodyPr>
          <a:lstStyle/>
          <a:p>
            <a:r>
              <a:rPr lang="en-US" dirty="0" smtClean="0"/>
              <a:t>HTML Forms are used to select different kinds of user input and to pass data to a server. </a:t>
            </a:r>
          </a:p>
          <a:p>
            <a:r>
              <a:rPr lang="en-US" dirty="0" smtClean="0"/>
              <a:t>A form can contain input elements like text fields, checkboxes, radio-buttons, submit buttons and more.</a:t>
            </a:r>
          </a:p>
          <a:p>
            <a:r>
              <a:rPr lang="en-US" dirty="0" smtClean="0"/>
              <a:t>A form can also contain select lists, </a:t>
            </a:r>
            <a:r>
              <a:rPr lang="en-US" dirty="0" err="1" smtClean="0"/>
              <a:t>textarea</a:t>
            </a:r>
            <a:r>
              <a:rPr lang="en-US" dirty="0" smtClean="0"/>
              <a:t>, </a:t>
            </a:r>
            <a:r>
              <a:rPr lang="en-US" dirty="0" err="1" smtClean="0"/>
              <a:t>fieldset</a:t>
            </a:r>
            <a:r>
              <a:rPr lang="en-US" dirty="0" smtClean="0"/>
              <a:t>, legend, and label elements. </a:t>
            </a:r>
          </a:p>
          <a:p>
            <a:r>
              <a:rPr lang="en-US" dirty="0" smtClean="0"/>
              <a:t>A form will take input from the viewer and depending on your needs; you may store that data into a file, place an order, gather user statistics, register the person to your web forum, or maybe subscribe them to your weekly newsletter.</a:t>
            </a:r>
            <a:endParaRPr lang="en-MY" dirty="0"/>
          </a:p>
        </p:txBody>
      </p:sp>
    </p:spTree>
    <p:extLst>
      <p:ext uri="{BB962C8B-B14F-4D97-AF65-F5344CB8AC3E}">
        <p14:creationId xmlns:p14="http://schemas.microsoft.com/office/powerpoint/2010/main" val="191898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Content Placeholder 5"/>
          <p:cNvGraphicFramePr>
            <a:graphicFrameLocks noGrp="1"/>
          </p:cNvGraphicFramePr>
          <p:nvPr>
            <p:ph sz="quarter" idx="1"/>
          </p:nvPr>
        </p:nvGraphicFramePr>
        <p:xfrm>
          <a:off x="301625" y="1527175"/>
          <a:ext cx="8504238" cy="1854200"/>
        </p:xfrm>
        <a:graphic>
          <a:graphicData uri="http://schemas.openxmlformats.org/drawingml/2006/table">
            <a:tbl>
              <a:tblPr firstRow="1" bandRow="1">
                <a:tableStyleId>{7DF18680-E054-41AD-8BC1-D1AEF772440D}</a:tableStyleId>
              </a:tblPr>
              <a:tblGrid>
                <a:gridCol w="4252119"/>
                <a:gridCol w="4252119"/>
              </a:tblGrid>
              <a:tr h="370840">
                <a:tc>
                  <a:txBody>
                    <a:bodyPr/>
                    <a:lstStyle/>
                    <a:p>
                      <a:pPr algn="ctr">
                        <a:lnSpc>
                          <a:spcPct val="115000"/>
                        </a:lnSpc>
                        <a:spcAft>
                          <a:spcPts val="0"/>
                        </a:spcAft>
                      </a:pPr>
                      <a:r>
                        <a:rPr lang="en-US" sz="1800" b="1" dirty="0">
                          <a:latin typeface="+mn-lt"/>
                          <a:ea typeface="Times New Roman"/>
                          <a:cs typeface="Times New Roman"/>
                        </a:rPr>
                        <a:t>Tags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dirty="0">
                          <a:latin typeface="+mn-lt"/>
                          <a:ea typeface="Times New Roman"/>
                          <a:cs typeface="Times New Roman"/>
                        </a:rPr>
                        <a:t>&lt;center&gt;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centered content</a:t>
                      </a:r>
                      <a:endParaRPr lang="en-MY" sz="14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a:latin typeface="+mn-lt"/>
                          <a:ea typeface="Times New Roman"/>
                          <a:cs typeface="Times New Roman"/>
                        </a:rPr>
                        <a:t>&lt;font&gt; and &lt;basefont&gt;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HTML fonts</a:t>
                      </a:r>
                      <a:endParaRPr lang="en-MY" sz="14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a:latin typeface="+mn-lt"/>
                          <a:ea typeface="Times New Roman"/>
                          <a:cs typeface="Times New Roman"/>
                        </a:rPr>
                        <a:t>&lt;s&gt; and &lt;strike&gt;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strikethrough text</a:t>
                      </a:r>
                      <a:endParaRPr lang="en-MY" sz="14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dirty="0">
                          <a:latin typeface="+mn-lt"/>
                          <a:ea typeface="Times New Roman"/>
                          <a:cs typeface="Times New Roman"/>
                        </a:rPr>
                        <a:t>&lt;u&gt;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dirty="0">
                          <a:latin typeface="+mn-lt"/>
                          <a:ea typeface="Times New Roman"/>
                          <a:cs typeface="Times New Roman"/>
                        </a:rPr>
                        <a:t>Defines underlined text</a:t>
                      </a:r>
                      <a:endParaRPr lang="en-MY" sz="1400" dirty="0">
                        <a:latin typeface="+mn-lt"/>
                        <a:ea typeface="Times New Roman"/>
                        <a:cs typeface="Times New Roman"/>
                      </a:endParaRPr>
                    </a:p>
                  </a:txBody>
                  <a:tcPr marL="9525" marR="9525" marT="9525" marB="9525" anchor="ctr"/>
                </a:tc>
              </a:tr>
            </a:tbl>
          </a:graphicData>
        </a:graphic>
      </p:graphicFrame>
      <p:graphicFrame>
        <p:nvGraphicFramePr>
          <p:cNvPr id="7" name="Content Placeholder 5"/>
          <p:cNvGraphicFramePr>
            <a:graphicFrameLocks/>
          </p:cNvGraphicFramePr>
          <p:nvPr/>
        </p:nvGraphicFramePr>
        <p:xfrm>
          <a:off x="304800" y="3708400"/>
          <a:ext cx="8504238" cy="1483360"/>
        </p:xfrm>
        <a:graphic>
          <a:graphicData uri="http://schemas.openxmlformats.org/drawingml/2006/table">
            <a:tbl>
              <a:tblPr firstRow="1" bandRow="1">
                <a:tableStyleId>{7DF18680-E054-41AD-8BC1-D1AEF772440D}</a:tableStyleId>
              </a:tblPr>
              <a:tblGrid>
                <a:gridCol w="4252119"/>
                <a:gridCol w="4252119"/>
              </a:tblGrid>
              <a:tr h="3708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Attributes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600">
                          <a:latin typeface="+mn-lt"/>
                          <a:ea typeface="Times New Roman"/>
                          <a:cs typeface="Times New Roman"/>
                        </a:rPr>
                        <a:t>Align</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alignment of text</a:t>
                      </a:r>
                      <a:endParaRPr lang="en-MY" sz="16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600" dirty="0" err="1">
                          <a:latin typeface="+mn-lt"/>
                          <a:ea typeface="Times New Roman"/>
                          <a:cs typeface="Times New Roman"/>
                        </a:rPr>
                        <a:t>Bgcolor</a:t>
                      </a:r>
                      <a:endParaRPr lang="en-MY" sz="16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background color</a:t>
                      </a:r>
                      <a:endParaRPr lang="en-MY" sz="16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600">
                          <a:latin typeface="+mn-lt"/>
                          <a:ea typeface="Times New Roman"/>
                          <a:cs typeface="Times New Roman"/>
                        </a:rPr>
                        <a:t>Color</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dirty="0">
                          <a:latin typeface="+mn-lt"/>
                          <a:ea typeface="Times New Roman"/>
                          <a:cs typeface="Times New Roman"/>
                        </a:rPr>
                        <a:t>Defines the text color</a:t>
                      </a:r>
                      <a:endParaRPr lang="en-MY" sz="1600" dirty="0">
                        <a:latin typeface="+mn-lt"/>
                        <a:ea typeface="Times New Roman"/>
                        <a:cs typeface="Times New Roman"/>
                      </a:endParaRPr>
                    </a:p>
                  </a:txBody>
                  <a:tcPr marL="9525" marR="9525" marT="9525" marB="9525"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The following elements are used to create forms: </a:t>
            </a:r>
          </a:p>
          <a:p>
            <a:pPr lvl="1"/>
            <a:r>
              <a:rPr lang="en-US" dirty="0" smtClean="0"/>
              <a:t>&lt;FORM&gt;...&lt;/FORM&gt; : A form within a document</a:t>
            </a:r>
            <a:endParaRPr lang="en-MY" dirty="0" smtClean="0"/>
          </a:p>
          <a:p>
            <a:pPr lvl="1"/>
            <a:r>
              <a:rPr lang="en-US" dirty="0" smtClean="0"/>
              <a:t>&lt;input ...&gt;...&lt;/input&gt; : One input field</a:t>
            </a:r>
            <a:endParaRPr lang="en-MY" dirty="0" smtClean="0"/>
          </a:p>
          <a:p>
            <a:pPr lvl="1"/>
            <a:r>
              <a:rPr lang="en-US" dirty="0" smtClean="0"/>
              <a:t>&lt;OPTION&gt; : One option within a Select element</a:t>
            </a:r>
            <a:endParaRPr lang="en-MY" dirty="0" smtClean="0"/>
          </a:p>
          <a:p>
            <a:pPr lvl="1"/>
            <a:r>
              <a:rPr lang="en-US" dirty="0" smtClean="0"/>
              <a:t>&lt;SELECT&gt;...&lt;SELECT&gt; : A selection from a finite set of options</a:t>
            </a:r>
            <a:endParaRPr lang="en-MY" dirty="0" smtClean="0"/>
          </a:p>
          <a:p>
            <a:pPr lvl="1"/>
            <a:r>
              <a:rPr lang="en-US" dirty="0" smtClean="0"/>
              <a:t>&lt;TEXTAREA ...&gt;...&lt;/TEXTAREA&gt; : A multi line input field</a:t>
            </a:r>
            <a:endParaRPr lang="en-MY" dirty="0" smtClean="0"/>
          </a:p>
          <a:p>
            <a:endParaRPr lang="en-MY" dirty="0"/>
          </a:p>
        </p:txBody>
      </p:sp>
    </p:spTree>
    <p:extLst>
      <p:ext uri="{BB962C8B-B14F-4D97-AF65-F5344CB8AC3E}">
        <p14:creationId xmlns:p14="http://schemas.microsoft.com/office/powerpoint/2010/main" val="428531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&lt;FORM&gt;...&lt;/FORM&gt;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152400" y="1527048"/>
            <a:ext cx="8842248" cy="4873752"/>
          </a:xfrm>
        </p:spPr>
        <p:txBody>
          <a:bodyPr>
            <a:normAutofit fontScale="62500" lnSpcReduction="20000"/>
          </a:bodyPr>
          <a:lstStyle/>
          <a:p>
            <a:r>
              <a:rPr lang="en-US" sz="3600" dirty="0" smtClean="0"/>
              <a:t>The &lt;FORM&gt; element is used to delimit a data input form. </a:t>
            </a:r>
          </a:p>
          <a:p>
            <a:r>
              <a:rPr lang="en-US" sz="3600" dirty="0" smtClean="0"/>
              <a:t>There can be several forms in a single document, but the &lt;FORM&gt; element </a:t>
            </a:r>
            <a:r>
              <a:rPr lang="en-US" sz="3600" b="1" dirty="0" smtClean="0"/>
              <a:t>cannot be nested</a:t>
            </a:r>
            <a:r>
              <a:rPr lang="en-US" sz="3600" dirty="0" smtClean="0"/>
              <a:t>. </a:t>
            </a:r>
            <a:endParaRPr lang="en-MY" sz="3600" dirty="0" smtClean="0"/>
          </a:p>
          <a:p>
            <a:pPr lvl="1">
              <a:buNone/>
            </a:pPr>
            <a:r>
              <a:rPr lang="en-US" sz="2600" i="1" dirty="0" smtClean="0"/>
              <a:t>&lt;FORM ACTION="_URL_" METHOD="GET|POST" </a:t>
            </a:r>
            <a:r>
              <a:rPr lang="en-US" sz="2600" i="1" dirty="0" err="1" smtClean="0"/>
              <a:t>EncTYPE</a:t>
            </a:r>
            <a:r>
              <a:rPr lang="en-US" sz="2600" i="1" dirty="0" smtClean="0"/>
              <a:t>="MIME type"&gt;</a:t>
            </a:r>
            <a:endParaRPr lang="en-US" sz="2600" b="1" dirty="0" smtClean="0"/>
          </a:p>
          <a:p>
            <a:r>
              <a:rPr lang="en-US" sz="3200" b="1" dirty="0" smtClean="0"/>
              <a:t>Form attributes</a:t>
            </a:r>
            <a:endParaRPr lang="en-MY" sz="3200" dirty="0" smtClean="0"/>
          </a:p>
          <a:p>
            <a:r>
              <a:rPr lang="en-US" sz="3000" b="1" dirty="0" smtClean="0"/>
              <a:t>The ACTION</a:t>
            </a:r>
            <a:r>
              <a:rPr lang="en-US" sz="3000" dirty="0" smtClean="0"/>
              <a:t> attribute is a URL specifying the location to which the contents of the form data fields are submitted to elicit a response. The way data is submitted varies with the access protocol of the URL to which the form data is sent and with the values of the METHOD and </a:t>
            </a:r>
            <a:r>
              <a:rPr lang="en-US" sz="3000" dirty="0" err="1" smtClean="0"/>
              <a:t>EncTYPE</a:t>
            </a:r>
            <a:r>
              <a:rPr lang="en-US" sz="3000" dirty="0" smtClean="0"/>
              <a:t> attributes. </a:t>
            </a:r>
            <a:endParaRPr lang="en-MY" sz="3000" dirty="0" smtClean="0"/>
          </a:p>
          <a:p>
            <a:r>
              <a:rPr lang="en-US" sz="3000" b="1" dirty="0" smtClean="0"/>
              <a:t>The METHOD</a:t>
            </a:r>
            <a:r>
              <a:rPr lang="en-US" sz="3000" dirty="0" smtClean="0"/>
              <a:t> attribute specifies a method of accessing the URL specified in the ACTION attribute. Generally, the method will be either GET or POST. </a:t>
            </a:r>
            <a:endParaRPr lang="en-MY" sz="3000" dirty="0" smtClean="0"/>
          </a:p>
          <a:p>
            <a:pPr lvl="1"/>
            <a:r>
              <a:rPr lang="en-US" sz="3000" dirty="0" smtClean="0"/>
              <a:t>The </a:t>
            </a:r>
            <a:r>
              <a:rPr lang="en-US" sz="3000" b="1" dirty="0" smtClean="0"/>
              <a:t>GET method </a:t>
            </a:r>
            <a:r>
              <a:rPr lang="en-US" sz="3000" dirty="0" smtClean="0"/>
              <a:t>is ideal for form submission where the use of the form data does not require external processing. </a:t>
            </a:r>
            <a:endParaRPr lang="en-MY" sz="3000" dirty="0" smtClean="0"/>
          </a:p>
          <a:p>
            <a:pPr lvl="1"/>
            <a:r>
              <a:rPr lang="en-US" sz="3000" b="1" dirty="0" smtClean="0"/>
              <a:t>The POST method</a:t>
            </a:r>
            <a:r>
              <a:rPr lang="en-US" sz="3000" dirty="0" smtClean="0"/>
              <a:t> should be used where the form is used to provide information for example, that updates a database. </a:t>
            </a:r>
            <a:endParaRPr lang="en-MY" sz="3000" dirty="0" smtClean="0"/>
          </a:p>
          <a:p>
            <a:r>
              <a:rPr lang="en-US" sz="3000" b="1" dirty="0" smtClean="0"/>
              <a:t>The </a:t>
            </a:r>
            <a:r>
              <a:rPr lang="en-US" sz="3000" b="1" dirty="0" err="1" smtClean="0"/>
              <a:t>EncTYPE</a:t>
            </a:r>
            <a:r>
              <a:rPr lang="en-US" sz="3000" b="1" dirty="0" smtClean="0"/>
              <a:t> </a:t>
            </a:r>
            <a:r>
              <a:rPr lang="en-US" sz="3000" dirty="0" smtClean="0"/>
              <a:t>attribute specifies the media type used to encode the form data. The default </a:t>
            </a:r>
            <a:r>
              <a:rPr lang="en-US" sz="3000" dirty="0" err="1" smtClean="0"/>
              <a:t>EncTYPE</a:t>
            </a:r>
            <a:r>
              <a:rPr lang="en-US" sz="3000" dirty="0" smtClean="0"/>
              <a:t> is the MIME type application/x-www-form-</a:t>
            </a:r>
            <a:r>
              <a:rPr lang="en-US" sz="3000" dirty="0" err="1" smtClean="0"/>
              <a:t>urlencoded</a:t>
            </a:r>
            <a:r>
              <a:rPr lang="en-US" sz="3000" dirty="0" smtClean="0"/>
              <a:t>. </a:t>
            </a:r>
            <a:endParaRPr lang="en-MY" sz="3000" dirty="0" smtClean="0"/>
          </a:p>
        </p:txBody>
      </p:sp>
    </p:spTree>
    <p:extLst>
      <p:ext uri="{BB962C8B-B14F-4D97-AF65-F5344CB8AC3E}">
        <p14:creationId xmlns:p14="http://schemas.microsoft.com/office/powerpoint/2010/main" val="267599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10000"/>
          </a:bodyPr>
          <a:lstStyle/>
          <a:p>
            <a:r>
              <a:rPr lang="en-US" dirty="0" smtClean="0"/>
              <a:t>The &lt;input&gt; element represents a field whose contents may be edited or activated by the user. </a:t>
            </a:r>
          </a:p>
          <a:p>
            <a:r>
              <a:rPr lang="en-US" dirty="0" smtClean="0"/>
              <a:t>Attributes of the &lt;input&gt; element are:</a:t>
            </a:r>
          </a:p>
          <a:p>
            <a:pPr lvl="1"/>
            <a:r>
              <a:rPr lang="en-US" b="1" dirty="0" smtClean="0"/>
              <a:t>The NAME</a:t>
            </a:r>
            <a:r>
              <a:rPr lang="en-US" dirty="0" smtClean="0"/>
              <a:t> attribute assigns a name to the given field so that author may reference it later. The NAME attribute is required for most input types and is normally used to provide a unique identifier for a field, or for a logically related group of fields.</a:t>
            </a:r>
          </a:p>
          <a:p>
            <a:pPr lvl="1"/>
            <a:r>
              <a:rPr lang="en-US" b="1" dirty="0" smtClean="0"/>
              <a:t>The CHECKED </a:t>
            </a:r>
            <a:r>
              <a:rPr lang="en-US" dirty="0" smtClean="0"/>
              <a:t>attribute can be used with a TYPE= CHECKBOX or TYPE=RADIO setting, this indicates that the checkbox or radio button is selected.</a:t>
            </a:r>
            <a:endParaRPr lang="en-MY" b="1" i="1" dirty="0" smtClean="0"/>
          </a:p>
          <a:p>
            <a:pPr lvl="1"/>
            <a:r>
              <a:rPr lang="en-US" b="1" dirty="0" smtClean="0"/>
              <a:t>The MAXLENGTH </a:t>
            </a:r>
            <a:r>
              <a:rPr lang="en-US" dirty="0" smtClean="0"/>
              <a:t>attribute is used with TYPE=TEXT setting, this indicates the maximum number of characters that can be entered into a text field. This can be greater than specified by the SIZE attribute, in which case the field will scroll appropriately. The default number of characters is unlimited. </a:t>
            </a:r>
            <a:endParaRPr lang="en-MY" b="1" i="1" dirty="0" smtClean="0"/>
          </a:p>
          <a:p>
            <a:pPr lvl="1"/>
            <a:endParaRPr lang="en-MY" dirty="0"/>
          </a:p>
        </p:txBody>
      </p:sp>
    </p:spTree>
    <p:extLst>
      <p:ext uri="{BB962C8B-B14F-4D97-AF65-F5344CB8AC3E}">
        <p14:creationId xmlns:p14="http://schemas.microsoft.com/office/powerpoint/2010/main" val="2912346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the &lt;input&gt; element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20000"/>
          </a:bodyPr>
          <a:lstStyle/>
          <a:p>
            <a:r>
              <a:rPr lang="en-US" dirty="0" smtClean="0"/>
              <a:t>Attributes of the &lt;input&gt; element are:</a:t>
            </a:r>
          </a:p>
          <a:p>
            <a:pPr lvl="1"/>
            <a:r>
              <a:rPr lang="en-US" sz="2400" b="1" dirty="0" smtClean="0"/>
              <a:t>The SIZE </a:t>
            </a:r>
            <a:r>
              <a:rPr lang="en-US" sz="2400" dirty="0" smtClean="0"/>
              <a:t>attribute specifies the size or precision of the field according to its type. For example, to specify a field with a visible width of 24 characters: </a:t>
            </a:r>
            <a:endParaRPr lang="en-MY" sz="2400" dirty="0" smtClean="0"/>
          </a:p>
          <a:p>
            <a:pPr lvl="2">
              <a:buNone/>
            </a:pPr>
            <a:r>
              <a:rPr lang="en-US" sz="2400" i="1" dirty="0" smtClean="0"/>
              <a:t>&lt;input type=”text” SIZE="24" /&gt;</a:t>
            </a:r>
          </a:p>
          <a:p>
            <a:pPr lvl="1"/>
            <a:r>
              <a:rPr lang="en-US" sz="2400" b="1" dirty="0" smtClean="0"/>
              <a:t>The TYPE</a:t>
            </a:r>
            <a:r>
              <a:rPr lang="en-US" sz="2400" dirty="0" smtClean="0"/>
              <a:t> attribute determines what kind of input field it will be. Defaults value is free text. Several types of fields can be defined with the type attribute: </a:t>
            </a:r>
          </a:p>
          <a:p>
            <a:pPr lvl="2"/>
            <a:r>
              <a:rPr lang="en-US" sz="2200" dirty="0" smtClean="0"/>
              <a:t>TEXT</a:t>
            </a:r>
          </a:p>
          <a:p>
            <a:pPr lvl="2"/>
            <a:r>
              <a:rPr lang="en-US" sz="2200" dirty="0" smtClean="0"/>
              <a:t>PASSWORD</a:t>
            </a:r>
          </a:p>
          <a:p>
            <a:pPr lvl="2"/>
            <a:r>
              <a:rPr lang="en-US" sz="2200" dirty="0" smtClean="0"/>
              <a:t>RADIO</a:t>
            </a:r>
          </a:p>
          <a:p>
            <a:pPr lvl="2"/>
            <a:r>
              <a:rPr lang="en-US" sz="2200" dirty="0" smtClean="0"/>
              <a:t>CHECKBOX</a:t>
            </a:r>
            <a:endParaRPr lang="en-MY" sz="2200" dirty="0" smtClean="0"/>
          </a:p>
          <a:p>
            <a:pPr lvl="2"/>
            <a:r>
              <a:rPr lang="en-US" sz="2200" dirty="0" smtClean="0"/>
              <a:t>BUTTON</a:t>
            </a:r>
            <a:endParaRPr lang="en-MY" sz="2200" dirty="0" smtClean="0"/>
          </a:p>
          <a:p>
            <a:pPr lvl="2"/>
            <a:r>
              <a:rPr lang="en-US" sz="2200" dirty="0" smtClean="0"/>
              <a:t>HIDDEN</a:t>
            </a:r>
            <a:endParaRPr lang="en-MY" sz="2200" dirty="0" smtClean="0"/>
          </a:p>
          <a:p>
            <a:pPr lvl="2"/>
            <a:r>
              <a:rPr lang="en-US" sz="2200" dirty="0" smtClean="0"/>
              <a:t>RESET</a:t>
            </a:r>
            <a:endParaRPr lang="en-MY" sz="2200" dirty="0" smtClean="0"/>
          </a:p>
          <a:p>
            <a:pPr lvl="2"/>
            <a:endParaRPr lang="en-MY" sz="2900" dirty="0" smtClean="0"/>
          </a:p>
          <a:p>
            <a:pPr lvl="1"/>
            <a:endParaRPr lang="en-MY" dirty="0"/>
          </a:p>
        </p:txBody>
      </p:sp>
    </p:spTree>
    <p:extLst>
      <p:ext uri="{BB962C8B-B14F-4D97-AF65-F5344CB8AC3E}">
        <p14:creationId xmlns:p14="http://schemas.microsoft.com/office/powerpoint/2010/main" val="3874652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TEXT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type="text" /&gt;  defines a one-line input field that a user can enter text into:</a:t>
            </a:r>
            <a:endParaRPr lang="en-MY" dirty="0" smtClean="0"/>
          </a:p>
          <a:p>
            <a:pPr lvl="1">
              <a:buNone/>
            </a:pPr>
            <a:r>
              <a:rPr lang="en-US" dirty="0" smtClean="0"/>
              <a:t>&lt;form&gt;</a:t>
            </a:r>
            <a:br>
              <a:rPr lang="en-US" dirty="0" smtClean="0"/>
            </a:br>
            <a:r>
              <a:rPr lang="en-US" dirty="0" smtClean="0"/>
              <a:t>First name: &lt;input type="text" name="</a:t>
            </a:r>
            <a:r>
              <a:rPr lang="en-US" dirty="0" err="1" smtClean="0"/>
              <a:t>firstname</a:t>
            </a:r>
            <a:r>
              <a:rPr lang="en-US" dirty="0" smtClean="0"/>
              <a:t>" /&gt;&lt;</a:t>
            </a:r>
            <a:r>
              <a:rPr lang="en-US" dirty="0" err="1" smtClean="0"/>
              <a:t>br</a:t>
            </a:r>
            <a:r>
              <a:rPr lang="en-US" dirty="0" smtClean="0"/>
              <a:t> /&gt;</a:t>
            </a:r>
            <a:br>
              <a:rPr lang="en-US" dirty="0" smtClean="0"/>
            </a:br>
            <a:r>
              <a:rPr lang="en-US" dirty="0" smtClean="0"/>
              <a:t>Last name: &lt;input type="text" name="</a:t>
            </a:r>
            <a:r>
              <a:rPr lang="en-US" dirty="0" err="1" smtClean="0"/>
              <a:t>lastname</a:t>
            </a:r>
            <a:r>
              <a:rPr lang="en-US" dirty="0" smtClean="0"/>
              <a:t>" /&gt;</a:t>
            </a:r>
          </a:p>
          <a:p>
            <a:pPr lvl="1">
              <a:buNone/>
            </a:pPr>
            <a:r>
              <a:rPr lang="en-US" dirty="0" smtClean="0"/>
              <a:t>&lt;/form&gt;</a:t>
            </a:r>
          </a:p>
          <a:p>
            <a:r>
              <a:rPr lang="en-US" dirty="0" smtClean="0"/>
              <a:t>The TEXT field should be used in conjunction with the SIZE and MAXLENGTH attributes to set the maximum amount of text that can be entered. </a:t>
            </a:r>
          </a:p>
          <a:p>
            <a:r>
              <a:rPr lang="en-US" dirty="0" smtClean="0"/>
              <a:t>Explicit VALUE and NAME attributes are also required.</a:t>
            </a:r>
            <a:endParaRPr lang="en-MY" dirty="0" smtClean="0"/>
          </a:p>
          <a:p>
            <a:pPr lvl="1">
              <a:buNone/>
            </a:pPr>
            <a:endParaRPr lang="en-MY" dirty="0"/>
          </a:p>
        </p:txBody>
      </p:sp>
    </p:spTree>
    <p:extLst>
      <p:ext uri="{BB962C8B-B14F-4D97-AF65-F5344CB8AC3E}">
        <p14:creationId xmlns:p14="http://schemas.microsoft.com/office/powerpoint/2010/main" val="1173653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PASSWORD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type="password" /&gt; defines a password field. PASSWORD is the same as the TEXT attribute, except that text is not displayed as it is entered. </a:t>
            </a:r>
            <a:endParaRPr lang="en-MY" dirty="0" smtClean="0"/>
          </a:p>
          <a:p>
            <a:pPr lvl="1">
              <a:buNone/>
            </a:pPr>
            <a:r>
              <a:rPr lang="en-US" dirty="0" smtClean="0"/>
              <a:t>&lt;form&gt;</a:t>
            </a:r>
            <a:br>
              <a:rPr lang="en-US" dirty="0" smtClean="0"/>
            </a:br>
            <a:r>
              <a:rPr lang="en-US" dirty="0" smtClean="0"/>
              <a:t> Password: &lt;input type="password" name="</a:t>
            </a:r>
            <a:r>
              <a:rPr lang="en-US" dirty="0" err="1" smtClean="0"/>
              <a:t>pwd</a:t>
            </a:r>
            <a:r>
              <a:rPr lang="en-US" dirty="0" smtClean="0"/>
              <a:t>" /&gt;</a:t>
            </a:r>
          </a:p>
          <a:p>
            <a:pPr lvl="1">
              <a:buNone/>
            </a:pPr>
            <a:r>
              <a:rPr lang="en-US" dirty="0" smtClean="0"/>
              <a:t>&lt;/form&gt;</a:t>
            </a:r>
          </a:p>
          <a:p>
            <a:pPr lvl="1">
              <a:buNone/>
            </a:pPr>
            <a:endParaRPr lang="en-MY" dirty="0"/>
          </a:p>
        </p:txBody>
      </p:sp>
    </p:spTree>
    <p:extLst>
      <p:ext uri="{BB962C8B-B14F-4D97-AF65-F5344CB8AC3E}">
        <p14:creationId xmlns:p14="http://schemas.microsoft.com/office/powerpoint/2010/main" val="2406915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RADIO</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527048"/>
            <a:ext cx="8839200" cy="4797552"/>
          </a:xfrm>
        </p:spPr>
        <p:txBody>
          <a:bodyPr>
            <a:normAutofit fontScale="85000" lnSpcReduction="20000"/>
          </a:bodyPr>
          <a:lstStyle/>
          <a:p>
            <a:r>
              <a:rPr lang="en-US" sz="2800" dirty="0" smtClean="0"/>
              <a:t>&lt;input type="radio" /&gt; defines a RADIO button. </a:t>
            </a:r>
          </a:p>
          <a:p>
            <a:r>
              <a:rPr lang="en-US" sz="2800" dirty="0" smtClean="0"/>
              <a:t>RADIO button is used for attributes that accept a single value from a set of alternatives. </a:t>
            </a:r>
          </a:p>
          <a:p>
            <a:r>
              <a:rPr lang="en-US" sz="2800" dirty="0" smtClean="0"/>
              <a:t>Only the selected radio button in the group generates a name/value pair in the submitted data. Radio buttons require an explicit VALUE and NAME attribute.</a:t>
            </a:r>
            <a:endParaRPr lang="en-MY" sz="2800" dirty="0" smtClean="0"/>
          </a:p>
          <a:p>
            <a:pPr lvl="0"/>
            <a:r>
              <a:rPr lang="en-US" sz="2800" dirty="0" smtClean="0"/>
              <a:t>VALUE - specifies what will be sent if the user chooses this radio button. Only one value will be sent for a given group of radio buttons (see </a:t>
            </a:r>
            <a:r>
              <a:rPr lang="en-US" sz="2800" i="1" dirty="0" smtClean="0"/>
              <a:t>name</a:t>
            </a:r>
            <a:r>
              <a:rPr lang="en-US" sz="2800" dirty="0" smtClean="0"/>
              <a:t> for more information).</a:t>
            </a:r>
            <a:endParaRPr lang="en-MY" sz="2800" dirty="0" smtClean="0"/>
          </a:p>
          <a:p>
            <a:r>
              <a:rPr lang="en-US" sz="2800" dirty="0" smtClean="0"/>
              <a:t>NAME - defines which set of radio buttons that it is a part of. </a:t>
            </a:r>
          </a:p>
          <a:p>
            <a:pPr lvl="1">
              <a:buNone/>
            </a:pPr>
            <a:r>
              <a:rPr lang="en-US" dirty="0" smtClean="0"/>
              <a:t>&lt;input type="radio" name=“gender" value="male" /&gt; Male&lt;</a:t>
            </a:r>
            <a:r>
              <a:rPr lang="en-US" dirty="0" err="1" smtClean="0"/>
              <a:t>br</a:t>
            </a:r>
            <a:r>
              <a:rPr lang="en-US" dirty="0" smtClean="0"/>
              <a:t> /&gt;</a:t>
            </a:r>
          </a:p>
          <a:p>
            <a:pPr lvl="1">
              <a:buNone/>
            </a:pPr>
            <a:r>
              <a:rPr lang="en-US" dirty="0" smtClean="0"/>
              <a:t>&lt;input type="radio" name</a:t>
            </a:r>
            <a:r>
              <a:rPr lang="en-US" dirty="0"/>
              <a:t>=" </a:t>
            </a:r>
            <a:r>
              <a:rPr lang="en-US" dirty="0" smtClean="0"/>
              <a:t>gender" value="female" /&gt; Female</a:t>
            </a:r>
          </a:p>
          <a:p>
            <a:pPr lvl="0"/>
            <a:r>
              <a:rPr lang="en-US" sz="2800" dirty="0" smtClean="0"/>
              <a:t>Checked is an optional attribute and can be used to specify which options are selected for initial form display.</a:t>
            </a:r>
            <a:endParaRPr lang="en-MY" sz="2800" dirty="0" smtClean="0"/>
          </a:p>
        </p:txBody>
      </p:sp>
    </p:spTree>
    <p:extLst>
      <p:ext uri="{BB962C8B-B14F-4D97-AF65-F5344CB8AC3E}">
        <p14:creationId xmlns:p14="http://schemas.microsoft.com/office/powerpoint/2010/main" val="1524269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CHECKBOX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type="checkbox" /&gt; defines a checkbox. </a:t>
            </a:r>
          </a:p>
          <a:p>
            <a:r>
              <a:rPr lang="en-US" dirty="0" smtClean="0"/>
              <a:t>Checkboxes let a user select </a:t>
            </a:r>
            <a:r>
              <a:rPr lang="en-US" b="1" dirty="0" smtClean="0"/>
              <a:t>ONE or MORE</a:t>
            </a:r>
            <a:r>
              <a:rPr lang="en-US" dirty="0" smtClean="0"/>
              <a:t> options of a limited number of choices. </a:t>
            </a:r>
          </a:p>
          <a:p>
            <a:r>
              <a:rPr lang="en-US" dirty="0" smtClean="0"/>
              <a:t>The check box's NAME and VALUE attributes behave the same as a radio button. Also CHECKED is an optional attribute.</a:t>
            </a:r>
          </a:p>
          <a:p>
            <a:pPr lvl="1">
              <a:buNone/>
            </a:pPr>
            <a:r>
              <a:rPr lang="en-US" i="1" dirty="0" smtClean="0"/>
              <a:t>	&lt;input type="checkbox" name="vehicle1" value="Bike" /&gt; I have a bike&lt;</a:t>
            </a:r>
            <a:r>
              <a:rPr lang="en-US" i="1" dirty="0" err="1" smtClean="0"/>
              <a:t>br</a:t>
            </a:r>
            <a:r>
              <a:rPr lang="en-US" i="1" dirty="0" smtClean="0"/>
              <a:t> /&gt;</a:t>
            </a:r>
            <a:br>
              <a:rPr lang="en-US" i="1" dirty="0" smtClean="0"/>
            </a:br>
            <a:r>
              <a:rPr lang="en-US" i="1" dirty="0" smtClean="0"/>
              <a:t>&lt;input type="checkbox" name</a:t>
            </a:r>
            <a:r>
              <a:rPr lang="en-US" i="1" smtClean="0"/>
              <a:t>="vehicle2" </a:t>
            </a:r>
            <a:r>
              <a:rPr lang="en-US" i="1" dirty="0" smtClean="0"/>
              <a:t>value="Car" /&gt; I have a car</a:t>
            </a:r>
            <a:endParaRPr lang="en-MY" dirty="0"/>
          </a:p>
        </p:txBody>
      </p:sp>
    </p:spTree>
    <p:extLst>
      <p:ext uri="{BB962C8B-B14F-4D97-AF65-F5344CB8AC3E}">
        <p14:creationId xmlns:p14="http://schemas.microsoft.com/office/powerpoint/2010/main" val="1861198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BUTTON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This can be used to embed buttons directly into HTML documents that add functionality when used in conjunction with Script. </a:t>
            </a:r>
          </a:p>
          <a:p>
            <a:r>
              <a:rPr lang="en-US" dirty="0" smtClean="0"/>
              <a:t>The NAME attribute is used to give the button a unique name, which can be used to set its function in the script. </a:t>
            </a:r>
          </a:p>
          <a:p>
            <a:r>
              <a:rPr lang="en-US" dirty="0" smtClean="0"/>
              <a:t>The VALUE attribute specifies the text that is displayed on the button in the document</a:t>
            </a:r>
            <a:endParaRPr lang="en-MY" dirty="0"/>
          </a:p>
        </p:txBody>
      </p:sp>
    </p:spTree>
    <p:extLst>
      <p:ext uri="{BB962C8B-B14F-4D97-AF65-F5344CB8AC3E}">
        <p14:creationId xmlns:p14="http://schemas.microsoft.com/office/powerpoint/2010/main" val="1704570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SUBMIT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type="submit" /&gt; defines a SUBMIT button. </a:t>
            </a:r>
          </a:p>
          <a:p>
            <a:r>
              <a:rPr lang="en-US" dirty="0" smtClean="0"/>
              <a:t>A SUBMIT button is used to send form data to a server. </a:t>
            </a:r>
          </a:p>
          <a:p>
            <a:r>
              <a:rPr lang="en-US" dirty="0" smtClean="0"/>
              <a:t>The data is sent to the page specified in the form's action attribute. </a:t>
            </a:r>
          </a:p>
          <a:p>
            <a:r>
              <a:rPr lang="en-US" dirty="0" smtClean="0"/>
              <a:t>The file defined in the action attribute usually does something with the received input. </a:t>
            </a:r>
          </a:p>
          <a:p>
            <a:r>
              <a:rPr lang="en-US" dirty="0" smtClean="0"/>
              <a:t>The NAME attribute is used to give the button a unique name. </a:t>
            </a:r>
          </a:p>
          <a:p>
            <a:r>
              <a:rPr lang="en-US" dirty="0" smtClean="0"/>
              <a:t>The VALUE attribute specifies the text that is displayed on the button in the document. </a:t>
            </a:r>
            <a:endParaRPr lang="en-MY" dirty="0"/>
          </a:p>
        </p:txBody>
      </p:sp>
    </p:spTree>
    <p:extLst>
      <p:ext uri="{BB962C8B-B14F-4D97-AF65-F5344CB8AC3E}">
        <p14:creationId xmlns:p14="http://schemas.microsoft.com/office/powerpoint/2010/main" val="332596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and Inline 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52400" y="1447800"/>
            <a:ext cx="8839200" cy="5026152"/>
          </a:xfrm>
        </p:spPr>
        <p:txBody>
          <a:bodyPr>
            <a:normAutofit fontScale="92500"/>
          </a:bodyPr>
          <a:lstStyle/>
          <a:p>
            <a:r>
              <a:rPr lang="en-US" dirty="0" smtClean="0"/>
              <a:t>All the elements that live inside the &lt; body &gt; element, can fall into one of two categories:</a:t>
            </a:r>
            <a:endParaRPr lang="en-MY" dirty="0" smtClean="0"/>
          </a:p>
          <a:p>
            <a:pPr lvl="1"/>
            <a:r>
              <a:rPr lang="en-US" dirty="0" smtClean="0"/>
              <a:t>Block - level elements</a:t>
            </a:r>
          </a:p>
          <a:p>
            <a:pPr lvl="2"/>
            <a:r>
              <a:rPr lang="en-US" b="1" dirty="0" smtClean="0"/>
              <a:t>Block</a:t>
            </a:r>
            <a:r>
              <a:rPr lang="en-US" dirty="0" smtClean="0"/>
              <a:t> - level elements appear on the screen as if they have a carriage return or line break before and after them. </a:t>
            </a:r>
          </a:p>
          <a:p>
            <a:pPr lvl="2"/>
            <a:r>
              <a:rPr lang="en-US" dirty="0" smtClean="0"/>
              <a:t>For example, the &lt; p &gt; , &lt; h1 &gt; , &lt; h2 &gt; , &lt; h3 &gt; , &lt; h4 &gt; , &lt; h5 &gt; , &lt; h6 &gt; , &lt; </a:t>
            </a:r>
            <a:r>
              <a:rPr lang="en-US" dirty="0" err="1" smtClean="0"/>
              <a:t>ul</a:t>
            </a:r>
            <a:r>
              <a:rPr lang="en-US" dirty="0" smtClean="0"/>
              <a:t> &gt; , &lt; </a:t>
            </a:r>
            <a:r>
              <a:rPr lang="en-US" dirty="0" err="1" smtClean="0"/>
              <a:t>ol</a:t>
            </a:r>
            <a:r>
              <a:rPr lang="en-US" dirty="0" smtClean="0"/>
              <a:t> &gt; , &lt; dl &gt; , &lt; pre &gt; , &lt; hr / &gt; , and &lt; address &gt; elements are all block - level elements. They all start on their own new lines, and anything that follows them appears on its own new line, too.</a:t>
            </a:r>
            <a:endParaRPr lang="en-MY" dirty="0" smtClean="0"/>
          </a:p>
          <a:p>
            <a:pPr lvl="1"/>
            <a:r>
              <a:rPr lang="en-US" dirty="0" smtClean="0"/>
              <a:t>Inline elements</a:t>
            </a:r>
          </a:p>
          <a:p>
            <a:pPr lvl="2"/>
            <a:r>
              <a:rPr lang="en-US" sz="2100" b="1" dirty="0" smtClean="0"/>
              <a:t>Inline</a:t>
            </a:r>
            <a:r>
              <a:rPr lang="en-US" sz="2100" dirty="0" smtClean="0"/>
              <a:t>-  elements can appear within sentences and do not have to appear on new lines of their own. </a:t>
            </a:r>
          </a:p>
          <a:p>
            <a:pPr lvl="2"/>
            <a:r>
              <a:rPr lang="en-US" sz="2100" dirty="0" smtClean="0"/>
              <a:t>The &lt; b &gt; , &lt; </a:t>
            </a:r>
            <a:r>
              <a:rPr lang="en-US" sz="2100" dirty="0" err="1" smtClean="0"/>
              <a:t>i</a:t>
            </a:r>
            <a:r>
              <a:rPr lang="en-US" sz="2100" dirty="0" smtClean="0"/>
              <a:t> &gt; , &lt; u &gt; , &lt; </a:t>
            </a:r>
            <a:r>
              <a:rPr lang="en-US" sz="2100" dirty="0" err="1" smtClean="0"/>
              <a:t>em</a:t>
            </a:r>
            <a:r>
              <a:rPr lang="en-US" sz="2100" dirty="0" smtClean="0"/>
              <a:t> &gt; , &lt; strong &gt; , &lt; sup &gt; , &lt; sub &gt; , &lt; big &gt; , &lt; small &gt; , &lt; ins &gt; , &lt; del &gt; , &lt; code &gt; , &lt; cite </a:t>
            </a:r>
            <a:r>
              <a:rPr lang="en-US" sz="2100" smtClean="0"/>
              <a:t>&gt; elements </a:t>
            </a:r>
            <a:r>
              <a:rPr lang="en-US" sz="2100" dirty="0" smtClean="0"/>
              <a:t>are all inline elements.</a:t>
            </a:r>
            <a:endParaRPr lang="en-MY" sz="21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HIDDEN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With this input type, no field is presented to the user, but the content of the field is sent with the submitted form. </a:t>
            </a:r>
          </a:p>
          <a:p>
            <a:r>
              <a:rPr lang="en-US" dirty="0" smtClean="0"/>
              <a:t>This value may be used to transmit state information about client/server interaction. </a:t>
            </a:r>
            <a:endParaRPr lang="en-MY" dirty="0" smtClean="0"/>
          </a:p>
          <a:p>
            <a:pPr>
              <a:buNone/>
            </a:pPr>
            <a:r>
              <a:rPr lang="en-US" dirty="0" smtClean="0"/>
              <a:t>	</a:t>
            </a:r>
          </a:p>
          <a:p>
            <a:pPr>
              <a:buNone/>
            </a:pPr>
            <a:r>
              <a:rPr lang="en-US" i="1" dirty="0" smtClean="0"/>
              <a:t>	&lt;input type="hidden" name="</a:t>
            </a:r>
            <a:r>
              <a:rPr lang="en-US" i="1" dirty="0" err="1" smtClean="0"/>
              <a:t>HiddenField</a:t>
            </a:r>
            <a:r>
              <a:rPr lang="en-US" i="1" dirty="0" smtClean="0"/>
              <a:t>" value="100" /&gt;</a:t>
            </a:r>
            <a:endParaRPr lang="en-MY" dirty="0" smtClean="0"/>
          </a:p>
          <a:p>
            <a:endParaRPr lang="en-MY" dirty="0"/>
          </a:p>
        </p:txBody>
      </p:sp>
    </p:spTree>
    <p:extLst>
      <p:ext uri="{BB962C8B-B14F-4D97-AF65-F5344CB8AC3E}">
        <p14:creationId xmlns:p14="http://schemas.microsoft.com/office/powerpoint/2010/main" val="17429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RESET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RESET is a button that when pressed resets the form's fields to their specified initial values. </a:t>
            </a:r>
          </a:p>
          <a:p>
            <a:r>
              <a:rPr lang="en-US" dirty="0" smtClean="0"/>
              <a:t>The label to be displayed on the button may be specified just as for the SUBMIT button. </a:t>
            </a:r>
            <a:endParaRPr lang="en-MY" dirty="0" smtClean="0"/>
          </a:p>
          <a:p>
            <a:endParaRPr lang="en-MY" dirty="0"/>
          </a:p>
        </p:txBody>
      </p:sp>
    </p:spTree>
    <p:extLst>
      <p:ext uri="{BB962C8B-B14F-4D97-AF65-F5344CB8AC3E}">
        <p14:creationId xmlns:p14="http://schemas.microsoft.com/office/powerpoint/2010/main" val="306539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Input </a:t>
            </a:r>
            <a:r>
              <a:rPr lang="en-US" b="1" dirty="0" smtClean="0"/>
              <a:t>Types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4" name="Content Placeholder 3"/>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smtClean="0"/>
          </a:p>
          <a:p>
            <a:pPr marL="0" indent="0" algn="ctr">
              <a:buNone/>
            </a:pPr>
            <a:r>
              <a:rPr lang="en-US" smtClean="0"/>
              <a:t>http</a:t>
            </a:r>
            <a:r>
              <a:rPr lang="en-US" dirty="0"/>
              <a:t>://www.w3schools.com/html/html_form_input_types.asp</a:t>
            </a:r>
          </a:p>
        </p:txBody>
      </p:sp>
    </p:spTree>
    <p:extLst>
      <p:ext uri="{BB962C8B-B14F-4D97-AF65-F5344CB8AC3E}">
        <p14:creationId xmlns:p14="http://schemas.microsoft.com/office/powerpoint/2010/main" val="4195980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&lt;OPTION&gt;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smtClean="0"/>
              <a:t>The &lt;OPTION&gt; element can only occur within a &lt;SELECT&gt; element. </a:t>
            </a:r>
          </a:p>
          <a:p>
            <a:r>
              <a:rPr lang="en-US" dirty="0" smtClean="0"/>
              <a:t>&lt;SELECT&gt; is the list itself and each &lt;OPTION&gt; is an available choice for the user. </a:t>
            </a:r>
          </a:p>
          <a:p>
            <a:r>
              <a:rPr lang="en-US" dirty="0" smtClean="0"/>
              <a:t>&lt;OPTION&gt; can take following attributes:</a:t>
            </a:r>
          </a:p>
          <a:p>
            <a:pPr lvl="1"/>
            <a:r>
              <a:rPr lang="en-US" b="1" i="1" dirty="0" smtClean="0"/>
              <a:t>The SELECTED </a:t>
            </a:r>
            <a:r>
              <a:rPr lang="en-US" i="1" dirty="0" smtClean="0"/>
              <a:t>attribute indicates that this option is initially selected.  </a:t>
            </a:r>
            <a:endParaRPr lang="en-MY" b="1" i="1" dirty="0" smtClean="0"/>
          </a:p>
          <a:p>
            <a:pPr lvl="1"/>
            <a:r>
              <a:rPr lang="en-US" b="1" i="1" dirty="0" smtClean="0"/>
              <a:t>The VALUE </a:t>
            </a:r>
            <a:r>
              <a:rPr lang="en-US" i="1" dirty="0" smtClean="0"/>
              <a:t>attribute indicates the value to be returned if this option is chosen. The returned value defaults to the contents of the &lt;OPTION&gt; element. </a:t>
            </a:r>
            <a:endParaRPr lang="en-MY" dirty="0" smtClean="0"/>
          </a:p>
          <a:p>
            <a:r>
              <a:rPr lang="en-US" dirty="0" smtClean="0"/>
              <a:t>The contents of the &lt;OPTION&gt; element are presented to the user to represent the option. It is used as a returned value if the VALUE attribute is not present.</a:t>
            </a:r>
            <a:endParaRPr lang="en-MY" dirty="0"/>
          </a:p>
        </p:txBody>
      </p:sp>
    </p:spTree>
    <p:extLst>
      <p:ext uri="{BB962C8B-B14F-4D97-AF65-F5344CB8AC3E}">
        <p14:creationId xmlns:p14="http://schemas.microsoft.com/office/powerpoint/2010/main" val="364772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Content Placeholder 4"/>
          <p:cNvSpPr>
            <a:spLocks noGrp="1"/>
          </p:cNvSpPr>
          <p:nvPr>
            <p:ph sz="quarter" idx="1"/>
          </p:nvPr>
        </p:nvSpPr>
        <p:spPr>
          <a:xfrm>
            <a:off x="152400" y="1527048"/>
            <a:ext cx="8839200" cy="4873752"/>
          </a:xfrm>
        </p:spPr>
        <p:txBody>
          <a:bodyPr>
            <a:normAutofit fontScale="85000" lnSpcReduction="10000"/>
          </a:bodyPr>
          <a:lstStyle/>
          <a:p>
            <a:r>
              <a:rPr lang="en-US" sz="3000" dirty="0" smtClean="0"/>
              <a:t>The &lt;SELECT&gt; element allows the user to choose one of a set of alternatives described by textual labels. </a:t>
            </a:r>
          </a:p>
          <a:p>
            <a:r>
              <a:rPr lang="en-US" sz="3000" dirty="0" smtClean="0"/>
              <a:t>Every alternative is represented by the &lt;OPTION&gt; element. </a:t>
            </a:r>
          </a:p>
          <a:p>
            <a:r>
              <a:rPr lang="en-US" sz="3000" dirty="0" smtClean="0"/>
              <a:t>Attributes used with the &lt;SELECT&gt; are listed in the following sections. </a:t>
            </a:r>
            <a:endParaRPr lang="en-MY" sz="3000" dirty="0" smtClean="0"/>
          </a:p>
          <a:p>
            <a:pPr lvl="1"/>
            <a:r>
              <a:rPr lang="en-US" b="1" dirty="0" smtClean="0"/>
              <a:t>The MULTIPLE</a:t>
            </a:r>
            <a:r>
              <a:rPr lang="en-US" dirty="0" smtClean="0"/>
              <a:t> attribute is needed when users are allowed to make several selections, for example &lt;SELECT MULTIPLE&gt;. </a:t>
            </a:r>
            <a:endParaRPr lang="en-MY" dirty="0" smtClean="0"/>
          </a:p>
          <a:p>
            <a:pPr lvl="1"/>
            <a:r>
              <a:rPr lang="en-US" b="1" i="1" dirty="0" smtClean="0"/>
              <a:t>The NAME </a:t>
            </a:r>
            <a:r>
              <a:rPr lang="en-US" i="1" dirty="0" smtClean="0"/>
              <a:t>attribute specifies the name that will submitted as a name/value pair. </a:t>
            </a:r>
            <a:endParaRPr lang="en-MY" b="1" i="1" dirty="0" smtClean="0"/>
          </a:p>
          <a:p>
            <a:pPr lvl="1"/>
            <a:r>
              <a:rPr lang="en-US" b="1" i="1" dirty="0" smtClean="0"/>
              <a:t>The SIZE </a:t>
            </a:r>
            <a:r>
              <a:rPr lang="en-US" i="1" dirty="0" smtClean="0"/>
              <a:t>attribute specifies the number of visible items. If this is greater than one, then the resulting form control will be a list. </a:t>
            </a:r>
            <a:endParaRPr lang="en-MY" sz="2800" dirty="0" smtClean="0"/>
          </a:p>
          <a:p>
            <a:r>
              <a:rPr lang="en-US" sz="2800" dirty="0" smtClean="0"/>
              <a:t>The SELECT element is typically rendered as a </a:t>
            </a:r>
            <a:r>
              <a:rPr lang="en-US" sz="2800" b="1" dirty="0" smtClean="0"/>
              <a:t>pull down</a:t>
            </a:r>
            <a:r>
              <a:rPr lang="en-US" sz="2800" dirty="0" smtClean="0"/>
              <a:t> or </a:t>
            </a:r>
            <a:r>
              <a:rPr lang="en-US" sz="2800" b="1" dirty="0" smtClean="0"/>
              <a:t>pop-up list</a:t>
            </a:r>
            <a:r>
              <a:rPr lang="en-US" sz="2800" dirty="0" smtClean="0"/>
              <a:t>.</a:t>
            </a:r>
            <a:endParaRPr lang="en-MY" sz="2800" dirty="0"/>
          </a:p>
        </p:txBody>
      </p:sp>
    </p:spTree>
    <p:extLst>
      <p:ext uri="{BB962C8B-B14F-4D97-AF65-F5344CB8AC3E}">
        <p14:creationId xmlns:p14="http://schemas.microsoft.com/office/powerpoint/2010/main" val="2673554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a:bodyPr>
          <a:lstStyle/>
          <a:p>
            <a:pPr>
              <a:buNone/>
            </a:pPr>
            <a:r>
              <a:rPr lang="en-US" sz="2400" i="1" dirty="0" smtClean="0"/>
              <a:t>&lt;form method="post" action="mailto:youremail@email.com"&gt;</a:t>
            </a:r>
          </a:p>
          <a:p>
            <a:pPr>
              <a:buNone/>
            </a:pPr>
            <a:r>
              <a:rPr lang="en-US" sz="2400" i="1" dirty="0" smtClean="0"/>
              <a:t>	Education?</a:t>
            </a:r>
          </a:p>
          <a:p>
            <a:pPr>
              <a:buNone/>
            </a:pPr>
            <a:r>
              <a:rPr lang="en-US" sz="2400" i="1" dirty="0" smtClean="0"/>
              <a:t>	 &lt;select name="degree"&gt;</a:t>
            </a:r>
          </a:p>
          <a:p>
            <a:pPr>
              <a:buNone/>
            </a:pPr>
            <a:r>
              <a:rPr lang="en-US" sz="2400" i="1" dirty="0" smtClean="0"/>
              <a:t>		&lt;option&gt;Choose One&lt;/option&gt;</a:t>
            </a:r>
          </a:p>
          <a:p>
            <a:pPr>
              <a:buNone/>
            </a:pPr>
            <a:r>
              <a:rPr lang="en-US" sz="2400" i="1" dirty="0" smtClean="0"/>
              <a:t>	  	&lt;option&gt;Some High School&lt;/option&gt;</a:t>
            </a:r>
          </a:p>
          <a:p>
            <a:pPr>
              <a:buNone/>
            </a:pPr>
            <a:r>
              <a:rPr lang="en-US" sz="2400" i="1" dirty="0" smtClean="0"/>
              <a:t>		 &lt;option&gt;High School Degree&lt;/option&gt;</a:t>
            </a:r>
          </a:p>
          <a:p>
            <a:pPr>
              <a:buNone/>
            </a:pPr>
            <a:r>
              <a:rPr lang="en-US" sz="2400" i="1" dirty="0" smtClean="0"/>
              <a:t>		&lt;option&gt;Some College&lt;/option&gt;</a:t>
            </a:r>
          </a:p>
          <a:p>
            <a:pPr>
              <a:buNone/>
            </a:pPr>
            <a:r>
              <a:rPr lang="en-US" sz="2400" i="1" dirty="0" smtClean="0"/>
              <a:t>		&lt;option&gt;Bachelor's Degree&lt;/option&gt;</a:t>
            </a:r>
          </a:p>
          <a:p>
            <a:pPr>
              <a:buNone/>
            </a:pPr>
            <a:r>
              <a:rPr lang="en-US" sz="2400" i="1" dirty="0" smtClean="0"/>
              <a:t>		&lt;option&gt;Doctorate&lt;/option&gt;</a:t>
            </a:r>
          </a:p>
          <a:p>
            <a:pPr>
              <a:buNone/>
            </a:pPr>
            <a:r>
              <a:rPr lang="en-US" sz="2400" i="1" dirty="0" smtClean="0"/>
              <a:t>	&lt;/select&gt;</a:t>
            </a:r>
          </a:p>
          <a:p>
            <a:pPr>
              <a:buNone/>
            </a:pPr>
            <a:r>
              <a:rPr lang="en-US" sz="2400" i="1" dirty="0" smtClean="0"/>
              <a:t>	&lt;input type="submit" value="Email Yourself"&gt;</a:t>
            </a:r>
          </a:p>
          <a:p>
            <a:pPr>
              <a:buNone/>
            </a:pPr>
            <a:r>
              <a:rPr lang="en-US" sz="2400" i="1" dirty="0" smtClean="0"/>
              <a:t>&lt;/form&gt;</a:t>
            </a:r>
            <a:endParaRPr lang="en-MY" sz="2400" dirty="0"/>
          </a:p>
        </p:txBody>
      </p:sp>
    </p:spTree>
    <p:extLst>
      <p:ext uri="{BB962C8B-B14F-4D97-AF65-F5344CB8AC3E}">
        <p14:creationId xmlns:p14="http://schemas.microsoft.com/office/powerpoint/2010/main" val="2227236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5" name="Content Placeholder 4"/>
          <p:cNvSpPr>
            <a:spLocks noGrp="1"/>
          </p:cNvSpPr>
          <p:nvPr>
            <p:ph sz="quarter" idx="1"/>
          </p:nvPr>
        </p:nvSpPr>
        <p:spPr>
          <a:xfrm>
            <a:off x="152400" y="1527048"/>
            <a:ext cx="8839200" cy="4873752"/>
          </a:xfrm>
        </p:spPr>
        <p:txBody>
          <a:bodyPr>
            <a:normAutofit lnSpcReduction="10000"/>
          </a:bodyPr>
          <a:lstStyle/>
          <a:p>
            <a:r>
              <a:rPr lang="en-US" sz="2400" dirty="0" smtClean="0"/>
              <a:t>The &lt;TEXTAREA&gt; element lets users enter more than one line of text. </a:t>
            </a:r>
          </a:p>
          <a:p>
            <a:r>
              <a:rPr lang="en-US" sz="2400" dirty="0" smtClean="0"/>
              <a:t>Forums and the like use text areas to post what you type onto their site using scripts. For this form, the text area is used as a way to write comments to somebody.</a:t>
            </a:r>
            <a:endParaRPr lang="en-MY" sz="2400" dirty="0" smtClean="0"/>
          </a:p>
          <a:p>
            <a:r>
              <a:rPr lang="en-US" sz="2400" dirty="0" smtClean="0"/>
              <a:t>When submitting a form, lines in a TEXTAREA should be </a:t>
            </a:r>
            <a:r>
              <a:rPr lang="en-US" sz="2400" b="1" dirty="0" smtClean="0"/>
              <a:t>terminated using CR/LF</a:t>
            </a:r>
            <a:r>
              <a:rPr lang="en-US" sz="2400" dirty="0" smtClean="0"/>
              <a:t>.  </a:t>
            </a:r>
            <a:endParaRPr lang="en-MY" sz="2400" dirty="0" smtClean="0"/>
          </a:p>
          <a:p>
            <a:r>
              <a:rPr lang="en-US" sz="2400" b="1" dirty="0" smtClean="0"/>
              <a:t>ROWS</a:t>
            </a:r>
            <a:r>
              <a:rPr lang="en-US" sz="2400" dirty="0" smtClean="0"/>
              <a:t> and </a:t>
            </a:r>
            <a:r>
              <a:rPr lang="en-US" sz="2400" b="1" dirty="0" smtClean="0"/>
              <a:t>COLUMNS</a:t>
            </a:r>
            <a:r>
              <a:rPr lang="en-US" sz="2400" dirty="0" smtClean="0"/>
              <a:t> need to be specified as attributes to the &lt;TEXTAREA&gt; tag.</a:t>
            </a:r>
            <a:endParaRPr lang="en-MY" sz="2400" dirty="0" smtClean="0"/>
          </a:p>
          <a:p>
            <a:r>
              <a:rPr lang="en-US" sz="2400" b="1" dirty="0" smtClean="0"/>
              <a:t>ROWS</a:t>
            </a:r>
            <a:r>
              <a:rPr lang="en-US" sz="2400" dirty="0" smtClean="0"/>
              <a:t> are roughly 12pixels high, the same as in word programs.</a:t>
            </a:r>
            <a:endParaRPr lang="en-MY" sz="2400" dirty="0" smtClean="0"/>
          </a:p>
          <a:p>
            <a:r>
              <a:rPr lang="en-US" sz="2400" dirty="0" smtClean="0"/>
              <a:t>The value of the </a:t>
            </a:r>
            <a:r>
              <a:rPr lang="en-US" sz="2400" b="1" dirty="0" smtClean="0"/>
              <a:t>COLUMNS</a:t>
            </a:r>
            <a:r>
              <a:rPr lang="en-US" sz="2400" dirty="0" smtClean="0"/>
              <a:t> reflects how many characters wide the text area will be.</a:t>
            </a:r>
            <a:endParaRPr lang="en-MY" sz="2400" dirty="0"/>
          </a:p>
        </p:txBody>
      </p:sp>
    </p:spTree>
    <p:extLst>
      <p:ext uri="{BB962C8B-B14F-4D97-AF65-F5344CB8AC3E}">
        <p14:creationId xmlns:p14="http://schemas.microsoft.com/office/powerpoint/2010/main" val="873622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dirty="0" smtClean="0"/>
              <a:t>Another attribute to be aware of is the </a:t>
            </a:r>
            <a:r>
              <a:rPr lang="en-US" sz="2800" b="1" dirty="0" smtClean="0"/>
              <a:t>WRAP</a:t>
            </a:r>
            <a:r>
              <a:rPr lang="en-US" sz="2800" dirty="0" smtClean="0"/>
              <a:t>. Wrap has 3 values.</a:t>
            </a:r>
            <a:endParaRPr lang="en-MY" sz="2800" dirty="0" smtClean="0"/>
          </a:p>
          <a:p>
            <a:pPr lvl="0"/>
            <a:r>
              <a:rPr lang="en-US" sz="2800" b="1" dirty="0" smtClean="0"/>
              <a:t>WRAP=</a:t>
            </a:r>
            <a:endParaRPr lang="en-MY" sz="2800" dirty="0" smtClean="0"/>
          </a:p>
          <a:p>
            <a:pPr lvl="1"/>
            <a:r>
              <a:rPr lang="en-US" sz="2000" dirty="0" smtClean="0"/>
              <a:t>OFF : The default setting. Wrapping doesn't happen. One ongoing line. Lines are sent exactly as typed.</a:t>
            </a:r>
            <a:endParaRPr lang="en-MY" sz="2400" dirty="0" smtClean="0"/>
          </a:p>
          <a:p>
            <a:pPr lvl="1"/>
            <a:r>
              <a:rPr lang="en-US" sz="2000" dirty="0" smtClean="0"/>
              <a:t>VIRTUAL : The display word-wraps, but long lines are sent as one line without new-lines. That is, the viewer will see the words wrapping as they type their comments, but when the page is submitted to you, the web host, the document sent will not have wrapping words.</a:t>
            </a:r>
            <a:endParaRPr lang="en-MY" sz="2000" dirty="0" smtClean="0"/>
          </a:p>
          <a:p>
            <a:pPr lvl="1"/>
            <a:r>
              <a:rPr lang="en-US" sz="2000" dirty="0" smtClean="0"/>
              <a:t>PHYSICAL : The display word-wraps, and the text is transmitted at all wrap points. The text will appear both to you, the web host, and the viewer including any page breaks and additional spaces that may be inputted. The words come as they are.</a:t>
            </a:r>
            <a:endParaRPr lang="en-MY" sz="2000" dirty="0"/>
          </a:p>
        </p:txBody>
      </p:sp>
    </p:spTree>
    <p:extLst>
      <p:ext uri="{BB962C8B-B14F-4D97-AF65-F5344CB8AC3E}">
        <p14:creationId xmlns:p14="http://schemas.microsoft.com/office/powerpoint/2010/main" val="594470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Multimedia</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Content Placeholder 4"/>
          <p:cNvSpPr>
            <a:spLocks noGrp="1"/>
          </p:cNvSpPr>
          <p:nvPr>
            <p:ph sz="quarter" idx="1"/>
          </p:nvPr>
        </p:nvSpPr>
        <p:spPr>
          <a:xfrm>
            <a:off x="152400" y="1524000"/>
            <a:ext cx="8842248" cy="5029200"/>
          </a:xfrm>
        </p:spPr>
        <p:txBody>
          <a:bodyPr>
            <a:normAutofit lnSpcReduction="10000"/>
          </a:bodyPr>
          <a:lstStyle/>
          <a:p>
            <a:r>
              <a:rPr lang="en-US" dirty="0" smtClean="0"/>
              <a:t>Multimedia on the web is sound, music, videos, and animations. </a:t>
            </a:r>
          </a:p>
          <a:p>
            <a:r>
              <a:rPr lang="en-US" dirty="0" smtClean="0"/>
              <a:t>Modern web browsers have support for many multimedia formats.</a:t>
            </a:r>
            <a:endParaRPr lang="en-MY" dirty="0" smtClean="0"/>
          </a:p>
          <a:p>
            <a:r>
              <a:rPr lang="en-US" b="1" dirty="0" smtClean="0"/>
              <a:t>HTML Helpers (Plug-ins)</a:t>
            </a:r>
          </a:p>
          <a:p>
            <a:pPr lvl="1"/>
            <a:r>
              <a:rPr lang="en-US" dirty="0" smtClean="0"/>
              <a:t>A helper application is a small computer program that extends the standard functionality of the browser. </a:t>
            </a:r>
          </a:p>
          <a:p>
            <a:pPr lvl="1"/>
            <a:r>
              <a:rPr lang="en-US" dirty="0" smtClean="0"/>
              <a:t>Helper applications are also called plug-ins. </a:t>
            </a:r>
          </a:p>
          <a:p>
            <a:pPr lvl="1"/>
            <a:r>
              <a:rPr lang="en-US" dirty="0" smtClean="0"/>
              <a:t>Plug-ins are often used by browsers to play audio and video.</a:t>
            </a:r>
            <a:endParaRPr lang="en-MY" dirty="0" smtClean="0"/>
          </a:p>
          <a:p>
            <a:pPr lvl="1"/>
            <a:r>
              <a:rPr lang="en-US" dirty="0" smtClean="0"/>
              <a:t>Examples of well-known plug-ins are Adobe Flash Player and QuickTime.</a:t>
            </a:r>
          </a:p>
          <a:p>
            <a:pPr lvl="1"/>
            <a:r>
              <a:rPr lang="en-US" dirty="0" smtClean="0"/>
              <a:t>Plug-ins can be added to Web pages through the &lt;object&gt; tag or the &lt;embed&gt; tag.  </a:t>
            </a:r>
            <a:endParaRPr lang="en-MY" dirty="0" smtClean="0"/>
          </a:p>
          <a:p>
            <a:pPr lvl="1"/>
            <a:endParaRPr lang="en-MY" dirty="0" smtClean="0"/>
          </a:p>
          <a:p>
            <a:endParaRPr lang="en-MY" b="1" dirty="0"/>
          </a:p>
        </p:txBody>
      </p:sp>
    </p:spTree>
    <p:extLst>
      <p:ext uri="{BB962C8B-B14F-4D97-AF65-F5344CB8AC3E}">
        <p14:creationId xmlns:p14="http://schemas.microsoft.com/office/powerpoint/2010/main" val="3260008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Audio/ Videos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5" name="Content Placeholder 4"/>
          <p:cNvSpPr>
            <a:spLocks noGrp="1"/>
          </p:cNvSpPr>
          <p:nvPr>
            <p:ph sz="quarter" idx="1"/>
          </p:nvPr>
        </p:nvSpPr>
        <p:spPr>
          <a:xfrm>
            <a:off x="152400" y="1447800"/>
            <a:ext cx="8839200" cy="5026152"/>
          </a:xfrm>
        </p:spPr>
        <p:txBody>
          <a:bodyPr>
            <a:normAutofit/>
          </a:bodyPr>
          <a:lstStyle/>
          <a:p>
            <a:r>
              <a:rPr lang="en-US" dirty="0" smtClean="0"/>
              <a:t>Sounds can be played in HTML by many different methods.</a:t>
            </a:r>
            <a:endParaRPr lang="en-MY" dirty="0" smtClean="0"/>
          </a:p>
          <a:p>
            <a:pPr lvl="1"/>
            <a:r>
              <a:rPr lang="en-US" b="1" dirty="0" smtClean="0"/>
              <a:t>Using The &lt;embed&gt; Element</a:t>
            </a:r>
          </a:p>
          <a:p>
            <a:pPr lvl="2"/>
            <a:r>
              <a:rPr lang="en-US" dirty="0" smtClean="0"/>
              <a:t>The &lt;embed&gt; tag defines a container for external (non-HTML) content.</a:t>
            </a:r>
            <a:endParaRPr lang="en-MY" dirty="0" smtClean="0"/>
          </a:p>
          <a:p>
            <a:pPr lvl="2"/>
            <a:r>
              <a:rPr lang="en-US" dirty="0" smtClean="0"/>
              <a:t>&lt;embed height="50" width="100" </a:t>
            </a:r>
            <a:r>
              <a:rPr lang="en-US" dirty="0" err="1" smtClean="0"/>
              <a:t>src</a:t>
            </a:r>
            <a:r>
              <a:rPr lang="en-US" dirty="0" smtClean="0"/>
              <a:t>=“abc.mp3"&gt;</a:t>
            </a:r>
            <a:endParaRPr lang="en-MY" dirty="0" smtClean="0"/>
          </a:p>
          <a:p>
            <a:pPr lvl="1"/>
            <a:r>
              <a:rPr lang="en-US" b="1" dirty="0" smtClean="0"/>
              <a:t>Using the &lt;object&gt; Element</a:t>
            </a:r>
          </a:p>
          <a:p>
            <a:pPr lvl="2"/>
            <a:r>
              <a:rPr lang="en-US" dirty="0" smtClean="0"/>
              <a:t>The &lt;object&gt; tag can also define a container for external (non-HTML) content</a:t>
            </a:r>
          </a:p>
          <a:p>
            <a:pPr lvl="2"/>
            <a:r>
              <a:rPr lang="en-US" dirty="0" smtClean="0"/>
              <a:t>&lt;object height="50" width="100" data=“abc.mp3"&gt;&lt;/object&gt;</a:t>
            </a:r>
            <a:endParaRPr lang="en-MY" dirty="0" smtClean="0"/>
          </a:p>
          <a:p>
            <a:r>
              <a:rPr lang="en-MY" sz="2400" b="1" dirty="0" smtClean="0"/>
              <a:t>&lt;object&gt;</a:t>
            </a:r>
            <a:r>
              <a:rPr lang="en-MY" sz="2400" dirty="0" smtClean="0"/>
              <a:t> tag is for Internet Explorer, while the </a:t>
            </a:r>
            <a:r>
              <a:rPr lang="en-MY" sz="2400" b="1" dirty="0" smtClean="0"/>
              <a:t>&lt;embed&gt;</a:t>
            </a:r>
            <a:r>
              <a:rPr lang="en-MY" sz="2400" dirty="0" smtClean="0"/>
              <a:t> tag is for Netscape and related to it browsers using Netscape </a:t>
            </a:r>
            <a:r>
              <a:rPr lang="en-MY" sz="2400" dirty="0" err="1" smtClean="0"/>
              <a:t>plugin</a:t>
            </a:r>
            <a:r>
              <a:rPr lang="en-MY" sz="2400" dirty="0" smtClean="0"/>
              <a:t> to display a flash movie</a:t>
            </a:r>
            <a:endParaRPr lang="en-US" sz="2400" b="1" dirty="0" smtClean="0"/>
          </a:p>
        </p:txBody>
      </p:sp>
    </p:spTree>
    <p:extLst>
      <p:ext uri="{BB962C8B-B14F-4D97-AF65-F5344CB8AC3E}">
        <p14:creationId xmlns:p14="http://schemas.microsoft.com/office/powerpoint/2010/main" val="425369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Characters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pPr lvl="1"/>
            <a:endParaRPr lang="en-MY" dirty="0" smtClean="0"/>
          </a:p>
          <a:p>
            <a:endParaRPr lang="en-MY"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3888954056"/>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2068" name="Document" showAsIcon="1" r:id="rId3" imgW="914400" imgH="771480" progId="Word.Document.12">
                  <p:link updateAutomatic="1"/>
                </p:oleObj>
              </mc:Choice>
              <mc:Fallback>
                <p:oleObj name="Document" showAsIcon="1" r:id="rId3" imgW="914400" imgH="771480" progId="Word.Document.12">
                  <p:link updateAutomatic="1"/>
                  <p:pic>
                    <p:nvPicPr>
                      <p:cNvPr id="0" name="Picture 19"/>
                      <p:cNvPicPr>
                        <a:picLocks noChangeAspect="1" noChangeArrowheads="1"/>
                      </p:cNvPicPr>
                      <p:nvPr/>
                    </p:nvPicPr>
                    <p:blipFill>
                      <a:blip r:embed="rId4"/>
                      <a:srcRect/>
                      <a:stretch>
                        <a:fillRect/>
                      </a:stretch>
                    </p:blipFill>
                    <p:spPr bwMode="auto">
                      <a:xfrm>
                        <a:off x="4114800" y="3043238"/>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&lt;embed&gt; element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5" name="Content Placeholder 4"/>
          <p:cNvSpPr>
            <a:spLocks noGrp="1"/>
          </p:cNvSpPr>
          <p:nvPr>
            <p:ph sz="quarter" idx="1"/>
          </p:nvPr>
        </p:nvSpPr>
        <p:spPr>
          <a:xfrm>
            <a:off x="185928" y="1527048"/>
            <a:ext cx="8805672" cy="4873752"/>
          </a:xfrm>
        </p:spPr>
        <p:txBody>
          <a:bodyPr>
            <a:normAutofit fontScale="70000" lnSpcReduction="20000"/>
          </a:bodyPr>
          <a:lstStyle/>
          <a:p>
            <a:pPr lvl="0"/>
            <a:r>
              <a:rPr lang="en-US" b="1" dirty="0" smtClean="0"/>
              <a:t>align</a:t>
            </a:r>
            <a:r>
              <a:rPr lang="en-US" dirty="0" smtClean="0"/>
              <a:t> - Determines how to align the object. It takes either </a:t>
            </a:r>
            <a:r>
              <a:rPr lang="en-US" i="1" dirty="0" smtClean="0"/>
              <a:t>center, left or right</a:t>
            </a:r>
            <a:r>
              <a:rPr lang="en-US" dirty="0" smtClean="0"/>
              <a:t>.</a:t>
            </a:r>
            <a:endParaRPr lang="en-MY" dirty="0" smtClean="0"/>
          </a:p>
          <a:p>
            <a:pPr lvl="0"/>
            <a:r>
              <a:rPr lang="en-US" b="1" dirty="0" err="1" smtClean="0"/>
              <a:t>autostart</a:t>
            </a:r>
            <a:r>
              <a:rPr lang="en-US" dirty="0" smtClean="0"/>
              <a:t> - Indicates if the media should start automatically. Netscape default is true, Internet Explorer is false.</a:t>
            </a:r>
            <a:endParaRPr lang="en-MY" dirty="0" smtClean="0"/>
          </a:p>
          <a:p>
            <a:pPr lvl="0"/>
            <a:r>
              <a:rPr lang="en-US" b="1" dirty="0" smtClean="0"/>
              <a:t>loop</a:t>
            </a:r>
            <a:r>
              <a:rPr lang="en-US" dirty="0" smtClean="0"/>
              <a:t> - Specifies if the sound should be played continuously (set loop to true), a certain number of times (a positive value) or not at all (false). This is supported by Netscape only.</a:t>
            </a:r>
            <a:endParaRPr lang="en-MY" dirty="0" smtClean="0"/>
          </a:p>
          <a:p>
            <a:pPr lvl="0"/>
            <a:r>
              <a:rPr lang="en-US" b="1" dirty="0" err="1" smtClean="0"/>
              <a:t>playcount</a:t>
            </a:r>
            <a:r>
              <a:rPr lang="en-US" dirty="0" smtClean="0"/>
              <a:t> - Specifies the number of times to play the sound. This is </a:t>
            </a:r>
            <a:r>
              <a:rPr lang="en-US" dirty="0" err="1" smtClean="0"/>
              <a:t>alternat</a:t>
            </a:r>
            <a:r>
              <a:rPr lang="en-US" dirty="0" smtClean="0"/>
              <a:t> option for </a:t>
            </a:r>
            <a:r>
              <a:rPr lang="en-US" i="1" dirty="0" smtClean="0"/>
              <a:t>loop</a:t>
            </a:r>
            <a:r>
              <a:rPr lang="en-US" dirty="0" smtClean="0"/>
              <a:t> if you are </a:t>
            </a:r>
            <a:r>
              <a:rPr lang="en-US" dirty="0" err="1" smtClean="0"/>
              <a:t>usiong</a:t>
            </a:r>
            <a:r>
              <a:rPr lang="en-US" dirty="0" smtClean="0"/>
              <a:t> IE.</a:t>
            </a:r>
            <a:endParaRPr lang="en-MY" dirty="0" smtClean="0"/>
          </a:p>
          <a:p>
            <a:pPr lvl="0"/>
            <a:r>
              <a:rPr lang="en-US" b="1" dirty="0" smtClean="0"/>
              <a:t>hidden</a:t>
            </a:r>
            <a:r>
              <a:rPr lang="en-US" dirty="0" smtClean="0"/>
              <a:t> - Defines if the object shows on the page. A false value means no and true means yes.</a:t>
            </a:r>
            <a:endParaRPr lang="en-MY" dirty="0" smtClean="0"/>
          </a:p>
          <a:p>
            <a:pPr lvl="0"/>
            <a:r>
              <a:rPr lang="en-US" b="1" dirty="0" smtClean="0"/>
              <a:t>height</a:t>
            </a:r>
            <a:r>
              <a:rPr lang="en-US" dirty="0" smtClean="0"/>
              <a:t> - Height of the object in pixels or en.</a:t>
            </a:r>
            <a:endParaRPr lang="en-MY" dirty="0" smtClean="0"/>
          </a:p>
          <a:p>
            <a:pPr lvl="0"/>
            <a:r>
              <a:rPr lang="en-US" b="1" dirty="0" smtClean="0"/>
              <a:t>width</a:t>
            </a:r>
            <a:r>
              <a:rPr lang="en-US" dirty="0" smtClean="0"/>
              <a:t> - Width of the object in pixels or en.</a:t>
            </a:r>
            <a:endParaRPr lang="en-MY" dirty="0" smtClean="0"/>
          </a:p>
          <a:p>
            <a:pPr lvl="0"/>
            <a:r>
              <a:rPr lang="en-US" b="1" dirty="0" err="1" smtClean="0"/>
              <a:t>pluginspage</a:t>
            </a:r>
            <a:r>
              <a:rPr lang="en-US" dirty="0" smtClean="0"/>
              <a:t> - Specifies the URL to get the </a:t>
            </a:r>
            <a:r>
              <a:rPr lang="en-US" dirty="0" err="1" smtClean="0"/>
              <a:t>plugin</a:t>
            </a:r>
            <a:r>
              <a:rPr lang="en-US" dirty="0" smtClean="0"/>
              <a:t> software.</a:t>
            </a:r>
            <a:endParaRPr lang="en-MY" dirty="0" smtClean="0"/>
          </a:p>
          <a:p>
            <a:pPr lvl="0"/>
            <a:r>
              <a:rPr lang="en-US" b="1" dirty="0" smtClean="0"/>
              <a:t>name</a:t>
            </a:r>
            <a:r>
              <a:rPr lang="en-US" dirty="0" smtClean="0"/>
              <a:t> - A name used to reference the object.</a:t>
            </a:r>
            <a:endParaRPr lang="en-MY" dirty="0" smtClean="0"/>
          </a:p>
          <a:p>
            <a:pPr lvl="0"/>
            <a:r>
              <a:rPr lang="en-US" b="1" dirty="0" err="1" smtClean="0"/>
              <a:t>src</a:t>
            </a:r>
            <a:r>
              <a:rPr lang="en-US" dirty="0" smtClean="0"/>
              <a:t> - URL of the object to be embedded. This can be any recognizable by the user's browser. It could be .mid, .wav, .mp3, .</a:t>
            </a:r>
            <a:r>
              <a:rPr lang="en-US" dirty="0" err="1" smtClean="0"/>
              <a:t>avi</a:t>
            </a:r>
            <a:r>
              <a:rPr lang="en-US" dirty="0" smtClean="0"/>
              <a:t> and so on).</a:t>
            </a:r>
            <a:endParaRPr lang="en-MY" dirty="0" smtClean="0"/>
          </a:p>
          <a:p>
            <a:pPr lvl="0"/>
            <a:r>
              <a:rPr lang="en-US" b="1" dirty="0" smtClean="0"/>
              <a:t>volume</a:t>
            </a:r>
            <a:r>
              <a:rPr lang="en-US" dirty="0" smtClean="0"/>
              <a:t> - Controls volume of the sound. Can be from 0 (off) to 100 (full volume). This attribute is supported by Netscape only.</a:t>
            </a:r>
            <a:endParaRPr lang="en-MY" dirty="0" smtClean="0"/>
          </a:p>
        </p:txBody>
      </p:sp>
    </p:spTree>
    <p:extLst>
      <p:ext uri="{BB962C8B-B14F-4D97-AF65-F5344CB8AC3E}">
        <p14:creationId xmlns:p14="http://schemas.microsoft.com/office/powerpoint/2010/main" val="4233883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Image Handling in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lstStyle/>
          <a:p>
            <a:r>
              <a:rPr lang="en-US" dirty="0" smtClean="0"/>
              <a:t>The Image element </a:t>
            </a:r>
            <a:r>
              <a:rPr lang="en-US" b="1" dirty="0" smtClean="0"/>
              <a:t>&lt;IMG….&gt; </a:t>
            </a:r>
            <a:r>
              <a:rPr lang="en-US" dirty="0" smtClean="0"/>
              <a:t>is used to incorporate in-line graphics (typically icons, images) into an HTML document.</a:t>
            </a:r>
          </a:p>
          <a:p>
            <a:r>
              <a:rPr lang="en-US" dirty="0" smtClean="0"/>
              <a:t>Browsers that cannot render in-line images ignore the Image element unless it contains the ALT attribute. </a:t>
            </a:r>
          </a:p>
          <a:p>
            <a:r>
              <a:rPr lang="en-US" dirty="0" smtClean="0"/>
              <a:t>The &lt;</a:t>
            </a:r>
            <a:r>
              <a:rPr lang="en-US" dirty="0" err="1" smtClean="0"/>
              <a:t>img</a:t>
            </a:r>
            <a:r>
              <a:rPr lang="en-US" dirty="0" smtClean="0"/>
              <a:t>&gt; tag is empty, which means that it contains attributes only, and has no closing tag. </a:t>
            </a:r>
            <a:endParaRPr lang="en-MY"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image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Content Placeholder 5"/>
          <p:cNvGraphicFramePr>
            <a:graphicFrameLocks noGrp="1"/>
          </p:cNvGraphicFramePr>
          <p:nvPr>
            <p:ph sz="quarter" idx="1"/>
          </p:nvPr>
        </p:nvGraphicFramePr>
        <p:xfrm>
          <a:off x="301625" y="1817751"/>
          <a:ext cx="8504238" cy="3135249"/>
        </p:xfrm>
        <a:graphic>
          <a:graphicData uri="http://schemas.openxmlformats.org/drawingml/2006/table">
            <a:tbl>
              <a:tblPr firstRow="1" bandRow="1">
                <a:tableStyleId>{7DF18680-E054-41AD-8BC1-D1AEF772440D}</a:tableStyleId>
              </a:tblPr>
              <a:tblGrid>
                <a:gridCol w="3127375"/>
                <a:gridCol w="5376863"/>
              </a:tblGrid>
              <a:tr h="530225">
                <a:tc>
                  <a:txBody>
                    <a:bodyPr/>
                    <a:lstStyle/>
                    <a:p>
                      <a:pPr algn="ctr">
                        <a:lnSpc>
                          <a:spcPct val="115000"/>
                        </a:lnSpc>
                        <a:spcAft>
                          <a:spcPts val="0"/>
                        </a:spcAft>
                      </a:pPr>
                      <a:r>
                        <a:rPr lang="en-US" sz="1800" b="1" dirty="0" smtClean="0">
                          <a:latin typeface="+mn-lt"/>
                          <a:ea typeface="Times New Roman"/>
                          <a:cs typeface="Times New Roman"/>
                        </a:rPr>
                        <a:t>Image </a:t>
                      </a:r>
                      <a:r>
                        <a:rPr lang="en-US" sz="1800" b="1" dirty="0">
                          <a:latin typeface="+mn-lt"/>
                          <a:ea typeface="Times New Roman"/>
                          <a:cs typeface="Times New Roman"/>
                        </a:rPr>
                        <a:t>element attributes</a:t>
                      </a:r>
                      <a:endParaRPr lang="en-MY" sz="1800" dirty="0">
                        <a:latin typeface="+mn-lt"/>
                        <a:ea typeface="Times New Roman"/>
                        <a:cs typeface="Times New Roman"/>
                      </a:endParaRPr>
                    </a:p>
                  </a:txBody>
                  <a:tcPr marL="68580" marR="68580" marT="0" marB="0"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tr>
              <a:tr h="370840">
                <a:tc>
                  <a:txBody>
                    <a:bodyPr/>
                    <a:lstStyle/>
                    <a:p>
                      <a:pPr algn="l">
                        <a:lnSpc>
                          <a:spcPct val="115000"/>
                        </a:lnSpc>
                        <a:spcAft>
                          <a:spcPts val="0"/>
                        </a:spcAft>
                      </a:pPr>
                      <a:r>
                        <a:rPr lang="en-US" sz="1600">
                          <a:latin typeface="+mn-lt"/>
                          <a:ea typeface="Times New Roman"/>
                          <a:cs typeface="Times New Roman"/>
                        </a:rPr>
                        <a:t>SRC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URL of the image to be displayed</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a:latin typeface="+mn-lt"/>
                          <a:ea typeface="Times New Roman"/>
                          <a:cs typeface="Times New Roman"/>
                        </a:rPr>
                        <a:t>ALT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an alternate text for an image/video, if the image cannot be displayed. </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dirty="0">
                          <a:latin typeface="+mn-lt"/>
                          <a:ea typeface="Times New Roman"/>
                          <a:cs typeface="Times New Roman"/>
                        </a:rPr>
                        <a:t>HEIGHT</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Define the height of a graphics element.</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a:latin typeface="+mn-lt"/>
                          <a:ea typeface="Times New Roman"/>
                          <a:cs typeface="Times New Roman"/>
                        </a:rPr>
                        <a:t>WIDTH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Define the width of a graphics element.</a:t>
                      </a:r>
                      <a:endParaRPr lang="en-MY" sz="1600" dirty="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dirty="0">
                          <a:latin typeface="+mn-lt"/>
                          <a:ea typeface="Times New Roman"/>
                          <a:cs typeface="Times New Roman"/>
                        </a:rPr>
                        <a:t>ALIGN</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alignment of images.</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dirty="0">
                          <a:latin typeface="+mn-lt"/>
                          <a:ea typeface="Times New Roman"/>
                          <a:cs typeface="Times New Roman"/>
                        </a:rPr>
                        <a:t>BORDER</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control the thickness of the border around an image displayed</a:t>
                      </a:r>
                      <a:endParaRPr lang="en-MY" sz="16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Anchors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152400" y="1527048"/>
            <a:ext cx="8842248" cy="4797552"/>
          </a:xfrm>
        </p:spPr>
        <p:txBody>
          <a:bodyPr>
            <a:normAutofit lnSpcReduction="10000"/>
          </a:bodyPr>
          <a:lstStyle/>
          <a:p>
            <a:r>
              <a:rPr lang="en-US" dirty="0" smtClean="0"/>
              <a:t> Text, Images, and Forms may be used to create these links called hyperlinks that enable one to jump to a new document or a new section within the current document. </a:t>
            </a:r>
          </a:p>
          <a:p>
            <a:r>
              <a:rPr lang="en-US" dirty="0" smtClean="0"/>
              <a:t>Links are specified in HTML using the anchor </a:t>
            </a:r>
            <a:r>
              <a:rPr lang="en-US" b="1" dirty="0" smtClean="0"/>
              <a:t>&lt;A&gt;</a:t>
            </a:r>
            <a:r>
              <a:rPr lang="en-US" dirty="0" smtClean="0"/>
              <a:t> element. </a:t>
            </a:r>
          </a:p>
          <a:p>
            <a:r>
              <a:rPr lang="en-US" dirty="0" smtClean="0"/>
              <a:t>The </a:t>
            </a:r>
            <a:r>
              <a:rPr lang="en-US" b="1" dirty="0" smtClean="0"/>
              <a:t>&lt;A&gt;…&lt;/A&gt;</a:t>
            </a:r>
            <a:r>
              <a:rPr lang="en-US" dirty="0" smtClean="0"/>
              <a:t> tag can be used in two ways:</a:t>
            </a:r>
          </a:p>
          <a:p>
            <a:pPr lvl="1"/>
            <a:r>
              <a:rPr lang="en-US" dirty="0" smtClean="0"/>
              <a:t>To create a link to another document, by using the </a:t>
            </a:r>
            <a:r>
              <a:rPr lang="en-US" dirty="0" err="1" smtClean="0"/>
              <a:t>href</a:t>
            </a:r>
            <a:r>
              <a:rPr lang="en-US" dirty="0" smtClean="0"/>
              <a:t> attribute</a:t>
            </a:r>
            <a:endParaRPr lang="en-MY" dirty="0" smtClean="0"/>
          </a:p>
          <a:p>
            <a:pPr lvl="1"/>
            <a:r>
              <a:rPr lang="en-US" dirty="0" smtClean="0"/>
              <a:t>To create a bookmark inside a document, by using the name attribute </a:t>
            </a:r>
            <a:endParaRPr lang="en-MY" dirty="0" smtClean="0"/>
          </a:p>
          <a:p>
            <a:r>
              <a:rPr lang="en-US" dirty="0" smtClean="0"/>
              <a:t>These connections are made using anchor tags to create links.</a:t>
            </a:r>
            <a:endParaRPr lang="en-MY"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734</TotalTime>
  <Words>5305</Words>
  <Application>Microsoft Office PowerPoint</Application>
  <PresentationFormat>On-screen Show (4:3)</PresentationFormat>
  <Paragraphs>541</Paragraphs>
  <Slides>61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61</vt:i4>
      </vt:variant>
    </vt:vector>
  </HeadingPairs>
  <TitlesOfParts>
    <vt:vector size="69" baseType="lpstr">
      <vt:lpstr>Calibri</vt:lpstr>
      <vt:lpstr>Courier New</vt:lpstr>
      <vt:lpstr>Georgia</vt:lpstr>
      <vt:lpstr>Times New Roman</vt:lpstr>
      <vt:lpstr>Wingdings</vt:lpstr>
      <vt:lpstr>Wingdings 2</vt:lpstr>
      <vt:lpstr>Civic</vt:lpstr>
      <vt:lpstr>E:\Google Drive\BSSE\8th batch\5th semester\Lectures\Special characters.docx</vt:lpstr>
      <vt:lpstr>Web Technology Lecture - 02</vt:lpstr>
      <vt:lpstr>Content</vt:lpstr>
      <vt:lpstr>HTML Style Attribute</vt:lpstr>
      <vt:lpstr>HTML Style Attribute</vt:lpstr>
      <vt:lpstr>Block and Inline Elements</vt:lpstr>
      <vt:lpstr>Special Characters</vt:lpstr>
      <vt:lpstr>Image Handling in HTML</vt:lpstr>
      <vt:lpstr>Attributes of image element </vt:lpstr>
      <vt:lpstr>Links and Anchors</vt:lpstr>
      <vt:lpstr>Links and Anchors(Cont..)</vt:lpstr>
      <vt:lpstr>Links and Anchors(Cont..)</vt:lpstr>
      <vt:lpstr>Using an image as a link</vt:lpstr>
      <vt:lpstr>Linking to a mail message </vt:lpstr>
      <vt:lpstr>Html download link</vt:lpstr>
      <vt:lpstr>  Html- default links base</vt:lpstr>
      <vt:lpstr>Images as Buttons</vt:lpstr>
      <vt:lpstr>Tables in HTML</vt:lpstr>
      <vt:lpstr>Common HTML table elements and attributes </vt:lpstr>
      <vt:lpstr>&lt;TABLE&gt;...&lt;/TABLE&gt;</vt:lpstr>
      <vt:lpstr>&lt;TR ...&gt;...&lt;/TR&gt; </vt:lpstr>
      <vt:lpstr>&lt;TD ...&gt;...&lt;/TD&gt; </vt:lpstr>
      <vt:lpstr>&lt;TD ...&gt;...&lt;/TD&gt; </vt:lpstr>
      <vt:lpstr>&lt;TH ...&gt;...&lt;/TH&gt; </vt:lpstr>
      <vt:lpstr>&lt;CAPTION ...&gt;...&lt;/CAPTION&gt;</vt:lpstr>
      <vt:lpstr>&lt;CAPTION ...&gt;...&lt;/CAPTION&gt;</vt:lpstr>
      <vt:lpstr>Parts of &lt;TABLE&gt;</vt:lpstr>
      <vt:lpstr>Cellpadding and Cellspacing</vt:lpstr>
      <vt:lpstr>Cellpadding and Cellspacing Example</vt:lpstr>
      <vt:lpstr>Lists</vt:lpstr>
      <vt:lpstr>&lt;OL&gt;...&lt;/OL&gt;</vt:lpstr>
      <vt:lpstr>&lt;OL&gt;...&lt;/OL&gt; Cont..</vt:lpstr>
      <vt:lpstr>&lt;OL&gt;...&lt;/OL&gt; Cont..</vt:lpstr>
      <vt:lpstr>&lt;UL&gt;...&lt;/UL&gt;</vt:lpstr>
      <vt:lpstr>&lt;UL&gt;...&lt;/UL&gt; Cont..</vt:lpstr>
      <vt:lpstr>&lt; DL&gt;...&lt;/DL&gt;</vt:lpstr>
      <vt:lpstr>&lt; DL&gt;...&lt;/DL&gt; Cont..</vt:lpstr>
      <vt:lpstr>Try IT…</vt:lpstr>
      <vt:lpstr>HTML Iframes</vt:lpstr>
      <vt:lpstr>Forms</vt:lpstr>
      <vt:lpstr>Forms Cont…</vt:lpstr>
      <vt:lpstr>&lt;FORM&gt;...&lt;/FORM&gt;</vt:lpstr>
      <vt:lpstr>&lt;input&gt; </vt:lpstr>
      <vt:lpstr>Attributes of the &lt;input&gt; element</vt:lpstr>
      <vt:lpstr>TYPE =TEXT</vt:lpstr>
      <vt:lpstr>TYPE = PASSWORD</vt:lpstr>
      <vt:lpstr>TYPE = RADIO</vt:lpstr>
      <vt:lpstr>TYPE = CHECKBOX</vt:lpstr>
      <vt:lpstr>TYPE = BUTTON</vt:lpstr>
      <vt:lpstr>TYPE = SUBMIT</vt:lpstr>
      <vt:lpstr>TYPE = HIDDEN</vt:lpstr>
      <vt:lpstr>TYPE = RESET</vt:lpstr>
      <vt:lpstr>HTML Input Types Example</vt:lpstr>
      <vt:lpstr>&lt;OPTION&gt;</vt:lpstr>
      <vt:lpstr>&lt;SELECT ...&gt;...&lt;/SELECT&gt;</vt:lpstr>
      <vt:lpstr>&lt;SELECT ...&gt;...&lt;/SELECT&gt;</vt:lpstr>
      <vt:lpstr>&lt;TEXTAREA&gt;...&lt;/TEXTAREA&gt; </vt:lpstr>
      <vt:lpstr>&lt;TEXTAREA&gt;...&lt;/TEXTAREA&gt; </vt:lpstr>
      <vt:lpstr>HTML Multimedia</vt:lpstr>
      <vt:lpstr>HTML Audio/ Videos</vt:lpstr>
      <vt:lpstr>&lt;embed&gt; element attributes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389</cp:revision>
  <dcterms:created xsi:type="dcterms:W3CDTF">2006-08-16T00:00:00Z</dcterms:created>
  <dcterms:modified xsi:type="dcterms:W3CDTF">2018-01-16T08:04:44Z</dcterms:modified>
</cp:coreProperties>
</file>