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sldIdLst>
    <p:sldId id="256" r:id="rId2"/>
    <p:sldId id="257" r:id="rId3"/>
    <p:sldId id="317" r:id="rId4"/>
    <p:sldId id="339" r:id="rId5"/>
    <p:sldId id="349" r:id="rId6"/>
    <p:sldId id="342" r:id="rId7"/>
    <p:sldId id="343" r:id="rId8"/>
    <p:sldId id="344" r:id="rId9"/>
    <p:sldId id="358" r:id="rId10"/>
    <p:sldId id="360" r:id="rId11"/>
    <p:sldId id="371" r:id="rId12"/>
    <p:sldId id="372" r:id="rId13"/>
    <p:sldId id="373" r:id="rId14"/>
    <p:sldId id="374" r:id="rId15"/>
    <p:sldId id="375" r:id="rId16"/>
    <p:sldId id="376" r:id="rId17"/>
    <p:sldId id="377" r:id="rId18"/>
    <p:sldId id="380" r:id="rId19"/>
    <p:sldId id="381" r:id="rId20"/>
    <p:sldId id="394" r:id="rId21"/>
    <p:sldId id="393" r:id="rId22"/>
    <p:sldId id="395" r:id="rId23"/>
    <p:sldId id="396" r:id="rId24"/>
    <p:sldId id="397" r:id="rId25"/>
    <p:sldId id="398" r:id="rId26"/>
    <p:sldId id="399" r:id="rId27"/>
    <p:sldId id="401" r:id="rId28"/>
    <p:sldId id="402" r:id="rId29"/>
    <p:sldId id="400"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29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10" d="100"/>
          <a:sy n="110" d="100"/>
        </p:scale>
        <p:origin x="163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02/27/2018</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205057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BA75F-EE1D-4042-A5BB-C6A91D7AEEB7}" type="slidenum">
              <a:rPr lang="en-US"/>
              <a:pPr/>
              <a:t>15</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3705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BA75F-EE1D-4042-A5BB-C6A91D7AEEB7}" type="slidenum">
              <a:rPr lang="en-US"/>
              <a:pPr/>
              <a:t>47</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1649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7182B-7664-451B-83D8-39D3D52C719F}" type="slidenum">
              <a:rPr lang="en-US"/>
              <a:pPr/>
              <a:t>48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806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49</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3962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50</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9818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51</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4219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52</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3618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15E1B-01F6-447F-A65C-1F29695D2051}" type="slidenum">
              <a:rPr lang="en-US"/>
              <a:pPr/>
              <a:t>53</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304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7182B-7664-451B-83D8-39D3D52C719F}" type="slidenum">
              <a:rPr lang="en-US"/>
              <a:pPr/>
              <a:t>16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77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17</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9961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15E1B-01F6-447F-A65C-1F29695D2051}" type="slidenum">
              <a:rPr lang="en-US"/>
              <a:pPr/>
              <a:t>18</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3390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19</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505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20</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132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21</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6283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23</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471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24</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106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44A57B-CFD6-4BD0-8603-C00D9DF74C7A}" type="datetime1">
              <a:rPr lang="en-US" smtClean="0"/>
              <a:pPr/>
              <a:t>02/27/2018</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8C5FA-A14B-44E8-AC78-E1736FD221AD}" type="datetime1">
              <a:rPr lang="en-US" smtClean="0"/>
              <a:pPr/>
              <a:t>02/27/2018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1AD9B6-9440-405E-8538-5A16A5641F78}" type="datetime1">
              <a:rPr lang="en-US" smtClean="0"/>
              <a:pPr/>
              <a:t>02/27/2018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87EE9EF-2A05-4B37-B106-3497E1E7D44E}" type="datetime1">
              <a:rPr lang="en-US" smtClean="0"/>
              <a:pPr/>
              <a:t>02/27/2018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A6165695-CB0B-4B9E-BAB2-FE3EF19542B6}" type="datetime1">
              <a:rPr lang="en-US" smtClean="0"/>
              <a:pPr/>
              <a:t>02/27/2018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4F6781F-9C85-4CB7-815B-29FC8DCFF1A7}" type="datetime1">
              <a:rPr lang="en-US" smtClean="0"/>
              <a:pPr/>
              <a:t>02/27/2018</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C26491-4645-4289-AB33-6F62C87762AA}" type="datetime1">
              <a:rPr lang="en-US" smtClean="0"/>
              <a:pPr/>
              <a:t>02/27/2018</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8C4700-2B98-41C2-B67E-561D676518C9}" type="datetime1">
              <a:rPr lang="en-US" smtClean="0"/>
              <a:pPr/>
              <a:t>02/27/2018</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96E08A-C854-479E-B075-13C47D2FFDF9}" type="datetime1">
              <a:rPr lang="en-US" smtClean="0"/>
              <a:pPr/>
              <a:t>02/27/2018</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423501-AEBE-4C09-9F60-96BEEB6B40A4}" type="datetime1">
              <a:rPr lang="en-US" smtClean="0"/>
              <a:pPr/>
              <a:t>02/27/2018</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BD923B-5D98-45CB-9DEE-CB4684FB36D6}" type="datetime1">
              <a:rPr lang="en-US" smtClean="0"/>
              <a:pPr/>
              <a:t>02/27/2018</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E4AA0F-D203-4BB1-A242-B160F7FB6078}" type="datetime1">
              <a:rPr lang="en-US" smtClean="0"/>
              <a:pPr/>
              <a:t>02/27/2018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www.w3schools.com/jsref/event_onmouseout.asp" TargetMode="External"/><Relationship Id="rId3" Type="http://schemas.openxmlformats.org/officeDocument/2006/relationships/hyperlink" Target="http://www.w3schools.com/jsref/event_onclick.asp" TargetMode="External"/><Relationship Id="rId7" Type="http://schemas.openxmlformats.org/officeDocument/2006/relationships/hyperlink" Target="http://www.w3schools.com/jsref/event_onmouseover.as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w3schools.com/jsref/event_onmousemove.asp" TargetMode="External"/><Relationship Id="rId5" Type="http://schemas.openxmlformats.org/officeDocument/2006/relationships/hyperlink" Target="http://www.w3schools.com/jsref/event_onmousedown.asp" TargetMode="External"/><Relationship Id="rId4" Type="http://schemas.openxmlformats.org/officeDocument/2006/relationships/hyperlink" Target="http://www.w3schools.com/jsref/event_ondblclick.asp" TargetMode="External"/><Relationship Id="rId9" Type="http://schemas.openxmlformats.org/officeDocument/2006/relationships/hyperlink" Target="http://www.w3schools.com/jsref/event_onmouseup.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w3schools.com/jsref/event_onkeydown.as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w3schools.com/jsref/event_onkeyup.asp" TargetMode="External"/><Relationship Id="rId4" Type="http://schemas.openxmlformats.org/officeDocument/2006/relationships/hyperlink" Target="http://www.w3schools.com/jsref/event_onkeypress.asp"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www.w3schools.com/jsref/event_onload.as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www.w3schools.com/jsref/event_onunload.asp" TargetMode="External"/><Relationship Id="rId4" Type="http://schemas.openxmlformats.org/officeDocument/2006/relationships/hyperlink" Target="http://www.w3schools.com/jsref/event_onresize.asp"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www.w3schools.com/jsref/event_onblur.as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w3schools.com/jsref/event_onselect.asp" TargetMode="External"/><Relationship Id="rId5" Type="http://schemas.openxmlformats.org/officeDocument/2006/relationships/hyperlink" Target="http://www.w3schools.com/jsref/event_onfocus.asp" TargetMode="External"/><Relationship Id="rId4" Type="http://schemas.openxmlformats.org/officeDocument/2006/relationships/hyperlink" Target="http://www.w3schools.com/jsref/event_onchange.asp"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 </a:t>
            </a:r>
            <a:r>
              <a:rPr lang="en-US" dirty="0" smtClean="0"/>
              <a:t/>
            </a:r>
            <a:br>
              <a:rPr lang="en-US" dirty="0" smtClean="0"/>
            </a:br>
            <a:r>
              <a:rPr lang="en-US" dirty="0" smtClean="0"/>
              <a:t>Lecture - </a:t>
            </a:r>
            <a:r>
              <a:rPr lang="en-US" dirty="0" smtClean="0"/>
              <a:t>05</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Assistant professor</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Statements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JavaScript is a sequence of statements to be executed by the browser. </a:t>
            </a:r>
          </a:p>
          <a:p>
            <a:r>
              <a:rPr lang="en-US" sz="3200" dirty="0" smtClean="0"/>
              <a:t>Unlike HTML, JavaScript is case sensitive - therefore watch your capitalization closely when you write JavaScript statements, create or call variables, objects and functions. </a:t>
            </a:r>
          </a:p>
          <a:p>
            <a:r>
              <a:rPr lang="en-US" sz="3200" dirty="0" smtClean="0"/>
              <a:t>A JavaScript statement is a command to a browser. </a:t>
            </a:r>
            <a:endParaRPr lang="en-MY" sz="23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Code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JavaScript code (or just JavaScript) is a sequence of JavaScript statements. </a:t>
            </a:r>
          </a:p>
          <a:p>
            <a:r>
              <a:rPr lang="en-US" sz="3200" dirty="0" smtClean="0"/>
              <a:t>Each statement is executed by the browser in the sequence they are written.</a:t>
            </a:r>
          </a:p>
          <a:p>
            <a:r>
              <a:rPr lang="en-US" sz="3200" dirty="0" smtClean="0"/>
              <a:t>Example</a:t>
            </a:r>
          </a:p>
          <a:p>
            <a:pPr lvl="1">
              <a:buNone/>
            </a:pPr>
            <a:endParaRPr lang="en-US" sz="2000" i="1" dirty="0" smtClean="0">
              <a:solidFill>
                <a:schemeClr val="tx1"/>
              </a:solidFill>
            </a:endParaRPr>
          </a:p>
          <a:p>
            <a:pPr lvl="1">
              <a:buNone/>
            </a:pPr>
            <a:r>
              <a:rPr lang="en-US" sz="2000" i="1" dirty="0" err="1" smtClean="0">
                <a:solidFill>
                  <a:schemeClr val="tx1"/>
                </a:solidFill>
              </a:rPr>
              <a:t>document.getElementById</a:t>
            </a:r>
            <a:r>
              <a:rPr lang="en-US" sz="2000" i="1" dirty="0" smtClean="0">
                <a:solidFill>
                  <a:schemeClr val="tx1"/>
                </a:solidFill>
              </a:rPr>
              <a:t>("demo").</a:t>
            </a:r>
            <a:r>
              <a:rPr lang="en-US" sz="2000" i="1" dirty="0" err="1" smtClean="0">
                <a:solidFill>
                  <a:schemeClr val="tx1"/>
                </a:solidFill>
              </a:rPr>
              <a:t>innerHTML</a:t>
            </a:r>
            <a:r>
              <a:rPr lang="en-US" sz="2000" i="1" dirty="0" smtClean="0">
                <a:solidFill>
                  <a:schemeClr val="tx1"/>
                </a:solidFill>
              </a:rPr>
              <a:t>="Hello Dolly";</a:t>
            </a:r>
          </a:p>
          <a:p>
            <a:pPr lvl="1">
              <a:buNone/>
            </a:pPr>
            <a:r>
              <a:rPr lang="en-US" sz="2000" i="1" dirty="0" err="1" smtClean="0">
                <a:solidFill>
                  <a:schemeClr val="tx1"/>
                </a:solidFill>
              </a:rPr>
              <a:t>document.getElementById</a:t>
            </a:r>
            <a:r>
              <a:rPr lang="en-US" sz="2000" i="1" dirty="0" smtClean="0">
                <a:solidFill>
                  <a:schemeClr val="tx1"/>
                </a:solidFill>
              </a:rPr>
              <a:t>("</a:t>
            </a:r>
            <a:r>
              <a:rPr lang="en-US" sz="2000" i="1" dirty="0" err="1" smtClean="0">
                <a:solidFill>
                  <a:schemeClr val="tx1"/>
                </a:solidFill>
              </a:rPr>
              <a:t>myDIV</a:t>
            </a:r>
            <a:r>
              <a:rPr lang="en-US" sz="2000" i="1" dirty="0" smtClean="0">
                <a:solidFill>
                  <a:schemeClr val="tx1"/>
                </a:solidFill>
              </a:rPr>
              <a:t>").</a:t>
            </a:r>
            <a:r>
              <a:rPr lang="en-US" sz="2000" i="1" dirty="0" err="1" smtClean="0">
                <a:solidFill>
                  <a:schemeClr val="tx1"/>
                </a:solidFill>
              </a:rPr>
              <a:t>innerHTML</a:t>
            </a:r>
            <a:r>
              <a:rPr lang="en-US" sz="2000" i="1" dirty="0" smtClean="0">
                <a:solidFill>
                  <a:schemeClr val="tx1"/>
                </a:solidFill>
              </a:rPr>
              <a:t>="How are you?";</a:t>
            </a:r>
            <a:endParaRPr lang="en-US" sz="20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Blocks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2400" dirty="0" smtClean="0"/>
              <a:t>JavaScript statements can be grouped together in blocks. </a:t>
            </a:r>
          </a:p>
          <a:p>
            <a:r>
              <a:rPr lang="en-US" sz="2400" dirty="0" smtClean="0"/>
              <a:t>Blocks start with a left curly bracket {, and end with a right curly bracket }. </a:t>
            </a:r>
          </a:p>
          <a:p>
            <a:r>
              <a:rPr lang="en-US" sz="2400" dirty="0" smtClean="0"/>
              <a:t>The purpose of a block is to make the sequence of statements execute together. </a:t>
            </a:r>
          </a:p>
          <a:p>
            <a:r>
              <a:rPr lang="en-US" sz="2400" dirty="0" smtClean="0"/>
              <a:t>An example of statements grouped together in blocks, are JavaScript functions. </a:t>
            </a:r>
          </a:p>
          <a:p>
            <a:pPr lvl="1">
              <a:buNone/>
            </a:pPr>
            <a:endParaRPr lang="en-US" i="1" dirty="0" smtClean="0">
              <a:solidFill>
                <a:schemeClr val="tx1"/>
              </a:solidFill>
            </a:endParaRPr>
          </a:p>
          <a:p>
            <a:pPr lvl="1">
              <a:buNone/>
            </a:pPr>
            <a:r>
              <a:rPr lang="en-US" i="1" dirty="0" smtClean="0">
                <a:solidFill>
                  <a:schemeClr val="tx1"/>
                </a:solidFill>
              </a:rPr>
              <a:t>function </a:t>
            </a:r>
            <a:r>
              <a:rPr lang="en-US" i="1" dirty="0" err="1" smtClean="0">
                <a:solidFill>
                  <a:schemeClr val="tx1"/>
                </a:solidFill>
              </a:rPr>
              <a:t>myFunction</a:t>
            </a:r>
            <a:r>
              <a:rPr lang="en-US" i="1" dirty="0" smtClean="0">
                <a:solidFill>
                  <a:schemeClr val="tx1"/>
                </a:solidFill>
              </a:rPr>
              <a:t>(){</a:t>
            </a:r>
            <a:br>
              <a:rPr lang="en-US" i="1" dirty="0" smtClean="0">
                <a:solidFill>
                  <a:schemeClr val="tx1"/>
                </a:solidFill>
              </a:rPr>
            </a:br>
            <a:r>
              <a:rPr lang="en-US" i="1" dirty="0" err="1" smtClean="0">
                <a:solidFill>
                  <a:schemeClr val="tx1"/>
                </a:solidFill>
              </a:rPr>
              <a:t>document.getElementById</a:t>
            </a:r>
            <a:r>
              <a:rPr lang="en-US" i="1" dirty="0" smtClean="0">
                <a:solidFill>
                  <a:schemeClr val="tx1"/>
                </a:solidFill>
              </a:rPr>
              <a:t>("demo").</a:t>
            </a:r>
            <a:r>
              <a:rPr lang="en-US" i="1" dirty="0" err="1" smtClean="0">
                <a:solidFill>
                  <a:schemeClr val="tx1"/>
                </a:solidFill>
              </a:rPr>
              <a:t>innerHTML</a:t>
            </a:r>
            <a:r>
              <a:rPr lang="en-US" i="1" dirty="0" smtClean="0">
                <a:solidFill>
                  <a:schemeClr val="tx1"/>
                </a:solidFill>
              </a:rPr>
              <a:t>="Hello Dolly";</a:t>
            </a:r>
            <a:br>
              <a:rPr lang="en-US" i="1" dirty="0" smtClean="0">
                <a:solidFill>
                  <a:schemeClr val="tx1"/>
                </a:solidFill>
              </a:rPr>
            </a:br>
            <a:r>
              <a:rPr lang="en-US" i="1" dirty="0" err="1" smtClean="0">
                <a:solidFill>
                  <a:schemeClr val="tx1"/>
                </a:solidFill>
              </a:rPr>
              <a:t>document.getElementById</a:t>
            </a:r>
            <a:r>
              <a:rPr lang="en-US" i="1" dirty="0" smtClean="0">
                <a:solidFill>
                  <a:schemeClr val="tx1"/>
                </a:solidFill>
              </a:rPr>
              <a:t>("</a:t>
            </a:r>
            <a:r>
              <a:rPr lang="en-US" i="1" dirty="0" err="1" smtClean="0">
                <a:solidFill>
                  <a:schemeClr val="tx1"/>
                </a:solidFill>
              </a:rPr>
              <a:t>myDIV</a:t>
            </a:r>
            <a:r>
              <a:rPr lang="en-US" i="1" dirty="0" smtClean="0">
                <a:solidFill>
                  <a:schemeClr val="tx1"/>
                </a:solidFill>
              </a:rPr>
              <a:t>").</a:t>
            </a:r>
            <a:r>
              <a:rPr lang="en-US" i="1" dirty="0" err="1" smtClean="0">
                <a:solidFill>
                  <a:schemeClr val="tx1"/>
                </a:solidFill>
              </a:rPr>
              <a:t>innerHTML</a:t>
            </a:r>
            <a:r>
              <a:rPr lang="en-US" i="1" dirty="0" smtClean="0">
                <a:solidFill>
                  <a:schemeClr val="tx1"/>
                </a:solidFill>
              </a:rPr>
              <a:t>="How are you?";</a:t>
            </a:r>
          </a:p>
          <a:p>
            <a:pPr lvl="1">
              <a:buNone/>
            </a:pPr>
            <a:r>
              <a:rPr lang="en-US" i="1" dirty="0" smtClean="0">
                <a:solidFill>
                  <a:schemeClr val="tx1"/>
                </a:solidFill>
              </a:rPr>
              <a:t>}</a:t>
            </a:r>
            <a:endParaRPr lang="en-US"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Comments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Single line comments start with //.</a:t>
            </a:r>
          </a:p>
          <a:p>
            <a:pPr lvl="2">
              <a:buNone/>
            </a:pPr>
            <a:r>
              <a:rPr lang="en-US" sz="1800" i="1" dirty="0" smtClean="0"/>
              <a:t>&lt;script type="text/</a:t>
            </a:r>
            <a:r>
              <a:rPr lang="en-US" sz="1800" i="1" dirty="0" err="1" smtClean="0"/>
              <a:t>javascript</a:t>
            </a:r>
            <a:r>
              <a:rPr lang="en-US" sz="1800" i="1" dirty="0" smtClean="0"/>
              <a:t>"&gt;</a:t>
            </a:r>
            <a:endParaRPr lang="en-US" sz="1800" dirty="0" smtClean="0"/>
          </a:p>
          <a:p>
            <a:pPr lvl="2">
              <a:buNone/>
            </a:pPr>
            <a:r>
              <a:rPr lang="en-US" sz="1800" i="1" dirty="0" smtClean="0"/>
              <a:t>// Write to a heading:</a:t>
            </a:r>
            <a:endParaRPr lang="en-US" sz="1800" dirty="0" smtClean="0"/>
          </a:p>
          <a:p>
            <a:pPr lvl="2">
              <a:buNone/>
            </a:pPr>
            <a:r>
              <a:rPr lang="en-US" sz="1800" i="1" dirty="0" err="1" smtClean="0"/>
              <a:t>document.getElementById</a:t>
            </a:r>
            <a:r>
              <a:rPr lang="en-US" sz="1800" i="1" dirty="0" smtClean="0"/>
              <a:t>("myH1").</a:t>
            </a:r>
            <a:r>
              <a:rPr lang="en-US" sz="1800" i="1" dirty="0" err="1" smtClean="0"/>
              <a:t>innerHTML</a:t>
            </a:r>
            <a:r>
              <a:rPr lang="en-US" sz="1800" i="1" dirty="0" smtClean="0"/>
              <a:t>="Welcome to my  page";</a:t>
            </a:r>
            <a:endParaRPr lang="en-US" sz="1800" dirty="0" smtClean="0"/>
          </a:p>
          <a:p>
            <a:pPr lvl="2">
              <a:buNone/>
            </a:pPr>
            <a:r>
              <a:rPr lang="en-US" sz="1800" i="1" dirty="0" smtClean="0"/>
              <a:t>&lt;/script&gt;</a:t>
            </a:r>
            <a:endParaRPr lang="en-US" sz="1800" dirty="0" smtClean="0"/>
          </a:p>
          <a:p>
            <a:r>
              <a:rPr lang="en-US" sz="3200" dirty="0" smtClean="0"/>
              <a:t>Multi line comments start with /* and end with */.</a:t>
            </a:r>
          </a:p>
          <a:p>
            <a:pPr lvl="2">
              <a:buNone/>
            </a:pPr>
            <a:r>
              <a:rPr lang="en-US" sz="1700" i="1" dirty="0" smtClean="0"/>
              <a:t>&lt;script type="text/</a:t>
            </a:r>
            <a:r>
              <a:rPr lang="en-US" sz="1700" i="1" dirty="0" err="1" smtClean="0"/>
              <a:t>javascript</a:t>
            </a:r>
            <a:r>
              <a:rPr lang="en-US" sz="1700" i="1" dirty="0" smtClean="0"/>
              <a:t>"&gt;</a:t>
            </a:r>
            <a:endParaRPr lang="en-US" sz="1700" dirty="0" smtClean="0"/>
          </a:p>
          <a:p>
            <a:pPr lvl="2">
              <a:buNone/>
            </a:pPr>
            <a:r>
              <a:rPr lang="en-US" sz="1700" i="1" dirty="0" smtClean="0"/>
              <a:t>/*</a:t>
            </a:r>
            <a:endParaRPr lang="en-US" sz="1700" dirty="0" smtClean="0"/>
          </a:p>
          <a:p>
            <a:pPr lvl="2">
              <a:buNone/>
            </a:pPr>
            <a:r>
              <a:rPr lang="en-US" sz="1700" i="1" dirty="0" smtClean="0"/>
              <a:t>The code below will write to a heading and to a paragraph,</a:t>
            </a:r>
            <a:endParaRPr lang="en-US" sz="1700" dirty="0" smtClean="0"/>
          </a:p>
          <a:p>
            <a:pPr lvl="2">
              <a:buNone/>
            </a:pPr>
            <a:r>
              <a:rPr lang="en-US" sz="1700" i="1" dirty="0" smtClean="0"/>
              <a:t>and will represent the start of my homepage:</a:t>
            </a:r>
            <a:endParaRPr lang="en-US" sz="1700" dirty="0" smtClean="0"/>
          </a:p>
          <a:p>
            <a:pPr lvl="2">
              <a:buNone/>
            </a:pPr>
            <a:r>
              <a:rPr lang="en-US" sz="1700" i="1" dirty="0" smtClean="0"/>
              <a:t>*/</a:t>
            </a:r>
            <a:endParaRPr lang="en-US" sz="1700" dirty="0" smtClean="0"/>
          </a:p>
          <a:p>
            <a:pPr lvl="2">
              <a:buNone/>
            </a:pPr>
            <a:r>
              <a:rPr lang="en-US" sz="1700" i="1" dirty="0" err="1" smtClean="0"/>
              <a:t>document.getElementById</a:t>
            </a:r>
            <a:r>
              <a:rPr lang="en-US" sz="1700" i="1" dirty="0" smtClean="0"/>
              <a:t>("myH1").</a:t>
            </a:r>
            <a:r>
              <a:rPr lang="en-US" sz="1700" i="1" dirty="0" err="1" smtClean="0"/>
              <a:t>innerHTML</a:t>
            </a:r>
            <a:r>
              <a:rPr lang="en-US" sz="1700" i="1" dirty="0" smtClean="0"/>
              <a:t>="Welcome to my Homepage";</a:t>
            </a:r>
            <a:endParaRPr lang="en-US" sz="1700" dirty="0" smtClean="0"/>
          </a:p>
          <a:p>
            <a:pPr lvl="2">
              <a:buNone/>
            </a:pPr>
            <a:r>
              <a:rPr lang="en-US" sz="1700" i="1" dirty="0" smtClean="0"/>
              <a:t>&lt;/script&gt;</a:t>
            </a:r>
            <a:endParaRPr lang="en-US" sz="1700" dirty="0" smtClean="0"/>
          </a:p>
          <a:p>
            <a:endParaRPr lang="en-MY" sz="2400" dirty="0" smtClean="0"/>
          </a:p>
          <a:p>
            <a:endParaRPr lang="en-MY" sz="3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 calcmode="lin" valueType="num">
                                      <p:cBhvr additive="base">
                                        <p:cTn id="5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 calcmode="lin" valueType="num">
                                      <p:cBhvr additive="base">
                                        <p:cTn id="5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JavaScript Variables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JavaScript variables are used to hold values or expressions. </a:t>
            </a:r>
          </a:p>
          <a:p>
            <a:r>
              <a:rPr lang="en-US" sz="3200" dirty="0" smtClean="0"/>
              <a:t>A variable can have a short name, like x, or a more descriptive name, like </a:t>
            </a:r>
            <a:r>
              <a:rPr lang="en-US" sz="3200" dirty="0" err="1" smtClean="0"/>
              <a:t>car_name</a:t>
            </a:r>
            <a:r>
              <a:rPr lang="en-US" sz="3200" dirty="0" smtClean="0"/>
              <a:t>.</a:t>
            </a:r>
          </a:p>
          <a:p>
            <a:r>
              <a:rPr lang="en-US" sz="3200" b="1" dirty="0" smtClean="0"/>
              <a:t>Rules for JavaScript variable names:</a:t>
            </a:r>
            <a:endParaRPr lang="en-US" sz="3200" dirty="0" smtClean="0"/>
          </a:p>
          <a:p>
            <a:pPr lvl="1"/>
            <a:r>
              <a:rPr lang="en-US" dirty="0" smtClean="0">
                <a:solidFill>
                  <a:schemeClr val="tx1"/>
                </a:solidFill>
              </a:rPr>
              <a:t>Variable names are case sensitive (y and Y are two different variables)</a:t>
            </a:r>
          </a:p>
          <a:p>
            <a:pPr lvl="1"/>
            <a:r>
              <a:rPr lang="en-US" dirty="0" smtClean="0">
                <a:solidFill>
                  <a:schemeClr val="tx1"/>
                </a:solidFill>
              </a:rPr>
              <a:t>Variable names must begin with a letter, the $ character, or the underscore character</a:t>
            </a:r>
            <a:endParaRPr lang="en-US" sz="3200" dirty="0" smtClean="0"/>
          </a:p>
          <a:p>
            <a:pPr lvl="1">
              <a:buNone/>
            </a:pPr>
            <a:endParaRPr lang="en-MY"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normAutofit fontScale="90000"/>
          </a:bodyPr>
          <a:lstStyle/>
          <a:p>
            <a:r>
              <a:rPr lang="en-US" b="1" dirty="0" smtClean="0"/>
              <a:t>Declaring (Creating) JavaScript Variables</a:t>
            </a:r>
            <a:endParaRPr lang="en-US" dirty="0"/>
          </a:p>
        </p:txBody>
      </p:sp>
      <p:sp>
        <p:nvSpPr>
          <p:cNvPr id="206851" name="Rectangle 3"/>
          <p:cNvSpPr>
            <a:spLocks noGrp="1" noChangeArrowheads="1"/>
          </p:cNvSpPr>
          <p:nvPr>
            <p:ph type="body" idx="1"/>
          </p:nvPr>
        </p:nvSpPr>
        <p:spPr>
          <a:xfrm>
            <a:off x="152400" y="1524000"/>
            <a:ext cx="8839200" cy="4852988"/>
          </a:xfrm>
        </p:spPr>
        <p:txBody>
          <a:bodyPr/>
          <a:lstStyle/>
          <a:p>
            <a:pPr lvl="0"/>
            <a:r>
              <a:rPr lang="en-US" sz="2400" dirty="0" smtClean="0"/>
              <a:t>Creating a variable in JavaScript is most often referred to as "declaring" a variable. You declare JavaScript variables with the </a:t>
            </a:r>
            <a:r>
              <a:rPr lang="en-US" sz="2400" dirty="0" err="1" smtClean="0"/>
              <a:t>var</a:t>
            </a:r>
            <a:r>
              <a:rPr lang="en-US" sz="2400" dirty="0" smtClean="0"/>
              <a:t> keyword like </a:t>
            </a:r>
            <a:r>
              <a:rPr lang="en-US" sz="2400" i="1" dirty="0" err="1" smtClean="0"/>
              <a:t>var</a:t>
            </a:r>
            <a:r>
              <a:rPr lang="en-US" sz="2400" i="1" dirty="0" smtClean="0"/>
              <a:t> </a:t>
            </a:r>
            <a:r>
              <a:rPr lang="en-US" sz="2400" i="1" dirty="0" err="1" smtClean="0"/>
              <a:t>carname</a:t>
            </a:r>
            <a:r>
              <a:rPr lang="en-US" sz="2400" i="1" dirty="0" smtClean="0"/>
              <a:t>; </a:t>
            </a:r>
            <a:endParaRPr lang="en-US" sz="2400" dirty="0" smtClean="0"/>
          </a:p>
          <a:p>
            <a:pPr lvl="0"/>
            <a:r>
              <a:rPr lang="en-US" sz="2400" dirty="0" smtClean="0"/>
              <a:t>After the declaration shown above, the variable is empty (it has no value yet). To assign a value to the variable, use the equal (=) sign like </a:t>
            </a:r>
            <a:r>
              <a:rPr lang="en-US" sz="2400" i="1" dirty="0" err="1" smtClean="0"/>
              <a:t>carname</a:t>
            </a:r>
            <a:r>
              <a:rPr lang="en-US" sz="2400" i="1" dirty="0" smtClean="0"/>
              <a:t>="Volvo"; </a:t>
            </a:r>
            <a:endParaRPr lang="en-US" sz="2400" dirty="0" smtClean="0"/>
          </a:p>
          <a:p>
            <a:pPr lvl="0"/>
            <a:r>
              <a:rPr lang="en-US" sz="2400" dirty="0" smtClean="0"/>
              <a:t>However, you can also assign a value to the variable when you declare it like </a:t>
            </a:r>
            <a:r>
              <a:rPr lang="en-US" sz="2400" dirty="0" err="1" smtClean="0"/>
              <a:t>var</a:t>
            </a:r>
            <a:r>
              <a:rPr lang="en-US" sz="2400" dirty="0" smtClean="0"/>
              <a:t> </a:t>
            </a:r>
            <a:r>
              <a:rPr lang="en-US" sz="2400" dirty="0" err="1" smtClean="0"/>
              <a:t>carname</a:t>
            </a:r>
            <a:r>
              <a:rPr lang="en-US" sz="2400" dirty="0" smtClean="0"/>
              <a:t>="Volvo";</a:t>
            </a:r>
          </a:p>
          <a:p>
            <a:r>
              <a:rPr lang="en-US" sz="2400" dirty="0" smtClean="0"/>
              <a:t>After the execution of the statement above, the </a:t>
            </a:r>
            <a:r>
              <a:rPr lang="en-US" sz="2400" dirty="0" err="1" smtClean="0"/>
              <a:t>carname</a:t>
            </a:r>
            <a:r>
              <a:rPr lang="en-US" sz="2400" dirty="0" smtClean="0"/>
              <a:t> will hold the value Volvo. To write the value inside an HTML element, simply refer to it by using it's variable name.</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85106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 calcmode="lin" valueType="num">
                                      <p:cBhvr additive="base">
                                        <p:cTn id="7" dur="500" fill="hold"/>
                                        <p:tgtEl>
                                          <p:spTgt spid="206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851">
                                            <p:txEl>
                                              <p:pRg st="1" end="1"/>
                                            </p:txEl>
                                          </p:spTgt>
                                        </p:tgtEl>
                                        <p:attrNameLst>
                                          <p:attrName>style.visibility</p:attrName>
                                        </p:attrNameLst>
                                      </p:cBhvr>
                                      <p:to>
                                        <p:strVal val="visible"/>
                                      </p:to>
                                    </p:set>
                                    <p:anim calcmode="lin" valueType="num">
                                      <p:cBhvr additive="base">
                                        <p:cTn id="13" dur="500" fill="hold"/>
                                        <p:tgtEl>
                                          <p:spTgt spid="206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6851">
                                            <p:txEl>
                                              <p:pRg st="2" end="2"/>
                                            </p:txEl>
                                          </p:spTgt>
                                        </p:tgtEl>
                                        <p:attrNameLst>
                                          <p:attrName>style.visibility</p:attrName>
                                        </p:attrNameLst>
                                      </p:cBhvr>
                                      <p:to>
                                        <p:strVal val="visible"/>
                                      </p:to>
                                    </p:set>
                                    <p:anim calcmode="lin" valueType="num">
                                      <p:cBhvr additive="base">
                                        <p:cTn id="19" dur="500" fill="hold"/>
                                        <p:tgtEl>
                                          <p:spTgt spid="206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685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6851">
                                            <p:txEl>
                                              <p:pRg st="3" end="3"/>
                                            </p:txEl>
                                          </p:spTgt>
                                        </p:tgtEl>
                                        <p:attrNameLst>
                                          <p:attrName>style.visibility</p:attrName>
                                        </p:attrNameLst>
                                      </p:cBhvr>
                                      <p:to>
                                        <p:strVal val="visible"/>
                                      </p:to>
                                    </p:set>
                                    <p:anim calcmode="lin" valueType="num">
                                      <p:cBhvr additive="base">
                                        <p:cTn id="23" dur="500" fill="hold"/>
                                        <p:tgtEl>
                                          <p:spTgt spid="20685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68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b="1" dirty="0" smtClean="0"/>
              <a:t>Local JavaScript Variables</a:t>
            </a:r>
            <a:endParaRPr lang="en-US" dirty="0"/>
          </a:p>
        </p:txBody>
      </p:sp>
      <p:sp>
        <p:nvSpPr>
          <p:cNvPr id="111619" name="Rectangle 3"/>
          <p:cNvSpPr>
            <a:spLocks noGrp="1" noChangeArrowheads="1"/>
          </p:cNvSpPr>
          <p:nvPr>
            <p:ph type="body" idx="1"/>
          </p:nvPr>
        </p:nvSpPr>
        <p:spPr>
          <a:xfrm>
            <a:off x="152400" y="1600200"/>
            <a:ext cx="8839200" cy="4724400"/>
          </a:xfrm>
        </p:spPr>
        <p:txBody>
          <a:bodyPr>
            <a:normAutofit/>
          </a:bodyPr>
          <a:lstStyle/>
          <a:p>
            <a:r>
              <a:rPr lang="en-US" dirty="0" smtClean="0"/>
              <a:t>A variable declared within a JavaScript function becomes LOCAL and can only be accessed within that function. (The variable has local scope). </a:t>
            </a:r>
          </a:p>
          <a:p>
            <a:r>
              <a:rPr lang="en-US" dirty="0" smtClean="0"/>
              <a:t>You can have local variables with the same name in different functions, because local variables are only recognized by the function in which they are declared. Local variables are deleted as soon as the function is completed.</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04146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smtClean="0"/>
              <a:t>Global JavaScript Variables</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17</a:t>
            </a:fld>
            <a:endParaRPr lang="en-US"/>
          </a:p>
        </p:txBody>
      </p:sp>
      <p:sp>
        <p:nvSpPr>
          <p:cNvPr id="13" name="Content Placeholder 12"/>
          <p:cNvSpPr>
            <a:spLocks noGrp="1"/>
          </p:cNvSpPr>
          <p:nvPr>
            <p:ph sz="quarter" idx="1"/>
          </p:nvPr>
        </p:nvSpPr>
        <p:spPr/>
        <p:txBody>
          <a:bodyPr/>
          <a:lstStyle/>
          <a:p>
            <a:endParaRPr lang="en-US" dirty="0" smtClean="0"/>
          </a:p>
          <a:p>
            <a:r>
              <a:rPr lang="en-US" smtClean="0"/>
              <a:t>Variables </a:t>
            </a:r>
            <a:r>
              <a:rPr lang="en-US" dirty="0" smtClean="0"/>
              <a:t>declared outside a function, become GLOBAL</a:t>
            </a:r>
            <a:r>
              <a:rPr lang="en-US" smtClean="0"/>
              <a:t>, and </a:t>
            </a:r>
            <a:r>
              <a:rPr lang="en-US" dirty="0" smtClean="0"/>
              <a:t>all scripts and functions on the web page can access it. </a:t>
            </a:r>
          </a:p>
          <a:p>
            <a:r>
              <a:rPr lang="en-US" dirty="0" smtClean="0"/>
              <a:t>Global variables are deleted when you close the page. </a:t>
            </a:r>
          </a:p>
          <a:p>
            <a:endParaRPr lang="en-US" dirty="0"/>
          </a:p>
        </p:txBody>
      </p:sp>
    </p:spTree>
    <p:extLst>
      <p:ext uri="{BB962C8B-B14F-4D97-AF65-F5344CB8AC3E}">
        <p14:creationId xmlns:p14="http://schemas.microsoft.com/office/powerpoint/2010/main" val="20135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01752" y="307848"/>
            <a:ext cx="8534400" cy="758952"/>
          </a:xfrm>
        </p:spPr>
        <p:txBody>
          <a:bodyPr>
            <a:normAutofit fontScale="90000"/>
          </a:bodyPr>
          <a:lstStyle/>
          <a:p>
            <a:r>
              <a:rPr lang="en-US" b="1" dirty="0" smtClean="0"/>
              <a:t>Assigning Values to Undeclared JavaScript Variables</a:t>
            </a:r>
            <a:endParaRPr lang="en-US" dirty="0"/>
          </a:p>
        </p:txBody>
      </p:sp>
      <p:sp>
        <p:nvSpPr>
          <p:cNvPr id="223235" name="Rectangle 3"/>
          <p:cNvSpPr>
            <a:spLocks noGrp="1" noChangeArrowheads="1"/>
          </p:cNvSpPr>
          <p:nvPr>
            <p:ph type="body" idx="1"/>
          </p:nvPr>
        </p:nvSpPr>
        <p:spPr>
          <a:xfrm>
            <a:off x="152400" y="1600200"/>
            <a:ext cx="8839200" cy="4724400"/>
          </a:xfrm>
        </p:spPr>
        <p:txBody>
          <a:bodyPr/>
          <a:lstStyle/>
          <a:p>
            <a:endParaRPr lang="en-US" dirty="0" smtClean="0"/>
          </a:p>
          <a:p>
            <a:endParaRPr lang="en-US" dirty="0" smtClean="0"/>
          </a:p>
          <a:p>
            <a:r>
              <a:rPr lang="en-US" dirty="0" smtClean="0"/>
              <a:t>If you assign values to variables that have not yet been declared, the variables will automatically be declared as global variables.</a:t>
            </a:r>
          </a:p>
          <a:p>
            <a:r>
              <a:rPr lang="en-US" dirty="0" smtClean="0"/>
              <a:t>This statement: </a:t>
            </a:r>
            <a:r>
              <a:rPr lang="en-US" dirty="0" err="1" smtClean="0"/>
              <a:t>carname</a:t>
            </a:r>
            <a:r>
              <a:rPr lang="en-US" dirty="0" smtClean="0"/>
              <a:t>="Volvo"; will declare the variable </a:t>
            </a:r>
            <a:r>
              <a:rPr lang="en-US" dirty="0" err="1" smtClean="0"/>
              <a:t>carname</a:t>
            </a:r>
            <a:r>
              <a:rPr lang="en-US" dirty="0" smtClean="0"/>
              <a:t> as a global variable (if it does not already exist).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65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3235">
                                            <p:txEl>
                                              <p:pRg st="2" end="2"/>
                                            </p:txEl>
                                          </p:spTgt>
                                        </p:tgtEl>
                                        <p:attrNameLst>
                                          <p:attrName>style.visibility</p:attrName>
                                        </p:attrNameLst>
                                      </p:cBhvr>
                                      <p:to>
                                        <p:strVal val="visible"/>
                                      </p:to>
                                    </p:set>
                                    <p:anim calcmode="lin" valueType="num">
                                      <p:cBhvr additive="base">
                                        <p:cTn id="7" dur="500" fill="hold"/>
                                        <p:tgtEl>
                                          <p:spTgt spid="2232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3235">
                                            <p:txEl>
                                              <p:pRg st="3" end="3"/>
                                            </p:txEl>
                                          </p:spTgt>
                                        </p:tgtEl>
                                        <p:attrNameLst>
                                          <p:attrName>style.visibility</p:attrName>
                                        </p:attrNameLst>
                                      </p:cBhvr>
                                      <p:to>
                                        <p:strVal val="visible"/>
                                      </p:to>
                                    </p:set>
                                    <p:anim calcmode="lin" valueType="num">
                                      <p:cBhvr additive="base">
                                        <p:cTn id="13" dur="500" fill="hold"/>
                                        <p:tgtEl>
                                          <p:spTgt spid="22323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32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smtClean="0"/>
              <a:t>JavaScript Operators</a:t>
            </a:r>
            <a:endParaRPr lang="en-US" dirty="0"/>
          </a:p>
        </p:txBody>
      </p:sp>
      <p:sp>
        <p:nvSpPr>
          <p:cNvPr id="224259" name="Rectangle 3"/>
          <p:cNvSpPr>
            <a:spLocks noGrp="1" noChangeArrowheads="1"/>
          </p:cNvSpPr>
          <p:nvPr>
            <p:ph type="body" idx="1"/>
          </p:nvPr>
        </p:nvSpPr>
        <p:spPr>
          <a:xfrm>
            <a:off x="228600" y="1524000"/>
            <a:ext cx="8763000" cy="4876800"/>
          </a:xfrm>
        </p:spPr>
        <p:txBody>
          <a:bodyPr/>
          <a:lstStyle/>
          <a:p>
            <a:r>
              <a:rPr lang="en-US" b="1" dirty="0" smtClean="0"/>
              <a:t>JavaScript Arithmetic Operators</a:t>
            </a:r>
            <a:endParaRPr lang="en-US" dirty="0" smtClean="0"/>
          </a:p>
          <a:p>
            <a:pPr lvl="2"/>
            <a:r>
              <a:rPr lang="en-US" sz="2100" dirty="0" smtClean="0"/>
              <a:t>Arithmetic operators are used to perform arithmetic between variables and/or values.</a:t>
            </a:r>
            <a:endParaRPr lang="en-US" sz="2900" dirty="0" smtClean="0"/>
          </a:p>
          <a:p>
            <a:pPr lvl="2"/>
            <a:r>
              <a:rPr lang="en-US" sz="2100" dirty="0" smtClean="0"/>
              <a:t>Given that y=5, the table below explains the arithmetic operators:</a:t>
            </a:r>
          </a:p>
          <a:p>
            <a:pPr>
              <a:buNone/>
            </a:pPr>
            <a:r>
              <a:rPr lang="en-US" sz="2800" dirty="0" smtClean="0"/>
              <a:t> </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6" name="Table 5"/>
          <p:cNvGraphicFramePr>
            <a:graphicFrameLocks noGrp="1"/>
          </p:cNvGraphicFramePr>
          <p:nvPr/>
        </p:nvGraphicFramePr>
        <p:xfrm>
          <a:off x="304800" y="3124200"/>
          <a:ext cx="8610600" cy="3508248"/>
        </p:xfrm>
        <a:graphic>
          <a:graphicData uri="http://schemas.openxmlformats.org/drawingml/2006/table">
            <a:tbl>
              <a:tblPr firstRow="1" bandRow="1">
                <a:tableStyleId>{7DF18680-E054-41AD-8BC1-D1AEF772440D}</a:tableStyleId>
              </a:tblPr>
              <a:tblGrid>
                <a:gridCol w="1722120"/>
                <a:gridCol w="1722120"/>
                <a:gridCol w="1722120"/>
                <a:gridCol w="1722120"/>
                <a:gridCol w="1722120"/>
              </a:tblGrid>
              <a:tr h="335280">
                <a:tc>
                  <a:txBody>
                    <a:bodyPr/>
                    <a:lstStyle/>
                    <a:p>
                      <a:pPr marL="0" marR="0" algn="ctr">
                        <a:lnSpc>
                          <a:spcPct val="115000"/>
                        </a:lnSpc>
                        <a:spcBef>
                          <a:spcPts val="0"/>
                        </a:spcBef>
                        <a:spcAft>
                          <a:spcPts val="0"/>
                        </a:spcAft>
                      </a:pPr>
                      <a:r>
                        <a:rPr lang="en-US" sz="1600" b="1" dirty="0" smtClean="0">
                          <a:latin typeface="+mn-lt"/>
                          <a:ea typeface="Times New Roman"/>
                        </a:rPr>
                        <a:t>Operator0</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Description</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Example</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Result of x</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Result of y</a:t>
                      </a:r>
                      <a:endParaRPr lang="en-US" sz="1600" dirty="0">
                        <a:latin typeface="+mn-lt"/>
                        <a:ea typeface="Times New Roman"/>
                      </a:endParaRPr>
                    </a:p>
                  </a:txBody>
                  <a:tcPr marL="68580" marR="68580" marT="0" marB="0"/>
                </a:tc>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Addition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7</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Subtraction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3</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dirty="0">
                          <a:latin typeface="+mn-lt"/>
                          <a:ea typeface="Times New Roman"/>
                        </a:rPr>
                        <a:t>Multiplication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10</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Division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2.5</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Modulus (division remainder)</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1</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r>
              <a:tr h="335280">
                <a:tc rowSpan="2">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rowSpan="2">
                  <a:txBody>
                    <a:bodyPr/>
                    <a:lstStyle/>
                    <a:p>
                      <a:pPr marL="0" marR="0" algn="just">
                        <a:lnSpc>
                          <a:spcPct val="115000"/>
                        </a:lnSpc>
                        <a:spcBef>
                          <a:spcPts val="0"/>
                        </a:spcBef>
                        <a:spcAft>
                          <a:spcPts val="0"/>
                        </a:spcAft>
                      </a:pPr>
                      <a:r>
                        <a:rPr lang="en-US" sz="1400">
                          <a:latin typeface="+mn-lt"/>
                          <a:ea typeface="Times New Roman"/>
                        </a:rPr>
                        <a:t>Increment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6</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6</a:t>
                      </a:r>
                    </a:p>
                  </a:txBody>
                  <a:tcPr marL="68580" marR="68580" marT="0" marB="0"/>
                </a:tc>
              </a:tr>
              <a:tr h="335280">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c>
                  <a:txBody>
                    <a:bodyPr/>
                    <a:lstStyle/>
                    <a:p>
                      <a:pPr marL="0" marR="0" algn="just">
                        <a:lnSpc>
                          <a:spcPct val="115000"/>
                        </a:lnSpc>
                        <a:spcBef>
                          <a:spcPts val="0"/>
                        </a:spcBef>
                        <a:spcAft>
                          <a:spcPts val="0"/>
                        </a:spcAft>
                      </a:pPr>
                      <a:r>
                        <a:rPr lang="en-US" sz="1400" dirty="0">
                          <a:latin typeface="+mn-lt"/>
                          <a:ea typeface="Times New Roman"/>
                        </a:rPr>
                        <a:t>6</a:t>
                      </a:r>
                    </a:p>
                  </a:txBody>
                  <a:tcPr marL="68580" marR="68580" marT="0" marB="0"/>
                </a:tc>
              </a:tr>
              <a:tr h="335280">
                <a:tc rowSpan="2">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rowSpan="2">
                  <a:txBody>
                    <a:bodyPr/>
                    <a:lstStyle/>
                    <a:p>
                      <a:pPr marL="0" marR="0" algn="just">
                        <a:lnSpc>
                          <a:spcPct val="115000"/>
                        </a:lnSpc>
                        <a:spcBef>
                          <a:spcPts val="0"/>
                        </a:spcBef>
                        <a:spcAft>
                          <a:spcPts val="0"/>
                        </a:spcAft>
                      </a:pPr>
                      <a:r>
                        <a:rPr lang="en-US" sz="1400">
                          <a:latin typeface="+mn-lt"/>
                          <a:ea typeface="Times New Roman"/>
                        </a:rPr>
                        <a:t>Decrement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4</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4</a:t>
                      </a:r>
                    </a:p>
                  </a:txBody>
                  <a:tcPr marL="68580" marR="68580" marT="0" marB="0"/>
                </a:tc>
              </a:tr>
              <a:tr h="335280">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c>
                  <a:txBody>
                    <a:bodyPr/>
                    <a:lstStyle/>
                    <a:p>
                      <a:pPr marL="0" marR="0" algn="just">
                        <a:lnSpc>
                          <a:spcPct val="115000"/>
                        </a:lnSpc>
                        <a:spcBef>
                          <a:spcPts val="0"/>
                        </a:spcBef>
                        <a:spcAft>
                          <a:spcPts val="0"/>
                        </a:spcAft>
                      </a:pPr>
                      <a:r>
                        <a:rPr lang="en-US" sz="1400" dirty="0">
                          <a:latin typeface="+mn-lt"/>
                          <a:ea typeface="Times New Roman"/>
                        </a:rPr>
                        <a:t>4</a:t>
                      </a:r>
                    </a:p>
                  </a:txBody>
                  <a:tcPr marL="68580" marR="68580" marT="0" marB="0"/>
                </a:tc>
              </a:tr>
            </a:tbl>
          </a:graphicData>
        </a:graphic>
      </p:graphicFrame>
    </p:spTree>
    <p:extLst>
      <p:ext uri="{BB962C8B-B14F-4D97-AF65-F5344CB8AC3E}">
        <p14:creationId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sz="2800" b="1" dirty="0" err="1" smtClean="0"/>
              <a:t>Javascript</a:t>
            </a:r>
            <a:endParaRPr lang="en-MY" sz="2800" b="1" dirty="0" smtClean="0"/>
          </a:p>
          <a:p>
            <a:endParaRPr lang="en-MY" sz="2800" b="1" dirty="0" smtClean="0"/>
          </a:p>
          <a:p>
            <a:endParaRPr lang="en-MY" sz="2800" b="1" dirty="0" smtClean="0"/>
          </a:p>
          <a:p>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smtClean="0"/>
              <a:t>JavaScript Operators</a:t>
            </a:r>
            <a:endParaRPr lang="en-US" dirty="0"/>
          </a:p>
        </p:txBody>
      </p:sp>
      <p:sp>
        <p:nvSpPr>
          <p:cNvPr id="224259" name="Rectangle 3"/>
          <p:cNvSpPr>
            <a:spLocks noGrp="1" noChangeArrowheads="1"/>
          </p:cNvSpPr>
          <p:nvPr>
            <p:ph type="body" idx="1"/>
          </p:nvPr>
        </p:nvSpPr>
        <p:spPr>
          <a:xfrm>
            <a:off x="228600" y="1524000"/>
            <a:ext cx="8763000" cy="4876800"/>
          </a:xfrm>
        </p:spPr>
        <p:txBody>
          <a:bodyPr/>
          <a:lstStyle/>
          <a:p>
            <a:r>
              <a:rPr lang="en-US" b="1" dirty="0" smtClean="0"/>
              <a:t>JavaScript Assignment Operators</a:t>
            </a:r>
            <a:endParaRPr lang="en-US" dirty="0" smtClean="0"/>
          </a:p>
          <a:p>
            <a:pPr lvl="2"/>
            <a:r>
              <a:rPr lang="en-US" sz="2100" dirty="0" smtClean="0"/>
              <a:t>Assignment operators are used to assign values to JavaScript variables. </a:t>
            </a:r>
          </a:p>
          <a:p>
            <a:pPr lvl="2"/>
            <a:r>
              <a:rPr lang="en-US" sz="2100" dirty="0" smtClean="0"/>
              <a:t>Given that x=10 and y=5, the table below explains the assignment operators:</a:t>
            </a:r>
            <a:endParaRPr lang="en-US" sz="2900" dirty="0" smtClean="0"/>
          </a:p>
          <a:p>
            <a:pPr>
              <a:buNone/>
            </a:pPr>
            <a:r>
              <a:rPr lang="en-US" sz="2800" dirty="0" smtClean="0"/>
              <a:t> </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Table 5"/>
          <p:cNvGraphicFramePr>
            <a:graphicFrameLocks noGrp="1"/>
          </p:cNvGraphicFramePr>
          <p:nvPr/>
        </p:nvGraphicFramePr>
        <p:xfrm>
          <a:off x="1143000" y="3733800"/>
          <a:ext cx="6888480" cy="2346960"/>
        </p:xfrm>
        <a:graphic>
          <a:graphicData uri="http://schemas.openxmlformats.org/drawingml/2006/table">
            <a:tbl>
              <a:tblPr firstRow="1" bandRow="1">
                <a:tableStyleId>{7DF18680-E054-41AD-8BC1-D1AEF772440D}</a:tableStyleId>
              </a:tblPr>
              <a:tblGrid>
                <a:gridCol w="1722120"/>
                <a:gridCol w="1722120"/>
                <a:gridCol w="1722120"/>
                <a:gridCol w="1722120"/>
              </a:tblGrid>
              <a:tr h="335280">
                <a:tc>
                  <a:txBody>
                    <a:bodyPr/>
                    <a:lstStyle/>
                    <a:p>
                      <a:pPr marL="0" marR="0" algn="ctr">
                        <a:lnSpc>
                          <a:spcPct val="115000"/>
                        </a:lnSpc>
                        <a:spcBef>
                          <a:spcPts val="0"/>
                        </a:spcBef>
                        <a:spcAft>
                          <a:spcPts val="0"/>
                        </a:spcAft>
                      </a:pPr>
                      <a:r>
                        <a:rPr lang="en-US" sz="1800" b="1" dirty="0">
                          <a:latin typeface="+mn-lt"/>
                          <a:ea typeface="Times New Roman"/>
                        </a:rPr>
                        <a:t>Operator</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dirty="0">
                          <a:latin typeface="+mn-lt"/>
                          <a:ea typeface="Times New Roman"/>
                        </a:rPr>
                        <a:t>Example</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dirty="0">
                          <a:latin typeface="+mn-lt"/>
                          <a:ea typeface="Times New Roman"/>
                        </a:rPr>
                        <a:t>Same As</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a:latin typeface="+mn-lt"/>
                          <a:ea typeface="Times New Roman"/>
                        </a:rPr>
                        <a:t>Result</a:t>
                      </a:r>
                      <a:endParaRPr lang="en-US" sz="1800">
                        <a:latin typeface="+mn-lt"/>
                        <a:ea typeface="Times New Roman"/>
                      </a:endParaRP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 </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a:t>
                      </a: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x=15</a:t>
                      </a: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a:t>
                      </a: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x=50</a:t>
                      </a: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x=2</a:t>
                      </a:r>
                    </a:p>
                  </a:txBody>
                  <a:tcPr marL="68580" marR="68580" marT="0" marB="0"/>
                </a:tc>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x=0</a:t>
                      </a:r>
                    </a:p>
                  </a:txBody>
                  <a:tcPr marL="68580" marR="68580" marT="0" marB="0"/>
                </a:tc>
              </a:tr>
            </a:tbl>
          </a:graphicData>
        </a:graphic>
      </p:graphicFrame>
    </p:spTree>
    <p:extLst>
      <p:ext uri="{BB962C8B-B14F-4D97-AF65-F5344CB8AC3E}">
        <p14:creationId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smtClean="0"/>
              <a:t>The + Operator Used on Strings</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smtClean="0"/>
              <a:t>The + operator can also be used to add string variables or text values together.</a:t>
            </a:r>
          </a:p>
          <a:p>
            <a:r>
              <a:rPr lang="en-US" sz="2400" b="1" dirty="0" smtClean="0"/>
              <a:t>Example</a:t>
            </a:r>
            <a:endParaRPr lang="en-US" sz="2400" dirty="0" smtClean="0"/>
          </a:p>
          <a:p>
            <a:pPr lvl="1"/>
            <a:r>
              <a:rPr lang="en-US" sz="1900" dirty="0" smtClean="0">
                <a:solidFill>
                  <a:schemeClr val="tx1"/>
                </a:solidFill>
              </a:rPr>
              <a:t>To add two or more string variables together, use the + operator</a:t>
            </a:r>
            <a:endParaRPr lang="en-US" sz="1900"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Table 5"/>
          <p:cNvGraphicFramePr>
            <a:graphicFrameLocks noGrp="1"/>
          </p:cNvGraphicFramePr>
          <p:nvPr/>
        </p:nvGraphicFramePr>
        <p:xfrm>
          <a:off x="228600" y="3733800"/>
          <a:ext cx="8763000" cy="1051560"/>
        </p:xfrm>
        <a:graphic>
          <a:graphicData uri="http://schemas.openxmlformats.org/drawingml/2006/table">
            <a:tbl>
              <a:tblPr firstRow="1" bandRow="1">
                <a:tableStyleId>{5940675A-B579-460E-94D1-54222C63F5DA}</a:tableStyleId>
              </a:tblPr>
              <a:tblGrid>
                <a:gridCol w="2921000"/>
                <a:gridCol w="2921000"/>
                <a:gridCol w="2921000"/>
              </a:tblGrid>
              <a:tr h="370840">
                <a:tc>
                  <a:txBody>
                    <a:bodyPr/>
                    <a:lstStyle/>
                    <a:p>
                      <a:pPr marL="0" marR="0">
                        <a:lnSpc>
                          <a:spcPct val="115000"/>
                        </a:lnSpc>
                        <a:spcBef>
                          <a:spcPts val="0"/>
                        </a:spcBef>
                        <a:spcAft>
                          <a:spcPts val="0"/>
                        </a:spcAft>
                      </a:pPr>
                      <a:r>
                        <a:rPr lang="en-US" sz="2000" dirty="0"/>
                        <a:t>txt1="What a very ";</a:t>
                      </a:r>
                      <a:br>
                        <a:rPr lang="en-US" sz="2000" dirty="0"/>
                      </a:br>
                      <a:r>
                        <a:rPr lang="en-US" sz="2000" dirty="0"/>
                        <a:t>txt2="nice day";</a:t>
                      </a:r>
                      <a:br>
                        <a:rPr lang="en-US" sz="2000" dirty="0"/>
                      </a:br>
                      <a:r>
                        <a:rPr lang="en-US" sz="2000" dirty="0"/>
                        <a:t>txt3=txt1+txt2; </a:t>
                      </a:r>
                      <a:endParaRPr lang="en-US" sz="2000" dirty="0">
                        <a:latin typeface="+mn-lt"/>
                        <a:ea typeface="Times New Roman"/>
                      </a:endParaRPr>
                    </a:p>
                  </a:txBody>
                  <a:tcPr marL="68580" marR="68580" marT="0" marB="0"/>
                </a:tc>
                <a:tc>
                  <a:txBody>
                    <a:bodyPr/>
                    <a:lstStyle/>
                    <a:p>
                      <a:pPr marL="0" marR="0">
                        <a:lnSpc>
                          <a:spcPct val="115000"/>
                        </a:lnSpc>
                        <a:spcBef>
                          <a:spcPts val="0"/>
                        </a:spcBef>
                        <a:spcAft>
                          <a:spcPts val="0"/>
                        </a:spcAft>
                      </a:pPr>
                      <a:r>
                        <a:rPr lang="en-US" sz="2000"/>
                        <a:t>The result of txt3 will be:</a:t>
                      </a:r>
                      <a:endParaRPr lang="en-US" sz="2000">
                        <a:latin typeface="+mn-lt"/>
                        <a:ea typeface="Times New Roman"/>
                      </a:endParaRPr>
                    </a:p>
                  </a:txBody>
                  <a:tcPr marL="68580" marR="68580" marT="0" marB="0"/>
                </a:tc>
                <a:tc>
                  <a:txBody>
                    <a:bodyPr/>
                    <a:lstStyle/>
                    <a:p>
                      <a:pPr marL="0" marR="0">
                        <a:lnSpc>
                          <a:spcPct val="115000"/>
                        </a:lnSpc>
                        <a:spcBef>
                          <a:spcPts val="0"/>
                        </a:spcBef>
                        <a:spcAft>
                          <a:spcPts val="0"/>
                        </a:spcAft>
                      </a:pPr>
                      <a:r>
                        <a:rPr lang="en-US" sz="2000" dirty="0"/>
                        <a:t>What a very nice day</a:t>
                      </a:r>
                      <a:endParaRPr lang="en-US" sz="2000" dirty="0">
                        <a:latin typeface="+mn-lt"/>
                        <a:ea typeface="Times New Roman"/>
                      </a:endParaRPr>
                    </a:p>
                  </a:txBody>
                  <a:tcPr marL="68580" marR="68580" marT="0" marB="0"/>
                </a:tc>
              </a:tr>
            </a:tbl>
          </a:graphicData>
        </a:graphic>
      </p:graphicFrame>
    </p:spTree>
    <p:extLst>
      <p:ext uri="{BB962C8B-B14F-4D97-AF65-F5344CB8AC3E}">
        <p14:creationId xmlns:p14="http://schemas.microsoft.com/office/powerpoint/2010/main" val="382637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Adding Strings and Numbers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lstStyle/>
          <a:p>
            <a:r>
              <a:rPr lang="en-US" dirty="0" smtClean="0"/>
              <a:t>Adding two numbers will return the sum, but adding a number and a string will return a string:</a:t>
            </a:r>
          </a:p>
          <a:p>
            <a:r>
              <a:rPr lang="en-US" sz="2800" b="1" dirty="0" smtClean="0"/>
              <a:t>Example</a:t>
            </a:r>
            <a:endParaRPr lang="en-US" sz="2800" dirty="0" smtClean="0"/>
          </a:p>
          <a:p>
            <a:endParaRPr lang="en-US" dirty="0"/>
          </a:p>
        </p:txBody>
      </p:sp>
      <p:graphicFrame>
        <p:nvGraphicFramePr>
          <p:cNvPr id="5" name="Table 4"/>
          <p:cNvGraphicFramePr>
            <a:graphicFrameLocks noGrp="1"/>
          </p:cNvGraphicFramePr>
          <p:nvPr/>
        </p:nvGraphicFramePr>
        <p:xfrm>
          <a:off x="228600" y="3733800"/>
          <a:ext cx="8763000" cy="1261872"/>
        </p:xfrm>
        <a:graphic>
          <a:graphicData uri="http://schemas.openxmlformats.org/drawingml/2006/table">
            <a:tbl>
              <a:tblPr firstRow="1" bandRow="1">
                <a:tableStyleId>{5940675A-B579-460E-94D1-54222C63F5DA}</a:tableStyleId>
              </a:tblPr>
              <a:tblGrid>
                <a:gridCol w="2921000"/>
                <a:gridCol w="2921000"/>
                <a:gridCol w="2921000"/>
              </a:tblGrid>
              <a:tr h="370840">
                <a:tc>
                  <a:txBody>
                    <a:bodyPr/>
                    <a:lstStyle/>
                    <a:p>
                      <a:pPr marL="0" marR="0">
                        <a:lnSpc>
                          <a:spcPct val="115000"/>
                        </a:lnSpc>
                        <a:spcBef>
                          <a:spcPts val="0"/>
                        </a:spcBef>
                        <a:spcAft>
                          <a:spcPts val="0"/>
                        </a:spcAft>
                      </a:pPr>
                      <a:r>
                        <a:rPr lang="en-US" sz="2400">
                          <a:latin typeface="+mn-lt"/>
                          <a:ea typeface="Times New Roman"/>
                        </a:rPr>
                        <a:t>x=5+5;</a:t>
                      </a:r>
                      <a:br>
                        <a:rPr lang="en-US" sz="2400">
                          <a:latin typeface="+mn-lt"/>
                          <a:ea typeface="Times New Roman"/>
                        </a:rPr>
                      </a:br>
                      <a:r>
                        <a:rPr lang="en-US" sz="2400">
                          <a:latin typeface="+mn-lt"/>
                          <a:ea typeface="Times New Roman"/>
                        </a:rPr>
                        <a:t>y="5"+5;</a:t>
                      </a:r>
                      <a:br>
                        <a:rPr lang="en-US" sz="2400">
                          <a:latin typeface="+mn-lt"/>
                          <a:ea typeface="Times New Roman"/>
                        </a:rPr>
                      </a:br>
                      <a:r>
                        <a:rPr lang="en-US" sz="2400">
                          <a:latin typeface="+mn-lt"/>
                          <a:ea typeface="Times New Roman"/>
                        </a:rPr>
                        <a:t>z="Hello"+5;</a:t>
                      </a:r>
                    </a:p>
                  </a:txBody>
                  <a:tcPr marL="68580" marR="68580" marT="0" marB="0"/>
                </a:tc>
                <a:tc>
                  <a:txBody>
                    <a:bodyPr/>
                    <a:lstStyle/>
                    <a:p>
                      <a:pPr marL="0" marR="0">
                        <a:lnSpc>
                          <a:spcPct val="115000"/>
                        </a:lnSpc>
                        <a:spcBef>
                          <a:spcPts val="0"/>
                        </a:spcBef>
                        <a:spcAft>
                          <a:spcPts val="0"/>
                        </a:spcAft>
                      </a:pPr>
                      <a:r>
                        <a:rPr lang="en-US" sz="2400">
                          <a:latin typeface="+mn-lt"/>
                          <a:ea typeface="Times New Roman"/>
                        </a:rPr>
                        <a:t>The result of x,y, and z will be:</a:t>
                      </a:r>
                    </a:p>
                  </a:txBody>
                  <a:tcPr marL="68580" marR="68580" marT="0" marB="0"/>
                </a:tc>
                <a:tc>
                  <a:txBody>
                    <a:bodyPr/>
                    <a:lstStyle/>
                    <a:p>
                      <a:pPr marL="0" marR="0">
                        <a:lnSpc>
                          <a:spcPct val="115000"/>
                        </a:lnSpc>
                        <a:spcBef>
                          <a:spcPts val="0"/>
                        </a:spcBef>
                        <a:spcAft>
                          <a:spcPts val="0"/>
                        </a:spcAft>
                      </a:pPr>
                      <a:r>
                        <a:rPr lang="en-US" sz="2400" dirty="0">
                          <a:latin typeface="+mn-lt"/>
                          <a:ea typeface="Times New Roman"/>
                        </a:rPr>
                        <a:t>10</a:t>
                      </a:r>
                      <a:br>
                        <a:rPr lang="en-US" sz="2400" dirty="0">
                          <a:latin typeface="+mn-lt"/>
                          <a:ea typeface="Times New Roman"/>
                        </a:rPr>
                      </a:br>
                      <a:r>
                        <a:rPr lang="en-US" sz="2400" dirty="0">
                          <a:latin typeface="+mn-lt"/>
                          <a:ea typeface="Times New Roman"/>
                        </a:rPr>
                        <a:t>55</a:t>
                      </a:r>
                      <a:br>
                        <a:rPr lang="en-US" sz="2400" dirty="0">
                          <a:latin typeface="+mn-lt"/>
                          <a:ea typeface="Times New Roman"/>
                        </a:rPr>
                      </a:br>
                      <a:r>
                        <a:rPr lang="en-US" sz="2400" dirty="0">
                          <a:latin typeface="+mn-lt"/>
                          <a:ea typeface="Times New Roman"/>
                        </a:rPr>
                        <a:t>Hello5</a:t>
                      </a: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smtClean="0"/>
              <a:t>Comparison Operators</a:t>
            </a:r>
            <a:endParaRPr lang="en-US" dirty="0"/>
          </a:p>
        </p:txBody>
      </p:sp>
      <p:sp>
        <p:nvSpPr>
          <p:cNvPr id="224259" name="Rectangle 3"/>
          <p:cNvSpPr>
            <a:spLocks noGrp="1" noChangeArrowheads="1"/>
          </p:cNvSpPr>
          <p:nvPr>
            <p:ph type="body" idx="1"/>
          </p:nvPr>
        </p:nvSpPr>
        <p:spPr>
          <a:xfrm>
            <a:off x="228600" y="1524000"/>
            <a:ext cx="8763000" cy="4876800"/>
          </a:xfrm>
        </p:spPr>
        <p:txBody>
          <a:bodyPr/>
          <a:lstStyle/>
          <a:p>
            <a:r>
              <a:rPr lang="en-US" dirty="0" smtClean="0"/>
              <a:t>Comparison operators are used in logical statements to determine equality or difference between variables or values. </a:t>
            </a:r>
          </a:p>
          <a:p>
            <a:r>
              <a:rPr lang="en-US" dirty="0" smtClean="0"/>
              <a:t>Given that x=5, the table below explains the comparison operators:</a:t>
            </a:r>
          </a:p>
          <a:p>
            <a:pPr>
              <a:buNone/>
            </a:pPr>
            <a:r>
              <a:rPr lang="en-US" sz="2800" dirty="0" smtClean="0"/>
              <a:t> </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6" name="Table 5"/>
          <p:cNvGraphicFramePr>
            <a:graphicFrameLocks noGrp="1"/>
          </p:cNvGraphicFramePr>
          <p:nvPr/>
        </p:nvGraphicFramePr>
        <p:xfrm>
          <a:off x="228600" y="3810000"/>
          <a:ext cx="8610600" cy="2804160"/>
        </p:xfrm>
        <a:graphic>
          <a:graphicData uri="http://schemas.openxmlformats.org/drawingml/2006/table">
            <a:tbl>
              <a:tblPr firstRow="1" bandRow="1">
                <a:tableStyleId>{7DF18680-E054-41AD-8BC1-D1AEF772440D}</a:tableStyleId>
              </a:tblPr>
              <a:tblGrid>
                <a:gridCol w="2209800"/>
                <a:gridCol w="3962400"/>
                <a:gridCol w="2438400"/>
              </a:tblGrid>
              <a:tr h="252368">
                <a:tc>
                  <a:txBody>
                    <a:bodyPr/>
                    <a:lstStyle/>
                    <a:p>
                      <a:pPr marL="0" marR="0" algn="ctr">
                        <a:lnSpc>
                          <a:spcPct val="115000"/>
                        </a:lnSpc>
                        <a:spcBef>
                          <a:spcPts val="0"/>
                        </a:spcBef>
                        <a:spcAft>
                          <a:spcPts val="0"/>
                        </a:spcAft>
                      </a:pPr>
                      <a:r>
                        <a:rPr lang="en-US" sz="1600" b="1" dirty="0">
                          <a:latin typeface="+mn-lt"/>
                          <a:ea typeface="Times New Roman"/>
                        </a:rPr>
                        <a:t>Operator</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a:latin typeface="+mn-lt"/>
                          <a:ea typeface="Times New Roman"/>
                        </a:rPr>
                        <a:t>Description</a:t>
                      </a:r>
                      <a:endParaRPr lang="en-US" sz="160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a:latin typeface="+mn-lt"/>
                          <a:ea typeface="Times New Roman"/>
                        </a:rPr>
                        <a:t>Example</a:t>
                      </a:r>
                      <a:endParaRPr lang="en-US" sz="1600">
                        <a:latin typeface="+mn-lt"/>
                        <a:ea typeface="Times New Roman"/>
                      </a:endParaRPr>
                    </a:p>
                  </a:txBody>
                  <a:tcPr marL="68580" marR="68580" marT="0" marB="0"/>
                </a:tc>
              </a:tr>
              <a:tr h="527376">
                <a:tc>
                  <a:txBody>
                    <a:bodyPr/>
                    <a:lstStyle/>
                    <a:p>
                      <a:pPr marL="0" marR="0" algn="just">
                        <a:lnSpc>
                          <a:spcPct val="115000"/>
                        </a:lnSpc>
                        <a:spcBef>
                          <a:spcPts val="0"/>
                        </a:spcBef>
                        <a:spcAft>
                          <a:spcPts val="0"/>
                        </a:spcAft>
                      </a:pPr>
                      <a:r>
                        <a:rPr lang="en-US" sz="1600" dirty="0">
                          <a:latin typeface="+mn-lt"/>
                          <a:ea typeface="Times New Roman"/>
                        </a:rPr>
                        <a: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equal to </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x==8 is false</a:t>
                      </a:r>
                      <a:br>
                        <a:rPr lang="en-US" sz="1600">
                          <a:latin typeface="+mn-lt"/>
                          <a:ea typeface="Times New Roman"/>
                        </a:rPr>
                      </a:br>
                      <a:r>
                        <a:rPr lang="en-US" sz="1600">
                          <a:latin typeface="+mn-lt"/>
                          <a:ea typeface="Times New Roman"/>
                        </a:rPr>
                        <a:t>x==5 is true </a:t>
                      </a:r>
                    </a:p>
                  </a:txBody>
                  <a:tcPr marL="68580" marR="68580" marT="0" marB="0"/>
                </a:tc>
              </a:tr>
              <a:tr h="527376">
                <a:tc>
                  <a:txBody>
                    <a:bodyPr/>
                    <a:lstStyle/>
                    <a:p>
                      <a:pPr marL="0" marR="0" algn="just">
                        <a:lnSpc>
                          <a:spcPct val="115000"/>
                        </a:lnSpc>
                        <a:spcBef>
                          <a:spcPts val="0"/>
                        </a:spcBef>
                        <a:spcAft>
                          <a:spcPts val="0"/>
                        </a:spcAft>
                      </a:pPr>
                      <a:r>
                        <a:rPr lang="en-US" sz="1600">
                          <a:latin typeface="+mn-lt"/>
                          <a:ea typeface="Times New Roman"/>
                        </a:rPr>
                        <a: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exactly equal to (value and type)</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x===5 is true</a:t>
                      </a:r>
                      <a:br>
                        <a:rPr lang="en-US" sz="1600">
                          <a:latin typeface="+mn-lt"/>
                          <a:ea typeface="Times New Roman"/>
                        </a:rPr>
                      </a:br>
                      <a:r>
                        <a:rPr lang="en-US" sz="1600">
                          <a:latin typeface="+mn-lt"/>
                          <a:ea typeface="Times New Roman"/>
                        </a:rPr>
                        <a:t>x==="5" is false</a:t>
                      </a:r>
                    </a:p>
                  </a:txBody>
                  <a:tcPr marL="68580" marR="68580" marT="0" marB="0"/>
                </a:tc>
              </a:tr>
              <a:tr h="252368">
                <a:tc>
                  <a:txBody>
                    <a:bodyPr/>
                    <a:lstStyle/>
                    <a:p>
                      <a:pPr marL="0" marR="0" algn="just">
                        <a:lnSpc>
                          <a:spcPct val="115000"/>
                        </a:lnSpc>
                        <a:spcBef>
                          <a:spcPts val="0"/>
                        </a:spcBef>
                        <a:spcAft>
                          <a:spcPts val="0"/>
                        </a:spcAft>
                      </a:pPr>
                      <a:r>
                        <a:rPr lang="en-US" sz="1600">
                          <a:latin typeface="+mn-lt"/>
                          <a:ea typeface="Times New Roman"/>
                        </a:rPr>
                        <a: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not equal</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x!=8 is true</a:t>
                      </a:r>
                    </a:p>
                  </a:txBody>
                  <a:tcPr marL="68580" marR="68580" marT="0" marB="0"/>
                </a:tc>
              </a:tr>
              <a:tr h="252368">
                <a:tc>
                  <a:txBody>
                    <a:bodyPr/>
                    <a:lstStyle/>
                    <a:p>
                      <a:pPr marL="0" marR="0" algn="just">
                        <a:lnSpc>
                          <a:spcPct val="115000"/>
                        </a:lnSpc>
                        <a:spcBef>
                          <a:spcPts val="0"/>
                        </a:spcBef>
                        <a:spcAft>
                          <a:spcPts val="0"/>
                        </a:spcAft>
                      </a:pPr>
                      <a:r>
                        <a:rPr lang="en-US" sz="1600">
                          <a:latin typeface="+mn-lt"/>
                          <a:ea typeface="Times New Roman"/>
                        </a:rPr>
                        <a:t>&gt;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greater than</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x&gt;8 is false</a:t>
                      </a:r>
                    </a:p>
                  </a:txBody>
                  <a:tcPr marL="68580" marR="68580" marT="0" marB="0"/>
                </a:tc>
              </a:tr>
              <a:tr h="252368">
                <a:tc>
                  <a:txBody>
                    <a:bodyPr/>
                    <a:lstStyle/>
                    <a:p>
                      <a:pPr marL="0" marR="0" algn="just">
                        <a:lnSpc>
                          <a:spcPct val="115000"/>
                        </a:lnSpc>
                        <a:spcBef>
                          <a:spcPts val="0"/>
                        </a:spcBef>
                        <a:spcAft>
                          <a:spcPts val="0"/>
                        </a:spcAft>
                      </a:pPr>
                      <a:r>
                        <a:rPr lang="en-US" sz="1600">
                          <a:latin typeface="+mn-lt"/>
                          <a:ea typeface="Times New Roman"/>
                        </a:rPr>
                        <a:t>&lt;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less than</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x&lt;8 is true</a:t>
                      </a:r>
                    </a:p>
                  </a:txBody>
                  <a:tcPr marL="68580" marR="68580" marT="0" marB="0"/>
                </a:tc>
              </a:tr>
              <a:tr h="252368">
                <a:tc>
                  <a:txBody>
                    <a:bodyPr/>
                    <a:lstStyle/>
                    <a:p>
                      <a:pPr marL="0" marR="0" algn="just">
                        <a:lnSpc>
                          <a:spcPct val="115000"/>
                        </a:lnSpc>
                        <a:spcBef>
                          <a:spcPts val="0"/>
                        </a:spcBef>
                        <a:spcAft>
                          <a:spcPts val="0"/>
                        </a:spcAft>
                      </a:pPr>
                      <a:r>
                        <a:rPr lang="en-US" sz="1600">
                          <a:latin typeface="+mn-lt"/>
                          <a:ea typeface="Times New Roman"/>
                        </a:rPr>
                        <a:t>&gt;=</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is greater than or equal to</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x&gt;=8 is false</a:t>
                      </a:r>
                    </a:p>
                  </a:txBody>
                  <a:tcPr marL="68580" marR="68580" marT="0" marB="0"/>
                </a:tc>
              </a:tr>
              <a:tr h="252368">
                <a:tc>
                  <a:txBody>
                    <a:bodyPr/>
                    <a:lstStyle/>
                    <a:p>
                      <a:pPr marL="0" marR="0" algn="just">
                        <a:lnSpc>
                          <a:spcPct val="115000"/>
                        </a:lnSpc>
                        <a:spcBef>
                          <a:spcPts val="0"/>
                        </a:spcBef>
                        <a:spcAft>
                          <a:spcPts val="0"/>
                        </a:spcAft>
                      </a:pPr>
                      <a:r>
                        <a:rPr lang="en-US" sz="1600">
                          <a:latin typeface="+mn-lt"/>
                          <a:ea typeface="Times New Roman"/>
                        </a:rPr>
                        <a:t>&lt;=</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is less than or equal to</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x&lt;=8 is true</a:t>
                      </a:r>
                    </a:p>
                  </a:txBody>
                  <a:tcPr marL="68580" marR="68580" marT="0" marB="0"/>
                </a:tc>
              </a:tr>
            </a:tbl>
          </a:graphicData>
        </a:graphic>
      </p:graphicFrame>
    </p:spTree>
    <p:extLst>
      <p:ext uri="{BB962C8B-B14F-4D97-AF65-F5344CB8AC3E}">
        <p14:creationId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smtClean="0"/>
              <a:t>Logical Operators</a:t>
            </a:r>
            <a:endParaRPr lang="en-US" dirty="0"/>
          </a:p>
        </p:txBody>
      </p:sp>
      <p:sp>
        <p:nvSpPr>
          <p:cNvPr id="224259" name="Rectangle 3"/>
          <p:cNvSpPr>
            <a:spLocks noGrp="1" noChangeArrowheads="1"/>
          </p:cNvSpPr>
          <p:nvPr>
            <p:ph type="body" idx="1"/>
          </p:nvPr>
        </p:nvSpPr>
        <p:spPr>
          <a:xfrm>
            <a:off x="228600" y="1524000"/>
            <a:ext cx="8763000" cy="4876800"/>
          </a:xfrm>
        </p:spPr>
        <p:txBody>
          <a:bodyPr/>
          <a:lstStyle/>
          <a:p>
            <a:r>
              <a:rPr lang="en-US" dirty="0" smtClean="0"/>
              <a:t>Logical operators are used to determine the logic between variables or values.</a:t>
            </a:r>
          </a:p>
          <a:p>
            <a:r>
              <a:rPr lang="en-US" dirty="0" smtClean="0"/>
              <a:t>Given that x=6 and y=3, the table below explains the logical operators: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6" name="Table 5"/>
          <p:cNvGraphicFramePr>
            <a:graphicFrameLocks noGrp="1"/>
          </p:cNvGraphicFramePr>
          <p:nvPr/>
        </p:nvGraphicFramePr>
        <p:xfrm>
          <a:off x="228600" y="3810000"/>
          <a:ext cx="8610600" cy="1685688"/>
        </p:xfrm>
        <a:graphic>
          <a:graphicData uri="http://schemas.openxmlformats.org/drawingml/2006/table">
            <a:tbl>
              <a:tblPr firstRow="1" bandRow="1">
                <a:tableStyleId>{7DF18680-E054-41AD-8BC1-D1AEF772440D}</a:tableStyleId>
              </a:tblPr>
              <a:tblGrid>
                <a:gridCol w="2209800"/>
                <a:gridCol w="3200400"/>
                <a:gridCol w="3200400"/>
              </a:tblGrid>
              <a:tr h="252368">
                <a:tc>
                  <a:txBody>
                    <a:bodyPr/>
                    <a:lstStyle/>
                    <a:p>
                      <a:pPr marL="0" marR="0" algn="ctr">
                        <a:lnSpc>
                          <a:spcPct val="115000"/>
                        </a:lnSpc>
                        <a:spcBef>
                          <a:spcPts val="0"/>
                        </a:spcBef>
                        <a:spcAft>
                          <a:spcPts val="0"/>
                        </a:spcAft>
                      </a:pPr>
                      <a:r>
                        <a:rPr lang="en-US" sz="1800" b="1" dirty="0">
                          <a:latin typeface="+mn-lt"/>
                          <a:ea typeface="Times New Roman"/>
                        </a:rPr>
                        <a:t>Operator</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dirty="0">
                          <a:latin typeface="+mn-lt"/>
                          <a:ea typeface="Times New Roman"/>
                        </a:rPr>
                        <a:t>Description</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a:latin typeface="+mn-lt"/>
                          <a:ea typeface="Times New Roman"/>
                        </a:rPr>
                        <a:t>Example</a:t>
                      </a:r>
                      <a:endParaRPr lang="en-US" sz="1800">
                        <a:latin typeface="+mn-lt"/>
                        <a:ea typeface="Times New Roman"/>
                      </a:endParaRPr>
                    </a:p>
                  </a:txBody>
                  <a:tcPr marL="68580" marR="68580" marT="0" marB="0"/>
                </a:tc>
              </a:tr>
              <a:tr h="527376">
                <a:tc>
                  <a:txBody>
                    <a:bodyPr/>
                    <a:lstStyle/>
                    <a:p>
                      <a:pPr marL="0" marR="0" algn="just">
                        <a:lnSpc>
                          <a:spcPct val="115000"/>
                        </a:lnSpc>
                        <a:spcBef>
                          <a:spcPts val="0"/>
                        </a:spcBef>
                        <a:spcAft>
                          <a:spcPts val="0"/>
                        </a:spcAft>
                      </a:pPr>
                      <a:r>
                        <a:rPr lang="en-US" sz="1800">
                          <a:latin typeface="+mn-lt"/>
                          <a:ea typeface="Times New Roman"/>
                        </a:rPr>
                        <a:t>&amp;&amp;</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And</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 &lt; 10 &amp;&amp; y &gt; 1) is true</a:t>
                      </a:r>
                    </a:p>
                  </a:txBody>
                  <a:tcPr marL="68580" marR="68580" marT="0" marB="0"/>
                </a:tc>
              </a:tr>
              <a:tr h="527376">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Or</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 || y==5) is false</a:t>
                      </a:r>
                    </a:p>
                  </a:txBody>
                  <a:tcPr marL="68580" marR="68580" marT="0" marB="0"/>
                </a:tc>
              </a:tr>
              <a:tr h="252368">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Not</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!(x==y) is true</a:t>
                      </a:r>
                    </a:p>
                  </a:txBody>
                  <a:tcPr marL="68580" marR="68580" marT="0" marB="0"/>
                </a:tc>
              </a:tr>
            </a:tbl>
          </a:graphicData>
        </a:graphic>
      </p:graphicFrame>
    </p:spTree>
    <p:extLst>
      <p:ext uri="{BB962C8B-B14F-4D97-AF65-F5344CB8AC3E}">
        <p14:creationId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Operator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p:txBody>
          <a:bodyPr/>
          <a:lstStyle/>
          <a:p>
            <a:r>
              <a:rPr lang="en-US" dirty="0" smtClean="0"/>
              <a:t>JavaScript also contains a conditional operator that assigns a value to a variable based on some condition.</a:t>
            </a:r>
          </a:p>
          <a:p>
            <a:r>
              <a:rPr lang="en-US" b="1" dirty="0" smtClean="0"/>
              <a:t>Syntax:</a:t>
            </a:r>
            <a:r>
              <a:rPr lang="en-US" dirty="0" smtClean="0"/>
              <a:t> </a:t>
            </a:r>
            <a:r>
              <a:rPr lang="en-US" dirty="0" err="1" smtClean="0"/>
              <a:t>variablename</a:t>
            </a:r>
            <a:r>
              <a:rPr lang="en-US" dirty="0" smtClean="0"/>
              <a:t>=(condition)?value1:value2 </a:t>
            </a:r>
          </a:p>
          <a:p>
            <a:r>
              <a:rPr lang="en-US" b="1" dirty="0" smtClean="0"/>
              <a:t>Example</a:t>
            </a:r>
            <a:endParaRPr lang="en-US" dirty="0" smtClean="0"/>
          </a:p>
          <a:p>
            <a:pPr lvl="1"/>
            <a:r>
              <a:rPr lang="en-US" dirty="0" smtClean="0">
                <a:solidFill>
                  <a:schemeClr val="tx1"/>
                </a:solidFill>
              </a:rPr>
              <a:t>If the variable age is a value below 18, the value of the variable </a:t>
            </a:r>
            <a:r>
              <a:rPr lang="en-US" dirty="0" err="1" smtClean="0">
                <a:solidFill>
                  <a:schemeClr val="tx1"/>
                </a:solidFill>
              </a:rPr>
              <a:t>voteable</a:t>
            </a:r>
            <a:r>
              <a:rPr lang="en-US" dirty="0" smtClean="0">
                <a:solidFill>
                  <a:schemeClr val="tx1"/>
                </a:solidFill>
              </a:rPr>
              <a:t> will be "Too young, otherwise the value of </a:t>
            </a:r>
            <a:r>
              <a:rPr lang="en-US" dirty="0" err="1" smtClean="0">
                <a:solidFill>
                  <a:schemeClr val="tx1"/>
                </a:solidFill>
              </a:rPr>
              <a:t>voteable</a:t>
            </a:r>
            <a:r>
              <a:rPr lang="en-US" dirty="0" smtClean="0">
                <a:solidFill>
                  <a:schemeClr val="tx1"/>
                </a:solidFill>
              </a:rPr>
              <a:t> will be "Old </a:t>
            </a:r>
            <a:r>
              <a:rPr lang="en-US" dirty="0" err="1" smtClean="0">
                <a:solidFill>
                  <a:schemeClr val="tx1"/>
                </a:solidFill>
              </a:rPr>
              <a:t>enogh</a:t>
            </a:r>
            <a:r>
              <a:rPr lang="en-US" dirty="0" smtClean="0">
                <a:solidFill>
                  <a:schemeClr val="tx1"/>
                </a:solidFill>
              </a:rPr>
              <a:t>":</a:t>
            </a:r>
          </a:p>
          <a:p>
            <a:pPr lvl="1"/>
            <a:r>
              <a:rPr lang="en-US" i="1" dirty="0" err="1" smtClean="0">
                <a:solidFill>
                  <a:schemeClr val="tx1"/>
                </a:solidFill>
              </a:rPr>
              <a:t>voteable</a:t>
            </a:r>
            <a:r>
              <a:rPr lang="en-US" i="1" dirty="0" smtClean="0">
                <a:solidFill>
                  <a:schemeClr val="tx1"/>
                </a:solidFill>
              </a:rPr>
              <a:t>=(age&lt;21)?"Too young":"Old enough";</a:t>
            </a: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a:xfrm>
            <a:off x="152400" y="1527048"/>
            <a:ext cx="8805672" cy="4949952"/>
          </a:xfrm>
        </p:spPr>
        <p:txBody>
          <a:bodyPr>
            <a:normAutofit/>
          </a:bodyPr>
          <a:lstStyle/>
          <a:p>
            <a:r>
              <a:rPr lang="en-US" b="1" dirty="0" smtClean="0"/>
              <a:t>If Statement</a:t>
            </a:r>
          </a:p>
          <a:p>
            <a:r>
              <a:rPr lang="en-US" b="1" dirty="0" smtClean="0"/>
              <a:t>Syntax:</a:t>
            </a:r>
            <a:endParaRPr lang="en-US" dirty="0" smtClean="0"/>
          </a:p>
          <a:p>
            <a:pPr lvl="2">
              <a:buNone/>
            </a:pPr>
            <a:r>
              <a:rPr lang="en-US" sz="2400" i="1" dirty="0" smtClean="0">
                <a:solidFill>
                  <a:schemeClr val="tx1"/>
                </a:solidFill>
              </a:rPr>
              <a:t>if (condition)</a:t>
            </a:r>
            <a:br>
              <a:rPr lang="en-US" sz="2400" i="1" dirty="0" smtClean="0">
                <a:solidFill>
                  <a:schemeClr val="tx1"/>
                </a:solidFill>
              </a:rPr>
            </a:br>
            <a:r>
              <a:rPr lang="en-US" sz="2400" i="1" dirty="0" smtClean="0">
                <a:solidFill>
                  <a:schemeClr val="tx1"/>
                </a:solidFill>
              </a:rPr>
              <a:t>  {</a:t>
            </a:r>
            <a:br>
              <a:rPr lang="en-US" sz="2400" i="1" dirty="0" smtClean="0">
                <a:solidFill>
                  <a:schemeClr val="tx1"/>
                </a:solidFill>
              </a:rPr>
            </a:br>
            <a:r>
              <a:rPr lang="en-US" sz="2400" i="1" dirty="0" smtClean="0">
                <a:solidFill>
                  <a:schemeClr val="tx1"/>
                </a:solidFill>
              </a:rPr>
              <a:t>  code to be executed if condition is true</a:t>
            </a:r>
            <a:br>
              <a:rPr lang="en-US" sz="2400" i="1" dirty="0" smtClean="0">
                <a:solidFill>
                  <a:schemeClr val="tx1"/>
                </a:solidFill>
              </a:rPr>
            </a:br>
            <a:r>
              <a:rPr lang="en-US" sz="2400" i="1" dirty="0" smtClean="0">
                <a:solidFill>
                  <a:schemeClr val="tx1"/>
                </a:solidFill>
              </a:rPr>
              <a:t>  }</a:t>
            </a:r>
            <a:endParaRPr lang="en-US" sz="2400" dirty="0" smtClean="0">
              <a:solidFill>
                <a:schemeClr val="tx1"/>
              </a:solidFill>
            </a:endParaRPr>
          </a:p>
          <a:p>
            <a:r>
              <a:rPr lang="en-US" b="1" dirty="0" smtClean="0"/>
              <a:t>Example</a:t>
            </a:r>
            <a:endParaRPr lang="en-US" dirty="0" smtClean="0"/>
          </a:p>
          <a:p>
            <a:pPr lvl="2">
              <a:buNone/>
            </a:pPr>
            <a:r>
              <a:rPr lang="en-US" sz="2400" dirty="0" smtClean="0"/>
              <a:t>if (time&lt;20)</a:t>
            </a:r>
            <a:br>
              <a:rPr lang="en-US" sz="2400" dirty="0" smtClean="0"/>
            </a:br>
            <a:r>
              <a:rPr lang="en-US" sz="2400" dirty="0" smtClean="0"/>
              <a:t>  {</a:t>
            </a:r>
            <a:br>
              <a:rPr lang="en-US" sz="2400" dirty="0" smtClean="0"/>
            </a:br>
            <a:r>
              <a:rPr lang="en-US" sz="2400" dirty="0" smtClean="0"/>
              <a:t>  x="Good day";  </a:t>
            </a:r>
          </a:p>
          <a:p>
            <a:pPr lvl="2">
              <a:buNone/>
            </a:pP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a:xfrm>
            <a:off x="152400" y="1527048"/>
            <a:ext cx="8805672" cy="4949952"/>
          </a:xfrm>
        </p:spPr>
        <p:txBody>
          <a:bodyPr>
            <a:normAutofit fontScale="85000" lnSpcReduction="20000"/>
          </a:bodyPr>
          <a:lstStyle/>
          <a:p>
            <a:r>
              <a:rPr lang="en-US" b="1" dirty="0" smtClean="0"/>
              <a:t>If...else Statement</a:t>
            </a:r>
          </a:p>
          <a:p>
            <a:r>
              <a:rPr lang="en-US" b="1" dirty="0" smtClean="0"/>
              <a:t>Syntax:</a:t>
            </a:r>
            <a:endParaRPr lang="en-US" dirty="0" smtClean="0"/>
          </a:p>
          <a:p>
            <a:pPr lvl="2">
              <a:buNone/>
            </a:pPr>
            <a:r>
              <a:rPr lang="en-US" sz="2100" i="1" dirty="0" smtClean="0"/>
              <a:t>if (condition)</a:t>
            </a:r>
            <a:br>
              <a:rPr lang="en-US" sz="2100" i="1" dirty="0" smtClean="0"/>
            </a:br>
            <a:r>
              <a:rPr lang="en-US" sz="2100" i="1" dirty="0" smtClean="0"/>
              <a:t>  {</a:t>
            </a:r>
            <a:br>
              <a:rPr lang="en-US" sz="2100" i="1" dirty="0" smtClean="0"/>
            </a:br>
            <a:r>
              <a:rPr lang="en-US" sz="2100" i="1" dirty="0" smtClean="0"/>
              <a:t>  code to be executed if condition is true</a:t>
            </a:r>
            <a:br>
              <a:rPr lang="en-US" sz="2100" i="1" dirty="0" smtClean="0"/>
            </a:br>
            <a:r>
              <a:rPr lang="en-US" sz="2100" i="1" dirty="0" smtClean="0"/>
              <a:t>  }</a:t>
            </a:r>
            <a:br>
              <a:rPr lang="en-US" sz="2100" i="1" dirty="0" smtClean="0"/>
            </a:br>
            <a:r>
              <a:rPr lang="en-US" sz="2100" i="1" dirty="0" smtClean="0"/>
              <a:t>else</a:t>
            </a:r>
            <a:br>
              <a:rPr lang="en-US" sz="2100" i="1" dirty="0" smtClean="0"/>
            </a:br>
            <a:r>
              <a:rPr lang="en-US" sz="2100" i="1" dirty="0" smtClean="0"/>
              <a:t>  {</a:t>
            </a:r>
            <a:br>
              <a:rPr lang="en-US" sz="2100" i="1" dirty="0" smtClean="0"/>
            </a:br>
            <a:r>
              <a:rPr lang="en-US" sz="2100" i="1" dirty="0" smtClean="0"/>
              <a:t>  code to be executed if condition is not true</a:t>
            </a:r>
            <a:br>
              <a:rPr lang="en-US" sz="2100" i="1" dirty="0" smtClean="0"/>
            </a:br>
            <a:r>
              <a:rPr lang="en-US" sz="2100" i="1" dirty="0" smtClean="0"/>
              <a:t>  }</a:t>
            </a:r>
            <a:endParaRPr lang="en-US" sz="2900" i="1" dirty="0" smtClean="0"/>
          </a:p>
          <a:p>
            <a:r>
              <a:rPr lang="en-US" b="1" dirty="0" smtClean="0"/>
              <a:t>Example</a:t>
            </a:r>
            <a:endParaRPr lang="en-US" dirty="0" smtClean="0"/>
          </a:p>
          <a:p>
            <a:pPr lvl="2">
              <a:buNone/>
            </a:pPr>
            <a:r>
              <a:rPr lang="en-US" sz="2400" i="1" dirty="0" smtClean="0"/>
              <a:t>if (time&gt;=20)</a:t>
            </a:r>
            <a:br>
              <a:rPr lang="en-US" sz="2400" i="1" dirty="0" smtClean="0"/>
            </a:br>
            <a:r>
              <a:rPr lang="en-US" sz="2400" i="1" dirty="0" smtClean="0"/>
              <a:t>  {</a:t>
            </a:r>
            <a:br>
              <a:rPr lang="en-US" sz="2400" i="1" dirty="0" smtClean="0"/>
            </a:br>
            <a:r>
              <a:rPr lang="en-US" sz="2400" i="1" dirty="0" smtClean="0"/>
              <a:t>  x="Good evening";</a:t>
            </a:r>
            <a:br>
              <a:rPr lang="en-US" sz="2400" i="1" dirty="0" smtClean="0"/>
            </a:br>
            <a:r>
              <a:rPr lang="en-US" sz="2400" i="1" dirty="0" smtClean="0"/>
              <a:t>  }</a:t>
            </a:r>
            <a:br>
              <a:rPr lang="en-US" sz="2400" i="1" dirty="0" smtClean="0"/>
            </a:br>
            <a:r>
              <a:rPr lang="en-US" sz="2400" i="1" dirty="0" smtClean="0"/>
              <a:t>else</a:t>
            </a:r>
            <a:br>
              <a:rPr lang="en-US" sz="2400" i="1" dirty="0" smtClean="0"/>
            </a:br>
            <a:r>
              <a:rPr lang="en-US" sz="2400" i="1" dirty="0" smtClean="0"/>
              <a:t>  {</a:t>
            </a:r>
            <a:br>
              <a:rPr lang="en-US" sz="2400" i="1" dirty="0" smtClean="0"/>
            </a:br>
            <a:r>
              <a:rPr lang="en-US" sz="2400" i="1" dirty="0" smtClean="0"/>
              <a:t>  x="Good day";</a:t>
            </a:r>
            <a:br>
              <a:rPr lang="en-US" sz="2400" i="1" dirty="0" smtClean="0"/>
            </a:br>
            <a:r>
              <a:rPr lang="en-US" sz="2400" i="1" dirty="0" smtClean="0"/>
              <a:t>  } </a:t>
            </a:r>
            <a:endParaRPr lang="en-US" sz="2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a:xfrm>
            <a:off x="152400" y="1527048"/>
            <a:ext cx="8805672" cy="4949952"/>
          </a:xfrm>
        </p:spPr>
        <p:txBody>
          <a:bodyPr>
            <a:normAutofit/>
          </a:bodyPr>
          <a:lstStyle/>
          <a:p>
            <a:r>
              <a:rPr lang="en-US" b="1" dirty="0" smtClean="0"/>
              <a:t>If...else if...else Statement</a:t>
            </a:r>
          </a:p>
          <a:p>
            <a:r>
              <a:rPr lang="en-US" b="1" dirty="0" smtClean="0"/>
              <a:t>Syntax:</a:t>
            </a:r>
            <a:endParaRPr lang="en-US" dirty="0" smtClean="0"/>
          </a:p>
          <a:p>
            <a:pPr lvl="2">
              <a:buNone/>
            </a:pPr>
            <a:r>
              <a:rPr lang="en-US" sz="2100" i="1" dirty="0" smtClean="0"/>
              <a:t>if (condition1)</a:t>
            </a:r>
            <a:br>
              <a:rPr lang="en-US" sz="2100" i="1" dirty="0" smtClean="0"/>
            </a:br>
            <a:r>
              <a:rPr lang="en-US" sz="2100" i="1" dirty="0" smtClean="0"/>
              <a:t>  {</a:t>
            </a:r>
            <a:br>
              <a:rPr lang="en-US" sz="2100" i="1" dirty="0" smtClean="0"/>
            </a:br>
            <a:r>
              <a:rPr lang="en-US" sz="2100" i="1" dirty="0" smtClean="0"/>
              <a:t>  code to be executed if condition1 is true</a:t>
            </a:r>
            <a:br>
              <a:rPr lang="en-US" sz="2100" i="1" dirty="0" smtClean="0"/>
            </a:br>
            <a:r>
              <a:rPr lang="en-US" sz="2100" i="1" dirty="0" smtClean="0"/>
              <a:t>  }</a:t>
            </a:r>
            <a:br>
              <a:rPr lang="en-US" sz="2100" i="1" dirty="0" smtClean="0"/>
            </a:br>
            <a:r>
              <a:rPr lang="en-US" sz="2100" i="1" dirty="0" smtClean="0"/>
              <a:t>else if (condition2)</a:t>
            </a:r>
            <a:br>
              <a:rPr lang="en-US" sz="2100" i="1" dirty="0" smtClean="0"/>
            </a:br>
            <a:r>
              <a:rPr lang="en-US" sz="2100" i="1" dirty="0" smtClean="0"/>
              <a:t>  {</a:t>
            </a:r>
            <a:br>
              <a:rPr lang="en-US" sz="2100" i="1" dirty="0" smtClean="0"/>
            </a:br>
            <a:r>
              <a:rPr lang="en-US" sz="2100" i="1" dirty="0" smtClean="0"/>
              <a:t>  code to be executed if condition2 is true</a:t>
            </a:r>
            <a:br>
              <a:rPr lang="en-US" sz="2100" i="1" dirty="0" smtClean="0"/>
            </a:br>
            <a:r>
              <a:rPr lang="en-US" sz="2100" i="1" dirty="0" smtClean="0"/>
              <a:t>  }</a:t>
            </a:r>
            <a:br>
              <a:rPr lang="en-US" sz="2100" i="1" dirty="0" smtClean="0"/>
            </a:br>
            <a:r>
              <a:rPr lang="en-US" sz="2100" i="1" dirty="0" smtClean="0"/>
              <a:t>else</a:t>
            </a:r>
            <a:br>
              <a:rPr lang="en-US" sz="2100" i="1" dirty="0" smtClean="0"/>
            </a:br>
            <a:r>
              <a:rPr lang="en-US" sz="2100" i="1" dirty="0" smtClean="0"/>
              <a:t>  {</a:t>
            </a:r>
            <a:br>
              <a:rPr lang="en-US" sz="2100" i="1" dirty="0" smtClean="0"/>
            </a:br>
            <a:r>
              <a:rPr lang="en-US" sz="2100" i="1" dirty="0" smtClean="0"/>
              <a:t>  code to be executed if neither condition1 nor condition2 is true</a:t>
            </a:r>
            <a:br>
              <a:rPr lang="en-US" sz="2100" i="1" dirty="0" smtClean="0"/>
            </a:br>
            <a:r>
              <a:rPr lang="en-US" sz="2100" i="1" dirty="0" smtClean="0"/>
              <a:t>  }</a:t>
            </a:r>
            <a:endParaRPr lang="en-US" sz="29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Switch Statement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a:xfrm>
            <a:off x="152400" y="1527048"/>
            <a:ext cx="8653272" cy="5026152"/>
          </a:xfrm>
        </p:spPr>
        <p:txBody>
          <a:bodyPr>
            <a:normAutofit/>
          </a:bodyPr>
          <a:lstStyle/>
          <a:p>
            <a:r>
              <a:rPr lang="en-US" b="1" dirty="0" smtClean="0"/>
              <a:t>Syntax:</a:t>
            </a:r>
            <a:endParaRPr lang="en-US" dirty="0" smtClean="0"/>
          </a:p>
          <a:p>
            <a:pPr lvl="1">
              <a:buNone/>
            </a:pPr>
            <a:r>
              <a:rPr lang="en-US" i="1" dirty="0" smtClean="0">
                <a:solidFill>
                  <a:schemeClr val="tx1"/>
                </a:solidFill>
              </a:rPr>
              <a:t>switch(n)</a:t>
            </a:r>
            <a:br>
              <a:rPr lang="en-US" i="1" dirty="0" smtClean="0">
                <a:solidFill>
                  <a:schemeClr val="tx1"/>
                </a:solidFill>
              </a:rPr>
            </a:br>
            <a:r>
              <a:rPr lang="en-US" i="1" dirty="0" smtClean="0">
                <a:solidFill>
                  <a:schemeClr val="tx1"/>
                </a:solidFill>
              </a:rPr>
              <a:t>{</a:t>
            </a:r>
            <a:br>
              <a:rPr lang="en-US" i="1" dirty="0" smtClean="0">
                <a:solidFill>
                  <a:schemeClr val="tx1"/>
                </a:solidFill>
              </a:rPr>
            </a:br>
            <a:r>
              <a:rPr lang="en-US" i="1" dirty="0" smtClean="0">
                <a:solidFill>
                  <a:schemeClr val="tx1"/>
                </a:solidFill>
              </a:rPr>
              <a:t>case 1:</a:t>
            </a:r>
            <a:br>
              <a:rPr lang="en-US" i="1" dirty="0" smtClean="0">
                <a:solidFill>
                  <a:schemeClr val="tx1"/>
                </a:solidFill>
              </a:rPr>
            </a:br>
            <a:r>
              <a:rPr lang="en-US" i="1" dirty="0" smtClean="0">
                <a:solidFill>
                  <a:schemeClr val="tx1"/>
                </a:solidFill>
              </a:rPr>
              <a:t>  execute code block 1</a:t>
            </a:r>
            <a:br>
              <a:rPr lang="en-US" i="1" dirty="0" smtClean="0">
                <a:solidFill>
                  <a:schemeClr val="tx1"/>
                </a:solidFill>
              </a:rPr>
            </a:br>
            <a:r>
              <a:rPr lang="en-US" i="1" dirty="0" smtClean="0">
                <a:solidFill>
                  <a:schemeClr val="tx1"/>
                </a:solidFill>
              </a:rPr>
              <a:t>  break;</a:t>
            </a:r>
            <a:br>
              <a:rPr lang="en-US" i="1" dirty="0" smtClean="0">
                <a:solidFill>
                  <a:schemeClr val="tx1"/>
                </a:solidFill>
              </a:rPr>
            </a:br>
            <a:r>
              <a:rPr lang="en-US" i="1" dirty="0" smtClean="0">
                <a:solidFill>
                  <a:schemeClr val="tx1"/>
                </a:solidFill>
              </a:rPr>
              <a:t>case 2:</a:t>
            </a:r>
            <a:br>
              <a:rPr lang="en-US" i="1" dirty="0" smtClean="0">
                <a:solidFill>
                  <a:schemeClr val="tx1"/>
                </a:solidFill>
              </a:rPr>
            </a:br>
            <a:r>
              <a:rPr lang="en-US" i="1" dirty="0" smtClean="0">
                <a:solidFill>
                  <a:schemeClr val="tx1"/>
                </a:solidFill>
              </a:rPr>
              <a:t>  execute code block 2</a:t>
            </a:r>
            <a:br>
              <a:rPr lang="en-US" i="1" dirty="0" smtClean="0">
                <a:solidFill>
                  <a:schemeClr val="tx1"/>
                </a:solidFill>
              </a:rPr>
            </a:br>
            <a:r>
              <a:rPr lang="en-US" i="1" dirty="0" smtClean="0">
                <a:solidFill>
                  <a:schemeClr val="tx1"/>
                </a:solidFill>
              </a:rPr>
              <a:t>  break;</a:t>
            </a:r>
            <a:br>
              <a:rPr lang="en-US" i="1" dirty="0" smtClean="0">
                <a:solidFill>
                  <a:schemeClr val="tx1"/>
                </a:solidFill>
              </a:rPr>
            </a:br>
            <a:r>
              <a:rPr lang="en-US" i="1" dirty="0" smtClean="0">
                <a:solidFill>
                  <a:schemeClr val="tx1"/>
                </a:solidFill>
              </a:rPr>
              <a:t>default:</a:t>
            </a:r>
            <a:br>
              <a:rPr lang="en-US" i="1" dirty="0" smtClean="0">
                <a:solidFill>
                  <a:schemeClr val="tx1"/>
                </a:solidFill>
              </a:rPr>
            </a:br>
            <a:r>
              <a:rPr lang="en-US" i="1" dirty="0" smtClean="0">
                <a:solidFill>
                  <a:schemeClr val="tx1"/>
                </a:solidFill>
              </a:rPr>
              <a:t>  code to be executed if n is different from case 1 and 2</a:t>
            </a:r>
            <a:br>
              <a:rPr lang="en-US" i="1" dirty="0" smtClean="0">
                <a:solidFill>
                  <a:schemeClr val="tx1"/>
                </a:solidFill>
              </a:rPr>
            </a:br>
            <a:r>
              <a:rPr lang="en-US" i="1" dirty="0" smtClean="0">
                <a:solidFill>
                  <a:schemeClr val="tx1"/>
                </a:solidFill>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a:xfrm>
            <a:off x="152400" y="1295400"/>
            <a:ext cx="8839200" cy="5105400"/>
          </a:xfrm>
        </p:spPr>
        <p:txBody>
          <a:bodyPr>
            <a:normAutofit fontScale="77500" lnSpcReduction="20000"/>
          </a:bodyPr>
          <a:lstStyle/>
          <a:p>
            <a:pPr lvl="1"/>
            <a:endParaRPr lang="en-US" dirty="0" smtClean="0"/>
          </a:p>
          <a:p>
            <a:pPr lvl="0"/>
            <a:r>
              <a:rPr lang="en-US" sz="3600" dirty="0" smtClean="0"/>
              <a:t>JavaScript was designed to add interactivity to HTML pages</a:t>
            </a:r>
          </a:p>
          <a:p>
            <a:pPr lvl="0"/>
            <a:r>
              <a:rPr lang="en-US" sz="3600" dirty="0" smtClean="0"/>
              <a:t>JavaScript is a scripting language</a:t>
            </a:r>
          </a:p>
          <a:p>
            <a:pPr lvl="0"/>
            <a:r>
              <a:rPr lang="en-US" sz="3600" dirty="0" smtClean="0"/>
              <a:t>A scripting language is a lightweight programming language</a:t>
            </a:r>
          </a:p>
          <a:p>
            <a:pPr lvl="0"/>
            <a:r>
              <a:rPr lang="en-US" sz="3600" dirty="0" smtClean="0"/>
              <a:t>JavaScript is usually embedded directly into HTML pages</a:t>
            </a:r>
          </a:p>
          <a:p>
            <a:pPr lvl="0"/>
            <a:r>
              <a:rPr lang="en-US" sz="3600" dirty="0" smtClean="0"/>
              <a:t>JavaScript is an interpreted language (means that scripts execute without preliminary compilation)</a:t>
            </a:r>
          </a:p>
          <a:p>
            <a:pPr lvl="0"/>
            <a:r>
              <a:rPr lang="en-US" sz="3600" dirty="0" smtClean="0"/>
              <a:t>Everyone can use JavaScript without purchasing a license</a:t>
            </a:r>
            <a:endParaRPr lang="en-US" dirty="0" smtClean="0"/>
          </a:p>
          <a:p>
            <a:pPr>
              <a:buNone/>
            </a:pPr>
            <a:r>
              <a:rPr lang="en-US" dirty="0" smtClean="0"/>
              <a:t>		</a:t>
            </a:r>
            <a:endParaRPr lang="en-MY" dirty="0" smtClean="0"/>
          </a:p>
          <a:p>
            <a:endParaRPr lang="en-MY"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a:xfrm>
            <a:off x="152400" y="1527048"/>
            <a:ext cx="8839200" cy="5102352"/>
          </a:xfrm>
        </p:spPr>
        <p:txBody>
          <a:bodyPr>
            <a:normAutofit fontScale="92500" lnSpcReduction="10000"/>
          </a:bodyPr>
          <a:lstStyle/>
          <a:p>
            <a:r>
              <a:rPr lang="en-US" b="1" dirty="0" smtClean="0"/>
              <a:t>for Loop</a:t>
            </a:r>
          </a:p>
          <a:p>
            <a:r>
              <a:rPr lang="en-US" b="1" dirty="0" smtClean="0"/>
              <a:t>Syntax</a:t>
            </a:r>
            <a:endParaRPr lang="en-US" dirty="0" smtClean="0"/>
          </a:p>
          <a:p>
            <a:pPr lvl="1">
              <a:buNone/>
            </a:pPr>
            <a:r>
              <a:rPr lang="en-US" i="1" dirty="0" smtClean="0">
                <a:solidFill>
                  <a:schemeClr val="tx1"/>
                </a:solidFill>
              </a:rPr>
              <a:t>for (variable=</a:t>
            </a:r>
            <a:r>
              <a:rPr lang="en-US" i="1" dirty="0" err="1" smtClean="0">
                <a:solidFill>
                  <a:schemeClr val="tx1"/>
                </a:solidFill>
              </a:rPr>
              <a:t>startvalue;variable</a:t>
            </a:r>
            <a:r>
              <a:rPr lang="en-US" i="1" dirty="0" smtClean="0">
                <a:solidFill>
                  <a:schemeClr val="tx1"/>
                </a:solidFill>
              </a:rPr>
              <a:t>&lt;=</a:t>
            </a:r>
            <a:r>
              <a:rPr lang="en-US" i="1" dirty="0" err="1" smtClean="0">
                <a:solidFill>
                  <a:schemeClr val="tx1"/>
                </a:solidFill>
              </a:rPr>
              <a:t>endvalue;variable</a:t>
            </a:r>
            <a:r>
              <a:rPr lang="en-US" i="1" dirty="0" smtClean="0">
                <a:solidFill>
                  <a:schemeClr val="tx1"/>
                </a:solidFill>
              </a:rPr>
              <a:t>=</a:t>
            </a:r>
            <a:r>
              <a:rPr lang="en-US" i="1" dirty="0" err="1" smtClean="0">
                <a:solidFill>
                  <a:schemeClr val="tx1"/>
                </a:solidFill>
              </a:rPr>
              <a:t>variable+increment</a:t>
            </a:r>
            <a:r>
              <a:rPr lang="en-US" i="1" dirty="0" smtClean="0">
                <a:solidFill>
                  <a:schemeClr val="tx1"/>
                </a:solidFill>
              </a:rPr>
              <a:t>)</a:t>
            </a:r>
            <a:br>
              <a:rPr lang="en-US" i="1" dirty="0" smtClean="0">
                <a:solidFill>
                  <a:schemeClr val="tx1"/>
                </a:solidFill>
              </a:rPr>
            </a:br>
            <a:r>
              <a:rPr lang="en-US" i="1" dirty="0" smtClean="0">
                <a:solidFill>
                  <a:schemeClr val="tx1"/>
                </a:solidFill>
              </a:rPr>
              <a:t>{</a:t>
            </a:r>
            <a:br>
              <a:rPr lang="en-US" i="1" dirty="0" smtClean="0">
                <a:solidFill>
                  <a:schemeClr val="tx1"/>
                </a:solidFill>
              </a:rPr>
            </a:br>
            <a:r>
              <a:rPr lang="en-US" i="1" dirty="0" smtClean="0">
                <a:solidFill>
                  <a:schemeClr val="tx1"/>
                </a:solidFill>
              </a:rPr>
              <a:t>code to be executed</a:t>
            </a:r>
            <a:br>
              <a:rPr lang="en-US" i="1" dirty="0" smtClean="0">
                <a:solidFill>
                  <a:schemeClr val="tx1"/>
                </a:solidFill>
              </a:rPr>
            </a:br>
            <a:r>
              <a:rPr lang="en-US" i="1" dirty="0" smtClean="0">
                <a:solidFill>
                  <a:schemeClr val="tx1"/>
                </a:solidFill>
              </a:rPr>
              <a:t>}</a:t>
            </a:r>
          </a:p>
          <a:p>
            <a:r>
              <a:rPr lang="en-US" b="1" dirty="0" smtClean="0"/>
              <a:t>Example</a:t>
            </a:r>
          </a:p>
          <a:p>
            <a:pPr lvl="1">
              <a:buNone/>
            </a:pPr>
            <a:r>
              <a:rPr lang="en-US" i="1" dirty="0" err="1" smtClean="0">
                <a:solidFill>
                  <a:schemeClr val="tx1"/>
                </a:solidFill>
              </a:rPr>
              <a:t>var</a:t>
            </a:r>
            <a:r>
              <a:rPr lang="en-US" i="1" dirty="0" smtClean="0">
                <a:solidFill>
                  <a:schemeClr val="tx1"/>
                </a:solidFill>
              </a:rPr>
              <a:t> </a:t>
            </a:r>
            <a:r>
              <a:rPr lang="en-US" i="1" dirty="0" err="1" smtClean="0">
                <a:solidFill>
                  <a:schemeClr val="tx1"/>
                </a:solidFill>
              </a:rPr>
              <a:t>i</a:t>
            </a:r>
            <a:r>
              <a:rPr lang="en-US" i="1" dirty="0" smtClean="0">
                <a:solidFill>
                  <a:schemeClr val="tx1"/>
                </a:solidFill>
              </a:rPr>
              <a:t>=0;</a:t>
            </a:r>
          </a:p>
          <a:p>
            <a:pPr lvl="1">
              <a:buNone/>
            </a:pPr>
            <a:r>
              <a:rPr lang="en-US" i="1" dirty="0" smtClean="0">
                <a:solidFill>
                  <a:schemeClr val="tx1"/>
                </a:solidFill>
              </a:rPr>
              <a:t>for (</a:t>
            </a:r>
            <a:r>
              <a:rPr lang="en-US" i="1" dirty="0" err="1" smtClean="0">
                <a:solidFill>
                  <a:schemeClr val="tx1"/>
                </a:solidFill>
              </a:rPr>
              <a:t>i</a:t>
            </a:r>
            <a:r>
              <a:rPr lang="en-US" i="1" dirty="0" smtClean="0">
                <a:solidFill>
                  <a:schemeClr val="tx1"/>
                </a:solidFill>
              </a:rPr>
              <a:t>=0;i&lt;=5;i++)</a:t>
            </a:r>
          </a:p>
          <a:p>
            <a:pPr lvl="1">
              <a:buNone/>
            </a:pPr>
            <a:r>
              <a:rPr lang="en-US" i="1" dirty="0" smtClean="0">
                <a:solidFill>
                  <a:schemeClr val="tx1"/>
                </a:solidFill>
              </a:rPr>
              <a:t>{</a:t>
            </a:r>
          </a:p>
          <a:p>
            <a:pPr lvl="1">
              <a:buNone/>
            </a:pPr>
            <a:r>
              <a:rPr lang="en-US" i="1" dirty="0" err="1" smtClean="0">
                <a:solidFill>
                  <a:schemeClr val="tx1"/>
                </a:solidFill>
              </a:rPr>
              <a:t>document.write</a:t>
            </a:r>
            <a:r>
              <a:rPr lang="en-US" i="1" dirty="0" smtClean="0">
                <a:solidFill>
                  <a:schemeClr val="tx1"/>
                </a:solidFill>
              </a:rPr>
              <a:t>("The number is " + </a:t>
            </a:r>
            <a:r>
              <a:rPr lang="en-US" i="1" dirty="0" err="1" smtClean="0">
                <a:solidFill>
                  <a:schemeClr val="tx1"/>
                </a:solidFill>
              </a:rPr>
              <a:t>i</a:t>
            </a:r>
            <a:r>
              <a:rPr lang="en-US" i="1" dirty="0" smtClean="0">
                <a:solidFill>
                  <a:schemeClr val="tx1"/>
                </a:solidFill>
              </a:rPr>
              <a:t>);</a:t>
            </a:r>
          </a:p>
          <a:p>
            <a:pPr lvl="1">
              <a:buNone/>
            </a:pPr>
            <a:r>
              <a:rPr lang="en-US" i="1" dirty="0" err="1" smtClean="0">
                <a:solidFill>
                  <a:schemeClr val="tx1"/>
                </a:solidFill>
              </a:rPr>
              <a:t>document.write</a:t>
            </a:r>
            <a:r>
              <a:rPr lang="en-US" i="1" dirty="0" smtClean="0">
                <a:solidFill>
                  <a:schemeClr val="tx1"/>
                </a:solidFill>
              </a:rPr>
              <a:t>("&lt;</a:t>
            </a:r>
            <a:r>
              <a:rPr lang="en-US" i="1" dirty="0" err="1" smtClean="0">
                <a:solidFill>
                  <a:schemeClr val="tx1"/>
                </a:solidFill>
              </a:rPr>
              <a:t>br</a:t>
            </a:r>
            <a:r>
              <a:rPr lang="en-US" i="1" dirty="0" smtClean="0">
                <a:solidFill>
                  <a:schemeClr val="tx1"/>
                </a:solidFill>
              </a:rPr>
              <a:t> /&gt;");</a:t>
            </a:r>
          </a:p>
          <a:p>
            <a:pPr lvl="1">
              <a:buNone/>
            </a:pPr>
            <a:r>
              <a:rPr lang="en-US" i="1" dirty="0" smtClean="0">
                <a:solidFill>
                  <a:schemeClr val="tx1"/>
                </a:solidFill>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a:xfrm>
            <a:off x="152400" y="1527048"/>
            <a:ext cx="8839200" cy="5102352"/>
          </a:xfrm>
        </p:spPr>
        <p:txBody>
          <a:bodyPr>
            <a:normAutofit fontScale="92500" lnSpcReduction="10000"/>
          </a:bodyPr>
          <a:lstStyle/>
          <a:p>
            <a:r>
              <a:rPr lang="en-US" b="1" dirty="0" smtClean="0"/>
              <a:t>while Loop</a:t>
            </a:r>
          </a:p>
          <a:p>
            <a:r>
              <a:rPr lang="en-US" b="1" dirty="0" smtClean="0"/>
              <a:t>Syntax</a:t>
            </a:r>
            <a:endParaRPr lang="en-US" dirty="0" smtClean="0"/>
          </a:p>
          <a:p>
            <a:pPr lvl="1">
              <a:buNone/>
            </a:pPr>
            <a:r>
              <a:rPr lang="en-US" sz="2300" i="1" dirty="0" smtClean="0">
                <a:solidFill>
                  <a:schemeClr val="tx1"/>
                </a:solidFill>
              </a:rPr>
              <a:t>while (variable&lt;=</a:t>
            </a:r>
            <a:r>
              <a:rPr lang="en-US" sz="2300" i="1" dirty="0" err="1" smtClean="0">
                <a:solidFill>
                  <a:schemeClr val="tx1"/>
                </a:solidFill>
              </a:rPr>
              <a:t>endvalue</a:t>
            </a:r>
            <a:r>
              <a:rPr lang="en-US" sz="2300" i="1" dirty="0" smtClean="0">
                <a:solidFill>
                  <a:schemeClr val="tx1"/>
                </a:solidFill>
              </a:rPr>
              <a:t>)</a:t>
            </a:r>
            <a:br>
              <a:rPr lang="en-US" sz="2300" i="1" dirty="0" smtClean="0">
                <a:solidFill>
                  <a:schemeClr val="tx1"/>
                </a:solidFill>
              </a:rPr>
            </a:br>
            <a:r>
              <a:rPr lang="en-US" sz="2300" i="1" dirty="0" smtClean="0">
                <a:solidFill>
                  <a:schemeClr val="tx1"/>
                </a:solidFill>
              </a:rPr>
              <a:t>  {</a:t>
            </a:r>
            <a:br>
              <a:rPr lang="en-US" sz="2300" i="1" dirty="0" smtClean="0">
                <a:solidFill>
                  <a:schemeClr val="tx1"/>
                </a:solidFill>
              </a:rPr>
            </a:br>
            <a:r>
              <a:rPr lang="en-US" sz="2300" i="1" dirty="0" smtClean="0">
                <a:solidFill>
                  <a:schemeClr val="tx1"/>
                </a:solidFill>
              </a:rPr>
              <a:t>  code to be executed</a:t>
            </a:r>
            <a:br>
              <a:rPr lang="en-US" sz="2300" i="1" dirty="0" smtClean="0">
                <a:solidFill>
                  <a:schemeClr val="tx1"/>
                </a:solidFill>
              </a:rPr>
            </a:br>
            <a:r>
              <a:rPr lang="en-US" sz="2300" i="1" dirty="0" smtClean="0">
                <a:solidFill>
                  <a:schemeClr val="tx1"/>
                </a:solidFill>
              </a:rPr>
              <a:t>  }</a:t>
            </a:r>
            <a:endParaRPr lang="en-US" sz="3100" i="1" dirty="0" smtClean="0">
              <a:solidFill>
                <a:schemeClr val="tx1"/>
              </a:solidFill>
            </a:endParaRPr>
          </a:p>
          <a:p>
            <a:r>
              <a:rPr lang="en-US" b="1" dirty="0" smtClean="0"/>
              <a:t>Example</a:t>
            </a:r>
          </a:p>
          <a:p>
            <a:pPr lvl="1">
              <a:buNone/>
            </a:pPr>
            <a:r>
              <a:rPr lang="en-US" i="1" dirty="0" err="1" smtClean="0">
                <a:solidFill>
                  <a:schemeClr val="tx1"/>
                </a:solidFill>
              </a:rPr>
              <a:t>var</a:t>
            </a:r>
            <a:r>
              <a:rPr lang="en-US" i="1" dirty="0" smtClean="0">
                <a:solidFill>
                  <a:schemeClr val="tx1"/>
                </a:solidFill>
              </a:rPr>
              <a:t> </a:t>
            </a:r>
            <a:r>
              <a:rPr lang="en-US" sz="2300" i="1" dirty="0" err="1" smtClean="0">
                <a:solidFill>
                  <a:schemeClr val="tx1"/>
                </a:solidFill>
              </a:rPr>
              <a:t>i</a:t>
            </a:r>
            <a:r>
              <a:rPr lang="en-US" sz="2300" i="1" dirty="0" smtClean="0">
                <a:solidFill>
                  <a:schemeClr val="tx1"/>
                </a:solidFill>
              </a:rPr>
              <a:t>=0;</a:t>
            </a:r>
            <a:endParaRPr lang="en-US" sz="3100" i="1" dirty="0" smtClean="0">
              <a:solidFill>
                <a:schemeClr val="tx1"/>
              </a:solidFill>
            </a:endParaRPr>
          </a:p>
          <a:p>
            <a:pPr lvl="1">
              <a:buNone/>
            </a:pPr>
            <a:r>
              <a:rPr lang="en-US" sz="2300" i="1" dirty="0" smtClean="0">
                <a:solidFill>
                  <a:schemeClr val="tx1"/>
                </a:solidFill>
              </a:rPr>
              <a:t>while (</a:t>
            </a:r>
            <a:r>
              <a:rPr lang="en-US" sz="2300" i="1" dirty="0" err="1" smtClean="0">
                <a:solidFill>
                  <a:schemeClr val="tx1"/>
                </a:solidFill>
              </a:rPr>
              <a:t>i</a:t>
            </a:r>
            <a:r>
              <a:rPr lang="en-US" sz="2300" i="1" dirty="0" smtClean="0">
                <a:solidFill>
                  <a:schemeClr val="tx1"/>
                </a:solidFill>
              </a:rPr>
              <a:t>&lt;=5)</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("The number is " + </a:t>
            </a:r>
            <a:r>
              <a:rPr lang="en-US" sz="2300" i="1" dirty="0" err="1" smtClean="0">
                <a:solidFill>
                  <a:schemeClr val="tx1"/>
                </a:solidFill>
              </a:rPr>
              <a:t>i</a:t>
            </a:r>
            <a:r>
              <a:rPr lang="en-US" sz="2300" i="1" dirty="0" smtClean="0">
                <a:solidFill>
                  <a:schemeClr val="tx1"/>
                </a:solidFill>
              </a:rPr>
              <a:t>);</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("&lt;</a:t>
            </a:r>
            <a:r>
              <a:rPr lang="en-US" sz="2300" i="1" dirty="0" err="1" smtClean="0">
                <a:solidFill>
                  <a:schemeClr val="tx1"/>
                </a:solidFill>
              </a:rPr>
              <a:t>br</a:t>
            </a:r>
            <a:r>
              <a:rPr lang="en-US" sz="2300" i="1" dirty="0" smtClean="0">
                <a:solidFill>
                  <a:schemeClr val="tx1"/>
                </a:solidFill>
              </a:rPr>
              <a:t> /&gt;");</a:t>
            </a:r>
            <a:endParaRPr lang="en-US" sz="3100" i="1" dirty="0" smtClean="0">
              <a:solidFill>
                <a:schemeClr val="tx1"/>
              </a:solidFill>
            </a:endParaRPr>
          </a:p>
          <a:p>
            <a:pPr lvl="1">
              <a:buNone/>
            </a:pPr>
            <a:r>
              <a:rPr lang="en-US" sz="2300" i="1" dirty="0" err="1" smtClean="0">
                <a:solidFill>
                  <a:schemeClr val="tx1"/>
                </a:solidFill>
              </a:rPr>
              <a:t>i</a:t>
            </a:r>
            <a:r>
              <a:rPr lang="en-US" sz="2300" i="1" dirty="0" smtClean="0">
                <a:solidFill>
                  <a:schemeClr val="tx1"/>
                </a:solidFill>
              </a:rPr>
              <a:t>++;</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a:xfrm>
            <a:off x="152400" y="1527048"/>
            <a:ext cx="8839200" cy="5102352"/>
          </a:xfrm>
        </p:spPr>
        <p:txBody>
          <a:bodyPr>
            <a:normAutofit fontScale="92500" lnSpcReduction="20000"/>
          </a:bodyPr>
          <a:lstStyle/>
          <a:p>
            <a:r>
              <a:rPr lang="en-US" b="1" dirty="0" smtClean="0"/>
              <a:t>do...while Loop</a:t>
            </a:r>
          </a:p>
          <a:p>
            <a:r>
              <a:rPr lang="en-US" b="1" dirty="0" smtClean="0"/>
              <a:t>Syntax</a:t>
            </a:r>
            <a:endParaRPr lang="en-US" dirty="0" smtClean="0"/>
          </a:p>
          <a:p>
            <a:pPr lvl="1">
              <a:buNone/>
            </a:pPr>
            <a:r>
              <a:rPr lang="en-US" sz="2400" i="1" dirty="0" smtClean="0">
                <a:solidFill>
                  <a:schemeClr val="tx1"/>
                </a:solidFill>
              </a:rPr>
              <a:t>do</a:t>
            </a:r>
            <a:br>
              <a:rPr lang="en-US" sz="2400" i="1" dirty="0" smtClean="0">
                <a:solidFill>
                  <a:schemeClr val="tx1"/>
                </a:solidFill>
              </a:rPr>
            </a:br>
            <a:r>
              <a:rPr lang="en-US" sz="2400" i="1" dirty="0" smtClean="0">
                <a:solidFill>
                  <a:schemeClr val="tx1"/>
                </a:solidFill>
              </a:rPr>
              <a:t>  {</a:t>
            </a:r>
            <a:br>
              <a:rPr lang="en-US" sz="2400" i="1" dirty="0" smtClean="0">
                <a:solidFill>
                  <a:schemeClr val="tx1"/>
                </a:solidFill>
              </a:rPr>
            </a:br>
            <a:r>
              <a:rPr lang="en-US" sz="2400" i="1" dirty="0" smtClean="0">
                <a:solidFill>
                  <a:schemeClr val="tx1"/>
                </a:solidFill>
              </a:rPr>
              <a:t>  code to be executed</a:t>
            </a:r>
            <a:br>
              <a:rPr lang="en-US" sz="2400" i="1" dirty="0" smtClean="0">
                <a:solidFill>
                  <a:schemeClr val="tx1"/>
                </a:solidFill>
              </a:rPr>
            </a:br>
            <a:r>
              <a:rPr lang="en-US" sz="2400" i="1" dirty="0" smtClean="0">
                <a:solidFill>
                  <a:schemeClr val="tx1"/>
                </a:solidFill>
              </a:rPr>
              <a:t>  }</a:t>
            </a:r>
          </a:p>
          <a:p>
            <a:r>
              <a:rPr lang="en-US" b="1" dirty="0" smtClean="0"/>
              <a:t>Example</a:t>
            </a:r>
          </a:p>
          <a:p>
            <a:pPr lvl="1">
              <a:buNone/>
            </a:pPr>
            <a:r>
              <a:rPr lang="en-US" i="1" dirty="0" err="1" smtClean="0">
                <a:solidFill>
                  <a:schemeClr val="tx1"/>
                </a:solidFill>
              </a:rPr>
              <a:t>var</a:t>
            </a:r>
            <a:r>
              <a:rPr lang="en-US" i="1" dirty="0" smtClean="0">
                <a:solidFill>
                  <a:schemeClr val="tx1"/>
                </a:solidFill>
              </a:rPr>
              <a:t> </a:t>
            </a:r>
            <a:r>
              <a:rPr lang="en-US" sz="2300" i="1" dirty="0" err="1" smtClean="0">
                <a:solidFill>
                  <a:schemeClr val="tx1"/>
                </a:solidFill>
              </a:rPr>
              <a:t>i</a:t>
            </a:r>
            <a:r>
              <a:rPr lang="en-US" sz="2300" i="1" dirty="0" smtClean="0">
                <a:solidFill>
                  <a:schemeClr val="tx1"/>
                </a:solidFill>
              </a:rPr>
              <a:t>=0;</a:t>
            </a:r>
            <a:endParaRPr lang="en-US" sz="3100" i="1" dirty="0" smtClean="0">
              <a:solidFill>
                <a:schemeClr val="tx1"/>
              </a:solidFill>
            </a:endParaRPr>
          </a:p>
          <a:p>
            <a:pPr lvl="1">
              <a:buNone/>
            </a:pPr>
            <a:r>
              <a:rPr lang="en-US" sz="2300" i="1" dirty="0" smtClean="0">
                <a:solidFill>
                  <a:schemeClr val="tx1"/>
                </a:solidFill>
              </a:rPr>
              <a:t>do</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("The number is " + </a:t>
            </a:r>
            <a:r>
              <a:rPr lang="en-US" sz="2300" i="1" dirty="0" err="1" smtClean="0">
                <a:solidFill>
                  <a:schemeClr val="tx1"/>
                </a:solidFill>
              </a:rPr>
              <a:t>i</a:t>
            </a:r>
            <a:r>
              <a:rPr lang="en-US" sz="2300" i="1" dirty="0" smtClean="0">
                <a:solidFill>
                  <a:schemeClr val="tx1"/>
                </a:solidFill>
              </a:rPr>
              <a:t>);</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("&lt;</a:t>
            </a:r>
            <a:r>
              <a:rPr lang="en-US" sz="2300" i="1" dirty="0" err="1" smtClean="0">
                <a:solidFill>
                  <a:schemeClr val="tx1"/>
                </a:solidFill>
              </a:rPr>
              <a:t>br</a:t>
            </a:r>
            <a:r>
              <a:rPr lang="en-US" sz="2300" i="1" dirty="0" smtClean="0">
                <a:solidFill>
                  <a:schemeClr val="tx1"/>
                </a:solidFill>
              </a:rPr>
              <a:t> /&gt;");</a:t>
            </a:r>
            <a:endParaRPr lang="en-US" sz="3100" i="1" dirty="0" smtClean="0">
              <a:solidFill>
                <a:schemeClr val="tx1"/>
              </a:solidFill>
            </a:endParaRPr>
          </a:p>
          <a:p>
            <a:pPr lvl="1">
              <a:buNone/>
            </a:pPr>
            <a:r>
              <a:rPr lang="en-US" sz="2300" i="1" dirty="0" err="1" smtClean="0">
                <a:solidFill>
                  <a:schemeClr val="tx1"/>
                </a:solidFill>
              </a:rPr>
              <a:t>i</a:t>
            </a:r>
            <a:r>
              <a:rPr lang="en-US" sz="2300" i="1" dirty="0" smtClean="0">
                <a:solidFill>
                  <a:schemeClr val="tx1"/>
                </a:solidFill>
              </a:rPr>
              <a:t>++;</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pPr lvl="1">
              <a:buNone/>
            </a:pPr>
            <a:r>
              <a:rPr lang="en-US" sz="2300" i="1" dirty="0" smtClean="0">
                <a:solidFill>
                  <a:schemeClr val="tx1"/>
                </a:solidFill>
              </a:rPr>
              <a:t>while (</a:t>
            </a:r>
            <a:r>
              <a:rPr lang="en-US" sz="2300" i="1" dirty="0" err="1" smtClean="0">
                <a:solidFill>
                  <a:schemeClr val="tx1"/>
                </a:solidFill>
              </a:rPr>
              <a:t>i</a:t>
            </a:r>
            <a:r>
              <a:rPr lang="en-US" sz="2300" i="1" dirty="0" smtClean="0">
                <a:solidFill>
                  <a:schemeClr val="tx1"/>
                </a:solidFill>
              </a:rPr>
              <a:t> &lt;= 5);</a:t>
            </a:r>
            <a:endParaRPr lang="en-US" sz="3100" i="1"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break Statement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a:xfrm>
            <a:off x="152400" y="1527048"/>
            <a:ext cx="8839200" cy="4873752"/>
          </a:xfrm>
        </p:spPr>
        <p:txBody>
          <a:bodyPr>
            <a:normAutofit fontScale="92500" lnSpcReduction="20000"/>
          </a:bodyPr>
          <a:lstStyle/>
          <a:p>
            <a:r>
              <a:rPr lang="en-US" dirty="0" smtClean="0"/>
              <a:t>The break statement will break the loop and continue executing the code that follows after the loop (if any).</a:t>
            </a:r>
          </a:p>
          <a:p>
            <a:r>
              <a:rPr lang="en-US" b="1" i="1" dirty="0" smtClean="0">
                <a:solidFill>
                  <a:schemeClr val="tx1"/>
                </a:solidFill>
              </a:rPr>
              <a:t>Example</a:t>
            </a:r>
          </a:p>
          <a:p>
            <a:pPr lvl="1">
              <a:buNone/>
            </a:pPr>
            <a:r>
              <a:rPr lang="en-US" i="1" dirty="0" smtClean="0">
                <a:solidFill>
                  <a:schemeClr val="tx1"/>
                </a:solidFill>
              </a:rPr>
              <a:t>&lt;script type="text/</a:t>
            </a:r>
            <a:r>
              <a:rPr lang="en-US" i="1" dirty="0" err="1" smtClean="0">
                <a:solidFill>
                  <a:schemeClr val="tx1"/>
                </a:solidFill>
              </a:rPr>
              <a:t>javascript</a:t>
            </a:r>
            <a:r>
              <a:rPr lang="en-US" i="1" dirty="0" smtClean="0">
                <a:solidFill>
                  <a:schemeClr val="tx1"/>
                </a:solidFill>
              </a:rPr>
              <a:t>"&gt;</a:t>
            </a:r>
          </a:p>
          <a:p>
            <a:pPr lvl="1">
              <a:buNone/>
            </a:pPr>
            <a:r>
              <a:rPr lang="en-US" i="1" dirty="0" err="1" smtClean="0">
                <a:solidFill>
                  <a:schemeClr val="tx1"/>
                </a:solidFill>
              </a:rPr>
              <a:t>var</a:t>
            </a:r>
            <a:r>
              <a:rPr lang="en-US" i="1" dirty="0" smtClean="0">
                <a:solidFill>
                  <a:schemeClr val="tx1"/>
                </a:solidFill>
              </a:rPr>
              <a:t> </a:t>
            </a:r>
            <a:r>
              <a:rPr lang="en-US" i="1" dirty="0" err="1" smtClean="0">
                <a:solidFill>
                  <a:schemeClr val="tx1"/>
                </a:solidFill>
              </a:rPr>
              <a:t>i</a:t>
            </a:r>
            <a:r>
              <a:rPr lang="en-US" i="1" dirty="0" smtClean="0">
                <a:solidFill>
                  <a:schemeClr val="tx1"/>
                </a:solidFill>
              </a:rPr>
              <a:t>=0;</a:t>
            </a:r>
          </a:p>
          <a:p>
            <a:pPr lvl="1">
              <a:buNone/>
            </a:pPr>
            <a:r>
              <a:rPr lang="en-US" i="1" dirty="0" smtClean="0">
                <a:solidFill>
                  <a:schemeClr val="tx1"/>
                </a:solidFill>
              </a:rPr>
              <a:t>for (</a:t>
            </a:r>
            <a:r>
              <a:rPr lang="en-US" i="1" dirty="0" err="1" smtClean="0">
                <a:solidFill>
                  <a:schemeClr val="tx1"/>
                </a:solidFill>
              </a:rPr>
              <a:t>i</a:t>
            </a:r>
            <a:r>
              <a:rPr lang="en-US" i="1" dirty="0" smtClean="0">
                <a:solidFill>
                  <a:schemeClr val="tx1"/>
                </a:solidFill>
              </a:rPr>
              <a:t>=0;i&lt;=10;i++)</a:t>
            </a:r>
          </a:p>
          <a:p>
            <a:pPr lvl="1">
              <a:buNone/>
            </a:pPr>
            <a:r>
              <a:rPr lang="en-US" i="1" dirty="0" smtClean="0">
                <a:solidFill>
                  <a:schemeClr val="tx1"/>
                </a:solidFill>
              </a:rPr>
              <a:t>{</a:t>
            </a:r>
          </a:p>
          <a:p>
            <a:pPr lvl="1">
              <a:buNone/>
            </a:pPr>
            <a:r>
              <a:rPr lang="en-US" i="1" dirty="0" smtClean="0">
                <a:solidFill>
                  <a:schemeClr val="tx1"/>
                </a:solidFill>
              </a:rPr>
              <a:t>if (</a:t>
            </a:r>
            <a:r>
              <a:rPr lang="en-US" i="1" dirty="0" err="1" smtClean="0">
                <a:solidFill>
                  <a:schemeClr val="tx1"/>
                </a:solidFill>
              </a:rPr>
              <a:t>i</a:t>
            </a:r>
            <a:r>
              <a:rPr lang="en-US" i="1" dirty="0" smtClean="0">
                <a:solidFill>
                  <a:schemeClr val="tx1"/>
                </a:solidFill>
              </a:rPr>
              <a:t>==3)</a:t>
            </a:r>
          </a:p>
          <a:p>
            <a:pPr lvl="1">
              <a:buNone/>
            </a:pPr>
            <a:r>
              <a:rPr lang="en-US" i="1" dirty="0" smtClean="0">
                <a:solidFill>
                  <a:schemeClr val="tx1"/>
                </a:solidFill>
              </a:rPr>
              <a:t>  {</a:t>
            </a:r>
          </a:p>
          <a:p>
            <a:pPr lvl="1">
              <a:buNone/>
            </a:pPr>
            <a:r>
              <a:rPr lang="en-US" i="1" dirty="0" smtClean="0">
                <a:solidFill>
                  <a:schemeClr val="tx1"/>
                </a:solidFill>
              </a:rPr>
              <a:t>  break;</a:t>
            </a:r>
          </a:p>
          <a:p>
            <a:pPr lvl="1">
              <a:buNone/>
            </a:pPr>
            <a:r>
              <a:rPr lang="en-US" i="1" dirty="0" smtClean="0">
                <a:solidFill>
                  <a:schemeClr val="tx1"/>
                </a:solidFill>
              </a:rPr>
              <a:t>  }</a:t>
            </a:r>
          </a:p>
          <a:p>
            <a:pPr lvl="1">
              <a:buNone/>
            </a:pPr>
            <a:r>
              <a:rPr lang="en-US" i="1" dirty="0" err="1" smtClean="0">
                <a:solidFill>
                  <a:schemeClr val="tx1"/>
                </a:solidFill>
              </a:rPr>
              <a:t>document.write</a:t>
            </a:r>
            <a:r>
              <a:rPr lang="en-US" i="1" dirty="0" smtClean="0">
                <a:solidFill>
                  <a:schemeClr val="tx1"/>
                </a:solidFill>
              </a:rPr>
              <a:t>("The number is " + </a:t>
            </a:r>
            <a:r>
              <a:rPr lang="en-US" i="1" dirty="0" err="1" smtClean="0">
                <a:solidFill>
                  <a:schemeClr val="tx1"/>
                </a:solidFill>
              </a:rPr>
              <a:t>i</a:t>
            </a:r>
            <a:r>
              <a:rPr lang="en-US" i="1" dirty="0" smtClean="0">
                <a:solidFill>
                  <a:schemeClr val="tx1"/>
                </a:solidFill>
              </a:rPr>
              <a:t>);</a:t>
            </a:r>
          </a:p>
          <a:p>
            <a:pPr lvl="1">
              <a:buNone/>
            </a:pPr>
            <a:r>
              <a:rPr lang="en-US" i="1" dirty="0" err="1" smtClean="0">
                <a:solidFill>
                  <a:schemeClr val="tx1"/>
                </a:solidFill>
              </a:rPr>
              <a:t>document.write</a:t>
            </a:r>
            <a:r>
              <a:rPr lang="en-US" i="1" dirty="0" smtClean="0">
                <a:solidFill>
                  <a:schemeClr val="tx1"/>
                </a:solidFill>
              </a:rPr>
              <a:t>("&lt;</a:t>
            </a:r>
            <a:r>
              <a:rPr lang="en-US" i="1" dirty="0" err="1" smtClean="0">
                <a:solidFill>
                  <a:schemeClr val="tx1"/>
                </a:solidFill>
              </a:rPr>
              <a:t>br</a:t>
            </a:r>
            <a:r>
              <a:rPr lang="en-US" i="1" dirty="0" smtClean="0">
                <a:solidFill>
                  <a:schemeClr val="tx1"/>
                </a:solidFill>
              </a:rPr>
              <a:t> /&gt;");</a:t>
            </a:r>
          </a:p>
          <a:p>
            <a:pPr lvl="1">
              <a:buNone/>
            </a:pPr>
            <a:r>
              <a:rPr lang="en-US" i="1" dirty="0" smtClean="0">
                <a:solidFill>
                  <a:schemeClr val="tx1"/>
                </a:solidFill>
              </a:rPr>
              <a:t>}</a:t>
            </a:r>
          </a:p>
          <a:p>
            <a:pPr lvl="1">
              <a:buNone/>
            </a:pPr>
            <a:r>
              <a:rPr lang="en-US" i="1" dirty="0" smtClean="0">
                <a:solidFill>
                  <a:schemeClr val="tx1"/>
                </a:solidFill>
              </a:rPr>
              <a:t>&lt;/script&gt;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additive="base">
                                        <p:cTn id="5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 calcmode="lin" valueType="num">
                                      <p:cBhvr additive="base">
                                        <p:cTn id="5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 calcmode="lin" valueType="num">
                                      <p:cBhvr additive="base">
                                        <p:cTn id="6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continue Statement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Content Placeholder 3"/>
          <p:cNvSpPr>
            <a:spLocks noGrp="1"/>
          </p:cNvSpPr>
          <p:nvPr>
            <p:ph sz="quarter" idx="1"/>
          </p:nvPr>
        </p:nvSpPr>
        <p:spPr>
          <a:xfrm>
            <a:off x="152400" y="1527048"/>
            <a:ext cx="8839200" cy="4873752"/>
          </a:xfrm>
        </p:spPr>
        <p:txBody>
          <a:bodyPr>
            <a:normAutofit fontScale="85000" lnSpcReduction="20000"/>
          </a:bodyPr>
          <a:lstStyle/>
          <a:p>
            <a:r>
              <a:rPr lang="en-US" dirty="0" smtClean="0"/>
              <a:t>The continue statement will break the current loop and continue with the next value.</a:t>
            </a:r>
          </a:p>
          <a:p>
            <a:r>
              <a:rPr lang="en-US" b="1" i="1" dirty="0" smtClean="0">
                <a:solidFill>
                  <a:schemeClr val="tx1"/>
                </a:solidFill>
              </a:rPr>
              <a:t>Example</a:t>
            </a:r>
          </a:p>
          <a:p>
            <a:pPr lvl="1">
              <a:buNone/>
            </a:pPr>
            <a:r>
              <a:rPr lang="en-US" sz="2300" i="1" dirty="0" smtClean="0">
                <a:solidFill>
                  <a:schemeClr val="tx1"/>
                </a:solidFill>
              </a:rPr>
              <a:t>&lt;script type="text/</a:t>
            </a:r>
            <a:r>
              <a:rPr lang="en-US" sz="2300" i="1" dirty="0" err="1" smtClean="0">
                <a:solidFill>
                  <a:schemeClr val="tx1"/>
                </a:solidFill>
              </a:rPr>
              <a:t>javascript</a:t>
            </a:r>
            <a:r>
              <a:rPr lang="en-US" sz="2300" i="1" dirty="0" smtClean="0">
                <a:solidFill>
                  <a:schemeClr val="tx1"/>
                </a:solidFill>
              </a:rPr>
              <a:t>"&gt;</a:t>
            </a:r>
            <a:endParaRPr lang="en-US" sz="3100" i="1" dirty="0" smtClean="0">
              <a:solidFill>
                <a:schemeClr val="tx1"/>
              </a:solidFill>
            </a:endParaRPr>
          </a:p>
          <a:p>
            <a:pPr lvl="1">
              <a:buNone/>
            </a:pPr>
            <a:r>
              <a:rPr lang="en-US" sz="2300" i="1" dirty="0" err="1" smtClean="0">
                <a:solidFill>
                  <a:schemeClr val="tx1"/>
                </a:solidFill>
              </a:rPr>
              <a:t>var</a:t>
            </a:r>
            <a:r>
              <a:rPr lang="en-US" sz="2300" i="1" dirty="0" smtClean="0">
                <a:solidFill>
                  <a:schemeClr val="tx1"/>
                </a:solidFill>
              </a:rPr>
              <a:t> </a:t>
            </a:r>
            <a:r>
              <a:rPr lang="en-US" sz="2300" i="1" dirty="0" err="1" smtClean="0">
                <a:solidFill>
                  <a:schemeClr val="tx1"/>
                </a:solidFill>
              </a:rPr>
              <a:t>i</a:t>
            </a:r>
            <a:r>
              <a:rPr lang="en-US" sz="2300" i="1" dirty="0" smtClean="0">
                <a:solidFill>
                  <a:schemeClr val="tx1"/>
                </a:solidFill>
              </a:rPr>
              <a:t>=0;</a:t>
            </a:r>
            <a:endParaRPr lang="en-US" sz="3100" i="1" dirty="0" smtClean="0">
              <a:solidFill>
                <a:schemeClr val="tx1"/>
              </a:solidFill>
            </a:endParaRPr>
          </a:p>
          <a:p>
            <a:pPr lvl="1">
              <a:buNone/>
            </a:pPr>
            <a:r>
              <a:rPr lang="en-US" sz="2300" i="1" dirty="0" smtClean="0">
                <a:solidFill>
                  <a:schemeClr val="tx1"/>
                </a:solidFill>
              </a:rPr>
              <a:t>for (</a:t>
            </a:r>
            <a:r>
              <a:rPr lang="en-US" sz="2300" i="1" dirty="0" err="1" smtClean="0">
                <a:solidFill>
                  <a:schemeClr val="tx1"/>
                </a:solidFill>
              </a:rPr>
              <a:t>i</a:t>
            </a:r>
            <a:r>
              <a:rPr lang="en-US" sz="2300" i="1" dirty="0" smtClean="0">
                <a:solidFill>
                  <a:schemeClr val="tx1"/>
                </a:solidFill>
              </a:rPr>
              <a:t>=0;i&lt;=10;i++)</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pPr lvl="1">
              <a:buNone/>
            </a:pPr>
            <a:r>
              <a:rPr lang="en-US" sz="2300" i="1" dirty="0" smtClean="0">
                <a:solidFill>
                  <a:schemeClr val="tx1"/>
                </a:solidFill>
              </a:rPr>
              <a:t>if (</a:t>
            </a:r>
            <a:r>
              <a:rPr lang="en-US" sz="2300" i="1" dirty="0" err="1" smtClean="0">
                <a:solidFill>
                  <a:schemeClr val="tx1"/>
                </a:solidFill>
              </a:rPr>
              <a:t>i</a:t>
            </a:r>
            <a:r>
              <a:rPr lang="en-US" sz="2300" i="1" dirty="0" smtClean="0">
                <a:solidFill>
                  <a:schemeClr val="tx1"/>
                </a:solidFill>
              </a:rPr>
              <a:t>==3)</a:t>
            </a:r>
            <a:endParaRPr lang="en-US" sz="3100" i="1" dirty="0" smtClean="0">
              <a:solidFill>
                <a:schemeClr val="tx1"/>
              </a:solidFill>
            </a:endParaRPr>
          </a:p>
          <a:p>
            <a:pPr lvl="1">
              <a:buNone/>
            </a:pPr>
            <a:r>
              <a:rPr lang="en-US" sz="2300" i="1" dirty="0" smtClean="0">
                <a:solidFill>
                  <a:schemeClr val="tx1"/>
                </a:solidFill>
              </a:rPr>
              <a:t>  {</a:t>
            </a:r>
            <a:endParaRPr lang="en-US" sz="3100" i="1" dirty="0" smtClean="0">
              <a:solidFill>
                <a:schemeClr val="tx1"/>
              </a:solidFill>
            </a:endParaRPr>
          </a:p>
          <a:p>
            <a:pPr lvl="1">
              <a:buNone/>
            </a:pPr>
            <a:r>
              <a:rPr lang="en-US" sz="2300" i="1" dirty="0" smtClean="0">
                <a:solidFill>
                  <a:schemeClr val="tx1"/>
                </a:solidFill>
              </a:rPr>
              <a:t>  continue;</a:t>
            </a:r>
            <a:endParaRPr lang="en-US" sz="3100" i="1" dirty="0" smtClean="0">
              <a:solidFill>
                <a:schemeClr val="tx1"/>
              </a:solidFill>
            </a:endParaRPr>
          </a:p>
          <a:p>
            <a:pPr lvl="1">
              <a:buNone/>
            </a:pPr>
            <a:r>
              <a:rPr lang="en-US" sz="2300" i="1" dirty="0" smtClean="0">
                <a:solidFill>
                  <a:schemeClr val="tx1"/>
                </a:solidFill>
              </a:rPr>
              <a:t>  }</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("The number is " + </a:t>
            </a:r>
            <a:r>
              <a:rPr lang="en-US" sz="2300" i="1" dirty="0" err="1" smtClean="0">
                <a:solidFill>
                  <a:schemeClr val="tx1"/>
                </a:solidFill>
              </a:rPr>
              <a:t>i</a:t>
            </a:r>
            <a:r>
              <a:rPr lang="en-US" sz="2300" i="1" dirty="0" smtClean="0">
                <a:solidFill>
                  <a:schemeClr val="tx1"/>
                </a:solidFill>
              </a:rPr>
              <a:t>);</a:t>
            </a:r>
            <a:endParaRPr lang="en-US" sz="3100" i="1" dirty="0" smtClean="0">
              <a:solidFill>
                <a:schemeClr val="tx1"/>
              </a:solidFill>
            </a:endParaRPr>
          </a:p>
          <a:p>
            <a:pPr lvl="1">
              <a:buNone/>
            </a:pPr>
            <a:r>
              <a:rPr lang="en-US" sz="2300" i="1" dirty="0" err="1" smtClean="0">
                <a:solidFill>
                  <a:schemeClr val="tx1"/>
                </a:solidFill>
              </a:rPr>
              <a:t>document.write</a:t>
            </a:r>
            <a:r>
              <a:rPr lang="en-US" sz="2300" i="1" dirty="0" smtClean="0">
                <a:solidFill>
                  <a:schemeClr val="tx1"/>
                </a:solidFill>
              </a:rPr>
              <a:t>("&lt;</a:t>
            </a:r>
            <a:r>
              <a:rPr lang="en-US" sz="2300" i="1" dirty="0" err="1" smtClean="0">
                <a:solidFill>
                  <a:schemeClr val="tx1"/>
                </a:solidFill>
              </a:rPr>
              <a:t>br</a:t>
            </a:r>
            <a:r>
              <a:rPr lang="en-US" sz="2300" i="1" dirty="0" smtClean="0">
                <a:solidFill>
                  <a:schemeClr val="tx1"/>
                </a:solidFill>
              </a:rPr>
              <a:t> /&gt;");</a:t>
            </a:r>
            <a:endParaRPr lang="en-US" sz="3100" i="1" dirty="0" smtClean="0">
              <a:solidFill>
                <a:schemeClr val="tx1"/>
              </a:solidFill>
            </a:endParaRPr>
          </a:p>
          <a:p>
            <a:pPr lvl="1">
              <a:buNone/>
            </a:pPr>
            <a:r>
              <a:rPr lang="en-US" sz="2300" i="1" dirty="0" smtClean="0">
                <a:solidFill>
                  <a:schemeClr val="tx1"/>
                </a:solidFill>
              </a:rPr>
              <a:t>}</a:t>
            </a:r>
            <a:endParaRPr lang="en-US" sz="3100" i="1" dirty="0" smtClean="0">
              <a:solidFill>
                <a:schemeClr val="tx1"/>
              </a:solidFill>
            </a:endParaRPr>
          </a:p>
          <a:p>
            <a:pPr lvl="1">
              <a:buNone/>
            </a:pPr>
            <a:r>
              <a:rPr lang="en-US" sz="2300" i="1" dirty="0" smtClean="0">
                <a:solidFill>
                  <a:schemeClr val="tx1"/>
                </a:solidFill>
              </a:rPr>
              <a:t>&lt;/script&gt;</a:t>
            </a:r>
            <a:endParaRPr lang="en-US" sz="3100" i="1"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additive="base">
                                        <p:cTn id="5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 calcmode="lin" valueType="num">
                                      <p:cBhvr additive="base">
                                        <p:cTn id="5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 calcmode="lin" valueType="num">
                                      <p:cBhvr additive="base">
                                        <p:cTn id="6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For...In Statement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4" name="Content Placeholder 3"/>
          <p:cNvSpPr>
            <a:spLocks noGrp="1"/>
          </p:cNvSpPr>
          <p:nvPr>
            <p:ph sz="quarter" idx="1"/>
          </p:nvPr>
        </p:nvSpPr>
        <p:spPr>
          <a:xfrm>
            <a:off x="185928" y="1447800"/>
            <a:ext cx="8805672" cy="5334000"/>
          </a:xfrm>
        </p:spPr>
        <p:txBody>
          <a:bodyPr>
            <a:normAutofit fontScale="85000" lnSpcReduction="20000"/>
          </a:bodyPr>
          <a:lstStyle/>
          <a:p>
            <a:r>
              <a:rPr lang="en-US" dirty="0" smtClean="0"/>
              <a:t>The for...in statement loops through the properties of an object.</a:t>
            </a:r>
          </a:p>
          <a:p>
            <a:r>
              <a:rPr lang="en-US" b="1" dirty="0" smtClean="0"/>
              <a:t>Syntax:</a:t>
            </a:r>
            <a:endParaRPr lang="en-US" dirty="0" smtClean="0"/>
          </a:p>
          <a:p>
            <a:pPr lvl="1">
              <a:buNone/>
            </a:pPr>
            <a:r>
              <a:rPr lang="en-US" i="1" dirty="0" smtClean="0">
                <a:solidFill>
                  <a:schemeClr val="tx1"/>
                </a:solidFill>
              </a:rPr>
              <a:t>for (variable in object)</a:t>
            </a:r>
            <a:br>
              <a:rPr lang="en-US" i="1" dirty="0" smtClean="0">
                <a:solidFill>
                  <a:schemeClr val="tx1"/>
                </a:solidFill>
              </a:rPr>
            </a:br>
            <a:r>
              <a:rPr lang="en-US" i="1" dirty="0" smtClean="0">
                <a:solidFill>
                  <a:schemeClr val="tx1"/>
                </a:solidFill>
              </a:rPr>
              <a:t>  {</a:t>
            </a:r>
            <a:br>
              <a:rPr lang="en-US" i="1" dirty="0" smtClean="0">
                <a:solidFill>
                  <a:schemeClr val="tx1"/>
                </a:solidFill>
              </a:rPr>
            </a:br>
            <a:r>
              <a:rPr lang="en-US" i="1" dirty="0" smtClean="0">
                <a:solidFill>
                  <a:schemeClr val="tx1"/>
                </a:solidFill>
              </a:rPr>
              <a:t>  code to be executed</a:t>
            </a:r>
            <a:br>
              <a:rPr lang="en-US" i="1" dirty="0" smtClean="0">
                <a:solidFill>
                  <a:schemeClr val="tx1"/>
                </a:solidFill>
              </a:rPr>
            </a:br>
            <a:r>
              <a:rPr lang="en-US" i="1" dirty="0" smtClean="0">
                <a:solidFill>
                  <a:schemeClr val="tx1"/>
                </a:solidFill>
              </a:rPr>
              <a:t>  }</a:t>
            </a:r>
          </a:p>
          <a:p>
            <a:r>
              <a:rPr lang="en-US" b="1" dirty="0" smtClean="0"/>
              <a:t>Example</a:t>
            </a:r>
          </a:p>
          <a:p>
            <a:pPr lvl="1">
              <a:buNone/>
            </a:pPr>
            <a:r>
              <a:rPr lang="en-US" i="1" dirty="0" smtClean="0">
                <a:solidFill>
                  <a:schemeClr val="tx1"/>
                </a:solidFill>
              </a:rPr>
              <a:t>&lt;script type="text/</a:t>
            </a:r>
            <a:r>
              <a:rPr lang="en-US" i="1" dirty="0" err="1" smtClean="0">
                <a:solidFill>
                  <a:schemeClr val="tx1"/>
                </a:solidFill>
              </a:rPr>
              <a:t>javascript</a:t>
            </a:r>
            <a:r>
              <a:rPr lang="en-US" i="1" dirty="0" smtClean="0">
                <a:solidFill>
                  <a:schemeClr val="tx1"/>
                </a:solidFill>
              </a:rPr>
              <a:t>"&gt;</a:t>
            </a:r>
          </a:p>
          <a:p>
            <a:pPr lvl="1">
              <a:buNone/>
            </a:pPr>
            <a:r>
              <a:rPr lang="en-US" i="1" dirty="0" err="1" smtClean="0">
                <a:solidFill>
                  <a:schemeClr val="tx1"/>
                </a:solidFill>
              </a:rPr>
              <a:t>var</a:t>
            </a:r>
            <a:r>
              <a:rPr lang="en-US" i="1" dirty="0" smtClean="0">
                <a:solidFill>
                  <a:schemeClr val="tx1"/>
                </a:solidFill>
              </a:rPr>
              <a:t> person={</a:t>
            </a:r>
            <a:r>
              <a:rPr lang="en-US" i="1" dirty="0" err="1" smtClean="0">
                <a:solidFill>
                  <a:schemeClr val="tx1"/>
                </a:solidFill>
              </a:rPr>
              <a:t>fname</a:t>
            </a:r>
            <a:r>
              <a:rPr lang="en-US" i="1" dirty="0" smtClean="0">
                <a:solidFill>
                  <a:schemeClr val="tx1"/>
                </a:solidFill>
              </a:rPr>
              <a:t>:"</a:t>
            </a:r>
            <a:r>
              <a:rPr lang="en-US" i="1" dirty="0" err="1" smtClean="0">
                <a:solidFill>
                  <a:schemeClr val="tx1"/>
                </a:solidFill>
              </a:rPr>
              <a:t>John",lname</a:t>
            </a:r>
            <a:r>
              <a:rPr lang="en-US" i="1" dirty="0" smtClean="0">
                <a:solidFill>
                  <a:schemeClr val="tx1"/>
                </a:solidFill>
              </a:rPr>
              <a:t>:"Doe",age:25}; </a:t>
            </a:r>
          </a:p>
          <a:p>
            <a:pPr lvl="1">
              <a:buNone/>
            </a:pPr>
            <a:r>
              <a:rPr lang="en-US" i="1" dirty="0" err="1" smtClean="0">
                <a:solidFill>
                  <a:schemeClr val="tx1"/>
                </a:solidFill>
              </a:rPr>
              <a:t>var</a:t>
            </a:r>
            <a:r>
              <a:rPr lang="en-US" i="1" dirty="0" smtClean="0">
                <a:solidFill>
                  <a:schemeClr val="tx1"/>
                </a:solidFill>
              </a:rPr>
              <a:t> x;</a:t>
            </a:r>
          </a:p>
          <a:p>
            <a:pPr lvl="1">
              <a:buNone/>
            </a:pPr>
            <a:r>
              <a:rPr lang="en-US" i="1" dirty="0" smtClean="0">
                <a:solidFill>
                  <a:schemeClr val="tx1"/>
                </a:solidFill>
              </a:rPr>
              <a:t>for (x in person)</a:t>
            </a:r>
          </a:p>
          <a:p>
            <a:pPr lvl="1">
              <a:buNone/>
            </a:pPr>
            <a:r>
              <a:rPr lang="en-US" i="1" dirty="0" smtClean="0">
                <a:solidFill>
                  <a:schemeClr val="tx1"/>
                </a:solidFill>
              </a:rPr>
              <a:t>{</a:t>
            </a:r>
          </a:p>
          <a:p>
            <a:pPr lvl="1">
              <a:buNone/>
            </a:pPr>
            <a:r>
              <a:rPr lang="en-US" i="1" dirty="0" err="1" smtClean="0">
                <a:solidFill>
                  <a:schemeClr val="tx1"/>
                </a:solidFill>
              </a:rPr>
              <a:t>document.write</a:t>
            </a:r>
            <a:r>
              <a:rPr lang="en-US" i="1" dirty="0" smtClean="0">
                <a:solidFill>
                  <a:schemeClr val="tx1"/>
                </a:solidFill>
              </a:rPr>
              <a:t>(person[x] + " ");</a:t>
            </a:r>
          </a:p>
          <a:p>
            <a:pPr lvl="1">
              <a:buNone/>
            </a:pPr>
            <a:r>
              <a:rPr lang="en-US" i="1" dirty="0" smtClean="0">
                <a:solidFill>
                  <a:schemeClr val="tx1"/>
                </a:solidFill>
              </a:rPr>
              <a:t>}</a:t>
            </a:r>
          </a:p>
          <a:p>
            <a:pPr lvl="1">
              <a:buNone/>
            </a:pPr>
            <a:r>
              <a:rPr lang="en-US" i="1" dirty="0" smtClean="0">
                <a:solidFill>
                  <a:schemeClr val="tx1"/>
                </a:solidFill>
              </a:rPr>
              <a:t>&lt;/script&gt;</a:t>
            </a:r>
          </a:p>
          <a:p>
            <a:r>
              <a:rPr lang="en-US" u="sng" dirty="0" smtClean="0"/>
              <a:t>The code in the body of the for...in loop is executed once for each property.</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Content Placeholder 4"/>
          <p:cNvSpPr>
            <a:spLocks noGrp="1"/>
          </p:cNvSpPr>
          <p:nvPr>
            <p:ph sz="quarter" idx="1"/>
          </p:nvPr>
        </p:nvSpPr>
        <p:spPr>
          <a:xfrm>
            <a:off x="152400" y="1295400"/>
            <a:ext cx="8839200" cy="5105400"/>
          </a:xfrm>
        </p:spPr>
        <p:txBody>
          <a:bodyPr>
            <a:normAutofit fontScale="85000" lnSpcReduction="20000"/>
          </a:bodyPr>
          <a:lstStyle/>
          <a:p>
            <a:pPr lvl="1"/>
            <a:endParaRPr lang="en-US" dirty="0" smtClean="0"/>
          </a:p>
          <a:p>
            <a:r>
              <a:rPr lang="en-US" sz="3200" dirty="0" smtClean="0"/>
              <a:t>A function will be executed by an event or by a call to the function. </a:t>
            </a:r>
          </a:p>
          <a:p>
            <a:r>
              <a:rPr lang="en-US" sz="3200" dirty="0" smtClean="0"/>
              <a:t>To keep the browser from executing a script when the page loads, you can put your script into a function.</a:t>
            </a:r>
          </a:p>
          <a:p>
            <a:r>
              <a:rPr lang="en-US" sz="3200" dirty="0" smtClean="0"/>
              <a:t> You may call a function from anywhere within a page (or even from other pages if the function is embedded in an external .</a:t>
            </a:r>
            <a:r>
              <a:rPr lang="en-US" sz="3200" dirty="0" err="1" smtClean="0"/>
              <a:t>js</a:t>
            </a:r>
            <a:r>
              <a:rPr lang="en-US" sz="3200" dirty="0" smtClean="0"/>
              <a:t> file).</a:t>
            </a:r>
          </a:p>
          <a:p>
            <a:r>
              <a:rPr lang="en-US" sz="3200" dirty="0" smtClean="0"/>
              <a:t>Functions can be defined both in the &lt;head&gt; and in the &lt;body&gt; section of a document. </a:t>
            </a:r>
          </a:p>
          <a:p>
            <a:r>
              <a:rPr lang="en-US" sz="3200" dirty="0" smtClean="0"/>
              <a:t>However, to assure that a function is read/loaded by the browser before it is called, it could be wise to put functions in the &lt;head&gt; section.</a:t>
            </a:r>
            <a:endParaRPr lang="en-MY" sz="3200" dirty="0" smtClean="0"/>
          </a:p>
          <a:p>
            <a:pPr>
              <a:buNone/>
            </a:pPr>
            <a:r>
              <a:rPr lang="en-US" dirty="0" smtClean="0"/>
              <a:t>		</a:t>
            </a:r>
            <a:endParaRPr lang="en-MY" dirty="0" smtClean="0"/>
          </a:p>
          <a:p>
            <a:endParaRPr lang="en-MY" dirty="0" smtClean="0"/>
          </a:p>
        </p:txBody>
      </p:sp>
    </p:spTree>
    <p:extLst>
      <p:ext uri="{BB962C8B-B14F-4D97-AF65-F5344CB8AC3E}">
        <p14:creationId xmlns:p14="http://schemas.microsoft.com/office/powerpoint/2010/main" val="276246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 y="1527048"/>
            <a:ext cx="8842248" cy="4873752"/>
          </a:xfrm>
        </p:spPr>
        <p:txBody>
          <a:bodyPr>
            <a:normAutofit lnSpcReduction="10000"/>
          </a:bodyPr>
          <a:lstStyle/>
          <a:p>
            <a:r>
              <a:rPr lang="en-US" b="1" dirty="0" smtClean="0"/>
              <a:t>Syntax:</a:t>
            </a:r>
            <a:endParaRPr lang="en-MY" dirty="0" smtClean="0"/>
          </a:p>
          <a:p>
            <a:pPr lvl="1">
              <a:buNone/>
            </a:pPr>
            <a:r>
              <a:rPr lang="en-US" i="1" dirty="0" smtClean="0">
                <a:solidFill>
                  <a:schemeClr val="tx1"/>
                </a:solidFill>
              </a:rPr>
              <a:t>	function </a:t>
            </a:r>
            <a:r>
              <a:rPr lang="en-US" i="1" dirty="0" err="1" smtClean="0">
                <a:solidFill>
                  <a:schemeClr val="tx1"/>
                </a:solidFill>
              </a:rPr>
              <a:t>functionname</a:t>
            </a:r>
            <a:r>
              <a:rPr lang="en-US" i="1" dirty="0" smtClean="0">
                <a:solidFill>
                  <a:schemeClr val="tx1"/>
                </a:solidFill>
              </a:rPr>
              <a:t>(var1,var2,...,</a:t>
            </a:r>
            <a:r>
              <a:rPr lang="en-US" i="1" dirty="0" err="1" smtClean="0">
                <a:solidFill>
                  <a:schemeClr val="tx1"/>
                </a:solidFill>
              </a:rPr>
              <a:t>varX</a:t>
            </a:r>
            <a:r>
              <a:rPr lang="en-US" i="1" dirty="0" smtClean="0">
                <a:solidFill>
                  <a:schemeClr val="tx1"/>
                </a:solidFill>
              </a:rPr>
              <a:t>)</a:t>
            </a:r>
            <a:br>
              <a:rPr lang="en-US" i="1" dirty="0" smtClean="0">
                <a:solidFill>
                  <a:schemeClr val="tx1"/>
                </a:solidFill>
              </a:rPr>
            </a:br>
            <a:r>
              <a:rPr lang="en-US" i="1" dirty="0" smtClean="0">
                <a:solidFill>
                  <a:schemeClr val="tx1"/>
                </a:solidFill>
              </a:rPr>
              <a:t>{</a:t>
            </a:r>
            <a:br>
              <a:rPr lang="en-US" i="1" dirty="0" smtClean="0">
                <a:solidFill>
                  <a:schemeClr val="tx1"/>
                </a:solidFill>
              </a:rPr>
            </a:br>
            <a:r>
              <a:rPr lang="en-US" i="1" dirty="0" smtClean="0">
                <a:solidFill>
                  <a:schemeClr val="tx1"/>
                </a:solidFill>
              </a:rPr>
              <a:t>some code</a:t>
            </a:r>
            <a:br>
              <a:rPr lang="en-US" i="1" dirty="0" smtClean="0">
                <a:solidFill>
                  <a:schemeClr val="tx1"/>
                </a:solidFill>
              </a:rPr>
            </a:br>
            <a:r>
              <a:rPr lang="en-US" i="1" dirty="0" smtClean="0">
                <a:solidFill>
                  <a:schemeClr val="tx1"/>
                </a:solidFill>
              </a:rPr>
              <a:t>}</a:t>
            </a:r>
          </a:p>
          <a:p>
            <a:r>
              <a:rPr lang="en-US" dirty="0" smtClean="0"/>
              <a:t>The parameters var1, var2, etc. are variables or values passed into the function. The { and the } defines the start and end of the function.</a:t>
            </a:r>
          </a:p>
          <a:p>
            <a:r>
              <a:rPr lang="en-US" dirty="0" smtClean="0"/>
              <a:t>A function with no parameters must include the parentheses () after the function name.</a:t>
            </a:r>
          </a:p>
          <a:p>
            <a:r>
              <a:rPr lang="en-US" sz="2200" i="1" u="sng" dirty="0" smtClean="0"/>
              <a:t>The word function must be written in lowercase letters, otherwise a JavaScript error occurs! Also note that you must call a function with the exact same capitals as in the function name.</a:t>
            </a:r>
            <a:endParaRPr lang="en-MY" sz="2200" i="1" dirty="0" smtClean="0"/>
          </a:p>
          <a:p>
            <a:endParaRPr lang="en-MY" dirty="0" smtClean="0"/>
          </a:p>
          <a:p>
            <a:pPr lvl="1">
              <a:buNone/>
            </a:pPr>
            <a:endParaRPr lang="en-MY" i="1" dirty="0">
              <a:solidFill>
                <a:schemeClr val="tx1"/>
              </a:solidFill>
            </a:endParaRPr>
          </a:p>
        </p:txBody>
      </p:sp>
      <p:sp>
        <p:nvSpPr>
          <p:cNvPr id="2" name="Title 1"/>
          <p:cNvSpPr>
            <a:spLocks noGrp="1"/>
          </p:cNvSpPr>
          <p:nvPr>
            <p:ph type="title"/>
          </p:nvPr>
        </p:nvSpPr>
        <p:spPr/>
        <p:txBody>
          <a:bodyPr/>
          <a:lstStyle/>
          <a:p>
            <a:r>
              <a:rPr lang="en-US" dirty="0" smtClean="0"/>
              <a:t>How to Define a Function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04816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sz="quarter" idx="1"/>
          </p:nvPr>
        </p:nvSpPr>
        <p:spPr>
          <a:xfrm>
            <a:off x="152400" y="1371600"/>
            <a:ext cx="8839200" cy="4949952"/>
          </a:xfrm>
        </p:spPr>
        <p:txBody>
          <a:bodyPr>
            <a:noAutofit/>
          </a:bodyPr>
          <a:lstStyle/>
          <a:p>
            <a:pPr lvl="1">
              <a:buNone/>
            </a:pPr>
            <a:r>
              <a:rPr lang="en-US" sz="1900" i="1" dirty="0" smtClean="0">
                <a:solidFill>
                  <a:schemeClr val="tx1"/>
                </a:solidFill>
              </a:rPr>
              <a:t>&lt;html&gt;</a:t>
            </a:r>
            <a:endParaRPr lang="en-MY" sz="1900" i="1" dirty="0" smtClean="0">
              <a:solidFill>
                <a:schemeClr val="tx1"/>
              </a:solidFill>
            </a:endParaRPr>
          </a:p>
          <a:p>
            <a:pPr lvl="1">
              <a:buNone/>
            </a:pPr>
            <a:r>
              <a:rPr lang="en-US" sz="1900" i="1" dirty="0" smtClean="0">
                <a:solidFill>
                  <a:schemeClr val="tx1"/>
                </a:solidFill>
              </a:rPr>
              <a:t>&lt;head&gt;</a:t>
            </a:r>
            <a:endParaRPr lang="en-MY" sz="1900" i="1" dirty="0" smtClean="0">
              <a:solidFill>
                <a:schemeClr val="tx1"/>
              </a:solidFill>
            </a:endParaRPr>
          </a:p>
          <a:p>
            <a:pPr lvl="2">
              <a:buNone/>
            </a:pPr>
            <a:r>
              <a:rPr lang="en-US" sz="1900" i="1" dirty="0" smtClean="0">
                <a:solidFill>
                  <a:schemeClr val="tx1"/>
                </a:solidFill>
              </a:rPr>
              <a:t>&lt;script type="text/</a:t>
            </a:r>
            <a:r>
              <a:rPr lang="en-US" sz="1900" i="1" dirty="0" err="1" smtClean="0">
                <a:solidFill>
                  <a:schemeClr val="tx1"/>
                </a:solidFill>
              </a:rPr>
              <a:t>javascript</a:t>
            </a:r>
            <a:r>
              <a:rPr lang="en-US" sz="1900" i="1" dirty="0" smtClean="0">
                <a:solidFill>
                  <a:schemeClr val="tx1"/>
                </a:solidFill>
              </a:rPr>
              <a:t>"&gt;</a:t>
            </a:r>
            <a:endParaRPr lang="en-MY" sz="1900" i="1" dirty="0" smtClean="0">
              <a:solidFill>
                <a:schemeClr val="tx1"/>
              </a:solidFill>
            </a:endParaRPr>
          </a:p>
          <a:p>
            <a:pPr lvl="2">
              <a:buNone/>
            </a:pPr>
            <a:r>
              <a:rPr lang="en-US" sz="1900" i="1" dirty="0" smtClean="0">
                <a:solidFill>
                  <a:schemeClr val="tx1"/>
                </a:solidFill>
              </a:rPr>
              <a:t>	function </a:t>
            </a:r>
            <a:r>
              <a:rPr lang="en-US" sz="1900" i="1" dirty="0" err="1" smtClean="0">
                <a:solidFill>
                  <a:schemeClr val="tx1"/>
                </a:solidFill>
              </a:rPr>
              <a:t>displaymessage</a:t>
            </a:r>
            <a:r>
              <a:rPr lang="en-US" sz="1900" i="1" dirty="0" smtClean="0">
                <a:solidFill>
                  <a:schemeClr val="tx1"/>
                </a:solidFill>
              </a:rPr>
              <a:t>(){</a:t>
            </a:r>
            <a:endParaRPr lang="en-MY" sz="1900" i="1" dirty="0" smtClean="0">
              <a:solidFill>
                <a:schemeClr val="tx1"/>
              </a:solidFill>
            </a:endParaRPr>
          </a:p>
          <a:p>
            <a:pPr lvl="2">
              <a:buNone/>
            </a:pPr>
            <a:r>
              <a:rPr lang="en-US" sz="1900" i="1" dirty="0" smtClean="0">
                <a:solidFill>
                  <a:schemeClr val="tx1"/>
                </a:solidFill>
              </a:rPr>
              <a:t>			alert("Hello World!");</a:t>
            </a:r>
            <a:endParaRPr lang="en-MY" sz="1900" i="1" dirty="0" smtClean="0">
              <a:solidFill>
                <a:schemeClr val="tx1"/>
              </a:solidFill>
            </a:endParaRPr>
          </a:p>
          <a:p>
            <a:pPr lvl="2">
              <a:buNone/>
            </a:pPr>
            <a:r>
              <a:rPr lang="en-US" sz="1900" i="1" dirty="0" smtClean="0">
                <a:solidFill>
                  <a:schemeClr val="tx1"/>
                </a:solidFill>
              </a:rPr>
              <a:t>	}</a:t>
            </a:r>
            <a:endParaRPr lang="en-MY" sz="1900" i="1" dirty="0" smtClean="0">
              <a:solidFill>
                <a:schemeClr val="tx1"/>
              </a:solidFill>
            </a:endParaRPr>
          </a:p>
          <a:p>
            <a:pPr lvl="1">
              <a:buNone/>
            </a:pPr>
            <a:r>
              <a:rPr lang="en-US" sz="1900" i="1" dirty="0" smtClean="0">
                <a:solidFill>
                  <a:schemeClr val="tx1"/>
                </a:solidFill>
              </a:rPr>
              <a:t>	&lt;/script&gt;</a:t>
            </a:r>
            <a:endParaRPr lang="en-MY" sz="1900" i="1" dirty="0" smtClean="0">
              <a:solidFill>
                <a:schemeClr val="tx1"/>
              </a:solidFill>
            </a:endParaRPr>
          </a:p>
          <a:p>
            <a:pPr lvl="1">
              <a:buNone/>
            </a:pPr>
            <a:r>
              <a:rPr lang="en-US" sz="1900" i="1" dirty="0" smtClean="0">
                <a:solidFill>
                  <a:schemeClr val="tx1"/>
                </a:solidFill>
              </a:rPr>
              <a:t>&lt;/head&gt;</a:t>
            </a:r>
            <a:endParaRPr lang="en-MY" sz="1900" i="1" dirty="0" smtClean="0">
              <a:solidFill>
                <a:schemeClr val="tx1"/>
              </a:solidFill>
            </a:endParaRPr>
          </a:p>
          <a:p>
            <a:pPr lvl="1">
              <a:buNone/>
            </a:pPr>
            <a:r>
              <a:rPr lang="en-US" sz="1900" i="1" dirty="0" smtClean="0">
                <a:solidFill>
                  <a:schemeClr val="tx1"/>
                </a:solidFill>
              </a:rPr>
              <a:t> &lt;body&gt;</a:t>
            </a:r>
            <a:endParaRPr lang="en-MY" sz="1900" i="1" dirty="0" smtClean="0">
              <a:solidFill>
                <a:schemeClr val="tx1"/>
              </a:solidFill>
            </a:endParaRPr>
          </a:p>
          <a:p>
            <a:pPr lvl="1">
              <a:buNone/>
            </a:pPr>
            <a:r>
              <a:rPr lang="en-US" sz="1900" i="1" dirty="0" smtClean="0">
                <a:solidFill>
                  <a:schemeClr val="tx1"/>
                </a:solidFill>
              </a:rPr>
              <a:t>		&lt;form&gt;</a:t>
            </a:r>
            <a:endParaRPr lang="en-MY" sz="1900" i="1" dirty="0" smtClean="0">
              <a:solidFill>
                <a:schemeClr val="tx1"/>
              </a:solidFill>
            </a:endParaRPr>
          </a:p>
          <a:p>
            <a:pPr lvl="1">
              <a:buNone/>
            </a:pPr>
            <a:r>
              <a:rPr lang="en-US" sz="1900" i="1" dirty="0" smtClean="0">
                <a:solidFill>
                  <a:schemeClr val="tx1"/>
                </a:solidFill>
              </a:rPr>
              <a:t>			&lt;input type="button" value="Click me!" </a:t>
            </a:r>
            <a:r>
              <a:rPr lang="en-US" sz="1900" i="1" dirty="0" err="1" smtClean="0">
                <a:solidFill>
                  <a:schemeClr val="tx1"/>
                </a:solidFill>
              </a:rPr>
              <a:t>onclick</a:t>
            </a:r>
            <a:r>
              <a:rPr lang="en-US" sz="1900" i="1" dirty="0" smtClean="0">
                <a:solidFill>
                  <a:schemeClr val="tx1"/>
                </a:solidFill>
              </a:rPr>
              <a:t>="</a:t>
            </a:r>
            <a:r>
              <a:rPr lang="en-US" sz="1900" i="1" dirty="0" err="1" smtClean="0">
                <a:solidFill>
                  <a:schemeClr val="tx1"/>
                </a:solidFill>
              </a:rPr>
              <a:t>displaymessage</a:t>
            </a:r>
            <a:r>
              <a:rPr lang="en-US" sz="1900" i="1" dirty="0" smtClean="0">
                <a:solidFill>
                  <a:schemeClr val="tx1"/>
                </a:solidFill>
              </a:rPr>
              <a:t>()" /&gt;</a:t>
            </a:r>
            <a:endParaRPr lang="en-MY" sz="1900" i="1" dirty="0" smtClean="0">
              <a:solidFill>
                <a:schemeClr val="tx1"/>
              </a:solidFill>
            </a:endParaRPr>
          </a:p>
          <a:p>
            <a:pPr lvl="1">
              <a:buNone/>
            </a:pPr>
            <a:r>
              <a:rPr lang="en-US" sz="1900" i="1" dirty="0" smtClean="0">
                <a:solidFill>
                  <a:schemeClr val="tx1"/>
                </a:solidFill>
              </a:rPr>
              <a:t>		&lt;/form&gt;</a:t>
            </a:r>
            <a:endParaRPr lang="en-MY" sz="1900" i="1" dirty="0" smtClean="0">
              <a:solidFill>
                <a:schemeClr val="tx1"/>
              </a:solidFill>
            </a:endParaRPr>
          </a:p>
          <a:p>
            <a:pPr lvl="1">
              <a:buNone/>
            </a:pPr>
            <a:r>
              <a:rPr lang="en-US" sz="1900" i="1" dirty="0" smtClean="0">
                <a:solidFill>
                  <a:schemeClr val="tx1"/>
                </a:solidFill>
              </a:rPr>
              <a:t>&lt;/body&gt;</a:t>
            </a:r>
            <a:endParaRPr lang="en-MY" sz="1900" i="1" dirty="0" smtClean="0">
              <a:solidFill>
                <a:schemeClr val="tx1"/>
              </a:solidFill>
            </a:endParaRPr>
          </a:p>
          <a:p>
            <a:pPr lvl="1">
              <a:buNone/>
            </a:pPr>
            <a:r>
              <a:rPr lang="en-US" sz="1900" i="1" dirty="0" smtClean="0">
                <a:solidFill>
                  <a:schemeClr val="tx1"/>
                </a:solidFill>
              </a:rPr>
              <a:t>&lt;/html&gt;</a:t>
            </a:r>
            <a:endParaRPr lang="en-MY" sz="1900" i="1" dirty="0">
              <a:solidFill>
                <a:schemeClr val="tx1"/>
              </a:solidFill>
            </a:endParaRPr>
          </a:p>
        </p:txBody>
      </p:sp>
    </p:spTree>
    <p:extLst>
      <p:ext uri="{BB962C8B-B14F-4D97-AF65-F5344CB8AC3E}">
        <p14:creationId xmlns:p14="http://schemas.microsoft.com/office/powerpoint/2010/main" val="157171810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6152"/>
          </a:xfrm>
        </p:spPr>
        <p:txBody>
          <a:bodyPr>
            <a:normAutofit lnSpcReduction="10000"/>
          </a:bodyPr>
          <a:lstStyle/>
          <a:p>
            <a:r>
              <a:rPr lang="en-US" sz="2800" dirty="0" smtClean="0"/>
              <a:t>The return statement is used to specify the value that is returned from the function. </a:t>
            </a:r>
          </a:p>
          <a:p>
            <a:r>
              <a:rPr lang="en-US" sz="2800" dirty="0" smtClean="0"/>
              <a:t>So, functions that are going to return a value must use the return statement. </a:t>
            </a:r>
          </a:p>
          <a:p>
            <a:r>
              <a:rPr lang="en-US" sz="2800" dirty="0" smtClean="0"/>
              <a:t>The example below returns the product of two numbers a and b.</a:t>
            </a:r>
          </a:p>
          <a:p>
            <a:pPr lvl="2">
              <a:buNone/>
            </a:pPr>
            <a:r>
              <a:rPr lang="en-US" sz="2200" i="1" dirty="0" smtClean="0"/>
              <a:t>&lt;script type="text/</a:t>
            </a:r>
            <a:r>
              <a:rPr lang="en-US" sz="2200" i="1" dirty="0" err="1" smtClean="0"/>
              <a:t>javascript</a:t>
            </a:r>
            <a:r>
              <a:rPr lang="en-US" sz="2200" i="1" dirty="0" smtClean="0"/>
              <a:t>"&gt;</a:t>
            </a:r>
            <a:endParaRPr lang="en-MY" sz="2200" i="1" dirty="0" smtClean="0"/>
          </a:p>
          <a:p>
            <a:pPr lvl="2">
              <a:buNone/>
            </a:pPr>
            <a:r>
              <a:rPr lang="en-US" sz="2200" i="1" dirty="0" smtClean="0"/>
              <a:t>function product(</a:t>
            </a:r>
            <a:r>
              <a:rPr lang="en-US" sz="2200" i="1" dirty="0" err="1" smtClean="0"/>
              <a:t>a,b</a:t>
            </a:r>
            <a:r>
              <a:rPr lang="en-US" sz="2200" i="1" dirty="0" smtClean="0"/>
              <a:t>)</a:t>
            </a:r>
            <a:endParaRPr lang="en-MY" sz="2200" i="1" dirty="0" smtClean="0"/>
          </a:p>
          <a:p>
            <a:pPr lvl="2">
              <a:buNone/>
            </a:pPr>
            <a:r>
              <a:rPr lang="en-US" sz="2200" i="1" dirty="0" smtClean="0"/>
              <a:t>{</a:t>
            </a:r>
            <a:endParaRPr lang="en-MY" sz="2200" i="1" dirty="0" smtClean="0"/>
          </a:p>
          <a:p>
            <a:pPr lvl="2">
              <a:buNone/>
            </a:pPr>
            <a:r>
              <a:rPr lang="en-US" sz="2200" i="1" dirty="0" smtClean="0"/>
              <a:t>return a*b;</a:t>
            </a:r>
            <a:endParaRPr lang="en-MY" sz="2200" i="1" dirty="0" smtClean="0"/>
          </a:p>
          <a:p>
            <a:pPr lvl="2">
              <a:buNone/>
            </a:pPr>
            <a:r>
              <a:rPr lang="en-US" sz="2200" i="1" dirty="0" smtClean="0"/>
              <a:t>}</a:t>
            </a:r>
            <a:endParaRPr lang="en-MY" sz="2200" i="1" dirty="0" smtClean="0"/>
          </a:p>
          <a:p>
            <a:pPr lvl="2">
              <a:buNone/>
            </a:pPr>
            <a:r>
              <a:rPr lang="en-US" sz="2200" i="1" dirty="0" smtClean="0"/>
              <a:t>&lt;/script&gt;</a:t>
            </a:r>
            <a:endParaRPr lang="en-MY" sz="2200" i="1" dirty="0" smtClean="0"/>
          </a:p>
          <a:p>
            <a:endParaRPr lang="en-MY" sz="3600" dirty="0"/>
          </a:p>
        </p:txBody>
      </p:sp>
      <p:sp>
        <p:nvSpPr>
          <p:cNvPr id="3" name="Title 2"/>
          <p:cNvSpPr>
            <a:spLocks noGrp="1"/>
          </p:cNvSpPr>
          <p:nvPr>
            <p:ph type="title"/>
          </p:nvPr>
        </p:nvSpPr>
        <p:spPr/>
        <p:txBody>
          <a:bodyPr/>
          <a:lstStyle/>
          <a:p>
            <a:r>
              <a:rPr lang="en-US" b="1" dirty="0" smtClean="0"/>
              <a:t>The return Statement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9930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 y="1527048"/>
            <a:ext cx="8842248" cy="4873752"/>
          </a:xfrm>
        </p:spPr>
        <p:txBody>
          <a:bodyPr>
            <a:normAutofit fontScale="85000" lnSpcReduction="10000"/>
          </a:bodyPr>
          <a:lstStyle/>
          <a:p>
            <a:pPr lvl="0"/>
            <a:r>
              <a:rPr lang="en-US" b="1" dirty="0" smtClean="0"/>
              <a:t>JavaScript can react to events </a:t>
            </a:r>
            <a:r>
              <a:rPr lang="en-US" dirty="0" smtClean="0"/>
              <a:t>- A JavaScript can be set to execute when something happens, like when a page has finished loading or when a user clicks on an HTML element</a:t>
            </a:r>
          </a:p>
          <a:p>
            <a:pPr lvl="0"/>
            <a:r>
              <a:rPr lang="en-US" b="1" dirty="0" smtClean="0"/>
              <a:t>JavaScript can manipulate HTML elements </a:t>
            </a:r>
            <a:r>
              <a:rPr lang="en-US" dirty="0" smtClean="0"/>
              <a:t>- A JavaScript can read and change the content of an HTML element</a:t>
            </a:r>
          </a:p>
          <a:p>
            <a:pPr lvl="0"/>
            <a:r>
              <a:rPr lang="en-US" b="1" dirty="0" smtClean="0"/>
              <a:t>JavaScript can be used to validate data </a:t>
            </a:r>
            <a:r>
              <a:rPr lang="en-US" dirty="0" smtClean="0"/>
              <a:t>- A JavaScript can be used to validate form input</a:t>
            </a:r>
          </a:p>
          <a:p>
            <a:pPr lvl="0"/>
            <a:r>
              <a:rPr lang="en-US" b="1" dirty="0" smtClean="0"/>
              <a:t>JavaScript can be used to detect the visitor's browser </a:t>
            </a:r>
            <a:r>
              <a:rPr lang="en-US" dirty="0" smtClean="0"/>
              <a:t>- A JavaScript can be used to detect the visitor's browser, and - depending on the browser - load another page specifically designed for that browser</a:t>
            </a:r>
          </a:p>
          <a:p>
            <a:pPr lvl="0"/>
            <a:r>
              <a:rPr lang="en-US" b="1" dirty="0" smtClean="0"/>
              <a:t>JavaScript can be used to create cookies </a:t>
            </a:r>
            <a:r>
              <a:rPr lang="en-US" dirty="0" smtClean="0"/>
              <a:t>- A JavaScript can be used to store and retrieve information on the visitor's computer</a:t>
            </a:r>
            <a:endParaRPr lang="en-US" dirty="0"/>
          </a:p>
        </p:txBody>
      </p:sp>
      <p:sp>
        <p:nvSpPr>
          <p:cNvPr id="2" name="Title 1"/>
          <p:cNvSpPr>
            <a:spLocks noGrp="1"/>
          </p:cNvSpPr>
          <p:nvPr>
            <p:ph type="title"/>
          </p:nvPr>
        </p:nvSpPr>
        <p:spPr/>
        <p:txBody>
          <a:bodyPr/>
          <a:lstStyle/>
          <a:p>
            <a:r>
              <a:rPr lang="en-US" dirty="0" smtClean="0"/>
              <a:t>What Can JavaScript Do?</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7195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928" y="1527048"/>
            <a:ext cx="8805672" cy="4797552"/>
          </a:xfrm>
        </p:spPr>
        <p:txBody>
          <a:bodyPr>
            <a:noAutofit/>
          </a:bodyPr>
          <a:lstStyle/>
          <a:p>
            <a:endParaRPr lang="en-US" sz="2800" dirty="0" smtClean="0"/>
          </a:p>
          <a:p>
            <a:endParaRPr lang="en-US" sz="2800" dirty="0" smtClean="0"/>
          </a:p>
          <a:p>
            <a:r>
              <a:rPr lang="en-US" sz="2800" dirty="0" smtClean="0"/>
              <a:t>JavaScript has three kinds of popup boxes: </a:t>
            </a:r>
            <a:endParaRPr lang="en-MY" sz="3600" dirty="0" smtClean="0"/>
          </a:p>
          <a:p>
            <a:pPr lvl="1"/>
            <a:r>
              <a:rPr lang="en-US" sz="2300" dirty="0" smtClean="0">
                <a:solidFill>
                  <a:schemeClr val="tx1"/>
                </a:solidFill>
              </a:rPr>
              <a:t>Alert box, </a:t>
            </a:r>
            <a:endParaRPr lang="en-MY" sz="3100" dirty="0" smtClean="0">
              <a:solidFill>
                <a:schemeClr val="tx1"/>
              </a:solidFill>
            </a:endParaRPr>
          </a:p>
          <a:p>
            <a:pPr lvl="1"/>
            <a:r>
              <a:rPr lang="en-US" sz="2300" dirty="0" smtClean="0">
                <a:solidFill>
                  <a:schemeClr val="tx1"/>
                </a:solidFill>
              </a:rPr>
              <a:t>Confirm box, and </a:t>
            </a:r>
            <a:endParaRPr lang="en-MY" sz="3100" dirty="0" smtClean="0">
              <a:solidFill>
                <a:schemeClr val="tx1"/>
              </a:solidFill>
            </a:endParaRPr>
          </a:p>
          <a:p>
            <a:pPr lvl="1"/>
            <a:r>
              <a:rPr lang="en-US" sz="2300" dirty="0" smtClean="0">
                <a:solidFill>
                  <a:schemeClr val="tx1"/>
                </a:solidFill>
              </a:rPr>
              <a:t>Prompt box.</a:t>
            </a:r>
            <a:endParaRPr lang="en-MY" sz="3100" dirty="0">
              <a:solidFill>
                <a:schemeClr val="tx1"/>
              </a:solidFill>
            </a:endParaRPr>
          </a:p>
        </p:txBody>
      </p:sp>
      <p:sp>
        <p:nvSpPr>
          <p:cNvPr id="3" name="Title 2"/>
          <p:cNvSpPr>
            <a:spLocks noGrp="1"/>
          </p:cNvSpPr>
          <p:nvPr>
            <p:ph type="title"/>
          </p:nvPr>
        </p:nvSpPr>
        <p:spPr/>
        <p:txBody>
          <a:bodyPr/>
          <a:lstStyle/>
          <a:p>
            <a:r>
              <a:rPr lang="en-US" b="1" dirty="0" smtClean="0"/>
              <a:t>JavaScript Popup Boxes</a:t>
            </a:r>
            <a:endParaRPr lang="en-MY"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89692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Alert 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smtClean="0"/>
              <a:t>An alert box is often used if you want to make sure information comes through to the user. </a:t>
            </a:r>
          </a:p>
          <a:p>
            <a:r>
              <a:rPr lang="en-US" dirty="0" smtClean="0"/>
              <a:t>When an alert box pops up, the user will have to click "OK" to proceed. </a:t>
            </a:r>
          </a:p>
          <a:p>
            <a:r>
              <a:rPr lang="en-US" b="1" dirty="0" smtClean="0"/>
              <a:t>Syntax: </a:t>
            </a:r>
            <a:r>
              <a:rPr lang="en-US" i="1" dirty="0" smtClean="0"/>
              <a:t>alert("</a:t>
            </a:r>
            <a:r>
              <a:rPr lang="en-US" i="1" dirty="0" err="1" smtClean="0"/>
              <a:t>sometext</a:t>
            </a:r>
            <a:r>
              <a:rPr lang="en-US" i="1" dirty="0" smtClean="0"/>
              <a:t>");</a:t>
            </a:r>
            <a:endParaRPr lang="en-MY" dirty="0" smtClean="0"/>
          </a:p>
          <a:p>
            <a:endParaRPr lang="en-MY" dirty="0"/>
          </a:p>
        </p:txBody>
      </p:sp>
    </p:spTree>
    <p:extLst>
      <p:ext uri="{BB962C8B-B14F-4D97-AF65-F5344CB8AC3E}">
        <p14:creationId xmlns:p14="http://schemas.microsoft.com/office/powerpoint/2010/main" val="375936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pPr>
              <a:buNone/>
            </a:pPr>
            <a:r>
              <a:rPr lang="en-US" sz="2000" i="1" dirty="0" smtClean="0"/>
              <a:t>&lt;html&gt;</a:t>
            </a:r>
            <a:endParaRPr lang="en-MY" sz="2000" i="1" dirty="0" smtClean="0"/>
          </a:p>
          <a:p>
            <a:pPr>
              <a:buNone/>
            </a:pPr>
            <a:r>
              <a:rPr lang="en-US" sz="2000" i="1" dirty="0" smtClean="0"/>
              <a:t>&lt;head&gt;</a:t>
            </a:r>
            <a:endParaRPr lang="en-MY" sz="2000" i="1" dirty="0" smtClean="0"/>
          </a:p>
          <a:p>
            <a:pPr lvl="1">
              <a:buNone/>
            </a:pPr>
            <a:r>
              <a:rPr lang="en-US" sz="2000" i="1" dirty="0" smtClean="0">
                <a:solidFill>
                  <a:schemeClr val="tx1"/>
                </a:solidFill>
              </a:rPr>
              <a:t>&lt;script type="text/</a:t>
            </a:r>
            <a:r>
              <a:rPr lang="en-US" sz="2000" i="1" dirty="0" err="1" smtClean="0">
                <a:solidFill>
                  <a:schemeClr val="tx1"/>
                </a:solidFill>
              </a:rPr>
              <a:t>javascript</a:t>
            </a:r>
            <a:r>
              <a:rPr lang="en-US" sz="2000" i="1" dirty="0" smtClean="0">
                <a:solidFill>
                  <a:schemeClr val="tx1"/>
                </a:solidFill>
              </a:rPr>
              <a:t>"&gt;</a:t>
            </a:r>
            <a:endParaRPr lang="en-MY" sz="2000" i="1" dirty="0" smtClean="0">
              <a:solidFill>
                <a:schemeClr val="tx1"/>
              </a:solidFill>
            </a:endParaRPr>
          </a:p>
          <a:p>
            <a:pPr lvl="2">
              <a:buNone/>
            </a:pPr>
            <a:r>
              <a:rPr lang="en-US" i="1" dirty="0" smtClean="0">
                <a:solidFill>
                  <a:schemeClr val="tx1"/>
                </a:solidFill>
              </a:rPr>
              <a:t>function </a:t>
            </a:r>
            <a:r>
              <a:rPr lang="en-US" i="1" dirty="0" err="1" smtClean="0">
                <a:solidFill>
                  <a:schemeClr val="tx1"/>
                </a:solidFill>
              </a:rPr>
              <a:t>show_alert</a:t>
            </a:r>
            <a:r>
              <a:rPr lang="en-US" i="1" dirty="0" smtClean="0">
                <a:solidFill>
                  <a:schemeClr val="tx1"/>
                </a:solidFill>
              </a:rPr>
              <a:t>()</a:t>
            </a:r>
            <a:endParaRPr lang="en-MY" i="1" dirty="0" smtClean="0">
              <a:solidFill>
                <a:schemeClr val="tx1"/>
              </a:solidFill>
            </a:endParaRPr>
          </a:p>
          <a:p>
            <a:pPr lvl="2">
              <a:buNone/>
            </a:pPr>
            <a:r>
              <a:rPr lang="en-US" i="1" dirty="0" smtClean="0">
                <a:solidFill>
                  <a:schemeClr val="tx1"/>
                </a:solidFill>
              </a:rPr>
              <a:t>{</a:t>
            </a:r>
            <a:endParaRPr lang="en-MY" i="1" dirty="0" smtClean="0">
              <a:solidFill>
                <a:schemeClr val="tx1"/>
              </a:solidFill>
            </a:endParaRPr>
          </a:p>
          <a:p>
            <a:pPr lvl="2">
              <a:buNone/>
            </a:pPr>
            <a:r>
              <a:rPr lang="en-US" i="1" dirty="0" smtClean="0">
                <a:solidFill>
                  <a:schemeClr val="tx1"/>
                </a:solidFill>
              </a:rPr>
              <a:t>alert("Hello! I am an alert box!");</a:t>
            </a:r>
            <a:endParaRPr lang="en-MY" i="1" dirty="0" smtClean="0">
              <a:solidFill>
                <a:schemeClr val="tx1"/>
              </a:solidFill>
            </a:endParaRPr>
          </a:p>
          <a:p>
            <a:pPr lvl="2">
              <a:buNone/>
            </a:pPr>
            <a:r>
              <a:rPr lang="en-US" i="1" dirty="0" smtClean="0">
                <a:solidFill>
                  <a:schemeClr val="tx1"/>
                </a:solidFill>
              </a:rPr>
              <a:t>}</a:t>
            </a:r>
            <a:endParaRPr lang="en-MY" i="1" dirty="0" smtClean="0">
              <a:solidFill>
                <a:schemeClr val="tx1"/>
              </a:solidFill>
            </a:endParaRPr>
          </a:p>
          <a:p>
            <a:pPr lvl="1">
              <a:buNone/>
            </a:pPr>
            <a:r>
              <a:rPr lang="en-US" sz="2000" i="1" dirty="0" smtClean="0">
                <a:solidFill>
                  <a:schemeClr val="tx1"/>
                </a:solidFill>
              </a:rPr>
              <a:t>&lt;/script&gt;</a:t>
            </a:r>
            <a:endParaRPr lang="en-MY" sz="2000" i="1" dirty="0" smtClean="0">
              <a:solidFill>
                <a:schemeClr val="tx1"/>
              </a:solidFill>
            </a:endParaRPr>
          </a:p>
          <a:p>
            <a:pPr>
              <a:buNone/>
            </a:pPr>
            <a:r>
              <a:rPr lang="en-US" sz="2000" i="1" dirty="0" smtClean="0"/>
              <a:t>&lt;/head&gt;</a:t>
            </a:r>
            <a:endParaRPr lang="en-MY" sz="2000" i="1" dirty="0" smtClean="0"/>
          </a:p>
          <a:p>
            <a:pPr>
              <a:buNone/>
            </a:pPr>
            <a:r>
              <a:rPr lang="en-US" sz="2000" i="1" dirty="0" smtClean="0"/>
              <a:t>&lt;body&gt;</a:t>
            </a:r>
            <a:endParaRPr lang="en-MY" sz="2000" i="1" dirty="0" smtClean="0"/>
          </a:p>
          <a:p>
            <a:pPr>
              <a:buNone/>
            </a:pPr>
            <a:r>
              <a:rPr lang="en-US" sz="2000" i="1" dirty="0" smtClean="0"/>
              <a:t>	&lt;input type="button" </a:t>
            </a:r>
            <a:r>
              <a:rPr lang="en-US" sz="2000" i="1" dirty="0" err="1" smtClean="0"/>
              <a:t>onclick</a:t>
            </a:r>
            <a:r>
              <a:rPr lang="en-US" sz="2000" i="1" dirty="0" smtClean="0"/>
              <a:t>="</a:t>
            </a:r>
            <a:r>
              <a:rPr lang="en-US" sz="2000" i="1" dirty="0" err="1" smtClean="0"/>
              <a:t>show_alert</a:t>
            </a:r>
            <a:r>
              <a:rPr lang="en-US" sz="2000" i="1" dirty="0" smtClean="0"/>
              <a:t>()" value="Show alert box" /&gt;</a:t>
            </a:r>
            <a:endParaRPr lang="en-MY" sz="2000" i="1" dirty="0" smtClean="0"/>
          </a:p>
          <a:p>
            <a:pPr>
              <a:buNone/>
            </a:pPr>
            <a:r>
              <a:rPr lang="en-US" sz="2000" i="1" dirty="0" smtClean="0"/>
              <a:t>&lt;/body&gt;</a:t>
            </a:r>
            <a:endParaRPr lang="en-MY" sz="2000" i="1" dirty="0" smtClean="0"/>
          </a:p>
          <a:p>
            <a:pPr>
              <a:buNone/>
            </a:pPr>
            <a:r>
              <a:rPr lang="en-US" sz="2000" i="1" dirty="0" smtClean="0"/>
              <a:t>&lt;/html&gt;</a:t>
            </a:r>
            <a:endParaRPr lang="en-MY" sz="2000" i="1" dirty="0">
              <a:solidFill>
                <a:schemeClr val="tx1"/>
              </a:solidFill>
            </a:endParaRPr>
          </a:p>
        </p:txBody>
      </p:sp>
    </p:spTree>
    <p:extLst>
      <p:ext uri="{BB962C8B-B14F-4D97-AF65-F5344CB8AC3E}">
        <p14:creationId xmlns:p14="http://schemas.microsoft.com/office/powerpoint/2010/main" val="24961073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 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A confirm box is often used if you want the user to verify or accept something. </a:t>
            </a:r>
          </a:p>
          <a:p>
            <a:r>
              <a:rPr lang="en-US" sz="3200" dirty="0" smtClean="0"/>
              <a:t>When a confirm box pops up, the user will have to click either "OK" or "Cancel" to proceed. </a:t>
            </a:r>
          </a:p>
          <a:p>
            <a:r>
              <a:rPr lang="en-US" sz="3200" dirty="0" smtClean="0"/>
              <a:t>If the user clicks "OK", the box returns true. </a:t>
            </a:r>
          </a:p>
          <a:p>
            <a:r>
              <a:rPr lang="en-US" sz="3200" dirty="0" smtClean="0"/>
              <a:t>If the user clicks "Cancel", the box returns false.</a:t>
            </a:r>
          </a:p>
          <a:p>
            <a:r>
              <a:rPr lang="en-US" sz="3200" b="1" dirty="0" smtClean="0"/>
              <a:t>Syntax: </a:t>
            </a:r>
            <a:r>
              <a:rPr lang="en-US" sz="3200" i="1" dirty="0" smtClean="0"/>
              <a:t>confirm("</a:t>
            </a:r>
            <a:r>
              <a:rPr lang="en-US" sz="3200" i="1" dirty="0" err="1" smtClean="0"/>
              <a:t>sometext</a:t>
            </a:r>
            <a:r>
              <a:rPr lang="en-US" sz="3200" i="1" dirty="0" smtClean="0"/>
              <a:t>");</a:t>
            </a:r>
            <a:endParaRPr lang="en-MY" sz="3200" dirty="0" smtClean="0"/>
          </a:p>
          <a:p>
            <a:endParaRPr lang="en-MY" sz="3200" dirty="0"/>
          </a:p>
        </p:txBody>
      </p:sp>
    </p:spTree>
    <p:extLst>
      <p:ext uri="{BB962C8B-B14F-4D97-AF65-F5344CB8AC3E}">
        <p14:creationId xmlns:p14="http://schemas.microsoft.com/office/powerpoint/2010/main" val="112929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 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pPr>
              <a:buNone/>
            </a:pPr>
            <a:r>
              <a:rPr lang="en-US" sz="2000" dirty="0" smtClean="0"/>
              <a:t>&lt;html&gt;</a:t>
            </a:r>
            <a:endParaRPr lang="en-MY" sz="2000" dirty="0" smtClean="0"/>
          </a:p>
          <a:p>
            <a:pPr>
              <a:buNone/>
            </a:pPr>
            <a:r>
              <a:rPr lang="en-US" sz="2000" dirty="0" smtClean="0"/>
              <a:t>&lt;head&gt;</a:t>
            </a:r>
            <a:endParaRPr lang="en-MY" sz="2000" dirty="0" smtClean="0"/>
          </a:p>
          <a:p>
            <a:pPr>
              <a:buNone/>
            </a:pPr>
            <a:r>
              <a:rPr lang="en-US" sz="2000" dirty="0" smtClean="0"/>
              <a:t>&lt;script type="text/</a:t>
            </a:r>
            <a:r>
              <a:rPr lang="en-US" sz="2000" dirty="0" err="1" smtClean="0"/>
              <a:t>javascript</a:t>
            </a:r>
            <a:r>
              <a:rPr lang="en-US" sz="2000" dirty="0" smtClean="0"/>
              <a:t>"&gt;</a:t>
            </a:r>
            <a:endParaRPr lang="en-MY" sz="2000" dirty="0" smtClean="0"/>
          </a:p>
          <a:p>
            <a:pPr>
              <a:buNone/>
            </a:pPr>
            <a:r>
              <a:rPr lang="en-US" sz="2000" dirty="0" smtClean="0"/>
              <a:t>		function </a:t>
            </a:r>
            <a:r>
              <a:rPr lang="en-US" sz="2000" dirty="0" err="1" smtClean="0"/>
              <a:t>show_confirm</a:t>
            </a:r>
            <a:r>
              <a:rPr lang="en-US" sz="2000" dirty="0" smtClean="0"/>
              <a:t>(){</a:t>
            </a:r>
            <a:endParaRPr lang="en-MY" sz="2000" dirty="0" smtClean="0"/>
          </a:p>
          <a:p>
            <a:pPr>
              <a:buNone/>
            </a:pPr>
            <a:r>
              <a:rPr lang="en-US" sz="2000" dirty="0" smtClean="0"/>
              <a:t>			</a:t>
            </a:r>
            <a:r>
              <a:rPr lang="en-US" sz="2000" dirty="0" err="1" smtClean="0"/>
              <a:t>var</a:t>
            </a:r>
            <a:r>
              <a:rPr lang="en-US" sz="2000" dirty="0" smtClean="0"/>
              <a:t> r=confirm("Press a button!");</a:t>
            </a:r>
            <a:endParaRPr lang="en-MY" sz="2000" dirty="0" smtClean="0"/>
          </a:p>
          <a:p>
            <a:pPr>
              <a:buNone/>
            </a:pPr>
            <a:r>
              <a:rPr lang="en-US" sz="2000" dirty="0" smtClean="0"/>
              <a:t>			if (r==true)  {  alert("You pressed OK!");  }</a:t>
            </a:r>
            <a:endParaRPr lang="en-MY" sz="2000" dirty="0" smtClean="0"/>
          </a:p>
          <a:p>
            <a:pPr>
              <a:buNone/>
            </a:pPr>
            <a:r>
              <a:rPr lang="en-US" sz="2000" dirty="0" smtClean="0"/>
              <a:t>			else  {  alert("You pressed Cancel!");  }</a:t>
            </a:r>
            <a:endParaRPr lang="en-MY" sz="2000" dirty="0" smtClean="0"/>
          </a:p>
          <a:p>
            <a:pPr>
              <a:buNone/>
            </a:pPr>
            <a:r>
              <a:rPr lang="en-US" sz="2000" dirty="0" smtClean="0"/>
              <a:t>		}</a:t>
            </a:r>
            <a:endParaRPr lang="en-MY" sz="2000" dirty="0" smtClean="0"/>
          </a:p>
          <a:p>
            <a:pPr>
              <a:buNone/>
            </a:pPr>
            <a:r>
              <a:rPr lang="en-US" sz="2000" dirty="0" smtClean="0"/>
              <a:t>&lt;/script&gt;</a:t>
            </a:r>
            <a:endParaRPr lang="en-MY" sz="2000" dirty="0" smtClean="0"/>
          </a:p>
          <a:p>
            <a:pPr>
              <a:buNone/>
            </a:pPr>
            <a:r>
              <a:rPr lang="en-US" sz="2000" dirty="0" smtClean="0"/>
              <a:t>&lt;/head&gt;</a:t>
            </a:r>
            <a:endParaRPr lang="en-MY" sz="2000" dirty="0" smtClean="0"/>
          </a:p>
          <a:p>
            <a:pPr>
              <a:buNone/>
            </a:pPr>
            <a:r>
              <a:rPr lang="en-US" sz="2000" dirty="0" smtClean="0"/>
              <a:t>&lt;body&gt;</a:t>
            </a:r>
          </a:p>
          <a:p>
            <a:pPr>
              <a:buNone/>
            </a:pPr>
            <a:r>
              <a:rPr lang="en-US" sz="2000" dirty="0" smtClean="0"/>
              <a:t>		&lt;input type="button" </a:t>
            </a:r>
            <a:r>
              <a:rPr lang="en-US" sz="2000" dirty="0" err="1" smtClean="0"/>
              <a:t>onclick</a:t>
            </a:r>
            <a:r>
              <a:rPr lang="en-US" sz="2000" dirty="0" smtClean="0"/>
              <a:t>="</a:t>
            </a:r>
            <a:r>
              <a:rPr lang="en-US" sz="2000" dirty="0" err="1" smtClean="0"/>
              <a:t>show_confirm</a:t>
            </a:r>
            <a:r>
              <a:rPr lang="en-US" sz="2000" dirty="0" smtClean="0"/>
              <a:t>()" value="Show a confirm box" /&gt;</a:t>
            </a:r>
            <a:endParaRPr lang="en-MY" sz="2000" dirty="0" smtClean="0"/>
          </a:p>
          <a:p>
            <a:pPr>
              <a:buNone/>
            </a:pPr>
            <a:r>
              <a:rPr lang="en-US" sz="2000" dirty="0" smtClean="0"/>
              <a:t>&lt;/body&gt;</a:t>
            </a:r>
            <a:endParaRPr lang="en-MY" sz="2000" dirty="0" smtClean="0"/>
          </a:p>
          <a:p>
            <a:pPr>
              <a:buNone/>
            </a:pPr>
            <a:r>
              <a:rPr lang="en-US" sz="2000" dirty="0" smtClean="0"/>
              <a:t>&lt;/html&gt;</a:t>
            </a:r>
            <a:endParaRPr lang="en-MY" sz="2000" dirty="0"/>
          </a:p>
        </p:txBody>
      </p:sp>
    </p:spTree>
    <p:extLst>
      <p:ext uri="{BB962C8B-B14F-4D97-AF65-F5344CB8AC3E}">
        <p14:creationId xmlns:p14="http://schemas.microsoft.com/office/powerpoint/2010/main" val="13913310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Prompt 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A prompt box is often used if you want the user to input a value before entering a page. </a:t>
            </a:r>
          </a:p>
          <a:p>
            <a:r>
              <a:rPr lang="en-US" sz="3200" dirty="0" smtClean="0"/>
              <a:t>When a prompt box pops up, the user will have to click either "OK" or "Cancel" to proceed after entering an input value. </a:t>
            </a:r>
          </a:p>
          <a:p>
            <a:r>
              <a:rPr lang="en-US" sz="3200" dirty="0" smtClean="0"/>
              <a:t>If the user clicks "OK" the box returns the input value. </a:t>
            </a:r>
          </a:p>
          <a:p>
            <a:r>
              <a:rPr lang="en-US" sz="3200" dirty="0" smtClean="0"/>
              <a:t>If the user clicks "Cancel" the box returns null.</a:t>
            </a:r>
            <a:endParaRPr lang="en-MY" sz="3200" dirty="0" smtClean="0"/>
          </a:p>
          <a:p>
            <a:r>
              <a:rPr lang="en-US" sz="3200" b="1" dirty="0" smtClean="0"/>
              <a:t>Syntax: </a:t>
            </a:r>
            <a:r>
              <a:rPr lang="en-US" sz="3200" i="1" dirty="0" smtClean="0"/>
              <a:t>prompt("</a:t>
            </a:r>
            <a:r>
              <a:rPr lang="en-US" sz="3200" i="1" dirty="0" err="1" smtClean="0"/>
              <a:t>sometext","defaultvalue</a:t>
            </a:r>
            <a:r>
              <a:rPr lang="en-US" sz="3200" i="1" dirty="0" smtClean="0"/>
              <a:t>");</a:t>
            </a:r>
            <a:endParaRPr lang="en-MY" sz="3200" dirty="0" smtClean="0"/>
          </a:p>
          <a:p>
            <a:endParaRPr lang="en-MY" sz="2400" dirty="0" smtClean="0"/>
          </a:p>
          <a:p>
            <a:endParaRPr lang="en-MY" sz="3200" i="1" dirty="0"/>
          </a:p>
        </p:txBody>
      </p:sp>
    </p:spTree>
    <p:extLst>
      <p:ext uri="{BB962C8B-B14F-4D97-AF65-F5344CB8AC3E}">
        <p14:creationId xmlns:p14="http://schemas.microsoft.com/office/powerpoint/2010/main" val="39478584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Prompt 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pPr>
              <a:buNone/>
            </a:pPr>
            <a:r>
              <a:rPr lang="en-US" sz="1800" dirty="0" smtClean="0"/>
              <a:t>&lt;html&gt;</a:t>
            </a:r>
            <a:endParaRPr lang="en-MY" sz="1800" dirty="0" smtClean="0"/>
          </a:p>
          <a:p>
            <a:pPr>
              <a:buNone/>
            </a:pPr>
            <a:r>
              <a:rPr lang="en-US" sz="1800" dirty="0" smtClean="0"/>
              <a:t>&lt;head&gt;</a:t>
            </a:r>
            <a:endParaRPr lang="en-MY" sz="1800" dirty="0" smtClean="0"/>
          </a:p>
          <a:p>
            <a:pPr>
              <a:buNone/>
            </a:pPr>
            <a:r>
              <a:rPr lang="en-US" sz="1800" dirty="0" smtClean="0"/>
              <a:t>&lt;script type="text/</a:t>
            </a:r>
            <a:r>
              <a:rPr lang="en-US" sz="1800" dirty="0" err="1" smtClean="0"/>
              <a:t>javascript</a:t>
            </a:r>
            <a:r>
              <a:rPr lang="en-US" sz="1800" dirty="0" smtClean="0"/>
              <a:t>"&gt;</a:t>
            </a:r>
            <a:endParaRPr lang="en-MY" sz="1800" dirty="0" smtClean="0"/>
          </a:p>
          <a:p>
            <a:pPr>
              <a:buNone/>
            </a:pPr>
            <a:r>
              <a:rPr lang="en-US" sz="1800" dirty="0" smtClean="0"/>
              <a:t>	function </a:t>
            </a:r>
            <a:r>
              <a:rPr lang="en-US" sz="1800" dirty="0" err="1" smtClean="0"/>
              <a:t>show_prompt</a:t>
            </a:r>
            <a:r>
              <a:rPr lang="en-US" sz="1800" dirty="0" smtClean="0"/>
              <a:t>(){</a:t>
            </a:r>
            <a:endParaRPr lang="en-MY" sz="1800" dirty="0" smtClean="0"/>
          </a:p>
          <a:p>
            <a:pPr>
              <a:buNone/>
            </a:pPr>
            <a:r>
              <a:rPr lang="en-US" sz="1800" dirty="0" smtClean="0"/>
              <a:t>		</a:t>
            </a:r>
            <a:r>
              <a:rPr lang="en-US" sz="1800" dirty="0" err="1" smtClean="0"/>
              <a:t>var</a:t>
            </a:r>
            <a:r>
              <a:rPr lang="en-US" sz="1800" dirty="0" smtClean="0"/>
              <a:t> name=prompt("Please enter your </a:t>
            </a:r>
            <a:r>
              <a:rPr lang="en-US" sz="1800" dirty="0" err="1" smtClean="0"/>
              <a:t>name","Harry</a:t>
            </a:r>
            <a:r>
              <a:rPr lang="en-US" sz="1800" dirty="0" smtClean="0"/>
              <a:t> Potter");</a:t>
            </a:r>
            <a:endParaRPr lang="en-MY" sz="1800" dirty="0" smtClean="0"/>
          </a:p>
          <a:p>
            <a:pPr>
              <a:buNone/>
            </a:pPr>
            <a:r>
              <a:rPr lang="en-US" sz="1800" dirty="0" smtClean="0"/>
              <a:t>		if (name!=null &amp;&amp; name!="")  {</a:t>
            </a:r>
            <a:endParaRPr lang="en-MY" sz="1800" dirty="0" smtClean="0"/>
          </a:p>
          <a:p>
            <a:pPr>
              <a:buNone/>
            </a:pPr>
            <a:r>
              <a:rPr lang="en-US" sz="1800" dirty="0" smtClean="0"/>
              <a:t>		           </a:t>
            </a:r>
            <a:r>
              <a:rPr lang="en-US" sz="1800" dirty="0" err="1" smtClean="0"/>
              <a:t>document.write</a:t>
            </a:r>
            <a:r>
              <a:rPr lang="en-US" sz="1800" dirty="0" smtClean="0"/>
              <a:t>("&lt;p&gt;Hello " + name + "! How are you today?&lt;/p&gt;");</a:t>
            </a:r>
            <a:endParaRPr lang="en-MY" sz="1800" dirty="0" smtClean="0"/>
          </a:p>
          <a:p>
            <a:pPr>
              <a:buNone/>
            </a:pPr>
            <a:r>
              <a:rPr lang="en-US" sz="1800" dirty="0" smtClean="0"/>
              <a:t>  		}</a:t>
            </a:r>
            <a:endParaRPr lang="en-MY" sz="1800" dirty="0" smtClean="0"/>
          </a:p>
          <a:p>
            <a:pPr>
              <a:buNone/>
            </a:pPr>
            <a:r>
              <a:rPr lang="en-US" sz="1800" dirty="0" smtClean="0"/>
              <a:t>	}</a:t>
            </a:r>
            <a:endParaRPr lang="en-MY" sz="1800" dirty="0" smtClean="0"/>
          </a:p>
          <a:p>
            <a:pPr>
              <a:buNone/>
            </a:pPr>
            <a:r>
              <a:rPr lang="en-US" sz="1800" dirty="0" smtClean="0"/>
              <a:t>&lt;/script&gt;</a:t>
            </a:r>
            <a:endParaRPr lang="en-MY" sz="1800" dirty="0" smtClean="0"/>
          </a:p>
          <a:p>
            <a:pPr>
              <a:buNone/>
            </a:pPr>
            <a:r>
              <a:rPr lang="en-US" sz="1800" dirty="0" smtClean="0"/>
              <a:t>&lt;/head&gt;</a:t>
            </a:r>
            <a:endParaRPr lang="en-MY" sz="1800" dirty="0" smtClean="0"/>
          </a:p>
          <a:p>
            <a:pPr>
              <a:buNone/>
            </a:pPr>
            <a:r>
              <a:rPr lang="en-US" sz="1800" dirty="0" smtClean="0"/>
              <a:t>&lt;body&gt;</a:t>
            </a:r>
            <a:endParaRPr lang="en-MY" sz="1800" dirty="0" smtClean="0"/>
          </a:p>
          <a:p>
            <a:pPr>
              <a:buNone/>
            </a:pPr>
            <a:r>
              <a:rPr lang="en-US" sz="1800" dirty="0" smtClean="0"/>
              <a:t>	&lt;input type="button" </a:t>
            </a:r>
            <a:r>
              <a:rPr lang="en-US" sz="1800" dirty="0" err="1" smtClean="0"/>
              <a:t>onclick</a:t>
            </a:r>
            <a:r>
              <a:rPr lang="en-US" sz="1800" dirty="0" smtClean="0"/>
              <a:t>="</a:t>
            </a:r>
            <a:r>
              <a:rPr lang="en-US" sz="1800" dirty="0" err="1" smtClean="0"/>
              <a:t>show_prompt</a:t>
            </a:r>
            <a:r>
              <a:rPr lang="en-US" sz="1800" dirty="0" smtClean="0"/>
              <a:t>()" value="Show prompt box" /&gt;</a:t>
            </a:r>
            <a:endParaRPr lang="en-MY" sz="1800" dirty="0" smtClean="0"/>
          </a:p>
          <a:p>
            <a:pPr>
              <a:buNone/>
            </a:pPr>
            <a:r>
              <a:rPr lang="en-US" sz="1800" dirty="0" smtClean="0"/>
              <a:t>&lt;/body&gt;</a:t>
            </a:r>
            <a:endParaRPr lang="en-MY" sz="1800" dirty="0" smtClean="0"/>
          </a:p>
          <a:p>
            <a:pPr>
              <a:buNone/>
            </a:pPr>
            <a:r>
              <a:rPr lang="en-US" sz="1800" dirty="0" smtClean="0"/>
              <a:t>&lt;/html&gt;</a:t>
            </a:r>
            <a:endParaRPr lang="en-MY" sz="1800" dirty="0" smtClean="0"/>
          </a:p>
          <a:p>
            <a:pPr lvl="1">
              <a:buNone/>
            </a:pPr>
            <a:endParaRPr lang="en-MY" sz="1600" i="1" dirty="0">
              <a:solidFill>
                <a:schemeClr val="tx1"/>
              </a:solidFill>
            </a:endParaRPr>
          </a:p>
        </p:txBody>
      </p:sp>
    </p:spTree>
    <p:extLst>
      <p:ext uri="{BB962C8B-B14F-4D97-AF65-F5344CB8AC3E}">
        <p14:creationId xmlns:p14="http://schemas.microsoft.com/office/powerpoint/2010/main" val="38396212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normAutofit/>
          </a:bodyPr>
          <a:lstStyle/>
          <a:p>
            <a:r>
              <a:rPr lang="en-US" dirty="0" smtClean="0"/>
              <a:t>Events</a:t>
            </a:r>
            <a:endParaRPr lang="en-US" dirty="0"/>
          </a:p>
        </p:txBody>
      </p:sp>
      <p:sp>
        <p:nvSpPr>
          <p:cNvPr id="206851" name="Rectangle 3"/>
          <p:cNvSpPr>
            <a:spLocks noGrp="1" noChangeArrowheads="1"/>
          </p:cNvSpPr>
          <p:nvPr>
            <p:ph type="body" idx="1"/>
          </p:nvPr>
        </p:nvSpPr>
        <p:spPr>
          <a:xfrm>
            <a:off x="152400" y="1524000"/>
            <a:ext cx="8839200" cy="4852988"/>
          </a:xfrm>
        </p:spPr>
        <p:txBody>
          <a:bodyPr/>
          <a:lstStyle/>
          <a:p>
            <a:r>
              <a:rPr lang="en-US" sz="2400" dirty="0" smtClean="0"/>
              <a:t>By using JavaScript, we have the ability to create dynamic web pages. </a:t>
            </a:r>
          </a:p>
          <a:p>
            <a:r>
              <a:rPr lang="en-US" sz="2400" dirty="0" smtClean="0"/>
              <a:t>Events are actions that can be detected by JavaScript. </a:t>
            </a:r>
          </a:p>
          <a:p>
            <a:r>
              <a:rPr lang="en-US" sz="2400" dirty="0" smtClean="0"/>
              <a:t>Every element on a web page has certain events which can trigger a JavaScript. </a:t>
            </a:r>
          </a:p>
          <a:p>
            <a:r>
              <a:rPr lang="en-US" sz="2400" dirty="0" smtClean="0"/>
              <a:t>For example, we can use the </a:t>
            </a:r>
            <a:r>
              <a:rPr lang="en-US" sz="2400" dirty="0" err="1" smtClean="0"/>
              <a:t>onClick</a:t>
            </a:r>
            <a:r>
              <a:rPr lang="en-US" sz="2400" dirty="0" smtClean="0"/>
              <a:t> event of a button element to indicate that a function will run when a user clicks on the button. </a:t>
            </a:r>
          </a:p>
          <a:p>
            <a:r>
              <a:rPr lang="en-US" sz="2400" dirty="0" smtClean="0"/>
              <a:t>We define the events in the HTML tags.</a:t>
            </a:r>
            <a:endParaRPr lang="en-MY" sz="2400" dirty="0" smtClean="0"/>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87753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 calcmode="lin" valueType="num">
                                      <p:cBhvr additive="base">
                                        <p:cTn id="7" dur="500" fill="hold"/>
                                        <p:tgtEl>
                                          <p:spTgt spid="206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851">
                                            <p:txEl>
                                              <p:pRg st="1" end="1"/>
                                            </p:txEl>
                                          </p:spTgt>
                                        </p:tgtEl>
                                        <p:attrNameLst>
                                          <p:attrName>style.visibility</p:attrName>
                                        </p:attrNameLst>
                                      </p:cBhvr>
                                      <p:to>
                                        <p:strVal val="visible"/>
                                      </p:to>
                                    </p:set>
                                    <p:anim calcmode="lin" valueType="num">
                                      <p:cBhvr additive="base">
                                        <p:cTn id="13" dur="500" fill="hold"/>
                                        <p:tgtEl>
                                          <p:spTgt spid="206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6851">
                                            <p:txEl>
                                              <p:pRg st="2" end="2"/>
                                            </p:txEl>
                                          </p:spTgt>
                                        </p:tgtEl>
                                        <p:attrNameLst>
                                          <p:attrName>style.visibility</p:attrName>
                                        </p:attrNameLst>
                                      </p:cBhvr>
                                      <p:to>
                                        <p:strVal val="visible"/>
                                      </p:to>
                                    </p:set>
                                    <p:anim calcmode="lin" valueType="num">
                                      <p:cBhvr additive="base">
                                        <p:cTn id="19" dur="500" fill="hold"/>
                                        <p:tgtEl>
                                          <p:spTgt spid="206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6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6851">
                                            <p:txEl>
                                              <p:pRg st="3" end="3"/>
                                            </p:txEl>
                                          </p:spTgt>
                                        </p:tgtEl>
                                        <p:attrNameLst>
                                          <p:attrName>style.visibility</p:attrName>
                                        </p:attrNameLst>
                                      </p:cBhvr>
                                      <p:to>
                                        <p:strVal val="visible"/>
                                      </p:to>
                                    </p:set>
                                    <p:anim calcmode="lin" valueType="num">
                                      <p:cBhvr additive="base">
                                        <p:cTn id="25" dur="500" fill="hold"/>
                                        <p:tgtEl>
                                          <p:spTgt spid="2068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6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6851">
                                            <p:txEl>
                                              <p:pRg st="4" end="4"/>
                                            </p:txEl>
                                          </p:spTgt>
                                        </p:tgtEl>
                                        <p:attrNameLst>
                                          <p:attrName>style.visibility</p:attrName>
                                        </p:attrNameLst>
                                      </p:cBhvr>
                                      <p:to>
                                        <p:strVal val="visible"/>
                                      </p:to>
                                    </p:set>
                                    <p:anim calcmode="lin" valueType="num">
                                      <p:cBhvr additive="base">
                                        <p:cTn id="31" dur="500" fill="hold"/>
                                        <p:tgtEl>
                                          <p:spTgt spid="2068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68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b="1" dirty="0" smtClean="0"/>
              <a:t>Examples of events</a:t>
            </a:r>
            <a:endParaRPr lang="en-MY" dirty="0" smtClean="0"/>
          </a:p>
        </p:txBody>
      </p:sp>
      <p:sp>
        <p:nvSpPr>
          <p:cNvPr id="111619" name="Rectangle 3"/>
          <p:cNvSpPr>
            <a:spLocks noGrp="1" noChangeArrowheads="1"/>
          </p:cNvSpPr>
          <p:nvPr>
            <p:ph type="body" idx="1"/>
          </p:nvPr>
        </p:nvSpPr>
        <p:spPr>
          <a:xfrm>
            <a:off x="152400" y="1600200"/>
            <a:ext cx="8839200" cy="4724400"/>
          </a:xfrm>
        </p:spPr>
        <p:txBody>
          <a:bodyPr>
            <a:normAutofit lnSpcReduction="10000"/>
          </a:bodyPr>
          <a:lstStyle/>
          <a:p>
            <a:pPr lvl="0"/>
            <a:r>
              <a:rPr lang="en-US" dirty="0" smtClean="0"/>
              <a:t>A mouse click</a:t>
            </a:r>
            <a:endParaRPr lang="en-MY" dirty="0" smtClean="0"/>
          </a:p>
          <a:p>
            <a:pPr lvl="0"/>
            <a:r>
              <a:rPr lang="en-US" dirty="0" smtClean="0"/>
              <a:t>A web page or an image loading</a:t>
            </a:r>
            <a:endParaRPr lang="en-MY" dirty="0" smtClean="0"/>
          </a:p>
          <a:p>
            <a:pPr lvl="0"/>
            <a:r>
              <a:rPr lang="en-US" dirty="0" err="1" smtClean="0"/>
              <a:t>Mousing</a:t>
            </a:r>
            <a:r>
              <a:rPr lang="en-US" dirty="0" smtClean="0"/>
              <a:t> over a hot spot on the web page</a:t>
            </a:r>
            <a:endParaRPr lang="en-MY" dirty="0" smtClean="0"/>
          </a:p>
          <a:p>
            <a:pPr lvl="0"/>
            <a:r>
              <a:rPr lang="en-US" dirty="0" smtClean="0"/>
              <a:t>Selecting an input field in an HTML form</a:t>
            </a:r>
            <a:endParaRPr lang="en-MY" dirty="0" smtClean="0"/>
          </a:p>
          <a:p>
            <a:pPr lvl="0"/>
            <a:r>
              <a:rPr lang="en-US" dirty="0" smtClean="0"/>
              <a:t>Submitting an HTML form</a:t>
            </a:r>
            <a:endParaRPr lang="en-MY" dirty="0" smtClean="0"/>
          </a:p>
          <a:p>
            <a:pPr lvl="0"/>
            <a:r>
              <a:rPr lang="en-US" dirty="0" smtClean="0"/>
              <a:t>A keystroke </a:t>
            </a:r>
          </a:p>
          <a:p>
            <a:pPr lvl="0"/>
            <a:endParaRPr lang="en-US" dirty="0" smtClean="0"/>
          </a:p>
          <a:p>
            <a:r>
              <a:rPr lang="en-US" i="1" u="sng" dirty="0" smtClean="0"/>
              <a:t>Note: Events are normally used in combination with functions, and the function will not be executed before the event occurs!</a:t>
            </a:r>
            <a:endParaRPr lang="en-MY" i="1" dirty="0" smtClean="0"/>
          </a:p>
          <a:p>
            <a:pPr lvl="0"/>
            <a:endParaRPr lang="en-MY"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7291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19">
                                            <p:txEl>
                                              <p:pRg st="2" end="2"/>
                                            </p:txEl>
                                          </p:spTgt>
                                        </p:tgtEl>
                                        <p:attrNameLst>
                                          <p:attrName>style.visibility</p:attrName>
                                        </p:attrNameLst>
                                      </p:cBhvr>
                                      <p:to>
                                        <p:strVal val="visible"/>
                                      </p:to>
                                    </p:set>
                                    <p:anim calcmode="lin" valueType="num">
                                      <p:cBhvr additive="base">
                                        <p:cTn id="19" dur="500" fill="hold"/>
                                        <p:tgtEl>
                                          <p:spTgt spid="111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619">
                                            <p:txEl>
                                              <p:pRg st="3" end="3"/>
                                            </p:txEl>
                                          </p:spTgt>
                                        </p:tgtEl>
                                        <p:attrNameLst>
                                          <p:attrName>style.visibility</p:attrName>
                                        </p:attrNameLst>
                                      </p:cBhvr>
                                      <p:to>
                                        <p:strVal val="visible"/>
                                      </p:to>
                                    </p:set>
                                    <p:anim calcmode="lin" valueType="num">
                                      <p:cBhvr additive="base">
                                        <p:cTn id="25" dur="500" fill="hold"/>
                                        <p:tgtEl>
                                          <p:spTgt spid="111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1619">
                                            <p:txEl>
                                              <p:pRg st="4" end="4"/>
                                            </p:txEl>
                                          </p:spTgt>
                                        </p:tgtEl>
                                        <p:attrNameLst>
                                          <p:attrName>style.visibility</p:attrName>
                                        </p:attrNameLst>
                                      </p:cBhvr>
                                      <p:to>
                                        <p:strVal val="visible"/>
                                      </p:to>
                                    </p:set>
                                    <p:anim calcmode="lin" valueType="num">
                                      <p:cBhvr additive="base">
                                        <p:cTn id="31" dur="500" fill="hold"/>
                                        <p:tgtEl>
                                          <p:spTgt spid="1116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1619">
                                            <p:txEl>
                                              <p:pRg st="5" end="5"/>
                                            </p:txEl>
                                          </p:spTgt>
                                        </p:tgtEl>
                                        <p:attrNameLst>
                                          <p:attrName>style.visibility</p:attrName>
                                        </p:attrNameLst>
                                      </p:cBhvr>
                                      <p:to>
                                        <p:strVal val="visible"/>
                                      </p:to>
                                    </p:set>
                                    <p:anim calcmode="lin" valueType="num">
                                      <p:cBhvr additive="base">
                                        <p:cTn id="37" dur="500" fill="hold"/>
                                        <p:tgtEl>
                                          <p:spTgt spid="1116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16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1619">
                                            <p:txEl>
                                              <p:pRg st="7" end="7"/>
                                            </p:txEl>
                                          </p:spTgt>
                                        </p:tgtEl>
                                        <p:attrNameLst>
                                          <p:attrName>style.visibility</p:attrName>
                                        </p:attrNameLst>
                                      </p:cBhvr>
                                      <p:to>
                                        <p:strVal val="visible"/>
                                      </p:to>
                                    </p:set>
                                    <p:anim calcmode="lin" valueType="num">
                                      <p:cBhvr additive="base">
                                        <p:cTn id="43" dur="500" fill="hold"/>
                                        <p:tgtEl>
                                          <p:spTgt spid="11161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16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smtClean="0"/>
              <a:t>HTML DOM Events</a:t>
            </a:r>
            <a:endParaRPr lang="en-MY"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49</a:t>
            </a:fld>
            <a:endParaRPr lang="en-US"/>
          </a:p>
        </p:txBody>
      </p:sp>
      <p:sp>
        <p:nvSpPr>
          <p:cNvPr id="13" name="Content Placeholder 12"/>
          <p:cNvSpPr>
            <a:spLocks noGrp="1"/>
          </p:cNvSpPr>
          <p:nvPr>
            <p:ph sz="quarter" idx="1"/>
          </p:nvPr>
        </p:nvSpPr>
        <p:spPr/>
        <p:txBody>
          <a:bodyPr/>
          <a:lstStyle/>
          <a:p>
            <a:r>
              <a:rPr lang="en-US" b="1" dirty="0" smtClean="0"/>
              <a:t>Mouse Events</a:t>
            </a:r>
            <a:endParaRPr lang="en-MY" dirty="0" smtClean="0"/>
          </a:p>
          <a:p>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152400" y="2057400"/>
          <a:ext cx="8839200" cy="4787392"/>
        </p:xfrm>
        <a:graphic>
          <a:graphicData uri="http://schemas.openxmlformats.org/drawingml/2006/table">
            <a:tbl>
              <a:tblPr firstRow="1" bandRow="1">
                <a:tableStyleId>{7DF18680-E054-41AD-8BC1-D1AEF772440D}</a:tableStyleId>
              </a:tblPr>
              <a:tblGrid>
                <a:gridCol w="1524000"/>
                <a:gridCol w="2362200"/>
                <a:gridCol w="4953000"/>
              </a:tblGrid>
              <a:tr h="370840">
                <a:tc>
                  <a:txBody>
                    <a:bodyPr/>
                    <a:lstStyle/>
                    <a:p>
                      <a:pPr algn="ctr">
                        <a:lnSpc>
                          <a:spcPct val="115000"/>
                        </a:lnSpc>
                        <a:spcAft>
                          <a:spcPts val="0"/>
                        </a:spcAft>
                      </a:pPr>
                      <a:r>
                        <a:rPr lang="en-US" sz="1800" b="1" dirty="0">
                          <a:latin typeface="+mn-lt"/>
                          <a:ea typeface="Times New Roman"/>
                          <a:cs typeface="Times New Roman"/>
                        </a:rPr>
                        <a:t>Event</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dirty="0">
                          <a:latin typeface="+mn-lt"/>
                          <a:ea typeface="Times New Roman"/>
                          <a:cs typeface="Times New Roman"/>
                        </a:rPr>
                        <a:t>Attribute</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a:latin typeface="+mn-lt"/>
                          <a:ea typeface="Times New Roman"/>
                          <a:cs typeface="Times New Roman"/>
                        </a:rPr>
                        <a:t>Description</a:t>
                      </a:r>
                      <a:endParaRPr lang="en-MY" sz="180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Click</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dirty="0" err="1">
                          <a:solidFill>
                            <a:srgbClr val="0000FF"/>
                          </a:solidFill>
                          <a:latin typeface="+mn-lt"/>
                          <a:ea typeface="Times New Roman"/>
                          <a:cs typeface="Times New Roman"/>
                          <a:hlinkClick r:id="rId3"/>
                        </a:rPr>
                        <a:t>onclick</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the user clicks on an element</a:t>
                      </a:r>
                      <a:endParaRPr lang="en-MY" sz="180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Dblclick</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dirty="0" err="1">
                          <a:solidFill>
                            <a:srgbClr val="0000FF"/>
                          </a:solidFill>
                          <a:latin typeface="+mn-lt"/>
                          <a:ea typeface="Times New Roman"/>
                          <a:cs typeface="Times New Roman"/>
                          <a:hlinkClick r:id="rId4"/>
                        </a:rPr>
                        <a:t>ondblclick</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the user double-clicks on an element</a:t>
                      </a:r>
                      <a:endParaRPr lang="en-MY" sz="1800" dirty="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mousedown</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5"/>
                        </a:rPr>
                        <a:t>onmousedown</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user presses a mouse button over an element</a:t>
                      </a:r>
                      <a:endParaRPr lang="en-MY" sz="1800" dirty="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mousemove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6"/>
                        </a:rPr>
                        <a:t>onmousemove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user moves the mouse pointer over an element</a:t>
                      </a:r>
                      <a:endParaRPr lang="en-MY" sz="1800" dirty="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mouseover</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7"/>
                        </a:rPr>
                        <a:t>onmouseover</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user mouse over an element</a:t>
                      </a:r>
                      <a:endParaRPr lang="en-MY" sz="1800" dirty="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mouseout</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8"/>
                        </a:rPr>
                        <a:t>onmouseout</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user moves the mouse pointer out of an element</a:t>
                      </a:r>
                      <a:endParaRPr lang="en-MY" sz="1800" dirty="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mouseup</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9"/>
                        </a:rPr>
                        <a:t>onmouseup</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user releases a mouse button over an element</a:t>
                      </a:r>
                      <a:endParaRPr lang="en-MY" sz="1800" dirty="0">
                        <a:latin typeface="+mn-lt"/>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809540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Start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185928" y="1527048"/>
            <a:ext cx="8805672" cy="4873752"/>
          </a:xfrm>
        </p:spPr>
        <p:txBody>
          <a:bodyPr>
            <a:noAutofit/>
          </a:bodyPr>
          <a:lstStyle/>
          <a:p>
            <a:r>
              <a:rPr lang="en-US" sz="2400" dirty="0" smtClean="0"/>
              <a:t>The HTML &lt;script&gt; tag is used to insert a JavaScript into an HTML document. </a:t>
            </a:r>
          </a:p>
          <a:p>
            <a:r>
              <a:rPr lang="en-US" sz="2400" dirty="0" smtClean="0"/>
              <a:t>To insert a JavaScript into an HTML page, use the &lt;script&gt; tag. </a:t>
            </a:r>
          </a:p>
          <a:p>
            <a:r>
              <a:rPr lang="en-US" sz="2400" dirty="0" smtClean="0"/>
              <a:t>Inside the &lt;script&gt; tag use the type attribute to define the scripting language. </a:t>
            </a:r>
          </a:p>
          <a:p>
            <a:r>
              <a:rPr lang="en-US" sz="2400" dirty="0" smtClean="0"/>
              <a:t>The &lt;script&gt; and &lt;/script&gt; tells where the JavaScript starts and ends.</a:t>
            </a:r>
          </a:p>
          <a:p>
            <a:r>
              <a:rPr lang="en-US" sz="2400" dirty="0" smtClean="0"/>
              <a:t>Example</a:t>
            </a:r>
          </a:p>
          <a:p>
            <a:pPr lvl="1">
              <a:buNone/>
            </a:pPr>
            <a:r>
              <a:rPr lang="en-US" sz="1900" i="1" dirty="0" smtClean="0">
                <a:solidFill>
                  <a:schemeClr val="tx1"/>
                </a:solidFill>
              </a:rPr>
              <a:t>&lt;script type="text/</a:t>
            </a:r>
            <a:r>
              <a:rPr lang="en-US" sz="1900" i="1" dirty="0" err="1" smtClean="0">
                <a:solidFill>
                  <a:schemeClr val="tx1"/>
                </a:solidFill>
              </a:rPr>
              <a:t>javascript</a:t>
            </a:r>
            <a:r>
              <a:rPr lang="en-US" sz="1900" i="1" dirty="0" smtClean="0">
                <a:solidFill>
                  <a:schemeClr val="tx1"/>
                </a:solidFill>
              </a:rPr>
              <a:t>"&gt;</a:t>
            </a:r>
            <a:br>
              <a:rPr lang="en-US" sz="1900" i="1" dirty="0" smtClean="0">
                <a:solidFill>
                  <a:schemeClr val="tx1"/>
                </a:solidFill>
              </a:rPr>
            </a:br>
            <a:r>
              <a:rPr lang="en-US" sz="1900" i="1" dirty="0" smtClean="0">
                <a:solidFill>
                  <a:schemeClr val="tx1"/>
                </a:solidFill>
              </a:rPr>
              <a:t>alert(‘Hello World!!!’);</a:t>
            </a:r>
          </a:p>
          <a:p>
            <a:pPr lvl="1">
              <a:buNone/>
            </a:pPr>
            <a:r>
              <a:rPr lang="en-US" sz="1900" i="1" dirty="0" smtClean="0">
                <a:solidFill>
                  <a:schemeClr val="tx1"/>
                </a:solidFill>
              </a:rPr>
              <a:t>&lt;/script&gt;</a:t>
            </a:r>
            <a:endParaRPr lang="en-MY" sz="19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smtClean="0"/>
              <a:t>HTML DOM Events</a:t>
            </a:r>
            <a:endParaRPr lang="en-MY"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50</a:t>
            </a:fld>
            <a:endParaRPr lang="en-US"/>
          </a:p>
        </p:txBody>
      </p:sp>
      <p:sp>
        <p:nvSpPr>
          <p:cNvPr id="13" name="Content Placeholder 12"/>
          <p:cNvSpPr>
            <a:spLocks noGrp="1"/>
          </p:cNvSpPr>
          <p:nvPr>
            <p:ph sz="quarter" idx="1"/>
          </p:nvPr>
        </p:nvSpPr>
        <p:spPr/>
        <p:txBody>
          <a:bodyPr/>
          <a:lstStyle/>
          <a:p>
            <a:r>
              <a:rPr lang="en-US" b="1" dirty="0" smtClean="0"/>
              <a:t>Keyboard Events</a:t>
            </a:r>
            <a:endParaRPr lang="en-MY" dirty="0" smtClean="0"/>
          </a:p>
          <a:p>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152400" y="2286000"/>
          <a:ext cx="8839200" cy="2909604"/>
        </p:xfrm>
        <a:graphic>
          <a:graphicData uri="http://schemas.openxmlformats.org/drawingml/2006/table">
            <a:tbl>
              <a:tblPr firstRow="1" bandRow="1">
                <a:tableStyleId>{7DF18680-E054-41AD-8BC1-D1AEF772440D}</a:tableStyleId>
              </a:tblPr>
              <a:tblGrid>
                <a:gridCol w="1524000"/>
                <a:gridCol w="2362200"/>
                <a:gridCol w="4953000"/>
              </a:tblGrid>
              <a:tr h="304800">
                <a:tc>
                  <a:txBody>
                    <a:bodyPr/>
                    <a:lstStyle/>
                    <a:p>
                      <a:pPr algn="ctr">
                        <a:lnSpc>
                          <a:spcPct val="115000"/>
                        </a:lnSpc>
                        <a:spcAft>
                          <a:spcPts val="0"/>
                        </a:spcAft>
                      </a:pPr>
                      <a:r>
                        <a:rPr lang="en-US" sz="1800" b="1" dirty="0">
                          <a:latin typeface="+mn-lt"/>
                          <a:ea typeface="Times New Roman"/>
                          <a:cs typeface="Times New Roman"/>
                        </a:rPr>
                        <a:t>Event</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dirty="0">
                          <a:latin typeface="+mn-lt"/>
                          <a:ea typeface="Times New Roman"/>
                          <a:cs typeface="Times New Roman"/>
                        </a:rPr>
                        <a:t>Attribute</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a:latin typeface="+mn-lt"/>
                          <a:ea typeface="Times New Roman"/>
                          <a:cs typeface="Times New Roman"/>
                        </a:rPr>
                        <a:t>Description</a:t>
                      </a:r>
                      <a:endParaRPr lang="en-MY" sz="1800">
                        <a:latin typeface="+mn-lt"/>
                        <a:ea typeface="Times New Roman"/>
                        <a:cs typeface="Times New Roman"/>
                      </a:endParaRPr>
                    </a:p>
                  </a:txBody>
                  <a:tcPr marL="68580" marR="68580" marT="0" marB="0"/>
                </a:tc>
              </a:tr>
              <a:tr h="864712">
                <a:tc>
                  <a:txBody>
                    <a:bodyPr/>
                    <a:lstStyle/>
                    <a:p>
                      <a:pPr algn="just">
                        <a:lnSpc>
                          <a:spcPct val="115000"/>
                        </a:lnSpc>
                        <a:spcAft>
                          <a:spcPts val="0"/>
                        </a:spcAft>
                      </a:pPr>
                      <a:r>
                        <a:rPr lang="en-US" sz="1800">
                          <a:latin typeface="+mn-lt"/>
                          <a:ea typeface="Times New Roman"/>
                          <a:cs typeface="Times New Roman"/>
                        </a:rPr>
                        <a:t>keydown</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3"/>
                        </a:rPr>
                        <a:t>onkeydown</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the user is pressing a key or holding down a key</a:t>
                      </a:r>
                      <a:endParaRPr lang="en-MY" sz="1800">
                        <a:latin typeface="+mn-lt"/>
                        <a:ea typeface="Times New Roman"/>
                        <a:cs typeface="Times New Roman"/>
                      </a:endParaRPr>
                    </a:p>
                  </a:txBody>
                  <a:tcPr marL="68580" marR="68580" marT="0" marB="0"/>
                </a:tc>
              </a:tr>
              <a:tr h="864712">
                <a:tc>
                  <a:txBody>
                    <a:bodyPr/>
                    <a:lstStyle/>
                    <a:p>
                      <a:pPr algn="just">
                        <a:lnSpc>
                          <a:spcPct val="115000"/>
                        </a:lnSpc>
                        <a:spcAft>
                          <a:spcPts val="0"/>
                        </a:spcAft>
                      </a:pPr>
                      <a:r>
                        <a:rPr lang="en-US" sz="1800">
                          <a:latin typeface="+mn-lt"/>
                          <a:ea typeface="Times New Roman"/>
                          <a:cs typeface="Times New Roman"/>
                        </a:rPr>
                        <a:t>keypress</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4"/>
                        </a:rPr>
                        <a:t>onkeypress</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the user is pressing a key or holding down a key</a:t>
                      </a:r>
                      <a:endParaRPr lang="en-MY" sz="1800">
                        <a:latin typeface="+mn-lt"/>
                        <a:ea typeface="Times New Roman"/>
                        <a:cs typeface="Times New Roman"/>
                      </a:endParaRPr>
                    </a:p>
                  </a:txBody>
                  <a:tcPr marL="68580" marR="68580" marT="0" marB="0"/>
                </a:tc>
              </a:tr>
              <a:tr h="864712">
                <a:tc>
                  <a:txBody>
                    <a:bodyPr/>
                    <a:lstStyle/>
                    <a:p>
                      <a:pPr algn="just">
                        <a:lnSpc>
                          <a:spcPct val="115000"/>
                        </a:lnSpc>
                        <a:spcAft>
                          <a:spcPts val="0"/>
                        </a:spcAft>
                      </a:pPr>
                      <a:r>
                        <a:rPr lang="en-US" sz="1800">
                          <a:latin typeface="+mn-lt"/>
                          <a:ea typeface="Times New Roman"/>
                          <a:cs typeface="Times New Roman"/>
                        </a:rPr>
                        <a:t>Keyup</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dirty="0" err="1">
                          <a:solidFill>
                            <a:srgbClr val="0000FF"/>
                          </a:solidFill>
                          <a:latin typeface="+mn-lt"/>
                          <a:ea typeface="Times New Roman"/>
                          <a:cs typeface="Times New Roman"/>
                          <a:hlinkClick r:id="rId5"/>
                        </a:rPr>
                        <a:t>onkeyup</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keyboard key is released</a:t>
                      </a:r>
                      <a:endParaRPr lang="en-MY" sz="1800" dirty="0">
                        <a:latin typeface="+mn-lt"/>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014391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smtClean="0"/>
              <a:t>HTML DOM Events</a:t>
            </a:r>
            <a:endParaRPr lang="en-MY"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51</a:t>
            </a:fld>
            <a:endParaRPr lang="en-US"/>
          </a:p>
        </p:txBody>
      </p:sp>
      <p:sp>
        <p:nvSpPr>
          <p:cNvPr id="13" name="Content Placeholder 12"/>
          <p:cNvSpPr>
            <a:spLocks noGrp="1"/>
          </p:cNvSpPr>
          <p:nvPr>
            <p:ph sz="quarter" idx="1"/>
          </p:nvPr>
        </p:nvSpPr>
        <p:spPr/>
        <p:txBody>
          <a:bodyPr/>
          <a:lstStyle/>
          <a:p>
            <a:r>
              <a:rPr lang="en-US" b="1" dirty="0" smtClean="0"/>
              <a:t>Frame/Object Events</a:t>
            </a:r>
            <a:endParaRPr lang="en-MY" dirty="0" smtClean="0"/>
          </a:p>
          <a:p>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152400" y="2144268"/>
          <a:ext cx="8839200" cy="3951732"/>
        </p:xfrm>
        <a:graphic>
          <a:graphicData uri="http://schemas.openxmlformats.org/drawingml/2006/table">
            <a:tbl>
              <a:tblPr firstRow="1" bandRow="1">
                <a:tableStyleId>{7DF18680-E054-41AD-8BC1-D1AEF772440D}</a:tableStyleId>
              </a:tblPr>
              <a:tblGrid>
                <a:gridCol w="1524000"/>
                <a:gridCol w="1981200"/>
                <a:gridCol w="5334000"/>
              </a:tblGrid>
              <a:tr h="370840">
                <a:tc>
                  <a:txBody>
                    <a:bodyPr/>
                    <a:lstStyle/>
                    <a:p>
                      <a:pPr algn="ctr">
                        <a:lnSpc>
                          <a:spcPct val="115000"/>
                        </a:lnSpc>
                        <a:spcAft>
                          <a:spcPts val="0"/>
                        </a:spcAft>
                      </a:pPr>
                      <a:r>
                        <a:rPr lang="en-US" sz="1800" b="1" dirty="0">
                          <a:latin typeface="+mn-lt"/>
                          <a:ea typeface="Times New Roman"/>
                          <a:cs typeface="Times New Roman"/>
                        </a:rPr>
                        <a:t>Event</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dirty="0">
                          <a:latin typeface="+mn-lt"/>
                          <a:ea typeface="Times New Roman"/>
                          <a:cs typeface="Times New Roman"/>
                        </a:rPr>
                        <a:t>Attribute</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a:latin typeface="+mn-lt"/>
                          <a:ea typeface="Times New Roman"/>
                          <a:cs typeface="Times New Roman"/>
                        </a:rPr>
                        <a:t>Description</a:t>
                      </a:r>
                      <a:endParaRPr lang="en-MY" sz="180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Abort</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onabort</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an image is stopped from loading before completely loaded (for &lt;object&gt;)</a:t>
                      </a:r>
                      <a:endParaRPr lang="en-MY" sz="180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Error</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err="1">
                          <a:latin typeface="+mn-lt"/>
                          <a:ea typeface="Times New Roman"/>
                          <a:cs typeface="Times New Roman"/>
                        </a:rPr>
                        <a:t>onerror</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an image does not load properly (for &lt;object&gt;, &lt;body&gt; and &lt;frameset&gt;)</a:t>
                      </a:r>
                      <a:endParaRPr lang="en-MY" sz="180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Load</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dirty="0" err="1">
                          <a:solidFill>
                            <a:srgbClr val="0000FF"/>
                          </a:solidFill>
                          <a:latin typeface="+mn-lt"/>
                          <a:ea typeface="Times New Roman"/>
                          <a:cs typeface="Times New Roman"/>
                          <a:hlinkClick r:id="rId3"/>
                        </a:rPr>
                        <a:t>onload</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a document, frameset, or &lt;object&gt; has been loaded</a:t>
                      </a:r>
                      <a:endParaRPr lang="en-MY" sz="180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Resize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4"/>
                        </a:rPr>
                        <a:t>onresize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a document view is resized</a:t>
                      </a:r>
                      <a:endParaRPr lang="en-MY" sz="180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Scroll</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onscroll</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a document view is scrolled</a:t>
                      </a:r>
                      <a:endParaRPr lang="en-MY" sz="1800">
                        <a:latin typeface="+mn-lt"/>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mn-lt"/>
                          <a:ea typeface="Times New Roman"/>
                          <a:cs typeface="Times New Roman"/>
                        </a:rPr>
                        <a:t>Unload</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5"/>
                        </a:rPr>
                        <a:t>onunload</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document is removed from a window or frame (for &lt;body&gt; and &lt;frameset&gt;)</a:t>
                      </a:r>
                      <a:endParaRPr lang="en-MY" sz="1800" dirty="0">
                        <a:latin typeface="+mn-lt"/>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27051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smtClean="0"/>
              <a:t>HTML DOM Events</a:t>
            </a:r>
            <a:endParaRPr lang="en-MY"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52</a:t>
            </a:fld>
            <a:endParaRPr lang="en-US"/>
          </a:p>
        </p:txBody>
      </p:sp>
      <p:sp>
        <p:nvSpPr>
          <p:cNvPr id="13" name="Content Placeholder 12"/>
          <p:cNvSpPr>
            <a:spLocks noGrp="1"/>
          </p:cNvSpPr>
          <p:nvPr>
            <p:ph sz="quarter" idx="1"/>
          </p:nvPr>
        </p:nvSpPr>
        <p:spPr/>
        <p:txBody>
          <a:bodyPr/>
          <a:lstStyle/>
          <a:p>
            <a:r>
              <a:rPr lang="en-US" b="1" dirty="0" smtClean="0"/>
              <a:t>Form Events</a:t>
            </a:r>
            <a:endParaRPr lang="en-MY" dirty="0" smtClean="0"/>
          </a:p>
          <a:p>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152400" y="2144268"/>
          <a:ext cx="8839200" cy="4007104"/>
        </p:xfrm>
        <a:graphic>
          <a:graphicData uri="http://schemas.openxmlformats.org/drawingml/2006/table">
            <a:tbl>
              <a:tblPr firstRow="1" bandRow="1">
                <a:tableStyleId>{7DF18680-E054-41AD-8BC1-D1AEF772440D}</a:tableStyleId>
              </a:tblPr>
              <a:tblGrid>
                <a:gridCol w="1524000"/>
                <a:gridCol w="1981200"/>
                <a:gridCol w="5334000"/>
              </a:tblGrid>
              <a:tr h="370840">
                <a:tc>
                  <a:txBody>
                    <a:bodyPr/>
                    <a:lstStyle/>
                    <a:p>
                      <a:pPr algn="ctr">
                        <a:lnSpc>
                          <a:spcPct val="115000"/>
                        </a:lnSpc>
                        <a:spcAft>
                          <a:spcPts val="0"/>
                        </a:spcAft>
                      </a:pPr>
                      <a:r>
                        <a:rPr lang="en-US" sz="1800" b="1" dirty="0">
                          <a:latin typeface="+mn-lt"/>
                          <a:ea typeface="Times New Roman"/>
                          <a:cs typeface="Times New Roman"/>
                        </a:rPr>
                        <a:t>Event</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dirty="0">
                          <a:latin typeface="+mn-lt"/>
                          <a:ea typeface="Times New Roman"/>
                          <a:cs typeface="Times New Roman"/>
                        </a:rPr>
                        <a:t>Attribute</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a:latin typeface="+mn-lt"/>
                          <a:ea typeface="Times New Roman"/>
                          <a:cs typeface="Times New Roman"/>
                        </a:rPr>
                        <a:t>Description</a:t>
                      </a:r>
                      <a:endParaRPr lang="en-MY" sz="1800">
                        <a:latin typeface="+mn-lt"/>
                        <a:ea typeface="Times New Roman"/>
                        <a:cs typeface="Times New Roman"/>
                      </a:endParaRPr>
                    </a:p>
                  </a:txBody>
                  <a:tcPr marL="68580" marR="68580" marT="0" marB="0"/>
                </a:tc>
              </a:tr>
              <a:tr h="370840">
                <a:tc>
                  <a:txBody>
                    <a:bodyPr/>
                    <a:lstStyle/>
                    <a:p>
                      <a:pPr marL="0" marR="0" algn="just">
                        <a:lnSpc>
                          <a:spcPct val="115000"/>
                        </a:lnSpc>
                        <a:spcBef>
                          <a:spcPts val="0"/>
                        </a:spcBef>
                        <a:spcAft>
                          <a:spcPts val="0"/>
                        </a:spcAft>
                      </a:pPr>
                      <a:r>
                        <a:rPr lang="en-US" sz="1800">
                          <a:latin typeface="+mn-lt"/>
                          <a:ea typeface="Times New Roman"/>
                        </a:rPr>
                        <a:t>Blur</a:t>
                      </a:r>
                    </a:p>
                  </a:txBody>
                  <a:tcPr marL="68580" marR="68580" marT="0" marB="0"/>
                </a:tc>
                <a:tc>
                  <a:txBody>
                    <a:bodyPr/>
                    <a:lstStyle/>
                    <a:p>
                      <a:pPr marL="0" marR="0" algn="just">
                        <a:lnSpc>
                          <a:spcPct val="115000"/>
                        </a:lnSpc>
                        <a:spcBef>
                          <a:spcPts val="0"/>
                        </a:spcBef>
                        <a:spcAft>
                          <a:spcPts val="0"/>
                        </a:spcAft>
                      </a:pPr>
                      <a:r>
                        <a:rPr lang="en-US" sz="1800" u="sng">
                          <a:solidFill>
                            <a:srgbClr val="0000FF"/>
                          </a:solidFill>
                          <a:latin typeface="+mn-lt"/>
                          <a:ea typeface="Times New Roman"/>
                          <a:hlinkClick r:id="rId3"/>
                        </a:rPr>
                        <a:t>onblur</a:t>
                      </a:r>
                      <a:endParaRPr lang="en-US" sz="1800">
                        <a:latin typeface="+mn-lt"/>
                        <a:ea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The event occurs when a form element loses focus</a:t>
                      </a:r>
                    </a:p>
                  </a:txBody>
                  <a:tcPr marL="68580" marR="68580" marT="0" marB="0"/>
                </a:tc>
              </a:tr>
              <a:tr h="370840">
                <a:tc>
                  <a:txBody>
                    <a:bodyPr/>
                    <a:lstStyle/>
                    <a:p>
                      <a:pPr marL="0" marR="0" algn="just">
                        <a:lnSpc>
                          <a:spcPct val="115000"/>
                        </a:lnSpc>
                        <a:spcBef>
                          <a:spcPts val="0"/>
                        </a:spcBef>
                        <a:spcAft>
                          <a:spcPts val="0"/>
                        </a:spcAft>
                      </a:pPr>
                      <a:r>
                        <a:rPr lang="en-US" sz="1800">
                          <a:latin typeface="+mn-lt"/>
                          <a:ea typeface="Times New Roman"/>
                        </a:rPr>
                        <a:t>Change</a:t>
                      </a:r>
                    </a:p>
                  </a:txBody>
                  <a:tcPr marL="68580" marR="68580" marT="0" marB="0"/>
                </a:tc>
                <a:tc>
                  <a:txBody>
                    <a:bodyPr/>
                    <a:lstStyle/>
                    <a:p>
                      <a:pPr marL="0" marR="0" algn="just">
                        <a:lnSpc>
                          <a:spcPct val="115000"/>
                        </a:lnSpc>
                        <a:spcBef>
                          <a:spcPts val="0"/>
                        </a:spcBef>
                        <a:spcAft>
                          <a:spcPts val="0"/>
                        </a:spcAft>
                      </a:pPr>
                      <a:r>
                        <a:rPr lang="en-US" sz="1800" u="sng">
                          <a:solidFill>
                            <a:srgbClr val="0000FF"/>
                          </a:solidFill>
                          <a:latin typeface="+mn-lt"/>
                          <a:ea typeface="Times New Roman"/>
                          <a:hlinkClick r:id="rId4"/>
                        </a:rPr>
                        <a:t>onchange</a:t>
                      </a:r>
                      <a:endParaRPr lang="en-US" sz="1800">
                        <a:latin typeface="+mn-lt"/>
                        <a:ea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The event occurs when the content of a form element, the selection, or the checked state have changed (for &lt;input&gt;, &lt;select&gt;, and &lt;textarea&gt;)</a:t>
                      </a:r>
                    </a:p>
                  </a:txBody>
                  <a:tcPr marL="68580" marR="68580" marT="0" marB="0"/>
                </a:tc>
              </a:tr>
              <a:tr h="370840">
                <a:tc>
                  <a:txBody>
                    <a:bodyPr/>
                    <a:lstStyle/>
                    <a:p>
                      <a:pPr marL="0" marR="0" algn="just">
                        <a:lnSpc>
                          <a:spcPct val="115000"/>
                        </a:lnSpc>
                        <a:spcBef>
                          <a:spcPts val="0"/>
                        </a:spcBef>
                        <a:spcAft>
                          <a:spcPts val="0"/>
                        </a:spcAft>
                      </a:pPr>
                      <a:r>
                        <a:rPr lang="en-US" sz="1800">
                          <a:latin typeface="+mn-lt"/>
                          <a:ea typeface="Times New Roman"/>
                        </a:rPr>
                        <a:t>Focus</a:t>
                      </a:r>
                    </a:p>
                  </a:txBody>
                  <a:tcPr marL="68580" marR="68580" marT="0" marB="0"/>
                </a:tc>
                <a:tc>
                  <a:txBody>
                    <a:bodyPr/>
                    <a:lstStyle/>
                    <a:p>
                      <a:pPr marL="0" marR="0" algn="just">
                        <a:lnSpc>
                          <a:spcPct val="115000"/>
                        </a:lnSpc>
                        <a:spcBef>
                          <a:spcPts val="0"/>
                        </a:spcBef>
                        <a:spcAft>
                          <a:spcPts val="0"/>
                        </a:spcAft>
                      </a:pPr>
                      <a:r>
                        <a:rPr lang="en-US" sz="1800" u="sng">
                          <a:solidFill>
                            <a:srgbClr val="0000FF"/>
                          </a:solidFill>
                          <a:latin typeface="+mn-lt"/>
                          <a:ea typeface="Times New Roman"/>
                          <a:hlinkClick r:id="rId5"/>
                        </a:rPr>
                        <a:t>onfocus</a:t>
                      </a:r>
                      <a:endParaRPr lang="en-US" sz="1800">
                        <a:latin typeface="+mn-lt"/>
                        <a:ea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The event occurs when an element gets focus (for &lt;label&gt;, &lt;input&gt;, &lt;select&gt;, textarea&gt;, and &lt;button&gt;)</a:t>
                      </a:r>
                    </a:p>
                  </a:txBody>
                  <a:tcPr marL="68580" marR="68580" marT="0" marB="0"/>
                </a:tc>
              </a:tr>
              <a:tr h="370840">
                <a:tc>
                  <a:txBody>
                    <a:bodyPr/>
                    <a:lstStyle/>
                    <a:p>
                      <a:pPr marL="0" marR="0" algn="just">
                        <a:lnSpc>
                          <a:spcPct val="115000"/>
                        </a:lnSpc>
                        <a:spcBef>
                          <a:spcPts val="0"/>
                        </a:spcBef>
                        <a:spcAft>
                          <a:spcPts val="0"/>
                        </a:spcAft>
                      </a:pPr>
                      <a:r>
                        <a:rPr lang="en-US" sz="1800">
                          <a:latin typeface="+mn-lt"/>
                          <a:ea typeface="Times New Roman"/>
                        </a:rPr>
                        <a:t>Reset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onreset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The event occurs when a form is reset</a:t>
                      </a:r>
                    </a:p>
                  </a:txBody>
                  <a:tcPr marL="68580" marR="68580" marT="0" marB="0"/>
                </a:tc>
              </a:tr>
              <a:tr h="370840">
                <a:tc>
                  <a:txBody>
                    <a:bodyPr/>
                    <a:lstStyle/>
                    <a:p>
                      <a:pPr marL="0" marR="0" algn="just">
                        <a:lnSpc>
                          <a:spcPct val="115000"/>
                        </a:lnSpc>
                        <a:spcBef>
                          <a:spcPts val="0"/>
                        </a:spcBef>
                        <a:spcAft>
                          <a:spcPts val="0"/>
                        </a:spcAft>
                      </a:pPr>
                      <a:r>
                        <a:rPr lang="en-US" sz="1800">
                          <a:latin typeface="+mn-lt"/>
                          <a:ea typeface="Times New Roman"/>
                        </a:rPr>
                        <a:t>Select</a:t>
                      </a:r>
                    </a:p>
                  </a:txBody>
                  <a:tcPr marL="68580" marR="68580" marT="0" marB="0"/>
                </a:tc>
                <a:tc>
                  <a:txBody>
                    <a:bodyPr/>
                    <a:lstStyle/>
                    <a:p>
                      <a:pPr marL="0" marR="0" algn="just">
                        <a:lnSpc>
                          <a:spcPct val="115000"/>
                        </a:lnSpc>
                        <a:spcBef>
                          <a:spcPts val="0"/>
                        </a:spcBef>
                        <a:spcAft>
                          <a:spcPts val="0"/>
                        </a:spcAft>
                      </a:pPr>
                      <a:r>
                        <a:rPr lang="en-US" sz="1800" u="sng">
                          <a:solidFill>
                            <a:srgbClr val="0000FF"/>
                          </a:solidFill>
                          <a:latin typeface="+mn-lt"/>
                          <a:ea typeface="Times New Roman"/>
                          <a:hlinkClick r:id="rId6"/>
                        </a:rPr>
                        <a:t>onselect</a:t>
                      </a:r>
                      <a:endParaRPr lang="en-US" sz="1800">
                        <a:latin typeface="+mn-lt"/>
                        <a:ea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The event occurs when a user selects some  text (for &lt;input&gt; and &lt;textarea&gt;)</a:t>
                      </a:r>
                    </a:p>
                  </a:txBody>
                  <a:tcPr marL="68580" marR="68580" marT="0" marB="0"/>
                </a:tc>
              </a:tr>
              <a:tr h="370840">
                <a:tc>
                  <a:txBody>
                    <a:bodyPr/>
                    <a:lstStyle/>
                    <a:p>
                      <a:pPr marL="0" marR="0" algn="just">
                        <a:lnSpc>
                          <a:spcPct val="115000"/>
                        </a:lnSpc>
                        <a:spcBef>
                          <a:spcPts val="0"/>
                        </a:spcBef>
                        <a:spcAft>
                          <a:spcPts val="0"/>
                        </a:spcAft>
                      </a:pPr>
                      <a:r>
                        <a:rPr lang="en-US" sz="1800">
                          <a:latin typeface="+mn-lt"/>
                          <a:ea typeface="Times New Roman"/>
                        </a:rPr>
                        <a:t>Submit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onsubmit</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The event occurs when a form is submitted</a:t>
                      </a:r>
                    </a:p>
                  </a:txBody>
                  <a:tcPr marL="68580" marR="68580" marT="0" marB="0"/>
                </a:tc>
              </a:tr>
            </a:tbl>
          </a:graphicData>
        </a:graphic>
      </p:graphicFrame>
    </p:spTree>
    <p:extLst>
      <p:ext uri="{BB962C8B-B14F-4D97-AF65-F5344CB8AC3E}">
        <p14:creationId xmlns:p14="http://schemas.microsoft.com/office/powerpoint/2010/main" val="1147471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01752" y="307848"/>
            <a:ext cx="8534400" cy="758952"/>
          </a:xfrm>
        </p:spPr>
        <p:txBody>
          <a:bodyPr>
            <a:normAutofit/>
          </a:bodyPr>
          <a:lstStyle/>
          <a:p>
            <a:r>
              <a:rPr lang="en-US" dirty="0" smtClean="0"/>
              <a:t>Insert Special Characters</a:t>
            </a:r>
            <a:endParaRPr lang="en-US" dirty="0"/>
          </a:p>
        </p:txBody>
      </p:sp>
      <p:sp>
        <p:nvSpPr>
          <p:cNvPr id="223235" name="Rectangle 3"/>
          <p:cNvSpPr>
            <a:spLocks noGrp="1" noChangeArrowheads="1"/>
          </p:cNvSpPr>
          <p:nvPr>
            <p:ph type="body" idx="1"/>
          </p:nvPr>
        </p:nvSpPr>
        <p:spPr>
          <a:xfrm>
            <a:off x="152400" y="1447800"/>
            <a:ext cx="8839200" cy="4724400"/>
          </a:xfrm>
        </p:spPr>
        <p:txBody>
          <a:bodyPr/>
          <a:lstStyle/>
          <a:p>
            <a:r>
              <a:rPr lang="en-US" dirty="0" smtClean="0"/>
              <a:t>The backslash (\) is used to insert apostrophes, new lines, quotes, and other special characters into a text string.</a:t>
            </a:r>
          </a:p>
          <a:p>
            <a:r>
              <a:rPr lang="en-US" dirty="0" smtClean="0"/>
              <a:t>The table below lists other special characters that can be added to a text string with the backslash sign:</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48418340"/>
              </p:ext>
            </p:extLst>
          </p:nvPr>
        </p:nvGraphicFramePr>
        <p:xfrm>
          <a:off x="1447800" y="3810000"/>
          <a:ext cx="6096000" cy="2208276"/>
        </p:xfrm>
        <a:graphic>
          <a:graphicData uri="http://schemas.openxmlformats.org/drawingml/2006/table">
            <a:tbl>
              <a:tblPr firstRow="1" bandRow="1">
                <a:tableStyleId>{7DF18680-E054-41AD-8BC1-D1AEF772440D}</a:tableStyleId>
              </a:tblPr>
              <a:tblGrid>
                <a:gridCol w="3048000"/>
                <a:gridCol w="3048000"/>
              </a:tblGrid>
              <a:tr h="296333">
                <a:tc>
                  <a:txBody>
                    <a:bodyPr/>
                    <a:lstStyle/>
                    <a:p>
                      <a:pPr marL="0" marR="0" algn="ctr">
                        <a:lnSpc>
                          <a:spcPct val="115000"/>
                        </a:lnSpc>
                        <a:spcBef>
                          <a:spcPts val="0"/>
                        </a:spcBef>
                        <a:spcAft>
                          <a:spcPts val="0"/>
                        </a:spcAft>
                      </a:pPr>
                      <a:r>
                        <a:rPr lang="en-US" sz="1800" b="1" dirty="0">
                          <a:latin typeface="+mn-lt"/>
                          <a:ea typeface="Times New Roman"/>
                        </a:rPr>
                        <a:t>Code</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a:latin typeface="+mn-lt"/>
                          <a:ea typeface="Times New Roman"/>
                        </a:rPr>
                        <a:t>Outputs</a:t>
                      </a:r>
                      <a:endParaRPr lang="en-US" sz="1800">
                        <a:latin typeface="+mn-lt"/>
                        <a:ea typeface="Times New Roman"/>
                      </a:endParaRPr>
                    </a:p>
                  </a:txBody>
                  <a:tcPr marL="68580" marR="68580" marT="0" marB="0"/>
                </a:tc>
              </a:tr>
              <a:tr h="296333">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single quote</a:t>
                      </a:r>
                    </a:p>
                  </a:txBody>
                  <a:tcPr marL="68580" marR="68580" marT="0" marB="0"/>
                </a:tc>
              </a:tr>
              <a:tr h="296333">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double quote</a:t>
                      </a:r>
                    </a:p>
                  </a:txBody>
                  <a:tcPr marL="68580" marR="68580" marT="0" marB="0"/>
                </a:tc>
              </a:tr>
              <a:tr h="296333">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backslash</a:t>
                      </a:r>
                    </a:p>
                  </a:txBody>
                  <a:tcPr marL="68580" marR="68580" marT="0" marB="0"/>
                </a:tc>
              </a:tr>
              <a:tr h="296333">
                <a:tc>
                  <a:txBody>
                    <a:bodyPr/>
                    <a:lstStyle/>
                    <a:p>
                      <a:pPr marL="0" marR="0" algn="just">
                        <a:lnSpc>
                          <a:spcPct val="115000"/>
                        </a:lnSpc>
                        <a:spcBef>
                          <a:spcPts val="0"/>
                        </a:spcBef>
                        <a:spcAft>
                          <a:spcPts val="0"/>
                        </a:spcAft>
                      </a:pPr>
                      <a:r>
                        <a:rPr lang="en-US" sz="1800" dirty="0">
                          <a:latin typeface="+mn-lt"/>
                          <a:ea typeface="Times New Roman"/>
                        </a:rPr>
                        <a:t>\n</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new line</a:t>
                      </a:r>
                    </a:p>
                  </a:txBody>
                  <a:tcPr marL="68580" marR="68580" marT="0" marB="0"/>
                </a:tc>
              </a:tr>
              <a:tr h="296333">
                <a:tc>
                  <a:txBody>
                    <a:bodyPr/>
                    <a:lstStyle/>
                    <a:p>
                      <a:pPr marL="0" marR="0" algn="just">
                        <a:lnSpc>
                          <a:spcPct val="115000"/>
                        </a:lnSpc>
                        <a:spcBef>
                          <a:spcPts val="0"/>
                        </a:spcBef>
                        <a:spcAft>
                          <a:spcPts val="0"/>
                        </a:spcAft>
                      </a:pPr>
                      <a:r>
                        <a:rPr lang="en-US" sz="1800">
                          <a:latin typeface="+mn-lt"/>
                          <a:ea typeface="Times New Roman"/>
                        </a:rPr>
                        <a:t>\r</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carriage return</a:t>
                      </a:r>
                    </a:p>
                  </a:txBody>
                  <a:tcPr marL="68580" marR="68580" marT="0" marB="0"/>
                </a:tc>
              </a:tr>
              <a:tr h="296333">
                <a:tc>
                  <a:txBody>
                    <a:bodyPr/>
                    <a:lstStyle/>
                    <a:p>
                      <a:pPr marL="0" marR="0" algn="just">
                        <a:lnSpc>
                          <a:spcPct val="115000"/>
                        </a:lnSpc>
                        <a:spcBef>
                          <a:spcPts val="0"/>
                        </a:spcBef>
                        <a:spcAft>
                          <a:spcPts val="0"/>
                        </a:spcAft>
                      </a:pPr>
                      <a:r>
                        <a:rPr lang="en-US" sz="1800">
                          <a:latin typeface="+mn-lt"/>
                          <a:ea typeface="Times New Roman"/>
                        </a:rPr>
                        <a:t>\t</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tab</a:t>
                      </a:r>
                    </a:p>
                  </a:txBody>
                  <a:tcPr marL="68580" marR="68580" marT="0" marB="0"/>
                </a:tc>
              </a:tr>
            </a:tbl>
          </a:graphicData>
        </a:graphic>
      </p:graphicFrame>
    </p:spTree>
    <p:extLst>
      <p:ext uri="{BB962C8B-B14F-4D97-AF65-F5344CB8AC3E}">
        <p14:creationId xmlns:p14="http://schemas.microsoft.com/office/powerpoint/2010/main" val="39708798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Put JavaScript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a:xfrm>
            <a:off x="152400" y="1527048"/>
            <a:ext cx="8839200" cy="4949952"/>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dirty="0" smtClean="0"/>
              <a:t>Java-Scripts can be put in the &lt;body&gt; and in the &lt;head&gt; sections of an HTML page</a:t>
            </a:r>
            <a:endParaRPr lang="en-MY"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6152"/>
          </a:xfrm>
        </p:spPr>
        <p:txBody>
          <a:bodyPr>
            <a:normAutofit/>
          </a:bodyPr>
          <a:lstStyle/>
          <a:p>
            <a:pPr lvl="2">
              <a:buNone/>
            </a:pPr>
            <a:r>
              <a:rPr lang="en-US" sz="2800" i="1" dirty="0" smtClean="0"/>
              <a:t>&lt;html&gt;</a:t>
            </a:r>
            <a:br>
              <a:rPr lang="en-US" sz="2800" i="1" dirty="0" smtClean="0"/>
            </a:br>
            <a:r>
              <a:rPr lang="en-US" sz="2800" i="1" dirty="0" smtClean="0"/>
              <a:t>&lt;body&gt;</a:t>
            </a:r>
          </a:p>
          <a:p>
            <a:pPr lvl="2">
              <a:buNone/>
            </a:pPr>
            <a:r>
              <a:rPr lang="en-US" sz="2800" i="1" dirty="0" smtClean="0"/>
              <a:t>			&lt;h1&gt;My Web Page&lt;/h1&gt;</a:t>
            </a:r>
          </a:p>
          <a:p>
            <a:pPr lvl="2">
              <a:buNone/>
            </a:pPr>
            <a:r>
              <a:rPr lang="en-US" sz="2800" i="1" dirty="0" smtClean="0"/>
              <a:t>			&lt;p id="demo"&gt;A Paragraph&lt;/p&gt;</a:t>
            </a:r>
          </a:p>
          <a:p>
            <a:pPr lvl="2">
              <a:buNone/>
            </a:pPr>
            <a:r>
              <a:rPr lang="en-US" sz="2800" i="1" dirty="0" smtClean="0"/>
              <a:t>			&lt;script type="text/</a:t>
            </a:r>
            <a:r>
              <a:rPr lang="en-US" sz="2800" i="1" dirty="0" err="1" smtClean="0"/>
              <a:t>javascript</a:t>
            </a:r>
            <a:r>
              <a:rPr lang="en-US" sz="2800" i="1" dirty="0" smtClean="0"/>
              <a:t>"&gt;</a:t>
            </a:r>
            <a:br>
              <a:rPr lang="en-US" sz="2800" i="1" dirty="0" smtClean="0"/>
            </a:br>
            <a:r>
              <a:rPr lang="en-US" sz="2800" i="1" dirty="0" smtClean="0"/>
              <a:t>			alert(‘Hello World!!’);</a:t>
            </a:r>
            <a:br>
              <a:rPr lang="en-US" sz="2800" i="1" dirty="0" smtClean="0"/>
            </a:br>
            <a:r>
              <a:rPr lang="en-US" sz="2800" i="1" dirty="0" smtClean="0"/>
              <a:t>		&lt;/script&gt;</a:t>
            </a:r>
          </a:p>
          <a:p>
            <a:pPr lvl="2">
              <a:buNone/>
            </a:pPr>
            <a:r>
              <a:rPr lang="en-US" sz="2800" i="1" dirty="0" smtClean="0"/>
              <a:t>	&lt;/body&gt;</a:t>
            </a:r>
          </a:p>
          <a:p>
            <a:pPr lvl="2">
              <a:buNone/>
            </a:pPr>
            <a:r>
              <a:rPr lang="en-US" sz="2800" i="1" dirty="0" smtClean="0"/>
              <a:t>&lt;/html&gt; </a:t>
            </a:r>
            <a:endParaRPr lang="en-MY" sz="2800" i="1" dirty="0">
              <a:solidFill>
                <a:schemeClr val="tx1"/>
              </a:solidFill>
            </a:endParaRPr>
          </a:p>
        </p:txBody>
      </p:sp>
      <p:sp>
        <p:nvSpPr>
          <p:cNvPr id="3" name="Title 2"/>
          <p:cNvSpPr>
            <a:spLocks noGrp="1"/>
          </p:cNvSpPr>
          <p:nvPr>
            <p:ph type="title"/>
          </p:nvPr>
        </p:nvSpPr>
        <p:spPr/>
        <p:txBody>
          <a:bodyPr/>
          <a:lstStyle/>
          <a:p>
            <a:r>
              <a:rPr lang="en-US" b="1" dirty="0" smtClean="0"/>
              <a:t>JavaScript in &lt;body&gt;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46739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928" y="1527048"/>
            <a:ext cx="8805672" cy="4797552"/>
          </a:xfrm>
        </p:spPr>
        <p:txBody>
          <a:bodyPr>
            <a:noAutofit/>
          </a:bodyPr>
          <a:lstStyle/>
          <a:p>
            <a:pPr lvl="2">
              <a:buNone/>
            </a:pPr>
            <a:r>
              <a:rPr lang="en-US" sz="2400" i="1" dirty="0" smtClean="0"/>
              <a:t>&lt;html&gt;</a:t>
            </a:r>
          </a:p>
          <a:p>
            <a:pPr lvl="2">
              <a:buNone/>
            </a:pPr>
            <a:r>
              <a:rPr lang="en-US" sz="2400" i="1" dirty="0" smtClean="0"/>
              <a:t>		&lt;head&gt;</a:t>
            </a:r>
          </a:p>
          <a:p>
            <a:pPr lvl="2">
              <a:buNone/>
            </a:pPr>
            <a:r>
              <a:rPr lang="en-US" sz="2400" i="1" dirty="0" smtClean="0"/>
              <a:t>			&lt;script type="text/</a:t>
            </a:r>
            <a:r>
              <a:rPr lang="en-US" sz="2400" i="1" dirty="0" err="1" smtClean="0"/>
              <a:t>javascript</a:t>
            </a:r>
            <a:r>
              <a:rPr lang="en-US" sz="2400" i="1" dirty="0" smtClean="0"/>
              <a:t>"&gt;</a:t>
            </a:r>
            <a:br>
              <a:rPr lang="en-US" sz="2400" i="1" dirty="0" smtClean="0"/>
            </a:br>
            <a:r>
              <a:rPr lang="en-US" sz="2400" i="1" dirty="0" smtClean="0"/>
              <a:t>			alert(‘Hello World!!’);</a:t>
            </a:r>
          </a:p>
          <a:p>
            <a:pPr lvl="2">
              <a:buNone/>
            </a:pPr>
            <a:r>
              <a:rPr lang="en-US" sz="2400" i="1" dirty="0" smtClean="0"/>
              <a:t>			&lt;/script&gt;</a:t>
            </a:r>
          </a:p>
          <a:p>
            <a:pPr lvl="2">
              <a:buNone/>
            </a:pPr>
            <a:r>
              <a:rPr lang="en-US" sz="2400" i="1" dirty="0" smtClean="0"/>
              <a:t>		&lt;/head&gt;</a:t>
            </a:r>
            <a:br>
              <a:rPr lang="en-US" sz="2400" i="1" dirty="0" smtClean="0"/>
            </a:br>
            <a:r>
              <a:rPr lang="en-US" sz="2400" i="1" dirty="0" smtClean="0"/>
              <a:t>	&lt;body&gt;</a:t>
            </a:r>
          </a:p>
          <a:p>
            <a:pPr lvl="2">
              <a:buNone/>
            </a:pPr>
            <a:r>
              <a:rPr lang="en-US" sz="2400" i="1" dirty="0" smtClean="0"/>
              <a:t>			&lt;h1&gt;My Web Page&lt;/h1&gt;</a:t>
            </a:r>
          </a:p>
          <a:p>
            <a:pPr lvl="2">
              <a:buNone/>
            </a:pPr>
            <a:r>
              <a:rPr lang="en-US" sz="2400" i="1" dirty="0" smtClean="0"/>
              <a:t>			&lt;p id="demo"&gt;A Paragraph&lt;/p&gt;</a:t>
            </a:r>
          </a:p>
          <a:p>
            <a:pPr lvl="2">
              <a:buNone/>
            </a:pPr>
            <a:r>
              <a:rPr lang="en-US" sz="2400" i="1" dirty="0" smtClean="0"/>
              <a:t>		&lt;/body&gt;</a:t>
            </a:r>
          </a:p>
          <a:p>
            <a:pPr lvl="2">
              <a:buNone/>
            </a:pPr>
            <a:r>
              <a:rPr lang="en-US" sz="2400" i="1" dirty="0" smtClean="0"/>
              <a:t>&lt;/html&gt; </a:t>
            </a:r>
            <a:endParaRPr lang="en-US" sz="2400" i="1" dirty="0">
              <a:solidFill>
                <a:schemeClr val="tx1"/>
              </a:solidFill>
            </a:endParaRPr>
          </a:p>
        </p:txBody>
      </p:sp>
      <p:sp>
        <p:nvSpPr>
          <p:cNvPr id="3" name="Title 2"/>
          <p:cNvSpPr>
            <a:spLocks noGrp="1"/>
          </p:cNvSpPr>
          <p:nvPr>
            <p:ph type="title"/>
          </p:nvPr>
        </p:nvSpPr>
        <p:spPr/>
        <p:txBody>
          <a:bodyPr/>
          <a:lstStyle/>
          <a:p>
            <a:r>
              <a:rPr lang="en-US" b="1" dirty="0" smtClean="0"/>
              <a:t>JavaScript in &lt;head&gt;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4871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Using an External JavaScript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pPr lvl="0"/>
            <a:r>
              <a:rPr lang="en-US" dirty="0" smtClean="0"/>
              <a:t>JavaScript can also be placed in external files. </a:t>
            </a:r>
          </a:p>
          <a:p>
            <a:pPr lvl="0"/>
            <a:r>
              <a:rPr lang="en-US" dirty="0" smtClean="0"/>
              <a:t>External JavaScript files often contain code to be used on several different web pages. </a:t>
            </a:r>
          </a:p>
          <a:p>
            <a:pPr lvl="0"/>
            <a:r>
              <a:rPr lang="en-US" dirty="0" smtClean="0"/>
              <a:t>External JavaScript files have the file extension .</a:t>
            </a:r>
            <a:r>
              <a:rPr lang="en-US" dirty="0" err="1" smtClean="0"/>
              <a:t>js</a:t>
            </a:r>
            <a:r>
              <a:rPr lang="en-US" dirty="0" smtClean="0"/>
              <a:t>.</a:t>
            </a:r>
          </a:p>
          <a:p>
            <a:r>
              <a:rPr lang="en-US" i="1" dirty="0" smtClean="0"/>
              <a:t>External script cannot contain the &lt;script&gt;&lt;/script&gt; tags!</a:t>
            </a:r>
          </a:p>
          <a:p>
            <a:r>
              <a:rPr lang="en-US" dirty="0" smtClean="0"/>
              <a:t>To use an external script, point to the .</a:t>
            </a:r>
            <a:r>
              <a:rPr lang="en-US" dirty="0" err="1" smtClean="0"/>
              <a:t>js</a:t>
            </a:r>
            <a:r>
              <a:rPr lang="en-US" dirty="0" smtClean="0"/>
              <a:t> file in the "</a:t>
            </a:r>
            <a:r>
              <a:rPr lang="en-US" dirty="0" err="1" smtClean="0"/>
              <a:t>src</a:t>
            </a:r>
            <a:r>
              <a:rPr lang="en-US" dirty="0" smtClean="0"/>
              <a:t>" attribute of the &lt;script&gt; tag</a:t>
            </a:r>
          </a:p>
          <a:p>
            <a:pPr lvl="1">
              <a:buNone/>
            </a:pPr>
            <a:endParaRPr lang="en-US" i="1" dirty="0" smtClean="0">
              <a:solidFill>
                <a:schemeClr val="tx1"/>
              </a:solidFill>
            </a:endParaRPr>
          </a:p>
          <a:p>
            <a:pPr lvl="1">
              <a:buNone/>
            </a:pPr>
            <a:r>
              <a:rPr lang="en-US" i="1" dirty="0" smtClean="0">
                <a:solidFill>
                  <a:schemeClr val="tx1"/>
                </a:solidFill>
              </a:rPr>
              <a:t>&lt;script type="text/</a:t>
            </a:r>
            <a:r>
              <a:rPr lang="en-US" i="1" dirty="0" err="1" smtClean="0">
                <a:solidFill>
                  <a:schemeClr val="tx1"/>
                </a:solidFill>
              </a:rPr>
              <a:t>javascript</a:t>
            </a:r>
            <a:r>
              <a:rPr lang="en-US" i="1" dirty="0" smtClean="0">
                <a:solidFill>
                  <a:schemeClr val="tx1"/>
                </a:solidFill>
              </a:rPr>
              <a:t>" </a:t>
            </a:r>
            <a:r>
              <a:rPr lang="en-US" i="1" dirty="0" err="1" smtClean="0">
                <a:solidFill>
                  <a:schemeClr val="tx1"/>
                </a:solidFill>
              </a:rPr>
              <a:t>src</a:t>
            </a:r>
            <a:r>
              <a:rPr lang="en-US" i="1" dirty="0" smtClean="0">
                <a:solidFill>
                  <a:schemeClr val="tx1"/>
                </a:solidFill>
              </a:rPr>
              <a:t>="myScript.js"&gt;&lt;/script&gt;</a:t>
            </a:r>
            <a:endParaRPr lang="en-MY"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1672</TotalTime>
  <Words>2846</Words>
  <Application>Microsoft Office PowerPoint</Application>
  <PresentationFormat>On-screen Show (4:3)</PresentationFormat>
  <Paragraphs>664</Paragraphs>
  <Slides>54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Calibri</vt:lpstr>
      <vt:lpstr>Georgia</vt:lpstr>
      <vt:lpstr>Times New Roman</vt:lpstr>
      <vt:lpstr>Wingdings</vt:lpstr>
      <vt:lpstr>Wingdings 2</vt:lpstr>
      <vt:lpstr>Civic</vt:lpstr>
      <vt:lpstr>Web Technology  Lecture - 05</vt:lpstr>
      <vt:lpstr>Content</vt:lpstr>
      <vt:lpstr>What is JavaScript?</vt:lpstr>
      <vt:lpstr>What Can JavaScript Do?</vt:lpstr>
      <vt:lpstr>How to Start</vt:lpstr>
      <vt:lpstr>Where to Put JavaScript</vt:lpstr>
      <vt:lpstr>JavaScript in &lt;body&gt;</vt:lpstr>
      <vt:lpstr>JavaScript in &lt;head&gt;</vt:lpstr>
      <vt:lpstr>Using an External JavaScript</vt:lpstr>
      <vt:lpstr>JavaScript Statements</vt:lpstr>
      <vt:lpstr>JavaScript Code</vt:lpstr>
      <vt:lpstr>JavaScript Blocks</vt:lpstr>
      <vt:lpstr>JavaScript Comments</vt:lpstr>
      <vt:lpstr>JavaScript Variables</vt:lpstr>
      <vt:lpstr>Declaring (Creating) JavaScript Variables</vt:lpstr>
      <vt:lpstr>Local JavaScript Variables</vt:lpstr>
      <vt:lpstr>Global JavaScript Variables</vt:lpstr>
      <vt:lpstr>Assigning Values to Undeclared JavaScript Variables</vt:lpstr>
      <vt:lpstr>JavaScript Operators</vt:lpstr>
      <vt:lpstr>JavaScript Operators</vt:lpstr>
      <vt:lpstr>The + Operator Used on Strings</vt:lpstr>
      <vt:lpstr>Adding Strings and Numbers</vt:lpstr>
      <vt:lpstr>Comparison Operators</vt:lpstr>
      <vt:lpstr>Logical Operators</vt:lpstr>
      <vt:lpstr>Conditional Operator</vt:lpstr>
      <vt:lpstr>Conditional Statements</vt:lpstr>
      <vt:lpstr>Conditional Statements</vt:lpstr>
      <vt:lpstr>Conditional Statements</vt:lpstr>
      <vt:lpstr>JavaScript Switch Statement</vt:lpstr>
      <vt:lpstr>JavaScript Loops</vt:lpstr>
      <vt:lpstr>JavaScript Loops</vt:lpstr>
      <vt:lpstr>JavaScript Loops</vt:lpstr>
      <vt:lpstr>The break Statement</vt:lpstr>
      <vt:lpstr>The continue Statement</vt:lpstr>
      <vt:lpstr>JavaScript For...In Statement</vt:lpstr>
      <vt:lpstr>JavaScript Functions</vt:lpstr>
      <vt:lpstr>How to Define a Function</vt:lpstr>
      <vt:lpstr>Example</vt:lpstr>
      <vt:lpstr>The return Statement</vt:lpstr>
      <vt:lpstr>JavaScript Popup Boxes</vt:lpstr>
      <vt:lpstr>Alert Box</vt:lpstr>
      <vt:lpstr>Example</vt:lpstr>
      <vt:lpstr>Confirm Box</vt:lpstr>
      <vt:lpstr>Confirm Box</vt:lpstr>
      <vt:lpstr>Prompt Box</vt:lpstr>
      <vt:lpstr>Prompt Box</vt:lpstr>
      <vt:lpstr>Events</vt:lpstr>
      <vt:lpstr>Examples of events</vt:lpstr>
      <vt:lpstr>HTML DOM Events</vt:lpstr>
      <vt:lpstr>HTML DOM Events</vt:lpstr>
      <vt:lpstr>HTML DOM Events</vt:lpstr>
      <vt:lpstr>HTML DOM Events</vt:lpstr>
      <vt:lpstr>Insert Special Characters</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957</cp:revision>
  <dcterms:created xsi:type="dcterms:W3CDTF">2006-08-16T00:00:00Z</dcterms:created>
  <dcterms:modified xsi:type="dcterms:W3CDTF">2018-02-27T07:02:20Z</dcterms:modified>
</cp:coreProperties>
</file>