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427" r:id="rId4"/>
    <p:sldId id="428" r:id="rId5"/>
    <p:sldId id="429" r:id="rId6"/>
    <p:sldId id="430" r:id="rId7"/>
    <p:sldId id="431" r:id="rId8"/>
    <p:sldId id="432" r:id="rId9"/>
    <p:sldId id="451" r:id="rId10"/>
    <p:sldId id="45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110" d="100"/>
          <a:sy n="110" d="100"/>
        </p:scale>
        <p:origin x="163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03/13/2018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122641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648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14</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32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15</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059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813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862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03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7</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961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8</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664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11</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761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12</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669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13</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005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44A57B-CFD6-4BD0-8603-C00D9DF74C7A}" type="datetime1">
              <a:rPr lang="en-US" smtClean="0"/>
              <a:pPr/>
              <a:t>03/13/2018</a:t>
            </a:fld>
            <a:endParaRPr lang="en-US"/>
          </a:p>
        </p:txBody>
      </p:sp>
      <p:sp>
        <p:nvSpPr>
          <p:cNvPr id="17" name="Footer Placeholder 16"/>
          <p:cNvSpPr>
            <a:spLocks noGrp="1"/>
          </p:cNvSpPr>
          <p:nvPr>
            <p:ph type="ftr" sz="quarter" idx="11"/>
          </p:nvPr>
        </p:nvSpPr>
        <p:spPr/>
        <p:txBody>
          <a:bodyPr/>
          <a:lstStyle/>
          <a:p>
            <a:r>
              <a:rPr lang="en-US" smtClean="0"/>
              <a:t>Web Technology</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03/13/2018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03/13/2018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87EE9EF-2A05-4B37-B106-3497E1E7D44E}" type="datetime1">
              <a:rPr lang="en-US" smtClean="0"/>
              <a:pPr/>
              <a:t>03/13/2018</a:t>
            </a:fld>
            <a:endParaRPr lang="en-US"/>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Web Technology</a:t>
            </a:r>
            <a:endParaRPr lang="en-US"/>
          </a:p>
        </p:txBody>
      </p:sp>
      <p:sp>
        <p:nvSpPr>
          <p:cNvPr id="4" name="Date Placeholder 3"/>
          <p:cNvSpPr>
            <a:spLocks noGrp="1"/>
          </p:cNvSpPr>
          <p:nvPr>
            <p:ph type="dt" sz="half" idx="10"/>
          </p:nvPr>
        </p:nvSpPr>
        <p:spPr/>
        <p:txBody>
          <a:bodyPr/>
          <a:lstStyle/>
          <a:p>
            <a:fld id="{A6165695-CB0B-4B9E-BAB2-FE3EF19542B6}" type="datetime1">
              <a:rPr lang="en-US" smtClean="0"/>
              <a:pPr/>
              <a:t>03/13/2018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03/13/2018</a:t>
            </a:fld>
            <a:endParaRPr lang="en-US"/>
          </a:p>
        </p:txBody>
      </p:sp>
      <p:sp>
        <p:nvSpPr>
          <p:cNvPr id="6" name="Footer Placeholder 5"/>
          <p:cNvSpPr>
            <a:spLocks noGrp="1"/>
          </p:cNvSpPr>
          <p:nvPr>
            <p:ph type="ftr" sz="quarter" idx="11"/>
          </p:nvPr>
        </p:nvSpPr>
        <p:spPr/>
        <p:txBody>
          <a:bodyPr/>
          <a:lstStyle/>
          <a:p>
            <a:r>
              <a:rPr lang="en-US" smtClean="0"/>
              <a:t>Web Technology</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03/13/2018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Web Technology</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8C4700-2B98-41C2-B67E-561D676518C9}" type="datetime1">
              <a:rPr lang="en-US" smtClean="0"/>
              <a:pPr/>
              <a:t>03/13/2018</a:t>
            </a:fld>
            <a:endParaRPr lang="en-US"/>
          </a:p>
        </p:txBody>
      </p:sp>
      <p:sp>
        <p:nvSpPr>
          <p:cNvPr id="4" name="Footer Placeholder 3"/>
          <p:cNvSpPr>
            <a:spLocks noGrp="1"/>
          </p:cNvSpPr>
          <p:nvPr>
            <p:ph type="ftr" sz="quarter" idx="11"/>
          </p:nvPr>
        </p:nvSpPr>
        <p:spPr/>
        <p:txBody>
          <a:bodyPr/>
          <a:lstStyle/>
          <a:p>
            <a:r>
              <a:rPr lang="en-US" smtClean="0"/>
              <a:t>Web Technology</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03/13/2018</a:t>
            </a:fld>
            <a:endParaRPr lang="en-US"/>
          </a:p>
        </p:txBody>
      </p:sp>
      <p:sp>
        <p:nvSpPr>
          <p:cNvPr id="3" name="Footer Placeholder 2"/>
          <p:cNvSpPr>
            <a:spLocks noGrp="1"/>
          </p:cNvSpPr>
          <p:nvPr>
            <p:ph type="ftr" sz="quarter" idx="11"/>
          </p:nvPr>
        </p:nvSpPr>
        <p:spPr/>
        <p:txBody>
          <a:bodyPr/>
          <a:lstStyle/>
          <a:p>
            <a:r>
              <a:rPr lang="en-US" smtClean="0"/>
              <a:t>Web Technology</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03/13/2018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Web Technology</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03/13/2018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Web Technology</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03/13/2018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Web Technology</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quirksmode.org/js/form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Technology </a:t>
            </a:r>
            <a:r>
              <a:rPr lang="en-US" dirty="0" smtClean="0"/>
              <a:t/>
            </a:r>
            <a:br>
              <a:rPr lang="en-US" dirty="0" smtClean="0"/>
            </a:br>
            <a:r>
              <a:rPr lang="en-US" dirty="0" smtClean="0"/>
              <a:t>Lecture - </a:t>
            </a:r>
            <a:r>
              <a:rPr lang="en-US" dirty="0" smtClean="0"/>
              <a:t>06</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Nurul</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ahad</a:t>
            </a:r>
            <a:r>
              <a:rPr kumimoji="0" lang="en-US" sz="1600" b="1" i="0" u="none" strike="noStrike" kern="1200" cap="all" spc="250" normalizeH="0" baseline="0" noProof="0" dirty="0" smtClean="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smtClean="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smtClean="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smtClean="0">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getElementsByClassName</a:t>
            </a:r>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301752" y="1527048"/>
            <a:ext cx="8689848" cy="4721352"/>
          </a:xfrm>
        </p:spPr>
        <p:txBody>
          <a:bodyPr>
            <a:normAutofit lnSpcReduction="10000"/>
          </a:bodyPr>
          <a:lstStyle/>
          <a:p>
            <a:pPr>
              <a:buNone/>
            </a:pPr>
            <a:r>
              <a:rPr lang="en-US" sz="2000" i="1" dirty="0" err="1" smtClean="0"/>
              <a:t>var</a:t>
            </a:r>
            <a:r>
              <a:rPr lang="en-US" sz="2000" i="1" dirty="0" smtClean="0"/>
              <a:t> </a:t>
            </a:r>
            <a:r>
              <a:rPr lang="en-US" sz="2000" i="1" dirty="0" err="1" smtClean="0"/>
              <a:t>myElementCollection</a:t>
            </a:r>
            <a:r>
              <a:rPr lang="en-US" sz="2000" i="1" dirty="0" smtClean="0"/>
              <a:t> = </a:t>
            </a:r>
            <a:r>
              <a:rPr lang="en-US" sz="2000" i="1" dirty="0" err="1" smtClean="0"/>
              <a:t>document.getElementsByClassName</a:t>
            </a:r>
            <a:r>
              <a:rPr lang="en-US" sz="2000" i="1" dirty="0" smtClean="0"/>
              <a:t>("intro");</a:t>
            </a:r>
            <a:br>
              <a:rPr lang="en-US" sz="2000" i="1" dirty="0" smtClean="0"/>
            </a:br>
            <a:r>
              <a:rPr lang="en-US" sz="2000" dirty="0" smtClean="0"/>
              <a:t>for (</a:t>
            </a:r>
            <a:r>
              <a:rPr lang="en-US" sz="2000" dirty="0" err="1" smtClean="0"/>
              <a:t>i</a:t>
            </a:r>
            <a:r>
              <a:rPr lang="en-US" sz="2000" dirty="0" smtClean="0"/>
              <a:t> = 0; </a:t>
            </a:r>
            <a:r>
              <a:rPr lang="en-US" sz="2000" dirty="0" err="1" smtClean="0"/>
              <a:t>i</a:t>
            </a:r>
            <a:r>
              <a:rPr lang="en-US" sz="2000" dirty="0" smtClean="0"/>
              <a:t> &lt; </a:t>
            </a:r>
            <a:r>
              <a:rPr lang="en-US" sz="2000" dirty="0" err="1" smtClean="0"/>
              <a:t>myElementCollection.length</a:t>
            </a:r>
            <a:r>
              <a:rPr lang="en-US" sz="2000" dirty="0" smtClean="0"/>
              <a:t>; </a:t>
            </a:r>
            <a:r>
              <a:rPr lang="en-US" sz="2000" dirty="0" err="1" smtClean="0"/>
              <a:t>i</a:t>
            </a:r>
            <a:r>
              <a:rPr lang="en-US" sz="2000" dirty="0" smtClean="0"/>
              <a:t>++) {</a:t>
            </a:r>
            <a:br>
              <a:rPr lang="en-US" sz="2000" dirty="0" smtClean="0"/>
            </a:br>
            <a:r>
              <a:rPr lang="en-US" sz="2000" dirty="0" smtClean="0"/>
              <a:t>	if (</a:t>
            </a:r>
            <a:r>
              <a:rPr lang="en-US" sz="2000" dirty="0" err="1" smtClean="0"/>
              <a:t>myElementCollection</a:t>
            </a:r>
            <a:r>
              <a:rPr lang="en-US" sz="2000" dirty="0" smtClean="0"/>
              <a:t>[</a:t>
            </a:r>
            <a:r>
              <a:rPr lang="en-US" sz="2000" dirty="0" err="1" smtClean="0"/>
              <a:t>i</a:t>
            </a:r>
            <a:r>
              <a:rPr lang="en-US" sz="2000" dirty="0" smtClean="0"/>
              <a:t>].</a:t>
            </a:r>
            <a:r>
              <a:rPr lang="en-US" sz="2000" dirty="0" err="1" smtClean="0"/>
              <a:t>className</a:t>
            </a:r>
            <a:r>
              <a:rPr lang="en-US" sz="2000" dirty="0" smtClean="0"/>
              <a:t> == "</a:t>
            </a:r>
            <a:r>
              <a:rPr lang="en-US" sz="2000" dirty="0" err="1" smtClean="0"/>
              <a:t>link_class</a:t>
            </a:r>
            <a:r>
              <a:rPr lang="en-US" sz="2000" dirty="0" smtClean="0"/>
              <a:t>") {</a:t>
            </a:r>
            <a:br>
              <a:rPr lang="en-US" sz="2000" dirty="0" smtClean="0"/>
            </a:br>
            <a:r>
              <a:rPr lang="en-US" sz="2000" dirty="0" smtClean="0"/>
              <a:t>		</a:t>
            </a:r>
            <a:r>
              <a:rPr lang="en-US" sz="2000" dirty="0" err="1" smtClean="0"/>
              <a:t>myElementCollection</a:t>
            </a:r>
            <a:r>
              <a:rPr lang="en-US" sz="2000" dirty="0" smtClean="0"/>
              <a:t>[</a:t>
            </a:r>
            <a:r>
              <a:rPr lang="en-US" sz="2000" dirty="0" err="1" smtClean="0"/>
              <a:t>i</a:t>
            </a:r>
            <a:r>
              <a:rPr lang="en-US" sz="2000" dirty="0" smtClean="0"/>
              <a:t>].</a:t>
            </a:r>
            <a:r>
              <a:rPr lang="en-US" sz="2000" dirty="0" err="1" smtClean="0"/>
              <a:t>onclick</a:t>
            </a:r>
            <a:r>
              <a:rPr lang="en-US" sz="2000" dirty="0" smtClean="0"/>
              <a:t> = function() {</a:t>
            </a:r>
            <a:br>
              <a:rPr lang="en-US" sz="2000" dirty="0" smtClean="0"/>
            </a:br>
            <a:r>
              <a:rPr lang="en-US" sz="2000" dirty="0" smtClean="0"/>
              <a:t>		</a:t>
            </a:r>
            <a:r>
              <a:rPr lang="en-US" sz="2000" dirty="0" err="1" smtClean="0"/>
              <a:t>this.style.backgroundColor</a:t>
            </a:r>
            <a:r>
              <a:rPr lang="en-US" sz="2000" dirty="0" smtClean="0"/>
              <a:t> = "#f00";</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a:t>
            </a:r>
          </a:p>
          <a:p>
            <a:pPr>
              <a:buNone/>
            </a:pPr>
            <a:endParaRPr lang="en-US" sz="2000" dirty="0" smtClean="0"/>
          </a:p>
          <a:p>
            <a:pPr>
              <a:buNone/>
            </a:pPr>
            <a:r>
              <a:rPr lang="en-US" sz="2400" dirty="0" smtClean="0">
                <a:solidFill>
                  <a:srgbClr val="FF0000"/>
                </a:solidFill>
                <a:latin typeface="TimesNewRomanPSMT"/>
              </a:rPr>
              <a:t>***Finding elements by class name does not work in Internet Explorer 8 and earlier versions.</a:t>
            </a:r>
            <a:r>
              <a:rPr lang="en-US" sz="2400" dirty="0" smtClean="0"/>
              <a:t> </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sz="3600" b="1" dirty="0" smtClean="0"/>
              <a:t>Node Methods</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smtClean="0"/>
              <a:t>A "node" is essentially any element on your page within the DOM structure, including whitespace and text that would be in between XHTML tags.</a:t>
            </a:r>
          </a:p>
          <a:p>
            <a:r>
              <a:rPr lang="en-US" dirty="0" smtClean="0"/>
              <a:t>The different node methods available through DOM manipulation are as follows:</a:t>
            </a:r>
          </a:p>
          <a:p>
            <a:pPr lvl="1"/>
            <a:r>
              <a:rPr lang="en-US" b="1" dirty="0" err="1" smtClean="0">
                <a:solidFill>
                  <a:schemeClr val="tx1"/>
                </a:solidFill>
              </a:rPr>
              <a:t>node.childNodes</a:t>
            </a:r>
            <a:endParaRPr lang="en-US" b="1" dirty="0" smtClean="0">
              <a:solidFill>
                <a:schemeClr val="tx1"/>
              </a:solidFill>
            </a:endParaRPr>
          </a:p>
          <a:p>
            <a:pPr lvl="1"/>
            <a:r>
              <a:rPr lang="en-US" b="1" dirty="0" err="1" smtClean="0">
                <a:solidFill>
                  <a:schemeClr val="tx1"/>
                </a:solidFill>
              </a:rPr>
              <a:t>node.firstChild</a:t>
            </a:r>
            <a:endParaRPr lang="en-US" b="1" dirty="0" smtClean="0">
              <a:solidFill>
                <a:schemeClr val="tx1"/>
              </a:solidFill>
            </a:endParaRPr>
          </a:p>
          <a:p>
            <a:pPr lvl="1"/>
            <a:r>
              <a:rPr lang="en-US" b="1" dirty="0" err="1" smtClean="0">
                <a:solidFill>
                  <a:schemeClr val="tx1"/>
                </a:solidFill>
              </a:rPr>
              <a:t>node.lastChild</a:t>
            </a:r>
            <a:endParaRPr lang="en-US" b="1" dirty="0" smtClean="0">
              <a:solidFill>
                <a:schemeClr val="tx1"/>
              </a:solidFill>
            </a:endParaRPr>
          </a:p>
          <a:p>
            <a:pPr lvl="1"/>
            <a:r>
              <a:rPr lang="en-US" b="1" dirty="0" err="1" smtClean="0">
                <a:solidFill>
                  <a:schemeClr val="tx1"/>
                </a:solidFill>
              </a:rPr>
              <a:t>node.parentNode</a:t>
            </a:r>
            <a:endParaRPr lang="en-US" b="1" dirty="0" smtClean="0">
              <a:solidFill>
                <a:schemeClr val="tx1"/>
              </a:solidFill>
            </a:endParaRPr>
          </a:p>
          <a:p>
            <a:pPr lvl="1"/>
            <a:r>
              <a:rPr lang="en-US" b="1" dirty="0" err="1" smtClean="0">
                <a:solidFill>
                  <a:schemeClr val="tx1"/>
                </a:solidFill>
              </a:rPr>
              <a:t>node.nextSibling</a:t>
            </a:r>
            <a:endParaRPr lang="en-US" b="1" dirty="0" smtClean="0">
              <a:solidFill>
                <a:schemeClr val="tx1"/>
              </a:solidFill>
            </a:endParaRPr>
          </a:p>
          <a:p>
            <a:pPr lvl="1"/>
            <a:r>
              <a:rPr lang="en-US" b="1" dirty="0" err="1" smtClean="0">
                <a:solidFill>
                  <a:schemeClr val="tx1"/>
                </a:solidFill>
              </a:rPr>
              <a:t>node.previousSibling</a:t>
            </a:r>
            <a:endParaRPr lang="en-US" b="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0380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smtClean="0">
                <a:solidFill>
                  <a:schemeClr val="bg2">
                    <a:lumMod val="50000"/>
                  </a:schemeClr>
                </a:solidFill>
              </a:rPr>
              <a:t>Example</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pPr>
              <a:buNone/>
            </a:pPr>
            <a:r>
              <a:rPr lang="en-US" sz="2300" i="1" dirty="0" smtClean="0"/>
              <a:t>&lt;</a:t>
            </a:r>
            <a:r>
              <a:rPr lang="en-US" sz="2300" i="1" dirty="0" err="1" smtClean="0"/>
              <a:t>ul</a:t>
            </a:r>
            <a:r>
              <a:rPr lang="en-US" sz="2300" i="1" dirty="0" smtClean="0"/>
              <a:t> id="list"&gt;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="link1.html" class="</a:t>
            </a:r>
            <a:r>
              <a:rPr lang="en-US" sz="2300" i="1" dirty="0" err="1" smtClean="0"/>
              <a:t>link_one</a:t>
            </a:r>
            <a:r>
              <a:rPr lang="en-US" sz="2300" i="1" dirty="0" smtClean="0"/>
              <a:t>"&gt;Link Number One&lt;/a&gt;&lt;/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="link2.html"&gt;Link Number Two&lt;/a&gt;&lt;/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="link3.html"&gt;Link Number Three&lt;/a&gt;&lt;/</a:t>
            </a:r>
            <a:r>
              <a:rPr lang="en-US" sz="2300" i="1" dirty="0" err="1" smtClean="0"/>
              <a:t>li</a:t>
            </a:r>
            <a:r>
              <a:rPr lang="en-US" sz="2300" i="1" dirty="0" smtClean="0"/>
              <a:t>&gt;</a:t>
            </a:r>
          </a:p>
          <a:p>
            <a:pPr>
              <a:buNone/>
            </a:pPr>
            <a:r>
              <a:rPr lang="en-US" sz="2300" i="1" dirty="0" smtClean="0"/>
              <a:t>	&lt;</a:t>
            </a:r>
            <a:r>
              <a:rPr lang="en-US" sz="2300" i="1" dirty="0" err="1" smtClean="0"/>
              <a:t>li</a:t>
            </a:r>
            <a:r>
              <a:rPr lang="en-US" sz="2300" i="1" dirty="0" smtClean="0"/>
              <a:t>&gt;&lt;a </a:t>
            </a:r>
            <a:r>
              <a:rPr lang="en-US" sz="2300" i="1" dirty="0" err="1" smtClean="0"/>
              <a:t>href</a:t>
            </a:r>
            <a:r>
              <a:rPr lang="en-US" sz="2300" i="1" dirty="0" smtClean="0"/>
              <a:t>="link4.html"&gt;Link Number Four&lt;/a&gt;&lt;/</a:t>
            </a:r>
            <a:r>
              <a:rPr lang="en-US" sz="2300" i="1" dirty="0" err="1" smtClean="0"/>
              <a:t>li</a:t>
            </a:r>
            <a:r>
              <a:rPr lang="en-US" sz="2300" i="1" dirty="0" smtClean="0"/>
              <a:t>&gt;</a:t>
            </a:r>
          </a:p>
          <a:p>
            <a:pPr>
              <a:buNone/>
            </a:pPr>
            <a:r>
              <a:rPr lang="en-US" sz="2300" i="1" dirty="0" smtClean="0"/>
              <a:t>&lt;/</a:t>
            </a:r>
            <a:r>
              <a:rPr lang="en-US" sz="2300" i="1" dirty="0" err="1" smtClean="0"/>
              <a:t>ul</a:t>
            </a:r>
            <a:r>
              <a:rPr lang="en-US" sz="2300" i="1" dirty="0" smtClean="0"/>
              <a:t>&gt;</a:t>
            </a:r>
          </a:p>
          <a:p>
            <a:pPr marL="342900" indent="-342900">
              <a:buNone/>
            </a:pPr>
            <a:endParaRPr lang="en-US" sz="1800" b="1"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myLinkList.childNodes</a:t>
            </a:r>
            <a:r>
              <a:rPr lang="en-US" sz="2300" i="1" dirty="0" smtClean="0"/>
              <a:t>[0].</a:t>
            </a:r>
            <a:r>
              <a:rPr lang="en-US" sz="2300" i="1" dirty="0" err="1" smtClean="0"/>
              <a:t>childNodes</a:t>
            </a:r>
            <a:r>
              <a:rPr lang="en-US" sz="2300" i="1" dirty="0" smtClean="0"/>
              <a:t>[0];</a:t>
            </a:r>
          </a:p>
          <a:p>
            <a:pPr>
              <a:buNone/>
            </a:pPr>
            <a:r>
              <a:rPr lang="en-US" sz="2300" i="1" dirty="0" smtClean="0"/>
              <a:t>alert(</a:t>
            </a:r>
            <a:r>
              <a:rPr lang="en-US" sz="2300" i="1" dirty="0" err="1" smtClean="0"/>
              <a:t>myFirstLink.className</a:t>
            </a:r>
            <a:r>
              <a:rPr lang="en-US" sz="2300" i="1" dirty="0" smtClean="0"/>
              <a:t>);</a:t>
            </a:r>
          </a:p>
          <a:p>
            <a:pPr>
              <a:buNone/>
            </a:pPr>
            <a:endParaRPr lang="en-US" sz="1800"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myLinkList.firstChild.firstChild</a:t>
            </a:r>
            <a:r>
              <a:rPr lang="en-US" sz="2300" i="1" dirty="0" smtClean="0"/>
              <a:t>;</a:t>
            </a:r>
          </a:p>
          <a:p>
            <a:pPr>
              <a:buNone/>
            </a:pPr>
            <a:r>
              <a:rPr lang="en-US" sz="2300" i="1" dirty="0" smtClean="0"/>
              <a:t>alert(</a:t>
            </a:r>
            <a:r>
              <a:rPr lang="en-US" sz="2300" i="1" dirty="0" err="1" smtClean="0"/>
              <a:t>myFirstLink.className</a:t>
            </a:r>
            <a:r>
              <a:rPr lang="en-US" sz="2300" i="1" dirty="0" smtClean="0"/>
              <a:t>);</a:t>
            </a:r>
          </a:p>
          <a:p>
            <a:pPr>
              <a:buNone/>
            </a:pPr>
            <a:endParaRPr lang="en-US" sz="2400" i="1" dirty="0" smtClean="0"/>
          </a:p>
          <a:p>
            <a:pPr>
              <a:buNone/>
            </a:pPr>
            <a:r>
              <a:rPr lang="en-US" sz="2300" i="1" dirty="0" err="1" smtClean="0"/>
              <a:t>var</a:t>
            </a:r>
            <a:r>
              <a:rPr lang="en-US" sz="2300" i="1" dirty="0" smtClean="0"/>
              <a:t> </a:t>
            </a:r>
            <a:r>
              <a:rPr lang="en-US" sz="2300" i="1" dirty="0" err="1" smtClean="0"/>
              <a:t>myLinkList</a:t>
            </a:r>
            <a:r>
              <a:rPr lang="en-US" sz="2300" i="1" dirty="0" smtClean="0"/>
              <a:t> = </a:t>
            </a:r>
            <a:r>
              <a:rPr lang="en-US" sz="2300" i="1" dirty="0" err="1" smtClean="0"/>
              <a:t>document.getElementById</a:t>
            </a:r>
            <a:r>
              <a:rPr lang="en-US" sz="2300" i="1" dirty="0" smtClean="0"/>
              <a:t>("list");</a:t>
            </a:r>
          </a:p>
          <a:p>
            <a:pPr>
              <a:buNone/>
            </a:pPr>
            <a:r>
              <a:rPr lang="en-US" sz="2300" i="1" dirty="0" err="1" smtClean="0"/>
              <a:t>var</a:t>
            </a:r>
            <a:r>
              <a:rPr lang="en-US" sz="2300" i="1" dirty="0" smtClean="0"/>
              <a:t> </a:t>
            </a:r>
            <a:r>
              <a:rPr lang="en-US" sz="2300" i="1" dirty="0" err="1" smtClean="0"/>
              <a:t>myFirstLink</a:t>
            </a:r>
            <a:r>
              <a:rPr lang="en-US" sz="2300" i="1" dirty="0" smtClean="0"/>
              <a:t> = </a:t>
            </a:r>
            <a:r>
              <a:rPr lang="en-US" sz="2300" i="1" dirty="0" err="1" smtClean="0"/>
              <a:t>myLinkList.firstChild.firstChild.nextSibling.previousSibling</a:t>
            </a:r>
            <a:r>
              <a:rPr lang="en-US" sz="2300" i="1" dirty="0" smtClean="0"/>
              <a:t>;</a:t>
            </a:r>
          </a:p>
          <a:p>
            <a:pPr>
              <a:buNone/>
            </a:pPr>
            <a:r>
              <a:rPr lang="en-US" sz="2300" i="1" dirty="0" smtClean="0"/>
              <a:t>alert(</a:t>
            </a:r>
            <a:r>
              <a:rPr lang="en-US" sz="2300" i="1" dirty="0" err="1" smtClean="0"/>
              <a:t>myFirstLink.className</a:t>
            </a:r>
            <a:r>
              <a:rPr lang="en-US" sz="2300" i="1" dirty="0" smtClean="0"/>
              <a:t>);</a:t>
            </a:r>
          </a:p>
          <a:p>
            <a:pPr>
              <a:buNone/>
            </a:pPr>
            <a:endParaRPr lang="en-US" sz="1800" b="1" i="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3530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4259">
                                            <p:txEl>
                                              <p:pRg st="5" end="5"/>
                                            </p:txEl>
                                          </p:spTgt>
                                        </p:tgtEl>
                                        <p:attrNameLst>
                                          <p:attrName>style.visibility</p:attrName>
                                        </p:attrNameLst>
                                      </p:cBhvr>
                                      <p:to>
                                        <p:strVal val="visible"/>
                                      </p:to>
                                    </p:set>
                                    <p:anim calcmode="lin" valueType="num">
                                      <p:cBhvr additive="base">
                                        <p:cTn id="27"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4259">
                                            <p:txEl>
                                              <p:pRg st="7" end="7"/>
                                            </p:txEl>
                                          </p:spTgt>
                                        </p:tgtEl>
                                        <p:attrNameLst>
                                          <p:attrName>style.visibility</p:attrName>
                                        </p:attrNameLst>
                                      </p:cBhvr>
                                      <p:to>
                                        <p:strVal val="visible"/>
                                      </p:to>
                                    </p:set>
                                    <p:anim calcmode="lin" valueType="num">
                                      <p:cBhvr additive="base">
                                        <p:cTn id="33"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4259">
                                            <p:txEl>
                                              <p:pRg st="8" end="8"/>
                                            </p:txEl>
                                          </p:spTgt>
                                        </p:tgtEl>
                                        <p:attrNameLst>
                                          <p:attrName>style.visibility</p:attrName>
                                        </p:attrNameLst>
                                      </p:cBhvr>
                                      <p:to>
                                        <p:strVal val="visible"/>
                                      </p:to>
                                    </p:set>
                                    <p:anim calcmode="lin" valueType="num">
                                      <p:cBhvr additive="base">
                                        <p:cTn id="37"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4259">
                                            <p:txEl>
                                              <p:pRg st="9" end="9"/>
                                            </p:txEl>
                                          </p:spTgt>
                                        </p:tgtEl>
                                        <p:attrNameLst>
                                          <p:attrName>style.visibility</p:attrName>
                                        </p:attrNameLst>
                                      </p:cBhvr>
                                      <p:to>
                                        <p:strVal val="visible"/>
                                      </p:to>
                                    </p:set>
                                    <p:anim calcmode="lin" valueType="num">
                                      <p:cBhvr additive="base">
                                        <p:cTn id="41"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4259">
                                            <p:txEl>
                                              <p:pRg st="11" end="11"/>
                                            </p:txEl>
                                          </p:spTgt>
                                        </p:tgtEl>
                                        <p:attrNameLst>
                                          <p:attrName>style.visibility</p:attrName>
                                        </p:attrNameLst>
                                      </p:cBhvr>
                                      <p:to>
                                        <p:strVal val="visible"/>
                                      </p:to>
                                    </p:set>
                                    <p:anim calcmode="lin" valueType="num">
                                      <p:cBhvr additive="base">
                                        <p:cTn id="47"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5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4259">
                                            <p:txEl>
                                              <p:pRg st="12" end="12"/>
                                            </p:txEl>
                                          </p:spTgt>
                                        </p:tgtEl>
                                        <p:attrNameLst>
                                          <p:attrName>style.visibility</p:attrName>
                                        </p:attrNameLst>
                                      </p:cBhvr>
                                      <p:to>
                                        <p:strVal val="visible"/>
                                      </p:to>
                                    </p:set>
                                    <p:anim calcmode="lin" valueType="num">
                                      <p:cBhvr additive="base">
                                        <p:cTn id="51" dur="500" fill="hold"/>
                                        <p:tgtEl>
                                          <p:spTgt spid="22425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425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4259">
                                            <p:txEl>
                                              <p:pRg st="13" end="13"/>
                                            </p:txEl>
                                          </p:spTgt>
                                        </p:tgtEl>
                                        <p:attrNameLst>
                                          <p:attrName>style.visibility</p:attrName>
                                        </p:attrNameLst>
                                      </p:cBhvr>
                                      <p:to>
                                        <p:strVal val="visible"/>
                                      </p:to>
                                    </p:set>
                                    <p:anim calcmode="lin" valueType="num">
                                      <p:cBhvr additive="base">
                                        <p:cTn id="55" dur="500" fill="hold"/>
                                        <p:tgtEl>
                                          <p:spTgt spid="22425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42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4259">
                                            <p:txEl>
                                              <p:pRg st="15" end="15"/>
                                            </p:txEl>
                                          </p:spTgt>
                                        </p:tgtEl>
                                        <p:attrNameLst>
                                          <p:attrName>style.visibility</p:attrName>
                                        </p:attrNameLst>
                                      </p:cBhvr>
                                      <p:to>
                                        <p:strVal val="visible"/>
                                      </p:to>
                                    </p:set>
                                    <p:anim calcmode="lin" valueType="num">
                                      <p:cBhvr additive="base">
                                        <p:cTn id="61" dur="500" fill="hold"/>
                                        <p:tgtEl>
                                          <p:spTgt spid="224259">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4259">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4259">
                                            <p:txEl>
                                              <p:pRg st="16" end="16"/>
                                            </p:txEl>
                                          </p:spTgt>
                                        </p:tgtEl>
                                        <p:attrNameLst>
                                          <p:attrName>style.visibility</p:attrName>
                                        </p:attrNameLst>
                                      </p:cBhvr>
                                      <p:to>
                                        <p:strVal val="visible"/>
                                      </p:to>
                                    </p:set>
                                    <p:anim calcmode="lin" valueType="num">
                                      <p:cBhvr additive="base">
                                        <p:cTn id="65" dur="500" fill="hold"/>
                                        <p:tgtEl>
                                          <p:spTgt spid="224259">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4259">
                                            <p:txEl>
                                              <p:pRg st="16"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24259">
                                            <p:txEl>
                                              <p:pRg st="17" end="17"/>
                                            </p:txEl>
                                          </p:spTgt>
                                        </p:tgtEl>
                                        <p:attrNameLst>
                                          <p:attrName>style.visibility</p:attrName>
                                        </p:attrNameLst>
                                      </p:cBhvr>
                                      <p:to>
                                        <p:strVal val="visible"/>
                                      </p:to>
                                    </p:set>
                                    <p:anim calcmode="lin" valueType="num">
                                      <p:cBhvr additive="base">
                                        <p:cTn id="69" dur="500" fill="hold"/>
                                        <p:tgtEl>
                                          <p:spTgt spid="224259">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425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sz="3200" b="1" dirty="0" smtClean="0">
                <a:solidFill>
                  <a:schemeClr val="bg2">
                    <a:lumMod val="50000"/>
                  </a:schemeClr>
                </a:solidFill>
              </a:rPr>
              <a:t>Example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N.B.: In theory, previous slides code works -- however, you won't get the same results with every browser. Firefox, for example, will display a JavaScript error message telling you that an object is not defined --while IE7 will alert all 3 messages just fine. The reason for this is that Firefox views whitespace as a node. There are ways around this, which require checking node values to ensure that the accessed elements are legitimate objects, and not just whitespace.</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6983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r>
              <a:rPr lang="en-US" b="1" dirty="0" err="1" smtClean="0"/>
              <a:t>CreateElement</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smtClean="0"/>
              <a:t>This method does exactly what it says: it creates an element and allows you to place that new element anywhere in the DOM structure.</a:t>
            </a:r>
          </a:p>
          <a:p>
            <a:r>
              <a:rPr lang="en-US" sz="2400" b="1" dirty="0" smtClean="0"/>
              <a:t>Example</a:t>
            </a:r>
          </a:p>
          <a:p>
            <a:pPr lvl="2">
              <a:buNone/>
            </a:pPr>
            <a:r>
              <a:rPr lang="en-US" i="1" dirty="0" err="1" smtClean="0"/>
              <a:t>var</a:t>
            </a:r>
            <a:r>
              <a:rPr lang="en-US" i="1" dirty="0" smtClean="0"/>
              <a:t> </a:t>
            </a:r>
            <a:r>
              <a:rPr lang="en-US" i="1" dirty="0" err="1" smtClean="0"/>
              <a:t>myNewListItem</a:t>
            </a:r>
            <a:r>
              <a:rPr lang="en-US" i="1" dirty="0" smtClean="0"/>
              <a:t> = </a:t>
            </a:r>
            <a:r>
              <a:rPr lang="en-US" i="1" dirty="0" err="1" smtClean="0"/>
              <a:t>document.createElement</a:t>
            </a:r>
            <a:r>
              <a:rPr lang="en-US" i="1" dirty="0" smtClean="0"/>
              <a:t>("</a:t>
            </a:r>
            <a:r>
              <a:rPr lang="en-US" i="1" dirty="0" err="1" smtClean="0"/>
              <a:t>li</a:t>
            </a:r>
            <a:r>
              <a:rPr lang="en-US" i="1" dirty="0" smtClean="0"/>
              <a:t>");</a:t>
            </a:r>
            <a:endParaRPr lang="en-US" dirty="0" smtClean="0"/>
          </a:p>
          <a:p>
            <a:pPr lvl="2">
              <a:buNone/>
            </a:pPr>
            <a:r>
              <a:rPr lang="en-US" i="1" dirty="0" err="1" smtClean="0"/>
              <a:t>var</a:t>
            </a:r>
            <a:r>
              <a:rPr lang="en-US" i="1" dirty="0" smtClean="0"/>
              <a:t> </a:t>
            </a:r>
            <a:r>
              <a:rPr lang="en-US" i="1" dirty="0" err="1" smtClean="0"/>
              <a:t>myNewLink</a:t>
            </a:r>
            <a:r>
              <a:rPr lang="en-US" i="1" dirty="0" smtClean="0"/>
              <a:t> = </a:t>
            </a:r>
            <a:r>
              <a:rPr lang="en-US" i="1" dirty="0" err="1" smtClean="0"/>
              <a:t>document.createElement</a:t>
            </a:r>
            <a:r>
              <a:rPr lang="en-US" i="1" dirty="0" smtClean="0"/>
              <a:t>("a");</a:t>
            </a:r>
          </a:p>
          <a:p>
            <a:r>
              <a:rPr lang="en-US" dirty="0" smtClean="0"/>
              <a:t>The above code creates a new &lt;</a:t>
            </a:r>
            <a:r>
              <a:rPr lang="en-US" dirty="0" err="1" smtClean="0"/>
              <a:t>li</a:t>
            </a:r>
            <a:r>
              <a:rPr lang="en-US" dirty="0" smtClean="0"/>
              <a:t>&gt; element and a new anchor tag. But these elements don't exist anywhere except as values inside variables.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6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 calcmode="lin" valueType="num">
                                      <p:cBhvr additive="base">
                                        <p:cTn id="27"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CreateElement</a:t>
            </a:r>
            <a:r>
              <a:rPr lang="en-US" b="1" dirty="0" smtClean="0"/>
              <a:t> in </a:t>
            </a:r>
            <a:r>
              <a:rPr lang="en-US" b="1" dirty="0" err="1" smtClean="0"/>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3200" dirty="0" err="1" smtClean="0"/>
              <a:t>var</a:t>
            </a:r>
            <a:r>
              <a:rPr lang="en-US" sz="3200" dirty="0" smtClean="0"/>
              <a:t> $</a:t>
            </a:r>
            <a:r>
              <a:rPr lang="en-US" sz="3200" dirty="0" err="1" smtClean="0"/>
              <a:t>someelement</a:t>
            </a:r>
            <a:r>
              <a:rPr lang="en-US" sz="3200" dirty="0" smtClean="0"/>
              <a:t> = $(‘&lt;</a:t>
            </a:r>
            <a:r>
              <a:rPr lang="en-US" sz="3200" dirty="0" err="1" smtClean="0"/>
              <a:t>li</a:t>
            </a:r>
            <a:r>
              <a:rPr lang="en-US" sz="3200" dirty="0" smtClean="0"/>
              <a:t>&gt;&lt;/</a:t>
            </a:r>
            <a:r>
              <a:rPr lang="en-US" sz="3200" dirty="0" err="1" smtClean="0"/>
              <a:t>li</a:t>
            </a:r>
            <a:r>
              <a:rPr lang="en-US" sz="3200" dirty="0" smtClean="0"/>
              <a:t>&gt;');</a:t>
            </a:r>
          </a:p>
          <a:p>
            <a:r>
              <a:rPr lang="en-US" sz="3200" dirty="0" err="1" smtClean="0"/>
              <a:t>var</a:t>
            </a:r>
            <a:r>
              <a:rPr lang="en-US" sz="3200" dirty="0" smtClean="0"/>
              <a:t> $</a:t>
            </a:r>
            <a:r>
              <a:rPr lang="en-US" sz="3200" dirty="0" err="1" smtClean="0"/>
              <a:t>someelement</a:t>
            </a:r>
            <a:r>
              <a:rPr lang="en-US" sz="3200" dirty="0" smtClean="0"/>
              <a:t> = </a:t>
            </a:r>
          </a:p>
          <a:p>
            <a:pPr>
              <a:buNone/>
            </a:pPr>
            <a:r>
              <a:rPr lang="en-US" sz="3200" dirty="0" smtClean="0"/>
              <a:t>   $(‘&lt;a </a:t>
            </a:r>
            <a:r>
              <a:rPr lang="en-US" sz="3200" dirty="0" err="1" smtClean="0"/>
              <a:t>href</a:t>
            </a:r>
            <a:r>
              <a:rPr lang="en-US" sz="3200" dirty="0" smtClean="0"/>
              <a:t>=“http://www.google.com”&gt;&lt;/a&gt;');</a:t>
            </a:r>
            <a:endParaRPr lang="en-US" sz="3200" i="1"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46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AppendChild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dirty="0" smtClean="0"/>
              <a:t>It is used to add elements to an existing DOM element and the new element is appended at the end of the selected element. </a:t>
            </a:r>
          </a:p>
          <a:p>
            <a:r>
              <a:rPr lang="en-US" b="1" dirty="0" smtClean="0"/>
              <a:t>Example</a:t>
            </a:r>
          </a:p>
          <a:p>
            <a:pPr lvl="2">
              <a:buNone/>
            </a:pPr>
            <a:r>
              <a:rPr lang="en-US" i="1" dirty="0" err="1" smtClean="0"/>
              <a:t>var</a:t>
            </a:r>
            <a:r>
              <a:rPr lang="en-US" i="1" dirty="0" smtClean="0"/>
              <a:t> </a:t>
            </a:r>
            <a:r>
              <a:rPr lang="en-US" i="1" dirty="0" err="1" smtClean="0"/>
              <a:t>myNewListItem</a:t>
            </a:r>
            <a:r>
              <a:rPr lang="en-US" i="1" dirty="0" smtClean="0"/>
              <a:t> = </a:t>
            </a:r>
            <a:r>
              <a:rPr lang="en-US" i="1" dirty="0" err="1" smtClean="0"/>
              <a:t>document.createElement</a:t>
            </a:r>
            <a:r>
              <a:rPr lang="en-US" i="1" dirty="0" smtClean="0"/>
              <a:t>("</a:t>
            </a:r>
            <a:r>
              <a:rPr lang="en-US" i="1" dirty="0" err="1" smtClean="0"/>
              <a:t>li</a:t>
            </a:r>
            <a:r>
              <a:rPr lang="en-US" i="1" dirty="0" smtClean="0"/>
              <a:t>");</a:t>
            </a:r>
            <a:endParaRPr lang="en-US" dirty="0" smtClean="0"/>
          </a:p>
          <a:p>
            <a:pPr lvl="2">
              <a:buNone/>
            </a:pPr>
            <a:r>
              <a:rPr lang="en-US" i="1" dirty="0" err="1" smtClean="0"/>
              <a:t>var</a:t>
            </a:r>
            <a:r>
              <a:rPr lang="en-US" i="1" dirty="0" smtClean="0"/>
              <a:t> </a:t>
            </a:r>
            <a:r>
              <a:rPr lang="en-US" i="1" dirty="0" err="1" smtClean="0"/>
              <a:t>myNewLink</a:t>
            </a:r>
            <a:r>
              <a:rPr lang="en-US" i="1" dirty="0" smtClean="0"/>
              <a:t> = </a:t>
            </a:r>
            <a:r>
              <a:rPr lang="en-US" i="1" dirty="0" err="1" smtClean="0"/>
              <a:t>document.createElement</a:t>
            </a:r>
            <a:r>
              <a:rPr lang="en-US" i="1" dirty="0" smtClean="0"/>
              <a:t>("a");</a:t>
            </a:r>
            <a:endParaRPr lang="en-US" dirty="0" smtClean="0"/>
          </a:p>
          <a:p>
            <a:pPr lvl="2">
              <a:buNone/>
            </a:pPr>
            <a:r>
              <a:rPr lang="en-US" i="1" dirty="0" err="1" smtClean="0"/>
              <a:t>var</a:t>
            </a:r>
            <a:r>
              <a:rPr lang="en-US" i="1" dirty="0" smtClean="0"/>
              <a:t> </a:t>
            </a:r>
            <a:r>
              <a:rPr lang="en-US" i="1" dirty="0" err="1" smtClean="0"/>
              <a:t>myLinkList</a:t>
            </a:r>
            <a:r>
              <a:rPr lang="en-US" i="1" dirty="0" smtClean="0"/>
              <a:t> = </a:t>
            </a:r>
            <a:r>
              <a:rPr lang="en-US" i="1" dirty="0" err="1" smtClean="0"/>
              <a:t>document.getElementById</a:t>
            </a:r>
            <a:r>
              <a:rPr lang="en-US" i="1" dirty="0" smtClean="0"/>
              <a:t>("list");</a:t>
            </a:r>
            <a:endParaRPr lang="en-US" dirty="0" smtClean="0"/>
          </a:p>
          <a:p>
            <a:pPr lvl="2">
              <a:buNone/>
            </a:pPr>
            <a:r>
              <a:rPr lang="en-US" i="1" dirty="0" err="1" smtClean="0"/>
              <a:t>myLinkList.appendChild</a:t>
            </a:r>
            <a:r>
              <a:rPr lang="en-US" i="1" dirty="0" smtClean="0"/>
              <a:t>(</a:t>
            </a:r>
            <a:r>
              <a:rPr lang="en-US" i="1" dirty="0" err="1" smtClean="0"/>
              <a:t>myNewListItem</a:t>
            </a:r>
            <a:r>
              <a:rPr lang="en-US" i="1" dirty="0" smtClean="0"/>
              <a:t>);</a:t>
            </a:r>
            <a:endParaRPr lang="en-US" dirty="0" smtClean="0"/>
          </a:p>
          <a:p>
            <a:pPr lvl="2">
              <a:buNone/>
            </a:pPr>
            <a:r>
              <a:rPr lang="en-US" i="1" dirty="0" err="1" smtClean="0"/>
              <a:t>myLinkList.lastChild.appendChild</a:t>
            </a:r>
            <a:r>
              <a:rPr lang="en-US" i="1" dirty="0" smtClean="0"/>
              <a:t>(</a:t>
            </a:r>
            <a:r>
              <a:rPr lang="en-US" i="1" dirty="0" err="1" smtClean="0"/>
              <a:t>myNewLink</a:t>
            </a:r>
            <a:r>
              <a:rPr lang="en-US" i="1" dirty="0" smtClean="0"/>
              <a:t>);</a:t>
            </a:r>
          </a:p>
          <a:p>
            <a:endParaRPr lang="en-US" sz="2000" i="1" dirty="0" smtClean="0"/>
          </a:p>
          <a:p>
            <a:r>
              <a:rPr lang="en-US" sz="2000" i="1" dirty="0" smtClean="0"/>
              <a:t>The above code adds a new anchor tag inside of a new &lt;</a:t>
            </a:r>
            <a:r>
              <a:rPr lang="en-US" sz="2000" i="1" dirty="0" err="1" smtClean="0"/>
              <a:t>li</a:t>
            </a:r>
            <a:r>
              <a:rPr lang="en-US" sz="2000" i="1" dirty="0" smtClean="0"/>
              <a:t>&gt; element at the end of our link list. Keep in mind that this new element will have no attributes and will not be viewable in the source code, since it is a fresh, dynamically created element.</a:t>
            </a:r>
          </a:p>
          <a:p>
            <a:pPr lvl="2">
              <a:buNone/>
            </a:pPr>
            <a:endParaRPr lang="en-US" sz="2400" dirty="0"/>
          </a:p>
        </p:txBody>
      </p:sp>
    </p:spTree>
    <p:extLst>
      <p:ext uri="{BB962C8B-B14F-4D97-AF65-F5344CB8AC3E}">
        <p14:creationId xmlns:p14="http://schemas.microsoft.com/office/powerpoint/2010/main" val="2051813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AppendChild</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b="1" dirty="0" err="1" smtClean="0"/>
              <a:t>appendTo</a:t>
            </a:r>
            <a:r>
              <a:rPr lang="en-US" b="1" dirty="0" smtClean="0"/>
              <a:t>() / append()</a:t>
            </a:r>
          </a:p>
          <a:p>
            <a:r>
              <a:rPr lang="en-US" sz="2400" b="1" dirty="0" smtClean="0"/>
              <a:t>Example</a:t>
            </a:r>
          </a:p>
          <a:p>
            <a:pPr lvl="1">
              <a:buNone/>
            </a:pPr>
            <a:r>
              <a:rPr lang="en-US" sz="1900" dirty="0" smtClean="0">
                <a:solidFill>
                  <a:schemeClr val="tx1"/>
                </a:solidFill>
              </a:rPr>
              <a:t>	</a:t>
            </a:r>
            <a:r>
              <a:rPr lang="en-US" sz="1900" dirty="0" err="1" smtClean="0">
                <a:solidFill>
                  <a:schemeClr val="tx1"/>
                </a:solidFill>
              </a:rPr>
              <a:t>var</a:t>
            </a:r>
            <a:r>
              <a:rPr lang="en-US" sz="1900" dirty="0" smtClean="0">
                <a:solidFill>
                  <a:schemeClr val="tx1"/>
                </a:solidFill>
              </a:rPr>
              <a:t> $</a:t>
            </a:r>
            <a:r>
              <a:rPr lang="en-US" sz="1900" dirty="0" err="1" smtClean="0">
                <a:solidFill>
                  <a:schemeClr val="tx1"/>
                </a:solidFill>
              </a:rPr>
              <a:t>someelement</a:t>
            </a:r>
            <a:r>
              <a:rPr lang="en-US" sz="1900" dirty="0" smtClean="0">
                <a:solidFill>
                  <a:schemeClr val="tx1"/>
                </a:solidFill>
              </a:rPr>
              <a:t> =  $('</a:t>
            </a:r>
            <a:r>
              <a:rPr lang="en-US" sz="2000" dirty="0" smtClean="0">
                <a:solidFill>
                  <a:schemeClr val="tx1"/>
                </a:solidFill>
              </a:rPr>
              <a:t>&lt;</a:t>
            </a:r>
            <a:r>
              <a:rPr lang="en-US" sz="2000" dirty="0" err="1" smtClean="0">
                <a:solidFill>
                  <a:schemeClr val="tx1"/>
                </a:solidFill>
              </a:rPr>
              <a:t>li</a:t>
            </a:r>
            <a:r>
              <a:rPr lang="en-US" sz="2000" dirty="0" smtClean="0">
                <a:solidFill>
                  <a:schemeClr val="tx1"/>
                </a:solidFill>
              </a:rPr>
              <a:t>&gt;&lt;/</a:t>
            </a:r>
            <a:r>
              <a:rPr lang="en-US" sz="2000" dirty="0" err="1" smtClean="0">
                <a:solidFill>
                  <a:schemeClr val="tx1"/>
                </a:solidFill>
              </a:rPr>
              <a:t>li</a:t>
            </a:r>
            <a:r>
              <a:rPr lang="en-US" sz="2000" dirty="0" smtClean="0">
                <a:solidFill>
                  <a:schemeClr val="tx1"/>
                </a:solidFill>
              </a:rPr>
              <a:t>&gt;</a:t>
            </a:r>
            <a:r>
              <a:rPr lang="en-US" sz="1900" dirty="0" smtClean="0">
                <a:solidFill>
                  <a:schemeClr val="tx1"/>
                </a:solidFill>
              </a:rPr>
              <a:t>').</a:t>
            </a:r>
            <a:r>
              <a:rPr lang="en-US" sz="1900" dirty="0" err="1" smtClean="0">
                <a:solidFill>
                  <a:schemeClr val="tx1"/>
                </a:solidFill>
              </a:rPr>
              <a:t>appendTo</a:t>
            </a:r>
            <a:r>
              <a:rPr lang="en-US" sz="1900" dirty="0" smtClean="0">
                <a:solidFill>
                  <a:schemeClr val="tx1"/>
                </a:solidFill>
              </a:rPr>
              <a:t>('#</a:t>
            </a:r>
            <a:r>
              <a:rPr lang="en-US" sz="2000" i="1" dirty="0" smtClean="0">
                <a:solidFill>
                  <a:schemeClr val="tx1"/>
                </a:solidFill>
              </a:rPr>
              <a:t>list</a:t>
            </a:r>
            <a:r>
              <a:rPr lang="en-US" sz="1900" dirty="0" smtClean="0">
                <a:solidFill>
                  <a:schemeClr val="tx1"/>
                </a:solidFill>
              </a:rPr>
              <a:t>');</a:t>
            </a:r>
          </a:p>
          <a:p>
            <a:pPr lvl="1">
              <a:buNone/>
            </a:pPr>
            <a:r>
              <a:rPr lang="en-US" sz="1900" dirty="0" smtClean="0">
                <a:solidFill>
                  <a:schemeClr val="tx1"/>
                </a:solidFill>
              </a:rPr>
              <a:t>Or</a:t>
            </a:r>
          </a:p>
          <a:p>
            <a:pPr lvl="1">
              <a:buNone/>
            </a:pPr>
            <a:r>
              <a:rPr lang="en-US" sz="1900" dirty="0" smtClean="0">
                <a:solidFill>
                  <a:schemeClr val="tx1"/>
                </a:solidFill>
              </a:rPr>
              <a:t>	</a:t>
            </a:r>
            <a:r>
              <a:rPr lang="en-US" sz="1900" dirty="0" err="1" smtClean="0">
                <a:solidFill>
                  <a:schemeClr val="tx1"/>
                </a:solidFill>
              </a:rPr>
              <a:t>var</a:t>
            </a:r>
            <a:r>
              <a:rPr lang="en-US" sz="1900" dirty="0" smtClean="0">
                <a:solidFill>
                  <a:schemeClr val="tx1"/>
                </a:solidFill>
              </a:rPr>
              <a:t> $</a:t>
            </a:r>
            <a:r>
              <a:rPr lang="en-US" sz="1900" dirty="0" err="1" smtClean="0">
                <a:solidFill>
                  <a:schemeClr val="tx1"/>
                </a:solidFill>
              </a:rPr>
              <a:t>someelement</a:t>
            </a:r>
            <a:r>
              <a:rPr lang="en-US" sz="1900" dirty="0" smtClean="0">
                <a:solidFill>
                  <a:schemeClr val="tx1"/>
                </a:solidFill>
              </a:rPr>
              <a:t> =  $ ('#</a:t>
            </a:r>
            <a:r>
              <a:rPr lang="en-US" sz="2000" i="1" dirty="0" smtClean="0">
                <a:solidFill>
                  <a:schemeClr val="tx1"/>
                </a:solidFill>
              </a:rPr>
              <a:t>list</a:t>
            </a:r>
            <a:r>
              <a:rPr lang="en-US" sz="1900" dirty="0" smtClean="0">
                <a:solidFill>
                  <a:schemeClr val="tx1"/>
                </a:solidFill>
              </a:rPr>
              <a:t>').append</a:t>
            </a:r>
            <a:r>
              <a:rPr lang="en-US" sz="1800" dirty="0" smtClean="0">
                <a:solidFill>
                  <a:schemeClr val="tx1"/>
                </a:solidFill>
              </a:rPr>
              <a:t>('&lt;</a:t>
            </a:r>
            <a:r>
              <a:rPr lang="en-US" sz="1800" dirty="0" err="1" smtClean="0">
                <a:solidFill>
                  <a:schemeClr val="tx1"/>
                </a:solidFill>
              </a:rPr>
              <a:t>li</a:t>
            </a:r>
            <a:r>
              <a:rPr lang="en-US" sz="1800" dirty="0" smtClean="0">
                <a:solidFill>
                  <a:schemeClr val="tx1"/>
                </a:solidFill>
              </a:rPr>
              <a:t>&gt;&lt;/</a:t>
            </a:r>
            <a:r>
              <a:rPr lang="en-US" sz="1800" dirty="0" err="1" smtClean="0">
                <a:solidFill>
                  <a:schemeClr val="tx1"/>
                </a:solidFill>
              </a:rPr>
              <a:t>li</a:t>
            </a:r>
            <a:r>
              <a:rPr lang="en-US" sz="1800" dirty="0" smtClean="0">
                <a:solidFill>
                  <a:schemeClr val="tx1"/>
                </a:solidFill>
              </a:rPr>
              <a:t>&gt;')</a:t>
            </a:r>
            <a:r>
              <a:rPr lang="en-US" sz="1900" dirty="0" smtClean="0">
                <a:solidFill>
                  <a:schemeClr val="tx1"/>
                </a:solidFill>
              </a:rPr>
              <a:t>;</a:t>
            </a:r>
          </a:p>
          <a:p>
            <a:pPr lvl="1">
              <a:buNone/>
            </a:pPr>
            <a:r>
              <a:rPr lang="en-US" sz="1900" dirty="0" smtClean="0">
                <a:solidFill>
                  <a:schemeClr val="tx1"/>
                </a:solidFill>
              </a:rPr>
              <a:t>	</a:t>
            </a:r>
            <a:endParaRPr lang="en-US" sz="1900" dirty="0">
              <a:solidFill>
                <a:schemeClr val="tx1"/>
              </a:solidFill>
            </a:endParaRPr>
          </a:p>
        </p:txBody>
      </p:sp>
    </p:spTree>
    <p:extLst>
      <p:ext uri="{BB962C8B-B14F-4D97-AF65-F5344CB8AC3E}">
        <p14:creationId xmlns:p14="http://schemas.microsoft.com/office/powerpoint/2010/main" val="392638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RemoveChild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smtClean="0"/>
              <a:t>In order to remove an element from DOM we use this method. </a:t>
            </a:r>
          </a:p>
          <a:p>
            <a:r>
              <a:rPr lang="en-US" b="1" dirty="0" smtClean="0"/>
              <a:t>Example</a:t>
            </a:r>
          </a:p>
          <a:p>
            <a:pPr lvl="2">
              <a:buNone/>
            </a:pPr>
            <a:r>
              <a:rPr lang="en-US" sz="2100" i="1" dirty="0" err="1" smtClean="0"/>
              <a:t>var</a:t>
            </a:r>
            <a:r>
              <a:rPr lang="en-US" sz="2100" i="1" dirty="0" smtClean="0"/>
              <a:t> </a:t>
            </a:r>
            <a:r>
              <a:rPr lang="en-US" sz="2100" i="1" dirty="0" err="1" smtClean="0"/>
              <a:t>myLinkList</a:t>
            </a:r>
            <a:r>
              <a:rPr lang="en-US" sz="2100" i="1" dirty="0" smtClean="0"/>
              <a:t> = </a:t>
            </a:r>
            <a:r>
              <a:rPr lang="en-US" sz="2100" i="1" dirty="0" err="1" smtClean="0"/>
              <a:t>document.getElementById</a:t>
            </a:r>
            <a:r>
              <a:rPr lang="en-US" sz="2100" i="1" dirty="0" smtClean="0"/>
              <a:t>("list");</a:t>
            </a:r>
            <a:endParaRPr lang="en-US" sz="2900" dirty="0" smtClean="0"/>
          </a:p>
          <a:p>
            <a:pPr lvl="2">
              <a:buNone/>
            </a:pPr>
            <a:r>
              <a:rPr lang="en-US" sz="2100" i="1" dirty="0" err="1" smtClean="0"/>
              <a:t>var</a:t>
            </a:r>
            <a:r>
              <a:rPr lang="en-US" sz="2100" i="1" dirty="0" smtClean="0"/>
              <a:t> </a:t>
            </a:r>
            <a:r>
              <a:rPr lang="en-US" sz="2100" i="1" dirty="0" err="1" smtClean="0"/>
              <a:t>myRemovedLink</a:t>
            </a:r>
            <a:r>
              <a:rPr lang="en-US" sz="2100" i="1" dirty="0" smtClean="0"/>
              <a:t> = </a:t>
            </a:r>
            <a:r>
              <a:rPr lang="en-US" sz="2100" i="1" dirty="0" err="1" smtClean="0"/>
              <a:t>myLinkList.lastChild</a:t>
            </a:r>
            <a:r>
              <a:rPr lang="en-US" sz="2100" i="1" dirty="0" smtClean="0"/>
              <a:t>;</a:t>
            </a:r>
            <a:endParaRPr lang="en-US" sz="2900" dirty="0" smtClean="0"/>
          </a:p>
          <a:p>
            <a:pPr lvl="2">
              <a:buNone/>
            </a:pPr>
            <a:r>
              <a:rPr lang="en-US" sz="2100" i="1" dirty="0" err="1" smtClean="0"/>
              <a:t>myLinkList.removeChild</a:t>
            </a:r>
            <a:r>
              <a:rPr lang="en-US" sz="2100" i="1" dirty="0" smtClean="0"/>
              <a:t>(</a:t>
            </a:r>
            <a:r>
              <a:rPr lang="en-US" sz="2100" i="1" dirty="0" err="1" smtClean="0"/>
              <a:t>myRemovedLink</a:t>
            </a:r>
            <a:r>
              <a:rPr lang="en-US" sz="2100" i="1" dirty="0" smtClean="0"/>
              <a:t>);</a:t>
            </a:r>
          </a:p>
          <a:p>
            <a:pPr lvl="2">
              <a:buNone/>
            </a:pPr>
            <a:endParaRPr lang="en-US" sz="2200" i="1" dirty="0" smtClean="0"/>
          </a:p>
          <a:p>
            <a:r>
              <a:rPr lang="en-US" sz="2000" i="1" dirty="0" smtClean="0"/>
              <a:t>In this case, we didn't have to remove both the list item and the anchor; removing the list item does both, since it contains the newly created anchor. Of course, if we had not created any new elements, then the above code would serve to remove the last list item, regardless of whether it was a newly created one, or one that exists naturally in our markup.</a:t>
            </a:r>
          </a:p>
          <a:p>
            <a:pPr lvl="2">
              <a:buNone/>
            </a:pPr>
            <a:endParaRPr lang="en-US" sz="2400" dirty="0"/>
          </a:p>
        </p:txBody>
      </p:sp>
    </p:spTree>
    <p:extLst>
      <p:ext uri="{BB962C8B-B14F-4D97-AF65-F5344CB8AC3E}">
        <p14:creationId xmlns:p14="http://schemas.microsoft.com/office/powerpoint/2010/main" val="553413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RemoveChild</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.remove()</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t>
            </a:r>
            <a:r>
              <a:rPr lang="en-US" sz="1800" i="1" dirty="0" smtClean="0">
                <a:solidFill>
                  <a:schemeClr val="tx1"/>
                </a:solidFill>
              </a:rPr>
              <a:t> </a:t>
            </a:r>
            <a:r>
              <a:rPr lang="en-US" sz="1800" i="1" dirty="0" err="1" smtClean="0">
                <a:solidFill>
                  <a:schemeClr val="tx1"/>
                </a:solidFill>
              </a:rPr>
              <a:t>link_one</a:t>
            </a:r>
            <a:r>
              <a:rPr lang="en-US" sz="1800" dirty="0" smtClean="0">
                <a:solidFill>
                  <a:schemeClr val="tx1"/>
                </a:solidFill>
              </a:rPr>
              <a:t>').remove(); </a:t>
            </a:r>
          </a:p>
          <a:p>
            <a:pPr lvl="1">
              <a:buNone/>
            </a:pPr>
            <a:r>
              <a:rPr lang="en-US" sz="1800" dirty="0" smtClean="0">
                <a:solidFill>
                  <a:schemeClr val="tx1"/>
                </a:solidFill>
              </a:rPr>
              <a:t>Or</a:t>
            </a:r>
          </a:p>
          <a:p>
            <a:pPr lvl="1">
              <a:buNone/>
            </a:pPr>
            <a:r>
              <a:rPr lang="en-US" sz="1800" dirty="0" smtClean="0">
                <a:solidFill>
                  <a:schemeClr val="tx1"/>
                </a:solidFill>
              </a:rPr>
              <a:t>$(‘.list').remove('.</a:t>
            </a:r>
            <a:r>
              <a:rPr lang="en-US" sz="1800" i="1" dirty="0" smtClean="0">
                <a:solidFill>
                  <a:schemeClr val="tx1"/>
                </a:solidFill>
              </a:rPr>
              <a:t> </a:t>
            </a:r>
            <a:r>
              <a:rPr lang="en-US" sz="1800" i="1" dirty="0" err="1" smtClean="0">
                <a:solidFill>
                  <a:schemeClr val="tx1"/>
                </a:solidFill>
              </a:rPr>
              <a:t>ink_one</a:t>
            </a:r>
            <a:r>
              <a:rPr lang="en-US" sz="1800" dirty="0" smtClean="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4006482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a:t>
            </a:r>
            <a:endParaRPr lang="en-MY" dirty="0"/>
          </a:p>
        </p:txBody>
      </p:sp>
      <p:sp>
        <p:nvSpPr>
          <p:cNvPr id="5" name="Content Placeholder 4"/>
          <p:cNvSpPr>
            <a:spLocks noGrp="1"/>
          </p:cNvSpPr>
          <p:nvPr>
            <p:ph sz="quarter" idx="1"/>
          </p:nvPr>
        </p:nvSpPr>
        <p:spPr/>
        <p:txBody>
          <a:bodyPr/>
          <a:lstStyle/>
          <a:p>
            <a:r>
              <a:rPr lang="en-US" sz="2800" b="1" dirty="0" err="1" smtClean="0"/>
              <a:t>Javascript</a:t>
            </a:r>
            <a:endParaRPr lang="en-MY" sz="2800" b="1" dirty="0" smtClean="0"/>
          </a:p>
          <a:p>
            <a:endParaRPr lang="en-MY" sz="2800" b="1" dirty="0" smtClean="0"/>
          </a:p>
          <a:p>
            <a:endParaRPr lang="en-MY" sz="2800" b="1" dirty="0" smtClean="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smtClean="0"/>
              <a:t>The </a:t>
            </a:r>
            <a:r>
              <a:rPr lang="en-US" dirty="0" err="1" smtClean="0"/>
              <a:t>getAttribute</a:t>
            </a:r>
            <a:r>
              <a:rPr lang="en-US" dirty="0" smtClean="0"/>
              <a:t> method allows you to access the value of any attribute on any element on your page.</a:t>
            </a:r>
          </a:p>
          <a:p>
            <a:r>
              <a:rPr lang="en-US" b="1" dirty="0" smtClean="0"/>
              <a:t>Example</a:t>
            </a: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 id="list"&gt;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="link1.html" class="</a:t>
            </a:r>
            <a:r>
              <a:rPr lang="en-US" sz="1900" i="1" dirty="0" err="1" smtClean="0">
                <a:solidFill>
                  <a:schemeClr val="tx1"/>
                </a:solidFill>
              </a:rPr>
              <a:t>link_one</a:t>
            </a:r>
            <a:r>
              <a:rPr lang="en-US" sz="1900" i="1" dirty="0" smtClean="0">
                <a:solidFill>
                  <a:schemeClr val="tx1"/>
                </a:solidFill>
              </a:rPr>
              <a:t>"&gt;Link Number One&lt;/a&gt;&lt;/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="link2.html"&gt;Link Number Two&lt;/a&gt;&lt;/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="link3.html"&gt;Link Number Three&lt;/a&gt;&lt;/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="link4.html"&gt;Link Number Four&lt;/a&gt;&lt;/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="link5.html" id="link_5" </a:t>
            </a:r>
            <a:r>
              <a:rPr lang="en-US" sz="1900" i="1" dirty="0" err="1" smtClean="0">
                <a:solidFill>
                  <a:schemeClr val="tx1"/>
                </a:solidFill>
              </a:rPr>
              <a:t>rel</a:t>
            </a:r>
            <a:r>
              <a:rPr lang="en-US" sz="1900" i="1" dirty="0" smtClean="0">
                <a:solidFill>
                  <a:schemeClr val="tx1"/>
                </a:solidFill>
              </a:rPr>
              <a:t>="external"&gt;Link Number Five&lt;/a&gt;&lt;/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&gt;</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myLinkFive</a:t>
            </a:r>
            <a:r>
              <a:rPr lang="en-US" sz="1900" i="1" dirty="0" smtClean="0">
                <a:solidFill>
                  <a:schemeClr val="tx1"/>
                </a:solidFill>
              </a:rPr>
              <a:t> = </a:t>
            </a:r>
            <a:r>
              <a:rPr lang="en-US" sz="1900" i="1" dirty="0" err="1" smtClean="0">
                <a:solidFill>
                  <a:schemeClr val="tx1"/>
                </a:solidFill>
              </a:rPr>
              <a:t>document.getElementById</a:t>
            </a:r>
            <a:r>
              <a:rPr lang="en-US" sz="1900" i="1" dirty="0" smtClean="0">
                <a:solidFill>
                  <a:schemeClr val="tx1"/>
                </a:solidFill>
              </a:rPr>
              <a:t>("link_5");</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myLinkAttribute</a:t>
            </a:r>
            <a:r>
              <a:rPr lang="en-US" sz="1900" i="1" dirty="0" smtClean="0">
                <a:solidFill>
                  <a:schemeClr val="tx1"/>
                </a:solidFill>
              </a:rPr>
              <a:t> = </a:t>
            </a:r>
            <a:r>
              <a:rPr lang="en-US" sz="1900" i="1" dirty="0" err="1" smtClean="0">
                <a:solidFill>
                  <a:schemeClr val="tx1"/>
                </a:solidFill>
              </a:rPr>
              <a:t>myLinkFive.getAttribute</a:t>
            </a:r>
            <a:r>
              <a:rPr lang="en-US" sz="1900" i="1" dirty="0" smtClean="0">
                <a:solidFill>
                  <a:schemeClr val="tx1"/>
                </a:solidFill>
              </a:rPr>
              <a:t>("</a:t>
            </a:r>
            <a:r>
              <a:rPr lang="en-US" sz="1900" i="1" dirty="0" err="1" smtClean="0">
                <a:solidFill>
                  <a:schemeClr val="tx1"/>
                </a:solidFill>
              </a:rPr>
              <a:t>rel</a:t>
            </a:r>
            <a:r>
              <a:rPr lang="en-US" sz="1900" i="1" dirty="0" smtClean="0">
                <a:solidFill>
                  <a:schemeClr val="tx1"/>
                </a:solidFill>
              </a:rPr>
              <a:t>");</a:t>
            </a:r>
            <a:endParaRPr lang="en-US" sz="1900" i="1" dirty="0">
              <a:solidFill>
                <a:schemeClr val="tx1"/>
              </a:solidFill>
            </a:endParaRPr>
          </a:p>
        </p:txBody>
      </p:sp>
    </p:spTree>
    <p:extLst>
      <p:ext uri="{BB962C8B-B14F-4D97-AF65-F5344CB8AC3E}">
        <p14:creationId xmlns:p14="http://schemas.microsoft.com/office/powerpoint/2010/main" val="1662218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GetAttribute</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err="1" smtClean="0"/>
              <a:t>attr</a:t>
            </a:r>
            <a:r>
              <a:rPr lang="en-US" b="1" dirty="0" smtClean="0"/>
              <a:t>(‘</a:t>
            </a:r>
            <a:r>
              <a:rPr lang="en-US" b="1" dirty="0" err="1" smtClean="0"/>
              <a:t>attribute_name</a:t>
            </a:r>
            <a:r>
              <a:rPr lang="en-US" b="1" dirty="0" smtClean="0"/>
              <a:t>’)</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alert($('.</a:t>
            </a:r>
            <a:r>
              <a:rPr lang="en-US" sz="1800" i="1" dirty="0" smtClean="0">
                <a:solidFill>
                  <a:schemeClr val="tx1"/>
                </a:solidFill>
              </a:rPr>
              <a:t> link_5 </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r>
              <a:rPr lang="en-US" sz="1800" dirty="0" err="1" smtClean="0">
                <a:solidFill>
                  <a:schemeClr val="tx1"/>
                </a:solidFill>
              </a:rPr>
              <a:t>rel</a:t>
            </a:r>
            <a:r>
              <a:rPr lang="en-US" sz="1800" dirty="0" smtClean="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942848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52400" y="1527048"/>
            <a:ext cx="8763000" cy="4873752"/>
          </a:xfrm>
        </p:spPr>
        <p:txBody>
          <a:bodyPr>
            <a:normAutofit fontScale="92500" lnSpcReduction="20000"/>
          </a:bodyPr>
          <a:lstStyle/>
          <a:p>
            <a:r>
              <a:rPr lang="en-US" dirty="0" smtClean="0"/>
              <a:t>Writing a new value for a given attribute is another useful method, and can be used in conjunction with </a:t>
            </a:r>
            <a:r>
              <a:rPr lang="en-US" dirty="0" err="1" smtClean="0"/>
              <a:t>getAttribute</a:t>
            </a:r>
            <a:r>
              <a:rPr lang="en-US" dirty="0" smtClean="0"/>
              <a:t>. </a:t>
            </a:r>
          </a:p>
          <a:p>
            <a:r>
              <a:rPr lang="en-US" dirty="0" smtClean="0"/>
              <a:t>Let's say we wanted to change the value of the </a:t>
            </a:r>
            <a:r>
              <a:rPr lang="en-US" dirty="0" err="1" smtClean="0"/>
              <a:t>rel</a:t>
            </a:r>
            <a:r>
              <a:rPr lang="en-US" dirty="0" smtClean="0"/>
              <a:t> attribute from the previous example. </a:t>
            </a:r>
          </a:p>
          <a:p>
            <a:r>
              <a:rPr lang="en-US" b="1" dirty="0" smtClean="0"/>
              <a:t>Example</a:t>
            </a: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 id="list"&gt;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="link1.html" class="</a:t>
            </a:r>
            <a:r>
              <a:rPr lang="en-US" sz="1900" i="1" dirty="0" err="1" smtClean="0">
                <a:solidFill>
                  <a:schemeClr val="tx1"/>
                </a:solidFill>
              </a:rPr>
              <a:t>link_one</a:t>
            </a:r>
            <a:r>
              <a:rPr lang="en-US" sz="1900" i="1" dirty="0" smtClean="0">
                <a:solidFill>
                  <a:schemeClr val="tx1"/>
                </a:solidFill>
              </a:rPr>
              <a:t>"&gt;Link Number One&lt;/a&gt;&lt;/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="link2.html"&gt;Link Number Two&lt;/a&gt;&lt;/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="link3.html"&gt;Link Number Three&lt;/a&gt;&lt;/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="link4.html"&gt;Link Number Four&lt;/a&gt;&lt;/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	&lt;</a:t>
            </a:r>
            <a:r>
              <a:rPr lang="en-US" sz="1900" i="1" dirty="0" err="1" smtClean="0">
                <a:solidFill>
                  <a:schemeClr val="tx1"/>
                </a:solidFill>
              </a:rPr>
              <a:t>li</a:t>
            </a:r>
            <a:r>
              <a:rPr lang="en-US" sz="1900" i="1" dirty="0" smtClean="0">
                <a:solidFill>
                  <a:schemeClr val="tx1"/>
                </a:solidFill>
              </a:rPr>
              <a:t>&gt;&lt;a </a:t>
            </a:r>
            <a:r>
              <a:rPr lang="en-US" sz="1900" i="1" dirty="0" err="1" smtClean="0">
                <a:solidFill>
                  <a:schemeClr val="tx1"/>
                </a:solidFill>
              </a:rPr>
              <a:t>href</a:t>
            </a:r>
            <a:r>
              <a:rPr lang="en-US" sz="1900" i="1" dirty="0" smtClean="0">
                <a:solidFill>
                  <a:schemeClr val="tx1"/>
                </a:solidFill>
              </a:rPr>
              <a:t>="link5.html" id="link_5" </a:t>
            </a:r>
            <a:r>
              <a:rPr lang="en-US" sz="1900" i="1" dirty="0" err="1" smtClean="0">
                <a:solidFill>
                  <a:schemeClr val="tx1"/>
                </a:solidFill>
              </a:rPr>
              <a:t>rel</a:t>
            </a:r>
            <a:r>
              <a:rPr lang="en-US" sz="1900" i="1" dirty="0" smtClean="0">
                <a:solidFill>
                  <a:schemeClr val="tx1"/>
                </a:solidFill>
              </a:rPr>
              <a:t>="external"&gt;Link Number Five&lt;/a&gt;&lt;/</a:t>
            </a:r>
            <a:r>
              <a:rPr lang="en-US" sz="1900" i="1" dirty="0" err="1" smtClean="0">
                <a:solidFill>
                  <a:schemeClr val="tx1"/>
                </a:solidFill>
              </a:rPr>
              <a:t>li</a:t>
            </a:r>
            <a:r>
              <a:rPr lang="en-US" sz="1900" i="1" dirty="0" smtClean="0">
                <a:solidFill>
                  <a:schemeClr val="tx1"/>
                </a:solidFill>
              </a:rPr>
              <a:t>&gt;</a:t>
            </a:r>
            <a:endParaRPr lang="en-US" sz="1900" dirty="0" smtClean="0">
              <a:solidFill>
                <a:schemeClr val="tx1"/>
              </a:solidFill>
            </a:endParaRPr>
          </a:p>
          <a:p>
            <a:pPr lvl="1">
              <a:buNone/>
            </a:pPr>
            <a:r>
              <a:rPr lang="en-US" sz="1900" i="1" dirty="0" smtClean="0">
                <a:solidFill>
                  <a:schemeClr val="tx1"/>
                </a:solidFill>
              </a:rPr>
              <a:t>&lt;/</a:t>
            </a:r>
            <a:r>
              <a:rPr lang="en-US" sz="1900" i="1" dirty="0" err="1" smtClean="0">
                <a:solidFill>
                  <a:schemeClr val="tx1"/>
                </a:solidFill>
              </a:rPr>
              <a:t>ul</a:t>
            </a:r>
            <a:r>
              <a:rPr lang="en-US" sz="1900" i="1" dirty="0" smtClean="0">
                <a:solidFill>
                  <a:schemeClr val="tx1"/>
                </a:solidFill>
              </a:rPr>
              <a:t>&gt;</a:t>
            </a:r>
          </a:p>
          <a:p>
            <a:pPr lvl="1">
              <a:buNone/>
            </a:pPr>
            <a:r>
              <a:rPr lang="en-US" sz="1900" i="1" dirty="0" err="1" smtClean="0">
                <a:solidFill>
                  <a:schemeClr val="tx1"/>
                </a:solidFill>
              </a:rPr>
              <a:t>var</a:t>
            </a:r>
            <a:r>
              <a:rPr lang="en-US" sz="1900" i="1" dirty="0" smtClean="0">
                <a:solidFill>
                  <a:schemeClr val="tx1"/>
                </a:solidFill>
              </a:rPr>
              <a:t> </a:t>
            </a:r>
            <a:r>
              <a:rPr lang="en-US" sz="1900" i="1" dirty="0" err="1" smtClean="0">
                <a:solidFill>
                  <a:schemeClr val="tx1"/>
                </a:solidFill>
              </a:rPr>
              <a:t>myLinkFive</a:t>
            </a:r>
            <a:r>
              <a:rPr lang="en-US" sz="1900" i="1" dirty="0" smtClean="0">
                <a:solidFill>
                  <a:schemeClr val="tx1"/>
                </a:solidFill>
              </a:rPr>
              <a:t> = </a:t>
            </a:r>
            <a:r>
              <a:rPr lang="en-US" sz="1900" i="1" dirty="0" err="1" smtClean="0">
                <a:solidFill>
                  <a:schemeClr val="tx1"/>
                </a:solidFill>
              </a:rPr>
              <a:t>document.getElementById</a:t>
            </a:r>
            <a:r>
              <a:rPr lang="en-US" sz="1900" i="1" dirty="0" smtClean="0">
                <a:solidFill>
                  <a:schemeClr val="tx1"/>
                </a:solidFill>
              </a:rPr>
              <a:t>("link_5");</a:t>
            </a:r>
          </a:p>
          <a:p>
            <a:pPr lvl="1">
              <a:buNone/>
            </a:pPr>
            <a:r>
              <a:rPr lang="en-US" sz="1900" i="1" dirty="0" err="1" smtClean="0">
                <a:solidFill>
                  <a:schemeClr val="tx1"/>
                </a:solidFill>
              </a:rPr>
              <a:t>myLinkFive.setAttribute</a:t>
            </a:r>
            <a:r>
              <a:rPr lang="en-US" sz="1900" i="1" dirty="0" smtClean="0">
                <a:solidFill>
                  <a:schemeClr val="tx1"/>
                </a:solidFill>
              </a:rPr>
              <a:t>("</a:t>
            </a:r>
            <a:r>
              <a:rPr lang="en-US" sz="1900" i="1" dirty="0" err="1" smtClean="0">
                <a:solidFill>
                  <a:schemeClr val="tx1"/>
                </a:solidFill>
              </a:rPr>
              <a:t>rel</a:t>
            </a:r>
            <a:r>
              <a:rPr lang="en-US" sz="1900" i="1" dirty="0" smtClean="0">
                <a:solidFill>
                  <a:schemeClr val="tx1"/>
                </a:solidFill>
              </a:rPr>
              <a:t>", "</a:t>
            </a:r>
            <a:r>
              <a:rPr lang="en-US" sz="1900" i="1" dirty="0" err="1" smtClean="0">
                <a:solidFill>
                  <a:schemeClr val="tx1"/>
                </a:solidFill>
              </a:rPr>
              <a:t>nofollow</a:t>
            </a:r>
            <a:r>
              <a:rPr lang="en-US" sz="1900" i="1" dirty="0" smtClean="0">
                <a:solidFill>
                  <a:schemeClr val="tx1"/>
                </a:solidFill>
              </a:rPr>
              <a:t>");</a:t>
            </a:r>
          </a:p>
          <a:p>
            <a:r>
              <a:rPr lang="en-US" sz="2100" b="1" i="1" dirty="0" smtClean="0"/>
              <a:t>An attribute can not only be changed, but it can be added too</a:t>
            </a:r>
            <a:endParaRPr lang="en-US" b="1" i="1" dirty="0">
              <a:solidFill>
                <a:schemeClr val="tx1"/>
              </a:solidFill>
            </a:endParaRPr>
          </a:p>
        </p:txBody>
      </p:sp>
    </p:spTree>
    <p:extLst>
      <p:ext uri="{BB962C8B-B14F-4D97-AF65-F5344CB8AC3E}">
        <p14:creationId xmlns:p14="http://schemas.microsoft.com/office/powerpoint/2010/main" val="514803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SetAttribute</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err="1" smtClean="0"/>
              <a:t>attr</a:t>
            </a:r>
            <a:r>
              <a:rPr lang="en-US" b="1" dirty="0" smtClean="0"/>
              <a:t>(‘</a:t>
            </a:r>
            <a:r>
              <a:rPr lang="en-US" b="1" dirty="0" err="1" smtClean="0"/>
              <a:t>attribute_name</a:t>
            </a:r>
            <a:r>
              <a:rPr lang="en-US" b="1" dirty="0" smtClean="0"/>
              <a:t>’, ‘</a:t>
            </a:r>
            <a:r>
              <a:rPr lang="en-US" b="1" dirty="0" err="1" smtClean="0"/>
              <a:t>attribute_value</a:t>
            </a:r>
            <a:r>
              <a:rPr lang="en-US" b="1" dirty="0" smtClean="0"/>
              <a:t>’)</a:t>
            </a:r>
          </a:p>
          <a:p>
            <a:r>
              <a:rPr lang="en-US" sz="2400" b="1" dirty="0" smtClean="0"/>
              <a:t>Example</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 id="list"&gt;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="link1.html" class="</a:t>
            </a:r>
            <a:r>
              <a:rPr lang="en-US" sz="1800" i="1" dirty="0" err="1" smtClean="0">
                <a:solidFill>
                  <a:schemeClr val="tx1"/>
                </a:solidFill>
              </a:rPr>
              <a:t>link_one</a:t>
            </a:r>
            <a:r>
              <a:rPr lang="en-US" sz="1800" i="1" dirty="0" smtClean="0">
                <a:solidFill>
                  <a:schemeClr val="tx1"/>
                </a:solidFill>
              </a:rPr>
              <a:t>"&gt;Link Number One&lt;/a&gt;&lt;/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="link2.html"&gt;Link Number Two&lt;/a&gt;&lt;/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="link3.html"&gt;Link Number Three&lt;/a&gt;&lt;/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="link4.html"&gt;Link Number Four&lt;/a&gt;&lt;/</a:t>
            </a:r>
            <a:r>
              <a:rPr lang="en-US" sz="1800" i="1" dirty="0" err="1" smtClean="0">
                <a:solidFill>
                  <a:schemeClr val="tx1"/>
                </a:solidFill>
              </a:rPr>
              <a:t>li</a:t>
            </a:r>
            <a:r>
              <a:rPr lang="en-US" sz="1800" i="1" dirty="0" smtClean="0">
                <a:solidFill>
                  <a:schemeClr val="tx1"/>
                </a:solidFill>
              </a:rPr>
              <a:t>&gt;</a:t>
            </a:r>
            <a:endParaRPr lang="en-US" sz="1800" dirty="0" smtClean="0">
              <a:solidFill>
                <a:schemeClr val="tx1"/>
              </a:solidFill>
            </a:endParaRPr>
          </a:p>
          <a:p>
            <a:pPr lvl="1">
              <a:buNone/>
            </a:pPr>
            <a:r>
              <a:rPr lang="en-US" sz="1800" i="1" dirty="0" smtClean="0">
                <a:solidFill>
                  <a:schemeClr val="tx1"/>
                </a:solidFill>
              </a:rPr>
              <a:t>	&lt;</a:t>
            </a:r>
            <a:r>
              <a:rPr lang="en-US" sz="1800" i="1" dirty="0" err="1" smtClean="0">
                <a:solidFill>
                  <a:schemeClr val="tx1"/>
                </a:solidFill>
              </a:rPr>
              <a:t>li</a:t>
            </a:r>
            <a:r>
              <a:rPr lang="en-US" sz="1800" i="1" dirty="0" smtClean="0">
                <a:solidFill>
                  <a:schemeClr val="tx1"/>
                </a:solidFill>
              </a:rPr>
              <a:t>&gt;&lt;a </a:t>
            </a:r>
            <a:r>
              <a:rPr lang="en-US" sz="1800" i="1" dirty="0" err="1" smtClean="0">
                <a:solidFill>
                  <a:schemeClr val="tx1"/>
                </a:solidFill>
              </a:rPr>
              <a:t>href</a:t>
            </a:r>
            <a:r>
              <a:rPr lang="en-US" sz="1800" i="1" dirty="0" smtClean="0">
                <a:solidFill>
                  <a:schemeClr val="tx1"/>
                </a:solidFill>
              </a:rPr>
              <a:t>="link5.html" id="link_5" </a:t>
            </a:r>
            <a:r>
              <a:rPr lang="en-US" sz="1800" i="1" dirty="0" err="1" smtClean="0">
                <a:solidFill>
                  <a:schemeClr val="tx1"/>
                </a:solidFill>
              </a:rPr>
              <a:t>rel</a:t>
            </a:r>
            <a:r>
              <a:rPr lang="en-US" sz="1800" i="1" dirty="0" smtClean="0">
                <a:solidFill>
                  <a:schemeClr val="tx1"/>
                </a:solidFill>
              </a:rPr>
              <a:t>="external"&gt;Link Number Five&lt;/a&gt;&lt;/</a:t>
            </a:r>
            <a:r>
              <a:rPr lang="en-US" sz="1800" i="1" dirty="0" err="1" smtClean="0">
                <a:solidFill>
                  <a:schemeClr val="tx1"/>
                </a:solidFill>
              </a:rPr>
              <a:t>li</a:t>
            </a:r>
            <a:r>
              <a:rPr lang="en-US" sz="1800" i="1" dirty="0" smtClean="0">
                <a:solidFill>
                  <a:schemeClr val="tx1"/>
                </a:solidFill>
              </a:rPr>
              <a:t>&gt;</a:t>
            </a:r>
          </a:p>
          <a:p>
            <a:pPr lvl="1">
              <a:buNone/>
            </a:pPr>
            <a:r>
              <a:rPr lang="en-US" sz="1800" i="1" dirty="0" smtClean="0">
                <a:solidFill>
                  <a:schemeClr val="tx1"/>
                </a:solidFill>
              </a:rPr>
              <a:t>&lt;/</a:t>
            </a:r>
            <a:r>
              <a:rPr lang="en-US" sz="1800" i="1" dirty="0" err="1" smtClean="0">
                <a:solidFill>
                  <a:schemeClr val="tx1"/>
                </a:solidFill>
              </a:rPr>
              <a:t>ul</a:t>
            </a:r>
            <a:r>
              <a:rPr lang="en-US" sz="1800" i="1" dirty="0" smtClean="0">
                <a:solidFill>
                  <a:schemeClr val="tx1"/>
                </a:solidFill>
              </a:rPr>
              <a:t>&gt; </a:t>
            </a:r>
            <a:r>
              <a:rPr lang="en-US" sz="1800" dirty="0" smtClean="0">
                <a:solidFill>
                  <a:schemeClr val="tx1"/>
                </a:solidFill>
              </a:rPr>
              <a:t>	</a:t>
            </a:r>
          </a:p>
          <a:p>
            <a:pPr lvl="1">
              <a:buNone/>
            </a:pPr>
            <a:r>
              <a:rPr lang="en-US" sz="1800" dirty="0" smtClean="0">
                <a:solidFill>
                  <a:schemeClr val="tx1"/>
                </a:solidFill>
              </a:rPr>
              <a:t>$('.</a:t>
            </a:r>
            <a:r>
              <a:rPr lang="en-US" sz="1800" i="1" dirty="0" smtClean="0">
                <a:solidFill>
                  <a:schemeClr val="tx1"/>
                </a:solidFill>
              </a:rPr>
              <a:t> link_5 </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r>
              <a:rPr lang="en-US" sz="1800" dirty="0" err="1" smtClean="0">
                <a:solidFill>
                  <a:schemeClr val="tx1"/>
                </a:solidFill>
              </a:rPr>
              <a:t>rel</a:t>
            </a:r>
            <a:r>
              <a:rPr lang="en-US" sz="1800" dirty="0" smtClean="0">
                <a:solidFill>
                  <a:schemeClr val="tx1"/>
                </a:solidFill>
              </a:rPr>
              <a:t>‘, ‘</a:t>
            </a:r>
            <a:r>
              <a:rPr lang="en-US" sz="1800" i="1" dirty="0" err="1" smtClean="0">
                <a:solidFill>
                  <a:schemeClr val="tx1"/>
                </a:solidFill>
              </a:rPr>
              <a:t>nofollow</a:t>
            </a:r>
            <a:r>
              <a:rPr lang="en-US" sz="1800" dirty="0" smtClean="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3783688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Document Forms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a:xfrm>
            <a:off x="152400" y="1527048"/>
            <a:ext cx="8763000" cy="4572000"/>
          </a:xfrm>
        </p:spPr>
        <p:txBody>
          <a:bodyPr/>
          <a:lstStyle/>
          <a:p>
            <a:r>
              <a:rPr lang="en-US" dirty="0" smtClean="0"/>
              <a:t>Almost every website will have a form of some sort on it. </a:t>
            </a:r>
          </a:p>
          <a:p>
            <a:r>
              <a:rPr lang="en-US" dirty="0" smtClean="0"/>
              <a:t>While you can access a form or form element directly using </a:t>
            </a:r>
            <a:r>
              <a:rPr lang="en-US" dirty="0" err="1" smtClean="0"/>
              <a:t>getElementById</a:t>
            </a:r>
            <a:r>
              <a:rPr lang="en-US" dirty="0" smtClean="0"/>
              <a:t> or another method mentioned above, the best way to access any given form is using the </a:t>
            </a:r>
            <a:r>
              <a:rPr lang="en-US" dirty="0" err="1" smtClean="0"/>
              <a:t>document.forms</a:t>
            </a:r>
            <a:r>
              <a:rPr lang="en-US" dirty="0" smtClean="0"/>
              <a:t> syntax, which is basically accessing the "forms" collection of the document object.</a:t>
            </a:r>
          </a:p>
          <a:p>
            <a:r>
              <a:rPr lang="en-US" dirty="0" smtClean="0">
                <a:hlinkClick r:id="rId2"/>
              </a:rPr>
              <a:t>http://www.quirksmode.org/js/forms.html</a:t>
            </a:r>
            <a:endParaRPr lang="en-US" dirty="0"/>
          </a:p>
        </p:txBody>
      </p:sp>
    </p:spTree>
    <p:extLst>
      <p:ext uri="{BB962C8B-B14F-4D97-AF65-F5344CB8AC3E}">
        <p14:creationId xmlns:p14="http://schemas.microsoft.com/office/powerpoint/2010/main" val="1209922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dirty="0" smtClean="0"/>
              <a:t>The </a:t>
            </a:r>
            <a:r>
              <a:rPr lang="en-US" dirty="0" err="1" smtClean="0"/>
              <a:t>innerHTML</a:t>
            </a:r>
            <a:r>
              <a:rPr lang="en-US" dirty="0" smtClean="0"/>
              <a:t> property can be used to modify your document's HTML on the fly.</a:t>
            </a:r>
          </a:p>
          <a:p>
            <a:r>
              <a:rPr lang="en-US" dirty="0" smtClean="0"/>
              <a:t>When you use </a:t>
            </a:r>
            <a:r>
              <a:rPr lang="en-US" dirty="0" err="1" smtClean="0"/>
              <a:t>innerHTML</a:t>
            </a:r>
            <a:r>
              <a:rPr lang="en-US" dirty="0" smtClean="0"/>
              <a:t>, you can change the page's content without refreshing the page. </a:t>
            </a:r>
          </a:p>
          <a:p>
            <a:r>
              <a:rPr lang="en-US" dirty="0" smtClean="0"/>
              <a:t>This can make your website feel quicker and more responsive to user input.</a:t>
            </a:r>
          </a:p>
          <a:p>
            <a:r>
              <a:rPr lang="en-US" dirty="0" smtClean="0"/>
              <a:t>The </a:t>
            </a:r>
            <a:r>
              <a:rPr lang="en-US" dirty="0" err="1" smtClean="0"/>
              <a:t>innerHTML</a:t>
            </a:r>
            <a:r>
              <a:rPr lang="en-US" dirty="0" smtClean="0"/>
              <a:t> property is not actually part of the official DOM specification. </a:t>
            </a:r>
          </a:p>
          <a:p>
            <a:r>
              <a:rPr lang="en-US" dirty="0" smtClean="0"/>
              <a:t>Despite this, it is supported in all major browsers, and has had widespread use across the web for many years. </a:t>
            </a:r>
            <a:endParaRPr lang="en-US" dirty="0"/>
          </a:p>
        </p:txBody>
      </p:sp>
    </p:spTree>
    <p:extLst>
      <p:ext uri="{BB962C8B-B14F-4D97-AF65-F5344CB8AC3E}">
        <p14:creationId xmlns:p14="http://schemas.microsoft.com/office/powerpoint/2010/main" val="2190947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normAutofit/>
          </a:bodyPr>
          <a:lstStyle/>
          <a:p>
            <a:pPr>
              <a:buNone/>
            </a:pPr>
            <a:endParaRPr lang="en-US" sz="2000" i="1" dirty="0" smtClean="0"/>
          </a:p>
          <a:p>
            <a:pPr>
              <a:buNone/>
            </a:pPr>
            <a:endParaRPr lang="en-US" sz="2000" i="1" dirty="0" smtClean="0"/>
          </a:p>
          <a:p>
            <a:pPr>
              <a:buNone/>
            </a:pPr>
            <a:r>
              <a:rPr lang="en-US" sz="2000" i="1" dirty="0" err="1" smtClean="0"/>
              <a:t>var</a:t>
            </a:r>
            <a:r>
              <a:rPr lang="en-US" sz="2000" i="1" dirty="0" smtClean="0"/>
              <a:t> </a:t>
            </a:r>
            <a:r>
              <a:rPr lang="en-US" sz="2000" i="1" dirty="0" err="1" smtClean="0"/>
              <a:t>myContentHolder</a:t>
            </a:r>
            <a:r>
              <a:rPr lang="en-US" sz="2000" i="1" dirty="0" smtClean="0"/>
              <a:t> = </a:t>
            </a:r>
            <a:r>
              <a:rPr lang="en-US" sz="2000" i="1" dirty="0" err="1" smtClean="0"/>
              <a:t>document.getElementById</a:t>
            </a:r>
            <a:r>
              <a:rPr lang="en-US" sz="2000" i="1" dirty="0" smtClean="0"/>
              <a:t>("content");</a:t>
            </a:r>
            <a:endParaRPr lang="en-US" sz="2000" dirty="0" smtClean="0"/>
          </a:p>
          <a:p>
            <a:pPr>
              <a:buNone/>
            </a:pPr>
            <a:r>
              <a:rPr lang="en-US" sz="2000" i="1" dirty="0" err="1" smtClean="0"/>
              <a:t>myContentHolder.innerHTML</a:t>
            </a:r>
            <a:r>
              <a:rPr lang="en-US" sz="2000" i="1" dirty="0" smtClean="0"/>
              <a:t> = "&lt;p&gt;This is the dynamic content created by the </a:t>
            </a:r>
            <a:r>
              <a:rPr lang="en-US" sz="2000" i="1" dirty="0" err="1" smtClean="0"/>
              <a:t>innerHTML</a:t>
            </a:r>
            <a:r>
              <a:rPr lang="en-US" sz="2000" i="1" dirty="0" smtClean="0"/>
              <a:t> property&lt;/p&gt;";</a:t>
            </a:r>
          </a:p>
          <a:p>
            <a:pPr>
              <a:buNone/>
            </a:pPr>
            <a:endParaRPr lang="en-US" sz="2000" i="1" dirty="0" smtClean="0"/>
          </a:p>
          <a:p>
            <a:pPr>
              <a:buNone/>
            </a:pPr>
            <a:endParaRPr lang="en-US" sz="2000" i="1" dirty="0" smtClean="0"/>
          </a:p>
          <a:p>
            <a:r>
              <a:rPr lang="en-US" sz="2400" dirty="0" smtClean="0"/>
              <a:t>With the code above, the element on the page with the id of "content" will now have content between its tags consisting of the text "This is the dynamic content created by the </a:t>
            </a:r>
            <a:r>
              <a:rPr lang="en-US" sz="2400" dirty="0" err="1" smtClean="0"/>
              <a:t>innerHTML</a:t>
            </a:r>
            <a:r>
              <a:rPr lang="en-US" sz="2400" dirty="0" smtClean="0"/>
              <a:t> property" wrapped in paragraph tags.</a:t>
            </a:r>
          </a:p>
          <a:p>
            <a:pPr>
              <a:buNone/>
            </a:pPr>
            <a:endParaRPr lang="en-US" sz="2000" i="1" dirty="0" smtClean="0"/>
          </a:p>
          <a:p>
            <a:pPr>
              <a:buNone/>
            </a:pPr>
            <a:endParaRPr lang="en-US" sz="2000" dirty="0"/>
          </a:p>
        </p:txBody>
      </p:sp>
    </p:spTree>
    <p:extLst>
      <p:ext uri="{BB962C8B-B14F-4D97-AF65-F5344CB8AC3E}">
        <p14:creationId xmlns:p14="http://schemas.microsoft.com/office/powerpoint/2010/main" val="2355968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smtClean="0"/>
              <a:t>.</a:t>
            </a:r>
            <a:r>
              <a:rPr lang="en-US" dirty="0" smtClean="0"/>
              <a:t> </a:t>
            </a:r>
            <a:r>
              <a:rPr lang="en-US" b="1" dirty="0" smtClean="0"/>
              <a:t>html() </a:t>
            </a:r>
            <a:r>
              <a:rPr lang="en-US" dirty="0" smtClean="0"/>
              <a:t>used to get the </a:t>
            </a:r>
            <a:r>
              <a:rPr lang="en-US" dirty="0" err="1" smtClean="0"/>
              <a:t>innerHTML</a:t>
            </a:r>
            <a:endParaRPr lang="en-US" b="1" dirty="0" smtClean="0"/>
          </a:p>
          <a:p>
            <a:r>
              <a:rPr lang="en-US" sz="2400" b="1" dirty="0" smtClean="0"/>
              <a:t>Example</a:t>
            </a:r>
          </a:p>
          <a:p>
            <a:pPr lvl="2">
              <a:buNone/>
            </a:pPr>
            <a:r>
              <a:rPr lang="en-US" dirty="0" smtClean="0"/>
              <a:t>&lt;div class="demo-container"&gt;</a:t>
            </a:r>
          </a:p>
          <a:p>
            <a:pPr lvl="2">
              <a:buNone/>
            </a:pPr>
            <a:r>
              <a:rPr lang="en-US" dirty="0" smtClean="0"/>
              <a:t>	&lt;div class="demo-box"&gt;Demonstration Box&lt;/div&gt;</a:t>
            </a:r>
          </a:p>
          <a:p>
            <a:pPr lvl="2">
              <a:buNone/>
            </a:pPr>
            <a:r>
              <a:rPr lang="en-US" dirty="0" smtClean="0"/>
              <a:t>&lt;/div&gt;</a:t>
            </a:r>
          </a:p>
          <a:p>
            <a:pPr lvl="1">
              <a:buNone/>
            </a:pPr>
            <a:r>
              <a:rPr lang="en-US" sz="1800" dirty="0" smtClean="0">
                <a:solidFill>
                  <a:schemeClr val="tx1"/>
                </a:solidFill>
              </a:rPr>
              <a:t>	</a:t>
            </a:r>
          </a:p>
          <a:p>
            <a:r>
              <a:rPr lang="en-US" sz="2500" dirty="0" smtClean="0">
                <a:solidFill>
                  <a:schemeClr val="tx1"/>
                </a:solidFill>
              </a:rPr>
              <a:t>Result of $('</a:t>
            </a:r>
            <a:r>
              <a:rPr lang="en-US" sz="2500" dirty="0" err="1" smtClean="0">
                <a:solidFill>
                  <a:schemeClr val="tx1"/>
                </a:solidFill>
              </a:rPr>
              <a:t>div.demo</a:t>
            </a:r>
            <a:r>
              <a:rPr lang="en-US" sz="2500" dirty="0" smtClean="0">
                <a:solidFill>
                  <a:schemeClr val="tx1"/>
                </a:solidFill>
              </a:rPr>
              <a:t>-container').html(); ?</a:t>
            </a:r>
          </a:p>
          <a:p>
            <a:pPr lvl="1">
              <a:buNone/>
            </a:pPr>
            <a:r>
              <a:rPr lang="en-US" sz="2000" dirty="0" smtClean="0">
                <a:solidFill>
                  <a:schemeClr val="tx1"/>
                </a:solidFill>
              </a:rPr>
              <a:t>	</a:t>
            </a:r>
            <a:r>
              <a:rPr lang="en-US" sz="1800" dirty="0" smtClean="0"/>
              <a:t> </a:t>
            </a:r>
            <a:r>
              <a:rPr lang="en-US" sz="1800" i="1" dirty="0" smtClean="0">
                <a:solidFill>
                  <a:schemeClr val="tx1"/>
                </a:solidFill>
              </a:rPr>
              <a:t>&lt;div class="demo-box"&gt;Demonstration Box&lt;/div&gt;</a:t>
            </a:r>
          </a:p>
          <a:p>
            <a:pPr lvl="1">
              <a:buNone/>
            </a:pPr>
            <a:endParaRPr lang="en-US" sz="1800" dirty="0">
              <a:solidFill>
                <a:schemeClr val="tx1"/>
              </a:solidFill>
            </a:endParaRPr>
          </a:p>
        </p:txBody>
      </p:sp>
    </p:spTree>
    <p:extLst>
      <p:ext uri="{BB962C8B-B14F-4D97-AF65-F5344CB8AC3E}">
        <p14:creationId xmlns:p14="http://schemas.microsoft.com/office/powerpoint/2010/main" val="214803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InnerHTML</a:t>
            </a:r>
            <a:r>
              <a:rPr lang="en-US" b="1" dirty="0" smtClean="0"/>
              <a:t> in </a:t>
            </a:r>
            <a:r>
              <a:rPr lang="en-US" b="1" dirty="0" err="1" smtClean="0"/>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b="1" dirty="0" smtClean="0"/>
              <a:t>.html( </a:t>
            </a:r>
            <a:r>
              <a:rPr lang="en-US" b="1" dirty="0" err="1" smtClean="0"/>
              <a:t>htmlString</a:t>
            </a:r>
            <a:r>
              <a:rPr lang="en-US" b="1" dirty="0" smtClean="0"/>
              <a:t> ) </a:t>
            </a:r>
            <a:r>
              <a:rPr lang="en-US" dirty="0" smtClean="0"/>
              <a:t>used to set the </a:t>
            </a:r>
            <a:r>
              <a:rPr lang="en-US" dirty="0" err="1" smtClean="0"/>
              <a:t>innerHTML</a:t>
            </a:r>
            <a:endParaRPr lang="en-US" b="1" dirty="0" smtClean="0"/>
          </a:p>
          <a:p>
            <a:r>
              <a:rPr lang="en-US" sz="2400" b="1" dirty="0" smtClean="0"/>
              <a:t>Example</a:t>
            </a:r>
          </a:p>
          <a:p>
            <a:pPr lvl="2">
              <a:buNone/>
            </a:pPr>
            <a:r>
              <a:rPr lang="en-US" dirty="0" smtClean="0"/>
              <a:t>&lt;div class="demo-container"&gt;</a:t>
            </a:r>
          </a:p>
          <a:p>
            <a:pPr lvl="2">
              <a:buNone/>
            </a:pPr>
            <a:r>
              <a:rPr lang="en-US" dirty="0" smtClean="0"/>
              <a:t>	&lt;div class="demo-box"&gt;Demonstration Box&lt;/div&gt;</a:t>
            </a:r>
          </a:p>
          <a:p>
            <a:pPr lvl="2">
              <a:buNone/>
            </a:pPr>
            <a:r>
              <a:rPr lang="en-US" dirty="0" smtClean="0"/>
              <a:t>&lt;/div&gt;</a:t>
            </a:r>
          </a:p>
          <a:p>
            <a:pPr lvl="1">
              <a:buNone/>
            </a:pPr>
            <a:r>
              <a:rPr lang="en-US" sz="1800" dirty="0" smtClean="0">
                <a:solidFill>
                  <a:schemeClr val="tx1"/>
                </a:solidFill>
              </a:rPr>
              <a:t>	</a:t>
            </a:r>
          </a:p>
          <a:p>
            <a:r>
              <a:rPr lang="en-US" sz="2500" dirty="0" smtClean="0">
                <a:solidFill>
                  <a:schemeClr val="tx1"/>
                </a:solidFill>
              </a:rPr>
              <a:t>Result of </a:t>
            </a:r>
          </a:p>
          <a:p>
            <a:pPr lvl="1">
              <a:buNone/>
            </a:pPr>
            <a:r>
              <a:rPr lang="en-US" sz="2000" i="1" dirty="0" smtClean="0"/>
              <a:t>	</a:t>
            </a:r>
            <a:r>
              <a:rPr lang="en-US" sz="2000" dirty="0" smtClean="0">
                <a:solidFill>
                  <a:schemeClr val="tx1"/>
                </a:solidFill>
              </a:rPr>
              <a:t>$('</a:t>
            </a:r>
            <a:r>
              <a:rPr lang="en-US" sz="2000" dirty="0" err="1" smtClean="0">
                <a:solidFill>
                  <a:schemeClr val="tx1"/>
                </a:solidFill>
              </a:rPr>
              <a:t>div.demo</a:t>
            </a:r>
            <a:r>
              <a:rPr lang="en-US" sz="2000" dirty="0" smtClean="0">
                <a:solidFill>
                  <a:schemeClr val="tx1"/>
                </a:solidFill>
              </a:rPr>
              <a:t>-container‘)</a:t>
            </a:r>
          </a:p>
          <a:p>
            <a:pPr lvl="1">
              <a:buNone/>
            </a:pPr>
            <a:r>
              <a:rPr lang="en-US" sz="2000" dirty="0" smtClean="0">
                <a:solidFill>
                  <a:schemeClr val="tx1"/>
                </a:solidFill>
              </a:rPr>
              <a:t>	.html('&lt;p&gt;All new content. &lt;</a:t>
            </a:r>
            <a:r>
              <a:rPr lang="en-US" sz="2000" dirty="0" err="1" smtClean="0">
                <a:solidFill>
                  <a:schemeClr val="tx1"/>
                </a:solidFill>
              </a:rPr>
              <a:t>em</a:t>
            </a:r>
            <a:r>
              <a:rPr lang="en-US" sz="2000" dirty="0" smtClean="0">
                <a:solidFill>
                  <a:schemeClr val="tx1"/>
                </a:solidFill>
              </a:rPr>
              <a:t>&gt;You bet!&lt;/</a:t>
            </a:r>
            <a:r>
              <a:rPr lang="en-US" sz="2000" dirty="0" err="1" smtClean="0">
                <a:solidFill>
                  <a:schemeClr val="tx1"/>
                </a:solidFill>
              </a:rPr>
              <a:t>em</a:t>
            </a:r>
            <a:r>
              <a:rPr lang="en-US" sz="2000" dirty="0" smtClean="0">
                <a:solidFill>
                  <a:schemeClr val="tx1"/>
                </a:solidFill>
              </a:rPr>
              <a:t>&gt;&lt;/p&gt;'); ?</a:t>
            </a:r>
          </a:p>
          <a:p>
            <a:pPr lvl="1">
              <a:buNone/>
            </a:pPr>
            <a:endParaRPr lang="en-US" sz="2000" dirty="0" smtClean="0">
              <a:solidFill>
                <a:schemeClr val="tx1"/>
              </a:solidFill>
            </a:endParaRPr>
          </a:p>
          <a:p>
            <a:pPr lvl="1">
              <a:buNone/>
            </a:pPr>
            <a:r>
              <a:rPr lang="en-US" sz="1300" dirty="0" smtClean="0"/>
              <a:t> </a:t>
            </a:r>
            <a:r>
              <a:rPr lang="en-US" sz="2000" i="1" dirty="0" smtClean="0">
                <a:solidFill>
                  <a:schemeClr val="tx1"/>
                </a:solidFill>
              </a:rPr>
              <a:t>&lt;div class="demo-container"&gt;</a:t>
            </a:r>
          </a:p>
          <a:p>
            <a:pPr lvl="1">
              <a:buNone/>
            </a:pPr>
            <a:r>
              <a:rPr lang="en-US" sz="2000" i="1" dirty="0" smtClean="0">
                <a:solidFill>
                  <a:schemeClr val="tx1"/>
                </a:solidFill>
              </a:rPr>
              <a:t>&lt;p&gt;All new content. &lt;</a:t>
            </a:r>
            <a:r>
              <a:rPr lang="en-US" sz="2000" i="1" dirty="0" err="1" smtClean="0">
                <a:solidFill>
                  <a:schemeClr val="tx1"/>
                </a:solidFill>
              </a:rPr>
              <a:t>em</a:t>
            </a:r>
            <a:r>
              <a:rPr lang="en-US" sz="2000" i="1" dirty="0" smtClean="0">
                <a:solidFill>
                  <a:schemeClr val="tx1"/>
                </a:solidFill>
              </a:rPr>
              <a:t>&gt;You bet!&lt;/</a:t>
            </a:r>
            <a:r>
              <a:rPr lang="en-US" sz="2000" i="1" dirty="0" err="1" smtClean="0">
                <a:solidFill>
                  <a:schemeClr val="tx1"/>
                </a:solidFill>
              </a:rPr>
              <a:t>em</a:t>
            </a:r>
            <a:r>
              <a:rPr lang="en-US" sz="2000" i="1" dirty="0" smtClean="0">
                <a:solidFill>
                  <a:schemeClr val="tx1"/>
                </a:solidFill>
              </a:rPr>
              <a:t>&gt;&lt;/p&gt;</a:t>
            </a:r>
          </a:p>
          <a:p>
            <a:pPr lvl="1">
              <a:buNone/>
            </a:pPr>
            <a:r>
              <a:rPr lang="en-US" sz="2000" i="1" dirty="0" smtClean="0">
                <a:solidFill>
                  <a:schemeClr val="tx1"/>
                </a:solidFill>
              </a:rPr>
              <a:t>&lt;/div&gt;</a:t>
            </a:r>
          </a:p>
          <a:p>
            <a:pPr lvl="1">
              <a:buNone/>
            </a:pPr>
            <a:endParaRPr lang="en-US" sz="1800" i="1" dirty="0" smtClean="0">
              <a:solidFill>
                <a:schemeClr val="tx1"/>
              </a:solidFill>
            </a:endParaRPr>
          </a:p>
          <a:p>
            <a:pPr lvl="1">
              <a:buNone/>
            </a:pPr>
            <a:endParaRPr lang="en-US" sz="1800" dirty="0">
              <a:solidFill>
                <a:schemeClr val="tx1"/>
              </a:solidFill>
            </a:endParaRPr>
          </a:p>
        </p:txBody>
      </p:sp>
    </p:spTree>
    <p:extLst>
      <p:ext uri="{BB962C8B-B14F-4D97-AF65-F5344CB8AC3E}">
        <p14:creationId xmlns:p14="http://schemas.microsoft.com/office/powerpoint/2010/main" val="39575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smtClean="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b="1" dirty="0" smtClean="0"/>
              <a:t>JavaScript DOM Manipulation</a:t>
            </a:r>
            <a:endParaRPr lang="en-US" dirty="0"/>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r>
              <a:rPr lang="en-US" sz="3600" dirty="0" smtClean="0"/>
              <a:t>There are several DOM manipulation functions in JavaScript. </a:t>
            </a:r>
          </a:p>
          <a:p>
            <a:r>
              <a:rPr lang="en-US" sz="3600" dirty="0" smtClean="0"/>
              <a:t>Below are the lists of major DOM manipulation functions of JavaScript</a:t>
            </a:r>
          </a:p>
          <a:p>
            <a:pPr lvl="1"/>
            <a:r>
              <a:rPr lang="en-US" sz="2600" b="1" dirty="0" err="1" smtClean="0">
                <a:solidFill>
                  <a:schemeClr val="tx1"/>
                </a:solidFill>
              </a:rPr>
              <a:t>getElementById</a:t>
            </a:r>
            <a:endParaRPr lang="en-US" sz="2600" dirty="0" smtClean="0">
              <a:solidFill>
                <a:schemeClr val="tx1"/>
              </a:solidFill>
            </a:endParaRPr>
          </a:p>
          <a:p>
            <a:pPr lvl="1"/>
            <a:r>
              <a:rPr lang="en-US" sz="2600" b="1" dirty="0" err="1" smtClean="0">
                <a:solidFill>
                  <a:schemeClr val="tx1"/>
                </a:solidFill>
              </a:rPr>
              <a:t>getElementsByTagName</a:t>
            </a:r>
            <a:endParaRPr lang="en-US" sz="2600" dirty="0" smtClean="0">
              <a:solidFill>
                <a:schemeClr val="tx1"/>
              </a:solidFill>
            </a:endParaRPr>
          </a:p>
          <a:p>
            <a:pPr lvl="1"/>
            <a:r>
              <a:rPr lang="en-US" sz="2600" b="1" dirty="0" smtClean="0">
                <a:solidFill>
                  <a:schemeClr val="tx1"/>
                </a:solidFill>
              </a:rPr>
              <a:t>Node Methods</a:t>
            </a:r>
            <a:endParaRPr lang="en-US" sz="2600" dirty="0" smtClean="0">
              <a:solidFill>
                <a:schemeClr val="tx1"/>
              </a:solidFill>
            </a:endParaRPr>
          </a:p>
          <a:p>
            <a:pPr lvl="1"/>
            <a:r>
              <a:rPr lang="en-US" sz="2600" b="1" dirty="0" err="1" smtClean="0">
                <a:solidFill>
                  <a:schemeClr val="tx1"/>
                </a:solidFill>
              </a:rPr>
              <a:t>CreateElement</a:t>
            </a:r>
            <a:endParaRPr lang="en-US" sz="2600" dirty="0" smtClean="0">
              <a:solidFill>
                <a:schemeClr val="tx1"/>
              </a:solidFill>
            </a:endParaRPr>
          </a:p>
          <a:p>
            <a:pPr lvl="1"/>
            <a:r>
              <a:rPr lang="en-US" sz="2600" b="1" dirty="0" err="1" smtClean="0">
                <a:solidFill>
                  <a:schemeClr val="tx1"/>
                </a:solidFill>
              </a:rPr>
              <a:t>AppendChild</a:t>
            </a:r>
            <a:endParaRPr lang="en-US" sz="2600" dirty="0" smtClean="0">
              <a:solidFill>
                <a:schemeClr val="tx1"/>
              </a:solidFill>
            </a:endParaRPr>
          </a:p>
          <a:p>
            <a:pPr lvl="1"/>
            <a:r>
              <a:rPr lang="en-US" sz="2600" b="1" dirty="0" err="1" smtClean="0">
                <a:solidFill>
                  <a:schemeClr val="tx1"/>
                </a:solidFill>
              </a:rPr>
              <a:t>RemoveChild</a:t>
            </a:r>
            <a:endParaRPr lang="en-US" sz="2600" dirty="0" smtClean="0">
              <a:solidFill>
                <a:schemeClr val="tx1"/>
              </a:solidFill>
            </a:endParaRPr>
          </a:p>
          <a:p>
            <a:pPr lvl="1"/>
            <a:r>
              <a:rPr lang="en-US" sz="2600" b="1" dirty="0" err="1" smtClean="0">
                <a:solidFill>
                  <a:schemeClr val="tx1"/>
                </a:solidFill>
              </a:rPr>
              <a:t>GetAttribute</a:t>
            </a:r>
            <a:endParaRPr lang="en-US" sz="2600" dirty="0" smtClean="0">
              <a:solidFill>
                <a:schemeClr val="tx1"/>
              </a:solidFill>
            </a:endParaRPr>
          </a:p>
          <a:p>
            <a:pPr lvl="1"/>
            <a:r>
              <a:rPr lang="en-US" sz="2600" b="1" dirty="0" err="1" smtClean="0">
                <a:solidFill>
                  <a:schemeClr val="tx1"/>
                </a:solidFill>
              </a:rPr>
              <a:t>SetAttribute</a:t>
            </a:r>
            <a:endParaRPr lang="en-US" sz="2600" dirty="0" smtClean="0">
              <a:solidFill>
                <a:schemeClr val="tx1"/>
              </a:solidFill>
            </a:endParaRPr>
          </a:p>
          <a:p>
            <a:pPr lvl="1"/>
            <a:r>
              <a:rPr lang="en-US" sz="2600" b="1" dirty="0" smtClean="0">
                <a:solidFill>
                  <a:schemeClr val="tx1"/>
                </a:solidFill>
              </a:rPr>
              <a:t>Document Forms</a:t>
            </a:r>
            <a:endParaRPr lang="en-US" sz="2600" dirty="0" smtClean="0">
              <a:solidFill>
                <a:schemeClr val="tx1"/>
              </a:solidFill>
            </a:endParaRPr>
          </a:p>
          <a:p>
            <a:pPr lvl="1"/>
            <a:r>
              <a:rPr lang="en-US" sz="2600" b="1" dirty="0" err="1" smtClean="0">
                <a:solidFill>
                  <a:schemeClr val="tx1"/>
                </a:solidFill>
              </a:rPr>
              <a:t>InnerHTML</a:t>
            </a:r>
            <a:endParaRPr lang="en-US" sz="2600"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852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4259">
                                            <p:txEl>
                                              <p:pRg st="8" end="8"/>
                                            </p:txEl>
                                          </p:spTgt>
                                        </p:tgtEl>
                                        <p:attrNameLst>
                                          <p:attrName>style.visibility</p:attrName>
                                        </p:attrNameLst>
                                      </p:cBhvr>
                                      <p:to>
                                        <p:strVal val="visible"/>
                                      </p:to>
                                    </p:set>
                                    <p:anim calcmode="lin" valueType="num">
                                      <p:cBhvr additive="base">
                                        <p:cTn id="41"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4259">
                                            <p:txEl>
                                              <p:pRg st="9" end="9"/>
                                            </p:txEl>
                                          </p:spTgt>
                                        </p:tgtEl>
                                        <p:attrNameLst>
                                          <p:attrName>style.visibility</p:attrName>
                                        </p:attrNameLst>
                                      </p:cBhvr>
                                      <p:to>
                                        <p:strVal val="visible"/>
                                      </p:to>
                                    </p:set>
                                    <p:anim calcmode="lin" valueType="num">
                                      <p:cBhvr additive="base">
                                        <p:cTn id="45"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425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4259">
                                            <p:txEl>
                                              <p:pRg st="10" end="10"/>
                                            </p:txEl>
                                          </p:spTgt>
                                        </p:tgtEl>
                                        <p:attrNameLst>
                                          <p:attrName>style.visibility</p:attrName>
                                        </p:attrNameLst>
                                      </p:cBhvr>
                                      <p:to>
                                        <p:strVal val="visible"/>
                                      </p:to>
                                    </p:set>
                                    <p:anim calcmode="lin" valueType="num">
                                      <p:cBhvr additive="base">
                                        <p:cTn id="49" dur="500" fill="hold"/>
                                        <p:tgtEl>
                                          <p:spTgt spid="22425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425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4259">
                                            <p:txEl>
                                              <p:pRg st="11" end="11"/>
                                            </p:txEl>
                                          </p:spTgt>
                                        </p:tgtEl>
                                        <p:attrNameLst>
                                          <p:attrName>style.visibility</p:attrName>
                                        </p:attrNameLst>
                                      </p:cBhvr>
                                      <p:to>
                                        <p:strVal val="visible"/>
                                      </p:to>
                                    </p:set>
                                    <p:anim calcmode="lin" valueType="num">
                                      <p:cBhvr additive="base">
                                        <p:cTn id="53"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42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smtClean="0">
                <a:solidFill>
                  <a:schemeClr val="bg2">
                    <a:lumMod val="50000"/>
                  </a:schemeClr>
                </a:solidFill>
              </a:rPr>
              <a:t>getElementById</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smtClean="0"/>
              <a:t>This is the method of accessing virtually any element in the DOM by using their id attribute. </a:t>
            </a:r>
          </a:p>
          <a:p>
            <a:r>
              <a:rPr lang="en-US" dirty="0" smtClean="0"/>
              <a:t>S</a:t>
            </a:r>
            <a:r>
              <a:rPr lang="en-US" b="1" dirty="0" smtClean="0"/>
              <a:t>yntax: </a:t>
            </a:r>
            <a:r>
              <a:rPr lang="en-US" i="1" dirty="0" err="1" smtClean="0"/>
              <a:t>var</a:t>
            </a:r>
            <a:r>
              <a:rPr lang="en-US" i="1" dirty="0" smtClean="0"/>
              <a:t> </a:t>
            </a:r>
            <a:r>
              <a:rPr lang="en-US" i="1" dirty="0" err="1" smtClean="0"/>
              <a:t>myVariable</a:t>
            </a:r>
            <a:r>
              <a:rPr lang="en-US" i="1" dirty="0" smtClean="0"/>
              <a:t> = </a:t>
            </a:r>
            <a:r>
              <a:rPr lang="en-US" i="1" dirty="0" err="1" smtClean="0"/>
              <a:t>document.getElementById</a:t>
            </a:r>
            <a:r>
              <a:rPr lang="en-US" i="1" dirty="0" smtClean="0"/>
              <a:t>("</a:t>
            </a:r>
            <a:r>
              <a:rPr lang="en-US" i="1" dirty="0" err="1" smtClean="0"/>
              <a:t>my_element</a:t>
            </a:r>
            <a:r>
              <a:rPr lang="en-US" i="1" dirty="0" smtClean="0"/>
              <a:t>");</a:t>
            </a:r>
          </a:p>
          <a:p>
            <a:r>
              <a:rPr lang="en-US" dirty="0" smtClean="0"/>
              <a:t>So, if you had a link on your page with its id set to “</a:t>
            </a:r>
            <a:r>
              <a:rPr lang="en-US" dirty="0" err="1" smtClean="0"/>
              <a:t>my_element</a:t>
            </a:r>
            <a:r>
              <a:rPr lang="en-US" dirty="0" smtClean="0"/>
              <a:t>”, you could now apply the following code to that element:</a:t>
            </a:r>
          </a:p>
          <a:p>
            <a:pPr lvl="2">
              <a:buNone/>
            </a:pPr>
            <a:r>
              <a:rPr lang="en-US" sz="2400" i="1" dirty="0" err="1" smtClean="0">
                <a:solidFill>
                  <a:schemeClr val="tx1"/>
                </a:solidFill>
              </a:rPr>
              <a:t>myVariable.style.display</a:t>
            </a:r>
            <a:r>
              <a:rPr lang="en-US" sz="2400" i="1" dirty="0" smtClean="0">
                <a:solidFill>
                  <a:schemeClr val="tx1"/>
                </a:solidFill>
              </a:rPr>
              <a:t> = "block";</a:t>
            </a:r>
          </a:p>
          <a:p>
            <a:pPr lvl="2">
              <a:buNone/>
            </a:pPr>
            <a:r>
              <a:rPr lang="en-US" sz="2400" i="1" dirty="0" err="1" smtClean="0">
                <a:solidFill>
                  <a:schemeClr val="tx1"/>
                </a:solidFill>
              </a:rPr>
              <a:t>myVariable.style.backgroundColor</a:t>
            </a:r>
            <a:r>
              <a:rPr lang="en-US" sz="2400" i="1" dirty="0" smtClean="0">
                <a:solidFill>
                  <a:schemeClr val="tx1"/>
                </a:solidFill>
              </a:rPr>
              <a:t> = "#f00";</a:t>
            </a:r>
          </a:p>
          <a:p>
            <a:pPr lvl="2">
              <a:buNone/>
            </a:pPr>
            <a:r>
              <a:rPr lang="en-US" sz="2400" i="1" dirty="0" err="1" smtClean="0">
                <a:solidFill>
                  <a:schemeClr val="tx1"/>
                </a:solidFill>
              </a:rPr>
              <a:t>myVariable.style.border</a:t>
            </a:r>
            <a:r>
              <a:rPr lang="en-US" sz="2400" i="1" dirty="0" smtClean="0">
                <a:solidFill>
                  <a:schemeClr val="tx1"/>
                </a:solidFill>
              </a:rPr>
              <a:t> = "solid 1px #00f";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906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3" end="3"/>
                                            </p:txEl>
                                          </p:spTgt>
                                        </p:tgtEl>
                                        <p:attrNameLst>
                                          <p:attrName>style.visibility</p:attrName>
                                        </p:attrNameLst>
                                      </p:cBhvr>
                                      <p:to>
                                        <p:strVal val="visible"/>
                                      </p:to>
                                    </p:set>
                                    <p:anim calcmode="lin" valueType="num">
                                      <p:cBhvr additive="base">
                                        <p:cTn id="23"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4259">
                                            <p:txEl>
                                              <p:pRg st="4" end="4"/>
                                            </p:txEl>
                                          </p:spTgt>
                                        </p:tgtEl>
                                        <p:attrNameLst>
                                          <p:attrName>style.visibility</p:attrName>
                                        </p:attrNameLst>
                                      </p:cBhvr>
                                      <p:to>
                                        <p:strVal val="visible"/>
                                      </p:to>
                                    </p:set>
                                    <p:anim calcmode="lin" valueType="num">
                                      <p:cBhvr additive="base">
                                        <p:cTn id="27"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4259">
                                            <p:txEl>
                                              <p:pRg st="5" end="5"/>
                                            </p:txEl>
                                          </p:spTgt>
                                        </p:tgtEl>
                                        <p:attrNameLst>
                                          <p:attrName>style.visibility</p:attrName>
                                        </p:attrNameLst>
                                      </p:cBhvr>
                                      <p:to>
                                        <p:strVal val="visible"/>
                                      </p:to>
                                    </p:set>
                                    <p:anim calcmode="lin" valueType="num">
                                      <p:cBhvr additive="base">
                                        <p:cTn id="31"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smtClean="0">
                <a:solidFill>
                  <a:schemeClr val="bg2">
                    <a:lumMod val="50000"/>
                  </a:schemeClr>
                </a:solidFill>
              </a:rPr>
              <a:t>getElementById</a:t>
            </a:r>
            <a:r>
              <a:rPr lang="en-US" sz="3600" b="1" dirty="0" smtClean="0">
                <a:solidFill>
                  <a:schemeClr val="bg2">
                    <a:lumMod val="50000"/>
                  </a:schemeClr>
                </a:solidFill>
              </a:rPr>
              <a:t> in </a:t>
            </a:r>
            <a:r>
              <a:rPr lang="en-US" sz="3600" b="1" dirty="0" err="1" smtClean="0">
                <a:solidFill>
                  <a:schemeClr val="bg2">
                    <a:lumMod val="50000"/>
                  </a:schemeClr>
                </a:solidFill>
              </a:rPr>
              <a:t>jQuery</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sz="2800" b="1" dirty="0" err="1" smtClean="0"/>
              <a:t>jQuery</a:t>
            </a:r>
            <a:r>
              <a:rPr lang="en-US" sz="2800" b="1" dirty="0" smtClean="0"/>
              <a:t> </a:t>
            </a:r>
            <a:r>
              <a:rPr lang="en-US" sz="2800" b="1" dirty="0" err="1" smtClean="0"/>
              <a:t>Suntax</a:t>
            </a:r>
            <a:r>
              <a:rPr lang="en-US" sz="2800" b="1" dirty="0" smtClean="0"/>
              <a:t>: </a:t>
            </a:r>
          </a:p>
          <a:p>
            <a:pPr lvl="1">
              <a:buNone/>
            </a:pPr>
            <a:r>
              <a:rPr lang="en-US" sz="2300" b="1" i="1" dirty="0" smtClean="0"/>
              <a:t>	 </a:t>
            </a:r>
            <a:r>
              <a:rPr lang="en-US" sz="2800" i="1" dirty="0" err="1" smtClean="0">
                <a:solidFill>
                  <a:schemeClr val="tx1"/>
                </a:solidFill>
              </a:rPr>
              <a:t>var</a:t>
            </a:r>
            <a:r>
              <a:rPr lang="en-US" sz="2800" i="1" dirty="0" smtClean="0">
                <a:solidFill>
                  <a:schemeClr val="tx1"/>
                </a:solidFill>
              </a:rPr>
              <a:t> </a:t>
            </a:r>
            <a:r>
              <a:rPr lang="en-US" sz="2800" i="1" dirty="0" err="1" smtClean="0">
                <a:solidFill>
                  <a:schemeClr val="tx1"/>
                </a:solidFill>
              </a:rPr>
              <a:t>myVariable</a:t>
            </a:r>
            <a:r>
              <a:rPr lang="en-US" sz="2800" i="1" dirty="0" smtClean="0">
                <a:solidFill>
                  <a:schemeClr val="tx1"/>
                </a:solidFill>
              </a:rPr>
              <a:t> </a:t>
            </a:r>
            <a:r>
              <a:rPr lang="en-US" sz="2800" dirty="0" smtClean="0">
                <a:solidFill>
                  <a:schemeClr val="tx1"/>
                </a:solidFill>
              </a:rPr>
              <a:t>= $("#</a:t>
            </a:r>
            <a:r>
              <a:rPr lang="en-US" sz="2800" i="1" dirty="0" smtClean="0">
                <a:solidFill>
                  <a:schemeClr val="tx1"/>
                </a:solidFill>
              </a:rPr>
              <a:t> </a:t>
            </a:r>
            <a:r>
              <a:rPr lang="en-US" sz="2800" i="1" dirty="0" err="1" smtClean="0">
                <a:solidFill>
                  <a:schemeClr val="tx1"/>
                </a:solidFill>
              </a:rPr>
              <a:t>my_element</a:t>
            </a:r>
            <a:r>
              <a:rPr lang="en-US" sz="2800" dirty="0" smtClean="0">
                <a:solidFill>
                  <a:schemeClr val="tx1"/>
                </a:solidFill>
              </a:rPr>
              <a:t>");</a:t>
            </a:r>
          </a:p>
          <a:p>
            <a:pPr lvl="1">
              <a:buNone/>
            </a:pPr>
            <a:r>
              <a:rPr lang="en-US" sz="2300" b="1" dirty="0" smtClean="0">
                <a:solidFill>
                  <a:schemeClr val="tx1"/>
                </a:solidFill>
              </a:rPr>
              <a:t>	</a:t>
            </a:r>
            <a:r>
              <a:rPr lang="en-US" sz="2400" i="1" dirty="0" smtClean="0">
                <a:solidFill>
                  <a:schemeClr val="tx1"/>
                </a:solidFill>
              </a:rPr>
              <a:t> </a:t>
            </a:r>
            <a:r>
              <a:rPr lang="en-US" sz="2800" i="1" dirty="0" smtClean="0">
                <a:solidFill>
                  <a:schemeClr val="tx1"/>
                </a:solidFill>
              </a:rPr>
              <a:t>myVariable.css(‘</a:t>
            </a:r>
            <a:r>
              <a:rPr lang="en-US" sz="2800" i="1" dirty="0" err="1" smtClean="0">
                <a:solidFill>
                  <a:schemeClr val="tx1"/>
                </a:solidFill>
              </a:rPr>
              <a:t>display’,’block</a:t>
            </a:r>
            <a:r>
              <a:rPr lang="en-US" sz="2800" i="1" dirty="0" smtClean="0">
                <a:solidFill>
                  <a:schemeClr val="tx1"/>
                </a:solidFill>
              </a:rPr>
              <a:t>’);</a:t>
            </a:r>
          </a:p>
          <a:p>
            <a:pPr lvl="1">
              <a:buNone/>
            </a:pPr>
            <a:r>
              <a:rPr lang="en-US" sz="2800" i="1" dirty="0" smtClean="0">
                <a:solidFill>
                  <a:schemeClr val="tx1"/>
                </a:solidFill>
              </a:rPr>
              <a:t>	 myVariable.css(‘backgroundColor’,’#f00’);</a:t>
            </a:r>
          </a:p>
          <a:p>
            <a:pPr lvl="1">
              <a:buNone/>
            </a:pPr>
            <a:r>
              <a:rPr lang="en-US" sz="2800" i="1" dirty="0" smtClean="0">
                <a:solidFill>
                  <a:schemeClr val="tx1"/>
                </a:solidFill>
              </a:rPr>
              <a:t>	 myVariable.css(‘border’,’ solid 1px #00f’);</a:t>
            </a:r>
          </a:p>
          <a:p>
            <a:r>
              <a:rPr lang="en-US" sz="3300" b="1" i="1" dirty="0" smtClean="0">
                <a:solidFill>
                  <a:schemeClr val="tx1"/>
                </a:solidFill>
              </a:rPr>
              <a:t>More shorthand:</a:t>
            </a:r>
          </a:p>
          <a:p>
            <a:pPr>
              <a:buNone/>
            </a:pPr>
            <a:r>
              <a:rPr lang="en-US" sz="3600" dirty="0" smtClean="0"/>
              <a:t>		</a:t>
            </a:r>
            <a:r>
              <a:rPr lang="en-US" sz="2800" i="1" dirty="0" smtClean="0"/>
              <a:t>$("# </a:t>
            </a:r>
            <a:r>
              <a:rPr lang="en-US" sz="2800" i="1" dirty="0" err="1" smtClean="0"/>
              <a:t>my_element</a:t>
            </a:r>
            <a:r>
              <a:rPr lang="en-US" sz="2800" i="1" dirty="0" smtClean="0"/>
              <a:t>") .</a:t>
            </a:r>
            <a:r>
              <a:rPr lang="en-US" sz="2800" i="1" dirty="0" err="1" smtClean="0"/>
              <a:t>css</a:t>
            </a:r>
            <a:r>
              <a:rPr lang="en-US" sz="2800" i="1" dirty="0" smtClean="0"/>
              <a:t>(‘</a:t>
            </a:r>
            <a:r>
              <a:rPr lang="en-US" sz="2800" i="1" dirty="0" err="1" smtClean="0"/>
              <a:t>display’,’block</a:t>
            </a:r>
            <a:r>
              <a:rPr lang="en-US" sz="2800" i="1" dirty="0" smtClean="0"/>
              <a:t>’) 			.</a:t>
            </a:r>
            <a:r>
              <a:rPr lang="en-US" sz="2800" i="1" dirty="0" err="1" smtClean="0"/>
              <a:t>css</a:t>
            </a:r>
            <a:r>
              <a:rPr lang="en-US" sz="2800" i="1" smtClean="0"/>
              <a:t>(‘background-color</a:t>
            </a:r>
            <a:r>
              <a:rPr lang="en-US" sz="2800" i="1" dirty="0" smtClean="0"/>
              <a:t>’,’#f00’) 				.</a:t>
            </a:r>
            <a:r>
              <a:rPr lang="en-US" sz="2800" i="1" dirty="0" err="1" smtClean="0"/>
              <a:t>css</a:t>
            </a:r>
            <a:r>
              <a:rPr lang="en-US" sz="2800" i="1" dirty="0" smtClean="0"/>
              <a:t>(‘border’,’ solid 1px #00f’)</a:t>
            </a:r>
            <a:endParaRPr lang="en-US" sz="2800" b="1" i="1" dirty="0"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1599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4259">
                                            <p:txEl>
                                              <p:pRg st="6" end="6"/>
                                            </p:txEl>
                                          </p:spTgt>
                                        </p:tgtEl>
                                        <p:attrNameLst>
                                          <p:attrName>style.visibility</p:attrName>
                                        </p:attrNameLst>
                                      </p:cBhvr>
                                      <p:to>
                                        <p:strVal val="visible"/>
                                      </p:to>
                                    </p:set>
                                    <p:anim calcmode="lin" valueType="num">
                                      <p:cBhvr additive="base">
                                        <p:cTn id="35"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4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err="1" smtClean="0"/>
              <a:t>getElementsByTagName</a:t>
            </a:r>
            <a:r>
              <a:rPr lang="en-US" sz="2400" dirty="0" smtClean="0"/>
              <a:t> allows you to traverse the DOM looking for all the elements on your page with a specified tag name. </a:t>
            </a:r>
          </a:p>
          <a:p>
            <a:r>
              <a:rPr lang="en-US" sz="2400" b="1" dirty="0" smtClean="0"/>
              <a:t>syntax</a:t>
            </a:r>
            <a:r>
              <a:rPr lang="en-US" sz="2400" dirty="0" smtClean="0"/>
              <a:t>: </a:t>
            </a:r>
            <a:r>
              <a:rPr lang="en-US" sz="2400" i="1" dirty="0" err="1" smtClean="0"/>
              <a:t>var</a:t>
            </a:r>
            <a:r>
              <a:rPr lang="en-US" sz="2400" i="1" dirty="0" smtClean="0"/>
              <a:t> </a:t>
            </a:r>
            <a:r>
              <a:rPr lang="en-US" sz="2400" i="1" dirty="0" err="1" smtClean="0"/>
              <a:t>myLinkCollection</a:t>
            </a:r>
            <a:r>
              <a:rPr lang="en-US" sz="2400" i="1" dirty="0" smtClean="0"/>
              <a:t> = </a:t>
            </a:r>
            <a:r>
              <a:rPr lang="en-US" sz="2400" i="1" dirty="0" err="1" smtClean="0"/>
              <a:t>document.getElementsByTagName</a:t>
            </a:r>
            <a:r>
              <a:rPr lang="en-US" sz="2400" i="1" dirty="0" smtClean="0"/>
              <a:t>("a");</a:t>
            </a:r>
          </a:p>
          <a:p>
            <a:r>
              <a:rPr lang="en-US" sz="2400" dirty="0" smtClean="0"/>
              <a:t>With that one line of code, the variable </a:t>
            </a:r>
            <a:r>
              <a:rPr lang="en-US" sz="2400" dirty="0" err="1" smtClean="0"/>
              <a:t>myLinkCollection</a:t>
            </a:r>
            <a:r>
              <a:rPr lang="en-US" sz="2400" dirty="0" smtClean="0"/>
              <a:t> becomes an array holding all of the anchor elements on your page.</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438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b="1" dirty="0" smtClean="0"/>
              <a:t>Example</a:t>
            </a:r>
          </a:p>
          <a:p>
            <a:pPr lvl="2">
              <a:buNone/>
            </a:pPr>
            <a:r>
              <a:rPr lang="en-US" sz="2400" i="1" dirty="0" err="1" smtClean="0">
                <a:solidFill>
                  <a:schemeClr val="tx1"/>
                </a:solidFill>
              </a:rPr>
              <a:t>var</a:t>
            </a:r>
            <a:r>
              <a:rPr lang="en-US" sz="2400" i="1" dirty="0" smtClean="0">
                <a:solidFill>
                  <a:schemeClr val="tx1"/>
                </a:solidFill>
              </a:rPr>
              <a:t> </a:t>
            </a:r>
            <a:r>
              <a:rPr lang="en-US" sz="2400" i="1" dirty="0" err="1" smtClean="0">
                <a:solidFill>
                  <a:schemeClr val="tx1"/>
                </a:solidFill>
              </a:rPr>
              <a:t>myLinkCollection</a:t>
            </a:r>
            <a:r>
              <a:rPr lang="en-US" sz="2400" i="1" dirty="0" smtClean="0">
                <a:solidFill>
                  <a:schemeClr val="tx1"/>
                </a:solidFill>
              </a:rPr>
              <a:t> = </a:t>
            </a:r>
            <a:r>
              <a:rPr lang="en-US" sz="2400" i="1" dirty="0" err="1" smtClean="0">
                <a:solidFill>
                  <a:schemeClr val="tx1"/>
                </a:solidFill>
              </a:rPr>
              <a:t>document.getElementsByTagName</a:t>
            </a:r>
            <a:r>
              <a:rPr lang="en-US" sz="2400" i="1" dirty="0" smtClean="0">
                <a:solidFill>
                  <a:schemeClr val="tx1"/>
                </a:solidFill>
              </a:rPr>
              <a:t>("a");</a:t>
            </a:r>
          </a:p>
          <a:p>
            <a:pPr lvl="2">
              <a:buNone/>
            </a:pPr>
            <a:r>
              <a:rPr lang="en-US" sz="2400" i="1" dirty="0" smtClean="0">
                <a:solidFill>
                  <a:schemeClr val="tx1"/>
                </a:solidFill>
              </a:rPr>
              <a:t>for (</a:t>
            </a:r>
            <a:r>
              <a:rPr lang="en-US" sz="2400" i="1" dirty="0" err="1" smtClean="0">
                <a:solidFill>
                  <a:schemeClr val="tx1"/>
                </a:solidFill>
              </a:rPr>
              <a:t>i</a:t>
            </a:r>
            <a:r>
              <a:rPr lang="en-US" sz="2400" i="1" dirty="0" smtClean="0">
                <a:solidFill>
                  <a:schemeClr val="tx1"/>
                </a:solidFill>
              </a:rPr>
              <a:t> = 0; </a:t>
            </a:r>
            <a:r>
              <a:rPr lang="en-US" sz="2400" i="1" dirty="0" err="1" smtClean="0">
                <a:solidFill>
                  <a:schemeClr val="tx1"/>
                </a:solidFill>
              </a:rPr>
              <a:t>i</a:t>
            </a:r>
            <a:r>
              <a:rPr lang="en-US" sz="2400" i="1" dirty="0" smtClean="0">
                <a:solidFill>
                  <a:schemeClr val="tx1"/>
                </a:solidFill>
              </a:rPr>
              <a:t> &lt; </a:t>
            </a:r>
            <a:r>
              <a:rPr lang="en-US" sz="2400" i="1" dirty="0" err="1" smtClean="0">
                <a:solidFill>
                  <a:schemeClr val="tx1"/>
                </a:solidFill>
              </a:rPr>
              <a:t>myLinkCollection.length</a:t>
            </a:r>
            <a:r>
              <a:rPr lang="en-US" sz="2400" i="1" dirty="0" smtClean="0">
                <a:solidFill>
                  <a:schemeClr val="tx1"/>
                </a:solidFill>
              </a:rPr>
              <a:t>; </a:t>
            </a:r>
            <a:r>
              <a:rPr lang="en-US" sz="2400" i="1" dirty="0" err="1" smtClean="0">
                <a:solidFill>
                  <a:schemeClr val="tx1"/>
                </a:solidFill>
              </a:rPr>
              <a:t>i</a:t>
            </a:r>
            <a:r>
              <a:rPr lang="en-US" sz="2400" i="1" dirty="0" smtClean="0">
                <a:solidFill>
                  <a:schemeClr val="tx1"/>
                </a:solidFill>
              </a:rPr>
              <a:t>++) {</a:t>
            </a:r>
          </a:p>
          <a:p>
            <a:pPr lvl="2">
              <a:buNone/>
            </a:pPr>
            <a:r>
              <a:rPr lang="en-US" sz="2400" i="1" dirty="0" smtClean="0">
                <a:solidFill>
                  <a:schemeClr val="tx1"/>
                </a:solidFill>
              </a:rPr>
              <a:t>	if (</a:t>
            </a:r>
            <a:r>
              <a:rPr lang="en-US" sz="2400" i="1" dirty="0" err="1" smtClean="0">
                <a:solidFill>
                  <a:schemeClr val="tx1"/>
                </a:solidFill>
              </a:rPr>
              <a:t>myLinkCollection</a:t>
            </a:r>
            <a:r>
              <a:rPr lang="en-US" sz="2400" i="1" dirty="0" smtClean="0">
                <a:solidFill>
                  <a:schemeClr val="tx1"/>
                </a:solidFill>
              </a:rPr>
              <a:t>[</a:t>
            </a:r>
            <a:r>
              <a:rPr lang="en-US" sz="2400" i="1" dirty="0" err="1" smtClean="0">
                <a:solidFill>
                  <a:schemeClr val="tx1"/>
                </a:solidFill>
              </a:rPr>
              <a:t>i</a:t>
            </a:r>
            <a:r>
              <a:rPr lang="en-US" sz="2400" i="1" dirty="0" smtClean="0">
                <a:solidFill>
                  <a:schemeClr val="tx1"/>
                </a:solidFill>
              </a:rPr>
              <a:t>].</a:t>
            </a:r>
            <a:r>
              <a:rPr lang="en-US" sz="2400" i="1" dirty="0" err="1" smtClean="0">
                <a:solidFill>
                  <a:schemeClr val="tx1"/>
                </a:solidFill>
              </a:rPr>
              <a:t>className</a:t>
            </a:r>
            <a:r>
              <a:rPr lang="en-US" sz="2400" i="1" dirty="0" smtClean="0">
                <a:solidFill>
                  <a:schemeClr val="tx1"/>
                </a:solidFill>
              </a:rPr>
              <a:t> == "</a:t>
            </a:r>
            <a:r>
              <a:rPr lang="en-US" sz="2400" i="1" dirty="0" err="1" smtClean="0">
                <a:solidFill>
                  <a:schemeClr val="tx1"/>
                </a:solidFill>
              </a:rPr>
              <a:t>link_class</a:t>
            </a:r>
            <a:r>
              <a:rPr lang="en-US" sz="2400" i="1" dirty="0" smtClean="0">
                <a:solidFill>
                  <a:schemeClr val="tx1"/>
                </a:solidFill>
              </a:rPr>
              <a:t>") {</a:t>
            </a:r>
          </a:p>
          <a:p>
            <a:pPr lvl="2">
              <a:buNone/>
            </a:pPr>
            <a:r>
              <a:rPr lang="en-US" sz="2400" i="1" dirty="0" smtClean="0">
                <a:solidFill>
                  <a:schemeClr val="tx1"/>
                </a:solidFill>
              </a:rPr>
              <a:t>		</a:t>
            </a:r>
            <a:r>
              <a:rPr lang="en-US" sz="2400" i="1" dirty="0" err="1" smtClean="0">
                <a:solidFill>
                  <a:schemeClr val="tx1"/>
                </a:solidFill>
              </a:rPr>
              <a:t>myLinkCollection</a:t>
            </a:r>
            <a:r>
              <a:rPr lang="en-US" sz="2400" i="1" dirty="0" smtClean="0">
                <a:solidFill>
                  <a:schemeClr val="tx1"/>
                </a:solidFill>
              </a:rPr>
              <a:t>[</a:t>
            </a:r>
            <a:r>
              <a:rPr lang="en-US" sz="2400" i="1" dirty="0" err="1" smtClean="0">
                <a:solidFill>
                  <a:schemeClr val="tx1"/>
                </a:solidFill>
              </a:rPr>
              <a:t>i</a:t>
            </a:r>
            <a:r>
              <a:rPr lang="en-US" sz="2400" i="1" dirty="0" smtClean="0">
                <a:solidFill>
                  <a:schemeClr val="tx1"/>
                </a:solidFill>
              </a:rPr>
              <a:t>].</a:t>
            </a:r>
            <a:r>
              <a:rPr lang="en-US" sz="2400" i="1" dirty="0" err="1" smtClean="0">
                <a:solidFill>
                  <a:schemeClr val="tx1"/>
                </a:solidFill>
              </a:rPr>
              <a:t>onclick</a:t>
            </a:r>
            <a:r>
              <a:rPr lang="en-US" sz="2400" i="1" dirty="0" smtClean="0">
                <a:solidFill>
                  <a:schemeClr val="tx1"/>
                </a:solidFill>
              </a:rPr>
              <a:t> = function() {</a:t>
            </a:r>
          </a:p>
          <a:p>
            <a:pPr lvl="2">
              <a:buNone/>
            </a:pPr>
            <a:r>
              <a:rPr lang="en-US" sz="2400" i="1" dirty="0" smtClean="0">
                <a:solidFill>
                  <a:schemeClr val="tx1"/>
                </a:solidFill>
              </a:rPr>
              <a:t>			</a:t>
            </a:r>
            <a:r>
              <a:rPr lang="en-US" sz="2400" i="1" dirty="0" err="1" smtClean="0">
                <a:solidFill>
                  <a:schemeClr val="tx1"/>
                </a:solidFill>
              </a:rPr>
              <a:t>this.style.backgroundColor</a:t>
            </a:r>
            <a:r>
              <a:rPr lang="en-US" sz="2400" i="1" dirty="0" smtClean="0">
                <a:solidFill>
                  <a:schemeClr val="tx1"/>
                </a:solidFill>
              </a:rPr>
              <a:t> = "#f00";</a:t>
            </a:r>
          </a:p>
          <a:p>
            <a:pPr lvl="2">
              <a:buNone/>
            </a:pPr>
            <a:r>
              <a:rPr lang="en-US" sz="2400" i="1" dirty="0" smtClean="0">
                <a:solidFill>
                  <a:schemeClr val="tx1"/>
                </a:solidFill>
              </a:rPr>
              <a:t>		}</a:t>
            </a:r>
          </a:p>
          <a:p>
            <a:pPr lvl="2">
              <a:buNone/>
            </a:pPr>
            <a:r>
              <a:rPr lang="en-US" sz="2400" i="1" dirty="0" smtClean="0">
                <a:solidFill>
                  <a:schemeClr val="tx1"/>
                </a:solidFill>
              </a:rPr>
              <a:t>	}</a:t>
            </a:r>
          </a:p>
          <a:p>
            <a:pPr lvl="2">
              <a:buNone/>
            </a:pPr>
            <a:r>
              <a:rPr lang="en-US" sz="2400" i="1" dirty="0" smtClean="0">
                <a:solidFill>
                  <a:schemeClr val="tx1"/>
                </a:solidFill>
              </a:rPr>
              <a:t>}</a:t>
            </a:r>
            <a:endParaRPr lang="en-US" sz="2400" i="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521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anim calcmode="lin" valueType="num">
                                      <p:cBhvr additive="base">
                                        <p:cTn id="11"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anim calcmode="lin" valueType="num">
                                      <p:cBhvr additive="base">
                                        <p:cTn id="15"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anim calcmode="lin" valueType="num">
                                      <p:cBhvr additive="base">
                                        <p:cTn id="19"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4979">
                                            <p:txEl>
                                              <p:pRg st="4" end="4"/>
                                            </p:txEl>
                                          </p:spTgt>
                                        </p:tgtEl>
                                        <p:attrNameLst>
                                          <p:attrName>style.visibility</p:attrName>
                                        </p:attrNameLst>
                                      </p:cBhvr>
                                      <p:to>
                                        <p:strVal val="visible"/>
                                      </p:to>
                                    </p:set>
                                    <p:anim calcmode="lin" valueType="num">
                                      <p:cBhvr additive="base">
                                        <p:cTn id="23"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anim calcmode="lin" valueType="num">
                                      <p:cBhvr additive="base">
                                        <p:cTn id="2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4979">
                                            <p:txEl>
                                              <p:pRg st="6" end="6"/>
                                            </p:txEl>
                                          </p:spTgt>
                                        </p:tgtEl>
                                        <p:attrNameLst>
                                          <p:attrName>style.visibility</p:attrName>
                                        </p:attrNameLst>
                                      </p:cBhvr>
                                      <p:to>
                                        <p:strVal val="visible"/>
                                      </p:to>
                                    </p:set>
                                    <p:anim calcmode="lin" valueType="num">
                                      <p:cBhvr additive="base">
                                        <p:cTn id="31"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4979">
                                            <p:txEl>
                                              <p:pRg st="7" end="7"/>
                                            </p:txEl>
                                          </p:spTgt>
                                        </p:tgtEl>
                                        <p:attrNameLst>
                                          <p:attrName>style.visibility</p:attrName>
                                        </p:attrNameLst>
                                      </p:cBhvr>
                                      <p:to>
                                        <p:strVal val="visible"/>
                                      </p:to>
                                    </p:set>
                                    <p:anim calcmode="lin" valueType="num">
                                      <p:cBhvr additive="base">
                                        <p:cTn id="35"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4979">
                                            <p:txEl>
                                              <p:pRg st="8" end="8"/>
                                            </p:txEl>
                                          </p:spTgt>
                                        </p:tgtEl>
                                        <p:attrNameLst>
                                          <p:attrName>style.visibility</p:attrName>
                                        </p:attrNameLst>
                                      </p:cBhvr>
                                      <p:to>
                                        <p:strVal val="visible"/>
                                      </p:to>
                                    </p:set>
                                    <p:anim calcmode="lin" valueType="num">
                                      <p:cBhvr additive="base">
                                        <p:cTn id="39"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smtClean="0"/>
              <a:t>getElementsByTagName</a:t>
            </a:r>
            <a:r>
              <a:rPr lang="en-US" b="1" dirty="0" smtClean="0"/>
              <a:t> in </a:t>
            </a:r>
            <a:r>
              <a:rPr lang="en-US" b="1" dirty="0" err="1" smtClean="0"/>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b="1" dirty="0" smtClean="0"/>
              <a:t>Syntax: </a:t>
            </a:r>
            <a:r>
              <a:rPr lang="en-US" sz="2400" dirty="0" smtClean="0"/>
              <a:t>$("</a:t>
            </a:r>
            <a:r>
              <a:rPr lang="en-US" sz="2400" dirty="0" err="1" smtClean="0"/>
              <a:t>tagnamehere</a:t>
            </a:r>
            <a:r>
              <a:rPr lang="en-US" sz="2400" dirty="0" smtClean="0"/>
              <a:t>")</a:t>
            </a:r>
          </a:p>
          <a:p>
            <a:r>
              <a:rPr lang="en-US" sz="2400" b="1" dirty="0" smtClean="0"/>
              <a:t>Example</a:t>
            </a:r>
          </a:p>
          <a:p>
            <a:pPr lvl="1">
              <a:buNone/>
            </a:pPr>
            <a:r>
              <a:rPr lang="en-US" sz="1900" dirty="0" smtClean="0"/>
              <a:t>	</a:t>
            </a:r>
            <a:r>
              <a:rPr lang="en-US" sz="2400" i="1" dirty="0" smtClean="0">
                <a:solidFill>
                  <a:schemeClr val="tx1"/>
                </a:solidFill>
              </a:rPr>
              <a:t>$(“a").each(function() {</a:t>
            </a:r>
          </a:p>
          <a:p>
            <a:pPr lvl="2">
              <a:buNone/>
            </a:pPr>
            <a:r>
              <a:rPr lang="en-US" sz="2400" i="1" dirty="0" smtClean="0"/>
              <a:t>	if($(this).</a:t>
            </a:r>
            <a:r>
              <a:rPr lang="en-US" sz="2400" i="1" dirty="0" err="1" smtClean="0"/>
              <a:t>hasClass</a:t>
            </a:r>
            <a:r>
              <a:rPr lang="en-US" sz="2400" i="1" dirty="0" smtClean="0"/>
              <a:t>("</a:t>
            </a:r>
            <a:r>
              <a:rPr lang="en-US" sz="2400" i="1" dirty="0" err="1" smtClean="0"/>
              <a:t>link_class</a:t>
            </a:r>
            <a:r>
              <a:rPr lang="en-US" sz="2400" i="1" dirty="0" smtClean="0"/>
              <a:t>")) { </a:t>
            </a:r>
          </a:p>
          <a:p>
            <a:pPr lvl="1">
              <a:buNone/>
            </a:pPr>
            <a:r>
              <a:rPr lang="en-US" sz="2400" i="1" dirty="0" smtClean="0">
                <a:solidFill>
                  <a:schemeClr val="tx1"/>
                </a:solidFill>
              </a:rPr>
              <a:t>		$(this).click (function () {</a:t>
            </a:r>
          </a:p>
          <a:p>
            <a:pPr lvl="1">
              <a:buNone/>
            </a:pPr>
            <a:r>
              <a:rPr lang="en-US" sz="2400" i="1" dirty="0" smtClean="0">
                <a:solidFill>
                  <a:schemeClr val="tx1"/>
                </a:solidFill>
              </a:rPr>
              <a:t>			$(this).</a:t>
            </a:r>
            <a:r>
              <a:rPr lang="en-US" sz="2400" i="1" dirty="0" err="1" smtClean="0">
                <a:solidFill>
                  <a:schemeClr val="tx1"/>
                </a:solidFill>
              </a:rPr>
              <a:t>css</a:t>
            </a:r>
            <a:r>
              <a:rPr lang="en-US" sz="2400" i="1" dirty="0" smtClean="0">
                <a:solidFill>
                  <a:schemeClr val="tx1"/>
                </a:solidFill>
              </a:rPr>
              <a:t>("background-color“, “#f00”);</a:t>
            </a:r>
          </a:p>
          <a:p>
            <a:pPr lvl="1">
              <a:buNone/>
            </a:pPr>
            <a:r>
              <a:rPr lang="en-US" sz="2400" i="1" dirty="0" smtClean="0">
                <a:solidFill>
                  <a:schemeClr val="tx1"/>
                </a:solidFill>
              </a:rPr>
              <a:t>		});</a:t>
            </a:r>
            <a:endParaRPr lang="en-US" sz="2400" i="1" dirty="0" smtClean="0"/>
          </a:p>
          <a:p>
            <a:pPr lvl="2">
              <a:buNone/>
            </a:pPr>
            <a:r>
              <a:rPr lang="en-US" sz="2400" i="1" dirty="0" smtClean="0"/>
              <a:t>	} </a:t>
            </a:r>
          </a:p>
          <a:p>
            <a:pPr lvl="2">
              <a:buNone/>
            </a:pPr>
            <a:r>
              <a:rPr lang="en-US" sz="2400" i="1" dirty="0" smtClean="0"/>
              <a:t>});</a:t>
            </a:r>
            <a:endParaRPr lang="en-US" sz="2400"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03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4979">
                                            <p:txEl>
                                              <p:pRg st="4" end="4"/>
                                            </p:txEl>
                                          </p:spTgt>
                                        </p:tgtEl>
                                        <p:attrNameLst>
                                          <p:attrName>style.visibility</p:attrName>
                                        </p:attrNameLst>
                                      </p:cBhvr>
                                      <p:to>
                                        <p:strVal val="visible"/>
                                      </p:to>
                                    </p:set>
                                    <p:anim calcmode="lin" valueType="num">
                                      <p:cBhvr additive="base">
                                        <p:cTn id="25"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4979">
                                            <p:txEl>
                                              <p:pRg st="5" end="5"/>
                                            </p:txEl>
                                          </p:spTgt>
                                        </p:tgtEl>
                                        <p:attrNameLst>
                                          <p:attrName>style.visibility</p:attrName>
                                        </p:attrNameLst>
                                      </p:cBhvr>
                                      <p:to>
                                        <p:strVal val="visible"/>
                                      </p:to>
                                    </p:set>
                                    <p:anim calcmode="lin" valueType="num">
                                      <p:cBhvr additive="base">
                                        <p:cTn id="29"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4979">
                                            <p:txEl>
                                              <p:pRg st="6" end="6"/>
                                            </p:txEl>
                                          </p:spTgt>
                                        </p:tgtEl>
                                        <p:attrNameLst>
                                          <p:attrName>style.visibility</p:attrName>
                                        </p:attrNameLst>
                                      </p:cBhvr>
                                      <p:to>
                                        <p:strVal val="visible"/>
                                      </p:to>
                                    </p:set>
                                    <p:anim calcmode="lin" valueType="num">
                                      <p:cBhvr additive="base">
                                        <p:cTn id="3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4979">
                                            <p:txEl>
                                              <p:pRg st="7" end="7"/>
                                            </p:txEl>
                                          </p:spTgt>
                                        </p:tgtEl>
                                        <p:attrNameLst>
                                          <p:attrName>style.visibility</p:attrName>
                                        </p:attrNameLst>
                                      </p:cBhvr>
                                      <p:to>
                                        <p:strVal val="visible"/>
                                      </p:to>
                                    </p:set>
                                    <p:anim calcmode="lin" valueType="num">
                                      <p:cBhvr additive="base">
                                        <p:cTn id="37"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4979">
                                            <p:txEl>
                                              <p:pRg st="8" end="8"/>
                                            </p:txEl>
                                          </p:spTgt>
                                        </p:tgtEl>
                                        <p:attrNameLst>
                                          <p:attrName>style.visibility</p:attrName>
                                        </p:attrNameLst>
                                      </p:cBhvr>
                                      <p:to>
                                        <p:strVal val="visible"/>
                                      </p:to>
                                    </p:set>
                                    <p:anim calcmode="lin" valueType="num">
                                      <p:cBhvr additive="base">
                                        <p:cTn id="41"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getElementsByClassName</a:t>
            </a:r>
            <a:r>
              <a:rPr lang="en-US" dirty="0" smtClean="0"/>
              <a:t>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r>
              <a:rPr lang="en-US" dirty="0" err="1" smtClean="0"/>
              <a:t>getElementsByClassName</a:t>
            </a:r>
            <a:r>
              <a:rPr lang="en-US" dirty="0" smtClean="0"/>
              <a:t> allows you to traverse the DOM looking for all the elements on your</a:t>
            </a:r>
            <a:br>
              <a:rPr lang="en-US" dirty="0" smtClean="0"/>
            </a:br>
            <a:r>
              <a:rPr lang="en-US" dirty="0" smtClean="0"/>
              <a:t>page with a specified class name. Here is the syntax:</a:t>
            </a:r>
            <a:br>
              <a:rPr lang="en-US" dirty="0" smtClean="0"/>
            </a:br>
            <a:endParaRPr lang="en-US" dirty="0" smtClean="0"/>
          </a:p>
          <a:p>
            <a:pPr>
              <a:buNone/>
            </a:pPr>
            <a:r>
              <a:rPr lang="en-US" i="1" dirty="0" err="1" smtClean="0"/>
              <a:t>var</a:t>
            </a:r>
            <a:r>
              <a:rPr lang="en-US" i="1" dirty="0" smtClean="0"/>
              <a:t> </a:t>
            </a:r>
            <a:r>
              <a:rPr lang="en-US" i="1" dirty="0" err="1" smtClean="0"/>
              <a:t>myElementCollection</a:t>
            </a:r>
            <a:r>
              <a:rPr lang="en-US" i="1" dirty="0" smtClean="0"/>
              <a:t> = </a:t>
            </a:r>
            <a:r>
              <a:rPr lang="en-US" i="1" dirty="0" err="1" smtClean="0"/>
              <a:t>document.getElementsByClassName</a:t>
            </a:r>
            <a:r>
              <a:rPr lang="en-US" i="1" dirty="0" smtClean="0"/>
              <a:t>("intro");</a:t>
            </a:r>
            <a:r>
              <a:rPr lang="en-US" dirty="0" smtClean="0"/>
              <a:t>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1679</TotalTime>
  <Words>1122</Words>
  <Application>Microsoft Office PowerPoint</Application>
  <PresentationFormat>On-screen Show (4:3)</PresentationFormat>
  <Paragraphs>275</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Georgia</vt:lpstr>
      <vt:lpstr>TimesNewRomanPSMT</vt:lpstr>
      <vt:lpstr>Wingdings</vt:lpstr>
      <vt:lpstr>Wingdings 2</vt:lpstr>
      <vt:lpstr>Civic</vt:lpstr>
      <vt:lpstr>Web Technology  Lecture - 06</vt:lpstr>
      <vt:lpstr>Content</vt:lpstr>
      <vt:lpstr>JavaScript DOM Manipulation</vt:lpstr>
      <vt:lpstr>getElementById</vt:lpstr>
      <vt:lpstr>getElementById in jQuery</vt:lpstr>
      <vt:lpstr>getElementsByTagName</vt:lpstr>
      <vt:lpstr>getElementsByTagName</vt:lpstr>
      <vt:lpstr>getElementsByTagName in jQuery</vt:lpstr>
      <vt:lpstr>getElementsByClassName </vt:lpstr>
      <vt:lpstr>getElementsByClassName </vt:lpstr>
      <vt:lpstr>Node Methods</vt:lpstr>
      <vt:lpstr>Example</vt:lpstr>
      <vt:lpstr>Example</vt:lpstr>
      <vt:lpstr>CreateElement</vt:lpstr>
      <vt:lpstr>CreateElement in jQuery</vt:lpstr>
      <vt:lpstr>AppendChild</vt:lpstr>
      <vt:lpstr>AppendChild in jQuery</vt:lpstr>
      <vt:lpstr>RemoveChild</vt:lpstr>
      <vt:lpstr>RemoveChild in jQuery</vt:lpstr>
      <vt:lpstr>GetAttribute</vt:lpstr>
      <vt:lpstr>GetAttribute in jQuery</vt:lpstr>
      <vt:lpstr>SetAttribute</vt:lpstr>
      <vt:lpstr>SetAttribute in jQuery</vt:lpstr>
      <vt:lpstr>Document Forms</vt:lpstr>
      <vt:lpstr>InnerHTML</vt:lpstr>
      <vt:lpstr>Example</vt:lpstr>
      <vt:lpstr>InnerHTML in jQuery</vt:lpstr>
      <vt:lpstr>InnerHTML in jQuery</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iit</cp:lastModifiedBy>
  <cp:revision>960</cp:revision>
  <dcterms:created xsi:type="dcterms:W3CDTF">2006-08-16T00:00:00Z</dcterms:created>
  <dcterms:modified xsi:type="dcterms:W3CDTF">2018-03-13T08:14:58Z</dcterms:modified>
</cp:coreProperties>
</file>