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64" r:id="rId3"/>
    <p:sldMasterId id="2147483666" r:id="rId4"/>
    <p:sldMasterId id="2147483668" r:id="rId5"/>
  </p:sldMasterIdLst>
  <p:notesMasterIdLst>
    <p:notesMasterId r:id="rId24"/>
  </p:notesMasterIdLst>
  <p:sldIdLst>
    <p:sldId id="257" r:id="rId6"/>
    <p:sldId id="258" r:id="rId7"/>
    <p:sldId id="271" r:id="rId8"/>
    <p:sldId id="274" r:id="rId9"/>
    <p:sldId id="272" r:id="rId10"/>
    <p:sldId id="273" r:id="rId11"/>
    <p:sldId id="275" r:id="rId12"/>
    <p:sldId id="261" r:id="rId13"/>
    <p:sldId id="262" r:id="rId14"/>
    <p:sldId id="263" r:id="rId15"/>
    <p:sldId id="264" r:id="rId16"/>
    <p:sldId id="265" r:id="rId17"/>
    <p:sldId id="266" r:id="rId18"/>
    <p:sldId id="267" r:id="rId19"/>
    <p:sldId id="276" r:id="rId20"/>
    <p:sldId id="268" r:id="rId21"/>
    <p:sldId id="269" r:id="rId22"/>
    <p:sldId id="270" r:id="rId23"/>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0GbMgfnrMaI3YWesEmo1+UL5u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421"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292" name="Google Shape;292;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3" name="Google Shape;293;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17</a:t>
            </a:fld>
            <a:endParaRPr/>
          </a:p>
        </p:txBody>
      </p:sp>
      <p:sp>
        <p:nvSpPr>
          <p:cNvPr id="299" name="Google Shape;299;p1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0" name="Google Shape;300;p1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18</a:t>
            </a:fld>
            <a:endParaRPr/>
          </a:p>
        </p:txBody>
      </p:sp>
      <p:sp>
        <p:nvSpPr>
          <p:cNvPr id="307" name="Google Shape;307;p1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8" name="Google Shape;308;p1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23" name="Google Shape;223;p3: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258" name="Google Shape;25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9" name="Google Shape;259;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72" name="Google Shape;27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3" name="Google Shape;273;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85" name="Google Shape;285;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6" name="Google Shape;286;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29"/>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9"/>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2" name="Google Shape;112;p29"/>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3" name="Google Shape;113;p29"/>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4" name="Google Shape;114;p29"/>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5" name="Google Shape;115;p2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1" name="Google Shape;121;p30"/>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2" name="Google Shape;122;p3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1"/>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8" name="Google Shape;128;p3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33"/>
          <p:cNvSpPr txBox="1">
            <a:spLocks noGrp="1"/>
          </p:cNvSpPr>
          <p:nvPr>
            <p:ph type="ctrTitle"/>
          </p:nvPr>
        </p:nvSpPr>
        <p:spPr>
          <a:xfrm>
            <a:off x="1246403" y="2650553"/>
            <a:ext cx="6423553" cy="181474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5952">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subTitle" idx="1"/>
          </p:nvPr>
        </p:nvSpPr>
        <p:spPr>
          <a:xfrm>
            <a:off x="1246403" y="4465295"/>
            <a:ext cx="6423553" cy="1209128"/>
          </a:xfrm>
          <a:prstGeom prst="rect">
            <a:avLst/>
          </a:prstGeom>
          <a:noFill/>
          <a:ln>
            <a:noFill/>
          </a:ln>
        </p:spPr>
        <p:txBody>
          <a:bodyPr spcFirstLastPara="1" wrap="square" lIns="91425" tIns="45700" rIns="91425" bIns="45700" anchor="t" anchorCtr="0">
            <a:noAutofit/>
          </a:bodyPr>
          <a:lstStyle>
            <a:lvl1pPr lvl="0" algn="r">
              <a:spcBef>
                <a:spcPts val="1100"/>
              </a:spcBef>
              <a:spcAft>
                <a:spcPts val="0"/>
              </a:spcAft>
              <a:buSzPts val="1520"/>
              <a:buNone/>
              <a:defRPr>
                <a:solidFill>
                  <a:srgbClr val="7F7F7F"/>
                </a:solidFill>
              </a:defRPr>
            </a:lvl1pPr>
            <a:lvl2pPr lvl="1" algn="ctr">
              <a:spcBef>
                <a:spcPts val="1100"/>
              </a:spcBef>
              <a:spcAft>
                <a:spcPts val="0"/>
              </a:spcAft>
              <a:buSzPts val="1360"/>
              <a:buNone/>
              <a:defRPr>
                <a:solidFill>
                  <a:srgbClr val="888888"/>
                </a:solidFill>
              </a:defRPr>
            </a:lvl2pPr>
            <a:lvl3pPr lvl="2" algn="ctr">
              <a:spcBef>
                <a:spcPts val="1100"/>
              </a:spcBef>
              <a:spcAft>
                <a:spcPts val="0"/>
              </a:spcAft>
              <a:buSzPts val="1200"/>
              <a:buNone/>
              <a:defRPr>
                <a:solidFill>
                  <a:srgbClr val="888888"/>
                </a:solidFill>
              </a:defRPr>
            </a:lvl3pPr>
            <a:lvl4pPr lvl="3" algn="ctr">
              <a:spcBef>
                <a:spcPts val="1100"/>
              </a:spcBef>
              <a:spcAft>
                <a:spcPts val="0"/>
              </a:spcAft>
              <a:buSzPts val="1040"/>
              <a:buNone/>
              <a:defRPr>
                <a:solidFill>
                  <a:srgbClr val="888888"/>
                </a:solidFill>
              </a:defRPr>
            </a:lvl4pPr>
            <a:lvl5pPr lvl="4" algn="ctr">
              <a:spcBef>
                <a:spcPts val="1100"/>
              </a:spcBef>
              <a:spcAft>
                <a:spcPts val="0"/>
              </a:spcAft>
              <a:buSzPts val="1040"/>
              <a:buNone/>
              <a:defRPr>
                <a:solidFill>
                  <a:srgbClr val="888888"/>
                </a:solidFill>
              </a:defRPr>
            </a:lvl5pPr>
            <a:lvl6pPr lvl="5" algn="ctr">
              <a:spcBef>
                <a:spcPts val="1102"/>
              </a:spcBef>
              <a:spcAft>
                <a:spcPts val="0"/>
              </a:spcAft>
              <a:buSzPts val="1058"/>
              <a:buNone/>
              <a:defRPr>
                <a:solidFill>
                  <a:srgbClr val="888888"/>
                </a:solidFill>
              </a:defRPr>
            </a:lvl6pPr>
            <a:lvl7pPr lvl="6" algn="ctr">
              <a:spcBef>
                <a:spcPts val="1102"/>
              </a:spcBef>
              <a:spcAft>
                <a:spcPts val="0"/>
              </a:spcAft>
              <a:buSzPts val="1058"/>
              <a:buNone/>
              <a:defRPr>
                <a:solidFill>
                  <a:srgbClr val="888888"/>
                </a:solidFill>
              </a:defRPr>
            </a:lvl7pPr>
            <a:lvl8pPr lvl="7" algn="ctr">
              <a:spcBef>
                <a:spcPts val="1102"/>
              </a:spcBef>
              <a:spcAft>
                <a:spcPts val="0"/>
              </a:spcAft>
              <a:buSzPts val="1058"/>
              <a:buNone/>
              <a:defRPr>
                <a:solidFill>
                  <a:srgbClr val="888888"/>
                </a:solidFill>
              </a:defRPr>
            </a:lvl8pPr>
            <a:lvl9pPr lvl="8" algn="ctr">
              <a:spcBef>
                <a:spcPts val="1102"/>
              </a:spcBef>
              <a:spcAft>
                <a:spcPts val="0"/>
              </a:spcAft>
              <a:buSzPts val="1058"/>
              <a:buNone/>
              <a:defRPr>
                <a:solidFill>
                  <a:srgbClr val="888888"/>
                </a:solidFill>
              </a:defRPr>
            </a:lvl9pPr>
          </a:lstStyle>
          <a:p>
            <a:endParaRPr/>
          </a:p>
        </p:txBody>
      </p:sp>
      <p:sp>
        <p:nvSpPr>
          <p:cNvPr id="151" name="Google Shape;151;p3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5"/>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411"/>
              <a:buFont typeface="Trebuchet MS"/>
              <a:buNone/>
              <a:defRPr sz="1764">
                <a:solidFill>
                  <a:srgbClr val="7F7F7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76" name="Google Shape;176;p35"/>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77" name="Google Shape;177;p3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7"/>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rgbClr val="3F3F3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02" name="Google Shape;202;p37"/>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203" name="Google Shape;203;p3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20"/>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8" name="Google Shape;58;p2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64" name="Google Shape;64;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0" name="Google Shape;70;p22"/>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1" name="Google Shape;71;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7" name="Google Shape;77;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83" name="Google Shape;83;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a:spLocks noGrp="1"/>
          </p:cNvSpPr>
          <p:nvPr>
            <p:ph type="pic" idx="2"/>
          </p:nvPr>
        </p:nvSpPr>
        <p:spPr>
          <a:xfrm>
            <a:off x="672041" y="671971"/>
            <a:ext cx="6997914" cy="4239192"/>
          </a:xfrm>
          <a:prstGeom prst="rect">
            <a:avLst/>
          </a:prstGeom>
          <a:noFill/>
          <a:ln>
            <a:noFill/>
          </a:ln>
        </p:spPr>
      </p:sp>
      <p:sp>
        <p:nvSpPr>
          <p:cNvPr id="89" name="Google Shape;89;p25"/>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6" name="Google Shape;96;p26"/>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97" name="Google Shape;97;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7"/>
          <p:cNvGrpSpPr/>
          <p:nvPr/>
        </p:nvGrpSpPr>
        <p:grpSpPr>
          <a:xfrm>
            <a:off x="-9525" y="-9525"/>
            <a:ext cx="10110787" cy="7578725"/>
            <a:chOff x="-8467" y="-8468"/>
            <a:chExt cx="9171317" cy="6874935"/>
          </a:xfrm>
        </p:grpSpPr>
        <p:sp>
          <p:nvSpPr>
            <p:cNvPr id="11" name="Google Shape;11;p17"/>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7"/>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7"/>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7"/>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7"/>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7"/>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7"/>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7"/>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7"/>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7"/>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7"/>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7"/>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16"/>
          <p:cNvGrpSpPr/>
          <p:nvPr/>
        </p:nvGrpSpPr>
        <p:grpSpPr>
          <a:xfrm>
            <a:off x="-9525" y="-9525"/>
            <a:ext cx="10110787" cy="7578725"/>
            <a:chOff x="-8467" y="-8468"/>
            <a:chExt cx="9171317" cy="6874935"/>
          </a:xfrm>
        </p:grpSpPr>
        <p:sp>
          <p:nvSpPr>
            <p:cNvPr id="34" name="Google Shape;34;p1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1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1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1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1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1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1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1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1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1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1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32"/>
          <p:cNvGrpSpPr/>
          <p:nvPr/>
        </p:nvGrpSpPr>
        <p:grpSpPr>
          <a:xfrm>
            <a:off x="-9525" y="-9525"/>
            <a:ext cx="10110787" cy="7578725"/>
            <a:chOff x="-8466" y="-8468"/>
            <a:chExt cx="9171316" cy="6874935"/>
          </a:xfrm>
        </p:grpSpPr>
        <p:cxnSp>
          <p:nvCxnSpPr>
            <p:cNvPr id="133" name="Google Shape;133;p32"/>
            <p:cNvCxnSpPr/>
            <p:nvPr/>
          </p:nvCxnSpPr>
          <p:spPr>
            <a:xfrm rot="10800000" flipH="1">
              <a:off x="5130870"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4" name="Google Shape;134;p32"/>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35" name="Google Shape;135;p32"/>
            <p:cNvSpPr/>
            <p:nvPr/>
          </p:nvSpPr>
          <p:spPr>
            <a:xfrm>
              <a:off x="6891981"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32"/>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32"/>
            <p:cNvSpPr/>
            <p:nvPr/>
          </p:nvSpPr>
          <p:spPr>
            <a:xfrm>
              <a:off x="6638542" y="3920066"/>
              <a:ext cx="2512788"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32"/>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32"/>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32"/>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32"/>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32"/>
            <p:cNvSpPr/>
            <p:nvPr/>
          </p:nvSpPr>
          <p:spPr>
            <a:xfrm>
              <a:off x="-8466" y="-8468"/>
              <a:ext cx="863996" cy="5698391"/>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3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3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3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3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3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34"/>
          <p:cNvGrpSpPr/>
          <p:nvPr/>
        </p:nvGrpSpPr>
        <p:grpSpPr>
          <a:xfrm>
            <a:off x="-9525" y="-9525"/>
            <a:ext cx="10110787" cy="7578725"/>
            <a:chOff x="-8467" y="-8468"/>
            <a:chExt cx="9171317" cy="6874935"/>
          </a:xfrm>
        </p:grpSpPr>
        <p:sp>
          <p:nvSpPr>
            <p:cNvPr id="156" name="Google Shape;156;p34"/>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34"/>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58" name="Google Shape;158;p34"/>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59" name="Google Shape;159;p34"/>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34"/>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34"/>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34"/>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34"/>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34"/>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34"/>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34"/>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34"/>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3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3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3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3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3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36"/>
          <p:cNvGrpSpPr/>
          <p:nvPr/>
        </p:nvGrpSpPr>
        <p:grpSpPr>
          <a:xfrm>
            <a:off x="-9525" y="-9525"/>
            <a:ext cx="10110787" cy="7578725"/>
            <a:chOff x="-8467" y="-8468"/>
            <a:chExt cx="9171317" cy="6874935"/>
          </a:xfrm>
        </p:grpSpPr>
        <p:sp>
          <p:nvSpPr>
            <p:cNvPr id="182" name="Google Shape;182;p3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3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84" name="Google Shape;184;p3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85" name="Google Shape;185;p3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3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3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3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3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3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3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36"/>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36"/>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3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3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3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3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3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088645160" TargetMode="External"/><Relationship Id="rId2" Type="http://schemas.openxmlformats.org/officeDocument/2006/relationships/hyperlink" Target="https://ieeexplore.ieee.org/author/37088364025"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algn="ctr">
              <a:lnSpc>
                <a:spcPct val="93000"/>
              </a:lnSpc>
              <a:buSzPts val="3600"/>
            </a:pPr>
            <a:r>
              <a:rPr lang="en-US" sz="3600" b="1" dirty="0">
                <a:solidFill>
                  <a:schemeClr val="tx1"/>
                </a:solidFill>
                <a:latin typeface="Times New Roman" panose="02020603050405020304" pitchFamily="18" charset="0"/>
                <a:cs typeface="Times New Roman" panose="02020603050405020304" pitchFamily="18" charset="0"/>
              </a:rPr>
              <a:t>Predictive Analytics for Identifying Emerging Trends in Quality-Oriented Employment</a:t>
            </a:r>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chemeClr val="tx1"/>
                </a:solidFill>
                <a:latin typeface="Times New Roman"/>
                <a:ea typeface="Times New Roman"/>
                <a:cs typeface="Times New Roman"/>
                <a:sym typeface="Times New Roman"/>
              </a:rPr>
              <a:t> </a:t>
            </a:r>
            <a:endParaRPr dirty="0">
              <a:solidFill>
                <a:schemeClr val="tx1"/>
              </a:solidFill>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latin typeface="Times New Roman"/>
                <a:ea typeface="Times New Roman"/>
                <a:cs typeface="Times New Roman"/>
                <a:sym typeface="Times New Roman"/>
              </a:rPr>
              <a:t>Group members</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b="0" i="0" u="none" dirty="0">
                <a:solidFill>
                  <a:srgbClr val="000000"/>
                </a:solidFill>
                <a:latin typeface="Times New Roman"/>
                <a:ea typeface="Times New Roman"/>
                <a:cs typeface="Times New Roman"/>
                <a:sym typeface="Times New Roman"/>
              </a:rPr>
              <a:t>Vrushabh Jain (22106120)</a:t>
            </a: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Harsh Salunkhe (22106133)</a:t>
            </a:r>
          </a:p>
          <a:p>
            <a:pPr marL="0" marR="0" lvl="0" indent="0" algn="ctr" rtl="0">
              <a:lnSpc>
                <a:spcPct val="93000"/>
              </a:lnSpc>
              <a:spcBef>
                <a:spcPts val="0"/>
              </a:spcBef>
              <a:spcAft>
                <a:spcPts val="0"/>
              </a:spcAft>
              <a:buClr>
                <a:schemeClr val="dk1"/>
              </a:buClr>
              <a:buSzPts val="3200"/>
              <a:buFont typeface="Trebuchet MS"/>
              <a:buNone/>
            </a:pPr>
            <a:r>
              <a:rPr lang="en-US" sz="3200" b="0" i="0" u="none" dirty="0">
                <a:solidFill>
                  <a:srgbClr val="000000"/>
                </a:solidFill>
                <a:latin typeface="Times New Roman"/>
                <a:ea typeface="Times New Roman"/>
                <a:cs typeface="Times New Roman"/>
                <a:sym typeface="Times New Roman"/>
              </a:rPr>
              <a:t>Sunny Chavan (22106008)</a:t>
            </a: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Christina D’Cruz (22106024)</a:t>
            </a: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400" b="1" i="0" u="none" dirty="0">
                <a:solidFill>
                  <a:srgbClr val="000000"/>
                </a:solidFill>
                <a:latin typeface="Times New Roman"/>
                <a:ea typeface="Times New Roman"/>
                <a:cs typeface="Times New Roman"/>
                <a:sym typeface="Times New Roman"/>
              </a:rPr>
              <a:t>Ms./Mr.  Taruna Sharma</a:t>
            </a:r>
            <a:endParaRPr dirty="0"/>
          </a:p>
        </p:txBody>
      </p:sp>
      <p:pic>
        <p:nvPicPr>
          <p:cNvPr id="220" name="Google Shape;220;p2"/>
          <p:cNvPicPr preferRelativeResize="0"/>
          <p:nvPr/>
        </p:nvPicPr>
        <p:blipFill rotWithShape="1">
          <a:blip r:embed="rId3">
            <a:alphaModFix/>
          </a:blip>
          <a:srcRect/>
          <a:stretch/>
        </p:blipFill>
        <p:spPr>
          <a:xfrm>
            <a:off x="863600" y="179387"/>
            <a:ext cx="7705725"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8"/>
          <p:cNvSpPr txBox="1"/>
          <p:nvPr/>
        </p:nvSpPr>
        <p:spPr>
          <a:xfrm>
            <a:off x="503237" y="301625"/>
            <a:ext cx="9070975" cy="669925"/>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Proposed System Design</a:t>
            </a:r>
            <a:endParaRPr/>
          </a:p>
        </p:txBody>
      </p:sp>
      <p:sp>
        <p:nvSpPr>
          <p:cNvPr id="262" name="Google Shape;262;p8"/>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2" name="Content Placeholder 7">
            <a:extLst>
              <a:ext uri="{FF2B5EF4-FFF2-40B4-BE49-F238E27FC236}">
                <a16:creationId xmlns:a16="http://schemas.microsoft.com/office/drawing/2014/main" id="{5F539642-3B89-C4EB-D45C-D036487B20E5}"/>
              </a:ext>
            </a:extLst>
          </p:cNvPr>
          <p:cNvPicPr>
            <a:picLocks noChangeAspect="1"/>
          </p:cNvPicPr>
          <p:nvPr/>
        </p:nvPicPr>
        <p:blipFill>
          <a:blip r:embed="rId3"/>
          <a:stretch>
            <a:fillRect/>
          </a:stretch>
        </p:blipFill>
        <p:spPr>
          <a:xfrm>
            <a:off x="0" y="1134268"/>
            <a:ext cx="9432901" cy="52911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9"/>
          <p:cNvSpPr txBox="1">
            <a:spLocks noGrp="1"/>
          </p:cNvSpPr>
          <p:nvPr>
            <p:ph type="title"/>
          </p:nvPr>
        </p:nvSpPr>
        <p:spPr>
          <a:xfrm>
            <a:off x="220099" y="222994"/>
            <a:ext cx="6997700" cy="1354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Framework/Algorithm</a:t>
            </a:r>
            <a:endParaRPr dirty="0"/>
          </a:p>
        </p:txBody>
      </p:sp>
      <p:sp>
        <p:nvSpPr>
          <p:cNvPr id="269" name="Google Shape;269;p9"/>
          <p:cNvSpPr txBox="1">
            <a:spLocks noGrp="1"/>
          </p:cNvSpPr>
          <p:nvPr>
            <p:ph type="body" idx="1"/>
          </p:nvPr>
        </p:nvSpPr>
        <p:spPr>
          <a:xfrm>
            <a:off x="0" y="1619250"/>
            <a:ext cx="9005104" cy="5040312"/>
          </a:xfrm>
          <a:prstGeom prst="rect">
            <a:avLst/>
          </a:prstGeom>
          <a:noFill/>
          <a:ln>
            <a:noFill/>
          </a:ln>
        </p:spPr>
        <p:txBody>
          <a:bodyPr spcFirstLastPara="1" wrap="square" lIns="91425" tIns="45700" rIns="91425" bIns="45700" anchor="t" anchorCtr="0">
            <a:noAutofit/>
          </a:bodyPr>
          <a:lstStyle/>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User friendly website along with easy to access dashboards and reports of prediction through data visualization. </a:t>
            </a:r>
          </a:p>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Customized predictions based on the sectors like technology, healthcare, finance and manufacturing along with job role and designation.</a:t>
            </a:r>
          </a:p>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Location based detailed insights of the job role in the particular sector,</a:t>
            </a:r>
            <a:r>
              <a:rPr lang="en-US" sz="2400" dirty="0">
                <a:solidFill>
                  <a:schemeClr val="tx1"/>
                </a:solidFill>
                <a:latin typeface="Times New Roman" panose="02020603050405020304" pitchFamily="18" charset="0"/>
                <a:cs typeface="Times New Roman" panose="02020603050405020304" pitchFamily="18" charset="0"/>
              </a:rPr>
              <a:t> enabling localized insights into job market trends.</a:t>
            </a:r>
          </a:p>
          <a:p>
            <a:pPr eaLnBrk="1" hangingPunct="1"/>
            <a:r>
              <a:rPr lang="en-US" sz="2400" dirty="0">
                <a:solidFill>
                  <a:schemeClr val="tx1"/>
                </a:solidFill>
                <a:latin typeface="Times New Roman" panose="02020603050405020304" pitchFamily="18" charset="0"/>
                <a:cs typeface="Times New Roman" panose="02020603050405020304" pitchFamily="18" charset="0"/>
              </a:rPr>
              <a:t>The system uses advanced machine learning model SARIMA to predict job trends based on historical data and identify emerging job roles for long term and short term prediction.</a:t>
            </a:r>
          </a:p>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The proposed system i</a:t>
            </a:r>
            <a:r>
              <a:rPr lang="en-US" sz="2400" dirty="0">
                <a:solidFill>
                  <a:schemeClr val="tx1"/>
                </a:solidFill>
                <a:latin typeface="Times New Roman" panose="02020603050405020304" pitchFamily="18" charset="0"/>
                <a:cs typeface="Times New Roman" panose="02020603050405020304" pitchFamily="18" charset="0"/>
              </a:rPr>
              <a:t>ncorporates user feedback to refine and improve the system’s features and usability.</a:t>
            </a:r>
          </a:p>
          <a:p>
            <a:pPr marL="0" indent="0" eaLnBrk="1" hangingPunct="1">
              <a:buNone/>
            </a:pPr>
            <a:endParaRPr lang="en-US" altLang="en-US" sz="2400" dirty="0">
              <a:solidFill>
                <a:schemeClr val="tx1"/>
              </a:solidFill>
            </a:endParaRPr>
          </a:p>
          <a:p>
            <a:pPr marL="377825" marR="0" lvl="0" indent="-255905" algn="just" rtl="0">
              <a:lnSpc>
                <a:spcPct val="100000"/>
              </a:lnSpc>
              <a:spcBef>
                <a:spcPts val="1100"/>
              </a:spcBef>
              <a:spcAft>
                <a:spcPts val="0"/>
              </a:spcAft>
              <a:buClr>
                <a:schemeClr val="dk1"/>
              </a:buClr>
              <a:buSzPts val="1920"/>
              <a:buFont typeface="Arial"/>
              <a:buNone/>
            </a:pPr>
            <a:endParaRPr sz="2400" b="0" i="0" u="none" strike="noStrike" cap="none" dirty="0">
              <a:solidFill>
                <a:schemeClr val="tx1"/>
              </a:solidFill>
              <a:latin typeface="Times New Roman"/>
              <a:ea typeface="Times New Roman"/>
              <a:cs typeface="Times New Roman"/>
              <a:sym typeface="Times New Roman"/>
            </a:endParaRPr>
          </a:p>
          <a:p>
            <a:pPr marL="377825" marR="0" lvl="0" indent="-255905" algn="l" rtl="0">
              <a:spcBef>
                <a:spcPts val="1100"/>
              </a:spcBef>
              <a:spcAft>
                <a:spcPts val="0"/>
              </a:spcAft>
              <a:buClr>
                <a:schemeClr val="accent1"/>
              </a:buClr>
              <a:buSzPts val="1920"/>
              <a:buFont typeface="Noto Sans Symbols"/>
              <a:buNone/>
            </a:pPr>
            <a:endParaRPr sz="2400" b="0" i="0" u="none" dirty="0">
              <a:solidFill>
                <a:schemeClr val="tx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10"/>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Technology Stack for Proposed System</a:t>
            </a:r>
            <a:endParaRPr/>
          </a:p>
        </p:txBody>
      </p:sp>
      <p:sp>
        <p:nvSpPr>
          <p:cNvPr id="276" name="Google Shape;276;p10"/>
          <p:cNvSpPr txBox="1"/>
          <p:nvPr/>
        </p:nvSpPr>
        <p:spPr>
          <a:xfrm>
            <a:off x="92597" y="1388962"/>
            <a:ext cx="9481615" cy="6054825"/>
          </a:xfrm>
          <a:prstGeom prst="rect">
            <a:avLst/>
          </a:prstGeom>
          <a:noFill/>
          <a:ln>
            <a:noFill/>
          </a:ln>
        </p:spPr>
        <p:txBody>
          <a:bodyPr spcFirstLastPara="1" wrap="square" lIns="91425" tIns="45700" rIns="91425" bIns="45700" anchor="t" anchorCtr="0">
            <a:noAutofit/>
          </a:bodyPr>
          <a:lstStyle/>
          <a:p>
            <a:pPr marL="342900" indent="-342900" eaLnBrk="1" hangingPunct="1">
              <a:buFont typeface="Arial" panose="020B0604020202020204" pitchFamily="34" charset="0"/>
              <a:buChar char="•"/>
            </a:pPr>
            <a:r>
              <a:rPr lang="en-US" altLang="en-US" sz="2400" u="sng" dirty="0">
                <a:latin typeface="Times New Roman" panose="02020603050405020304" pitchFamily="18" charset="0"/>
                <a:cs typeface="Times New Roman" panose="02020603050405020304" pitchFamily="18" charset="0"/>
              </a:rPr>
              <a:t>Data Collection </a:t>
            </a:r>
            <a:r>
              <a:rPr lang="en-US" altLang="en-US" sz="2400" dirty="0">
                <a:latin typeface="Times New Roman" panose="02020603050405020304" pitchFamily="18" charset="0"/>
                <a:cs typeface="Times New Roman" panose="02020603050405020304" pitchFamily="18" charset="0"/>
              </a:rPr>
              <a:t>: Web scraping through various platforms like </a:t>
            </a:r>
            <a:r>
              <a:rPr lang="en-US" altLang="en-US" sz="2400" dirty="0" err="1">
                <a:latin typeface="Times New Roman" panose="02020603050405020304" pitchFamily="18" charset="0"/>
                <a:cs typeface="Times New Roman" panose="02020603050405020304" pitchFamily="18" charset="0"/>
              </a:rPr>
              <a:t>linkendn</a:t>
            </a:r>
            <a:r>
              <a:rPr lang="en-US" altLang="en-US" sz="2400" dirty="0">
                <a:latin typeface="Times New Roman" panose="02020603050405020304" pitchFamily="18" charset="0"/>
                <a:cs typeface="Times New Roman" panose="02020603050405020304" pitchFamily="18" charset="0"/>
              </a:rPr>
              <a:t>, Naukri.com, </a:t>
            </a:r>
            <a:r>
              <a:rPr lang="en-US" altLang="en-US" sz="2400" dirty="0" err="1">
                <a:latin typeface="Times New Roman" panose="02020603050405020304" pitchFamily="18" charset="0"/>
                <a:cs typeface="Times New Roman" panose="02020603050405020304" pitchFamily="18" charset="0"/>
              </a:rPr>
              <a:t>Internshaala</a:t>
            </a:r>
            <a:r>
              <a:rPr lang="en-US" altLang="en-US" sz="2400" dirty="0">
                <a:latin typeface="Times New Roman" panose="02020603050405020304" pitchFamily="18" charset="0"/>
                <a:cs typeface="Times New Roman" panose="02020603050405020304" pitchFamily="18" charset="0"/>
              </a:rPr>
              <a:t> etc.</a:t>
            </a:r>
          </a:p>
          <a:p>
            <a:pPr eaLnBrk="1" hangingPunct="1"/>
            <a:endParaRPr lang="en-US" altLang="en-US" sz="24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en-US" sz="2400" u="sng" dirty="0">
                <a:latin typeface="Times New Roman" panose="02020603050405020304" pitchFamily="18" charset="0"/>
                <a:cs typeface="Times New Roman" panose="02020603050405020304" pitchFamily="18" charset="0"/>
              </a:rPr>
              <a:t>Data preprocessing and storage: </a:t>
            </a:r>
            <a:r>
              <a:rPr lang="en-US" altLang="en-US" sz="2400" dirty="0">
                <a:latin typeface="Times New Roman" panose="02020603050405020304" pitchFamily="18" charset="0"/>
                <a:cs typeface="Times New Roman" panose="02020603050405020304" pitchFamily="18" charset="0"/>
              </a:rPr>
              <a:t>Using python and libraries like </a:t>
            </a:r>
            <a:r>
              <a:rPr lang="en-US" altLang="en-US" sz="2400" dirty="0" err="1">
                <a:latin typeface="Times New Roman" panose="02020603050405020304" pitchFamily="18" charset="0"/>
                <a:cs typeface="Times New Roman" panose="02020603050405020304" pitchFamily="18" charset="0"/>
              </a:rPr>
              <a:t>numpy</a:t>
            </a:r>
            <a:r>
              <a:rPr lang="en-US" altLang="en-US" sz="2400" dirty="0">
                <a:latin typeface="Times New Roman" panose="02020603050405020304" pitchFamily="18" charset="0"/>
                <a:cs typeface="Times New Roman" panose="02020603050405020304" pitchFamily="18" charset="0"/>
              </a:rPr>
              <a:t> ,pandas for data preprocessing and MySQL database for data storage.</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rPr>
              <a:t>Machine Learning and Predictive Modeling</a:t>
            </a:r>
            <a:r>
              <a:rPr lang="en-US" sz="2400" dirty="0">
                <a:latin typeface="Times New Roman" panose="02020603050405020304" pitchFamily="18" charset="0"/>
                <a:cs typeface="Times New Roman" panose="02020603050405020304" pitchFamily="18" charset="0"/>
              </a:rPr>
              <a:t>: SARIMA ( Seasonal Autoregressive Integrated Moving Average) model for predictive analytics using machine learning frameworks like scikit-learn and TensorFlow.</a:t>
            </a:r>
          </a:p>
          <a:p>
            <a:pPr marL="342900" indent="-342900" eaLnBrk="1" hangingPunct="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rPr>
              <a:t>Frontend Development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Developing an user-friendly website using HTML, CSS and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along with React.js Framework.</a:t>
            </a:r>
          </a:p>
          <a:p>
            <a:pPr eaLnBrk="1" hangingPunct="1"/>
            <a:endParaRPr lang="en-US" sz="24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en-US" altLang="en-US" sz="2400" u="sng" dirty="0">
                <a:latin typeface="Times New Roman" panose="02020603050405020304" pitchFamily="18" charset="0"/>
                <a:cs typeface="Times New Roman" panose="02020603050405020304" pitchFamily="18" charset="0"/>
              </a:rPr>
              <a:t>Data Visualization:</a:t>
            </a:r>
            <a:r>
              <a:rPr lang="en-US" altLang="en-US" sz="2400" dirty="0">
                <a:latin typeface="Times New Roman" panose="02020603050405020304" pitchFamily="18" charset="0"/>
                <a:cs typeface="Times New Roman" panose="02020603050405020304" pitchFamily="18" charset="0"/>
              </a:rPr>
              <a:t> Visualization tools like Tableau.</a:t>
            </a:r>
            <a:endParaRPr lang="en-US" altLang="en-US" sz="2400" u="sng"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Font typeface="Arial" panose="020B0604020202020204" pitchFamily="34" charset="0"/>
              <a:buChar char="•"/>
            </a:pPr>
            <a:endParaRPr lang="en-IN" sz="2400" b="0" i="0" u="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1"/>
          <p:cNvSpPr txBox="1">
            <a:spLocks noGrp="1"/>
          </p:cNvSpPr>
          <p:nvPr>
            <p:ph type="title"/>
          </p:nvPr>
        </p:nvSpPr>
        <p:spPr>
          <a:xfrm>
            <a:off x="0" y="570737"/>
            <a:ext cx="8977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Details of Database </a:t>
            </a:r>
            <a:br>
              <a:rPr lang="en-US" sz="4000" b="1" i="0" u="none" dirty="0">
                <a:solidFill>
                  <a:schemeClr val="accent1"/>
                </a:solidFill>
                <a:latin typeface="Times New Roman"/>
                <a:ea typeface="Times New Roman"/>
                <a:cs typeface="Times New Roman"/>
                <a:sym typeface="Times New Roman"/>
              </a:rPr>
            </a:br>
            <a:endParaRPr dirty="0"/>
          </a:p>
        </p:txBody>
      </p:sp>
      <p:sp>
        <p:nvSpPr>
          <p:cNvPr id="2" name="Text Placeholder 1">
            <a:extLst>
              <a:ext uri="{FF2B5EF4-FFF2-40B4-BE49-F238E27FC236}">
                <a16:creationId xmlns:a16="http://schemas.microsoft.com/office/drawing/2014/main" id="{790B3061-49A1-42BF-7CE0-BE88A1D8AFFD}"/>
              </a:ext>
            </a:extLst>
          </p:cNvPr>
          <p:cNvSpPr>
            <a:spLocks noGrp="1" noChangeArrowheads="1"/>
          </p:cNvSpPr>
          <p:nvPr>
            <p:ph type="body" idx="1"/>
          </p:nvPr>
        </p:nvSpPr>
        <p:spPr bwMode="auto">
          <a:xfrm>
            <a:off x="0" y="2026474"/>
            <a:ext cx="100806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Data is collected from popular job platforms such as LinkedIn, Naukri.com, and </a:t>
            </a:r>
            <a:r>
              <a:rPr kumimoji="0" lang="en-US" altLang="en-US" sz="1800" b="0" i="0" u="none" strike="noStrike" cap="none" normalizeH="0" baseline="0" dirty="0" err="1">
                <a:ln>
                  <a:noFill/>
                </a:ln>
                <a:solidFill>
                  <a:schemeClr val="tx1"/>
                </a:solidFill>
                <a:effectLst/>
                <a:latin typeface="Arial" panose="020B0604020202020204" pitchFamily="34" charset="0"/>
              </a:rPr>
              <a:t>Internshala</a:t>
            </a:r>
            <a:r>
              <a:rPr kumimoji="0" lang="en-US" altLang="en-US" sz="1800" b="0" i="0" u="none" strike="noStrike" cap="none" normalizeH="0" baseline="0" dirty="0">
                <a:ln>
                  <a:noFill/>
                </a:ln>
                <a:solidFill>
                  <a:schemeClr val="tx1"/>
                </a:solidFill>
                <a:effectLst/>
                <a:latin typeface="Arial" panose="020B0604020202020204" pitchFamily="34" charset="0"/>
              </a:rPr>
              <a:t> to gather diverse job market insights.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Types:</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system utilizes structured data including job roles, salary ranges, geographical locations, required skills, and industry trends.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Database Management System:</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MySQL is employed for efficient data storage, ensuring organized management of large datasets.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Python libraries like NumPy and Pandas are used for cleaning, transforming, and preparing data for accurate predictions.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Data Volume and Frequency:</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system handles large-scale historical data along with periodic updates to improve prediction accuracy.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1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Implementation</a:t>
            </a:r>
            <a:endParaRPr dirty="0"/>
          </a:p>
        </p:txBody>
      </p:sp>
      <p:sp>
        <p:nvSpPr>
          <p:cNvPr id="289" name="Google Shape;289;p12"/>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3" name="Picture 2" descr="A screenshot of a computer&#10;&#10;AI-generated content may be incorrect.">
            <a:extLst>
              <a:ext uri="{FF2B5EF4-FFF2-40B4-BE49-F238E27FC236}">
                <a16:creationId xmlns:a16="http://schemas.microsoft.com/office/drawing/2014/main" id="{0CD0F2D9-AFD2-6C71-AD0F-F9EB21B065AE}"/>
              </a:ext>
            </a:extLst>
          </p:cNvPr>
          <p:cNvPicPr>
            <a:picLocks noChangeAspect="1"/>
          </p:cNvPicPr>
          <p:nvPr/>
        </p:nvPicPr>
        <p:blipFill>
          <a:blip r:embed="rId3"/>
          <a:stretch>
            <a:fillRect/>
          </a:stretch>
        </p:blipFill>
        <p:spPr>
          <a:xfrm>
            <a:off x="211016" y="1650015"/>
            <a:ext cx="4465494" cy="2510822"/>
          </a:xfrm>
          <a:prstGeom prst="rect">
            <a:avLst/>
          </a:prstGeom>
        </p:spPr>
      </p:pic>
      <p:pic>
        <p:nvPicPr>
          <p:cNvPr id="5" name="Picture 4">
            <a:extLst>
              <a:ext uri="{FF2B5EF4-FFF2-40B4-BE49-F238E27FC236}">
                <a16:creationId xmlns:a16="http://schemas.microsoft.com/office/drawing/2014/main" id="{FF4D5C22-42B0-046F-D285-BAE2CA6197FB}"/>
              </a:ext>
            </a:extLst>
          </p:cNvPr>
          <p:cNvPicPr>
            <a:picLocks noChangeAspect="1"/>
          </p:cNvPicPr>
          <p:nvPr/>
        </p:nvPicPr>
        <p:blipFill>
          <a:blip r:embed="rId4"/>
          <a:stretch>
            <a:fillRect/>
          </a:stretch>
        </p:blipFill>
        <p:spPr>
          <a:xfrm>
            <a:off x="5096268" y="1650015"/>
            <a:ext cx="4477944" cy="251082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1E469C75-050D-02A6-6949-70D0C231D9B9}"/>
              </a:ext>
            </a:extLst>
          </p:cNvPr>
          <p:cNvPicPr>
            <a:picLocks noChangeAspect="1"/>
          </p:cNvPicPr>
          <p:nvPr/>
        </p:nvPicPr>
        <p:blipFill>
          <a:blip r:embed="rId5"/>
          <a:stretch>
            <a:fillRect/>
          </a:stretch>
        </p:blipFill>
        <p:spPr>
          <a:xfrm>
            <a:off x="2721206" y="4504976"/>
            <a:ext cx="4465494" cy="25108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50C6-F30A-2D20-BB92-5359572682F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9EC9547-975D-D4E0-DA2C-B3716722B470}"/>
              </a:ext>
            </a:extLst>
          </p:cNvPr>
          <p:cNvSpPr>
            <a:spLocks noGrp="1"/>
          </p:cNvSpPr>
          <p:nvPr>
            <p:ph type="body" idx="1"/>
          </p:nvPr>
        </p:nvSpPr>
        <p:spPr/>
        <p:txBody>
          <a:bodyPr/>
          <a:lstStyle/>
          <a:p>
            <a:endParaRPr lang="en-IN" dirty="0"/>
          </a:p>
        </p:txBody>
      </p:sp>
      <p:pic>
        <p:nvPicPr>
          <p:cNvPr id="5" name="Picture 4" descr="A screenshot of a computer&#10;&#10;AI-generated content may be incorrect.">
            <a:extLst>
              <a:ext uri="{FF2B5EF4-FFF2-40B4-BE49-F238E27FC236}">
                <a16:creationId xmlns:a16="http://schemas.microsoft.com/office/drawing/2014/main" id="{536E9DC7-2B9B-1B66-B14E-3E92F59F7CF4}"/>
              </a:ext>
            </a:extLst>
          </p:cNvPr>
          <p:cNvPicPr>
            <a:picLocks noChangeAspect="1"/>
          </p:cNvPicPr>
          <p:nvPr/>
        </p:nvPicPr>
        <p:blipFill>
          <a:blip r:embed="rId2"/>
          <a:stretch>
            <a:fillRect/>
          </a:stretch>
        </p:blipFill>
        <p:spPr>
          <a:xfrm>
            <a:off x="1356717" y="249859"/>
            <a:ext cx="6359569" cy="357580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33AB612-832A-F777-A624-4C5684EF25B8}"/>
              </a:ext>
            </a:extLst>
          </p:cNvPr>
          <p:cNvPicPr>
            <a:picLocks noChangeAspect="1"/>
          </p:cNvPicPr>
          <p:nvPr/>
        </p:nvPicPr>
        <p:blipFill>
          <a:blip r:embed="rId3"/>
          <a:stretch>
            <a:fillRect/>
          </a:stretch>
        </p:blipFill>
        <p:spPr>
          <a:xfrm>
            <a:off x="1380256" y="4247320"/>
            <a:ext cx="6312493" cy="3062496"/>
          </a:xfrm>
          <a:prstGeom prst="rect">
            <a:avLst/>
          </a:prstGeom>
        </p:spPr>
      </p:pic>
    </p:spTree>
    <p:extLst>
      <p:ext uri="{BB962C8B-B14F-4D97-AF65-F5344CB8AC3E}">
        <p14:creationId xmlns:p14="http://schemas.microsoft.com/office/powerpoint/2010/main" val="364729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4"/>
        <p:cNvGrpSpPr/>
        <p:nvPr/>
      </p:nvGrpSpPr>
      <p:grpSpPr>
        <a:xfrm>
          <a:off x="0" y="0"/>
          <a:ext cx="0" cy="0"/>
          <a:chOff x="0" y="0"/>
          <a:chExt cx="0" cy="0"/>
        </a:xfrm>
      </p:grpSpPr>
      <p:sp>
        <p:nvSpPr>
          <p:cNvPr id="295" name="Google Shape;295;p13"/>
          <p:cNvSpPr txBox="1"/>
          <p:nvPr/>
        </p:nvSpPr>
        <p:spPr>
          <a:xfrm>
            <a:off x="364341" y="64534"/>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Conclusion </a:t>
            </a:r>
            <a:endParaRPr dirty="0"/>
          </a:p>
        </p:txBody>
      </p:sp>
      <p:sp>
        <p:nvSpPr>
          <p:cNvPr id="296" name="Google Shape;296;p13"/>
          <p:cNvSpPr txBox="1"/>
          <p:nvPr/>
        </p:nvSpPr>
        <p:spPr>
          <a:xfrm>
            <a:off x="111225" y="1326596"/>
            <a:ext cx="9070975" cy="5194300"/>
          </a:xfrm>
          <a:prstGeom prst="rect">
            <a:avLst/>
          </a:prstGeom>
          <a:noFill/>
          <a:ln>
            <a:noFill/>
          </a:ln>
        </p:spPr>
        <p:txBody>
          <a:bodyPr spcFirstLastPara="1" wrap="square" lIns="0" tIns="21225" rIns="0" bIns="0" anchor="t" anchorCtr="0">
            <a:noAutofit/>
          </a:bodyPr>
          <a:lstStyle/>
          <a:p>
            <a:pPr marL="285750" indent="-285750" eaLnBrk="1"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conclusion, this project can be considered an efficient and a robust system that leverages big data analysis and advanced machine learning techniques to forecast trends in quality-oriented jobs. </a:t>
            </a:r>
          </a:p>
          <a:p>
            <a:pPr marL="285750" indent="-285750" eaLnBrk="1" hangingPunct="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will identify and highlight key factors driving the demand for quality-oriented jobs, such as technological advancements, economic conditions, and changes in industry standards.</a:t>
            </a:r>
          </a:p>
          <a:p>
            <a:pPr marL="285750" indent="-285750" eaLnBrk="1" hangingPunct="1">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help provide job seekers with insights into emerging job roles, required skills, and salary expectations, helping them align their career paths with future opportunities.</a:t>
            </a:r>
          </a:p>
          <a:p>
            <a:pPr eaLnBrk="1" hangingPunct="1"/>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p:nvPr/>
        </p:nvSpPr>
        <p:spPr>
          <a:xfrm>
            <a:off x="229812" y="130968"/>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References</a:t>
            </a:r>
            <a:endParaRPr dirty="0"/>
          </a:p>
        </p:txBody>
      </p:sp>
      <p:sp>
        <p:nvSpPr>
          <p:cNvPr id="303" name="Google Shape;303;p14"/>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04" name="Google Shape;304;p14"/>
          <p:cNvSpPr txBox="1"/>
          <p:nvPr/>
        </p:nvSpPr>
        <p:spPr>
          <a:xfrm>
            <a:off x="83185" y="1393030"/>
            <a:ext cx="8924081" cy="6319778"/>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buClr>
                <a:srgbClr val="000000"/>
              </a:buClr>
              <a:buSzPts val="2400"/>
            </a:pPr>
            <a:r>
              <a:rPr lang="en-US" altLang="en-US" sz="1800"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N. Ahmed, A. L. C. Barczak, M. A. Rashid, and T. Susnjak, “Runtime prediction of big data jobs: performance comparison of machine learning algorithms and analytical models,” J. Big Data, vol. 9, no. 1,2022.</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2)“Job market trends and insights for 2021,” Aston Carter Staffing &amp; Recruiting Services. [Online]. Available: https://www.astoncarter.com/en/insights/articles/job-market-trendsand-insights-for-2021.</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3)[20]. M. </a:t>
            </a:r>
            <a:r>
              <a:rPr lang="en-US" sz="1800" dirty="0" err="1">
                <a:solidFill>
                  <a:schemeClr val="tx1"/>
                </a:solidFill>
                <a:latin typeface="Times New Roman" panose="02020603050405020304" pitchFamily="18" charset="0"/>
                <a:cs typeface="Times New Roman" panose="02020603050405020304" pitchFamily="18" charset="0"/>
              </a:rPr>
              <a:t>Scarnò</a:t>
            </a:r>
            <a:r>
              <a:rPr lang="en-US" sz="1800" dirty="0">
                <a:solidFill>
                  <a:schemeClr val="tx1"/>
                </a:solidFill>
                <a:latin typeface="Times New Roman" panose="02020603050405020304" pitchFamily="18" charset="0"/>
                <a:cs typeface="Times New Roman" panose="02020603050405020304" pitchFamily="18" charset="0"/>
              </a:rPr>
              <a:t>, “Use of Artificial Intelligence And Web Scraping Methods To Retrieve Information From The World Wide Web,” Journal of Engineering Research and Application, vol. 8, 2018. </a:t>
            </a:r>
            <a:br>
              <a:rPr lang="en-US" sz="1800" dirty="0">
                <a:solidFill>
                  <a:schemeClr val="tx1"/>
                </a:solidFill>
                <a:latin typeface="Times New Roman" panose="02020603050405020304" pitchFamily="18" charset="0"/>
                <a:cs typeface="Times New Roman" panose="02020603050405020304" pitchFamily="18" charset="0"/>
              </a:rPr>
            </a:b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4)“Predicting the Trends of Quality Oriented Jobs” International Journal of Science and Research(ISJR) 2020.</a:t>
            </a:r>
            <a:br>
              <a:rPr lang="en-US" sz="1800" b="0" i="0" dirty="0">
                <a:solidFill>
                  <a:schemeClr val="tx1"/>
                </a:solidFill>
                <a:effectLst/>
                <a:latin typeface="Times New Roman" panose="02020603050405020304" pitchFamily="18" charset="0"/>
                <a:cs typeface="Times New Roman" panose="02020603050405020304" pitchFamily="18" charset="0"/>
              </a:rPr>
            </a:br>
            <a:br>
              <a:rPr lang="en-US" sz="1800" b="0" i="0" dirty="0">
                <a:solidFill>
                  <a:schemeClr val="tx1"/>
                </a:solidFill>
                <a:effectLst/>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5)“</a:t>
            </a:r>
            <a:r>
              <a:rPr lang="en-US" sz="1800" dirty="0">
                <a:solidFill>
                  <a:schemeClr val="tx1"/>
                </a:solidFill>
                <a:latin typeface="Times New Roman" panose="02020603050405020304" pitchFamily="18" charset="0"/>
                <a:cs typeface="Times New Roman" panose="02020603050405020304" pitchFamily="18" charset="0"/>
              </a:rPr>
              <a:t>Artificial Intelligence on Job-Hopping Forecasting: AI on Job-Hopping” Proceedings of PICMET '18: Technology Management for Interconnected World 2018.</a:t>
            </a:r>
            <a:endParaRPr sz="1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15"/>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Outline</a:t>
            </a:r>
            <a:endParaRPr/>
          </a:p>
        </p:txBody>
      </p:sp>
      <p:sp>
        <p:nvSpPr>
          <p:cNvPr id="227" name="Google Shape;227;p3"/>
          <p:cNvSpPr txBox="1"/>
          <p:nvPr/>
        </p:nvSpPr>
        <p:spPr>
          <a:xfrm>
            <a:off x="504825" y="1236662"/>
            <a:ext cx="9323387" cy="5578475"/>
          </a:xfrm>
          <a:prstGeom prst="rect">
            <a:avLst/>
          </a:prstGeom>
          <a:noFill/>
          <a:ln>
            <a:noFill/>
          </a:ln>
        </p:spPr>
        <p:txBody>
          <a:bodyPr spcFirstLastPara="1" wrap="square" lIns="0" tIns="21225" rIns="0" bIns="0" anchor="t" anchorCtr="0">
            <a:noAutofit/>
          </a:body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Introduction</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Literature Survey of the Existing Systems</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Limitations of the Existing Systems</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Problem Statement </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Proposed  System Design</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Framework/Algorithm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Technologies Stack for Proposed System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Details of Database / Input to the System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Implementation(Partial)</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Conclusion </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3C98-F7A2-879A-6196-327927E49F5C}"/>
              </a:ext>
            </a:extLst>
          </p:cNvPr>
          <p:cNvSpPr>
            <a:spLocks noGrp="1"/>
          </p:cNvSpPr>
          <p:nvPr>
            <p:ph type="title"/>
          </p:nvPr>
        </p:nvSpPr>
        <p:spPr>
          <a:xfrm>
            <a:off x="671512" y="150608"/>
            <a:ext cx="6997700" cy="968187"/>
          </a:xfrm>
        </p:spPr>
        <p:txBody>
          <a:bodyPr/>
          <a:lstStyle/>
          <a:p>
            <a:r>
              <a:rPr lang="en-US" altLang="en-US" b="1" dirty="0">
                <a:solidFill>
                  <a:schemeClr val="tx1"/>
                </a:solidFill>
                <a:latin typeface="Rockwell" panose="02060603020205020403" pitchFamily="18" charset="0"/>
              </a:rPr>
              <a:t>Introduction</a:t>
            </a:r>
            <a:endParaRPr lang="en-IN" dirty="0">
              <a:solidFill>
                <a:schemeClr val="tx1"/>
              </a:solidFill>
            </a:endParaRPr>
          </a:p>
        </p:txBody>
      </p:sp>
      <p:sp>
        <p:nvSpPr>
          <p:cNvPr id="3" name="Text Placeholder 2">
            <a:extLst>
              <a:ext uri="{FF2B5EF4-FFF2-40B4-BE49-F238E27FC236}">
                <a16:creationId xmlns:a16="http://schemas.microsoft.com/office/drawing/2014/main" id="{F3A71F77-9FD3-05CD-252C-03EA0A709C15}"/>
              </a:ext>
            </a:extLst>
          </p:cNvPr>
          <p:cNvSpPr>
            <a:spLocks noGrp="1"/>
          </p:cNvSpPr>
          <p:nvPr>
            <p:ph type="body" idx="1"/>
          </p:nvPr>
        </p:nvSpPr>
        <p:spPr>
          <a:xfrm>
            <a:off x="-132698" y="1118796"/>
            <a:ext cx="8846391" cy="5948978"/>
          </a:xfrm>
        </p:spPr>
        <p:txBody>
          <a:bodyPr/>
          <a:lstStyle/>
          <a:p>
            <a:pPr eaLnBrk="1" hangingPunct="1"/>
            <a:r>
              <a:rPr lang="en-US" sz="2000" dirty="0">
                <a:solidFill>
                  <a:schemeClr val="tx1"/>
                </a:solidFill>
                <a:latin typeface="Times New Roman" panose="02020603050405020304" pitchFamily="18" charset="0"/>
                <a:cs typeface="Times New Roman" panose="02020603050405020304" pitchFamily="18" charset="0"/>
              </a:rPr>
              <a:t>In today's rapidly evolving job market, the nature of employment is undergoing significant transformation, thus with an increasing focus shifting towards quality-oriented job roles.</a:t>
            </a:r>
          </a:p>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Understanding the importance of these job roles is primarily important for all the educational organizations , businesses , students etc. in order to</a:t>
            </a:r>
            <a:r>
              <a:rPr lang="en-US" sz="2000" dirty="0">
                <a:solidFill>
                  <a:schemeClr val="tx1"/>
                </a:solidFill>
                <a:latin typeface="Times New Roman" panose="02020603050405020304" pitchFamily="18" charset="0"/>
                <a:cs typeface="Times New Roman" panose="02020603050405020304" pitchFamily="18" charset="0"/>
              </a:rPr>
              <a:t> align their strategies with the future demands of the workforce.</a:t>
            </a:r>
          </a:p>
          <a:p>
            <a:pPr eaLnBrk="1" hangingPunct="1"/>
            <a:r>
              <a:rPr lang="en-US" sz="2000" dirty="0">
                <a:solidFill>
                  <a:schemeClr val="tx1"/>
                </a:solidFill>
                <a:latin typeface="Times New Roman" panose="02020603050405020304" pitchFamily="18" charset="0"/>
                <a:cs typeface="Times New Roman" panose="02020603050405020304" pitchFamily="18" charset="0"/>
              </a:rPr>
              <a:t>This project aims to develop a sophisticated software solution that leverages machine learning (ML) techniques to forecast trends in quality-oriented jobs by analyzing the past data of majorly these four sectors: Technology, Healthcare, Finance and Manufacturing.</a:t>
            </a:r>
          </a:p>
          <a:p>
            <a:pPr eaLnBrk="1" hangingPunct="1"/>
            <a:r>
              <a:rPr lang="en-US" sz="2000" dirty="0">
                <a:solidFill>
                  <a:schemeClr val="tx1"/>
                </a:solidFill>
                <a:latin typeface="Times New Roman" panose="02020603050405020304" pitchFamily="18" charset="0"/>
                <a:cs typeface="Times New Roman" panose="02020603050405020304" pitchFamily="18" charset="0"/>
              </a:rPr>
              <a:t>The predictive models developed through this project will offer valuable insights into future job opportunities based on location, industry sector, salary packages, and eligibility criteria.</a:t>
            </a:r>
          </a:p>
        </p:txBody>
      </p:sp>
    </p:spTree>
    <p:extLst>
      <p:ext uri="{BB962C8B-B14F-4D97-AF65-F5344CB8AC3E}">
        <p14:creationId xmlns:p14="http://schemas.microsoft.com/office/powerpoint/2010/main" val="38598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8117-4841-5C79-12A1-FB8EF3B7767B}"/>
              </a:ext>
            </a:extLst>
          </p:cNvPr>
          <p:cNvSpPr>
            <a:spLocks noGrp="1"/>
          </p:cNvSpPr>
          <p:nvPr>
            <p:ph type="title"/>
          </p:nvPr>
        </p:nvSpPr>
        <p:spPr>
          <a:xfrm>
            <a:off x="671512" y="139850"/>
            <a:ext cx="6997700" cy="1032734"/>
          </a:xfrm>
        </p:spPr>
        <p:txBody>
          <a:bodyPr/>
          <a:lstStyle/>
          <a:p>
            <a:r>
              <a:rPr lang="en-US" altLang="en-US" b="1" dirty="0">
                <a:solidFill>
                  <a:schemeClr val="tx1"/>
                </a:solidFill>
                <a:latin typeface="Rockwell" panose="02060603020205020403" pitchFamily="18" charset="0"/>
              </a:rPr>
              <a:t>Motivation</a:t>
            </a:r>
            <a:endParaRPr lang="en-IN" dirty="0">
              <a:solidFill>
                <a:schemeClr val="tx1"/>
              </a:solidFill>
            </a:endParaRPr>
          </a:p>
        </p:txBody>
      </p:sp>
      <p:sp>
        <p:nvSpPr>
          <p:cNvPr id="3" name="Text Placeholder 2">
            <a:extLst>
              <a:ext uri="{FF2B5EF4-FFF2-40B4-BE49-F238E27FC236}">
                <a16:creationId xmlns:a16="http://schemas.microsoft.com/office/drawing/2014/main" id="{13A56B9E-DE3C-748C-9BD3-098413B78813}"/>
              </a:ext>
            </a:extLst>
          </p:cNvPr>
          <p:cNvSpPr>
            <a:spLocks noGrp="1"/>
          </p:cNvSpPr>
          <p:nvPr>
            <p:ph type="body" idx="1"/>
          </p:nvPr>
        </p:nvSpPr>
        <p:spPr>
          <a:xfrm>
            <a:off x="-172123" y="806824"/>
            <a:ext cx="8961121" cy="5852738"/>
          </a:xfrm>
        </p:spPr>
        <p:txBody>
          <a:bodyPr/>
          <a:lstStyle/>
          <a:p>
            <a:pPr eaLnBrk="1" hangingPunct="1"/>
            <a:r>
              <a:rPr lang="en-IN" sz="2000" kern="100" dirty="0">
                <a:latin typeface="Times New Roman" panose="02020603050405020304" pitchFamily="18" charset="0"/>
                <a:ea typeface="Calibri" panose="020F0502020204030204" pitchFamily="34" charset="0"/>
                <a:cs typeface="Times New Roman" panose="02020603050405020304" pitchFamily="18" charset="0"/>
              </a:rPr>
              <a:t>As the necessity of certain job roles is increasing rapidly,</a:t>
            </a:r>
            <a:r>
              <a:rPr lang="en-US" sz="2000" dirty="0">
                <a:latin typeface="Times New Roman" panose="02020603050405020304" pitchFamily="18" charset="0"/>
                <a:cs typeface="Times New Roman" panose="02020603050405020304" pitchFamily="18" charset="0"/>
              </a:rPr>
              <a:t> the motivation for predicting trends in quality-oriented jobs is rooted in the need to adapt to a changing job market, empower individuals and institutions, and support strategic decision-making for businesses and policymakers.</a:t>
            </a:r>
          </a:p>
          <a:p>
            <a:pPr eaLnBrk="1" hangingPunct="1"/>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According to the research from the previous existing solutions ,it can be said that it is constrained to a particular or few sectors only , the main motive is cover a variety of sectors present which will improve accuracy and relevance of the prediction.</a:t>
            </a:r>
          </a:p>
          <a:p>
            <a:pPr eaLnBrk="1" hangingPunct="1"/>
            <a:r>
              <a:rPr lang="en-IN" sz="2000" kern="100" dirty="0">
                <a:latin typeface="Times New Roman" panose="02020603050405020304" pitchFamily="18" charset="0"/>
                <a:ea typeface="Calibri" panose="020F0502020204030204" pitchFamily="34" charset="0"/>
                <a:cs typeface="Times New Roman" panose="02020603050405020304" pitchFamily="18" charset="0"/>
              </a:rPr>
              <a:t>A drawback of other existing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systems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is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that they were build using complex techniques and algorithms such as A</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which is quite time consuming and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complex to implement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hence to enhance the accuracy for predicting quality oriented jobs, the proposed AI will be constructed using latest techniques and algorithms.</a:t>
            </a:r>
          </a:p>
          <a:p>
            <a:pPr eaLnBrk="1" hangingPunct="1"/>
            <a:r>
              <a:rPr lang="en-US" sz="2000" dirty="0">
                <a:latin typeface="Times New Roman" panose="02020603050405020304" pitchFamily="18" charset="0"/>
                <a:cs typeface="Times New Roman" panose="02020603050405020304" pitchFamily="18" charset="0"/>
              </a:rPr>
              <a:t>By anticipating the future landscape of employment, this project can contribute to a more resilient, satisfied, and skilled workforce, ultimately driving economic growth and societal well-being increasing and impact of the research.</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1" hangingPunct="1">
              <a:buNone/>
            </a:pPr>
            <a:endParaRPr lang="en-US" altLang="en-US" sz="2000" dirty="0"/>
          </a:p>
          <a:p>
            <a:endParaRPr lang="en-IN" sz="2000" dirty="0"/>
          </a:p>
        </p:txBody>
      </p:sp>
    </p:spTree>
    <p:extLst>
      <p:ext uri="{BB962C8B-B14F-4D97-AF65-F5344CB8AC3E}">
        <p14:creationId xmlns:p14="http://schemas.microsoft.com/office/powerpoint/2010/main" val="247652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42E-2040-C2A7-0B37-D318519B319D}"/>
              </a:ext>
            </a:extLst>
          </p:cNvPr>
          <p:cNvSpPr>
            <a:spLocks noGrp="1"/>
          </p:cNvSpPr>
          <p:nvPr>
            <p:ph type="title"/>
          </p:nvPr>
        </p:nvSpPr>
        <p:spPr>
          <a:xfrm>
            <a:off x="671512" y="129092"/>
            <a:ext cx="6997700" cy="806823"/>
          </a:xfrm>
        </p:spPr>
        <p:txBody>
          <a:bodyPr/>
          <a:lstStyle/>
          <a:p>
            <a:r>
              <a:rPr lang="en-US" altLang="en-US" b="1" dirty="0">
                <a:solidFill>
                  <a:schemeClr val="tx1"/>
                </a:solidFill>
                <a:latin typeface="Rockwell" panose="02060603020205020403" pitchFamily="18" charset="0"/>
              </a:rPr>
              <a:t>Objectives</a:t>
            </a:r>
            <a:endParaRPr lang="en-IN" dirty="0">
              <a:solidFill>
                <a:schemeClr val="tx1"/>
              </a:solidFill>
            </a:endParaRPr>
          </a:p>
        </p:txBody>
      </p:sp>
      <p:sp>
        <p:nvSpPr>
          <p:cNvPr id="3" name="Text Placeholder 2">
            <a:extLst>
              <a:ext uri="{FF2B5EF4-FFF2-40B4-BE49-F238E27FC236}">
                <a16:creationId xmlns:a16="http://schemas.microsoft.com/office/drawing/2014/main" id="{59294CBC-6684-6377-6EE4-70F8239858A8}"/>
              </a:ext>
            </a:extLst>
          </p:cNvPr>
          <p:cNvSpPr>
            <a:spLocks noGrp="1"/>
          </p:cNvSpPr>
          <p:nvPr>
            <p:ph type="body" idx="1"/>
          </p:nvPr>
        </p:nvSpPr>
        <p:spPr>
          <a:xfrm>
            <a:off x="187416" y="677733"/>
            <a:ext cx="8526277" cy="7390502"/>
          </a:xfrm>
        </p:spPr>
        <p:txBody>
          <a:bodyPr/>
          <a:lstStyle/>
          <a:p>
            <a:pPr marL="0" indent="0">
              <a:lnSpc>
                <a:spcPct val="107000"/>
              </a:lnSpc>
              <a:spcAft>
                <a:spcPts val="800"/>
              </a:spcAft>
              <a:buNone/>
            </a:pP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objectives of a project focused on predicting the trends of quality-oriented jobs are to provide actionable insights into the future of the job market in quality-related fields. Here’s a detailed breakdown of the objectives:</a:t>
            </a:r>
          </a:p>
          <a:p>
            <a:pPr>
              <a:lnSpc>
                <a:spcPct val="107000"/>
              </a:lnSpc>
              <a:spcAft>
                <a:spcPts val="800"/>
              </a:spcAft>
            </a:pP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Forecast Future Job Demand</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 the future demand for quality-oriented jobs across various industries and regions according to different sectors.</a:t>
            </a:r>
          </a:p>
          <a:p>
            <a:pPr>
              <a:lnSpc>
                <a:spcPct val="107000"/>
              </a:lnSpc>
              <a:spcAft>
                <a:spcPts val="800"/>
              </a:spcAft>
            </a:pP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Identify Emerging Skills and Competencies</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0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trends in required skills and competencies for quality-oriented                               roles.</a:t>
            </a:r>
          </a:p>
          <a:p>
            <a:pPr>
              <a:lnSpc>
                <a:spcPct val="107000"/>
              </a:lnSpc>
              <a:spcAft>
                <a:spcPts val="800"/>
              </a:spcAft>
            </a:pP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Understand Industry-Specific Trends:</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Examine how the demand for quality-oriented jobs varies across different industries and sectors over a period of time.</a:t>
            </a:r>
          </a:p>
          <a:p>
            <a:pPr>
              <a:lnSpc>
                <a:spcPct val="107000"/>
              </a:lnSpc>
              <a:spcAft>
                <a:spcPts val="800"/>
              </a:spcAft>
            </a:pP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Analyse Geographical Distribution:</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Mapping the geographical trends in quality-oriented job demand with respect to different regions in the nation.</a:t>
            </a:r>
          </a:p>
          <a:p>
            <a:pPr>
              <a:lnSpc>
                <a:spcPct val="107000"/>
              </a:lnSpc>
              <a:spcAft>
                <a:spcPts val="800"/>
              </a:spcAft>
            </a:pPr>
            <a:r>
              <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Predict Salary Trends:</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Analyse and f</a:t>
            </a:r>
            <a:r>
              <a:rPr lang="en-IN"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orecast future salary trends for job roles in different sectors according to the emerging need of the jobs.</a:t>
            </a:r>
            <a:endParaRPr lang="en-US" altLang="en-US"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endParaRPr>
          </a:p>
        </p:txBody>
      </p:sp>
    </p:spTree>
    <p:extLst>
      <p:ext uri="{BB962C8B-B14F-4D97-AF65-F5344CB8AC3E}">
        <p14:creationId xmlns:p14="http://schemas.microsoft.com/office/powerpoint/2010/main" val="21624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423-35EA-E97B-09D1-2354940E8E8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4283067-59D9-7F10-5E82-E77DDEB9875B}"/>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6DB51B36-EA1A-736B-BDD8-FB02C45B15FB}"/>
              </a:ext>
            </a:extLst>
          </p:cNvPr>
          <p:cNvGraphicFramePr>
            <a:graphicFrameLocks noGrp="1"/>
          </p:cNvGraphicFramePr>
          <p:nvPr>
            <p:extLst>
              <p:ext uri="{D42A27DB-BD31-4B8C-83A1-F6EECF244321}">
                <p14:modId xmlns:p14="http://schemas.microsoft.com/office/powerpoint/2010/main" val="3127842758"/>
              </p:ext>
            </p:extLst>
          </p:nvPr>
        </p:nvGraphicFramePr>
        <p:xfrm>
          <a:off x="0" y="671513"/>
          <a:ext cx="10080625" cy="7424166"/>
        </p:xfrm>
        <a:graphic>
          <a:graphicData uri="http://schemas.openxmlformats.org/drawingml/2006/table">
            <a:tbl>
              <a:tblPr firstRow="1" bandRow="1">
                <a:tableStyleId>{5C22544A-7EE6-4342-B048-85BDC9FD1C3A}</a:tableStyleId>
              </a:tblPr>
              <a:tblGrid>
                <a:gridCol w="364352">
                  <a:extLst>
                    <a:ext uri="{9D8B030D-6E8A-4147-A177-3AD203B41FA5}">
                      <a16:colId xmlns:a16="http://schemas.microsoft.com/office/drawing/2014/main" val="4183848792"/>
                    </a:ext>
                  </a:extLst>
                </a:gridCol>
                <a:gridCol w="1315753">
                  <a:extLst>
                    <a:ext uri="{9D8B030D-6E8A-4147-A177-3AD203B41FA5}">
                      <a16:colId xmlns:a16="http://schemas.microsoft.com/office/drawing/2014/main" val="3711937193"/>
                    </a:ext>
                  </a:extLst>
                </a:gridCol>
                <a:gridCol w="692081">
                  <a:extLst>
                    <a:ext uri="{9D8B030D-6E8A-4147-A177-3AD203B41FA5}">
                      <a16:colId xmlns:a16="http://schemas.microsoft.com/office/drawing/2014/main" val="975499591"/>
                    </a:ext>
                  </a:extLst>
                </a:gridCol>
                <a:gridCol w="1020012">
                  <a:extLst>
                    <a:ext uri="{9D8B030D-6E8A-4147-A177-3AD203B41FA5}">
                      <a16:colId xmlns:a16="http://schemas.microsoft.com/office/drawing/2014/main" val="2911680291"/>
                    </a:ext>
                  </a:extLst>
                </a:gridCol>
                <a:gridCol w="1468657">
                  <a:extLst>
                    <a:ext uri="{9D8B030D-6E8A-4147-A177-3AD203B41FA5}">
                      <a16:colId xmlns:a16="http://schemas.microsoft.com/office/drawing/2014/main" val="3296657743"/>
                    </a:ext>
                  </a:extLst>
                </a:gridCol>
                <a:gridCol w="1227234">
                  <a:extLst>
                    <a:ext uri="{9D8B030D-6E8A-4147-A177-3AD203B41FA5}">
                      <a16:colId xmlns:a16="http://schemas.microsoft.com/office/drawing/2014/main" val="2035144939"/>
                    </a:ext>
                  </a:extLst>
                </a:gridCol>
                <a:gridCol w="1629606">
                  <a:extLst>
                    <a:ext uri="{9D8B030D-6E8A-4147-A177-3AD203B41FA5}">
                      <a16:colId xmlns:a16="http://schemas.microsoft.com/office/drawing/2014/main" val="2896480359"/>
                    </a:ext>
                  </a:extLst>
                </a:gridCol>
                <a:gridCol w="1144412">
                  <a:extLst>
                    <a:ext uri="{9D8B030D-6E8A-4147-A177-3AD203B41FA5}">
                      <a16:colId xmlns:a16="http://schemas.microsoft.com/office/drawing/2014/main" val="535651714"/>
                    </a:ext>
                  </a:extLst>
                </a:gridCol>
                <a:gridCol w="1218518">
                  <a:extLst>
                    <a:ext uri="{9D8B030D-6E8A-4147-A177-3AD203B41FA5}">
                      <a16:colId xmlns:a16="http://schemas.microsoft.com/office/drawing/2014/main" val="260620122"/>
                    </a:ext>
                  </a:extLst>
                </a:gridCol>
              </a:tblGrid>
              <a:tr h="893989">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Ref</a:t>
                      </a:r>
                      <a:endParaRPr lang="en-IN" sz="1500" b="1"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No</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Year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Authors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Title of the paper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Features</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Algorithm used</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Results &amp; Conclusion</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Research Gaps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1" dirty="0" err="1">
                          <a:effectLst/>
                          <a:latin typeface="Times New Roman" panose="02020603050405020304" pitchFamily="18" charset="0"/>
                          <a:cs typeface="Times New Roman" panose="02020603050405020304" pitchFamily="18" charset="0"/>
                        </a:rPr>
                        <a:t>Limittions</a:t>
                      </a:r>
                      <a:endParaRPr lang="en-IN" sz="1500" b="1"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1246557865"/>
                  </a:ext>
                </a:extLst>
              </a:tr>
              <a:tr h="3783841">
                <a:tc>
                  <a:txBody>
                    <a:bodyPr/>
                    <a:lstStyle/>
                    <a:p>
                      <a:pPr>
                        <a:lnSpc>
                          <a:spcPct val="115000"/>
                        </a:lnSpc>
                        <a:spcAft>
                          <a:spcPts val="1000"/>
                        </a:spcAft>
                      </a:pPr>
                      <a:r>
                        <a:rPr lang="en-IN" sz="1500" b="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335" marR="5335" marT="0" marB="0"/>
                </a:tc>
                <a:tc>
                  <a:txBody>
                    <a:bodyPr/>
                    <a:lstStyle/>
                    <a:p>
                      <a:pPr>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IEEE International conference for convergence in technology 2023 (I2CT 2023), 7-9 April 2023</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u="none"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Sharanaja</a:t>
                      </a:r>
                      <a:r>
                        <a:rPr lang="en-US" sz="1500" b="0" u="non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1500" b="0" u="none" kern="1200" dirty="0" err="1">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Senthurvelautham</a:t>
                      </a:r>
                      <a:r>
                        <a:rPr lang="en-US" sz="1500" b="0" u="none" kern="1200" dirty="0">
                          <a:solidFill>
                            <a:schemeClr val="tx1"/>
                          </a:solidFill>
                          <a:effectLst/>
                          <a:latin typeface="Times New Roman" panose="02020603050405020304" pitchFamily="18" charset="0"/>
                          <a:ea typeface="+mn-ea"/>
                          <a:cs typeface="Times New Roman" panose="02020603050405020304" pitchFamily="18" charset="0"/>
                        </a:rPr>
                        <a:t>; </a:t>
                      </a:r>
                      <a:r>
                        <a:rPr lang="en-US" sz="1500" b="0" u="none" kern="1200"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Nipuna</a:t>
                      </a:r>
                      <a:r>
                        <a:rPr lang="en-US" sz="1500" b="0" u="non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 Senanayake</a:t>
                      </a:r>
                      <a:endParaRPr lang="en-IN" sz="15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l" defTabSz="914088" rtl="0" eaLnBrk="1" fontAlgn="auto" latinLnBrk="0" hangingPunct="1">
                        <a:lnSpc>
                          <a:spcPct val="115000"/>
                        </a:lnSpc>
                        <a:spcBef>
                          <a:spcPts val="0"/>
                        </a:spcBef>
                        <a:spcAft>
                          <a:spcPts val="1000"/>
                        </a:spcAft>
                        <a:buClrTx/>
                        <a:buSzTx/>
                        <a:buFontTx/>
                        <a:buNone/>
                        <a:tabLst/>
                        <a:defRPr/>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A machine learning-based job forecasting and trend analysis system to predict future job markets using historical data.</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0" kern="1200">
                          <a:solidFill>
                            <a:schemeClr val="dk1"/>
                          </a:solidFill>
                          <a:effectLst/>
                          <a:latin typeface="Times New Roman" panose="02020603050405020304" pitchFamily="18" charset="0"/>
                          <a:ea typeface="+mn-ea"/>
                          <a:cs typeface="Times New Roman" panose="02020603050405020304" pitchFamily="18" charset="0"/>
                        </a:rPr>
                        <a:t>Accurate predictions in job trends using LSTM model.</a:t>
                      </a:r>
                      <a:endParaRPr lang="en-IN" sz="1500" b="0" kern="1200">
                        <a:solidFill>
                          <a:schemeClr val="dk1"/>
                        </a:solidFill>
                        <a:effectLst/>
                        <a:latin typeface="Times New Roman" panose="02020603050405020304" pitchFamily="18" charset="0"/>
                        <a:ea typeface="+mn-ea"/>
                        <a:cs typeface="Times New Roman" panose="02020603050405020304" pitchFamily="18" charset="0"/>
                      </a:endParaRPr>
                    </a:p>
                    <a:p>
                      <a:r>
                        <a:rPr lang="en-US" sz="1500" b="0" kern="1200">
                          <a:solidFill>
                            <a:schemeClr val="dk1"/>
                          </a:solidFill>
                          <a:effectLst/>
                          <a:latin typeface="Times New Roman" panose="02020603050405020304" pitchFamily="18" charset="0"/>
                          <a:ea typeface="+mn-ea"/>
                          <a:cs typeface="Times New Roman" panose="02020603050405020304" pitchFamily="18" charset="0"/>
                        </a:rPr>
                        <a:t>Considers the required skill and role for accurate prediction.</a:t>
                      </a:r>
                      <a:endParaRPr lang="en-IN" sz="1500" b="0" kern="1200">
                        <a:solidFill>
                          <a:schemeClr val="dk1"/>
                        </a:solidFill>
                        <a:effectLst/>
                        <a:latin typeface="Times New Roman" panose="02020603050405020304" pitchFamily="18" charset="0"/>
                        <a:ea typeface="+mn-ea"/>
                        <a:cs typeface="Times New Roman" panose="02020603050405020304" pitchFamily="18" charset="0"/>
                      </a:endParaRPr>
                    </a:p>
                    <a:p>
                      <a:pPr algn="ct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ctr" defTabSz="914088" rtl="0" eaLnBrk="1" fontAlgn="auto" latinLnBrk="0" hangingPunct="1">
                        <a:lnSpc>
                          <a:spcPct val="115000"/>
                        </a:lnSpc>
                        <a:spcBef>
                          <a:spcPts val="0"/>
                        </a:spcBef>
                        <a:spcAft>
                          <a:spcPts val="1000"/>
                        </a:spcAft>
                        <a:buClrTx/>
                        <a:buSzTx/>
                        <a:buFontTx/>
                        <a:buNone/>
                        <a:tabLst/>
                        <a:defRPr/>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Auto-Regressive Prediction using A Bidirectional LSTM model</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a) Predicting emerging job trends on the basis of skill and role.</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b) Generated reports that can be used to illustrate the trends and patterns in various aspects such as role and skill in the job market .</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l" defTabSz="914088" rtl="0" eaLnBrk="1" fontAlgn="auto" latinLnBrk="0" hangingPunct="1">
                        <a:lnSpc>
                          <a:spcPct val="115000"/>
                        </a:lnSpc>
                        <a:spcBef>
                          <a:spcPts val="0"/>
                        </a:spcBef>
                        <a:spcAft>
                          <a:spcPts val="1000"/>
                        </a:spcAft>
                        <a:buClrTx/>
                        <a:buSzTx/>
                        <a:buFontTx/>
                        <a:buNone/>
                        <a:tabLst/>
                        <a:defRPr/>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a)Research lacks the use of multiple factors and domains resulting in restricted sectors.</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a)Only restricted to certain factors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i.e</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skill and role.</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b)Complexity in training and implementation of model.</a:t>
                      </a:r>
                      <a:endParaRPr lang="en-IN" sz="1500" b="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4166619277"/>
                  </a:ext>
                </a:extLst>
              </a:tr>
              <a:tr h="2741362">
                <a:tc>
                  <a:txBody>
                    <a:bodyPr/>
                    <a:lstStyle/>
                    <a:p>
                      <a:pPr algn="l">
                        <a:lnSpc>
                          <a:spcPct val="115000"/>
                        </a:lnSpc>
                        <a:spcAft>
                          <a:spcPts val="1000"/>
                        </a:spcAft>
                      </a:pPr>
                      <a:r>
                        <a:rPr lang="en-IN" sz="1500" b="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International Journal of Science and Research (IJSR) ISSN: 2319-7064 SJIF (2020): 7.803</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Sahil Yadav1 ,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Suyrakant</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Singh2 , Dev Patel3 , </a:t>
                      </a:r>
                      <a:r>
                        <a:rPr lang="en-US" sz="1500" b="0" kern="1200" dirty="0" err="1">
                          <a:solidFill>
                            <a:schemeClr val="dk1"/>
                          </a:solidFill>
                          <a:effectLst/>
                          <a:latin typeface="Times New Roman" panose="02020603050405020304" pitchFamily="18" charset="0"/>
                          <a:ea typeface="+mn-ea"/>
                          <a:cs typeface="Times New Roman" panose="02020603050405020304" pitchFamily="18" charset="0"/>
                        </a:rPr>
                        <a:t>Silviya</a:t>
                      </a:r>
                      <a:r>
                        <a:rPr lang="en-US" sz="1500" b="0" kern="1200" dirty="0">
                          <a:solidFill>
                            <a:schemeClr val="dk1"/>
                          </a:solidFill>
                          <a:effectLst/>
                          <a:latin typeface="Times New Roman" panose="02020603050405020304" pitchFamily="18" charset="0"/>
                          <a:ea typeface="+mn-ea"/>
                          <a:cs typeface="Times New Roman" panose="02020603050405020304" pitchFamily="18" charset="0"/>
                        </a:rPr>
                        <a:t> D’Monte4</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Predicting the Trends of Quality Oriented Jobs</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Focuses on data collection from job sites, trend analysis using machine learning, and predictions based on location, and eligibility.</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Random Forest Algorithm</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a)Effective in predicting the trends in the IT job sector.</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b)Quick and easy to implement as it focuses on only one job sector</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35" marR="5335" marT="0" marB="0"/>
                </a:tc>
                <a:tc>
                  <a:txBody>
                    <a:bodyPr/>
                    <a:lstStyle/>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a)Research about other sectors lacks.</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b)Insufficient research on model selection.</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35" marR="5335" marT="0" marB="0"/>
                </a:tc>
                <a:tc>
                  <a:txBody>
                    <a:bodyPr/>
                    <a:lstStyle/>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a)Focuses only on single sector.</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b)The prediction results are not so accurate.</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1500" b="0" kern="1200" dirty="0">
                          <a:solidFill>
                            <a:schemeClr val="dk1"/>
                          </a:solidFill>
                          <a:effectLst/>
                          <a:latin typeface="Times New Roman" panose="02020603050405020304" pitchFamily="18" charset="0"/>
                          <a:ea typeface="+mn-ea"/>
                          <a:cs typeface="Times New Roman" panose="02020603050405020304" pitchFamily="18" charset="0"/>
                        </a:rPr>
                        <a:t>c)Large amount of data leading to higher time for preprocessing.</a:t>
                      </a:r>
                      <a:endParaRPr lang="en-IN" sz="1500" b="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1581822097"/>
                  </a:ext>
                </a:extLst>
              </a:tr>
            </a:tbl>
          </a:graphicData>
        </a:graphic>
      </p:graphicFrame>
      <p:sp>
        <p:nvSpPr>
          <p:cNvPr id="7" name="TextBox 6">
            <a:extLst>
              <a:ext uri="{FF2B5EF4-FFF2-40B4-BE49-F238E27FC236}">
                <a16:creationId xmlns:a16="http://schemas.microsoft.com/office/drawing/2014/main" id="{F9895418-5793-1510-A4A1-1F775761FA7C}"/>
              </a:ext>
            </a:extLst>
          </p:cNvPr>
          <p:cNvSpPr txBox="1"/>
          <p:nvPr/>
        </p:nvSpPr>
        <p:spPr>
          <a:xfrm>
            <a:off x="0" y="0"/>
            <a:ext cx="9942653" cy="1323439"/>
          </a:xfrm>
          <a:prstGeom prst="rect">
            <a:avLst/>
          </a:prstGeom>
          <a:noFill/>
        </p:spPr>
        <p:txBody>
          <a:bodyPr wrap="square" rtlCol="0">
            <a:spAutoFit/>
          </a:bodyPr>
          <a:lstStyle/>
          <a:p>
            <a:r>
              <a:rPr lang="en-US" altLang="en-US" sz="4000" b="1" dirty="0">
                <a:latin typeface="Rockwell" panose="02060603020205020403" pitchFamily="18" charset="0"/>
              </a:rPr>
              <a:t>Literature Survey</a:t>
            </a:r>
            <a:br>
              <a:rPr lang="en-US" altLang="en-US" sz="4000" b="1" dirty="0">
                <a:latin typeface="Rockwell" panose="02060603020205020403" pitchFamily="18" charset="0"/>
              </a:rPr>
            </a:br>
            <a:endParaRPr lang="en-IN" sz="4000" dirty="0"/>
          </a:p>
        </p:txBody>
      </p:sp>
    </p:spTree>
    <p:extLst>
      <p:ext uri="{BB962C8B-B14F-4D97-AF65-F5344CB8AC3E}">
        <p14:creationId xmlns:p14="http://schemas.microsoft.com/office/powerpoint/2010/main" val="42401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1CF9FE39-A8A2-B5E1-35B0-43335B083089}"/>
              </a:ext>
            </a:extLst>
          </p:cNvPr>
          <p:cNvGraphicFramePr>
            <a:graphicFrameLocks/>
          </p:cNvGraphicFramePr>
          <p:nvPr>
            <p:extLst>
              <p:ext uri="{D42A27DB-BD31-4B8C-83A1-F6EECF244321}">
                <p14:modId xmlns:p14="http://schemas.microsoft.com/office/powerpoint/2010/main" val="2842578728"/>
              </p:ext>
            </p:extLst>
          </p:nvPr>
        </p:nvGraphicFramePr>
        <p:xfrm>
          <a:off x="-3" y="858515"/>
          <a:ext cx="10080628" cy="5842643"/>
        </p:xfrm>
        <a:graphic>
          <a:graphicData uri="http://schemas.openxmlformats.org/drawingml/2006/table">
            <a:tbl>
              <a:tblPr bandRow="1">
                <a:tableStyleId>{5C22544A-7EE6-4342-B048-85BDC9FD1C3A}</a:tableStyleId>
              </a:tblPr>
              <a:tblGrid>
                <a:gridCol w="482271">
                  <a:extLst>
                    <a:ext uri="{9D8B030D-6E8A-4147-A177-3AD203B41FA5}">
                      <a16:colId xmlns:a16="http://schemas.microsoft.com/office/drawing/2014/main" val="3749063780"/>
                    </a:ext>
                  </a:extLst>
                </a:gridCol>
                <a:gridCol w="918092">
                  <a:extLst>
                    <a:ext uri="{9D8B030D-6E8A-4147-A177-3AD203B41FA5}">
                      <a16:colId xmlns:a16="http://schemas.microsoft.com/office/drawing/2014/main" val="335977379"/>
                    </a:ext>
                  </a:extLst>
                </a:gridCol>
                <a:gridCol w="700334">
                  <a:extLst>
                    <a:ext uri="{9D8B030D-6E8A-4147-A177-3AD203B41FA5}">
                      <a16:colId xmlns:a16="http://schemas.microsoft.com/office/drawing/2014/main" val="1487023099"/>
                    </a:ext>
                  </a:extLst>
                </a:gridCol>
                <a:gridCol w="1065846">
                  <a:extLst>
                    <a:ext uri="{9D8B030D-6E8A-4147-A177-3AD203B41FA5}">
                      <a16:colId xmlns:a16="http://schemas.microsoft.com/office/drawing/2014/main" val="3586868271"/>
                    </a:ext>
                  </a:extLst>
                </a:gridCol>
                <a:gridCol w="1093648">
                  <a:extLst>
                    <a:ext uri="{9D8B030D-6E8A-4147-A177-3AD203B41FA5}">
                      <a16:colId xmlns:a16="http://schemas.microsoft.com/office/drawing/2014/main" val="3835333803"/>
                    </a:ext>
                  </a:extLst>
                </a:gridCol>
                <a:gridCol w="1371696">
                  <a:extLst>
                    <a:ext uri="{9D8B030D-6E8A-4147-A177-3AD203B41FA5}">
                      <a16:colId xmlns:a16="http://schemas.microsoft.com/office/drawing/2014/main" val="2144052853"/>
                    </a:ext>
                  </a:extLst>
                </a:gridCol>
                <a:gridCol w="1686815">
                  <a:extLst>
                    <a:ext uri="{9D8B030D-6E8A-4147-A177-3AD203B41FA5}">
                      <a16:colId xmlns:a16="http://schemas.microsoft.com/office/drawing/2014/main" val="3085373686"/>
                    </a:ext>
                  </a:extLst>
                </a:gridCol>
                <a:gridCol w="1374638">
                  <a:extLst>
                    <a:ext uri="{9D8B030D-6E8A-4147-A177-3AD203B41FA5}">
                      <a16:colId xmlns:a16="http://schemas.microsoft.com/office/drawing/2014/main" val="4023416728"/>
                    </a:ext>
                  </a:extLst>
                </a:gridCol>
                <a:gridCol w="1387288">
                  <a:extLst>
                    <a:ext uri="{9D8B030D-6E8A-4147-A177-3AD203B41FA5}">
                      <a16:colId xmlns:a16="http://schemas.microsoft.com/office/drawing/2014/main" val="908300667"/>
                    </a:ext>
                  </a:extLst>
                </a:gridCol>
              </a:tblGrid>
              <a:tr h="730404">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Ref</a:t>
                      </a:r>
                      <a:endParaRPr lang="en-IN" sz="1500" b="1"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No</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Year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Authors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Title of the paper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Features</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Algorithm used</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Results &amp; Conclusion</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Research Gaps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1" dirty="0">
                          <a:effectLst/>
                          <a:latin typeface="Times New Roman" panose="02020603050405020304" pitchFamily="18" charset="0"/>
                          <a:cs typeface="Times New Roman" panose="02020603050405020304" pitchFamily="18" charset="0"/>
                        </a:rPr>
                        <a:t>Limitations</a:t>
                      </a:r>
                      <a:endParaRPr lang="en-IN" sz="1500" b="1"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2148121193"/>
                  </a:ext>
                </a:extLst>
              </a:tr>
              <a:tr h="5112239">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[3]</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2018 Proceedings of PICMET '18: Technology Management for Interconnected World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Nathan Kosylo1 , John Smith1 , Matthew Conover1 , Leong Chan2 , </a:t>
                      </a:r>
                      <a:r>
                        <a:rPr lang="en-US" sz="1500" dirty="0" err="1">
                          <a:effectLst/>
                          <a:latin typeface="Times New Roman" panose="02020603050405020304" pitchFamily="18" charset="0"/>
                          <a:cs typeface="Times New Roman" panose="02020603050405020304" pitchFamily="18" charset="0"/>
                        </a:rPr>
                        <a:t>Hongtao</a:t>
                      </a:r>
                      <a:r>
                        <a:rPr lang="en-US" sz="1500" dirty="0">
                          <a:effectLst/>
                          <a:latin typeface="Times New Roman" panose="02020603050405020304" pitchFamily="18" charset="0"/>
                          <a:cs typeface="Times New Roman" panose="02020603050405020304" pitchFamily="18" charset="0"/>
                        </a:rPr>
                        <a:t> Zhang3 , </a:t>
                      </a:r>
                      <a:r>
                        <a:rPr lang="en-US" sz="1500" dirty="0" err="1">
                          <a:effectLst/>
                          <a:latin typeface="Times New Roman" panose="02020603050405020304" pitchFamily="18" charset="0"/>
                          <a:cs typeface="Times New Roman" panose="02020603050405020304" pitchFamily="18" charset="0"/>
                        </a:rPr>
                        <a:t>Hanfei</a:t>
                      </a:r>
                      <a:r>
                        <a:rPr lang="en-US" sz="1500" dirty="0">
                          <a:effectLst/>
                          <a:latin typeface="Times New Roman" panose="02020603050405020304" pitchFamily="18" charset="0"/>
                          <a:cs typeface="Times New Roman" panose="02020603050405020304" pitchFamily="18" charset="0"/>
                        </a:rPr>
                        <a:t> Mei3 , </a:t>
                      </a:r>
                      <a:r>
                        <a:rPr lang="en-US" sz="1500" dirty="0" err="1">
                          <a:effectLst/>
                          <a:latin typeface="Times New Roman" panose="02020603050405020304" pitchFamily="18" charset="0"/>
                          <a:cs typeface="Times New Roman" panose="02020603050405020304" pitchFamily="18" charset="0"/>
                        </a:rPr>
                        <a:t>Renzhi</a:t>
                      </a:r>
                      <a:r>
                        <a:rPr lang="en-US" sz="1500" dirty="0">
                          <a:effectLst/>
                          <a:latin typeface="Times New Roman" panose="02020603050405020304" pitchFamily="18" charset="0"/>
                          <a:cs typeface="Times New Roman" panose="02020603050405020304" pitchFamily="18" charset="0"/>
                        </a:rPr>
                        <a:t> Cao1</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Artificial Intelligence on Job-Hopping Forecasting: AI on Job-Hopping</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Considers multiple factors like </a:t>
                      </a:r>
                      <a:r>
                        <a:rPr lang="en-US" sz="1500" dirty="0" err="1">
                          <a:effectLst/>
                          <a:latin typeface="Times New Roman" panose="02020603050405020304" pitchFamily="18" charset="0"/>
                          <a:cs typeface="Times New Roman" panose="02020603050405020304" pitchFamily="18" charset="0"/>
                        </a:rPr>
                        <a:t>GPA,location,degree,University,Major,Company</a:t>
                      </a:r>
                      <a:r>
                        <a:rPr lang="en-US" sz="1500" dirty="0">
                          <a:effectLst/>
                          <a:latin typeface="Times New Roman" panose="02020603050405020304" pitchFamily="18" charset="0"/>
                          <a:cs typeface="Times New Roman" panose="02020603050405020304" pitchFamily="18" charset="0"/>
                        </a:rPr>
                        <a:t> for prediction</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Sequentially optimized Naïve Bayesian Algorithm</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indent="0">
                        <a:lnSpc>
                          <a:spcPct val="115000"/>
                        </a:lnSpc>
                        <a:spcAft>
                          <a:spcPts val="1000"/>
                        </a:spcAft>
                        <a:buNone/>
                      </a:pPr>
                      <a:r>
                        <a:rPr lang="en-US" sz="1500" dirty="0">
                          <a:effectLst/>
                          <a:latin typeface="Times New Roman" panose="02020603050405020304" pitchFamily="18" charset="0"/>
                          <a:cs typeface="Times New Roman" panose="02020603050405020304" pitchFamily="18" charset="0"/>
                        </a:rPr>
                        <a:t>a)Detected the Impact of GPA on Job-hopping Pattern.</a:t>
                      </a:r>
                      <a:endParaRPr lang="en-IN" sz="1500" dirty="0">
                        <a:effectLst/>
                        <a:latin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500" dirty="0">
                          <a:effectLst/>
                          <a:latin typeface="Times New Roman" panose="02020603050405020304" pitchFamily="18" charset="0"/>
                          <a:cs typeface="Times New Roman" panose="02020603050405020304" pitchFamily="18" charset="0"/>
                        </a:rPr>
                        <a:t>b) Detected the Impact of Degree Information on Job-hopping Patterns.</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c) Compared the efficiency of </a:t>
                      </a:r>
                      <a:r>
                        <a:rPr lang="en-US" sz="1500" dirty="0" err="1">
                          <a:effectLst/>
                          <a:latin typeface="Times New Roman" panose="02020603050405020304" pitchFamily="18" charset="0"/>
                          <a:cs typeface="Times New Roman" panose="02020603050405020304" pitchFamily="18" charset="0"/>
                        </a:rPr>
                        <a:t>Convulational</a:t>
                      </a:r>
                      <a:r>
                        <a:rPr lang="en-US" sz="1500" dirty="0">
                          <a:effectLst/>
                          <a:latin typeface="Times New Roman" panose="02020603050405020304" pitchFamily="18" charset="0"/>
                          <a:cs typeface="Times New Roman" panose="02020603050405020304" pitchFamily="18" charset="0"/>
                        </a:rPr>
                        <a:t> Neural Networks and SNOB algorithm.</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a)Implementation of long term prediction lacks.</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b)Uses only bar graphs for Data visualizations</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a)Does not accurately predict future trends rather focuses on the present trends more.</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b)Short term prediction analysis</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228600">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2664063929"/>
                  </a:ext>
                </a:extLst>
              </a:tr>
            </a:tbl>
          </a:graphicData>
        </a:graphic>
      </p:graphicFrame>
      <p:sp>
        <p:nvSpPr>
          <p:cNvPr id="8" name="TextBox 7">
            <a:extLst>
              <a:ext uri="{FF2B5EF4-FFF2-40B4-BE49-F238E27FC236}">
                <a16:creationId xmlns:a16="http://schemas.microsoft.com/office/drawing/2014/main" id="{7C134EAE-16C1-CB92-9A5E-B4FAEBC59A14}"/>
              </a:ext>
            </a:extLst>
          </p:cNvPr>
          <p:cNvSpPr txBox="1"/>
          <p:nvPr/>
        </p:nvSpPr>
        <p:spPr>
          <a:xfrm>
            <a:off x="0" y="0"/>
            <a:ext cx="9907929" cy="769441"/>
          </a:xfrm>
          <a:prstGeom prst="rect">
            <a:avLst/>
          </a:prstGeom>
          <a:noFill/>
        </p:spPr>
        <p:txBody>
          <a:bodyPr wrap="square" rtlCol="0">
            <a:spAutoFit/>
          </a:bodyPr>
          <a:lstStyle/>
          <a:p>
            <a:r>
              <a:rPr lang="en-US" altLang="en-US" sz="4400" b="1" dirty="0">
                <a:latin typeface="Rockwell" panose="02060603020205020403" pitchFamily="18" charset="0"/>
              </a:rPr>
              <a:t>Literature Survey</a:t>
            </a:r>
            <a:endParaRPr lang="en-IN" sz="4400" dirty="0"/>
          </a:p>
        </p:txBody>
      </p:sp>
    </p:spTree>
    <p:extLst>
      <p:ext uri="{BB962C8B-B14F-4D97-AF65-F5344CB8AC3E}">
        <p14:creationId xmlns:p14="http://schemas.microsoft.com/office/powerpoint/2010/main" val="128826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6"/>
          <p:cNvSpPr txBox="1"/>
          <p:nvPr/>
        </p:nvSpPr>
        <p:spPr>
          <a:xfrm>
            <a:off x="503237" y="170657"/>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i="0" u="none" dirty="0">
                <a:solidFill>
                  <a:schemeClr val="dk1"/>
                </a:solidFill>
                <a:latin typeface="Times New Roman"/>
                <a:ea typeface="Times New Roman"/>
                <a:cs typeface="Times New Roman"/>
                <a:sym typeface="Times New Roman"/>
              </a:rPr>
              <a:t>Limitations of Existing Systems </a:t>
            </a:r>
            <a:endParaRPr dirty="0"/>
          </a:p>
        </p:txBody>
      </p:sp>
      <p:sp>
        <p:nvSpPr>
          <p:cNvPr id="248" name="Google Shape;248;p6"/>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 name="Google Shape;249;p6">
            <a:extLst>
              <a:ext uri="{FF2B5EF4-FFF2-40B4-BE49-F238E27FC236}">
                <a16:creationId xmlns:a16="http://schemas.microsoft.com/office/drawing/2014/main" id="{242CD42F-0B8C-B422-074C-388A49EEB477}"/>
              </a:ext>
            </a:extLst>
          </p:cNvPr>
          <p:cNvSpPr txBox="1"/>
          <p:nvPr/>
        </p:nvSpPr>
        <p:spPr>
          <a:xfrm>
            <a:off x="26645" y="1563687"/>
            <a:ext cx="9547567" cy="5632271"/>
          </a:xfrm>
          <a:prstGeom prst="rect">
            <a:avLst/>
          </a:prstGeom>
          <a:noFill/>
          <a:ln>
            <a:noFill/>
          </a:ln>
        </p:spPr>
        <p:txBody>
          <a:bodyPr spcFirstLastPara="1" wrap="square" lIns="91425" tIns="45700" rIns="91425" bIns="45700" anchor="t" anchorCtr="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Complex Algorithms: </a:t>
            </a:r>
            <a:r>
              <a:rPr kumimoji="0" lang="en-US" altLang="en-US" sz="2000" b="0" i="0" u="none" strike="noStrike" cap="none" normalizeH="0" baseline="0" dirty="0">
                <a:ln>
                  <a:noFill/>
                </a:ln>
                <a:solidFill>
                  <a:schemeClr val="tx1"/>
                </a:solidFill>
                <a:effectLst/>
                <a:latin typeface="Arial" panose="020B0604020202020204" pitchFamily="34" charset="0"/>
              </a:rPr>
              <a:t>Existing systems often rely on complex models like Artificial Neural Networks (ANN), making them time-consuming and difficult to implement.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Limited Industry Coverage:</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Current solutions primarily focus on specific industries, reducing the accuracy and relevance of predictions across diverse sectors.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 Overload Challenges:</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complexity of handling large datasets often leads to slower processing and delayed insights.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Lack of Customization:</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Existing systems offer limited options for personalized predictions based on job roles, locations, and salary trends.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Minimal User Interaction:</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Conventional systems often lack interactive dashboards and visual insights, making it harder for users to understand job trends effectively</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15900" y="81203"/>
            <a:ext cx="7453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a:t>
            </a:r>
            <a:r>
              <a:rPr lang="en-US" sz="4400" b="1" i="0" u="none" dirty="0">
                <a:solidFill>
                  <a:srgbClr val="000000"/>
                </a:solidFill>
                <a:latin typeface="Times New Roman"/>
                <a:ea typeface="Times New Roman"/>
                <a:cs typeface="Times New Roman"/>
                <a:sym typeface="Times New Roman"/>
              </a:rPr>
              <a:t>statement</a:t>
            </a:r>
            <a:r>
              <a:rPr lang="en-US" sz="3600" b="1" i="0" u="none" dirty="0">
                <a:solidFill>
                  <a:srgbClr val="000000"/>
                </a:solidFill>
                <a:latin typeface="Times New Roman"/>
                <a:ea typeface="Times New Roman"/>
                <a:cs typeface="Times New Roman"/>
                <a:sym typeface="Times New Roman"/>
              </a:rPr>
              <a:t> </a:t>
            </a:r>
            <a:endParaRPr dirty="0"/>
          </a:p>
        </p:txBody>
      </p:sp>
      <p:sp>
        <p:nvSpPr>
          <p:cNvPr id="255" name="Google Shape;255;p7"/>
          <p:cNvSpPr txBox="1">
            <a:spLocks noGrp="1"/>
          </p:cNvSpPr>
          <p:nvPr>
            <p:ph type="body" idx="1"/>
          </p:nvPr>
        </p:nvSpPr>
        <p:spPr>
          <a:xfrm>
            <a:off x="215900" y="1763712"/>
            <a:ext cx="8640762" cy="5616575"/>
          </a:xfrm>
          <a:prstGeom prst="rect">
            <a:avLst/>
          </a:prstGeom>
          <a:noFill/>
          <a:ln>
            <a:noFill/>
          </a:ln>
        </p:spPr>
        <p:txBody>
          <a:bodyPr spcFirstLastPara="1" wrap="square" lIns="91425" tIns="45700" rIns="91425" bIns="45700" anchor="t" anchorCtr="0">
            <a:noAutofit/>
          </a:bodyPr>
          <a:lstStyle/>
          <a:p>
            <a:pPr marL="377825" marR="0" lvl="0" indent="-377825" algn="just" rtl="0">
              <a:lnSpc>
                <a:spcPct val="100000"/>
              </a:lnSpc>
              <a:spcBef>
                <a:spcPts val="0"/>
              </a:spcBef>
              <a:spcAft>
                <a:spcPts val="0"/>
              </a:spcAft>
              <a:buClr>
                <a:schemeClr val="accent1"/>
              </a:buClr>
              <a:buSzPts val="1920"/>
              <a:buFont typeface="Arial"/>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 today's dynamic job market, the landscape of employment is evolving towards quality oriented roles that emphasize skill proficiency, job satisfaction, and career growth. Predicting these emerging trends is crucial for individuals, educational institutions, policymakers, and businesses to align their strategies with future job demands effectively. The objective is to develop a software solution to predict the future jobs based on location, job roles, and other criteria. Big data analysis can be useful to collect and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analyse</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data from different job sites and predict the future requirements applying machine learning techniques.</a:t>
            </a:r>
            <a:endParaRPr dirty="0"/>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1869</Words>
  <Application>Microsoft Office PowerPoint</Application>
  <PresentationFormat>Custom</PresentationFormat>
  <Paragraphs>174</Paragraphs>
  <Slides>18</Slides>
  <Notes>12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18</vt:i4>
      </vt:variant>
    </vt:vector>
  </HeadingPairs>
  <TitlesOfParts>
    <vt:vector size="28" baseType="lpstr">
      <vt:lpstr>Arial</vt:lpstr>
      <vt:lpstr>Noto Sans Symbols</vt:lpstr>
      <vt:lpstr>Rockwell</vt:lpstr>
      <vt:lpstr>Times New Roman</vt:lpstr>
      <vt:lpstr>Trebuchet MS</vt:lpstr>
      <vt:lpstr>Facet</vt:lpstr>
      <vt:lpstr>Facet</vt:lpstr>
      <vt:lpstr>1_Facet</vt:lpstr>
      <vt:lpstr>2_Facet</vt:lpstr>
      <vt:lpstr>3_Facet</vt:lpstr>
      <vt:lpstr>PowerPoint Presentation</vt:lpstr>
      <vt:lpstr>PowerPoint Presentation</vt:lpstr>
      <vt:lpstr>Introduction</vt:lpstr>
      <vt:lpstr>Motivation</vt:lpstr>
      <vt:lpstr>Objectives</vt:lpstr>
      <vt:lpstr>PowerPoint Presentation</vt:lpstr>
      <vt:lpstr>PowerPoint Presentation</vt:lpstr>
      <vt:lpstr>PowerPoint Presentation</vt:lpstr>
      <vt:lpstr> Problem statement </vt:lpstr>
      <vt:lpstr>PowerPoint Presentation</vt:lpstr>
      <vt:lpstr>Framework/Algorithm</vt:lpstr>
      <vt:lpstr>PowerPoint Presentation</vt:lpstr>
      <vt:lpstr>Details of Database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 b</dc:creator>
  <cp:lastModifiedBy>Vrushabh Jain</cp:lastModifiedBy>
  <cp:revision>3</cp:revision>
  <dcterms:created xsi:type="dcterms:W3CDTF">2017-10-25T08:22:14Z</dcterms:created>
  <dcterms:modified xsi:type="dcterms:W3CDTF">2025-03-19T08:19:56Z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