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812" r:id="rId3"/>
    <p:sldId id="1816" r:id="rId4"/>
    <p:sldId id="1954" r:id="rId5"/>
    <p:sldId id="2194" r:id="rId6"/>
    <p:sldId id="2195" r:id="rId7"/>
    <p:sldId id="2196" r:id="rId8"/>
    <p:sldId id="1397" r:id="rId9"/>
    <p:sldId id="2197" r:id="rId10"/>
    <p:sldId id="2198" r:id="rId11"/>
    <p:sldId id="2199" r:id="rId12"/>
    <p:sldId id="259" r:id="rId13"/>
    <p:sldId id="261" r:id="rId14"/>
    <p:sldId id="1955" r:id="rId15"/>
    <p:sldId id="260" r:id="rId16"/>
    <p:sldId id="262" r:id="rId17"/>
    <p:sldId id="263" r:id="rId18"/>
    <p:sldId id="2200" r:id="rId19"/>
    <p:sldId id="2173" r:id="rId20"/>
    <p:sldId id="2174" r:id="rId21"/>
    <p:sldId id="2175" r:id="rId22"/>
    <p:sldId id="2177" r:id="rId23"/>
    <p:sldId id="2178" r:id="rId24"/>
    <p:sldId id="2179" r:id="rId25"/>
    <p:sldId id="2180" r:id="rId26"/>
    <p:sldId id="2181" r:id="rId27"/>
    <p:sldId id="2182" r:id="rId28"/>
    <p:sldId id="2184" r:id="rId29"/>
    <p:sldId id="21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848F-890B-CC55-03F9-8E8990071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11937-14F3-7F5E-8114-4F90DAC57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FF13-799F-95CA-8B8B-21F5D251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03B3-32BD-2739-032E-83ACE9CF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4FB3F-49E3-59B4-8EC7-7258D84E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EE7-AD56-7A68-73D4-014E6F67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33D21-F539-380D-9E02-069BD213C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5FE0B-B08A-DC07-4650-08063805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A0E0-A566-B1C6-5B22-EBDD16E1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C352-6792-4512-9E49-B2086E4F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694EA-BD8B-9C06-0970-DC93200D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46FA6-C21A-D5A7-D236-B101B3B09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9D90-A0A6-238A-3B67-8249D2DE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145E-258F-31FC-2EED-8B8FFADC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3743-BDF9-8871-56BA-F1F4D2FD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5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8729-EA38-C3FB-EF1B-F3878894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0311-F056-0C01-8C3C-5A12D2A1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A513-5CC8-84F5-7A14-C793021A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F120E-2090-CB14-A2F2-2940CF50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7DC3-2D50-786A-E9C5-9166888B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11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950D-7FD6-DD98-CEDB-6D04DD47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1EF5C-D43B-9499-9E7C-DA09EE51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F0F1-2B11-1DFF-3C0F-DE5757EA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30D2-30F4-F091-16E8-860CB05B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07B0-F986-2BCB-1A94-EDF32FC8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69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DF34-E2BB-1DE3-81DA-A3CA2B5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0456-B524-7A87-4FFA-9EC2BFC22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D7246-4745-36F3-AA8E-0424F25E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03AC-199C-5AE7-BE8D-CC29F51E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C6990-E7E4-7E17-B9EE-514C2CDD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E908-57B9-0D1F-27D5-31B9FAAB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56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D286-EC4B-196A-B9D1-CF8E8683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AB470-C1D0-FBB1-0B42-9D73E56F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83630-9BE7-A86E-706A-3FF3DD443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87EF8-A036-B9C9-0D2A-3B7AF945B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8B314-FD0B-5087-AC21-EEED963D9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83337-EC6A-DE38-85EE-5AB26E93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0081E-065F-AF72-428B-B7D63D2F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D5E41-EA2F-04E2-7C9A-F0EB4A8D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A35C-1B56-8F49-FD91-439D5703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07686-4801-DAD4-ADAF-6C76AD24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79D1-ECEE-46F3-8E95-B8754149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FBFB-2B82-CAC7-4D0A-78F9D624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4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ED15C-C26E-72FF-2F8A-CB06911E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C0013-9E26-8B33-A6CA-B292BC0D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EB57-4E82-F6A8-07BA-0FE0824F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0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608C-506A-0EFA-ACEA-87E4C3AF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C00F-BE7A-7D3A-579E-C2075F0C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0055-CE89-3F8B-2CED-8DB3E5EDC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EF41A-8B37-61DA-127C-4371C58D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5EACD-A671-5B9F-5E9A-62EA75F0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9FFD-8665-FEDD-5E54-2F85F44F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A03D-D762-E0CE-C78A-9F720DD4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F6DF7-B880-3550-13B9-4565F9D72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CD4D4-29B4-E5B2-76D8-CD4B0B1B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9B8E-8D1C-A946-FEE6-F14522BC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AA36-606B-83C1-7ED7-713B5B90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67F1-5E52-4E7D-D2C6-CBEACE15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9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612C1-0478-FCB4-124E-3901CB80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A337C-D8D3-F40D-65B5-FD63A69D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75CF-5D8D-37D7-B5A7-9AB10828B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8D9D-3792-4649-A7C5-01A7B4907FE3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A1A3-2D07-1057-BCAD-66E061176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0F80-C581-017B-84F4-A0904EE1C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C7B20-C71F-4057-BA78-527DD5A80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59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8406/free-photo-image-bank-atm-money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s://pixabay.com/illustrations/pc-computer-pc-laptop-laptop-2468060/" TargetMode="External"/><Relationship Id="rId7" Type="http://schemas.openxmlformats.org/officeDocument/2006/relationships/hyperlink" Target="https://www.rawpixel.com/image/380346/aerial-view-business-data-analysis-grap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1"/><Relationship Id="rId5" Type="http://schemas.openxmlformats.org/officeDocument/2006/relationships/hyperlink" Target="https://www.pngall.com/report-png/download/32998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www.blogforlearning.com/2019/05/data-mining-definition-function-proces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96FC-CB8A-8166-E6A8-D0632A7C3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9060B-4AE4-3548-95AE-890E6B1C5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134263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B8AB-EF20-C16E-B230-DFF83B0C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139-3BA1-4AD8-3941-60A1A2F2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Focus</a:t>
            </a:r>
            <a:r>
              <a:rPr lang="en-IN" dirty="0"/>
              <a:t>: Creating and maintaining infrastructure for Data Analysts and Data Scientists</a:t>
            </a:r>
          </a:p>
          <a:p>
            <a:r>
              <a:rPr lang="en-IN" b="1" dirty="0"/>
              <a:t>Skills</a:t>
            </a:r>
            <a:r>
              <a:rPr lang="en-IN" dirty="0"/>
              <a:t>: Programming (Python/R), Apache Spark, Kafka, Databases (SQL/MongoDB), Linux Shell Scripting, Cloud (AWS), DevOps (Docker, Kubernetes, Jenkins, Git), ETL</a:t>
            </a:r>
          </a:p>
          <a:p>
            <a:endParaRPr lang="en-IN" dirty="0"/>
          </a:p>
        </p:txBody>
      </p:sp>
      <p:pic>
        <p:nvPicPr>
          <p:cNvPr id="3074" name="Picture 2" descr="What is data engineering and What are the roles and responsibilities of a Data  Engineer? A beginner's guide. | by Narendrababuoggu | Medium">
            <a:extLst>
              <a:ext uri="{FF2B5EF4-FFF2-40B4-BE49-F238E27FC236}">
                <a16:creationId xmlns:a16="http://schemas.microsoft.com/office/drawing/2014/main" id="{92A3E39D-C226-5108-16F9-BD8EB90F1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267" y="134170"/>
            <a:ext cx="5207268" cy="381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B5FE-4EE2-4AE9-B4BB-D3143397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358E-0F47-D25F-D1CA-8943C43F35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What happened?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What were the sales figures?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many users registered?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How many subscriptions got cancelled?</a:t>
            </a:r>
          </a:p>
          <a:p>
            <a:r>
              <a:rPr lang="en-IN" dirty="0"/>
              <a:t>Why did it happen?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Which products were sold the most?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Did we have more mobile users?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Did cancellations happen after watching a particular movie?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335FD-D69C-D52F-4DC1-860D59B2B3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What is likely to happen?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What will the sale be in this quarter?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many total users will we have?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Will subscription cancellation rate drop to 10%?</a:t>
            </a:r>
          </a:p>
          <a:p>
            <a:r>
              <a:rPr lang="en-IN" dirty="0"/>
              <a:t>What action should we take?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How do we grow sales?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do we get to 1M users?</a:t>
            </a:r>
          </a:p>
          <a:p>
            <a:pPr lvl="1">
              <a:lnSpc>
                <a:spcPct val="110000"/>
              </a:lnSpc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How do we take the subscription cancellation rate to 5%?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96FB-B012-0E4E-4669-CECBF51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A05C-1135-E4F9-D276-A7E07F0F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Descriptive analytics (Hindsight)</a:t>
            </a:r>
          </a:p>
          <a:p>
            <a:r>
              <a:rPr lang="en-IN" dirty="0"/>
              <a:t>Diagnostic analytics</a:t>
            </a:r>
          </a:p>
          <a:p>
            <a:r>
              <a:rPr lang="en-IN" dirty="0"/>
              <a:t>Predictive analytics (Insight)</a:t>
            </a:r>
          </a:p>
          <a:p>
            <a:r>
              <a:rPr lang="en-IN" dirty="0"/>
              <a:t>Prescriptive analytics 							(Foresight)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8AC49-B0BD-1369-4986-64A19EC1C500}"/>
              </a:ext>
            </a:extLst>
          </p:cNvPr>
          <p:cNvSpPr txBox="1"/>
          <p:nvPr/>
        </p:nvSpPr>
        <p:spPr>
          <a:xfrm>
            <a:off x="432797" y="5645821"/>
            <a:ext cx="3246634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Descriptive Analytics</a:t>
            </a:r>
          </a:p>
          <a:p>
            <a:endParaRPr lang="en-IN" dirty="0"/>
          </a:p>
          <a:p>
            <a:r>
              <a:rPr lang="en-IN" i="1" dirty="0"/>
              <a:t>What happened in the past?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BD1FB-671D-F4C0-F3A7-648E57C9107C}"/>
              </a:ext>
            </a:extLst>
          </p:cNvPr>
          <p:cNvSpPr txBox="1"/>
          <p:nvPr/>
        </p:nvSpPr>
        <p:spPr>
          <a:xfrm>
            <a:off x="4954712" y="3444593"/>
            <a:ext cx="324663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Predictive Analytics</a:t>
            </a:r>
          </a:p>
          <a:p>
            <a:endParaRPr lang="en-IN" dirty="0"/>
          </a:p>
          <a:p>
            <a:r>
              <a:rPr lang="en-IN" i="1" dirty="0"/>
              <a:t>What will happen in the future?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21CA5-14C5-9BCA-23E9-11A839B2FC2D}"/>
              </a:ext>
            </a:extLst>
          </p:cNvPr>
          <p:cNvSpPr txBox="1"/>
          <p:nvPr/>
        </p:nvSpPr>
        <p:spPr>
          <a:xfrm>
            <a:off x="6578028" y="2258430"/>
            <a:ext cx="3246633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Prescriptive Analytics</a:t>
            </a:r>
          </a:p>
          <a:p>
            <a:endParaRPr lang="en-IN" dirty="0"/>
          </a:p>
          <a:p>
            <a:r>
              <a:rPr lang="en-IN" i="1" dirty="0"/>
              <a:t>What is the best action?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1E8C2-8EBA-F7AB-9548-A2A3249137C3}"/>
              </a:ext>
            </a:extLst>
          </p:cNvPr>
          <p:cNvSpPr txBox="1"/>
          <p:nvPr/>
        </p:nvSpPr>
        <p:spPr>
          <a:xfrm>
            <a:off x="2533864" y="4607033"/>
            <a:ext cx="3246634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Diagnostic Analytics</a:t>
            </a:r>
          </a:p>
          <a:p>
            <a:endParaRPr lang="en-IN" dirty="0"/>
          </a:p>
          <a:p>
            <a:pPr algn="ctr"/>
            <a:r>
              <a:rPr lang="en-IN" i="1" dirty="0"/>
              <a:t>Why did it happen?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069C9393-789F-70DE-022D-13EA755C29E9}"/>
              </a:ext>
            </a:extLst>
          </p:cNvPr>
          <p:cNvSpPr/>
          <p:nvPr/>
        </p:nvSpPr>
        <p:spPr>
          <a:xfrm>
            <a:off x="1962364" y="5141014"/>
            <a:ext cx="431515" cy="36987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2C4891C-5AC9-808F-0C46-F5C1E55E8E4F}"/>
              </a:ext>
            </a:extLst>
          </p:cNvPr>
          <p:cNvSpPr/>
          <p:nvPr/>
        </p:nvSpPr>
        <p:spPr>
          <a:xfrm>
            <a:off x="4333551" y="3905743"/>
            <a:ext cx="431515" cy="36987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2D13E53A-3F88-3B94-3413-F528F8F84B7B}"/>
              </a:ext>
            </a:extLst>
          </p:cNvPr>
          <p:cNvSpPr/>
          <p:nvPr/>
        </p:nvSpPr>
        <p:spPr>
          <a:xfrm>
            <a:off x="5943811" y="2720095"/>
            <a:ext cx="431515" cy="36987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E1109F78-D1E2-D039-46EE-3BB219563D73}"/>
              </a:ext>
            </a:extLst>
          </p:cNvPr>
          <p:cNvSpPr/>
          <p:nvPr/>
        </p:nvSpPr>
        <p:spPr>
          <a:xfrm>
            <a:off x="5650786" y="5794625"/>
            <a:ext cx="2018445" cy="923330"/>
          </a:xfrm>
          <a:prstGeom prst="borderCallout1">
            <a:avLst>
              <a:gd name="adj1" fmla="val 18750"/>
              <a:gd name="adj2" fmla="val -8333"/>
              <a:gd name="adj3" fmla="val 2340"/>
              <a:gd name="adj4" fmla="val -678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Dashboards, Business intelligence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9F17C59-0FB7-8C78-D2ED-2AFA20C36585}"/>
              </a:ext>
            </a:extLst>
          </p:cNvPr>
          <p:cNvSpPr/>
          <p:nvPr/>
        </p:nvSpPr>
        <p:spPr>
          <a:xfrm>
            <a:off x="8815438" y="4534471"/>
            <a:ext cx="2018445" cy="923330"/>
          </a:xfrm>
          <a:prstGeom prst="borderCallout1">
            <a:avLst>
              <a:gd name="adj1" fmla="val 18750"/>
              <a:gd name="adj2" fmla="val -8333"/>
              <a:gd name="adj3" fmla="val -5449"/>
              <a:gd name="adj4" fmla="val -622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Forecasting, Data mining, Regression, Simulations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05B5329E-F03C-64FE-8A86-3C91C9709F26}"/>
              </a:ext>
            </a:extLst>
          </p:cNvPr>
          <p:cNvSpPr/>
          <p:nvPr/>
        </p:nvSpPr>
        <p:spPr>
          <a:xfrm>
            <a:off x="9923334" y="822968"/>
            <a:ext cx="2018445" cy="923330"/>
          </a:xfrm>
          <a:prstGeom prst="borderCallout1">
            <a:avLst>
              <a:gd name="adj1" fmla="val 18750"/>
              <a:gd name="adj2" fmla="val -8333"/>
              <a:gd name="adj3" fmla="val 121402"/>
              <a:gd name="adj4" fmla="val -52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Optimization,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77659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96FB-B012-0E4E-4669-CECBF51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A05C-1135-E4F9-D276-A7E07F0F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data to understand past and current business performance and make informed decisions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Customer basket analysis – Shopping patterns, Associations between products using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Movie review </a:t>
            </a:r>
            <a:r>
              <a:rPr lang="en-US"/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96FB-B012-0E4E-4669-CECBF51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Diagnostic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A05C-1135-E4F9-D276-A7E07F0F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something happened?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Credit card fraud detection using classification</a:t>
            </a:r>
          </a:p>
          <a:p>
            <a:pPr lvl="1"/>
            <a:r>
              <a:rPr lang="en-US" dirty="0"/>
              <a:t>Compare performance of two ML models (A/B Testing)</a:t>
            </a:r>
          </a:p>
        </p:txBody>
      </p:sp>
    </p:spTree>
    <p:extLst>
      <p:ext uri="{BB962C8B-B14F-4D97-AF65-F5344CB8AC3E}">
        <p14:creationId xmlns:p14="http://schemas.microsoft.com/office/powerpoint/2010/main" val="186823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96FB-B012-0E4E-4669-CECBF51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A05C-1135-E4F9-D276-A7E07F0F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the future by examining historical data, detecting patterns or relationships in these data, and then extrapolating these relationships forward in time.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Predict whether a customer will churn at HDFC Bank</a:t>
            </a:r>
          </a:p>
          <a:p>
            <a:pPr lvl="1"/>
            <a:r>
              <a:rPr lang="en-US" dirty="0"/>
              <a:t>Predict next year sale for Walmart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38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96FB-B012-0E4E-4669-CECBF512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Prescriptive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A05C-1135-E4F9-D276-A7E07F0F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optimization to identify the best alternatives to minimize or maximize some objective.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From a million songs on YouTube, predict the song(s) that an individual will like</a:t>
            </a:r>
          </a:p>
          <a:p>
            <a:pPr lvl="1"/>
            <a:r>
              <a:rPr lang="en-US" dirty="0"/>
              <a:t>Analyze historical sale data, customer behavior, market trends </a:t>
            </a:r>
            <a:r>
              <a:rPr lang="en-US" dirty="0" err="1"/>
              <a:t>etc</a:t>
            </a:r>
            <a:r>
              <a:rPr lang="en-US" dirty="0"/>
              <a:t> to recommend the price level for a soap manufactured by HLL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78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D75B-B8C9-5B56-E293-C3ACFF46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Analytics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BF9E-E6A5-73D5-9382-33094416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Analytics Lifecycle defines the roadmap of how data is generated, collected, processed, used, and analyzed to achieve business goals.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3B922-9996-4EB7-831B-9BD919FD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98" y="2878285"/>
            <a:ext cx="6655142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0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7A31-4B0B-5071-78B5-F5A88303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B4EA-E010-3D9D-43F2-3173CC85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Focus-1</a:t>
            </a:r>
            <a:r>
              <a:rPr lang="en-IN" dirty="0"/>
              <a:t>: Advanced statistical modelling  (e.g. Machine learning, Time series analysis, Decision tree-based techniques, Bayesian networks, etc) – Focus is always on the future</a:t>
            </a:r>
          </a:p>
          <a:p>
            <a:r>
              <a:rPr lang="en-IN" b="1" dirty="0"/>
              <a:t>Focus-2</a:t>
            </a:r>
            <a:r>
              <a:rPr lang="en-IN" dirty="0"/>
              <a:t>: Build data products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8DD93-C58F-9D41-EDB3-638348B7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90" y="3824638"/>
            <a:ext cx="4178515" cy="2565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74D316-2908-5223-D469-F01CE317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55" y="3759069"/>
            <a:ext cx="4457929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3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508D8E-1AD2-48A3-35F6-87220CDF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Data Science: NumPy, Pandas, </a:t>
            </a:r>
            <a:r>
              <a:rPr lang="en-IN" dirty="0" err="1"/>
              <a:t>MatplotLib</a:t>
            </a:r>
            <a:r>
              <a:rPr lang="en-IN" dirty="0"/>
              <a:t>, Seaborn, </a:t>
            </a:r>
            <a:r>
              <a:rPr lang="en-IN" dirty="0" err="1"/>
              <a:t>ScikitLearn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04270A-C08B-76C2-FE42-C3DB386F3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E4E95-AAA8-A188-227D-B1FF01E2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90EFE-7A38-8556-2971-AE64BFE82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4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054C-1C7E-52F9-7EC8-4F3D731F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58D6-F6B9-0A9F-860C-76A3BB40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NumPy </a:t>
            </a:r>
            <a:r>
              <a:rPr lang="en-IN" dirty="0"/>
              <a:t>is the base for everything in Python Data Analytics</a:t>
            </a:r>
          </a:p>
          <a:p>
            <a:r>
              <a:rPr lang="en-IN" dirty="0"/>
              <a:t>Python library for creating N-dimensional arrays</a:t>
            </a:r>
          </a:p>
          <a:p>
            <a:r>
              <a:rPr lang="en-IN" dirty="0"/>
              <a:t>Similar to Python lists, but much more efficient</a:t>
            </a:r>
          </a:p>
          <a:p>
            <a:r>
              <a:rPr lang="en-IN" dirty="0"/>
              <a:t>Ability to quickly broadcast functions (No need to do element-by-element operations on arrays)</a:t>
            </a:r>
          </a:p>
          <a:p>
            <a:pPr lvl="1"/>
            <a:r>
              <a:rPr lang="en-IN" dirty="0"/>
              <a:t>Example: 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4])</a:t>
            </a:r>
          </a:p>
          <a:p>
            <a:pPr lvl="1"/>
            <a:r>
              <a:rPr lang="en-US" dirty="0"/>
              <a:t>scalar = 10</a:t>
            </a:r>
          </a:p>
          <a:p>
            <a:pPr lvl="1"/>
            <a:r>
              <a:rPr lang="en-US" dirty="0"/>
              <a:t>result = </a:t>
            </a:r>
            <a:r>
              <a:rPr lang="en-US" dirty="0" err="1"/>
              <a:t>arr</a:t>
            </a:r>
            <a:r>
              <a:rPr lang="en-US" dirty="0"/>
              <a:t> + scalar</a:t>
            </a:r>
            <a:endParaRPr lang="en-IN" dirty="0"/>
          </a:p>
          <a:p>
            <a:r>
              <a:rPr lang="en-IN" dirty="0"/>
              <a:t>Built-in linear algebra, statistical distributions, random number capabilities</a:t>
            </a:r>
          </a:p>
        </p:txBody>
      </p:sp>
    </p:spTree>
    <p:extLst>
      <p:ext uri="{BB962C8B-B14F-4D97-AF65-F5344CB8AC3E}">
        <p14:creationId xmlns:p14="http://schemas.microsoft.com/office/powerpoint/2010/main" val="2232318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054C-1C7E-52F9-7EC8-4F3D731F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58D6-F6B9-0A9F-860C-76A3BB40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Main ways of creating a NumPy array:</a:t>
            </a:r>
          </a:p>
          <a:p>
            <a:pPr lvl="1"/>
            <a:r>
              <a:rPr lang="en-IN" dirty="0"/>
              <a:t>Transform Python list</a:t>
            </a:r>
          </a:p>
          <a:p>
            <a:pPr lvl="1"/>
            <a:r>
              <a:rPr lang="en-IN" dirty="0"/>
              <a:t>Use built-in functions</a:t>
            </a:r>
          </a:p>
          <a:p>
            <a:pPr lvl="1"/>
            <a:r>
              <a:rPr lang="en-IN" dirty="0"/>
              <a:t>Generate random data</a:t>
            </a:r>
          </a:p>
          <a:p>
            <a:r>
              <a:rPr lang="en-IN" dirty="0"/>
              <a:t>Indexing and Selection: Single element, Slicing, Broadcasting, 2D indexing and selection, Conditional selection</a:t>
            </a:r>
          </a:p>
          <a:p>
            <a:r>
              <a:rPr lang="en-IN" dirty="0"/>
              <a:t>Operations on arrays: Arithmetic, Universal functions, Summary statistics, 2D arrays</a:t>
            </a:r>
          </a:p>
          <a:p>
            <a:r>
              <a:rPr lang="en-IN" dirty="0"/>
              <a:t>Code: C:\code\Data Analytics\</a:t>
            </a:r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64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207854-91C7-61AF-F29B-EDF171C5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8BFCA7-0FE8-E7F7-F74B-265BDAF17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0293" y="4469609"/>
            <a:ext cx="4534133" cy="18161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123B2-C426-36E4-E948-65083505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87" y="1412265"/>
            <a:ext cx="7256899" cy="26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1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277F-29EC-01D4-336D-A2296FDC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8744-A1EB-181A-7A2F-67A572D4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Pandas</a:t>
            </a:r>
            <a:r>
              <a:rPr lang="en-IN" dirty="0"/>
              <a:t>: Library for Data Analysis</a:t>
            </a:r>
          </a:p>
          <a:p>
            <a:r>
              <a:rPr lang="en-IN" dirty="0"/>
              <a:t>Extremely powerful and flexible table (</a:t>
            </a:r>
            <a:r>
              <a:rPr lang="en-IN" dirty="0" err="1"/>
              <a:t>DataFrame</a:t>
            </a:r>
            <a:r>
              <a:rPr lang="en-IN" dirty="0"/>
              <a:t>) system built on top of NumPy</a:t>
            </a:r>
          </a:p>
          <a:p>
            <a:r>
              <a:rPr lang="en-IN" dirty="0"/>
              <a:t>Computationally very efficient</a:t>
            </a:r>
          </a:p>
          <a:p>
            <a:r>
              <a:rPr lang="en-IN" dirty="0"/>
              <a:t>Features</a:t>
            </a:r>
          </a:p>
          <a:p>
            <a:pPr lvl="1"/>
            <a:r>
              <a:rPr lang="en-IN" dirty="0"/>
              <a:t>Read/Write data – Many formats supported</a:t>
            </a:r>
          </a:p>
          <a:p>
            <a:pPr lvl="1"/>
            <a:r>
              <a:rPr lang="en-IN" dirty="0"/>
              <a:t>Indexing, Applying logic, Sub-setting, etc</a:t>
            </a:r>
          </a:p>
          <a:p>
            <a:pPr lvl="1"/>
            <a:r>
              <a:rPr lang="en-IN" dirty="0"/>
              <a:t>Handle missing data</a:t>
            </a:r>
          </a:p>
          <a:p>
            <a:pPr lvl="1"/>
            <a:r>
              <a:rPr lang="en-IN" dirty="0"/>
              <a:t>Adjust and restructure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64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EB9F-CE99-6A8D-2FB8-498A2661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Pandas: Main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0F89-8DC0-493E-0EFA-567F459E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Series and </a:t>
            </a:r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Conditional filtering and useful methods</a:t>
            </a:r>
          </a:p>
          <a:p>
            <a:r>
              <a:rPr lang="en-IN" dirty="0"/>
              <a:t>Missing data</a:t>
            </a:r>
          </a:p>
          <a:p>
            <a:r>
              <a:rPr lang="en-IN" dirty="0"/>
              <a:t>Grouping operations</a:t>
            </a:r>
          </a:p>
          <a:p>
            <a:r>
              <a:rPr lang="en-IN" dirty="0"/>
              <a:t>Combining </a:t>
            </a:r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Text methods and Time methods</a:t>
            </a:r>
          </a:p>
          <a:p>
            <a:r>
              <a:rPr lang="en-IN" dirty="0"/>
              <a:t>Inputs </a:t>
            </a:r>
            <a:r>
              <a:rPr lang="en-IN"/>
              <a:t>and Outputs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36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535-9844-49EA-C1AD-DBB4F620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 (</a:t>
            </a:r>
            <a:r>
              <a:rPr lang="pt-BR" dirty="0"/>
              <a:t>C:\code\Data Analytics\pandas\1_pandas_series.py)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3A4E-515E-6681-7F84-536A6D81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622"/>
            <a:ext cx="10515600" cy="4351338"/>
          </a:xfrm>
        </p:spPr>
        <p:txBody>
          <a:bodyPr/>
          <a:lstStyle/>
          <a:p>
            <a:r>
              <a:rPr lang="en-IN" b="1" dirty="0"/>
              <a:t>Series</a:t>
            </a:r>
            <a:r>
              <a:rPr lang="en-IN" dirty="0"/>
              <a:t>: A data structure that holds an array of information along with a named index</a:t>
            </a:r>
          </a:p>
          <a:p>
            <a:r>
              <a:rPr lang="en-IN" dirty="0"/>
              <a:t>The named index distinguishes it from a NumPy array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00EA8A-5D65-59CD-4FA7-BA80BCC6944E}"/>
              </a:ext>
            </a:extLst>
          </p:cNvPr>
          <p:cNvGraphicFramePr>
            <a:graphicFrameLocks noGrp="1"/>
          </p:cNvGraphicFramePr>
          <p:nvPr/>
        </p:nvGraphicFramePr>
        <p:xfrm>
          <a:off x="713071" y="4381402"/>
          <a:ext cx="2636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53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1549667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B042FC-D3A7-FBEA-AE6C-A6903C3E1BBA}"/>
              </a:ext>
            </a:extLst>
          </p:cNvPr>
          <p:cNvSpPr txBox="1"/>
          <p:nvPr/>
        </p:nvSpPr>
        <p:spPr>
          <a:xfrm>
            <a:off x="713071" y="3429000"/>
            <a:ext cx="280095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NumPy array has numeric index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6CB9CF-630D-EF85-2B1B-93D5FEECEA2B}"/>
              </a:ext>
            </a:extLst>
          </p:cNvPr>
          <p:cNvGraphicFramePr>
            <a:graphicFrameLocks noGrp="1"/>
          </p:cNvGraphicFramePr>
          <p:nvPr/>
        </p:nvGraphicFramePr>
        <p:xfrm>
          <a:off x="4138859" y="4380192"/>
          <a:ext cx="34827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8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1730943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Labelled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2F169B-DF1F-5C11-2C83-2819A4171F90}"/>
              </a:ext>
            </a:extLst>
          </p:cNvPr>
          <p:cNvSpPr txBox="1"/>
          <p:nvPr/>
        </p:nvSpPr>
        <p:spPr>
          <a:xfrm>
            <a:off x="4479755" y="3427790"/>
            <a:ext cx="280095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Pandas series has a labelled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B767-4047-1FAB-C191-A322BD66D95C}"/>
              </a:ext>
            </a:extLst>
          </p:cNvPr>
          <p:cNvSpPr txBox="1"/>
          <p:nvPr/>
        </p:nvSpPr>
        <p:spPr>
          <a:xfrm>
            <a:off x="713071" y="6004954"/>
            <a:ext cx="3080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Finding data using this index is not easy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9AA78-14BD-F216-244F-B5C1B039F8A4}"/>
              </a:ext>
            </a:extLst>
          </p:cNvPr>
          <p:cNvSpPr txBox="1"/>
          <p:nvPr/>
        </p:nvSpPr>
        <p:spPr>
          <a:xfrm>
            <a:off x="4209448" y="5971486"/>
            <a:ext cx="296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Finding data using this index is very easy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62460-173C-0600-63C8-B0C29D45809D}"/>
              </a:ext>
            </a:extLst>
          </p:cNvPr>
          <p:cNvGraphicFramePr>
            <a:graphicFrameLocks noGrp="1"/>
          </p:cNvGraphicFramePr>
          <p:nvPr/>
        </p:nvGraphicFramePr>
        <p:xfrm>
          <a:off x="8123723" y="4380192"/>
          <a:ext cx="3918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917">
                  <a:extLst>
                    <a:ext uri="{9D8B030D-6E8A-4147-A177-3AD203B41FA5}">
                      <a16:colId xmlns:a16="http://schemas.microsoft.com/office/drawing/2014/main" val="3830052696"/>
                    </a:ext>
                  </a:extLst>
                </a:gridCol>
                <a:gridCol w="1617044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732725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Numeric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Labelled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ECFE0-9906-9A3E-79C9-4D6FA43B2D6E}"/>
              </a:ext>
            </a:extLst>
          </p:cNvPr>
          <p:cNvSpPr txBox="1"/>
          <p:nvPr/>
        </p:nvSpPr>
        <p:spPr>
          <a:xfrm>
            <a:off x="8559667" y="3427790"/>
            <a:ext cx="314184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Note: Data is internally still numerically organized!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ACACB-E5F6-79B8-79D9-58FACAE1B76B}"/>
              </a:ext>
            </a:extLst>
          </p:cNvPr>
          <p:cNvSpPr txBox="1"/>
          <p:nvPr/>
        </p:nvSpPr>
        <p:spPr>
          <a:xfrm>
            <a:off x="8630256" y="5971486"/>
            <a:ext cx="296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We can still use the numeric index, if we want</a:t>
            </a:r>
          </a:p>
        </p:txBody>
      </p:sp>
    </p:spTree>
    <p:extLst>
      <p:ext uri="{BB962C8B-B14F-4D97-AF65-F5344CB8AC3E}">
        <p14:creationId xmlns:p14="http://schemas.microsoft.com/office/powerpoint/2010/main" val="2607364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8ED4-2473-9102-8E7E-773279F3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D59C-8E3D-BA62-E01D-40F69055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DataFrame</a:t>
            </a:r>
            <a:r>
              <a:rPr lang="en-IN" dirty="0"/>
              <a:t>: Table of columns and rows that can be easily restructured/filtered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So, </a:t>
            </a:r>
            <a:r>
              <a:rPr lang="en-IN" dirty="0" err="1"/>
              <a:t>Dataframe</a:t>
            </a:r>
            <a:r>
              <a:rPr lang="en-IN" dirty="0"/>
              <a:t> = Several series that share the same index, like a spreadsheet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9C4D6-AB90-19DB-3297-3A6639CE2DA3}"/>
              </a:ext>
            </a:extLst>
          </p:cNvPr>
          <p:cNvSpPr txBox="1"/>
          <p:nvPr/>
        </p:nvSpPr>
        <p:spPr>
          <a:xfrm>
            <a:off x="1039528" y="2858703"/>
            <a:ext cx="75077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11FBE1-923A-25E1-FC9A-B2C0007BE767}"/>
              </a:ext>
            </a:extLst>
          </p:cNvPr>
          <p:cNvGraphicFramePr>
            <a:graphicFrameLocks noGrp="1"/>
          </p:cNvGraphicFramePr>
          <p:nvPr/>
        </p:nvGraphicFramePr>
        <p:xfrm>
          <a:off x="693821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95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669648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4B8A7D-5C4A-FCD2-F64D-5BE86E2F1F77}"/>
              </a:ext>
            </a:extLst>
          </p:cNvPr>
          <p:cNvSpPr txBox="1"/>
          <p:nvPr/>
        </p:nvSpPr>
        <p:spPr>
          <a:xfrm>
            <a:off x="3342772" y="2858703"/>
            <a:ext cx="37073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Multiple Series with the Same Index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2206F9-3AF9-A1D3-C8ED-5154348EB8BA}"/>
              </a:ext>
            </a:extLst>
          </p:cNvPr>
          <p:cNvGraphicFramePr>
            <a:graphicFrameLocks noGrp="1"/>
          </p:cNvGraphicFramePr>
          <p:nvPr/>
        </p:nvGraphicFramePr>
        <p:xfrm>
          <a:off x="2561926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5095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669648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DF18A2-9497-F7A9-876A-4311AAC74331}"/>
              </a:ext>
            </a:extLst>
          </p:cNvPr>
          <p:cNvGraphicFramePr>
            <a:graphicFrameLocks noGrp="1"/>
          </p:cNvGraphicFramePr>
          <p:nvPr/>
        </p:nvGraphicFramePr>
        <p:xfrm>
          <a:off x="4369067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5095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669648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DA0406-96B5-A31C-BBDF-DC02A093C658}"/>
              </a:ext>
            </a:extLst>
          </p:cNvPr>
          <p:cNvGraphicFramePr>
            <a:graphicFrameLocks noGrp="1"/>
          </p:cNvGraphicFramePr>
          <p:nvPr/>
        </p:nvGraphicFramePr>
        <p:xfrm>
          <a:off x="6166583" y="3397720"/>
          <a:ext cx="165474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5095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669648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465F3E-1DD4-C1D3-DC80-112617098232}"/>
              </a:ext>
            </a:extLst>
          </p:cNvPr>
          <p:cNvSpPr txBox="1"/>
          <p:nvPr/>
        </p:nvSpPr>
        <p:spPr>
          <a:xfrm>
            <a:off x="9251079" y="2858703"/>
            <a:ext cx="15003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Dataframe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8A773F-276B-C396-C959-AA5DE78D53A2}"/>
              </a:ext>
            </a:extLst>
          </p:cNvPr>
          <p:cNvGraphicFramePr>
            <a:graphicFrameLocks noGrp="1"/>
          </p:cNvGraphicFramePr>
          <p:nvPr/>
        </p:nvGraphicFramePr>
        <p:xfrm>
          <a:off x="8346506" y="3397720"/>
          <a:ext cx="358882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0787">
                  <a:extLst>
                    <a:ext uri="{9D8B030D-6E8A-4147-A177-3AD203B41FA5}">
                      <a16:colId xmlns:a16="http://schemas.microsoft.com/office/drawing/2014/main" val="3246305487"/>
                    </a:ext>
                  </a:extLst>
                </a:gridCol>
                <a:gridCol w="802678">
                  <a:extLst>
                    <a:ext uri="{9D8B030D-6E8A-4147-A177-3AD203B41FA5}">
                      <a16:colId xmlns:a16="http://schemas.microsoft.com/office/drawing/2014/main" val="3029194218"/>
                    </a:ext>
                  </a:extLst>
                </a:gridCol>
                <a:gridCol w="802678">
                  <a:extLst>
                    <a:ext uri="{9D8B030D-6E8A-4147-A177-3AD203B41FA5}">
                      <a16:colId xmlns:a16="http://schemas.microsoft.com/office/drawing/2014/main" val="1749496761"/>
                    </a:ext>
                  </a:extLst>
                </a:gridCol>
                <a:gridCol w="802678">
                  <a:extLst>
                    <a:ext uri="{9D8B030D-6E8A-4147-A177-3AD203B41FA5}">
                      <a16:colId xmlns:a16="http://schemas.microsoft.com/office/drawing/2014/main" val="305399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3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9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3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843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5176-F333-6FAA-F753-72C62DB4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8D1D-EC5B-4428-4A8E-B62D97B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Basic operations</a:t>
            </a:r>
          </a:p>
          <a:p>
            <a:pPr lvl="1"/>
            <a:r>
              <a:rPr lang="en-IN" dirty="0"/>
              <a:t>Create a </a:t>
            </a:r>
            <a:r>
              <a:rPr lang="en-IN" dirty="0" err="1"/>
              <a:t>dataframe</a:t>
            </a:r>
            <a:endParaRPr lang="en-IN" dirty="0"/>
          </a:p>
          <a:p>
            <a:pPr lvl="1"/>
            <a:r>
              <a:rPr lang="en-IN" dirty="0"/>
              <a:t>Select a column/multiple columns</a:t>
            </a:r>
          </a:p>
          <a:p>
            <a:pPr lvl="1"/>
            <a:r>
              <a:rPr lang="en-IN" dirty="0"/>
              <a:t>Select a row/multiple rows</a:t>
            </a:r>
          </a:p>
          <a:p>
            <a:pPr lvl="1"/>
            <a:r>
              <a:rPr lang="en-IN" dirty="0"/>
              <a:t>Insert a new column/row</a:t>
            </a:r>
          </a:p>
          <a:p>
            <a:r>
              <a:rPr lang="en-IN" dirty="0"/>
              <a:t>Advanced Operations</a:t>
            </a:r>
          </a:p>
          <a:p>
            <a:pPr lvl="1"/>
            <a:r>
              <a:rPr lang="en-IN" dirty="0"/>
              <a:t>Indexing</a:t>
            </a:r>
          </a:p>
          <a:p>
            <a:pPr lvl="1"/>
            <a:r>
              <a:rPr lang="en-IN" dirty="0"/>
              <a:t>Filtering</a:t>
            </a:r>
          </a:p>
          <a:p>
            <a:pPr lvl="1"/>
            <a:r>
              <a:rPr lang="en-IN" dirty="0"/>
              <a:t>Missing data</a:t>
            </a:r>
          </a:p>
          <a:p>
            <a:pPr lvl="1"/>
            <a:r>
              <a:rPr lang="en-IN" dirty="0"/>
              <a:t>Grouping</a:t>
            </a:r>
          </a:p>
          <a:p>
            <a:pPr lvl="1"/>
            <a:r>
              <a:rPr lang="en-IN" dirty="0"/>
              <a:t>Joining</a:t>
            </a:r>
          </a:p>
        </p:txBody>
      </p:sp>
    </p:spTree>
    <p:extLst>
      <p:ext uri="{BB962C8B-B14F-4D97-AF65-F5344CB8AC3E}">
        <p14:creationId xmlns:p14="http://schemas.microsoft.com/office/powerpoint/2010/main" val="517395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190F-D1EF-BC0A-508E-6557C0A5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MatplotLib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5F2D-1227-3E48-5244-F0CE6B4B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Data visualization</a:t>
            </a:r>
            <a:r>
              <a:rPr lang="en-IN" dirty="0"/>
              <a:t> is very important to quickly understand trends and relationships in the data</a:t>
            </a:r>
          </a:p>
          <a:p>
            <a:r>
              <a:rPr lang="en-IN" b="1" dirty="0"/>
              <a:t>Matplotlib</a:t>
            </a:r>
            <a:r>
              <a:rPr lang="en-IN" dirty="0"/>
              <a:t>: One of the most popular plotting libraries in Python</a:t>
            </a:r>
          </a:p>
          <a:p>
            <a:r>
              <a:rPr lang="en-IN" i="1" dirty="0"/>
              <a:t>Grandfather</a:t>
            </a:r>
            <a:r>
              <a:rPr lang="en-IN" dirty="0"/>
              <a:t> of plotting and visualization libraries in Python</a:t>
            </a:r>
          </a:p>
          <a:p>
            <a:r>
              <a:rPr lang="en-IN" dirty="0"/>
              <a:t>Seaborn/Pandas built-in visualization are built on top of Matplotlib</a:t>
            </a:r>
          </a:p>
          <a:p>
            <a:r>
              <a:rPr lang="en-IN" dirty="0"/>
              <a:t>Heavily inspired by the plotting functions in the </a:t>
            </a:r>
            <a:r>
              <a:rPr lang="en-IN" dirty="0" err="1"/>
              <a:t>MatLab</a:t>
            </a:r>
            <a:r>
              <a:rPr lang="en-IN" dirty="0"/>
              <a:t> programming language</a:t>
            </a:r>
          </a:p>
          <a:p>
            <a:r>
              <a:rPr lang="en-IN" dirty="0"/>
              <a:t>Almost any type of plot can be created and customized</a:t>
            </a:r>
          </a:p>
          <a:p>
            <a:r>
              <a:rPr lang="en-IN" dirty="0"/>
              <a:t>Can be confusing at first: Two approaches: (1) Functional (2) OOP</a:t>
            </a:r>
          </a:p>
          <a:p>
            <a:r>
              <a:rPr lang="en-IN" dirty="0" err="1"/>
              <a:t>Maplot</a:t>
            </a:r>
            <a:r>
              <a:rPr lang="en-IN" dirty="0"/>
              <a:t> basics: Functional, Figures and subplots: OOP</a:t>
            </a:r>
          </a:p>
          <a:p>
            <a:r>
              <a:rPr lang="en-IN" dirty="0"/>
              <a:t>Main goals</a:t>
            </a:r>
          </a:p>
          <a:p>
            <a:pPr lvl="1"/>
            <a:r>
              <a:rPr lang="en-IN" dirty="0"/>
              <a:t>Plot a functional relationship, e.g. y = 2x</a:t>
            </a:r>
          </a:p>
          <a:p>
            <a:pPr lvl="1"/>
            <a:r>
              <a:rPr lang="en-IN" dirty="0"/>
              <a:t>Plot a relationship </a:t>
            </a:r>
            <a:r>
              <a:rPr lang="en-IN"/>
              <a:t>between raw data </a:t>
            </a:r>
            <a:r>
              <a:rPr lang="en-IN" dirty="0"/>
              <a:t>points</a:t>
            </a:r>
            <a:r>
              <a:rPr lang="en-IN"/>
              <a:t>: x = [1, 2, 3, 4] and y = [2, 4, 6, 8]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5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FFDA-0873-C641-508A-77ED9FE0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E306-E635-1AAA-69C0-AED8440A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Seaborn</a:t>
            </a:r>
            <a:r>
              <a:rPr lang="en-IN" dirty="0"/>
              <a:t>: Statistical plotting library specifically designed to interact with Pandas </a:t>
            </a:r>
            <a:r>
              <a:rPr lang="en-IN" dirty="0" err="1"/>
              <a:t>DataFrames</a:t>
            </a:r>
            <a:r>
              <a:rPr lang="en-IN" dirty="0"/>
              <a:t> to create common statistical plots</a:t>
            </a:r>
          </a:p>
          <a:p>
            <a:r>
              <a:rPr lang="en-IN" dirty="0"/>
              <a:t>Built on top of Matplotlib, but uses a simpler </a:t>
            </a:r>
            <a:r>
              <a:rPr lang="en-IN" i="1" dirty="0"/>
              <a:t>one-line</a:t>
            </a:r>
            <a:r>
              <a:rPr lang="en-IN" dirty="0"/>
              <a:t> syntax</a:t>
            </a:r>
          </a:p>
          <a:p>
            <a:r>
              <a:rPr lang="en-IN" dirty="0"/>
              <a:t>Easy to use, but less customization possible as compared to Matplotlib</a:t>
            </a:r>
          </a:p>
          <a:p>
            <a:r>
              <a:rPr lang="en-IN" dirty="0"/>
              <a:t>Example: </a:t>
            </a:r>
            <a:r>
              <a:rPr lang="en-IN" i="1" dirty="0" err="1"/>
              <a:t>sns.scatterplot</a:t>
            </a:r>
            <a:r>
              <a:rPr lang="en-IN" i="1" dirty="0"/>
              <a:t>(x=‘division’, y=‘sales’, data=</a:t>
            </a:r>
            <a:r>
              <a:rPr lang="en-IN" i="1" dirty="0" err="1"/>
              <a:t>df</a:t>
            </a:r>
            <a:r>
              <a:rPr lang="en-IN" i="1" dirty="0"/>
              <a:t>)</a:t>
            </a:r>
            <a:endParaRPr lang="en-IN" dirty="0"/>
          </a:p>
          <a:p>
            <a:r>
              <a:rPr lang="en-IN" dirty="0"/>
              <a:t>Types of plots</a:t>
            </a:r>
          </a:p>
          <a:p>
            <a:pPr lvl="1"/>
            <a:r>
              <a:rPr lang="en-IN" dirty="0"/>
              <a:t>Scatter plots: How are different features related to one another?</a:t>
            </a:r>
          </a:p>
          <a:p>
            <a:pPr lvl="1"/>
            <a:r>
              <a:rPr lang="en-IN" dirty="0"/>
              <a:t>Distribution plots: How is data distributed?</a:t>
            </a:r>
          </a:p>
          <a:p>
            <a:pPr lvl="1"/>
            <a:r>
              <a:rPr lang="en-IN" dirty="0"/>
              <a:t>Categorical plots</a:t>
            </a:r>
          </a:p>
          <a:p>
            <a:pPr lvl="1"/>
            <a:r>
              <a:rPr lang="en-IN" dirty="0"/>
              <a:t>Comparison plots</a:t>
            </a:r>
          </a:p>
          <a:p>
            <a:pPr lvl="1"/>
            <a:r>
              <a:rPr lang="en-IN" dirty="0"/>
              <a:t>Seaborn grids</a:t>
            </a:r>
          </a:p>
          <a:p>
            <a:pPr lvl="1"/>
            <a:r>
              <a:rPr lang="en-IN" dirty="0"/>
              <a:t>Matrix plots</a:t>
            </a:r>
          </a:p>
        </p:txBody>
      </p:sp>
    </p:spTree>
    <p:extLst>
      <p:ext uri="{BB962C8B-B14F-4D97-AF65-F5344CB8AC3E}">
        <p14:creationId xmlns:p14="http://schemas.microsoft.com/office/powerpoint/2010/main" val="220696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99A4BC-9912-A911-A89D-8BECBA59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and Historical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216AFA-89EE-CEA5-CA16-87F94124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B2B99-D965-D890-38F8-72E27A07D24F}"/>
              </a:ext>
            </a:extLst>
          </p:cNvPr>
          <p:cNvSpPr txBox="1"/>
          <p:nvPr/>
        </p:nvSpPr>
        <p:spPr>
          <a:xfrm>
            <a:off x="1273995" y="2198670"/>
            <a:ext cx="24555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Credit Card Transaction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A29B2-134A-0C47-838F-00B4B92D6034}"/>
              </a:ext>
            </a:extLst>
          </p:cNvPr>
          <p:cNvSpPr txBox="1"/>
          <p:nvPr/>
        </p:nvSpPr>
        <p:spPr>
          <a:xfrm>
            <a:off x="1273994" y="2701227"/>
            <a:ext cx="245552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Credit Card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72436-C412-6259-B0A2-5C689ADC1AA0}"/>
              </a:ext>
            </a:extLst>
          </p:cNvPr>
          <p:cNvSpPr txBox="1"/>
          <p:nvPr/>
        </p:nvSpPr>
        <p:spPr>
          <a:xfrm>
            <a:off x="1273993" y="3234338"/>
            <a:ext cx="24555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Credit Card Transaction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C4D5A-EB57-7083-EB33-BFE3F5C0FEDB}"/>
              </a:ext>
            </a:extLst>
          </p:cNvPr>
          <p:cNvSpPr txBox="1"/>
          <p:nvPr/>
        </p:nvSpPr>
        <p:spPr>
          <a:xfrm>
            <a:off x="1273994" y="3817119"/>
            <a:ext cx="245552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Credit Card Transaction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5464E-E8D5-5640-59D7-7DF47C2E94C0}"/>
              </a:ext>
            </a:extLst>
          </p:cNvPr>
          <p:cNvSpPr txBox="1"/>
          <p:nvPr/>
        </p:nvSpPr>
        <p:spPr>
          <a:xfrm>
            <a:off x="1273993" y="4350230"/>
            <a:ext cx="24555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Credit Card Transaction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DC417-15DB-B51F-E5FE-509851184019}"/>
              </a:ext>
            </a:extLst>
          </p:cNvPr>
          <p:cNvSpPr txBox="1"/>
          <p:nvPr/>
        </p:nvSpPr>
        <p:spPr>
          <a:xfrm>
            <a:off x="1273993" y="4912002"/>
            <a:ext cx="245552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Credit Card Transaction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32228-D2E1-1765-A773-8F6807D7EADB}"/>
              </a:ext>
            </a:extLst>
          </p:cNvPr>
          <p:cNvSpPr txBox="1"/>
          <p:nvPr/>
        </p:nvSpPr>
        <p:spPr>
          <a:xfrm>
            <a:off x="1273992" y="5445113"/>
            <a:ext cx="24555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Credit Card Transaction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63A5EA-ED0E-2FD2-09AE-7518EFC823A7}"/>
              </a:ext>
            </a:extLst>
          </p:cNvPr>
          <p:cNvSpPr/>
          <p:nvPr/>
        </p:nvSpPr>
        <p:spPr>
          <a:xfrm>
            <a:off x="4670027" y="3623007"/>
            <a:ext cx="1006868" cy="7465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5AC2E-B33F-55AF-D30D-C1943269D598}"/>
              </a:ext>
            </a:extLst>
          </p:cNvPr>
          <p:cNvSpPr txBox="1"/>
          <p:nvPr/>
        </p:nvSpPr>
        <p:spPr>
          <a:xfrm>
            <a:off x="6596007" y="3623007"/>
            <a:ext cx="2928135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Historical data of Credit Card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901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71F5-859D-B231-E038-152E4F59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00CD80-B3A4-3754-157E-7109B9E78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1448" y="623550"/>
            <a:ext cx="2185801" cy="159017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B5B194-684A-3B2A-3341-959277A7A146}"/>
              </a:ext>
            </a:extLst>
          </p:cNvPr>
          <p:cNvCxnSpPr>
            <a:stCxn id="5" idx="2"/>
          </p:cNvCxnSpPr>
          <p:nvPr/>
        </p:nvCxnSpPr>
        <p:spPr>
          <a:xfrm flipH="1">
            <a:off x="5924348" y="2213720"/>
            <a:ext cx="1" cy="704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C00C61-68D1-7C1E-BB85-B3355DB85916}"/>
              </a:ext>
            </a:extLst>
          </p:cNvPr>
          <p:cNvCxnSpPr/>
          <p:nvPr/>
        </p:nvCxnSpPr>
        <p:spPr>
          <a:xfrm>
            <a:off x="3935002" y="2907587"/>
            <a:ext cx="40171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A61CB9-6B58-71F8-DC6A-EF0C75B001FC}"/>
              </a:ext>
            </a:extLst>
          </p:cNvPr>
          <p:cNvCxnSpPr/>
          <p:nvPr/>
        </p:nvCxnSpPr>
        <p:spPr>
          <a:xfrm flipH="1">
            <a:off x="3928153" y="2907587"/>
            <a:ext cx="1" cy="704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7FA57C-C436-AAB7-0D0B-01F491F50BDC}"/>
              </a:ext>
            </a:extLst>
          </p:cNvPr>
          <p:cNvCxnSpPr/>
          <p:nvPr/>
        </p:nvCxnSpPr>
        <p:spPr>
          <a:xfrm flipH="1">
            <a:off x="7952197" y="2916150"/>
            <a:ext cx="1" cy="704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59B73B-E630-9DDB-C3B0-5F31CADDFFF4}"/>
              </a:ext>
            </a:extLst>
          </p:cNvPr>
          <p:cNvSpPr txBox="1"/>
          <p:nvPr/>
        </p:nvSpPr>
        <p:spPr>
          <a:xfrm>
            <a:off x="2967934" y="3620291"/>
            <a:ext cx="193413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Valid transaction?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C9AFB-FF73-2D5C-4AF7-350658CBE322}"/>
              </a:ext>
            </a:extLst>
          </p:cNvPr>
          <p:cNvSpPr txBox="1"/>
          <p:nvPr/>
        </p:nvSpPr>
        <p:spPr>
          <a:xfrm>
            <a:off x="6893959" y="3601455"/>
            <a:ext cx="209722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Invalid transaction?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A5A38-59B5-35A1-37D9-9764C13FE2F6}"/>
              </a:ext>
            </a:extLst>
          </p:cNvPr>
          <p:cNvSpPr txBox="1"/>
          <p:nvPr/>
        </p:nvSpPr>
        <p:spPr>
          <a:xfrm>
            <a:off x="636998" y="5034337"/>
            <a:ext cx="301032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Amount range: 1-5000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E423C-08A1-9D23-6E77-1FE2C6866D81}"/>
              </a:ext>
            </a:extLst>
          </p:cNvPr>
          <p:cNvSpPr txBox="1"/>
          <p:nvPr/>
        </p:nvSpPr>
        <p:spPr>
          <a:xfrm>
            <a:off x="636998" y="5465989"/>
            <a:ext cx="3010327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Amount range: 5001-10000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7BD4BE-FF9F-3D4E-B297-A3BC67642006}"/>
              </a:ext>
            </a:extLst>
          </p:cNvPr>
          <p:cNvSpPr txBox="1"/>
          <p:nvPr/>
        </p:nvSpPr>
        <p:spPr>
          <a:xfrm>
            <a:off x="636998" y="5918957"/>
            <a:ext cx="301032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Amount range: 10000-25000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AA9CF-9921-ACBC-E247-C05E59C9EF75}"/>
              </a:ext>
            </a:extLst>
          </p:cNvPr>
          <p:cNvSpPr txBox="1"/>
          <p:nvPr/>
        </p:nvSpPr>
        <p:spPr>
          <a:xfrm>
            <a:off x="636998" y="6350609"/>
            <a:ext cx="301032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Amount range &gt; 25001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B6D93-2CF8-609C-116A-65A992769218}"/>
              </a:ext>
            </a:extLst>
          </p:cNvPr>
          <p:cNvSpPr txBox="1"/>
          <p:nvPr/>
        </p:nvSpPr>
        <p:spPr>
          <a:xfrm>
            <a:off x="3935002" y="5032625"/>
            <a:ext cx="179797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Time: Morning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5A00ED-0A50-AD54-DF91-83B03E16790C}"/>
              </a:ext>
            </a:extLst>
          </p:cNvPr>
          <p:cNvSpPr txBox="1"/>
          <p:nvPr/>
        </p:nvSpPr>
        <p:spPr>
          <a:xfrm>
            <a:off x="3912742" y="5470758"/>
            <a:ext cx="179797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Time: Afternoon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39F0C-7430-B52C-9E79-7254A759115B}"/>
              </a:ext>
            </a:extLst>
          </p:cNvPr>
          <p:cNvSpPr txBox="1"/>
          <p:nvPr/>
        </p:nvSpPr>
        <p:spPr>
          <a:xfrm>
            <a:off x="3935002" y="5908891"/>
            <a:ext cx="179797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Time: Evening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C9AC4-1152-930D-D61A-B34472F667ED}"/>
              </a:ext>
            </a:extLst>
          </p:cNvPr>
          <p:cNvSpPr txBox="1"/>
          <p:nvPr/>
        </p:nvSpPr>
        <p:spPr>
          <a:xfrm>
            <a:off x="3912742" y="6350609"/>
            <a:ext cx="179797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Time: Night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04FB99-4653-6EEC-0809-42DA94EF197C}"/>
              </a:ext>
            </a:extLst>
          </p:cNvPr>
          <p:cNvSpPr txBox="1"/>
          <p:nvPr/>
        </p:nvSpPr>
        <p:spPr>
          <a:xfrm>
            <a:off x="6020660" y="4934349"/>
            <a:ext cx="15719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City: Pune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703EFE-C78A-EC5E-205C-6A4AB3E7FDB2}"/>
              </a:ext>
            </a:extLst>
          </p:cNvPr>
          <p:cNvSpPr txBox="1"/>
          <p:nvPr/>
        </p:nvSpPr>
        <p:spPr>
          <a:xfrm>
            <a:off x="6020659" y="5398536"/>
            <a:ext cx="15719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City: Mumbai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600A9-8517-1738-DA5C-43629E917FB1}"/>
              </a:ext>
            </a:extLst>
          </p:cNvPr>
          <p:cNvSpPr txBox="1"/>
          <p:nvPr/>
        </p:nvSpPr>
        <p:spPr>
          <a:xfrm>
            <a:off x="6020659" y="5871016"/>
            <a:ext cx="15719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City: Delhi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494773-F25B-9C69-C845-2E6DEEA9631F}"/>
              </a:ext>
            </a:extLst>
          </p:cNvPr>
          <p:cNvSpPr txBox="1"/>
          <p:nvPr/>
        </p:nvSpPr>
        <p:spPr>
          <a:xfrm>
            <a:off x="6020658" y="6341515"/>
            <a:ext cx="15719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City: Other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B186C-E368-1E3F-877B-98B0DEC96FC1}"/>
              </a:ext>
            </a:extLst>
          </p:cNvPr>
          <p:cNvSpPr txBox="1"/>
          <p:nvPr/>
        </p:nvSpPr>
        <p:spPr>
          <a:xfrm>
            <a:off x="7880281" y="4934349"/>
            <a:ext cx="19212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Reason: Shopping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10A33-6A46-A6B8-E70E-EBA1ECF50DA1}"/>
              </a:ext>
            </a:extLst>
          </p:cNvPr>
          <p:cNvSpPr txBox="1"/>
          <p:nvPr/>
        </p:nvSpPr>
        <p:spPr>
          <a:xfrm>
            <a:off x="7880280" y="5398536"/>
            <a:ext cx="1921267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Reason: Hotel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276B31-CA0B-D7F5-3731-D7DF93B90AA7}"/>
              </a:ext>
            </a:extLst>
          </p:cNvPr>
          <p:cNvSpPr txBox="1"/>
          <p:nvPr/>
        </p:nvSpPr>
        <p:spPr>
          <a:xfrm>
            <a:off x="7880280" y="5871016"/>
            <a:ext cx="19212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Reason: Bill </a:t>
            </a:r>
            <a:r>
              <a:rPr lang="en-IN" b="1" dirty="0" err="1"/>
              <a:t>Pymt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F05DF6-DF48-0E0B-6701-A05423215EF2}"/>
              </a:ext>
            </a:extLst>
          </p:cNvPr>
          <p:cNvSpPr txBox="1"/>
          <p:nvPr/>
        </p:nvSpPr>
        <p:spPr>
          <a:xfrm>
            <a:off x="7880279" y="6341515"/>
            <a:ext cx="19212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Reason: Online</a:t>
            </a:r>
          </a:p>
        </p:txBody>
      </p:sp>
      <p:sp>
        <p:nvSpPr>
          <p:cNvPr id="33" name="Flowchart: Multidocument 32">
            <a:extLst>
              <a:ext uri="{FF2B5EF4-FFF2-40B4-BE49-F238E27FC236}">
                <a16:creationId xmlns:a16="http://schemas.microsoft.com/office/drawing/2014/main" id="{9750D9E1-44A9-4556-8BAF-39D991D62E92}"/>
              </a:ext>
            </a:extLst>
          </p:cNvPr>
          <p:cNvSpPr/>
          <p:nvPr/>
        </p:nvSpPr>
        <p:spPr>
          <a:xfrm>
            <a:off x="10582382" y="5341621"/>
            <a:ext cx="1366463" cy="132497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Clusters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4FB9583-2A5D-DA36-020C-D486D6E2AB78}"/>
              </a:ext>
            </a:extLst>
          </p:cNvPr>
          <p:cNvSpPr/>
          <p:nvPr/>
        </p:nvSpPr>
        <p:spPr>
          <a:xfrm>
            <a:off x="9965936" y="5767868"/>
            <a:ext cx="472608" cy="47248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3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E059-698B-13C2-3433-8AF85822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Operational Data</a:t>
            </a:r>
            <a:br>
              <a:rPr lang="en-IN" dirty="0"/>
            </a:br>
            <a:r>
              <a:rPr lang="en-IN" dirty="0"/>
              <a:t>(Data Comes 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A12E-85B2-924E-FEC1-2E4FA943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account holder transfers money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customer places an order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loan is granted</a:t>
            </a:r>
          </a:p>
        </p:txBody>
      </p:sp>
      <p:pic>
        <p:nvPicPr>
          <p:cNvPr id="1026" name="Picture 2" descr="What is an online money transfer? What is the most secure money transfer  service on the Internet? - Quora">
            <a:extLst>
              <a:ext uri="{FF2B5EF4-FFF2-40B4-BE49-F238E27FC236}">
                <a16:creationId xmlns:a16="http://schemas.microsoft.com/office/drawing/2014/main" id="{76F9850F-E610-71A3-4BDA-6A576BAE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061" y="681037"/>
            <a:ext cx="3357744" cy="20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ortance of E-Commerce and online shopping and why to sell Online. | by  Nyxone | Medium">
            <a:extLst>
              <a:ext uri="{FF2B5EF4-FFF2-40B4-BE49-F238E27FC236}">
                <a16:creationId xmlns:a16="http://schemas.microsoft.com/office/drawing/2014/main" id="{BBF80833-7933-3485-4081-351C672D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682" y="2874126"/>
            <a:ext cx="3122502" cy="205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orms of Advances in Banking">
            <a:extLst>
              <a:ext uri="{FF2B5EF4-FFF2-40B4-BE49-F238E27FC236}">
                <a16:creationId xmlns:a16="http://schemas.microsoft.com/office/drawing/2014/main" id="{166B333F-7905-16E0-3C4B-282B14CE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07" y="5067215"/>
            <a:ext cx="2155438" cy="154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3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2ED-A8EC-12E1-4F74-DB9DF762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Analytical Data</a:t>
            </a:r>
            <a:br>
              <a:rPr lang="en-IN" dirty="0"/>
            </a:br>
            <a:r>
              <a:rPr lang="en-IN" dirty="0"/>
              <a:t>(Data Goes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1546-E23B-C321-7EF7-66313D2A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Last month money transfer history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Top 5 order conversions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Loans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45274-F1EB-7455-FA16-D3B0CC46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46" y="365125"/>
            <a:ext cx="6722195" cy="1434576"/>
          </a:xfrm>
          <a:prstGeom prst="rect">
            <a:avLst/>
          </a:prstGeom>
        </p:spPr>
      </p:pic>
      <p:pic>
        <p:nvPicPr>
          <p:cNvPr id="2056" name="Picture 8" descr="Top Sales Persons with 5 or more orders - DAX Calculations - Enterprise DNA  Forum">
            <a:extLst>
              <a:ext uri="{FF2B5EF4-FFF2-40B4-BE49-F238E27FC236}">
                <a16:creationId xmlns:a16="http://schemas.microsoft.com/office/drawing/2014/main" id="{E9096CE5-103E-76B2-B130-3634AEF14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04" y="2066374"/>
            <a:ext cx="4899710" cy="215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ranted loans and NPL. Source: report of banking system performance in... |  Download Scientific Diagram">
            <a:extLst>
              <a:ext uri="{FF2B5EF4-FFF2-40B4-BE49-F238E27FC236}">
                <a16:creationId xmlns:a16="http://schemas.microsoft.com/office/drawing/2014/main" id="{767FF647-610F-43A1-0E72-72FDBE36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249" y="4362677"/>
            <a:ext cx="5437371" cy="237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2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A6A2-3C3E-6D90-40FC-411DF1C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 to Data Analytics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AEE2A45-75D7-0EAA-1607-CC63780DC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3263" y="1423192"/>
            <a:ext cx="2104990" cy="1510769"/>
          </a:xfrm>
        </p:spPr>
      </p:pic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0ED7AC3-6A5A-60BF-A5F0-34E130E25253}"/>
              </a:ext>
            </a:extLst>
          </p:cNvPr>
          <p:cNvSpPr/>
          <p:nvPr/>
        </p:nvSpPr>
        <p:spPr>
          <a:xfrm>
            <a:off x="1374809" y="1818033"/>
            <a:ext cx="1001027" cy="102027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CRM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793693F-EC9F-0F4A-E19C-652DB0435C23}"/>
              </a:ext>
            </a:extLst>
          </p:cNvPr>
          <p:cNvSpPr/>
          <p:nvPr/>
        </p:nvSpPr>
        <p:spPr>
          <a:xfrm>
            <a:off x="1374809" y="2933961"/>
            <a:ext cx="1001027" cy="102027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Billing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635219E-EA93-25B9-9F43-5C4C691999EB}"/>
              </a:ext>
            </a:extLst>
          </p:cNvPr>
          <p:cNvSpPr/>
          <p:nvPr/>
        </p:nvSpPr>
        <p:spPr>
          <a:xfrm>
            <a:off x="1374808" y="5156685"/>
            <a:ext cx="1001027" cy="102027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External data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FEFFA76-534D-833A-A9EE-9BEBF0F6BCD3}"/>
              </a:ext>
            </a:extLst>
          </p:cNvPr>
          <p:cNvSpPr/>
          <p:nvPr/>
        </p:nvSpPr>
        <p:spPr>
          <a:xfrm>
            <a:off x="1374808" y="4031132"/>
            <a:ext cx="1001027" cy="1020278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B5C23-94FC-FBE3-BFF1-D443249F2B29}"/>
              </a:ext>
            </a:extLst>
          </p:cNvPr>
          <p:cNvSpPr txBox="1"/>
          <p:nvPr/>
        </p:nvSpPr>
        <p:spPr>
          <a:xfrm>
            <a:off x="3234088" y="2933961"/>
            <a:ext cx="433137" cy="203132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endParaRPr lang="en-IN" b="1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EA398C-18CF-F4C5-7A39-D863163CD231}"/>
              </a:ext>
            </a:extLst>
          </p:cNvPr>
          <p:cNvCxnSpPr>
            <a:stCxn id="4" idx="4"/>
          </p:cNvCxnSpPr>
          <p:nvPr/>
        </p:nvCxnSpPr>
        <p:spPr>
          <a:xfrm>
            <a:off x="2375836" y="2328172"/>
            <a:ext cx="858252" cy="954043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388651-EE7C-11E8-DD8D-58BE078A82AF}"/>
              </a:ext>
            </a:extLst>
          </p:cNvPr>
          <p:cNvCxnSpPr>
            <a:stCxn id="5" idx="4"/>
          </p:cNvCxnSpPr>
          <p:nvPr/>
        </p:nvCxnSpPr>
        <p:spPr>
          <a:xfrm>
            <a:off x="2375836" y="3444100"/>
            <a:ext cx="858252" cy="30012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F23A63-CB80-F36B-D4E3-7913D61E9129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75835" y="4109987"/>
            <a:ext cx="858252" cy="431284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E326DD-5F89-416D-4166-B0DF46E476BD}"/>
              </a:ext>
            </a:extLst>
          </p:cNvPr>
          <p:cNvCxnSpPr>
            <a:stCxn id="6" idx="4"/>
          </p:cNvCxnSpPr>
          <p:nvPr/>
        </p:nvCxnSpPr>
        <p:spPr>
          <a:xfrm flipV="1">
            <a:off x="2375835" y="4541271"/>
            <a:ext cx="858252" cy="1125553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14D77ADA-2136-49F8-D5D2-871721F021E1}"/>
              </a:ext>
            </a:extLst>
          </p:cNvPr>
          <p:cNvSpPr/>
          <p:nvPr/>
        </p:nvSpPr>
        <p:spPr>
          <a:xfrm>
            <a:off x="3881120" y="3690570"/>
            <a:ext cx="890603" cy="599440"/>
          </a:xfrm>
          <a:prstGeom prst="strip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29E801FD-12F0-0DCF-7F2E-70ACB49FDDD5}"/>
              </a:ext>
            </a:extLst>
          </p:cNvPr>
          <p:cNvSpPr/>
          <p:nvPr/>
        </p:nvSpPr>
        <p:spPr>
          <a:xfrm>
            <a:off x="4958612" y="2534005"/>
            <a:ext cx="1901258" cy="2831235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Data</a:t>
            </a:r>
          </a:p>
          <a:p>
            <a:pPr algn="ctr"/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Warehouse</a:t>
            </a:r>
          </a:p>
          <a:p>
            <a:pPr algn="ctr"/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DD7C20-B2EA-7C39-3CC7-1D9D10F5BDEF}"/>
              </a:ext>
            </a:extLst>
          </p:cNvPr>
          <p:cNvCxnSpPr>
            <a:cxnSpLocks/>
          </p:cNvCxnSpPr>
          <p:nvPr/>
        </p:nvCxnSpPr>
        <p:spPr>
          <a:xfrm flipV="1">
            <a:off x="6859870" y="2178576"/>
            <a:ext cx="1644050" cy="124434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22">
            <a:extLst>
              <a:ext uri="{FF2B5EF4-FFF2-40B4-BE49-F238E27FC236}">
                <a16:creationId xmlns:a16="http://schemas.microsoft.com/office/drawing/2014/main" id="{77BEE225-95F4-9047-E301-22C61C236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8565" y="3030502"/>
            <a:ext cx="2104990" cy="151076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3C9C01-4E79-5B0C-F95B-144A4F948420}"/>
              </a:ext>
            </a:extLst>
          </p:cNvPr>
          <p:cNvCxnSpPr>
            <a:cxnSpLocks/>
            <a:stCxn id="19" idx="4"/>
          </p:cNvCxnSpPr>
          <p:nvPr/>
        </p:nvCxnSpPr>
        <p:spPr>
          <a:xfrm flipV="1">
            <a:off x="6859870" y="3785886"/>
            <a:ext cx="1709352" cy="163737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Content Placeholder 22">
            <a:extLst>
              <a:ext uri="{FF2B5EF4-FFF2-40B4-BE49-F238E27FC236}">
                <a16:creationId xmlns:a16="http://schemas.microsoft.com/office/drawing/2014/main" id="{4B965E68-B195-EDD4-464A-FE866CEA1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40487" y="4762735"/>
            <a:ext cx="2104990" cy="151076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C9044C-F26B-2084-E516-1AF7DBCECA72}"/>
              </a:ext>
            </a:extLst>
          </p:cNvPr>
          <p:cNvCxnSpPr>
            <a:cxnSpLocks/>
          </p:cNvCxnSpPr>
          <p:nvPr/>
        </p:nvCxnSpPr>
        <p:spPr>
          <a:xfrm>
            <a:off x="6859870" y="4762735"/>
            <a:ext cx="1781274" cy="75538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FDDCA2-C197-5C8D-819A-46485F61D96D}"/>
              </a:ext>
            </a:extLst>
          </p:cNvPr>
          <p:cNvSpPr txBox="1"/>
          <p:nvPr/>
        </p:nvSpPr>
        <p:spPr>
          <a:xfrm>
            <a:off x="10408253" y="1905802"/>
            <a:ext cx="144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Reporting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C85C8-8917-8BC4-6286-0FF07A89D17C}"/>
              </a:ext>
            </a:extLst>
          </p:cNvPr>
          <p:cNvSpPr txBox="1"/>
          <p:nvPr/>
        </p:nvSpPr>
        <p:spPr>
          <a:xfrm>
            <a:off x="10408252" y="3452121"/>
            <a:ext cx="144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Analytics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A6D420-12E5-BB6E-D75B-D8E0D850A3F9}"/>
              </a:ext>
            </a:extLst>
          </p:cNvPr>
          <p:cNvSpPr txBox="1"/>
          <p:nvPr/>
        </p:nvSpPr>
        <p:spPr>
          <a:xfrm>
            <a:off x="10408252" y="5250142"/>
            <a:ext cx="144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Mining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DDF8FE3-A820-E8D9-C9E0-A5238E8C4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78304" y="1404376"/>
            <a:ext cx="1326129" cy="132612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7517A93-AA44-BEB4-DAAB-15DBF5A7E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09600" y="3133551"/>
            <a:ext cx="1569645" cy="104381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B752AF-C069-C41F-297E-B1E86BEAE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03320" y="4852979"/>
            <a:ext cx="1538349" cy="10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8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50064-7733-9CB4-BA8E-7A724034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Areas of Data-related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C36FB-C1D8-E628-3F51-42F384FB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49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1AF3B-0697-82E3-F17D-7BAD8818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– What is There for 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C19D3-CDC5-3115-8CC7-EC1A8251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99DB6-BEBE-BAF5-FEA4-FFC46A1EA7AA}"/>
              </a:ext>
            </a:extLst>
          </p:cNvPr>
          <p:cNvSpPr txBox="1"/>
          <p:nvPr/>
        </p:nvSpPr>
        <p:spPr>
          <a:xfrm>
            <a:off x="1212783" y="2829827"/>
            <a:ext cx="2983832" cy="2954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IN" sz="2400" b="1" dirty="0"/>
          </a:p>
          <a:p>
            <a:pPr algn="ctr"/>
            <a:r>
              <a:rPr lang="en-IN" sz="2400" b="1" dirty="0">
                <a:highlight>
                  <a:srgbClr val="FFFF00"/>
                </a:highlight>
              </a:rPr>
              <a:t>Data </a:t>
            </a:r>
          </a:p>
          <a:p>
            <a:pPr algn="ctr"/>
            <a:endParaRPr lang="en-IN" sz="2400" b="1" dirty="0">
              <a:highlight>
                <a:srgbClr val="FFFF00"/>
              </a:highlight>
            </a:endParaRPr>
          </a:p>
          <a:p>
            <a:pPr algn="ctr"/>
            <a:r>
              <a:rPr lang="en-IN" sz="2400" b="1" dirty="0">
                <a:highlight>
                  <a:srgbClr val="FFFF00"/>
                </a:highlight>
              </a:rPr>
              <a:t>Engineering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(</a:t>
            </a:r>
            <a:r>
              <a:rPr lang="en-IN" sz="2400" b="1" dirty="0">
                <a:solidFill>
                  <a:srgbClr val="FF0000"/>
                </a:solidFill>
              </a:rPr>
              <a:t>Infrastructure</a:t>
            </a:r>
            <a:r>
              <a:rPr lang="en-IN" sz="2400" b="1" dirty="0"/>
              <a:t>)</a:t>
            </a:r>
          </a:p>
          <a:p>
            <a:pPr algn="ctr"/>
            <a:endParaRPr lang="en-IN" sz="2400" b="1" dirty="0"/>
          </a:p>
          <a:p>
            <a:pPr algn="ctr"/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C960B-78A6-86F1-13EE-B5BD5A9E7AC6}"/>
              </a:ext>
            </a:extLst>
          </p:cNvPr>
          <p:cNvSpPr txBox="1"/>
          <p:nvPr/>
        </p:nvSpPr>
        <p:spPr>
          <a:xfrm>
            <a:off x="4349015" y="2818597"/>
            <a:ext cx="2983832" cy="29546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en-IN" sz="2400" b="1" dirty="0"/>
          </a:p>
          <a:p>
            <a:pPr algn="ctr"/>
            <a:r>
              <a:rPr lang="en-IN" sz="2400" b="1" dirty="0">
                <a:highlight>
                  <a:srgbClr val="FFFF00"/>
                </a:highlight>
              </a:rPr>
              <a:t>Data </a:t>
            </a:r>
          </a:p>
          <a:p>
            <a:pPr algn="ctr"/>
            <a:endParaRPr lang="en-IN" sz="2400" b="1" dirty="0">
              <a:highlight>
                <a:srgbClr val="FFFF00"/>
              </a:highlight>
            </a:endParaRPr>
          </a:p>
          <a:p>
            <a:pPr algn="ctr"/>
            <a:r>
              <a:rPr lang="en-IN" sz="2400" b="1" dirty="0">
                <a:highlight>
                  <a:srgbClr val="FFFF00"/>
                </a:highlight>
              </a:rPr>
              <a:t>Analytics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(</a:t>
            </a:r>
            <a:r>
              <a:rPr lang="en-IN" sz="2400" b="1" dirty="0">
                <a:solidFill>
                  <a:srgbClr val="FF0000"/>
                </a:solidFill>
              </a:rPr>
              <a:t>Decisions</a:t>
            </a:r>
            <a:r>
              <a:rPr lang="en-IN" sz="2400" b="1" dirty="0"/>
              <a:t>)</a:t>
            </a:r>
          </a:p>
          <a:p>
            <a:pPr algn="ctr"/>
            <a:endParaRPr lang="en-IN" sz="2400" b="1" dirty="0"/>
          </a:p>
          <a:p>
            <a:pPr algn="ctr"/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552F5-4C34-C09B-2742-906F20E24567}"/>
              </a:ext>
            </a:extLst>
          </p:cNvPr>
          <p:cNvSpPr txBox="1"/>
          <p:nvPr/>
        </p:nvSpPr>
        <p:spPr>
          <a:xfrm>
            <a:off x="7485247" y="2829827"/>
            <a:ext cx="2983832" cy="295465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IN" sz="2400" b="1" dirty="0"/>
          </a:p>
          <a:p>
            <a:pPr algn="ctr"/>
            <a:r>
              <a:rPr lang="en-IN" sz="2400" b="1" dirty="0">
                <a:highlight>
                  <a:srgbClr val="FFFF00"/>
                </a:highlight>
              </a:rPr>
              <a:t>Data </a:t>
            </a:r>
          </a:p>
          <a:p>
            <a:pPr algn="ctr"/>
            <a:endParaRPr lang="en-IN" sz="2400" b="1" dirty="0">
              <a:highlight>
                <a:srgbClr val="FFFF00"/>
              </a:highlight>
            </a:endParaRPr>
          </a:p>
          <a:p>
            <a:pPr algn="ctr"/>
            <a:r>
              <a:rPr lang="en-IN" sz="2400" b="1" dirty="0">
                <a:highlight>
                  <a:srgbClr val="FFFF00"/>
                </a:highlight>
              </a:rPr>
              <a:t>Science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(</a:t>
            </a:r>
            <a:r>
              <a:rPr lang="en-IN" sz="2400" b="1" dirty="0">
                <a:solidFill>
                  <a:srgbClr val="FF0000"/>
                </a:solidFill>
              </a:rPr>
              <a:t>Modelling,</a:t>
            </a:r>
          </a:p>
          <a:p>
            <a:pPr algn="ctr"/>
            <a:r>
              <a:rPr lang="en-IN" sz="2400" b="1" dirty="0">
                <a:solidFill>
                  <a:srgbClr val="FF0000"/>
                </a:solidFill>
              </a:rPr>
              <a:t>Product building</a:t>
            </a:r>
            <a:r>
              <a:rPr lang="en-IN" sz="2400" b="1" dirty="0"/>
              <a:t>)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608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Microsoft Office PowerPoint</Application>
  <PresentationFormat>Widescreen</PresentationFormat>
  <Paragraphs>325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Data Analytics</vt:lpstr>
      <vt:lpstr>Basic Concepts</vt:lpstr>
      <vt:lpstr>Current and Historical Data</vt:lpstr>
      <vt:lpstr>Using Data</vt:lpstr>
      <vt:lpstr>Operational Data (Data Comes In)</vt:lpstr>
      <vt:lpstr>Analytical Data (Data Goes Out)</vt:lpstr>
      <vt:lpstr>Data Warehousing to Data Analytics</vt:lpstr>
      <vt:lpstr>Areas of Data-related Work</vt:lpstr>
      <vt:lpstr>Data – What is There for Me?</vt:lpstr>
      <vt:lpstr>Data Engineering</vt:lpstr>
      <vt:lpstr>Data Analytics</vt:lpstr>
      <vt:lpstr>Types of Data Analytics</vt:lpstr>
      <vt:lpstr>Descriptive Analytics</vt:lpstr>
      <vt:lpstr>Diagnostic Analytics</vt:lpstr>
      <vt:lpstr>Predictive Analytics</vt:lpstr>
      <vt:lpstr>Prescriptive Analytics</vt:lpstr>
      <vt:lpstr>Data Analytics Life Cycle</vt:lpstr>
      <vt:lpstr>Data Science</vt:lpstr>
      <vt:lpstr>Python Data Science: NumPy, Pandas, MatplotLib, Seaborn, ScikitLearn</vt:lpstr>
      <vt:lpstr>NumPy</vt:lpstr>
      <vt:lpstr>NumPy Arrays</vt:lpstr>
      <vt:lpstr>Pandas</vt:lpstr>
      <vt:lpstr>Pandas</vt:lpstr>
      <vt:lpstr>Pandas: Main Topics</vt:lpstr>
      <vt:lpstr>Series (C:\code\Data Analytics\pandas\1_pandas_series.py)</vt:lpstr>
      <vt:lpstr>DataFrame</vt:lpstr>
      <vt:lpstr>DataFrame</vt:lpstr>
      <vt:lpstr>MatplotLib</vt:lpstr>
      <vt:lpstr>Seaborn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Atul Kahate</dc:creator>
  <cp:lastModifiedBy>Atul Kahate</cp:lastModifiedBy>
  <cp:revision>1</cp:revision>
  <dcterms:created xsi:type="dcterms:W3CDTF">2024-04-10T02:18:12Z</dcterms:created>
  <dcterms:modified xsi:type="dcterms:W3CDTF">2024-04-10T02:18:26Z</dcterms:modified>
</cp:coreProperties>
</file>