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494" r:id="rId2"/>
    <p:sldId id="1382" r:id="rId3"/>
    <p:sldId id="1495" r:id="rId4"/>
    <p:sldId id="1496" r:id="rId5"/>
    <p:sldId id="1497" r:id="rId6"/>
    <p:sldId id="487" r:id="rId7"/>
    <p:sldId id="1499" r:id="rId8"/>
    <p:sldId id="2100" r:id="rId9"/>
    <p:sldId id="2101" r:id="rId10"/>
    <p:sldId id="1383" r:id="rId11"/>
    <p:sldId id="496" r:id="rId12"/>
    <p:sldId id="504" r:id="rId13"/>
    <p:sldId id="1501" r:id="rId14"/>
    <p:sldId id="1502" r:id="rId15"/>
    <p:sldId id="1668" r:id="rId16"/>
    <p:sldId id="1432" r:id="rId17"/>
    <p:sldId id="1505" r:id="rId18"/>
    <p:sldId id="1506" r:id="rId19"/>
    <p:sldId id="1433" r:id="rId20"/>
    <p:sldId id="1434" r:id="rId21"/>
    <p:sldId id="1848" r:id="rId22"/>
    <p:sldId id="2102" r:id="rId23"/>
    <p:sldId id="1435" r:id="rId24"/>
    <p:sldId id="1436" r:id="rId25"/>
    <p:sldId id="1849" r:id="rId26"/>
    <p:sldId id="468" r:id="rId27"/>
    <p:sldId id="471" r:id="rId28"/>
    <p:sldId id="1507" r:id="rId29"/>
    <p:sldId id="1983" r:id="rId30"/>
    <p:sldId id="1984" r:id="rId31"/>
    <p:sldId id="1985" r:id="rId32"/>
    <p:sldId id="1796" r:id="rId33"/>
    <p:sldId id="1797" r:id="rId34"/>
    <p:sldId id="1069" r:id="rId35"/>
    <p:sldId id="1981" r:id="rId36"/>
    <p:sldId id="474" r:id="rId37"/>
    <p:sldId id="1980" r:id="rId38"/>
    <p:sldId id="1979" r:id="rId39"/>
    <p:sldId id="1982" r:id="rId40"/>
    <p:sldId id="2150" r:id="rId41"/>
    <p:sldId id="2151" r:id="rId42"/>
    <p:sldId id="555" r:id="rId43"/>
    <p:sldId id="2035" r:id="rId44"/>
    <p:sldId id="2036" r:id="rId45"/>
    <p:sldId id="2046" r:id="rId46"/>
    <p:sldId id="2045" r:id="rId47"/>
    <p:sldId id="2038" r:id="rId48"/>
    <p:sldId id="186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5909-E706-33D9-1D6A-7AF9169A3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66345E-B5FF-7A16-AFA1-53073FCD5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064B79-43D2-E125-A5E5-655E944F4F71}"/>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5" name="Footer Placeholder 4">
            <a:extLst>
              <a:ext uri="{FF2B5EF4-FFF2-40B4-BE49-F238E27FC236}">
                <a16:creationId xmlns:a16="http://schemas.microsoft.com/office/drawing/2014/main" id="{CEE15E34-8AE3-BED8-E5A4-8B4D1C8338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D1F95-F048-E805-0B1B-7F48045C1EEB}"/>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161909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954F-E9FF-816E-9A0D-CFB47BFE44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BE0310-E2B9-C7F2-D46C-C37967514F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C46D0D-406A-64BE-9C52-858B2BE3FAA6}"/>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5" name="Footer Placeholder 4">
            <a:extLst>
              <a:ext uri="{FF2B5EF4-FFF2-40B4-BE49-F238E27FC236}">
                <a16:creationId xmlns:a16="http://schemas.microsoft.com/office/drawing/2014/main" id="{5FA08366-FEEA-6A44-28A6-C989EDD25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710F6F-8789-77E7-0C5C-C57E6B2E1E1F}"/>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43338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E10E0-E706-A0C3-77AC-66FFD49B7B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E6302D-DE14-4406-1566-4ABDE1F66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802CA3-9682-C3DD-2394-AF104420A843}"/>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5" name="Footer Placeholder 4">
            <a:extLst>
              <a:ext uri="{FF2B5EF4-FFF2-40B4-BE49-F238E27FC236}">
                <a16:creationId xmlns:a16="http://schemas.microsoft.com/office/drawing/2014/main" id="{4E89C1F7-EF50-E2F3-4F48-137016EA2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317317-2F20-0810-1510-376D4D795D3E}"/>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31563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C999-A5EB-7AB6-9ABC-C5D9A9868A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9172CE-CDF4-9075-874D-DC49AC79B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CDED64-B929-A7BC-D1FD-093447A720A6}"/>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5" name="Footer Placeholder 4">
            <a:extLst>
              <a:ext uri="{FF2B5EF4-FFF2-40B4-BE49-F238E27FC236}">
                <a16:creationId xmlns:a16="http://schemas.microsoft.com/office/drawing/2014/main" id="{0E82F747-4574-FB24-6C4B-888B88A11D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F5EC5-C779-ECD5-C92C-6E7FA5ED6AE3}"/>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174761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834A-F11B-198C-BD7A-05D4C08C3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607953-4742-7FCC-A67F-C2897E830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7E112-1565-ED0A-D179-985134669CCA}"/>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5" name="Footer Placeholder 4">
            <a:extLst>
              <a:ext uri="{FF2B5EF4-FFF2-40B4-BE49-F238E27FC236}">
                <a16:creationId xmlns:a16="http://schemas.microsoft.com/office/drawing/2014/main" id="{F05F6623-3146-EFD9-B9AB-76B3A2EE3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D3315-1075-FBB6-084A-0B1F3072A7CD}"/>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375416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C6EC-B6C9-4BE0-0FB6-A72E68A408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577836-BD82-B264-F890-2A0D0F507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504325-3DA0-4CB7-20C4-C679F14EAB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E267A1-40BC-DD63-B904-3C2D900F6B40}"/>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6" name="Footer Placeholder 5">
            <a:extLst>
              <a:ext uri="{FF2B5EF4-FFF2-40B4-BE49-F238E27FC236}">
                <a16:creationId xmlns:a16="http://schemas.microsoft.com/office/drawing/2014/main" id="{3931666D-C3C4-0BA0-BD28-773F9919CB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981902-3815-2CD6-CD66-3D79ABF956E1}"/>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325490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9466-161F-0C2F-999A-3CCCE6E695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017CE5-4F23-EEA3-82AF-005FEF685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C99905-FB68-7251-75B5-E9B7591EB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9B9ADD-6CD3-4B9B-2AB1-DA19770CD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B9F74-7F1C-633E-C4F1-CC4207A1D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EB385D-F936-B93E-2776-56917989DB39}"/>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8" name="Footer Placeholder 7">
            <a:extLst>
              <a:ext uri="{FF2B5EF4-FFF2-40B4-BE49-F238E27FC236}">
                <a16:creationId xmlns:a16="http://schemas.microsoft.com/office/drawing/2014/main" id="{8F57089F-AFD7-CD36-B99D-92E8357798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E51B5E-D56B-C935-BD6E-87613537663B}"/>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49534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13DD-BA88-AF7F-F331-60F005B5EE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0A5215-AF7B-081D-AFEC-906663760481}"/>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4" name="Footer Placeholder 3">
            <a:extLst>
              <a:ext uri="{FF2B5EF4-FFF2-40B4-BE49-F238E27FC236}">
                <a16:creationId xmlns:a16="http://schemas.microsoft.com/office/drawing/2014/main" id="{76BDBB24-CC28-238E-91E8-7B852AC133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B4661C-4B7D-B083-3481-A1435FF36237}"/>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406393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34FBE-BE13-C798-A877-329018FA073F}"/>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3" name="Footer Placeholder 2">
            <a:extLst>
              <a:ext uri="{FF2B5EF4-FFF2-40B4-BE49-F238E27FC236}">
                <a16:creationId xmlns:a16="http://schemas.microsoft.com/office/drawing/2014/main" id="{C1F20B01-9ADB-99A3-E5DA-13106FFBCF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EB484C-4C4E-5CE2-CF01-441570FEF629}"/>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50714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F63E-E123-B023-E86C-2DB26A947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99CF5A-DAF4-3ED8-B740-6DB954563E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9280C2-26EA-44B6-446D-CED1EA01F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F0021-4174-A9FB-D250-A04E39C8BC6C}"/>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6" name="Footer Placeholder 5">
            <a:extLst>
              <a:ext uri="{FF2B5EF4-FFF2-40B4-BE49-F238E27FC236}">
                <a16:creationId xmlns:a16="http://schemas.microsoft.com/office/drawing/2014/main" id="{03E8E4F8-2BFD-058E-3179-F03617D75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2C11B-B171-8B8D-C560-20A79F873354}"/>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264098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65E8-67E5-46C6-5985-8ABC991BD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2FB998-1D35-30FB-C864-95FA7D545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31EE76-3CC7-8A92-D052-FF24AB8F5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A7B0E-5826-DBE0-62ED-A5D54DA405E7}"/>
              </a:ext>
            </a:extLst>
          </p:cNvPr>
          <p:cNvSpPr>
            <a:spLocks noGrp="1"/>
          </p:cNvSpPr>
          <p:nvPr>
            <p:ph type="dt" sz="half" idx="10"/>
          </p:nvPr>
        </p:nvSpPr>
        <p:spPr/>
        <p:txBody>
          <a:bodyPr/>
          <a:lstStyle/>
          <a:p>
            <a:fld id="{85B8E67A-145E-4CA4-B801-953DE1BB4539}" type="datetimeFigureOut">
              <a:rPr lang="en-IN" smtClean="0"/>
              <a:t>19-04-2024</a:t>
            </a:fld>
            <a:endParaRPr lang="en-IN"/>
          </a:p>
        </p:txBody>
      </p:sp>
      <p:sp>
        <p:nvSpPr>
          <p:cNvPr id="6" name="Footer Placeholder 5">
            <a:extLst>
              <a:ext uri="{FF2B5EF4-FFF2-40B4-BE49-F238E27FC236}">
                <a16:creationId xmlns:a16="http://schemas.microsoft.com/office/drawing/2014/main" id="{066B3CFC-9FBF-AEC0-DA62-E8CBED9D3F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8ACCA4-B884-B7A0-A909-59F20C768BE8}"/>
              </a:ext>
            </a:extLst>
          </p:cNvPr>
          <p:cNvSpPr>
            <a:spLocks noGrp="1"/>
          </p:cNvSpPr>
          <p:nvPr>
            <p:ph type="sldNum" sz="quarter" idx="12"/>
          </p:nvPr>
        </p:nvSpPr>
        <p:spPr/>
        <p:txBody>
          <a:bodyPr/>
          <a:lstStyle/>
          <a:p>
            <a:fld id="{22E56797-9C71-4B30-ABFD-72ECCCBEEDFC}" type="slidenum">
              <a:rPr lang="en-IN" smtClean="0"/>
              <a:t>‹#›</a:t>
            </a:fld>
            <a:endParaRPr lang="en-IN"/>
          </a:p>
        </p:txBody>
      </p:sp>
    </p:spTree>
    <p:extLst>
      <p:ext uri="{BB962C8B-B14F-4D97-AF65-F5344CB8AC3E}">
        <p14:creationId xmlns:p14="http://schemas.microsoft.com/office/powerpoint/2010/main" val="6668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D4AEA-6E96-170F-39AE-0F2123CE6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6F4CAA-472D-7343-79AA-2606C975F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C9EE8F-7624-3CB0-FFE1-59C8350E46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8E67A-145E-4CA4-B801-953DE1BB4539}" type="datetimeFigureOut">
              <a:rPr lang="en-IN" smtClean="0"/>
              <a:t>19-04-2024</a:t>
            </a:fld>
            <a:endParaRPr lang="en-IN"/>
          </a:p>
        </p:txBody>
      </p:sp>
      <p:sp>
        <p:nvSpPr>
          <p:cNvPr id="5" name="Footer Placeholder 4">
            <a:extLst>
              <a:ext uri="{FF2B5EF4-FFF2-40B4-BE49-F238E27FC236}">
                <a16:creationId xmlns:a16="http://schemas.microsoft.com/office/drawing/2014/main" id="{A2FF2796-61F5-C498-10C3-4C76D3929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37809-C994-47B0-98F6-9584B2AC8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56797-9C71-4B30-ABFD-72ECCCBEEDFC}" type="slidenum">
              <a:rPr lang="en-IN" smtClean="0"/>
              <a:t>‹#›</a:t>
            </a:fld>
            <a:endParaRPr lang="en-IN"/>
          </a:p>
        </p:txBody>
      </p:sp>
    </p:spTree>
    <p:extLst>
      <p:ext uri="{BB962C8B-B14F-4D97-AF65-F5344CB8AC3E}">
        <p14:creationId xmlns:p14="http://schemas.microsoft.com/office/powerpoint/2010/main" val="421383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z-table.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70.png"/><Relationship Id="rId2" Type="http://schemas.openxmlformats.org/officeDocument/2006/relationships/image" Target="../media/image10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8ED9-7C80-E870-E48E-879CCABE818D}"/>
              </a:ext>
            </a:extLst>
          </p:cNvPr>
          <p:cNvSpPr>
            <a:spLocks noGrp="1"/>
          </p:cNvSpPr>
          <p:nvPr>
            <p:ph type="title"/>
          </p:nvPr>
        </p:nvSpPr>
        <p:spPr/>
        <p:txBody>
          <a:bodyPr/>
          <a:lstStyle/>
          <a:p>
            <a:r>
              <a:rPr lang="en-IN" dirty="0"/>
              <a:t>Probability Distribution Types</a:t>
            </a:r>
          </a:p>
        </p:txBody>
      </p:sp>
      <p:sp>
        <p:nvSpPr>
          <p:cNvPr id="3" name="Content Placeholder 2">
            <a:extLst>
              <a:ext uri="{FF2B5EF4-FFF2-40B4-BE49-F238E27FC236}">
                <a16:creationId xmlns:a16="http://schemas.microsoft.com/office/drawing/2014/main" id="{76277C62-B82A-13F5-E350-E9E6DCED2A91}"/>
              </a:ext>
            </a:extLst>
          </p:cNvPr>
          <p:cNvSpPr>
            <a:spLocks noGrp="1"/>
          </p:cNvSpPr>
          <p:nvPr>
            <p:ph idx="1"/>
          </p:nvPr>
        </p:nvSpPr>
        <p:spPr/>
        <p:txBody>
          <a:bodyPr>
            <a:normAutofit/>
          </a:bodyPr>
          <a:lstStyle/>
          <a:p>
            <a:r>
              <a:rPr lang="en-IN" sz="3200" b="1" dirty="0"/>
              <a:t>Discrete</a:t>
            </a:r>
          </a:p>
          <a:p>
            <a:pPr lvl="1"/>
            <a:r>
              <a:rPr lang="en-IN" sz="2800" dirty="0"/>
              <a:t>Uniform</a:t>
            </a:r>
          </a:p>
          <a:p>
            <a:pPr lvl="1"/>
            <a:r>
              <a:rPr lang="en-IN" sz="2800" b="1" dirty="0"/>
              <a:t>Binomial</a:t>
            </a:r>
          </a:p>
          <a:p>
            <a:pPr lvl="1"/>
            <a:r>
              <a:rPr lang="en-IN" sz="2800" b="1" dirty="0"/>
              <a:t>Poisson</a:t>
            </a:r>
          </a:p>
          <a:p>
            <a:r>
              <a:rPr lang="en-IN" sz="3200" b="1" dirty="0"/>
              <a:t>Continuous</a:t>
            </a:r>
          </a:p>
          <a:p>
            <a:pPr lvl="1"/>
            <a:r>
              <a:rPr lang="en-IN" sz="2800" dirty="0"/>
              <a:t>Uniform*</a:t>
            </a:r>
          </a:p>
          <a:p>
            <a:pPr lvl="1"/>
            <a:r>
              <a:rPr lang="en-IN" sz="2800" dirty="0"/>
              <a:t>Exponential</a:t>
            </a:r>
          </a:p>
          <a:p>
            <a:pPr lvl="1"/>
            <a:r>
              <a:rPr lang="en-IN" sz="2800" b="1" dirty="0"/>
              <a:t>Normal</a:t>
            </a:r>
            <a:endParaRPr lang="en-IN" sz="2800" dirty="0"/>
          </a:p>
        </p:txBody>
      </p:sp>
    </p:spTree>
    <p:extLst>
      <p:ext uri="{BB962C8B-B14F-4D97-AF65-F5344CB8AC3E}">
        <p14:creationId xmlns:p14="http://schemas.microsoft.com/office/powerpoint/2010/main" val="386497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D83768-75DC-35A3-2A88-798EFB486FF0}"/>
              </a:ext>
            </a:extLst>
          </p:cNvPr>
          <p:cNvSpPr>
            <a:spLocks noGrp="1"/>
          </p:cNvSpPr>
          <p:nvPr>
            <p:ph type="title"/>
          </p:nvPr>
        </p:nvSpPr>
        <p:spPr/>
        <p:txBody>
          <a:bodyPr/>
          <a:lstStyle/>
          <a:p>
            <a:r>
              <a:rPr lang="en-IN" dirty="0"/>
              <a:t>Discrete Distributions: </a:t>
            </a:r>
            <a:br>
              <a:rPr lang="en-IN" dirty="0"/>
            </a:br>
            <a:r>
              <a:rPr lang="en-IN" dirty="0"/>
              <a:t>(3) Poisson Distribution</a:t>
            </a:r>
          </a:p>
        </p:txBody>
      </p:sp>
      <p:sp>
        <p:nvSpPr>
          <p:cNvPr id="5" name="Text Placeholder 4">
            <a:extLst>
              <a:ext uri="{FF2B5EF4-FFF2-40B4-BE49-F238E27FC236}">
                <a16:creationId xmlns:a16="http://schemas.microsoft.com/office/drawing/2014/main" id="{79F1147D-0F21-012C-AED9-CC0986C3BCB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0907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8C9-1BBF-EB12-C072-A7B49D408DFE}"/>
              </a:ext>
            </a:extLst>
          </p:cNvPr>
          <p:cNvSpPr>
            <a:spLocks noGrp="1"/>
          </p:cNvSpPr>
          <p:nvPr>
            <p:ph type="title"/>
          </p:nvPr>
        </p:nvSpPr>
        <p:spPr/>
        <p:txBody>
          <a:bodyPr/>
          <a:lstStyle/>
          <a:p>
            <a:r>
              <a:rPr lang="en-IN" dirty="0"/>
              <a:t>Poisson Distribution</a:t>
            </a:r>
          </a:p>
        </p:txBody>
      </p:sp>
      <p:sp>
        <p:nvSpPr>
          <p:cNvPr id="3" name="Content Placeholder 2">
            <a:extLst>
              <a:ext uri="{FF2B5EF4-FFF2-40B4-BE49-F238E27FC236}">
                <a16:creationId xmlns:a16="http://schemas.microsoft.com/office/drawing/2014/main" id="{16ABDBA4-E5BC-F56C-66F0-7B4CB971759A}"/>
              </a:ext>
            </a:extLst>
          </p:cNvPr>
          <p:cNvSpPr>
            <a:spLocks noGrp="1"/>
          </p:cNvSpPr>
          <p:nvPr>
            <p:ph idx="1"/>
          </p:nvPr>
        </p:nvSpPr>
        <p:spPr/>
        <p:txBody>
          <a:bodyPr>
            <a:normAutofit/>
          </a:bodyPr>
          <a:lstStyle/>
          <a:p>
            <a:r>
              <a:rPr lang="en-US" dirty="0"/>
              <a:t>Binomial distribution: Perform </a:t>
            </a:r>
            <a:r>
              <a:rPr lang="en-US" i="1" dirty="0"/>
              <a:t>n</a:t>
            </a:r>
            <a:r>
              <a:rPr lang="en-US" dirty="0"/>
              <a:t> trials and determine success/failure</a:t>
            </a:r>
          </a:p>
          <a:p>
            <a:r>
              <a:rPr lang="en-US" b="1" dirty="0"/>
              <a:t>Poisson distribution</a:t>
            </a:r>
            <a:r>
              <a:rPr lang="en-US" dirty="0"/>
              <a:t>:</a:t>
            </a:r>
            <a:r>
              <a:rPr lang="en-US" b="1" dirty="0"/>
              <a:t> </a:t>
            </a:r>
            <a:r>
              <a:rPr lang="en-US" dirty="0"/>
              <a:t>Considers the number of successes </a:t>
            </a:r>
            <a:r>
              <a:rPr lang="en-US" i="1" dirty="0"/>
              <a:t>per unit of time </a:t>
            </a:r>
            <a:r>
              <a:rPr lang="en-US" dirty="0"/>
              <a:t>(or another continuous unit, such as distance)</a:t>
            </a:r>
          </a:p>
          <a:p>
            <a:r>
              <a:rPr lang="en-US" dirty="0"/>
              <a:t>Example: Usually 15 cars pass a toll plaza every hour. We want to know the probability that 13 cars will pass through in the next hour.</a:t>
            </a:r>
          </a:p>
        </p:txBody>
      </p:sp>
    </p:spTree>
    <p:extLst>
      <p:ext uri="{BB962C8B-B14F-4D97-AF65-F5344CB8AC3E}">
        <p14:creationId xmlns:p14="http://schemas.microsoft.com/office/powerpoint/2010/main" val="309712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8C9-1BBF-EB12-C072-A7B49D408DFE}"/>
              </a:ext>
            </a:extLst>
          </p:cNvPr>
          <p:cNvSpPr>
            <a:spLocks noGrp="1"/>
          </p:cNvSpPr>
          <p:nvPr>
            <p:ph type="title"/>
          </p:nvPr>
        </p:nvSpPr>
        <p:spPr/>
        <p:txBody>
          <a:bodyPr/>
          <a:lstStyle/>
          <a:p>
            <a:r>
              <a:rPr lang="en-IN" dirty="0"/>
              <a:t>Poisson Distribution – Example</a:t>
            </a:r>
          </a:p>
        </p:txBody>
      </p:sp>
      <p:sp>
        <p:nvSpPr>
          <p:cNvPr id="3" name="Content Placeholder 2">
            <a:extLst>
              <a:ext uri="{FF2B5EF4-FFF2-40B4-BE49-F238E27FC236}">
                <a16:creationId xmlns:a16="http://schemas.microsoft.com/office/drawing/2014/main" id="{16ABDBA4-E5BC-F56C-66F0-7B4CB971759A}"/>
              </a:ext>
            </a:extLst>
          </p:cNvPr>
          <p:cNvSpPr>
            <a:spLocks noGrp="1"/>
          </p:cNvSpPr>
          <p:nvPr>
            <p:ph idx="1"/>
          </p:nvPr>
        </p:nvSpPr>
        <p:spPr/>
        <p:txBody>
          <a:bodyPr>
            <a:normAutofit fontScale="92500" lnSpcReduction="10000"/>
          </a:bodyPr>
          <a:lstStyle/>
          <a:p>
            <a:r>
              <a:rPr lang="en-US" dirty="0"/>
              <a:t>Example: Usually 15 cars pass a toll plaza every hour. We want to know the probability that 13 cars will pass through in the next hour.</a:t>
            </a:r>
          </a:p>
          <a:p>
            <a:endParaRPr lang="en-US" dirty="0"/>
          </a:p>
          <a:p>
            <a:endParaRPr lang="en-US" dirty="0"/>
          </a:p>
          <a:p>
            <a:endParaRPr lang="en-US" dirty="0"/>
          </a:p>
          <a:p>
            <a:endParaRPr lang="en-US" dirty="0"/>
          </a:p>
          <a:p>
            <a:endParaRPr lang="en-US" dirty="0"/>
          </a:p>
          <a:p>
            <a:endParaRPr lang="en-US" dirty="0"/>
          </a:p>
          <a:p>
            <a:endParaRPr lang="en-US" dirty="0">
              <a:effectLst/>
              <a:latin typeface="Arial" panose="020B0604020202020204" pitchFamily="34" charset="0"/>
            </a:endParaRPr>
          </a:p>
          <a:p>
            <a:r>
              <a:rPr lang="en-US" dirty="0">
                <a:effectLst/>
              </a:rPr>
              <a:t>Conclusion: 9.56% chance of 13 cars passing in the next hour</a:t>
            </a:r>
            <a:endParaRPr lang="en-US" dirty="0"/>
          </a:p>
          <a:p>
            <a:endParaRPr lang="en-IN" dirty="0"/>
          </a:p>
        </p:txBody>
      </p:sp>
      <p:pic>
        <p:nvPicPr>
          <p:cNvPr id="5" name="Picture 4">
            <a:extLst>
              <a:ext uri="{FF2B5EF4-FFF2-40B4-BE49-F238E27FC236}">
                <a16:creationId xmlns:a16="http://schemas.microsoft.com/office/drawing/2014/main" id="{6B3EA14A-7BBA-A019-678B-096CFEF8631F}"/>
              </a:ext>
            </a:extLst>
          </p:cNvPr>
          <p:cNvPicPr>
            <a:picLocks noChangeAspect="1"/>
          </p:cNvPicPr>
          <p:nvPr/>
        </p:nvPicPr>
        <p:blipFill>
          <a:blip r:embed="rId2"/>
          <a:stretch>
            <a:fillRect/>
          </a:stretch>
        </p:blipFill>
        <p:spPr>
          <a:xfrm>
            <a:off x="1013854" y="2541400"/>
            <a:ext cx="9938261" cy="2775093"/>
          </a:xfrm>
          <a:prstGeom prst="rect">
            <a:avLst/>
          </a:prstGeom>
        </p:spPr>
      </p:pic>
      <p:pic>
        <p:nvPicPr>
          <p:cNvPr id="6" name="Picture 5">
            <a:extLst>
              <a:ext uri="{FF2B5EF4-FFF2-40B4-BE49-F238E27FC236}">
                <a16:creationId xmlns:a16="http://schemas.microsoft.com/office/drawing/2014/main" id="{80B04F8F-C8B1-B3BA-3DC9-009100B2292B}"/>
              </a:ext>
            </a:extLst>
          </p:cNvPr>
          <p:cNvPicPr>
            <a:picLocks noChangeAspect="1"/>
          </p:cNvPicPr>
          <p:nvPr/>
        </p:nvPicPr>
        <p:blipFill>
          <a:blip r:embed="rId3"/>
          <a:stretch>
            <a:fillRect/>
          </a:stretch>
        </p:blipFill>
        <p:spPr>
          <a:xfrm>
            <a:off x="3769013" y="4211536"/>
            <a:ext cx="2660787" cy="1104957"/>
          </a:xfrm>
          <a:prstGeom prst="rect">
            <a:avLst/>
          </a:prstGeom>
        </p:spPr>
      </p:pic>
      <p:pic>
        <p:nvPicPr>
          <p:cNvPr id="8" name="Picture 7">
            <a:extLst>
              <a:ext uri="{FF2B5EF4-FFF2-40B4-BE49-F238E27FC236}">
                <a16:creationId xmlns:a16="http://schemas.microsoft.com/office/drawing/2014/main" id="{D744FE4B-034D-37ED-05E5-E2FB8E1A066A}"/>
              </a:ext>
            </a:extLst>
          </p:cNvPr>
          <p:cNvPicPr>
            <a:picLocks noChangeAspect="1"/>
          </p:cNvPicPr>
          <p:nvPr/>
        </p:nvPicPr>
        <p:blipFill>
          <a:blip r:embed="rId4"/>
          <a:stretch>
            <a:fillRect/>
          </a:stretch>
        </p:blipFill>
        <p:spPr>
          <a:xfrm>
            <a:off x="6926421" y="4001294"/>
            <a:ext cx="2095608" cy="1346269"/>
          </a:xfrm>
          <a:prstGeom prst="rect">
            <a:avLst/>
          </a:prstGeom>
        </p:spPr>
      </p:pic>
      <p:sp>
        <p:nvSpPr>
          <p:cNvPr id="7" name="TextBox 6">
            <a:extLst>
              <a:ext uri="{FF2B5EF4-FFF2-40B4-BE49-F238E27FC236}">
                <a16:creationId xmlns:a16="http://schemas.microsoft.com/office/drawing/2014/main" id="{96B0AC84-CB7F-E5B9-0F3C-718BD3D8C368}"/>
              </a:ext>
            </a:extLst>
          </p:cNvPr>
          <p:cNvSpPr txBox="1"/>
          <p:nvPr/>
        </p:nvSpPr>
        <p:spPr>
          <a:xfrm>
            <a:off x="1041509" y="5223800"/>
            <a:ext cx="6097604" cy="369332"/>
          </a:xfrm>
          <a:prstGeom prst="rect">
            <a:avLst/>
          </a:prstGeom>
          <a:noFill/>
        </p:spPr>
        <p:txBody>
          <a:bodyPr wrap="square">
            <a:spAutoFit/>
          </a:bodyPr>
          <a:lstStyle/>
          <a:p>
            <a:r>
              <a:rPr lang="en-US" dirty="0"/>
              <a:t>Note: e = 2.718, Euler's constant</a:t>
            </a:r>
            <a:endParaRPr lang="en-IN" dirty="0"/>
          </a:p>
        </p:txBody>
      </p:sp>
    </p:spTree>
    <p:extLst>
      <p:ext uri="{BB962C8B-B14F-4D97-AF65-F5344CB8AC3E}">
        <p14:creationId xmlns:p14="http://schemas.microsoft.com/office/powerpoint/2010/main" val="208782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46C9-7282-A79C-B59A-625E0DF6B263}"/>
              </a:ext>
            </a:extLst>
          </p:cNvPr>
          <p:cNvSpPr>
            <a:spLocks noGrp="1"/>
          </p:cNvSpPr>
          <p:nvPr>
            <p:ph type="title"/>
          </p:nvPr>
        </p:nvSpPr>
        <p:spPr/>
        <p:txBody>
          <a:bodyPr/>
          <a:lstStyle/>
          <a:p>
            <a:r>
              <a:rPr lang="en-IN" dirty="0"/>
              <a:t>Poisson Distribution – Another Example</a:t>
            </a:r>
          </a:p>
        </p:txBody>
      </p:sp>
      <p:sp>
        <p:nvSpPr>
          <p:cNvPr id="3" name="Content Placeholder 2">
            <a:extLst>
              <a:ext uri="{FF2B5EF4-FFF2-40B4-BE49-F238E27FC236}">
                <a16:creationId xmlns:a16="http://schemas.microsoft.com/office/drawing/2014/main" id="{388195FD-AA85-6F37-1057-AA1EE34F55A2}"/>
              </a:ext>
            </a:extLst>
          </p:cNvPr>
          <p:cNvSpPr>
            <a:spLocks noGrp="1"/>
          </p:cNvSpPr>
          <p:nvPr>
            <p:ph idx="1"/>
          </p:nvPr>
        </p:nvSpPr>
        <p:spPr/>
        <p:txBody>
          <a:bodyPr/>
          <a:lstStyle/>
          <a:p>
            <a:r>
              <a:rPr lang="en-IN" dirty="0"/>
              <a:t>A food delivery joint typically receives 8 deliveries between 4 and 5 pm on Fridays. What is the probability that only 4 deliveries will be received coming Friday?</a:t>
            </a:r>
          </a:p>
        </p:txBody>
      </p:sp>
      <p:pic>
        <p:nvPicPr>
          <p:cNvPr id="4" name="Picture 3">
            <a:extLst>
              <a:ext uri="{FF2B5EF4-FFF2-40B4-BE49-F238E27FC236}">
                <a16:creationId xmlns:a16="http://schemas.microsoft.com/office/drawing/2014/main" id="{7B1EC23E-45A5-A291-1B6B-5EF0931B2EC0}"/>
              </a:ext>
            </a:extLst>
          </p:cNvPr>
          <p:cNvPicPr>
            <a:picLocks noChangeAspect="1"/>
          </p:cNvPicPr>
          <p:nvPr/>
        </p:nvPicPr>
        <p:blipFill>
          <a:blip r:embed="rId2"/>
          <a:stretch>
            <a:fillRect/>
          </a:stretch>
        </p:blipFill>
        <p:spPr>
          <a:xfrm>
            <a:off x="1023479" y="3147796"/>
            <a:ext cx="9938261" cy="2775093"/>
          </a:xfrm>
          <a:prstGeom prst="rect">
            <a:avLst/>
          </a:prstGeom>
        </p:spPr>
      </p:pic>
    </p:spTree>
    <p:extLst>
      <p:ext uri="{BB962C8B-B14F-4D97-AF65-F5344CB8AC3E}">
        <p14:creationId xmlns:p14="http://schemas.microsoft.com/office/powerpoint/2010/main" val="94360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46C9-7282-A79C-B59A-625E0DF6B263}"/>
              </a:ext>
            </a:extLst>
          </p:cNvPr>
          <p:cNvSpPr>
            <a:spLocks noGrp="1"/>
          </p:cNvSpPr>
          <p:nvPr>
            <p:ph type="title"/>
          </p:nvPr>
        </p:nvSpPr>
        <p:spPr/>
        <p:txBody>
          <a:bodyPr/>
          <a:lstStyle/>
          <a:p>
            <a:r>
              <a:rPr lang="en-IN" dirty="0"/>
              <a:t>Poisson Distribution – Another Example</a:t>
            </a:r>
          </a:p>
        </p:txBody>
      </p:sp>
      <p:sp>
        <p:nvSpPr>
          <p:cNvPr id="3" name="Content Placeholder 2">
            <a:extLst>
              <a:ext uri="{FF2B5EF4-FFF2-40B4-BE49-F238E27FC236}">
                <a16:creationId xmlns:a16="http://schemas.microsoft.com/office/drawing/2014/main" id="{388195FD-AA85-6F37-1057-AA1EE34F55A2}"/>
              </a:ext>
            </a:extLst>
          </p:cNvPr>
          <p:cNvSpPr>
            <a:spLocks noGrp="1"/>
          </p:cNvSpPr>
          <p:nvPr>
            <p:ph idx="1"/>
          </p:nvPr>
        </p:nvSpPr>
        <p:spPr/>
        <p:txBody>
          <a:bodyPr/>
          <a:lstStyle/>
          <a:p>
            <a:r>
              <a:rPr lang="en-IN" dirty="0"/>
              <a:t>A food delivery joint typically receives 8 orders between 4 and 5 pm on Fridays. What is the probability that only 4 orders will be received coming Friday?</a:t>
            </a:r>
          </a:p>
        </p:txBody>
      </p:sp>
      <p:pic>
        <p:nvPicPr>
          <p:cNvPr id="5" name="Picture 4">
            <a:extLst>
              <a:ext uri="{FF2B5EF4-FFF2-40B4-BE49-F238E27FC236}">
                <a16:creationId xmlns:a16="http://schemas.microsoft.com/office/drawing/2014/main" id="{0B61BFDD-9238-8010-0B9C-C3BEDF24B756}"/>
              </a:ext>
            </a:extLst>
          </p:cNvPr>
          <p:cNvPicPr>
            <a:picLocks noChangeAspect="1"/>
          </p:cNvPicPr>
          <p:nvPr/>
        </p:nvPicPr>
        <p:blipFill>
          <a:blip r:embed="rId2"/>
          <a:stretch>
            <a:fillRect/>
          </a:stretch>
        </p:blipFill>
        <p:spPr>
          <a:xfrm>
            <a:off x="2759525" y="3086864"/>
            <a:ext cx="7474334" cy="3581584"/>
          </a:xfrm>
          <a:prstGeom prst="rect">
            <a:avLst/>
          </a:prstGeom>
        </p:spPr>
      </p:pic>
    </p:spTree>
    <p:extLst>
      <p:ext uri="{BB962C8B-B14F-4D97-AF65-F5344CB8AC3E}">
        <p14:creationId xmlns:p14="http://schemas.microsoft.com/office/powerpoint/2010/main" val="161437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95676-E76E-D66B-3650-D1D4585D7939}"/>
              </a:ext>
            </a:extLst>
          </p:cNvPr>
          <p:cNvSpPr>
            <a:spLocks noGrp="1"/>
          </p:cNvSpPr>
          <p:nvPr>
            <p:ph type="title"/>
          </p:nvPr>
        </p:nvSpPr>
        <p:spPr/>
        <p:txBody>
          <a:bodyPr/>
          <a:lstStyle/>
          <a:p>
            <a:r>
              <a:rPr lang="en-IN" dirty="0"/>
              <a:t>Continuous Distributions: Normal Distribution</a:t>
            </a:r>
          </a:p>
        </p:txBody>
      </p:sp>
      <p:sp>
        <p:nvSpPr>
          <p:cNvPr id="5" name="Text Placeholder 4">
            <a:extLst>
              <a:ext uri="{FF2B5EF4-FFF2-40B4-BE49-F238E27FC236}">
                <a16:creationId xmlns:a16="http://schemas.microsoft.com/office/drawing/2014/main" id="{7116C21F-F4E7-7705-E7ED-A43F526555C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544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DB965F-1DF1-29B6-F188-0CB7930BD9D3}"/>
              </a:ext>
            </a:extLst>
          </p:cNvPr>
          <p:cNvSpPr>
            <a:spLocks noGrp="1"/>
          </p:cNvSpPr>
          <p:nvPr>
            <p:ph type="title"/>
          </p:nvPr>
        </p:nvSpPr>
        <p:spPr/>
        <p:txBody>
          <a:bodyPr/>
          <a:lstStyle/>
          <a:p>
            <a:r>
              <a:rPr lang="en-IN" dirty="0"/>
              <a:t>Real life and Normal Distribution</a:t>
            </a:r>
          </a:p>
        </p:txBody>
      </p:sp>
      <p:sp>
        <p:nvSpPr>
          <p:cNvPr id="6" name="Content Placeholder 5">
            <a:extLst>
              <a:ext uri="{FF2B5EF4-FFF2-40B4-BE49-F238E27FC236}">
                <a16:creationId xmlns:a16="http://schemas.microsoft.com/office/drawing/2014/main" id="{EE4693BF-4371-6B1C-8A17-5A875D7C58DA}"/>
              </a:ext>
            </a:extLst>
          </p:cNvPr>
          <p:cNvSpPr>
            <a:spLocks noGrp="1"/>
          </p:cNvSpPr>
          <p:nvPr>
            <p:ph sz="half" idx="1"/>
          </p:nvPr>
        </p:nvSpPr>
        <p:spPr/>
        <p:txBody>
          <a:bodyPr>
            <a:normAutofit lnSpcReduction="10000"/>
          </a:bodyPr>
          <a:lstStyle/>
          <a:p>
            <a:r>
              <a:rPr lang="en-IN" dirty="0"/>
              <a:t>Many real-life data points follow </a:t>
            </a:r>
            <a:r>
              <a:rPr lang="en-IN" b="1" dirty="0"/>
              <a:t>Normal Distribution</a:t>
            </a:r>
            <a:r>
              <a:rPr lang="en-IN" dirty="0"/>
              <a:t>:</a:t>
            </a:r>
          </a:p>
          <a:p>
            <a:pPr lvl="1"/>
            <a:r>
              <a:rPr lang="en-IN" dirty="0"/>
              <a:t>People’s heights and weights</a:t>
            </a:r>
          </a:p>
          <a:p>
            <a:pPr lvl="1"/>
            <a:r>
              <a:rPr lang="en-IN" dirty="0"/>
              <a:t>Population blood pressure</a:t>
            </a:r>
          </a:p>
          <a:p>
            <a:pPr lvl="1"/>
            <a:r>
              <a:rPr lang="en-IN" dirty="0"/>
              <a:t>Test scores</a:t>
            </a:r>
          </a:p>
          <a:p>
            <a:r>
              <a:rPr lang="en-IN" dirty="0"/>
              <a:t>Also called as </a:t>
            </a:r>
            <a:r>
              <a:rPr lang="en-IN" b="1" dirty="0"/>
              <a:t>Gaussian Distribution</a:t>
            </a:r>
          </a:p>
          <a:p>
            <a:r>
              <a:rPr lang="en-IN" dirty="0"/>
              <a:t>Generally, less/non-natural phenomena do not have normal distributions, e.g. income of people</a:t>
            </a:r>
          </a:p>
        </p:txBody>
      </p:sp>
      <p:sp>
        <p:nvSpPr>
          <p:cNvPr id="2" name="Content Placeholder 1">
            <a:extLst>
              <a:ext uri="{FF2B5EF4-FFF2-40B4-BE49-F238E27FC236}">
                <a16:creationId xmlns:a16="http://schemas.microsoft.com/office/drawing/2014/main" id="{7EE050AB-266E-D465-4B30-FF070BD5170F}"/>
              </a:ext>
            </a:extLst>
          </p:cNvPr>
          <p:cNvSpPr>
            <a:spLocks noGrp="1"/>
          </p:cNvSpPr>
          <p:nvPr>
            <p:ph sz="half" idx="2"/>
          </p:nvPr>
        </p:nvSpPr>
        <p:spPr/>
        <p:txBody>
          <a:bodyPr>
            <a:normAutofit lnSpcReduction="10000"/>
          </a:bodyPr>
          <a:lstStyle/>
          <a:p>
            <a:endParaRPr lang="en-IN"/>
          </a:p>
        </p:txBody>
      </p:sp>
      <p:pic>
        <p:nvPicPr>
          <p:cNvPr id="1028" name="Picture 4" descr="normal distribution of diastolic-blood-pressure - ECstep">
            <a:extLst>
              <a:ext uri="{FF2B5EF4-FFF2-40B4-BE49-F238E27FC236}">
                <a16:creationId xmlns:a16="http://schemas.microsoft.com/office/drawing/2014/main" id="{AF7C7AD5-0520-A7F9-D640-AA2B8737C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04856"/>
            <a:ext cx="547687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68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82D5-BA37-315A-FC7A-D561C13B8F54}"/>
              </a:ext>
            </a:extLst>
          </p:cNvPr>
          <p:cNvSpPr>
            <a:spLocks noGrp="1"/>
          </p:cNvSpPr>
          <p:nvPr>
            <p:ph type="title"/>
          </p:nvPr>
        </p:nvSpPr>
        <p:spPr/>
        <p:txBody>
          <a:bodyPr/>
          <a:lstStyle/>
          <a:p>
            <a:r>
              <a:rPr lang="en-IN" dirty="0"/>
              <a:t>Normal Distribution, Bell Curve …</a:t>
            </a:r>
          </a:p>
        </p:txBody>
      </p:sp>
      <p:sp>
        <p:nvSpPr>
          <p:cNvPr id="3" name="Content Placeholder 2">
            <a:extLst>
              <a:ext uri="{FF2B5EF4-FFF2-40B4-BE49-F238E27FC236}">
                <a16:creationId xmlns:a16="http://schemas.microsoft.com/office/drawing/2014/main" id="{1F1A4CB5-61E8-1469-E31C-D54DB65B7AA3}"/>
              </a:ext>
            </a:extLst>
          </p:cNvPr>
          <p:cNvSpPr>
            <a:spLocks noGrp="1"/>
          </p:cNvSpPr>
          <p:nvPr>
            <p:ph idx="1"/>
          </p:nvPr>
        </p:nvSpPr>
        <p:spPr/>
        <p:txBody>
          <a:bodyPr/>
          <a:lstStyle/>
          <a:p>
            <a:r>
              <a:rPr lang="en-IN" dirty="0"/>
              <a:t>In the US, a baby is just born with weight of 2.91 kg</a:t>
            </a:r>
          </a:p>
          <a:p>
            <a:r>
              <a:rPr lang="en-IN" dirty="0"/>
              <a:t>The mother is told that the baby’s weight is </a:t>
            </a:r>
            <a:r>
              <a:rPr lang="en-IN" i="1" dirty="0"/>
              <a:t>below average</a:t>
            </a:r>
            <a:r>
              <a:rPr lang="en-IN" dirty="0"/>
              <a:t> and hence she is concerned</a:t>
            </a:r>
          </a:p>
          <a:p>
            <a:r>
              <a:rPr lang="en-IN" dirty="0"/>
              <a:t>Is the weight unusually low?</a:t>
            </a:r>
          </a:p>
          <a:p>
            <a:endParaRPr lang="en-IN" dirty="0"/>
          </a:p>
          <a:p>
            <a:r>
              <a:rPr lang="en-IN" dirty="0"/>
              <a:t>We can use the </a:t>
            </a:r>
            <a:r>
              <a:rPr lang="en-IN" b="1" dirty="0"/>
              <a:t>population distribution</a:t>
            </a:r>
            <a:r>
              <a:rPr lang="en-IN" dirty="0"/>
              <a:t>, which is the pattern of all the babies born in a particular year in the US</a:t>
            </a:r>
          </a:p>
          <a:p>
            <a:r>
              <a:rPr lang="en-IN" dirty="0"/>
              <a:t>We can then compare the weight of the newly born baby to see whether it is low, and if yes, by how much?</a:t>
            </a:r>
          </a:p>
        </p:txBody>
      </p:sp>
    </p:spTree>
    <p:extLst>
      <p:ext uri="{BB962C8B-B14F-4D97-AF65-F5344CB8AC3E}">
        <p14:creationId xmlns:p14="http://schemas.microsoft.com/office/powerpoint/2010/main" val="109201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7CA9-D1AF-C7E5-E846-0699FC641B9E}"/>
              </a:ext>
            </a:extLst>
          </p:cNvPr>
          <p:cNvSpPr>
            <a:spLocks noGrp="1"/>
          </p:cNvSpPr>
          <p:nvPr>
            <p:ph type="title"/>
          </p:nvPr>
        </p:nvSpPr>
        <p:spPr/>
        <p:txBody>
          <a:bodyPr/>
          <a:lstStyle/>
          <a:p>
            <a:r>
              <a:rPr lang="en-IN" dirty="0"/>
              <a:t>Distribution of over 1 Million Babies’ Birth Weights</a:t>
            </a:r>
          </a:p>
        </p:txBody>
      </p:sp>
      <p:sp>
        <p:nvSpPr>
          <p:cNvPr id="6" name="Content Placeholder 5">
            <a:extLst>
              <a:ext uri="{FF2B5EF4-FFF2-40B4-BE49-F238E27FC236}">
                <a16:creationId xmlns:a16="http://schemas.microsoft.com/office/drawing/2014/main" id="{9A9CC226-3194-F552-02B0-B8CAA9805920}"/>
              </a:ext>
            </a:extLst>
          </p:cNvPr>
          <p:cNvSpPr>
            <a:spLocks noGrp="1"/>
          </p:cNvSpPr>
          <p:nvPr>
            <p:ph sz="half" idx="1"/>
          </p:nvPr>
        </p:nvSpPr>
        <p:spPr/>
        <p:txBody>
          <a:bodyPr/>
          <a:lstStyle/>
          <a:p>
            <a:endParaRPr lang="en-IN"/>
          </a:p>
        </p:txBody>
      </p:sp>
      <p:sp>
        <p:nvSpPr>
          <p:cNvPr id="7" name="Content Placeholder 6">
            <a:extLst>
              <a:ext uri="{FF2B5EF4-FFF2-40B4-BE49-F238E27FC236}">
                <a16:creationId xmlns:a16="http://schemas.microsoft.com/office/drawing/2014/main" id="{8F6FAB91-E5E8-7979-3134-BD58A8F5736D}"/>
              </a:ext>
            </a:extLst>
          </p:cNvPr>
          <p:cNvSpPr>
            <a:spLocks noGrp="1"/>
          </p:cNvSpPr>
          <p:nvPr>
            <p:ph sz="half" idx="2"/>
          </p:nvPr>
        </p:nvSpPr>
        <p:spPr/>
        <p:txBody>
          <a:bodyPr/>
          <a:lstStyle/>
          <a:p>
            <a:r>
              <a:rPr lang="en-IN" dirty="0"/>
              <a:t>X-axis denotes the weight in grams</a:t>
            </a:r>
          </a:p>
          <a:p>
            <a:r>
              <a:rPr lang="en-IN" dirty="0"/>
              <a:t>The current baby’s weight is the dotted line</a:t>
            </a:r>
          </a:p>
          <a:p>
            <a:r>
              <a:rPr lang="en-IN" dirty="0"/>
              <a:t>Its position in the distribution can be used to assess whether it is </a:t>
            </a:r>
            <a:r>
              <a:rPr lang="en-IN" i="1" dirty="0"/>
              <a:t>unusual</a:t>
            </a:r>
            <a:endParaRPr lang="en-IN" dirty="0"/>
          </a:p>
          <a:p>
            <a:r>
              <a:rPr lang="en-IN" dirty="0"/>
              <a:t>The shape of this distribution is important – called </a:t>
            </a:r>
            <a:r>
              <a:rPr lang="en-IN" b="1" dirty="0"/>
              <a:t>normal distribution</a:t>
            </a:r>
            <a:r>
              <a:rPr lang="en-IN" dirty="0"/>
              <a:t> or </a:t>
            </a:r>
            <a:r>
              <a:rPr lang="en-IN" b="1" dirty="0"/>
              <a:t>bell curve</a:t>
            </a:r>
            <a:endParaRPr lang="en-IN" dirty="0"/>
          </a:p>
        </p:txBody>
      </p:sp>
      <p:pic>
        <p:nvPicPr>
          <p:cNvPr id="5" name="Picture 4">
            <a:extLst>
              <a:ext uri="{FF2B5EF4-FFF2-40B4-BE49-F238E27FC236}">
                <a16:creationId xmlns:a16="http://schemas.microsoft.com/office/drawing/2014/main" id="{894E5BE5-A6C3-7FDE-0B03-819A5643CCCD}"/>
              </a:ext>
            </a:extLst>
          </p:cNvPr>
          <p:cNvPicPr>
            <a:picLocks noChangeAspect="1"/>
          </p:cNvPicPr>
          <p:nvPr/>
        </p:nvPicPr>
        <p:blipFill>
          <a:blip r:embed="rId2"/>
          <a:stretch>
            <a:fillRect/>
          </a:stretch>
        </p:blipFill>
        <p:spPr>
          <a:xfrm>
            <a:off x="1202845" y="1649385"/>
            <a:ext cx="4170537" cy="4703817"/>
          </a:xfrm>
          <a:prstGeom prst="rect">
            <a:avLst/>
          </a:prstGeom>
        </p:spPr>
      </p:pic>
    </p:spTree>
    <p:extLst>
      <p:ext uri="{BB962C8B-B14F-4D97-AF65-F5344CB8AC3E}">
        <p14:creationId xmlns:p14="http://schemas.microsoft.com/office/powerpoint/2010/main" val="371491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02C9-B1C0-87D6-6BBD-A80F0C37354E}"/>
              </a:ext>
            </a:extLst>
          </p:cNvPr>
          <p:cNvSpPr>
            <a:spLocks noGrp="1"/>
          </p:cNvSpPr>
          <p:nvPr>
            <p:ph type="title"/>
          </p:nvPr>
        </p:nvSpPr>
        <p:spPr/>
        <p:txBody>
          <a:bodyPr/>
          <a:lstStyle/>
          <a:p>
            <a:r>
              <a:rPr lang="en-IN" dirty="0"/>
              <a:t>Characteristics of Normal Distribution</a:t>
            </a:r>
          </a:p>
        </p:txBody>
      </p:sp>
      <p:sp>
        <p:nvSpPr>
          <p:cNvPr id="3" name="Content Placeholder 2">
            <a:extLst>
              <a:ext uri="{FF2B5EF4-FFF2-40B4-BE49-F238E27FC236}">
                <a16:creationId xmlns:a16="http://schemas.microsoft.com/office/drawing/2014/main" id="{4402EE71-497A-9593-EACF-697EDF44F1DD}"/>
              </a:ext>
            </a:extLst>
          </p:cNvPr>
          <p:cNvSpPr>
            <a:spLocks noGrp="1"/>
          </p:cNvSpPr>
          <p:nvPr>
            <p:ph idx="1"/>
          </p:nvPr>
        </p:nvSpPr>
        <p:spPr/>
        <p:txBody>
          <a:bodyPr/>
          <a:lstStyle/>
          <a:p>
            <a:r>
              <a:rPr lang="en-IN" dirty="0"/>
              <a:t>Uses only two things: </a:t>
            </a:r>
            <a:r>
              <a:rPr lang="en-IN" b="1" dirty="0"/>
              <a:t>Mean </a:t>
            </a:r>
            <a:r>
              <a:rPr lang="en-IN" dirty="0"/>
              <a:t>and </a:t>
            </a:r>
            <a:r>
              <a:rPr lang="en-IN" b="1" dirty="0"/>
              <a:t>Standard deviation</a:t>
            </a:r>
            <a:endParaRPr lang="en-IN" dirty="0"/>
          </a:p>
          <a:p>
            <a:r>
              <a:rPr lang="en-IN" dirty="0"/>
              <a:t>In our example, the mean is 3480 grams and standard deviation is 462 grams</a:t>
            </a:r>
          </a:p>
          <a:p>
            <a:r>
              <a:rPr lang="en-IN" dirty="0"/>
              <a:t>How can we use this information?</a:t>
            </a:r>
          </a:p>
        </p:txBody>
      </p:sp>
    </p:spTree>
    <p:extLst>
      <p:ext uri="{BB962C8B-B14F-4D97-AF65-F5344CB8AC3E}">
        <p14:creationId xmlns:p14="http://schemas.microsoft.com/office/powerpoint/2010/main" val="149646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AB0B9D-597A-EF4E-635C-83C35A1FC419}"/>
              </a:ext>
            </a:extLst>
          </p:cNvPr>
          <p:cNvSpPr>
            <a:spLocks noGrp="1"/>
          </p:cNvSpPr>
          <p:nvPr>
            <p:ph type="title"/>
          </p:nvPr>
        </p:nvSpPr>
        <p:spPr/>
        <p:txBody>
          <a:bodyPr/>
          <a:lstStyle/>
          <a:p>
            <a:r>
              <a:rPr lang="en-IN" dirty="0"/>
              <a:t>Discrete Distributions: </a:t>
            </a:r>
            <a:br>
              <a:rPr lang="en-IN" dirty="0"/>
            </a:br>
            <a:r>
              <a:rPr lang="en-IN" dirty="0"/>
              <a:t>(1) Uniform Distribution</a:t>
            </a:r>
          </a:p>
        </p:txBody>
      </p:sp>
      <p:sp>
        <p:nvSpPr>
          <p:cNvPr id="5" name="Text Placeholder 4">
            <a:extLst>
              <a:ext uri="{FF2B5EF4-FFF2-40B4-BE49-F238E27FC236}">
                <a16:creationId xmlns:a16="http://schemas.microsoft.com/office/drawing/2014/main" id="{476CADF4-B296-1220-0711-658BC450F3B6}"/>
              </a:ext>
            </a:extLst>
          </p:cNvPr>
          <p:cNvSpPr>
            <a:spLocks noGrp="1"/>
          </p:cNvSpPr>
          <p:nvPr>
            <p:ph type="body" idx="1"/>
          </p:nvPr>
        </p:nvSpPr>
        <p:spPr/>
        <p:txBody>
          <a:bodyPr>
            <a:normAutofit fontScale="85000" lnSpcReduction="20000"/>
          </a:bodyPr>
          <a:lstStyle/>
          <a:p>
            <a:pPr marL="342900" indent="-342900">
              <a:buFont typeface="Arial" panose="020B0604020202020204" pitchFamily="34" charset="0"/>
              <a:buChar char="•"/>
            </a:pPr>
            <a:r>
              <a:rPr lang="en-IN" dirty="0"/>
              <a:t>Note: Uniform Distribution can also fall under continuous probability distributions category, depending on what we are measuring. If the observations are not discrete, a uniform distribution becomes continuous.</a:t>
            </a:r>
          </a:p>
          <a:p>
            <a:pPr marL="342900" indent="-342900">
              <a:buFont typeface="Arial" panose="020B0604020202020204" pitchFamily="34" charset="0"/>
              <a:buChar char="•"/>
            </a:pPr>
            <a:r>
              <a:rPr lang="en-IN" dirty="0"/>
              <a:t>Uniform Discrete Distribution: Throw of a dice (exactly 1, 2, …, 6)</a:t>
            </a:r>
          </a:p>
          <a:p>
            <a:pPr marL="342900" indent="-342900">
              <a:buFont typeface="Arial" panose="020B0604020202020204" pitchFamily="34" charset="0"/>
              <a:buChar char="•"/>
            </a:pPr>
            <a:r>
              <a:rPr lang="en-IN" dirty="0"/>
              <a:t>Uniform Continuous Distribution: Time taken by a flight (can go up to nano seconds and beyond)</a:t>
            </a:r>
          </a:p>
        </p:txBody>
      </p:sp>
    </p:spTree>
    <p:extLst>
      <p:ext uri="{BB962C8B-B14F-4D97-AF65-F5344CB8AC3E}">
        <p14:creationId xmlns:p14="http://schemas.microsoft.com/office/powerpoint/2010/main" val="2690417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BEC956-C536-1089-04F5-74103C6E5B58}"/>
              </a:ext>
            </a:extLst>
          </p:cNvPr>
          <p:cNvSpPr>
            <a:spLocks noGrp="1"/>
          </p:cNvSpPr>
          <p:nvPr>
            <p:ph type="title"/>
          </p:nvPr>
        </p:nvSpPr>
        <p:spPr/>
        <p:txBody>
          <a:bodyPr/>
          <a:lstStyle/>
          <a:p>
            <a:r>
              <a:rPr lang="en-IN" dirty="0"/>
              <a:t>Use of Mean and Standard Deviation</a:t>
            </a:r>
          </a:p>
        </p:txBody>
      </p:sp>
      <p:sp>
        <p:nvSpPr>
          <p:cNvPr id="5" name="Content Placeholder 4">
            <a:extLst>
              <a:ext uri="{FF2B5EF4-FFF2-40B4-BE49-F238E27FC236}">
                <a16:creationId xmlns:a16="http://schemas.microsoft.com/office/drawing/2014/main" id="{E31313BF-60BF-5CF6-63C0-CBC442A8E91A}"/>
              </a:ext>
            </a:extLst>
          </p:cNvPr>
          <p:cNvSpPr>
            <a:spLocks noGrp="1"/>
          </p:cNvSpPr>
          <p:nvPr>
            <p:ph sz="half" idx="1"/>
          </p:nvPr>
        </p:nvSpPr>
        <p:spPr/>
        <p:txBody>
          <a:bodyPr>
            <a:normAutofit fontScale="92500" lnSpcReduction="20000"/>
          </a:bodyPr>
          <a:lstStyle/>
          <a:p>
            <a:endParaRPr lang="en-IN"/>
          </a:p>
        </p:txBody>
      </p:sp>
      <p:sp>
        <p:nvSpPr>
          <p:cNvPr id="6" name="Content Placeholder 5">
            <a:extLst>
              <a:ext uri="{FF2B5EF4-FFF2-40B4-BE49-F238E27FC236}">
                <a16:creationId xmlns:a16="http://schemas.microsoft.com/office/drawing/2014/main" id="{7297194A-C2A0-563A-C59F-7855F28696C3}"/>
              </a:ext>
            </a:extLst>
          </p:cNvPr>
          <p:cNvSpPr>
            <a:spLocks noGrp="1"/>
          </p:cNvSpPr>
          <p:nvPr>
            <p:ph sz="half" idx="2"/>
          </p:nvPr>
        </p:nvSpPr>
        <p:spPr/>
        <p:txBody>
          <a:bodyPr>
            <a:normAutofit fontScale="92500" lnSpcReduction="20000"/>
          </a:bodyPr>
          <a:lstStyle/>
          <a:p>
            <a:r>
              <a:rPr lang="en-IN" dirty="0"/>
              <a:t>Now we see the position of the mean and 1, 2, and 3 standard deviations each side of the mean</a:t>
            </a:r>
          </a:p>
          <a:p>
            <a:r>
              <a:rPr lang="en-IN" dirty="0"/>
              <a:t>From the mathematical properties of the normal distribution, roughly 95% population will be within mean ± two SDs and 99.8% within mean ± three SDs</a:t>
            </a:r>
          </a:p>
          <a:p>
            <a:r>
              <a:rPr lang="en-IN" dirty="0"/>
              <a:t>The new baby is 1.2 SDs below mean (why? See next slide), which is her </a:t>
            </a:r>
            <a:r>
              <a:rPr lang="en-IN" b="1" dirty="0"/>
              <a:t>Z-score</a:t>
            </a:r>
            <a:r>
              <a:rPr lang="en-IN" dirty="0"/>
              <a:t> (which measures how many SDs away a data point from the mean)</a:t>
            </a:r>
          </a:p>
        </p:txBody>
      </p:sp>
      <p:pic>
        <p:nvPicPr>
          <p:cNvPr id="8" name="Picture 7">
            <a:extLst>
              <a:ext uri="{FF2B5EF4-FFF2-40B4-BE49-F238E27FC236}">
                <a16:creationId xmlns:a16="http://schemas.microsoft.com/office/drawing/2014/main" id="{376F477F-280D-4720-B1A9-C93DAD5F5A18}"/>
              </a:ext>
            </a:extLst>
          </p:cNvPr>
          <p:cNvPicPr>
            <a:picLocks noChangeAspect="1"/>
          </p:cNvPicPr>
          <p:nvPr/>
        </p:nvPicPr>
        <p:blipFill>
          <a:blip r:embed="rId2"/>
          <a:stretch>
            <a:fillRect/>
          </a:stretch>
        </p:blipFill>
        <p:spPr>
          <a:xfrm>
            <a:off x="1180413" y="1489771"/>
            <a:ext cx="3966940" cy="4789712"/>
          </a:xfrm>
          <a:prstGeom prst="rect">
            <a:avLst/>
          </a:prstGeom>
        </p:spPr>
      </p:pic>
    </p:spTree>
    <p:extLst>
      <p:ext uri="{BB962C8B-B14F-4D97-AF65-F5344CB8AC3E}">
        <p14:creationId xmlns:p14="http://schemas.microsoft.com/office/powerpoint/2010/main" val="2901480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0E4B08-85BA-CB86-4E8B-54444A83CC4D}"/>
              </a:ext>
            </a:extLst>
          </p:cNvPr>
          <p:cNvSpPr>
            <a:spLocks noGrp="1"/>
          </p:cNvSpPr>
          <p:nvPr>
            <p:ph type="title"/>
          </p:nvPr>
        </p:nvSpPr>
        <p:spPr/>
        <p:txBody>
          <a:bodyPr/>
          <a:lstStyle/>
          <a:p>
            <a:r>
              <a:rPr lang="en-IN" dirty="0"/>
              <a:t>Why is the Baby 1.2 SD below the Mean?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2088820-E521-DF8F-1C7E-BDDBBCB3831C}"/>
                  </a:ext>
                </a:extLst>
              </p:cNvPr>
              <p:cNvSpPr>
                <a:spLocks noGrp="1"/>
              </p:cNvSpPr>
              <p:nvPr>
                <p:ph idx="1"/>
              </p:nvPr>
            </p:nvSpPr>
            <p:spPr/>
            <p:txBody>
              <a:bodyPr>
                <a:normAutofit/>
              </a:bodyPr>
              <a:lstStyle/>
              <a:p>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m:t>
                    </m:r>
                    <m:r>
                      <a:rPr lang="en-IN" b="0" i="1" smtClean="0">
                        <a:latin typeface="Cambria Math" panose="02040503050406030204" pitchFamily="18" charset="0"/>
                      </a:rPr>
                      <m:t>𝑆𝑐𝑜𝑟𝑒</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oMath>
                </a14:m>
                <a:endParaRPr lang="en-IN" b="0" dirty="0">
                  <a:ea typeface="Cambria Math" panose="02040503050406030204" pitchFamily="18" charset="0"/>
                </a:endParaRPr>
              </a:p>
              <a:p>
                <a:pPr lvl="1"/>
                <a:r>
                  <a:rPr lang="en-IN" dirty="0"/>
                  <a:t>x: individual data value</a:t>
                </a:r>
              </a:p>
              <a:p>
                <a:pPr lvl="1"/>
                <a:r>
                  <a:rPr lang="el-GR" dirty="0"/>
                  <a:t>μ: </a:t>
                </a:r>
                <a:r>
                  <a:rPr lang="en-IN" dirty="0"/>
                  <a:t>population mean</a:t>
                </a:r>
              </a:p>
              <a:p>
                <a:pPr lvl="1"/>
                <a:r>
                  <a:rPr lang="el-GR" dirty="0"/>
                  <a:t>σ: </a:t>
                </a:r>
                <a:r>
                  <a:rPr lang="en-IN" dirty="0"/>
                  <a:t>population standard deviation</a:t>
                </a:r>
              </a:p>
              <a:p>
                <a:endParaRPr lang="en-IN" b="0" i="1" dirty="0">
                  <a:latin typeface="Cambria Math" panose="02040503050406030204" pitchFamily="18" charset="0"/>
                </a:endParaRPr>
              </a:p>
              <a:p>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2910 −</m:t>
                        </m:r>
                        <m:r>
                          <a:rPr lang="en-IN" b="0" i="1" smtClean="0">
                            <a:latin typeface="Cambria Math" panose="02040503050406030204" pitchFamily="18" charset="0"/>
                            <a:ea typeface="Cambria Math" panose="02040503050406030204" pitchFamily="18" charset="0"/>
                          </a:rPr>
                          <m:t>3480</m:t>
                        </m:r>
                      </m:num>
                      <m:den>
                        <m:r>
                          <a:rPr lang="en-IN" b="0" i="1" smtClean="0">
                            <a:latin typeface="Cambria Math" panose="02040503050406030204" pitchFamily="18" charset="0"/>
                            <a:ea typeface="Cambria Math" panose="02040503050406030204" pitchFamily="18" charset="0"/>
                          </a:rPr>
                          <m:t>462</m:t>
                        </m:r>
                      </m:den>
                    </m:f>
                    <m:r>
                      <a:rPr lang="en-IN" b="0" i="0" smtClean="0">
                        <a:latin typeface="Cambria Math" panose="02040503050406030204" pitchFamily="18" charset="0"/>
                        <a:ea typeface="Cambria Math" panose="02040503050406030204" pitchFamily="18" charset="0"/>
                      </a:rPr>
                      <m:t>=−1.23</m:t>
                    </m:r>
                  </m:oMath>
                </a14:m>
                <a:endParaRPr lang="en-IN" dirty="0"/>
              </a:p>
              <a:p>
                <a:r>
                  <a:rPr lang="en-IN" dirty="0"/>
                  <a:t>Interpretation: The baby’s weight is 1.2 SD below the mean (below, because it is negative)</a:t>
                </a:r>
              </a:p>
            </p:txBody>
          </p:sp>
        </mc:Choice>
        <mc:Fallback xmlns="">
          <p:sp>
            <p:nvSpPr>
              <p:cNvPr id="6" name="Content Placeholder 5">
                <a:extLst>
                  <a:ext uri="{FF2B5EF4-FFF2-40B4-BE49-F238E27FC236}">
                    <a16:creationId xmlns:a16="http://schemas.microsoft.com/office/drawing/2014/main" id="{02088820-E521-DF8F-1C7E-BDDBBCB3831C}"/>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387680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76D8-DA8B-9FB8-670D-7037810DE02B}"/>
              </a:ext>
            </a:extLst>
          </p:cNvPr>
          <p:cNvSpPr>
            <a:spLocks noGrp="1"/>
          </p:cNvSpPr>
          <p:nvPr>
            <p:ph type="title"/>
          </p:nvPr>
        </p:nvSpPr>
        <p:spPr/>
        <p:txBody>
          <a:bodyPr/>
          <a:lstStyle/>
          <a:p>
            <a:r>
              <a:rPr lang="en-US" dirty="0"/>
              <a:t>Shapiro Test (C:\code\Data Analytics\normal-distribution-shapiro.py)</a:t>
            </a:r>
          </a:p>
        </p:txBody>
      </p:sp>
      <p:sp>
        <p:nvSpPr>
          <p:cNvPr id="3" name="Content Placeholder 2">
            <a:extLst>
              <a:ext uri="{FF2B5EF4-FFF2-40B4-BE49-F238E27FC236}">
                <a16:creationId xmlns:a16="http://schemas.microsoft.com/office/drawing/2014/main" id="{DBBCCA0F-7508-A935-FCE4-8AA9C366FFAD}"/>
              </a:ext>
            </a:extLst>
          </p:cNvPr>
          <p:cNvSpPr>
            <a:spLocks noGrp="1"/>
          </p:cNvSpPr>
          <p:nvPr>
            <p:ph idx="1"/>
          </p:nvPr>
        </p:nvSpPr>
        <p:spPr/>
        <p:txBody>
          <a:bodyPr>
            <a:normAutofit lnSpcReduction="10000"/>
          </a:bodyPr>
          <a:lstStyle/>
          <a:p>
            <a:r>
              <a:rPr lang="en-US" b="1" dirty="0"/>
              <a:t>Shapiro-Wilk Test </a:t>
            </a:r>
            <a:r>
              <a:rPr lang="en-US" dirty="0"/>
              <a:t>tells if our data sample comes from a normally distributed population</a:t>
            </a:r>
          </a:p>
          <a:p>
            <a:r>
              <a:rPr lang="en-US" dirty="0"/>
              <a:t>It arranges all data points in an ascending order and subtracts mean from each data point</a:t>
            </a:r>
          </a:p>
          <a:p>
            <a:r>
              <a:rPr lang="en-US" dirty="0"/>
              <a:t>Then it divides the data by standard deviation</a:t>
            </a:r>
          </a:p>
          <a:p>
            <a:r>
              <a:rPr lang="en-US" dirty="0"/>
              <a:t>This transforms the data to a standard normal distribution with a mean of 0 and standard deviation of 1</a:t>
            </a:r>
          </a:p>
          <a:p>
            <a:r>
              <a:rPr lang="en-US" dirty="0"/>
              <a:t>It then looks at the various quantiles (e.g. Q1, Q2, Q3) of the data and compares them with the expected values for normal distribution</a:t>
            </a:r>
          </a:p>
          <a:p>
            <a:r>
              <a:rPr lang="en-US" dirty="0"/>
              <a:t>It then uses the p-value (discussed separately) to make a conclusion</a:t>
            </a:r>
          </a:p>
        </p:txBody>
      </p:sp>
    </p:spTree>
    <p:extLst>
      <p:ext uri="{BB962C8B-B14F-4D97-AF65-F5344CB8AC3E}">
        <p14:creationId xmlns:p14="http://schemas.microsoft.com/office/powerpoint/2010/main" val="168292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BEC956-C536-1089-04F5-74103C6E5B58}"/>
              </a:ext>
            </a:extLst>
          </p:cNvPr>
          <p:cNvSpPr>
            <a:spLocks noGrp="1"/>
          </p:cNvSpPr>
          <p:nvPr>
            <p:ph type="title"/>
          </p:nvPr>
        </p:nvSpPr>
        <p:spPr/>
        <p:txBody>
          <a:bodyPr/>
          <a:lstStyle/>
          <a:p>
            <a:r>
              <a:rPr lang="en-IN" dirty="0"/>
              <a:t>Percentiles and Quartiles</a:t>
            </a:r>
          </a:p>
        </p:txBody>
      </p:sp>
      <p:sp>
        <p:nvSpPr>
          <p:cNvPr id="5" name="Content Placeholder 4">
            <a:extLst>
              <a:ext uri="{FF2B5EF4-FFF2-40B4-BE49-F238E27FC236}">
                <a16:creationId xmlns:a16="http://schemas.microsoft.com/office/drawing/2014/main" id="{E31313BF-60BF-5CF6-63C0-CBC442A8E91A}"/>
              </a:ext>
            </a:extLst>
          </p:cNvPr>
          <p:cNvSpPr>
            <a:spLocks noGrp="1"/>
          </p:cNvSpPr>
          <p:nvPr>
            <p:ph sz="half" idx="1"/>
          </p:nvPr>
        </p:nvSpPr>
        <p:spPr/>
        <p:txBody>
          <a:bodyPr>
            <a:normAutofit fontScale="92500" lnSpcReduction="20000"/>
          </a:bodyPr>
          <a:lstStyle/>
          <a:p>
            <a:endParaRPr lang="en-IN"/>
          </a:p>
        </p:txBody>
      </p:sp>
      <p:sp>
        <p:nvSpPr>
          <p:cNvPr id="6" name="Content Placeholder 5">
            <a:extLst>
              <a:ext uri="{FF2B5EF4-FFF2-40B4-BE49-F238E27FC236}">
                <a16:creationId xmlns:a16="http://schemas.microsoft.com/office/drawing/2014/main" id="{7297194A-C2A0-563A-C59F-7855F28696C3}"/>
              </a:ext>
            </a:extLst>
          </p:cNvPr>
          <p:cNvSpPr>
            <a:spLocks noGrp="1"/>
          </p:cNvSpPr>
          <p:nvPr>
            <p:ph sz="half" idx="2"/>
          </p:nvPr>
        </p:nvSpPr>
        <p:spPr/>
        <p:txBody>
          <a:bodyPr>
            <a:normAutofit fontScale="92500" lnSpcReduction="20000"/>
          </a:bodyPr>
          <a:lstStyle/>
          <a:p>
            <a:r>
              <a:rPr lang="en-IN" b="1" dirty="0"/>
              <a:t>Percentile</a:t>
            </a:r>
            <a:r>
              <a:rPr lang="en-IN" dirty="0"/>
              <a:t>: That percentage of data is less than the point at which we are</a:t>
            </a:r>
          </a:p>
          <a:p>
            <a:r>
              <a:rPr lang="en-IN" dirty="0"/>
              <a:t>The 50</a:t>
            </a:r>
            <a:r>
              <a:rPr lang="en-IN" baseline="30000" dirty="0"/>
              <a:t>th</a:t>
            </a:r>
            <a:r>
              <a:rPr lang="en-IN" dirty="0"/>
              <a:t> </a:t>
            </a:r>
            <a:r>
              <a:rPr lang="en-IN" b="1" dirty="0"/>
              <a:t>percentile </a:t>
            </a:r>
            <a:r>
              <a:rPr lang="en-IN" dirty="0"/>
              <a:t>is the median – the weight of the </a:t>
            </a:r>
            <a:r>
              <a:rPr lang="en-IN" i="1" dirty="0"/>
              <a:t>average </a:t>
            </a:r>
            <a:r>
              <a:rPr lang="en-IN" dirty="0"/>
              <a:t>baby</a:t>
            </a:r>
          </a:p>
          <a:p>
            <a:r>
              <a:rPr lang="en-IN" dirty="0"/>
              <a:t>The 25</a:t>
            </a:r>
            <a:r>
              <a:rPr lang="en-IN" baseline="30000" dirty="0"/>
              <a:t>th</a:t>
            </a:r>
            <a:r>
              <a:rPr lang="en-IN" dirty="0"/>
              <a:t> percentile (3167 grams) is the weight under which 25% of the babies lie ~ </a:t>
            </a:r>
            <a:r>
              <a:rPr lang="en-IN" b="1" dirty="0"/>
              <a:t>Quartile 1</a:t>
            </a:r>
          </a:p>
          <a:p>
            <a:r>
              <a:rPr lang="en-IN" dirty="0"/>
              <a:t>The 75</a:t>
            </a:r>
            <a:r>
              <a:rPr lang="en-IN" baseline="30000" dirty="0"/>
              <a:t>th</a:t>
            </a:r>
            <a:r>
              <a:rPr lang="en-IN" dirty="0"/>
              <a:t> percentile (3791 grams) is the weight under which 75% of the babies lie ~ </a:t>
            </a:r>
            <a:r>
              <a:rPr lang="en-IN" b="1" dirty="0"/>
              <a:t>Quartile 3</a:t>
            </a:r>
          </a:p>
          <a:p>
            <a:r>
              <a:rPr lang="en-IN" b="1" dirty="0"/>
              <a:t>Inter Quartile Range (IQR) </a:t>
            </a:r>
            <a:r>
              <a:rPr lang="en-IN" dirty="0"/>
              <a:t>= 3791 – 3167 = 624 grams</a:t>
            </a:r>
          </a:p>
        </p:txBody>
      </p:sp>
      <p:pic>
        <p:nvPicPr>
          <p:cNvPr id="3" name="Picture 2">
            <a:extLst>
              <a:ext uri="{FF2B5EF4-FFF2-40B4-BE49-F238E27FC236}">
                <a16:creationId xmlns:a16="http://schemas.microsoft.com/office/drawing/2014/main" id="{F7756D97-9311-5272-B3CC-33AC70A78E84}"/>
              </a:ext>
            </a:extLst>
          </p:cNvPr>
          <p:cNvPicPr>
            <a:picLocks noChangeAspect="1"/>
          </p:cNvPicPr>
          <p:nvPr/>
        </p:nvPicPr>
        <p:blipFill>
          <a:blip r:embed="rId2"/>
          <a:stretch>
            <a:fillRect/>
          </a:stretch>
        </p:blipFill>
        <p:spPr>
          <a:xfrm>
            <a:off x="1262814" y="1535839"/>
            <a:ext cx="4387972" cy="4641124"/>
          </a:xfrm>
          <a:prstGeom prst="rect">
            <a:avLst/>
          </a:prstGeom>
        </p:spPr>
      </p:pic>
    </p:spTree>
    <p:extLst>
      <p:ext uri="{BB962C8B-B14F-4D97-AF65-F5344CB8AC3E}">
        <p14:creationId xmlns:p14="http://schemas.microsoft.com/office/powerpoint/2010/main" val="1082721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BEC956-C536-1089-04F5-74103C6E5B58}"/>
              </a:ext>
            </a:extLst>
          </p:cNvPr>
          <p:cNvSpPr>
            <a:spLocks noGrp="1"/>
          </p:cNvSpPr>
          <p:nvPr>
            <p:ph type="title"/>
          </p:nvPr>
        </p:nvSpPr>
        <p:spPr/>
        <p:txBody>
          <a:bodyPr/>
          <a:lstStyle/>
          <a:p>
            <a:r>
              <a:rPr lang="en-IN" dirty="0"/>
              <a:t>Interpreting the new baby’s weight</a:t>
            </a:r>
          </a:p>
        </p:txBody>
      </p:sp>
      <p:sp>
        <p:nvSpPr>
          <p:cNvPr id="5" name="Content Placeholder 4">
            <a:extLst>
              <a:ext uri="{FF2B5EF4-FFF2-40B4-BE49-F238E27FC236}">
                <a16:creationId xmlns:a16="http://schemas.microsoft.com/office/drawing/2014/main" id="{E31313BF-60BF-5CF6-63C0-CBC442A8E91A}"/>
              </a:ext>
            </a:extLst>
          </p:cNvPr>
          <p:cNvSpPr>
            <a:spLocks noGrp="1"/>
          </p:cNvSpPr>
          <p:nvPr>
            <p:ph sz="half" idx="1"/>
          </p:nvPr>
        </p:nvSpPr>
        <p:spPr/>
        <p:txBody>
          <a:bodyPr>
            <a:normAutofit/>
          </a:bodyPr>
          <a:lstStyle/>
          <a:p>
            <a:endParaRPr lang="en-IN"/>
          </a:p>
        </p:txBody>
      </p:sp>
      <p:sp>
        <p:nvSpPr>
          <p:cNvPr id="6" name="Content Placeholder 5">
            <a:extLst>
              <a:ext uri="{FF2B5EF4-FFF2-40B4-BE49-F238E27FC236}">
                <a16:creationId xmlns:a16="http://schemas.microsoft.com/office/drawing/2014/main" id="{7297194A-C2A0-563A-C59F-7855F28696C3}"/>
              </a:ext>
            </a:extLst>
          </p:cNvPr>
          <p:cNvSpPr>
            <a:spLocks noGrp="1"/>
          </p:cNvSpPr>
          <p:nvPr>
            <p:ph sz="half" idx="2"/>
          </p:nvPr>
        </p:nvSpPr>
        <p:spPr/>
        <p:txBody>
          <a:bodyPr>
            <a:normAutofit/>
          </a:bodyPr>
          <a:lstStyle/>
          <a:p>
            <a:r>
              <a:rPr lang="en-IN" dirty="0"/>
              <a:t>The new baby’s weight lies on the 11</a:t>
            </a:r>
            <a:r>
              <a:rPr lang="en-IN" baseline="30000" dirty="0"/>
              <a:t>th</a:t>
            </a:r>
            <a:r>
              <a:rPr lang="en-IN" dirty="0"/>
              <a:t> percentile (Why? See next slide)</a:t>
            </a:r>
          </a:p>
          <a:p>
            <a:r>
              <a:rPr lang="en-IN" dirty="0"/>
              <a:t>This means that 10% babies born had weight lesser than her</a:t>
            </a:r>
          </a:p>
        </p:txBody>
      </p:sp>
      <p:pic>
        <p:nvPicPr>
          <p:cNvPr id="7" name="Picture 6">
            <a:extLst>
              <a:ext uri="{FF2B5EF4-FFF2-40B4-BE49-F238E27FC236}">
                <a16:creationId xmlns:a16="http://schemas.microsoft.com/office/drawing/2014/main" id="{FB12E83F-34A9-6434-6682-5FA953849F50}"/>
              </a:ext>
            </a:extLst>
          </p:cNvPr>
          <p:cNvPicPr>
            <a:picLocks noChangeAspect="1"/>
          </p:cNvPicPr>
          <p:nvPr/>
        </p:nvPicPr>
        <p:blipFill>
          <a:blip r:embed="rId2"/>
          <a:stretch>
            <a:fillRect/>
          </a:stretch>
        </p:blipFill>
        <p:spPr>
          <a:xfrm>
            <a:off x="1350401" y="1361413"/>
            <a:ext cx="4064079" cy="4815550"/>
          </a:xfrm>
          <a:prstGeom prst="rect">
            <a:avLst/>
          </a:prstGeom>
        </p:spPr>
      </p:pic>
    </p:spTree>
    <p:extLst>
      <p:ext uri="{BB962C8B-B14F-4D97-AF65-F5344CB8AC3E}">
        <p14:creationId xmlns:p14="http://schemas.microsoft.com/office/powerpoint/2010/main" val="392306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3061C2-EC28-5F47-170E-9C0CC9480652}"/>
              </a:ext>
            </a:extLst>
          </p:cNvPr>
          <p:cNvSpPr>
            <a:spLocks noGrp="1"/>
          </p:cNvSpPr>
          <p:nvPr>
            <p:ph type="title"/>
          </p:nvPr>
        </p:nvSpPr>
        <p:spPr/>
        <p:txBody>
          <a:bodyPr/>
          <a:lstStyle/>
          <a:p>
            <a:r>
              <a:rPr lang="en-IN" dirty="0"/>
              <a:t>Using Z-Score</a:t>
            </a:r>
          </a:p>
        </p:txBody>
      </p:sp>
      <p:sp>
        <p:nvSpPr>
          <p:cNvPr id="6" name="Content Placeholder 5">
            <a:extLst>
              <a:ext uri="{FF2B5EF4-FFF2-40B4-BE49-F238E27FC236}">
                <a16:creationId xmlns:a16="http://schemas.microsoft.com/office/drawing/2014/main" id="{D3CF2B3E-DFE5-D449-C02C-6DFBC91D539A}"/>
              </a:ext>
            </a:extLst>
          </p:cNvPr>
          <p:cNvSpPr>
            <a:spLocks noGrp="1"/>
          </p:cNvSpPr>
          <p:nvPr>
            <p:ph idx="1"/>
          </p:nvPr>
        </p:nvSpPr>
        <p:spPr/>
        <p:txBody>
          <a:bodyPr/>
          <a:lstStyle/>
          <a:p>
            <a:r>
              <a:rPr lang="en-IN" dirty="0"/>
              <a:t>We know the Z-score for the current baby: -1.23</a:t>
            </a:r>
          </a:p>
          <a:p>
            <a:r>
              <a:rPr lang="en-IN" dirty="0"/>
              <a:t>Go to Z-table (</a:t>
            </a:r>
            <a:r>
              <a:rPr lang="en-IN" dirty="0">
                <a:hlinkClick r:id="rId2"/>
              </a:rPr>
              <a:t>https://www.z-table.com/</a:t>
            </a:r>
            <a:r>
              <a:rPr lang="en-IN" dirty="0"/>
              <a:t>)</a:t>
            </a:r>
          </a:p>
          <a:p>
            <a:r>
              <a:rPr lang="en-IN" dirty="0"/>
              <a:t>Look for -1.2 in row and 3 in column</a:t>
            </a:r>
          </a:p>
          <a:p>
            <a:r>
              <a:rPr lang="en-IN" dirty="0"/>
              <a:t>Interpretation: ~10% babies have lesser weight</a:t>
            </a:r>
          </a:p>
          <a:p>
            <a:r>
              <a:rPr lang="en-IN" dirty="0"/>
              <a:t>So, this baby is in the 11</a:t>
            </a:r>
            <a:r>
              <a:rPr lang="en-IN" baseline="30000" dirty="0"/>
              <a:t>th</a:t>
            </a:r>
            <a:r>
              <a:rPr lang="en-IN" dirty="0"/>
              <a:t> percentile</a:t>
            </a:r>
          </a:p>
        </p:txBody>
      </p:sp>
      <p:pic>
        <p:nvPicPr>
          <p:cNvPr id="8" name="Picture 7">
            <a:extLst>
              <a:ext uri="{FF2B5EF4-FFF2-40B4-BE49-F238E27FC236}">
                <a16:creationId xmlns:a16="http://schemas.microsoft.com/office/drawing/2014/main" id="{A41E2156-27C9-18D6-4FD4-8C274ACEF265}"/>
              </a:ext>
            </a:extLst>
          </p:cNvPr>
          <p:cNvPicPr>
            <a:picLocks noChangeAspect="1"/>
          </p:cNvPicPr>
          <p:nvPr/>
        </p:nvPicPr>
        <p:blipFill>
          <a:blip r:embed="rId3"/>
          <a:stretch>
            <a:fillRect/>
          </a:stretch>
        </p:blipFill>
        <p:spPr>
          <a:xfrm>
            <a:off x="8166326" y="681037"/>
            <a:ext cx="3315171" cy="5236878"/>
          </a:xfrm>
          <a:prstGeom prst="rect">
            <a:avLst/>
          </a:prstGeom>
        </p:spPr>
      </p:pic>
      <p:sp>
        <p:nvSpPr>
          <p:cNvPr id="9" name="TextBox 8">
            <a:extLst>
              <a:ext uri="{FF2B5EF4-FFF2-40B4-BE49-F238E27FC236}">
                <a16:creationId xmlns:a16="http://schemas.microsoft.com/office/drawing/2014/main" id="{807F9E30-A810-FDDE-EC4C-5CE1A6FCB6C8}"/>
              </a:ext>
            </a:extLst>
          </p:cNvPr>
          <p:cNvSpPr txBox="1"/>
          <p:nvPr/>
        </p:nvSpPr>
        <p:spPr>
          <a:xfrm>
            <a:off x="10941978" y="5691883"/>
            <a:ext cx="411822" cy="369332"/>
          </a:xfrm>
          <a:prstGeom prst="rect">
            <a:avLst/>
          </a:prstGeom>
          <a:solidFill>
            <a:srgbClr val="7030A0">
              <a:alpha val="50000"/>
            </a:srgbClr>
          </a:solidFill>
        </p:spPr>
        <p:txBody>
          <a:bodyPr wrap="square" rtlCol="0">
            <a:spAutoFit/>
          </a:bodyPr>
          <a:lstStyle/>
          <a:p>
            <a:endParaRPr lang="en-IN" dirty="0"/>
          </a:p>
        </p:txBody>
      </p:sp>
    </p:spTree>
    <p:extLst>
      <p:ext uri="{BB962C8B-B14F-4D97-AF65-F5344CB8AC3E}">
        <p14:creationId xmlns:p14="http://schemas.microsoft.com/office/powerpoint/2010/main" val="2463738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7C6E-F291-4DA2-07B1-82185FAC3551}"/>
              </a:ext>
            </a:extLst>
          </p:cNvPr>
          <p:cNvSpPr>
            <a:spLocks noGrp="1"/>
          </p:cNvSpPr>
          <p:nvPr>
            <p:ph type="title"/>
          </p:nvPr>
        </p:nvSpPr>
        <p:spPr/>
        <p:txBody>
          <a:bodyPr/>
          <a:lstStyle/>
          <a:p>
            <a:r>
              <a:rPr lang="en-IN" dirty="0"/>
              <a:t>Normal Distributions and Empirical Rule</a:t>
            </a:r>
          </a:p>
        </p:txBody>
      </p:sp>
      <p:sp>
        <p:nvSpPr>
          <p:cNvPr id="3" name="Content Placeholder 2">
            <a:extLst>
              <a:ext uri="{FF2B5EF4-FFF2-40B4-BE49-F238E27FC236}">
                <a16:creationId xmlns:a16="http://schemas.microsoft.com/office/drawing/2014/main" id="{8C35D9B7-A7FD-7735-B0F9-E8714349CEBF}"/>
              </a:ext>
            </a:extLst>
          </p:cNvPr>
          <p:cNvSpPr>
            <a:spLocks noGrp="1"/>
          </p:cNvSpPr>
          <p:nvPr>
            <p:ph idx="1"/>
          </p:nvPr>
        </p:nvSpPr>
        <p:spPr/>
        <p:txBody>
          <a:bodyPr>
            <a:normAutofit/>
          </a:bodyPr>
          <a:lstStyle/>
          <a:p>
            <a:r>
              <a:rPr lang="en-US" sz="3200" dirty="0"/>
              <a:t>Normal distributions follow the </a:t>
            </a:r>
            <a:r>
              <a:rPr lang="en-US" sz="3200" b="1" dirty="0"/>
              <a:t>empirical rule</a:t>
            </a:r>
            <a:r>
              <a:rPr lang="en-US" sz="3200" dirty="0"/>
              <a:t>, also called the 68-95-99.7 rule</a:t>
            </a:r>
          </a:p>
          <a:p>
            <a:r>
              <a:rPr lang="en-US" sz="3200" dirty="0"/>
              <a:t>The rule tells us that, for a normal distribution, there’s a </a:t>
            </a:r>
          </a:p>
          <a:p>
            <a:pPr lvl="1"/>
            <a:r>
              <a:rPr lang="en-US" sz="2800" dirty="0"/>
              <a:t>68% chance that a data point falls within 1 standard deviation of the mean</a:t>
            </a:r>
          </a:p>
          <a:p>
            <a:pPr lvl="1"/>
            <a:r>
              <a:rPr lang="en-US" sz="2800" dirty="0"/>
              <a:t>95% chance that a data point falls within 2 standard deviations of the mean</a:t>
            </a:r>
          </a:p>
          <a:p>
            <a:pPr lvl="1"/>
            <a:r>
              <a:rPr lang="en-US" sz="2800" dirty="0"/>
              <a:t>99.7% chance that a data point falls within 3 standard deviations of the mean</a:t>
            </a:r>
          </a:p>
        </p:txBody>
      </p:sp>
    </p:spTree>
    <p:extLst>
      <p:ext uri="{BB962C8B-B14F-4D97-AF65-F5344CB8AC3E}">
        <p14:creationId xmlns:p14="http://schemas.microsoft.com/office/powerpoint/2010/main" val="18642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AEFF-B492-E295-49ED-07321A400624}"/>
              </a:ext>
            </a:extLst>
          </p:cNvPr>
          <p:cNvSpPr>
            <a:spLocks noGrp="1"/>
          </p:cNvSpPr>
          <p:nvPr>
            <p:ph type="title"/>
          </p:nvPr>
        </p:nvSpPr>
        <p:spPr/>
        <p:txBody>
          <a:bodyPr/>
          <a:lstStyle/>
          <a:p>
            <a:r>
              <a:rPr lang="en-IN" dirty="0"/>
              <a:t>Use of this rule</a:t>
            </a:r>
          </a:p>
        </p:txBody>
      </p:sp>
      <p:pic>
        <p:nvPicPr>
          <p:cNvPr id="5" name="Content Placeholder 4">
            <a:extLst>
              <a:ext uri="{FF2B5EF4-FFF2-40B4-BE49-F238E27FC236}">
                <a16:creationId xmlns:a16="http://schemas.microsoft.com/office/drawing/2014/main" id="{0CA624F0-A78E-F49E-5E1E-D11A2F0EADF6}"/>
              </a:ext>
            </a:extLst>
          </p:cNvPr>
          <p:cNvPicPr>
            <a:picLocks noGrp="1" noChangeAspect="1"/>
          </p:cNvPicPr>
          <p:nvPr>
            <p:ph idx="1"/>
          </p:nvPr>
        </p:nvPicPr>
        <p:blipFill>
          <a:blip r:embed="rId2"/>
          <a:stretch>
            <a:fillRect/>
          </a:stretch>
        </p:blipFill>
        <p:spPr>
          <a:xfrm>
            <a:off x="2847573" y="1493041"/>
            <a:ext cx="6501909" cy="4683341"/>
          </a:xfrm>
        </p:spPr>
      </p:pic>
    </p:spTree>
    <p:extLst>
      <p:ext uri="{BB962C8B-B14F-4D97-AF65-F5344CB8AC3E}">
        <p14:creationId xmlns:p14="http://schemas.microsoft.com/office/powerpoint/2010/main" val="2038506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CFEF-E39F-DCD7-2F41-65F4DF1F2DB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5D5635D-DB37-C2CC-0C78-58A16638E25F}"/>
              </a:ext>
            </a:extLst>
          </p:cNvPr>
          <p:cNvSpPr>
            <a:spLocks noGrp="1"/>
          </p:cNvSpPr>
          <p:nvPr>
            <p:ph idx="1"/>
          </p:nvPr>
        </p:nvSpPr>
        <p:spPr/>
        <p:txBody>
          <a:bodyPr>
            <a:normAutofit fontScale="92500" lnSpcReduction="20000"/>
          </a:bodyPr>
          <a:lstStyle/>
          <a:p>
            <a:r>
              <a:rPr lang="en-US" dirty="0"/>
              <a:t>For CDAC C-CAT (300 marks test), the population average score 𝜇 is 170 and standard deviation is 𝜎 = 30. </a:t>
            </a:r>
          </a:p>
          <a:p>
            <a:r>
              <a:rPr lang="en-US" dirty="0"/>
              <a:t>A student has got 250 marks</a:t>
            </a:r>
          </a:p>
          <a:p>
            <a:r>
              <a:rPr lang="en-US" dirty="0"/>
              <a:t>Which minimum percentile is she in?</a:t>
            </a:r>
          </a:p>
          <a:p>
            <a:endParaRPr lang="en-US" dirty="0"/>
          </a:p>
          <a:p>
            <a:r>
              <a:rPr lang="en-US" dirty="0"/>
              <a:t>Mean = 170</a:t>
            </a:r>
          </a:p>
          <a:p>
            <a:r>
              <a:rPr lang="en-US" dirty="0"/>
              <a:t>SD = 30</a:t>
            </a:r>
          </a:p>
          <a:p>
            <a:r>
              <a:rPr lang="en-US" dirty="0"/>
              <a:t>Mean + 2 SD = 170 + 60 = 230 (95% of the population)</a:t>
            </a:r>
          </a:p>
          <a:p>
            <a:r>
              <a:rPr lang="en-US" dirty="0"/>
              <a:t>Mean + 3 SD = 170 + 90 = 260 (99.7% of the population)</a:t>
            </a:r>
          </a:p>
          <a:p>
            <a:r>
              <a:rPr lang="en-US" dirty="0"/>
              <a:t>So, the student is between 95</a:t>
            </a:r>
            <a:r>
              <a:rPr lang="en-US" baseline="30000" dirty="0"/>
              <a:t>th</a:t>
            </a:r>
            <a:r>
              <a:rPr lang="en-US" dirty="0"/>
              <a:t> and 99.7</a:t>
            </a:r>
            <a:r>
              <a:rPr lang="en-US" baseline="30000" dirty="0"/>
              <a:t>th</a:t>
            </a:r>
            <a:r>
              <a:rPr lang="en-US" dirty="0"/>
              <a:t> percentile</a:t>
            </a:r>
          </a:p>
          <a:p>
            <a:r>
              <a:rPr lang="en-US" dirty="0"/>
              <a:t>She is definitely in the top 5%, and close to top 1%</a:t>
            </a:r>
          </a:p>
          <a:p>
            <a:endParaRPr lang="en-US" dirty="0"/>
          </a:p>
          <a:p>
            <a:endParaRPr lang="en-US" dirty="0"/>
          </a:p>
        </p:txBody>
      </p:sp>
    </p:spTree>
    <p:extLst>
      <p:ext uri="{BB962C8B-B14F-4D97-AF65-F5344CB8AC3E}">
        <p14:creationId xmlns:p14="http://schemas.microsoft.com/office/powerpoint/2010/main" val="1589850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8E8F-D778-2A39-5CB7-31355F5CD620}"/>
              </a:ext>
            </a:extLst>
          </p:cNvPr>
          <p:cNvSpPr>
            <a:spLocks noGrp="1"/>
          </p:cNvSpPr>
          <p:nvPr>
            <p:ph type="title"/>
          </p:nvPr>
        </p:nvSpPr>
        <p:spPr/>
        <p:txBody>
          <a:bodyPr/>
          <a:lstStyle/>
          <a:p>
            <a:r>
              <a:rPr lang="en-IN" dirty="0"/>
              <a:t>Z-Score</a:t>
            </a:r>
          </a:p>
        </p:txBody>
      </p:sp>
      <p:sp>
        <p:nvSpPr>
          <p:cNvPr id="3" name="Content Placeholder 2">
            <a:extLst>
              <a:ext uri="{FF2B5EF4-FFF2-40B4-BE49-F238E27FC236}">
                <a16:creationId xmlns:a16="http://schemas.microsoft.com/office/drawing/2014/main" id="{B560CAF4-B2B2-99B4-F853-3CF9F85AD7F1}"/>
              </a:ext>
            </a:extLst>
          </p:cNvPr>
          <p:cNvSpPr>
            <a:spLocks noGrp="1"/>
          </p:cNvSpPr>
          <p:nvPr>
            <p:ph idx="1"/>
          </p:nvPr>
        </p:nvSpPr>
        <p:spPr/>
        <p:txBody>
          <a:bodyPr/>
          <a:lstStyle/>
          <a:p>
            <a:r>
              <a:rPr lang="en-IN" dirty="0"/>
              <a:t>The </a:t>
            </a:r>
            <a:r>
              <a:rPr lang="en-IN" b="1" dirty="0"/>
              <a:t>Z-Score</a:t>
            </a:r>
            <a:r>
              <a:rPr lang="en-IN" dirty="0"/>
              <a:t> describes </a:t>
            </a:r>
            <a:r>
              <a:rPr lang="en-IN" i="1" dirty="0"/>
              <a:t>how many standard deviations away </a:t>
            </a:r>
            <a:r>
              <a:rPr lang="en-IN" dirty="0"/>
              <a:t>a data point is </a:t>
            </a:r>
            <a:r>
              <a:rPr lang="en-IN" i="1" dirty="0"/>
              <a:t>from the mean</a:t>
            </a:r>
            <a:endParaRPr lang="en-IN" dirty="0"/>
          </a:p>
        </p:txBody>
      </p:sp>
      <p:pic>
        <p:nvPicPr>
          <p:cNvPr id="5" name="Picture 4">
            <a:extLst>
              <a:ext uri="{FF2B5EF4-FFF2-40B4-BE49-F238E27FC236}">
                <a16:creationId xmlns:a16="http://schemas.microsoft.com/office/drawing/2014/main" id="{518301ED-1DF8-02FA-D71E-EC8E8A35D02C}"/>
              </a:ext>
            </a:extLst>
          </p:cNvPr>
          <p:cNvPicPr>
            <a:picLocks noChangeAspect="1"/>
          </p:cNvPicPr>
          <p:nvPr/>
        </p:nvPicPr>
        <p:blipFill>
          <a:blip r:embed="rId2"/>
          <a:stretch>
            <a:fillRect/>
          </a:stretch>
        </p:blipFill>
        <p:spPr>
          <a:xfrm>
            <a:off x="753304" y="2774842"/>
            <a:ext cx="10168036" cy="3537058"/>
          </a:xfrm>
          <a:prstGeom prst="rect">
            <a:avLst/>
          </a:prstGeom>
        </p:spPr>
      </p:pic>
      <p:sp>
        <p:nvSpPr>
          <p:cNvPr id="6" name="Speech Bubble: Rectangle 5">
            <a:extLst>
              <a:ext uri="{FF2B5EF4-FFF2-40B4-BE49-F238E27FC236}">
                <a16:creationId xmlns:a16="http://schemas.microsoft.com/office/drawing/2014/main" id="{5E31FCFC-60CC-3E8F-A7BF-0EC845EDB160}"/>
              </a:ext>
            </a:extLst>
          </p:cNvPr>
          <p:cNvSpPr/>
          <p:nvPr/>
        </p:nvSpPr>
        <p:spPr>
          <a:xfrm>
            <a:off x="8098738" y="515964"/>
            <a:ext cx="2730224" cy="1023884"/>
          </a:xfrm>
          <a:prstGeom prst="wedgeRectCallout">
            <a:avLst>
              <a:gd name="adj1" fmla="val -21259"/>
              <a:gd name="adj2" fmla="val 77552"/>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2000" b="1" dirty="0"/>
              <a:t>Z-scores &gt; +3 and &lt; -3 are considered outliers</a:t>
            </a:r>
          </a:p>
        </p:txBody>
      </p:sp>
    </p:spTree>
    <p:extLst>
      <p:ext uri="{BB962C8B-B14F-4D97-AF65-F5344CB8AC3E}">
        <p14:creationId xmlns:p14="http://schemas.microsoft.com/office/powerpoint/2010/main" val="243112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FCB4C-3E5A-D727-0EC3-56C3F6AB2ABB}"/>
              </a:ext>
            </a:extLst>
          </p:cNvPr>
          <p:cNvSpPr>
            <a:spLocks noGrp="1"/>
          </p:cNvSpPr>
          <p:nvPr>
            <p:ph type="title"/>
          </p:nvPr>
        </p:nvSpPr>
        <p:spPr/>
        <p:txBody>
          <a:bodyPr/>
          <a:lstStyle/>
          <a:p>
            <a:r>
              <a:rPr lang="en-IN" dirty="0"/>
              <a:t>Uniform Distribution</a:t>
            </a:r>
          </a:p>
        </p:txBody>
      </p:sp>
      <p:sp>
        <p:nvSpPr>
          <p:cNvPr id="5" name="Content Placeholder 4">
            <a:extLst>
              <a:ext uri="{FF2B5EF4-FFF2-40B4-BE49-F238E27FC236}">
                <a16:creationId xmlns:a16="http://schemas.microsoft.com/office/drawing/2014/main" id="{18A5F709-3540-05A5-3DD2-DF19378EEBBB}"/>
              </a:ext>
            </a:extLst>
          </p:cNvPr>
          <p:cNvSpPr>
            <a:spLocks noGrp="1"/>
          </p:cNvSpPr>
          <p:nvPr>
            <p:ph idx="1"/>
          </p:nvPr>
        </p:nvSpPr>
        <p:spPr/>
        <p:txBody>
          <a:bodyPr/>
          <a:lstStyle/>
          <a:p>
            <a:r>
              <a:rPr lang="en-IN" dirty="0"/>
              <a:t>Rolling a fair die has 6 discrete, equally probable outcomes</a:t>
            </a:r>
          </a:p>
          <a:p>
            <a:r>
              <a:rPr lang="en-IN" dirty="0"/>
              <a:t>We can roll a 1 or 2, but not 1.5</a:t>
            </a:r>
          </a:p>
          <a:p>
            <a:r>
              <a:rPr lang="en-IN" dirty="0"/>
              <a:t>The probabilities of each outcome are evenly distributed across the sample space</a:t>
            </a:r>
          </a:p>
        </p:txBody>
      </p:sp>
      <p:pic>
        <p:nvPicPr>
          <p:cNvPr id="7" name="Picture 6">
            <a:extLst>
              <a:ext uri="{FF2B5EF4-FFF2-40B4-BE49-F238E27FC236}">
                <a16:creationId xmlns:a16="http://schemas.microsoft.com/office/drawing/2014/main" id="{5F493D66-0544-6795-C83F-D011A538944E}"/>
              </a:ext>
            </a:extLst>
          </p:cNvPr>
          <p:cNvPicPr>
            <a:picLocks noChangeAspect="1"/>
          </p:cNvPicPr>
          <p:nvPr/>
        </p:nvPicPr>
        <p:blipFill>
          <a:blip r:embed="rId2"/>
          <a:stretch>
            <a:fillRect/>
          </a:stretch>
        </p:blipFill>
        <p:spPr>
          <a:xfrm>
            <a:off x="9541278" y="88476"/>
            <a:ext cx="1390425" cy="1602212"/>
          </a:xfrm>
          <a:prstGeom prst="rect">
            <a:avLst/>
          </a:prstGeom>
        </p:spPr>
      </p:pic>
    </p:spTree>
    <p:extLst>
      <p:ext uri="{BB962C8B-B14F-4D97-AF65-F5344CB8AC3E}">
        <p14:creationId xmlns:p14="http://schemas.microsoft.com/office/powerpoint/2010/main" val="84401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B517-1C0C-771F-B281-FBD8987DCF0D}"/>
              </a:ext>
            </a:extLst>
          </p:cNvPr>
          <p:cNvSpPr>
            <a:spLocks noGrp="1"/>
          </p:cNvSpPr>
          <p:nvPr>
            <p:ph type="title"/>
          </p:nvPr>
        </p:nvSpPr>
        <p:spPr/>
        <p:txBody>
          <a:bodyPr/>
          <a:lstStyle/>
          <a:p>
            <a:r>
              <a:rPr lang="en-IN" dirty="0"/>
              <a:t>Z-Score Example</a:t>
            </a:r>
          </a:p>
        </p:txBody>
      </p:sp>
      <p:sp>
        <p:nvSpPr>
          <p:cNvPr id="3" name="Content Placeholder 2">
            <a:extLst>
              <a:ext uri="{FF2B5EF4-FFF2-40B4-BE49-F238E27FC236}">
                <a16:creationId xmlns:a16="http://schemas.microsoft.com/office/drawing/2014/main" id="{6850DB23-985B-35DB-2C78-1363C016DBCE}"/>
              </a:ext>
            </a:extLst>
          </p:cNvPr>
          <p:cNvSpPr>
            <a:spLocks noGrp="1"/>
          </p:cNvSpPr>
          <p:nvPr>
            <p:ph idx="1"/>
          </p:nvPr>
        </p:nvSpPr>
        <p:spPr/>
        <p:txBody>
          <a:bodyPr/>
          <a:lstStyle/>
          <a:p>
            <a:r>
              <a:rPr lang="en-IN" dirty="0"/>
              <a:t>A runner participated in a 200m race and a 500m race</a:t>
            </a:r>
          </a:p>
          <a:p>
            <a:r>
              <a:rPr lang="en-IN" dirty="0"/>
              <a:t>Consider the following and determine where she did better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4" name="Table 4">
            <a:extLst>
              <a:ext uri="{FF2B5EF4-FFF2-40B4-BE49-F238E27FC236}">
                <a16:creationId xmlns:a16="http://schemas.microsoft.com/office/drawing/2014/main" id="{BB0B9A04-05AF-475A-C29E-06AC0485AE98}"/>
              </a:ext>
            </a:extLst>
          </p:cNvPr>
          <p:cNvGraphicFramePr>
            <a:graphicFrameLocks noGrp="1"/>
          </p:cNvGraphicFramePr>
          <p:nvPr/>
        </p:nvGraphicFramePr>
        <p:xfrm>
          <a:off x="1240888" y="2834640"/>
          <a:ext cx="9105188" cy="1188720"/>
        </p:xfrm>
        <a:graphic>
          <a:graphicData uri="http://schemas.openxmlformats.org/drawingml/2006/table">
            <a:tbl>
              <a:tblPr firstRow="1" bandRow="1">
                <a:tableStyleId>{5C22544A-7EE6-4342-B048-85BDC9FD1C3A}</a:tableStyleId>
              </a:tblPr>
              <a:tblGrid>
                <a:gridCol w="2276297">
                  <a:extLst>
                    <a:ext uri="{9D8B030D-6E8A-4147-A177-3AD203B41FA5}">
                      <a16:colId xmlns:a16="http://schemas.microsoft.com/office/drawing/2014/main" val="2606721130"/>
                    </a:ext>
                  </a:extLst>
                </a:gridCol>
                <a:gridCol w="2276297">
                  <a:extLst>
                    <a:ext uri="{9D8B030D-6E8A-4147-A177-3AD203B41FA5}">
                      <a16:colId xmlns:a16="http://schemas.microsoft.com/office/drawing/2014/main" val="2825162967"/>
                    </a:ext>
                  </a:extLst>
                </a:gridCol>
                <a:gridCol w="2276297">
                  <a:extLst>
                    <a:ext uri="{9D8B030D-6E8A-4147-A177-3AD203B41FA5}">
                      <a16:colId xmlns:a16="http://schemas.microsoft.com/office/drawing/2014/main" val="2295965574"/>
                    </a:ext>
                  </a:extLst>
                </a:gridCol>
                <a:gridCol w="2276297">
                  <a:extLst>
                    <a:ext uri="{9D8B030D-6E8A-4147-A177-3AD203B41FA5}">
                      <a16:colId xmlns:a16="http://schemas.microsoft.com/office/drawing/2014/main" val="2149212718"/>
                    </a:ext>
                  </a:extLst>
                </a:gridCol>
              </a:tblGrid>
              <a:tr h="370840">
                <a:tc>
                  <a:txBody>
                    <a:bodyPr/>
                    <a:lstStyle/>
                    <a:p>
                      <a:r>
                        <a:rPr lang="en-IN" sz="2000" dirty="0"/>
                        <a:t>Race</a:t>
                      </a:r>
                    </a:p>
                  </a:txBody>
                  <a:tcPr/>
                </a:tc>
                <a:tc>
                  <a:txBody>
                    <a:bodyPr/>
                    <a:lstStyle/>
                    <a:p>
                      <a:r>
                        <a:rPr lang="en-IN" sz="2000" dirty="0"/>
                        <a:t>Average time</a:t>
                      </a:r>
                    </a:p>
                  </a:txBody>
                  <a:tcPr/>
                </a:tc>
                <a:tc>
                  <a:txBody>
                    <a:bodyPr/>
                    <a:lstStyle/>
                    <a:p>
                      <a:r>
                        <a:rPr lang="en-IN" sz="2000" dirty="0"/>
                        <a:t>Standard deviation</a:t>
                      </a:r>
                    </a:p>
                  </a:txBody>
                  <a:tcPr/>
                </a:tc>
                <a:tc>
                  <a:txBody>
                    <a:bodyPr/>
                    <a:lstStyle/>
                    <a:p>
                      <a:r>
                        <a:rPr lang="en-IN" sz="2000" dirty="0"/>
                        <a:t>Runner’s time</a:t>
                      </a:r>
                    </a:p>
                  </a:txBody>
                  <a:tcPr/>
                </a:tc>
                <a:extLst>
                  <a:ext uri="{0D108BD9-81ED-4DB2-BD59-A6C34878D82A}">
                    <a16:rowId xmlns:a16="http://schemas.microsoft.com/office/drawing/2014/main" val="3773647850"/>
                  </a:ext>
                </a:extLst>
              </a:tr>
              <a:tr h="370840">
                <a:tc>
                  <a:txBody>
                    <a:bodyPr/>
                    <a:lstStyle/>
                    <a:p>
                      <a:r>
                        <a:rPr lang="en-IN" sz="2000" dirty="0"/>
                        <a:t>200m</a:t>
                      </a:r>
                    </a:p>
                  </a:txBody>
                  <a:tcPr/>
                </a:tc>
                <a:tc>
                  <a:txBody>
                    <a:bodyPr/>
                    <a:lstStyle/>
                    <a:p>
                      <a:r>
                        <a:rPr lang="en-IN" sz="2000" dirty="0"/>
                        <a:t>31s</a:t>
                      </a:r>
                    </a:p>
                  </a:txBody>
                  <a:tcPr/>
                </a:tc>
                <a:tc>
                  <a:txBody>
                    <a:bodyPr/>
                    <a:lstStyle/>
                    <a:p>
                      <a:r>
                        <a:rPr lang="en-IN" sz="2000" dirty="0"/>
                        <a:t>1.5s</a:t>
                      </a:r>
                    </a:p>
                  </a:txBody>
                  <a:tcPr/>
                </a:tc>
                <a:tc>
                  <a:txBody>
                    <a:bodyPr/>
                    <a:lstStyle/>
                    <a:p>
                      <a:r>
                        <a:rPr lang="en-IN" sz="2000" dirty="0"/>
                        <a:t>28s</a:t>
                      </a:r>
                    </a:p>
                  </a:txBody>
                  <a:tcPr/>
                </a:tc>
                <a:extLst>
                  <a:ext uri="{0D108BD9-81ED-4DB2-BD59-A6C34878D82A}">
                    <a16:rowId xmlns:a16="http://schemas.microsoft.com/office/drawing/2014/main" val="3473430161"/>
                  </a:ext>
                </a:extLst>
              </a:tr>
              <a:tr h="370840">
                <a:tc>
                  <a:txBody>
                    <a:bodyPr/>
                    <a:lstStyle/>
                    <a:p>
                      <a:r>
                        <a:rPr lang="en-IN" sz="2000" dirty="0"/>
                        <a:t>500m</a:t>
                      </a:r>
                    </a:p>
                  </a:txBody>
                  <a:tcPr/>
                </a:tc>
                <a:tc>
                  <a:txBody>
                    <a:bodyPr/>
                    <a:lstStyle/>
                    <a:p>
                      <a:r>
                        <a:rPr lang="en-IN" sz="2000" dirty="0"/>
                        <a:t>125s</a:t>
                      </a:r>
                    </a:p>
                  </a:txBody>
                  <a:tcPr/>
                </a:tc>
                <a:tc>
                  <a:txBody>
                    <a:bodyPr/>
                    <a:lstStyle/>
                    <a:p>
                      <a:r>
                        <a:rPr lang="en-IN" sz="2000" dirty="0"/>
                        <a:t>8.2s</a:t>
                      </a:r>
                    </a:p>
                  </a:txBody>
                  <a:tcPr/>
                </a:tc>
                <a:tc>
                  <a:txBody>
                    <a:bodyPr/>
                    <a:lstStyle/>
                    <a:p>
                      <a:r>
                        <a:rPr lang="en-IN" sz="2000" dirty="0"/>
                        <a:t>132s</a:t>
                      </a:r>
                    </a:p>
                  </a:txBody>
                  <a:tcPr/>
                </a:tc>
                <a:extLst>
                  <a:ext uri="{0D108BD9-81ED-4DB2-BD59-A6C34878D82A}">
                    <a16:rowId xmlns:a16="http://schemas.microsoft.com/office/drawing/2014/main" val="2749002817"/>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A8745C-6C82-2AD5-DF42-A61B49BEFD18}"/>
                  </a:ext>
                </a:extLst>
              </p:cNvPr>
              <p:cNvSpPr txBox="1"/>
              <p:nvPr/>
            </p:nvSpPr>
            <p:spPr>
              <a:xfrm>
                <a:off x="965771" y="4253501"/>
                <a:ext cx="4726112" cy="1894173"/>
              </a:xfrm>
              <a:prstGeom prst="rect">
                <a:avLst/>
              </a:prstGeom>
              <a:solidFill>
                <a:srgbClr val="00B050"/>
              </a:solidFill>
            </p:spPr>
            <p:txBody>
              <a:bodyPr wrap="square" rtlCol="0">
                <a:spAutoFit/>
              </a:bodyPr>
              <a:lstStyle/>
              <a:p>
                <a:pPr algn="ctr"/>
                <a:r>
                  <a:rPr lang="en-IN" sz="2400" b="1" dirty="0">
                    <a:solidFill>
                      <a:schemeClr val="bg1"/>
                    </a:solidFill>
                  </a:rPr>
                  <a:t>200m</a:t>
                </a:r>
              </a:p>
              <a:p>
                <a:endParaRPr lang="en-IN" sz="2400" dirty="0">
                  <a:solidFill>
                    <a:schemeClr val="bg1"/>
                  </a:solidFill>
                </a:endParaRPr>
              </a:p>
              <a:p>
                <a:pPr/>
                <a14:m>
                  <m:oMathPara xmlns:m="http://schemas.openxmlformats.org/officeDocument/2006/math">
                    <m:oMathParaPr>
                      <m:jc m:val="left"/>
                    </m:oMathParaPr>
                    <m:oMath xmlns:m="http://schemas.openxmlformats.org/officeDocument/2006/math">
                      <m:r>
                        <a:rPr lang="en-IN" sz="2400" b="0" i="1" smtClean="0">
                          <a:solidFill>
                            <a:schemeClr val="bg1"/>
                          </a:solidFill>
                          <a:latin typeface="Cambria Math" panose="02040503050406030204" pitchFamily="18" charset="0"/>
                        </a:rPr>
                        <m:t>𝑍</m:t>
                      </m:r>
                      <m:r>
                        <a:rPr lang="en-IN" sz="2400" b="0" i="1" smtClean="0">
                          <a:solidFill>
                            <a:schemeClr val="bg1"/>
                          </a:solidFill>
                          <a:latin typeface="Cambria Math" panose="02040503050406030204" pitchFamily="18" charset="0"/>
                        </a:rPr>
                        <m:t>= </m:t>
                      </m:r>
                      <m:f>
                        <m:fPr>
                          <m:ctrlPr>
                            <a:rPr lang="en-IN" sz="2400" b="0" i="1" smtClean="0">
                              <a:solidFill>
                                <a:schemeClr val="bg1"/>
                              </a:solidFill>
                              <a:latin typeface="Cambria Math" panose="02040503050406030204" pitchFamily="18" charset="0"/>
                            </a:rPr>
                          </m:ctrlPr>
                        </m:fPr>
                        <m:num>
                          <m:r>
                            <a:rPr lang="en-IN" sz="2400" b="0" i="1" smtClean="0">
                              <a:solidFill>
                                <a:schemeClr val="bg1"/>
                              </a:solidFill>
                              <a:latin typeface="Cambria Math" panose="02040503050406030204" pitchFamily="18" charset="0"/>
                            </a:rPr>
                            <m:t>𝑋</m:t>
                          </m:r>
                          <m:r>
                            <a:rPr lang="en-IN" sz="2400" b="0" i="1" smtClean="0">
                              <a:solidFill>
                                <a:schemeClr val="bg1"/>
                              </a:solidFill>
                              <a:latin typeface="Cambria Math" panose="02040503050406030204" pitchFamily="18" charset="0"/>
                            </a:rPr>
                            <m:t> − </m:t>
                          </m:r>
                          <m:r>
                            <a:rPr lang="en-IN" sz="2400" b="0" i="1" smtClean="0">
                              <a:solidFill>
                                <a:schemeClr val="bg1"/>
                              </a:solidFill>
                              <a:latin typeface="Cambria Math" panose="02040503050406030204" pitchFamily="18" charset="0"/>
                              <a:ea typeface="Cambria Math" panose="02040503050406030204" pitchFamily="18" charset="0"/>
                            </a:rPr>
                            <m:t>𝜇</m:t>
                          </m:r>
                        </m:num>
                        <m:den>
                          <m:r>
                            <a:rPr lang="en-IN" sz="2400" b="0" i="1" smtClean="0">
                              <a:solidFill>
                                <a:schemeClr val="bg1"/>
                              </a:solidFill>
                              <a:latin typeface="Cambria Math" panose="02040503050406030204" pitchFamily="18" charset="0"/>
                              <a:ea typeface="Cambria Math" panose="02040503050406030204" pitchFamily="18" charset="0"/>
                            </a:rPr>
                            <m:t>𝜎</m:t>
                          </m:r>
                        </m:den>
                      </m:f>
                      <m:r>
                        <a:rPr lang="en-IN" sz="2400" b="0" i="0" smtClean="0">
                          <a:solidFill>
                            <a:schemeClr val="bg1"/>
                          </a:solidFill>
                          <a:latin typeface="Cambria Math" panose="02040503050406030204" pitchFamily="18" charset="0"/>
                        </a:rPr>
                        <m:t>=</m:t>
                      </m:r>
                      <m:f>
                        <m:fPr>
                          <m:ctrlPr>
                            <a:rPr lang="en-IN" sz="2400" i="1">
                              <a:solidFill>
                                <a:schemeClr val="bg1"/>
                              </a:solidFill>
                              <a:latin typeface="Cambria Math" panose="02040503050406030204" pitchFamily="18" charset="0"/>
                            </a:rPr>
                          </m:ctrlPr>
                        </m:fPr>
                        <m:num>
                          <m:r>
                            <a:rPr lang="en-IN" sz="2400" b="0" i="1" smtClean="0">
                              <a:solidFill>
                                <a:schemeClr val="bg1"/>
                              </a:solidFill>
                              <a:latin typeface="Cambria Math" panose="02040503050406030204" pitchFamily="18" charset="0"/>
                            </a:rPr>
                            <m:t>28</m:t>
                          </m:r>
                          <m:r>
                            <a:rPr lang="en-IN" sz="2400" i="1">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ea typeface="Cambria Math" panose="02040503050406030204" pitchFamily="18" charset="0"/>
                            </a:rPr>
                            <m:t>31</m:t>
                          </m:r>
                        </m:num>
                        <m:den>
                          <m:r>
                            <a:rPr lang="en-IN" sz="2400" b="0" i="1" smtClean="0">
                              <a:solidFill>
                                <a:schemeClr val="bg1"/>
                              </a:solidFill>
                              <a:latin typeface="Cambria Math" panose="02040503050406030204" pitchFamily="18" charset="0"/>
                              <a:ea typeface="Cambria Math" panose="02040503050406030204" pitchFamily="18" charset="0"/>
                            </a:rPr>
                            <m:t>1.5</m:t>
                          </m:r>
                        </m:den>
                      </m:f>
                      <m:r>
                        <a:rPr lang="en-IN" sz="2400" b="0" i="0" smtClean="0">
                          <a:solidFill>
                            <a:schemeClr val="bg1"/>
                          </a:solidFill>
                          <a:latin typeface="Cambria Math" panose="02040503050406030204" pitchFamily="18" charset="0"/>
                          <a:ea typeface="Cambria Math" panose="02040503050406030204" pitchFamily="18" charset="0"/>
                        </a:rPr>
                        <m:t>=−2</m:t>
                      </m:r>
                    </m:oMath>
                  </m:oMathPara>
                </a14:m>
                <a:endParaRPr lang="en-IN" sz="2400" b="0" dirty="0">
                  <a:solidFill>
                    <a:schemeClr val="bg1"/>
                  </a:solidFill>
                  <a:ea typeface="Cambria Math" panose="02040503050406030204" pitchFamily="18" charset="0"/>
                </a:endParaRPr>
              </a:p>
              <a:p>
                <a:endParaRPr lang="en-IN" sz="2400" dirty="0">
                  <a:solidFill>
                    <a:schemeClr val="bg1"/>
                  </a:solidFill>
                </a:endParaRPr>
              </a:p>
            </p:txBody>
          </p:sp>
        </mc:Choice>
        <mc:Fallback xmlns="">
          <p:sp>
            <p:nvSpPr>
              <p:cNvPr id="5" name="TextBox 4">
                <a:extLst>
                  <a:ext uri="{FF2B5EF4-FFF2-40B4-BE49-F238E27FC236}">
                    <a16:creationId xmlns:a16="http://schemas.microsoft.com/office/drawing/2014/main" id="{FCA8745C-6C82-2AD5-DF42-A61B49BEFD18}"/>
                  </a:ext>
                </a:extLst>
              </p:cNvPr>
              <p:cNvSpPr txBox="1">
                <a:spLocks noRot="1" noChangeAspect="1" noMove="1" noResize="1" noEditPoints="1" noAdjustHandles="1" noChangeArrowheads="1" noChangeShapeType="1" noTextEdit="1"/>
              </p:cNvSpPr>
              <p:nvPr/>
            </p:nvSpPr>
            <p:spPr>
              <a:xfrm>
                <a:off x="965771" y="4253501"/>
                <a:ext cx="4726112" cy="1894173"/>
              </a:xfrm>
              <a:prstGeom prst="rect">
                <a:avLst/>
              </a:prstGeom>
              <a:blipFill>
                <a:blip r:embed="rId2"/>
                <a:stretch>
                  <a:fillRect t="-25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13282C-1D1F-5FE9-EE15-4FA7C12B817A}"/>
                  </a:ext>
                </a:extLst>
              </p:cNvPr>
              <p:cNvSpPr txBox="1"/>
              <p:nvPr/>
            </p:nvSpPr>
            <p:spPr>
              <a:xfrm>
                <a:off x="5797192" y="4260529"/>
                <a:ext cx="4726111" cy="1901674"/>
              </a:xfrm>
              <a:prstGeom prst="rect">
                <a:avLst/>
              </a:prstGeom>
              <a:solidFill>
                <a:srgbClr val="FF0000"/>
              </a:solidFill>
            </p:spPr>
            <p:txBody>
              <a:bodyPr wrap="square" rtlCol="0">
                <a:spAutoFit/>
              </a:bodyPr>
              <a:lstStyle/>
              <a:p>
                <a:pPr algn="ctr"/>
                <a:r>
                  <a:rPr lang="en-IN" sz="2400" b="1" dirty="0">
                    <a:solidFill>
                      <a:schemeClr val="bg1"/>
                    </a:solidFill>
                  </a:rPr>
                  <a:t>500m</a:t>
                </a:r>
              </a:p>
              <a:p>
                <a:endParaRPr lang="en-IN" sz="2400" dirty="0">
                  <a:solidFill>
                    <a:schemeClr val="bg1"/>
                  </a:solidFill>
                </a:endParaRPr>
              </a:p>
              <a:p>
                <a:pPr/>
                <a14:m>
                  <m:oMathPara xmlns:m="http://schemas.openxmlformats.org/officeDocument/2006/math">
                    <m:oMathParaPr>
                      <m:jc m:val="left"/>
                    </m:oMathParaPr>
                    <m:oMath xmlns:m="http://schemas.openxmlformats.org/officeDocument/2006/math">
                      <m:r>
                        <a:rPr lang="en-IN" sz="2400" b="0" i="1" smtClean="0">
                          <a:solidFill>
                            <a:schemeClr val="bg1"/>
                          </a:solidFill>
                          <a:latin typeface="Cambria Math" panose="02040503050406030204" pitchFamily="18" charset="0"/>
                        </a:rPr>
                        <m:t>𝑍</m:t>
                      </m:r>
                      <m:r>
                        <a:rPr lang="en-IN" sz="2400" b="0" i="1" smtClean="0">
                          <a:solidFill>
                            <a:schemeClr val="bg1"/>
                          </a:solidFill>
                          <a:latin typeface="Cambria Math" panose="02040503050406030204" pitchFamily="18" charset="0"/>
                        </a:rPr>
                        <m:t>= </m:t>
                      </m:r>
                      <m:f>
                        <m:fPr>
                          <m:ctrlPr>
                            <a:rPr lang="en-IN" sz="2400" b="0" i="1" smtClean="0">
                              <a:solidFill>
                                <a:schemeClr val="bg1"/>
                              </a:solidFill>
                              <a:latin typeface="Cambria Math" panose="02040503050406030204" pitchFamily="18" charset="0"/>
                            </a:rPr>
                          </m:ctrlPr>
                        </m:fPr>
                        <m:num>
                          <m:r>
                            <a:rPr lang="en-IN" sz="2400" b="0" i="1" smtClean="0">
                              <a:solidFill>
                                <a:schemeClr val="bg1"/>
                              </a:solidFill>
                              <a:latin typeface="Cambria Math" panose="02040503050406030204" pitchFamily="18" charset="0"/>
                            </a:rPr>
                            <m:t>𝑋</m:t>
                          </m:r>
                          <m:r>
                            <a:rPr lang="en-IN" sz="2400" b="0" i="1" smtClean="0">
                              <a:solidFill>
                                <a:schemeClr val="bg1"/>
                              </a:solidFill>
                              <a:latin typeface="Cambria Math" panose="02040503050406030204" pitchFamily="18" charset="0"/>
                            </a:rPr>
                            <m:t> − </m:t>
                          </m:r>
                          <m:r>
                            <a:rPr lang="en-IN" sz="2400" b="0" i="1" smtClean="0">
                              <a:solidFill>
                                <a:schemeClr val="bg1"/>
                              </a:solidFill>
                              <a:latin typeface="Cambria Math" panose="02040503050406030204" pitchFamily="18" charset="0"/>
                              <a:ea typeface="Cambria Math" panose="02040503050406030204" pitchFamily="18" charset="0"/>
                            </a:rPr>
                            <m:t>𝜇</m:t>
                          </m:r>
                        </m:num>
                        <m:den>
                          <m:r>
                            <a:rPr lang="en-IN" sz="2400" b="0" i="1" smtClean="0">
                              <a:solidFill>
                                <a:schemeClr val="bg1"/>
                              </a:solidFill>
                              <a:latin typeface="Cambria Math" panose="02040503050406030204" pitchFamily="18" charset="0"/>
                              <a:ea typeface="Cambria Math" panose="02040503050406030204" pitchFamily="18" charset="0"/>
                            </a:rPr>
                            <m:t>𝜎</m:t>
                          </m:r>
                        </m:den>
                      </m:f>
                      <m:r>
                        <a:rPr lang="en-IN" sz="2400" b="0" i="0" smtClean="0">
                          <a:solidFill>
                            <a:schemeClr val="bg1"/>
                          </a:solidFill>
                          <a:latin typeface="Cambria Math" panose="02040503050406030204" pitchFamily="18" charset="0"/>
                        </a:rPr>
                        <m:t>=</m:t>
                      </m:r>
                      <m:f>
                        <m:fPr>
                          <m:ctrlPr>
                            <a:rPr lang="en-IN" sz="2400" i="1">
                              <a:solidFill>
                                <a:schemeClr val="bg1"/>
                              </a:solidFill>
                              <a:latin typeface="Cambria Math" panose="02040503050406030204" pitchFamily="18" charset="0"/>
                            </a:rPr>
                          </m:ctrlPr>
                        </m:fPr>
                        <m:num>
                          <m:r>
                            <a:rPr lang="en-IN" sz="2400" b="0" i="1" smtClean="0">
                              <a:solidFill>
                                <a:schemeClr val="bg1"/>
                              </a:solidFill>
                              <a:latin typeface="Cambria Math" panose="02040503050406030204" pitchFamily="18" charset="0"/>
                            </a:rPr>
                            <m:t>132</m:t>
                          </m:r>
                          <m:r>
                            <a:rPr lang="en-IN" sz="2400" i="1">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ea typeface="Cambria Math" panose="02040503050406030204" pitchFamily="18" charset="0"/>
                            </a:rPr>
                            <m:t>125</m:t>
                          </m:r>
                        </m:num>
                        <m:den>
                          <m:r>
                            <a:rPr lang="en-IN" sz="2400" b="0" i="1" smtClean="0">
                              <a:solidFill>
                                <a:schemeClr val="bg1"/>
                              </a:solidFill>
                              <a:latin typeface="Cambria Math" panose="02040503050406030204" pitchFamily="18" charset="0"/>
                              <a:ea typeface="Cambria Math" panose="02040503050406030204" pitchFamily="18" charset="0"/>
                            </a:rPr>
                            <m:t>8.2.</m:t>
                          </m:r>
                        </m:den>
                      </m:f>
                      <m:r>
                        <a:rPr lang="en-IN" sz="2400" b="0" i="0" smtClean="0">
                          <a:solidFill>
                            <a:schemeClr val="bg1"/>
                          </a:solidFill>
                          <a:latin typeface="Cambria Math" panose="02040503050406030204" pitchFamily="18" charset="0"/>
                          <a:ea typeface="Cambria Math" panose="02040503050406030204" pitchFamily="18" charset="0"/>
                        </a:rPr>
                        <m:t>=0.854</m:t>
                      </m:r>
                    </m:oMath>
                  </m:oMathPara>
                </a14:m>
                <a:endParaRPr lang="en-IN" sz="2400" b="0" dirty="0">
                  <a:solidFill>
                    <a:schemeClr val="bg1"/>
                  </a:solidFill>
                  <a:ea typeface="Cambria Math" panose="02040503050406030204" pitchFamily="18" charset="0"/>
                </a:endParaRPr>
              </a:p>
              <a:p>
                <a:endParaRPr lang="en-IN" sz="2400" dirty="0">
                  <a:solidFill>
                    <a:schemeClr val="bg1"/>
                  </a:solidFill>
                </a:endParaRPr>
              </a:p>
            </p:txBody>
          </p:sp>
        </mc:Choice>
        <mc:Fallback xmlns="">
          <p:sp>
            <p:nvSpPr>
              <p:cNvPr id="6" name="TextBox 5">
                <a:extLst>
                  <a:ext uri="{FF2B5EF4-FFF2-40B4-BE49-F238E27FC236}">
                    <a16:creationId xmlns:a16="http://schemas.microsoft.com/office/drawing/2014/main" id="{D413282C-1D1F-5FE9-EE15-4FA7C12B817A}"/>
                  </a:ext>
                </a:extLst>
              </p:cNvPr>
              <p:cNvSpPr txBox="1">
                <a:spLocks noRot="1" noChangeAspect="1" noMove="1" noResize="1" noEditPoints="1" noAdjustHandles="1" noChangeArrowheads="1" noChangeShapeType="1" noTextEdit="1"/>
              </p:cNvSpPr>
              <p:nvPr/>
            </p:nvSpPr>
            <p:spPr>
              <a:xfrm>
                <a:off x="5797192" y="4260529"/>
                <a:ext cx="4726111" cy="1901674"/>
              </a:xfrm>
              <a:prstGeom prst="rect">
                <a:avLst/>
              </a:prstGeom>
              <a:blipFill>
                <a:blip r:embed="rId3"/>
                <a:stretch>
                  <a:fillRect t="-2564"/>
                </a:stretch>
              </a:blipFill>
            </p:spPr>
            <p:txBody>
              <a:bodyPr/>
              <a:lstStyle/>
              <a:p>
                <a:r>
                  <a:rPr lang="en-IN">
                    <a:noFill/>
                  </a:rPr>
                  <a:t> </a:t>
                </a:r>
              </a:p>
            </p:txBody>
          </p:sp>
        </mc:Fallback>
      </mc:AlternateContent>
    </p:spTree>
    <p:extLst>
      <p:ext uri="{BB962C8B-B14F-4D97-AF65-F5344CB8AC3E}">
        <p14:creationId xmlns:p14="http://schemas.microsoft.com/office/powerpoint/2010/main" val="2267321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1B01-1091-0950-0E1B-4E9F5336A63A}"/>
              </a:ext>
            </a:extLst>
          </p:cNvPr>
          <p:cNvSpPr>
            <a:spLocks noGrp="1"/>
          </p:cNvSpPr>
          <p:nvPr>
            <p:ph type="title"/>
          </p:nvPr>
        </p:nvSpPr>
        <p:spPr/>
        <p:txBody>
          <a:bodyPr/>
          <a:lstStyle/>
          <a:p>
            <a:r>
              <a:rPr lang="en-IN" dirty="0"/>
              <a:t>Visualizing Z-Scores</a:t>
            </a:r>
          </a:p>
        </p:txBody>
      </p:sp>
      <p:sp>
        <p:nvSpPr>
          <p:cNvPr id="3" name="Content Placeholder 2">
            <a:extLst>
              <a:ext uri="{FF2B5EF4-FFF2-40B4-BE49-F238E27FC236}">
                <a16:creationId xmlns:a16="http://schemas.microsoft.com/office/drawing/2014/main" id="{1713544D-53C0-F28E-20B2-48F0483E0544}"/>
              </a:ext>
            </a:extLst>
          </p:cNvPr>
          <p:cNvSpPr>
            <a:spLocks noGrp="1"/>
          </p:cNvSpPr>
          <p:nvPr>
            <p:ph idx="1"/>
          </p:nvPr>
        </p:nvSpPr>
        <p:spPr/>
        <p:txBody>
          <a:bodyPr/>
          <a:lstStyle/>
          <a:p>
            <a:r>
              <a:rPr lang="en-US" dirty="0"/>
              <a:t>In this example, a lower time would be preferable when completing a race and so, the lower z-score would be better</a:t>
            </a:r>
            <a:endParaRPr lang="en-IN" dirty="0"/>
          </a:p>
        </p:txBody>
      </p:sp>
      <p:pic>
        <p:nvPicPr>
          <p:cNvPr id="5" name="Picture 4">
            <a:extLst>
              <a:ext uri="{FF2B5EF4-FFF2-40B4-BE49-F238E27FC236}">
                <a16:creationId xmlns:a16="http://schemas.microsoft.com/office/drawing/2014/main" id="{D67305F5-9EAE-8656-0DDC-673EC3A6D57D}"/>
              </a:ext>
            </a:extLst>
          </p:cNvPr>
          <p:cNvPicPr>
            <a:picLocks noChangeAspect="1"/>
          </p:cNvPicPr>
          <p:nvPr/>
        </p:nvPicPr>
        <p:blipFill>
          <a:blip r:embed="rId2"/>
          <a:stretch>
            <a:fillRect/>
          </a:stretch>
        </p:blipFill>
        <p:spPr>
          <a:xfrm>
            <a:off x="1172839" y="2894704"/>
            <a:ext cx="9245156" cy="3282259"/>
          </a:xfrm>
          <a:prstGeom prst="rect">
            <a:avLst/>
          </a:prstGeom>
        </p:spPr>
      </p:pic>
      <p:sp>
        <p:nvSpPr>
          <p:cNvPr id="6" name="Speech Bubble: Rectangle 5">
            <a:extLst>
              <a:ext uri="{FF2B5EF4-FFF2-40B4-BE49-F238E27FC236}">
                <a16:creationId xmlns:a16="http://schemas.microsoft.com/office/drawing/2014/main" id="{15D43AED-06E7-011F-7994-3A36ED18024A}"/>
              </a:ext>
            </a:extLst>
          </p:cNvPr>
          <p:cNvSpPr/>
          <p:nvPr/>
        </p:nvSpPr>
        <p:spPr>
          <a:xfrm>
            <a:off x="6096000" y="230189"/>
            <a:ext cx="5257799" cy="1362306"/>
          </a:xfrm>
          <a:prstGeom prst="wedgeRectCallout">
            <a:avLst>
              <a:gd name="adj1" fmla="val -21937"/>
              <a:gd name="adj2" fmla="val 657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In other examples, positive/higher Z-score will be better, e.g. marks obtained by a student – Because, here the student would want to be </a:t>
            </a:r>
            <a:r>
              <a:rPr lang="en-IN" sz="2000" i="1" dirty="0"/>
              <a:t>above</a:t>
            </a:r>
            <a:r>
              <a:rPr lang="en-IN" sz="2000" dirty="0"/>
              <a:t> average</a:t>
            </a:r>
          </a:p>
        </p:txBody>
      </p:sp>
    </p:spTree>
    <p:extLst>
      <p:ext uri="{BB962C8B-B14F-4D97-AF65-F5344CB8AC3E}">
        <p14:creationId xmlns:p14="http://schemas.microsoft.com/office/powerpoint/2010/main" val="3526963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940AED-1DEE-82F5-9534-A5E4718027B6}"/>
              </a:ext>
            </a:extLst>
          </p:cNvPr>
          <p:cNvSpPr>
            <a:spLocks noGrp="1"/>
          </p:cNvSpPr>
          <p:nvPr>
            <p:ph type="title"/>
          </p:nvPr>
        </p:nvSpPr>
        <p:spPr/>
        <p:txBody>
          <a:bodyPr/>
          <a:lstStyle/>
          <a:p>
            <a:r>
              <a:rPr lang="en-IN" dirty="0"/>
              <a:t>Z-Score Example</a:t>
            </a:r>
          </a:p>
        </p:txBody>
      </p:sp>
      <p:sp>
        <p:nvSpPr>
          <p:cNvPr id="6" name="Content Placeholder 5">
            <a:extLst>
              <a:ext uri="{FF2B5EF4-FFF2-40B4-BE49-F238E27FC236}">
                <a16:creationId xmlns:a16="http://schemas.microsoft.com/office/drawing/2014/main" id="{F8FCCF28-95EE-FF36-6007-5D1CE9255950}"/>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791964C9-DFC4-C732-6DC8-7C07FF7D6BF7}"/>
              </a:ext>
            </a:extLst>
          </p:cNvPr>
          <p:cNvPicPr>
            <a:picLocks noChangeAspect="1"/>
          </p:cNvPicPr>
          <p:nvPr/>
        </p:nvPicPr>
        <p:blipFill>
          <a:blip r:embed="rId2"/>
          <a:stretch>
            <a:fillRect/>
          </a:stretch>
        </p:blipFill>
        <p:spPr>
          <a:xfrm>
            <a:off x="2243852" y="1421330"/>
            <a:ext cx="6992615" cy="5074476"/>
          </a:xfrm>
          <a:prstGeom prst="rect">
            <a:avLst/>
          </a:prstGeom>
        </p:spPr>
      </p:pic>
    </p:spTree>
    <p:extLst>
      <p:ext uri="{BB962C8B-B14F-4D97-AF65-F5344CB8AC3E}">
        <p14:creationId xmlns:p14="http://schemas.microsoft.com/office/powerpoint/2010/main" val="650156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940AED-1DEE-82F5-9534-A5E4718027B6}"/>
              </a:ext>
            </a:extLst>
          </p:cNvPr>
          <p:cNvSpPr>
            <a:spLocks noGrp="1"/>
          </p:cNvSpPr>
          <p:nvPr>
            <p:ph type="title"/>
          </p:nvPr>
        </p:nvSpPr>
        <p:spPr/>
        <p:txBody>
          <a:bodyPr/>
          <a:lstStyle/>
          <a:p>
            <a:r>
              <a:rPr lang="en-IN" dirty="0"/>
              <a:t>Z-Score Example</a:t>
            </a:r>
          </a:p>
        </p:txBody>
      </p:sp>
      <p:sp>
        <p:nvSpPr>
          <p:cNvPr id="6" name="Content Placeholder 5">
            <a:extLst>
              <a:ext uri="{FF2B5EF4-FFF2-40B4-BE49-F238E27FC236}">
                <a16:creationId xmlns:a16="http://schemas.microsoft.com/office/drawing/2014/main" id="{F8FCCF28-95EE-FF36-6007-5D1CE9255950}"/>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817CD952-B4BC-9B32-43E8-FD09DFF10FF8}"/>
              </a:ext>
            </a:extLst>
          </p:cNvPr>
          <p:cNvPicPr>
            <a:picLocks noChangeAspect="1"/>
          </p:cNvPicPr>
          <p:nvPr/>
        </p:nvPicPr>
        <p:blipFill>
          <a:blip r:embed="rId2"/>
          <a:stretch>
            <a:fillRect/>
          </a:stretch>
        </p:blipFill>
        <p:spPr>
          <a:xfrm>
            <a:off x="1539968" y="1690688"/>
            <a:ext cx="8621173" cy="4896754"/>
          </a:xfrm>
          <a:prstGeom prst="rect">
            <a:avLst/>
          </a:prstGeom>
        </p:spPr>
      </p:pic>
    </p:spTree>
    <p:extLst>
      <p:ext uri="{BB962C8B-B14F-4D97-AF65-F5344CB8AC3E}">
        <p14:creationId xmlns:p14="http://schemas.microsoft.com/office/powerpoint/2010/main" val="2606240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7193-9D80-D82B-E18B-77AF2AADFA7A}"/>
              </a:ext>
            </a:extLst>
          </p:cNvPr>
          <p:cNvSpPr>
            <a:spLocks noGrp="1"/>
          </p:cNvSpPr>
          <p:nvPr>
            <p:ph type="title"/>
          </p:nvPr>
        </p:nvSpPr>
        <p:spPr/>
        <p:txBody>
          <a:bodyPr/>
          <a:lstStyle/>
          <a:p>
            <a:r>
              <a:rPr lang="en-IN" dirty="0"/>
              <a:t>Usefulness of Z-Scores</a:t>
            </a:r>
          </a:p>
        </p:txBody>
      </p:sp>
      <p:sp>
        <p:nvSpPr>
          <p:cNvPr id="3" name="Content Placeholder 2">
            <a:extLst>
              <a:ext uri="{FF2B5EF4-FFF2-40B4-BE49-F238E27FC236}">
                <a16:creationId xmlns:a16="http://schemas.microsoft.com/office/drawing/2014/main" id="{84281612-8153-A2E0-AFC4-CCC8F709248C}"/>
              </a:ext>
            </a:extLst>
          </p:cNvPr>
          <p:cNvSpPr>
            <a:spLocks noGrp="1"/>
          </p:cNvSpPr>
          <p:nvPr>
            <p:ph idx="1"/>
          </p:nvPr>
        </p:nvSpPr>
        <p:spPr/>
        <p:txBody>
          <a:bodyPr>
            <a:normAutofit lnSpcReduction="10000"/>
          </a:bodyPr>
          <a:lstStyle/>
          <a:p>
            <a:r>
              <a:rPr lang="en-US" dirty="0"/>
              <a:t>Z-scores give us an idea of how an individual value compares to the rest of a distribution</a:t>
            </a:r>
          </a:p>
          <a:p>
            <a:r>
              <a:rPr lang="en-US" dirty="0"/>
              <a:t>Example: Is an exam score of 87 good? </a:t>
            </a:r>
          </a:p>
          <a:p>
            <a:r>
              <a:rPr lang="en-US" dirty="0"/>
              <a:t>If the exam scores for the whole population are normally distributed with a mean of 90 and a standard deviation of 4, we would calculate the z-score for 87 as:</a:t>
            </a:r>
          </a:p>
          <a:p>
            <a:r>
              <a:rPr lang="en-US" dirty="0"/>
              <a:t>z = (X – μ) / σ  =  (87 – 90) /4 = -0.75</a:t>
            </a:r>
          </a:p>
          <a:p>
            <a:r>
              <a:rPr lang="en-US" dirty="0"/>
              <a:t>Since this value is negative, it tells us that an exam score of 87 is actually below the average exam score for the population</a:t>
            </a:r>
          </a:p>
          <a:p>
            <a:r>
              <a:rPr lang="en-US" dirty="0"/>
              <a:t>An exam score of 87 is </a:t>
            </a:r>
            <a:r>
              <a:rPr lang="en-US" i="1" dirty="0"/>
              <a:t>0.75 standard deviations below the mean</a:t>
            </a:r>
          </a:p>
        </p:txBody>
      </p:sp>
    </p:spTree>
    <p:extLst>
      <p:ext uri="{BB962C8B-B14F-4D97-AF65-F5344CB8AC3E}">
        <p14:creationId xmlns:p14="http://schemas.microsoft.com/office/powerpoint/2010/main" val="961258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7009-5CE3-F439-3F67-3EA4A1F28E78}"/>
              </a:ext>
            </a:extLst>
          </p:cNvPr>
          <p:cNvSpPr>
            <a:spLocks noGrp="1"/>
          </p:cNvSpPr>
          <p:nvPr>
            <p:ph type="title"/>
          </p:nvPr>
        </p:nvSpPr>
        <p:spPr>
          <a:xfrm>
            <a:off x="838200" y="123290"/>
            <a:ext cx="10515600" cy="750014"/>
          </a:xfrm>
        </p:spPr>
        <p:txBody>
          <a:bodyPr>
            <a:normAutofit/>
          </a:bodyPr>
          <a:lstStyle/>
          <a:p>
            <a:r>
              <a:rPr lang="en-IN" dirty="0"/>
              <a:t>Using Z-Table</a:t>
            </a:r>
          </a:p>
        </p:txBody>
      </p:sp>
      <p:sp>
        <p:nvSpPr>
          <p:cNvPr id="3" name="Content Placeholder 2">
            <a:extLst>
              <a:ext uri="{FF2B5EF4-FFF2-40B4-BE49-F238E27FC236}">
                <a16:creationId xmlns:a16="http://schemas.microsoft.com/office/drawing/2014/main" id="{6686934B-0037-534B-C0AD-8D1A7EB2BA64}"/>
              </a:ext>
            </a:extLst>
          </p:cNvPr>
          <p:cNvSpPr>
            <a:spLocks noGrp="1"/>
          </p:cNvSpPr>
          <p:nvPr>
            <p:ph idx="1"/>
          </p:nvPr>
        </p:nvSpPr>
        <p:spPr>
          <a:xfrm>
            <a:off x="838200" y="873304"/>
            <a:ext cx="10515600" cy="5303659"/>
          </a:xfrm>
        </p:spPr>
        <p:txBody>
          <a:bodyPr/>
          <a:lstStyle/>
          <a:p>
            <a:r>
              <a:rPr lang="en-US" sz="2400" dirty="0"/>
              <a:t>The z-table provides the cumulative probability of a test value below or above a specific z-score</a:t>
            </a:r>
          </a:p>
          <a:p>
            <a:r>
              <a:rPr lang="en-US" sz="2400" dirty="0"/>
              <a:t>Suppose you have student marks following normal distribution with mean = 75 and SD = 10</a:t>
            </a:r>
            <a:endParaRPr lang="en-IN" dirty="0"/>
          </a:p>
          <a:p>
            <a:endParaRPr lang="en-IN" dirty="0"/>
          </a:p>
        </p:txBody>
      </p:sp>
      <p:graphicFrame>
        <p:nvGraphicFramePr>
          <p:cNvPr id="4" name="Table 4">
            <a:extLst>
              <a:ext uri="{FF2B5EF4-FFF2-40B4-BE49-F238E27FC236}">
                <a16:creationId xmlns:a16="http://schemas.microsoft.com/office/drawing/2014/main" id="{76CE5157-BFA1-F315-A502-BFF1AEFC6DE2}"/>
              </a:ext>
            </a:extLst>
          </p:cNvPr>
          <p:cNvGraphicFramePr>
            <a:graphicFrameLocks noGrp="1"/>
          </p:cNvGraphicFramePr>
          <p:nvPr/>
        </p:nvGraphicFramePr>
        <p:xfrm>
          <a:off x="405402" y="2351483"/>
          <a:ext cx="11381196" cy="3200400"/>
        </p:xfrm>
        <a:graphic>
          <a:graphicData uri="http://schemas.openxmlformats.org/drawingml/2006/table">
            <a:tbl>
              <a:tblPr firstRow="1" bandRow="1">
                <a:tableStyleId>{5C22544A-7EE6-4342-B048-85BDC9FD1C3A}</a:tableStyleId>
              </a:tblPr>
              <a:tblGrid>
                <a:gridCol w="457081">
                  <a:extLst>
                    <a:ext uri="{9D8B030D-6E8A-4147-A177-3AD203B41FA5}">
                      <a16:colId xmlns:a16="http://schemas.microsoft.com/office/drawing/2014/main" val="3502192596"/>
                    </a:ext>
                  </a:extLst>
                </a:gridCol>
                <a:gridCol w="4112352">
                  <a:extLst>
                    <a:ext uri="{9D8B030D-6E8A-4147-A177-3AD203B41FA5}">
                      <a16:colId xmlns:a16="http://schemas.microsoft.com/office/drawing/2014/main" val="496147432"/>
                    </a:ext>
                  </a:extLst>
                </a:gridCol>
                <a:gridCol w="4222679">
                  <a:extLst>
                    <a:ext uri="{9D8B030D-6E8A-4147-A177-3AD203B41FA5}">
                      <a16:colId xmlns:a16="http://schemas.microsoft.com/office/drawing/2014/main" val="234545241"/>
                    </a:ext>
                  </a:extLst>
                </a:gridCol>
                <a:gridCol w="1171253">
                  <a:extLst>
                    <a:ext uri="{9D8B030D-6E8A-4147-A177-3AD203B41FA5}">
                      <a16:colId xmlns:a16="http://schemas.microsoft.com/office/drawing/2014/main" val="2951843404"/>
                    </a:ext>
                  </a:extLst>
                </a:gridCol>
                <a:gridCol w="1417831">
                  <a:extLst>
                    <a:ext uri="{9D8B030D-6E8A-4147-A177-3AD203B41FA5}">
                      <a16:colId xmlns:a16="http://schemas.microsoft.com/office/drawing/2014/main" val="3631032004"/>
                    </a:ext>
                  </a:extLst>
                </a:gridCol>
              </a:tblGrid>
              <a:tr h="370840">
                <a:tc>
                  <a:txBody>
                    <a:bodyPr/>
                    <a:lstStyle/>
                    <a:p>
                      <a:r>
                        <a:rPr lang="en-IN" sz="2000" dirty="0"/>
                        <a:t>#</a:t>
                      </a:r>
                    </a:p>
                  </a:txBody>
                  <a:tcPr/>
                </a:tc>
                <a:tc>
                  <a:txBody>
                    <a:bodyPr/>
                    <a:lstStyle/>
                    <a:p>
                      <a:r>
                        <a:rPr lang="en-IN" sz="2000" dirty="0"/>
                        <a:t>Situation</a:t>
                      </a:r>
                    </a:p>
                  </a:txBody>
                  <a:tcPr/>
                </a:tc>
                <a:tc>
                  <a:txBody>
                    <a:bodyPr/>
                    <a:lstStyle/>
                    <a:p>
                      <a:r>
                        <a:rPr lang="en-IN" sz="2000" dirty="0"/>
                        <a:t>Important points</a:t>
                      </a:r>
                    </a:p>
                  </a:txBody>
                  <a:tcPr/>
                </a:tc>
                <a:tc>
                  <a:txBody>
                    <a:bodyPr/>
                    <a:lstStyle/>
                    <a:p>
                      <a:r>
                        <a:rPr lang="en-IN" sz="2000" dirty="0"/>
                        <a:t>Z-Score</a:t>
                      </a:r>
                    </a:p>
                  </a:txBody>
                  <a:tcPr/>
                </a:tc>
                <a:tc>
                  <a:txBody>
                    <a:bodyPr/>
                    <a:lstStyle/>
                    <a:p>
                      <a:r>
                        <a:rPr lang="en-IN" sz="2000" dirty="0"/>
                        <a:t>Action</a:t>
                      </a:r>
                    </a:p>
                  </a:txBody>
                  <a:tcPr/>
                </a:tc>
                <a:extLst>
                  <a:ext uri="{0D108BD9-81ED-4DB2-BD59-A6C34878D82A}">
                    <a16:rowId xmlns:a16="http://schemas.microsoft.com/office/drawing/2014/main" val="3365915856"/>
                  </a:ext>
                </a:extLst>
              </a:tr>
              <a:tr h="370840">
                <a:tc>
                  <a:txBody>
                    <a:bodyPr/>
                    <a:lstStyle/>
                    <a:p>
                      <a:r>
                        <a:rPr lang="en-IN" sz="2000" dirty="0"/>
                        <a:t>1</a:t>
                      </a:r>
                    </a:p>
                  </a:txBody>
                  <a:tcPr/>
                </a:tc>
                <a:tc>
                  <a:txBody>
                    <a:bodyPr/>
                    <a:lstStyle/>
                    <a:p>
                      <a:r>
                        <a:rPr lang="en-US" sz="2000" dirty="0"/>
                        <a:t>Find the probability that a randomly selected student scored </a:t>
                      </a:r>
                      <a:r>
                        <a:rPr lang="en-US" sz="2000" dirty="0">
                          <a:solidFill>
                            <a:srgbClr val="FF0000"/>
                          </a:solidFill>
                        </a:rPr>
                        <a:t>&lt;</a:t>
                      </a:r>
                      <a:r>
                        <a:rPr lang="en-US" sz="2000" dirty="0"/>
                        <a:t> 80 marks</a:t>
                      </a:r>
                      <a:endParaRPr lang="en-IN" sz="2000" dirty="0"/>
                    </a:p>
                  </a:txBody>
                  <a:tcPr/>
                </a:tc>
                <a:tc>
                  <a:txBody>
                    <a:bodyPr/>
                    <a:lstStyle/>
                    <a:p>
                      <a:r>
                        <a:rPr lang="en-IN" sz="2000" dirty="0"/>
                        <a:t>Test value &gt; mean (80 &gt; 75)</a:t>
                      </a:r>
                    </a:p>
                    <a:p>
                      <a:r>
                        <a:rPr lang="en-IN" sz="2000" dirty="0"/>
                        <a:t>We are testing Test value &lt; something</a:t>
                      </a:r>
                    </a:p>
                  </a:txBody>
                  <a:tcPr/>
                </a:tc>
                <a:tc>
                  <a:txBody>
                    <a:bodyPr/>
                    <a:lstStyle/>
                    <a:p>
                      <a:r>
                        <a:rPr lang="en-IN" sz="2000" dirty="0"/>
                        <a:t>Positive</a:t>
                      </a:r>
                    </a:p>
                  </a:txBody>
                  <a:tcPr/>
                </a:tc>
                <a:tc>
                  <a:txBody>
                    <a:bodyPr/>
                    <a:lstStyle/>
                    <a:p>
                      <a:r>
                        <a:rPr lang="en-IN" sz="2000" dirty="0"/>
                        <a:t>None</a:t>
                      </a:r>
                    </a:p>
                  </a:txBody>
                  <a:tcPr/>
                </a:tc>
                <a:extLst>
                  <a:ext uri="{0D108BD9-81ED-4DB2-BD59-A6C34878D82A}">
                    <a16:rowId xmlns:a16="http://schemas.microsoft.com/office/drawing/2014/main" val="3883539330"/>
                  </a:ext>
                </a:extLst>
              </a:tr>
              <a:tr h="370840">
                <a:tc>
                  <a:txBody>
                    <a:bodyPr/>
                    <a:lstStyle/>
                    <a:p>
                      <a:r>
                        <a:rPr lang="en-IN" sz="2000" dirty="0"/>
                        <a:t>2</a:t>
                      </a:r>
                    </a:p>
                  </a:txBody>
                  <a:tcPr/>
                </a:tc>
                <a:tc>
                  <a:txBody>
                    <a:bodyPr/>
                    <a:lstStyle/>
                    <a:p>
                      <a:r>
                        <a:rPr lang="en-US" sz="2000" dirty="0"/>
                        <a:t>Find the probability that a randomly selected student scored </a:t>
                      </a:r>
                      <a:r>
                        <a:rPr lang="en-US" sz="2000" dirty="0">
                          <a:solidFill>
                            <a:srgbClr val="FF0000"/>
                          </a:solidFill>
                        </a:rPr>
                        <a:t>&lt;</a:t>
                      </a:r>
                      <a:r>
                        <a:rPr lang="en-US" sz="2000" dirty="0"/>
                        <a:t> 50 marks</a:t>
                      </a:r>
                      <a:endParaRPr lang="en-IN" sz="2000" dirty="0"/>
                    </a:p>
                  </a:txBody>
                  <a:tcPr/>
                </a:tc>
                <a:tc>
                  <a:txBody>
                    <a:bodyPr/>
                    <a:lstStyle/>
                    <a:p>
                      <a:r>
                        <a:rPr lang="en-IN" sz="2000" dirty="0"/>
                        <a:t>Test value &lt; mean (50 &lt; 75)</a:t>
                      </a:r>
                    </a:p>
                    <a:p>
                      <a:r>
                        <a:rPr lang="en-IN" sz="2000" dirty="0"/>
                        <a:t>We are testing Test value &lt; something</a:t>
                      </a:r>
                    </a:p>
                  </a:txBody>
                  <a:tcPr/>
                </a:tc>
                <a:tc>
                  <a:txBody>
                    <a:bodyPr/>
                    <a:lstStyle/>
                    <a:p>
                      <a:r>
                        <a:rPr lang="en-IN" sz="2000" dirty="0"/>
                        <a:t>Negative</a:t>
                      </a:r>
                    </a:p>
                  </a:txBody>
                  <a:tcPr/>
                </a:tc>
                <a:tc>
                  <a:txBody>
                    <a:bodyPr/>
                    <a:lstStyle/>
                    <a:p>
                      <a:r>
                        <a:rPr lang="en-IN" sz="2000" dirty="0"/>
                        <a:t>None</a:t>
                      </a:r>
                    </a:p>
                  </a:txBody>
                  <a:tcPr/>
                </a:tc>
                <a:extLst>
                  <a:ext uri="{0D108BD9-81ED-4DB2-BD59-A6C34878D82A}">
                    <a16:rowId xmlns:a16="http://schemas.microsoft.com/office/drawing/2014/main" val="3955637548"/>
                  </a:ext>
                </a:extLst>
              </a:tr>
              <a:tr h="370840">
                <a:tc>
                  <a:txBody>
                    <a:bodyPr/>
                    <a:lstStyle/>
                    <a:p>
                      <a:r>
                        <a:rPr lang="en-IN" sz="2000" dirty="0"/>
                        <a:t>3</a:t>
                      </a:r>
                    </a:p>
                  </a:txBody>
                  <a:tcPr/>
                </a:tc>
                <a:tc>
                  <a:txBody>
                    <a:bodyPr/>
                    <a:lstStyle/>
                    <a:p>
                      <a:r>
                        <a:rPr lang="en-US" sz="2000" dirty="0"/>
                        <a:t>Find the probability that a randomly selected student scored </a:t>
                      </a:r>
                      <a:r>
                        <a:rPr lang="en-US" sz="2000" dirty="0">
                          <a:solidFill>
                            <a:srgbClr val="FF0000"/>
                          </a:solidFill>
                        </a:rPr>
                        <a:t>&gt;</a:t>
                      </a:r>
                      <a:r>
                        <a:rPr lang="en-US" sz="2000" dirty="0"/>
                        <a:t> 80 marks</a:t>
                      </a:r>
                      <a:endParaRPr lang="en-IN" sz="2000" dirty="0"/>
                    </a:p>
                  </a:txBody>
                  <a:tcPr/>
                </a:tc>
                <a:tc>
                  <a:txBody>
                    <a:bodyPr/>
                    <a:lstStyle/>
                    <a:p>
                      <a:r>
                        <a:rPr lang="en-IN" sz="2000" dirty="0"/>
                        <a:t>Test value &gt; mean (80 &gt; 75)</a:t>
                      </a:r>
                    </a:p>
                    <a:p>
                      <a:r>
                        <a:rPr lang="en-IN" sz="2000" dirty="0"/>
                        <a:t>We are testing Test value &gt; something</a:t>
                      </a:r>
                    </a:p>
                  </a:txBody>
                  <a:tcPr/>
                </a:tc>
                <a:tc>
                  <a:txBody>
                    <a:bodyPr/>
                    <a:lstStyle/>
                    <a:p>
                      <a:r>
                        <a:rPr lang="en-IN" sz="2000" dirty="0"/>
                        <a:t>Positive</a:t>
                      </a:r>
                    </a:p>
                  </a:txBody>
                  <a:tcPr/>
                </a:tc>
                <a:tc>
                  <a:txBody>
                    <a:bodyPr/>
                    <a:lstStyle/>
                    <a:p>
                      <a:r>
                        <a:rPr lang="en-IN" sz="2000" dirty="0"/>
                        <a:t>1 – Result</a:t>
                      </a:r>
                    </a:p>
                  </a:txBody>
                  <a:tcPr/>
                </a:tc>
                <a:extLst>
                  <a:ext uri="{0D108BD9-81ED-4DB2-BD59-A6C34878D82A}">
                    <a16:rowId xmlns:a16="http://schemas.microsoft.com/office/drawing/2014/main" val="3071675198"/>
                  </a:ext>
                </a:extLst>
              </a:tr>
              <a:tr h="370840">
                <a:tc>
                  <a:txBody>
                    <a:bodyPr/>
                    <a:lstStyle/>
                    <a:p>
                      <a:r>
                        <a:rPr lang="en-IN" sz="2000" dirty="0"/>
                        <a:t>4</a:t>
                      </a:r>
                    </a:p>
                  </a:txBody>
                  <a:tcPr/>
                </a:tc>
                <a:tc>
                  <a:txBody>
                    <a:bodyPr/>
                    <a:lstStyle/>
                    <a:p>
                      <a:r>
                        <a:rPr lang="en-US" sz="2000" dirty="0"/>
                        <a:t>Find the probability that a randomly selected student scored </a:t>
                      </a:r>
                      <a:r>
                        <a:rPr lang="en-US" sz="2000" dirty="0">
                          <a:solidFill>
                            <a:srgbClr val="FF0000"/>
                          </a:solidFill>
                        </a:rPr>
                        <a:t>&gt;</a:t>
                      </a:r>
                      <a:r>
                        <a:rPr lang="en-US" sz="2000" dirty="0"/>
                        <a:t> 45 marks</a:t>
                      </a:r>
                      <a:endParaRPr lang="en-IN" sz="2000" dirty="0"/>
                    </a:p>
                  </a:txBody>
                  <a:tcPr/>
                </a:tc>
                <a:tc>
                  <a:txBody>
                    <a:bodyPr/>
                    <a:lstStyle/>
                    <a:p>
                      <a:r>
                        <a:rPr lang="en-IN" sz="2000" dirty="0"/>
                        <a:t>Test value &lt; mean (45 &lt; 75)</a:t>
                      </a:r>
                    </a:p>
                    <a:p>
                      <a:r>
                        <a:rPr lang="en-IN" sz="2000" dirty="0"/>
                        <a:t>We are testing Test value &gt; something</a:t>
                      </a:r>
                    </a:p>
                  </a:txBody>
                  <a:tcPr/>
                </a:tc>
                <a:tc>
                  <a:txBody>
                    <a:bodyPr/>
                    <a:lstStyle/>
                    <a:p>
                      <a:r>
                        <a:rPr lang="en-IN" sz="2000" dirty="0"/>
                        <a:t>Negative</a:t>
                      </a:r>
                    </a:p>
                  </a:txBody>
                  <a:tcPr/>
                </a:tc>
                <a:tc>
                  <a:txBody>
                    <a:bodyPr/>
                    <a:lstStyle/>
                    <a:p>
                      <a:r>
                        <a:rPr lang="en-IN" sz="2000" dirty="0"/>
                        <a:t>1 - Result</a:t>
                      </a:r>
                    </a:p>
                  </a:txBody>
                  <a:tcPr/>
                </a:tc>
                <a:extLst>
                  <a:ext uri="{0D108BD9-81ED-4DB2-BD59-A6C34878D82A}">
                    <a16:rowId xmlns:a16="http://schemas.microsoft.com/office/drawing/2014/main" val="316364017"/>
                  </a:ext>
                </a:extLst>
              </a:tr>
            </a:tbl>
          </a:graphicData>
        </a:graphic>
      </p:graphicFrame>
      <p:sp>
        <p:nvSpPr>
          <p:cNvPr id="5" name="TextBox 4">
            <a:extLst>
              <a:ext uri="{FF2B5EF4-FFF2-40B4-BE49-F238E27FC236}">
                <a16:creationId xmlns:a16="http://schemas.microsoft.com/office/drawing/2014/main" id="{F06ECDD7-434B-84FC-121D-065C3DFCB351}"/>
              </a:ext>
            </a:extLst>
          </p:cNvPr>
          <p:cNvSpPr txBox="1"/>
          <p:nvPr/>
        </p:nvSpPr>
        <p:spPr>
          <a:xfrm>
            <a:off x="405402" y="5669131"/>
            <a:ext cx="11681717" cy="1015663"/>
          </a:xfrm>
          <a:prstGeom prst="rect">
            <a:avLst/>
          </a:prstGeom>
          <a:solidFill>
            <a:srgbClr val="7030A0"/>
          </a:solidFill>
        </p:spPr>
        <p:txBody>
          <a:bodyPr wrap="square" rtlCol="0">
            <a:spAutoFit/>
          </a:bodyPr>
          <a:lstStyle/>
          <a:p>
            <a:r>
              <a:rPr lang="en-IN" sz="2000" dirty="0">
                <a:solidFill>
                  <a:schemeClr val="bg1"/>
                </a:solidFill>
              </a:rPr>
              <a:t>Why 1 – Result in the last two cases? Because Z-table gives cumulative probability that a random variable is &lt;= a given Z-score. So, if we are looking for a random variable that is &gt; a given Z-score, we need to subtract the resulting probability from 1</a:t>
            </a:r>
          </a:p>
        </p:txBody>
      </p:sp>
    </p:spTree>
    <p:extLst>
      <p:ext uri="{BB962C8B-B14F-4D97-AF65-F5344CB8AC3E}">
        <p14:creationId xmlns:p14="http://schemas.microsoft.com/office/powerpoint/2010/main" val="259140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3F34-7738-4602-677C-CDB71389D58A}"/>
              </a:ext>
            </a:extLst>
          </p:cNvPr>
          <p:cNvSpPr>
            <a:spLocks noGrp="1"/>
          </p:cNvSpPr>
          <p:nvPr>
            <p:ph type="title"/>
          </p:nvPr>
        </p:nvSpPr>
        <p:spPr/>
        <p:txBody>
          <a:bodyPr/>
          <a:lstStyle/>
          <a:p>
            <a:r>
              <a:rPr lang="en-IN" dirty="0"/>
              <a:t>Z-table: Case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9919A-C77A-419D-3F5D-D3F36D8349B6}"/>
                  </a:ext>
                </a:extLst>
              </p:cNvPr>
              <p:cNvSpPr>
                <a:spLocks noGrp="1"/>
              </p:cNvSpPr>
              <p:nvPr>
                <p:ph idx="1"/>
              </p:nvPr>
            </p:nvSpPr>
            <p:spPr/>
            <p:txBody>
              <a:bodyPr>
                <a:normAutofit/>
              </a:bodyPr>
              <a:lstStyle/>
              <a:p>
                <a:r>
                  <a:rPr lang="en-US" dirty="0"/>
                  <a:t>Suppose you have student marks following normal distribution with </a:t>
                </a:r>
                <a:r>
                  <a:rPr lang="en-US" dirty="0">
                    <a:solidFill>
                      <a:srgbClr val="FF0000"/>
                    </a:solidFill>
                  </a:rPr>
                  <a:t>mean = 75 </a:t>
                </a:r>
                <a:r>
                  <a:rPr lang="en-US" dirty="0"/>
                  <a:t>and SD = 10. Find the probability that a randomly selected student scored </a:t>
                </a:r>
                <a:r>
                  <a:rPr lang="en-US" dirty="0">
                    <a:solidFill>
                      <a:srgbClr val="FF0000"/>
                    </a:solidFill>
                  </a:rPr>
                  <a:t>&lt; 80 </a:t>
                </a:r>
                <a:r>
                  <a:rPr lang="en-US" dirty="0"/>
                  <a:t>marks.</a:t>
                </a:r>
              </a:p>
              <a:p>
                <a:r>
                  <a:rPr lang="en-US" dirty="0"/>
                  <a:t>First,  calculate Z-score:</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r>
                        <a:rPr lang="en-IN" b="0" i="0" smtClean="0">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80</m:t>
                          </m:r>
                          <m:r>
                            <a:rPr lang="en-IN" i="1">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75</m:t>
                          </m:r>
                        </m:num>
                        <m:den>
                          <m:r>
                            <a:rPr lang="en-IN" b="0" i="1" smtClean="0">
                              <a:latin typeface="Cambria Math" panose="02040503050406030204" pitchFamily="18" charset="0"/>
                              <a:ea typeface="Cambria Math" panose="02040503050406030204" pitchFamily="18" charset="0"/>
                            </a:rPr>
                            <m:t>10</m:t>
                          </m:r>
                        </m:den>
                      </m:f>
                      <m:r>
                        <a:rPr lang="en-IN" b="0" i="0" smtClean="0">
                          <a:latin typeface="Cambria Math" panose="02040503050406030204" pitchFamily="18" charset="0"/>
                          <a:ea typeface="Cambria Math" panose="02040503050406030204" pitchFamily="18" charset="0"/>
                        </a:rPr>
                        <m:t>=0.5</m:t>
                      </m:r>
                    </m:oMath>
                  </m:oMathPara>
                </a14:m>
                <a:endParaRPr lang="en-IN" b="0" dirty="0">
                  <a:ea typeface="Cambria Math" panose="02040503050406030204" pitchFamily="18" charset="0"/>
                </a:endParaRPr>
              </a:p>
              <a:p>
                <a:r>
                  <a:rPr lang="en-IN" dirty="0"/>
                  <a:t>Look up the Z-table (row 0.5, column 0.00) – here we will get the cumulative probability with a Z-score of 0.5, which is 0.6915</a:t>
                </a:r>
              </a:p>
              <a:p>
                <a:r>
                  <a:rPr lang="en-IN" dirty="0"/>
                  <a:t>So, </a:t>
                </a:r>
                <a:r>
                  <a:rPr lang="en-US" dirty="0"/>
                  <a:t>the probability that a randomly selected student scored &lt; 80 marks is 69.15%</a:t>
                </a:r>
                <a:endParaRPr lang="en-IN" dirty="0"/>
              </a:p>
              <a:p>
                <a:endParaRPr lang="en-IN" dirty="0"/>
              </a:p>
            </p:txBody>
          </p:sp>
        </mc:Choice>
        <mc:Fallback xmlns="">
          <p:sp>
            <p:nvSpPr>
              <p:cNvPr id="3" name="Content Placeholder 2">
                <a:extLst>
                  <a:ext uri="{FF2B5EF4-FFF2-40B4-BE49-F238E27FC236}">
                    <a16:creationId xmlns:a16="http://schemas.microsoft.com/office/drawing/2014/main" id="{E4B9919A-C77A-419D-3F5D-D3F36D8349B6}"/>
                  </a:ext>
                </a:extLst>
              </p:cNvPr>
              <p:cNvSpPr>
                <a:spLocks noGrp="1" noRot="1" noChangeAspect="1" noMove="1" noResize="1" noEditPoints="1" noAdjustHandles="1" noChangeArrowheads="1" noChangeShapeType="1" noTextEdit="1"/>
              </p:cNvSpPr>
              <p:nvPr>
                <p:ph idx="1"/>
              </p:nvPr>
            </p:nvSpPr>
            <p:spPr>
              <a:blipFill>
                <a:blip r:embed="rId2"/>
                <a:stretch>
                  <a:fillRect l="-1043" t="-2241" r="-638" b="-2241"/>
                </a:stretch>
              </a:blipFill>
            </p:spPr>
            <p:txBody>
              <a:bodyPr/>
              <a:lstStyle/>
              <a:p>
                <a:r>
                  <a:rPr lang="en-IN">
                    <a:noFill/>
                  </a:rPr>
                  <a:t> </a:t>
                </a:r>
              </a:p>
            </p:txBody>
          </p:sp>
        </mc:Fallback>
      </mc:AlternateContent>
    </p:spTree>
    <p:extLst>
      <p:ext uri="{BB962C8B-B14F-4D97-AF65-F5344CB8AC3E}">
        <p14:creationId xmlns:p14="http://schemas.microsoft.com/office/powerpoint/2010/main" val="3911577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3F34-7738-4602-677C-CDB71389D58A}"/>
              </a:ext>
            </a:extLst>
          </p:cNvPr>
          <p:cNvSpPr>
            <a:spLocks noGrp="1"/>
          </p:cNvSpPr>
          <p:nvPr>
            <p:ph type="title"/>
          </p:nvPr>
        </p:nvSpPr>
        <p:spPr/>
        <p:txBody>
          <a:bodyPr/>
          <a:lstStyle/>
          <a:p>
            <a:r>
              <a:rPr lang="en-IN" dirty="0"/>
              <a:t>Z-table: Case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9919A-C77A-419D-3F5D-D3F36D8349B6}"/>
                  </a:ext>
                </a:extLst>
              </p:cNvPr>
              <p:cNvSpPr>
                <a:spLocks noGrp="1"/>
              </p:cNvSpPr>
              <p:nvPr>
                <p:ph idx="1"/>
              </p:nvPr>
            </p:nvSpPr>
            <p:spPr/>
            <p:txBody>
              <a:bodyPr>
                <a:normAutofit/>
              </a:bodyPr>
              <a:lstStyle/>
              <a:p>
                <a:r>
                  <a:rPr lang="en-US" dirty="0"/>
                  <a:t>Suppose you have student marks following normal distribution with </a:t>
                </a:r>
                <a:r>
                  <a:rPr lang="en-US" dirty="0">
                    <a:solidFill>
                      <a:srgbClr val="FF0000"/>
                    </a:solidFill>
                  </a:rPr>
                  <a:t>mean = 75 </a:t>
                </a:r>
                <a:r>
                  <a:rPr lang="en-US" dirty="0"/>
                  <a:t>and SD = 10. Find the probability that a randomly selected student scored </a:t>
                </a:r>
                <a:r>
                  <a:rPr lang="en-US" dirty="0">
                    <a:solidFill>
                      <a:srgbClr val="FF0000"/>
                    </a:solidFill>
                  </a:rPr>
                  <a:t>&lt; 50 </a:t>
                </a:r>
                <a:r>
                  <a:rPr lang="en-US" dirty="0"/>
                  <a:t>marks.</a:t>
                </a:r>
              </a:p>
              <a:p>
                <a:r>
                  <a:rPr lang="en-US" dirty="0"/>
                  <a:t>First,  calculate Z-score:</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r>
                        <a:rPr lang="en-IN" b="0" i="0" smtClean="0">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50</m:t>
                          </m:r>
                          <m:r>
                            <a:rPr lang="en-IN" i="1">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75</m:t>
                          </m:r>
                        </m:num>
                        <m:den>
                          <m:r>
                            <a:rPr lang="en-IN" b="0" i="1" smtClean="0">
                              <a:latin typeface="Cambria Math" panose="02040503050406030204" pitchFamily="18" charset="0"/>
                              <a:ea typeface="Cambria Math" panose="02040503050406030204" pitchFamily="18" charset="0"/>
                            </a:rPr>
                            <m:t>10</m:t>
                          </m:r>
                        </m:den>
                      </m:f>
                      <m:r>
                        <a:rPr lang="en-IN" b="0" i="0" smtClean="0">
                          <a:latin typeface="Cambria Math" panose="02040503050406030204" pitchFamily="18" charset="0"/>
                          <a:ea typeface="Cambria Math" panose="02040503050406030204" pitchFamily="18" charset="0"/>
                        </a:rPr>
                        <m:t>=−2.5</m:t>
                      </m:r>
                    </m:oMath>
                  </m:oMathPara>
                </a14:m>
                <a:endParaRPr lang="en-IN" b="0" dirty="0">
                  <a:ea typeface="Cambria Math" panose="02040503050406030204" pitchFamily="18" charset="0"/>
                </a:endParaRPr>
              </a:p>
              <a:p>
                <a:r>
                  <a:rPr lang="en-IN" dirty="0"/>
                  <a:t>Look up the Z-table (row -2.5, column 0.00) – here we will get the cumulative probability with a Z-score of 2.5, which is 0.0062</a:t>
                </a:r>
              </a:p>
              <a:p>
                <a:r>
                  <a:rPr lang="en-IN" dirty="0"/>
                  <a:t>So, </a:t>
                </a:r>
                <a:r>
                  <a:rPr lang="en-US" dirty="0"/>
                  <a:t>the probability that a randomly selected student scored &lt; 50 marks is 0.62%</a:t>
                </a:r>
                <a:endParaRPr lang="en-IN" dirty="0"/>
              </a:p>
            </p:txBody>
          </p:sp>
        </mc:Choice>
        <mc:Fallback xmlns="">
          <p:sp>
            <p:nvSpPr>
              <p:cNvPr id="3" name="Content Placeholder 2">
                <a:extLst>
                  <a:ext uri="{FF2B5EF4-FFF2-40B4-BE49-F238E27FC236}">
                    <a16:creationId xmlns:a16="http://schemas.microsoft.com/office/drawing/2014/main" id="{E4B9919A-C77A-419D-3F5D-D3F36D8349B6}"/>
                  </a:ext>
                </a:extLst>
              </p:cNvPr>
              <p:cNvSpPr>
                <a:spLocks noGrp="1" noRot="1" noChangeAspect="1" noMove="1" noResize="1" noEditPoints="1" noAdjustHandles="1" noChangeArrowheads="1" noChangeShapeType="1" noTextEdit="1"/>
              </p:cNvSpPr>
              <p:nvPr>
                <p:ph idx="1"/>
              </p:nvPr>
            </p:nvSpPr>
            <p:spPr>
              <a:blipFill>
                <a:blip r:embed="rId2"/>
                <a:stretch>
                  <a:fillRect l="-1043" t="-2241" r="-638" b="-2241"/>
                </a:stretch>
              </a:blipFill>
            </p:spPr>
            <p:txBody>
              <a:bodyPr/>
              <a:lstStyle/>
              <a:p>
                <a:r>
                  <a:rPr lang="en-IN">
                    <a:noFill/>
                  </a:rPr>
                  <a:t> </a:t>
                </a:r>
              </a:p>
            </p:txBody>
          </p:sp>
        </mc:Fallback>
      </mc:AlternateContent>
    </p:spTree>
    <p:extLst>
      <p:ext uri="{BB962C8B-B14F-4D97-AF65-F5344CB8AC3E}">
        <p14:creationId xmlns:p14="http://schemas.microsoft.com/office/powerpoint/2010/main" val="427561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3F34-7738-4602-677C-CDB71389D58A}"/>
              </a:ext>
            </a:extLst>
          </p:cNvPr>
          <p:cNvSpPr>
            <a:spLocks noGrp="1"/>
          </p:cNvSpPr>
          <p:nvPr>
            <p:ph type="title"/>
          </p:nvPr>
        </p:nvSpPr>
        <p:spPr/>
        <p:txBody>
          <a:bodyPr/>
          <a:lstStyle/>
          <a:p>
            <a:r>
              <a:rPr lang="en-IN" dirty="0"/>
              <a:t>Z-table: Case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9919A-C77A-419D-3F5D-D3F36D8349B6}"/>
                  </a:ext>
                </a:extLst>
              </p:cNvPr>
              <p:cNvSpPr>
                <a:spLocks noGrp="1"/>
              </p:cNvSpPr>
              <p:nvPr>
                <p:ph idx="1"/>
              </p:nvPr>
            </p:nvSpPr>
            <p:spPr/>
            <p:txBody>
              <a:bodyPr>
                <a:normAutofit lnSpcReduction="10000"/>
              </a:bodyPr>
              <a:lstStyle/>
              <a:p>
                <a:r>
                  <a:rPr lang="en-US" dirty="0"/>
                  <a:t>Suppose you have student marks following normal distribution with </a:t>
                </a:r>
                <a:r>
                  <a:rPr lang="en-US" dirty="0">
                    <a:solidFill>
                      <a:srgbClr val="FF0000"/>
                    </a:solidFill>
                  </a:rPr>
                  <a:t>mean = 75 </a:t>
                </a:r>
                <a:r>
                  <a:rPr lang="en-US" dirty="0"/>
                  <a:t>and SD = 10. Find the probability that a randomly selected student scored </a:t>
                </a:r>
                <a:r>
                  <a:rPr lang="en-US" dirty="0">
                    <a:solidFill>
                      <a:srgbClr val="FF0000"/>
                    </a:solidFill>
                  </a:rPr>
                  <a:t>&gt; 90 </a:t>
                </a:r>
                <a:r>
                  <a:rPr lang="en-US" dirty="0"/>
                  <a:t>marks.</a:t>
                </a:r>
              </a:p>
              <a:p>
                <a:r>
                  <a:rPr lang="en-US" dirty="0"/>
                  <a:t>First,  calculate Z-score:</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r>
                        <a:rPr lang="en-IN" b="0" i="0" smtClean="0">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90</m:t>
                          </m:r>
                          <m:r>
                            <a:rPr lang="en-IN" i="1">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75</m:t>
                          </m:r>
                        </m:num>
                        <m:den>
                          <m:r>
                            <a:rPr lang="en-IN" b="0" i="1" smtClean="0">
                              <a:latin typeface="Cambria Math" panose="02040503050406030204" pitchFamily="18" charset="0"/>
                              <a:ea typeface="Cambria Math" panose="02040503050406030204" pitchFamily="18" charset="0"/>
                            </a:rPr>
                            <m:t>10</m:t>
                          </m:r>
                        </m:den>
                      </m:f>
                      <m:r>
                        <a:rPr lang="en-IN" b="0" i="0" smtClean="0">
                          <a:latin typeface="Cambria Math" panose="02040503050406030204" pitchFamily="18" charset="0"/>
                          <a:ea typeface="Cambria Math" panose="02040503050406030204" pitchFamily="18" charset="0"/>
                        </a:rPr>
                        <m:t>=1.5</m:t>
                      </m:r>
                    </m:oMath>
                  </m:oMathPara>
                </a14:m>
                <a:endParaRPr lang="en-IN" b="0" dirty="0">
                  <a:ea typeface="Cambria Math" panose="02040503050406030204" pitchFamily="18" charset="0"/>
                </a:endParaRPr>
              </a:p>
              <a:p>
                <a:r>
                  <a:rPr lang="en-IN" dirty="0"/>
                  <a:t>Look up the Z-table (row 1.5, column 0.00) – here we will get the cumulative probability with a Z-score of 1.5, which is 0.9332</a:t>
                </a:r>
              </a:p>
              <a:p>
                <a:r>
                  <a:rPr lang="en-IN" dirty="0"/>
                  <a:t>We want the probability for marks &gt; 90</a:t>
                </a:r>
              </a:p>
              <a:p>
                <a:r>
                  <a:rPr lang="en-IN" dirty="0"/>
                  <a:t>So, we need 1 – 0.9932 = 0.0668 or 6.68%</a:t>
                </a:r>
              </a:p>
            </p:txBody>
          </p:sp>
        </mc:Choice>
        <mc:Fallback xmlns="">
          <p:sp>
            <p:nvSpPr>
              <p:cNvPr id="3" name="Content Placeholder 2">
                <a:extLst>
                  <a:ext uri="{FF2B5EF4-FFF2-40B4-BE49-F238E27FC236}">
                    <a16:creationId xmlns:a16="http://schemas.microsoft.com/office/drawing/2014/main" id="{E4B9919A-C77A-419D-3F5D-D3F36D8349B6}"/>
                  </a:ext>
                </a:extLst>
              </p:cNvPr>
              <p:cNvSpPr>
                <a:spLocks noGrp="1" noRot="1" noChangeAspect="1" noMove="1" noResize="1" noEditPoints="1" noAdjustHandles="1" noChangeArrowheads="1" noChangeShapeType="1" noTextEdit="1"/>
              </p:cNvSpPr>
              <p:nvPr>
                <p:ph idx="1"/>
              </p:nvPr>
            </p:nvSpPr>
            <p:spPr>
              <a:blipFill>
                <a:blip r:embed="rId2"/>
                <a:stretch>
                  <a:fillRect l="-1043" t="-3081" r="-638"/>
                </a:stretch>
              </a:blipFill>
            </p:spPr>
            <p:txBody>
              <a:bodyPr/>
              <a:lstStyle/>
              <a:p>
                <a:r>
                  <a:rPr lang="en-IN">
                    <a:noFill/>
                  </a:rPr>
                  <a:t> </a:t>
                </a:r>
              </a:p>
            </p:txBody>
          </p:sp>
        </mc:Fallback>
      </mc:AlternateContent>
    </p:spTree>
    <p:extLst>
      <p:ext uri="{BB962C8B-B14F-4D97-AF65-F5344CB8AC3E}">
        <p14:creationId xmlns:p14="http://schemas.microsoft.com/office/powerpoint/2010/main" val="4185588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3F34-7738-4602-677C-CDB71389D58A}"/>
              </a:ext>
            </a:extLst>
          </p:cNvPr>
          <p:cNvSpPr>
            <a:spLocks noGrp="1"/>
          </p:cNvSpPr>
          <p:nvPr>
            <p:ph type="title"/>
          </p:nvPr>
        </p:nvSpPr>
        <p:spPr/>
        <p:txBody>
          <a:bodyPr/>
          <a:lstStyle/>
          <a:p>
            <a:r>
              <a:rPr lang="en-IN" dirty="0"/>
              <a:t>Z-table: Case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9919A-C77A-419D-3F5D-D3F36D8349B6}"/>
                  </a:ext>
                </a:extLst>
              </p:cNvPr>
              <p:cNvSpPr>
                <a:spLocks noGrp="1"/>
              </p:cNvSpPr>
              <p:nvPr>
                <p:ph idx="1"/>
              </p:nvPr>
            </p:nvSpPr>
            <p:spPr/>
            <p:txBody>
              <a:bodyPr>
                <a:normAutofit lnSpcReduction="10000"/>
              </a:bodyPr>
              <a:lstStyle/>
              <a:p>
                <a:r>
                  <a:rPr lang="en-US" dirty="0"/>
                  <a:t>Suppose you have student marks following normal distribution with </a:t>
                </a:r>
                <a:r>
                  <a:rPr lang="en-US" dirty="0">
                    <a:solidFill>
                      <a:srgbClr val="FF0000"/>
                    </a:solidFill>
                  </a:rPr>
                  <a:t>mean = 75 </a:t>
                </a:r>
                <a:r>
                  <a:rPr lang="en-US" dirty="0"/>
                  <a:t>and SD = 10. Find the probability that a randomly selected student scored </a:t>
                </a:r>
                <a:r>
                  <a:rPr lang="en-US" dirty="0">
                    <a:solidFill>
                      <a:srgbClr val="FF0000"/>
                    </a:solidFill>
                  </a:rPr>
                  <a:t>&gt; 45 </a:t>
                </a:r>
                <a:r>
                  <a:rPr lang="en-US" dirty="0"/>
                  <a:t>marks.</a:t>
                </a:r>
              </a:p>
              <a:p>
                <a:r>
                  <a:rPr lang="en-US" dirty="0"/>
                  <a:t>First,  calculate Z-score:</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r>
                        <a:rPr lang="en-IN" b="0" i="0" smtClean="0">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45</m:t>
                          </m:r>
                          <m:r>
                            <a:rPr lang="en-IN" i="1">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75</m:t>
                          </m:r>
                        </m:num>
                        <m:den>
                          <m:r>
                            <a:rPr lang="en-IN" b="0" i="1" smtClean="0">
                              <a:latin typeface="Cambria Math" panose="02040503050406030204" pitchFamily="18" charset="0"/>
                              <a:ea typeface="Cambria Math" panose="02040503050406030204" pitchFamily="18" charset="0"/>
                            </a:rPr>
                            <m:t>10</m:t>
                          </m:r>
                        </m:den>
                      </m:f>
                      <m:r>
                        <a:rPr lang="en-IN" b="0" i="0" smtClean="0">
                          <a:latin typeface="Cambria Math" panose="02040503050406030204" pitchFamily="18" charset="0"/>
                          <a:ea typeface="Cambria Math" panose="02040503050406030204" pitchFamily="18" charset="0"/>
                        </a:rPr>
                        <m:t>=−3.0</m:t>
                      </m:r>
                    </m:oMath>
                  </m:oMathPara>
                </a14:m>
                <a:endParaRPr lang="en-IN" b="0" dirty="0">
                  <a:ea typeface="Cambria Math" panose="02040503050406030204" pitchFamily="18" charset="0"/>
                </a:endParaRPr>
              </a:p>
              <a:p>
                <a:r>
                  <a:rPr lang="en-IN" dirty="0"/>
                  <a:t>Look up the Z-table (row -3.0, column 0.00) – here we will get the cumulative probability with a Z-score of 3.5, which is 0.0013</a:t>
                </a:r>
              </a:p>
              <a:p>
                <a:r>
                  <a:rPr lang="en-IN" dirty="0"/>
                  <a:t>We want the probability for marks &gt; 45</a:t>
                </a:r>
              </a:p>
              <a:p>
                <a:r>
                  <a:rPr lang="en-IN" dirty="0"/>
                  <a:t>So, we need 1 – 0.0013 = 0.9987 or 99.87%</a:t>
                </a:r>
              </a:p>
            </p:txBody>
          </p:sp>
        </mc:Choice>
        <mc:Fallback xmlns="">
          <p:sp>
            <p:nvSpPr>
              <p:cNvPr id="3" name="Content Placeholder 2">
                <a:extLst>
                  <a:ext uri="{FF2B5EF4-FFF2-40B4-BE49-F238E27FC236}">
                    <a16:creationId xmlns:a16="http://schemas.microsoft.com/office/drawing/2014/main" id="{E4B9919A-C77A-419D-3F5D-D3F36D8349B6}"/>
                  </a:ext>
                </a:extLst>
              </p:cNvPr>
              <p:cNvSpPr>
                <a:spLocks noGrp="1" noRot="1" noChangeAspect="1" noMove="1" noResize="1" noEditPoints="1" noAdjustHandles="1" noChangeArrowheads="1" noChangeShapeType="1" noTextEdit="1"/>
              </p:cNvSpPr>
              <p:nvPr>
                <p:ph idx="1"/>
              </p:nvPr>
            </p:nvSpPr>
            <p:spPr>
              <a:blipFill>
                <a:blip r:embed="rId2"/>
                <a:stretch>
                  <a:fillRect l="-1043" t="-3081" r="-638"/>
                </a:stretch>
              </a:blipFill>
            </p:spPr>
            <p:txBody>
              <a:bodyPr/>
              <a:lstStyle/>
              <a:p>
                <a:r>
                  <a:rPr lang="en-IN">
                    <a:noFill/>
                  </a:rPr>
                  <a:t> </a:t>
                </a:r>
              </a:p>
            </p:txBody>
          </p:sp>
        </mc:Fallback>
      </mc:AlternateContent>
    </p:spTree>
    <p:extLst>
      <p:ext uri="{BB962C8B-B14F-4D97-AF65-F5344CB8AC3E}">
        <p14:creationId xmlns:p14="http://schemas.microsoft.com/office/powerpoint/2010/main" val="371919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9E8D-D474-3D03-C906-119FCF62ECC5}"/>
              </a:ext>
            </a:extLst>
          </p:cNvPr>
          <p:cNvSpPr>
            <a:spLocks noGrp="1"/>
          </p:cNvSpPr>
          <p:nvPr>
            <p:ph type="title"/>
          </p:nvPr>
        </p:nvSpPr>
        <p:spPr/>
        <p:txBody>
          <a:bodyPr/>
          <a:lstStyle/>
          <a:p>
            <a:r>
              <a:rPr lang="en-IN" dirty="0"/>
              <a:t>Uniform Distribution</a:t>
            </a:r>
          </a:p>
        </p:txBody>
      </p:sp>
      <p:sp>
        <p:nvSpPr>
          <p:cNvPr id="3" name="Content Placeholder 2">
            <a:extLst>
              <a:ext uri="{FF2B5EF4-FFF2-40B4-BE49-F238E27FC236}">
                <a16:creationId xmlns:a16="http://schemas.microsoft.com/office/drawing/2014/main" id="{D33D261A-6C42-BF0A-C38B-8DE08D9ADE57}"/>
              </a:ext>
            </a:extLst>
          </p:cNvPr>
          <p:cNvSpPr>
            <a:spLocks noGrp="1"/>
          </p:cNvSpPr>
          <p:nvPr>
            <p:ph idx="1"/>
          </p:nvPr>
        </p:nvSpPr>
        <p:spPr/>
        <p:txBody>
          <a:bodyPr/>
          <a:lstStyle/>
          <a:p>
            <a:r>
              <a:rPr lang="en-IN" dirty="0"/>
              <a:t>Rolling a die has 6 equal probabilities and their total adds to 1</a:t>
            </a:r>
          </a:p>
        </p:txBody>
      </p:sp>
      <p:pic>
        <p:nvPicPr>
          <p:cNvPr id="5" name="Picture 4">
            <a:extLst>
              <a:ext uri="{FF2B5EF4-FFF2-40B4-BE49-F238E27FC236}">
                <a16:creationId xmlns:a16="http://schemas.microsoft.com/office/drawing/2014/main" id="{A1C5B51A-F946-2EB5-CC49-27D04F44D897}"/>
              </a:ext>
            </a:extLst>
          </p:cNvPr>
          <p:cNvPicPr>
            <a:picLocks noChangeAspect="1"/>
          </p:cNvPicPr>
          <p:nvPr/>
        </p:nvPicPr>
        <p:blipFill>
          <a:blip r:embed="rId2"/>
          <a:stretch>
            <a:fillRect/>
          </a:stretch>
        </p:blipFill>
        <p:spPr>
          <a:xfrm>
            <a:off x="1554293" y="2542307"/>
            <a:ext cx="5302523" cy="3232316"/>
          </a:xfrm>
          <a:prstGeom prst="rect">
            <a:avLst/>
          </a:prstGeom>
        </p:spPr>
      </p:pic>
      <p:sp>
        <p:nvSpPr>
          <p:cNvPr id="4" name="TextBox 3">
            <a:extLst>
              <a:ext uri="{FF2B5EF4-FFF2-40B4-BE49-F238E27FC236}">
                <a16:creationId xmlns:a16="http://schemas.microsoft.com/office/drawing/2014/main" id="{A40D87E0-6C17-7A3F-BCAE-AD1AAF0DAD67}"/>
              </a:ext>
            </a:extLst>
          </p:cNvPr>
          <p:cNvSpPr txBox="1"/>
          <p:nvPr/>
        </p:nvSpPr>
        <p:spPr>
          <a:xfrm>
            <a:off x="8455631" y="3041151"/>
            <a:ext cx="2434976" cy="707886"/>
          </a:xfrm>
          <a:prstGeom prst="rect">
            <a:avLst/>
          </a:prstGeom>
          <a:solidFill>
            <a:schemeClr val="accent4">
              <a:lumMod val="20000"/>
              <a:lumOff val="80000"/>
            </a:schemeClr>
          </a:solidFill>
        </p:spPr>
        <p:txBody>
          <a:bodyPr wrap="square" rtlCol="0">
            <a:spAutoFit/>
          </a:bodyPr>
          <a:lstStyle/>
          <a:p>
            <a:r>
              <a:rPr lang="en-IN" sz="2000" b="1" dirty="0"/>
              <a:t>X-axis: Values</a:t>
            </a:r>
          </a:p>
          <a:p>
            <a:r>
              <a:rPr lang="en-IN" sz="2000" b="1" dirty="0"/>
              <a:t>Y-axis: Probabilities</a:t>
            </a:r>
          </a:p>
        </p:txBody>
      </p:sp>
    </p:spTree>
    <p:extLst>
      <p:ext uri="{BB962C8B-B14F-4D97-AF65-F5344CB8AC3E}">
        <p14:creationId xmlns:p14="http://schemas.microsoft.com/office/powerpoint/2010/main" val="2458220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EF3C-CBFC-0E6D-4B94-6CFD3223BCB8}"/>
              </a:ext>
            </a:extLst>
          </p:cNvPr>
          <p:cNvSpPr>
            <a:spLocks noGrp="1"/>
          </p:cNvSpPr>
          <p:nvPr>
            <p:ph type="title"/>
          </p:nvPr>
        </p:nvSpPr>
        <p:spPr/>
        <p:txBody>
          <a:bodyPr/>
          <a:lstStyle/>
          <a:p>
            <a:r>
              <a:rPr lang="en-US" dirty="0"/>
              <a:t>QQ Plot</a:t>
            </a:r>
          </a:p>
        </p:txBody>
      </p:sp>
      <p:sp>
        <p:nvSpPr>
          <p:cNvPr id="3" name="Content Placeholder 2">
            <a:extLst>
              <a:ext uri="{FF2B5EF4-FFF2-40B4-BE49-F238E27FC236}">
                <a16:creationId xmlns:a16="http://schemas.microsoft.com/office/drawing/2014/main" id="{14ADC289-6BE0-839E-860F-3A98AF0F7CCE}"/>
              </a:ext>
            </a:extLst>
          </p:cNvPr>
          <p:cNvSpPr>
            <a:spLocks noGrp="1"/>
          </p:cNvSpPr>
          <p:nvPr>
            <p:ph idx="1"/>
          </p:nvPr>
        </p:nvSpPr>
        <p:spPr/>
        <p:txBody>
          <a:bodyPr>
            <a:normAutofit fontScale="92500" lnSpcReduction="10000"/>
          </a:bodyPr>
          <a:lstStyle/>
          <a:p>
            <a:r>
              <a:rPr lang="en-US" b="1" dirty="0"/>
              <a:t>QQ Plot </a:t>
            </a:r>
            <a:r>
              <a:rPr lang="en-US" dirty="0"/>
              <a:t>= Helps us determine if given data is normally distributed or not</a:t>
            </a:r>
          </a:p>
          <a:p>
            <a:r>
              <a:rPr lang="en-US" dirty="0"/>
              <a:t>Q = Quintile</a:t>
            </a:r>
          </a:p>
          <a:p>
            <a:r>
              <a:rPr lang="en-US" dirty="0"/>
              <a:t>Quintile divides a dataset into five equal parts: Q1 (Lowest 20% of the data) to Q5 (Highest 20% of the data)</a:t>
            </a:r>
          </a:p>
          <a:p>
            <a:r>
              <a:rPr lang="en-US" dirty="0"/>
              <a:t>Confusion: The QQ plot is not based on </a:t>
            </a:r>
            <a:r>
              <a:rPr lang="en-US" i="1" dirty="0"/>
              <a:t>quintiles</a:t>
            </a:r>
            <a:r>
              <a:rPr lang="en-US" dirty="0"/>
              <a:t> – then why is it called QQ plot?</a:t>
            </a:r>
          </a:p>
          <a:p>
            <a:r>
              <a:rPr lang="en-US" dirty="0"/>
              <a:t>Earlier, in the absence of computers, the QQ plot was drawn using the two </a:t>
            </a:r>
            <a:r>
              <a:rPr lang="en-US" i="1" dirty="0"/>
              <a:t>quartiles</a:t>
            </a:r>
            <a:r>
              <a:rPr lang="en-US" dirty="0"/>
              <a:t> Q1 and Q3 – hence the name QQ</a:t>
            </a:r>
          </a:p>
          <a:p>
            <a:r>
              <a:rPr lang="en-US" dirty="0"/>
              <a:t>Plots theoretical (expected) data points in the form of a line and the actual (observed) data points as points related to the line</a:t>
            </a:r>
          </a:p>
          <a:p>
            <a:r>
              <a:rPr lang="en-US" dirty="0"/>
              <a:t>Theoretical data is a straight line, as per the normal distribution</a:t>
            </a:r>
          </a:p>
        </p:txBody>
      </p:sp>
    </p:spTree>
    <p:extLst>
      <p:ext uri="{BB962C8B-B14F-4D97-AF65-F5344CB8AC3E}">
        <p14:creationId xmlns:p14="http://schemas.microsoft.com/office/powerpoint/2010/main" val="1758873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D778-AC9D-BC93-22B2-B221FAE6B4CA}"/>
              </a:ext>
            </a:extLst>
          </p:cNvPr>
          <p:cNvSpPr>
            <a:spLocks noGrp="1"/>
          </p:cNvSpPr>
          <p:nvPr>
            <p:ph type="title"/>
          </p:nvPr>
        </p:nvSpPr>
        <p:spPr/>
        <p:txBody>
          <a:bodyPr/>
          <a:lstStyle/>
          <a:p>
            <a:r>
              <a:rPr lang="en-US" dirty="0"/>
              <a:t>QQ Plot Example</a:t>
            </a:r>
          </a:p>
        </p:txBody>
      </p:sp>
      <p:sp>
        <p:nvSpPr>
          <p:cNvPr id="3" name="Content Placeholder 2">
            <a:extLst>
              <a:ext uri="{FF2B5EF4-FFF2-40B4-BE49-F238E27FC236}">
                <a16:creationId xmlns:a16="http://schemas.microsoft.com/office/drawing/2014/main" id="{1F7C6B25-3DF6-6F9B-230F-3B05B7832BED}"/>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ADDA3A2A-30E3-B9CF-FF5A-3A75B6598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809" y="1359972"/>
            <a:ext cx="7502241" cy="528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28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6A7046-8C4B-1E18-440B-C3E07F807858}"/>
              </a:ext>
            </a:extLst>
          </p:cNvPr>
          <p:cNvSpPr>
            <a:spLocks noGrp="1"/>
          </p:cNvSpPr>
          <p:nvPr>
            <p:ph type="title"/>
          </p:nvPr>
        </p:nvSpPr>
        <p:spPr/>
        <p:txBody>
          <a:bodyPr/>
          <a:lstStyle/>
          <a:p>
            <a:r>
              <a:rPr lang="en-IN" dirty="0"/>
              <a:t>Correlation</a:t>
            </a:r>
          </a:p>
        </p:txBody>
      </p:sp>
      <p:sp>
        <p:nvSpPr>
          <p:cNvPr id="5" name="Text Placeholder 4">
            <a:extLst>
              <a:ext uri="{FF2B5EF4-FFF2-40B4-BE49-F238E27FC236}">
                <a16:creationId xmlns:a16="http://schemas.microsoft.com/office/drawing/2014/main" id="{3B759A22-A16F-50F5-B0D2-95147429EFE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29434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3EF37C-93D6-C56F-1B30-C3233BFF2EE4}"/>
              </a:ext>
            </a:extLst>
          </p:cNvPr>
          <p:cNvSpPr>
            <a:spLocks noGrp="1"/>
          </p:cNvSpPr>
          <p:nvPr>
            <p:ph type="title"/>
          </p:nvPr>
        </p:nvSpPr>
        <p:spPr/>
        <p:txBody>
          <a:bodyPr/>
          <a:lstStyle/>
          <a:p>
            <a:r>
              <a:rPr lang="en-IN" dirty="0"/>
              <a:t>Correlation</a:t>
            </a:r>
          </a:p>
        </p:txBody>
      </p:sp>
      <p:sp>
        <p:nvSpPr>
          <p:cNvPr id="5" name="Content Placeholder 4">
            <a:extLst>
              <a:ext uri="{FF2B5EF4-FFF2-40B4-BE49-F238E27FC236}">
                <a16:creationId xmlns:a16="http://schemas.microsoft.com/office/drawing/2014/main" id="{97F6427D-C8FF-550A-8039-DBA83099C15B}"/>
              </a:ext>
            </a:extLst>
          </p:cNvPr>
          <p:cNvSpPr>
            <a:spLocks noGrp="1"/>
          </p:cNvSpPr>
          <p:nvPr>
            <p:ph idx="1"/>
          </p:nvPr>
        </p:nvSpPr>
        <p:spPr/>
        <p:txBody>
          <a:bodyPr>
            <a:normAutofit/>
          </a:bodyPr>
          <a:lstStyle/>
          <a:p>
            <a:r>
              <a:rPr lang="en-US" b="1" dirty="0"/>
              <a:t>Correlation</a:t>
            </a:r>
            <a:r>
              <a:rPr lang="en-US" dirty="0"/>
              <a:t>: Are two variables related?</a:t>
            </a:r>
          </a:p>
          <a:p>
            <a:r>
              <a:rPr lang="en-US" dirty="0"/>
              <a:t>Examples: Exercise and Health, Study and Marks, Experience and Salary</a:t>
            </a:r>
          </a:p>
          <a:p>
            <a:r>
              <a:rPr lang="en-US" dirty="0"/>
              <a:t>Measured using </a:t>
            </a:r>
            <a:r>
              <a:rPr lang="en-US" b="1" dirty="0"/>
              <a:t>correlation coefficient (r)</a:t>
            </a:r>
            <a:endParaRPr lang="en-US" dirty="0"/>
          </a:p>
          <a:p>
            <a:r>
              <a:rPr lang="en-US" b="1" dirty="0"/>
              <a:t>Pearson Correlation Coefficient</a:t>
            </a:r>
            <a:r>
              <a:rPr lang="en-US" dirty="0"/>
              <a:t>: Measures linear relationships between continuous variables</a:t>
            </a:r>
          </a:p>
          <a:p>
            <a:r>
              <a:rPr lang="en-US" b="1" dirty="0"/>
              <a:t>Spearman Rank Correlation Coefficient</a:t>
            </a:r>
            <a:r>
              <a:rPr lang="en-US" dirty="0"/>
              <a:t>: Measures relationships, even if they are not strictly linear</a:t>
            </a:r>
            <a:endParaRPr lang="en-IN" dirty="0"/>
          </a:p>
        </p:txBody>
      </p:sp>
    </p:spTree>
    <p:extLst>
      <p:ext uri="{BB962C8B-B14F-4D97-AF65-F5344CB8AC3E}">
        <p14:creationId xmlns:p14="http://schemas.microsoft.com/office/powerpoint/2010/main" val="3282867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F8FD-5B88-BEC0-0B5F-1F69C0AF06F6}"/>
              </a:ext>
            </a:extLst>
          </p:cNvPr>
          <p:cNvSpPr>
            <a:spLocks noGrp="1"/>
          </p:cNvSpPr>
          <p:nvPr>
            <p:ph type="title"/>
          </p:nvPr>
        </p:nvSpPr>
        <p:spPr/>
        <p:txBody>
          <a:bodyPr/>
          <a:lstStyle/>
          <a:p>
            <a:r>
              <a:rPr lang="en-IN" dirty="0"/>
              <a:t>Correlation Interpretation</a:t>
            </a:r>
          </a:p>
        </p:txBody>
      </p:sp>
      <p:sp>
        <p:nvSpPr>
          <p:cNvPr id="3" name="Content Placeholder 2">
            <a:extLst>
              <a:ext uri="{FF2B5EF4-FFF2-40B4-BE49-F238E27FC236}">
                <a16:creationId xmlns:a16="http://schemas.microsoft.com/office/drawing/2014/main" id="{01DBFA54-E53A-0E53-6631-21410698B989}"/>
              </a:ext>
            </a:extLst>
          </p:cNvPr>
          <p:cNvSpPr>
            <a:spLocks noGrp="1"/>
          </p:cNvSpPr>
          <p:nvPr>
            <p:ph idx="1"/>
          </p:nvPr>
        </p:nvSpPr>
        <p:spPr/>
        <p:txBody>
          <a:bodyPr>
            <a:normAutofit/>
          </a:bodyPr>
          <a:lstStyle/>
          <a:p>
            <a:r>
              <a:rPr lang="en-IN" dirty="0"/>
              <a:t>Range is -1 to +1</a:t>
            </a:r>
          </a:p>
          <a:p>
            <a:r>
              <a:rPr lang="en-IN" dirty="0"/>
              <a:t>Positive correlation: Variables move up together</a:t>
            </a:r>
          </a:p>
          <a:p>
            <a:pPr lvl="1"/>
            <a:r>
              <a:rPr lang="en-IN" dirty="0"/>
              <a:t>Example: Correlation of 0.80 between Hours spent studying and test scores</a:t>
            </a:r>
          </a:p>
          <a:p>
            <a:r>
              <a:rPr lang="en-IN" dirty="0"/>
              <a:t>Negative correlation: As one variable moves up, the other moves down</a:t>
            </a:r>
          </a:p>
          <a:p>
            <a:pPr lvl="1"/>
            <a:r>
              <a:rPr lang="en-IN" dirty="0"/>
              <a:t>Example: Correlation of -0.70 between Hours spent watching TV and physical fitness</a:t>
            </a:r>
          </a:p>
          <a:p>
            <a:r>
              <a:rPr lang="en-IN" dirty="0"/>
              <a:t>Zero correlation: Variables are unrelated</a:t>
            </a:r>
          </a:p>
          <a:p>
            <a:pPr lvl="1"/>
            <a:r>
              <a:rPr lang="en-IN" dirty="0"/>
              <a:t>Example: Correlation of 0.02 between Shoe size and IQ score</a:t>
            </a:r>
          </a:p>
        </p:txBody>
      </p:sp>
    </p:spTree>
    <p:extLst>
      <p:ext uri="{BB962C8B-B14F-4D97-AF65-F5344CB8AC3E}">
        <p14:creationId xmlns:p14="http://schemas.microsoft.com/office/powerpoint/2010/main" val="2194379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C80C-1172-B754-588E-6B9066449C6A}"/>
              </a:ext>
            </a:extLst>
          </p:cNvPr>
          <p:cNvSpPr>
            <a:spLocks noGrp="1"/>
          </p:cNvSpPr>
          <p:nvPr>
            <p:ph type="title"/>
          </p:nvPr>
        </p:nvSpPr>
        <p:spPr/>
        <p:txBody>
          <a:bodyPr/>
          <a:lstStyle/>
          <a:p>
            <a:r>
              <a:rPr lang="en-IN" dirty="0"/>
              <a:t>Positive, Negative, No Correlation</a:t>
            </a:r>
          </a:p>
        </p:txBody>
      </p:sp>
      <p:sp>
        <p:nvSpPr>
          <p:cNvPr id="3" name="Content Placeholder 2">
            <a:extLst>
              <a:ext uri="{FF2B5EF4-FFF2-40B4-BE49-F238E27FC236}">
                <a16:creationId xmlns:a16="http://schemas.microsoft.com/office/drawing/2014/main" id="{2B38D242-1619-4190-98A3-90FF360489D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25E315F-B3A1-E330-C2BF-74E0D56808F8}"/>
              </a:ext>
            </a:extLst>
          </p:cNvPr>
          <p:cNvPicPr>
            <a:picLocks noChangeAspect="1"/>
          </p:cNvPicPr>
          <p:nvPr/>
        </p:nvPicPr>
        <p:blipFill>
          <a:blip r:embed="rId2"/>
          <a:stretch>
            <a:fillRect/>
          </a:stretch>
        </p:blipFill>
        <p:spPr>
          <a:xfrm>
            <a:off x="1372407" y="1939641"/>
            <a:ext cx="8860653" cy="3953499"/>
          </a:xfrm>
          <a:prstGeom prst="rect">
            <a:avLst/>
          </a:prstGeom>
        </p:spPr>
      </p:pic>
    </p:spTree>
    <p:extLst>
      <p:ext uri="{BB962C8B-B14F-4D97-AF65-F5344CB8AC3E}">
        <p14:creationId xmlns:p14="http://schemas.microsoft.com/office/powerpoint/2010/main" val="2678833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E422-EE93-1A51-F6BA-ABE03F44D12C}"/>
              </a:ext>
            </a:extLst>
          </p:cNvPr>
          <p:cNvSpPr>
            <a:spLocks noGrp="1"/>
          </p:cNvSpPr>
          <p:nvPr>
            <p:ph type="title"/>
          </p:nvPr>
        </p:nvSpPr>
        <p:spPr/>
        <p:txBody>
          <a:bodyPr/>
          <a:lstStyle/>
          <a:p>
            <a:r>
              <a:rPr lang="en-IN" dirty="0"/>
              <a:t>Key Point about Correlation</a:t>
            </a:r>
          </a:p>
        </p:txBody>
      </p:sp>
      <p:sp>
        <p:nvSpPr>
          <p:cNvPr id="3" name="Content Placeholder 2">
            <a:extLst>
              <a:ext uri="{FF2B5EF4-FFF2-40B4-BE49-F238E27FC236}">
                <a16:creationId xmlns:a16="http://schemas.microsoft.com/office/drawing/2014/main" id="{DF6B48CA-B435-AD90-25D5-B5640407C055}"/>
              </a:ext>
            </a:extLst>
          </p:cNvPr>
          <p:cNvSpPr>
            <a:spLocks noGrp="1"/>
          </p:cNvSpPr>
          <p:nvPr>
            <p:ph idx="1"/>
          </p:nvPr>
        </p:nvSpPr>
        <p:spPr/>
        <p:txBody>
          <a:bodyPr>
            <a:normAutofit fontScale="92500" lnSpcReduction="10000"/>
          </a:bodyPr>
          <a:lstStyle/>
          <a:p>
            <a:r>
              <a:rPr lang="en-US" dirty="0"/>
              <a:t>Plotting the correlation between two completely different variables, such as age and income, may not provide meaningful insights because correlation is typically used to measure the strength and direction of the linear relationship between two continuous variables</a:t>
            </a:r>
          </a:p>
          <a:p>
            <a:r>
              <a:rPr lang="en-US" dirty="0"/>
              <a:t>In the case of age and income, these variables serve different purposes, their scales are different (Years, Dollars) and may not have a straightforward linear relationship</a:t>
            </a:r>
          </a:p>
          <a:p>
            <a:r>
              <a:rPr lang="en-US" dirty="0"/>
              <a:t>But if we plot correlation between say Marks in Science and Marks in </a:t>
            </a:r>
            <a:r>
              <a:rPr lang="en-US" dirty="0" err="1"/>
              <a:t>Maths</a:t>
            </a:r>
            <a:r>
              <a:rPr lang="en-US" dirty="0"/>
              <a:t>, it makes a lot of sense, because we are talking about a similar scale and purpose</a:t>
            </a:r>
          </a:p>
          <a:p>
            <a:r>
              <a:rPr lang="en-US" dirty="0"/>
              <a:t>(See C:\code\Data Analytics\correlation-outliers-bad-example.py later)</a:t>
            </a:r>
            <a:endParaRPr lang="en-IN" dirty="0"/>
          </a:p>
        </p:txBody>
      </p:sp>
    </p:spTree>
    <p:extLst>
      <p:ext uri="{BB962C8B-B14F-4D97-AF65-F5344CB8AC3E}">
        <p14:creationId xmlns:p14="http://schemas.microsoft.com/office/powerpoint/2010/main" val="338157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506F2-350C-0953-09B7-C5223DAC60E1}"/>
              </a:ext>
            </a:extLst>
          </p:cNvPr>
          <p:cNvSpPr>
            <a:spLocks noGrp="1"/>
          </p:cNvSpPr>
          <p:nvPr>
            <p:ph type="title"/>
          </p:nvPr>
        </p:nvSpPr>
        <p:spPr/>
        <p:txBody>
          <a:bodyPr/>
          <a:lstStyle/>
          <a:p>
            <a:r>
              <a:rPr lang="en-IN" dirty="0"/>
              <a:t>Covariance</a:t>
            </a:r>
          </a:p>
        </p:txBody>
      </p:sp>
      <p:sp>
        <p:nvSpPr>
          <p:cNvPr id="5" name="Text Placeholder 4">
            <a:extLst>
              <a:ext uri="{FF2B5EF4-FFF2-40B4-BE49-F238E27FC236}">
                <a16:creationId xmlns:a16="http://schemas.microsoft.com/office/drawing/2014/main" id="{E7EF1189-3F31-73E3-6E4D-91BDF725BC6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88316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6D19-E3B5-1062-578F-371E3E6CDBCA}"/>
              </a:ext>
            </a:extLst>
          </p:cNvPr>
          <p:cNvSpPr>
            <a:spLocks noGrp="1"/>
          </p:cNvSpPr>
          <p:nvPr>
            <p:ph type="title"/>
          </p:nvPr>
        </p:nvSpPr>
        <p:spPr/>
        <p:txBody>
          <a:bodyPr/>
          <a:lstStyle/>
          <a:p>
            <a:r>
              <a:rPr lang="en-IN" dirty="0"/>
              <a:t>Covariance</a:t>
            </a:r>
          </a:p>
        </p:txBody>
      </p:sp>
      <p:sp>
        <p:nvSpPr>
          <p:cNvPr id="3" name="Content Placeholder 2">
            <a:extLst>
              <a:ext uri="{FF2B5EF4-FFF2-40B4-BE49-F238E27FC236}">
                <a16:creationId xmlns:a16="http://schemas.microsoft.com/office/drawing/2014/main" id="{7DECA0C8-ADED-75EC-4B22-8AC94B48B5EF}"/>
              </a:ext>
            </a:extLst>
          </p:cNvPr>
          <p:cNvSpPr>
            <a:spLocks noGrp="1"/>
          </p:cNvSpPr>
          <p:nvPr>
            <p:ph idx="1"/>
          </p:nvPr>
        </p:nvSpPr>
        <p:spPr/>
        <p:txBody>
          <a:bodyPr>
            <a:normAutofit lnSpcReduction="10000"/>
          </a:bodyPr>
          <a:lstStyle/>
          <a:p>
            <a:r>
              <a:rPr lang="en-US" b="1" dirty="0"/>
              <a:t>Covariance</a:t>
            </a:r>
            <a:r>
              <a:rPr lang="en-US" dirty="0"/>
              <a:t> quantifies how changes in one variable relate to changes in another</a:t>
            </a:r>
          </a:p>
          <a:p>
            <a:r>
              <a:rPr lang="en-US" dirty="0"/>
              <a:t>Scale of covariance is in the units of what we are measuring (difficult to interpret), whereas correlation is always between -1 and +1 (easy)</a:t>
            </a:r>
          </a:p>
          <a:p>
            <a:r>
              <a:rPr lang="en-US" dirty="0"/>
              <a:t>Useful when units of measurement and scale are important</a:t>
            </a:r>
          </a:p>
          <a:p>
            <a:r>
              <a:rPr lang="en-US" dirty="0"/>
              <a:t>Example: Are temperature and rainfall related?</a:t>
            </a:r>
          </a:p>
          <a:p>
            <a:r>
              <a:rPr lang="en-US" dirty="0"/>
              <a:t>Correlation: Will give a value between -1 and +1, say 0.5 (Says </a:t>
            </a:r>
            <a:r>
              <a:rPr lang="en-US" i="1" dirty="0"/>
              <a:t>Moderate</a:t>
            </a:r>
            <a:r>
              <a:rPr lang="en-US" dirty="0"/>
              <a:t>)</a:t>
            </a:r>
          </a:p>
          <a:p>
            <a:r>
              <a:rPr lang="en-US" dirty="0"/>
              <a:t>Covariance: For every 1 degree increase in temperature, rainfall decreases by 5 mm (Says </a:t>
            </a:r>
            <a:r>
              <a:rPr lang="en-US" i="1" dirty="0"/>
              <a:t>How much?</a:t>
            </a:r>
            <a:r>
              <a:rPr lang="en-US" dirty="0"/>
              <a:t>)</a:t>
            </a:r>
          </a:p>
        </p:txBody>
      </p:sp>
    </p:spTree>
    <p:extLst>
      <p:ext uri="{BB962C8B-B14F-4D97-AF65-F5344CB8AC3E}">
        <p14:creationId xmlns:p14="http://schemas.microsoft.com/office/powerpoint/2010/main" val="1017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AB0B9D-597A-EF4E-635C-83C35A1FC419}"/>
              </a:ext>
            </a:extLst>
          </p:cNvPr>
          <p:cNvSpPr>
            <a:spLocks noGrp="1"/>
          </p:cNvSpPr>
          <p:nvPr>
            <p:ph type="title"/>
          </p:nvPr>
        </p:nvSpPr>
        <p:spPr/>
        <p:txBody>
          <a:bodyPr/>
          <a:lstStyle/>
          <a:p>
            <a:r>
              <a:rPr lang="en-IN" dirty="0"/>
              <a:t>Discrete Distributions: </a:t>
            </a:r>
            <a:br>
              <a:rPr lang="en-IN" dirty="0"/>
            </a:br>
            <a:r>
              <a:rPr lang="en-IN" dirty="0"/>
              <a:t>(2) Binomial Distribution</a:t>
            </a:r>
          </a:p>
        </p:txBody>
      </p:sp>
      <p:sp>
        <p:nvSpPr>
          <p:cNvPr id="5" name="Text Placeholder 4">
            <a:extLst>
              <a:ext uri="{FF2B5EF4-FFF2-40B4-BE49-F238E27FC236}">
                <a16:creationId xmlns:a16="http://schemas.microsoft.com/office/drawing/2014/main" id="{476CADF4-B296-1220-0711-658BC450F3B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637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DE32-5D6F-8D7F-4EB4-306306411C5A}"/>
              </a:ext>
            </a:extLst>
          </p:cNvPr>
          <p:cNvSpPr>
            <a:spLocks noGrp="1"/>
          </p:cNvSpPr>
          <p:nvPr>
            <p:ph type="title"/>
          </p:nvPr>
        </p:nvSpPr>
        <p:spPr/>
        <p:txBody>
          <a:bodyPr/>
          <a:lstStyle/>
          <a:p>
            <a:r>
              <a:rPr lang="en-IN" dirty="0"/>
              <a:t>Binomial Distribution</a:t>
            </a:r>
          </a:p>
        </p:txBody>
      </p:sp>
      <p:sp>
        <p:nvSpPr>
          <p:cNvPr id="3" name="Content Placeholder 2">
            <a:extLst>
              <a:ext uri="{FF2B5EF4-FFF2-40B4-BE49-F238E27FC236}">
                <a16:creationId xmlns:a16="http://schemas.microsoft.com/office/drawing/2014/main" id="{41050A02-420C-9B02-588D-5A501F8994C5}"/>
              </a:ext>
            </a:extLst>
          </p:cNvPr>
          <p:cNvSpPr>
            <a:spLocks noGrp="1"/>
          </p:cNvSpPr>
          <p:nvPr>
            <p:ph idx="1"/>
          </p:nvPr>
        </p:nvSpPr>
        <p:spPr/>
        <p:txBody>
          <a:bodyPr>
            <a:normAutofit/>
          </a:bodyPr>
          <a:lstStyle/>
          <a:p>
            <a:r>
              <a:rPr lang="en-US" b="1" dirty="0"/>
              <a:t>Binomial variable</a:t>
            </a:r>
            <a:r>
              <a:rPr lang="en-US" dirty="0"/>
              <a:t>: A variable that can take on one of two possible values </a:t>
            </a:r>
          </a:p>
          <a:p>
            <a:r>
              <a:rPr lang="en-US" dirty="0"/>
              <a:t>Example: Heads or Tails, On or Off, Sick or Healthy</a:t>
            </a:r>
          </a:p>
          <a:p>
            <a:r>
              <a:rPr lang="en-US" dirty="0"/>
              <a:t>The two outcomes do not always have to be equally probable</a:t>
            </a:r>
          </a:p>
          <a:p>
            <a:pPr lvl="1"/>
            <a:r>
              <a:rPr lang="en-US" dirty="0"/>
              <a:t>Example: In a fruit basket, there are 7 apples and 3 oranges</a:t>
            </a:r>
          </a:p>
          <a:p>
            <a:pPr lvl="1"/>
            <a:r>
              <a:rPr lang="en-US" dirty="0"/>
              <a:t>P(A) = 7/10, P(O) = 3/10</a:t>
            </a:r>
          </a:p>
          <a:p>
            <a:r>
              <a:rPr lang="en-IN" dirty="0"/>
              <a:t>Called </a:t>
            </a:r>
            <a:r>
              <a:rPr lang="en-IN" b="1" dirty="0"/>
              <a:t>Bernoulli Trial</a:t>
            </a:r>
            <a:r>
              <a:rPr lang="en-IN" dirty="0"/>
              <a:t>: A random experiment in which there are only two outcomes – success or failure</a:t>
            </a:r>
            <a:endParaRPr lang="en-US" dirty="0"/>
          </a:p>
          <a:p>
            <a:endParaRPr lang="en-IN" dirty="0"/>
          </a:p>
        </p:txBody>
      </p:sp>
    </p:spTree>
    <p:extLst>
      <p:ext uri="{BB962C8B-B14F-4D97-AF65-F5344CB8AC3E}">
        <p14:creationId xmlns:p14="http://schemas.microsoft.com/office/powerpoint/2010/main" val="110354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D47E-D866-C567-A2BB-675841723B9F}"/>
              </a:ext>
            </a:extLst>
          </p:cNvPr>
          <p:cNvSpPr>
            <a:spLocks noGrp="1"/>
          </p:cNvSpPr>
          <p:nvPr>
            <p:ph type="title"/>
          </p:nvPr>
        </p:nvSpPr>
        <p:spPr/>
        <p:txBody>
          <a:bodyPr/>
          <a:lstStyle/>
          <a:p>
            <a:r>
              <a:rPr lang="en-IN" dirty="0"/>
              <a:t>Binomial Probability Mass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0A29F0-E243-F829-4502-A9EA2E0B1AFB}"/>
                  </a:ext>
                </a:extLst>
              </p:cNvPr>
              <p:cNvSpPr>
                <a:spLocks noGrp="1"/>
              </p:cNvSpPr>
              <p:nvPr>
                <p:ph idx="1"/>
              </p:nvPr>
            </p:nvSpPr>
            <p:spPr/>
            <p:txBody>
              <a:bodyPr>
                <a:normAutofit fontScale="92500" lnSpcReduction="20000"/>
              </a:bodyPr>
              <a:lstStyle/>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𝑘</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f>
                          <m:fPr>
                            <m:type m:val="noBa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𝑘</m:t>
                            </m:r>
                          </m:den>
                        </m:f>
                      </m:e>
                    </m:d>
                    <m:r>
                      <a:rPr lang="en-IN" b="0" i="1" smtClean="0">
                        <a:latin typeface="Cambria Math" panose="02040503050406030204" pitchFamily="18" charset="0"/>
                      </a:rPr>
                      <m:t> .</m:t>
                    </m:r>
                    <m:r>
                      <a:rPr lang="en-IN" b="0" i="1" smtClean="0">
                        <a:latin typeface="Cambria Math" panose="02040503050406030204" pitchFamily="18" charset="0"/>
                      </a:rPr>
                      <m:t>𝑝𝑘</m:t>
                    </m:r>
                    <m:r>
                      <a:rPr lang="en-IN" b="0" i="1" smtClean="0">
                        <a:latin typeface="Cambria Math" panose="02040503050406030204" pitchFamily="18" charset="0"/>
                      </a:rPr>
                      <m:t>.</m:t>
                    </m:r>
                    <m:r>
                      <a:rPr lang="en-IN" b="0" i="0" smtClean="0">
                        <a:latin typeface="Cambria Math" panose="02040503050406030204" pitchFamily="18" charset="0"/>
                      </a:rPr>
                      <m:t> </m:t>
                    </m:r>
                    <m:r>
                      <m:rPr>
                        <m:sty m:val="p"/>
                      </m:rPr>
                      <a:rPr lang="en-IN" b="0" i="0" smtClean="0">
                        <a:latin typeface="Cambria Math" panose="02040503050406030204" pitchFamily="18" charset="0"/>
                      </a:rPr>
                      <m:t>q</m:t>
                    </m:r>
                    <m:d>
                      <m:dPr>
                        <m:ctrlPr>
                          <a:rPr lang="en-IN" b="0" i="1" baseline="30000" smtClean="0">
                            <a:latin typeface="Cambria Math" panose="02040503050406030204" pitchFamily="18" charset="0"/>
                          </a:rPr>
                        </m:ctrlPr>
                      </m:dPr>
                      <m:e>
                        <m:r>
                          <m:rPr>
                            <m:sty m:val="p"/>
                          </m:rPr>
                          <a:rPr lang="en-IN" b="0" i="0" baseline="30000" smtClean="0">
                            <a:latin typeface="Cambria Math" panose="02040503050406030204" pitchFamily="18" charset="0"/>
                          </a:rPr>
                          <m:t>n</m:t>
                        </m:r>
                        <m:r>
                          <a:rPr lang="en-IN" b="0" i="0" smtClean="0">
                            <a:latin typeface="Cambria Math" panose="02040503050406030204" pitchFamily="18" charset="0"/>
                          </a:rPr>
                          <m:t>−</m:t>
                        </m:r>
                        <m:r>
                          <m:rPr>
                            <m:sty m:val="p"/>
                          </m:rPr>
                          <a:rPr lang="en-IN" b="0" i="0" baseline="30000" smtClean="0">
                            <a:latin typeface="Cambria Math" panose="02040503050406030204" pitchFamily="18" charset="0"/>
                          </a:rPr>
                          <m:t>k</m:t>
                        </m:r>
                      </m:e>
                    </m:d>
                  </m:oMath>
                </a14:m>
                <a:endParaRPr lang="en-IN" b="0" baseline="30000" dirty="0"/>
              </a:p>
              <a:p>
                <a:endParaRPr lang="en-IN" dirty="0"/>
              </a:p>
              <a:p>
                <a:r>
                  <a:rPr lang="en-IN" dirty="0"/>
                  <a:t>n: Number of trials</a:t>
                </a:r>
              </a:p>
              <a:p>
                <a:r>
                  <a:rPr lang="en-IN" dirty="0"/>
                  <a:t>k: Number of successes</a:t>
                </a:r>
              </a:p>
              <a:p>
                <a:r>
                  <a:rPr lang="en-IN" dirty="0"/>
                  <a:t>p: Probability of success on a single trial</a:t>
                </a:r>
              </a:p>
              <a:p>
                <a:r>
                  <a:rPr lang="en-IN" dirty="0"/>
                  <a:t>q: Probability of failure on a single trial</a:t>
                </a:r>
              </a:p>
              <a:p>
                <a:endParaRPr lang="en-IN" dirty="0"/>
              </a:p>
              <a:p>
                <a:r>
                  <a:rPr lang="en-IN" dirty="0"/>
                  <a:t>Here, </a:t>
                </a:r>
                <a14:m>
                  <m:oMath xmlns:m="http://schemas.openxmlformats.org/officeDocument/2006/math">
                    <m:d>
                      <m:dPr>
                        <m:ctrlPr>
                          <a:rPr lang="en-IN" b="0" i="1" smtClean="0">
                            <a:latin typeface="Cambria Math" panose="02040503050406030204" pitchFamily="18" charset="0"/>
                          </a:rPr>
                        </m:ctrlPr>
                      </m:dPr>
                      <m:e>
                        <m:f>
                          <m:fPr>
                            <m:type m:val="noBa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𝑘</m:t>
                            </m:r>
                          </m:den>
                        </m:f>
                      </m:e>
                    </m:d>
                  </m:oMath>
                </a14:m>
                <a:r>
                  <a:rPr lang="en-IN" dirty="0"/>
                  <a:t> is </a:t>
                </a:r>
                <a:r>
                  <a:rPr lang="en-IN" i="1" dirty="0"/>
                  <a:t>n choose k</a:t>
                </a:r>
                <a:r>
                  <a:rPr lang="en-IN" dirty="0"/>
                  <a:t>, the binomial coefficient, calculated as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m:t>
                        </m:r>
                      </m:num>
                      <m:den>
                        <m:r>
                          <a:rPr lang="en-IN" b="0" i="1" smtClean="0">
                            <a:latin typeface="Cambria Math" panose="02040503050406030204" pitchFamily="18" charset="0"/>
                          </a:rPr>
                          <m:t>𝑘</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e>
                        </m:d>
                        <m:r>
                          <a:rPr lang="en-IN" b="0" i="1" smtClean="0">
                            <a:latin typeface="Cambria Math" panose="02040503050406030204" pitchFamily="18" charset="0"/>
                          </a:rPr>
                          <m:t>!</m:t>
                        </m:r>
                      </m:den>
                    </m:f>
                  </m:oMath>
                </a14:m>
                <a:endParaRPr lang="en-IN" dirty="0"/>
              </a:p>
              <a:p>
                <a14:m>
                  <m:oMath xmlns:m="http://schemas.openxmlformats.org/officeDocument/2006/math">
                    <m:r>
                      <a:rPr lang="en-IN" b="0" i="1" smtClean="0">
                        <a:latin typeface="Cambria Math" panose="02040503050406030204" pitchFamily="18" charset="0"/>
                      </a:rPr>
                      <m:t>𝑝</m:t>
                    </m:r>
                    <m:r>
                      <a:rPr lang="en-IN" b="0" i="1" baseline="30000" smtClean="0">
                        <a:latin typeface="Cambria Math" panose="02040503050406030204" pitchFamily="18" charset="0"/>
                      </a:rPr>
                      <m:t>𝑘</m:t>
                    </m:r>
                  </m:oMath>
                </a14:m>
                <a:r>
                  <a:rPr lang="en-IN" dirty="0"/>
                  <a:t> is the probability of having exactly k successes</a:t>
                </a:r>
              </a:p>
              <a:p>
                <a14:m>
                  <m:oMath xmlns:m="http://schemas.openxmlformats.org/officeDocument/2006/math">
                    <m:r>
                      <m:rPr>
                        <m:sty m:val="p"/>
                      </m:rPr>
                      <a:rPr lang="en-IN" b="0" i="0" smtClean="0">
                        <a:latin typeface="Cambria Math" panose="02040503050406030204" pitchFamily="18" charset="0"/>
                      </a:rPr>
                      <m:t>q</m:t>
                    </m:r>
                    <m:d>
                      <m:dPr>
                        <m:ctrlPr>
                          <a:rPr lang="en-IN" b="0" i="1" baseline="30000" smtClean="0">
                            <a:latin typeface="Cambria Math" panose="02040503050406030204" pitchFamily="18" charset="0"/>
                          </a:rPr>
                        </m:ctrlPr>
                      </m:dPr>
                      <m:e>
                        <m:r>
                          <m:rPr>
                            <m:sty m:val="p"/>
                          </m:rPr>
                          <a:rPr lang="en-IN" b="0" i="0" baseline="30000" smtClean="0">
                            <a:latin typeface="Cambria Math" panose="02040503050406030204" pitchFamily="18" charset="0"/>
                          </a:rPr>
                          <m:t>n</m:t>
                        </m:r>
                        <m:r>
                          <a:rPr lang="en-IN" b="0" i="0" baseline="30000" smtClean="0">
                            <a:latin typeface="Cambria Math" panose="02040503050406030204" pitchFamily="18" charset="0"/>
                          </a:rPr>
                          <m:t>−</m:t>
                        </m:r>
                        <m:r>
                          <m:rPr>
                            <m:sty m:val="p"/>
                          </m:rPr>
                          <a:rPr lang="en-IN" b="0" i="0" baseline="30000" smtClean="0">
                            <a:latin typeface="Cambria Math" panose="02040503050406030204" pitchFamily="18" charset="0"/>
                          </a:rPr>
                          <m:t>k</m:t>
                        </m:r>
                      </m:e>
                    </m:d>
                  </m:oMath>
                </a14:m>
                <a:r>
                  <a:rPr lang="en-IN" dirty="0"/>
                  <a:t> is the probability of having n-k failures</a:t>
                </a:r>
              </a:p>
            </p:txBody>
          </p:sp>
        </mc:Choice>
        <mc:Fallback>
          <p:sp>
            <p:nvSpPr>
              <p:cNvPr id="3" name="Content Placeholder 2">
                <a:extLst>
                  <a:ext uri="{FF2B5EF4-FFF2-40B4-BE49-F238E27FC236}">
                    <a16:creationId xmlns:a16="http://schemas.microsoft.com/office/drawing/2014/main" id="{E60A29F0-E243-F829-4502-A9EA2E0B1AFB}"/>
                  </a:ext>
                </a:extLst>
              </p:cNvPr>
              <p:cNvSpPr>
                <a:spLocks noGrp="1" noRot="1" noChangeAspect="1" noMove="1" noResize="1" noEditPoints="1" noAdjustHandles="1" noChangeArrowheads="1" noChangeShapeType="1" noTextEdit="1"/>
              </p:cNvSpPr>
              <p:nvPr>
                <p:ph idx="1"/>
              </p:nvPr>
            </p:nvSpPr>
            <p:spPr>
              <a:blipFill>
                <a:blip r:embed="rId2"/>
                <a:stretch>
                  <a:fillRect l="-928" b="-294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41DA5A37-AD90-F344-157E-3442594668DC}"/>
              </a:ext>
            </a:extLst>
          </p:cNvPr>
          <p:cNvSpPr txBox="1"/>
          <p:nvPr/>
        </p:nvSpPr>
        <p:spPr>
          <a:xfrm>
            <a:off x="6795436" y="1478932"/>
            <a:ext cx="5236144" cy="2677656"/>
          </a:xfrm>
          <a:prstGeom prst="rect">
            <a:avLst/>
          </a:prstGeom>
          <a:solidFill>
            <a:schemeClr val="accent2">
              <a:lumMod val="20000"/>
              <a:lumOff val="80000"/>
            </a:schemeClr>
          </a:solidFill>
        </p:spPr>
        <p:txBody>
          <a:bodyPr wrap="square" rtlCol="0">
            <a:spAutoFit/>
          </a:bodyPr>
          <a:lstStyle/>
          <a:p>
            <a:r>
              <a:rPr lang="en-US" sz="2400" dirty="0"/>
              <a:t>Example: To find the probability of getting 2 heads in 5 coin tosses (assuming a fair coin with p = 0.5 for heads), n = 5, k = 2, and p = 0.5 into the formula</a:t>
            </a:r>
          </a:p>
          <a:p>
            <a:endParaRPr lang="en-US" sz="2400" dirty="0"/>
          </a:p>
          <a:p>
            <a:r>
              <a:rPr lang="en-US" sz="2400" dirty="0"/>
              <a:t>Probability = 0.3125 or 31.25%</a:t>
            </a:r>
            <a:endParaRPr lang="en-IN" sz="2400" dirty="0"/>
          </a:p>
        </p:txBody>
      </p:sp>
    </p:spTree>
    <p:extLst>
      <p:ext uri="{BB962C8B-B14F-4D97-AF65-F5344CB8AC3E}">
        <p14:creationId xmlns:p14="http://schemas.microsoft.com/office/powerpoint/2010/main" val="179175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0F97-3BED-CC7F-C3A3-66B3AD90A83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BEAFBF5-DDFE-3F48-0C49-0EE5677AB54E}"/>
              </a:ext>
            </a:extLst>
          </p:cNvPr>
          <p:cNvSpPr>
            <a:spLocks noGrp="1"/>
          </p:cNvSpPr>
          <p:nvPr>
            <p:ph idx="1"/>
          </p:nvPr>
        </p:nvSpPr>
        <p:spPr/>
        <p:txBody>
          <a:bodyPr/>
          <a:lstStyle/>
          <a:p>
            <a:r>
              <a:rPr lang="en-US" dirty="0"/>
              <a:t>Suppose a factory produces light bulbs, and historically, 5% of the bulbs are defective. The quality control team randomly selects 10 bulbs for testing. What is the probability that exactly 2 of them are defective?</a:t>
            </a:r>
          </a:p>
          <a:p>
            <a:r>
              <a:rPr lang="en-US" dirty="0"/>
              <a:t>n = Number of bulbs tested = 10</a:t>
            </a:r>
          </a:p>
          <a:p>
            <a:r>
              <a:rPr lang="en-US" dirty="0"/>
              <a:t>k = Number of defective bulbs = 2</a:t>
            </a:r>
          </a:p>
          <a:p>
            <a:r>
              <a:rPr lang="en-US" dirty="0"/>
              <a:t>p = Probability that a bulb is defective = 0.05</a:t>
            </a:r>
          </a:p>
          <a:p>
            <a:r>
              <a:rPr lang="en-US" dirty="0"/>
              <a:t>q = 1 – p = 0.95 = Probability that a bulb is not defective 	</a:t>
            </a:r>
          </a:p>
        </p:txBody>
      </p:sp>
    </p:spTree>
    <p:extLst>
      <p:ext uri="{BB962C8B-B14F-4D97-AF65-F5344CB8AC3E}">
        <p14:creationId xmlns:p14="http://schemas.microsoft.com/office/powerpoint/2010/main" val="268857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7435-5BE5-EB87-E615-CAB0D3F987D6}"/>
              </a:ext>
            </a:extLst>
          </p:cNvPr>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DA80D7-4954-784F-72F1-3C08DA7EFA18}"/>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𝑘</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f>
                          <m:fPr>
                            <m:type m:val="noBa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𝑘</m:t>
                            </m:r>
                          </m:den>
                        </m:f>
                      </m:e>
                    </m:d>
                    <m:r>
                      <a:rPr lang="en-IN" b="0" i="1" smtClean="0">
                        <a:latin typeface="Cambria Math" panose="02040503050406030204" pitchFamily="18" charset="0"/>
                      </a:rPr>
                      <m:t> .</m:t>
                    </m:r>
                    <m:r>
                      <a:rPr lang="en-IN" b="0" i="1" smtClean="0">
                        <a:latin typeface="Cambria Math" panose="02040503050406030204" pitchFamily="18" charset="0"/>
                      </a:rPr>
                      <m:t>𝑝𝑘</m:t>
                    </m:r>
                    <m:r>
                      <a:rPr lang="en-IN" b="0" i="1" smtClean="0">
                        <a:latin typeface="Cambria Math" panose="02040503050406030204" pitchFamily="18" charset="0"/>
                      </a:rPr>
                      <m:t>.</m:t>
                    </m:r>
                    <m:r>
                      <a:rPr lang="en-IN" b="0" i="0" smtClean="0">
                        <a:latin typeface="Cambria Math" panose="02040503050406030204" pitchFamily="18" charset="0"/>
                      </a:rPr>
                      <m:t> </m:t>
                    </m:r>
                    <m:r>
                      <m:rPr>
                        <m:sty m:val="p"/>
                      </m:rPr>
                      <a:rPr lang="en-IN" b="0" i="0" smtClean="0">
                        <a:latin typeface="Cambria Math" panose="02040503050406030204" pitchFamily="18" charset="0"/>
                      </a:rPr>
                      <m:t>q</m:t>
                    </m:r>
                    <m:d>
                      <m:dPr>
                        <m:ctrlPr>
                          <a:rPr lang="en-IN" b="0" i="1" baseline="30000" smtClean="0">
                            <a:latin typeface="Cambria Math" panose="02040503050406030204" pitchFamily="18" charset="0"/>
                          </a:rPr>
                        </m:ctrlPr>
                      </m:dPr>
                      <m:e>
                        <m:r>
                          <m:rPr>
                            <m:sty m:val="p"/>
                          </m:rPr>
                          <a:rPr lang="en-IN" b="0" i="0" baseline="30000" smtClean="0">
                            <a:latin typeface="Cambria Math" panose="02040503050406030204" pitchFamily="18" charset="0"/>
                          </a:rPr>
                          <m:t>n</m:t>
                        </m:r>
                        <m:r>
                          <a:rPr lang="en-IN" b="0" i="0" baseline="30000" smtClean="0">
                            <a:latin typeface="Cambria Math" panose="02040503050406030204" pitchFamily="18" charset="0"/>
                          </a:rPr>
                          <m:t>−</m:t>
                        </m:r>
                        <m:r>
                          <m:rPr>
                            <m:sty m:val="p"/>
                          </m:rPr>
                          <a:rPr lang="en-IN" b="0" i="0" baseline="30000" smtClean="0">
                            <a:latin typeface="Cambria Math" panose="02040503050406030204" pitchFamily="18" charset="0"/>
                          </a:rPr>
                          <m:t>k</m:t>
                        </m:r>
                      </m:e>
                    </m:d>
                  </m:oMath>
                </a14:m>
                <a:endParaRPr lang="en-IN" b="0" baseline="30000" dirty="0"/>
              </a:p>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=2</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f>
                          <m:fPr>
                            <m:type m:val="noBar"/>
                            <m:ctrlPr>
                              <a:rPr lang="en-IN" b="0" i="1" smtClean="0">
                                <a:latin typeface="Cambria Math" panose="02040503050406030204" pitchFamily="18" charset="0"/>
                              </a:rPr>
                            </m:ctrlPr>
                          </m:fPr>
                          <m:num>
                            <m:r>
                              <a:rPr lang="en-IN" b="0" i="1" smtClean="0">
                                <a:latin typeface="Cambria Math" panose="02040503050406030204" pitchFamily="18" charset="0"/>
                              </a:rPr>
                              <m:t>10</m:t>
                            </m:r>
                          </m:num>
                          <m:den>
                            <m:r>
                              <a:rPr lang="en-IN" b="0" i="1" smtClean="0">
                                <a:latin typeface="Cambria Math" panose="02040503050406030204" pitchFamily="18" charset="0"/>
                              </a:rPr>
                              <m:t>2</m:t>
                            </m:r>
                          </m:den>
                        </m:f>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0.5</m:t>
                        </m:r>
                      </m:e>
                    </m:d>
                    <m:r>
                      <a:rPr lang="en-IN" b="0" i="1" baseline="30000" smtClean="0">
                        <a:latin typeface="Cambria Math" panose="02040503050406030204" pitchFamily="18" charset="0"/>
                      </a:rPr>
                      <m:t>2</m:t>
                    </m:r>
                    <m:r>
                      <a:rPr lang="en-IN" b="0" i="1" smtClean="0">
                        <a:latin typeface="Cambria Math" panose="02040503050406030204" pitchFamily="18" charset="0"/>
                      </a:rPr>
                      <m:t>.</m:t>
                    </m:r>
                    <m:r>
                      <a:rPr lang="en-IN" b="0" i="0" smtClean="0">
                        <a:latin typeface="Cambria Math" panose="02040503050406030204" pitchFamily="18" charset="0"/>
                      </a:rPr>
                      <m:t> 0.95</m:t>
                    </m:r>
                    <m:d>
                      <m:dPr>
                        <m:ctrlPr>
                          <a:rPr lang="en-IN" b="0" i="1" baseline="30000" smtClean="0">
                            <a:latin typeface="Cambria Math" panose="02040503050406030204" pitchFamily="18" charset="0"/>
                          </a:rPr>
                        </m:ctrlPr>
                      </m:dPr>
                      <m:e>
                        <m:r>
                          <a:rPr lang="en-IN" b="0" i="0" baseline="30000" smtClean="0">
                            <a:latin typeface="Cambria Math" panose="02040503050406030204" pitchFamily="18" charset="0"/>
                          </a:rPr>
                          <m:t>8</m:t>
                        </m:r>
                      </m:e>
                    </m:d>
                  </m:oMath>
                </a14:m>
                <a:endParaRPr lang="en-IN" b="0" baseline="30000" dirty="0"/>
              </a:p>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=2</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10!</m:t>
                        </m:r>
                      </m:num>
                      <m:den>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10−2</m:t>
                            </m:r>
                          </m:e>
                        </m:d>
                        <m:r>
                          <a:rPr lang="en-IN" b="0" i="1" smtClean="0">
                            <a:latin typeface="Cambria Math" panose="02040503050406030204" pitchFamily="18" charset="0"/>
                          </a:rPr>
                          <m:t>!</m:t>
                        </m:r>
                      </m:den>
                    </m:f>
                    <m:r>
                      <a:rPr lang="en-IN" b="0" i="1" smtClean="0">
                        <a:latin typeface="Cambria Math" panose="02040503050406030204" pitchFamily="18" charset="0"/>
                      </a:rPr>
                      <m:t>).0.0025.</m:t>
                    </m:r>
                    <m:r>
                      <a:rPr lang="en-IN" b="0" i="0" smtClean="0">
                        <a:latin typeface="Cambria Math" panose="02040503050406030204" pitchFamily="18" charset="0"/>
                      </a:rPr>
                      <m:t> 0.6634</m:t>
                    </m:r>
                  </m:oMath>
                </a14:m>
                <a:endParaRPr lang="en-IN" b="0" dirty="0"/>
              </a:p>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=2</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10.9</m:t>
                        </m:r>
                      </m:num>
                      <m:den>
                        <m:r>
                          <a:rPr lang="en-IN" b="0" i="1" smtClean="0">
                            <a:latin typeface="Cambria Math" panose="02040503050406030204" pitchFamily="18" charset="0"/>
                          </a:rPr>
                          <m:t>2 </m:t>
                        </m:r>
                      </m:den>
                    </m:f>
                    <m:r>
                      <a:rPr lang="en-IN" b="0" i="1" smtClean="0">
                        <a:latin typeface="Cambria Math" panose="02040503050406030204" pitchFamily="18" charset="0"/>
                      </a:rPr>
                      <m:t>).0.0025.</m:t>
                    </m:r>
                    <m:r>
                      <a:rPr lang="en-IN" b="0" i="0" smtClean="0">
                        <a:latin typeface="Cambria Math" panose="02040503050406030204" pitchFamily="18" charset="0"/>
                      </a:rPr>
                      <m:t> 0.6634</m:t>
                    </m:r>
                  </m:oMath>
                </a14:m>
                <a:endParaRPr lang="en-IN" b="0" dirty="0"/>
              </a:p>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=2</m:t>
                        </m:r>
                      </m:e>
                    </m:d>
                    <m:r>
                      <a:rPr lang="en-IN" b="0" i="1" smtClean="0">
                        <a:latin typeface="Cambria Math" panose="02040503050406030204" pitchFamily="18" charset="0"/>
                      </a:rPr>
                      <m:t>~</m:t>
                    </m:r>
                  </m:oMath>
                </a14:m>
                <a:r>
                  <a:rPr lang="en-IN" b="0" dirty="0"/>
                  <a:t> 0.074</a:t>
                </a:r>
              </a:p>
            </p:txBody>
          </p:sp>
        </mc:Choice>
        <mc:Fallback xmlns="">
          <p:sp>
            <p:nvSpPr>
              <p:cNvPr id="3" name="Content Placeholder 2">
                <a:extLst>
                  <a:ext uri="{FF2B5EF4-FFF2-40B4-BE49-F238E27FC236}">
                    <a16:creationId xmlns:a16="http://schemas.microsoft.com/office/drawing/2014/main" id="{CFDA80D7-4954-784F-72F1-3C08DA7EFA18}"/>
                  </a:ext>
                </a:extLst>
              </p:cNvPr>
              <p:cNvSpPr>
                <a:spLocks noGrp="1" noRot="1" noChangeAspect="1" noMove="1" noResize="1" noEditPoints="1" noAdjustHandles="1" noChangeArrowheads="1" noChangeShapeType="1" noTextEdit="1"/>
              </p:cNvSpPr>
              <p:nvPr>
                <p:ph idx="1"/>
              </p:nvPr>
            </p:nvSpPr>
            <p:spPr>
              <a:blipFill>
                <a:blip r:embed="rId2"/>
                <a:stretch>
                  <a:fillRect t="-700"/>
                </a:stretch>
              </a:blipFill>
            </p:spPr>
            <p:txBody>
              <a:bodyPr/>
              <a:lstStyle/>
              <a:p>
                <a:r>
                  <a:rPr lang="en-US">
                    <a:noFill/>
                  </a:rPr>
                  <a:t> </a:t>
                </a:r>
              </a:p>
            </p:txBody>
          </p:sp>
        </mc:Fallback>
      </mc:AlternateContent>
    </p:spTree>
    <p:extLst>
      <p:ext uri="{BB962C8B-B14F-4D97-AF65-F5344CB8AC3E}">
        <p14:creationId xmlns:p14="http://schemas.microsoft.com/office/powerpoint/2010/main" val="2653240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2858</Words>
  <Application>Microsoft Office PowerPoint</Application>
  <PresentationFormat>Widescreen</PresentationFormat>
  <Paragraphs>293</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Office Theme</vt:lpstr>
      <vt:lpstr>Probability Distribution Types</vt:lpstr>
      <vt:lpstr>Discrete Distributions:  (1) Uniform Distribution</vt:lpstr>
      <vt:lpstr>Uniform Distribution</vt:lpstr>
      <vt:lpstr>Uniform Distribution</vt:lpstr>
      <vt:lpstr>Discrete Distributions:  (2) Binomial Distribution</vt:lpstr>
      <vt:lpstr>Binomial Distribution</vt:lpstr>
      <vt:lpstr>Binomial Probability Mass Function</vt:lpstr>
      <vt:lpstr>Example</vt:lpstr>
      <vt:lpstr>Solution</vt:lpstr>
      <vt:lpstr>Discrete Distributions:  (3) Poisson Distribution</vt:lpstr>
      <vt:lpstr>Poisson Distribution</vt:lpstr>
      <vt:lpstr>Poisson Distribution – Example</vt:lpstr>
      <vt:lpstr>Poisson Distribution – Another Example</vt:lpstr>
      <vt:lpstr>Poisson Distribution – Another Example</vt:lpstr>
      <vt:lpstr>Continuous Distributions: Normal Distribution</vt:lpstr>
      <vt:lpstr>Real life and Normal Distribution</vt:lpstr>
      <vt:lpstr>Normal Distribution, Bell Curve …</vt:lpstr>
      <vt:lpstr>Distribution of over 1 Million Babies’ Birth Weights</vt:lpstr>
      <vt:lpstr>Characteristics of Normal Distribution</vt:lpstr>
      <vt:lpstr>Use of Mean and Standard Deviation</vt:lpstr>
      <vt:lpstr>Why is the Baby 1.2 SD below the Mean?</vt:lpstr>
      <vt:lpstr>Shapiro Test (C:\code\Data Analytics\normal-distribution-shapiro.py)</vt:lpstr>
      <vt:lpstr>Percentiles and Quartiles</vt:lpstr>
      <vt:lpstr>Interpreting the new baby’s weight</vt:lpstr>
      <vt:lpstr>Using Z-Score</vt:lpstr>
      <vt:lpstr>Normal Distributions and Empirical Rule</vt:lpstr>
      <vt:lpstr>Use of this rule</vt:lpstr>
      <vt:lpstr>Example</vt:lpstr>
      <vt:lpstr>Z-Score</vt:lpstr>
      <vt:lpstr>Z-Score Example</vt:lpstr>
      <vt:lpstr>Visualizing Z-Scores</vt:lpstr>
      <vt:lpstr>Z-Score Example</vt:lpstr>
      <vt:lpstr>Z-Score Example</vt:lpstr>
      <vt:lpstr>Usefulness of Z-Scores</vt:lpstr>
      <vt:lpstr>Using Z-Table</vt:lpstr>
      <vt:lpstr>Z-table: Case 1</vt:lpstr>
      <vt:lpstr>Z-table: Case 2</vt:lpstr>
      <vt:lpstr>Z-table: Case 3</vt:lpstr>
      <vt:lpstr>Z-table: Case 4</vt:lpstr>
      <vt:lpstr>QQ Plot</vt:lpstr>
      <vt:lpstr>QQ Plot Example</vt:lpstr>
      <vt:lpstr>Correlation</vt:lpstr>
      <vt:lpstr>Correlation</vt:lpstr>
      <vt:lpstr>Correlation Interpretation</vt:lpstr>
      <vt:lpstr>Positive, Negative, No Correlation</vt:lpstr>
      <vt:lpstr>Key Point about Correlation</vt:lpstr>
      <vt:lpstr>Covariance</vt:lpstr>
      <vt:lpstr>Covariance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 Types</dc:title>
  <dc:creator>Atul Kahate</dc:creator>
  <cp:lastModifiedBy>Atul Kahate</cp:lastModifiedBy>
  <cp:revision>1</cp:revision>
  <dcterms:created xsi:type="dcterms:W3CDTF">2024-04-19T05:40:22Z</dcterms:created>
  <dcterms:modified xsi:type="dcterms:W3CDTF">2024-04-19T05:41:53Z</dcterms:modified>
</cp:coreProperties>
</file>