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9" r:id="rId2"/>
    <p:sldId id="2092" r:id="rId3"/>
    <p:sldId id="2093" r:id="rId4"/>
    <p:sldId id="2094" r:id="rId5"/>
    <p:sldId id="2095" r:id="rId6"/>
    <p:sldId id="2096" r:id="rId7"/>
    <p:sldId id="2091" r:id="rId8"/>
    <p:sldId id="20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61E-3008-4907-B165-E47AAE34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CE4EA-7656-3588-F363-F039EF531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77C8-71D0-6A7F-02D5-C286F594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AA75-7DEA-D3F5-AD16-4301C96B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9C09-C4C8-FB43-967D-8B93C213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9AC0-5428-61D1-9634-BA3F01C0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045FF-6241-9F9A-4BA3-38A173CAA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B88-DF9A-AB42-1030-A2336848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A86B-034A-C759-FEC4-412C8458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9AFD-CA2C-2AD7-2F00-005D86C5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0D379-F0F4-2F44-CEBE-2F25DAD50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AB54A-F35E-4012-C233-A07FDF7D2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1BE5-27A8-3D36-CEAC-6FFEF45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4322-9CC5-B780-ADFC-9B09377B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1C07A-4130-D471-F7A6-7DA2AD74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BA2-797E-32E9-CCB3-9FCA3AA2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6430-03F7-3162-9285-74F36827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FA5A-1B7A-CA0B-2FF9-455B8A9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FE71-E17A-EB9A-7F78-D3201EDC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68F6-037C-2C4D-660C-AC1245C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65F7-CA6F-B1C3-A999-B64EA1D7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9EFAF-4A5D-2DF2-8620-74D9D2AB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3137-76E5-1CF6-6B96-72DDAC51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EA70-AEA2-3EC6-5577-0F4B6298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548F-B421-62E0-1E98-A8A453A6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65B0-D96E-08CD-D93A-2FA88E7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FE2-F0B7-40EC-74D4-5A0C306DB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47159-1EF5-3185-D280-8DDE3924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8E548-6335-0184-21A7-68FE6A76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F221E-DC03-DE69-3236-717ED05A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5E73-42E1-C31A-AE0C-ED632CA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1ACA-C093-EA52-33A9-5A543380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FED3-02E1-6DA8-21FC-05A1592C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863EC-B73D-D30F-2038-2C7C74B0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43CA7-3EBE-0DBB-B26C-20B5D9EA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83F12-00BA-9BBA-AC46-01AE1214D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009BF-3C5D-0D19-BD86-80A79DD8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5CAE2-E95E-C571-DDE6-F5E5938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D8339-9200-EAB3-A9A0-045D3B3D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D145-34A9-2B70-748D-2C2E768B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F2149-210C-7982-B466-07F8F0B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0E39A-1C6B-4EC2-A924-F05BE636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926-C061-0307-67DA-B58D483D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54DB1-269F-004A-3409-A9C7F58D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A6EA6-2ACC-FAE9-1F2A-A5731F8A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3BA4-35E7-1B70-A978-62877DEC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3401-F049-C6CB-ABC5-C28996BB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71AE-3FB6-9DBE-4DE8-2F1C3D22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6B921-D429-6119-77A6-641589CD2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F353-6A86-2A70-DAF2-B7842FBB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46D0-962D-7C8E-9EC2-5357CD7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F5EC-62DB-8387-9624-6B5A7CB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2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19B-EB2E-A723-E2B3-DA14E026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C9D3B-C52B-C074-D550-29A22AEC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F48F8-262D-BA68-3309-2CE07E877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940-CD5D-50BF-8862-B767C986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F0CE1-F8D9-BCD0-7C45-32FAF8E7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6BA1-3591-2806-DEF4-0897B7FE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D82BE-86A1-2074-1AA1-D9DEC8C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31526-70E0-4D2C-DF48-67976902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7B2C-A9E8-5833-6052-9F22C785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3CEF-ED47-45A4-A778-B083CC25973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D2E3-63BE-9778-62F4-312D80CDE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0F6F-6D45-0F33-E8A5-C7D4056F3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0A9B-D5C4-428A-9E4F-26A53862E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36F0-FAA0-7533-2C8F-05FAF07D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and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4A9D-D26D-C81E-877F-D9AD91E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Scaling</a:t>
            </a:r>
            <a:r>
              <a:rPr lang="en-IN" dirty="0"/>
              <a:t>: Converting numeric features to a common scale</a:t>
            </a:r>
          </a:p>
          <a:p>
            <a:pPr lvl="1"/>
            <a:r>
              <a:rPr lang="en-IN" dirty="0"/>
              <a:t>Example: Age and income</a:t>
            </a:r>
          </a:p>
          <a:p>
            <a:r>
              <a:rPr lang="en-US" b="1" dirty="0"/>
              <a:t>Encoding</a:t>
            </a:r>
            <a:r>
              <a:rPr lang="en-US" dirty="0"/>
              <a:t>: Converting categorical variables to a numerical scale</a:t>
            </a:r>
          </a:p>
          <a:p>
            <a:pPr lvl="1"/>
            <a:r>
              <a:rPr lang="en-US" dirty="0"/>
              <a:t>Example: Gender values of Male and Female</a:t>
            </a:r>
          </a:p>
        </p:txBody>
      </p:sp>
    </p:spTree>
    <p:extLst>
      <p:ext uri="{BB962C8B-B14F-4D97-AF65-F5344CB8AC3E}">
        <p14:creationId xmlns:p14="http://schemas.microsoft.com/office/powerpoint/2010/main" val="243215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0D17-6CF5-2250-9B85-42CF747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Numeric Features –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7D9E-3FCE-7834-B48A-CCDAF865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Scaling</a:t>
            </a:r>
            <a:r>
              <a:rPr lang="en-IN" sz="3200" dirty="0"/>
              <a:t>: Putting all the features on the same ruler/scale</a:t>
            </a:r>
          </a:p>
          <a:p>
            <a:r>
              <a:rPr lang="en-US" sz="3200" dirty="0"/>
              <a:t>Ensures that features on vastly different scales (e.g. age and income) do not overshadow each other</a:t>
            </a:r>
          </a:p>
          <a:p>
            <a:r>
              <a:rPr lang="en-US" sz="3200" dirty="0"/>
              <a:t>Scaling methods:</a:t>
            </a:r>
          </a:p>
          <a:p>
            <a:pPr lvl="1"/>
            <a:r>
              <a:rPr lang="en-US" sz="2800" b="1" dirty="0"/>
              <a:t>Standardization</a:t>
            </a:r>
            <a:r>
              <a:rPr lang="en-US" sz="2800" dirty="0"/>
              <a:t>: Subtracts the mean and divides by the standard deviation</a:t>
            </a:r>
          </a:p>
          <a:p>
            <a:pPr lvl="1"/>
            <a:r>
              <a:rPr lang="en-US" sz="2800" b="1" dirty="0"/>
              <a:t>Normalization</a:t>
            </a:r>
            <a:r>
              <a:rPr lang="en-US" sz="2800" dirty="0"/>
              <a:t>: Scales to a specific range like 0-1 or -1 to 1</a:t>
            </a:r>
          </a:p>
          <a:p>
            <a:pPr lvl="1"/>
            <a:r>
              <a:rPr lang="en-US" sz="2800" b="1" dirty="0"/>
              <a:t>Min-max scaling</a:t>
            </a:r>
            <a:r>
              <a:rPr lang="en-US" sz="2800" dirty="0"/>
              <a:t>: Scales to a specific range based on the minimum and maximum values</a:t>
            </a:r>
          </a:p>
        </p:txBody>
      </p:sp>
    </p:spTree>
    <p:extLst>
      <p:ext uri="{BB962C8B-B14F-4D97-AF65-F5344CB8AC3E}">
        <p14:creationId xmlns:p14="http://schemas.microsoft.com/office/powerpoint/2010/main" val="355749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E3EA-6123-CA2A-C670-5CD706C5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Standardization Scaling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1E90-5221-5C8E-B148-F3ABE65E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Consider enclosed data</a:t>
            </a:r>
          </a:p>
          <a:p>
            <a:r>
              <a:rPr lang="en-US" b="1" dirty="0"/>
              <a:t>Step 1: Calculate mean and SD for each column:</a:t>
            </a:r>
          </a:p>
          <a:p>
            <a:r>
              <a:rPr lang="en-US" dirty="0" err="1"/>
              <a:t>age_mean</a:t>
            </a:r>
            <a:r>
              <a:rPr lang="en-US" dirty="0"/>
              <a:t> = (25 + 30 + 40 + 22 + 35) / 5 = 30.4</a:t>
            </a:r>
          </a:p>
          <a:p>
            <a:r>
              <a:rPr lang="en-US" dirty="0" err="1"/>
              <a:t>age_std</a:t>
            </a:r>
            <a:r>
              <a:rPr lang="en-US" dirty="0"/>
              <a:t> = sqrt(((25-30.4)^2 + (30-30.4)^2 + ... + (35-30.4)^2) / 5) = 5.48</a:t>
            </a:r>
          </a:p>
          <a:p>
            <a:r>
              <a:rPr lang="en-US" dirty="0" err="1"/>
              <a:t>income_mean</a:t>
            </a:r>
            <a:r>
              <a:rPr lang="en-US" dirty="0"/>
              <a:t> = (50000 + 65000 + 80000 + 40000 + 70000) / 5 = 61000</a:t>
            </a:r>
          </a:p>
          <a:p>
            <a:r>
              <a:rPr lang="en-US" dirty="0" err="1"/>
              <a:t>income_std</a:t>
            </a:r>
            <a:r>
              <a:rPr lang="en-US" dirty="0"/>
              <a:t> = sqrt(((50000-61000)^2 + (65000-61000)^2 + ... + (70000-61000)^2) / 5) = 13416.43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09BD1-2D26-0ECB-43FC-56D65700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1" y="-155966"/>
            <a:ext cx="2002628" cy="34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E3EA-6123-CA2A-C670-5CD706C5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Standardization Scaling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1E90-5221-5C8E-B148-F3ABE65E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Standardize each column:</a:t>
            </a:r>
          </a:p>
          <a:p>
            <a:r>
              <a:rPr lang="en-US" dirty="0" err="1"/>
              <a:t>age_scaled</a:t>
            </a:r>
            <a:r>
              <a:rPr lang="en-US" dirty="0"/>
              <a:t> = (age - </a:t>
            </a:r>
            <a:r>
              <a:rPr lang="en-US" dirty="0" err="1"/>
              <a:t>age_mean</a:t>
            </a:r>
            <a:r>
              <a:rPr lang="en-US" dirty="0"/>
              <a:t>) / </a:t>
            </a:r>
            <a:r>
              <a:rPr lang="en-US" dirty="0" err="1"/>
              <a:t>age_std</a:t>
            </a:r>
            <a:endParaRPr lang="en-US" dirty="0"/>
          </a:p>
          <a:p>
            <a:r>
              <a:rPr lang="en-US" dirty="0" err="1"/>
              <a:t>income_scaled</a:t>
            </a:r>
            <a:r>
              <a:rPr lang="en-US" dirty="0"/>
              <a:t> = (income - </a:t>
            </a:r>
            <a:r>
              <a:rPr lang="en-US" dirty="0" err="1"/>
              <a:t>income_mean</a:t>
            </a:r>
            <a:r>
              <a:rPr lang="en-US" dirty="0"/>
              <a:t>) / </a:t>
            </a:r>
            <a:r>
              <a:rPr lang="en-US" dirty="0" err="1"/>
              <a:t>income_std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Step 3: Write Scaled data: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32CF1-BDEF-5733-2D59-615684A3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69" y="3288147"/>
            <a:ext cx="4538382" cy="34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FD3-9AB6-DD6B-CBDA-2D42C8B9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Normalized Scaling for a Similar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00D0-C55C-B277-0751-AB47C628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Original and normalized values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C98B5-4E11-20DF-6894-27AB0E9E950E}"/>
              </a:ext>
            </a:extLst>
          </p:cNvPr>
          <p:cNvSpPr txBox="1"/>
          <p:nvPr/>
        </p:nvSpPr>
        <p:spPr>
          <a:xfrm>
            <a:off x="6096000" y="1440431"/>
            <a:ext cx="5598695" cy="526297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 are they calculated?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Normalized Age: This column shows the original age minus the minimum age (25) and then divided by the range of ages (68 - 25). All values now fall between -0.25 and 1.75.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Normalized Income: Similar to age, this column shows the original income minus the minimum income ($35,000) and then divided by the income range ($100,000 - $35,000). All values are now between 0.44 and 1.25.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4AC74-F6E0-B967-897F-77948E6B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2393896"/>
            <a:ext cx="5276084" cy="39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FD3-9AB6-DD6B-CBDA-2D42C8B9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Min-Max Scaling for a Similar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00D0-C55C-B277-0751-AB47C628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Original and normalized values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C98B5-4E11-20DF-6894-27AB0E9E950E}"/>
              </a:ext>
            </a:extLst>
          </p:cNvPr>
          <p:cNvSpPr txBox="1"/>
          <p:nvPr/>
        </p:nvSpPr>
        <p:spPr>
          <a:xfrm>
            <a:off x="6096000" y="1440431"/>
            <a:ext cx="5598695" cy="501675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are they calculated?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Min-Max Scaled Age: We subtract the minimum age (25) from each age and then divide by the difference between the maximum and minimum ages (68 - 25). The result is a value between 0 and 1, where 0 represents the youngest person and 1 represents the oldest.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Min-Max Scaled Income: Similar to age, we subtract the minimum income ($35,000) from each income and then divide by the difference between the maximum and minimum incomes ($100,000 - $35,000). This again gives us a value between 0 and 1, where 0 represents the lowest income and 1 represents the highest.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098B6E-A1FC-3CE0-8596-F3716050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7" y="2403422"/>
            <a:ext cx="5559812" cy="40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7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63CC-AC34-0CD8-19A4-AA41806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Non-Numeric Features –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0CE5-A61C-6EC5-5C2D-C8EDA7B1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When working with non-numeric data, we need to use </a:t>
            </a:r>
            <a:r>
              <a:rPr lang="en-IN" b="1" dirty="0"/>
              <a:t>encoding</a:t>
            </a:r>
            <a:r>
              <a:rPr lang="en-IN" dirty="0"/>
              <a:t> techniques, not scaling</a:t>
            </a:r>
          </a:p>
          <a:p>
            <a:r>
              <a:rPr lang="en-US" b="1" dirty="0"/>
              <a:t>One-Hot Encoding</a:t>
            </a:r>
            <a:r>
              <a:rPr lang="en-US" dirty="0"/>
              <a:t>: Imagine each unique category in our data gets its own new column. In each column, only the corresponding category gets a 1, while all others remain 0. It's like turning on a single light switch for each category.</a:t>
            </a:r>
          </a:p>
          <a:p>
            <a:r>
              <a:rPr lang="en-US" b="1" dirty="0"/>
              <a:t>Label Encoding</a:t>
            </a:r>
            <a:r>
              <a:rPr lang="en-US" dirty="0"/>
              <a:t>: This is the simplest approach. Each unique category gets assigned a unique integer. Think of it as numbering each color in a rainbow.</a:t>
            </a:r>
          </a:p>
          <a:p>
            <a:r>
              <a:rPr lang="en-US" b="1" dirty="0"/>
              <a:t>Frequency encoding</a:t>
            </a:r>
            <a:r>
              <a:rPr lang="en-US" dirty="0"/>
              <a:t>: For each unique category in our data, calculate the percentage of observations in that category that have the desired target value. It will encode based on frequency: Replace each category with its calculated frequency. For example, if "City A" has a 60% purchase rate, all observations belonging to "City A" will get replaced with the value 0.6.</a:t>
            </a:r>
          </a:p>
        </p:txBody>
      </p:sp>
    </p:spTree>
    <p:extLst>
      <p:ext uri="{BB962C8B-B14F-4D97-AF65-F5344CB8AC3E}">
        <p14:creationId xmlns:p14="http://schemas.microsoft.com/office/powerpoint/2010/main" val="297587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A9D-B038-F075-EE19-21E2C9F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D3A-18C2-8A38-0E63-1C0F896A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category variable Gender that has 36% male records and 66% female records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BF70-8DF7-EE09-D63A-281290F0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5" y="2886562"/>
            <a:ext cx="11248970" cy="20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0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Scaling and Encoding</vt:lpstr>
      <vt:lpstr>Working With Numeric Features – Scaling</vt:lpstr>
      <vt:lpstr>Standardization Scaling Example</vt:lpstr>
      <vt:lpstr>Standardization Scaling Example</vt:lpstr>
      <vt:lpstr>Normalized Scaling for a Similar Example</vt:lpstr>
      <vt:lpstr>Min-Max Scaling for a Similar Example</vt:lpstr>
      <vt:lpstr>Working with Non-Numeric Features – Encoding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and Encoding</dc:title>
  <dc:creator>Atul Kahate</dc:creator>
  <cp:lastModifiedBy>Atul Kahate</cp:lastModifiedBy>
  <cp:revision>1</cp:revision>
  <dcterms:created xsi:type="dcterms:W3CDTF">2024-04-18T11:34:20Z</dcterms:created>
  <dcterms:modified xsi:type="dcterms:W3CDTF">2024-04-18T11:34:27Z</dcterms:modified>
</cp:coreProperties>
</file>