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4" r:id="rId2"/>
    <p:sldId id="2049" r:id="rId3"/>
    <p:sldId id="1012" r:id="rId4"/>
    <p:sldId id="1013" r:id="rId5"/>
    <p:sldId id="616" r:id="rId6"/>
    <p:sldId id="614" r:id="rId7"/>
    <p:sldId id="1869" r:id="rId8"/>
    <p:sldId id="2047" r:id="rId9"/>
    <p:sldId id="2048" r:id="rId10"/>
    <p:sldId id="2187" r:id="rId11"/>
    <p:sldId id="2188" r:id="rId12"/>
    <p:sldId id="2191" r:id="rId13"/>
    <p:sldId id="2232" r:id="rId14"/>
    <p:sldId id="2233" r:id="rId15"/>
    <p:sldId id="2234" r:id="rId16"/>
    <p:sldId id="2235" r:id="rId17"/>
    <p:sldId id="2189" r:id="rId18"/>
    <p:sldId id="2193" r:id="rId19"/>
    <p:sldId id="2192" r:id="rId20"/>
    <p:sldId id="21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3B25-8E4B-B071-4CD5-B6C4D6F88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96DA-F195-3004-7B1E-601EFC8E6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7740-01AA-029B-6CC8-38FF3375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5C55-E9D0-7073-8C3D-9E012B3E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5260-2442-59F2-2583-66C1C41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0C1C-F913-F083-10B7-6BC5B778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DFF75-8A30-97E3-981F-05793DB1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76BA-048A-1B9F-5891-889F866B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86E2-446A-820A-00A4-01496B7C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8715-A725-6415-6BFA-589D5E1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9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BC80-2E88-9F41-111A-499C99EC2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0095C-E559-7603-476C-AA985974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D41D-030E-BDE4-8A5F-D0EC31A9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E6AA-E8A3-147C-8A74-A0F14709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B69-D1B0-7485-070D-D6057C50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854B-B9E3-A1D9-403B-B5BFE09E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3042-293D-8275-7A07-F4A3C94A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F7F4-C086-7F87-10F0-173CC87C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5DEE-7B64-0FB0-CA39-F0D25E43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AB1E4-0057-A4F9-AAC9-EC3C5CB8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6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307-6422-A339-E4E7-9DD2A499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0222-92C3-1B66-0455-EEE19EDB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5829-17B1-93B7-43ED-3D3D8921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94AF-BAA8-5042-0048-2B7197E5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2A29-2F02-B7B6-78D6-CDEA6CD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8858-11A4-D2CB-89EC-8341E980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03D9-B78A-2D5F-1B0C-02F41C93A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DA8BE-8FA2-0F58-3E82-CB41CEA1E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16E4-5C7E-2967-D347-31762871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F81D-21B8-7AFD-28B1-F57CF1D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61A2-E4BE-1293-713C-B25CA735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A6BF-93FA-B568-3EF2-2A27805A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EA81-7504-817B-B7D7-CA3A49E56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D0112-DE58-7F94-FCAE-C1973207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F1EC4-21A3-C099-1CDF-8FDA270D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51CD5-4ACE-6CFA-C855-6CC48E8F0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45152-7F99-801D-FA3F-FC180E08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20E3-2975-3955-BBF6-A4400CAA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334A7-8A05-D7F7-4200-700E9F7A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2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5E88-A8EE-A0CE-5EC4-63FF7237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8CDDA-8217-AD9F-1B02-CC31B422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8D093-995E-86B2-1626-208C51FB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FB502-5EB3-2BFD-999E-96A26BC7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2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3F5A-CC5E-A0D2-F5B4-A8383151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D80D6-321E-D675-A851-930A1F01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F04C-4990-407E-90BB-3253BA88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0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2385-3507-1720-FD5D-9044E835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702E-61CF-E4C0-40ED-DACAFD47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DCDFB-38B5-C9A8-15D7-9A6BA0276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8A55-27EC-2F9C-6EE0-21CB451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6B83C-A39E-2953-AC32-68D9E15F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9AE8-4959-209A-F1CC-868D3387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B2E6-E735-AD60-3ED6-E123604A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92706-87C6-5AA8-7AA0-4DC67CAA8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FAFE9-87AE-805D-BC4B-04CF76916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0DC9-45F6-DF24-B814-6F7A9FDC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31E02-9A5E-DA5C-3354-750C1C9E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1DBB7-A57D-15F9-C502-EBE82052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0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9E7AD-A188-0F40-0C05-C20A894A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A832-D939-8B8A-BD55-660A0FE9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32DE-A73E-E076-10B5-5153EF0F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B3EA-1705-45E9-BD1F-B3AD9FD37C0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5028-7CBE-01F1-1F6C-B9BD766D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D92B-6DF0-3263-8BC3-7E7B062A9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4690-AF31-4408-B170-349B6792E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F062-2C95-7622-053E-D5144EE5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ED8F-0B20-0E0C-614B-86812610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Consider the following covariance matrix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Diagonals: Variance of the field, e.g. TV’s variance: 7370, Radio’s variance 220, etc</a:t>
            </a:r>
          </a:p>
          <a:p>
            <a:r>
              <a:rPr lang="en-IN" dirty="0"/>
              <a:t>Rest is covariance, e.g. covariance between TV and radio is 69, etc</a:t>
            </a:r>
          </a:p>
          <a:p>
            <a:r>
              <a:rPr lang="en-IN" dirty="0"/>
              <a:t>Positive covariance: Both are increasing/decreasing simultaneously</a:t>
            </a:r>
          </a:p>
          <a:p>
            <a:r>
              <a:rPr lang="en-IN" dirty="0"/>
              <a:t>Higher the value, higher is the change in one with respect to the other</a:t>
            </a:r>
          </a:p>
          <a:p>
            <a:r>
              <a:rPr lang="en-IN" dirty="0"/>
              <a:t>Example: Higher spend on TV ads -&gt; Higher sales, as compared to others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F1B78-1BBD-05C7-CBDD-376E0EF4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0" y="2192274"/>
            <a:ext cx="8868574" cy="15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4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5E51-3610-A3E9-F837-E63F1618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1619-3FDA-FD4F-2F48-8640A66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Implies some constant straight line relationship</a:t>
            </a:r>
          </a:p>
          <a:p>
            <a:r>
              <a:rPr lang="en-IN" dirty="0"/>
              <a:t>Simplest possibility: y = x</a:t>
            </a:r>
          </a:p>
          <a:p>
            <a:r>
              <a:rPr lang="en-IN" dirty="0"/>
              <a:t>We can then draw a line that </a:t>
            </a:r>
            <a:r>
              <a:rPr lang="en-IN" i="1" dirty="0"/>
              <a:t>fits</a:t>
            </a:r>
            <a:r>
              <a:rPr lang="en-IN" dirty="0"/>
              <a:t> the three data points</a:t>
            </a:r>
          </a:p>
          <a:p>
            <a:r>
              <a:rPr lang="en-IN" dirty="0"/>
              <a:t>Advantage?</a:t>
            </a:r>
          </a:p>
          <a:p>
            <a:r>
              <a:rPr lang="en-IN" dirty="0"/>
              <a:t>For some new x, we can predict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492CF-5EE3-CB9C-41A8-41936455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32" y="464418"/>
            <a:ext cx="3500937" cy="2186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4C49C-1DCD-5385-A74A-3153DD37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96" y="3429000"/>
            <a:ext cx="3525336" cy="2186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64186-DD2D-5FC2-1C6A-7AD811111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5" y="4395985"/>
            <a:ext cx="3700957" cy="22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4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5E51-3610-A3E9-F837-E63F1618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Regression: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1619-3FDA-FD4F-2F48-8640A66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real world, where do we draw the line?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want to minimize the </a:t>
            </a:r>
            <a:r>
              <a:rPr lang="en-IN" b="1" dirty="0"/>
              <a:t>residual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468B6-D1ED-A9DE-43F8-1AC07ED4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12" y="2435957"/>
            <a:ext cx="4732847" cy="1943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56F3C-E9FF-BDE6-A318-8FCBD01F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6" y="4919299"/>
            <a:ext cx="3616196" cy="1392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99BE97-908B-2ECA-D6E4-D3CDCD70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32" y="4956948"/>
            <a:ext cx="3472690" cy="1392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5E64-DFB5-ADBE-6F39-32667813BB6F}"/>
              </a:ext>
            </a:extLst>
          </p:cNvPr>
          <p:cNvSpPr txBox="1"/>
          <p:nvPr/>
        </p:nvSpPr>
        <p:spPr>
          <a:xfrm>
            <a:off x="6801264" y="3229176"/>
            <a:ext cx="2502569" cy="10156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Residual error</a:t>
            </a:r>
            <a:r>
              <a:rPr lang="en-IN" sz="2000" dirty="0">
                <a:solidFill>
                  <a:schemeClr val="bg1"/>
                </a:solidFill>
              </a:rPr>
              <a:t>: Distance between the points and the line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389001-7C52-4695-2792-B839BCF10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128" y="5015388"/>
            <a:ext cx="3352174" cy="12660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01625A-DBD6-5B7F-1362-8965BA24D775}"/>
              </a:ext>
            </a:extLst>
          </p:cNvPr>
          <p:cNvSpPr txBox="1"/>
          <p:nvPr/>
        </p:nvSpPr>
        <p:spPr>
          <a:xfrm>
            <a:off x="9571361" y="3231582"/>
            <a:ext cx="2182903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Residuals can be positive or negative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190272-6FE5-F25A-085A-F137C3079503}"/>
              </a:ext>
            </a:extLst>
          </p:cNvPr>
          <p:cNvCxnSpPr>
            <a:cxnSpLocks/>
          </p:cNvCxnSpPr>
          <p:nvPr/>
        </p:nvCxnSpPr>
        <p:spPr>
          <a:xfrm>
            <a:off x="11531064" y="4379343"/>
            <a:ext cx="0" cy="123625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E870F-BD31-F451-E471-07E0A57EC7EC}"/>
              </a:ext>
            </a:extLst>
          </p:cNvPr>
          <p:cNvCxnSpPr/>
          <p:nvPr/>
        </p:nvCxnSpPr>
        <p:spPr>
          <a:xfrm flipH="1">
            <a:off x="10915048" y="5615599"/>
            <a:ext cx="62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9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81F-075B-17DA-6152-5FDE26A7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Regression: Real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78894-B4F7-B396-317B-E604E0BDF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Conclusion: We cannot simply have y = x</a:t>
                </a:r>
              </a:p>
              <a:p>
                <a:r>
                  <a:rPr lang="en-IN" dirty="0"/>
                  <a:t>Instead, we have: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y hat: Indicating that it is not y, but an estimate of y</a:t>
                </a:r>
              </a:p>
              <a:p>
                <a:pPr lvl="1"/>
                <a:r>
                  <a:rPr lang="en-IN" dirty="0"/>
                  <a:t>a: Intercept of the regression line … Represents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when x = 0</a:t>
                </a:r>
              </a:p>
              <a:p>
                <a:pPr lvl="1"/>
                <a:r>
                  <a:rPr lang="en-IN" dirty="0"/>
                  <a:t>b: Slope coefficient of x … Represents change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for one unit change in x</a:t>
                </a:r>
              </a:p>
              <a:p>
                <a:r>
                  <a:rPr lang="en-IN" dirty="0"/>
                  <a:t>Example: A person’s weight is estimated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2 + 0.4x</a:t>
                </a:r>
              </a:p>
              <a:p>
                <a:pPr lvl="1"/>
                <a:r>
                  <a:rPr lang="en-IN" dirty="0"/>
                  <a:t>a: Predicted weight when height (x) is 0</a:t>
                </a:r>
              </a:p>
              <a:p>
                <a:pPr lvl="1"/>
                <a:r>
                  <a:rPr lang="en-IN" dirty="0"/>
                  <a:t>b: For every unit-increase in height (x), predicted weight increases by 0.6 units</a:t>
                </a:r>
              </a:p>
              <a:p>
                <a:pPr lvl="1"/>
                <a:r>
                  <a:rPr lang="en-IN" dirty="0"/>
                  <a:t>So, for a person whose height is 170 cm,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2 + 0.4x = 2 + 68 = 70 kg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78894-B4F7-B396-317B-E604E0BDF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58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2CCD-3737-4B64-5597-18F3C63F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331-5958-BE44-DD48-AECD3E20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least-squares line for this dataset:</a:t>
            </a:r>
          </a:p>
          <a:p>
            <a:endParaRPr lang="en-IN" dirty="0"/>
          </a:p>
          <a:p>
            <a:r>
              <a:rPr lang="en-IN" dirty="0"/>
              <a:t>First calculate this:</a:t>
            </a:r>
          </a:p>
          <a:p>
            <a:endParaRPr lang="en-IN" dirty="0"/>
          </a:p>
          <a:p>
            <a:endParaRPr lang="en-IN" dirty="0"/>
          </a:p>
          <a:p>
            <a:pPr lvl="8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4A95A-A41B-B406-6ECE-6A8FC0DE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93" y="194868"/>
            <a:ext cx="2249132" cy="3373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9E016-FB69-C99F-DB09-E00B66FA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5469"/>
            <a:ext cx="424874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4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2CCD-3737-4B64-5597-18F3C63F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331-5958-BE44-DD48-AECD3E20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Slope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8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9E016-FB69-C99F-DB09-E00B66FA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11" y="135928"/>
            <a:ext cx="4248743" cy="3172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0FF0C-7E06-40CB-0583-02D6E2EC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23" y="1690688"/>
            <a:ext cx="2734565" cy="46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2CCD-3737-4B64-5597-18F3C63F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331-5958-BE44-DD48-AECD3E20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Y-intercept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8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9E016-FB69-C99F-DB09-E00B66FA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11" y="135928"/>
            <a:ext cx="4248743" cy="317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661C9-B0D4-1601-B510-9BFC08F8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52" y="1511541"/>
            <a:ext cx="2461778" cy="4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2CCD-3737-4B64-5597-18F3C63F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331-5958-BE44-DD48-AECD3E20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line equation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Regression line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8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00CBC-068D-7C13-EC2A-A1047428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47" y="777728"/>
            <a:ext cx="3499823" cy="186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5541F-D316-884A-021F-2873CE34E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446" y="2618655"/>
            <a:ext cx="5478698" cy="40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918C-CF20-8256-3916-F46474C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Ordinary Least Squares (OLS)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D9CC-A119-2FEC-DB99-B1CD5331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Ordinary Least Squares</a:t>
            </a:r>
            <a:r>
              <a:rPr lang="en-IN" dirty="0"/>
              <a:t>: Find the minimum sum of squares of the differences between the observed actual dependent variable values and those predicted by the linear regression model</a:t>
            </a:r>
          </a:p>
          <a:p>
            <a:r>
              <a:rPr lang="en-IN" dirty="0"/>
              <a:t>We find the line (discussed earlier) that minimizes errors (discussed later)</a:t>
            </a:r>
          </a:p>
          <a:p>
            <a:r>
              <a:rPr lang="en-IN" dirty="0"/>
              <a:t>Called </a:t>
            </a:r>
            <a:r>
              <a:rPr lang="en-IN" b="1" dirty="0"/>
              <a:t>line of best 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62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918C-CF20-8256-3916-F46474CF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and 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CD9CC-A119-2FEC-DB99-B1CD53313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/>
                  <a:t>Simple linear regression</a:t>
                </a:r>
                <a:endParaRPr lang="en-IN" dirty="0"/>
              </a:p>
              <a:p>
                <a:pPr lvl="1"/>
                <a:r>
                  <a:rPr lang="en-IN" dirty="0"/>
                  <a:t>Applicable when we have a single independent variable (x)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IN" dirty="0"/>
                  <a:t>Example: Predict salary using years of experience</a:t>
                </a:r>
                <a:endParaRPr lang="en-IN" b="1" dirty="0"/>
              </a:p>
              <a:p>
                <a:r>
                  <a:rPr lang="en-IN" b="1" dirty="0"/>
                  <a:t>Multiple linear regression</a:t>
                </a:r>
                <a:r>
                  <a:rPr lang="en-IN" dirty="0"/>
                  <a:t>:</a:t>
                </a:r>
                <a:r>
                  <a:rPr lang="en-IN" b="1" dirty="0"/>
                  <a:t> </a:t>
                </a:r>
              </a:p>
              <a:p>
                <a:pPr lvl="1"/>
                <a:r>
                  <a:rPr lang="en-IN" dirty="0"/>
                  <a:t>Applicable when we have multiple independent variables (x1, x2, …)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I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𝑏𝑛𝑥𝑛</m:t>
                    </m:r>
                  </m:oMath>
                </a14:m>
                <a:endParaRPr lang="en-IN" baseline="-25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IN" dirty="0"/>
                  <a:t>Example: Predict salary using years of experience, education, skills, …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1CD9CC-A119-2FEC-DB99-B1CD53313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25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14FE-CA2F-348A-D19E-FB5ABFB2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Anscombe’s Quartet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7E2F-80B4-F411-E743-FA3029D61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Francis Anscombe: Experiment in which four datasets each containing 11 (x, y) pairs have very similar statistical properties such as mean, SD, linear regression line</a:t>
            </a:r>
          </a:p>
          <a:p>
            <a:r>
              <a:rPr lang="en-IN" dirty="0"/>
              <a:t>When plotted, they look very different</a:t>
            </a:r>
          </a:p>
          <a:p>
            <a:r>
              <a:rPr lang="en-IN" dirty="0"/>
              <a:t>Conclusion: Do not rely on summary statistics/linear regression alone, also visualize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B1A57-8C7B-1DF5-3923-48EA308557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55CAB-BA7C-03CC-88BB-5DD9570D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79" y="1690688"/>
            <a:ext cx="6058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B2C-CE52-B349-459A-78ECD02B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versus Predictive Modelling versus Prescriptive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B5CB-D06C-8C90-E424-0E057425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Descriptive modelling/statistics</a:t>
            </a:r>
            <a:r>
              <a:rPr lang="en-IN" dirty="0"/>
              <a:t>: Summarize and describe data</a:t>
            </a:r>
          </a:p>
          <a:p>
            <a:pPr lvl="1"/>
            <a:r>
              <a:rPr lang="en-IN" dirty="0"/>
              <a:t>Examples: Mean, Mode, Median, Standard deviation, Range, Frequency distribution</a:t>
            </a:r>
            <a:endParaRPr lang="en-IN" b="1" dirty="0"/>
          </a:p>
          <a:p>
            <a:r>
              <a:rPr lang="en-IN" b="1" dirty="0"/>
              <a:t>Predictive modelling/statistics</a:t>
            </a:r>
            <a:r>
              <a:rPr lang="en-IN" dirty="0"/>
              <a:t>: Use data to make future predictions</a:t>
            </a:r>
          </a:p>
          <a:p>
            <a:pPr lvl="1"/>
            <a:r>
              <a:rPr lang="en-IN" dirty="0"/>
              <a:t>Examples: Linear/logistic regression, Time series analysis, Decision trees, Machine learning algorithms</a:t>
            </a:r>
          </a:p>
          <a:p>
            <a:r>
              <a:rPr lang="en-IN" b="1" dirty="0"/>
              <a:t>Prescriptive modelling/statistics</a:t>
            </a:r>
            <a:r>
              <a:rPr lang="en-IN" dirty="0"/>
              <a:t>: Use data and models to make most optimum decisions and recommendations</a:t>
            </a:r>
          </a:p>
          <a:p>
            <a:pPr lvl="1"/>
            <a:r>
              <a:rPr lang="en-IN" dirty="0"/>
              <a:t>Examples: Linear programming, Decision trees, Game theory</a:t>
            </a:r>
          </a:p>
        </p:txBody>
      </p:sp>
    </p:spTree>
    <p:extLst>
      <p:ext uri="{BB962C8B-B14F-4D97-AF65-F5344CB8AC3E}">
        <p14:creationId xmlns:p14="http://schemas.microsoft.com/office/powerpoint/2010/main" val="17565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72DA-D5EC-D478-0A68-94768015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 for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13F75-97A7-963B-5138-B830FF866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Mean Absolute Error (MAE)</a:t>
                </a:r>
              </a:p>
              <a:p>
                <a:pPr lvl="1"/>
                <a:r>
                  <a:rPr lang="en-IN" dirty="0"/>
                  <a:t>Mean of the absolute value of errors</a:t>
                </a:r>
              </a:p>
              <a:p>
                <a:pPr lvl="1"/>
                <a:r>
                  <a:rPr lang="en-IN" dirty="0"/>
                  <a:t>Average error, Easiest to understand</a:t>
                </a:r>
              </a:p>
              <a:p>
                <a:pPr lvl="1"/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Mean Squared Error (MSE)</a:t>
                </a:r>
              </a:p>
              <a:p>
                <a:pPr lvl="1"/>
                <a:r>
                  <a:rPr lang="en-IN" dirty="0"/>
                  <a:t>Square each difference first, then add all squares of differences</a:t>
                </a:r>
              </a:p>
              <a:p>
                <a:pPr lvl="1"/>
                <a:r>
                  <a:rPr lang="en-IN" dirty="0"/>
                  <a:t>More popular, as it </a:t>
                </a:r>
                <a:r>
                  <a:rPr lang="en-IN" i="1" dirty="0"/>
                  <a:t>punishes</a:t>
                </a:r>
                <a:r>
                  <a:rPr lang="en-IN" dirty="0"/>
                  <a:t> large errors</a:t>
                </a:r>
              </a:p>
              <a:p>
                <a:pPr lvl="1"/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̇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b="0" baseline="30000" dirty="0"/>
              </a:p>
              <a:p>
                <a:r>
                  <a:rPr lang="en-US" dirty="0"/>
                  <a:t>Root Mean Squared Error (RMSE)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mean of the squared errors</a:t>
                </a:r>
              </a:p>
              <a:p>
                <a:pPr lvl="1"/>
                <a:r>
                  <a:rPr lang="en-US" dirty="0"/>
                  <a:t>Most popular, because it is interpretable in </a:t>
                </a:r>
                <a:r>
                  <a:rPr lang="en-US" i="1" dirty="0"/>
                  <a:t>y</a:t>
                </a:r>
                <a:r>
                  <a:rPr lang="en-US" dirty="0"/>
                  <a:t> units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IN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13F75-97A7-963B-5138-B830FF866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BF86C1-02CA-ACAA-CF9C-E28A495BF4BA}"/>
              </a:ext>
            </a:extLst>
          </p:cNvPr>
          <p:cNvSpPr txBox="1"/>
          <p:nvPr/>
        </p:nvSpPr>
        <p:spPr>
          <a:xfrm>
            <a:off x="8884119" y="365125"/>
            <a:ext cx="297420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All these are called </a:t>
            </a:r>
            <a:r>
              <a:rPr lang="en-IN" b="1" dirty="0"/>
              <a:t>Loss functions</a:t>
            </a:r>
            <a:r>
              <a:rPr lang="en-IN" dirty="0"/>
              <a:t>, because we want to minimize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9109D-956A-F04F-0525-90896666710C}"/>
              </a:ext>
            </a:extLst>
          </p:cNvPr>
          <p:cNvSpPr txBox="1"/>
          <p:nvPr/>
        </p:nvSpPr>
        <p:spPr>
          <a:xfrm>
            <a:off x="8884119" y="1825625"/>
            <a:ext cx="2974206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What are </a:t>
            </a:r>
            <a:r>
              <a:rPr lang="en-IN" i="1" dirty="0"/>
              <a:t>good/bad</a:t>
            </a:r>
            <a:r>
              <a:rPr lang="en-IN" dirty="0"/>
              <a:t> values for these? It depends on the data</a:t>
            </a:r>
          </a:p>
          <a:p>
            <a:endParaRPr lang="en-IN" dirty="0"/>
          </a:p>
          <a:p>
            <a:r>
              <a:rPr lang="en-IN" dirty="0"/>
              <a:t>Example 1: Estimating house prices in the US … Here, RMSE of $10,000 is quite ok in relation to the house prices of $5,00,000-$ 1 million</a:t>
            </a:r>
          </a:p>
          <a:p>
            <a:endParaRPr lang="en-IN" dirty="0"/>
          </a:p>
          <a:p>
            <a:r>
              <a:rPr lang="en-IN" dirty="0"/>
              <a:t>Example 2: Estimating temperatures … Here, RMSE of 1°C will be considered very high if temperatures normally do not vary greatly</a:t>
            </a:r>
          </a:p>
        </p:txBody>
      </p:sp>
    </p:spTree>
    <p:extLst>
      <p:ext uri="{BB962C8B-B14F-4D97-AF65-F5344CB8AC3E}">
        <p14:creationId xmlns:p14="http://schemas.microsoft.com/office/powerpoint/2010/main" val="404664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DF508-0DFD-CEEE-6247-112238B7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Modelling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3E05D-E760-C8F3-C59F-BB5E5DBF1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8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E8C1-3ECE-5DEB-0077-7EBCE472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AAED-BBBD-BFC8-1CB1-FECE8D94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Predictive modeling</a:t>
            </a:r>
            <a:r>
              <a:rPr lang="en-US" dirty="0"/>
              <a:t> uses statistics and modeling techniques to make predictions about future outcomes</a:t>
            </a:r>
          </a:p>
          <a:p>
            <a:r>
              <a:rPr lang="en-US" dirty="0"/>
              <a:t>Looks at current and historical data patterns to see if the patterns are likely to emerge again</a:t>
            </a:r>
          </a:p>
          <a:p>
            <a:r>
              <a:rPr lang="en-US" dirty="0"/>
              <a:t>Generally classified into </a:t>
            </a:r>
            <a:r>
              <a:rPr lang="en-US" b="1" dirty="0"/>
              <a:t>regression</a:t>
            </a:r>
            <a:r>
              <a:rPr lang="en-US" dirty="0"/>
              <a:t> and </a:t>
            </a:r>
            <a:r>
              <a:rPr lang="en-US" b="1" dirty="0"/>
              <a:t>classification</a:t>
            </a:r>
            <a:r>
              <a:rPr lang="en-US" dirty="0"/>
              <a:t> (See next slide)</a:t>
            </a:r>
          </a:p>
          <a:p>
            <a:r>
              <a:rPr lang="en-US" dirty="0"/>
              <a:t>Common types: Linear regression, Logistic regression, Decision trees, Random forest, Neural networks, Time series forecasting, K Nearest Neighbors (KNN), Naïve Bayes, Clustering</a:t>
            </a:r>
          </a:p>
        </p:txBody>
      </p:sp>
    </p:spTree>
    <p:extLst>
      <p:ext uri="{BB962C8B-B14F-4D97-AF65-F5344CB8AC3E}">
        <p14:creationId xmlns:p14="http://schemas.microsoft.com/office/powerpoint/2010/main" val="214498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408C-1817-CC80-1957-203CE527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4169-BE8B-0A90-DBC0-753E812D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 has a numeric target</a:t>
            </a:r>
          </a:p>
          <a:p>
            <a:r>
              <a:rPr lang="en-US" b="1" dirty="0"/>
              <a:t>Classification</a:t>
            </a:r>
            <a:r>
              <a:rPr lang="en-US" dirty="0"/>
              <a:t> has a class target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5F905E-B8E5-751C-375A-7AE3A4296F5F}"/>
              </a:ext>
            </a:extLst>
          </p:cNvPr>
          <p:cNvGraphicFramePr>
            <a:graphicFrameLocks noGrp="1"/>
          </p:cNvGraphicFramePr>
          <p:nvPr/>
        </p:nvGraphicFramePr>
        <p:xfrm>
          <a:off x="1125876" y="2969707"/>
          <a:ext cx="9980488" cy="320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0244">
                  <a:extLst>
                    <a:ext uri="{9D8B030D-6E8A-4147-A177-3AD203B41FA5}">
                      <a16:colId xmlns:a16="http://schemas.microsoft.com/office/drawing/2014/main" val="1100559092"/>
                    </a:ext>
                  </a:extLst>
                </a:gridCol>
                <a:gridCol w="4990244">
                  <a:extLst>
                    <a:ext uri="{9D8B030D-6E8A-4147-A177-3AD203B41FA5}">
                      <a16:colId xmlns:a16="http://schemas.microsoft.com/office/drawing/2014/main" val="1231175852"/>
                    </a:ext>
                  </a:extLst>
                </a:gridCol>
              </a:tblGrid>
              <a:tr h="501134">
                <a:tc>
                  <a:txBody>
                    <a:bodyPr/>
                    <a:lstStyle/>
                    <a:p>
                      <a:r>
                        <a:rPr lang="en-IN" sz="2400" dirty="0"/>
                        <a:t>Regression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Classification examples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81185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r>
                        <a:rPr lang="en-IN" sz="2400" dirty="0"/>
                        <a:t>How many page views will we get?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Is this a fraudulent transaction?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28735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r>
                        <a:rPr lang="en-IN" sz="2400" dirty="0"/>
                        <a:t>What will be the amount of loss?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Whose face is in this picture?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72372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r>
                        <a:rPr lang="en-IN" sz="2400" dirty="0"/>
                        <a:t>What will be the blood sugar level?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Which product is best fit for the customer?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77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42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0A1B-2820-5227-DF9D-757A8331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67F1-CA61-813F-089F-1CACF74AB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1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9D68B-FFB8-596F-47D9-159D701E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41148-016C-F730-CD55-A627A8C8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Regression</a:t>
            </a:r>
            <a:r>
              <a:rPr lang="en-IN" dirty="0"/>
              <a:t>: Predict a </a:t>
            </a:r>
            <a:r>
              <a:rPr lang="en-IN" dirty="0">
                <a:solidFill>
                  <a:srgbClr val="FF0000"/>
                </a:solidFill>
              </a:rPr>
              <a:t>dependent variable</a:t>
            </a:r>
            <a:r>
              <a:rPr lang="en-IN" dirty="0"/>
              <a:t> using </a:t>
            </a:r>
            <a:r>
              <a:rPr lang="en-IN" dirty="0">
                <a:solidFill>
                  <a:srgbClr val="FF0000"/>
                </a:solidFill>
              </a:rPr>
              <a:t>independent variable(s)</a:t>
            </a:r>
          </a:p>
          <a:p>
            <a:r>
              <a:rPr lang="en-IN" b="1" dirty="0"/>
              <a:t>Y:</a:t>
            </a:r>
            <a:r>
              <a:rPr lang="en-IN" dirty="0"/>
              <a:t> Dependent numeric variable, also called predicted/output/target variable</a:t>
            </a:r>
          </a:p>
          <a:p>
            <a:r>
              <a:rPr lang="en-IN" b="1" dirty="0"/>
              <a:t>X</a:t>
            </a:r>
            <a:r>
              <a:rPr lang="en-IN" dirty="0"/>
              <a:t>: Independent variable(s), also called predictor/feature/explanatory/covariate</a:t>
            </a:r>
          </a:p>
          <a:p>
            <a:r>
              <a:rPr lang="en-IN" dirty="0"/>
              <a:t>Given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, we want to find </a:t>
            </a:r>
            <a:r>
              <a:rPr lang="en-IN" dirty="0">
                <a:solidFill>
                  <a:srgbClr val="FF0000"/>
                </a:solidFill>
              </a:rPr>
              <a:t>Y</a:t>
            </a:r>
          </a:p>
          <a:p>
            <a:r>
              <a:rPr lang="en-IN" dirty="0"/>
              <a:t>Generally, Y is numeric</a:t>
            </a:r>
          </a:p>
          <a:p>
            <a:r>
              <a:rPr lang="en-IN" dirty="0"/>
              <a:t>When Y is True/False type, it is logistic regression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49770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0448-A3CD-E0CE-44E4-8D2FFA1F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E22B-CBF9-BAB8-717D-3D3821BB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: Used when the relationship between the independent variable and the dependent variable is assumed to be linear (goal is to fit a straight line to the data)</a:t>
            </a:r>
          </a:p>
          <a:p>
            <a:r>
              <a:rPr lang="en-US" b="1" dirty="0"/>
              <a:t>Multiple Linear Regression</a:t>
            </a:r>
            <a:r>
              <a:rPr lang="en-US" dirty="0"/>
              <a:t>: Extends </a:t>
            </a:r>
            <a:r>
              <a:rPr lang="en-US" i="1" dirty="0"/>
              <a:t>linear regression</a:t>
            </a:r>
            <a:r>
              <a:rPr lang="en-US" dirty="0"/>
              <a:t> to include more than one independent variable (i.e. multiple predictors that may influence the dependent variable) – Also called </a:t>
            </a:r>
            <a:r>
              <a:rPr lang="en-US" b="1" dirty="0"/>
              <a:t>multivariate analysis</a:t>
            </a:r>
            <a:endParaRPr lang="en-US" dirty="0"/>
          </a:p>
          <a:p>
            <a:r>
              <a:rPr lang="en-US" b="1" dirty="0"/>
              <a:t>Logistic Regression</a:t>
            </a:r>
            <a:r>
              <a:rPr lang="en-US" dirty="0"/>
              <a:t>: Used for binary classification problems (e.g., yes/no, 1/0)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D68-324E-92CD-8816-862370B1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7D5E-AA4D-C8F4-2E72-C2B1D40C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Linear Regression: </a:t>
            </a:r>
            <a:r>
              <a:rPr lang="en-US" dirty="0"/>
              <a:t>Predicting House Prices</a:t>
            </a:r>
          </a:p>
          <a:p>
            <a:pPr lvl="1"/>
            <a:r>
              <a:rPr lang="en-US" dirty="0"/>
              <a:t>Independent Variable: Area of the House (Continuous)</a:t>
            </a:r>
          </a:p>
          <a:p>
            <a:pPr lvl="1"/>
            <a:r>
              <a:rPr lang="en-US" dirty="0"/>
              <a:t>Dependent Variable: House Price (Continuous)</a:t>
            </a:r>
          </a:p>
          <a:p>
            <a:r>
              <a:rPr lang="en-IN" dirty="0"/>
              <a:t>Multiple Regression: </a:t>
            </a:r>
            <a:r>
              <a:rPr lang="en-US" dirty="0"/>
              <a:t>Predicting Salary Based on Experience and Education</a:t>
            </a:r>
          </a:p>
          <a:p>
            <a:pPr lvl="1"/>
            <a:r>
              <a:rPr lang="en-US" dirty="0"/>
              <a:t>Independent Variables: Years of Experience (Continuous), Level of Education (Categorical: Bachelor's, Master's, PhD)</a:t>
            </a:r>
          </a:p>
          <a:p>
            <a:pPr lvl="1"/>
            <a:r>
              <a:rPr lang="en-US" dirty="0"/>
              <a:t>Dependent Variable: Salary (Continuous)</a:t>
            </a:r>
          </a:p>
          <a:p>
            <a:r>
              <a:rPr lang="en-US" dirty="0"/>
              <a:t>Logistic Regression: Predicting Customer Churn</a:t>
            </a:r>
          </a:p>
          <a:p>
            <a:pPr lvl="1"/>
            <a:r>
              <a:rPr lang="en-US" dirty="0"/>
              <a:t>Independent Variables: Customer Tenure (Continuous), Monthly Subscription Cost (Continuous), Customer Complaints (Count)</a:t>
            </a:r>
          </a:p>
          <a:p>
            <a:pPr lvl="1"/>
            <a:r>
              <a:rPr lang="en-US" dirty="0"/>
              <a:t>Dependent Variable: Churn (Binary: Yes or No)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20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1169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Interpreting Covariance Matrix</vt:lpstr>
      <vt:lpstr>Descriptive versus Predictive Modelling versus Prescriptive Modelling</vt:lpstr>
      <vt:lpstr>Predictive Modelling</vt:lpstr>
      <vt:lpstr>Predictive Modelling</vt:lpstr>
      <vt:lpstr>Regression and Classification</vt:lpstr>
      <vt:lpstr>Regression Analysis</vt:lpstr>
      <vt:lpstr>Regression</vt:lpstr>
      <vt:lpstr>Main Types of Regression</vt:lpstr>
      <vt:lpstr>Examples of Regression</vt:lpstr>
      <vt:lpstr>Linear Regression</vt:lpstr>
      <vt:lpstr>Linear Regression: Real World</vt:lpstr>
      <vt:lpstr>Linear Regression: Real World</vt:lpstr>
      <vt:lpstr>Example</vt:lpstr>
      <vt:lpstr>Example</vt:lpstr>
      <vt:lpstr>Example</vt:lpstr>
      <vt:lpstr>Example</vt:lpstr>
      <vt:lpstr>Ordinary Least Squares (OLS)</vt:lpstr>
      <vt:lpstr>Simple and Multiple Linear Regression</vt:lpstr>
      <vt:lpstr>Anscombe’s Quartet</vt:lpstr>
      <vt:lpstr>Evaluation Metrics for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Covariance Matrix</dc:title>
  <dc:creator>Atul Kahate</dc:creator>
  <cp:lastModifiedBy>Atul Kahate</cp:lastModifiedBy>
  <cp:revision>1</cp:revision>
  <dcterms:created xsi:type="dcterms:W3CDTF">2024-04-20T05:31:00Z</dcterms:created>
  <dcterms:modified xsi:type="dcterms:W3CDTF">2024-04-20T05:32:59Z</dcterms:modified>
</cp:coreProperties>
</file>