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0" r:id="rId2"/>
    <p:sldId id="531" r:id="rId3"/>
    <p:sldId id="1076" r:id="rId4"/>
    <p:sldId id="2246" r:id="rId5"/>
    <p:sldId id="2247" r:id="rId6"/>
    <p:sldId id="2103" r:id="rId7"/>
    <p:sldId id="2104" r:id="rId8"/>
    <p:sldId id="1603" r:id="rId9"/>
    <p:sldId id="1997" r:id="rId10"/>
    <p:sldId id="1998" r:id="rId11"/>
    <p:sldId id="2105" r:id="rId12"/>
    <p:sldId id="1999" r:id="rId13"/>
    <p:sldId id="576" r:id="rId14"/>
    <p:sldId id="2004" r:id="rId15"/>
    <p:sldId id="2005" r:id="rId16"/>
    <p:sldId id="2236" r:id="rId17"/>
    <p:sldId id="2243" r:id="rId18"/>
    <p:sldId id="2244" r:id="rId19"/>
    <p:sldId id="2245" r:id="rId20"/>
    <p:sldId id="2226" r:id="rId21"/>
    <p:sldId id="2241" r:id="rId22"/>
    <p:sldId id="2228" r:id="rId23"/>
    <p:sldId id="2240" r:id="rId24"/>
    <p:sldId id="2229" r:id="rId25"/>
    <p:sldId id="2230" r:id="rId26"/>
    <p:sldId id="2044" r:id="rId27"/>
    <p:sldId id="1575" r:id="rId28"/>
    <p:sldId id="1576" r:id="rId29"/>
    <p:sldId id="1577" r:id="rId30"/>
    <p:sldId id="1578" r:id="rId31"/>
    <p:sldId id="1613" r:id="rId32"/>
    <p:sldId id="2129" r:id="rId33"/>
    <p:sldId id="2237" r:id="rId34"/>
    <p:sldId id="2238" r:id="rId35"/>
    <p:sldId id="2130" r:id="rId36"/>
    <p:sldId id="2131" r:id="rId37"/>
    <p:sldId id="2132" r:id="rId38"/>
    <p:sldId id="2239" r:id="rId39"/>
    <p:sldId id="2133" r:id="rId40"/>
    <p:sldId id="2134" r:id="rId41"/>
    <p:sldId id="2041" r:id="rId42"/>
    <p:sldId id="1870" r:id="rId43"/>
    <p:sldId id="1871" r:id="rId44"/>
    <p:sldId id="2153" r:id="rId45"/>
    <p:sldId id="2050" r:id="rId46"/>
    <p:sldId id="1710" r:id="rId47"/>
    <p:sldId id="2052" r:id="rId48"/>
    <p:sldId id="1715" r:id="rId49"/>
    <p:sldId id="1716" r:id="rId50"/>
    <p:sldId id="1717" r:id="rId51"/>
    <p:sldId id="1718" r:id="rId52"/>
    <p:sldId id="1719" r:id="rId53"/>
    <p:sldId id="1721" r:id="rId54"/>
    <p:sldId id="1722" r:id="rId55"/>
    <p:sldId id="1723" r:id="rId56"/>
    <p:sldId id="2053" r:id="rId57"/>
    <p:sldId id="2140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21B6-A69B-AF9A-4896-3BDB7B13B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0903A-1680-8D23-DDEF-8229D246E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424D2-1CD1-04CE-3501-77796BF1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03C0-FF80-4491-B9F3-F0DBB943066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D9FBB-CC1D-590A-DDB2-EEECDDE8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2DB59-CDE6-2D20-CA52-595E93E1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5233-53F3-4120-A6D2-5ABB34287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62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4B5A-1732-3943-7CD4-E7620E51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1E0FB-7D54-2513-BFFD-5839A3730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1E48B-CA75-1674-CCDD-BF16308F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03C0-FF80-4491-B9F3-F0DBB943066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CAD4D-882D-297D-3E5C-DF8DF2B8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EB3B6-EB9A-2B7B-20A8-C271E57D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5233-53F3-4120-A6D2-5ABB34287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8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7C54B-F5CF-1B1B-B798-A2296BA34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D01CA-4C54-EE3C-B440-A100B4489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66ECF-4239-0BE3-B36E-952557E6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03C0-FF80-4491-B9F3-F0DBB943066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E6D35-AB48-CDDA-BD7F-D517FC142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9DFEA-0735-C6F7-DB53-FEE5F365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5233-53F3-4120-A6D2-5ABB34287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38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435E-EB39-9776-A86E-6C11983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B3661-D2FE-9D8D-00B3-F609B6392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6C254-9950-8746-39D5-1B964A12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03C0-FF80-4491-B9F3-F0DBB943066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FB8A4-5560-AF4F-887A-ED0FB6E6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55EB5-3AF5-0470-600C-9A06BE81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5233-53F3-4120-A6D2-5ABB34287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64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1719-CA43-6D2B-D73E-B47E2ED5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51DFF-E03F-F718-7E84-BB316989B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53AAD-D470-7AD6-2D4B-F392C185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03C0-FF80-4491-B9F3-F0DBB943066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9A040-05DC-EFEB-415D-9CA9B263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44A8D-7625-3105-7AD2-71E692DA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5233-53F3-4120-A6D2-5ABB34287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37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0C6F-EE48-7162-94EA-CDE85A67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045CA-6553-BF80-320E-EF3E2ECD6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BCE0E-79BF-4EBE-77C8-05758D95D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DFAC2-4366-FC91-C50A-24AA6636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03C0-FF80-4491-B9F3-F0DBB943066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C9818-EEBB-92FE-062C-3B035A32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11CC7-A000-EA50-9E2C-29C62EBE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5233-53F3-4120-A6D2-5ABB34287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96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95CD-B01E-0726-EA9B-E079F361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8B41F-D500-B5DA-DD2A-6E53CABDB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D271F-E96A-69B8-D321-A0391BD39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C7A2F-EDA7-19C5-F349-0FA69FCAC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3703A-73EE-2BFD-63E2-667415426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1D24C-2486-5FCD-AE07-F4B5B63F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03C0-FF80-4491-B9F3-F0DBB943066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7DCE5-CD30-51B7-BC8B-2234B3C0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60CF4-8243-07D8-FD09-86C55648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5233-53F3-4120-A6D2-5ABB34287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06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A793-5CDA-EBA3-602C-44AF9D42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0630D-E9C0-3A84-2C1D-A6B4534B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03C0-FF80-4491-B9F3-F0DBB943066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7F770-56FE-D717-8EC5-09599752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F7BD8-5370-456E-AFD2-C32EDFE4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5233-53F3-4120-A6D2-5ABB34287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7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70208-ED0C-2C51-5F0E-C2E09A52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03C0-FF80-4491-B9F3-F0DBB943066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58104-E399-A194-C9A0-CDE4CC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82CFA-034C-69AA-2F59-748A904D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5233-53F3-4120-A6D2-5ABB34287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77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C33B-AA75-1504-92BA-6347A88F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2B0B9-E4F0-2A34-3560-1931DC5EF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937E3-1558-41F1-E426-637E72E92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DADEA-1694-5436-137E-91A53273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03C0-FF80-4491-B9F3-F0DBB943066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3707E-5E98-57ED-3315-7AD41F98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C3B94-EF50-8600-BF73-7C082E01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5233-53F3-4120-A6D2-5ABB34287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24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166F-194E-8062-2C88-67CF50DB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9C878-F441-BCE8-D4FB-AF74F8268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C0B4E-72C5-B76A-34A4-8A89A2C0C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C3623-99C7-896E-BF44-28288E2B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03C0-FF80-4491-B9F3-F0DBB943066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A4E89-E7A6-47AF-2F28-FDC26218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B114C-974B-62AB-E8B6-CA458642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5233-53F3-4120-A6D2-5ABB34287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2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A27CE-8289-67EF-039A-0AA1B872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37232-85CE-A7CD-6E66-5DB92B8FD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C4607-1B92-881D-D1D4-93E500BB0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303C0-FF80-4491-B9F3-F0DBB9430663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54E4D-3561-08DA-1E5B-29A068D74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14636-B11B-952F-B3B8-6C8A54356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65233-53F3-4120-A6D2-5ABB34287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7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hyperlink" Target="https://www.z-table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0.png"/><Relationship Id="rId2" Type="http://schemas.openxmlformats.org/officeDocument/2006/relationships/hyperlink" Target="https://people.smp.uq.edu.au/YoniNazarathy/stat_models_B_course_spring_07/distributions/chisqtab.pd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pixabay.com/en/stick-figure-red-man-isolated-304090/" TargetMode="External"/><Relationship Id="rId7" Type="http://schemas.openxmlformats.org/officeDocument/2006/relationships/hyperlink" Target="https://openclipart.org/detail/15042/stick-figure-femal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pixabay.com/en/stick-man-boy-guy-male-figure-35185/" TargetMode="External"/><Relationship Id="rId10" Type="http://schemas.openxmlformats.org/officeDocument/2006/relationships/hyperlink" Target="https://svgsilh.com/image/307730.html" TargetMode="External"/><Relationship Id="rId4" Type="http://schemas.openxmlformats.org/officeDocument/2006/relationships/image" Target="../media/image12.png"/><Relationship Id="rId9" Type="http://schemas.openxmlformats.org/officeDocument/2006/relationships/image" Target="../media/image15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B4D9BB-2851-4B97-8C9C-936ECE9E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Sampling and Estimation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24B345-5D37-F64B-B35F-B7D7C7100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58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6469-D793-2676-8CE3-6709121B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403"/>
          </a:xfrm>
        </p:spPr>
        <p:txBody>
          <a:bodyPr/>
          <a:lstStyle/>
          <a:p>
            <a:r>
              <a:rPr lang="en-IN" dirty="0"/>
              <a:t>Central Limit Theorem (CLT)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C63D3-A294-6B6D-B9D5-71BB2017D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sampling distribution">
            <a:extLst>
              <a:ext uri="{FF2B5EF4-FFF2-40B4-BE49-F238E27FC236}">
                <a16:creationId xmlns:a16="http://schemas.microsoft.com/office/drawing/2014/main" id="{EED17A70-4F9A-97A6-28DC-4ADB5D24F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219" y="1181528"/>
            <a:ext cx="7863423" cy="484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59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CCA2-10C0-3434-FDF5-405B6B5C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CLT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F175-4236-2326-0045-93D109329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probabilistic statements about the sample statistic (</a:t>
            </a:r>
            <a:r>
              <a:rPr lang="en-IN" dirty="0"/>
              <a:t>x̄) </a:t>
            </a:r>
            <a:r>
              <a:rPr lang="en-US" dirty="0"/>
              <a:t>even without knowing the population parameters (</a:t>
            </a:r>
            <a:r>
              <a:rPr lang="el-GR" dirty="0"/>
              <a:t>μ</a:t>
            </a:r>
            <a:r>
              <a:rPr lang="en-US" dirty="0"/>
              <a:t>)</a:t>
            </a:r>
          </a:p>
          <a:p>
            <a:r>
              <a:rPr lang="en-US" dirty="0"/>
              <a:t>We do not bother if the population really follows normal distribution, and yet we can use tests such as t-test, z-test, which are applicable on normal distribution</a:t>
            </a:r>
          </a:p>
          <a:p>
            <a:r>
              <a:rPr lang="en-US" dirty="0"/>
              <a:t>Hypothesis testing is possible – Use samples to make assumptions about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345227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383A-5624-C845-6260-93984B97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8E0DD-350B-C85D-E0DB-45085A8CC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C:\code\Data Analytics\CLT.py</a:t>
            </a:r>
          </a:p>
          <a:p>
            <a:endParaRPr lang="en-IN" dirty="0"/>
          </a:p>
          <a:p>
            <a:r>
              <a:rPr lang="en-IN" dirty="0"/>
              <a:t>C:\code\Data Analytics\CLT-titanic.py</a:t>
            </a:r>
          </a:p>
        </p:txBody>
      </p:sp>
    </p:spTree>
    <p:extLst>
      <p:ext uri="{BB962C8B-B14F-4D97-AF65-F5344CB8AC3E}">
        <p14:creationId xmlns:p14="http://schemas.microsoft.com/office/powerpoint/2010/main" val="95930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592D58-63D1-A8FB-F22D-688F11EC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96D1A-E5E8-74C9-9616-CC2042593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76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0A6B-68BC-A2B8-27E5-1E88513B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0A9DF-8B4C-5395-9559-AE7625B1B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Hypothesis</a:t>
            </a:r>
            <a:r>
              <a:rPr lang="en-IN" dirty="0"/>
              <a:t> </a:t>
            </a:r>
            <a:r>
              <a:rPr lang="en-IN" b="1" dirty="0"/>
              <a:t>testing</a:t>
            </a:r>
            <a:r>
              <a:rPr lang="en-IN" dirty="0"/>
              <a:t>: Lets us evaluate how well a sample supports an assumption about the population using these steps:</a:t>
            </a:r>
          </a:p>
          <a:p>
            <a:pPr lvl="1"/>
            <a:r>
              <a:rPr lang="en-IN" dirty="0"/>
              <a:t>State our assumption (</a:t>
            </a:r>
            <a:r>
              <a:rPr lang="en-IN" b="1" dirty="0"/>
              <a:t>Null hypothesis </a:t>
            </a:r>
            <a:r>
              <a:rPr lang="en-IN" dirty="0"/>
              <a:t>and </a:t>
            </a:r>
            <a:r>
              <a:rPr lang="en-IN" b="1" dirty="0"/>
              <a:t>Alternate hypothesis</a:t>
            </a:r>
            <a:r>
              <a:rPr lang="en-IN" dirty="0"/>
              <a:t>)</a:t>
            </a:r>
            <a:endParaRPr lang="en-IN" b="1" dirty="0"/>
          </a:p>
          <a:p>
            <a:pPr lvl="1"/>
            <a:r>
              <a:rPr lang="en-IN" dirty="0"/>
              <a:t>Determine probability of error (</a:t>
            </a:r>
            <a:r>
              <a:rPr lang="en-IN" b="1" dirty="0"/>
              <a:t>level of significance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Check how well the data supports our assumption (Calculate </a:t>
            </a:r>
            <a:r>
              <a:rPr lang="en-IN" b="1" dirty="0"/>
              <a:t>test statistic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Translate that into a probability that supports it (</a:t>
            </a:r>
            <a:r>
              <a:rPr lang="en-IN" b="1" dirty="0"/>
              <a:t>p-value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Conclusion: Is it worse than the accepted probability of error? </a:t>
            </a:r>
          </a:p>
          <a:p>
            <a:pPr lvl="2"/>
            <a:r>
              <a:rPr lang="en-IN" dirty="0"/>
              <a:t>Yes – Our assumption was wrong – Reject Null hypothesis</a:t>
            </a:r>
          </a:p>
          <a:p>
            <a:pPr lvl="2"/>
            <a:r>
              <a:rPr lang="en-IN" dirty="0"/>
              <a:t>No – Our assumption was correct – Fail to reject Null hypothesis</a:t>
            </a:r>
          </a:p>
          <a:p>
            <a:pPr lvl="1"/>
            <a:r>
              <a:rPr lang="en-IN" dirty="0"/>
              <a:t>Alternatively, compare test statistic with </a:t>
            </a:r>
            <a:r>
              <a:rPr lang="en-IN" b="1" dirty="0"/>
              <a:t>critical value</a:t>
            </a:r>
            <a:r>
              <a:rPr lang="en-IN" dirty="0"/>
              <a:t> and decide</a:t>
            </a:r>
          </a:p>
          <a:p>
            <a:r>
              <a:rPr lang="en-IN" dirty="0"/>
              <a:t>Sample statistic: x bar (Sample mean) -&gt; Population parameter: meu (Population mean)</a:t>
            </a:r>
          </a:p>
        </p:txBody>
      </p:sp>
    </p:spTree>
    <p:extLst>
      <p:ext uri="{BB962C8B-B14F-4D97-AF65-F5344CB8AC3E}">
        <p14:creationId xmlns:p14="http://schemas.microsoft.com/office/powerpoint/2010/main" val="2756556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0A6B-68BC-A2B8-27E5-1E88513B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 and Alternate Hypotheses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0A9DF-8B4C-5395-9559-AE7625B1B7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Null hypothesis should be neutral (</a:t>
                </a:r>
                <a:r>
                  <a:rPr lang="en-IN" i="1" dirty="0"/>
                  <a:t>status quo)</a:t>
                </a:r>
                <a:endParaRPr lang="en-IN" dirty="0"/>
              </a:p>
              <a:p>
                <a:r>
                  <a:rPr lang="en-IN" dirty="0"/>
                  <a:t>What we desire should be stated in the alternate hypothesis</a:t>
                </a:r>
              </a:p>
              <a:p>
                <a:r>
                  <a:rPr lang="en-IN" dirty="0"/>
                  <a:t>Example: Suppose, estimated national average student height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/>
                      <m:t>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= 65 inches</a:t>
                </a:r>
              </a:p>
              <a:p>
                <a:r>
                  <a:rPr lang="en-IN" b="1" dirty="0"/>
                  <a:t>Null Hypothesis (H</a:t>
                </a:r>
                <a:r>
                  <a:rPr lang="en-IN" b="1" baseline="-25000" dirty="0"/>
                  <a:t>0</a:t>
                </a:r>
                <a:r>
                  <a:rPr lang="en-IN" b="1" dirty="0"/>
                  <a:t>)</a:t>
                </a:r>
                <a:r>
                  <a:rPr lang="en-IN" dirty="0"/>
                  <a:t>: There is no significant difference between the average height of students in a school as compared to the national average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mtClean="0"/>
                      <m:t>x</m:t>
                    </m:r>
                    <m:r>
                      <m:rPr>
                        <m:nor/>
                      </m:rPr>
                      <a:rPr lang="en-IN" smtClean="0"/>
                      <m:t>̄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/>
                      <m:t>μ</m:t>
                    </m:r>
                  </m:oMath>
                </a14:m>
                <a:r>
                  <a:rPr lang="en-IN" dirty="0"/>
                  <a:t>)</a:t>
                </a:r>
              </a:p>
              <a:p>
                <a:r>
                  <a:rPr lang="en-IN" b="1" dirty="0"/>
                  <a:t>Alternate Hypothesis (H</a:t>
                </a:r>
                <a:r>
                  <a:rPr lang="en-IN" b="1" baseline="-25000" dirty="0"/>
                  <a:t>a</a:t>
                </a:r>
                <a:r>
                  <a:rPr lang="en-IN" b="1" dirty="0"/>
                  <a:t>)</a:t>
                </a:r>
                <a:r>
                  <a:rPr lang="en-IN" dirty="0"/>
                  <a:t>: There is a significant difference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mtClean="0"/>
                      <m:t>x</m:t>
                    </m:r>
                    <m:r>
                      <m:rPr>
                        <m:nor/>
                      </m:rPr>
                      <a:rPr lang="en-IN" smtClean="0"/>
                      <m:t>̄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≠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/>
                      <m:t>μ</m:t>
                    </m:r>
                  </m:oMath>
                </a14:m>
                <a:r>
                  <a:rPr lang="en-IN" dirty="0"/>
                  <a:t>)</a:t>
                </a:r>
              </a:p>
              <a:p>
                <a:r>
                  <a:rPr lang="en-IN" dirty="0"/>
                  <a:t>Note: We never </a:t>
                </a:r>
                <a:r>
                  <a:rPr lang="en-IN" i="1" dirty="0"/>
                  <a:t>prove/accept </a:t>
                </a:r>
                <a:r>
                  <a:rPr lang="en-IN" dirty="0"/>
                  <a:t>a hypothesis; we either </a:t>
                </a:r>
                <a:r>
                  <a:rPr lang="en-IN" i="1" dirty="0"/>
                  <a:t>reject </a:t>
                </a:r>
                <a:r>
                  <a:rPr lang="en-IN" dirty="0"/>
                  <a:t>or </a:t>
                </a:r>
                <a:r>
                  <a:rPr lang="en-IN" i="1" dirty="0"/>
                  <a:t>do not reject </a:t>
                </a:r>
                <a:r>
                  <a:rPr lang="en-IN" dirty="0"/>
                  <a:t>a hypothesis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0A9DF-8B4C-5395-9559-AE7625B1B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7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530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2DBE-BED0-BC00-B3B2-F8D3B130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Framing the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AC647-DE77-7F61-DBA6-0787402FD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we are testing a claim that we </a:t>
            </a:r>
            <a:r>
              <a:rPr lang="en-IN" i="1" dirty="0"/>
              <a:t>want</a:t>
            </a:r>
            <a:r>
              <a:rPr lang="en-IN" dirty="0"/>
              <a:t> to be true, but cannot assume it, we test its </a:t>
            </a:r>
            <a:r>
              <a:rPr lang="en-IN" i="1" dirty="0"/>
              <a:t>opposite</a:t>
            </a:r>
          </a:p>
          <a:p>
            <a:r>
              <a:rPr lang="en-IN" dirty="0"/>
              <a:t>Example: Our claim: By studying from this book, our marks will improve – But this will not be our null hypothesis, it will be the alternate hypothesis</a:t>
            </a:r>
          </a:p>
          <a:p>
            <a:r>
              <a:rPr lang="en-IN" dirty="0"/>
              <a:t>Null hypothesis: We will get the same marks as before after reading this book</a:t>
            </a:r>
          </a:p>
          <a:p>
            <a:r>
              <a:rPr lang="en-IN" dirty="0"/>
              <a:t>Alternate hypothesis: Our marks will improve after reading the book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130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4291-E395-9CFB-DB66-7F9A2DD4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Significance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50BC-671F-F778-FA98-78F87E76B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Significance level (Alpha)</a:t>
            </a:r>
            <a:r>
              <a:rPr lang="en-IN" dirty="0"/>
              <a:t>: The probability of rejecting the null hypothesis even though it is true (</a:t>
            </a:r>
            <a:r>
              <a:rPr lang="en-IN" b="1" dirty="0"/>
              <a:t>Type I Error</a:t>
            </a:r>
            <a:r>
              <a:rPr lang="en-IN" dirty="0"/>
              <a:t>)</a:t>
            </a:r>
          </a:p>
          <a:p>
            <a:r>
              <a:rPr lang="en-IN" dirty="0"/>
              <a:t>Most commonly set to 1%, 5%, or 10%</a:t>
            </a:r>
          </a:p>
          <a:p>
            <a:r>
              <a:rPr lang="en-IN" dirty="0"/>
              <a:t>Example: A course head thinks average student score is 70%</a:t>
            </a:r>
          </a:p>
          <a:p>
            <a:r>
              <a:rPr lang="en-IN" dirty="0"/>
              <a:t>H0: Population mean score (</a:t>
            </a:r>
            <a:r>
              <a:rPr lang="el-GR" dirty="0"/>
              <a:t>μ</a:t>
            </a:r>
            <a:r>
              <a:rPr lang="en-IN" dirty="0"/>
              <a:t>) = 70%, H1: Population mean score (</a:t>
            </a:r>
            <a:r>
              <a:rPr lang="el-GR" dirty="0"/>
              <a:t>μ</a:t>
            </a:r>
            <a:r>
              <a:rPr lang="en-IN" dirty="0"/>
              <a:t>) ≠ 70%</a:t>
            </a:r>
          </a:p>
          <a:p>
            <a:r>
              <a:rPr lang="en-IN" dirty="0"/>
              <a:t>So, scores distribution should look like this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2EDA9-5C56-DE12-9365-1D587A069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4199808"/>
            <a:ext cx="3012553" cy="251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75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4291-E395-9CFB-DB66-7F9A2DD4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Significance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0750BC-671F-F778-FA98-78F87E76B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Now we can calculate the sample mean and use it to calculate the Z-score: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/>
                          <m:t>x</m:t>
                        </m:r>
                        <m:r>
                          <m:rPr>
                            <m:nor/>
                          </m:rPr>
                          <a:rPr lang="en-IN"/>
                          <m:t>̄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μ</m:t>
                        </m:r>
                      </m:num>
                      <m:den>
                        <m:f>
                          <m:fPr>
                            <m:ctrlPr>
                              <a:rPr lang="en-IN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Suppose, we get Z = 0, which means the sample mean = hypothesized population mean</a:t>
                </a:r>
              </a:p>
              <a:p>
                <a:r>
                  <a:rPr lang="en-IN" dirty="0"/>
                  <a:t>Anything close to a 0 Z-score will mean do not reject H0</a:t>
                </a:r>
              </a:p>
              <a:p>
                <a:r>
                  <a:rPr lang="en-IN" dirty="0"/>
                  <a:t>How large should Z-score be, for us to reject H0?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0750BC-671F-F778-FA98-78F87E76B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71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4291-E395-9CFB-DB66-7F9A2DD4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Significance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50BC-671F-F778-FA98-78F87E76B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If Z-score is in the middle part, we do not reject H0</a:t>
            </a:r>
          </a:p>
          <a:p>
            <a:r>
              <a:rPr lang="en-IN" dirty="0"/>
              <a:t>But if it goes beyond the dashed red lines, we reject H0 – Why?</a:t>
            </a:r>
          </a:p>
          <a:p>
            <a:r>
              <a:rPr lang="en-IN" dirty="0"/>
              <a:t>Those are rejection regions</a:t>
            </a:r>
          </a:p>
          <a:p>
            <a:r>
              <a:rPr lang="en-IN" dirty="0"/>
              <a:t>Area of rejection regions depends on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b="1" dirty="0"/>
              <a:t>significance level (alpha)</a:t>
            </a:r>
            <a:endParaRPr lang="en-IN" dirty="0"/>
          </a:p>
          <a:p>
            <a:r>
              <a:rPr lang="en-IN" dirty="0"/>
              <a:t>If alpha = 0.05, we have 0.025 on both sides</a:t>
            </a:r>
          </a:p>
          <a:p>
            <a:r>
              <a:rPr lang="en-IN" dirty="0"/>
              <a:t>From Z-table, when alpha = 0.025, </a:t>
            </a:r>
          </a:p>
          <a:p>
            <a:pPr marL="0" indent="0">
              <a:buNone/>
            </a:pPr>
            <a:r>
              <a:rPr lang="en-IN" dirty="0"/>
              <a:t>   Z-score = 1.96 on RHS and -1.96 on LHS</a:t>
            </a:r>
          </a:p>
          <a:p>
            <a:r>
              <a:rPr lang="en-IN" dirty="0"/>
              <a:t>So, if Z-score &lt; -1.96 or &gt; 1.96, reject H0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24CA4-5124-CE9C-805E-0D367804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712" y="2834936"/>
            <a:ext cx="4065778" cy="334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3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0B468D-0134-9101-94FA-3999FAF2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Sampling and Population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53F72-E8CA-91EF-860A-2CD14428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Population (</a:t>
            </a:r>
            <a:r>
              <a:rPr lang="en-US" dirty="0"/>
              <a:t>N) = Entire group of subjects we are interested in</a:t>
            </a:r>
          </a:p>
          <a:p>
            <a:r>
              <a:rPr lang="en-US" b="1" dirty="0"/>
              <a:t>Sample </a:t>
            </a:r>
            <a:r>
              <a:rPr lang="en-US" dirty="0"/>
              <a:t>(n) = A smaller group within the larger population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79AEC2-E2AB-C7E1-B98E-863FF359A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688" y="2774111"/>
            <a:ext cx="8116584" cy="395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43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5293-2907-8A4C-B955-F1A1772E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I, II Errors, Alpha Beta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A02FD-164E-5070-9DBA-85D17161F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Why can this happen? Bad sample data …</a:t>
            </a:r>
          </a:p>
          <a:p>
            <a:r>
              <a:rPr lang="en-IN" dirty="0"/>
              <a:t>Example: We got a bad sample where Average sample score = 80</a:t>
            </a:r>
          </a:p>
          <a:p>
            <a:r>
              <a:rPr lang="en-IN" dirty="0"/>
              <a:t>We would reject H0 because in our sample it seemed so, although in general it is true, considering all the other samples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F94615B-B8B9-694C-37CB-6D3B69516211}"/>
              </a:ext>
            </a:extLst>
          </p:cNvPr>
          <p:cNvGraphicFramePr>
            <a:graphicFrameLocks/>
          </p:cNvGraphicFramePr>
          <p:nvPr/>
        </p:nvGraphicFramePr>
        <p:xfrm>
          <a:off x="1021079" y="1690688"/>
          <a:ext cx="988434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4781">
                  <a:extLst>
                    <a:ext uri="{9D8B030D-6E8A-4147-A177-3AD203B41FA5}">
                      <a16:colId xmlns:a16="http://schemas.microsoft.com/office/drawing/2014/main" val="1504053444"/>
                    </a:ext>
                  </a:extLst>
                </a:gridCol>
                <a:gridCol w="3294781">
                  <a:extLst>
                    <a:ext uri="{9D8B030D-6E8A-4147-A177-3AD203B41FA5}">
                      <a16:colId xmlns:a16="http://schemas.microsoft.com/office/drawing/2014/main" val="2182158531"/>
                    </a:ext>
                  </a:extLst>
                </a:gridCol>
                <a:gridCol w="3294781">
                  <a:extLst>
                    <a:ext uri="{9D8B030D-6E8A-4147-A177-3AD203B41FA5}">
                      <a16:colId xmlns:a16="http://schemas.microsoft.com/office/drawing/2014/main" val="1199627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H0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H0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3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Reject H0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Type I Error, 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9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Do not Reject H0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Type II Error, Beta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05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580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7C3B-484F-3FD7-B296-B847E07B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One-Tailed and Two-Tailed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D3609-1C4C-ECB9-1C2A-9FA2F8B17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One-tailed</a:t>
            </a:r>
            <a:r>
              <a:rPr lang="en-IN" dirty="0"/>
              <a:t> and </a:t>
            </a:r>
            <a:r>
              <a:rPr lang="en-IN" b="1" dirty="0"/>
              <a:t>two-tailed tests</a:t>
            </a:r>
            <a:r>
              <a:rPr lang="en-IN" dirty="0"/>
              <a:t>: Direction of hypothesis testing</a:t>
            </a:r>
          </a:p>
          <a:p>
            <a:r>
              <a:rPr lang="en-IN" dirty="0"/>
              <a:t>One-tailed: We look for &lt; or &gt; values, so critical values are in one region only</a:t>
            </a:r>
          </a:p>
          <a:p>
            <a:r>
              <a:rPr lang="en-IN" dirty="0"/>
              <a:t>Two-tailed: No direction, we look for </a:t>
            </a:r>
            <a:r>
              <a:rPr lang="en-IN" i="1" dirty="0"/>
              <a:t>absolute</a:t>
            </a:r>
            <a:r>
              <a:rPr lang="en-IN" dirty="0"/>
              <a:t> difference, so critical region is split between two tails of the distribution</a:t>
            </a:r>
          </a:p>
          <a:p>
            <a:r>
              <a:rPr lang="en-IN" dirty="0"/>
              <a:t>Example: A new medicine is being tested with current lifespan = 70 years</a:t>
            </a:r>
          </a:p>
          <a:p>
            <a:r>
              <a:rPr lang="en-IN" dirty="0"/>
              <a:t>One-tailed Test</a:t>
            </a:r>
          </a:p>
          <a:p>
            <a:pPr lvl="1"/>
            <a:r>
              <a:rPr lang="en-IN" dirty="0"/>
              <a:t>H0: Lifespan = 70</a:t>
            </a:r>
          </a:p>
          <a:p>
            <a:pPr lvl="1"/>
            <a:r>
              <a:rPr lang="en-IN" dirty="0"/>
              <a:t>H1: Lifespan &gt; 70</a:t>
            </a:r>
          </a:p>
          <a:p>
            <a:r>
              <a:rPr lang="en-IN" dirty="0"/>
              <a:t>Two-tailed Test</a:t>
            </a:r>
          </a:p>
          <a:p>
            <a:pPr lvl="1"/>
            <a:r>
              <a:rPr lang="en-IN" dirty="0"/>
              <a:t>H0: Lifespan = 70</a:t>
            </a:r>
          </a:p>
          <a:p>
            <a:pPr lvl="1"/>
            <a:r>
              <a:rPr lang="en-IN" dirty="0"/>
              <a:t>H1: Lifespan ≠ 70</a:t>
            </a:r>
          </a:p>
          <a:p>
            <a:r>
              <a:rPr lang="en-IN" dirty="0"/>
              <a:t>C:\code\Data Analytics\One_tailed_Two_tailed.py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DBFD7-BFF2-AD88-BD2A-88B478FEA867}"/>
              </a:ext>
            </a:extLst>
          </p:cNvPr>
          <p:cNvSpPr txBox="1"/>
          <p:nvPr/>
        </p:nvSpPr>
        <p:spPr>
          <a:xfrm>
            <a:off x="3715352" y="3907856"/>
            <a:ext cx="2666197" cy="3753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Reject H0 if lifespan &lt;= 70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B63FE-CE0F-8617-5BCE-156EE1795541}"/>
              </a:ext>
            </a:extLst>
          </p:cNvPr>
          <p:cNvSpPr txBox="1"/>
          <p:nvPr/>
        </p:nvSpPr>
        <p:spPr>
          <a:xfrm>
            <a:off x="3715352" y="4845089"/>
            <a:ext cx="2666197" cy="3753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Reject H0 if lifespan ≠ 70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2A776-8C0F-3F59-2540-BA981E7F19C0}"/>
              </a:ext>
            </a:extLst>
          </p:cNvPr>
          <p:cNvSpPr txBox="1"/>
          <p:nvPr/>
        </p:nvSpPr>
        <p:spPr>
          <a:xfrm>
            <a:off x="6949842" y="3898228"/>
            <a:ext cx="4292466" cy="3753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Need to observe a larger effect to reject H0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E9779-D0A6-C6EA-1C7A-7A90D36D1C0F}"/>
              </a:ext>
            </a:extLst>
          </p:cNvPr>
          <p:cNvSpPr txBox="1"/>
          <p:nvPr/>
        </p:nvSpPr>
        <p:spPr>
          <a:xfrm>
            <a:off x="6949841" y="4845088"/>
            <a:ext cx="4292466" cy="3753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Comparatively easier to reject H0</a:t>
            </a:r>
          </a:p>
        </p:txBody>
      </p:sp>
    </p:spTree>
    <p:extLst>
      <p:ext uri="{BB962C8B-B14F-4D97-AF65-F5344CB8AC3E}">
        <p14:creationId xmlns:p14="http://schemas.microsoft.com/office/powerpoint/2010/main" val="409810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A2A7-B99A-020C-C243-61F798E6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Calculate Test Statistic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FBD83-3A04-3F1E-F51E-D95F71868E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b="0" dirty="0"/>
                  <a:t>Suppose to test our earlier H0: Sample size = 50, Sample average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mtClean="0"/>
                      <m:t>x</m:t>
                    </m:r>
                    <m:r>
                      <m:rPr>
                        <m:nor/>
                      </m:rPr>
                      <a:rPr lang="en-IN" smtClean="0"/>
                      <m:t>̄</m:t>
                    </m:r>
                  </m:oMath>
                </a14:m>
                <a:r>
                  <a:rPr lang="en-IN" b="0" dirty="0"/>
                  <a:t>) = 67 inches, SD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b="0" dirty="0"/>
                  <a:t>) = 3 inches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/>
                          <m:t>x</m:t>
                        </m:r>
                        <m:r>
                          <m:rPr>
                            <m:nor/>
                          </m:rPr>
                          <a:rPr lang="en-IN"/>
                          <m:t>̄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μ</m:t>
                        </m:r>
                      </m:num>
                      <m:den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√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r>
                  <a:rPr lang="en-IN" b="0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600" b="0" i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65</m:t>
                        </m:r>
                      </m:num>
                      <m:den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√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50</m:t>
                            </m:r>
                          </m:den>
                        </m:f>
                      </m:den>
                    </m:f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IN" b="0" dirty="0"/>
                  <a:t> 4.717</a:t>
                </a:r>
              </a:p>
              <a:p>
                <a:r>
                  <a:rPr lang="en-IN" dirty="0"/>
                  <a:t>Alpha = 0.05, but since this is a two-tailed test, we need to consider alpha / 2 = 0.05 = 0.025</a:t>
                </a:r>
              </a:p>
              <a:p>
                <a:r>
                  <a:rPr lang="en-IN" dirty="0"/>
                  <a:t>See in Z-table (</a:t>
                </a:r>
                <a:r>
                  <a:rPr lang="en-IN" dirty="0">
                    <a:hlinkClick r:id="rId2"/>
                  </a:rPr>
                  <a:t>https://www.z-table.com/</a:t>
                </a:r>
                <a:r>
                  <a:rPr lang="en-IN" dirty="0"/>
                  <a:t>) the probability value of 0.025 to get the critical value (i.e. expected z-score as per normal distribution) … See next slide</a:t>
                </a:r>
              </a:p>
              <a:p>
                <a:r>
                  <a:rPr lang="en-IN" dirty="0"/>
                  <a:t>Critical value = 1.96</a:t>
                </a:r>
              </a:p>
              <a:p>
                <a:r>
                  <a:rPr lang="en-IN" dirty="0"/>
                  <a:t>Since our calculated test statistic &gt; critical value, we reject H0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FBD83-3A04-3F1E-F51E-D95F71868E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 r="-1333" b="-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818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936A-834E-8F31-CF0B-5F19C4C4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Get Critical Value from Z-Table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6E84E-7E33-941E-DB60-87576AB20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Look for our probability value</a:t>
            </a:r>
          </a:p>
          <a:p>
            <a:r>
              <a:rPr lang="en-IN" dirty="0"/>
              <a:t>That is 0.025</a:t>
            </a:r>
          </a:p>
          <a:p>
            <a:r>
              <a:rPr lang="en-IN" dirty="0"/>
              <a:t>Critical value = Row + Column</a:t>
            </a:r>
          </a:p>
          <a:p>
            <a:r>
              <a:rPr lang="en-IN" dirty="0"/>
              <a:t>Critical value = 1.9 + .06</a:t>
            </a:r>
          </a:p>
          <a:p>
            <a:r>
              <a:rPr lang="en-IN" dirty="0"/>
              <a:t>Critical value = 1.96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Note: If we look in the </a:t>
            </a:r>
            <a:r>
              <a:rPr lang="en-IN" i="1" dirty="0"/>
              <a:t>positive</a:t>
            </a:r>
            <a:r>
              <a:rPr lang="en-IN" dirty="0"/>
              <a:t> Z-table (the second table on the same page, we will need to look for 1 – 0.025, i.e. 0.975 and we will get the same result, i.e. 1.96)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63243-CFBD-0B02-C110-018F71818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657" y="1324302"/>
            <a:ext cx="6125231" cy="35898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35CFF-1863-AE34-094B-47F5396812F8}"/>
              </a:ext>
            </a:extLst>
          </p:cNvPr>
          <p:cNvSpPr txBox="1"/>
          <p:nvPr/>
        </p:nvSpPr>
        <p:spPr>
          <a:xfrm>
            <a:off x="9750392" y="4254366"/>
            <a:ext cx="346509" cy="1440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359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D4F7-66A4-D43B-59F3-08606E9E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6DF81-9201-C49B-5E0C-18A175B0B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p-value </a:t>
            </a:r>
            <a:r>
              <a:rPr lang="en-IN" dirty="0"/>
              <a:t>= Area of rejection</a:t>
            </a:r>
          </a:p>
          <a:p>
            <a:r>
              <a:rPr lang="en-IN" dirty="0">
                <a:solidFill>
                  <a:srgbClr val="FF0000"/>
                </a:solidFill>
              </a:rPr>
              <a:t>Low p-value: Reject H0, High p-value: Fail to reject H0</a:t>
            </a:r>
          </a:p>
          <a:p>
            <a:r>
              <a:rPr lang="en-IN" dirty="0"/>
              <a:t>For our example, p-value &lt; 0.00001 (See https://www.socscistatistics.com/pvalues/normaldistribution.aspx)</a:t>
            </a:r>
          </a:p>
          <a:p>
            <a:r>
              <a:rPr lang="en-IN" dirty="0"/>
              <a:t>Interpretation: </a:t>
            </a:r>
            <a:r>
              <a:rPr lang="en-US" dirty="0"/>
              <a:t>If our null hypothesis were true we would expect to see a Z-value of 4.717 in &lt; 0.00001% of cases just due to random sampling variability</a:t>
            </a:r>
          </a:p>
          <a:p>
            <a:r>
              <a:rPr lang="en-US" dirty="0"/>
              <a:t>Since p-value &lt; 0.05, the observed we reject H0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41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AE9A-9C04-09E1-709F-2198F61A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14BD-9AC8-9DCA-D61D-E6CF1FC9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Fail to reject H0</a:t>
            </a:r>
          </a:p>
        </p:txBody>
      </p:sp>
    </p:spTree>
    <p:extLst>
      <p:ext uri="{BB962C8B-B14F-4D97-AF65-F5344CB8AC3E}">
        <p14:creationId xmlns:p14="http://schemas.microsoft.com/office/powerpoint/2010/main" val="1269012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D4E2-7FCA-7DA8-A35D-17B5276D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 Hypothesis – How to State?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E4B861-6809-78E0-83A4-E56603149D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5559" y="1390972"/>
          <a:ext cx="11110645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912">
                  <a:extLst>
                    <a:ext uri="{9D8B030D-6E8A-4147-A177-3AD203B41FA5}">
                      <a16:colId xmlns:a16="http://schemas.microsoft.com/office/drawing/2014/main" val="698443653"/>
                    </a:ext>
                  </a:extLst>
                </a:gridCol>
                <a:gridCol w="8013733">
                  <a:extLst>
                    <a:ext uri="{9D8B030D-6E8A-4147-A177-3AD203B41FA5}">
                      <a16:colId xmlns:a16="http://schemas.microsoft.com/office/drawing/2014/main" val="1760930717"/>
                    </a:ext>
                  </a:extLst>
                </a:gridCol>
              </a:tblGrid>
              <a:tr h="483442">
                <a:tc>
                  <a:txBody>
                    <a:bodyPr/>
                    <a:lstStyle/>
                    <a:p>
                      <a:r>
                        <a:rPr lang="en-IN" sz="28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Null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250550"/>
                  </a:ext>
                </a:extLst>
              </a:tr>
              <a:tr h="483442">
                <a:tc>
                  <a:txBody>
                    <a:bodyPr/>
                    <a:lstStyle/>
                    <a:p>
                      <a:r>
                        <a:rPr lang="en-IN" sz="2800" dirty="0"/>
                        <a:t>One-sample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There is no significant difference between the sample mean and the hypothesized population mean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485680"/>
                  </a:ext>
                </a:extLst>
              </a:tr>
              <a:tr h="483442">
                <a:tc>
                  <a:txBody>
                    <a:bodyPr/>
                    <a:lstStyle/>
                    <a:p>
                      <a:r>
                        <a:rPr lang="en-IN" sz="2800" dirty="0"/>
                        <a:t>Two-sample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 population means of the two groups are equal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6416"/>
                  </a:ext>
                </a:extLst>
              </a:tr>
              <a:tr h="870195">
                <a:tc>
                  <a:txBody>
                    <a:bodyPr/>
                    <a:lstStyle/>
                    <a:p>
                      <a:r>
                        <a:rPr lang="en-IN" sz="2800" dirty="0"/>
                        <a:t>Chi-Square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no association between the two categorical variables (they are independent)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834874"/>
                  </a:ext>
                </a:extLst>
              </a:tr>
              <a:tr h="483442">
                <a:tc>
                  <a:txBody>
                    <a:bodyPr/>
                    <a:lstStyle/>
                    <a:p>
                      <a:r>
                        <a:rPr lang="en-IN" sz="2800" dirty="0"/>
                        <a:t>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 means of multiple groups are equal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878271"/>
                  </a:ext>
                </a:extLst>
              </a:tr>
              <a:tr h="870195">
                <a:tc>
                  <a:txBody>
                    <a:bodyPr/>
                    <a:lstStyle/>
                    <a:p>
                      <a:r>
                        <a:rPr lang="en-IN" sz="28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 coefficients of the independent variables are equal to zero (no relationship)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698913"/>
                  </a:ext>
                </a:extLst>
              </a:tr>
              <a:tr h="870195">
                <a:tc>
                  <a:txBody>
                    <a:bodyPr/>
                    <a:lstStyle/>
                    <a:p>
                      <a:r>
                        <a:rPr lang="en-IN" sz="28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There is no association between the independent variables and the binary outcome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193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277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D092-1AEE-1589-2187-A39BE8F6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I and Type II Errors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FCC8A-761D-D6F5-209F-38421724E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</a:t>
            </a:r>
            <a:r>
              <a:rPr lang="en-IN" baseline="-25000" dirty="0"/>
              <a:t>0</a:t>
            </a:r>
            <a:r>
              <a:rPr lang="en-IN" dirty="0"/>
              <a:t>: John’s used car is not safe to drive</a:t>
            </a:r>
          </a:p>
          <a:p>
            <a:r>
              <a:rPr lang="en-IN" dirty="0"/>
              <a:t>Possibilities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John thinks that his car may be safe when in fact it is not safe - Error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John thinks that his car may be safe when in fact it is safe - Ok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John thinks that his car may not be safe when in fact it is not safe - Ok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John thinks that his car may be not be safe when in fact it is safe – Error</a:t>
            </a:r>
          </a:p>
          <a:p>
            <a:r>
              <a:rPr lang="en-IN" dirty="0"/>
              <a:t>Which of these is Type I and which is Type II Error?</a:t>
            </a:r>
          </a:p>
          <a:p>
            <a:pPr marL="914400" lvl="1" indent="-457200">
              <a:buFont typeface="+mj-lt"/>
              <a:buAutoNum type="alphaLcParenR"/>
            </a:pPr>
            <a:endParaRPr lang="en-IN" dirty="0"/>
          </a:p>
          <a:p>
            <a:pPr marL="914400" lvl="1" indent="-457200">
              <a:buFont typeface="+mj-lt"/>
              <a:buAutoNum type="alphaL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504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D092-1AEE-1589-2187-A39BE8F6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I and Type II Errors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FCC8A-761D-D6F5-209F-38421724E7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H</a:t>
            </a:r>
            <a:r>
              <a:rPr lang="en-IN" baseline="-25000" dirty="0"/>
              <a:t>0</a:t>
            </a:r>
            <a:r>
              <a:rPr lang="en-IN" dirty="0"/>
              <a:t>: John’s used car is not safe to drive</a:t>
            </a:r>
          </a:p>
          <a:p>
            <a:r>
              <a:rPr lang="en-IN" dirty="0"/>
              <a:t>Possibilities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John thinks that his car may be safe when in fact it is not safe - Error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John thinks that his car may be safe when in fact it is safe - Ok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John thinks that his car may not be safe when in fact it is not safe - Ok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John thinks that his car may be not be safe when in fact it is safe – Error</a:t>
            </a:r>
          </a:p>
          <a:p>
            <a:r>
              <a:rPr lang="en-IN" dirty="0"/>
              <a:t>Which of these is Type I and which is Type II Error?</a:t>
            </a:r>
          </a:p>
          <a:p>
            <a:pPr marL="914400" lvl="1" indent="-457200">
              <a:buFont typeface="+mj-lt"/>
              <a:buAutoNum type="alphaLcParenR"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EED31-EDF7-9290-AC55-15C2ADA59B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Remember:</a:t>
            </a:r>
          </a:p>
          <a:p>
            <a:pPr lvl="1"/>
            <a:r>
              <a:rPr lang="en-IN" dirty="0"/>
              <a:t>Type I Error occurs when H</a:t>
            </a:r>
            <a:r>
              <a:rPr lang="en-IN" baseline="-25000" dirty="0"/>
              <a:t>0</a:t>
            </a:r>
            <a:r>
              <a:rPr lang="en-IN" dirty="0"/>
              <a:t> is true</a:t>
            </a:r>
          </a:p>
          <a:p>
            <a:pPr lvl="1"/>
            <a:r>
              <a:rPr lang="en-IN" dirty="0"/>
              <a:t>Type II Error occurs when H</a:t>
            </a:r>
            <a:r>
              <a:rPr lang="en-IN" baseline="-25000" dirty="0"/>
              <a:t>0</a:t>
            </a:r>
            <a:r>
              <a:rPr lang="en-IN" dirty="0"/>
              <a:t> is false</a:t>
            </a:r>
          </a:p>
          <a:p>
            <a:r>
              <a:rPr lang="en-IN" dirty="0"/>
              <a:t>In this example: H</a:t>
            </a:r>
            <a:r>
              <a:rPr lang="en-IN" baseline="-25000" dirty="0"/>
              <a:t>0</a:t>
            </a:r>
            <a:r>
              <a:rPr lang="en-IN" dirty="0"/>
              <a:t>: John’s used car is not safe to drive</a:t>
            </a:r>
          </a:p>
          <a:p>
            <a:r>
              <a:rPr lang="en-IN" dirty="0"/>
              <a:t>So:</a:t>
            </a:r>
          </a:p>
          <a:p>
            <a:pPr lvl="1"/>
            <a:r>
              <a:rPr lang="en-IN" dirty="0"/>
              <a:t>(d) is Type II error</a:t>
            </a:r>
          </a:p>
          <a:p>
            <a:pPr lvl="1"/>
            <a:r>
              <a:rPr lang="en-IN" dirty="0"/>
              <a:t>(a) is Type I error</a:t>
            </a:r>
          </a:p>
          <a:p>
            <a:r>
              <a:rPr lang="en-IN" dirty="0"/>
              <a:t>Which error is more serious?</a:t>
            </a:r>
          </a:p>
          <a:p>
            <a:pPr lvl="1"/>
            <a:r>
              <a:rPr lang="en-IN" dirty="0"/>
              <a:t>Type I</a:t>
            </a:r>
          </a:p>
        </p:txBody>
      </p:sp>
    </p:spTree>
    <p:extLst>
      <p:ext uri="{BB962C8B-B14F-4D97-AF65-F5344CB8AC3E}">
        <p14:creationId xmlns:p14="http://schemas.microsoft.com/office/powerpoint/2010/main" val="3678515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7E6312-4BAC-D7CC-9F8C-89DE5287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I and Type II Errors – Another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66C13-B3E1-7CCB-67D9-85C737684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a criminal court case, H</a:t>
            </a:r>
            <a:r>
              <a:rPr lang="en-IN" baseline="-25000" dirty="0"/>
              <a:t>0</a:t>
            </a:r>
            <a:r>
              <a:rPr lang="en-IN" dirty="0"/>
              <a:t>: The defendant is not innocent</a:t>
            </a:r>
          </a:p>
          <a:p>
            <a:r>
              <a:rPr lang="en-IN" dirty="0"/>
              <a:t>Possibilities: 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IN" dirty="0"/>
              <a:t>The jury believes that the defendant is guilty when she is innocent - Error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IN" dirty="0"/>
              <a:t>The jury believes that the defendant is guilty when she is not innocent - Ok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IN" dirty="0"/>
              <a:t>The jury believes that the defendant is innocent when she is not innocent - Error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IN" dirty="0"/>
              <a:t>The jury believes that the defendant is innocent when she is innocent – Ok</a:t>
            </a:r>
          </a:p>
          <a:p>
            <a:pPr marL="914400" lvl="1" indent="-457200">
              <a:buFont typeface="+mj-lt"/>
              <a:buAutoNum type="alphaLcPeriod"/>
            </a:pPr>
            <a:endParaRPr lang="en-IN" dirty="0"/>
          </a:p>
          <a:p>
            <a:r>
              <a:rPr lang="en-IN" dirty="0"/>
              <a:t>What are Type I and Type II errors here, and which one is more dangerous?</a:t>
            </a:r>
          </a:p>
          <a:p>
            <a:pPr marL="914400" lvl="1" indent="-457200">
              <a:buFont typeface="+mj-lt"/>
              <a:buAutoNum type="alphaL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406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21C2-79D9-EBD7-F080-1F7D9FB4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29E40-5D06-B0D7-514B-A32A6CD68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Probability sampling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>
                <a:solidFill>
                  <a:srgbClr val="FF0000"/>
                </a:solidFill>
              </a:rPr>
              <a:t>Random selection</a:t>
            </a:r>
          </a:p>
          <a:p>
            <a:pPr lvl="1"/>
            <a:r>
              <a:rPr lang="en-US" dirty="0"/>
              <a:t>Every member of the population has a chance of being selected</a:t>
            </a:r>
          </a:p>
          <a:p>
            <a:pPr lvl="1"/>
            <a:r>
              <a:rPr lang="en-US" dirty="0"/>
              <a:t>Most appropriate</a:t>
            </a:r>
          </a:p>
          <a:p>
            <a:pPr lvl="1"/>
            <a:r>
              <a:rPr lang="en-US" dirty="0"/>
              <a:t>Mainly used in quantitative research</a:t>
            </a:r>
          </a:p>
          <a:p>
            <a:r>
              <a:rPr lang="en-US" b="1" dirty="0"/>
              <a:t>Non-probability sampling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>
                <a:solidFill>
                  <a:srgbClr val="FF0000"/>
                </a:solidFill>
              </a:rPr>
              <a:t>Non-random selection</a:t>
            </a:r>
          </a:p>
          <a:p>
            <a:pPr lvl="1"/>
            <a:r>
              <a:rPr lang="en-US" dirty="0"/>
              <a:t>Not every individual has a chance of being included</a:t>
            </a:r>
          </a:p>
          <a:p>
            <a:pPr lvl="1"/>
            <a:r>
              <a:rPr lang="en-US" dirty="0"/>
              <a:t>Easier and cheaper to access, has a higher risk of </a:t>
            </a:r>
            <a:r>
              <a:rPr lang="en-US" b="1" dirty="0"/>
              <a:t>sampling bias</a:t>
            </a:r>
          </a:p>
          <a:p>
            <a:pPr lvl="1"/>
            <a:r>
              <a:rPr lang="en-US" dirty="0"/>
              <a:t>Used in qualitative research</a:t>
            </a:r>
          </a:p>
        </p:txBody>
      </p:sp>
    </p:spTree>
    <p:extLst>
      <p:ext uri="{BB962C8B-B14F-4D97-AF65-F5344CB8AC3E}">
        <p14:creationId xmlns:p14="http://schemas.microsoft.com/office/powerpoint/2010/main" val="2592938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7E6312-4BAC-D7CC-9F8C-89DE5287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I and Type II Errors – Another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66C13-B3E1-7CCB-67D9-85C7376849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In a criminal court case, H</a:t>
            </a:r>
            <a:r>
              <a:rPr lang="en-IN" baseline="-25000" dirty="0"/>
              <a:t>0</a:t>
            </a:r>
            <a:r>
              <a:rPr lang="en-IN" dirty="0"/>
              <a:t>: The defendant is not innocent</a:t>
            </a:r>
          </a:p>
          <a:p>
            <a:r>
              <a:rPr lang="en-IN" dirty="0"/>
              <a:t>Possibilities: 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IN" dirty="0"/>
              <a:t>The jury believes that the defendant is not innocent when she is innocent - Error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IN" dirty="0"/>
              <a:t>The jury believes that the defendant is not innocent when she is not innocent - Ok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IN" dirty="0"/>
              <a:t>The jury believes that the defendant is innocent when she is not innocent - Error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IN" dirty="0"/>
              <a:t>The jury believes that the defendant is innocent when she is innocent – Ok</a:t>
            </a:r>
          </a:p>
          <a:p>
            <a:r>
              <a:rPr lang="en-IN" dirty="0"/>
              <a:t>What are Type I and Type II errors here, and which one is more dangerous?</a:t>
            </a:r>
          </a:p>
          <a:p>
            <a:pPr marL="914400" lvl="1" indent="-457200">
              <a:buFont typeface="+mj-lt"/>
              <a:buAutoNum type="alphaLcPeriod"/>
            </a:pPr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6878F8-B39F-1087-411F-6F86AB5B19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Remember:</a:t>
            </a:r>
          </a:p>
          <a:p>
            <a:pPr lvl="1"/>
            <a:r>
              <a:rPr lang="en-IN" dirty="0"/>
              <a:t>Type I Error occurs when H</a:t>
            </a:r>
            <a:r>
              <a:rPr lang="en-IN" baseline="-25000" dirty="0"/>
              <a:t>0</a:t>
            </a:r>
            <a:r>
              <a:rPr lang="en-IN" dirty="0"/>
              <a:t> is true</a:t>
            </a:r>
          </a:p>
          <a:p>
            <a:pPr lvl="1"/>
            <a:r>
              <a:rPr lang="en-IN" dirty="0"/>
              <a:t>Type II Error occurs when H</a:t>
            </a:r>
            <a:r>
              <a:rPr lang="en-IN" baseline="-25000" dirty="0"/>
              <a:t>0</a:t>
            </a:r>
            <a:r>
              <a:rPr lang="en-IN" dirty="0"/>
              <a:t> is false</a:t>
            </a:r>
          </a:p>
          <a:p>
            <a:r>
              <a:rPr lang="en-IN" dirty="0"/>
              <a:t>In this example: H</a:t>
            </a:r>
            <a:r>
              <a:rPr lang="en-IN" baseline="-25000" dirty="0"/>
              <a:t>0</a:t>
            </a:r>
            <a:r>
              <a:rPr lang="en-IN" dirty="0"/>
              <a:t>: Defendant is innocent</a:t>
            </a:r>
          </a:p>
          <a:p>
            <a:pPr lvl="1"/>
            <a:r>
              <a:rPr lang="en-IN" dirty="0"/>
              <a:t>(c) Type I error</a:t>
            </a:r>
          </a:p>
          <a:p>
            <a:pPr lvl="1"/>
            <a:r>
              <a:rPr lang="en-IN" dirty="0"/>
              <a:t>(a) Type II error</a:t>
            </a:r>
          </a:p>
          <a:p>
            <a:r>
              <a:rPr lang="en-IN" dirty="0"/>
              <a:t>Which one is more serious?</a:t>
            </a:r>
          </a:p>
          <a:p>
            <a:pPr lvl="1"/>
            <a:r>
              <a:rPr lang="en-IN" dirty="0"/>
              <a:t>Perhaps (a), but then someone can also argue it is (c), depending on the situation and the crime</a:t>
            </a:r>
          </a:p>
        </p:txBody>
      </p:sp>
    </p:spTree>
    <p:extLst>
      <p:ext uri="{BB962C8B-B14F-4D97-AF65-F5344CB8AC3E}">
        <p14:creationId xmlns:p14="http://schemas.microsoft.com/office/powerpoint/2010/main" val="1790361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D13BB-FB33-FB3D-70F4-81BA0C42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 Square Test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AB3C2-0E14-7164-D13D-7711222B1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794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E4AF38-5D62-C161-1979-6108BD9A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8D400-8C34-BB70-0FEB-61E88DF5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Chi-square test</a:t>
            </a:r>
            <a:r>
              <a:rPr lang="en-US" dirty="0"/>
              <a:t>: Used to analyze relationships between </a:t>
            </a:r>
            <a:r>
              <a:rPr lang="en-US" i="1" dirty="0"/>
              <a:t>categorical data</a:t>
            </a:r>
          </a:p>
          <a:p>
            <a:endParaRPr lang="en-US" dirty="0"/>
          </a:p>
          <a:p>
            <a:r>
              <a:rPr lang="en-US" b="1" dirty="0"/>
              <a:t>Chi-square test for homogeneity</a:t>
            </a:r>
            <a:r>
              <a:rPr lang="en-US" dirty="0"/>
              <a:t>: Are probability distributions for two different groups homogeneous with respect to some characteristic?</a:t>
            </a:r>
          </a:p>
          <a:p>
            <a:r>
              <a:rPr lang="en-US" b="1" dirty="0"/>
              <a:t>Chi-square test for association/independence</a:t>
            </a:r>
            <a:r>
              <a:rPr lang="en-US" dirty="0"/>
              <a:t>: Do we find a significant association between two categorical variables?</a:t>
            </a:r>
            <a:endParaRPr lang="en-US" b="1" dirty="0"/>
          </a:p>
          <a:p>
            <a:r>
              <a:rPr lang="en-US" b="1" dirty="0"/>
              <a:t>Chi-square test for goodness of fit</a:t>
            </a:r>
            <a:r>
              <a:rPr lang="en-US" dirty="0"/>
              <a:t>: Does data fit a specified distribution?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8621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F108-2FE1-8AD3-CF61-C160ED65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Test for Homogeneity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971A6-60EB-A9A5-240E-BF1343166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Ice cream preference of 300 people, 100 each from three categories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sz="2600" dirty="0"/>
          </a:p>
          <a:p>
            <a:r>
              <a:rPr lang="en-US" sz="2600" dirty="0"/>
              <a:t>Null Hypothesis (H0): There is no difference in ice cream flavor preference among the different age groups</a:t>
            </a:r>
          </a:p>
          <a:p>
            <a:r>
              <a:rPr lang="en-US" sz="2600" dirty="0"/>
              <a:t>Alternative Hypothesis (H1): There is a difference in ice cream flavor preference among the different age groups</a:t>
            </a:r>
            <a:endParaRPr lang="en-IN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D4B6F-84EF-E9AB-EC8D-5068519D5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561" y="2192840"/>
            <a:ext cx="6623261" cy="247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31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1AA1-53BF-808D-AE4F-A3DA3DD8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Test for Homogeneity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B0B0AC-D9AE-B551-6853-DF8410D2F0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IN" dirty="0"/>
                  <a:t>Calculate </a:t>
                </a:r>
                <a:r>
                  <a:rPr lang="en-IN" i="1" dirty="0"/>
                  <a:t>Expected Frequency</a:t>
                </a:r>
                <a:r>
                  <a:rPr lang="en-IN" dirty="0"/>
                  <a:t> for each cell: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𝑅𝑜𝑤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𝐶𝑜𝑙𝑢𝑚𝑛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𝐺𝑟𝑎𝑛𝑑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Example: For the first row (Children-Vanilla):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(30+40+30)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(30+20+50)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=33.33</m:t>
                    </m:r>
                  </m:oMath>
                </a14:m>
                <a:endParaRPr lang="en-IN" b="0" dirty="0"/>
              </a:p>
              <a:p>
                <a:r>
                  <a:rPr lang="en-IN" dirty="0"/>
                  <a:t>Repeat this for all cells and then calculate the chi-square statistic:</a:t>
                </a:r>
              </a:p>
              <a:p>
                <a:r>
                  <a:rPr lang="en-IN" dirty="0"/>
                  <a:t>Chi-square test statistic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IN" dirty="0"/>
                  <a:t> = 49.5</a:t>
                </a:r>
              </a:p>
              <a:p>
                <a:r>
                  <a:rPr lang="en-IN" dirty="0"/>
                  <a:t>Alpha = 0.05, DF = (r-1) x (c-1) = 4, Critical value = 9.48 (</a:t>
                </a:r>
                <a:r>
                  <a:rPr lang="en-IN" dirty="0">
                    <a:hlinkClick r:id="rId2"/>
                  </a:rPr>
                  <a:t>https://people.smp.uq.edu.au/YoniNazarathy/stat_models_B_course_spring_07/distributions/chisqtab.pdf</a:t>
                </a:r>
                <a:r>
                  <a:rPr lang="en-IN" dirty="0"/>
                  <a:t>)</a:t>
                </a:r>
              </a:p>
              <a:p>
                <a:r>
                  <a:rPr lang="en-IN" dirty="0"/>
                  <a:t>P-value &lt; 0.00001 (https://www.socscistatistics.com/pvalues/chidistribution.aspx)</a:t>
                </a:r>
              </a:p>
              <a:p>
                <a:r>
                  <a:rPr lang="en-IN" dirty="0"/>
                  <a:t>Since test statistic &gt; critical value, reject H0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B0B0AC-D9AE-B551-6853-DF8410D2F0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980" r="-290" b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996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ADE5-7FA1-A62F-D5C1-F4270364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 for Goodness of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53FE-1CE6-2D68-EF4D-B9983716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 if the observed frequencies of a single categorical variable match with a pre-defined expected distribution</a:t>
            </a:r>
          </a:p>
          <a:p>
            <a:r>
              <a:rPr lang="en-US" dirty="0"/>
              <a:t>Example: A bakery wants to see if their customers prefer chocolate, vanilla, or strawberry cupcakes equally. They record sales for a week.</a:t>
            </a:r>
          </a:p>
          <a:p>
            <a:r>
              <a:rPr lang="en-US" dirty="0"/>
              <a:t>H0: All flavors have equal preferences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3A97A-BBAD-3F79-4D79-0F11D68F8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481" y="4131292"/>
            <a:ext cx="6801050" cy="236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957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0229-6CCC-0B02-FA71-6DF7D79B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 for Goodness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A9C6D-DFFB-8EA7-E8E3-0CD3C99937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dirty="0"/>
                  <a:t> … Same as that of the Homogeneity test</a:t>
                </a:r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40−33.33</m:t>
                            </m:r>
                          </m:e>
                        </m:d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33.33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−33.33</m:t>
                            </m:r>
                          </m:e>
                        </m:d>
                        <m:r>
                          <a:rPr lang="en-IN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33.33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−33.33</m:t>
                            </m:r>
                          </m:e>
                        </m:d>
                        <m:r>
                          <a:rPr lang="en-IN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33.33</m:t>
                        </m:r>
                      </m:den>
                    </m:f>
                  </m:oMath>
                </a14:m>
                <a:r>
                  <a:rPr lang="en-US" dirty="0"/>
                  <a:t> = 1.35 + 2.19 + 0.098 = 3.5003</a:t>
                </a:r>
              </a:p>
              <a:p>
                <a:r>
                  <a:rPr lang="en-US" dirty="0"/>
                  <a:t>From the chi-square table, for alpha = 0.05 and DF = 2, Critical value: 5.991</a:t>
                </a:r>
              </a:p>
              <a:p>
                <a:r>
                  <a:rPr lang="en-US" dirty="0"/>
                  <a:t>Test statistic &lt; Critical value</a:t>
                </a:r>
              </a:p>
              <a:p>
                <a:r>
                  <a:rPr lang="en-US" dirty="0"/>
                  <a:t>Also, p-value = 0.1737, which is &gt; 0.05, so we fail to reject H0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A9C6D-DFFB-8EA7-E8E3-0CD3C9993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5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8A4F-C88C-04DE-C3CB-A0853F73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 for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B671-BDCF-4E59-510F-0BB664C7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significant association between two categorical variables?</a:t>
            </a:r>
          </a:p>
          <a:p>
            <a:r>
              <a:rPr lang="en-US" dirty="0"/>
              <a:t>H0: There is no relationship between exercise frequency and blood pressure levels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DBD48-3DDF-B56F-DEA5-F61E10467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839" y="3153877"/>
            <a:ext cx="6726189" cy="323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23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8A4F-C88C-04DE-C3CB-A0853F73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 for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A0B671-BDCF-4E59-510F-0BB664C7C3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IN" b="0" i="1" dirty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IN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IN" b="0" i="1" dirty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A0B671-BDCF-4E59-510F-0BB664C7C3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6F7A26F-423E-B294-7033-071C4B383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98" y="3131068"/>
            <a:ext cx="10746302" cy="304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45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8A4F-C88C-04DE-C3CB-A0853F73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 for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B671-BDCF-4E59-510F-0BB664C7C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785"/>
            <a:ext cx="10515600" cy="4887178"/>
          </a:xfrm>
        </p:spPr>
        <p:txBody>
          <a:bodyPr/>
          <a:lstStyle/>
          <a:p>
            <a:r>
              <a:rPr lang="en-US" dirty="0"/>
              <a:t>Calculate expected frequencies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3951AC-142D-AA96-5D4D-E7FFB640C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27" y="2186654"/>
            <a:ext cx="11167056" cy="399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9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A388-A9F1-0AFE-997A-0F8F5C5D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Sampling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503536-5161-E3BB-FF95-CC8E264489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9053" y="1450239"/>
          <a:ext cx="11693893" cy="50426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96993">
                  <a:extLst>
                    <a:ext uri="{9D8B030D-6E8A-4147-A177-3AD203B41FA5}">
                      <a16:colId xmlns:a16="http://schemas.microsoft.com/office/drawing/2014/main" val="784803187"/>
                    </a:ext>
                  </a:extLst>
                </a:gridCol>
                <a:gridCol w="2358189">
                  <a:extLst>
                    <a:ext uri="{9D8B030D-6E8A-4147-A177-3AD203B41FA5}">
                      <a16:colId xmlns:a16="http://schemas.microsoft.com/office/drawing/2014/main" val="88849249"/>
                    </a:ext>
                  </a:extLst>
                </a:gridCol>
                <a:gridCol w="2656573">
                  <a:extLst>
                    <a:ext uri="{9D8B030D-6E8A-4147-A177-3AD203B41FA5}">
                      <a16:colId xmlns:a16="http://schemas.microsoft.com/office/drawing/2014/main" val="2084614368"/>
                    </a:ext>
                  </a:extLst>
                </a:gridCol>
                <a:gridCol w="5082138">
                  <a:extLst>
                    <a:ext uri="{9D8B030D-6E8A-4147-A177-3AD203B41FA5}">
                      <a16:colId xmlns:a16="http://schemas.microsoft.com/office/drawing/2014/main" val="504831341"/>
                    </a:ext>
                  </a:extLst>
                </a:gridCol>
              </a:tblGrid>
              <a:tr h="434607">
                <a:tc>
                  <a:txBody>
                    <a:bodyPr/>
                    <a:lstStyle/>
                    <a:p>
                      <a:r>
                        <a:rPr lang="en-IN" sz="20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Brief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41212"/>
                  </a:ext>
                </a:extLst>
              </a:tr>
              <a:tr h="1071635">
                <a:tc>
                  <a:txBody>
                    <a:bodyPr/>
                    <a:lstStyle/>
                    <a:p>
                      <a:r>
                        <a:rPr lang="en-IN" sz="2000" b="1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Every member of the population has an equal chance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Random number generator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Assign # 1 to 1000 to employees and select n random samples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28644"/>
                  </a:ext>
                </a:extLst>
              </a:tr>
              <a:tr h="750144">
                <a:tc>
                  <a:txBody>
                    <a:bodyPr/>
                    <a:lstStyle/>
                    <a:p>
                      <a:r>
                        <a:rPr lang="en-IN" sz="2000" b="1" dirty="0"/>
                        <a:t>Systematic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Similar but easier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Choose at regular intervals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Pick employee # 7, 17, 27, 37, 47, …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268152"/>
                  </a:ext>
                </a:extLst>
              </a:tr>
              <a:tr h="1393125">
                <a:tc>
                  <a:txBody>
                    <a:bodyPr/>
                    <a:lstStyle/>
                    <a:p>
                      <a:r>
                        <a:rPr lang="en-IN" sz="2000" b="1" dirty="0"/>
                        <a:t>Stratified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More representative, if we have sub-categories within data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Divide population into strata (sub-groups) and then pick proportionate samples from each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If we have 700 women employees and 300 men employees, pick 70 women and 30 men in the sample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03573"/>
                  </a:ext>
                </a:extLst>
              </a:tr>
              <a:tr h="1393125">
                <a:tc>
                  <a:txBody>
                    <a:bodyPr/>
                    <a:lstStyle/>
                    <a:p>
                      <a:r>
                        <a:rPr lang="en-IN" sz="2000" b="1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Similar, but use entire sub-groups, rather than samples within sub-groups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Divide population into clusters and pick entire clusters as samples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If the offices are in Pune, Mumbai, Delhi, Bangalore, Hyderabad, and Chennai select Pune and Chennai as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89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7485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8A4F-C88C-04DE-C3CB-A0853F73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 for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B671-BDCF-4E59-510F-0BB664C7C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r>
              <a:rPr lang="en-US" dirty="0"/>
              <a:t>Test statistic: 4.45</a:t>
            </a:r>
          </a:p>
          <a:p>
            <a:r>
              <a:rPr lang="en-US" dirty="0"/>
              <a:t>Alpha = 0.05, Degrees of freedom: 2, Critical value = 5.99</a:t>
            </a:r>
          </a:p>
          <a:p>
            <a:r>
              <a:rPr lang="en-US" dirty="0"/>
              <a:t>test statistic &lt; critical value</a:t>
            </a:r>
          </a:p>
          <a:p>
            <a:r>
              <a:rPr lang="en-US" dirty="0"/>
              <a:t>Also, p-value: 0.108 &gt; alpha</a:t>
            </a:r>
          </a:p>
          <a:p>
            <a:r>
              <a:rPr lang="en-US" dirty="0"/>
              <a:t>We fail to reject H0 </a:t>
            </a:r>
          </a:p>
        </p:txBody>
      </p:sp>
    </p:spTree>
    <p:extLst>
      <p:ext uri="{BB962C8B-B14F-4D97-AF65-F5344CB8AC3E}">
        <p14:creationId xmlns:p14="http://schemas.microsoft.com/office/powerpoint/2010/main" val="1342575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2DDB-64A5-33A0-6577-6F146969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Python Functions: </a:t>
            </a:r>
            <a:r>
              <a:rPr lang="en-US" dirty="0" err="1"/>
              <a:t>stats.chisquare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5BC6B-A501-68C2-95B8-286BBB747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stat.schisquare</a:t>
            </a:r>
            <a:r>
              <a:rPr lang="en-US" b="1" dirty="0"/>
              <a:t>()</a:t>
            </a:r>
          </a:p>
          <a:p>
            <a:r>
              <a:rPr lang="en-US" dirty="0"/>
              <a:t>Goodness of fit</a:t>
            </a:r>
          </a:p>
          <a:p>
            <a:endParaRPr lang="en-US" dirty="0"/>
          </a:p>
          <a:p>
            <a:r>
              <a:rPr lang="en-US" b="1" dirty="0"/>
              <a:t>chi2_contingency()</a:t>
            </a:r>
          </a:p>
          <a:p>
            <a:r>
              <a:rPr lang="en-US" dirty="0"/>
              <a:t>Homogeneity or Independence … Same function is used</a:t>
            </a:r>
          </a:p>
          <a:p>
            <a:endParaRPr lang="en-US" dirty="0"/>
          </a:p>
          <a:p>
            <a:r>
              <a:rPr lang="en-IN" dirty="0"/>
              <a:t>C:\code\Data Analytics\chi_square_independence.py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379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9784D-2AA9-EF9C-C43A-83CAB5C2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97FC5-66E5-EDA3-67F1-D53F55232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1842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6684-FEDF-5D6A-9621-00C1401F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2FA99-50DC-63A1-9F20-40258F7E4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Decision tree</a:t>
            </a:r>
            <a:r>
              <a:rPr lang="en-IN" dirty="0"/>
              <a:t>:</a:t>
            </a:r>
            <a:r>
              <a:rPr lang="en-IN" b="1" dirty="0"/>
              <a:t> </a:t>
            </a:r>
            <a:r>
              <a:rPr lang="en-IN" dirty="0"/>
              <a:t>A flowchart for classification and regression (Hence: </a:t>
            </a:r>
            <a:r>
              <a:rPr lang="en-IN" b="1" dirty="0"/>
              <a:t>Classification And Regression Tree – CART</a:t>
            </a:r>
            <a:r>
              <a:rPr lang="en-IN" dirty="0"/>
              <a:t>)</a:t>
            </a:r>
          </a:p>
          <a:p>
            <a:r>
              <a:rPr lang="en-IN" dirty="0"/>
              <a:t>Type of </a:t>
            </a:r>
            <a:r>
              <a:rPr lang="en-IN" b="1" dirty="0"/>
              <a:t>supervised machine learning</a:t>
            </a:r>
            <a:endParaRPr lang="en-IN" dirty="0"/>
          </a:p>
          <a:p>
            <a:r>
              <a:rPr lang="en-IN" dirty="0"/>
              <a:t>Classification example</a:t>
            </a:r>
          </a:p>
          <a:p>
            <a:pPr lvl="1"/>
            <a:r>
              <a:rPr lang="en-IN" dirty="0"/>
              <a:t>Check email is spam/not</a:t>
            </a:r>
          </a:p>
          <a:p>
            <a:pPr lvl="1"/>
            <a:r>
              <a:rPr lang="en-IN" dirty="0"/>
              <a:t>Root node of the tree checks if the email contains the word </a:t>
            </a:r>
            <a:r>
              <a:rPr lang="en-IN" i="1" dirty="0"/>
              <a:t>free</a:t>
            </a:r>
            <a:endParaRPr lang="en-IN" dirty="0"/>
          </a:p>
          <a:p>
            <a:pPr lvl="1"/>
            <a:r>
              <a:rPr lang="en-IN" dirty="0"/>
              <a:t>If yes, follow branch </a:t>
            </a:r>
            <a:r>
              <a:rPr lang="en-IN" i="1" dirty="0"/>
              <a:t>Spam</a:t>
            </a:r>
            <a:r>
              <a:rPr lang="en-IN" dirty="0"/>
              <a:t>, else follow a different branch </a:t>
            </a:r>
            <a:r>
              <a:rPr lang="en-IN" i="1" dirty="0"/>
              <a:t>Not spam</a:t>
            </a:r>
            <a:endParaRPr lang="en-IN" dirty="0"/>
          </a:p>
          <a:p>
            <a:pPr lvl="1"/>
            <a:r>
              <a:rPr lang="en-IN" dirty="0"/>
              <a:t>Further nodes will check features such as sender’s address etc</a:t>
            </a:r>
          </a:p>
          <a:p>
            <a:r>
              <a:rPr lang="en-IN" dirty="0"/>
              <a:t>Regression example</a:t>
            </a:r>
          </a:p>
          <a:p>
            <a:pPr lvl="1"/>
            <a:r>
              <a:rPr lang="en-IN" dirty="0"/>
              <a:t>Predict house price</a:t>
            </a:r>
          </a:p>
          <a:p>
            <a:pPr lvl="1"/>
            <a:r>
              <a:rPr lang="en-IN" dirty="0"/>
              <a:t>Root node will check area (&lt;= 1500 square feet or not)</a:t>
            </a:r>
          </a:p>
          <a:p>
            <a:pPr lvl="1"/>
            <a:r>
              <a:rPr lang="en-IN" dirty="0"/>
              <a:t>If yes, follow </a:t>
            </a:r>
            <a:r>
              <a:rPr lang="en-IN" i="1" dirty="0"/>
              <a:t>Lower price</a:t>
            </a:r>
            <a:r>
              <a:rPr lang="en-IN" dirty="0"/>
              <a:t> branch, else follow </a:t>
            </a:r>
            <a:r>
              <a:rPr lang="en-IN" i="1" dirty="0"/>
              <a:t>Higher price</a:t>
            </a:r>
            <a:r>
              <a:rPr lang="en-IN" dirty="0"/>
              <a:t> branch</a:t>
            </a:r>
          </a:p>
          <a:p>
            <a:pPr lvl="1"/>
            <a:r>
              <a:rPr lang="en-IN" dirty="0"/>
              <a:t>Further nodes will check features such as number of bedrooms etc</a:t>
            </a:r>
          </a:p>
        </p:txBody>
      </p:sp>
    </p:spTree>
    <p:extLst>
      <p:ext uri="{BB962C8B-B14F-4D97-AF65-F5344CB8AC3E}">
        <p14:creationId xmlns:p14="http://schemas.microsoft.com/office/powerpoint/2010/main" val="11810361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F3EB-0985-74A0-7295-0BC76178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73F35-EDBA-F7DB-6C96-5AB4ED35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Entropy</a:t>
            </a:r>
            <a:r>
              <a:rPr lang="en-IN" dirty="0"/>
              <a:t>: Tells us how homogeneous a dataset is</a:t>
            </a:r>
          </a:p>
          <a:p>
            <a:endParaRPr lang="en-IN" dirty="0"/>
          </a:p>
          <a:p>
            <a:r>
              <a:rPr lang="en-IN" dirty="0"/>
              <a:t>High entropy: Data has high variability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Low entropy: Data has low variability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B2072-764D-647E-1F84-921C422E5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3334130" y="3370640"/>
            <a:ext cx="547663" cy="1095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4D2F29-A808-D4E6-5B05-3A9976482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611372" y="3370641"/>
            <a:ext cx="549184" cy="1095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028FE-7102-3694-9618-58EEB7B14F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882504" y="3371248"/>
            <a:ext cx="549184" cy="1094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CF58B4-ED92-E98F-8387-ADBBC299D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5506993" y="3370639"/>
            <a:ext cx="547663" cy="10953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DCC90F-32CF-0D14-2EC1-625E0168F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84235" y="3370640"/>
            <a:ext cx="549184" cy="1095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81743B-0B09-3336-4D08-8F269B7596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055367" y="3371247"/>
            <a:ext cx="549184" cy="10947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819A4C-4DC4-787D-9D86-54E9410A4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6251287" y="3370639"/>
            <a:ext cx="547663" cy="10953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D73C10-93F3-138F-749C-02FD80F815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972524" y="3371246"/>
            <a:ext cx="549184" cy="10947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C9FF04-FFAA-0749-4A54-7651D1290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79856" y="3370639"/>
            <a:ext cx="549184" cy="1095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20623B-BE31-52D2-4F94-B4E70685E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435766" y="3370638"/>
            <a:ext cx="549184" cy="109532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F7E88B1-13FF-98A6-2931-CC61FAD58B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flipH="1">
            <a:off x="9749618" y="3352204"/>
            <a:ext cx="547342" cy="10953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058124-E1D0-F2AA-84C1-32E35964C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080415" y="3370637"/>
            <a:ext cx="547663" cy="10953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BDFFB7-83CA-97E9-1652-462CFF8A31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476482" y="3352204"/>
            <a:ext cx="549184" cy="10947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FE3C968-1178-5E33-685C-ADA0B420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1151804" y="5425425"/>
            <a:ext cx="547663" cy="10953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444B473-2348-E62A-A1D6-F1111BFF2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1739239" y="5425425"/>
            <a:ext cx="547663" cy="109532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9BD4540-D8EC-8113-5877-D67050C85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2386046" y="5397549"/>
            <a:ext cx="547663" cy="10953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B954E19-1890-8327-E0D2-643E34209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2973481" y="5397549"/>
            <a:ext cx="547663" cy="10953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0A70E7-0B43-043B-6E07-4EF93F2D1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3560916" y="5397549"/>
            <a:ext cx="547663" cy="10953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ABE90E-1F3D-B389-2024-5392C48C4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4148351" y="5397549"/>
            <a:ext cx="547663" cy="10953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F252BE-C8B9-0716-898A-07BEAF226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4803673" y="5397549"/>
            <a:ext cx="547663" cy="10953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6165533-EE08-4436-63A5-20275A318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5391108" y="5397549"/>
            <a:ext cx="547663" cy="10953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7AA3B5-5EA1-4FA8-1116-1B62F19F7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6043180" y="5397549"/>
            <a:ext cx="547663" cy="10953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EF1C02A-F077-2CF0-3085-06C95DF3C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6630615" y="5397549"/>
            <a:ext cx="547663" cy="1095326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B6F142A3-C2C8-B4A1-52DF-AC8273B230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flipH="1">
            <a:off x="1151804" y="3387283"/>
            <a:ext cx="547342" cy="109532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8080280-CD3C-21A8-EF86-ECF0C409D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7861282" y="5389473"/>
            <a:ext cx="547663" cy="109532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6BAE6C6-2EB2-5DAF-7DD0-FB4A7A801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8448717" y="5389473"/>
            <a:ext cx="547663" cy="109532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B0AC106-762A-1E08-ABAC-EDA9D8877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108581" y="5389473"/>
            <a:ext cx="547663" cy="109532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0AFEE9F-32D1-C842-0A6F-AA76D9974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696016" y="5389473"/>
            <a:ext cx="547663" cy="109532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B280557-9508-A454-FFB3-6D196A535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7273847" y="5397549"/>
            <a:ext cx="547663" cy="109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92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543B-BAAB-E61B-F389-6F8EEF08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940"/>
            <a:ext cx="10515600" cy="580097"/>
          </a:xfrm>
        </p:spPr>
        <p:txBody>
          <a:bodyPr>
            <a:normAutofit fontScale="90000"/>
          </a:bodyPr>
          <a:lstStyle/>
          <a:p>
            <a:r>
              <a:rPr lang="en-IN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33467F-93C7-8924-9C7C-5EEA8E33D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81037"/>
                <a:ext cx="10515600" cy="549592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IN" dirty="0"/>
                  <a:t>Consider three data sets:</a:t>
                </a:r>
              </a:p>
              <a:p>
                <a:pPr lvl="1"/>
                <a:r>
                  <a:rPr lang="en-IN" dirty="0"/>
                  <a:t>D1: [</a:t>
                </a:r>
                <a:r>
                  <a:rPr lang="en-IN" dirty="0">
                    <a:solidFill>
                      <a:srgbClr val="FF0000"/>
                    </a:solidFill>
                  </a:rPr>
                  <a:t>A, A, A, A, A, A, A, A</a:t>
                </a:r>
                <a:r>
                  <a:rPr lang="en-IN" dirty="0"/>
                  <a:t>] -&gt; Completely homogeneous -&gt; Only 1 class -&gt; Entropy = 0</a:t>
                </a:r>
              </a:p>
              <a:p>
                <a:pPr lvl="1"/>
                <a:r>
                  <a:rPr lang="en-IN" dirty="0"/>
                  <a:t>D2: [</a:t>
                </a:r>
                <a:r>
                  <a:rPr lang="en-IN" dirty="0">
                    <a:solidFill>
                      <a:srgbClr val="FF0000"/>
                    </a:solidFill>
                  </a:rPr>
                  <a:t>A</a:t>
                </a:r>
                <a:r>
                  <a:rPr lang="en-IN" dirty="0"/>
                  <a:t>, </a:t>
                </a:r>
                <a:r>
                  <a:rPr lang="en-IN" dirty="0">
                    <a:solidFill>
                      <a:srgbClr val="7030A0"/>
                    </a:solidFill>
                  </a:rPr>
                  <a:t>B</a:t>
                </a:r>
                <a:r>
                  <a:rPr lang="en-IN" dirty="0"/>
                  <a:t>, </a:t>
                </a:r>
                <a:r>
                  <a:rPr lang="en-IN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</a:t>
                </a:r>
                <a:r>
                  <a:rPr lang="en-IN" dirty="0"/>
                  <a:t>, </a:t>
                </a:r>
                <a:r>
                  <a:rPr lang="en-IN" dirty="0">
                    <a:solidFill>
                      <a:srgbClr val="FFC000"/>
                    </a:solidFill>
                  </a:rPr>
                  <a:t>D</a:t>
                </a:r>
                <a:r>
                  <a:rPr lang="en-IN" dirty="0"/>
                  <a:t>, </a:t>
                </a:r>
                <a:r>
                  <a:rPr lang="en-IN" dirty="0">
                    <a:solidFill>
                      <a:srgbClr val="92D050"/>
                    </a:solidFill>
                  </a:rPr>
                  <a:t>E</a:t>
                </a:r>
                <a:r>
                  <a:rPr lang="en-IN" dirty="0"/>
                  <a:t>, </a:t>
                </a:r>
                <a:r>
                  <a:rPr lang="en-IN" dirty="0">
                    <a:solidFill>
                      <a:schemeClr val="accent2"/>
                    </a:solidFill>
                  </a:rPr>
                  <a:t>F</a:t>
                </a:r>
                <a:r>
                  <a:rPr lang="en-IN" dirty="0"/>
                  <a:t>, </a:t>
                </a:r>
                <a:r>
                  <a:rPr lang="en-IN" dirty="0">
                    <a:solidFill>
                      <a:schemeClr val="bg1">
                        <a:lumMod val="65000"/>
                      </a:schemeClr>
                    </a:solidFill>
                  </a:rPr>
                  <a:t>G</a:t>
                </a:r>
                <a:r>
                  <a:rPr lang="en-IN" dirty="0"/>
                  <a:t>, </a:t>
                </a:r>
                <a:r>
                  <a:rPr lang="en-IN" dirty="0">
                    <a:solidFill>
                      <a:schemeClr val="accent2"/>
                    </a:solidFill>
                  </a:rPr>
                  <a:t>H</a:t>
                </a:r>
                <a:r>
                  <a:rPr lang="en-IN" dirty="0"/>
                  <a:t>] -&gt; Not at all homogeneous -&gt; 8 classes -&gt; Entropy = 3</a:t>
                </a:r>
              </a:p>
              <a:p>
                <a:pPr lvl="1"/>
                <a:r>
                  <a:rPr lang="en-IN" dirty="0"/>
                  <a:t>D3: [</a:t>
                </a:r>
                <a:r>
                  <a:rPr lang="en-IN" dirty="0">
                    <a:solidFill>
                      <a:srgbClr val="FF0000"/>
                    </a:solidFill>
                  </a:rPr>
                  <a:t>A, A, A, A</a:t>
                </a:r>
                <a:r>
                  <a:rPr lang="en-IN" dirty="0"/>
                  <a:t>, </a:t>
                </a:r>
                <a:r>
                  <a:rPr lang="en-IN" dirty="0">
                    <a:solidFill>
                      <a:srgbClr val="7030A0"/>
                    </a:solidFill>
                  </a:rPr>
                  <a:t>B, B, B, B</a:t>
                </a:r>
                <a:r>
                  <a:rPr lang="en-IN" dirty="0"/>
                  <a:t>] -&gt; Partially homogeneous -&gt; 2 classes -&gt; Entropy = 1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=−Ʃ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pi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pi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IN" dirty="0"/>
                  <a:t> </a:t>
                </a:r>
              </a:p>
              <a:p>
                <a:pPr lvl="1"/>
                <a:r>
                  <a:rPr lang="en-IN" dirty="0"/>
                  <a:t>n=number of classes in data, p = proportion of data points belonging to that class</a:t>
                </a:r>
              </a:p>
              <a:p>
                <a:r>
                  <a:rPr lang="en-IN" dirty="0"/>
                  <a:t>Entropy(D1) = -(1/1 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(1/1)) = -(1 x 0) = -0 ~ 0</a:t>
                </a:r>
              </a:p>
              <a:p>
                <a:r>
                  <a:rPr lang="en-IN" dirty="0"/>
                  <a:t>Entropy(D2) = -[(1/8 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(1/8) + (1/8 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(1/8) …] 8 times </a:t>
                </a:r>
              </a:p>
              <a:p>
                <a:r>
                  <a:rPr lang="en-IN" dirty="0"/>
                  <a:t>                       = -[(1/8 x -3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+ (1/8 x -3) …] 8 times</a:t>
                </a:r>
              </a:p>
              <a:p>
                <a:r>
                  <a:rPr lang="en-IN" dirty="0"/>
                  <a:t>                       = -[-3/8          + -3/8          …] 8 times = -[-24/8 ] = 3</a:t>
                </a:r>
              </a:p>
              <a:p>
                <a:r>
                  <a:rPr lang="en-IN" dirty="0"/>
                  <a:t>Entropy(D3) = -[(1/2 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(1/2) + (1/2 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(1/2)]</a:t>
                </a:r>
              </a:p>
              <a:p>
                <a:r>
                  <a:rPr lang="en-IN" dirty="0"/>
                  <a:t>                       = -[(1/2 x -1)             + (1/2 x -1)]  = -[-1/2 – 1/2] = -[-2/2] =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33467F-93C7-8924-9C7C-5EEA8E33D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81037"/>
                <a:ext cx="10515600" cy="5495926"/>
              </a:xfrm>
              <a:blipFill>
                <a:blip r:embed="rId2"/>
                <a:stretch>
                  <a:fillRect l="-928" t="-1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855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407A-DCC7-1E1D-561B-6AD68AEC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Entropy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5FF6-5F19-6B2D-8698-0C55874CD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Code: C:\code\</a:t>
            </a:r>
          </a:p>
          <a:p>
            <a:pPr marL="0" indent="0">
              <a:buNone/>
            </a:pPr>
            <a:r>
              <a:rPr lang="en-IN" sz="2000" dirty="0"/>
              <a:t>Data Analytics\</a:t>
            </a:r>
          </a:p>
          <a:p>
            <a:pPr marL="0" indent="0">
              <a:buNone/>
            </a:pPr>
            <a:r>
              <a:rPr lang="en-IN" sz="2000" dirty="0"/>
              <a:t>Decision_Tree_Create_Dummy_Data.py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Dataset: decision_tree_data.csv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72961-CB1E-AC7B-60D1-3E9006C54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769" y="220534"/>
            <a:ext cx="6696147" cy="627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38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248B-F2B8-AAE9-28DF-1F13FF82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Entropy of </a:t>
            </a:r>
            <a:r>
              <a:rPr lang="en-IN" i="1" dirty="0" err="1"/>
              <a:t>has_existing_loan</a:t>
            </a:r>
            <a:r>
              <a:rPr lang="en-IN" i="1" dirty="0"/>
              <a:t>?</a:t>
            </a:r>
            <a:r>
              <a:rPr lang="en-IN" dirty="0"/>
              <a:t> Column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E5CB5-351F-26E5-A150-CD2259CF0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err="1"/>
                  <a:t>has_existing_loan</a:t>
                </a:r>
                <a:r>
                  <a:rPr lang="en-IN" dirty="0"/>
                  <a:t>? Yes = 15, No = 10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=−Ʃ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pi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pi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=-[(10/25 x log</a:t>
                </a:r>
                <a:r>
                  <a:rPr lang="en-IN" baseline="-25000" dirty="0"/>
                  <a:t>2</a:t>
                </a:r>
                <a:r>
                  <a:rPr lang="en-IN" dirty="0"/>
                  <a:t>(10/25) + (15/25 x log</a:t>
                </a:r>
                <a:r>
                  <a:rPr lang="en-IN" baseline="-25000" dirty="0"/>
                  <a:t>2</a:t>
                </a:r>
                <a:r>
                  <a:rPr lang="en-IN" dirty="0"/>
                  <a:t>(15/25)]</a:t>
                </a:r>
              </a:p>
              <a:p>
                <a:r>
                  <a:rPr lang="en-IN" dirty="0"/>
                  <a:t>=-[(0.4 x -1.322) + (0.6 x -0.737)]</a:t>
                </a:r>
              </a:p>
              <a:p>
                <a:r>
                  <a:rPr lang="en-IN" dirty="0"/>
                  <a:t>=-[-0.5288 + -0.4422] </a:t>
                </a:r>
              </a:p>
              <a:p>
                <a:r>
                  <a:rPr lang="en-IN" dirty="0"/>
                  <a:t>= 0.971</a:t>
                </a:r>
              </a:p>
              <a:p>
                <a:endParaRPr lang="en-IN" dirty="0"/>
              </a:p>
              <a:p>
                <a:r>
                  <a:rPr lang="en-IN" dirty="0"/>
                  <a:t>Similarly, we can calculate for the others and compare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E5CB5-351F-26E5-A150-CD2259CF0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E974043-3D59-5EE5-FFBE-9121EA4AC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228" y="21471"/>
            <a:ext cx="1768462" cy="647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0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6D14-DA99-6048-4320-A2CBAA7E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Entropy and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758F-C280-24C8-51A3-AADDC163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are building a decision tree to predict whether a loan given to a person would result in a write-off or not</a:t>
            </a:r>
          </a:p>
          <a:p>
            <a:r>
              <a:rPr lang="en-US" dirty="0"/>
              <a:t>Features (Independent variables): Balance (&lt;50k or &gt;50k) and Residence (Own, Rented, Other)</a:t>
            </a:r>
          </a:p>
          <a:p>
            <a:r>
              <a:rPr lang="en-US" dirty="0"/>
              <a:t>Target variable: Write-off or No write-off</a:t>
            </a:r>
          </a:p>
          <a:p>
            <a:r>
              <a:rPr lang="en-US" dirty="0"/>
              <a:t>Current dataset has 30 records: 16 write-offs, 14 non-write-offs</a:t>
            </a:r>
          </a:p>
        </p:txBody>
      </p:sp>
    </p:spTree>
    <p:extLst>
      <p:ext uri="{BB962C8B-B14F-4D97-AF65-F5344CB8AC3E}">
        <p14:creationId xmlns:p14="http://schemas.microsoft.com/office/powerpoint/2010/main" val="7544087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4DB5-4E96-DA35-0B29-E99FBADC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 using Balance as the Split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3668A-F437-D76D-8671-02D45A94F4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6CFE1A-32C8-2832-8014-AC28364A0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55755"/>
            <a:ext cx="5786919" cy="5191374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Dots: Write-off, Stars: Non-write-offs</a:t>
            </a:r>
          </a:p>
          <a:p>
            <a:r>
              <a:rPr lang="en-US" sz="3200" dirty="0"/>
              <a:t>We first split the tree on </a:t>
            </a:r>
            <a:r>
              <a:rPr lang="en-US" sz="3200" i="1" dirty="0"/>
              <a:t>Balance</a:t>
            </a:r>
            <a:endParaRPr lang="en-US" sz="3200" dirty="0"/>
          </a:p>
          <a:p>
            <a:r>
              <a:rPr lang="en-US" sz="3200" dirty="0"/>
              <a:t>Left node: 13 records </a:t>
            </a:r>
          </a:p>
          <a:p>
            <a:pPr lvl="1"/>
            <a:r>
              <a:rPr lang="en-US" sz="2800" dirty="0"/>
              <a:t>Write offs = 12 (Probability = 12/13 = 0.92) </a:t>
            </a:r>
          </a:p>
          <a:p>
            <a:pPr lvl="1"/>
            <a:r>
              <a:rPr lang="en-US" sz="2800" dirty="0"/>
              <a:t>Non-write-offs: 1 (Probability = 1/13 = 0.08)</a:t>
            </a:r>
          </a:p>
          <a:p>
            <a:r>
              <a:rPr lang="en-US" sz="3200" dirty="0"/>
              <a:t>Right node: 17 records </a:t>
            </a:r>
          </a:p>
          <a:p>
            <a:pPr lvl="1"/>
            <a:r>
              <a:rPr lang="en-US" sz="2800" dirty="0"/>
              <a:t>Write-offs: 4 (Probability = 4/17 = 0.24) </a:t>
            </a:r>
          </a:p>
          <a:p>
            <a:pPr lvl="1"/>
            <a:r>
              <a:rPr lang="en-US" sz="2800" dirty="0"/>
              <a:t>Non-write-offs: 13 (Probability = 13/17 = 0.76)</a:t>
            </a:r>
            <a:endParaRPr lang="en-IN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560082-2724-7712-BF97-4BF30F550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50" y="1355459"/>
            <a:ext cx="5374965" cy="529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52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A388-A9F1-0AFE-997A-0F8F5C5D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Non-Probability Sampling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503536-5161-E3BB-FF95-CC8E264489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9053" y="1450239"/>
          <a:ext cx="11693893" cy="52983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96993">
                  <a:extLst>
                    <a:ext uri="{9D8B030D-6E8A-4147-A177-3AD203B41FA5}">
                      <a16:colId xmlns:a16="http://schemas.microsoft.com/office/drawing/2014/main" val="784803187"/>
                    </a:ext>
                  </a:extLst>
                </a:gridCol>
                <a:gridCol w="2358189">
                  <a:extLst>
                    <a:ext uri="{9D8B030D-6E8A-4147-A177-3AD203B41FA5}">
                      <a16:colId xmlns:a16="http://schemas.microsoft.com/office/drawing/2014/main" val="88849249"/>
                    </a:ext>
                  </a:extLst>
                </a:gridCol>
                <a:gridCol w="2656573">
                  <a:extLst>
                    <a:ext uri="{9D8B030D-6E8A-4147-A177-3AD203B41FA5}">
                      <a16:colId xmlns:a16="http://schemas.microsoft.com/office/drawing/2014/main" val="2084614368"/>
                    </a:ext>
                  </a:extLst>
                </a:gridCol>
                <a:gridCol w="5082138">
                  <a:extLst>
                    <a:ext uri="{9D8B030D-6E8A-4147-A177-3AD203B41FA5}">
                      <a16:colId xmlns:a16="http://schemas.microsoft.com/office/drawing/2014/main" val="504831341"/>
                    </a:ext>
                  </a:extLst>
                </a:gridCol>
              </a:tblGrid>
              <a:tr h="434607">
                <a:tc>
                  <a:txBody>
                    <a:bodyPr/>
                    <a:lstStyle/>
                    <a:p>
                      <a:r>
                        <a:rPr lang="en-IN" sz="20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Brief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41212"/>
                  </a:ext>
                </a:extLst>
              </a:tr>
              <a:tr h="1071635">
                <a:tc>
                  <a:txBody>
                    <a:bodyPr/>
                    <a:lstStyle/>
                    <a:p>
                      <a:r>
                        <a:rPr lang="en-IN" sz="2000" b="1" dirty="0"/>
                        <a:t>Convenience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Just pick sample data as per one’s convenience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No systematic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To research opinions about student support services in our university, we ask our fellow students to complete a survey on the topic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28644"/>
                  </a:ext>
                </a:extLst>
              </a:tr>
              <a:tr h="750144">
                <a:tc>
                  <a:txBody>
                    <a:bodyPr/>
                    <a:lstStyle/>
                    <a:p>
                      <a:r>
                        <a:rPr lang="en-IN" sz="2000" b="1" dirty="0"/>
                        <a:t>Voluntary-response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People voluntarily come 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Start with the people who are interested – May be biased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Ask employees about problems faced through a third-party survey – unhappy employees will come forward on their 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268152"/>
                  </a:ext>
                </a:extLst>
              </a:tr>
              <a:tr h="1393125">
                <a:tc>
                  <a:txBody>
                    <a:bodyPr/>
                    <a:lstStyle/>
                    <a:p>
                      <a:r>
                        <a:rPr lang="en-IN" sz="2000" b="1" dirty="0"/>
                        <a:t>Purposive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Done for a specific purpose, also called </a:t>
                      </a:r>
                      <a:r>
                        <a:rPr lang="en-IN" sz="2000" b="1" dirty="0"/>
                        <a:t>judgment sampling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Reach the right people and then do a detailed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We want to know the opinions of foreign students at C-DAC, so we specifically talk to them about a variety of 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03573"/>
                  </a:ext>
                </a:extLst>
              </a:tr>
              <a:tr h="1393125">
                <a:tc>
                  <a:txBody>
                    <a:bodyPr/>
                    <a:lstStyle/>
                    <a:p>
                      <a:r>
                        <a:rPr lang="en-IN" sz="2000" b="1" dirty="0"/>
                        <a:t>Snowball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Recruit more participants via existing 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Create a </a:t>
                      </a:r>
                      <a:r>
                        <a:rPr lang="en-IN" sz="2000" b="1" dirty="0"/>
                        <a:t>snowball </a:t>
                      </a:r>
                      <a:r>
                        <a:rPr lang="en-IN" sz="2000" dirty="0"/>
                        <a:t>of 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Homeless people survey – Initially difficult to find such people to speak – But they may help us speak with others soon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89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634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B6A6-74FF-861E-89FC-F6C5BD63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Entropy for the Parent and then After Splitting on the Balance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8527-3574-B191-E298-5E46A9FF87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E03DF-5AF9-C430-8558-9C5417E7D4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4FCD1-9264-8669-C549-D6763B5D2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10" y="2693914"/>
            <a:ext cx="5334000" cy="9181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3AF5A6-6C98-B842-75AA-030D454A3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210" y="2198223"/>
            <a:ext cx="5955348" cy="360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33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13B4-A85C-C926-6893-A4F3FE2A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Information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F3B0D-0C66-22B5-7893-D1E1B9D39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Information gain</a:t>
            </a:r>
            <a:r>
              <a:rPr lang="en-US" dirty="0"/>
              <a:t> is the difference in entropy before and after a split in a decision tree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EC1CC-0D9C-77BE-1C34-1E51D6EF4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06" y="2683440"/>
            <a:ext cx="7948330" cy="2124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6AF092-1A81-493A-376A-E8A8B57F23FE}"/>
              </a:ext>
            </a:extLst>
          </p:cNvPr>
          <p:cNvSpPr txBox="1"/>
          <p:nvPr/>
        </p:nvSpPr>
        <p:spPr>
          <a:xfrm>
            <a:off x="1211844" y="5050535"/>
            <a:ext cx="9768312" cy="120032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Conclusion: </a:t>
            </a:r>
            <a:r>
              <a:rPr lang="en-US" sz="2400" dirty="0">
                <a:solidFill>
                  <a:schemeClr val="bg1"/>
                </a:solidFill>
              </a:rPr>
              <a:t>Splitting on feature ,“Balance” leads to an information gain of 0.37 on our target variable. Let us do the same thing for feature, “Residence” to see how it compares.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513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5488-4CD2-D0E9-92FB-0E448712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if we split the Tree on Residence?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42908-ABEF-03CE-D435-8858F74F7E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D0E757-FE9E-00D1-A5D2-BD2890869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Splitting the tree on Residence gives us 3 child nodes. </a:t>
            </a:r>
          </a:p>
          <a:p>
            <a:r>
              <a:rPr lang="en-US" dirty="0"/>
              <a:t>Left child node: 8 nodes </a:t>
            </a:r>
          </a:p>
          <a:p>
            <a:pPr lvl="1"/>
            <a:r>
              <a:rPr lang="en-US" dirty="0"/>
              <a:t>Write-off: 7/8 (Probability 0.88) </a:t>
            </a:r>
          </a:p>
          <a:p>
            <a:pPr lvl="1"/>
            <a:r>
              <a:rPr lang="en-US" dirty="0"/>
              <a:t>Non-write-off: 1/8 (Probability 0.12)</a:t>
            </a:r>
          </a:p>
          <a:p>
            <a:r>
              <a:rPr lang="en-US" dirty="0"/>
              <a:t>Middle child nodes: 10  nodes</a:t>
            </a:r>
          </a:p>
          <a:p>
            <a:pPr lvl="1"/>
            <a:r>
              <a:rPr lang="en-US" dirty="0"/>
              <a:t>Write-off: 4/10 (Probability 0.40) </a:t>
            </a:r>
          </a:p>
          <a:p>
            <a:pPr lvl="1"/>
            <a:r>
              <a:rPr lang="en-US" dirty="0"/>
              <a:t>Non-write-off: 6/8 (Probability 0.60) </a:t>
            </a:r>
          </a:p>
          <a:p>
            <a:r>
              <a:rPr lang="en-US" dirty="0"/>
              <a:t>Right child node: 12 nodes</a:t>
            </a:r>
          </a:p>
          <a:p>
            <a:pPr lvl="1"/>
            <a:r>
              <a:rPr lang="en-US" dirty="0"/>
              <a:t>Write-off: 5/12 (Probability 0.42) </a:t>
            </a:r>
          </a:p>
          <a:p>
            <a:pPr lvl="1"/>
            <a:r>
              <a:rPr lang="en-US" dirty="0"/>
              <a:t>Non-write-off: 7/12 (Probability 0.58)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AFEECC-68C8-9549-3C89-BE2D4E9BD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798" y="1690688"/>
            <a:ext cx="5490237" cy="425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4814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E6D6-80A5-F04A-98AF-BF16D177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Entropy After Splitting on the Residence Column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CD0A77-EAB8-8B67-9887-0509B0BB4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554" y="1565784"/>
            <a:ext cx="7208280" cy="4501038"/>
          </a:xfrm>
        </p:spPr>
      </p:pic>
    </p:spTree>
    <p:extLst>
      <p:ext uri="{BB962C8B-B14F-4D97-AF65-F5344CB8AC3E}">
        <p14:creationId xmlns:p14="http://schemas.microsoft.com/office/powerpoint/2010/main" val="39278803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F395-0CA1-4F38-97E8-9BFAA09B9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Information Gain if Split is on the Residence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5C021-DD29-6D8E-B8D4-D7B258886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258B1-A0E6-14D2-D6DE-37F7F137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013" y="2216851"/>
            <a:ext cx="9175240" cy="289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025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7F4B-3E53-F4E5-2559-A336C986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497C4-EA8D-84DA-48B1-47C06E9F7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Gain if split on Balance = 0.37</a:t>
            </a:r>
          </a:p>
          <a:p>
            <a:r>
              <a:rPr lang="en-US" dirty="0"/>
              <a:t>Information Gain if split on Residence = 0.13</a:t>
            </a:r>
          </a:p>
          <a:p>
            <a:endParaRPr lang="en-US" dirty="0"/>
          </a:p>
          <a:p>
            <a:r>
              <a:rPr lang="en-US" dirty="0"/>
              <a:t>Balance predicts our target variable better than residence</a:t>
            </a:r>
          </a:p>
          <a:p>
            <a:r>
              <a:rPr lang="en-US" dirty="0"/>
              <a:t>First split of the tree should happen on Balance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7237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1826-C325-A9AB-41C9-AF58E417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Gini Index/Coefficient/Impurity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DDD4-3093-7AE3-5F20-2C0C6841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Gini impurity </a:t>
            </a:r>
            <a:r>
              <a:rPr lang="en-IN" dirty="0"/>
              <a:t>is sometimes used instead of entropy (Lower the better, 0 is the best)</a:t>
            </a:r>
          </a:p>
          <a:p>
            <a:r>
              <a:rPr lang="en-IN" dirty="0"/>
              <a:t>Example: Predict fruit (A=Apple, B=Banana)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3DCC1-9D57-FC89-9CAF-AA0075620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82" y="3206601"/>
            <a:ext cx="1765391" cy="3479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9BEA97-B983-3902-9CDC-D6638A7D5A29}"/>
              </a:ext>
            </a:extLst>
          </p:cNvPr>
          <p:cNvSpPr txBox="1"/>
          <p:nvPr/>
        </p:nvSpPr>
        <p:spPr>
          <a:xfrm>
            <a:off x="8496730" y="673963"/>
            <a:ext cx="3082246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</a:rPr>
              <a:t>P(Apple) = 10/20 = 0.5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74151"/>
                </a:solidFill>
              </a:rPr>
              <a:t>P(Banana) = 10/20 = 0.5</a:t>
            </a:r>
            <a:endParaRPr lang="en-I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6467B5-2E1C-80B1-7B45-9CE8E5451617}"/>
                  </a:ext>
                </a:extLst>
              </p:cNvPr>
              <p:cNvSpPr txBox="1"/>
              <p:nvPr/>
            </p:nvSpPr>
            <p:spPr>
              <a:xfrm>
                <a:off x="5301466" y="3499214"/>
                <a:ext cx="5938461" cy="123110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=−Ʃ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</a:rPr>
                      <m:t>pi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000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</a:rPr>
                          <m:t>pi</m:t>
                        </m:r>
                      </m:e>
                    </m:d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IN" sz="2000" b="0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000" b="0" dirty="0"/>
                  <a:t>-[(-0.5 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000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sz="2000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20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nor/>
                      </m:rPr>
                      <a:rPr lang="en-IN" sz="2000" dirty="0"/>
                      <m:t>(</m:t>
                    </m:r>
                    <m:r>
                      <m:rPr>
                        <m:nor/>
                      </m:rPr>
                      <a:rPr lang="en-IN" sz="2000" dirty="0"/>
                      <m:t>−</m:t>
                    </m:r>
                    <m:r>
                      <m:rPr>
                        <m:nor/>
                      </m:rPr>
                      <a:rPr lang="en-IN" sz="2000" dirty="0"/>
                      <m:t>0.5 </m:t>
                    </m:r>
                    <m:r>
                      <m:rPr>
                        <m:nor/>
                      </m:rPr>
                      <a:rPr lang="en-IN" sz="2000" dirty="0"/>
                      <m:t>x</m:t>
                    </m:r>
                    <m:r>
                      <m:rPr>
                        <m:nor/>
                      </m:rPr>
                      <a:rPr lang="en-IN" sz="2000" dirty="0"/>
                      <m:t> </m:t>
                    </m:r>
                    <m:r>
                      <m:rPr>
                        <m:sty m:val="p"/>
                      </m:rPr>
                      <a:rPr lang="en-IN" sz="20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000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sz="20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200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b="0" dirty="0"/>
                  <a:t>]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000" b="0" dirty="0"/>
                  <a:t> -(-1 + -1) = 1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IN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6467B5-2E1C-80B1-7B45-9CE8E5451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466" y="3499214"/>
                <a:ext cx="5938461" cy="1231106"/>
              </a:xfrm>
              <a:prstGeom prst="rect">
                <a:avLst/>
              </a:prstGeom>
              <a:blipFill>
                <a:blip r:embed="rId3"/>
                <a:stretch>
                  <a:fillRect l="-924" t="-19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518FBF-CC1F-BDE9-D074-46DD8810CED8}"/>
                  </a:ext>
                </a:extLst>
              </p:cNvPr>
              <p:cNvSpPr txBox="1"/>
              <p:nvPr/>
            </p:nvSpPr>
            <p:spPr>
              <a:xfrm>
                <a:off x="5301465" y="4946591"/>
                <a:ext cx="5938461" cy="13234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𝑖𝑚𝑝𝑢𝑟𝑖𝑡𝑦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−[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𝐴𝑝𝑝𝑙𝑒</m:t>
                        </m:r>
                      </m:e>
                    </m:d>
                    <m:r>
                      <a:rPr lang="en-IN" sz="2000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𝐵𝑎𝑛𝑎𝑛𝑎</m:t>
                        </m:r>
                      </m:e>
                    </m:d>
                    <m:r>
                      <a:rPr lang="en-IN" sz="2000" i="1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sz="2000" b="0" dirty="0"/>
                  <a:t>]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𝑖𝑚𝑝𝑢𝑟𝑖𝑡𝑦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−[(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2000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2000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sz="2000" b="0" dirty="0"/>
                  <a:t>]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𝑖𝑚𝑝𝑢𝑟𝑖𝑡𝑦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−[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IN" sz="2000" b="0" dirty="0"/>
                  <a:t>]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𝑖𝑚𝑝𝑢𝑟𝑖𝑡𝑦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IN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518FBF-CC1F-BDE9-D074-46DD8810C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465" y="4946591"/>
                <a:ext cx="5938461" cy="1323439"/>
              </a:xfrm>
              <a:prstGeom prst="rect">
                <a:avLst/>
              </a:prstGeom>
              <a:blipFill>
                <a:blip r:embed="rId4"/>
                <a:stretch>
                  <a:fillRect l="-924" t="-2294" b="-55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9761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18F8-856B-A963-2727-98DE9F8B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We Have More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027A-6418-4198-31DA-2794DC094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we have three classes with probabilities of 0.4, 0.4, and 0.2 respectively</a:t>
            </a:r>
          </a:p>
          <a:p>
            <a:r>
              <a:rPr lang="it-IT" dirty="0"/>
              <a:t>Gini impurity = 1 - (p1^2 + p2^2 + p3^2)</a:t>
            </a:r>
            <a:endParaRPr lang="en-US" dirty="0"/>
          </a:p>
          <a:p>
            <a:r>
              <a:rPr lang="it-IT" dirty="0"/>
              <a:t>Gini impurity = 1 - (0.4^2 + 0.4^2 + 0.2^2)</a:t>
            </a:r>
            <a:endParaRPr lang="en-US" dirty="0"/>
          </a:p>
          <a:p>
            <a:r>
              <a:rPr lang="it-IT" dirty="0"/>
              <a:t>Gini impurity = 1 - (0.16 + 0.16 + 0.04)</a:t>
            </a:r>
          </a:p>
          <a:p>
            <a:r>
              <a:rPr lang="it-IT" dirty="0"/>
              <a:t>Gini impurity = 1 - 0.36</a:t>
            </a:r>
            <a:endParaRPr lang="en-US" dirty="0"/>
          </a:p>
          <a:p>
            <a:r>
              <a:rPr lang="en-US" dirty="0"/>
              <a:t>Gini impurity = 0.64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Conclusion: More classes, higher Gini impurity</a:t>
            </a:r>
          </a:p>
        </p:txBody>
      </p:sp>
    </p:spTree>
    <p:extLst>
      <p:ext uri="{BB962C8B-B14F-4D97-AF65-F5344CB8AC3E}">
        <p14:creationId xmlns:p14="http://schemas.microsoft.com/office/powerpoint/2010/main" val="128562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FF0C-23C2-4680-1102-9CBAA3D6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Unbalanced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4A079-0752-F47A-37E9-BBC72216F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Unbalanced data</a:t>
            </a:r>
            <a:r>
              <a:rPr lang="en-US" dirty="0"/>
              <a:t>: When there is a large discrepancy between positive and negative cases</a:t>
            </a:r>
          </a:p>
          <a:p>
            <a:r>
              <a:rPr lang="en-US" dirty="0"/>
              <a:t>Example: Fraud is rare and most rows in the dataset will be ‘No fraud’</a:t>
            </a:r>
          </a:p>
          <a:p>
            <a:r>
              <a:rPr lang="en-US" dirty="0"/>
              <a:t>Solutions:</a:t>
            </a:r>
          </a:p>
          <a:p>
            <a:pPr lvl="1"/>
            <a:r>
              <a:rPr lang="en-US" b="1" dirty="0"/>
              <a:t>Oversampling</a:t>
            </a:r>
            <a:r>
              <a:rPr lang="en-US" dirty="0"/>
              <a:t>: Randomly duplicate samples from the minority class to increase the size of the minority class</a:t>
            </a:r>
          </a:p>
          <a:p>
            <a:pPr lvl="1"/>
            <a:r>
              <a:rPr lang="en-US" b="1" dirty="0" err="1"/>
              <a:t>Undersampling</a:t>
            </a:r>
            <a:r>
              <a:rPr lang="en-US" dirty="0"/>
              <a:t>: Randomly remove samples from the majority class – Usually not recommended</a:t>
            </a:r>
          </a:p>
          <a:p>
            <a:pPr lvl="1"/>
            <a:r>
              <a:rPr lang="en-US" b="1" dirty="0"/>
              <a:t>SMOTE (Synthetic Minority Oversampling Technique)</a:t>
            </a:r>
            <a:r>
              <a:rPr lang="en-US" dirty="0"/>
              <a:t>: Artificially generate new samples of the minority class using nearest neighbors</a:t>
            </a:r>
          </a:p>
          <a:p>
            <a:pPr lvl="2"/>
            <a:r>
              <a:rPr lang="en-US" dirty="0"/>
              <a:t>Run K-nearest-neighbors of each sample in the minority class</a:t>
            </a:r>
          </a:p>
          <a:p>
            <a:pPr lvl="2"/>
            <a:r>
              <a:rPr lang="en-US" dirty="0"/>
              <a:t>Create a sample from the KNN result (mean of the neighbors)</a:t>
            </a:r>
          </a:p>
        </p:txBody>
      </p:sp>
    </p:spTree>
    <p:extLst>
      <p:ext uri="{BB962C8B-B14F-4D97-AF65-F5344CB8AC3E}">
        <p14:creationId xmlns:p14="http://schemas.microsoft.com/office/powerpoint/2010/main" val="190107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FDAC-8F14-A613-FB93-3E8691B0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A60B6-4DD9-E5FC-BC6F-F09B3294C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C:\code\Data Analytics\smote.py</a:t>
            </a:r>
          </a:p>
        </p:txBody>
      </p:sp>
    </p:spTree>
    <p:extLst>
      <p:ext uri="{BB962C8B-B14F-4D97-AF65-F5344CB8AC3E}">
        <p14:creationId xmlns:p14="http://schemas.microsoft.com/office/powerpoint/2010/main" val="72133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2EFCE4-EA42-2871-B3BB-939F1583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Central Limit Theorem (CLT)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4008F-F4E5-F8B9-63D8-F5639E7EA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842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62B77-747B-74EB-1AEB-774BDFB5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 Limit Theorem (CLT)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EE1AB9-DA3B-E88A-BA45-EE6CF211E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Population-&gt;Samples</a:t>
            </a:r>
          </a:p>
          <a:p>
            <a:r>
              <a:rPr lang="en-IN" dirty="0"/>
              <a:t>1 lakh examination result of students-&gt;100 samples of 1000 students each</a:t>
            </a:r>
          </a:p>
          <a:p>
            <a:r>
              <a:rPr lang="en-IN" dirty="0"/>
              <a:t>For each sample, calculate average marks (Sample mean or x̄)</a:t>
            </a:r>
          </a:p>
          <a:p>
            <a:r>
              <a:rPr lang="en-IN" dirty="0"/>
              <a:t>Plot these sample means on a graph</a:t>
            </a:r>
          </a:p>
          <a:p>
            <a:r>
              <a:rPr lang="en-IN" dirty="0"/>
              <a:t>They will follow normal distribution</a:t>
            </a:r>
          </a:p>
          <a:p>
            <a:r>
              <a:rPr lang="en-IN" dirty="0"/>
              <a:t>This is called as the </a:t>
            </a:r>
            <a:r>
              <a:rPr lang="en-IN" b="1" dirty="0"/>
              <a:t>Central Limit Theorem (CLT)</a:t>
            </a:r>
          </a:p>
          <a:p>
            <a:r>
              <a:rPr lang="en-IN" dirty="0"/>
              <a:t>Generally, minimum sample size = 30</a:t>
            </a:r>
          </a:p>
          <a:p>
            <a:r>
              <a:rPr lang="en-IN" dirty="0"/>
              <a:t>How many such samples? No such number</a:t>
            </a:r>
          </a:p>
        </p:txBody>
      </p:sp>
    </p:spTree>
    <p:extLst>
      <p:ext uri="{BB962C8B-B14F-4D97-AF65-F5344CB8AC3E}">
        <p14:creationId xmlns:p14="http://schemas.microsoft.com/office/powerpoint/2010/main" val="282405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3853</Words>
  <Application>Microsoft Office PowerPoint</Application>
  <PresentationFormat>Widescreen</PresentationFormat>
  <Paragraphs>420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Office Theme</vt:lpstr>
      <vt:lpstr>Sampling and Estimation</vt:lpstr>
      <vt:lpstr>Sampling and Population</vt:lpstr>
      <vt:lpstr>Sampling Techniques</vt:lpstr>
      <vt:lpstr>Probability Sampling</vt:lpstr>
      <vt:lpstr>Non-Probability Sampling</vt:lpstr>
      <vt:lpstr>Unbalanced Data</vt:lpstr>
      <vt:lpstr>Hands-On</vt:lpstr>
      <vt:lpstr>The Central Limit Theorem (CLT)</vt:lpstr>
      <vt:lpstr>Central Limit Theorem (CLT)</vt:lpstr>
      <vt:lpstr>Central Limit Theorem (CLT)</vt:lpstr>
      <vt:lpstr>Use of CLT</vt:lpstr>
      <vt:lpstr>CLT Example</vt:lpstr>
      <vt:lpstr>Hypothesis Testing</vt:lpstr>
      <vt:lpstr>Hypothesis</vt:lpstr>
      <vt:lpstr>Null and Alternate Hypotheses</vt:lpstr>
      <vt:lpstr>Framing the Hypothesis</vt:lpstr>
      <vt:lpstr>Significance Level</vt:lpstr>
      <vt:lpstr>Significance Level</vt:lpstr>
      <vt:lpstr>Significance Level</vt:lpstr>
      <vt:lpstr>Type I, II Errors, Alpha Beta</vt:lpstr>
      <vt:lpstr>One-Tailed and Two-Tailed Tests</vt:lpstr>
      <vt:lpstr>Calculate Test Statistic</vt:lpstr>
      <vt:lpstr>How to Get Critical Value from Z-Table</vt:lpstr>
      <vt:lpstr>p-value</vt:lpstr>
      <vt:lpstr>Conclusion</vt:lpstr>
      <vt:lpstr>Null Hypothesis – How to State?</vt:lpstr>
      <vt:lpstr>Type I and Type II Errors – Example</vt:lpstr>
      <vt:lpstr>Type I and Type II Errors – Example</vt:lpstr>
      <vt:lpstr>Type I and Type II Errors – Another Example</vt:lpstr>
      <vt:lpstr>Type I and Type II Errors – Another Example</vt:lpstr>
      <vt:lpstr>Chi Square Test</vt:lpstr>
      <vt:lpstr>Chi-Square Test</vt:lpstr>
      <vt:lpstr>Chi-square Test for Homogeneity</vt:lpstr>
      <vt:lpstr>Chi-square Test for Homogeneity</vt:lpstr>
      <vt:lpstr>Chi-square Test for Goodness of Fit</vt:lpstr>
      <vt:lpstr>Chi-square Test for Goodness of Fit</vt:lpstr>
      <vt:lpstr>Chi-square Test for Independence</vt:lpstr>
      <vt:lpstr>Chi-square Test for Independence</vt:lpstr>
      <vt:lpstr>Chi-square test for independence</vt:lpstr>
      <vt:lpstr>Chi-square Test for Independence</vt:lpstr>
      <vt:lpstr>Chi-Square Python Functions: stats.chisquare</vt:lpstr>
      <vt:lpstr>Decision Trees</vt:lpstr>
      <vt:lpstr>Decision Tree Concept</vt:lpstr>
      <vt:lpstr>Entropy</vt:lpstr>
      <vt:lpstr>Entropy</vt:lpstr>
      <vt:lpstr>Entropy Example</vt:lpstr>
      <vt:lpstr>Entropy of has_existing_loan? Column</vt:lpstr>
      <vt:lpstr>Entropy and Decision Trees</vt:lpstr>
      <vt:lpstr>Decision Tree using Balance as the Split</vt:lpstr>
      <vt:lpstr>Entropy for the Parent and then After Splitting on the Balance Column</vt:lpstr>
      <vt:lpstr>Information Gain</vt:lpstr>
      <vt:lpstr>What if we split the Tree on Residence?</vt:lpstr>
      <vt:lpstr>Entropy After Splitting on the Residence Column</vt:lpstr>
      <vt:lpstr>Information Gain if Split is on the Residence Column</vt:lpstr>
      <vt:lpstr>Conclusion</vt:lpstr>
      <vt:lpstr>Gini Index/Coefficient/Impurity</vt:lpstr>
      <vt:lpstr>When We Have More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and Estimation</dc:title>
  <dc:creator>Atul Kahate</dc:creator>
  <cp:lastModifiedBy>Atul Kahate</cp:lastModifiedBy>
  <cp:revision>1</cp:revision>
  <dcterms:created xsi:type="dcterms:W3CDTF">2024-04-22T05:39:15Z</dcterms:created>
  <dcterms:modified xsi:type="dcterms:W3CDTF">2024-04-22T05:40:34Z</dcterms:modified>
</cp:coreProperties>
</file>