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585" r:id="rId2"/>
    <p:sldId id="1586" r:id="rId3"/>
    <p:sldId id="1589" r:id="rId4"/>
    <p:sldId id="1897" r:id="rId5"/>
    <p:sldId id="285" r:id="rId6"/>
    <p:sldId id="1898" r:id="rId7"/>
    <p:sldId id="2066" r:id="rId8"/>
    <p:sldId id="2210" r:id="rId9"/>
    <p:sldId id="1899" r:id="rId10"/>
    <p:sldId id="1905" r:id="rId11"/>
    <p:sldId id="1953" r:id="rId12"/>
    <p:sldId id="1904" r:id="rId13"/>
    <p:sldId id="1906" r:id="rId14"/>
    <p:sldId id="1907" r:id="rId15"/>
    <p:sldId id="1908" r:id="rId16"/>
    <p:sldId id="1909" r:id="rId17"/>
    <p:sldId id="1910" r:id="rId18"/>
    <p:sldId id="1911" r:id="rId19"/>
    <p:sldId id="1912" r:id="rId20"/>
    <p:sldId id="1900" r:id="rId21"/>
    <p:sldId id="1901" r:id="rId22"/>
    <p:sldId id="1902" r:id="rId23"/>
    <p:sldId id="1913" r:id="rId24"/>
    <p:sldId id="191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7D66-C12F-FD28-EA64-E9F06E30F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9D290-A330-7F26-354F-3CB01AD79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2FF73-FB7F-A66E-5479-ACFA683A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6F5-6559-4F7F-8668-2348ED66A32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C6658-1FF0-F376-65F4-12E6740C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09236-34A2-D9EB-77E5-2D93124D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30D9-20F3-4BB4-9078-E50C827E0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43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F0F3-250E-F17C-39B9-11163E67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49425-A9A9-2C52-8225-62B101C98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A7250-9717-F708-5FE1-0DE12E89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6F5-6559-4F7F-8668-2348ED66A32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AB996-A13C-2025-E7D6-DB288DF8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9BB4-1AF4-9514-1A5A-6C799013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30D9-20F3-4BB4-9078-E50C827E0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09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3A3A92-D12D-A057-DE65-9A84A8DE2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BBFD1-CCE2-5C04-92AA-D83A85E1D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A21DF-ED4E-E7DE-B319-61D4B6BF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6F5-6559-4F7F-8668-2348ED66A32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10006-BB1B-122D-A2A2-51F51A45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779B2-638A-099A-4E7D-4C38BD0F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30D9-20F3-4BB4-9078-E50C827E0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61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7E3B-B921-7AF3-5372-CF3D8C71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35B1E-C60E-9B1F-7588-210AB8E1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7D402-0FC4-1755-D59D-0F501975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6F5-6559-4F7F-8668-2348ED66A32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DFB6D-B1E5-7CA0-7100-880A536DA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4AEEB-5F1F-862B-DFF4-2DDBFDCD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30D9-20F3-4BB4-9078-E50C827E0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31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2508-5873-056D-4301-A2284D18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F44D4-89A4-8A9C-ED35-9A2C9A017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7FFD4-E814-6417-D5B8-16394E94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6F5-6559-4F7F-8668-2348ED66A32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0E051-C4A8-3962-1476-F2AC67C6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252F6-077F-B143-E8D0-634BB948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30D9-20F3-4BB4-9078-E50C827E0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21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C48C-C01D-54B7-EA2E-86CA0447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0BB74-D41C-89A4-DA19-1C8B47EA1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A7E14-5184-0CCF-8C48-8E9543C35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42F54-5354-5207-067A-9F2BCE77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6F5-6559-4F7F-8668-2348ED66A32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82583-05F5-2E13-1094-071C765C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4A0ED-7E18-8842-5654-7BC30D9A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30D9-20F3-4BB4-9078-E50C827E0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21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2015-2ACB-CDAE-6BC4-A940ED1D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CA8FF-0E41-4A20-6D48-D5E98E98C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BAF18-5889-08C8-DA8B-C785AF86A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B52B6-4E53-9A24-6E65-1B6A34406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9C349-C773-D559-78AF-C7662ADA8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9DCE3-2D42-9366-493E-5223AB5A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6F5-6559-4F7F-8668-2348ED66A32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C1B1E-F11C-3BA0-CEA7-FCEB0C7F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BBCB2-4D2C-BA2C-85C5-D379F3E4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30D9-20F3-4BB4-9078-E50C827E0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47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9F6E-54BA-B54F-7DA7-08686D60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4AEB1-1DE7-DADD-A674-7FA04824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6F5-6559-4F7F-8668-2348ED66A32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3544E-56C9-C246-0B08-C70D0F2B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6CD87-3150-8218-6C5D-2E0BECB1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30D9-20F3-4BB4-9078-E50C827E0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96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9F1DA-C6AC-5572-18E9-FE84DFB9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6F5-6559-4F7F-8668-2348ED66A32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CCA32-7116-6A7C-B8A4-A363A98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A9ECB-36C9-6B80-7EB2-AB4F51FB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30D9-20F3-4BB4-9078-E50C827E0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70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EB64-1F19-6E07-2480-B2F3E5A6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F962-3EFA-CA76-7AC4-689490B64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DDFE1-FE1F-EB1C-6B03-481BD912F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AED0C-E5BE-8E0B-8F4E-DA0DD511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6F5-6559-4F7F-8668-2348ED66A32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33917-A8BB-2469-39B1-EE812F25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13F6C-03E5-A3FC-A3F2-295DFDA9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30D9-20F3-4BB4-9078-E50C827E0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2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9D53D-F5E4-693D-0CDF-E521974C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55112-3148-3749-1E91-E3FABFE8B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803CB-54AD-E542-6CF4-98D82199F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45EB8-FDD7-0648-6601-4E4C1C53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16F5-6559-4F7F-8668-2348ED66A32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63F8D-2EFE-FADF-3AB3-336EDE37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D02EF-933D-280D-3121-F1DCA630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30D9-20F3-4BB4-9078-E50C827E0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10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13B9B-1745-D8E0-762A-091395C7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D3B97-AB91-2B4B-484E-0A78095CF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9BA18-7A3B-2B0C-1624-6FB93792A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416F5-6559-4F7F-8668-2348ED66A322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D7BA0-436F-E318-9425-0D3690F5A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E4E11-21EE-F0B7-FD99-6B19A5B40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B30D9-20F3-4BB4-9078-E50C827E0E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35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F09F-FAFB-108C-5ACB-C841C8B2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Visualizing Type I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201C5-8078-2D68-9905-A74F9F3E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379CD0-D9CF-CCFC-EB68-14D068C5E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65" y="1443324"/>
            <a:ext cx="10864935" cy="541467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3DE866-CFE9-6C4B-CA45-1D0DEEB54EDF}"/>
              </a:ext>
            </a:extLst>
          </p:cNvPr>
          <p:cNvSpPr/>
          <p:nvPr/>
        </p:nvSpPr>
        <p:spPr>
          <a:xfrm>
            <a:off x="10962526" y="6492875"/>
            <a:ext cx="308225" cy="23669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DD00E0A9-CE5E-4DDD-8CBB-F3B6EF479180}"/>
              </a:ext>
            </a:extLst>
          </p:cNvPr>
          <p:cNvSpPr/>
          <p:nvPr/>
        </p:nvSpPr>
        <p:spPr>
          <a:xfrm>
            <a:off x="10294277" y="3018033"/>
            <a:ext cx="1644721" cy="821933"/>
          </a:xfrm>
          <a:prstGeom prst="wedgeRoundRectCallout">
            <a:avLst>
              <a:gd name="adj1" fmla="val -35825"/>
              <a:gd name="adj2" fmla="val 712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Type I error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FB15D53-AC15-98FB-0D34-8640E6626263}"/>
              </a:ext>
            </a:extLst>
          </p:cNvPr>
          <p:cNvSpPr/>
          <p:nvPr/>
        </p:nvSpPr>
        <p:spPr>
          <a:xfrm>
            <a:off x="6271827" y="760877"/>
            <a:ext cx="2075379" cy="185962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Meaning: If by chance, the only sample we tested was </a:t>
            </a:r>
            <a:r>
              <a:rPr lang="en-IN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Google Sans"/>
              </a:rPr>
              <a:t>x̄</a:t>
            </a:r>
            <a:r>
              <a:rPr lang="en-IN" b="0" i="0" baseline="-250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Google Sans"/>
              </a:rPr>
              <a:t>5</a:t>
            </a:r>
            <a:r>
              <a:rPr lang="en-IN" dirty="0"/>
              <a:t>, we would commit Type I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6850A-7497-B495-CD5E-81BA211F6181}"/>
              </a:ext>
            </a:extLst>
          </p:cNvPr>
          <p:cNvSpPr txBox="1"/>
          <p:nvPr/>
        </p:nvSpPr>
        <p:spPr>
          <a:xfrm>
            <a:off x="8961120" y="230188"/>
            <a:ext cx="248331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According to all the other samples, we will fail to reject H0, which is correct</a:t>
            </a:r>
          </a:p>
        </p:txBody>
      </p:sp>
    </p:spTree>
    <p:extLst>
      <p:ext uri="{BB962C8B-B14F-4D97-AF65-F5344CB8AC3E}">
        <p14:creationId xmlns:p14="http://schemas.microsoft.com/office/powerpoint/2010/main" val="1284226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03CC-85FC-58F0-EF8E-93D41BC5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9FCC-1EE7-EE5F-71F2-A484C9D2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First run C:\code\Data Analytics\implementation\time_series\1_load_data.py</a:t>
            </a:r>
          </a:p>
          <a:p>
            <a:pPr lvl="1"/>
            <a:r>
              <a:rPr lang="en-IN" dirty="0"/>
              <a:t>This loads the airlines data set, formats date, and makes it an index column</a:t>
            </a:r>
          </a:p>
          <a:p>
            <a:r>
              <a:rPr lang="en-IN" dirty="0"/>
              <a:t>C:\code\Data Analytics\implementation\time_series\2_visualize.py</a:t>
            </a:r>
          </a:p>
          <a:p>
            <a:pPr lvl="1"/>
            <a:r>
              <a:rPr lang="en-IN" dirty="0"/>
              <a:t>Shows a line plot of date versus passenger count</a:t>
            </a:r>
          </a:p>
          <a:p>
            <a:pPr lvl="1"/>
            <a:r>
              <a:rPr lang="en-IN" dirty="0"/>
              <a:t>Shows patterns of up and down</a:t>
            </a:r>
          </a:p>
          <a:p>
            <a:pPr lvl="1"/>
            <a:r>
              <a:rPr lang="en-IN" dirty="0"/>
              <a:t>There are four types of time series </a:t>
            </a:r>
            <a:r>
              <a:rPr lang="en-IN" b="1" dirty="0"/>
              <a:t>patterns</a:t>
            </a:r>
            <a:r>
              <a:rPr lang="en-IN" dirty="0"/>
              <a:t> (See next slide)</a:t>
            </a:r>
            <a:endParaRPr lang="en-IN" b="1" dirty="0"/>
          </a:p>
          <a:p>
            <a:pPr lvl="2"/>
            <a:r>
              <a:rPr lang="en-IN" b="1" dirty="0"/>
              <a:t>Trend</a:t>
            </a:r>
            <a:r>
              <a:rPr lang="en-IN" dirty="0"/>
              <a:t>: Dependent variable value increases or decreases over time (e.g. cumulative runs scored by a batsman in his career – will always show an increasing value)</a:t>
            </a:r>
            <a:endParaRPr lang="en-IN" b="1" dirty="0"/>
          </a:p>
          <a:p>
            <a:pPr lvl="2"/>
            <a:r>
              <a:rPr lang="en-IN" b="1" dirty="0"/>
              <a:t>Seasonal: </a:t>
            </a:r>
            <a:r>
              <a:rPr lang="en-IN" dirty="0"/>
              <a:t>Goes up in certain times (e.g. high sales during Christmas and year end)</a:t>
            </a:r>
          </a:p>
          <a:p>
            <a:pPr lvl="2"/>
            <a:r>
              <a:rPr lang="en-IN" b="1" dirty="0"/>
              <a:t>Cyclic</a:t>
            </a:r>
            <a:r>
              <a:rPr lang="en-IN" dirty="0"/>
              <a:t>: Will go up for a time (not fixed), then go down for a time (not fixed) (e.g. boom and bust in financial markets)</a:t>
            </a:r>
          </a:p>
          <a:p>
            <a:pPr lvl="2"/>
            <a:r>
              <a:rPr lang="en-IN" b="1" dirty="0"/>
              <a:t>Irregular</a:t>
            </a:r>
            <a:r>
              <a:rPr lang="en-IN" dirty="0"/>
              <a:t>: No pattern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2702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5062-D433-0BB6-3EBC-8DB9D59D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Series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719F9-21C9-8099-2B96-8770F4E04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5F3BF-E9A2-67AA-0D70-A53C394FF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184" y="1527491"/>
            <a:ext cx="7574265" cy="475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6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03CC-85FC-58F0-EF8E-93D41BC5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Time Series – Stationary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9FCC-1EE7-EE5F-71F2-A484C9D2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C:\code\Data Analytics\implementation\time_series\3_Check_stationary.py</a:t>
            </a:r>
          </a:p>
          <a:p>
            <a:pPr lvl="1"/>
            <a:r>
              <a:rPr lang="en-IN" dirty="0"/>
              <a:t>Before doing time series analysis, we need to check if data is </a:t>
            </a:r>
            <a:r>
              <a:rPr lang="en-IN" b="1" dirty="0"/>
              <a:t>stationary</a:t>
            </a:r>
            <a:endParaRPr lang="en-IN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stationary time series</a:t>
            </a:r>
            <a:r>
              <a:rPr lang="en-US" dirty="0"/>
              <a:t> is one whose properties do not depend on the time at which the series is observed (e.g. patterns, seasonality)</a:t>
            </a:r>
          </a:p>
          <a:p>
            <a:pPr lvl="1"/>
            <a:r>
              <a:rPr lang="en-US" dirty="0"/>
              <a:t>In such a series, the </a:t>
            </a:r>
            <a:r>
              <a:rPr lang="en-US" i="1" dirty="0"/>
              <a:t>mean</a:t>
            </a:r>
            <a:r>
              <a:rPr lang="en-US" dirty="0"/>
              <a:t> and </a:t>
            </a:r>
            <a:r>
              <a:rPr lang="en-US" i="1" dirty="0"/>
              <a:t>standard deviation</a:t>
            </a:r>
            <a:r>
              <a:rPr lang="en-US" dirty="0"/>
              <a:t> do not vary over time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70F4B-F829-5A63-D136-94EBE68A4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960" y="4243269"/>
            <a:ext cx="6400799" cy="261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15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AA08-D56F-B045-1D05-82E21CAE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Time Series – Checking 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B5342-8937-AE40-ABF9-BCE3F5234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Augmented Dickey-Fuller Test (ADF)</a:t>
            </a:r>
          </a:p>
          <a:p>
            <a:pPr lvl="1"/>
            <a:r>
              <a:rPr lang="en-IN" dirty="0"/>
              <a:t>We start with a denial, i.e. H0 = The data is not stationary</a:t>
            </a:r>
          </a:p>
          <a:p>
            <a:pPr lvl="1"/>
            <a:r>
              <a:rPr lang="en-IN" dirty="0"/>
              <a:t>If Test statistic &lt; Critical values, we reject the null hypothesis</a:t>
            </a:r>
          </a:p>
          <a:p>
            <a:r>
              <a:rPr lang="en-IN" b="1" dirty="0"/>
              <a:t>Rolling Statistics</a:t>
            </a:r>
          </a:p>
          <a:p>
            <a:pPr lvl="1"/>
            <a:r>
              <a:rPr lang="en-IN" dirty="0"/>
              <a:t>Simply take the rolling mean, rolling standard division and plot it (See next slide for ‘Rolling’ concept)</a:t>
            </a:r>
          </a:p>
        </p:txBody>
      </p:sp>
    </p:spTree>
    <p:extLst>
      <p:ext uri="{BB962C8B-B14F-4D97-AF65-F5344CB8AC3E}">
        <p14:creationId xmlns:p14="http://schemas.microsoft.com/office/powerpoint/2010/main" val="665557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D9B1-3E9C-05C8-9FC5-30BDD789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Rolling Mean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4EA22-E7FE-CE08-17E2-FAEF1DD92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1A853F-989C-38C7-B4A8-35D014BD0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55" y="1572267"/>
            <a:ext cx="531495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278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3C6E-6ED4-71BF-CDEB-A95C15B7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Time Series – Make the Data Stationary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52CF-BBBE-D2E3-3058-B00C55B12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use any of the following methods, not in any sequence, and just stop after one of them works</a:t>
            </a:r>
          </a:p>
          <a:p>
            <a:r>
              <a:rPr lang="en-IN" b="1" dirty="0"/>
              <a:t>Time shift</a:t>
            </a:r>
            <a:r>
              <a:rPr lang="en-IN" dirty="0"/>
              <a:t>: Simplest</a:t>
            </a:r>
            <a:endParaRPr lang="en-IN" b="1" dirty="0"/>
          </a:p>
          <a:p>
            <a:r>
              <a:rPr lang="en-IN" b="1" dirty="0"/>
              <a:t>Log</a:t>
            </a:r>
          </a:p>
          <a:p>
            <a:r>
              <a:rPr lang="en-IN" b="1" dirty="0"/>
              <a:t>Square root, Cube root, …</a:t>
            </a:r>
          </a:p>
        </p:txBody>
      </p:sp>
    </p:spTree>
    <p:extLst>
      <p:ext uri="{BB962C8B-B14F-4D97-AF65-F5344CB8AC3E}">
        <p14:creationId xmlns:p14="http://schemas.microsoft.com/office/powerpoint/2010/main" val="354391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29C6-B351-8DC4-EE23-B1648C92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Time Series – Make Stationary – Time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238AA-725F-F856-2905-9A8551933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C:\code\Data Analytics\implementation\time_series\4_Make_Stationary.py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6F6C5-66A8-88DE-2D1A-0D913AF9B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3400"/>
            <a:ext cx="7043609" cy="24691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5C86F3-7307-D896-5149-08FEE3E31F3F}"/>
              </a:ext>
            </a:extLst>
          </p:cNvPr>
          <p:cNvCxnSpPr/>
          <p:nvPr/>
        </p:nvCxnSpPr>
        <p:spPr>
          <a:xfrm>
            <a:off x="4489807" y="3760342"/>
            <a:ext cx="369869" cy="2409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F7BD9C-9559-BE62-CE77-2CE47A5FAC2A}"/>
              </a:ext>
            </a:extLst>
          </p:cNvPr>
          <p:cNvCxnSpPr/>
          <p:nvPr/>
        </p:nvCxnSpPr>
        <p:spPr>
          <a:xfrm>
            <a:off x="4489807" y="4057066"/>
            <a:ext cx="369869" cy="2409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575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9A98-6F68-A1C7-E738-0176D20E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Time Series – Make Stationary – Time Shift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DA26D-4C3E-2817-A289-2D3590613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Better than earlier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data has become somewhat stationary</a:t>
            </a:r>
          </a:p>
          <a:p>
            <a:r>
              <a:rPr lang="en-IN" dirty="0"/>
              <a:t>We will not try other </a:t>
            </a:r>
            <a:r>
              <a:rPr lang="en-IN" i="1" dirty="0"/>
              <a:t>make stationary </a:t>
            </a:r>
            <a:r>
              <a:rPr lang="en-IN" dirty="0"/>
              <a:t>techniques such as log, square root, cube root, etc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D9FAB-2ED0-AEBF-592B-A9F20924C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984" y="2490288"/>
            <a:ext cx="5200917" cy="2082907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C1952617-A635-4D78-7A61-FA559393F969}"/>
              </a:ext>
            </a:extLst>
          </p:cNvPr>
          <p:cNvSpPr/>
          <p:nvPr/>
        </p:nvSpPr>
        <p:spPr>
          <a:xfrm>
            <a:off x="7438491" y="1469204"/>
            <a:ext cx="3915310" cy="2681556"/>
          </a:xfrm>
          <a:prstGeom prst="borderCallout1">
            <a:avLst>
              <a:gd name="adj1" fmla="val 18750"/>
              <a:gd name="adj2" fmla="val -8333"/>
              <a:gd name="adj3" fmla="val 48899"/>
              <a:gd name="adj4" fmla="val -210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level of statistical significance is often expressed as a p-value between 0 and 1. The smaller the p-value, the stronger the evidence that you should reject the null hypothesis.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38460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D488-377C-4D4A-5CCC-C572C5C0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Time Series –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7199-C7B3-785E-E5FD-B190A57FA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Autoregressive</a:t>
            </a:r>
            <a:r>
              <a:rPr lang="en-IN" b="1" dirty="0"/>
              <a:t> </a:t>
            </a:r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Integrated</a:t>
            </a:r>
            <a:r>
              <a:rPr lang="en-IN" b="1" dirty="0"/>
              <a:t>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Moving Average</a:t>
            </a:r>
            <a:r>
              <a:rPr lang="en-IN" b="1" dirty="0"/>
              <a:t> (</a:t>
            </a:r>
            <a:r>
              <a:rPr lang="en-IN" b="1" dirty="0">
                <a:solidFill>
                  <a:srgbClr val="FF0000"/>
                </a:solidFill>
              </a:rPr>
              <a:t>AR</a:t>
            </a:r>
            <a:r>
              <a:rPr lang="en-IN" b="1" dirty="0">
                <a:solidFill>
                  <a:schemeClr val="accent4">
                    <a:lumMod val="50000"/>
                  </a:schemeClr>
                </a:solidFill>
              </a:rPr>
              <a:t>I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MA</a:t>
            </a:r>
            <a:r>
              <a:rPr lang="en-IN" b="1" dirty="0"/>
              <a:t>)</a:t>
            </a:r>
          </a:p>
          <a:p>
            <a:r>
              <a:rPr lang="en-US" dirty="0"/>
              <a:t>A statistical analysis model that uses time series data to either better understand the data set or to predict future trends</a:t>
            </a:r>
          </a:p>
          <a:p>
            <a:r>
              <a:rPr lang="en-US" dirty="0"/>
              <a:t>A statistical model is </a:t>
            </a:r>
            <a:r>
              <a:rPr lang="en-US" b="1" dirty="0"/>
              <a:t>autoregressive </a:t>
            </a:r>
            <a:r>
              <a:rPr lang="en-US" dirty="0"/>
              <a:t>if it predicts future values based on past values</a:t>
            </a:r>
          </a:p>
          <a:p>
            <a:pPr lvl="1"/>
            <a:r>
              <a:rPr lang="en-US" dirty="0"/>
              <a:t>Example: an ARIMA model might predict passenger count based on the past passenger count, or a stock’s future price based on the past prices</a:t>
            </a:r>
          </a:p>
          <a:p>
            <a:r>
              <a:rPr lang="en-US" dirty="0"/>
              <a:t>Useful for short-term predictions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971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A7BF-5E84-BFF8-4E3E-20B62808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Time Series – ARIMA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1FBE1-E315-0F4F-5C30-99F85B43C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ARIMA (p, d, q)</a:t>
            </a:r>
          </a:p>
          <a:p>
            <a:pPr lvl="1"/>
            <a:r>
              <a:rPr lang="en-IN" dirty="0"/>
              <a:t>Auto regressive 		p</a:t>
            </a:r>
          </a:p>
          <a:p>
            <a:pPr lvl="1"/>
            <a:r>
              <a:rPr lang="en-IN" dirty="0"/>
              <a:t>Integrated		d</a:t>
            </a:r>
          </a:p>
          <a:p>
            <a:pPr lvl="1"/>
            <a:r>
              <a:rPr lang="en-IN" dirty="0"/>
              <a:t>Moving average		q</a:t>
            </a:r>
          </a:p>
          <a:p>
            <a:r>
              <a:rPr lang="en-IN" dirty="0"/>
              <a:t>p: How much in the past should we go? (Use PACF)</a:t>
            </a:r>
          </a:p>
          <a:p>
            <a:r>
              <a:rPr lang="en-IN" dirty="0"/>
              <a:t>d: Number of differences to make the time series stationary</a:t>
            </a:r>
          </a:p>
          <a:p>
            <a:r>
              <a:rPr lang="en-IN" dirty="0"/>
              <a:t>q: Number of unknown terms that multiply our forecast errors in the past (Use ACF)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F733A-7215-E237-7230-C7C406E12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158" y="1448354"/>
            <a:ext cx="4727642" cy="165729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E34E2E-18F5-3411-37D8-FD03085F7EF9}"/>
              </a:ext>
            </a:extLst>
          </p:cNvPr>
          <p:cNvCxnSpPr>
            <a:cxnSpLocks/>
          </p:cNvCxnSpPr>
          <p:nvPr/>
        </p:nvCxnSpPr>
        <p:spPr>
          <a:xfrm>
            <a:off x="9088759" y="2066829"/>
            <a:ext cx="229227" cy="1473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512978-A5D5-FD60-9DCB-51D6F25680F2}"/>
              </a:ext>
            </a:extLst>
          </p:cNvPr>
          <p:cNvCxnSpPr>
            <a:cxnSpLocks/>
          </p:cNvCxnSpPr>
          <p:nvPr/>
        </p:nvCxnSpPr>
        <p:spPr>
          <a:xfrm>
            <a:off x="9088758" y="2240026"/>
            <a:ext cx="229227" cy="1473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54D8D97-33B1-7ABA-6E39-A0C7B8C490CF}"/>
              </a:ext>
            </a:extLst>
          </p:cNvPr>
          <p:cNvSpPr/>
          <p:nvPr/>
        </p:nvSpPr>
        <p:spPr>
          <a:xfrm>
            <a:off x="5393933" y="2066829"/>
            <a:ext cx="1140431" cy="635274"/>
          </a:xfrm>
          <a:prstGeom prst="borderCallout1">
            <a:avLst>
              <a:gd name="adj1" fmla="val 18750"/>
              <a:gd name="adj2" fmla="val -8333"/>
              <a:gd name="adj3" fmla="val 122204"/>
              <a:gd name="adj4" fmla="val -4939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Shift = d = 1</a:t>
            </a:r>
          </a:p>
        </p:txBody>
      </p:sp>
    </p:spTree>
    <p:extLst>
      <p:ext uri="{BB962C8B-B14F-4D97-AF65-F5344CB8AC3E}">
        <p14:creationId xmlns:p14="http://schemas.microsoft.com/office/powerpoint/2010/main" val="254674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80E4-DA82-67B1-B9E9-BC24F7CC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Similarly, Type II Error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67DAB-1772-EEB8-438A-8569594CB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142A1-7CA4-18B8-CE85-F16E8FFE2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22" y="1369763"/>
            <a:ext cx="11093185" cy="526306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BE84FC-1F56-B7A0-C74C-9B3E1ED93749}"/>
              </a:ext>
            </a:extLst>
          </p:cNvPr>
          <p:cNvSpPr/>
          <p:nvPr/>
        </p:nvSpPr>
        <p:spPr>
          <a:xfrm>
            <a:off x="10952252" y="6176963"/>
            <a:ext cx="401548" cy="42543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C86AE00D-E90A-5081-D411-B0041BBF7E23}"/>
              </a:ext>
            </a:extLst>
          </p:cNvPr>
          <p:cNvSpPr/>
          <p:nvPr/>
        </p:nvSpPr>
        <p:spPr>
          <a:xfrm>
            <a:off x="9767299" y="4731642"/>
            <a:ext cx="2075379" cy="1859622"/>
          </a:xfrm>
          <a:prstGeom prst="wedgeRoundRectCallout">
            <a:avLst>
              <a:gd name="adj1" fmla="val -73308"/>
              <a:gd name="adj2" fmla="val -325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Meaning: If by chance, the only sample we tested was </a:t>
            </a:r>
            <a:r>
              <a:rPr lang="en-IN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Google Sans"/>
              </a:rPr>
              <a:t>x̄</a:t>
            </a:r>
            <a:r>
              <a:rPr lang="en-IN" baseline="-25000" dirty="0">
                <a:solidFill>
                  <a:schemeClr val="accent4">
                    <a:lumMod val="20000"/>
                    <a:lumOff val="80000"/>
                  </a:schemeClr>
                </a:solidFill>
                <a:latin typeface="Google Sans"/>
              </a:rPr>
              <a:t>4</a:t>
            </a:r>
            <a:r>
              <a:rPr lang="en-IN" dirty="0"/>
              <a:t>, we would commit Type II 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D0D53-6F56-F108-D565-C169B51F050B}"/>
              </a:ext>
            </a:extLst>
          </p:cNvPr>
          <p:cNvSpPr txBox="1"/>
          <p:nvPr/>
        </p:nvSpPr>
        <p:spPr>
          <a:xfrm>
            <a:off x="8961120" y="230188"/>
            <a:ext cx="248331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According to all the other samples, we will reject H0, which is correct</a:t>
            </a:r>
          </a:p>
        </p:txBody>
      </p:sp>
    </p:spTree>
    <p:extLst>
      <p:ext uri="{BB962C8B-B14F-4D97-AF65-F5344CB8AC3E}">
        <p14:creationId xmlns:p14="http://schemas.microsoft.com/office/powerpoint/2010/main" val="653424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5DDE-1A5D-A735-EC1E-53D6B4E4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E071E-F623-6E2B-8EE9-02BA17622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Auto Correlation Function (ACF)</a:t>
            </a:r>
            <a:r>
              <a:rPr lang="en-IN" dirty="0"/>
              <a:t> is a regression model that tells us about the correlation of y with its own lags, i.e.</a:t>
            </a:r>
          </a:p>
          <a:p>
            <a:pPr lvl="1"/>
            <a:r>
              <a:rPr lang="en-IN" dirty="0"/>
              <a:t>Between y and lag</a:t>
            </a:r>
            <a:r>
              <a:rPr lang="en-IN" baseline="-25000" dirty="0"/>
              <a:t>1</a:t>
            </a:r>
            <a:r>
              <a:rPr lang="en-IN" dirty="0"/>
              <a:t>y</a:t>
            </a:r>
          </a:p>
          <a:p>
            <a:pPr lvl="1"/>
            <a:r>
              <a:rPr lang="en-IN" dirty="0"/>
              <a:t>Between y and lag</a:t>
            </a:r>
            <a:r>
              <a:rPr lang="en-IN" baseline="-25000" dirty="0"/>
              <a:t>2</a:t>
            </a:r>
            <a:r>
              <a:rPr lang="en-IN" dirty="0"/>
              <a:t>y</a:t>
            </a:r>
          </a:p>
          <a:p>
            <a:pPr lvl="1"/>
            <a:r>
              <a:rPr lang="en-IN" dirty="0"/>
              <a:t>Between y and lag</a:t>
            </a:r>
            <a:r>
              <a:rPr lang="en-IN" baseline="-25000" dirty="0"/>
              <a:t>3</a:t>
            </a:r>
            <a:r>
              <a:rPr lang="en-IN" dirty="0"/>
              <a:t>y</a:t>
            </a:r>
          </a:p>
          <a:p>
            <a:pPr lvl="1"/>
            <a:r>
              <a:rPr lang="en-IN" dirty="0"/>
              <a:t>…</a:t>
            </a:r>
          </a:p>
          <a:p>
            <a:r>
              <a:rPr lang="en-IN" dirty="0"/>
              <a:t>Generally, we plot a graph showing lag on the x-axis and the correlation of today’s value with the lag value on the y-axis</a:t>
            </a:r>
          </a:p>
          <a:p>
            <a:r>
              <a:rPr lang="en-IN" dirty="0"/>
              <a:t>Example: Next slide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319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58DA-4274-5548-CE1F-021568C3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4AEEE-CEFE-C5CC-2DDE-3EC16580C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53921-5EE6-736A-07F4-5BDF8A041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078" y="365125"/>
            <a:ext cx="7167695" cy="5589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337C6-10E0-013D-27CA-B6924AF4BE65}"/>
              </a:ext>
            </a:extLst>
          </p:cNvPr>
          <p:cNvSpPr txBox="1"/>
          <p:nvPr/>
        </p:nvSpPr>
        <p:spPr>
          <a:xfrm>
            <a:off x="355766" y="1363960"/>
            <a:ext cx="276374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Today’s value compared with today’s value, so correlation is 100% or 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1B37C9-5F19-53D5-26AF-6BA037B42B41}"/>
              </a:ext>
            </a:extLst>
          </p:cNvPr>
          <p:cNvCxnSpPr>
            <a:stCxn id="6" idx="3"/>
          </p:cNvCxnSpPr>
          <p:nvPr/>
        </p:nvCxnSpPr>
        <p:spPr>
          <a:xfrm>
            <a:off x="3119513" y="1825625"/>
            <a:ext cx="784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A1CE01-B29D-094B-3C55-75EDAC97B35A}"/>
              </a:ext>
            </a:extLst>
          </p:cNvPr>
          <p:cNvSpPr txBox="1"/>
          <p:nvPr/>
        </p:nvSpPr>
        <p:spPr>
          <a:xfrm>
            <a:off x="355765" y="3659232"/>
            <a:ext cx="276374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Corelation of today’s price with yesterday’s price (Lag = 1)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C8434F-BB3B-5A14-18EE-C47CD47EDF08}"/>
              </a:ext>
            </a:extLst>
          </p:cNvPr>
          <p:cNvCxnSpPr>
            <a:cxnSpLocks/>
          </p:cNvCxnSpPr>
          <p:nvPr/>
        </p:nvCxnSpPr>
        <p:spPr>
          <a:xfrm>
            <a:off x="3119512" y="4001294"/>
            <a:ext cx="969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E6970F-A3B6-4C4F-46FB-E769C2C3AF42}"/>
              </a:ext>
            </a:extLst>
          </p:cNvPr>
          <p:cNvSpPr txBox="1"/>
          <p:nvPr/>
        </p:nvSpPr>
        <p:spPr>
          <a:xfrm>
            <a:off x="355765" y="4860143"/>
            <a:ext cx="276374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Corelation of today’s price with price 2 days ago (Lag = 2)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0CB926-4A6C-0640-BEA8-058103775E2B}"/>
              </a:ext>
            </a:extLst>
          </p:cNvPr>
          <p:cNvCxnSpPr>
            <a:cxnSpLocks/>
          </p:cNvCxnSpPr>
          <p:nvPr/>
        </p:nvCxnSpPr>
        <p:spPr>
          <a:xfrm flipV="1">
            <a:off x="3119512" y="4294598"/>
            <a:ext cx="1144263" cy="102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A02C40-C676-D6E2-6F83-B7F02CF50C41}"/>
              </a:ext>
            </a:extLst>
          </p:cNvPr>
          <p:cNvSpPr txBox="1"/>
          <p:nvPr/>
        </p:nvSpPr>
        <p:spPr>
          <a:xfrm>
            <a:off x="9441951" y="2822889"/>
            <a:ext cx="2219623" cy="313932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Blue lines: 95% confidence interval lines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Values crossing the lines are significant, i.e. today’s return and that day’s return have a statistically significant relationship</a:t>
            </a:r>
          </a:p>
        </p:txBody>
      </p:sp>
    </p:spTree>
    <p:extLst>
      <p:ext uri="{BB962C8B-B14F-4D97-AF65-F5344CB8AC3E}">
        <p14:creationId xmlns:p14="http://schemas.microsoft.com/office/powerpoint/2010/main" val="3526438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5CB3-C1FE-35B8-27A2-6BF5BA3C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8D7D-33E3-B6BD-9000-2EB9B8E5C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Partially Auto Correlation Function (PACF)</a:t>
            </a:r>
            <a:r>
              <a:rPr lang="en-IN" dirty="0"/>
              <a:t> is similar to ACF</a:t>
            </a:r>
          </a:p>
          <a:p>
            <a:r>
              <a:rPr lang="en-IN" dirty="0"/>
              <a:t>Conveys the relationship of y with its lags, but after removing the effects of the intermediate lags</a:t>
            </a:r>
          </a:p>
          <a:p>
            <a:r>
              <a:rPr lang="en-IN" dirty="0"/>
              <a:t>Example: Here, if we want to see relationship between y and lag</a:t>
            </a:r>
            <a:r>
              <a:rPr lang="en-IN" baseline="-25000" dirty="0"/>
              <a:t>3</a:t>
            </a:r>
            <a:r>
              <a:rPr lang="en-IN" dirty="0"/>
              <a:t>y then it does so after removing the effects of lag</a:t>
            </a:r>
            <a:r>
              <a:rPr lang="en-IN" baseline="-25000" dirty="0"/>
              <a:t>1</a:t>
            </a:r>
            <a:r>
              <a:rPr lang="en-IN" dirty="0"/>
              <a:t>y and lag</a:t>
            </a:r>
            <a:r>
              <a:rPr lang="en-IN" baseline="-25000" dirty="0"/>
              <a:t>2</a:t>
            </a:r>
            <a:r>
              <a:rPr lang="en-IN" dirty="0"/>
              <a:t>y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D098A-C67B-6426-2CA7-411C5637C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37" y="4299207"/>
            <a:ext cx="3259476" cy="1680351"/>
          </a:xfrm>
          <a:prstGeom prst="rect">
            <a:avLst/>
          </a:prstGeo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286BD88F-0EB2-9072-C74D-EDBE923563A1}"/>
              </a:ext>
            </a:extLst>
          </p:cNvPr>
          <p:cNvSpPr/>
          <p:nvPr/>
        </p:nvSpPr>
        <p:spPr>
          <a:xfrm>
            <a:off x="6095999" y="4428162"/>
            <a:ext cx="3366499" cy="965771"/>
          </a:xfrm>
          <a:prstGeom prst="borderCallout1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FF0000"/>
                </a:solidFill>
              </a:rPr>
              <a:t>Conveys the strength of lag</a:t>
            </a:r>
            <a:r>
              <a:rPr lang="en-IN" sz="2400" baseline="-25000" dirty="0">
                <a:solidFill>
                  <a:srgbClr val="FF0000"/>
                </a:solidFill>
              </a:rPr>
              <a:t>3</a:t>
            </a:r>
            <a:r>
              <a:rPr lang="en-IN" sz="2400" dirty="0">
                <a:solidFill>
                  <a:srgbClr val="FF0000"/>
                </a:solidFill>
              </a:rPr>
              <a:t>y only</a:t>
            </a:r>
          </a:p>
        </p:txBody>
      </p:sp>
    </p:spTree>
    <p:extLst>
      <p:ext uri="{BB962C8B-B14F-4D97-AF65-F5344CB8AC3E}">
        <p14:creationId xmlns:p14="http://schemas.microsoft.com/office/powerpoint/2010/main" val="2621552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6A42-00AE-A29E-A9FF-99A63F09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Time Series – SARIMAX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DBB4-1FC4-2627-BA04-9B7D9B479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Seasonal Autoregressive Integrated Moving Average Exogenous model (SARIMAX)</a:t>
            </a:r>
          </a:p>
          <a:p>
            <a:r>
              <a:rPr lang="en-US" dirty="0"/>
              <a:t>Seasonality occurs when certain patterns are not consistent, but appear periodically</a:t>
            </a:r>
          </a:p>
          <a:p>
            <a:r>
              <a:rPr lang="en-US" dirty="0"/>
              <a:t>So, a simple autoregressive component would not describe that data well</a:t>
            </a:r>
          </a:p>
          <a:p>
            <a:pPr lvl="1"/>
            <a:r>
              <a:rPr lang="en-US" dirty="0"/>
              <a:t>Example: Low sale in November will result into a similar prediction for December (incorrect), but actual high sale in December will result into a similar prediction for January (also incorrect)</a:t>
            </a:r>
          </a:p>
          <a:p>
            <a:r>
              <a:rPr lang="en-US" dirty="0"/>
              <a:t>Here, SARIMAX comes into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256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6A42-00AE-A29E-A9FF-99A63F09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DBB4-1FC4-2627-BA04-9B7D9B479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CF9CC4-54E9-0C4B-06C5-AE25A4145A0E}"/>
              </a:ext>
            </a:extLst>
          </p:cNvPr>
          <p:cNvSpPr txBox="1"/>
          <p:nvPr/>
        </p:nvSpPr>
        <p:spPr>
          <a:xfrm>
            <a:off x="359596" y="139094"/>
            <a:ext cx="8856323" cy="67403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b="1" dirty="0"/>
              <a:t>ARIMA		(p, d, q)</a:t>
            </a:r>
          </a:p>
          <a:p>
            <a:r>
              <a:rPr lang="en-IN" sz="2400" b="1" dirty="0"/>
              <a:t>SARIMAX	(p, d, q)		(P, D, Q, s)</a:t>
            </a:r>
          </a:p>
          <a:p>
            <a:endParaRPr lang="en-IN" sz="2400" b="1" dirty="0"/>
          </a:p>
          <a:p>
            <a:r>
              <a:rPr lang="en-IN" sz="2400" b="1" dirty="0"/>
              <a:t>	P, D, Q are </a:t>
            </a:r>
            <a:r>
              <a:rPr lang="en-IN" sz="2400" b="1" i="1" dirty="0"/>
              <a:t>seasonal </a:t>
            </a:r>
            <a:r>
              <a:rPr lang="en-IN" sz="2400" b="1" dirty="0"/>
              <a:t>equivalents of p, d, q</a:t>
            </a:r>
          </a:p>
          <a:p>
            <a:r>
              <a:rPr lang="en-IN" sz="2400" b="1" dirty="0"/>
              <a:t>	s is the length of the cycle</a:t>
            </a:r>
          </a:p>
          <a:p>
            <a:endParaRPr lang="en-IN" sz="2400" b="1" dirty="0"/>
          </a:p>
          <a:p>
            <a:r>
              <a:rPr lang="en-IN" sz="2400" b="1" dirty="0"/>
              <a:t>Example: </a:t>
            </a:r>
          </a:p>
          <a:p>
            <a:r>
              <a:rPr lang="en-IN" sz="2400" b="1" dirty="0"/>
              <a:t>ARIMA (1, 1, 2)</a:t>
            </a:r>
          </a:p>
          <a:p>
            <a:r>
              <a:rPr lang="en-IN" sz="2400" b="1" dirty="0"/>
              <a:t>p: Current month’s sales depends on the previous month’s sales (1)</a:t>
            </a:r>
          </a:p>
          <a:p>
            <a:r>
              <a:rPr lang="en-IN" sz="2400" b="1" dirty="0"/>
              <a:t>d: We need to take one lag to make data stationary (1)</a:t>
            </a:r>
          </a:p>
          <a:p>
            <a:r>
              <a:rPr lang="en-IN" sz="2400" b="1" dirty="0"/>
              <a:t>q: Consider the influence of one past forecast error (2)</a:t>
            </a:r>
          </a:p>
          <a:p>
            <a:endParaRPr lang="en-IN" sz="2400" b="1" dirty="0"/>
          </a:p>
          <a:p>
            <a:r>
              <a:rPr lang="en-IN" sz="2400" b="1" dirty="0"/>
              <a:t>SARIMAX (1, 1, 1) (1,1,1,12)</a:t>
            </a:r>
          </a:p>
          <a:p>
            <a:r>
              <a:rPr lang="en-IN" sz="2400" b="1" dirty="0"/>
              <a:t>First three: Similar to ARIMA; then we have four more</a:t>
            </a:r>
          </a:p>
          <a:p>
            <a:r>
              <a:rPr lang="en-IN" sz="2400" b="1" dirty="0"/>
              <a:t>P: Capturing the influence of the </a:t>
            </a:r>
            <a:r>
              <a:rPr lang="en-IN" sz="2400" b="1" u="sng" dirty="0"/>
              <a:t>same month last year</a:t>
            </a:r>
            <a:r>
              <a:rPr lang="en-IN" sz="2400" b="1" dirty="0"/>
              <a:t> (1)</a:t>
            </a:r>
          </a:p>
          <a:p>
            <a:r>
              <a:rPr lang="en-IN" sz="2400" b="1" dirty="0"/>
              <a:t>D: We need to take </a:t>
            </a:r>
            <a:r>
              <a:rPr lang="en-IN" sz="2400" b="1" u="sng" dirty="0"/>
              <a:t>one seasonal lag</a:t>
            </a:r>
            <a:r>
              <a:rPr lang="en-IN" sz="2400" b="1" dirty="0"/>
              <a:t> to make data stationary (1)</a:t>
            </a:r>
          </a:p>
          <a:p>
            <a:r>
              <a:rPr lang="en-IN" sz="2400" b="1" dirty="0"/>
              <a:t>Q: Consider the influence of </a:t>
            </a:r>
            <a:r>
              <a:rPr lang="en-IN" sz="2400" b="1" u="sng" dirty="0"/>
              <a:t>one past seasonal forecast error </a:t>
            </a:r>
            <a:r>
              <a:rPr lang="en-IN" sz="2400" b="1" dirty="0"/>
              <a:t>(1)</a:t>
            </a:r>
            <a:endParaRPr lang="en-IN" sz="2400" b="1" u="sng" dirty="0"/>
          </a:p>
          <a:p>
            <a:r>
              <a:rPr lang="en-IN" sz="2400" b="1" dirty="0"/>
              <a:t>s: Assume monthly data, considering </a:t>
            </a:r>
            <a:r>
              <a:rPr lang="en-IN" sz="2400" b="1" u="sng" dirty="0"/>
              <a:t>yearly seasonality</a:t>
            </a:r>
            <a:r>
              <a:rPr lang="en-IN" sz="2400" b="1" dirty="0"/>
              <a:t> (12)</a:t>
            </a:r>
            <a:endParaRPr lang="en-IN" sz="2400" b="1" u="sng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B9E3BE2-07B6-DC9A-8CD7-6557B10D3DF0}"/>
              </a:ext>
            </a:extLst>
          </p:cNvPr>
          <p:cNvSpPr/>
          <p:nvPr/>
        </p:nvSpPr>
        <p:spPr>
          <a:xfrm>
            <a:off x="7860587" y="390710"/>
            <a:ext cx="4479532" cy="1651197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Also see c:\code\Data Analytics\implementation\arima_sarimax.py</a:t>
            </a:r>
          </a:p>
        </p:txBody>
      </p:sp>
    </p:spTree>
    <p:extLst>
      <p:ext uri="{BB962C8B-B14F-4D97-AF65-F5344CB8AC3E}">
        <p14:creationId xmlns:p14="http://schemas.microsoft.com/office/powerpoint/2010/main" val="120387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93C76-6B84-E082-07E5-F155CD5C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AAD39-A440-2D1C-C242-4448F920C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885D2D-00C5-D682-0213-5E4907470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67" y="253250"/>
            <a:ext cx="11092665" cy="623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9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03842B-B057-6B23-E47B-71983CA0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Series Forecasting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9D0C9-2CDF-CF40-341B-81CD55ADB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7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B8B5-6B01-D6DA-0EE3-490F737E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Time Series?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FBA9C-01F2-C9AA-3684-EC1FA5191D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Time series</a:t>
            </a:r>
            <a:r>
              <a:rPr lang="en-US" dirty="0"/>
              <a:t>: Data arranged in the chronological order of time</a:t>
            </a:r>
          </a:p>
          <a:p>
            <a:r>
              <a:rPr lang="en-US" dirty="0"/>
              <a:t>Example: Profits of a company over the last few years, Price of Indian Rupee versus Euro over the last decade, Number of monthly railway passengers from 1960 to 1980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3E01E-2EC6-B32C-479B-BABEE26E73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omplete Guide) Time Series Analysis: Types &amp; Examples | Simplilearn">
            <a:extLst>
              <a:ext uri="{FF2B5EF4-FFF2-40B4-BE49-F238E27FC236}">
                <a16:creationId xmlns:a16="http://schemas.microsoft.com/office/drawing/2014/main" id="{1D17FE30-65A0-4CDF-6935-59E7C9362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286" y="1825625"/>
            <a:ext cx="5746594" cy="427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71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0FE1-B11E-5D84-BCF1-62668516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0A50-19BF-A844-6C82-2C61457BD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time series </a:t>
            </a:r>
            <a:r>
              <a:rPr lang="en-US" sz="2800" dirty="0"/>
              <a:t>is a group of observations on a single entity over time — e.g. the daily price of oil</a:t>
            </a:r>
          </a:p>
          <a:p>
            <a:r>
              <a:rPr lang="en-US" dirty="0"/>
              <a:t>The key idea: </a:t>
            </a:r>
            <a:r>
              <a:rPr lang="en-US" dirty="0">
                <a:solidFill>
                  <a:srgbClr val="FF0000"/>
                </a:solidFill>
              </a:rPr>
              <a:t>Previous values are useful to predict the future values</a:t>
            </a:r>
          </a:p>
          <a:p>
            <a:r>
              <a:rPr lang="en-US" sz="2800" dirty="0"/>
              <a:t>How can the previous data be used to predict the future values?</a:t>
            </a:r>
          </a:p>
          <a:p>
            <a:r>
              <a:rPr lang="en-US" dirty="0"/>
              <a:t>Let us consider an example: </a:t>
            </a:r>
          </a:p>
          <a:p>
            <a:pPr lvl="1"/>
            <a:r>
              <a:rPr lang="en-US" dirty="0"/>
              <a:t>Earnings per share of Johnson and Johnson (Dataset: jj.xls)</a:t>
            </a:r>
          </a:p>
          <a:p>
            <a:pPr lvl="1"/>
            <a:r>
              <a:rPr lang="en-US" dirty="0"/>
              <a:t>Suppose we want to predict the EPS for the last year (1980)</a:t>
            </a:r>
          </a:p>
          <a:p>
            <a:pPr lvl="1"/>
            <a:r>
              <a:rPr lang="en-US" dirty="0"/>
              <a:t>We can use (1) Historical mean EPS (2) Mean of the second-last year (3) Only the last value of 1979 (4) Values of the second-last year</a:t>
            </a:r>
          </a:p>
          <a:p>
            <a:r>
              <a:rPr lang="fr-FR" dirty="0"/>
              <a:t>C:\code\Data Analytics\implementation\time_series_jj.py and jj.xls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27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0FE1-B11E-5D84-BCF1-62668516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Going Back in Time of Own Data</a:t>
            </a:r>
            <a:r>
              <a:rPr lang="en-IN" dirty="0"/>
              <a:t>: Lag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80A50-19BF-A844-6C82-2C61457BD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past can predict the future with trial and error</a:t>
            </a:r>
          </a:p>
          <a:p>
            <a:r>
              <a:rPr lang="en-US" dirty="0"/>
              <a:t>This is the key idea of </a:t>
            </a:r>
            <a:r>
              <a:rPr lang="en-US" b="1" dirty="0"/>
              <a:t>lag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9CE2C8-BA40-94DD-7299-B413670B8831}"/>
              </a:ext>
            </a:extLst>
          </p:cNvPr>
          <p:cNvGraphicFramePr>
            <a:graphicFrameLocks noGrp="1"/>
          </p:cNvGraphicFramePr>
          <p:nvPr/>
        </p:nvGraphicFramePr>
        <p:xfrm>
          <a:off x="634715" y="2811492"/>
          <a:ext cx="27454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683">
                  <a:extLst>
                    <a:ext uri="{9D8B030D-6E8A-4147-A177-3AD203B41FA5}">
                      <a16:colId xmlns:a16="http://schemas.microsoft.com/office/drawing/2014/main" val="2073125261"/>
                    </a:ext>
                  </a:extLst>
                </a:gridCol>
                <a:gridCol w="1828799">
                  <a:extLst>
                    <a:ext uri="{9D8B030D-6E8A-4147-A177-3AD203B41FA5}">
                      <a16:colId xmlns:a16="http://schemas.microsoft.com/office/drawing/2014/main" val="3902411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Oil price in 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11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23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05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9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0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55045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5E569E-200F-59D5-235A-030508420E99}"/>
              </a:ext>
            </a:extLst>
          </p:cNvPr>
          <p:cNvGraphicFramePr>
            <a:graphicFrameLocks noGrp="1"/>
          </p:cNvGraphicFramePr>
          <p:nvPr/>
        </p:nvGraphicFramePr>
        <p:xfrm>
          <a:off x="3674153" y="2811492"/>
          <a:ext cx="637397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515">
                  <a:extLst>
                    <a:ext uri="{9D8B030D-6E8A-4147-A177-3AD203B41FA5}">
                      <a16:colId xmlns:a16="http://schemas.microsoft.com/office/drawing/2014/main" val="2073125261"/>
                    </a:ext>
                  </a:extLst>
                </a:gridCol>
                <a:gridCol w="1820486">
                  <a:extLst>
                    <a:ext uri="{9D8B030D-6E8A-4147-A177-3AD203B41FA5}">
                      <a16:colId xmlns:a16="http://schemas.microsoft.com/office/drawing/2014/main" val="3902411528"/>
                    </a:ext>
                  </a:extLst>
                </a:gridCol>
                <a:gridCol w="1820486">
                  <a:extLst>
                    <a:ext uri="{9D8B030D-6E8A-4147-A177-3AD203B41FA5}">
                      <a16:colId xmlns:a16="http://schemas.microsoft.com/office/drawing/2014/main" val="1942884654"/>
                    </a:ext>
                  </a:extLst>
                </a:gridCol>
                <a:gridCol w="1820486">
                  <a:extLst>
                    <a:ext uri="{9D8B030D-6E8A-4147-A177-3AD203B41FA5}">
                      <a16:colId xmlns:a16="http://schemas.microsoft.com/office/drawing/2014/main" val="3952446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Oil price in 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lag</a:t>
                      </a:r>
                      <a:r>
                        <a:rPr lang="en-IN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lag</a:t>
                      </a:r>
                      <a:r>
                        <a:rPr lang="en-IN" baseline="-25000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11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23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05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9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0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550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49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A66A-7F7D-F39D-4180-C40C88A4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Before Forecasting: Check Stationary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B1BF7-FFD4-DC38-4690-33DB1B07A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Stationary time series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/>
              <a:t> Its properties do not depend on the time at which the series is observed (e.g. patterns, seasonality) – to be discussed in detail shortly …</a:t>
            </a:r>
          </a:p>
          <a:p>
            <a:r>
              <a:rPr lang="en-US" dirty="0"/>
              <a:t>C:\code\Data Analytics\implementation\time_series\time-series-basics\8_forecasting_intro.py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15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BD3D-E888-1B69-605B-7389775E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 Regressive (AR)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E67A8-36D8-954F-2D2D-8D259FE13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To predict y, we can say that y is dependent on the previous values</a:t>
            </a:r>
          </a:p>
          <a:p>
            <a:r>
              <a:rPr lang="en-IN" dirty="0"/>
              <a:t>y ~ f(lag</a:t>
            </a:r>
            <a:r>
              <a:rPr lang="en-IN" baseline="-25000" dirty="0"/>
              <a:t>1</a:t>
            </a:r>
            <a:r>
              <a:rPr lang="en-IN" dirty="0"/>
              <a:t>, lag</a:t>
            </a:r>
            <a:r>
              <a:rPr lang="en-IN" baseline="-25000" dirty="0"/>
              <a:t>2</a:t>
            </a:r>
            <a:r>
              <a:rPr lang="en-IN" dirty="0"/>
              <a:t>, …)</a:t>
            </a:r>
          </a:p>
          <a:p>
            <a:r>
              <a:rPr lang="en-IN" dirty="0"/>
              <a:t>Example: For day 6, (d = 6), lag</a:t>
            </a:r>
            <a:r>
              <a:rPr lang="en-IN" baseline="-25000" dirty="0"/>
              <a:t>1</a:t>
            </a:r>
            <a:r>
              <a:rPr lang="en-IN" dirty="0"/>
              <a:t> = 5, lag</a:t>
            </a:r>
            <a:r>
              <a:rPr lang="en-IN" baseline="-25000" dirty="0"/>
              <a:t>2</a:t>
            </a:r>
            <a:r>
              <a:rPr lang="en-IN" dirty="0"/>
              <a:t> = 4, lag</a:t>
            </a:r>
            <a:r>
              <a:rPr lang="en-IN" baseline="-25000" dirty="0"/>
              <a:t>3</a:t>
            </a:r>
            <a:r>
              <a:rPr lang="en-IN" dirty="0"/>
              <a:t> = 3, lag</a:t>
            </a:r>
            <a:r>
              <a:rPr lang="en-IN" baseline="-25000" dirty="0"/>
              <a:t>4</a:t>
            </a:r>
            <a:r>
              <a:rPr lang="en-IN" dirty="0"/>
              <a:t> = 2, lag</a:t>
            </a:r>
            <a:r>
              <a:rPr lang="en-IN" baseline="-25000" dirty="0"/>
              <a:t>5</a:t>
            </a:r>
            <a:r>
              <a:rPr lang="en-IN" dirty="0"/>
              <a:t> = 1</a:t>
            </a:r>
          </a:p>
          <a:p>
            <a:r>
              <a:rPr lang="en-IN" dirty="0"/>
              <a:t>Because we are predicting y using its own previous values, this is called as </a:t>
            </a:r>
            <a:r>
              <a:rPr lang="en-IN" b="1" dirty="0"/>
              <a:t>Auto Regressive (AR) </a:t>
            </a:r>
            <a:r>
              <a:rPr lang="en-IN" dirty="0"/>
              <a:t>Model</a:t>
            </a:r>
            <a:endParaRPr lang="en-IN" b="1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34B18E-F77D-801A-56F7-1C3CD7A0830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490773"/>
          <a:ext cx="6117405" cy="2475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784">
                  <a:extLst>
                    <a:ext uri="{9D8B030D-6E8A-4147-A177-3AD203B41FA5}">
                      <a16:colId xmlns:a16="http://schemas.microsoft.com/office/drawing/2014/main" val="2073125261"/>
                    </a:ext>
                  </a:extLst>
                </a:gridCol>
                <a:gridCol w="1747207">
                  <a:extLst>
                    <a:ext uri="{9D8B030D-6E8A-4147-A177-3AD203B41FA5}">
                      <a16:colId xmlns:a16="http://schemas.microsoft.com/office/drawing/2014/main" val="3902411528"/>
                    </a:ext>
                  </a:extLst>
                </a:gridCol>
                <a:gridCol w="1747207">
                  <a:extLst>
                    <a:ext uri="{9D8B030D-6E8A-4147-A177-3AD203B41FA5}">
                      <a16:colId xmlns:a16="http://schemas.microsoft.com/office/drawing/2014/main" val="1942884654"/>
                    </a:ext>
                  </a:extLst>
                </a:gridCol>
                <a:gridCol w="1747207">
                  <a:extLst>
                    <a:ext uri="{9D8B030D-6E8A-4147-A177-3AD203B41FA5}">
                      <a16:colId xmlns:a16="http://schemas.microsoft.com/office/drawing/2014/main" val="3952446597"/>
                    </a:ext>
                  </a:extLst>
                </a:gridCol>
              </a:tblGrid>
              <a:tr h="641680">
                <a:tc>
                  <a:txBody>
                    <a:bodyPr/>
                    <a:lstStyle/>
                    <a:p>
                      <a:r>
                        <a:rPr lang="en-IN" dirty="0"/>
                        <a:t>Day  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Oil price in USD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lag</a:t>
                      </a:r>
                      <a:r>
                        <a:rPr lang="en-IN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lag</a:t>
                      </a:r>
                      <a:r>
                        <a:rPr lang="en-IN" baseline="-25000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113110"/>
                  </a:ext>
                </a:extLst>
              </a:tr>
              <a:tr h="366674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235966"/>
                  </a:ext>
                </a:extLst>
              </a:tr>
              <a:tr h="366674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057184"/>
                  </a:ext>
                </a:extLst>
              </a:tr>
              <a:tr h="366674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90905"/>
                  </a:ext>
                </a:extLst>
              </a:tr>
              <a:tr h="366674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03202"/>
                  </a:ext>
                </a:extLst>
              </a:tr>
              <a:tr h="366674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550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89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1648</Words>
  <Application>Microsoft Office PowerPoint</Application>
  <PresentationFormat>Widescreen</PresentationFormat>
  <Paragraphs>199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Google Sans</vt:lpstr>
      <vt:lpstr>Office Theme</vt:lpstr>
      <vt:lpstr>Visualizing Type I Errors</vt:lpstr>
      <vt:lpstr>Similarly, Type II Error Now</vt:lpstr>
      <vt:lpstr>PowerPoint Presentation</vt:lpstr>
      <vt:lpstr>Time Series Forecasting</vt:lpstr>
      <vt:lpstr>What is a Time Series?</vt:lpstr>
      <vt:lpstr>Time Series</vt:lpstr>
      <vt:lpstr>Going Back in Time of Own Data: Lag</vt:lpstr>
      <vt:lpstr>Before Forecasting: Check Stationary</vt:lpstr>
      <vt:lpstr>Auto Regressive (AR) Model</vt:lpstr>
      <vt:lpstr>Creating a Time Series</vt:lpstr>
      <vt:lpstr>Time Series Components</vt:lpstr>
      <vt:lpstr>Creating a Time Series – Stationary Time Series</vt:lpstr>
      <vt:lpstr>Creating a Time Series – Checking Stationarity</vt:lpstr>
      <vt:lpstr>Rolling Mean Concept</vt:lpstr>
      <vt:lpstr>Creating a Time Series – Make the Data Stationary</vt:lpstr>
      <vt:lpstr>Creating a Time Series – Make Stationary – Time Shift</vt:lpstr>
      <vt:lpstr>Creating a Time Series – Make Stationary – Time Shift - Results</vt:lpstr>
      <vt:lpstr>Creating a Time Series – ARIMA</vt:lpstr>
      <vt:lpstr>Creating a Time Series – ARIMA in Python</vt:lpstr>
      <vt:lpstr>ACF</vt:lpstr>
      <vt:lpstr>ACF</vt:lpstr>
      <vt:lpstr>PACF</vt:lpstr>
      <vt:lpstr>Creating a Time Series – SARIMAX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Type I Errors</dc:title>
  <dc:creator>Atul Kahate</dc:creator>
  <cp:lastModifiedBy>Atul Kahate</cp:lastModifiedBy>
  <cp:revision>1</cp:revision>
  <dcterms:created xsi:type="dcterms:W3CDTF">2024-04-23T05:41:27Z</dcterms:created>
  <dcterms:modified xsi:type="dcterms:W3CDTF">2024-04-23T05:42:46Z</dcterms:modified>
</cp:coreProperties>
</file>