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5" r:id="rId3"/>
    <p:sldId id="346" r:id="rId4"/>
    <p:sldId id="347" r:id="rId5"/>
    <p:sldId id="348" r:id="rId6"/>
    <p:sldId id="349" r:id="rId7"/>
    <p:sldId id="359" r:id="rId8"/>
    <p:sldId id="1405" r:id="rId9"/>
    <p:sldId id="1407" r:id="rId10"/>
    <p:sldId id="1409" r:id="rId11"/>
    <p:sldId id="1413" r:id="rId12"/>
    <p:sldId id="1411" r:id="rId13"/>
    <p:sldId id="293" r:id="rId14"/>
    <p:sldId id="294" r:id="rId15"/>
    <p:sldId id="295" r:id="rId16"/>
    <p:sldId id="296" r:id="rId17"/>
    <p:sldId id="1414" r:id="rId18"/>
    <p:sldId id="298" r:id="rId19"/>
    <p:sldId id="401" r:id="rId20"/>
    <p:sldId id="307" r:id="rId21"/>
    <p:sldId id="312" r:id="rId22"/>
    <p:sldId id="313" r:id="rId23"/>
    <p:sldId id="2165" r:id="rId24"/>
    <p:sldId id="2166" r:id="rId25"/>
    <p:sldId id="21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B52A-6FEC-4722-9524-0B6D477F1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2BD2-BB2F-C10B-A9B2-A1ABA3BBD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CB52-F40C-F230-A7B8-3DD9844D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9CB7-B1AB-4F08-8036-B630109D0FFA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C164-5C70-C487-68BB-F35D7CE5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2C2EA-4F61-93C9-E0E8-E2EC3215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1286-07AE-4C14-8A6F-7A7B74D0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9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0DA2-AAF7-62C4-3626-8A921C19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9776E-2F5F-0AC0-52EB-0548CDD7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7974-BFE8-FEF0-A760-0D3E77BB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9CB7-B1AB-4F08-8036-B630109D0FFA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AEDC-5B29-96DD-D49B-7F3C1639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8DF8-E6A3-5B18-EF1C-5A385B43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1286-07AE-4C14-8A6F-7A7B74D0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5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9808B-5176-72BC-93A0-EB1EE1A32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8BED2-9CB0-9FDD-0138-19DF0987C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B7C2-6062-5D2F-854A-5B9A7799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9CB7-B1AB-4F08-8036-B630109D0FFA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F052-3EC7-3FEF-FF83-D20C884A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56FD-CFD3-9EAE-F55B-C8F05E50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1286-07AE-4C14-8A6F-7A7B74D0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1206-A7E1-5B11-F14B-ACCBFDE2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59A9-B768-3797-A2F8-B67186956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8C1D2-3723-A952-0DDE-AA62C0A0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9CB7-B1AB-4F08-8036-B630109D0FFA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A6FF-3182-F26A-F1EF-F49F199A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2870-8E9B-94A1-D528-63A83C1A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1286-07AE-4C14-8A6F-7A7B74D0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B537-5D17-69A7-C8A6-874B72DF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CE892-5840-7816-665B-17E5DE78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ECE5-B092-04EE-6F7D-0577044C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9CB7-B1AB-4F08-8036-B630109D0FFA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1108-6068-3654-0EA0-110ADE40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B592-2B5E-2C99-952C-67171F14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1286-07AE-4C14-8A6F-7A7B74D0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2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9E9B-780B-97E8-A559-836E5689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37D8-6808-4439-1AA5-4FB61AAC3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E42D-BE77-4EE1-8841-054A7B1D0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8D632-0FFA-481B-11C4-DBA8079F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9CB7-B1AB-4F08-8036-B630109D0FFA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7B548-2C5B-D48A-50D0-CD9CA6E1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A7B1-1852-08FA-874E-EE896C45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1286-07AE-4C14-8A6F-7A7B74D0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5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8718-3FD6-F4C1-FEEF-2CA84400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33B9-B44D-BCC5-2B81-2ECC1B4A1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3CCC1-0DBF-47A4-6141-81849AD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A4D8D-86F6-6065-5261-F9771B2B3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BD116-D01E-F47F-FC41-F6402CD93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27C25-5B77-9A9E-CDA7-0EE00EC5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9CB7-B1AB-4F08-8036-B630109D0FFA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65C6C-AAB2-30F9-72F9-9D47C41C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5B8BF-BC30-C0D2-A8B2-E1F27ED3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1286-07AE-4C14-8A6F-7A7B74D0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80B0-B6AE-6203-47C5-0F23A61D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0B1EC-BAD2-1BF9-5C3F-A3D58CC9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9CB7-B1AB-4F08-8036-B630109D0FFA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B2A82-0A5D-3881-89A2-F8B08DD3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08680-A8C6-0CE8-ECF8-7C6093DF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1286-07AE-4C14-8A6F-7A7B74D0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4557F-8745-3C03-7D97-0DE3FDFA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9CB7-B1AB-4F08-8036-B630109D0FFA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F092A-B017-415E-238A-8AE513D0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CBE8A-1477-D2B4-CED0-C1276BC4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1286-07AE-4C14-8A6F-7A7B74D0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4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7CE-F8B5-24C3-6066-716E84AB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FB68-0A5E-0D27-9057-F78EB1B1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A79DF-AB4D-7B84-6193-36C794EA1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26B3B-218E-F615-75B1-96CEBE15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9CB7-B1AB-4F08-8036-B630109D0FFA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33230-BB1D-F632-15B2-32864EA5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130BF-AE3A-C536-1CB2-4137FF0D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1286-07AE-4C14-8A6F-7A7B74D0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8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2E54-993C-2CF4-AFD6-9443E33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65E20-52E6-0CE6-1D39-8D0F4F522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7C40F-CEC7-5478-E56C-407B9371D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FC39D-8643-3464-54B7-9C404D6A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9CB7-B1AB-4F08-8036-B630109D0FFA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466EF-EB9F-A8F7-6039-4FE04060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DECEE-6063-24DC-9B18-B1C5D08B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1286-07AE-4C14-8A6F-7A7B74D0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60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99141-9612-A3A7-9BD3-9D1FE980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B0B3-2660-ADEF-31E8-1A9DEB25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F1176-2BA0-87EA-3ECA-842072F93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9CB7-B1AB-4F08-8036-B630109D0FFA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582A-98A8-76A9-1529-000DB5AE7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DBE7-85C0-EAC8-7753-E71B189CD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1286-07AE-4C14-8A6F-7A7B74D0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8A651-715A-0DE6-0E92-65DC9550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Statistics: Basic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2FE40-0C8D-C26B-FFB4-6A511B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32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559F-4816-ED10-3497-66102098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Interval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292B-E407-B898-4262-822DD6B5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Interval data</a:t>
            </a:r>
            <a:r>
              <a:rPr lang="en-US" dirty="0"/>
              <a:t>: Data that have a numerical value or measurement and can be ranked or ordered</a:t>
            </a:r>
          </a:p>
          <a:p>
            <a:r>
              <a:rPr lang="en-US" dirty="0"/>
              <a:t>No true zero (See next slide)</a:t>
            </a:r>
          </a:p>
          <a:p>
            <a:r>
              <a:rPr lang="en-US" dirty="0"/>
              <a:t>Example: Temperature measured in degrees Celsius or Fahrenheit</a:t>
            </a:r>
          </a:p>
          <a:p>
            <a:r>
              <a:rPr lang="en-US" dirty="0"/>
              <a:t>0°C: Freezing point of water, 0°F: Based on historical conventions, Neither of these zero points represents the </a:t>
            </a:r>
            <a:r>
              <a:rPr lang="en-US" i="1" dirty="0"/>
              <a:t>absence </a:t>
            </a:r>
            <a:r>
              <a:rPr lang="en-US" dirty="0"/>
              <a:t>of temperature (</a:t>
            </a:r>
            <a:r>
              <a:rPr lang="en-US" i="1" dirty="0"/>
              <a:t>absolute zero</a:t>
            </a:r>
            <a:r>
              <a:rPr lang="en-US" dirty="0"/>
              <a:t>) ….. But 0 marks are 0 marks</a:t>
            </a:r>
          </a:p>
          <a:p>
            <a:r>
              <a:rPr lang="en-US" dirty="0"/>
              <a:t>So, we cannot say that 40°C is twice as hot as 20°C</a:t>
            </a:r>
          </a:p>
          <a:p>
            <a:r>
              <a:rPr lang="en-US" dirty="0"/>
              <a:t>Possible statistical measures: Mean, Median, Variance, Standard deviation, Correlation</a:t>
            </a:r>
          </a:p>
        </p:txBody>
      </p:sp>
    </p:spTree>
    <p:extLst>
      <p:ext uri="{BB962C8B-B14F-4D97-AF65-F5344CB8AC3E}">
        <p14:creationId xmlns:p14="http://schemas.microsoft.com/office/powerpoint/2010/main" val="334268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8656-AB30-7A5C-E2D3-BD14615F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True Zero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46F9-2565-0531-329F-FEB3F57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Interval data has an </a:t>
            </a:r>
            <a:r>
              <a:rPr lang="en-US" b="1" dirty="0"/>
              <a:t>arbitrary zero</a:t>
            </a:r>
            <a:r>
              <a:rPr lang="en-US" dirty="0"/>
              <a:t> starting point</a:t>
            </a:r>
          </a:p>
          <a:p>
            <a:r>
              <a:rPr lang="en-US" dirty="0"/>
              <a:t>Ratio data has a </a:t>
            </a:r>
            <a:r>
              <a:rPr lang="en-US" b="1" dirty="0"/>
              <a:t>true zero</a:t>
            </a:r>
            <a:r>
              <a:rPr lang="en-US" dirty="0"/>
              <a:t> starting point</a:t>
            </a:r>
          </a:p>
          <a:p>
            <a:endParaRPr lang="en-US" dirty="0"/>
          </a:p>
          <a:p>
            <a:r>
              <a:rPr lang="en-US" dirty="0"/>
              <a:t>0°C temperature: It is not the lowest, since it translates to 32°F; and we can have temperatures lower than that as well, e.g. -1°C … </a:t>
            </a:r>
            <a:r>
              <a:rPr lang="en-US" u="sng" dirty="0"/>
              <a:t>Arbitrary zero starting point</a:t>
            </a:r>
            <a:r>
              <a:rPr lang="en-US" dirty="0"/>
              <a:t> -&gt; Interval data … </a:t>
            </a:r>
            <a:r>
              <a:rPr lang="en-US" u="sng" dirty="0"/>
              <a:t>0 does not really mean 0</a:t>
            </a:r>
          </a:p>
          <a:p>
            <a:r>
              <a:rPr lang="en-US" dirty="0"/>
              <a:t>Marks obtained by students in an exam: 70, 0, 30, 56, 82: Here, we may have a student who really got zero marks and there cannot be any negative marks … </a:t>
            </a:r>
            <a:r>
              <a:rPr lang="en-US" u="sng" dirty="0"/>
              <a:t>True zero starting point</a:t>
            </a:r>
            <a:r>
              <a:rPr lang="en-US" dirty="0"/>
              <a:t> -&gt; Ratio data … </a:t>
            </a:r>
            <a:r>
              <a:rPr lang="en-US" u="sng" dirty="0"/>
              <a:t>0 means 0</a:t>
            </a:r>
          </a:p>
        </p:txBody>
      </p:sp>
    </p:spTree>
    <p:extLst>
      <p:ext uri="{BB962C8B-B14F-4D97-AF65-F5344CB8AC3E}">
        <p14:creationId xmlns:p14="http://schemas.microsoft.com/office/powerpoint/2010/main" val="409818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35C4-5F6A-0928-B6CD-2633BFE6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B0C44-E879-0518-C631-299E0F8A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Ratio data</a:t>
            </a:r>
            <a:r>
              <a:rPr lang="en-US" dirty="0"/>
              <a:t>: Quantitative data that starts with a natural zero point (i.e. true zero) and can be measured on a continuous scale with equal intervals between values</a:t>
            </a:r>
          </a:p>
          <a:p>
            <a:r>
              <a:rPr lang="en-US" dirty="0"/>
              <a:t>Ratios are meaningful here: Example: 80 marks are actually twice better  than 40</a:t>
            </a:r>
          </a:p>
          <a:p>
            <a:r>
              <a:rPr lang="en-US" dirty="0"/>
              <a:t>As noted earlier, in interval data, twice high temperature may not have meant twice the heat</a:t>
            </a:r>
          </a:p>
          <a:p>
            <a:r>
              <a:rPr lang="en-US" dirty="0"/>
              <a:t>Examples: Weight, height, distance</a:t>
            </a:r>
          </a:p>
          <a:p>
            <a:r>
              <a:rPr lang="en-US" dirty="0"/>
              <a:t>Possible statistical measures: Mean, Median, Standard deviation, Correlation, Regression, ANOVA, t-tests</a:t>
            </a:r>
          </a:p>
        </p:txBody>
      </p:sp>
    </p:spTree>
    <p:extLst>
      <p:ext uri="{BB962C8B-B14F-4D97-AF65-F5344CB8AC3E}">
        <p14:creationId xmlns:p14="http://schemas.microsoft.com/office/powerpoint/2010/main" val="28854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57ED6-4DA4-1C75-14D1-62C723A5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Statistical Measures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6392E-696D-1180-5483-684A92069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4A0C-8AC8-44E5-7889-B11C3BA5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 versus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4716-113F-8DCF-337B-6CE1A419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Population and Sample Statistic - GeeksforGeeks">
            <a:extLst>
              <a:ext uri="{FF2B5EF4-FFF2-40B4-BE49-F238E27FC236}">
                <a16:creationId xmlns:a16="http://schemas.microsoft.com/office/drawing/2014/main" id="{E10DFC46-FCC6-2E18-22F4-C1D3620F2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1" y="1414463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1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EFF8-C3AA-9782-DE59-581AE2B1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 versus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1899-17BC-7E2B-62FC-609DD4E7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5ADF9-158D-742A-40EE-8C70F0B9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29" y="1465348"/>
            <a:ext cx="8744871" cy="44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6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969D-1D47-A7F4-75EC-CC9EF47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1708-DEBB-7FBD-03A4-F18EF3E0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Measures of Location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single value that represents the “centering” of a set of data, e.g. average</a:t>
            </a:r>
          </a:p>
          <a:p>
            <a:r>
              <a:rPr lang="en-US" dirty="0"/>
              <a:t>Also called </a:t>
            </a:r>
            <a:r>
              <a:rPr lang="en-US" b="1" dirty="0"/>
              <a:t>Measures of Central Tendency</a:t>
            </a:r>
          </a:p>
          <a:p>
            <a:r>
              <a:rPr lang="en-US" dirty="0"/>
              <a:t>Example: Marks obtained by 10 students, arranged in an ascending order … 45,56,61,65,68,71,73,79,82,88,91</a:t>
            </a:r>
          </a:p>
          <a:p>
            <a:r>
              <a:rPr lang="en-US" dirty="0"/>
              <a:t>Possible measure of location: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4517D-D7DF-4945-A9A1-864BCAAD5A2A}"/>
              </a:ext>
            </a:extLst>
          </p:cNvPr>
          <p:cNvSpPr txBox="1"/>
          <p:nvPr/>
        </p:nvSpPr>
        <p:spPr>
          <a:xfrm>
            <a:off x="5534526" y="4138863"/>
            <a:ext cx="642967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45,56,61,65,68,       </a:t>
            </a:r>
            <a:r>
              <a:rPr lang="en-US" sz="2400" b="1" dirty="0">
                <a:solidFill>
                  <a:srgbClr val="FF0000"/>
                </a:solidFill>
              </a:rPr>
              <a:t>71</a:t>
            </a:r>
            <a:r>
              <a:rPr lang="en-US" sz="2400" dirty="0"/>
              <a:t>,         73,79,82,88,91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C52BE-4F06-77C8-59FE-F38781D72398}"/>
              </a:ext>
            </a:extLst>
          </p:cNvPr>
          <p:cNvSpPr txBox="1"/>
          <p:nvPr/>
        </p:nvSpPr>
        <p:spPr>
          <a:xfrm>
            <a:off x="4764505" y="4918509"/>
            <a:ext cx="289720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Measures of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7AF0D-286A-5936-45E5-1DAAD9CBFBED}"/>
              </a:ext>
            </a:extLst>
          </p:cNvPr>
          <p:cNvSpPr txBox="1"/>
          <p:nvPr/>
        </p:nvSpPr>
        <p:spPr>
          <a:xfrm>
            <a:off x="2587591" y="5926915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89542-10FC-1920-A915-D848423684C0}"/>
              </a:ext>
            </a:extLst>
          </p:cNvPr>
          <p:cNvSpPr txBox="1"/>
          <p:nvPr/>
        </p:nvSpPr>
        <p:spPr>
          <a:xfrm>
            <a:off x="5283467" y="5916829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73DAF-57E9-F9AD-E226-01EDE40FD217}"/>
              </a:ext>
            </a:extLst>
          </p:cNvPr>
          <p:cNvSpPr txBox="1"/>
          <p:nvPr/>
        </p:nvSpPr>
        <p:spPr>
          <a:xfrm>
            <a:off x="8020248" y="5916829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D0B415-DEC1-CF44-53AF-161FB45163A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213107" y="5287841"/>
            <a:ext cx="0" cy="6289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570864-0A84-164C-44C1-402BA360F5EA}"/>
              </a:ext>
            </a:extLst>
          </p:cNvPr>
          <p:cNvCxnSpPr/>
          <p:nvPr/>
        </p:nvCxnSpPr>
        <p:spPr>
          <a:xfrm>
            <a:off x="3517231" y="5553777"/>
            <a:ext cx="543265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F1AC18-EDBC-7224-9E5E-B154D6A85BD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517231" y="5553777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33F2DC-0A10-670B-07D7-FA46A9CC8FAE}"/>
              </a:ext>
            </a:extLst>
          </p:cNvPr>
          <p:cNvCxnSpPr>
            <a:cxnSpLocks/>
          </p:cNvCxnSpPr>
          <p:nvPr/>
        </p:nvCxnSpPr>
        <p:spPr>
          <a:xfrm>
            <a:off x="8949888" y="5543691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3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F30C-B3F4-CA05-1864-08D97EFC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41B1-6096-39CF-D6B3-FF4B10B1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Mean</a:t>
            </a:r>
            <a:r>
              <a:rPr lang="en-US" dirty="0"/>
              <a:t>: Better if the data is </a:t>
            </a:r>
            <a:r>
              <a:rPr lang="en-US" i="1" dirty="0"/>
              <a:t>normally distributed </a:t>
            </a:r>
            <a:r>
              <a:rPr lang="en-US" dirty="0"/>
              <a:t>and there are no </a:t>
            </a:r>
            <a:r>
              <a:rPr lang="en-US" b="1" dirty="0"/>
              <a:t>outliers</a:t>
            </a:r>
          </a:p>
          <a:p>
            <a:r>
              <a:rPr lang="en-US" b="1" dirty="0"/>
              <a:t>Median</a:t>
            </a:r>
            <a:r>
              <a:rPr lang="en-US" dirty="0"/>
              <a:t>: Better when the data is </a:t>
            </a:r>
            <a:r>
              <a:rPr lang="en-US" b="1" dirty="0"/>
              <a:t>skewed </a:t>
            </a:r>
            <a:r>
              <a:rPr lang="en-US" dirty="0"/>
              <a:t>(has extreme values)</a:t>
            </a:r>
          </a:p>
          <a:p>
            <a:r>
              <a:rPr lang="en-US" b="1" dirty="0"/>
              <a:t>Mode</a:t>
            </a:r>
            <a:r>
              <a:rPr lang="en-US" dirty="0"/>
              <a:t>: Useful for identifying the most common value or values in a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6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06B8-1C77-1637-B5D4-AB1D94D5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1A1E9-5B7E-C2F9-8077-852C2B907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Mean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Average</a:t>
                </a:r>
              </a:p>
              <a:p>
                <a:r>
                  <a:rPr lang="en-US" dirty="0"/>
                  <a:t>Sample Marks: 45,56,61,65,68,71,73,79,82,88,91</a:t>
                </a:r>
              </a:p>
              <a:p>
                <a:r>
                  <a:rPr lang="en-US" dirty="0"/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45+56+61+65+68+71+73+79+82+88+91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789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IN" b="0" dirty="0"/>
              </a:p>
              <a:p>
                <a:r>
                  <a:rPr lang="en-US" dirty="0"/>
                  <a:t>Mean ≈ 71.727</a:t>
                </a:r>
              </a:p>
              <a:p>
                <a:r>
                  <a:rPr lang="en-US" dirty="0"/>
                  <a:t>In statistical terms: </a:t>
                </a:r>
                <a:r>
                  <a:rPr lang="el-GR" b="1" dirty="0"/>
                  <a:t>μ</a:t>
                </a:r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  <m:aln/>
                              </m:rP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IN" b="1" dirty="0"/>
              </a:p>
              <a:p>
                <a:r>
                  <a:rPr lang="en-IN" dirty="0"/>
                  <a:t>Extreme values (</a:t>
                </a:r>
                <a:r>
                  <a:rPr lang="en-IN" b="1" dirty="0"/>
                  <a:t>outliers</a:t>
                </a:r>
                <a:r>
                  <a:rPr lang="en-IN" dirty="0"/>
                  <a:t>) can impact mean</a:t>
                </a:r>
                <a:endParaRPr lang="en-IN" b="1" dirty="0"/>
              </a:p>
              <a:p>
                <a:pPr lvl="1"/>
                <a:r>
                  <a:rPr lang="en-US" dirty="0"/>
                  <a:t>Test scores: 70, 80, 90, 85, and 75 … Mean: 80</a:t>
                </a:r>
                <a:endParaRPr lang="en-IN" dirty="0"/>
              </a:p>
              <a:p>
                <a:pPr lvl="1"/>
                <a:r>
                  <a:rPr lang="en-IN" dirty="0"/>
                  <a:t>Test scores: </a:t>
                </a:r>
                <a:r>
                  <a:rPr lang="en-US" dirty="0"/>
                  <a:t>70, 80, 90, 85, 75, and </a:t>
                </a:r>
                <a:r>
                  <a:rPr lang="en-US" dirty="0">
                    <a:solidFill>
                      <a:srgbClr val="FF0000"/>
                    </a:solidFill>
                  </a:rPr>
                  <a:t>2 </a:t>
                </a:r>
                <a:r>
                  <a:rPr lang="en-US" dirty="0"/>
                  <a:t>… </a:t>
                </a:r>
                <a:r>
                  <a:rPr lang="en-IN" dirty="0"/>
                  <a:t>Mean: 66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1A1E9-5B7E-C2F9-8077-852C2B907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64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4D39-4086-F1B4-F3D5-F20789D2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3C34A-8073-9B8E-0D1E-C803A931D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Median</a:t>
                </a:r>
                <a:r>
                  <a:rPr lang="en-US" dirty="0"/>
                  <a:t>: The </a:t>
                </a:r>
                <a:r>
                  <a:rPr lang="en-US" i="1" dirty="0"/>
                  <a:t>middle </a:t>
                </a:r>
                <a:r>
                  <a:rPr lang="en-US" dirty="0"/>
                  <a:t>value when values are in ascending/descending order</a:t>
                </a:r>
              </a:p>
              <a:p>
                <a:r>
                  <a:rPr lang="en-US" dirty="0"/>
                  <a:t>Divides the dataset into two equal halves</a:t>
                </a:r>
              </a:p>
              <a:p>
                <a:pPr lvl="1"/>
                <a:r>
                  <a:rPr lang="en-US" dirty="0"/>
                  <a:t>Odd number of values in the dataset: Median is the middle value</a:t>
                </a:r>
              </a:p>
              <a:p>
                <a:pPr lvl="1"/>
                <a:r>
                  <a:rPr lang="en-US" dirty="0"/>
                  <a:t>Even number of values in the dataset: Median is the average of the two middle values</a:t>
                </a:r>
              </a:p>
              <a:p>
                <a:r>
                  <a:rPr lang="en-US" dirty="0"/>
                  <a:t>Scores: 62, 78, 84, </a:t>
                </a:r>
                <a:r>
                  <a:rPr lang="en-US" dirty="0">
                    <a:solidFill>
                      <a:srgbClr val="FF0000"/>
                    </a:solidFill>
                  </a:rPr>
                  <a:t>89</a:t>
                </a:r>
                <a:r>
                  <a:rPr lang="en-US" dirty="0"/>
                  <a:t>, 91, 95, 97 ---&gt; Median = 89</a:t>
                </a:r>
              </a:p>
              <a:p>
                <a:r>
                  <a:rPr lang="en-US" dirty="0"/>
                  <a:t>Scores: 62, 78, </a:t>
                </a:r>
                <a:r>
                  <a:rPr lang="en-US" dirty="0">
                    <a:solidFill>
                      <a:srgbClr val="FF0000"/>
                    </a:solidFill>
                  </a:rPr>
                  <a:t>84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FF0000"/>
                    </a:solidFill>
                  </a:rPr>
                  <a:t> 89</a:t>
                </a:r>
                <a:r>
                  <a:rPr lang="en-US" dirty="0"/>
                  <a:t>, 91, 95 ---&gt; Median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84+89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86.5</a:t>
                </a:r>
              </a:p>
              <a:p>
                <a:r>
                  <a:rPr lang="en-US" dirty="0"/>
                  <a:t>Outliers do not impact median as much as they impact mean</a:t>
                </a:r>
              </a:p>
              <a:p>
                <a:pPr lvl="1"/>
                <a:r>
                  <a:rPr lang="en-US" dirty="0"/>
                  <a:t>Mean of 56, 78, 45, 49, 55, 62 = 57.5</a:t>
                </a:r>
              </a:p>
              <a:p>
                <a:pPr lvl="1"/>
                <a:r>
                  <a:rPr lang="en-US" dirty="0"/>
                  <a:t>Mean of 56, </a:t>
                </a:r>
                <a:r>
                  <a:rPr lang="en-US" dirty="0">
                    <a:solidFill>
                      <a:srgbClr val="FF0000"/>
                    </a:solidFill>
                  </a:rPr>
                  <a:t>180</a:t>
                </a:r>
                <a:r>
                  <a:rPr lang="en-US" dirty="0"/>
                  <a:t>, 45, 49, 55, 62 = 74.5</a:t>
                </a:r>
              </a:p>
              <a:p>
                <a:pPr lvl="1"/>
                <a:r>
                  <a:rPr lang="en-US" dirty="0"/>
                  <a:t>Corresponding medians = 55.5 and again = 55.5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3C34A-8073-9B8E-0D1E-C803A931D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1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B41477-A8AE-55D6-2AD5-EC5F99F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Individuals and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16CB09-1637-CA5D-3DE7-F5D4D0F6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Individuals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Items in a data set and can be cases, things, people,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They have one or more properties, called as </a:t>
            </a:r>
            <a:r>
              <a:rPr lang="en-US" b="1" dirty="0"/>
              <a:t>variables</a:t>
            </a:r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2AAB0-ABFE-B427-90BF-D2FF9BE75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280" y="3429000"/>
            <a:ext cx="4083260" cy="2743341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D959E4AE-541F-6328-2D86-C05BCFF3EF40}"/>
              </a:ext>
            </a:extLst>
          </p:cNvPr>
          <p:cNvSpPr/>
          <p:nvPr/>
        </p:nvSpPr>
        <p:spPr>
          <a:xfrm>
            <a:off x="838200" y="3626069"/>
            <a:ext cx="1768366" cy="1135117"/>
          </a:xfrm>
          <a:prstGeom prst="borderCallout1">
            <a:avLst>
              <a:gd name="adj1" fmla="val 18750"/>
              <a:gd name="adj2" fmla="val -8333"/>
              <a:gd name="adj3" fmla="val 1389"/>
              <a:gd name="adj4" fmla="val 183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Individuals are the people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E9DB2EC-A225-9FE9-B4F9-4B21922C8572}"/>
              </a:ext>
            </a:extLst>
          </p:cNvPr>
          <p:cNvSpPr/>
          <p:nvPr/>
        </p:nvSpPr>
        <p:spPr>
          <a:xfrm>
            <a:off x="9271436" y="3429000"/>
            <a:ext cx="2237391" cy="1135117"/>
          </a:xfrm>
          <a:prstGeom prst="borderCallout1">
            <a:avLst>
              <a:gd name="adj1" fmla="val 18750"/>
              <a:gd name="adj2" fmla="val -8333"/>
              <a:gd name="adj3" fmla="val 29167"/>
              <a:gd name="adj4" fmla="val -113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is a variable because height is a property of each individual</a:t>
            </a:r>
          </a:p>
        </p:txBody>
      </p:sp>
    </p:spTree>
    <p:extLst>
      <p:ext uri="{BB962C8B-B14F-4D97-AF65-F5344CB8AC3E}">
        <p14:creationId xmlns:p14="http://schemas.microsoft.com/office/powerpoint/2010/main" val="419863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FEA2-CB57-E749-B4AE-6A5D0E54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833D-4FA0-3F74-87BD-0BD4C381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75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Mode</a:t>
            </a:r>
            <a:r>
              <a:rPr lang="en-US" dirty="0"/>
              <a:t>: The value that occurs most frequently in a dataset</a:t>
            </a:r>
          </a:p>
          <a:p>
            <a:r>
              <a:rPr lang="en-US" dirty="0"/>
              <a:t>Data: 62, 78, 84, 89, 91, 95, 97, 89, 91, 89</a:t>
            </a:r>
          </a:p>
          <a:p>
            <a:r>
              <a:rPr lang="en-US" dirty="0"/>
              <a:t>Frequency: 62: 1, 78: 1, 84: 1, </a:t>
            </a:r>
            <a:r>
              <a:rPr lang="en-US" dirty="0">
                <a:solidFill>
                  <a:srgbClr val="FF0000"/>
                </a:solidFill>
              </a:rPr>
              <a:t>89: 3</a:t>
            </a:r>
            <a:r>
              <a:rPr lang="en-US" dirty="0"/>
              <a:t>, 91: 2, 95: 1, 97: 1</a:t>
            </a:r>
          </a:p>
          <a:p>
            <a:r>
              <a:rPr lang="en-US" dirty="0"/>
              <a:t>Mode  = 89</a:t>
            </a:r>
          </a:p>
          <a:p>
            <a:r>
              <a:rPr lang="en-US" dirty="0"/>
              <a:t>What if there are multiple values with the same highest frequency?: </a:t>
            </a:r>
            <a:r>
              <a:rPr lang="en-US" b="1" dirty="0"/>
              <a:t>Multimodal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If we have two modes: </a:t>
            </a:r>
            <a:r>
              <a:rPr lang="en-US" b="1" dirty="0"/>
              <a:t>bi-modal</a:t>
            </a:r>
          </a:p>
          <a:p>
            <a:pPr lvl="1"/>
            <a:r>
              <a:rPr lang="en-US" dirty="0"/>
              <a:t>If we have three modes: </a:t>
            </a:r>
            <a:r>
              <a:rPr lang="en-US" b="1" dirty="0"/>
              <a:t>tri-modal</a:t>
            </a:r>
          </a:p>
          <a:p>
            <a:r>
              <a:rPr lang="en-US" dirty="0"/>
              <a:t>Not used much in practice</a:t>
            </a:r>
          </a:p>
        </p:txBody>
      </p:sp>
    </p:spTree>
    <p:extLst>
      <p:ext uri="{BB962C8B-B14F-4D97-AF65-F5344CB8AC3E}">
        <p14:creationId xmlns:p14="http://schemas.microsoft.com/office/powerpoint/2010/main" val="128390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1FFB-C07F-E1F8-E407-295971A0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BED6-2A74-606B-93D8-E7B8013C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Spread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How and by how much, our data set is </a:t>
            </a:r>
            <a:r>
              <a:rPr lang="en-US" i="1" dirty="0"/>
              <a:t>spread out </a:t>
            </a:r>
            <a:r>
              <a:rPr lang="en-US" dirty="0"/>
              <a:t>around its center?</a:t>
            </a:r>
          </a:p>
          <a:p>
            <a:r>
              <a:rPr lang="en-US" dirty="0"/>
              <a:t>Called </a:t>
            </a:r>
            <a:r>
              <a:rPr lang="en-US" b="1" dirty="0"/>
              <a:t>Measures of Dispersion </a:t>
            </a:r>
            <a:r>
              <a:rPr lang="en-US" dirty="0"/>
              <a:t>or </a:t>
            </a:r>
            <a:r>
              <a:rPr lang="en-US" b="1" dirty="0"/>
              <a:t>Scatter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AF1C6-1035-4EE0-B9A2-3E8D2E218196}"/>
              </a:ext>
            </a:extLst>
          </p:cNvPr>
          <p:cNvSpPr txBox="1"/>
          <p:nvPr/>
        </p:nvSpPr>
        <p:spPr>
          <a:xfrm>
            <a:off x="4369870" y="3429000"/>
            <a:ext cx="289720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Measures of Dispersion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B00C9-2B6E-654C-B9D2-DB484F048FE0}"/>
              </a:ext>
            </a:extLst>
          </p:cNvPr>
          <p:cNvSpPr txBox="1"/>
          <p:nvPr/>
        </p:nvSpPr>
        <p:spPr>
          <a:xfrm>
            <a:off x="2192956" y="4437406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09E1-CB2C-4A74-8D50-C52ACC53A7E3}"/>
              </a:ext>
            </a:extLst>
          </p:cNvPr>
          <p:cNvSpPr txBox="1"/>
          <p:nvPr/>
        </p:nvSpPr>
        <p:spPr>
          <a:xfrm>
            <a:off x="4888832" y="4427320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D11ED-6F53-6BBF-F0BF-B0A341AC576E}"/>
              </a:ext>
            </a:extLst>
          </p:cNvPr>
          <p:cNvSpPr txBox="1"/>
          <p:nvPr/>
        </p:nvSpPr>
        <p:spPr>
          <a:xfrm>
            <a:off x="7372952" y="4427320"/>
            <a:ext cx="211194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Standard Deviation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B2598E-9F5C-3800-3641-D7558C676B6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18472" y="3798332"/>
            <a:ext cx="0" cy="6289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06A5B7-B5D3-14F1-D1D9-4A0444863262}"/>
              </a:ext>
            </a:extLst>
          </p:cNvPr>
          <p:cNvCxnSpPr/>
          <p:nvPr/>
        </p:nvCxnSpPr>
        <p:spPr>
          <a:xfrm>
            <a:off x="3122596" y="4064268"/>
            <a:ext cx="543265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A5B007-F099-023A-AB0B-B21BA8DB90A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2596" y="4064268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DF04E6-FBF4-2D33-1DF5-635B8159ECC1}"/>
              </a:ext>
            </a:extLst>
          </p:cNvPr>
          <p:cNvCxnSpPr>
            <a:cxnSpLocks/>
          </p:cNvCxnSpPr>
          <p:nvPr/>
        </p:nvCxnSpPr>
        <p:spPr>
          <a:xfrm>
            <a:off x="8555253" y="4054182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61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4C4E-1715-3ED5-963E-C02ADE29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6632-11B5-3914-2E70-09CA5497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Range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Difference between the maximum value and the minimum value in the data set </a:t>
            </a:r>
          </a:p>
          <a:p>
            <a:r>
              <a:rPr lang="en-US" dirty="0"/>
              <a:t>Affected by outliers</a:t>
            </a:r>
          </a:p>
          <a:p>
            <a:endParaRPr lang="en-US" dirty="0"/>
          </a:p>
          <a:p>
            <a:r>
              <a:rPr lang="en-US" dirty="0"/>
              <a:t>Example: 8, 11, 5, 9, 7, 6, 2500</a:t>
            </a:r>
          </a:p>
          <a:p>
            <a:r>
              <a:rPr lang="en-US" dirty="0"/>
              <a:t>Range = Max – Min = 2500 – 5 = 2495, which is quite meaningless</a:t>
            </a:r>
          </a:p>
          <a:p>
            <a:r>
              <a:rPr lang="en-US" dirty="0"/>
              <a:t>Solution: </a:t>
            </a:r>
            <a:r>
              <a:rPr lang="en-US" b="1" dirty="0"/>
              <a:t>Inter Quartile Range (IQR)</a:t>
            </a:r>
          </a:p>
          <a:p>
            <a:r>
              <a:rPr lang="en-US" dirty="0"/>
              <a:t>But first, we need to understand </a:t>
            </a:r>
            <a:r>
              <a:rPr lang="en-US" b="1" dirty="0"/>
              <a:t>percentile </a:t>
            </a:r>
            <a:r>
              <a:rPr lang="en-US" dirty="0"/>
              <a:t>and </a:t>
            </a:r>
            <a:r>
              <a:rPr lang="en-US" b="1" dirty="0"/>
              <a:t>quartile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AC8DCA6-7D84-4559-8CE6-35FACC048477}"/>
              </a:ext>
            </a:extLst>
          </p:cNvPr>
          <p:cNvSpPr/>
          <p:nvPr/>
        </p:nvSpPr>
        <p:spPr>
          <a:xfrm rot="5400000">
            <a:off x="7087802" y="629251"/>
            <a:ext cx="777240" cy="4374682"/>
          </a:xfrm>
          <a:prstGeom prst="lef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5E1CF-D16D-A907-0B9D-6C31446332A0}"/>
              </a:ext>
            </a:extLst>
          </p:cNvPr>
          <p:cNvSpPr txBox="1"/>
          <p:nvPr/>
        </p:nvSpPr>
        <p:spPr>
          <a:xfrm>
            <a:off x="4653280" y="328168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Minimum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DEE2A-AE1A-CFFD-E56F-48F4D530BB6E}"/>
              </a:ext>
            </a:extLst>
          </p:cNvPr>
          <p:cNvSpPr txBox="1"/>
          <p:nvPr/>
        </p:nvSpPr>
        <p:spPr>
          <a:xfrm>
            <a:off x="9042400" y="328168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Maximum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455F7-ABD0-D945-8E94-8DF2F6E639EC}"/>
              </a:ext>
            </a:extLst>
          </p:cNvPr>
          <p:cNvSpPr txBox="1"/>
          <p:nvPr/>
        </p:nvSpPr>
        <p:spPr>
          <a:xfrm>
            <a:off x="6902382" y="2912348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Range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32F872-E5C2-CF96-B50D-CF489617B3B3}"/>
              </a:ext>
            </a:extLst>
          </p:cNvPr>
          <p:cNvCxnSpPr/>
          <p:nvPr/>
        </p:nvCxnSpPr>
        <p:spPr>
          <a:xfrm flipH="1">
            <a:off x="5419023" y="3097014"/>
            <a:ext cx="1645920" cy="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664D0D-D1C3-2971-EB8F-ED2D4D3740DF}"/>
              </a:ext>
            </a:extLst>
          </p:cNvPr>
          <p:cNvCxnSpPr/>
          <p:nvPr/>
        </p:nvCxnSpPr>
        <p:spPr>
          <a:xfrm flipH="1">
            <a:off x="7877743" y="3097014"/>
            <a:ext cx="1645920" cy="0"/>
          </a:xfrm>
          <a:prstGeom prst="straightConnector1">
            <a:avLst/>
          </a:prstGeom>
          <a:ln w="22225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6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822C-A0D0-16FE-AEE4-3176009E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FD84-2C44-7024-19BF-5693F510C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Percentile</a:t>
                </a:r>
                <a:r>
                  <a:rPr lang="en-IN" dirty="0"/>
                  <a:t>: Relative position of a particular value in the entire data</a:t>
                </a:r>
              </a:p>
              <a:p>
                <a:r>
                  <a:rPr lang="en-IN" dirty="0"/>
                  <a:t>Indicates how much data is </a:t>
                </a:r>
                <a:r>
                  <a:rPr lang="en-IN" i="1" dirty="0"/>
                  <a:t>below it</a:t>
                </a:r>
                <a:endParaRPr lang="en-IN" dirty="0"/>
              </a:p>
              <a:p>
                <a:r>
                  <a:rPr lang="en-IN" dirty="0"/>
                  <a:t>Sorted Marks of 20 students: 65,72,78,80,81,83,85,87,88,90,91,92,93,94,95,96,97,98,99,100</a:t>
                </a:r>
                <a:endParaRPr lang="en-IN" sz="2400" dirty="0"/>
              </a:p>
              <a:p>
                <a:r>
                  <a:rPr lang="en-IN" sz="2400" dirty="0"/>
                  <a:t>10</a:t>
                </a:r>
                <a:r>
                  <a:rPr lang="en-IN" sz="2400" baseline="30000" dirty="0"/>
                  <a:t>th</a:t>
                </a:r>
                <a:r>
                  <a:rPr lang="en-IN" sz="2400" dirty="0"/>
                  <a:t> percentile position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20=2</m:t>
                    </m:r>
                  </m:oMath>
                </a14:m>
                <a:endParaRPr lang="en-IN" sz="2400" b="0" dirty="0"/>
              </a:p>
              <a:p>
                <a:r>
                  <a:rPr lang="en-IN" dirty="0"/>
                  <a:t>Marks at 10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= Marks at the second position = 72</a:t>
                </a:r>
              </a:p>
              <a:p>
                <a:r>
                  <a:rPr lang="en-IN" sz="2400" dirty="0"/>
                  <a:t>90</a:t>
                </a:r>
                <a:r>
                  <a:rPr lang="en-IN" sz="2400" baseline="30000" dirty="0"/>
                  <a:t>th</a:t>
                </a:r>
                <a:r>
                  <a:rPr lang="en-IN" sz="2400" dirty="0"/>
                  <a:t> percentile position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20=18</m:t>
                    </m:r>
                  </m:oMath>
                </a14:m>
                <a:endParaRPr lang="en-IN" sz="2400" b="0" dirty="0"/>
              </a:p>
              <a:p>
                <a:r>
                  <a:rPr lang="en-IN" dirty="0"/>
                  <a:t>Marks at 90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= Marks at the 18</a:t>
                </a:r>
                <a:r>
                  <a:rPr lang="en-IN" baseline="30000" dirty="0"/>
                  <a:t>th</a:t>
                </a:r>
                <a:r>
                  <a:rPr lang="en-IN" dirty="0"/>
                  <a:t> position = 98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FD84-2C44-7024-19BF-5693F510C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4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47D-01E7-EA79-D2F4-FCF98266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Quartile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2C608-5117-90A0-E0B4-2A1C84A6B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Divide data into four equal parts</a:t>
                </a:r>
              </a:p>
              <a:p>
                <a:r>
                  <a:rPr lang="en-IN" dirty="0"/>
                  <a:t>First Quartile (Q1) = 25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</a:t>
                </a:r>
              </a:p>
              <a:p>
                <a:r>
                  <a:rPr lang="en-IN" dirty="0"/>
                  <a:t>Second Quartile (Q2) = 50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</a:t>
                </a:r>
                <a:r>
                  <a:rPr lang="en-IN" dirty="0">
                    <a:solidFill>
                      <a:srgbClr val="FF0000"/>
                    </a:solidFill>
                  </a:rPr>
                  <a:t>= Median</a:t>
                </a:r>
              </a:p>
              <a:p>
                <a:r>
                  <a:rPr lang="en-IN" dirty="0"/>
                  <a:t>Third Quartile (Q3) = 75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</a:t>
                </a:r>
              </a:p>
              <a:p>
                <a:endParaRPr lang="en-IN" dirty="0"/>
              </a:p>
              <a:p>
                <a:r>
                  <a:rPr lang="en-IN" dirty="0"/>
                  <a:t>Sorted Marks of 20 students: 65,72,78,80,81,83,85,87,88,90,91,92,93,94,95,96,97,98,99,100</a:t>
                </a:r>
              </a:p>
              <a:p>
                <a:r>
                  <a:rPr lang="en-IN" dirty="0"/>
                  <a:t>Position of Q1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=5.25</m:t>
                    </m:r>
                  </m:oMath>
                </a14:m>
                <a:r>
                  <a:rPr lang="en-IN" dirty="0"/>
                  <a:t>, So Q1 = Average of 81 and 83 = 82</a:t>
                </a:r>
              </a:p>
              <a:p>
                <a:r>
                  <a:rPr lang="en-IN" dirty="0"/>
                  <a:t>Position of Q2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∗21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=10.5</m:t>
                    </m:r>
                  </m:oMath>
                </a14:m>
                <a:r>
                  <a:rPr lang="en-IN" dirty="0"/>
                  <a:t>, So Q2 = Average of 90 and 91= 90.5</a:t>
                </a:r>
              </a:p>
              <a:p>
                <a:r>
                  <a:rPr lang="en-IN" dirty="0"/>
                  <a:t>Position of Q3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 ∗21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=15.75</m:t>
                    </m:r>
                  </m:oMath>
                </a14:m>
                <a:r>
                  <a:rPr lang="en-IN" dirty="0"/>
                  <a:t>, So Q3 = Average of 95 and 96 = 95.5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2C608-5117-90A0-E0B4-2A1C84A6B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126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9F2C-9AE9-6EEB-7AF2-A0A6A6E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 Quartile Range (IQR)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35D4-346D-66B8-5EA3-90019A67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Inter Quartile Range (IQR)</a:t>
            </a:r>
            <a:r>
              <a:rPr lang="en-IN" dirty="0"/>
              <a:t> = Q3 – Q1</a:t>
            </a:r>
          </a:p>
          <a:p>
            <a:r>
              <a:rPr lang="en-IN" dirty="0"/>
              <a:t>In the given example,</a:t>
            </a:r>
          </a:p>
          <a:p>
            <a:r>
              <a:rPr lang="en-IN" dirty="0"/>
              <a:t>IQR = Q3 – Q1 = 95.5 – 82 = 13.5</a:t>
            </a:r>
          </a:p>
          <a:p>
            <a:r>
              <a:rPr lang="en-IN" dirty="0"/>
              <a:t>IQR handles outliers better than range, since the extreme values at both the ends are ignored in IQR</a:t>
            </a:r>
          </a:p>
          <a:p>
            <a:r>
              <a:rPr lang="en-IN" dirty="0"/>
              <a:t>Also, it focuses on the middle part of the data</a:t>
            </a:r>
          </a:p>
          <a:p>
            <a:r>
              <a:rPr lang="en-IN" dirty="0"/>
              <a:t>Since it uses percentiles rather than actual values, it is less affected by </a:t>
            </a:r>
            <a:r>
              <a:rPr lang="en-IN" b="1" dirty="0"/>
              <a:t>skewed data</a:t>
            </a:r>
          </a:p>
        </p:txBody>
      </p:sp>
    </p:spTree>
    <p:extLst>
      <p:ext uri="{BB962C8B-B14F-4D97-AF65-F5344CB8AC3E}">
        <p14:creationId xmlns:p14="http://schemas.microsoft.com/office/powerpoint/2010/main" val="271400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DE92-B6BB-67EB-78C7-09F56FDE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and 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201-AAF7-B95D-0B9B-E7FFC5683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> = Individuals + Variables</a:t>
            </a:r>
          </a:p>
          <a:p>
            <a:r>
              <a:rPr lang="en-US" b="1" dirty="0"/>
              <a:t>Data table</a:t>
            </a:r>
            <a:r>
              <a:rPr lang="en-US" dirty="0"/>
              <a:t>: Data organized in a tabular form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88C85-C992-4844-333E-AF742225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65" y="3115403"/>
            <a:ext cx="5530599" cy="28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4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FC58-3783-BD6E-58A3-3678C632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4DED-5344-4480-7659-6E7CF10B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types: </a:t>
            </a:r>
            <a:r>
              <a:rPr lang="en-US" b="1" dirty="0"/>
              <a:t>Categorical </a:t>
            </a:r>
            <a:r>
              <a:rPr lang="en-US" dirty="0"/>
              <a:t>and </a:t>
            </a:r>
            <a:r>
              <a:rPr lang="en-US" b="1" dirty="0"/>
              <a:t>Quantitative</a:t>
            </a:r>
            <a:endParaRPr lang="en-US" dirty="0"/>
          </a:p>
          <a:p>
            <a:r>
              <a:rPr lang="en-IN" b="1" dirty="0"/>
              <a:t>Categorical variables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Non-numeric, Qualitative</a:t>
            </a:r>
            <a:endParaRPr lang="en-IN" b="1" dirty="0"/>
          </a:p>
          <a:p>
            <a:r>
              <a:rPr lang="en-IN" b="1" dirty="0"/>
              <a:t>Quantitative variables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Numeric, Can be measured precisely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35F96-C800-9BC1-65FE-6EFFBCCB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915" y="3429000"/>
            <a:ext cx="3842007" cy="3005806"/>
          </a:xfrm>
          <a:prstGeom prst="rect">
            <a:avLst/>
          </a:prstGeom>
        </p:spPr>
      </p:pic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F9867B88-2200-A08D-7F10-BFF5803670FA}"/>
              </a:ext>
            </a:extLst>
          </p:cNvPr>
          <p:cNvSpPr/>
          <p:nvPr/>
        </p:nvSpPr>
        <p:spPr>
          <a:xfrm>
            <a:off x="8017845" y="4726003"/>
            <a:ext cx="2194559" cy="596767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Quantitative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6CF25BF9-A93A-6B9D-EE0A-0F17396891A5}"/>
              </a:ext>
            </a:extLst>
          </p:cNvPr>
          <p:cNvSpPr/>
          <p:nvPr/>
        </p:nvSpPr>
        <p:spPr>
          <a:xfrm>
            <a:off x="1549667" y="4716379"/>
            <a:ext cx="2021306" cy="606391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395800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09F4-DA09-A3E4-69CC-9D01F027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Quantitative Variable Sub-types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1055-CE56-3E0D-DBA6-0C86EB9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Discrete variables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We can </a:t>
            </a:r>
            <a:r>
              <a:rPr lang="en-US" i="1" dirty="0"/>
              <a:t>count</a:t>
            </a:r>
            <a:r>
              <a:rPr lang="en-US" dirty="0"/>
              <a:t> these, e.g. the number of books sold (we cannot sell 8.3 or 7.25 books)</a:t>
            </a:r>
          </a:p>
          <a:p>
            <a:r>
              <a:rPr lang="en-US" b="1" dirty="0"/>
              <a:t>Continuous variables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May include decimals, fractions, or irrational numbers, e.g. height of people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B20B1-FE26-43C6-F1A0-93D936EC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68" y="3612267"/>
            <a:ext cx="6826601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9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D1D0-C098-9E49-7BA0-C0B96953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Levels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A9D5-D41A-CF46-7131-2AC345D6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Nominal</a:t>
            </a:r>
          </a:p>
          <a:p>
            <a:r>
              <a:rPr lang="en-US" b="1" dirty="0"/>
              <a:t>Ordinal</a:t>
            </a:r>
          </a:p>
          <a:p>
            <a:r>
              <a:rPr lang="en-US" b="1" dirty="0"/>
              <a:t>Interval</a:t>
            </a:r>
          </a:p>
          <a:p>
            <a:r>
              <a:rPr lang="en-US" b="1" dirty="0"/>
              <a:t>Ratio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FAE69-2E00-149E-424B-264741A6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086" y="1825625"/>
            <a:ext cx="3924889" cy="2420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C407C-2AB8-F9BD-8AC0-1F150843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05" y="1793007"/>
            <a:ext cx="3693661" cy="2452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068904-5E29-D39A-68AE-90A35BD5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086" y="4357432"/>
            <a:ext cx="3924889" cy="2408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BF7D1-51A7-2318-4DB0-07DD45540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705" y="4368108"/>
            <a:ext cx="3693661" cy="23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8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5F95-2F87-519C-A832-5BEEA983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E6C4380-48EB-9F4D-AEA7-300E9C27C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79" y="1690688"/>
            <a:ext cx="8213086" cy="4392307"/>
          </a:xfrm>
        </p:spPr>
      </p:pic>
    </p:spTree>
    <p:extLst>
      <p:ext uri="{BB962C8B-B14F-4D97-AF65-F5344CB8AC3E}">
        <p14:creationId xmlns:p14="http://schemas.microsoft.com/office/powerpoint/2010/main" val="279000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7C4B-C1F2-E64E-E961-70DAE93F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Nominal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7CE6-3240-D363-98AF-70214ADE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Nominal data</a:t>
            </a:r>
            <a:r>
              <a:rPr lang="en-US" dirty="0"/>
              <a:t>: Data that can be classified into categories or groups, but they do not have any inherent order or ranking</a:t>
            </a:r>
          </a:p>
          <a:p>
            <a:r>
              <a:rPr lang="en-US" dirty="0"/>
              <a:t>Simplest, Used for qualitative data</a:t>
            </a:r>
          </a:p>
          <a:p>
            <a:r>
              <a:rPr lang="en-US" dirty="0"/>
              <a:t>Examples: Gender (Male/Female), Marital Status (Single/Married/Divorced), Eye Color (Brown/Blue/Green), Ethnicity (Caucasian/African-American/Asian/Latino)</a:t>
            </a:r>
          </a:p>
          <a:p>
            <a:r>
              <a:rPr lang="en-US" dirty="0"/>
              <a:t>Possible Statistical measures: Contingency tables, Chi-square tests, Frequency distributions, Percentages, Ratios</a:t>
            </a:r>
          </a:p>
          <a:p>
            <a:r>
              <a:rPr lang="en-US" dirty="0"/>
              <a:t>Not possible: Mean or median, since there is no inherent order to the data</a:t>
            </a:r>
          </a:p>
        </p:txBody>
      </p:sp>
    </p:spTree>
    <p:extLst>
      <p:ext uri="{BB962C8B-B14F-4D97-AF65-F5344CB8AC3E}">
        <p14:creationId xmlns:p14="http://schemas.microsoft.com/office/powerpoint/2010/main" val="414090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4050-2BC2-3F54-E58B-2B26E827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58A3-9434-5F54-F185-F1B66CBF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Ordinal data</a:t>
            </a:r>
            <a:r>
              <a:rPr lang="en-US" dirty="0"/>
              <a:t>: Data that can be ranked or ordered based on values</a:t>
            </a:r>
          </a:p>
          <a:p>
            <a:r>
              <a:rPr lang="en-US" dirty="0"/>
              <a:t>Note: The difference between the values is not necessarily the same</a:t>
            </a:r>
          </a:p>
          <a:p>
            <a:r>
              <a:rPr lang="en-US" dirty="0"/>
              <a:t>Examples: Educational qualification (e.g., high school, associate degree, bachelor's degree, master's degree), Ratings (e.g., poor, fair, good, very good, excellent)</a:t>
            </a:r>
          </a:p>
          <a:p>
            <a:r>
              <a:rPr lang="en-US" dirty="0"/>
              <a:t>Can be treated as numerical data for analysis sometimes</a:t>
            </a:r>
          </a:p>
          <a:p>
            <a:r>
              <a:rPr lang="en-US" dirty="0"/>
              <a:t>Example: Customer satisfaction level: Very unhappy = 0 … Extremely happy = 5 ---&gt; Now find correlation between age and satisfaction level</a:t>
            </a:r>
          </a:p>
          <a:p>
            <a:r>
              <a:rPr lang="en-US" dirty="0"/>
              <a:t>Possible statistical measures: Mean, Median, Percentile, Chi-square test, Correlation</a:t>
            </a:r>
          </a:p>
        </p:txBody>
      </p:sp>
    </p:spTree>
    <p:extLst>
      <p:ext uri="{BB962C8B-B14F-4D97-AF65-F5344CB8AC3E}">
        <p14:creationId xmlns:p14="http://schemas.microsoft.com/office/powerpoint/2010/main" val="379521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1458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Statistics: Basic Concepts</vt:lpstr>
      <vt:lpstr>Individuals and Variables</vt:lpstr>
      <vt:lpstr>Data and Data Table</vt:lpstr>
      <vt:lpstr>Variable Types</vt:lpstr>
      <vt:lpstr>Quantitative Variable Sub-types</vt:lpstr>
      <vt:lpstr>Four Levels of Measurement</vt:lpstr>
      <vt:lpstr>Types of Data</vt:lpstr>
      <vt:lpstr>Nominal Data</vt:lpstr>
      <vt:lpstr>Ordinal Data</vt:lpstr>
      <vt:lpstr>Interval Data</vt:lpstr>
      <vt:lpstr>True Zero Concept</vt:lpstr>
      <vt:lpstr>Ratio Data</vt:lpstr>
      <vt:lpstr>Descriptive Statistical Measures</vt:lpstr>
      <vt:lpstr>Population versus Sample</vt:lpstr>
      <vt:lpstr>Population versus Sample</vt:lpstr>
      <vt:lpstr>Measures of Location</vt:lpstr>
      <vt:lpstr>Basic Usage</vt:lpstr>
      <vt:lpstr>Mean</vt:lpstr>
      <vt:lpstr>Median</vt:lpstr>
      <vt:lpstr>Mode</vt:lpstr>
      <vt:lpstr>Measures of Dispersion</vt:lpstr>
      <vt:lpstr>Range</vt:lpstr>
      <vt:lpstr>Percentile</vt:lpstr>
      <vt:lpstr>Quartile</vt:lpstr>
      <vt:lpstr>Inter Quartile Range (IQR)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Statistics: Basic Concepts</dc:title>
  <dc:creator>Atul Kahate</dc:creator>
  <cp:lastModifiedBy>Atul Kahate</cp:lastModifiedBy>
  <cp:revision>1</cp:revision>
  <dcterms:created xsi:type="dcterms:W3CDTF">2024-04-12T05:31:51Z</dcterms:created>
  <dcterms:modified xsi:type="dcterms:W3CDTF">2024-04-12T05:34:28Z</dcterms:modified>
</cp:coreProperties>
</file>