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1414" r:id="rId6"/>
    <p:sldId id="298" r:id="rId7"/>
    <p:sldId id="401" r:id="rId8"/>
    <p:sldId id="307" r:id="rId9"/>
    <p:sldId id="312" r:id="rId10"/>
    <p:sldId id="313" r:id="rId11"/>
    <p:sldId id="2165" r:id="rId12"/>
    <p:sldId id="2166" r:id="rId13"/>
    <p:sldId id="2167" r:id="rId14"/>
    <p:sldId id="2212" r:id="rId15"/>
    <p:sldId id="325" r:id="rId16"/>
    <p:sldId id="1416" r:id="rId17"/>
    <p:sldId id="1818" r:id="rId18"/>
    <p:sldId id="1817" r:id="rId19"/>
    <p:sldId id="328" r:id="rId20"/>
    <p:sldId id="933" r:id="rId21"/>
    <p:sldId id="940" r:id="rId22"/>
    <p:sldId id="332" r:id="rId23"/>
    <p:sldId id="943" r:id="rId24"/>
    <p:sldId id="334" r:id="rId25"/>
    <p:sldId id="338" r:id="rId26"/>
    <p:sldId id="2149" r:id="rId27"/>
    <p:sldId id="1956" r:id="rId28"/>
    <p:sldId id="1957" r:id="rId29"/>
    <p:sldId id="2074" r:id="rId30"/>
    <p:sldId id="1959" r:id="rId31"/>
    <p:sldId id="1960" r:id="rId32"/>
    <p:sldId id="1961" r:id="rId33"/>
    <p:sldId id="418" r:id="rId34"/>
    <p:sldId id="1430" r:id="rId35"/>
    <p:sldId id="410" r:id="rId36"/>
    <p:sldId id="412" r:id="rId37"/>
    <p:sldId id="413" r:id="rId38"/>
    <p:sldId id="416" r:id="rId39"/>
    <p:sldId id="417" r:id="rId40"/>
    <p:sldId id="1820" r:id="rId41"/>
    <p:sldId id="420" r:id="rId42"/>
    <p:sldId id="1431" r:id="rId43"/>
    <p:sldId id="421" r:id="rId44"/>
    <p:sldId id="1464" r:id="rId45"/>
    <p:sldId id="2154" r:id="rId46"/>
    <p:sldId id="1846" r:id="rId47"/>
    <p:sldId id="2213" r:id="rId48"/>
    <p:sldId id="1965" r:id="rId49"/>
    <p:sldId id="1989" r:id="rId50"/>
    <p:sldId id="2077" r:id="rId51"/>
    <p:sldId id="2078" r:id="rId52"/>
    <p:sldId id="2215" r:id="rId53"/>
    <p:sldId id="2079" r:id="rId54"/>
    <p:sldId id="2084" r:id="rId55"/>
    <p:sldId id="2081" r:id="rId56"/>
    <p:sldId id="208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D9CA-25A1-3375-AE17-2BE23AD6E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F98BE-C539-63C7-F8C2-442A10DB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8AC5E-5CFD-2E6A-35BE-C834C578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39E6-04B9-4BE6-2E90-E78DC399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AB37-0F12-6F39-FF83-F9AA75B6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2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093C-1583-0D7E-9B7F-A16E4D12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2C1AE-7B73-165D-32CB-9AE0DA5F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6FFF-4260-6303-1802-847374AE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4E5A-5EFB-A093-E76A-4AA8BCD8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89EC-FAAC-A0F0-76A4-6F767FDA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3FF05-5B2A-DAA6-991B-E032F1743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6F1A1-AF9A-1F15-AD46-ABE41854C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3C40-8270-E8FA-1E71-10071723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6A3A2-04B0-2CCA-A4D5-E01B1B3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B2B9-B0AF-6F48-1B77-CB171DA9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87EF-DC64-437C-21B0-DE039F91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3B14-9EF5-6B06-D9D7-23FB0132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E69E-98C0-E58B-96BD-180CFBD6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600D-466D-059D-41EA-3051FB8D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D79-1E5C-FE03-1895-8033CAEA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39B5-D2A2-5BD7-5A26-B555B46B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EA32-2096-F283-9701-7639CF5C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7CDB2-DFCC-2727-228D-AB328C8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FBD1-7EA1-1AC1-47C8-22D50BDA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7E0C-E0D4-A0CA-CF60-248E19CD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6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D728-432D-A7D0-B592-E62DB7A0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865E-031E-9676-EB6F-38E39BEC6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A9F70-306F-0352-D969-E1E942453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E832-8E08-B04F-787C-ABCB854B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E57A1-0DDD-9C77-2D14-59DA4180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7A5FE-635A-66A8-1AEA-7C911F9B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6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379-C4BF-EE68-6058-AB8EBE84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1E1C6-7379-6818-FCD6-36472706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6E374-24FC-D966-56B5-E395EE0FA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AF79A-FE87-6347-0871-ECCDE2866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E86CA-F64D-4CA1-9B8C-EF9AA6E85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512A-1D3E-A466-B4C3-BA7DB699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61E56-124C-0F7B-6AA1-221CC472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27A9D-2974-49F2-9E27-A17EE9DE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6149-77CD-1A9D-6716-832AC8FB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E6D7A-ADBD-FE42-744F-C151C278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C046F-063E-6921-67B4-A19A0ECB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0CD8D-3534-3A70-4958-D0D8A305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4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A002C-D9DF-2D7B-14BD-3D407456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59A4C-8B7A-EAEF-30BF-37F84F8B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A86E-9312-97D9-C6EA-3639A843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0680-76ED-2A2D-75B2-865E4E1A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6752-702F-77C7-AA12-B2DB1091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E7DA6-BEC3-FCC3-8861-2A8E3C86F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2C7B-4E58-A949-3C4E-438423A5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B86AD-5C95-5BCC-C00F-DE88CFDA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E5783-4425-6506-AB23-3477343A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ED9A-C855-8647-68DA-83CD33C9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05818-40A1-0612-0C97-8093894C6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2491-63D6-7E79-8EF2-375E6B4B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3DBA-E733-C16D-AB65-5D13C4D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CEF34-F1CB-6555-AB74-9D2E79D8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2D84-8911-EBE2-33DB-96A16FF5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5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3677D-330B-C668-45ED-703FD04B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B6BF8-A206-3FBC-6337-DDF05D32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5F5A2-B130-A84F-0DA3-0935777D3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307F-2AF4-421F-A273-C06699B29BFF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2403-DCC0-9487-18B7-DD17426E1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A4F5-9519-01E8-62E2-84E1555AA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3409-AF10-46A5-96DF-51F58BA22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5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57ED6-4DA4-1C75-14D1-62C723A5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Statistical Measures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6392E-696D-1180-5483-684A92069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4C4E-1715-3ED5-963E-C02ADE29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6632-11B5-3914-2E70-09CA5497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Range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Difference between the maximum value and the minimum value in the data set </a:t>
            </a:r>
          </a:p>
          <a:p>
            <a:r>
              <a:rPr lang="en-US" dirty="0"/>
              <a:t>Affected by outliers</a:t>
            </a:r>
          </a:p>
          <a:p>
            <a:endParaRPr lang="en-US" dirty="0"/>
          </a:p>
          <a:p>
            <a:r>
              <a:rPr lang="en-US" dirty="0"/>
              <a:t>Example: 8, 11, 5, 9, 7, 6, 2500</a:t>
            </a:r>
          </a:p>
          <a:p>
            <a:r>
              <a:rPr lang="en-US" dirty="0"/>
              <a:t>Range = Max – Min = 2500 – 5 = 2495, which is quite meaningless</a:t>
            </a:r>
          </a:p>
          <a:p>
            <a:r>
              <a:rPr lang="en-US" dirty="0"/>
              <a:t>Solution: </a:t>
            </a:r>
            <a:r>
              <a:rPr lang="en-US" b="1" dirty="0"/>
              <a:t>Inter Quartile Range (IQR)</a:t>
            </a:r>
          </a:p>
          <a:p>
            <a:r>
              <a:rPr lang="en-US" dirty="0"/>
              <a:t>But first, we need to understand </a:t>
            </a:r>
            <a:r>
              <a:rPr lang="en-US" b="1" dirty="0"/>
              <a:t>percentile </a:t>
            </a:r>
            <a:r>
              <a:rPr lang="en-US" dirty="0"/>
              <a:t>and </a:t>
            </a:r>
            <a:r>
              <a:rPr lang="en-US" b="1" dirty="0"/>
              <a:t>quartile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AC8DCA6-7D84-4559-8CE6-35FACC048477}"/>
              </a:ext>
            </a:extLst>
          </p:cNvPr>
          <p:cNvSpPr/>
          <p:nvPr/>
        </p:nvSpPr>
        <p:spPr>
          <a:xfrm rot="5400000">
            <a:off x="7087802" y="629251"/>
            <a:ext cx="777240" cy="4374682"/>
          </a:xfrm>
          <a:prstGeom prst="lef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5E1CF-D16D-A907-0B9D-6C31446332A0}"/>
              </a:ext>
            </a:extLst>
          </p:cNvPr>
          <p:cNvSpPr txBox="1"/>
          <p:nvPr/>
        </p:nvSpPr>
        <p:spPr>
          <a:xfrm>
            <a:off x="4653280" y="32816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Minimum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DEE2A-AE1A-CFFD-E56F-48F4D530BB6E}"/>
              </a:ext>
            </a:extLst>
          </p:cNvPr>
          <p:cNvSpPr txBox="1"/>
          <p:nvPr/>
        </p:nvSpPr>
        <p:spPr>
          <a:xfrm>
            <a:off x="9042400" y="32816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Maximum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455F7-ABD0-D945-8E94-8DF2F6E639EC}"/>
              </a:ext>
            </a:extLst>
          </p:cNvPr>
          <p:cNvSpPr txBox="1"/>
          <p:nvPr/>
        </p:nvSpPr>
        <p:spPr>
          <a:xfrm>
            <a:off x="6902382" y="2912348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Range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2F872-E5C2-CF96-B50D-CF489617B3B3}"/>
              </a:ext>
            </a:extLst>
          </p:cNvPr>
          <p:cNvCxnSpPr/>
          <p:nvPr/>
        </p:nvCxnSpPr>
        <p:spPr>
          <a:xfrm flipH="1">
            <a:off x="5419023" y="3097014"/>
            <a:ext cx="1645920" cy="0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664D0D-D1C3-2971-EB8F-ED2D4D3740DF}"/>
              </a:ext>
            </a:extLst>
          </p:cNvPr>
          <p:cNvCxnSpPr/>
          <p:nvPr/>
        </p:nvCxnSpPr>
        <p:spPr>
          <a:xfrm flipH="1">
            <a:off x="7877743" y="3097014"/>
            <a:ext cx="1645920" cy="0"/>
          </a:xfrm>
          <a:prstGeom prst="straightConnector1">
            <a:avLst/>
          </a:prstGeom>
          <a:ln w="22225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6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22C-A0D0-16FE-AEE4-3176009E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Percentile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Percentile</a:t>
                </a:r>
                <a:r>
                  <a:rPr lang="en-IN" dirty="0"/>
                  <a:t>: Relative position of a particular value in the entire data</a:t>
                </a:r>
              </a:p>
              <a:p>
                <a:r>
                  <a:rPr lang="en-IN" dirty="0"/>
                  <a:t>Indicates how much data is </a:t>
                </a:r>
                <a:r>
                  <a:rPr lang="en-IN" i="1" dirty="0"/>
                  <a:t>below it</a:t>
                </a:r>
                <a:endParaRPr lang="en-IN" dirty="0"/>
              </a:p>
              <a:p>
                <a:r>
                  <a:rPr lang="en-IN" dirty="0"/>
                  <a:t>Sorted Marks of 20 students: 65,72,78,80,81,83,85,87,88,90,91,92,93,94,95,96,97,98,99,100</a:t>
                </a:r>
                <a:endParaRPr lang="en-IN" sz="2400" dirty="0"/>
              </a:p>
              <a:p>
                <a:r>
                  <a:rPr lang="en-IN" sz="2400" dirty="0"/>
                  <a:t>10</a:t>
                </a:r>
                <a:r>
                  <a:rPr lang="en-IN" sz="2400" baseline="30000" dirty="0"/>
                  <a:t>th</a:t>
                </a:r>
                <a:r>
                  <a:rPr lang="en-IN" sz="2400" dirty="0"/>
                  <a:t> percentile position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20=2</m:t>
                    </m:r>
                  </m:oMath>
                </a14:m>
                <a:endParaRPr lang="en-IN" sz="2400" b="0" dirty="0"/>
              </a:p>
              <a:p>
                <a:r>
                  <a:rPr lang="en-IN" dirty="0"/>
                  <a:t>Marks at 10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= Marks at the second position = 72</a:t>
                </a:r>
              </a:p>
              <a:p>
                <a:r>
                  <a:rPr lang="en-IN" sz="2400" dirty="0"/>
                  <a:t>90</a:t>
                </a:r>
                <a:r>
                  <a:rPr lang="en-IN" sz="2400" baseline="30000" dirty="0"/>
                  <a:t>th</a:t>
                </a:r>
                <a:r>
                  <a:rPr lang="en-IN" sz="2400" dirty="0"/>
                  <a:t> percentile position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20=18</m:t>
                    </m:r>
                  </m:oMath>
                </a14:m>
                <a:endParaRPr lang="en-IN" sz="2400" b="0" dirty="0"/>
              </a:p>
              <a:p>
                <a:r>
                  <a:rPr lang="en-IN" dirty="0"/>
                  <a:t>Marks at 90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= Marks at the 18</a:t>
                </a:r>
                <a:r>
                  <a:rPr lang="en-IN" baseline="30000" dirty="0"/>
                  <a:t>th</a:t>
                </a:r>
                <a:r>
                  <a:rPr lang="en-IN" dirty="0"/>
                  <a:t> position = 98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FD84-2C44-7024-19BF-5693F510C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4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7D-01E7-EA79-D2F4-FCF98266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Quartile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2C608-5117-90A0-E0B4-2A1C84A6B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Divide data into four equal parts</a:t>
                </a:r>
              </a:p>
              <a:p>
                <a:r>
                  <a:rPr lang="en-IN" dirty="0"/>
                  <a:t>First Quartile (Q1) = 25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r>
                  <a:rPr lang="en-IN" dirty="0"/>
                  <a:t>Second Quartile (Q2) = 50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</a:t>
                </a:r>
                <a:r>
                  <a:rPr lang="en-IN" dirty="0">
                    <a:solidFill>
                      <a:srgbClr val="FF0000"/>
                    </a:solidFill>
                  </a:rPr>
                  <a:t>= Median</a:t>
                </a:r>
              </a:p>
              <a:p>
                <a:r>
                  <a:rPr lang="en-IN" dirty="0"/>
                  <a:t>Third Quartile (Q3) = 75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</a:t>
                </a:r>
              </a:p>
              <a:p>
                <a:endParaRPr lang="en-IN" dirty="0"/>
              </a:p>
              <a:p>
                <a:r>
                  <a:rPr lang="en-IN" dirty="0"/>
                  <a:t>Sorted Marks of 20 students: 65,72,78,80,81,83,85,87,88,90,91,92,93,94,95,96,97,98,99,100</a:t>
                </a:r>
              </a:p>
              <a:p>
                <a:r>
                  <a:rPr lang="en-IN" dirty="0"/>
                  <a:t>Position of Q1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=5.25</m:t>
                    </m:r>
                  </m:oMath>
                </a14:m>
                <a:r>
                  <a:rPr lang="en-IN" dirty="0"/>
                  <a:t>, So Q1 = Average of 81 and 83 = 82</a:t>
                </a:r>
              </a:p>
              <a:p>
                <a:r>
                  <a:rPr lang="en-IN" dirty="0"/>
                  <a:t>Position of Q2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∗21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=10.5</m:t>
                    </m:r>
                  </m:oMath>
                </a14:m>
                <a:r>
                  <a:rPr lang="en-IN" dirty="0"/>
                  <a:t>, So Q2 = Average of 90 and 91= 90.5</a:t>
                </a:r>
              </a:p>
              <a:p>
                <a:r>
                  <a:rPr lang="en-IN" dirty="0"/>
                  <a:t>Position of Q3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 ∗21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=15.75</m:t>
                    </m:r>
                  </m:oMath>
                </a14:m>
                <a:r>
                  <a:rPr lang="en-IN" dirty="0"/>
                  <a:t>, So Q3 = Average of 95 and 96 = 95.5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2C608-5117-90A0-E0B4-2A1C84A6B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2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9F2C-9AE9-6EEB-7AF2-A0A6A6E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Quartile Range (IQR)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35D4-346D-66B8-5EA3-90019A67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Inter Quartile Range (IQR)</a:t>
            </a:r>
            <a:r>
              <a:rPr lang="en-IN" dirty="0"/>
              <a:t> = Q3 – Q1</a:t>
            </a:r>
          </a:p>
          <a:p>
            <a:r>
              <a:rPr lang="en-IN" dirty="0"/>
              <a:t>In the given example,</a:t>
            </a:r>
          </a:p>
          <a:p>
            <a:r>
              <a:rPr lang="en-IN" dirty="0"/>
              <a:t>IQR = Q3 – Q1 = 95.5 – 82 = 13.5</a:t>
            </a:r>
          </a:p>
          <a:p>
            <a:r>
              <a:rPr lang="en-IN" dirty="0"/>
              <a:t>IQR handles outliers better than range, since the extreme values at both the ends are ignored in IQR</a:t>
            </a:r>
          </a:p>
          <a:p>
            <a:r>
              <a:rPr lang="en-IN" dirty="0"/>
              <a:t>Also, it focuses on the middle part of the data</a:t>
            </a:r>
          </a:p>
          <a:p>
            <a:r>
              <a:rPr lang="en-IN" dirty="0"/>
              <a:t>Since it uses percentiles rather than actual values, it is less affected by </a:t>
            </a:r>
            <a:r>
              <a:rPr lang="en-IN" b="1" dirty="0"/>
              <a:t>skewed data </a:t>
            </a:r>
            <a:r>
              <a:rPr lang="en-IN" dirty="0"/>
              <a:t>(See </a:t>
            </a:r>
            <a:r>
              <a:rPr lang="en-IN" b="1" dirty="0"/>
              <a:t>Skewness</a:t>
            </a:r>
            <a:r>
              <a:rPr lang="en-IN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400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383E-D44F-58EA-1425-B20C3C1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IQR and Box Plots for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3B1E-D736-C5CB-6F13-9EA4A9A2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15902-F8DB-D7DA-F821-DD0CE778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45" y="2035868"/>
            <a:ext cx="5620039" cy="3930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B18DD-0C70-41D9-9D22-B5B9853891AE}"/>
              </a:ext>
            </a:extLst>
          </p:cNvPr>
          <p:cNvSpPr txBox="1"/>
          <p:nvPr/>
        </p:nvSpPr>
        <p:spPr>
          <a:xfrm>
            <a:off x="8435083" y="3565133"/>
            <a:ext cx="247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Whiskers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D35870-2C5E-84C1-3090-163AD3BB0261}"/>
              </a:ext>
            </a:extLst>
          </p:cNvPr>
          <p:cNvCxnSpPr/>
          <p:nvPr/>
        </p:nvCxnSpPr>
        <p:spPr>
          <a:xfrm flipH="1" flipV="1">
            <a:off x="5506948" y="3565133"/>
            <a:ext cx="3544585" cy="1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374B0-A0CE-90F6-398D-6E5B93DDC5C5}"/>
              </a:ext>
            </a:extLst>
          </p:cNvPr>
          <p:cNvCxnSpPr>
            <a:cxnSpLocks/>
          </p:cNvCxnSpPr>
          <p:nvPr/>
        </p:nvCxnSpPr>
        <p:spPr>
          <a:xfrm flipH="1">
            <a:off x="5506948" y="3871645"/>
            <a:ext cx="3544585" cy="12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397887-B3C8-74C2-8348-34BFA8FC234C}"/>
              </a:ext>
            </a:extLst>
          </p:cNvPr>
          <p:cNvSpPr txBox="1"/>
          <p:nvPr/>
        </p:nvSpPr>
        <p:spPr>
          <a:xfrm>
            <a:off x="8342206" y="2203517"/>
            <a:ext cx="247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Outliers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EC2EF5-3BF5-AE71-0D77-82FA98E571C3}"/>
              </a:ext>
            </a:extLst>
          </p:cNvPr>
          <p:cNvCxnSpPr/>
          <p:nvPr/>
        </p:nvCxnSpPr>
        <p:spPr>
          <a:xfrm flipH="1" flipV="1">
            <a:off x="5402494" y="2326516"/>
            <a:ext cx="3544585" cy="1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F6806C-A897-F100-C07F-7F4B3D9FA680}"/>
              </a:ext>
            </a:extLst>
          </p:cNvPr>
          <p:cNvSpPr txBox="1"/>
          <p:nvPr/>
        </p:nvSpPr>
        <p:spPr>
          <a:xfrm>
            <a:off x="838200" y="4631933"/>
            <a:ext cx="14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Q1 (25%)</a:t>
            </a:r>
            <a:endParaRPr lang="en-IN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4C38FE-0639-4842-0E79-F2D2F70351A7}"/>
              </a:ext>
            </a:extLst>
          </p:cNvPr>
          <p:cNvCxnSpPr/>
          <p:nvPr/>
        </p:nvCxnSpPr>
        <p:spPr>
          <a:xfrm>
            <a:off x="1959832" y="4818580"/>
            <a:ext cx="28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D73FE4-65E8-3C69-407C-627D35ACA9C2}"/>
              </a:ext>
            </a:extLst>
          </p:cNvPr>
          <p:cNvSpPr txBox="1"/>
          <p:nvPr/>
        </p:nvSpPr>
        <p:spPr>
          <a:xfrm>
            <a:off x="79662" y="4286753"/>
            <a:ext cx="223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Q2 (Median) (50%)</a:t>
            </a:r>
            <a:endParaRPr lang="en-IN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398432-A2EA-4B2B-A0F1-15EB4BE47E33}"/>
              </a:ext>
            </a:extLst>
          </p:cNvPr>
          <p:cNvCxnSpPr/>
          <p:nvPr/>
        </p:nvCxnSpPr>
        <p:spPr>
          <a:xfrm>
            <a:off x="1939284" y="4473400"/>
            <a:ext cx="28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7BD4D9-2B87-84CC-C0DE-08EBDC338C38}"/>
              </a:ext>
            </a:extLst>
          </p:cNvPr>
          <p:cNvSpPr txBox="1"/>
          <p:nvPr/>
        </p:nvSpPr>
        <p:spPr>
          <a:xfrm>
            <a:off x="804754" y="4000924"/>
            <a:ext cx="14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Q3 (75%)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928E93-CAE7-02B7-DF01-E73D6C1C488A}"/>
              </a:ext>
            </a:extLst>
          </p:cNvPr>
          <p:cNvCxnSpPr/>
          <p:nvPr/>
        </p:nvCxnSpPr>
        <p:spPr>
          <a:xfrm>
            <a:off x="1926386" y="4187571"/>
            <a:ext cx="28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7D2F08-7C0B-08D2-8620-ED7446B313D4}"/>
              </a:ext>
            </a:extLst>
          </p:cNvPr>
          <p:cNvSpPr txBox="1"/>
          <p:nvPr/>
        </p:nvSpPr>
        <p:spPr>
          <a:xfrm>
            <a:off x="3443963" y="5318589"/>
            <a:ext cx="149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Minimum</a:t>
            </a:r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39425B-96DA-18E4-A198-85D45A95533F}"/>
              </a:ext>
            </a:extLst>
          </p:cNvPr>
          <p:cNvSpPr txBox="1"/>
          <p:nvPr/>
        </p:nvSpPr>
        <p:spPr>
          <a:xfrm>
            <a:off x="3443962" y="3107371"/>
            <a:ext cx="1498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Maximum (100%)</a:t>
            </a:r>
            <a:endParaRPr lang="en-IN" b="1" dirty="0"/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F925C2CE-FD41-7CCB-6743-FFFF90023ED1}"/>
              </a:ext>
            </a:extLst>
          </p:cNvPr>
          <p:cNvSpPr/>
          <p:nvPr/>
        </p:nvSpPr>
        <p:spPr>
          <a:xfrm>
            <a:off x="9760017" y="284494"/>
            <a:ext cx="2370318" cy="2203518"/>
          </a:xfrm>
          <a:prstGeom prst="wedgeEllipseCallout">
            <a:avLst>
              <a:gd name="adj1" fmla="val -212006"/>
              <a:gd name="adj2" fmla="val 104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Maximum length of the whisker is 1.5 times that of IQR. Points beyond it are outliers.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1EAA8C5-2BFA-12B1-A118-8FE3B5489D15}"/>
              </a:ext>
            </a:extLst>
          </p:cNvPr>
          <p:cNvSpPr/>
          <p:nvPr/>
        </p:nvSpPr>
        <p:spPr>
          <a:xfrm>
            <a:off x="5743254" y="4187571"/>
            <a:ext cx="256854" cy="6161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0DB89D-0FCA-2903-CE26-DDA52C65F6A4}"/>
              </a:ext>
            </a:extLst>
          </p:cNvPr>
          <p:cNvSpPr txBox="1"/>
          <p:nvPr/>
        </p:nvSpPr>
        <p:spPr>
          <a:xfrm>
            <a:off x="5461608" y="4283816"/>
            <a:ext cx="1720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IQR</a:t>
            </a:r>
            <a:endParaRPr lang="en-IN" b="1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80DC61CA-E543-049E-34FE-4B34B8BB8B7F}"/>
              </a:ext>
            </a:extLst>
          </p:cNvPr>
          <p:cNvSpPr/>
          <p:nvPr/>
        </p:nvSpPr>
        <p:spPr>
          <a:xfrm>
            <a:off x="7181636" y="3979868"/>
            <a:ext cx="4800563" cy="2203518"/>
          </a:xfrm>
          <a:prstGeom prst="wedgeEllipseCallout">
            <a:avLst>
              <a:gd name="adj1" fmla="val -82911"/>
              <a:gd name="adj2" fmla="val -20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Box represents middle 50% of the data points.</a:t>
            </a:r>
          </a:p>
          <a:p>
            <a:pPr algn="ctr"/>
            <a:r>
              <a:rPr lang="en-IN" dirty="0"/>
              <a:t>Short vertical box: Data is condensed around the median, Long box: Data points are not close to the median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C2228-2D64-591D-2186-47653DE54DFE}"/>
              </a:ext>
            </a:extLst>
          </p:cNvPr>
          <p:cNvSpPr txBox="1"/>
          <p:nvPr/>
        </p:nvSpPr>
        <p:spPr>
          <a:xfrm>
            <a:off x="132147" y="1471668"/>
            <a:ext cx="1960894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Any data point below Q1 - 1.5 * IQR or above Q3 + 1.5 * IQR is considered an outlier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836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C831-F2CC-6DD6-9F12-67871D68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8471-6B83-75B1-DBF4-30E44861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Variance</a:t>
            </a:r>
            <a:r>
              <a:rPr lang="en-US" dirty="0"/>
              <a:t> = How far are data points from their mean?</a:t>
            </a:r>
          </a:p>
          <a:p>
            <a:r>
              <a:rPr lang="en-US" dirty="0"/>
              <a:t>High variance = Data is more scattered from its mean </a:t>
            </a:r>
          </a:p>
          <a:p>
            <a:r>
              <a:rPr lang="en-US" dirty="0"/>
              <a:t>Low variance = Data is less scattered from mean</a:t>
            </a:r>
          </a:p>
          <a:p>
            <a:r>
              <a:rPr lang="en-US" dirty="0"/>
              <a:t>Variance calculation: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mean of the given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the mean from each value and square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average of these squared values is the variance</a:t>
            </a:r>
          </a:p>
        </p:txBody>
      </p:sp>
    </p:spTree>
    <p:extLst>
      <p:ext uri="{BB962C8B-B14F-4D97-AF65-F5344CB8AC3E}">
        <p14:creationId xmlns:p14="http://schemas.microsoft.com/office/powerpoint/2010/main" val="39898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64C6-32D1-3367-74EF-44B6D0AC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EFB4-4113-BCA8-0C84-BFD8496C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Consider data values </a:t>
            </a:r>
            <a:r>
              <a:rPr lang="en-US" dirty="0"/>
              <a:t>5, 7, 10, 12, and 15</a:t>
            </a:r>
          </a:p>
          <a:p>
            <a:r>
              <a:rPr lang="en-US" dirty="0"/>
              <a:t>Step 1: Mean: (5 + 7 + 10 + 12 + 15) / 5 = 9.8</a:t>
            </a:r>
          </a:p>
          <a:p>
            <a:r>
              <a:rPr lang="en-IN" dirty="0"/>
              <a:t>Step 2: </a:t>
            </a:r>
            <a:r>
              <a:rPr lang="en-US" dirty="0"/>
              <a:t>Subtract mean from each number and square the result</a:t>
            </a:r>
          </a:p>
          <a:p>
            <a:pPr lvl="1"/>
            <a:r>
              <a:rPr lang="en-IN" dirty="0"/>
              <a:t>(5 - 9.8)^2 = 20.24</a:t>
            </a:r>
          </a:p>
          <a:p>
            <a:pPr lvl="1"/>
            <a:r>
              <a:rPr lang="en-IN" dirty="0"/>
              <a:t>(7 - 9.8)^2 = 6.76</a:t>
            </a:r>
          </a:p>
          <a:p>
            <a:pPr lvl="1"/>
            <a:r>
              <a:rPr lang="en-IN" dirty="0"/>
              <a:t>(10 - 9.8)^2 = 0.04</a:t>
            </a:r>
          </a:p>
          <a:p>
            <a:pPr lvl="1"/>
            <a:r>
              <a:rPr lang="en-IN" dirty="0"/>
              <a:t>(12 - 9.8)^2 = 5.44</a:t>
            </a:r>
          </a:p>
          <a:p>
            <a:pPr lvl="1"/>
            <a:r>
              <a:rPr lang="en-IN" dirty="0"/>
              <a:t>(15 - 9.8)^2 = 27.04</a:t>
            </a:r>
          </a:p>
          <a:p>
            <a:r>
              <a:rPr lang="en-US" dirty="0"/>
              <a:t>Step 3: Add up the squared differences and divide by the total number of numbers: (20.24 + 6.76 + 0.04 + 5.44 + 27.04) / 5 = 11.12 = Variance</a:t>
            </a:r>
          </a:p>
        </p:txBody>
      </p:sp>
    </p:spTree>
    <p:extLst>
      <p:ext uri="{BB962C8B-B14F-4D97-AF65-F5344CB8AC3E}">
        <p14:creationId xmlns:p14="http://schemas.microsoft.com/office/powerpoint/2010/main" val="344706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7AD-EC76-A20E-3256-AEAF9AF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are the Differences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914A-45EE-7834-7767-30881D4C8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16002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If we do not do this, then the positive and negative differences may cancel each other and we may not be able to find how the data points are dispersed from the mean</a:t>
            </a:r>
          </a:p>
          <a:p>
            <a:r>
              <a:rPr lang="en-IN" dirty="0"/>
              <a:t>Example: Consider marks of 5 students: 55, 60, 65, 54, 64</a:t>
            </a:r>
          </a:p>
          <a:p>
            <a:r>
              <a:rPr lang="en-IN" dirty="0"/>
              <a:t>Mean: 59.6, Variance: 20.24</a:t>
            </a:r>
          </a:p>
          <a:p>
            <a:r>
              <a:rPr lang="en-IN" dirty="0"/>
              <a:t>But if we do not square the differences, what will happen?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83AA5-6622-A593-5788-02ED78C261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8A718E-35F2-8528-E865-02773FE0D2F3}"/>
              </a:ext>
            </a:extLst>
          </p:cNvPr>
          <p:cNvGraphicFramePr>
            <a:graphicFrameLocks noGrp="1"/>
          </p:cNvGraphicFramePr>
          <p:nvPr/>
        </p:nvGraphicFramePr>
        <p:xfrm>
          <a:off x="5440680" y="2193852"/>
          <a:ext cx="6199598" cy="295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22">
                  <a:extLst>
                    <a:ext uri="{9D8B030D-6E8A-4147-A177-3AD203B41FA5}">
                      <a16:colId xmlns:a16="http://schemas.microsoft.com/office/drawing/2014/main" val="4199626854"/>
                    </a:ext>
                  </a:extLst>
                </a:gridCol>
                <a:gridCol w="1993510">
                  <a:extLst>
                    <a:ext uri="{9D8B030D-6E8A-4147-A177-3AD203B41FA5}">
                      <a16:colId xmlns:a16="http://schemas.microsoft.com/office/drawing/2014/main" val="737442097"/>
                    </a:ext>
                  </a:extLst>
                </a:gridCol>
                <a:gridCol w="3154566">
                  <a:extLst>
                    <a:ext uri="{9D8B030D-6E8A-4147-A177-3AD203B41FA5}">
                      <a16:colId xmlns:a16="http://schemas.microsoft.com/office/drawing/2014/main" val="1211496838"/>
                    </a:ext>
                  </a:extLst>
                </a:gridCol>
              </a:tblGrid>
              <a:tr h="32866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Marks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Marks - Mean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(Marks - Mean) Squared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87314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-4.6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21.16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293713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608120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5.4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29.16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4361320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-5.6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31.36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634627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4.4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19.36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8725127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73850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Mean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(Marks - Mean) / 5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((Marks - Mean) Squared)) / 5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3194229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59.6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20.24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9798252"/>
                  </a:ext>
                </a:extLst>
              </a:tr>
            </a:tbl>
          </a:graphicData>
        </a:graphic>
      </p:graphicFrame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56F4530-4CA6-CE37-7971-811641F2EC87}"/>
              </a:ext>
            </a:extLst>
          </p:cNvPr>
          <p:cNvSpPr/>
          <p:nvPr/>
        </p:nvSpPr>
        <p:spPr>
          <a:xfrm>
            <a:off x="10689927" y="5900934"/>
            <a:ext cx="1058238" cy="821932"/>
          </a:xfrm>
          <a:prstGeom prst="wedgeRectCallout">
            <a:avLst>
              <a:gd name="adj1" fmla="val 5775"/>
              <a:gd name="adj2" fmla="val -15163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95490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499-32F0-AAE2-83E1-6469C57E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of Variance: How to Quantify?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1C90-01B4-1D50-C537-D361E6A5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Quantifying/measuring variance is tough</a:t>
            </a:r>
          </a:p>
          <a:p>
            <a:r>
              <a:rPr lang="en-IN" dirty="0"/>
              <a:t>Example: Consider marks of 10 students: 32, 39, 44, 56, 56, 63, 71, 72, 81, 89</a:t>
            </a:r>
          </a:p>
          <a:p>
            <a:r>
              <a:rPr lang="en-IN" dirty="0"/>
              <a:t>Mean: 60.3, Variance: 306.81</a:t>
            </a:r>
          </a:p>
          <a:p>
            <a:r>
              <a:rPr lang="en-IN" dirty="0"/>
              <a:t>Variance </a:t>
            </a:r>
            <a:r>
              <a:rPr lang="en-IN" i="1" dirty="0"/>
              <a:t>seems to be high</a:t>
            </a:r>
            <a:r>
              <a:rPr lang="en-IN" dirty="0"/>
              <a:t>, but it does not convey any meaningful information beyond this</a:t>
            </a:r>
          </a:p>
          <a:p>
            <a:r>
              <a:rPr lang="en-IN" dirty="0"/>
              <a:t>This is a limitation of variance</a:t>
            </a:r>
          </a:p>
        </p:txBody>
      </p:sp>
    </p:spTree>
    <p:extLst>
      <p:ext uri="{BB962C8B-B14F-4D97-AF65-F5344CB8AC3E}">
        <p14:creationId xmlns:p14="http://schemas.microsoft.com/office/powerpoint/2010/main" val="78351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70B2-A413-79E0-3FA2-F74AD132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7253-66FC-45EA-7D85-19316086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Standard deviation </a:t>
            </a:r>
            <a:r>
              <a:rPr lang="en-IN" dirty="0"/>
              <a:t>= Square root of variance </a:t>
            </a:r>
          </a:p>
          <a:p>
            <a:r>
              <a:rPr lang="en-IN" dirty="0"/>
              <a:t>The scale of variance is not to the scale of the original data</a:t>
            </a:r>
          </a:p>
          <a:p>
            <a:r>
              <a:rPr lang="en-IN" dirty="0"/>
              <a:t>But the scale of standard deviation is the same as scale of the original data</a:t>
            </a:r>
          </a:p>
          <a:p>
            <a:r>
              <a:rPr lang="en-IN" dirty="0"/>
              <a:t>Variance: Difficult to interpret, Standard deviation: Easy to interpret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73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4A0C-8AC8-44E5-7889-B11C3BA5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versus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4716-113F-8DCF-337B-6CE1A419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Population and Sample Statistic - GeeksforGeeks">
            <a:extLst>
              <a:ext uri="{FF2B5EF4-FFF2-40B4-BE49-F238E27FC236}">
                <a16:creationId xmlns:a16="http://schemas.microsoft.com/office/drawing/2014/main" id="{E10DFC46-FCC6-2E18-22F4-C1D3620F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1" y="1414463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1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02E9-6941-C04C-8441-13C11430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5553-EBF4-0DDA-CEAA-08AA9FC50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Calculate the standard deviation of 2, 1, 3, 2, and 4.</a:t>
            </a:r>
          </a:p>
          <a:p>
            <a:r>
              <a:rPr lang="en-US" b="1" dirty="0"/>
              <a:t>Mean</a:t>
            </a:r>
            <a:r>
              <a:rPr lang="en-US" dirty="0"/>
              <a:t>: 2 + 1 + 3 + 2 + 4 = 12 / 5 = 2.4</a:t>
            </a:r>
          </a:p>
          <a:p>
            <a:r>
              <a:rPr lang="en-US" dirty="0"/>
              <a:t>Subtract mean from each value: (2-2.4), (1-2.4), (3-2.4), (2-2.4), (4-2.4) = -.04, -1.4, 0.6, -0.4, 1.6</a:t>
            </a:r>
          </a:p>
          <a:p>
            <a:r>
              <a:rPr lang="en-US" dirty="0"/>
              <a:t>Square each value: 0.16, 1.96, 0.36, 0.16, 2.56</a:t>
            </a:r>
          </a:p>
          <a:p>
            <a:r>
              <a:rPr lang="en-US" dirty="0"/>
              <a:t>Calculate their average to get the </a:t>
            </a:r>
            <a:r>
              <a:rPr lang="en-US" b="1" dirty="0"/>
              <a:t>Variance</a:t>
            </a:r>
            <a:r>
              <a:rPr lang="en-US" dirty="0"/>
              <a:t>: (0.16 + 1.96 + 0.36 + 0.16 + 2.56) / 5 = 5.2 / 5 = 1.04</a:t>
            </a:r>
          </a:p>
          <a:p>
            <a:r>
              <a:rPr lang="en-US" dirty="0"/>
              <a:t>Square root of 1.04 = 1.01</a:t>
            </a:r>
            <a:r>
              <a:rPr lang="en-IN" dirty="0"/>
              <a:t> = </a:t>
            </a:r>
            <a:r>
              <a:rPr lang="en-IN" b="1" dirty="0"/>
              <a:t>Standard deviation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97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1A36-CF3C-375B-66E8-FE65D88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Deviation: True Indicator of Homogeneous/Heterogeneous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FA26-CA09-6A07-6D54-ADF68020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cholesterol levels of two groups of people:</a:t>
            </a:r>
          </a:p>
          <a:p>
            <a:endParaRPr lang="en-US" dirty="0"/>
          </a:p>
          <a:p>
            <a:r>
              <a:rPr lang="en-US" dirty="0"/>
              <a:t>A = 125, 118, 121, 123, 119, 122, 117, 121, 124, 116, 120, 122, 119, 124, 118, 120, 123, 122, 118, 121</a:t>
            </a:r>
          </a:p>
          <a:p>
            <a:r>
              <a:rPr lang="en-US" dirty="0"/>
              <a:t>Mean = </a:t>
            </a:r>
            <a:r>
              <a:rPr lang="en-US" dirty="0">
                <a:solidFill>
                  <a:srgbClr val="FF0000"/>
                </a:solidFill>
              </a:rPr>
              <a:t>120</a:t>
            </a:r>
            <a:r>
              <a:rPr lang="en-US" dirty="0"/>
              <a:t> mg/dL, SD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mg/dL</a:t>
            </a:r>
          </a:p>
          <a:p>
            <a:r>
              <a:rPr lang="en-US" dirty="0">
                <a:solidFill>
                  <a:srgbClr val="7030A0"/>
                </a:solidFill>
              </a:rPr>
              <a:t>Most close to the mean (Fit)</a:t>
            </a:r>
          </a:p>
          <a:p>
            <a:endParaRPr lang="en-US" dirty="0"/>
          </a:p>
          <a:p>
            <a:r>
              <a:rPr lang="en-US" dirty="0"/>
              <a:t>B = 150, 90, 115, 145, 118, 112, 135, 121, 117, 122, 119, 128, 115, 145, 120, 90, 155, 135, 122, 115</a:t>
            </a:r>
          </a:p>
          <a:p>
            <a:r>
              <a:rPr lang="en-US" dirty="0"/>
              <a:t>Mean = </a:t>
            </a:r>
            <a:r>
              <a:rPr lang="en-US" dirty="0">
                <a:solidFill>
                  <a:srgbClr val="FF0000"/>
                </a:solidFill>
              </a:rPr>
              <a:t>120</a:t>
            </a:r>
            <a:r>
              <a:rPr lang="en-US" dirty="0"/>
              <a:t> mg/dL, SD =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 mg/dL</a:t>
            </a:r>
          </a:p>
          <a:p>
            <a:r>
              <a:rPr lang="en-US" dirty="0">
                <a:solidFill>
                  <a:srgbClr val="7030A0"/>
                </a:solidFill>
              </a:rPr>
              <a:t>Some close to the mean (Fit), some away from the mean (Unfit)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6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C939-6761-52E6-6C25-7880748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 of Variation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CE080-7A7E-1855-86CF-3326EF198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Coefficient of variation (CV)</a:t>
                </a:r>
                <a:r>
                  <a:rPr lang="en-US" dirty="0"/>
                  <a:t>: Expresses the relative variability of a set of values, independent of the units of measurement</a:t>
                </a:r>
              </a:p>
              <a:p>
                <a:r>
                  <a:rPr lang="en-US" dirty="0"/>
                  <a:t>Useful to compare the degree of variability between two or more datasets that may have different units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A pizza restaurant measures its delivery time in minutes. The mean delivery time is 20 minutes and the standard deviation is 5 minutes.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25%</a:t>
                </a:r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CE080-7A7E-1855-86CF-3326EF198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41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2BD-9EB6-3A60-F493-F9479CFA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 of Variation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56E10-4231-F26A-3BD1-825BFE55E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suppose a second pizza restaurant has a mean delivery time of 15 minutes and the standard deviation is 10 minutes. Calculate the coefficient of variation and compare with the first one.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66%</a:t>
                </a:r>
              </a:p>
              <a:p>
                <a:endParaRPr lang="en-US" dirty="0"/>
              </a:p>
              <a:p>
                <a:r>
                  <a:rPr lang="en-US" dirty="0"/>
                  <a:t>Calculation for the first pizza restaurant was: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25%</a:t>
                </a:r>
              </a:p>
              <a:p>
                <a:endParaRPr lang="en-US" dirty="0"/>
              </a:p>
              <a:p>
                <a:r>
                  <a:rPr lang="en-US" dirty="0"/>
                  <a:t>What will be our interpretation?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56E10-4231-F26A-3BD1-825BFE55E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92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5DC4-E37C-6D14-5009-F35DD567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Investment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5DD92-5504-3DB0-2F02-D7EDF3BEB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Option A: Average return: 20%, SD: 15%</a:t>
                </a:r>
              </a:p>
              <a:p>
                <a:r>
                  <a:rPr lang="en-US" dirty="0"/>
                  <a:t>Option B: Average return: 6%, SD: 2%</a:t>
                </a:r>
              </a:p>
              <a:p>
                <a:endParaRPr lang="en-US" dirty="0"/>
              </a:p>
              <a:p>
                <a:r>
                  <a:rPr lang="en-IN" b="0" dirty="0"/>
                  <a:t>Option 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75%</a:t>
                </a:r>
              </a:p>
              <a:p>
                <a:r>
                  <a:rPr lang="en-IN" b="0" dirty="0"/>
                  <a:t>Option B: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33%</a:t>
                </a:r>
              </a:p>
              <a:p>
                <a:endParaRPr lang="en-US" dirty="0"/>
              </a:p>
              <a:p>
                <a:r>
                  <a:rPr lang="en-US" dirty="0"/>
                  <a:t>Conclusion: Is Option B better?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5DD92-5504-3DB0-2F02-D7EDF3BEB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12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69316-DFC3-0854-2802-5692B599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and Sample, Probability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90F9-9187-D0EF-F6C5-CC884DA40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6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0B9BC3-D250-60B2-77AB-F60C0144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and Inferential Statistics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46408-7272-AA32-FBFF-5151EA36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</a:t>
            </a:r>
            <a:r>
              <a:rPr lang="en-US" dirty="0"/>
              <a:t>: Describe characteristics of a dataset</a:t>
            </a:r>
          </a:p>
          <a:p>
            <a:r>
              <a:rPr lang="en-US" dirty="0"/>
              <a:t>Examples: Mean, mode, median, Variance, SD, Skewness, Kurtosis</a:t>
            </a:r>
          </a:p>
          <a:p>
            <a:r>
              <a:rPr lang="en-US" dirty="0"/>
              <a:t>Only describes the current data – No relationship with any other data</a:t>
            </a:r>
          </a:p>
          <a:p>
            <a:endParaRPr lang="en-US" dirty="0"/>
          </a:p>
          <a:p>
            <a:r>
              <a:rPr lang="en-US" b="1" dirty="0"/>
              <a:t>Inferential statistics</a:t>
            </a:r>
            <a:r>
              <a:rPr lang="en-US" dirty="0"/>
              <a:t>: Draw inferences/conclusions using a dataset or sample about the population</a:t>
            </a:r>
          </a:p>
          <a:p>
            <a:r>
              <a:rPr lang="en-US" dirty="0"/>
              <a:t>Examples: P-value, T/F/Chi-square value, Confidence intervals, Hypothesis testing</a:t>
            </a:r>
          </a:p>
          <a:p>
            <a:r>
              <a:rPr lang="en-US" dirty="0"/>
              <a:t>Use specific observations to draw general conclusions</a:t>
            </a:r>
          </a:p>
        </p:txBody>
      </p:sp>
    </p:spTree>
    <p:extLst>
      <p:ext uri="{BB962C8B-B14F-4D97-AF65-F5344CB8AC3E}">
        <p14:creationId xmlns:p14="http://schemas.microsoft.com/office/powerpoint/2010/main" val="207091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709C91-242C-C4B1-E50D-D869191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17D811-52CB-64E0-EDF8-4AB836C8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Population:</a:t>
            </a:r>
            <a:r>
              <a:rPr lang="en-US" dirty="0"/>
              <a:t> Entire group or collection of individuals, items, or data points </a:t>
            </a:r>
          </a:p>
          <a:p>
            <a:r>
              <a:rPr lang="en-US" b="1" dirty="0"/>
              <a:t>Population parameters</a:t>
            </a:r>
            <a:r>
              <a:rPr lang="en-US" dirty="0"/>
              <a:t>: Numerical values that describe a population</a:t>
            </a:r>
          </a:p>
          <a:p>
            <a:r>
              <a:rPr lang="en-US" dirty="0"/>
              <a:t>Example: Average marks obtained by all the students, median income of the population, Standard deviation in the blood sugar level of all the patients in a hospital</a:t>
            </a:r>
          </a:p>
          <a:p>
            <a:r>
              <a:rPr lang="en-US" dirty="0"/>
              <a:t>Symbols for population parameter: </a:t>
            </a:r>
            <a:r>
              <a:rPr lang="el-GR" dirty="0"/>
              <a:t>μ (</a:t>
            </a:r>
            <a:r>
              <a:rPr lang="en-US" dirty="0"/>
              <a:t>mean), </a:t>
            </a:r>
            <a:r>
              <a:rPr lang="el-GR" dirty="0"/>
              <a:t>σ (</a:t>
            </a:r>
            <a:r>
              <a:rPr lang="en-US" dirty="0"/>
              <a:t>standard deviation), </a:t>
            </a:r>
            <a:r>
              <a:rPr lang="el-GR" dirty="0"/>
              <a:t>π (</a:t>
            </a:r>
            <a:r>
              <a:rPr lang="en-US" dirty="0"/>
              <a:t>proportion)</a:t>
            </a:r>
          </a:p>
        </p:txBody>
      </p:sp>
    </p:spTree>
    <p:extLst>
      <p:ext uri="{BB962C8B-B14F-4D97-AF65-F5344CB8AC3E}">
        <p14:creationId xmlns:p14="http://schemas.microsoft.com/office/powerpoint/2010/main" val="3373166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709C91-242C-C4B1-E50D-D8691916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17D811-52CB-64E0-EDF8-4AB836C8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Sample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Subset of the population that is selected for data collection and analysis</a:t>
            </a:r>
          </a:p>
          <a:p>
            <a:r>
              <a:rPr lang="en-US" dirty="0"/>
              <a:t>Should be randomly selected</a:t>
            </a:r>
          </a:p>
          <a:p>
            <a:r>
              <a:rPr lang="en-US" b="1" dirty="0"/>
              <a:t>Sample statistics</a:t>
            </a:r>
            <a:r>
              <a:rPr lang="en-US" dirty="0"/>
              <a:t>: Used to estimate population parameters (Example: Sample mean to estimate population parameter of mean)</a:t>
            </a:r>
          </a:p>
          <a:p>
            <a:endParaRPr lang="en-US" dirty="0"/>
          </a:p>
          <a:p>
            <a:r>
              <a:rPr lang="en-US" dirty="0"/>
              <a:t>Technique of choosing sample from the population is called </a:t>
            </a:r>
            <a:r>
              <a:rPr lang="en-US" b="1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909702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6717-9298-07F9-ED0A-94FFEE3F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Sampling?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1B6D-5A10-A229-CE8F-8D834A99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school of 1000 students</a:t>
            </a:r>
          </a:p>
          <a:p>
            <a:r>
              <a:rPr lang="en-US" dirty="0"/>
              <a:t>The school itself is the population</a:t>
            </a:r>
          </a:p>
          <a:p>
            <a:r>
              <a:rPr lang="en-US" dirty="0"/>
              <a:t>Its characteristics such as the average height of the students are population parameters</a:t>
            </a:r>
          </a:p>
          <a:p>
            <a:r>
              <a:rPr lang="en-US" dirty="0"/>
              <a:t>We can measure the actual height of all 1000 students to get the exact average (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)</a:t>
            </a:r>
          </a:p>
          <a:p>
            <a:r>
              <a:rPr lang="en-US" dirty="0"/>
              <a:t>But might be easier to take a sample of 100 students and estimate the average based on their heights (</a:t>
            </a:r>
            <a:r>
              <a:rPr lang="en-US" dirty="0">
                <a:solidFill>
                  <a:srgbClr val="FF0000"/>
                </a:solidFill>
              </a:rPr>
              <a:t>statistic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8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EFF8-C3AA-9782-DE59-581AE2B1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versus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1899-17BC-7E2B-62FC-609DD4E7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5ADF9-158D-742A-40EE-8C70F0B9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29" y="1465348"/>
            <a:ext cx="8744871" cy="44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69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E5D6-9F17-3F1F-DADC-66CA111C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4DCB-AA40-0EFB-6C7D-024C4306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Univariate 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Analysis of data that consists of a single variable or characteristic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Analyzing the ages of individuals in a population</a:t>
            </a:r>
          </a:p>
          <a:p>
            <a:pPr lvl="1"/>
            <a:r>
              <a:rPr lang="en-US" dirty="0"/>
              <a:t>Examining the heights of a sample of students</a:t>
            </a:r>
          </a:p>
          <a:p>
            <a:pPr lvl="1"/>
            <a:r>
              <a:rPr lang="en-US" dirty="0"/>
              <a:t>Studying the test scores of students in a class</a:t>
            </a:r>
          </a:p>
          <a:p>
            <a:r>
              <a:rPr lang="en-US" dirty="0"/>
              <a:t>Useful analysis: Descriptive statistics such as mean, mode, median, variance, standard deviation</a:t>
            </a:r>
          </a:p>
          <a:p>
            <a:r>
              <a:rPr lang="en-US" dirty="0"/>
              <a:t>Visualize using: Histograms, box plots, summary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761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E5D6-9F17-3F1F-DADC-66CA111C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4DCB-AA40-0EFB-6C7D-024C4306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Bivariate sampling</a:t>
            </a:r>
            <a:r>
              <a:rPr lang="en-US" dirty="0"/>
              <a:t>: Analysis of data that consists of two variables or characteristics to find how they are related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Amount of time spent studying (variable 1) and the test scores achieved (variable 2)</a:t>
            </a:r>
          </a:p>
          <a:p>
            <a:pPr lvl="1"/>
            <a:r>
              <a:rPr lang="en-US" dirty="0"/>
              <a:t>Education (variable 1) and the Income level (variable 2) in a population</a:t>
            </a:r>
          </a:p>
          <a:p>
            <a:r>
              <a:rPr lang="en-US" dirty="0"/>
              <a:t>Useful analysis and visualization: Scatterplots, correlation coefficients, regression analysis, cross-tabulations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13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8C39-A582-2776-529D-7A34EDA1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654D-25A8-E710-6061-BF398C03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Modifying a dataset by changing its </a:t>
            </a:r>
            <a:r>
              <a:rPr lang="en-US" i="1" dirty="0"/>
              <a:t>size </a:t>
            </a:r>
            <a:r>
              <a:rPr lang="en-US" dirty="0"/>
              <a:t>or </a:t>
            </a:r>
            <a:r>
              <a:rPr lang="en-US" i="1" dirty="0"/>
              <a:t>composition</a:t>
            </a:r>
          </a:p>
          <a:p>
            <a:r>
              <a:rPr lang="en-US" dirty="0"/>
              <a:t>Two main resampling methods: </a:t>
            </a:r>
            <a:r>
              <a:rPr lang="en-US" b="1" dirty="0"/>
              <a:t>Bootstrapping</a:t>
            </a:r>
            <a:r>
              <a:rPr lang="en-US" dirty="0"/>
              <a:t> and </a:t>
            </a:r>
            <a:r>
              <a:rPr lang="en-US" b="1" dirty="0"/>
              <a:t>Cross-validation</a:t>
            </a:r>
          </a:p>
          <a:p>
            <a:r>
              <a:rPr lang="en-US" b="1" dirty="0"/>
              <a:t>Bootstrapping</a:t>
            </a:r>
            <a:r>
              <a:rPr lang="en-US" dirty="0"/>
              <a:t>: Generating multiple new samples (called </a:t>
            </a:r>
            <a:r>
              <a:rPr lang="en-US" b="1" dirty="0"/>
              <a:t>bootstrap samples</a:t>
            </a:r>
            <a:r>
              <a:rPr lang="en-US" dirty="0"/>
              <a:t>) from the original dataset by randomly selecting data points with replacement – Useful in estimating population parameters, regression analysis</a:t>
            </a:r>
          </a:p>
          <a:p>
            <a:r>
              <a:rPr lang="en-US" b="1" dirty="0"/>
              <a:t>Cross-validation</a:t>
            </a:r>
            <a:r>
              <a:rPr lang="en-US" dirty="0"/>
              <a:t>: Dividing the dataset into a </a:t>
            </a:r>
            <a:r>
              <a:rPr lang="en-US" b="1" dirty="0"/>
              <a:t>training set</a:t>
            </a:r>
            <a:r>
              <a:rPr lang="en-US" dirty="0"/>
              <a:t> and a </a:t>
            </a:r>
            <a:r>
              <a:rPr lang="en-US" b="1" dirty="0"/>
              <a:t>testing set</a:t>
            </a:r>
            <a:r>
              <a:rPr lang="en-US" dirty="0"/>
              <a:t>, and iteratively training and evaluating the model on different combinations of these subsets – Useful in </a:t>
            </a:r>
            <a:r>
              <a:rPr lang="en-US" b="1" dirty="0"/>
              <a:t>machine learning</a:t>
            </a:r>
            <a:r>
              <a:rPr lang="en-US" dirty="0"/>
              <a:t> model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41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2FE0D-7744-7FFC-D625-5725C28B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 and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5DC04-3E46-40CD-37F5-C18EE8103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D214F-B397-A210-F917-D84877A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 and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1FB2E-A48F-0B15-DC84-18D80446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Sample space</a:t>
            </a:r>
            <a:r>
              <a:rPr lang="en-IN" dirty="0"/>
              <a:t>: All the possible outcomes of an experiment</a:t>
            </a:r>
          </a:p>
          <a:p>
            <a:r>
              <a:rPr lang="en-IN" b="1" dirty="0"/>
              <a:t>Event</a:t>
            </a:r>
            <a:r>
              <a:rPr lang="en-IN" dirty="0"/>
              <a:t>: A subset of the sample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22AFC-9945-4B53-BA09-4BD321450A61}"/>
              </a:ext>
            </a:extLst>
          </p:cNvPr>
          <p:cNvSpPr txBox="1"/>
          <p:nvPr/>
        </p:nvSpPr>
        <p:spPr>
          <a:xfrm>
            <a:off x="2695074" y="3012708"/>
            <a:ext cx="5861785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Sample space (S)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B50C9-A7E3-D481-5C19-698B498147B3}"/>
              </a:ext>
            </a:extLst>
          </p:cNvPr>
          <p:cNvSpPr/>
          <p:nvPr/>
        </p:nvSpPr>
        <p:spPr>
          <a:xfrm>
            <a:off x="6692262" y="5041271"/>
            <a:ext cx="1674688" cy="832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(E)</a:t>
            </a:r>
          </a:p>
        </p:txBody>
      </p:sp>
    </p:spTree>
    <p:extLst>
      <p:ext uri="{BB962C8B-B14F-4D97-AF65-F5344CB8AC3E}">
        <p14:creationId xmlns:p14="http://schemas.microsoft.com/office/powerpoint/2010/main" val="2060176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5E92-79D5-55EA-2161-66925C5E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Spaces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7DE8-015C-D7EF-33CE-A0EE32BC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a die/dice is a </a:t>
            </a:r>
            <a:r>
              <a:rPr lang="en-US" b="1" dirty="0"/>
              <a:t>random experiment </a:t>
            </a:r>
            <a:r>
              <a:rPr lang="en-US" dirty="0"/>
              <a:t>- the actual outcome cannot be predicted.</a:t>
            </a:r>
          </a:p>
          <a:p>
            <a:r>
              <a:rPr lang="en-US" dirty="0"/>
              <a:t>We can assign a number to each outcome/event, called its </a:t>
            </a:r>
            <a:r>
              <a:rPr lang="en-US" b="1" dirty="0"/>
              <a:t>probability</a:t>
            </a:r>
            <a:r>
              <a:rPr lang="en-US" dirty="0"/>
              <a:t>, which tells us how likely that outcome will occur.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78905-6666-AC17-EC95-3343E05E0265}"/>
              </a:ext>
            </a:extLst>
          </p:cNvPr>
          <p:cNvSpPr txBox="1"/>
          <p:nvPr/>
        </p:nvSpPr>
        <p:spPr>
          <a:xfrm>
            <a:off x="961169" y="3917912"/>
            <a:ext cx="97501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sample space</a:t>
            </a:r>
            <a:r>
              <a:rPr lang="en-US" sz="2000" dirty="0"/>
              <a:t> associated with a random experiment is the set of all possible outcomes. 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event </a:t>
            </a:r>
            <a:r>
              <a:rPr lang="en-US" sz="2000" dirty="0"/>
              <a:t>is a subset of the sample space.</a:t>
            </a:r>
            <a:endParaRPr lang="en-IN" sz="2000" dirty="0"/>
          </a:p>
        </p:txBody>
      </p:sp>
      <p:pic>
        <p:nvPicPr>
          <p:cNvPr id="1026" name="Picture 2" descr="Die Definition &amp; Meaning - Merriam-Webster">
            <a:extLst>
              <a:ext uri="{FF2B5EF4-FFF2-40B4-BE49-F238E27FC236}">
                <a16:creationId xmlns:a16="http://schemas.microsoft.com/office/drawing/2014/main" id="{48C82ADD-391F-BA84-8C1A-512ACD5B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47" y="168275"/>
            <a:ext cx="24860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ample Space - Data Science Discovery">
            <a:extLst>
              <a:ext uri="{FF2B5EF4-FFF2-40B4-BE49-F238E27FC236}">
                <a16:creationId xmlns:a16="http://schemas.microsoft.com/office/drawing/2014/main" id="{1116B8C4-BE15-613D-8FB6-32D54907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69" y="5492750"/>
            <a:ext cx="55435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98C54-AD7C-3083-10AD-CD0D3963A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74" y="5315155"/>
            <a:ext cx="1023758" cy="10659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B7EA79-5909-497D-6743-B36CAC9E8763}"/>
              </a:ext>
            </a:extLst>
          </p:cNvPr>
          <p:cNvCxnSpPr>
            <a:cxnSpLocks/>
          </p:cNvCxnSpPr>
          <p:nvPr/>
        </p:nvCxnSpPr>
        <p:spPr>
          <a:xfrm>
            <a:off x="2558265" y="4271855"/>
            <a:ext cx="0" cy="122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A69972-C05E-23D1-0785-C97EEFFDE6F9}"/>
              </a:ext>
            </a:extLst>
          </p:cNvPr>
          <p:cNvCxnSpPr>
            <a:cxnSpLocks/>
          </p:cNvCxnSpPr>
          <p:nvPr/>
        </p:nvCxnSpPr>
        <p:spPr>
          <a:xfrm>
            <a:off x="1857676" y="4551119"/>
            <a:ext cx="6170098" cy="102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70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C4D-368B-27CC-49F4-EC5F53C8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81D-A650-2508-9BD2-5B79AD28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Question</a:t>
            </a:r>
            <a:r>
              <a:rPr lang="en-US" sz="3200" dirty="0"/>
              <a:t>: Construct a sample space for the experiment that consists of rolling a single die. Find the events that correspond to the phrases “an even number is rolled” and “a number greater than two is rolled.”</a:t>
            </a:r>
          </a:p>
          <a:p>
            <a:r>
              <a:rPr lang="en-IN" sz="3200" b="1" dirty="0"/>
              <a:t>Answer </a:t>
            </a:r>
            <a:r>
              <a:rPr lang="en-IN" sz="3200" dirty="0"/>
              <a:t>(Diagram on the next page): </a:t>
            </a:r>
          </a:p>
          <a:p>
            <a:pPr lvl="1"/>
            <a:r>
              <a:rPr lang="en-US" sz="2800" dirty="0"/>
              <a:t>Sample space S={1,2,3,4,5,6} </a:t>
            </a:r>
          </a:p>
          <a:p>
            <a:pPr lvl="1"/>
            <a:r>
              <a:rPr lang="en-US" sz="2800" dirty="0"/>
              <a:t>Event “an even number is rolled” E={2,4,6}</a:t>
            </a:r>
          </a:p>
          <a:p>
            <a:pPr lvl="1"/>
            <a:r>
              <a:rPr lang="en-US" sz="2800" dirty="0"/>
              <a:t>Event “a number greater than two is rolled” T={3,4,5,6}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124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C4D-368B-27CC-49F4-EC5F53C8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Space: Examples – Venn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81D-A650-2508-9BD2-5B79AD28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Sample space: Rectangle</a:t>
            </a:r>
          </a:p>
          <a:p>
            <a:r>
              <a:rPr lang="en-IN" dirty="0"/>
              <a:t>Outcomes: Points within the rectangle</a:t>
            </a:r>
          </a:p>
          <a:p>
            <a:r>
              <a:rPr lang="en-IN" dirty="0"/>
              <a:t>Events: Ovals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B9EDA-2258-C4A7-ED40-53FE7DCF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82" y="3429000"/>
            <a:ext cx="10043652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4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61251E-B86F-03DD-8A6D-4876C464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C626F-BDD3-8317-A88C-856C9C455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3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56ABF-D8EA-E17B-FE99-989051C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9C7C0-B7AA-F732-0815-C4CBADEC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Probability: </a:t>
            </a:r>
            <a:r>
              <a:rPr lang="en-US" dirty="0"/>
              <a:t>How likely it is that something will occur?</a:t>
            </a:r>
          </a:p>
          <a:p>
            <a:r>
              <a:rPr lang="en-US" dirty="0"/>
              <a:t>Written as a number or fraction (e.g. 0.5 or 50%)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What is the probability that it will rain today?</a:t>
            </a:r>
          </a:p>
          <a:p>
            <a:pPr lvl="1"/>
            <a:r>
              <a:rPr lang="en-US" dirty="0"/>
              <a:t>Sample space (S) = {R, NR}</a:t>
            </a:r>
          </a:p>
          <a:p>
            <a:pPr lvl="1"/>
            <a:r>
              <a:rPr lang="en-US" dirty="0"/>
              <a:t>P(NR) = 1 / 2 = 0.5 or 50%</a:t>
            </a:r>
          </a:p>
          <a:p>
            <a:endParaRPr lang="en-US" dirty="0"/>
          </a:p>
        </p:txBody>
      </p:sp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ACC31196-1730-68C3-A6AA-15CD8435E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2" y="3654827"/>
            <a:ext cx="6258738" cy="1331510"/>
          </a:xfrm>
          <a:prstGeom prst="rect">
            <a:avLst/>
          </a:prstGeom>
        </p:spPr>
      </p:pic>
      <p:sp>
        <p:nvSpPr>
          <p:cNvPr id="3" name="Callout: Line with Border and Accent Bar 2">
            <a:extLst>
              <a:ext uri="{FF2B5EF4-FFF2-40B4-BE49-F238E27FC236}">
                <a16:creationId xmlns:a16="http://schemas.microsoft.com/office/drawing/2014/main" id="{BA6E21AA-E786-188D-7F95-2844430780CF}"/>
              </a:ext>
            </a:extLst>
          </p:cNvPr>
          <p:cNvSpPr/>
          <p:nvPr/>
        </p:nvSpPr>
        <p:spPr>
          <a:xfrm>
            <a:off x="6096000" y="5592729"/>
            <a:ext cx="1414817" cy="1029452"/>
          </a:xfrm>
          <a:prstGeom prst="accentBorderCallout1">
            <a:avLst>
              <a:gd name="adj1" fmla="val 18750"/>
              <a:gd name="adj2" fmla="val -8333"/>
              <a:gd name="adj3" fmla="val -94221"/>
              <a:gd name="adj4" fmla="val 116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is our </a:t>
            </a:r>
            <a:r>
              <a:rPr lang="en-IN" u="sng" dirty="0"/>
              <a:t>sample space</a:t>
            </a:r>
          </a:p>
        </p:txBody>
      </p:sp>
    </p:spTree>
    <p:extLst>
      <p:ext uri="{BB962C8B-B14F-4D97-AF65-F5344CB8AC3E}">
        <p14:creationId xmlns:p14="http://schemas.microsoft.com/office/powerpoint/2010/main" val="142297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969D-1D47-A7F4-75EC-CC9EF47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1708-DEBB-7FBD-03A4-F18EF3E0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Measures of Location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single value that represents the “centering” of a set of data, e.g. average</a:t>
            </a:r>
          </a:p>
          <a:p>
            <a:r>
              <a:rPr lang="en-US" dirty="0"/>
              <a:t>Also called </a:t>
            </a:r>
            <a:r>
              <a:rPr lang="en-US" b="1" dirty="0"/>
              <a:t>Measures of Central Tendency</a:t>
            </a:r>
          </a:p>
          <a:p>
            <a:r>
              <a:rPr lang="en-US" dirty="0"/>
              <a:t>Example: Marks obtained by 10 students, arranged in an ascending order … 45,56,61,65,68,71,73,79,82,88,91</a:t>
            </a:r>
          </a:p>
          <a:p>
            <a:r>
              <a:rPr lang="en-US" dirty="0"/>
              <a:t>Possible measure of location: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4517D-D7DF-4945-A9A1-864BCAAD5A2A}"/>
              </a:ext>
            </a:extLst>
          </p:cNvPr>
          <p:cNvSpPr txBox="1"/>
          <p:nvPr/>
        </p:nvSpPr>
        <p:spPr>
          <a:xfrm>
            <a:off x="5534526" y="4138863"/>
            <a:ext cx="642967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45,56,61,65,68,       </a:t>
            </a:r>
            <a:r>
              <a:rPr lang="en-US" sz="2400" b="1" dirty="0">
                <a:solidFill>
                  <a:srgbClr val="FF0000"/>
                </a:solidFill>
              </a:rPr>
              <a:t>71</a:t>
            </a:r>
            <a:r>
              <a:rPr lang="en-US" sz="2400" dirty="0"/>
              <a:t>,         73,79,82,88,91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C52BE-4F06-77C8-59FE-F38781D72398}"/>
              </a:ext>
            </a:extLst>
          </p:cNvPr>
          <p:cNvSpPr txBox="1"/>
          <p:nvPr/>
        </p:nvSpPr>
        <p:spPr>
          <a:xfrm>
            <a:off x="4764505" y="4918509"/>
            <a:ext cx="28972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Measures of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7AF0D-286A-5936-45E5-1DAAD9CBFBED}"/>
              </a:ext>
            </a:extLst>
          </p:cNvPr>
          <p:cNvSpPr txBox="1"/>
          <p:nvPr/>
        </p:nvSpPr>
        <p:spPr>
          <a:xfrm>
            <a:off x="2587591" y="5926915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9542-10FC-1920-A915-D848423684C0}"/>
              </a:ext>
            </a:extLst>
          </p:cNvPr>
          <p:cNvSpPr txBox="1"/>
          <p:nvPr/>
        </p:nvSpPr>
        <p:spPr>
          <a:xfrm>
            <a:off x="5283467" y="5916829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73DAF-57E9-F9AD-E226-01EDE40FD217}"/>
              </a:ext>
            </a:extLst>
          </p:cNvPr>
          <p:cNvSpPr txBox="1"/>
          <p:nvPr/>
        </p:nvSpPr>
        <p:spPr>
          <a:xfrm>
            <a:off x="8020248" y="5916829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D0B415-DEC1-CF44-53AF-161FB45163A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213107" y="5287841"/>
            <a:ext cx="0" cy="6289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570864-0A84-164C-44C1-402BA360F5EA}"/>
              </a:ext>
            </a:extLst>
          </p:cNvPr>
          <p:cNvCxnSpPr/>
          <p:nvPr/>
        </p:nvCxnSpPr>
        <p:spPr>
          <a:xfrm>
            <a:off x="3517231" y="5553777"/>
            <a:ext cx="54326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F1AC18-EDBC-7224-9E5E-B154D6A85BD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517231" y="5553777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33F2DC-0A10-670B-07D7-FA46A9CC8FAE}"/>
              </a:ext>
            </a:extLst>
          </p:cNvPr>
          <p:cNvCxnSpPr>
            <a:cxnSpLocks/>
          </p:cNvCxnSpPr>
          <p:nvPr/>
        </p:nvCxnSpPr>
        <p:spPr>
          <a:xfrm>
            <a:off x="8949888" y="5543691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37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56ABF-D8EA-E17B-FE99-989051C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Measurement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9C7C0-B7AA-F732-0815-C4CBADECF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8398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0: 0% chance that something will occur (</a:t>
            </a:r>
            <a:r>
              <a:rPr lang="en-US" i="1" dirty="0"/>
              <a:t>Impossible</a:t>
            </a:r>
            <a:r>
              <a:rPr lang="en-US" dirty="0"/>
              <a:t>)</a:t>
            </a:r>
          </a:p>
          <a:p>
            <a:r>
              <a:rPr lang="en-US" dirty="0"/>
              <a:t>Between 0 and 0.5: Something is more likely </a:t>
            </a:r>
            <a:r>
              <a:rPr lang="en-US" i="1" dirty="0"/>
              <a:t>not to </a:t>
            </a:r>
            <a:r>
              <a:rPr lang="en-US" dirty="0"/>
              <a:t>occur</a:t>
            </a:r>
          </a:p>
          <a:p>
            <a:r>
              <a:rPr lang="en-US" dirty="0"/>
              <a:t>Exactly 0.5: An equal chance of the event occurring versus not occurring</a:t>
            </a:r>
          </a:p>
          <a:p>
            <a:r>
              <a:rPr lang="en-US" dirty="0"/>
              <a:t>Between 0.5 and 1: Something is </a:t>
            </a:r>
            <a:r>
              <a:rPr lang="en-US" i="1" dirty="0"/>
              <a:t>more likely </a:t>
            </a:r>
            <a:r>
              <a:rPr lang="en-US" dirty="0"/>
              <a:t>to occur than not</a:t>
            </a:r>
          </a:p>
          <a:p>
            <a:r>
              <a:rPr lang="en-US" dirty="0"/>
              <a:t>1: 100 % chance that something will occur (</a:t>
            </a:r>
            <a:r>
              <a:rPr lang="en-US" i="1" dirty="0"/>
              <a:t>Guaranteed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322C50-9107-C91C-D891-0385865037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8F406-82CE-5B31-0FFE-BF88BD3E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063" y="2446250"/>
            <a:ext cx="5058572" cy="23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06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56ABF-D8EA-E17B-FE99-989051C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Flipping a coin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69C7C0-B7AA-F732-0815-C4CBADECF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Result: Heads or Tails</a:t>
                </a:r>
              </a:p>
              <a:p>
                <a:r>
                  <a:rPr lang="en-US" dirty="0"/>
                  <a:t>P(H)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P(T)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69C7C0-B7AA-F732-0815-C4CBADECF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6EBD06E-13A6-BAA4-F360-E6294C3CAA71}"/>
              </a:ext>
            </a:extLst>
          </p:cNvPr>
          <p:cNvSpPr txBox="1"/>
          <p:nvPr/>
        </p:nvSpPr>
        <p:spPr>
          <a:xfrm>
            <a:off x="7833188" y="2708807"/>
            <a:ext cx="195209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H	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2FBB7-7CD1-F3F2-3AE4-ED2704E5C21F}"/>
              </a:ext>
            </a:extLst>
          </p:cNvPr>
          <p:cNvSpPr txBox="1"/>
          <p:nvPr/>
        </p:nvSpPr>
        <p:spPr>
          <a:xfrm>
            <a:off x="6096000" y="278575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Sample space</a:t>
            </a:r>
          </a:p>
        </p:txBody>
      </p:sp>
    </p:spTree>
    <p:extLst>
      <p:ext uri="{BB962C8B-B14F-4D97-AF65-F5344CB8AC3E}">
        <p14:creationId xmlns:p14="http://schemas.microsoft.com/office/powerpoint/2010/main" val="3939809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56ABF-D8EA-E17B-FE99-989051C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Flipping a coin Twice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69C7C0-B7AA-F732-0815-C4CBADECF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space: {HH, HT, TH, TT}</a:t>
                </a:r>
              </a:p>
              <a:p>
                <a:endParaRPr lang="en-US" dirty="0"/>
              </a:p>
              <a:p>
                <a:r>
                  <a:rPr lang="en-US" dirty="0"/>
                  <a:t>P(HH):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25%</a:t>
                </a:r>
              </a:p>
              <a:p>
                <a:endParaRPr lang="en-US" dirty="0"/>
              </a:p>
              <a:p>
                <a:r>
                  <a:rPr lang="en-US" dirty="0"/>
                  <a:t>P(At least one Head):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= 75%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69C7C0-B7AA-F732-0815-C4CBADECF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F572902-EF6F-1A80-9EDB-A1C77479C6C3}"/>
              </a:ext>
            </a:extLst>
          </p:cNvPr>
          <p:cNvSpPr txBox="1"/>
          <p:nvPr/>
        </p:nvSpPr>
        <p:spPr>
          <a:xfrm>
            <a:off x="8311793" y="1264960"/>
            <a:ext cx="351376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HH	HT 	TH	TT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8581E-445D-5066-0FA2-CCC12D926DAC}"/>
              </a:ext>
            </a:extLst>
          </p:cNvPr>
          <p:cNvSpPr txBox="1"/>
          <p:nvPr/>
        </p:nvSpPr>
        <p:spPr>
          <a:xfrm>
            <a:off x="6697896" y="1264960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Sample space</a:t>
            </a:r>
          </a:p>
        </p:txBody>
      </p:sp>
    </p:spTree>
    <p:extLst>
      <p:ext uri="{BB962C8B-B14F-4D97-AF65-F5344CB8AC3E}">
        <p14:creationId xmlns:p14="http://schemas.microsoft.com/office/powerpoint/2010/main" val="224750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56ABF-D8EA-E17B-FE99-989051C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Drawing a queen from deck of playing cards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69C7C0-B7AA-F732-0815-C4CBADECF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Number of cards in a deck: 52</a:t>
                </a:r>
              </a:p>
              <a:p>
                <a:r>
                  <a:rPr lang="en-US" dirty="0"/>
                  <a:t>Number of queen cards: 4</a:t>
                </a:r>
              </a:p>
              <a:p>
                <a:r>
                  <a:rPr lang="en-US" dirty="0"/>
                  <a:t>P(Queen Card)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69C7C0-B7AA-F732-0815-C4CBADECF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78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94FAD-931A-2D3A-2234-E66021E9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Joint, Conditional, Marginal Probability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5C402-9799-1569-86AE-319770FD2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9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66F386-30F7-89F0-1870-837AC1DE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Conditions to Probability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E01EE-FBFC-8155-01B8-4BDDFE5A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statement: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the chance that this patient has diabetes?</a:t>
            </a:r>
          </a:p>
          <a:p>
            <a:r>
              <a:rPr lang="en-US" dirty="0"/>
              <a:t>We may think about some answer</a:t>
            </a:r>
          </a:p>
          <a:p>
            <a:r>
              <a:rPr lang="en-US" dirty="0"/>
              <a:t>Now consider an addition:</a:t>
            </a:r>
          </a:p>
          <a:p>
            <a:r>
              <a:rPr lang="en-US" dirty="0">
                <a:solidFill>
                  <a:schemeClr val="accent1"/>
                </a:solidFill>
              </a:rPr>
              <a:t>What is the chance that this patient has diabetes, </a:t>
            </a:r>
            <a:r>
              <a:rPr lang="en-US" dirty="0">
                <a:solidFill>
                  <a:srgbClr val="FF0000"/>
                </a:solidFill>
              </a:rPr>
              <a:t>given that both her parents have diabetes?</a:t>
            </a:r>
          </a:p>
        </p:txBody>
      </p:sp>
    </p:spTree>
    <p:extLst>
      <p:ext uri="{BB962C8B-B14F-4D97-AF65-F5344CB8AC3E}">
        <p14:creationId xmlns:p14="http://schemas.microsoft.com/office/powerpoint/2010/main" val="767307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96130-AB2C-CBAD-A3FD-3CAF9BE4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592BE-F8B5-ABC5-3C5C-EBAB3A7A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Marginal probability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Probability of an event irrespective of the outcome of another variable: P(A)</a:t>
            </a:r>
          </a:p>
          <a:p>
            <a:r>
              <a:rPr lang="en-US" b="1" dirty="0"/>
              <a:t>Joint probability</a:t>
            </a:r>
            <a:r>
              <a:rPr lang="en-US" dirty="0"/>
              <a:t>: Probability of two events occurring </a:t>
            </a:r>
            <a:r>
              <a:rPr lang="en-US" dirty="0">
                <a:solidFill>
                  <a:srgbClr val="7030A0"/>
                </a:solidFill>
              </a:rPr>
              <a:t>simultaneously</a:t>
            </a:r>
            <a:r>
              <a:rPr lang="en-US" dirty="0"/>
              <a:t>: </a:t>
            </a:r>
            <a:r>
              <a:rPr lang="en-IN" dirty="0"/>
              <a:t>P(A ∩ B)</a:t>
            </a:r>
            <a:endParaRPr lang="en-US" dirty="0"/>
          </a:p>
          <a:p>
            <a:r>
              <a:rPr lang="en-US" b="1" dirty="0"/>
              <a:t>Conditional probability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Probability of a second event happening </a:t>
            </a:r>
            <a:r>
              <a:rPr lang="en-US" dirty="0">
                <a:solidFill>
                  <a:srgbClr val="7030A0"/>
                </a:solidFill>
              </a:rPr>
              <a:t>given that </a:t>
            </a:r>
            <a:r>
              <a:rPr lang="en-US" dirty="0"/>
              <a:t>the first one has happened: </a:t>
            </a:r>
            <a:r>
              <a:rPr lang="en-IN" dirty="0"/>
              <a:t>P(A|B)</a:t>
            </a:r>
          </a:p>
          <a:p>
            <a:endParaRPr lang="en-IN" dirty="0"/>
          </a:p>
          <a:p>
            <a:r>
              <a:rPr lang="en-IN" dirty="0"/>
              <a:t>Our focus: Conditional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31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96130-AB2C-CBAD-A3FD-3CAF9BE4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27592BE-F8B5-ABC5-3C5C-EBAB3A7A0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N" dirty="0"/>
                  <a:t>Restaurant offering four menu options: (1) Starters, (2) Main course, (3) Desserts, (4) Soft drinks</a:t>
                </a:r>
              </a:p>
              <a:p>
                <a:r>
                  <a:rPr lang="en-IN" dirty="0"/>
                  <a:t>Marginal probability: </a:t>
                </a:r>
                <a:r>
                  <a:rPr lang="en-US" dirty="0"/>
                  <a:t>Probability of someone ordering a dessert, regardless of what they have ordered before</a:t>
                </a:r>
              </a:p>
              <a:p>
                <a:r>
                  <a:rPr lang="en-US" dirty="0"/>
                  <a:t>Joint probability: Probability of someone ordering a starter and a main course</a:t>
                </a:r>
              </a:p>
              <a:p>
                <a:r>
                  <a:rPr lang="en-US" dirty="0"/>
                  <a:t>Conditional probability: Probability of someone ordering a dessert given that they have already ordered a main course</a:t>
                </a:r>
              </a:p>
              <a:p>
                <a:r>
                  <a:rPr lang="en-US" dirty="0"/>
                  <a:t>Sample data of 100 orders: 30 had a main course, 20 had a dessert, and 10 had both a main course and a dessert, no one ordered starters and main course together</a:t>
                </a:r>
              </a:p>
              <a:p>
                <a:r>
                  <a:rPr lang="en-US" dirty="0"/>
                  <a:t>Marginal probability of ordering a dessert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endParaRPr lang="en-IN" b="0" dirty="0"/>
              </a:p>
              <a:p>
                <a:r>
                  <a:rPr lang="en-US" dirty="0"/>
                  <a:t>Joint probability of a starter and a main course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b="0" dirty="0"/>
              </a:p>
              <a:p>
                <a:r>
                  <a:rPr lang="en-US" dirty="0"/>
                  <a:t>Conditional probability of ordering a desert having had a main course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27592BE-F8B5-ABC5-3C5C-EBAB3A7A0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944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3EF15-D839-FF6C-ECAA-A5151576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1A3B973-A87E-DE13-3248-731EA5F9E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Conditional probability</a:t>
                </a:r>
                <a:r>
                  <a:rPr lang="en-US" dirty="0"/>
                  <a:t> finds the probability of an event occurring given that another event has already occurred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:r>
                  <a:rPr lang="en-US" dirty="0"/>
                  <a:t>Example: Two tests were given to students. Test 1: 80% students cleared. Test 1 and 2: 60% students cleared. What percentage of students who passed the first test also passed the second?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1A3B973-A87E-DE13-3248-731EA5F9E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343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3EF15-D839-FF6C-ECAA-A5151576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1A3B973-A87E-DE13-3248-731EA5F9E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Example: Two tests were given to students. Test 1: 80% students cleared. Test 1 and 2: 60% students cleared. What percentage of students who passed the first test also passed the second?</a:t>
                </a:r>
              </a:p>
              <a:p>
                <a:pPr algn="just"/>
                <a:r>
                  <a:rPr lang="en-US" dirty="0"/>
                  <a:t>Solution: A = Passing the first test, B = Passing the second test</a:t>
                </a:r>
              </a:p>
              <a:p>
                <a:pPr algn="just"/>
                <a:r>
                  <a:rPr lang="en-US" dirty="0"/>
                  <a:t>We want P(passing the second </a:t>
                </a:r>
                <a:r>
                  <a:rPr lang="en-US" dirty="0" err="1"/>
                  <a:t>test|passed</a:t>
                </a:r>
                <a:r>
                  <a:rPr lang="en-US" dirty="0"/>
                  <a:t> the first test), i.e. P(B|A)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=0.75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75%</m:t>
                    </m:r>
                  </m:oMath>
                </a14:m>
                <a:endParaRPr lang="en-IN" b="0" dirty="0"/>
              </a:p>
              <a:p>
                <a:pPr algn="just"/>
                <a:r>
                  <a:rPr lang="en-IN" dirty="0"/>
                  <a:t>75% of the students who passed the first test also passed the second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1A3B973-A87E-DE13-3248-731EA5F9E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68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F30C-B3F4-CA05-1864-08D97EFC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41B1-6096-39CF-D6B3-FF4B10B1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Mean</a:t>
            </a:r>
            <a:r>
              <a:rPr lang="en-US" dirty="0"/>
              <a:t>: Better if the data is </a:t>
            </a:r>
            <a:r>
              <a:rPr lang="en-US" i="1" dirty="0"/>
              <a:t>normally distributed </a:t>
            </a:r>
            <a:r>
              <a:rPr lang="en-US" dirty="0"/>
              <a:t>and there are no </a:t>
            </a:r>
            <a:r>
              <a:rPr lang="en-US" b="1" dirty="0"/>
              <a:t>outliers</a:t>
            </a:r>
          </a:p>
          <a:p>
            <a:r>
              <a:rPr lang="en-US" b="1" dirty="0"/>
              <a:t>Median</a:t>
            </a:r>
            <a:r>
              <a:rPr lang="en-US" dirty="0"/>
              <a:t>: Better when the data is </a:t>
            </a:r>
            <a:r>
              <a:rPr lang="en-US" b="1" dirty="0"/>
              <a:t>skewed </a:t>
            </a:r>
            <a:r>
              <a:rPr lang="en-US" dirty="0"/>
              <a:t>(has extreme values)</a:t>
            </a:r>
          </a:p>
          <a:p>
            <a:r>
              <a:rPr lang="en-US" b="1" dirty="0"/>
              <a:t>Mode</a:t>
            </a:r>
            <a:r>
              <a:rPr lang="en-US" dirty="0"/>
              <a:t>: Useful for identifying the most common value or values in a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692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315E3-9CCB-7AD3-705B-0C5EF023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Basics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5B29F-0F78-56CB-5355-B08A84B28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2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F911-C87C-673A-0CA1-70594E5A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1D23-4B08-ADD6-C178-061BDBF2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Machine Learning (ML)</a:t>
            </a:r>
            <a:r>
              <a:rPr lang="en-IN" dirty="0"/>
              <a:t>: Enable computers to </a:t>
            </a:r>
            <a:r>
              <a:rPr lang="en-IN" i="1" dirty="0"/>
              <a:t>learn themselves</a:t>
            </a:r>
            <a:endParaRPr lang="en-IN" dirty="0"/>
          </a:p>
          <a:p>
            <a:r>
              <a:rPr lang="en-IN" dirty="0"/>
              <a:t>How? From past data </a:t>
            </a:r>
          </a:p>
          <a:p>
            <a:r>
              <a:rPr lang="en-IN" dirty="0"/>
              <a:t>And? Adapt to new information</a:t>
            </a:r>
          </a:p>
          <a:p>
            <a:r>
              <a:rPr lang="en-IN" dirty="0"/>
              <a:t>Advantage: No need to program them for each situation</a:t>
            </a:r>
          </a:p>
          <a:p>
            <a:r>
              <a:rPr lang="en-IN" dirty="0"/>
              <a:t>Subset of </a:t>
            </a:r>
            <a:r>
              <a:rPr lang="en-IN" b="1" dirty="0"/>
              <a:t>Artificial Intelligence (AI)</a:t>
            </a:r>
          </a:p>
          <a:p>
            <a:r>
              <a:rPr lang="en-IN" dirty="0"/>
              <a:t>Three types: (1) </a:t>
            </a:r>
            <a:r>
              <a:rPr lang="en-IN" b="1" dirty="0"/>
              <a:t>Supervised</a:t>
            </a:r>
            <a:r>
              <a:rPr lang="en-IN" dirty="0"/>
              <a:t>, (2) </a:t>
            </a:r>
            <a:r>
              <a:rPr lang="en-IN" b="1" dirty="0"/>
              <a:t>Unsupervised</a:t>
            </a:r>
            <a:r>
              <a:rPr lang="en-IN" dirty="0"/>
              <a:t>, (3) </a:t>
            </a:r>
            <a:r>
              <a:rPr lang="en-IN" b="1" dirty="0"/>
              <a:t>Reinforcement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4296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1704-A073-9232-F5B8-E9D157A2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and Unsupervised Machine Learning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267B7E-7FE9-2808-4ACC-2FBC617782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15065" cy="295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13">
                  <a:extLst>
                    <a:ext uri="{9D8B030D-6E8A-4147-A177-3AD203B41FA5}">
                      <a16:colId xmlns:a16="http://schemas.microsoft.com/office/drawing/2014/main" val="4031843599"/>
                    </a:ext>
                  </a:extLst>
                </a:gridCol>
                <a:gridCol w="843013">
                  <a:extLst>
                    <a:ext uri="{9D8B030D-6E8A-4147-A177-3AD203B41FA5}">
                      <a16:colId xmlns:a16="http://schemas.microsoft.com/office/drawing/2014/main" val="1046563315"/>
                    </a:ext>
                  </a:extLst>
                </a:gridCol>
                <a:gridCol w="843013">
                  <a:extLst>
                    <a:ext uri="{9D8B030D-6E8A-4147-A177-3AD203B41FA5}">
                      <a16:colId xmlns:a16="http://schemas.microsoft.com/office/drawing/2014/main" val="566167845"/>
                    </a:ext>
                  </a:extLst>
                </a:gridCol>
                <a:gridCol w="843013">
                  <a:extLst>
                    <a:ext uri="{9D8B030D-6E8A-4147-A177-3AD203B41FA5}">
                      <a16:colId xmlns:a16="http://schemas.microsoft.com/office/drawing/2014/main" val="1116438168"/>
                    </a:ext>
                  </a:extLst>
                </a:gridCol>
                <a:gridCol w="843013">
                  <a:extLst>
                    <a:ext uri="{9D8B030D-6E8A-4147-A177-3AD203B41FA5}">
                      <a16:colId xmlns:a16="http://schemas.microsoft.com/office/drawing/2014/main" val="2030915604"/>
                    </a:ext>
                  </a:extLst>
                </a:gridCol>
              </a:tblGrid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Cust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 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Fraud?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56541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63298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0077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9705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3135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743ED87-D036-6EFE-1316-E1437F65087A}"/>
              </a:ext>
            </a:extLst>
          </p:cNvPr>
          <p:cNvGraphicFramePr>
            <a:graphicFrameLocks/>
          </p:cNvGraphicFramePr>
          <p:nvPr/>
        </p:nvGraphicFramePr>
        <p:xfrm>
          <a:off x="6095998" y="1825625"/>
          <a:ext cx="5810452" cy="295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408">
                  <a:extLst>
                    <a:ext uri="{9D8B030D-6E8A-4147-A177-3AD203B41FA5}">
                      <a16:colId xmlns:a16="http://schemas.microsoft.com/office/drawing/2014/main" val="4031843599"/>
                    </a:ext>
                  </a:extLst>
                </a:gridCol>
                <a:gridCol w="968408">
                  <a:extLst>
                    <a:ext uri="{9D8B030D-6E8A-4147-A177-3AD203B41FA5}">
                      <a16:colId xmlns:a16="http://schemas.microsoft.com/office/drawing/2014/main" val="1046563315"/>
                    </a:ext>
                  </a:extLst>
                </a:gridCol>
                <a:gridCol w="1174346">
                  <a:extLst>
                    <a:ext uri="{9D8B030D-6E8A-4147-A177-3AD203B41FA5}">
                      <a16:colId xmlns:a16="http://schemas.microsoft.com/office/drawing/2014/main" val="566167845"/>
                    </a:ext>
                  </a:extLst>
                </a:gridCol>
                <a:gridCol w="965534">
                  <a:extLst>
                    <a:ext uri="{9D8B030D-6E8A-4147-A177-3AD203B41FA5}">
                      <a16:colId xmlns:a16="http://schemas.microsoft.com/office/drawing/2014/main" val="1116438168"/>
                    </a:ext>
                  </a:extLst>
                </a:gridCol>
                <a:gridCol w="617226">
                  <a:extLst>
                    <a:ext uri="{9D8B030D-6E8A-4147-A177-3AD203B41FA5}">
                      <a16:colId xmlns:a16="http://schemas.microsoft.com/office/drawing/2014/main" val="2467406837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2030915604"/>
                    </a:ext>
                  </a:extLst>
                </a:gridCol>
              </a:tblGrid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Cust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Loan 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56541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8901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63298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10077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9705"/>
                  </a:ext>
                </a:extLst>
              </a:tr>
              <a:tr h="578310">
                <a:tc>
                  <a:txBody>
                    <a:bodyPr/>
                    <a:lstStyle/>
                    <a:p>
                      <a:r>
                        <a:rPr lang="en-IN" dirty="0"/>
                        <a:t>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313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B20AEE-897D-F02C-F5CC-5524A5C20D68}"/>
              </a:ext>
            </a:extLst>
          </p:cNvPr>
          <p:cNvSpPr txBox="1"/>
          <p:nvPr/>
        </p:nvSpPr>
        <p:spPr>
          <a:xfrm>
            <a:off x="838201" y="4985886"/>
            <a:ext cx="33680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84925-340F-5207-3201-5D3E82D1EDD2}"/>
              </a:ext>
            </a:extLst>
          </p:cNvPr>
          <p:cNvSpPr txBox="1"/>
          <p:nvPr/>
        </p:nvSpPr>
        <p:spPr>
          <a:xfrm>
            <a:off x="4206242" y="4985886"/>
            <a:ext cx="84702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168836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A52-E967-CAE4-C80D-CE63DC0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3D66-A7A0-0BE7-B538-ECC006C8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Labelled dataset </a:t>
            </a:r>
            <a:r>
              <a:rPr lang="en-IN" dirty="0"/>
              <a:t>is used here to train the ML algorithm</a:t>
            </a:r>
          </a:p>
          <a:p>
            <a:r>
              <a:rPr lang="en-IN" dirty="0"/>
              <a:t>Scenario: Credit card fraud</a:t>
            </a:r>
          </a:p>
          <a:p>
            <a:r>
              <a:rPr lang="en-IN" dirty="0"/>
              <a:t>Features (Inputs): Transaction amount, Transaction type, Time, Location, …</a:t>
            </a:r>
          </a:p>
          <a:p>
            <a:r>
              <a:rPr lang="en-IN" dirty="0"/>
              <a:t>Label (Output): Fraud? (Yes/No)</a:t>
            </a:r>
          </a:p>
        </p:txBody>
      </p:sp>
    </p:spTree>
    <p:extLst>
      <p:ext uri="{BB962C8B-B14F-4D97-AF65-F5344CB8AC3E}">
        <p14:creationId xmlns:p14="http://schemas.microsoft.com/office/powerpoint/2010/main" val="2680821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19E9-E7A5-4A47-536B-5A62CECA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Machine Learning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0006-1233-77C1-73CF-2F1BAAC1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: Predicting house prices based on features like square footage, number of bedrooms</a:t>
            </a:r>
          </a:p>
          <a:p>
            <a:r>
              <a:rPr lang="en-US" b="1" dirty="0"/>
              <a:t>Logistic Regression</a:t>
            </a:r>
            <a:r>
              <a:rPr lang="en-US" dirty="0"/>
              <a:t>: Binary classification problems, like predicting whether an email is spam or not</a:t>
            </a:r>
          </a:p>
          <a:p>
            <a:r>
              <a:rPr lang="en-US" b="1" dirty="0"/>
              <a:t>Support Vector Machines (SVM)</a:t>
            </a:r>
            <a:r>
              <a:rPr lang="en-US" dirty="0"/>
              <a:t>: Image classification, text classification</a:t>
            </a:r>
          </a:p>
          <a:p>
            <a:r>
              <a:rPr lang="en-US" b="1" dirty="0"/>
              <a:t>Decision Trees</a:t>
            </a:r>
            <a:r>
              <a:rPr lang="en-US" dirty="0"/>
              <a:t>: Customer churn prediction, classification tasks</a:t>
            </a:r>
          </a:p>
          <a:p>
            <a:r>
              <a:rPr lang="en-US" b="1" dirty="0"/>
              <a:t>K-Nearest Neighbors (KNN)</a:t>
            </a:r>
            <a:r>
              <a:rPr lang="en-US" dirty="0"/>
              <a:t>: Handwriting recognition, recommendation systems</a:t>
            </a:r>
          </a:p>
          <a:p>
            <a:r>
              <a:rPr lang="en-US" b="1" dirty="0"/>
              <a:t>Naive Bayes</a:t>
            </a:r>
            <a:r>
              <a:rPr lang="en-US" dirty="0"/>
              <a:t>: Spam detection, text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8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A52-E967-CAE4-C80D-CE63DC0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3D66-A7A0-0BE7-B538-ECC006C8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Unlabelled dataset </a:t>
            </a:r>
            <a:r>
              <a:rPr lang="en-IN" dirty="0"/>
              <a:t>is used here to train the ML algorithm</a:t>
            </a:r>
          </a:p>
          <a:p>
            <a:r>
              <a:rPr lang="en-IN" dirty="0"/>
              <a:t>The ML algorithm discovers inherent patterns in the data without predicting output labels</a:t>
            </a:r>
          </a:p>
          <a:p>
            <a:r>
              <a:rPr lang="en-IN" dirty="0"/>
              <a:t>Scenario: Loan default prediction</a:t>
            </a:r>
          </a:p>
          <a:p>
            <a:r>
              <a:rPr lang="en-IN" dirty="0"/>
              <a:t>Features (Inputs): Loan amount, Income, Employment type</a:t>
            </a:r>
          </a:p>
          <a:p>
            <a:r>
              <a:rPr lang="en-IN" dirty="0"/>
              <a:t>Output: ?</a:t>
            </a:r>
          </a:p>
          <a:p>
            <a:r>
              <a:rPr lang="en-IN" dirty="0"/>
              <a:t>Possible solution: We will need to group similar customers into </a:t>
            </a:r>
            <a:r>
              <a:rPr lang="en-IN" b="1" dirty="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2380737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7D9B-BDF9-90AF-72B0-2F5DA23D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Machine Learning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6EDA-E946-D414-22EC-C1503E0C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K-Means Clustering</a:t>
            </a:r>
            <a:r>
              <a:rPr lang="en-US" dirty="0"/>
              <a:t>: Customer segmentation, image compression</a:t>
            </a:r>
          </a:p>
          <a:p>
            <a:r>
              <a:rPr lang="en-US" b="1" dirty="0"/>
              <a:t>Principal Component Analysis (PCA)</a:t>
            </a:r>
            <a:r>
              <a:rPr lang="en-US" dirty="0"/>
              <a:t>: Dimensionality reduction, pattern recognition</a:t>
            </a:r>
          </a:p>
          <a:p>
            <a:r>
              <a:rPr lang="en-US" b="1" dirty="0"/>
              <a:t>Association Rule Mining (e.g., </a:t>
            </a:r>
            <a:r>
              <a:rPr lang="en-US" b="1" dirty="0" err="1"/>
              <a:t>Apriori</a:t>
            </a:r>
            <a:r>
              <a:rPr lang="en-US" b="1" dirty="0"/>
              <a:t>): </a:t>
            </a:r>
            <a:r>
              <a:rPr lang="en-US" dirty="0"/>
              <a:t>Market basket analysis, recommendation systems</a:t>
            </a:r>
          </a:p>
          <a:p>
            <a:r>
              <a:rPr lang="en-US" b="1" dirty="0"/>
              <a:t>K-Means Clustering</a:t>
            </a:r>
            <a:r>
              <a:rPr lang="en-US" dirty="0"/>
              <a:t>: Customer Segmentation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4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06B8-1C77-1637-B5D4-AB1D94D5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1A1E9-5B7E-C2F9-8077-852C2B907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Mean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Average</a:t>
                </a:r>
              </a:p>
              <a:p>
                <a:r>
                  <a:rPr lang="en-US" dirty="0"/>
                  <a:t>Sample Marks: 45,56,61,65,68,71,73,79,82,88,91</a:t>
                </a:r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45+56+61+65+68+71+73+79+82+88+91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789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IN" b="0" dirty="0"/>
              </a:p>
              <a:p>
                <a:r>
                  <a:rPr lang="en-US" dirty="0"/>
                  <a:t>Mean ≈ 71.727</a:t>
                </a:r>
              </a:p>
              <a:p>
                <a:r>
                  <a:rPr lang="en-US" dirty="0"/>
                  <a:t>In statistical terms: </a:t>
                </a:r>
                <a:r>
                  <a:rPr lang="el-GR" b="1" dirty="0"/>
                  <a:t>μ</a:t>
                </a:r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IN" b="1" dirty="0"/>
              </a:p>
              <a:p>
                <a:r>
                  <a:rPr lang="en-IN" dirty="0"/>
                  <a:t>Extreme values (</a:t>
                </a:r>
                <a:r>
                  <a:rPr lang="en-IN" b="1" dirty="0"/>
                  <a:t>outliers</a:t>
                </a:r>
                <a:r>
                  <a:rPr lang="en-IN" dirty="0"/>
                  <a:t>) can impact mean</a:t>
                </a:r>
                <a:endParaRPr lang="en-IN" b="1" dirty="0"/>
              </a:p>
              <a:p>
                <a:pPr lvl="1"/>
                <a:r>
                  <a:rPr lang="en-US" dirty="0"/>
                  <a:t>Test scores: 70, 80, 90, 85, and 75 … Mean: 80</a:t>
                </a:r>
                <a:endParaRPr lang="en-IN" dirty="0"/>
              </a:p>
              <a:p>
                <a:pPr lvl="1"/>
                <a:r>
                  <a:rPr lang="en-IN" dirty="0"/>
                  <a:t>Test scores: </a:t>
                </a:r>
                <a:r>
                  <a:rPr lang="en-US" dirty="0"/>
                  <a:t>70, 80, 90, 85, 75, and </a:t>
                </a:r>
                <a:r>
                  <a:rPr lang="en-US" dirty="0">
                    <a:solidFill>
                      <a:srgbClr val="FF0000"/>
                    </a:solidFill>
                  </a:rPr>
                  <a:t>2 </a:t>
                </a:r>
                <a:r>
                  <a:rPr lang="en-US" dirty="0"/>
                  <a:t>… </a:t>
                </a:r>
                <a:r>
                  <a:rPr lang="en-IN" dirty="0"/>
                  <a:t>Mean: 66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1A1E9-5B7E-C2F9-8077-852C2B907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64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4D39-4086-F1B4-F3D5-F20789D2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C34A-8073-9B8E-0D1E-C803A931D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Median</a:t>
                </a:r>
                <a:r>
                  <a:rPr lang="en-US" dirty="0"/>
                  <a:t>: The </a:t>
                </a:r>
                <a:r>
                  <a:rPr lang="en-US" i="1" dirty="0"/>
                  <a:t>middle </a:t>
                </a:r>
                <a:r>
                  <a:rPr lang="en-US" dirty="0"/>
                  <a:t>value when values are in ascending/descending order</a:t>
                </a:r>
              </a:p>
              <a:p>
                <a:r>
                  <a:rPr lang="en-US" dirty="0"/>
                  <a:t>Divides the dataset into two equal halves</a:t>
                </a:r>
              </a:p>
              <a:p>
                <a:pPr lvl="1"/>
                <a:r>
                  <a:rPr lang="en-US" dirty="0"/>
                  <a:t>Odd number of values in the dataset: Median is the middle value</a:t>
                </a:r>
              </a:p>
              <a:p>
                <a:pPr lvl="1"/>
                <a:r>
                  <a:rPr lang="en-US" dirty="0"/>
                  <a:t>Even number of values in the dataset: Median is the average of the two middle values</a:t>
                </a:r>
              </a:p>
              <a:p>
                <a:r>
                  <a:rPr lang="en-US" dirty="0"/>
                  <a:t>Scores: 62, 78, 84, </a:t>
                </a:r>
                <a:r>
                  <a:rPr lang="en-US" dirty="0">
                    <a:solidFill>
                      <a:srgbClr val="FF0000"/>
                    </a:solidFill>
                  </a:rPr>
                  <a:t>89</a:t>
                </a:r>
                <a:r>
                  <a:rPr lang="en-US" dirty="0"/>
                  <a:t>, 91, 95, 97 ---&gt; Median = 89</a:t>
                </a:r>
              </a:p>
              <a:p>
                <a:r>
                  <a:rPr lang="en-US" dirty="0"/>
                  <a:t>Scores: 62, 78, </a:t>
                </a:r>
                <a:r>
                  <a:rPr lang="en-US" dirty="0">
                    <a:solidFill>
                      <a:srgbClr val="FF0000"/>
                    </a:solidFill>
                  </a:rPr>
                  <a:t>84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 89</a:t>
                </a:r>
                <a:r>
                  <a:rPr lang="en-US" dirty="0"/>
                  <a:t>, 91, 95 ---&gt; Median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84+89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86.5</a:t>
                </a:r>
              </a:p>
              <a:p>
                <a:r>
                  <a:rPr lang="en-US" dirty="0"/>
                  <a:t>Outliers do not impact median as much as they impact mean</a:t>
                </a:r>
              </a:p>
              <a:p>
                <a:pPr lvl="1"/>
                <a:r>
                  <a:rPr lang="en-US" dirty="0"/>
                  <a:t>Mean of 56, 78, 45, 49, 55, 62 = 57.5</a:t>
                </a:r>
              </a:p>
              <a:p>
                <a:pPr lvl="1"/>
                <a:r>
                  <a:rPr lang="en-US" dirty="0"/>
                  <a:t>Mean of 56, </a:t>
                </a:r>
                <a:r>
                  <a:rPr lang="en-US" dirty="0">
                    <a:solidFill>
                      <a:srgbClr val="FF0000"/>
                    </a:solidFill>
                  </a:rPr>
                  <a:t>180</a:t>
                </a:r>
                <a:r>
                  <a:rPr lang="en-US" dirty="0"/>
                  <a:t>, 45, 49, 55, 62 = 74.5</a:t>
                </a:r>
              </a:p>
              <a:p>
                <a:pPr lvl="1"/>
                <a:r>
                  <a:rPr lang="en-US" dirty="0"/>
                  <a:t>Corresponding medians = 55.5 and again = 55.5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E3C34A-8073-9B8E-0D1E-C803A931D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1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FEA2-CB57-E749-B4AE-6A5D0E54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833D-4FA0-3F74-87BD-0BD4C381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75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Mode</a:t>
            </a:r>
            <a:r>
              <a:rPr lang="en-US" dirty="0"/>
              <a:t>: The value that occurs most frequently in a dataset</a:t>
            </a:r>
          </a:p>
          <a:p>
            <a:r>
              <a:rPr lang="en-US" dirty="0"/>
              <a:t>Data: 62, 78, 84, 89, 91, 95, 97, 89, 91, 89</a:t>
            </a:r>
          </a:p>
          <a:p>
            <a:r>
              <a:rPr lang="en-US" dirty="0"/>
              <a:t>Frequency: 62: 1, 78: 1, 84: 1, </a:t>
            </a:r>
            <a:r>
              <a:rPr lang="en-US" dirty="0">
                <a:solidFill>
                  <a:srgbClr val="FF0000"/>
                </a:solidFill>
              </a:rPr>
              <a:t>89: 3</a:t>
            </a:r>
            <a:r>
              <a:rPr lang="en-US" dirty="0"/>
              <a:t>, 91: 2, 95: 1, 97: 1</a:t>
            </a:r>
          </a:p>
          <a:p>
            <a:r>
              <a:rPr lang="en-US" dirty="0"/>
              <a:t>Mode  = 89</a:t>
            </a:r>
          </a:p>
          <a:p>
            <a:r>
              <a:rPr lang="en-US" dirty="0"/>
              <a:t>What if there are multiple values with the same highest frequency?: </a:t>
            </a:r>
            <a:r>
              <a:rPr lang="en-US" b="1" dirty="0"/>
              <a:t>Multimodal </a:t>
            </a:r>
            <a:r>
              <a:rPr lang="en-US" dirty="0"/>
              <a:t>data</a:t>
            </a:r>
          </a:p>
          <a:p>
            <a:pPr lvl="1"/>
            <a:r>
              <a:rPr lang="en-US" dirty="0"/>
              <a:t>If we have two modes: </a:t>
            </a:r>
            <a:r>
              <a:rPr lang="en-US" b="1" dirty="0"/>
              <a:t>bi-modal</a:t>
            </a:r>
          </a:p>
          <a:p>
            <a:pPr lvl="1"/>
            <a:r>
              <a:rPr lang="en-US" dirty="0"/>
              <a:t>If we have three modes: </a:t>
            </a:r>
            <a:r>
              <a:rPr lang="en-US" b="1" dirty="0"/>
              <a:t>tri-modal</a:t>
            </a:r>
          </a:p>
          <a:p>
            <a:r>
              <a:rPr lang="en-US" dirty="0"/>
              <a:t>Not used much in practice</a:t>
            </a:r>
          </a:p>
        </p:txBody>
      </p:sp>
    </p:spTree>
    <p:extLst>
      <p:ext uri="{BB962C8B-B14F-4D97-AF65-F5344CB8AC3E}">
        <p14:creationId xmlns:p14="http://schemas.microsoft.com/office/powerpoint/2010/main" val="12839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FFB-C07F-E1F8-E407-295971A0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BED6-2A74-606B-93D8-E7B8013C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Spread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How and by how much, our data set is </a:t>
            </a:r>
            <a:r>
              <a:rPr lang="en-US" i="1" dirty="0"/>
              <a:t>spread out </a:t>
            </a:r>
            <a:r>
              <a:rPr lang="en-US" dirty="0"/>
              <a:t>around its center?</a:t>
            </a:r>
          </a:p>
          <a:p>
            <a:r>
              <a:rPr lang="en-US" dirty="0"/>
              <a:t>Called </a:t>
            </a:r>
            <a:r>
              <a:rPr lang="en-US" b="1" dirty="0"/>
              <a:t>Measures of Dispersion </a:t>
            </a:r>
            <a:r>
              <a:rPr lang="en-US" dirty="0"/>
              <a:t>or </a:t>
            </a:r>
            <a:r>
              <a:rPr lang="en-US" b="1" dirty="0"/>
              <a:t>Scatter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AF1C6-1035-4EE0-B9A2-3E8D2E218196}"/>
              </a:ext>
            </a:extLst>
          </p:cNvPr>
          <p:cNvSpPr txBox="1"/>
          <p:nvPr/>
        </p:nvSpPr>
        <p:spPr>
          <a:xfrm>
            <a:off x="4369870" y="3429000"/>
            <a:ext cx="28972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Measures of Dispersion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B00C9-2B6E-654C-B9D2-DB484F048FE0}"/>
              </a:ext>
            </a:extLst>
          </p:cNvPr>
          <p:cNvSpPr txBox="1"/>
          <p:nvPr/>
        </p:nvSpPr>
        <p:spPr>
          <a:xfrm>
            <a:off x="2192956" y="4437406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A09E1-CB2C-4A74-8D50-C52ACC53A7E3}"/>
              </a:ext>
            </a:extLst>
          </p:cNvPr>
          <p:cNvSpPr txBox="1"/>
          <p:nvPr/>
        </p:nvSpPr>
        <p:spPr>
          <a:xfrm>
            <a:off x="4888832" y="4427320"/>
            <a:ext cx="18592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D11ED-6F53-6BBF-F0BF-B0A341AC576E}"/>
              </a:ext>
            </a:extLst>
          </p:cNvPr>
          <p:cNvSpPr txBox="1"/>
          <p:nvPr/>
        </p:nvSpPr>
        <p:spPr>
          <a:xfrm>
            <a:off x="7372952" y="4427320"/>
            <a:ext cx="21119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Standard Deviation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B2598E-9F5C-3800-3641-D7558C676B6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18472" y="3798332"/>
            <a:ext cx="0" cy="6289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06A5B7-B5D3-14F1-D1D9-4A0444863262}"/>
              </a:ext>
            </a:extLst>
          </p:cNvPr>
          <p:cNvCxnSpPr/>
          <p:nvPr/>
        </p:nvCxnSpPr>
        <p:spPr>
          <a:xfrm>
            <a:off x="3122596" y="4064268"/>
            <a:ext cx="543265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5B007-F099-023A-AB0B-B21BA8DB90A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2596" y="4064268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DF04E6-FBF4-2D33-1DF5-635B8159ECC1}"/>
              </a:ext>
            </a:extLst>
          </p:cNvPr>
          <p:cNvCxnSpPr>
            <a:cxnSpLocks/>
          </p:cNvCxnSpPr>
          <p:nvPr/>
        </p:nvCxnSpPr>
        <p:spPr>
          <a:xfrm>
            <a:off x="8555253" y="4054182"/>
            <a:ext cx="0" cy="37313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6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3558</Words>
  <Application>Microsoft Office PowerPoint</Application>
  <PresentationFormat>Widescreen</PresentationFormat>
  <Paragraphs>431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Descriptive Statistical Measures</vt:lpstr>
      <vt:lpstr>Population versus Sample</vt:lpstr>
      <vt:lpstr>Population versus Sample</vt:lpstr>
      <vt:lpstr>Measures of Location</vt:lpstr>
      <vt:lpstr>Basic Usage</vt:lpstr>
      <vt:lpstr>Mean</vt:lpstr>
      <vt:lpstr>Median</vt:lpstr>
      <vt:lpstr>Mode</vt:lpstr>
      <vt:lpstr>Measures of Dispersion</vt:lpstr>
      <vt:lpstr>Range</vt:lpstr>
      <vt:lpstr>Percentile</vt:lpstr>
      <vt:lpstr>Quartile</vt:lpstr>
      <vt:lpstr>Inter Quartile Range (IQR)</vt:lpstr>
      <vt:lpstr>IQR and Box Plots for Outlier Detection</vt:lpstr>
      <vt:lpstr>Variance</vt:lpstr>
      <vt:lpstr>Variance Example</vt:lpstr>
      <vt:lpstr>Why are the Differences Squared?</vt:lpstr>
      <vt:lpstr>Limitation of Variance: How to Quantify?</vt:lpstr>
      <vt:lpstr>Standard Deviation</vt:lpstr>
      <vt:lpstr>Standard Deviation Example </vt:lpstr>
      <vt:lpstr>Standard Deviation: True Indicator of Homogeneous/Heterogeneous Data</vt:lpstr>
      <vt:lpstr>Coefficient of Variation (CV)</vt:lpstr>
      <vt:lpstr>Coefficient of Variation (CV)</vt:lpstr>
      <vt:lpstr>Making Investment Decisions</vt:lpstr>
      <vt:lpstr>Population and Sample, Probability Theory</vt:lpstr>
      <vt:lpstr>Descriptive and Inferential Statistics</vt:lpstr>
      <vt:lpstr>Population</vt:lpstr>
      <vt:lpstr>Sample</vt:lpstr>
      <vt:lpstr>Why Sampling?</vt:lpstr>
      <vt:lpstr>Univariate Sampling</vt:lpstr>
      <vt:lpstr>Bivariate Sampling</vt:lpstr>
      <vt:lpstr>Resampling</vt:lpstr>
      <vt:lpstr>Sample Space and Events</vt:lpstr>
      <vt:lpstr>Sample Space and Events</vt:lpstr>
      <vt:lpstr>Sample Spaces and Events</vt:lpstr>
      <vt:lpstr>Sample Space: Examples</vt:lpstr>
      <vt:lpstr>Sample Space: Examples – Venn Diagram</vt:lpstr>
      <vt:lpstr>Probability</vt:lpstr>
      <vt:lpstr>Probability Definition</vt:lpstr>
      <vt:lpstr>Probability Measurement</vt:lpstr>
      <vt:lpstr>Example: Flipping a coin</vt:lpstr>
      <vt:lpstr>Example: Flipping a coin Twice</vt:lpstr>
      <vt:lpstr>Example: Drawing a queen from deck of playing cards</vt:lpstr>
      <vt:lpstr>Joint, Conditional, Marginal Probability</vt:lpstr>
      <vt:lpstr>Adding Conditions to Probability</vt:lpstr>
      <vt:lpstr>Basic Terms</vt:lpstr>
      <vt:lpstr>Example</vt:lpstr>
      <vt:lpstr>Conditional Probability</vt:lpstr>
      <vt:lpstr>Conditional Probability Example</vt:lpstr>
      <vt:lpstr>Machine Learning Basics</vt:lpstr>
      <vt:lpstr>Machine Learning</vt:lpstr>
      <vt:lpstr>Supervised and Unsupervised Machine Learning</vt:lpstr>
      <vt:lpstr>Supervised Machine Learning</vt:lpstr>
      <vt:lpstr>Supervised Machine Learning Algorithms</vt:lpstr>
      <vt:lpstr>Unsupervised Machine Learning</vt:lpstr>
      <vt:lpstr>Unsupervised Machine Learning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Statistical Measures</dc:title>
  <dc:creator>Atul Kahate</dc:creator>
  <cp:lastModifiedBy>Atul Kahate</cp:lastModifiedBy>
  <cp:revision>1</cp:revision>
  <dcterms:created xsi:type="dcterms:W3CDTF">2024-04-16T07:29:13Z</dcterms:created>
  <dcterms:modified xsi:type="dcterms:W3CDTF">2024-04-16T07:31:26Z</dcterms:modified>
</cp:coreProperties>
</file>