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85" r:id="rId2"/>
    <p:sldId id="435" r:id="rId3"/>
    <p:sldId id="2216" r:id="rId4"/>
    <p:sldId id="2217" r:id="rId5"/>
    <p:sldId id="1966" r:id="rId6"/>
    <p:sldId id="1967" r:id="rId7"/>
    <p:sldId id="2218" r:id="rId8"/>
    <p:sldId id="2219" r:id="rId9"/>
    <p:sldId id="2077" r:id="rId10"/>
    <p:sldId id="2078" r:id="rId11"/>
    <p:sldId id="2215" r:id="rId12"/>
    <p:sldId id="2079" r:id="rId13"/>
    <p:sldId id="2084" r:id="rId14"/>
    <p:sldId id="2081" r:id="rId15"/>
    <p:sldId id="2085" r:id="rId16"/>
    <p:sldId id="1974" r:id="rId17"/>
    <p:sldId id="2075" r:id="rId18"/>
    <p:sldId id="1992" r:id="rId19"/>
    <p:sldId id="2214" r:id="rId20"/>
    <p:sldId id="984" r:id="rId21"/>
    <p:sldId id="2164" r:id="rId22"/>
    <p:sldId id="2220" r:id="rId23"/>
    <p:sldId id="1996" r:id="rId24"/>
    <p:sldId id="1969" r:id="rId25"/>
    <p:sldId id="1484" r:id="rId26"/>
    <p:sldId id="1847" r:id="rId27"/>
    <p:sldId id="1970" r:id="rId28"/>
    <p:sldId id="19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6362-6184-820D-FE0B-84FDE07A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7C24-F065-062A-557B-860993BD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617F-E128-7547-728C-B42CE2AB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BBE8-CFA8-5C67-9004-9997B8BE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706F-A719-04BB-23E0-E0434AF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C054-72EB-4B8F-D42F-324CB8AC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D2D84-84AE-E0CE-7CBB-FFA0735C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333E-8CA5-53E4-E67C-4D72449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3570-67BE-9744-713F-5AC92314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B11-B765-F1B6-54F2-87C1BCC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2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A6D09-ECF3-C586-56C2-23CE275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4512-D24B-5467-4A2B-F248055E1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E19C-2BF2-534B-2332-6A14E277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F96-4CEE-358D-0828-BB60685C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F5E8-4FDF-D365-BB44-08A20411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667-D024-2361-9030-E0D03090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671C-A7C6-3F0D-867D-C637025A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1E35-86B3-F745-7689-E139C87E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06BE-777F-B74F-7F0A-740391A2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6079-8CEF-5BC7-6FA3-A5BB079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D6BD-BF1E-3CDB-9BC1-9528C499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9A12-B7B1-C7EE-398C-A05A83ED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4CE2-6B82-400C-C579-A1B42D11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DAF2-2FE4-AB2D-51BA-8E3397C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8848-045B-DFE5-860C-DF25E91E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A91B-F0A7-9E81-A716-13CC82DB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9C66-76EA-EC5F-15F4-53BCA2C8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76CC7-C30A-D726-E249-A7F31F2E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FF40-E546-BBD6-C755-97C87417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6C42-2CB6-F7B8-5726-3CF91C87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9B396-92DB-50E2-54E8-4D7B6950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EEF-FD9B-3C64-E901-6201EC14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407A-8C4A-677D-5216-400EC1B7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350F-F3A9-B89F-D321-3172EB41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988-E145-54A9-CA3C-452E73576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B5B41-3EB2-C1D4-87A0-C349DE8D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5EB86-D2A6-329F-EDC7-D32B8E16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AAD0A-976B-2866-2AA2-00A1157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19A26-DADE-4878-733B-05F4205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3250-E1DE-7C95-7181-E507596C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F900-EE36-7387-6815-39AEE383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A245-72DC-2F37-6D37-C1BBDE13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FB235-2591-6D87-1DFD-B33C3690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BCA7-AE96-50E4-0E6B-5E960A48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C7ED7-3EC3-B80D-7EFD-F32F29AD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CE62-AAC6-68B6-72AE-90B89FC2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1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DDBA-A566-DBBF-ED87-9CE7D186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D7EA-FEBD-E609-F10F-D914C958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AF3F-2CB2-2F86-40E6-7A55D69B7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26E2-4E9D-AF2C-4099-1219EEBE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A2D4-AFD6-704F-A909-7A32A4C0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52F4-C4D5-4831-29F8-C46A64E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FDD2-C93F-870C-FDA4-DEE42AC9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766AB-100F-3C92-8C95-DE5FD7A0B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83E8-9A56-8C20-AB50-D702FE3E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FE6A-9BD7-67EE-C347-AB89523B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056A-585A-2BF0-3298-C14B8574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05DCB-D8EE-34FC-24A2-4D2EC512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0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FCD0-8745-04DA-28EE-68813ACA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41D6-2B52-698F-ECBE-8C5B3353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83F5-2D45-E3BE-E447-2BCE7558F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7E12-0863-46CF-8722-BA62A502F1B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2A59-1D12-767F-CB53-EBBA347A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F8B5-04A8-81D1-6012-8570195D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D814-9D71-4319-B703-85C1841FA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974E8-B8E2-D899-93D8-292C1900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677F7-92A0-985D-DBBA-C54AEE77E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911-C87C-673A-0CA1-70594E5A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1D23-4B08-ADD6-C178-061BDBF2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Machine Learning (ML)</a:t>
            </a:r>
            <a:r>
              <a:rPr lang="en-IN" dirty="0"/>
              <a:t>: Enable computers to </a:t>
            </a:r>
            <a:r>
              <a:rPr lang="en-IN" i="1" dirty="0"/>
              <a:t>learn themselves</a:t>
            </a:r>
            <a:endParaRPr lang="en-IN" dirty="0"/>
          </a:p>
          <a:p>
            <a:r>
              <a:rPr lang="en-IN" dirty="0"/>
              <a:t>How? From past data </a:t>
            </a:r>
          </a:p>
          <a:p>
            <a:r>
              <a:rPr lang="en-IN" dirty="0"/>
              <a:t>And? Adapt to new information</a:t>
            </a:r>
          </a:p>
          <a:p>
            <a:r>
              <a:rPr lang="en-IN" dirty="0"/>
              <a:t>Advantage: No need to program them for each situation</a:t>
            </a:r>
          </a:p>
          <a:p>
            <a:r>
              <a:rPr lang="en-IN" dirty="0"/>
              <a:t>Subset of </a:t>
            </a:r>
            <a:r>
              <a:rPr lang="en-IN" b="1" dirty="0"/>
              <a:t>Artificial Intelligence (AI)</a:t>
            </a:r>
          </a:p>
          <a:p>
            <a:r>
              <a:rPr lang="en-IN" dirty="0"/>
              <a:t>Three types: (1) </a:t>
            </a:r>
            <a:r>
              <a:rPr lang="en-IN" b="1" dirty="0"/>
              <a:t>Supervised</a:t>
            </a:r>
            <a:r>
              <a:rPr lang="en-IN" dirty="0"/>
              <a:t>, (2) </a:t>
            </a:r>
            <a:r>
              <a:rPr lang="en-IN" b="1" dirty="0"/>
              <a:t>Unsupervised</a:t>
            </a:r>
            <a:r>
              <a:rPr lang="en-IN" dirty="0"/>
              <a:t>, (3) </a:t>
            </a:r>
            <a:r>
              <a:rPr lang="en-IN" b="1" dirty="0"/>
              <a:t>Reinforcement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29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1704-A073-9232-F5B8-E9D157A2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and Unsupervised 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267B7E-7FE9-2808-4ACC-2FBC617782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15065" cy="295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3">
                  <a:extLst>
                    <a:ext uri="{9D8B030D-6E8A-4147-A177-3AD203B41FA5}">
                      <a16:colId xmlns:a16="http://schemas.microsoft.com/office/drawing/2014/main" val="4031843599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1046563315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566167845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1116438168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2030915604"/>
                    </a:ext>
                  </a:extLst>
                </a:gridCol>
              </a:tblGrid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Cust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 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Fraud?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56541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63298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0077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9705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135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743ED87-D036-6EFE-1316-E1437F65087A}"/>
              </a:ext>
            </a:extLst>
          </p:cNvPr>
          <p:cNvGraphicFramePr>
            <a:graphicFrameLocks/>
          </p:cNvGraphicFramePr>
          <p:nvPr/>
        </p:nvGraphicFramePr>
        <p:xfrm>
          <a:off x="6095998" y="1825625"/>
          <a:ext cx="5810452" cy="295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08">
                  <a:extLst>
                    <a:ext uri="{9D8B030D-6E8A-4147-A177-3AD203B41FA5}">
                      <a16:colId xmlns:a16="http://schemas.microsoft.com/office/drawing/2014/main" val="4031843599"/>
                    </a:ext>
                  </a:extLst>
                </a:gridCol>
                <a:gridCol w="968408">
                  <a:extLst>
                    <a:ext uri="{9D8B030D-6E8A-4147-A177-3AD203B41FA5}">
                      <a16:colId xmlns:a16="http://schemas.microsoft.com/office/drawing/2014/main" val="1046563315"/>
                    </a:ext>
                  </a:extLst>
                </a:gridCol>
                <a:gridCol w="1174346">
                  <a:extLst>
                    <a:ext uri="{9D8B030D-6E8A-4147-A177-3AD203B41FA5}">
                      <a16:colId xmlns:a16="http://schemas.microsoft.com/office/drawing/2014/main" val="566167845"/>
                    </a:ext>
                  </a:extLst>
                </a:gridCol>
                <a:gridCol w="965534">
                  <a:extLst>
                    <a:ext uri="{9D8B030D-6E8A-4147-A177-3AD203B41FA5}">
                      <a16:colId xmlns:a16="http://schemas.microsoft.com/office/drawing/2014/main" val="1116438168"/>
                    </a:ext>
                  </a:extLst>
                </a:gridCol>
                <a:gridCol w="617226">
                  <a:extLst>
                    <a:ext uri="{9D8B030D-6E8A-4147-A177-3AD203B41FA5}">
                      <a16:colId xmlns:a16="http://schemas.microsoft.com/office/drawing/2014/main" val="2467406837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2030915604"/>
                    </a:ext>
                  </a:extLst>
                </a:gridCol>
              </a:tblGrid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Cust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 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56541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63298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0077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9705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1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B20AEE-897D-F02C-F5CC-5524A5C20D68}"/>
              </a:ext>
            </a:extLst>
          </p:cNvPr>
          <p:cNvSpPr txBox="1"/>
          <p:nvPr/>
        </p:nvSpPr>
        <p:spPr>
          <a:xfrm>
            <a:off x="838201" y="4985886"/>
            <a:ext cx="33680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84925-340F-5207-3201-5D3E82D1EDD2}"/>
              </a:ext>
            </a:extLst>
          </p:cNvPr>
          <p:cNvSpPr txBox="1"/>
          <p:nvPr/>
        </p:nvSpPr>
        <p:spPr>
          <a:xfrm>
            <a:off x="4206242" y="4985886"/>
            <a:ext cx="8470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16883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52-E967-CAE4-C80D-CE63DC0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3D66-A7A0-0BE7-B538-ECC006C8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Labelled dataset </a:t>
            </a:r>
            <a:r>
              <a:rPr lang="en-IN" dirty="0"/>
              <a:t>is used here to train the ML algorithm</a:t>
            </a:r>
          </a:p>
          <a:p>
            <a:r>
              <a:rPr lang="en-IN" dirty="0"/>
              <a:t>Scenario: Credit card fraud</a:t>
            </a:r>
          </a:p>
          <a:p>
            <a:r>
              <a:rPr lang="en-IN" dirty="0"/>
              <a:t>Features (Inputs): Transaction amount, Transaction type, Time, Location, …</a:t>
            </a:r>
          </a:p>
          <a:p>
            <a:r>
              <a:rPr lang="en-IN" dirty="0"/>
              <a:t>Label (Output): Fraud? (Yes/No)</a:t>
            </a:r>
          </a:p>
        </p:txBody>
      </p:sp>
    </p:spTree>
    <p:extLst>
      <p:ext uri="{BB962C8B-B14F-4D97-AF65-F5344CB8AC3E}">
        <p14:creationId xmlns:p14="http://schemas.microsoft.com/office/powerpoint/2010/main" val="268082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19E9-E7A5-4A47-536B-5A62CECA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006-1233-77C1-73CF-2F1BAAC1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: Predicting house prices based on features like square footage, number of bedrooms</a:t>
            </a:r>
          </a:p>
          <a:p>
            <a:r>
              <a:rPr lang="en-US" b="1" dirty="0"/>
              <a:t>Logistic Regression</a:t>
            </a:r>
            <a:r>
              <a:rPr lang="en-US" dirty="0"/>
              <a:t>: Binary classification problems, like predicting whether an email is spam or not</a:t>
            </a:r>
          </a:p>
          <a:p>
            <a:r>
              <a:rPr lang="en-US" b="1" dirty="0"/>
              <a:t>Support Vector Machines (SVM)</a:t>
            </a:r>
            <a:r>
              <a:rPr lang="en-US" dirty="0"/>
              <a:t>: Image classification, text classification</a:t>
            </a:r>
          </a:p>
          <a:p>
            <a:r>
              <a:rPr lang="en-US" b="1" dirty="0"/>
              <a:t>Decision Trees</a:t>
            </a:r>
            <a:r>
              <a:rPr lang="en-US" dirty="0"/>
              <a:t>: Customer churn prediction, classification tasks</a:t>
            </a:r>
          </a:p>
          <a:p>
            <a:r>
              <a:rPr lang="en-US" b="1" dirty="0"/>
              <a:t>K-Nearest Neighbors (KNN)</a:t>
            </a:r>
            <a:r>
              <a:rPr lang="en-US" dirty="0"/>
              <a:t>: Handwriting recognition, recommendation systems</a:t>
            </a:r>
          </a:p>
          <a:p>
            <a:r>
              <a:rPr lang="en-US" b="1" dirty="0"/>
              <a:t>Naive Bayes</a:t>
            </a:r>
            <a:r>
              <a:rPr lang="en-US" dirty="0"/>
              <a:t>: Spam detection, text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52-E967-CAE4-C80D-CE63DC0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3D66-A7A0-0BE7-B538-ECC006C8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Unlabelled dataset </a:t>
            </a:r>
            <a:r>
              <a:rPr lang="en-IN" dirty="0"/>
              <a:t>is used here to train the ML algorithm</a:t>
            </a:r>
          </a:p>
          <a:p>
            <a:r>
              <a:rPr lang="en-IN" dirty="0"/>
              <a:t>The ML algorithm discovers inherent patterns in the data without predicting output labels</a:t>
            </a:r>
          </a:p>
          <a:p>
            <a:r>
              <a:rPr lang="en-IN" dirty="0"/>
              <a:t>Scenario: Loan default prediction</a:t>
            </a:r>
          </a:p>
          <a:p>
            <a:r>
              <a:rPr lang="en-IN" dirty="0"/>
              <a:t>Features (Inputs): Loan amount, Income, Employment type</a:t>
            </a:r>
          </a:p>
          <a:p>
            <a:r>
              <a:rPr lang="en-IN" dirty="0"/>
              <a:t>Output: ?</a:t>
            </a:r>
          </a:p>
          <a:p>
            <a:r>
              <a:rPr lang="en-IN" dirty="0"/>
              <a:t>Possible solution: We will need to group similar customers into </a:t>
            </a:r>
            <a:r>
              <a:rPr lang="en-IN" b="1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38073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7D9B-BDF9-90AF-72B0-2F5DA23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6EDA-E946-D414-22EC-C1503E0C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K-Means Clustering</a:t>
            </a:r>
            <a:r>
              <a:rPr lang="en-US" dirty="0"/>
              <a:t>: Customer segmentation, image compression</a:t>
            </a:r>
          </a:p>
          <a:p>
            <a:r>
              <a:rPr lang="en-US" b="1" dirty="0"/>
              <a:t>Principal Component Analysis (PCA)</a:t>
            </a:r>
            <a:r>
              <a:rPr lang="en-US" dirty="0"/>
              <a:t>: Dimensionality reduction, pattern recognition</a:t>
            </a:r>
          </a:p>
          <a:p>
            <a:r>
              <a:rPr lang="en-US" b="1" dirty="0"/>
              <a:t>Association Rule Mining (e.g., </a:t>
            </a:r>
            <a:r>
              <a:rPr lang="en-US" b="1" dirty="0" err="1"/>
              <a:t>Apriori</a:t>
            </a:r>
            <a:r>
              <a:rPr lang="en-US" b="1" dirty="0"/>
              <a:t>): </a:t>
            </a:r>
            <a:r>
              <a:rPr lang="en-US" dirty="0"/>
              <a:t>Market basket analysis, recommendation systems</a:t>
            </a:r>
          </a:p>
          <a:p>
            <a:r>
              <a:rPr lang="en-US" b="1" dirty="0"/>
              <a:t>K-Means Clustering</a:t>
            </a:r>
            <a:r>
              <a:rPr lang="en-US" dirty="0"/>
              <a:t>: Customer Segmentation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4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359B-4E7A-C1A3-B508-DA890599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and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E2D1-BF67-24BB-C73B-FA6BDD2E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Bayes' theorem</a:t>
            </a:r>
            <a:r>
              <a:rPr lang="en-US" dirty="0"/>
              <a:t> describes how to update probabilities when new evidence becomes available</a:t>
            </a:r>
          </a:p>
          <a:p>
            <a:r>
              <a:rPr lang="en-US" dirty="0">
                <a:solidFill>
                  <a:srgbClr val="FF0000"/>
                </a:solidFill>
              </a:rPr>
              <a:t>Naive Bayes</a:t>
            </a:r>
            <a:r>
              <a:rPr lang="en-US" dirty="0"/>
              <a:t> refers to a specific machine learning algorithm, which is based on Bayes' theorem – Used to make decisions</a:t>
            </a:r>
          </a:p>
          <a:p>
            <a:pPr lvl="1"/>
            <a:r>
              <a:rPr lang="en-US" dirty="0"/>
              <a:t>Generally used for classification: Email spam/not, Transaction ok/fraud …</a:t>
            </a:r>
          </a:p>
          <a:p>
            <a:r>
              <a:rPr lang="en-US" dirty="0"/>
              <a:t>Works on </a:t>
            </a:r>
            <a:r>
              <a:rPr lang="en-US" b="1" dirty="0"/>
              <a:t>features</a:t>
            </a:r>
            <a:r>
              <a:rPr lang="en-US" dirty="0"/>
              <a:t> (See next slide)</a:t>
            </a:r>
            <a:endParaRPr lang="en-US" b="1" dirty="0"/>
          </a:p>
          <a:p>
            <a:r>
              <a:rPr lang="en-US" dirty="0"/>
              <a:t>Imagine a detective trying to solve a case: Which clues are important?</a:t>
            </a:r>
          </a:p>
          <a:p>
            <a:r>
              <a:rPr lang="en-US" dirty="0"/>
              <a:t>Similarly, </a:t>
            </a:r>
            <a:r>
              <a:rPr lang="en-US" dirty="0" err="1"/>
              <a:t>Naiive</a:t>
            </a:r>
            <a:r>
              <a:rPr lang="en-US" dirty="0"/>
              <a:t> Bayes asks: Which features are important?</a:t>
            </a:r>
          </a:p>
          <a:p>
            <a:r>
              <a:rPr lang="en-US" dirty="0"/>
              <a:t>Called </a:t>
            </a:r>
            <a:r>
              <a:rPr lang="en-US" i="1" dirty="0" err="1"/>
              <a:t>Naiive</a:t>
            </a:r>
            <a:r>
              <a:rPr lang="en-US" dirty="0"/>
              <a:t> because it assumes that all the features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63259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B631-788F-09DD-F64E-DC12DAB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E251-A0EE-4F46-194E-86722745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 provide information that a machine learning model needs to learn patterns and make predictions</a:t>
            </a:r>
          </a:p>
          <a:p>
            <a:r>
              <a:rPr lang="en-US" dirty="0"/>
              <a:t>Example: To decide the heart condition of a patient, features could be age, family history, eating habits, exercise, addictions, sleeping patterns, pathological parameters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FD84-B992-824B-CDBB-9D1886D7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334-AB22-64E2-0CB3-FA85A640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Gaussian Naive Bayes</a:t>
            </a:r>
            <a:r>
              <a:rPr lang="en-US" dirty="0"/>
              <a:t>: Assumes that features follow a Gaussian (normal) distribution (Example: Height, Weight, </a:t>
            </a:r>
            <a:r>
              <a:rPr lang="en-US" dirty="0" err="1"/>
              <a:t>etc</a:t>
            </a:r>
            <a:r>
              <a:rPr lang="en-US" dirty="0"/>
              <a:t>); so less effective with categorical data</a:t>
            </a:r>
          </a:p>
          <a:p>
            <a:r>
              <a:rPr lang="en-US" b="1" dirty="0"/>
              <a:t>Multinomial Naive Bayes</a:t>
            </a:r>
            <a:r>
              <a:rPr lang="en-US" dirty="0"/>
              <a:t>: Suitable for discrete data, often used in text classification with word frequencies</a:t>
            </a:r>
          </a:p>
          <a:p>
            <a:r>
              <a:rPr lang="en-US" b="1" dirty="0"/>
              <a:t>Bernoulli Naive Bayes</a:t>
            </a:r>
            <a:r>
              <a:rPr lang="en-US" dirty="0"/>
              <a:t>: Designed for binary/</a:t>
            </a:r>
            <a:r>
              <a:rPr lang="en-US" dirty="0" err="1"/>
              <a:t>boolean</a:t>
            </a:r>
            <a:r>
              <a:rPr lang="en-US" dirty="0"/>
              <a:t> features, useful for text classification with binary attributes</a:t>
            </a:r>
          </a:p>
          <a:p>
            <a:r>
              <a:rPr lang="en-US" b="1" dirty="0"/>
              <a:t>Complement Naive Bayes</a:t>
            </a:r>
            <a:r>
              <a:rPr lang="en-US" dirty="0"/>
              <a:t>: An adaptation that works well on imbalanced datasets</a:t>
            </a:r>
          </a:p>
          <a:p>
            <a:r>
              <a:rPr lang="en-US" b="1" dirty="0"/>
              <a:t>Text Classification</a:t>
            </a:r>
            <a:r>
              <a:rPr lang="en-US" dirty="0"/>
              <a:t>: Commonly used for text classification tasks such as spam detection, sentiment analysis, and document categorization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01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351C-CD2C-30E5-9726-A86715C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261-7574-476D-ED98-2C89BAC9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94117FA-928A-6ECB-73F3-867D074211F9}"/>
              </a:ext>
            </a:extLst>
          </p:cNvPr>
          <p:cNvSpPr/>
          <p:nvPr/>
        </p:nvSpPr>
        <p:spPr>
          <a:xfrm>
            <a:off x="5291487" y="1825625"/>
            <a:ext cx="1222409" cy="1325563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0FAF355-2D3D-1288-024E-B4F9FA760D24}"/>
              </a:ext>
            </a:extLst>
          </p:cNvPr>
          <p:cNvSpPr/>
          <p:nvPr/>
        </p:nvSpPr>
        <p:spPr>
          <a:xfrm>
            <a:off x="2919663" y="3011253"/>
            <a:ext cx="1222409" cy="1325563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 Set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E68362-2475-A8C8-C18D-67297E714754}"/>
              </a:ext>
            </a:extLst>
          </p:cNvPr>
          <p:cNvSpPr/>
          <p:nvPr/>
        </p:nvSpPr>
        <p:spPr>
          <a:xfrm>
            <a:off x="7711439" y="3011253"/>
            <a:ext cx="1222409" cy="1325563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Testing Set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159B90FB-470F-7676-7733-E47BBE445F13}"/>
              </a:ext>
            </a:extLst>
          </p:cNvPr>
          <p:cNvSpPr/>
          <p:nvPr/>
        </p:nvSpPr>
        <p:spPr>
          <a:xfrm>
            <a:off x="2919663" y="5101389"/>
            <a:ext cx="1546460" cy="1187224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Development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1D87F66-C9BC-BFBD-8988-57AE3F5D6EFD}"/>
              </a:ext>
            </a:extLst>
          </p:cNvPr>
          <p:cNvSpPr/>
          <p:nvPr/>
        </p:nvSpPr>
        <p:spPr>
          <a:xfrm>
            <a:off x="7480434" y="5065287"/>
            <a:ext cx="1546460" cy="1187224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916B0-063E-CA86-C37C-47D9C40A466D}"/>
              </a:ext>
            </a:extLst>
          </p:cNvPr>
          <p:cNvSpPr txBox="1"/>
          <p:nvPr/>
        </p:nvSpPr>
        <p:spPr>
          <a:xfrm>
            <a:off x="9750392" y="4699635"/>
            <a:ext cx="146304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Performance measures: </a:t>
            </a:r>
          </a:p>
          <a:p>
            <a:pPr marL="342900" indent="-342900">
              <a:buAutoNum type="arabicPeriod"/>
            </a:pPr>
            <a:r>
              <a:rPr lang="en-IN" b="1" dirty="0"/>
              <a:t>Accuracy</a:t>
            </a:r>
          </a:p>
          <a:p>
            <a:pPr marL="342900" indent="-342900">
              <a:buAutoNum type="arabicPeriod"/>
            </a:pPr>
            <a:r>
              <a:rPr lang="en-IN" b="1" dirty="0"/>
              <a:t>Precision</a:t>
            </a:r>
          </a:p>
          <a:p>
            <a:pPr marL="342900" indent="-342900">
              <a:buAutoNum type="arabicPeriod"/>
            </a:pPr>
            <a:r>
              <a:rPr lang="en-IN" b="1" dirty="0"/>
              <a:t>Recall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4B7361-9B6F-0FAC-B2B8-6221811CA12A}"/>
              </a:ext>
            </a:extLst>
          </p:cNvPr>
          <p:cNvSpPr/>
          <p:nvPr/>
        </p:nvSpPr>
        <p:spPr>
          <a:xfrm>
            <a:off x="9084645" y="5358815"/>
            <a:ext cx="607996" cy="510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2889E-2D4F-2761-A1DC-1E5CDEA0EF90}"/>
              </a:ext>
            </a:extLst>
          </p:cNvPr>
          <p:cNvCxnSpPr/>
          <p:nvPr/>
        </p:nvCxnSpPr>
        <p:spPr>
          <a:xfrm flipH="1">
            <a:off x="3214838" y="2348564"/>
            <a:ext cx="207664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1D99B0-5C2A-8643-1940-48A0D0DA6E05}"/>
              </a:ext>
            </a:extLst>
          </p:cNvPr>
          <p:cNvCxnSpPr>
            <a:cxnSpLocks/>
          </p:cNvCxnSpPr>
          <p:nvPr/>
        </p:nvCxnSpPr>
        <p:spPr>
          <a:xfrm flipH="1">
            <a:off x="6513896" y="2348564"/>
            <a:ext cx="189858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863D4-E122-446F-26C6-DD7F6447BA9B}"/>
              </a:ext>
            </a:extLst>
          </p:cNvPr>
          <p:cNvCxnSpPr/>
          <p:nvPr/>
        </p:nvCxnSpPr>
        <p:spPr>
          <a:xfrm>
            <a:off x="8412480" y="2348564"/>
            <a:ext cx="0" cy="58714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2047DC-1458-E63F-9A78-FC3DDB46BD34}"/>
              </a:ext>
            </a:extLst>
          </p:cNvPr>
          <p:cNvCxnSpPr/>
          <p:nvPr/>
        </p:nvCxnSpPr>
        <p:spPr>
          <a:xfrm>
            <a:off x="3214838" y="2348564"/>
            <a:ext cx="0" cy="58714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A3B881-004B-4AA9-B1F2-0BD9F6F34696}"/>
              </a:ext>
            </a:extLst>
          </p:cNvPr>
          <p:cNvCxnSpPr/>
          <p:nvPr/>
        </p:nvCxnSpPr>
        <p:spPr>
          <a:xfrm>
            <a:off x="3229276" y="4438742"/>
            <a:ext cx="0" cy="58714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A576BF-5AFA-1C4A-3C35-246AD7A70F2D}"/>
              </a:ext>
            </a:extLst>
          </p:cNvPr>
          <p:cNvCxnSpPr/>
          <p:nvPr/>
        </p:nvCxnSpPr>
        <p:spPr>
          <a:xfrm>
            <a:off x="8479857" y="4429652"/>
            <a:ext cx="0" cy="58714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6123BF-2D04-9513-FBE1-49BD353F6ACE}"/>
              </a:ext>
            </a:extLst>
          </p:cNvPr>
          <p:cNvCxnSpPr>
            <a:cxnSpLocks/>
          </p:cNvCxnSpPr>
          <p:nvPr/>
        </p:nvCxnSpPr>
        <p:spPr>
          <a:xfrm flipH="1">
            <a:off x="4615312" y="5593029"/>
            <a:ext cx="2642136" cy="0"/>
          </a:xfrm>
          <a:prstGeom prst="line">
            <a:avLst/>
          </a:prstGeom>
          <a:ln w="50800">
            <a:solidFill>
              <a:srgbClr val="00B0F0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6F1A-1516-AA25-FE68-B271537D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0FDE-B43C-388A-81F4-0B2DF32C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Bayes’ Theorem</a:t>
            </a:r>
          </a:p>
          <a:p>
            <a:r>
              <a:rPr lang="en-US" dirty="0"/>
              <a:t>Extended form of conditional probability</a:t>
            </a:r>
          </a:p>
          <a:p>
            <a:r>
              <a:rPr lang="en-US" dirty="0"/>
              <a:t>Conditional Probability: Focuses on calculating a single forward-looking probability based on the relationship between two events, and allows the calculation of P(A|B) – </a:t>
            </a:r>
            <a:r>
              <a:rPr lang="en-US" dirty="0">
                <a:solidFill>
                  <a:srgbClr val="FF0000"/>
                </a:solidFill>
              </a:rPr>
              <a:t>One condition</a:t>
            </a:r>
            <a:endParaRPr lang="en-US" dirty="0"/>
          </a:p>
          <a:p>
            <a:r>
              <a:rPr lang="en-US" dirty="0"/>
              <a:t>Bayes’ Theorem: Allows us to calculate the reversed conditional probability, P(B|A), and incorporates both probabilities P(A|B) and P(B|A) in one formula – </a:t>
            </a:r>
            <a:r>
              <a:rPr lang="en-US" dirty="0">
                <a:solidFill>
                  <a:srgbClr val="FF0000"/>
                </a:solidFill>
              </a:rPr>
              <a:t>Two conditions</a:t>
            </a:r>
            <a:endParaRPr lang="en-US" dirty="0"/>
          </a:p>
          <a:p>
            <a:r>
              <a:rPr lang="en-US" dirty="0"/>
              <a:t>Example: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2E64E-0D57-D50D-33AB-5486CF03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89" y="1139027"/>
            <a:ext cx="3538953" cy="11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0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7F03-1129-37E7-28C5-1084C2B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C382-5807-082D-19D2-1938661C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r>
              <a:rPr lang="en-US" dirty="0"/>
              <a:t>: A table used to understand how well an algorithm is doing at classifying data</a:t>
            </a:r>
          </a:p>
          <a:p>
            <a:r>
              <a:rPr lang="en-US" dirty="0"/>
              <a:t>Tells us how accurate our predictions are</a:t>
            </a:r>
          </a:p>
          <a:p>
            <a:r>
              <a:rPr lang="en-US" dirty="0"/>
              <a:t> The confusion matrix provides valuable insights into the model's accuracy, precision, recall, and other important metrics</a:t>
            </a:r>
          </a:p>
          <a:p>
            <a:r>
              <a:rPr lang="en-US" dirty="0"/>
              <a:t>Generally it is a 2x2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10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0570-EA45-391E-717F-B7193AC5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41BC-D115-8FFC-870F-0F84F625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looks at 100 pictures of fruits and classifies them as apples or non-apples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Terminology: Next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357319-BC79-1142-AF25-7BBCAFCA8305}"/>
              </a:ext>
            </a:extLst>
          </p:cNvPr>
          <p:cNvGraphicFramePr>
            <a:graphicFrameLocks noGrp="1"/>
          </p:cNvGraphicFramePr>
          <p:nvPr/>
        </p:nvGraphicFramePr>
        <p:xfrm>
          <a:off x="1040331" y="2956548"/>
          <a:ext cx="9470457" cy="20894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6819">
                  <a:extLst>
                    <a:ext uri="{9D8B030D-6E8A-4147-A177-3AD203B41FA5}">
                      <a16:colId xmlns:a16="http://schemas.microsoft.com/office/drawing/2014/main" val="4131726117"/>
                    </a:ext>
                  </a:extLst>
                </a:gridCol>
                <a:gridCol w="3156819">
                  <a:extLst>
                    <a:ext uri="{9D8B030D-6E8A-4147-A177-3AD203B41FA5}">
                      <a16:colId xmlns:a16="http://schemas.microsoft.com/office/drawing/2014/main" val="4221974434"/>
                    </a:ext>
                  </a:extLst>
                </a:gridCol>
                <a:gridCol w="3156819">
                  <a:extLst>
                    <a:ext uri="{9D8B030D-6E8A-4147-A177-3AD203B41FA5}">
                      <a16:colId xmlns:a16="http://schemas.microsoft.com/office/drawing/2014/main" val="3202362333"/>
                    </a:ext>
                  </a:extLst>
                </a:gridCol>
              </a:tblGrid>
              <a:tr h="51698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05455"/>
                  </a:ext>
                </a:extLst>
              </a:tr>
              <a:tr h="5241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Non-apple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362777"/>
                  </a:ext>
                </a:extLst>
              </a:tr>
              <a:tr h="52416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(TP)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 (FP)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63068"/>
                  </a:ext>
                </a:extLst>
              </a:tr>
              <a:tr h="52416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Non-apple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(FN)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75 (TN)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1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9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878-591C-0298-7E38-A50A36F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TP, TN, FP, 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5BBC-0657-CD09-31AE-700B24A4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True Positive (TP)</a:t>
            </a:r>
            <a:r>
              <a:rPr lang="en-IN" dirty="0"/>
              <a:t>: Identify a positive case as positive correctly</a:t>
            </a:r>
          </a:p>
          <a:p>
            <a:pPr lvl="1"/>
            <a:r>
              <a:rPr lang="en-IN" dirty="0"/>
              <a:t>Apple identified as Apple</a:t>
            </a:r>
          </a:p>
          <a:p>
            <a:r>
              <a:rPr lang="en-IN" b="1" dirty="0"/>
              <a:t>True Negative (TN)</a:t>
            </a:r>
            <a:r>
              <a:rPr lang="en-IN" dirty="0"/>
              <a:t> : Identify a negative case as negative correctly</a:t>
            </a:r>
          </a:p>
          <a:p>
            <a:pPr lvl="1"/>
            <a:r>
              <a:rPr lang="en-IN" dirty="0"/>
              <a:t>Non-apple identified as Non-apple</a:t>
            </a:r>
          </a:p>
          <a:p>
            <a:r>
              <a:rPr lang="en-IN" b="1" dirty="0"/>
              <a:t>False Positive (FP)</a:t>
            </a:r>
            <a:r>
              <a:rPr lang="en-IN" dirty="0"/>
              <a:t>: Incorrectly identify a negative case as positive = </a:t>
            </a:r>
            <a:r>
              <a:rPr lang="en-IN" dirty="0">
                <a:solidFill>
                  <a:srgbClr val="FF0000"/>
                </a:solidFill>
              </a:rPr>
              <a:t>Type-I error</a:t>
            </a:r>
          </a:p>
          <a:p>
            <a:pPr lvl="1"/>
            <a:r>
              <a:rPr lang="en-IN" dirty="0"/>
              <a:t>Non-apple identified by mistake as Apple</a:t>
            </a:r>
          </a:p>
          <a:p>
            <a:r>
              <a:rPr lang="en-IN" b="1" dirty="0"/>
              <a:t>False Negative (FN)</a:t>
            </a:r>
            <a:r>
              <a:rPr lang="en-IN" dirty="0"/>
              <a:t>: Incorrectly identify a positive case as negative = </a:t>
            </a:r>
            <a:r>
              <a:rPr lang="en-IN" dirty="0">
                <a:solidFill>
                  <a:srgbClr val="FF0000"/>
                </a:solidFill>
              </a:rPr>
              <a:t>Type-II error</a:t>
            </a:r>
          </a:p>
          <a:p>
            <a:pPr lvl="1"/>
            <a:r>
              <a:rPr lang="en-IN" dirty="0"/>
              <a:t>Apple identified by mistake as Non-apple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AC3-3AFD-056A-E702-B639C26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761A-114F-F0A9-8F50-23229AD9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Suppose you have a dataset with 100 emails, and your model makes predictions for each email. Here are the results:</a:t>
            </a:r>
          </a:p>
          <a:p>
            <a:r>
              <a:rPr lang="en-US" b="1" dirty="0"/>
              <a:t>True Positives (TP)</a:t>
            </a:r>
            <a:r>
              <a:rPr lang="en-US" dirty="0"/>
              <a:t>: 35 emails were correctly classified as spam</a:t>
            </a:r>
          </a:p>
          <a:p>
            <a:r>
              <a:rPr lang="en-US" b="1" dirty="0"/>
              <a:t>True Negatives (TN)</a:t>
            </a:r>
            <a:r>
              <a:rPr lang="en-US" dirty="0"/>
              <a:t>: 50 emails were correctly classified as not spam</a:t>
            </a:r>
          </a:p>
          <a:p>
            <a:r>
              <a:rPr lang="en-US" b="1" dirty="0"/>
              <a:t>False Positives (FP)</a:t>
            </a:r>
            <a:r>
              <a:rPr lang="en-US" dirty="0"/>
              <a:t>: 5 emails were incorrectly classified as spam (actually not spam)</a:t>
            </a:r>
          </a:p>
          <a:p>
            <a:r>
              <a:rPr lang="en-US" b="1" dirty="0"/>
              <a:t>False Negatives (FN)</a:t>
            </a:r>
            <a:r>
              <a:rPr lang="en-US" dirty="0"/>
              <a:t>: 10 emails were incorrectly classified as not spam (actually spam)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5796E0-AC2B-5C17-9D92-93E9CB6E0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78CD5F-5E03-D866-BB2A-8BE645F16F89}"/>
              </a:ext>
            </a:extLst>
          </p:cNvPr>
          <p:cNvGraphicFramePr>
            <a:graphicFrameLocks/>
          </p:cNvGraphicFramePr>
          <p:nvPr/>
        </p:nvGraphicFramePr>
        <p:xfrm>
          <a:off x="4417888" y="2405942"/>
          <a:ext cx="75926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151">
                  <a:extLst>
                    <a:ext uri="{9D8B030D-6E8A-4147-A177-3AD203B41FA5}">
                      <a16:colId xmlns:a16="http://schemas.microsoft.com/office/drawing/2014/main" val="563627574"/>
                    </a:ext>
                  </a:extLst>
                </a:gridCol>
                <a:gridCol w="1898151">
                  <a:extLst>
                    <a:ext uri="{9D8B030D-6E8A-4147-A177-3AD203B41FA5}">
                      <a16:colId xmlns:a16="http://schemas.microsoft.com/office/drawing/2014/main" val="2387032443"/>
                    </a:ext>
                  </a:extLst>
                </a:gridCol>
                <a:gridCol w="1898151">
                  <a:extLst>
                    <a:ext uri="{9D8B030D-6E8A-4147-A177-3AD203B41FA5}">
                      <a16:colId xmlns:a16="http://schemas.microsoft.com/office/drawing/2014/main" val="517915622"/>
                    </a:ext>
                  </a:extLst>
                </a:gridCol>
                <a:gridCol w="1898151">
                  <a:extLst>
                    <a:ext uri="{9D8B030D-6E8A-4147-A177-3AD203B41FA5}">
                      <a16:colId xmlns:a16="http://schemas.microsoft.com/office/drawing/2014/main" val="2787039873"/>
                    </a:ext>
                  </a:extLst>
                </a:gridCol>
              </a:tblGrid>
              <a:tr h="522928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l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Spam (Positive) Not Spam (Negative)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06886"/>
                  </a:ext>
                </a:extLst>
              </a:tr>
              <a:tr h="209171">
                <a:tc row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 Spam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 Not Spam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35 (TP)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 (FN)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18234"/>
                  </a:ext>
                </a:extLst>
              </a:tr>
              <a:tr h="20917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5 (FP)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50 (TN)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8746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2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90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FD90-AF2D-B29C-5215-88CFE15F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D2A8-190E-8812-BC67-D8DD7E22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situation in a cancer clinic and prepare a confusion matrix:</a:t>
            </a:r>
          </a:p>
          <a:p>
            <a:r>
              <a:rPr lang="en-US" dirty="0"/>
              <a:t>9 patients have cancer and the cancer test also says they have cancer</a:t>
            </a:r>
          </a:p>
          <a:p>
            <a:r>
              <a:rPr lang="en-US" dirty="0"/>
              <a:t>1 patient has cancer but the cancer test says could not detect it</a:t>
            </a:r>
          </a:p>
          <a:p>
            <a:r>
              <a:rPr lang="en-US" dirty="0"/>
              <a:t>99 patients do not have cancer but the cancer test says they have cancer</a:t>
            </a:r>
          </a:p>
          <a:p>
            <a:r>
              <a:rPr lang="en-US" dirty="0"/>
              <a:t>891 patients do not have cancer and the cancer test also correctly says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54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5B40-7AC4-4379-B687-4A4BF2CB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for the Cancer Patients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3E1F93-3F73-011D-36F3-E8031094DD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56362757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38703244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1791562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787039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l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         Positive                                              Negative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068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 Positive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 Negative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 (TP)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 (FN)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182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99 (FP)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891 (TN)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990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892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2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7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B441-AE20-1881-F1AE-66AD692B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4FBD-173A-7870-FBFB-1FEE0BF7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egnant">
            <a:extLst>
              <a:ext uri="{FF2B5EF4-FFF2-40B4-BE49-F238E27FC236}">
                <a16:creationId xmlns:a16="http://schemas.microsoft.com/office/drawing/2014/main" id="{13FE6417-C9F2-5490-D5E6-01D63575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28" y="1432737"/>
            <a:ext cx="6764891" cy="50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BFD9-ABDD-F989-D7FA-8460A558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Derived from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A3A9-68D2-0D13-8EE2-6BD56BD2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Accuracy</a:t>
            </a:r>
            <a:r>
              <a:rPr lang="en-US" dirty="0"/>
              <a:t>: Measures the overall correctness of the model's predictions and is calculated as (TP + TN) / (TP + TN + FP + FN)</a:t>
            </a:r>
          </a:p>
          <a:p>
            <a:r>
              <a:rPr lang="en-US" b="1" dirty="0"/>
              <a:t>Precision (Positive Predictive Value)</a:t>
            </a:r>
            <a:r>
              <a:rPr lang="en-US" dirty="0"/>
              <a:t>: Measures the accuracy of positive predictions and is calculated as TP / (TP + FP)</a:t>
            </a:r>
          </a:p>
          <a:p>
            <a:r>
              <a:rPr lang="en-US" b="1" dirty="0"/>
              <a:t>Recall (Sensitivity or True Positive Rate)</a:t>
            </a:r>
            <a:r>
              <a:rPr lang="en-US" dirty="0"/>
              <a:t>: Measures the ability of the model to identify all positive instances and is calculated as TP / (TP + FN)</a:t>
            </a:r>
          </a:p>
          <a:p>
            <a:r>
              <a:rPr lang="en-US" b="1" dirty="0"/>
              <a:t>Specificity (True Negative Rate)</a:t>
            </a:r>
            <a:r>
              <a:rPr lang="en-US" dirty="0"/>
              <a:t>: Measures the ability of the model to identify all negative instances and is calculated as TN / (TN + FP)</a:t>
            </a:r>
          </a:p>
          <a:p>
            <a:r>
              <a:rPr lang="en-US" b="1" dirty="0"/>
              <a:t>F1 Score</a:t>
            </a:r>
            <a:r>
              <a:rPr lang="en-US" dirty="0"/>
              <a:t>: It is the harmonic mean of precision and recall and provides a balance between the two metrics; and is calculated as 2 * (Precision * Recall) / (Precision + Recall)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6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C7DD-A022-0F2E-AF24-E576D040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1521B-8959-216E-418D-4CBC612D4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9+891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9+891+99+1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0.9 = 90%</a:t>
                </a: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Precision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9+99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108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0.0833 = 8.33%</a:t>
                </a: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𝑒𝑐𝑎𝑙𝑙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9+1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0.9</a:t>
                </a: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𝑝𝑒𝑐𝑖𝑓𝑖𝑐𝑖𝑡𝑦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891 +99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990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0.9 = 90%</a:t>
                </a: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F1 Score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(0.0833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0.9)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0.833+0.9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0.1515 = 15%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1521B-8959-216E-418D-4CBC612D4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52EB-A555-142E-3ED8-3E41950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and 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F496-9ECA-1A1D-4549-B8842829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A: Applicant gets a loan approval (Suppose historically 70% of applicants get approved, so P(A) = 0.7)</a:t>
            </a:r>
          </a:p>
          <a:p>
            <a:r>
              <a:rPr lang="en-US" dirty="0"/>
              <a:t>Event B: Applicant has a good credit score (New information)</a:t>
            </a:r>
          </a:p>
          <a:p>
            <a:r>
              <a:rPr lang="en-US" b="1" dirty="0"/>
              <a:t>Conditional probability</a:t>
            </a:r>
          </a:p>
          <a:p>
            <a:pPr lvl="1"/>
            <a:r>
              <a:rPr lang="en-US" dirty="0"/>
              <a:t>Imagine the bank only cares about the credit score (B) and wants to know the likelihood of approving a loan (A) given a good credit score</a:t>
            </a:r>
          </a:p>
          <a:p>
            <a:pPr lvl="1"/>
            <a:r>
              <a:rPr lang="en-US" dirty="0"/>
              <a:t>Suppose 60% of applicants with good credit get approved (P(A and B) = 0.6)</a:t>
            </a:r>
          </a:p>
          <a:p>
            <a:pPr lvl="1"/>
            <a:r>
              <a:rPr lang="en-US" dirty="0"/>
              <a:t>Also suppose 80% of applicants typically have a good credit score (P(B) = 0.8)</a:t>
            </a:r>
          </a:p>
          <a:p>
            <a:pPr lvl="1"/>
            <a:r>
              <a:rPr lang="en-US" dirty="0"/>
              <a:t>P(A|B) = P(A and B) / P(B) = 0.6/0.8 = 0.75 or 75%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Considers a single condition and then gives probability estimation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8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52EB-A555-142E-3ED8-3E41950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and 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F496-9ECA-1A1D-4549-B8842829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 A: Applicant gets a loan approval (Suppose historically 70% of applicants get approved, so P(A) = 0.7)</a:t>
            </a:r>
          </a:p>
          <a:p>
            <a:r>
              <a:rPr lang="en-US" dirty="0"/>
              <a:t>Event B: Applicant has a good credit score (New information)</a:t>
            </a:r>
          </a:p>
          <a:p>
            <a:r>
              <a:rPr lang="en-US" b="1" dirty="0"/>
              <a:t>Bayes’ Theorem</a:t>
            </a:r>
          </a:p>
          <a:p>
            <a:pPr lvl="1"/>
            <a:r>
              <a:rPr lang="en-US" dirty="0"/>
              <a:t>Now, suppose that the bank receives an application and the applicant has a good credit score (B) - This is new information</a:t>
            </a:r>
          </a:p>
          <a:p>
            <a:pPr lvl="1"/>
            <a:r>
              <a:rPr lang="en-US" dirty="0"/>
              <a:t>Bayes' theorem allows the bank to update its initial belief about the applicant getting a loan (A) based on this new information</a:t>
            </a:r>
          </a:p>
          <a:p>
            <a:pPr lvl="1"/>
            <a:r>
              <a:rPr lang="en-US" dirty="0"/>
              <a:t>We want P(A|B)</a:t>
            </a:r>
          </a:p>
          <a:p>
            <a:pPr lvl="1"/>
            <a:r>
              <a:rPr lang="en-US" dirty="0"/>
              <a:t>We know, P(B) = 0.8 and suppose P(B|A) = 0.8 … Probability of applicant having a good score given that the loan was approved</a:t>
            </a:r>
          </a:p>
          <a:p>
            <a:pPr lvl="1"/>
            <a:r>
              <a:rPr lang="en-US" dirty="0"/>
              <a:t>P(A|B) = [P(B|A) * P(A)] / P(B) = </a:t>
            </a:r>
            <a:r>
              <a:rPr lang="pl-PL" dirty="0"/>
              <a:t>P(A|B) = [(0.8 * 0.7) / 0.3] = 0.88</a:t>
            </a:r>
            <a:r>
              <a:rPr lang="en-IN" dirty="0"/>
              <a:t> or 88%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General loan approval rate, i.e. P(A) is 70%, but for this customer, it is 88%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Connects two different 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3137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8CD8-A76B-435B-303B-B3819E4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10% of patients entering a clinic have liver disease. 5% of patients entering a clinic are alcoholic. Out of the patients who have liver disease, 7% are alcoholics</a:t>
            </a:r>
          </a:p>
          <a:p>
            <a:r>
              <a:rPr lang="en-US" dirty="0"/>
              <a:t>Event A  = Liver disease; So P(A) = 0.10</a:t>
            </a:r>
          </a:p>
          <a:p>
            <a:r>
              <a:rPr lang="en-US" dirty="0"/>
              <a:t>Event B  = Alcoholic; So P(B) = 0.05</a:t>
            </a:r>
          </a:p>
          <a:p>
            <a:r>
              <a:rPr lang="en-US" dirty="0"/>
              <a:t>Event B|A = Patient is alcoholic, given that the patient has liver disease; So P(B|A) = 0.07</a:t>
            </a:r>
          </a:p>
          <a:p>
            <a:r>
              <a:rPr lang="en-US" dirty="0"/>
              <a:t>Find P(A|B), i.e. probability that the patient has liver disease, given that the patient is alcoholic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0.1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P(A|B) = 0.14</a:t>
                </a:r>
              </a:p>
              <a:p>
                <a:endParaRPr lang="en-US" dirty="0"/>
              </a:p>
              <a:p>
                <a:r>
                  <a:rPr lang="en-US" dirty="0"/>
                  <a:t>Conclusion: If the patient is an alcoholic, their chances of having liver disease is 0.14 (14%)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6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3C63-66AF-3231-DC8B-851011FE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Rain prediction</a:t>
            </a:r>
          </a:p>
          <a:p>
            <a:r>
              <a:rPr lang="en-IN" dirty="0"/>
              <a:t>Overall historical probability of rain: P(R) = 0.30</a:t>
            </a:r>
          </a:p>
          <a:p>
            <a:r>
              <a:rPr lang="en-IN" dirty="0"/>
              <a:t>Sky condition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Overcast|Rain</a:t>
            </a:r>
            <a:r>
              <a:rPr lang="en-IN" dirty="0"/>
              <a:t>) = 0.8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Clear-sky|Rain</a:t>
            </a:r>
            <a:r>
              <a:rPr lang="en-IN" dirty="0"/>
              <a:t>) = 0.2</a:t>
            </a:r>
          </a:p>
          <a:p>
            <a:pPr lvl="1"/>
            <a:r>
              <a:rPr lang="en-IN" dirty="0"/>
              <a:t>P(Overcast) = 0.6</a:t>
            </a:r>
          </a:p>
          <a:p>
            <a:r>
              <a:rPr lang="en-IN" dirty="0"/>
              <a:t>Find P(</a:t>
            </a:r>
            <a:r>
              <a:rPr lang="en-IN" dirty="0" err="1"/>
              <a:t>Rain|Overcast</a:t>
            </a:r>
            <a:r>
              <a:rPr lang="en-IN" dirty="0"/>
              <a:t>), because today it is overcast</a:t>
            </a:r>
          </a:p>
          <a:p>
            <a:r>
              <a:rPr lang="en-IN" dirty="0"/>
              <a:t>Suppose A = Rain, B = Overcast sky condition</a:t>
            </a:r>
          </a:p>
        </p:txBody>
      </p:sp>
    </p:spTree>
    <p:extLst>
      <p:ext uri="{BB962C8B-B14F-4D97-AF65-F5344CB8AC3E}">
        <p14:creationId xmlns:p14="http://schemas.microsoft.com/office/powerpoint/2010/main" val="59044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b="0" dirty="0"/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0.8 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0.3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 or 40%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2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315E3-9CCB-7AD3-705B-0C5EF02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Basics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B29F-0F78-56CB-5355-B08A84B28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1958</Words>
  <Application>Microsoft Office PowerPoint</Application>
  <PresentationFormat>Widescreen</PresentationFormat>
  <Paragraphs>264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Bayes’ Theorem</vt:lpstr>
      <vt:lpstr>Bayes’ Theorem</vt:lpstr>
      <vt:lpstr>Conditional Probability and Bayes’ Theorem</vt:lpstr>
      <vt:lpstr>Conditional Probability and Bayes’ Theorem</vt:lpstr>
      <vt:lpstr>Bayes Theorem Example</vt:lpstr>
      <vt:lpstr>Bayes Theorem Example</vt:lpstr>
      <vt:lpstr>Bayes Theorem Example</vt:lpstr>
      <vt:lpstr>Bayes Theorem Example</vt:lpstr>
      <vt:lpstr>Machine Learning Basics</vt:lpstr>
      <vt:lpstr>Machine Learning</vt:lpstr>
      <vt:lpstr>Supervised and Unsupervised Machine Learning</vt:lpstr>
      <vt:lpstr>Supervised Machine Learning</vt:lpstr>
      <vt:lpstr>Supervised Machine Learning Algorithms</vt:lpstr>
      <vt:lpstr>Unsupervised Machine Learning</vt:lpstr>
      <vt:lpstr>Unsupervised Machine Learning Algorithms</vt:lpstr>
      <vt:lpstr>Bayes Theorem and Naïve Bayes Classifier</vt:lpstr>
      <vt:lpstr>Features</vt:lpstr>
      <vt:lpstr>Naïve Bayes Types</vt:lpstr>
      <vt:lpstr>Classification Workflow</vt:lpstr>
      <vt:lpstr>Confusion Matrix Concept</vt:lpstr>
      <vt:lpstr>Confusion Matrix Example</vt:lpstr>
      <vt:lpstr>TP, TN, FP, FN</vt:lpstr>
      <vt:lpstr>Email Example</vt:lpstr>
      <vt:lpstr>Use of Confusion Matrix</vt:lpstr>
      <vt:lpstr>Confusion Matrix for the Cancer Patients Data</vt:lpstr>
      <vt:lpstr>Type I and Type II Errors</vt:lpstr>
      <vt:lpstr>Metrics Derived from Confusion Matrix</vt:lpstr>
      <vt:lpstr>Metrics for Our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Bayes’ Theorem</dc:title>
  <dc:creator>Atul Kahate</dc:creator>
  <cp:lastModifiedBy>Atul Kahate</cp:lastModifiedBy>
  <cp:revision>2</cp:revision>
  <dcterms:created xsi:type="dcterms:W3CDTF">2024-04-17T05:41:32Z</dcterms:created>
  <dcterms:modified xsi:type="dcterms:W3CDTF">2024-04-17T06:22:39Z</dcterms:modified>
</cp:coreProperties>
</file>