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5" r:id="rId2"/>
    <p:sldId id="1940" r:id="rId3"/>
    <p:sldId id="1486" r:id="rId4"/>
    <p:sldId id="446" r:id="rId5"/>
    <p:sldId id="457" r:id="rId6"/>
    <p:sldId id="1487" r:id="rId7"/>
    <p:sldId id="1512" r:id="rId8"/>
    <p:sldId id="1941" r:id="rId9"/>
    <p:sldId id="1109" r:id="rId10"/>
    <p:sldId id="2158" r:id="rId11"/>
    <p:sldId id="2163" r:id="rId12"/>
    <p:sldId id="1113" r:id="rId13"/>
    <p:sldId id="2159" r:id="rId14"/>
    <p:sldId id="2160" r:id="rId15"/>
    <p:sldId id="1121" r:id="rId16"/>
    <p:sldId id="2076" r:id="rId17"/>
    <p:sldId id="21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101D-F48E-92CE-42B7-547C350EB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B5BBA-6D8F-9AC0-6B48-0E49033D5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791E7-2B74-BF72-F71A-8C4FEA89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75A3-E1F0-D3B7-28FC-02600BE2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9829-9A7F-09A0-6EDA-4C402684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9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76D6-7017-8128-0630-69C83AB2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94E7-A3D3-811A-55B0-3863A74A8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06BA-801D-46E5-4497-5A16696F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B545-9FC7-A72F-5105-CF1BF392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1FB5-9437-A6F2-DC7C-61E3D0B3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5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FAFCC-F056-0135-70DD-38E750410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78F2-FECB-CF32-F1E0-1FDF31AF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653C-F0D9-6683-635F-AACBA798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7615-ECF2-0EA1-E1A3-154BD8C5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0AAA-9AE1-7AE4-1E27-CBB98027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7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BC74-53C8-E507-BE20-4D5A6039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2D0D-F721-1EA6-C7D4-0BE651EC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CBEE-650F-ABC0-B5C6-CC751D76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983C-497D-907F-678D-DCBFB7C4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4251-CC39-17BE-1A4A-FE801AE2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1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A87B-C33F-F5A1-795E-6ABEBEE6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EB8C-DBB0-DE6B-9B00-8E7E4430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E181-21BE-0F4B-75CD-355F6F96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E170-01AE-E36F-5FBF-15D10B8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5C25D-3987-47E4-FEAF-E4F21EE9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6903-2F3F-6340-EB4C-B6C71ABC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3402-DF74-62F4-8647-AF91D009A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7BB4C-944A-C0D0-98B7-4FBA7260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3D8BF-8B80-C4B7-F4EF-2A915E6C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97543-510D-C43C-7284-89180B34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2B9C5-F075-67BC-9246-A42611E0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5DE5-1214-5BE6-42A2-BC7C5A4D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7E753-A78A-0577-EF6E-1D5F2366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B33D1-0B5A-4CF1-832C-35507924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A112D-6CB1-7E98-DC41-D69E193CB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3A60B-2C60-C97F-DFB2-C45FCC536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D10E4-90B3-7912-1DC2-0F780033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9617B-0071-A34F-5221-A3B6C454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A884F-1BC2-1367-B4C5-0440A610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5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8909-0C0D-F753-AC33-74ECE0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DEE0B-7AAE-176A-81FD-B11845F0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20BC0-6B5D-44D8-B5B5-B9B265BD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6174F-7C69-699C-3351-A7E5726F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6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6F1D7-9AEC-8B94-F8D1-562DEA5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B30C8-AEE0-CFF6-B8E8-C0D69CB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8E40-89E2-4991-767C-D5BE583B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730B-0D70-CBC5-BD2D-5C5B87EF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9CD1-EA22-1E82-A34A-3CBE9EBD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7583B-0305-59CA-7F7C-7F625623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69ABF-0F62-CD72-1614-3EA89A86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1C7DA-C752-A266-A946-F747C7A3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990B7-4F31-B054-C7E2-855F981E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7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EEE-6B55-BFF2-89DA-A779F165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FACBC-A72C-4CF5-95F7-170A1AD5E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BF052-1E02-EC92-0AF2-EC4CAA09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AD2B4-AA90-ABC0-B759-B544A5B3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36545-0DBC-9766-E125-2E1DBD64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45994-05E2-5D60-320D-586A8F44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8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4E93F-A63A-65FB-7778-BC9218A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623E0-016F-7519-B7FA-F5D2FA02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588C-57E6-7FB2-EE57-77A469937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8D82-B690-4876-8DBC-12C1DAF82EC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E69AC-B50E-C456-AD37-37408ED1D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6E9F-FDC6-029D-B35F-D9143D045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51D1-7167-46B0-8692-EA09FDDF8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C68FA-02B0-5E0A-F188-517157AD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478CB-6116-FADA-6C1E-A5AD245B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0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CDBB-31A8-7CDD-A7BE-BBE0DF62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for Weight of People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CD7270-8F2A-2A11-7E9B-935CF693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625" y="1463222"/>
            <a:ext cx="6996876" cy="5265365"/>
          </a:xfrm>
        </p:spPr>
      </p:pic>
    </p:spTree>
    <p:extLst>
      <p:ext uri="{BB962C8B-B14F-4D97-AF65-F5344CB8AC3E}">
        <p14:creationId xmlns:p14="http://schemas.microsoft.com/office/powerpoint/2010/main" val="1885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9B52-9564-1BFB-93CF-DF18E02F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CD1A-1F40-0A68-DACB-D1F74778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Generate random weight data for 1000 people between 50 and 100 kg</a:t>
            </a:r>
          </a:p>
          <a:p>
            <a:r>
              <a:rPr lang="en-US" dirty="0" err="1"/>
              <a:t>np.random.seed</a:t>
            </a:r>
            <a:r>
              <a:rPr lang="en-US" dirty="0"/>
              <a:t>(42)  # Set seed for reproducibility</a:t>
            </a:r>
          </a:p>
          <a:p>
            <a:r>
              <a:rPr lang="en-US" dirty="0"/>
              <a:t>weights = </a:t>
            </a:r>
            <a:r>
              <a:rPr lang="en-US" dirty="0" err="1"/>
              <a:t>np.random.uniform</a:t>
            </a:r>
            <a:r>
              <a:rPr lang="en-US" dirty="0"/>
              <a:t>(50, 100, 1000)</a:t>
            </a:r>
          </a:p>
          <a:p>
            <a:endParaRPr lang="en-US" dirty="0"/>
          </a:p>
          <a:p>
            <a:r>
              <a:rPr lang="en-US" dirty="0"/>
              <a:t># Plotting the histogram as the PMF</a:t>
            </a:r>
          </a:p>
          <a:p>
            <a:r>
              <a:rPr lang="en-US" dirty="0" err="1"/>
              <a:t>plt.hist</a:t>
            </a:r>
            <a:r>
              <a:rPr lang="en-US" dirty="0"/>
              <a:t>(weights, bins=</a:t>
            </a:r>
            <a:r>
              <a:rPr lang="en-US" dirty="0" err="1"/>
              <a:t>np.arange</a:t>
            </a:r>
            <a:r>
              <a:rPr lang="en-US" dirty="0"/>
              <a:t>(50, 101, 2), color='</a:t>
            </a:r>
            <a:r>
              <a:rPr lang="en-US" dirty="0" err="1"/>
              <a:t>lightgray</a:t>
            </a:r>
            <a:r>
              <a:rPr lang="en-US" dirty="0"/>
              <a:t>', </a:t>
            </a:r>
            <a:r>
              <a:rPr lang="en-US" dirty="0" err="1"/>
              <a:t>edgecolor</a:t>
            </a:r>
            <a:r>
              <a:rPr lang="en-US" dirty="0"/>
              <a:t>='black', alpha=0.7, label='PMF', density=True)</a:t>
            </a:r>
          </a:p>
          <a:p>
            <a:endParaRPr lang="en-US" dirty="0"/>
          </a:p>
          <a:p>
            <a:r>
              <a:rPr lang="en-US" dirty="0" err="1"/>
              <a:t>plt.xlabel</a:t>
            </a:r>
            <a:r>
              <a:rPr lang="en-US" dirty="0"/>
              <a:t>('Weight (kg)')</a:t>
            </a:r>
          </a:p>
          <a:p>
            <a:r>
              <a:rPr lang="en-US" dirty="0" err="1"/>
              <a:t>plt.ylabel</a:t>
            </a:r>
            <a:r>
              <a:rPr lang="en-US" dirty="0"/>
              <a:t>('Probability Mass')</a:t>
            </a:r>
          </a:p>
          <a:p>
            <a:r>
              <a:rPr lang="en-US" dirty="0" err="1"/>
              <a:t>plt.title</a:t>
            </a:r>
            <a:r>
              <a:rPr lang="en-US" dirty="0"/>
              <a:t>('Probability Mass Function for 1000 People')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Show the plot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4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71037-1576-CEA5-B9B0-F61A5B19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Density Function (PDF)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B94D1-A7A4-A479-2F12-B263CBD1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Probability Density Function (PDF)</a:t>
            </a:r>
            <a:r>
              <a:rPr lang="en-US" dirty="0"/>
              <a:t> describes the probability distribution of a </a:t>
            </a:r>
            <a:r>
              <a:rPr lang="en-US" b="1" dirty="0"/>
              <a:t>continuous</a:t>
            </a:r>
            <a:r>
              <a:rPr lang="en-US" dirty="0"/>
              <a:t> random variable</a:t>
            </a:r>
          </a:p>
          <a:p>
            <a:r>
              <a:rPr lang="en-US" dirty="0"/>
              <a:t>It is the probability that the variable is equal to a specific value or in a range of values</a:t>
            </a:r>
          </a:p>
          <a:p>
            <a:r>
              <a:rPr lang="en-US" dirty="0"/>
              <a:t>Suppose we record heights of people in inches</a:t>
            </a:r>
          </a:p>
          <a:p>
            <a:r>
              <a:rPr lang="en-US" dirty="0"/>
              <a:t>Question: What is the probability that the height of a randomly selected person is between 60 and 65 inches?</a:t>
            </a:r>
          </a:p>
          <a:p>
            <a:r>
              <a:rPr lang="en-US" dirty="0"/>
              <a:t>PDF will not give the exact probability at a specific height, e.g. 63.5 inches, but it will give it for a range (say 60-65 inches)</a:t>
            </a:r>
          </a:p>
        </p:txBody>
      </p:sp>
    </p:spTree>
    <p:extLst>
      <p:ext uri="{BB962C8B-B14F-4D97-AF65-F5344CB8AC3E}">
        <p14:creationId xmlns:p14="http://schemas.microsoft.com/office/powerpoint/2010/main" val="33758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9D99-A01F-D3F0-D7DD-BCC705BE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for Weight of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9708-9E2B-8555-3597-FF919A0A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D8FB8-7EBD-2876-B5B1-261DA9F7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07" y="1734222"/>
            <a:ext cx="5974520" cy="47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1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53C5-DB05-8C6F-45C4-2D9F0A88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46B6E-35B0-6B27-1CF7-B9AAB751A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Generate random weight data for 1000 people between 50 and 100 kg</a:t>
            </a:r>
          </a:p>
          <a:p>
            <a:r>
              <a:rPr lang="en-US" dirty="0" err="1"/>
              <a:t>np.random.seed</a:t>
            </a:r>
            <a:r>
              <a:rPr lang="en-US" dirty="0"/>
              <a:t>(42)  # Set seed for reproducibility</a:t>
            </a:r>
          </a:p>
          <a:p>
            <a:r>
              <a:rPr lang="en-US" dirty="0"/>
              <a:t>weights = </a:t>
            </a:r>
            <a:r>
              <a:rPr lang="en-US" dirty="0" err="1"/>
              <a:t>np.random.uniform</a:t>
            </a:r>
            <a:r>
              <a:rPr lang="en-US" dirty="0"/>
              <a:t>(50, 100, 1000)</a:t>
            </a:r>
          </a:p>
          <a:p>
            <a:endParaRPr lang="en-US" dirty="0"/>
          </a:p>
          <a:p>
            <a:r>
              <a:rPr lang="en-US" dirty="0"/>
              <a:t># Filter weights within the range 65-67 kg for KDE visualization</a:t>
            </a:r>
          </a:p>
          <a:p>
            <a:r>
              <a:rPr lang="en-US" dirty="0" err="1"/>
              <a:t>weights_kde_range</a:t>
            </a:r>
            <a:r>
              <a:rPr lang="en-US" dirty="0"/>
              <a:t> = weights[(weights &gt;= 65) &amp; (weights &lt;= 67)]</a:t>
            </a:r>
          </a:p>
          <a:p>
            <a:endParaRPr lang="en-US" dirty="0"/>
          </a:p>
          <a:p>
            <a:r>
              <a:rPr lang="en-US" dirty="0"/>
              <a:t># Plotting the histogram for the entire weight range with density parameter</a:t>
            </a:r>
          </a:p>
          <a:p>
            <a:r>
              <a:rPr lang="en-US" dirty="0" err="1"/>
              <a:t>plt.hist</a:t>
            </a:r>
            <a:r>
              <a:rPr lang="en-US" dirty="0"/>
              <a:t>(weights, bins=</a:t>
            </a:r>
            <a:r>
              <a:rPr lang="en-US" dirty="0" err="1"/>
              <a:t>np.arange</a:t>
            </a:r>
            <a:r>
              <a:rPr lang="en-US" dirty="0"/>
              <a:t>(50, 101, 2), color='</a:t>
            </a:r>
            <a:r>
              <a:rPr lang="en-US" dirty="0" err="1"/>
              <a:t>lightgray</a:t>
            </a:r>
            <a:r>
              <a:rPr lang="en-US" dirty="0"/>
              <a:t>', </a:t>
            </a:r>
            <a:r>
              <a:rPr lang="en-US" dirty="0" err="1"/>
              <a:t>edgecolor</a:t>
            </a:r>
            <a:r>
              <a:rPr lang="en-US" dirty="0"/>
              <a:t>='black', alpha=0.7, label='Overall Distribution', density=True)</a:t>
            </a:r>
          </a:p>
          <a:p>
            <a:endParaRPr lang="en-US" dirty="0"/>
          </a:p>
          <a:p>
            <a:r>
              <a:rPr lang="en-US" dirty="0"/>
              <a:t># Plotting the KDE (PDF) for the weight data in the specified range with </a:t>
            </a:r>
            <a:r>
              <a:rPr lang="en-US" dirty="0" err="1"/>
              <a:t>common_norm</a:t>
            </a:r>
            <a:endParaRPr lang="en-US" dirty="0"/>
          </a:p>
          <a:p>
            <a:r>
              <a:rPr lang="en-US" dirty="0" err="1"/>
              <a:t>sns.kdeplot</a:t>
            </a:r>
            <a:r>
              <a:rPr lang="en-US" dirty="0"/>
              <a:t>(</a:t>
            </a:r>
            <a:r>
              <a:rPr lang="en-US" dirty="0" err="1"/>
              <a:t>weights_kde_range</a:t>
            </a:r>
            <a:r>
              <a:rPr lang="en-US" dirty="0"/>
              <a:t>, </a:t>
            </a:r>
            <a:r>
              <a:rPr lang="en-US" dirty="0" err="1"/>
              <a:t>bw_method</a:t>
            </a:r>
            <a:r>
              <a:rPr lang="en-US" dirty="0"/>
              <a:t>=0.5, fill=True, color='</a:t>
            </a:r>
            <a:r>
              <a:rPr lang="en-US" dirty="0" err="1"/>
              <a:t>skyblue</a:t>
            </a:r>
            <a:r>
              <a:rPr lang="en-US" dirty="0"/>
              <a:t>', alpha=0.7, linewidth=2, label='KDE (65-67 kg)', </a:t>
            </a:r>
            <a:r>
              <a:rPr lang="en-US" dirty="0" err="1"/>
              <a:t>common_norm</a:t>
            </a:r>
            <a:r>
              <a:rPr lang="en-US" dirty="0"/>
              <a:t>=False)</a:t>
            </a:r>
          </a:p>
          <a:p>
            <a:endParaRPr lang="en-US" dirty="0"/>
          </a:p>
          <a:p>
            <a:r>
              <a:rPr lang="en-US" dirty="0" err="1"/>
              <a:t>plt.xlabel</a:t>
            </a:r>
            <a:r>
              <a:rPr lang="en-US" dirty="0"/>
              <a:t>('Weight (kg)')</a:t>
            </a:r>
          </a:p>
          <a:p>
            <a:r>
              <a:rPr lang="en-US" dirty="0" err="1"/>
              <a:t>plt.ylabel</a:t>
            </a:r>
            <a:r>
              <a:rPr lang="en-US" dirty="0"/>
              <a:t>('Probability Density')</a:t>
            </a:r>
          </a:p>
          <a:p>
            <a:r>
              <a:rPr lang="en-US" dirty="0" err="1"/>
              <a:t>plt.title</a:t>
            </a:r>
            <a:r>
              <a:rPr lang="en-US" dirty="0"/>
              <a:t>('Weight Distribution and KDE (65-67 kg) for 1000 People')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Show the plot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8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3E8D-D85E-1626-6929-B2F731C7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Distribution Function (CDF)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A774-B179-13B6-B042-09A4482B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Cumulative Distribution Function (CDF)</a:t>
            </a:r>
            <a:r>
              <a:rPr lang="en-US" dirty="0"/>
              <a:t> of a random variable X is the sum of probabilities up to some value. </a:t>
            </a:r>
          </a:p>
          <a:p>
            <a:r>
              <a:rPr lang="en-US" dirty="0"/>
              <a:t>Example: Suppose we have the following PMF for a football match</a:t>
            </a:r>
          </a:p>
          <a:p>
            <a:r>
              <a:rPr lang="en-US" dirty="0"/>
              <a:t>P(0) = 0.1 (probability of not scoring any goals)</a:t>
            </a:r>
          </a:p>
          <a:p>
            <a:r>
              <a:rPr lang="en-US" dirty="0"/>
              <a:t>P(1) = 0.2 (probability of scoring exactly 1 goal)</a:t>
            </a:r>
          </a:p>
          <a:p>
            <a:r>
              <a:rPr lang="en-US" dirty="0"/>
              <a:t>P(2) = 0.3 (probability of scoring exactly 2 goals)</a:t>
            </a:r>
          </a:p>
          <a:p>
            <a:r>
              <a:rPr lang="en-US" dirty="0"/>
              <a:t>P(3) = 0.2 (probability of scoring exactly 3 goals)</a:t>
            </a:r>
          </a:p>
          <a:p>
            <a:r>
              <a:rPr lang="en-US" dirty="0"/>
              <a:t>P(4) = 0.1 (probability of scoring exactly 4 goals)</a:t>
            </a:r>
          </a:p>
          <a:p>
            <a:r>
              <a:rPr lang="en-US" dirty="0"/>
              <a:t>P(5) = 0.05 (probability of scoring exactly 5 goals)</a:t>
            </a:r>
          </a:p>
          <a:p>
            <a:r>
              <a:rPr lang="en-US" dirty="0"/>
              <a:t>P(6) = 0.05 (probability of scoring exactly 6 goals)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45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6EEB-09C3-6D0B-1FE0-8E1811EF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Distribution Function (CDF)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5188-E89B-C81F-EB06-65E7A5EC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CDF will be:</a:t>
            </a:r>
          </a:p>
          <a:p>
            <a:r>
              <a:rPr lang="en-US" dirty="0"/>
              <a:t>F(0) = P(X ≤ 0) = 0.1</a:t>
            </a:r>
          </a:p>
          <a:p>
            <a:r>
              <a:rPr lang="en-US" dirty="0"/>
              <a:t>F(1) = P(X ≤ 1) = 0.1 + 0.2 = 0.3</a:t>
            </a:r>
          </a:p>
          <a:p>
            <a:r>
              <a:rPr lang="en-US" dirty="0"/>
              <a:t>F(2) = P(X ≤ 2) = 0.3 + 0.3 = 0.6</a:t>
            </a:r>
          </a:p>
          <a:p>
            <a:r>
              <a:rPr lang="en-US" dirty="0"/>
              <a:t>F(3) = P(X ≤ 3) = 0.6 + 0.2 = 0.8</a:t>
            </a:r>
          </a:p>
          <a:p>
            <a:r>
              <a:rPr lang="en-US" dirty="0"/>
              <a:t>F(4) = P(X ≤ 4) = 0.8 + 0.1 = 0.9</a:t>
            </a:r>
          </a:p>
          <a:p>
            <a:r>
              <a:rPr lang="en-US" dirty="0"/>
              <a:t>F(5) = P(X ≤ 5) = 0.9 + 0.05 = 0.95</a:t>
            </a:r>
          </a:p>
          <a:p>
            <a:r>
              <a:rPr lang="en-US" dirty="0"/>
              <a:t>F(6) = P(X ≤ 6) = 0.95 + 0.05 = 1</a:t>
            </a:r>
          </a:p>
        </p:txBody>
      </p:sp>
    </p:spTree>
    <p:extLst>
      <p:ext uri="{BB962C8B-B14F-4D97-AF65-F5344CB8AC3E}">
        <p14:creationId xmlns:p14="http://schemas.microsoft.com/office/powerpoint/2010/main" val="340034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182F-6E84-9EC3-B31A-F3CC0B99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Example for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C2E9-5225-CE47-3D35-87F3BF4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AFE02-78A4-2BD9-035B-A1326792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07" y="1384892"/>
            <a:ext cx="7382785" cy="54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9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E744F7-F9D5-D85F-C373-E919585C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D824B3-13CE-56C6-AE6C-6C9AF298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given experiment, a </a:t>
            </a:r>
            <a:r>
              <a:rPr lang="en-US" b="1" dirty="0"/>
              <a:t>random variable </a:t>
            </a:r>
            <a:r>
              <a:rPr lang="en-US" dirty="0"/>
              <a:t>is a function that maps every outcome in the sample space to a real number</a:t>
            </a:r>
          </a:p>
          <a:p>
            <a:r>
              <a:rPr lang="en-US" dirty="0"/>
              <a:t>Consider last four transactions in a bank with G denoting genuine transactions and F denoting fraudulent transactions</a:t>
            </a:r>
          </a:p>
          <a:p>
            <a:r>
              <a:rPr lang="en-US" dirty="0"/>
              <a:t>Our sample space will be: S = {GGGG, GGGF, GGFG, …, FFFF}</a:t>
            </a:r>
          </a:p>
          <a:p>
            <a:r>
              <a:rPr lang="en-US" dirty="0"/>
              <a:t>We can summarize this to a real number set: S = {0, 1, 2, 3, 4}</a:t>
            </a:r>
          </a:p>
          <a:p>
            <a:r>
              <a:rPr lang="en-US" dirty="0"/>
              <a:t>So now:</a:t>
            </a:r>
          </a:p>
          <a:p>
            <a:pPr lvl="1"/>
            <a:r>
              <a:rPr lang="en-US" dirty="0"/>
              <a:t>p(X = 2) is the probability that F = 2</a:t>
            </a:r>
          </a:p>
          <a:p>
            <a:pPr lvl="1"/>
            <a:r>
              <a:rPr lang="en-US" dirty="0"/>
              <a:t>p(X &gt;= 2) is the probability that F is at least 2</a:t>
            </a:r>
          </a:p>
          <a:p>
            <a:pPr lvl="1"/>
            <a:r>
              <a:rPr lang="en-US" dirty="0"/>
              <a:t>p(X &lt; 2) is the probability that F &lt; 2</a:t>
            </a:r>
          </a:p>
          <a:p>
            <a:pPr lvl="1"/>
            <a:endParaRPr lang="en-IN" dirty="0"/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E988F0FE-4373-8F51-6650-357FE6131AC5}"/>
              </a:ext>
            </a:extLst>
          </p:cNvPr>
          <p:cNvSpPr/>
          <p:nvPr/>
        </p:nvSpPr>
        <p:spPr>
          <a:xfrm>
            <a:off x="7602875" y="4325421"/>
            <a:ext cx="2691829" cy="1325563"/>
          </a:xfrm>
          <a:prstGeom prst="up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Number of 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87427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24329-322D-FEA0-17DC-EDF83DAE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1C4DA-9819-22B6-6556-02B3FB4B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random variable</a:t>
            </a:r>
            <a:r>
              <a:rPr lang="en-US" dirty="0"/>
              <a:t> is a variable whose value depends on the outcome of a random event</a:t>
            </a:r>
          </a:p>
          <a:p>
            <a:r>
              <a:rPr lang="en-US" dirty="0"/>
              <a:t>There are two types of random variables: </a:t>
            </a:r>
            <a:r>
              <a:rPr lang="en-US" b="1" dirty="0"/>
              <a:t>discrete random variables </a:t>
            </a:r>
            <a:r>
              <a:rPr lang="en-US" dirty="0"/>
              <a:t>and </a:t>
            </a:r>
            <a:r>
              <a:rPr lang="en-US" b="1" dirty="0"/>
              <a:t>continuous random variables</a:t>
            </a:r>
          </a:p>
          <a:p>
            <a:r>
              <a:rPr lang="en-US" dirty="0"/>
              <a:t>Discrete random variables take on a finite or countably infinite number of distinct values, while continuous random variables can take on any value within a specified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1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8640-4B54-AFAE-DC6A-708EA259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9D89-A031-CFD0-53CE-986C6770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discrete random variable </a:t>
            </a:r>
            <a:r>
              <a:rPr lang="en-US" dirty="0"/>
              <a:t>is a variable that can only take on discrete values. </a:t>
            </a:r>
          </a:p>
          <a:p>
            <a:pPr lvl="1"/>
            <a:r>
              <a:rPr lang="en-US" dirty="0"/>
              <a:t>Credit ratings: AAA, AA, B, BBB,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Number of orders received on a shopping website</a:t>
            </a:r>
          </a:p>
          <a:p>
            <a:pPr lvl="1"/>
            <a:r>
              <a:rPr lang="en-US" dirty="0"/>
              <a:t>Customer churn: 0 is no churn, 1 is churn</a:t>
            </a:r>
          </a:p>
          <a:p>
            <a:r>
              <a:rPr lang="en-US" dirty="0"/>
              <a:t>A </a:t>
            </a:r>
            <a:r>
              <a:rPr lang="en-US" b="1" dirty="0"/>
              <a:t>continuous random variable</a:t>
            </a:r>
            <a:r>
              <a:rPr lang="en-US" dirty="0"/>
              <a:t>, on the other hand, can take on any value in a certain interval.</a:t>
            </a:r>
          </a:p>
          <a:p>
            <a:pPr lvl="1"/>
            <a:r>
              <a:rPr lang="en-US" dirty="0"/>
              <a:t>Market share of a company (Infinite possible values between 0% and 100%)</a:t>
            </a:r>
          </a:p>
          <a:p>
            <a:pPr lvl="1"/>
            <a:r>
              <a:rPr lang="en-US" dirty="0"/>
              <a:t>Time taken to place an online order</a:t>
            </a:r>
          </a:p>
          <a:p>
            <a:pPr lvl="1"/>
            <a:r>
              <a:rPr lang="en-US" dirty="0"/>
              <a:t>Waiting time at an ATM</a:t>
            </a:r>
          </a:p>
        </p:txBody>
      </p:sp>
    </p:spTree>
    <p:extLst>
      <p:ext uri="{BB962C8B-B14F-4D97-AF65-F5344CB8AC3E}">
        <p14:creationId xmlns:p14="http://schemas.microsoft.com/office/powerpoint/2010/main" val="324839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A9A37-556D-06BA-F591-624D913D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Distributions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C10AF-FEF5-BB62-F8A8-9A42894A3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3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FDB97-B499-0C61-697C-CD8D2369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670A0-308F-AEF6-40B8-C3125D7B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Distribution</a:t>
            </a:r>
            <a:r>
              <a:rPr lang="en-IN" dirty="0"/>
              <a:t>: Describes all the probable outcomes of a </a:t>
            </a:r>
            <a:r>
              <a:rPr lang="en-IN" b="1" dirty="0"/>
              <a:t>variable</a:t>
            </a:r>
            <a:endParaRPr lang="en-IN" dirty="0"/>
          </a:p>
          <a:p>
            <a:r>
              <a:rPr lang="en-IN" b="1" dirty="0"/>
              <a:t>Discrete distribution</a:t>
            </a:r>
            <a:r>
              <a:rPr lang="en-IN" dirty="0"/>
              <a:t>: Sum of all individual probabilities must equal 1</a:t>
            </a:r>
          </a:p>
          <a:p>
            <a:r>
              <a:rPr lang="en-IN" b="1" dirty="0"/>
              <a:t>Continuous distribution</a:t>
            </a:r>
            <a:r>
              <a:rPr lang="en-IN" dirty="0"/>
              <a:t>: Area under the </a:t>
            </a:r>
            <a:r>
              <a:rPr lang="en-IN" b="1" dirty="0"/>
              <a:t>probability curve </a:t>
            </a:r>
            <a:r>
              <a:rPr lang="en-IN" dirty="0"/>
              <a:t>equals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81DDA-22D5-C97A-B4E3-C5D59DFF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55" y="3389410"/>
            <a:ext cx="4299824" cy="332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C4B5A-6CAF-4B4B-C722-9A1BA348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32" y="3518435"/>
            <a:ext cx="546811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E7AC83-DAA4-720E-2C02-B6FE802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PMF, PCF, PDF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89A25-68AC-2B10-4409-3AAC5603C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F26F1-057C-44DD-A041-77AAC6D5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PMF, PDF, CDF?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27C6B-695D-518C-9F95-A3D7373A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Probability Mass Function (PMF):</a:t>
            </a:r>
            <a:r>
              <a:rPr lang="en-US" dirty="0"/>
              <a:t> Describes the probability of a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random variable taking on </a:t>
            </a:r>
            <a:r>
              <a:rPr lang="en-US" dirty="0">
                <a:solidFill>
                  <a:srgbClr val="FF0000"/>
                </a:solidFill>
              </a:rPr>
              <a:t>a specific value rather than falling within a range of values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Probability Density Function (PDF):</a:t>
            </a:r>
            <a:r>
              <a:rPr lang="en-US" dirty="0"/>
              <a:t> Describes the probability of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random variable taking on a value </a:t>
            </a:r>
            <a:r>
              <a:rPr lang="en-US" dirty="0">
                <a:solidFill>
                  <a:srgbClr val="FF0000"/>
                </a:solidFill>
              </a:rPr>
              <a:t>within a certain range of values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Cumulative Distribution Function (CDF):</a:t>
            </a:r>
            <a:r>
              <a:rPr lang="en-US" dirty="0"/>
              <a:t> Describes the probability that a random variable (</a:t>
            </a:r>
            <a:r>
              <a:rPr lang="en-US" dirty="0">
                <a:solidFill>
                  <a:srgbClr val="FF0000"/>
                </a:solidFill>
              </a:rPr>
              <a:t>continuous or discrete</a:t>
            </a:r>
            <a:r>
              <a:rPr lang="en-US" dirty="0"/>
              <a:t>) will take on a value </a:t>
            </a:r>
            <a:r>
              <a:rPr lang="en-US" dirty="0">
                <a:solidFill>
                  <a:srgbClr val="FF0000"/>
                </a:solidFill>
              </a:rPr>
              <a:t>less than or equal to a certain value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3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3A33-A968-85CD-FA28-EEBEC812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Mass Function (PMF)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77BE-3BEF-2C75-C42E-F316CD7E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Probability Mass Function</a:t>
            </a:r>
            <a:r>
              <a:rPr lang="en-US" dirty="0"/>
              <a:t> </a:t>
            </a:r>
            <a:r>
              <a:rPr lang="en-US" b="1" dirty="0"/>
              <a:t>(PMF)</a:t>
            </a:r>
            <a:r>
              <a:rPr lang="en-US" dirty="0"/>
              <a:t> is denoted by P(X = x), where X is the random variable and x is a possible value that X can take</a:t>
            </a:r>
          </a:p>
          <a:p>
            <a:r>
              <a:rPr lang="en-US" dirty="0"/>
              <a:t>It is used for discrete data</a:t>
            </a:r>
          </a:p>
          <a:p>
            <a:r>
              <a:rPr lang="en-US" dirty="0"/>
              <a:t>Example: Throw a fair dice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BD7A3-5BFB-2CEC-E29F-C365E008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83" y="2786781"/>
            <a:ext cx="4478919" cy="39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7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Random Variables</vt:lpstr>
      <vt:lpstr>Random Variables</vt:lpstr>
      <vt:lpstr>Random Variable</vt:lpstr>
      <vt:lpstr>Random Variables</vt:lpstr>
      <vt:lpstr>Probability Distributions</vt:lpstr>
      <vt:lpstr>Distribution</vt:lpstr>
      <vt:lpstr>PMF, PCF, PDF</vt:lpstr>
      <vt:lpstr>What are PMF, PDF, CDF?</vt:lpstr>
      <vt:lpstr>Probability Mass Function (PMF)</vt:lpstr>
      <vt:lpstr>PMF for Weight of People</vt:lpstr>
      <vt:lpstr>Code</vt:lpstr>
      <vt:lpstr>Probability Density Function (PDF)</vt:lpstr>
      <vt:lpstr>PDF for Weight of People</vt:lpstr>
      <vt:lpstr>Code</vt:lpstr>
      <vt:lpstr>Cumulative Distribution Function (CDF)</vt:lpstr>
      <vt:lpstr>Cumulative Distribution Function (CDF)</vt:lpstr>
      <vt:lpstr>CDF Example for Weight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Variables</dc:title>
  <dc:creator>Atul Kahate</dc:creator>
  <cp:lastModifiedBy>Atul Kahate</cp:lastModifiedBy>
  <cp:revision>1</cp:revision>
  <dcterms:created xsi:type="dcterms:W3CDTF">2024-04-18T05:42:57Z</dcterms:created>
  <dcterms:modified xsi:type="dcterms:W3CDTF">2024-04-18T05:43:07Z</dcterms:modified>
</cp:coreProperties>
</file>