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93" r:id="rId5"/>
    <p:sldId id="292" r:id="rId6"/>
    <p:sldId id="291" r:id="rId7"/>
    <p:sldId id="294" r:id="rId8"/>
  </p:sldIdLst>
  <p:sldSz cx="9144000" cy="5143500" type="screen16x9"/>
  <p:notesSz cx="6858000" cy="9144000"/>
  <p:embeddedFontLst>
    <p:embeddedFont>
      <p:font typeface="Open Sans" panose="020B0606030504020204" pitchFamily="34" charset="0"/>
      <p:regular r:id="rId10"/>
      <p:bold r:id="rId11"/>
      <p:italic r:id="rId12"/>
      <p:boldItalic r:id="rId13"/>
    </p:embeddedFont>
    <p:embeddedFont>
      <p:font typeface="Overpass" panose="020B0604020202020204" charset="0"/>
      <p:regular r:id="rId14"/>
      <p:bold r:id="rId15"/>
      <p:italic r:id="rId16"/>
      <p:boldItalic r:id="rId17"/>
    </p:embeddedFont>
    <p:embeddedFont>
      <p:font typeface="Overpass Black" panose="020B0604020202020204" charset="0"/>
      <p:bold r:id="rId18"/>
      <p:boldItalic r:id="rId19"/>
    </p:embeddedFont>
    <p:embeddedFont>
      <p:font typeface="Passion One"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8C5A96-C438-4153-B433-C4C97D37AF74}">
  <a:tblStyle styleId="{1A8C5A96-C438-4153-B433-C4C97D37AF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25" d="100"/>
          <a:sy n="125" d="100"/>
        </p:scale>
        <p:origin x="49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9bfc945be_0_1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9bfc945be_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bf6dd827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bf6dd827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bf6dd827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bf6dd827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757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bf6dd827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bf6dd827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79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bf6dd827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bf6dd827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76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530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6000"/>
          </a:blip>
          <a:stretch>
            <a:fillRect/>
          </a:stretch>
        </p:blipFill>
        <p:spPr>
          <a:xfrm>
            <a:off x="-3674375" y="-1675871"/>
            <a:ext cx="8158656" cy="3038275"/>
          </a:xfrm>
          <a:prstGeom prst="rect">
            <a:avLst/>
          </a:prstGeom>
          <a:noFill/>
          <a:ln>
            <a:noFill/>
          </a:ln>
        </p:spPr>
      </p:pic>
      <p:pic>
        <p:nvPicPr>
          <p:cNvPr id="10" name="Google Shape;10;p2"/>
          <p:cNvPicPr preferRelativeResize="0"/>
          <p:nvPr/>
        </p:nvPicPr>
        <p:blipFill>
          <a:blip r:embed="rId2">
            <a:alphaModFix amt="76000"/>
          </a:blip>
          <a:stretch>
            <a:fillRect/>
          </a:stretch>
        </p:blipFill>
        <p:spPr>
          <a:xfrm>
            <a:off x="2511925" y="3324754"/>
            <a:ext cx="8158656" cy="3038275"/>
          </a:xfrm>
          <a:prstGeom prst="rect">
            <a:avLst/>
          </a:prstGeom>
          <a:noFill/>
          <a:ln>
            <a:noFill/>
          </a:ln>
        </p:spPr>
      </p:pic>
      <p:pic>
        <p:nvPicPr>
          <p:cNvPr id="11" name="Google Shape;11;p2"/>
          <p:cNvPicPr preferRelativeResize="0"/>
          <p:nvPr/>
        </p:nvPicPr>
        <p:blipFill>
          <a:blip r:embed="rId3">
            <a:alphaModFix amt="47000"/>
          </a:blip>
          <a:stretch>
            <a:fillRect/>
          </a:stretch>
        </p:blipFill>
        <p:spPr>
          <a:xfrm>
            <a:off x="1630988" y="143888"/>
            <a:ext cx="5882026" cy="4855727"/>
          </a:xfrm>
          <a:prstGeom prst="rect">
            <a:avLst/>
          </a:prstGeom>
          <a:noFill/>
          <a:ln>
            <a:noFill/>
          </a:ln>
        </p:spPr>
      </p:pic>
      <p:grpSp>
        <p:nvGrpSpPr>
          <p:cNvPr id="12" name="Google Shape;12;p2"/>
          <p:cNvGrpSpPr/>
          <p:nvPr/>
        </p:nvGrpSpPr>
        <p:grpSpPr>
          <a:xfrm rot="-2700000">
            <a:off x="491280" y="2848237"/>
            <a:ext cx="1344349" cy="2469678"/>
            <a:chOff x="272875" y="1419395"/>
            <a:chExt cx="255950" cy="563168"/>
          </a:xfrm>
        </p:grpSpPr>
        <p:sp>
          <p:nvSpPr>
            <p:cNvPr id="13" name="Google Shape;1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2700000">
            <a:off x="7759813" y="-211916"/>
            <a:ext cx="1344349" cy="1995327"/>
            <a:chOff x="272875" y="1527563"/>
            <a:chExt cx="255950" cy="455000"/>
          </a:xfrm>
        </p:grpSpPr>
        <p:sp>
          <p:nvSpPr>
            <p:cNvPr id="49" name="Google Shape;49;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2"/>
          <p:cNvSpPr txBox="1">
            <a:spLocks noGrp="1"/>
          </p:cNvSpPr>
          <p:nvPr>
            <p:ph type="ctrTitle"/>
          </p:nvPr>
        </p:nvSpPr>
        <p:spPr>
          <a:xfrm>
            <a:off x="1065750" y="844275"/>
            <a:ext cx="7012500" cy="3040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200"/>
              <a:buNone/>
              <a:defRPr sz="6600" b="0">
                <a:solidFill>
                  <a:srgbClr val="073763"/>
                </a:solidFill>
                <a:latin typeface="Overpass Black"/>
                <a:ea typeface="Overpass Black"/>
                <a:cs typeface="Overpass Black"/>
                <a:sym typeface="Overpass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 name="Google Shape;85;p2"/>
          <p:cNvSpPr/>
          <p:nvPr/>
        </p:nvSpPr>
        <p:spPr>
          <a:xfrm rot="10800000">
            <a:off x="6879574" y="41116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subTitle" idx="1"/>
          </p:nvPr>
        </p:nvSpPr>
        <p:spPr>
          <a:xfrm>
            <a:off x="2254200" y="4077225"/>
            <a:ext cx="4635600" cy="222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1600">
                <a:solidFill>
                  <a:srgbClr val="073763"/>
                </a:solidFill>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1"/>
        <p:cNvGrpSpPr/>
        <p:nvPr/>
      </p:nvGrpSpPr>
      <p:grpSpPr>
        <a:xfrm>
          <a:off x="0" y="0"/>
          <a:ext cx="0" cy="0"/>
          <a:chOff x="0" y="0"/>
          <a:chExt cx="0" cy="0"/>
        </a:xfrm>
      </p:grpSpPr>
      <p:sp>
        <p:nvSpPr>
          <p:cNvPr id="152" name="Google Shape;1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3" name="Google Shape;1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538550" y="533400"/>
            <a:ext cx="8067000" cy="290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3000"/>
              <a:buNone/>
              <a:defRPr sz="2700">
                <a:solidFill>
                  <a:schemeClr val="dk2"/>
                </a:solidFill>
                <a:latin typeface="Overpass"/>
                <a:ea typeface="Overpass"/>
                <a:cs typeface="Overpass"/>
                <a:sym typeface="Overpas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533450" y="1060275"/>
            <a:ext cx="8077200" cy="490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4"/>
          <p:cNvSpPr txBox="1">
            <a:spLocks noGrp="1"/>
          </p:cNvSpPr>
          <p:nvPr>
            <p:ph type="body" idx="1"/>
          </p:nvPr>
        </p:nvSpPr>
        <p:spPr>
          <a:xfrm>
            <a:off x="2057450" y="1685875"/>
            <a:ext cx="80772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xfrm>
            <a:off x="533450" y="1060275"/>
            <a:ext cx="8077200" cy="490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5" name="Google Shape;9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538500" y="533400"/>
            <a:ext cx="8067000" cy="290100"/>
          </a:xfrm>
          <a:prstGeom prst="rect">
            <a:avLst/>
          </a:prstGeom>
        </p:spPr>
        <p:txBody>
          <a:bodyPr spcFirstLastPara="1" wrap="square" lIns="91425" tIns="91425" rIns="91425" bIns="91425" anchor="t" anchorCtr="0">
            <a:normAutofit/>
          </a:bodyPr>
          <a:lstStyle>
            <a:lvl1pPr lvl="0" algn="ctr">
              <a:spcBef>
                <a:spcPts val="0"/>
              </a:spcBef>
              <a:spcAft>
                <a:spcPts val="0"/>
              </a:spcAft>
              <a:buSzPts val="3000"/>
              <a:buNone/>
              <a:defRPr sz="2700">
                <a:solidFill>
                  <a:schemeClr val="dk2"/>
                </a:solidFill>
                <a:latin typeface="Overpass"/>
                <a:ea typeface="Overpass"/>
                <a:cs typeface="Overpass"/>
                <a:sym typeface="Overpas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98" name="Google Shape;98;p6"/>
          <p:cNvPicPr preferRelativeResize="0"/>
          <p:nvPr/>
        </p:nvPicPr>
        <p:blipFill>
          <a:blip r:embed="rId2">
            <a:alphaModFix amt="67000"/>
          </a:blip>
          <a:stretch>
            <a:fillRect/>
          </a:stretch>
        </p:blipFill>
        <p:spPr>
          <a:xfrm rot="5400000" flipH="1">
            <a:off x="7268414" y="-515250"/>
            <a:ext cx="2894875" cy="2593326"/>
          </a:xfrm>
          <a:prstGeom prst="rect">
            <a:avLst/>
          </a:prstGeom>
          <a:noFill/>
          <a:ln>
            <a:noFill/>
          </a:ln>
        </p:spPr>
      </p:pic>
      <p:pic>
        <p:nvPicPr>
          <p:cNvPr id="99" name="Google Shape;99;p6"/>
          <p:cNvPicPr preferRelativeResize="0"/>
          <p:nvPr/>
        </p:nvPicPr>
        <p:blipFill>
          <a:blip r:embed="rId3">
            <a:alphaModFix amt="66000"/>
          </a:blip>
          <a:stretch>
            <a:fillRect/>
          </a:stretch>
        </p:blipFill>
        <p:spPr>
          <a:xfrm rot="5547182" flipH="1">
            <a:off x="-2645445" y="2413033"/>
            <a:ext cx="3297391" cy="2276632"/>
          </a:xfrm>
          <a:prstGeom prst="rect">
            <a:avLst/>
          </a:prstGeom>
          <a:noFill/>
          <a:ln>
            <a:noFill/>
          </a:ln>
        </p:spPr>
      </p:pic>
      <p:pic>
        <p:nvPicPr>
          <p:cNvPr id="100" name="Google Shape;100;p6"/>
          <p:cNvPicPr preferRelativeResize="0"/>
          <p:nvPr/>
        </p:nvPicPr>
        <p:blipFill>
          <a:blip r:embed="rId4">
            <a:alphaModFix amt="82000"/>
          </a:blip>
          <a:stretch>
            <a:fillRect/>
          </a:stretch>
        </p:blipFill>
        <p:spPr>
          <a:xfrm rot="7617396">
            <a:off x="6623177" y="3577649"/>
            <a:ext cx="3632874" cy="2999026"/>
          </a:xfrm>
          <a:prstGeom prst="rect">
            <a:avLst/>
          </a:prstGeom>
          <a:noFill/>
          <a:ln>
            <a:noFill/>
          </a:ln>
        </p:spPr>
      </p:pic>
      <p:grpSp>
        <p:nvGrpSpPr>
          <p:cNvPr id="101" name="Google Shape;101;p6"/>
          <p:cNvGrpSpPr/>
          <p:nvPr/>
        </p:nvGrpSpPr>
        <p:grpSpPr>
          <a:xfrm>
            <a:off x="-624370" y="1725784"/>
            <a:ext cx="1344377" cy="1995312"/>
            <a:chOff x="272875" y="1527563"/>
            <a:chExt cx="255950" cy="455000"/>
          </a:xfrm>
        </p:grpSpPr>
        <p:sp>
          <p:nvSpPr>
            <p:cNvPr id="102" name="Google Shape;102;p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6"/>
          <p:cNvSpPr/>
          <p:nvPr/>
        </p:nvSpPr>
        <p:spPr>
          <a:xfrm rot="2491995">
            <a:off x="6614061" y="40478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6"/>
          <p:cNvPicPr preferRelativeResize="0"/>
          <p:nvPr/>
        </p:nvPicPr>
        <p:blipFill>
          <a:blip r:embed="rId5">
            <a:alphaModFix amt="83000"/>
          </a:blip>
          <a:stretch>
            <a:fillRect/>
          </a:stretch>
        </p:blipFill>
        <p:spPr>
          <a:xfrm>
            <a:off x="-335353" y="-401175"/>
            <a:ext cx="1212974" cy="102030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41" name="Google Shape;14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9"/>
        <p:cNvGrpSpPr/>
        <p:nvPr/>
      </p:nvGrpSpPr>
      <p:grpSpPr>
        <a:xfrm>
          <a:off x="0" y="0"/>
          <a:ext cx="0" cy="0"/>
          <a:chOff x="0" y="0"/>
          <a:chExt cx="0" cy="0"/>
        </a:xfrm>
      </p:grpSpPr>
      <p:sp>
        <p:nvSpPr>
          <p:cNvPr id="150" name="Google Shape;1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50" y="1060275"/>
            <a:ext cx="8077200" cy="490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verpass"/>
              <a:buNone/>
              <a:defRPr sz="3000" b="1">
                <a:solidFill>
                  <a:schemeClr val="dk2"/>
                </a:solidFill>
                <a:latin typeface="Overpass"/>
                <a:ea typeface="Overpass"/>
                <a:cs typeface="Overpass"/>
                <a:sym typeface="Overpass"/>
              </a:defRPr>
            </a:lvl1pPr>
            <a:lvl2pPr lvl="1">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2pPr>
            <a:lvl3pPr lvl="2">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3pPr>
            <a:lvl4pPr lvl="3">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4pPr>
            <a:lvl5pPr lvl="4">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5pPr>
            <a:lvl6pPr lvl="5">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6pPr>
            <a:lvl7pPr lvl="6">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7pPr>
            <a:lvl8pPr lvl="7">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8pPr>
            <a:lvl9pPr lvl="8">
              <a:spcBef>
                <a:spcPts val="0"/>
              </a:spcBef>
              <a:spcAft>
                <a:spcPts val="0"/>
              </a:spcAft>
              <a:buClr>
                <a:schemeClr val="accent3"/>
              </a:buClr>
              <a:buSzPts val="2800"/>
              <a:buFont typeface="Passion One"/>
              <a:buNone/>
              <a:defRPr sz="2800">
                <a:solidFill>
                  <a:schemeClr val="accent3"/>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2057450" y="1685875"/>
            <a:ext cx="80772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4"/>
          <p:cNvSpPr txBox="1">
            <a:spLocks noGrp="1"/>
          </p:cNvSpPr>
          <p:nvPr>
            <p:ph type="ctrTitle"/>
          </p:nvPr>
        </p:nvSpPr>
        <p:spPr>
          <a:xfrm>
            <a:off x="2239453" y="1051650"/>
            <a:ext cx="7012500" cy="30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6">
                    <a:lumMod val="75000"/>
                  </a:schemeClr>
                </a:solidFill>
              </a:rPr>
              <a:t>HI GUYS ^^ </a:t>
            </a:r>
            <a:endParaRPr dirty="0">
              <a:solidFill>
                <a:schemeClr val="accent6">
                  <a:lumMod val="75000"/>
                </a:schemeClr>
              </a:solidFill>
            </a:endParaRPr>
          </a:p>
        </p:txBody>
      </p:sp>
      <p:sp>
        <p:nvSpPr>
          <p:cNvPr id="163" name="Google Shape;163;p14"/>
          <p:cNvSpPr txBox="1">
            <a:spLocks noGrp="1"/>
          </p:cNvSpPr>
          <p:nvPr>
            <p:ph type="subTitle" idx="1"/>
          </p:nvPr>
        </p:nvSpPr>
        <p:spPr>
          <a:xfrm>
            <a:off x="2170780" y="3018957"/>
            <a:ext cx="4635600" cy="2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1" dirty="0"/>
              <a:t>By: Nguyen Tuyet Ly – 22IT.B130</a:t>
            </a:r>
            <a:endParaRPr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15"/>
          <p:cNvSpPr txBox="1"/>
          <p:nvPr/>
        </p:nvSpPr>
        <p:spPr>
          <a:xfrm>
            <a:off x="857457" y="747300"/>
            <a:ext cx="7748043" cy="2824316"/>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Sometimes in business things can start to go wrong.</a:t>
            </a: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Perhaps you come across  </a:t>
            </a:r>
            <a:r>
              <a:rPr lang="en-US" sz="12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139</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that you feel you can't overcome, or questions you can't answer.</a:t>
            </a: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Occasionally, the problem may be with the people you work with, or the working practices you have adopted.  </a:t>
            </a:r>
            <a:r>
              <a:rPr lang="en-US" sz="12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140</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the cause, when business gets tough, you must look for help. </a:t>
            </a: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141</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The role of a business consultant is to analyze problems facing a company and to instigate measures to turn that business around. </a:t>
            </a: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Business consultants use their years of experience to work with numerous companies of all sizes, big and small, to overcome the </a:t>
            </a: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challenges they face. </a:t>
            </a:r>
            <a:b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A business consultant can proactively help  </a:t>
            </a:r>
            <a:r>
              <a:rPr lang="en-US" sz="12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142</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failure and bankruptcy, grow the business, and give much-needed strategic direction.</a:t>
            </a:r>
            <a:endParaRPr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169" name="Google Shape;169;p15"/>
          <p:cNvSpPr txBox="1">
            <a:spLocks noGrp="1"/>
          </p:cNvSpPr>
          <p:nvPr>
            <p:ph type="title"/>
          </p:nvPr>
        </p:nvSpPr>
        <p:spPr>
          <a:xfrm>
            <a:off x="538500" y="457200"/>
            <a:ext cx="80670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6">
                    <a:lumMod val="75000"/>
                  </a:schemeClr>
                </a:solidFill>
              </a:rPr>
              <a:t>The Role of Business Consultants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378619" y="1469438"/>
            <a:ext cx="8067000" cy="2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Perhaps you come across  </a:t>
            </a:r>
            <a:r>
              <a:rPr lang="en-US" sz="1600"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139</a:t>
            </a:r>
            <a:r>
              <a:rPr lang="en-US" sz="16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that you feel you can't overcome, or questions you can't answer.</a:t>
            </a:r>
            <a:br>
              <a:rPr lang="en-US" sz="16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Occasionally, the problem may be with the people you work with, or the working practices you have adopted.</a:t>
            </a:r>
            <a:endParaRPr sz="1600" dirty="0"/>
          </a:p>
        </p:txBody>
      </p:sp>
      <p:grpSp>
        <p:nvGrpSpPr>
          <p:cNvPr id="175" name="Google Shape;175;p16"/>
          <p:cNvGrpSpPr/>
          <p:nvPr/>
        </p:nvGrpSpPr>
        <p:grpSpPr>
          <a:xfrm>
            <a:off x="-277993" y="90629"/>
            <a:ext cx="2138308" cy="1023241"/>
            <a:chOff x="-170837" y="90629"/>
            <a:chExt cx="2138308" cy="1023241"/>
          </a:xfrm>
        </p:grpSpPr>
        <p:pic>
          <p:nvPicPr>
            <p:cNvPr id="176" name="Google Shape;176;p16"/>
            <p:cNvPicPr preferRelativeResize="0"/>
            <p:nvPr/>
          </p:nvPicPr>
          <p:blipFill>
            <a:blip r:embed="rId3">
              <a:alphaModFix amt="52000"/>
            </a:blip>
            <a:stretch>
              <a:fillRect/>
            </a:stretch>
          </p:blipFill>
          <p:spPr>
            <a:xfrm rot="20471016" flipH="1">
              <a:off x="335461" y="90629"/>
              <a:ext cx="1240013" cy="1023241"/>
            </a:xfrm>
            <a:prstGeom prst="rect">
              <a:avLst/>
            </a:prstGeom>
            <a:noFill/>
            <a:ln>
              <a:noFill/>
            </a:ln>
          </p:spPr>
        </p:pic>
        <p:sp>
          <p:nvSpPr>
            <p:cNvPr id="180" name="Google Shape;180;p16"/>
            <p:cNvSpPr txBox="1"/>
            <p:nvPr/>
          </p:nvSpPr>
          <p:spPr>
            <a:xfrm>
              <a:off x="-170837" y="302368"/>
              <a:ext cx="2138308"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dirty="0">
                  <a:solidFill>
                    <a:schemeClr val="dk2"/>
                  </a:solidFill>
                  <a:latin typeface="Overpass Black"/>
                  <a:ea typeface="Overpass Black"/>
                  <a:cs typeface="Overpass Black"/>
                  <a:sym typeface="Overpass Black"/>
                </a:rPr>
                <a:t>139</a:t>
              </a:r>
              <a:endParaRPr sz="3500" dirty="0"/>
            </a:p>
          </p:txBody>
        </p:sp>
      </p:grpSp>
      <p:sp>
        <p:nvSpPr>
          <p:cNvPr id="3" name="TextBox 2">
            <a:extLst>
              <a:ext uri="{FF2B5EF4-FFF2-40B4-BE49-F238E27FC236}">
                <a16:creationId xmlns:a16="http://schemas.microsoft.com/office/drawing/2014/main" id="{0FE2CD68-7E03-90DA-2B54-E847C968C645}"/>
              </a:ext>
            </a:extLst>
          </p:cNvPr>
          <p:cNvSpPr txBox="1"/>
          <p:nvPr/>
        </p:nvSpPr>
        <p:spPr>
          <a:xfrm>
            <a:off x="1057275" y="2476022"/>
            <a:ext cx="6672263" cy="2031325"/>
          </a:xfrm>
          <a:prstGeom prst="rect">
            <a:avLst/>
          </a:prstGeom>
          <a:noFill/>
        </p:spPr>
        <p:txBody>
          <a:bodyPr wrap="square">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 characteristics: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Đặc</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điểm</a:t>
            </a:r>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B. </a:t>
            </a:r>
            <a:r>
              <a:rPr lang="en-US" dirty="0" err="1">
                <a:latin typeface="Open Sans" panose="020B0606030504020204" pitchFamily="34" charset="0"/>
                <a:ea typeface="Open Sans" panose="020B0606030504020204" pitchFamily="34" charset="0"/>
                <a:cs typeface="Open Sans" panose="020B0606030504020204" pitchFamily="34" charset="0"/>
              </a:rPr>
              <a:t>obstacles:</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Chướng</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ngại</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vật</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dirty="0">
                <a:latin typeface="Open Sans" panose="020B0606030504020204" pitchFamily="34" charset="0"/>
                <a:ea typeface="Open Sans" panose="020B0606030504020204" pitchFamily="34" charset="0"/>
                <a:cs typeface="Open Sans" panose="020B0606030504020204" pitchFamily="34" charset="0"/>
              </a:rPr>
              <a:t>C. surroundings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Xung</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quanh</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dirty="0">
                <a:latin typeface="Open Sans" panose="020B0606030504020204" pitchFamily="34" charset="0"/>
                <a:ea typeface="Open Sans" panose="020B0606030504020204" pitchFamily="34" charset="0"/>
                <a:cs typeface="Open Sans" panose="020B0606030504020204" pitchFamily="34" charset="0"/>
              </a:rPr>
              <a:t>D. intricacies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Phức</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tạp</a:t>
            </a:r>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Answer:</a:t>
            </a:r>
          </a:p>
          <a:p>
            <a:r>
              <a:rPr lang="en-US" b="1" dirty="0">
                <a:latin typeface="Open Sans" panose="020B0606030504020204" pitchFamily="34" charset="0"/>
                <a:ea typeface="Open Sans" panose="020B0606030504020204" pitchFamily="34" charset="0"/>
                <a:cs typeface="Open Sans" panose="020B0606030504020204" pitchFamily="34" charset="0"/>
              </a:rPr>
              <a:t>B. </a:t>
            </a:r>
            <a:r>
              <a:rPr lang="en-US" b="1" dirty="0" err="1">
                <a:latin typeface="Open Sans" panose="020B0606030504020204" pitchFamily="34" charset="0"/>
                <a:ea typeface="Open Sans" panose="020B0606030504020204" pitchFamily="34" charset="0"/>
                <a:cs typeface="Open Sans" panose="020B0606030504020204" pitchFamily="34" charset="0"/>
              </a:rPr>
              <a:t>obstacles:</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Chướng</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ngại</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vật</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=&gt; Translate and  Of these nouns, </a:t>
            </a:r>
          </a:p>
          <a:p>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only </a:t>
            </a:r>
            <a:r>
              <a:rPr lang="en-US"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obstacles</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can be used with the verb </a:t>
            </a:r>
            <a:r>
              <a:rPr lang="en-US"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overcome</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oogle Shape;1278;p41">
            <a:extLst>
              <a:ext uri="{FF2B5EF4-FFF2-40B4-BE49-F238E27FC236}">
                <a16:creationId xmlns:a16="http://schemas.microsoft.com/office/drawing/2014/main" id="{66BC0AD0-27F3-4005-94E7-2B6F06D43C4D}"/>
              </a:ext>
            </a:extLst>
          </p:cNvPr>
          <p:cNvPicPr preferRelativeResize="0"/>
          <p:nvPr/>
        </p:nvPicPr>
        <p:blipFill>
          <a:blip r:embed="rId4">
            <a:alphaModFix amt="77000"/>
          </a:blip>
          <a:stretch>
            <a:fillRect/>
          </a:stretch>
        </p:blipFill>
        <p:spPr>
          <a:xfrm flipH="1">
            <a:off x="6979443" y="4169872"/>
            <a:ext cx="1962133" cy="9736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359906" y="1198639"/>
            <a:ext cx="8067000" cy="2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140</a:t>
            </a:r>
            <a:r>
              <a:rPr lang="en-US" sz="18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the cause, when business gets tough, you must look for help.</a:t>
            </a:r>
            <a:endParaRPr sz="1800" b="0" dirty="0"/>
          </a:p>
        </p:txBody>
      </p:sp>
      <p:grpSp>
        <p:nvGrpSpPr>
          <p:cNvPr id="175" name="Google Shape;175;p16"/>
          <p:cNvGrpSpPr/>
          <p:nvPr/>
        </p:nvGrpSpPr>
        <p:grpSpPr>
          <a:xfrm>
            <a:off x="-277993" y="90629"/>
            <a:ext cx="2138308" cy="1023241"/>
            <a:chOff x="-170837" y="90629"/>
            <a:chExt cx="2138308" cy="1023241"/>
          </a:xfrm>
        </p:grpSpPr>
        <p:pic>
          <p:nvPicPr>
            <p:cNvPr id="176" name="Google Shape;176;p16"/>
            <p:cNvPicPr preferRelativeResize="0"/>
            <p:nvPr/>
          </p:nvPicPr>
          <p:blipFill>
            <a:blip r:embed="rId3">
              <a:alphaModFix amt="52000"/>
            </a:blip>
            <a:stretch>
              <a:fillRect/>
            </a:stretch>
          </p:blipFill>
          <p:spPr>
            <a:xfrm rot="20471016" flipH="1">
              <a:off x="335461" y="90629"/>
              <a:ext cx="1240013" cy="1023241"/>
            </a:xfrm>
            <a:prstGeom prst="rect">
              <a:avLst/>
            </a:prstGeom>
            <a:noFill/>
            <a:ln>
              <a:noFill/>
            </a:ln>
          </p:spPr>
        </p:pic>
        <p:sp>
          <p:nvSpPr>
            <p:cNvPr id="180" name="Google Shape;180;p16"/>
            <p:cNvSpPr txBox="1"/>
            <p:nvPr/>
          </p:nvSpPr>
          <p:spPr>
            <a:xfrm>
              <a:off x="-170837" y="302368"/>
              <a:ext cx="2138308"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dirty="0">
                  <a:solidFill>
                    <a:schemeClr val="dk2"/>
                  </a:solidFill>
                  <a:latin typeface="Overpass Black"/>
                  <a:ea typeface="Overpass Black"/>
                  <a:cs typeface="Overpass Black"/>
                  <a:sym typeface="Overpass Black"/>
                </a:rPr>
                <a:t>140</a:t>
              </a:r>
              <a:endParaRPr sz="3500" dirty="0"/>
            </a:p>
          </p:txBody>
        </p:sp>
      </p:grpSp>
      <p:sp>
        <p:nvSpPr>
          <p:cNvPr id="3" name="TextBox 2">
            <a:extLst>
              <a:ext uri="{FF2B5EF4-FFF2-40B4-BE49-F238E27FC236}">
                <a16:creationId xmlns:a16="http://schemas.microsoft.com/office/drawing/2014/main" id="{0FE2CD68-7E03-90DA-2B54-E847C968C645}"/>
              </a:ext>
            </a:extLst>
          </p:cNvPr>
          <p:cNvSpPr txBox="1"/>
          <p:nvPr/>
        </p:nvSpPr>
        <p:spPr>
          <a:xfrm>
            <a:off x="1057274" y="1923103"/>
            <a:ext cx="6672263" cy="2246769"/>
          </a:xfrm>
          <a:prstGeom prst="rect">
            <a:avLst/>
          </a:prstGeom>
          <a:noFill/>
        </p:spPr>
        <p:txBody>
          <a:bodyPr wrap="square">
            <a:sp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A. Whoever: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bất</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cứ</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ai</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B. However: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tuy</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nhiên</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theo</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sau</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however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phải</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là</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dấu</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C. </a:t>
            </a:r>
            <a:r>
              <a:rPr lang="en-US" dirty="0" err="1">
                <a:latin typeface="Open Sans" panose="020B0606030504020204" pitchFamily="34" charset="0"/>
                <a:ea typeface="Open Sans" panose="020B0606030504020204" pitchFamily="34" charset="0"/>
                <a:cs typeface="Open Sans" panose="020B0606030504020204" pitchFamily="34" charset="0"/>
              </a:rPr>
              <a:t>Wherever:</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bất</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cứ</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nơi</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đâu</a:t>
            </a:r>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D. Whatever :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bất</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cứ</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điều</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gì</a:t>
            </a:r>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Answer:</a:t>
            </a:r>
          </a:p>
          <a:p>
            <a:r>
              <a:rPr lang="en-US" b="1" dirty="0">
                <a:latin typeface="Open Sans" panose="020B0606030504020204" pitchFamily="34" charset="0"/>
                <a:ea typeface="Open Sans" panose="020B0606030504020204" pitchFamily="34" charset="0"/>
                <a:cs typeface="Open Sans" panose="020B0606030504020204" pitchFamily="34" charset="0"/>
              </a:rPr>
              <a:t>D. Whatever :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bất</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cứ</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điều</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gì</a:t>
            </a: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=&gt; Translate and only it fits here</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oogle Shape;1278;p41">
            <a:extLst>
              <a:ext uri="{FF2B5EF4-FFF2-40B4-BE49-F238E27FC236}">
                <a16:creationId xmlns:a16="http://schemas.microsoft.com/office/drawing/2014/main" id="{66BC0AD0-27F3-4005-94E7-2B6F06D43C4D}"/>
              </a:ext>
            </a:extLst>
          </p:cNvPr>
          <p:cNvPicPr preferRelativeResize="0"/>
          <p:nvPr/>
        </p:nvPicPr>
        <p:blipFill>
          <a:blip r:embed="rId4">
            <a:alphaModFix amt="77000"/>
          </a:blip>
          <a:stretch>
            <a:fillRect/>
          </a:stretch>
        </p:blipFill>
        <p:spPr>
          <a:xfrm flipH="1">
            <a:off x="6979443" y="4169872"/>
            <a:ext cx="1962133" cy="973628"/>
          </a:xfrm>
          <a:prstGeom prst="rect">
            <a:avLst/>
          </a:prstGeom>
          <a:noFill/>
          <a:ln>
            <a:noFill/>
          </a:ln>
        </p:spPr>
      </p:pic>
      <p:pic>
        <p:nvPicPr>
          <p:cNvPr id="9" name="Google Shape;1238;p40">
            <a:extLst>
              <a:ext uri="{FF2B5EF4-FFF2-40B4-BE49-F238E27FC236}">
                <a16:creationId xmlns:a16="http://schemas.microsoft.com/office/drawing/2014/main" id="{77B28197-B41B-C788-C007-FCAC2AF5F7D1}"/>
              </a:ext>
            </a:extLst>
          </p:cNvPr>
          <p:cNvPicPr preferRelativeResize="0"/>
          <p:nvPr/>
        </p:nvPicPr>
        <p:blipFill>
          <a:blip r:embed="rId5">
            <a:alphaModFix amt="68000"/>
          </a:blip>
          <a:stretch>
            <a:fillRect/>
          </a:stretch>
        </p:blipFill>
        <p:spPr>
          <a:xfrm>
            <a:off x="6098765" y="2111985"/>
            <a:ext cx="1761356" cy="617948"/>
          </a:xfrm>
          <a:prstGeom prst="rect">
            <a:avLst/>
          </a:prstGeom>
          <a:noFill/>
          <a:ln>
            <a:noFill/>
          </a:ln>
        </p:spPr>
      </p:pic>
    </p:spTree>
    <p:extLst>
      <p:ext uri="{BB962C8B-B14F-4D97-AF65-F5344CB8AC3E}">
        <p14:creationId xmlns:p14="http://schemas.microsoft.com/office/powerpoint/2010/main" val="280461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657225" y="1348540"/>
            <a:ext cx="8067000" cy="2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141</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The role of a business consultant is to analyze problems facing a company and to instigate measures to turn that business around. </a:t>
            </a:r>
            <a:b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Business consultants use their years of experience to work with numerous companies of all sizes, big and small, to overcome the </a:t>
            </a:r>
            <a:b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challenges they face. </a:t>
            </a:r>
            <a:b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sz="1600" b="0" dirty="0"/>
          </a:p>
        </p:txBody>
      </p:sp>
      <p:grpSp>
        <p:nvGrpSpPr>
          <p:cNvPr id="175" name="Google Shape;175;p16"/>
          <p:cNvGrpSpPr/>
          <p:nvPr/>
        </p:nvGrpSpPr>
        <p:grpSpPr>
          <a:xfrm>
            <a:off x="-285137" y="-42863"/>
            <a:ext cx="2213949" cy="823771"/>
            <a:chOff x="-170837" y="90629"/>
            <a:chExt cx="2138308" cy="1023241"/>
          </a:xfrm>
        </p:grpSpPr>
        <p:pic>
          <p:nvPicPr>
            <p:cNvPr id="176" name="Google Shape;176;p16"/>
            <p:cNvPicPr preferRelativeResize="0"/>
            <p:nvPr/>
          </p:nvPicPr>
          <p:blipFill>
            <a:blip r:embed="rId3">
              <a:alphaModFix amt="52000"/>
            </a:blip>
            <a:stretch>
              <a:fillRect/>
            </a:stretch>
          </p:blipFill>
          <p:spPr>
            <a:xfrm rot="20471016" flipH="1">
              <a:off x="335461" y="90629"/>
              <a:ext cx="1240013" cy="1023241"/>
            </a:xfrm>
            <a:prstGeom prst="rect">
              <a:avLst/>
            </a:prstGeom>
            <a:noFill/>
            <a:ln>
              <a:noFill/>
            </a:ln>
          </p:spPr>
        </p:pic>
        <p:sp>
          <p:nvSpPr>
            <p:cNvPr id="180" name="Google Shape;180;p16"/>
            <p:cNvSpPr txBox="1"/>
            <p:nvPr/>
          </p:nvSpPr>
          <p:spPr>
            <a:xfrm>
              <a:off x="-170837" y="302368"/>
              <a:ext cx="2138308"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dirty="0">
                  <a:solidFill>
                    <a:schemeClr val="dk2"/>
                  </a:solidFill>
                  <a:latin typeface="Overpass Black"/>
                  <a:ea typeface="Overpass Black"/>
                  <a:cs typeface="Overpass Black"/>
                  <a:sym typeface="Overpass Black"/>
                </a:rPr>
                <a:t>141</a:t>
              </a:r>
              <a:endParaRPr sz="3500" dirty="0"/>
            </a:p>
          </p:txBody>
        </p:sp>
      </p:grpSp>
      <p:sp>
        <p:nvSpPr>
          <p:cNvPr id="3" name="TextBox 2">
            <a:extLst>
              <a:ext uri="{FF2B5EF4-FFF2-40B4-BE49-F238E27FC236}">
                <a16:creationId xmlns:a16="http://schemas.microsoft.com/office/drawing/2014/main" id="{0FE2CD68-7E03-90DA-2B54-E847C968C645}"/>
              </a:ext>
            </a:extLst>
          </p:cNvPr>
          <p:cNvSpPr txBox="1"/>
          <p:nvPr/>
        </p:nvSpPr>
        <p:spPr>
          <a:xfrm>
            <a:off x="202424" y="2149795"/>
            <a:ext cx="8521801" cy="2677656"/>
          </a:xfrm>
          <a:prstGeom prst="rect">
            <a:avLst/>
          </a:prstGeom>
          <a:noFill/>
        </p:spPr>
        <p:txBody>
          <a:bodyPr wrap="square">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 Some problems cannot be solved quickly:</a:t>
            </a:r>
            <a:r>
              <a:rPr lang="vi-VN" dirty="0">
                <a:solidFill>
                  <a:srgbClr val="0071D0"/>
                </a:solidFill>
                <a:latin typeface="Open Sans" panose="020B0606030504020204" pitchFamily="34" charset="0"/>
                <a:ea typeface="Open Sans" panose="020B0606030504020204" pitchFamily="34" charset="0"/>
                <a:cs typeface="Open Sans" panose="020B0606030504020204" pitchFamily="34" charset="0"/>
              </a:rPr>
              <a:t> Một số vấn đề không thể được giải quyết nhanh chóng</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B. That's where business consultants can help:</a:t>
            </a:r>
            <a:r>
              <a:rPr lang="vi-VN" dirty="0">
                <a:solidFill>
                  <a:srgbClr val="0071D0"/>
                </a:solidFill>
                <a:latin typeface="Open Sans" panose="020B0606030504020204" pitchFamily="34" charset="0"/>
                <a:ea typeface="Open Sans" panose="020B0606030504020204" pitchFamily="34" charset="0"/>
                <a:cs typeface="Open Sans" panose="020B0606030504020204" pitchFamily="34" charset="0"/>
              </a:rPr>
              <a:t>Đó</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nơi</a:t>
            </a:r>
            <a:r>
              <a:rPr lang="vi-VN" dirty="0">
                <a:solidFill>
                  <a:srgbClr val="0071D0"/>
                </a:solidFill>
                <a:latin typeface="Open Sans" panose="020B0606030504020204" pitchFamily="34" charset="0"/>
                <a:ea typeface="Open Sans" panose="020B0606030504020204" pitchFamily="34" charset="0"/>
                <a:cs typeface="Open Sans" panose="020B0606030504020204" pitchFamily="34" charset="0"/>
              </a:rPr>
              <a:t> là các chuyên gia tư vấn kinh doanh có thể giúp đỡ</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C. Asking for assistance can be difficult:</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Yêu</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cầu</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hỗ</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trợ</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khó</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71D0"/>
                </a:solidFill>
                <a:latin typeface="Open Sans" panose="020B0606030504020204" pitchFamily="34" charset="0"/>
                <a:ea typeface="Open Sans" panose="020B0606030504020204" pitchFamily="34" charset="0"/>
                <a:cs typeface="Open Sans" panose="020B0606030504020204" pitchFamily="34" charset="0"/>
              </a:rPr>
              <a:t>khăn</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D. Working together is the way forward: </a:t>
            </a:r>
            <a:r>
              <a:rPr lang="vi-VN" dirty="0">
                <a:solidFill>
                  <a:srgbClr val="0071D0"/>
                </a:solidFill>
                <a:latin typeface="Open Sans" panose="020B0606030504020204" pitchFamily="34" charset="0"/>
                <a:ea typeface="Open Sans" panose="020B0606030504020204" pitchFamily="34" charset="0"/>
                <a:cs typeface="Open Sans" panose="020B0606030504020204" pitchFamily="34" charset="0"/>
              </a:rPr>
              <a:t>Làm việc cùng nhau là con đường phía trước.</a:t>
            </a:r>
            <a:r>
              <a:rPr lang="en-US" dirty="0">
                <a:latin typeface="Open Sans" panose="020B0606030504020204" pitchFamily="34" charset="0"/>
                <a:ea typeface="Open Sans" panose="020B0606030504020204" pitchFamily="34" charset="0"/>
                <a:cs typeface="Open Sans" panose="020B0606030504020204" pitchFamily="34" charset="0"/>
              </a:rPr>
              <a:t>. </a:t>
            </a: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Answer:</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B. That's where business consultants can help:</a:t>
            </a:r>
            <a:r>
              <a:rPr lang="vi-VN" dirty="0">
                <a:solidFill>
                  <a:srgbClr val="0071D0"/>
                </a:solidFill>
                <a:latin typeface="Open Sans" panose="020B0606030504020204" pitchFamily="34" charset="0"/>
                <a:ea typeface="Open Sans" panose="020B0606030504020204" pitchFamily="34" charset="0"/>
                <a:cs typeface="Open Sans" panose="020B0606030504020204" pitchFamily="34" charset="0"/>
              </a:rPr>
              <a:t>Đó là nơi các chuyên gia tư vấn kinh doanh có thể giúp đỡ</a:t>
            </a:r>
            <a:r>
              <a:rPr lang="en-US" dirty="0">
                <a:solidFill>
                  <a:srgbClr val="0071D0"/>
                </a:solidFill>
                <a:latin typeface="Open Sans" panose="020B0606030504020204" pitchFamily="34" charset="0"/>
                <a:ea typeface="Open Sans" panose="020B0606030504020204" pitchFamily="34" charset="0"/>
                <a:cs typeface="Open Sans" panose="020B0606030504020204" pitchFamily="34" charset="0"/>
              </a:rPr>
              <a:t> =&gt; </a:t>
            </a:r>
            <a:r>
              <a:rPr lang="en-US" i="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This sentence fits best as it clearly links the two sections of the article. The beginning outlines why business consultants might be needed. The next part, following this sentence, goes to </a:t>
            </a:r>
            <a:r>
              <a:rPr lang="en-US" i="1" dirty="0" err="1">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to</a:t>
            </a:r>
            <a:r>
              <a:rPr lang="en-US" i="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explain the role and the advantages of using business consultants.</a:t>
            </a:r>
            <a:r>
              <a:rPr lang="en-US"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oogle Shape;1278;p41">
            <a:extLst>
              <a:ext uri="{FF2B5EF4-FFF2-40B4-BE49-F238E27FC236}">
                <a16:creationId xmlns:a16="http://schemas.microsoft.com/office/drawing/2014/main" id="{66BC0AD0-27F3-4005-94E7-2B6F06D43C4D}"/>
              </a:ext>
            </a:extLst>
          </p:cNvPr>
          <p:cNvPicPr preferRelativeResize="0"/>
          <p:nvPr/>
        </p:nvPicPr>
        <p:blipFill>
          <a:blip r:embed="rId4">
            <a:alphaModFix amt="77000"/>
          </a:blip>
          <a:stretch>
            <a:fillRect/>
          </a:stretch>
        </p:blipFill>
        <p:spPr>
          <a:xfrm flipH="1">
            <a:off x="6979443" y="4169872"/>
            <a:ext cx="1962133" cy="973628"/>
          </a:xfrm>
          <a:prstGeom prst="rect">
            <a:avLst/>
          </a:prstGeom>
          <a:noFill/>
          <a:ln>
            <a:noFill/>
          </a:ln>
        </p:spPr>
      </p:pic>
    </p:spTree>
    <p:extLst>
      <p:ext uri="{BB962C8B-B14F-4D97-AF65-F5344CB8AC3E}">
        <p14:creationId xmlns:p14="http://schemas.microsoft.com/office/powerpoint/2010/main" val="297224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359906" y="1227126"/>
            <a:ext cx="8067000" cy="2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A business consultant can proactively help  </a:t>
            </a:r>
            <a:r>
              <a:rPr lang="en-US" sz="1600" b="1" u="sng" dirty="0">
                <a:solidFill>
                  <a:srgbClr val="FF0000"/>
                </a:solidFill>
                <a:latin typeface="Open Sans" panose="020B0606030504020204" pitchFamily="34" charset="0"/>
                <a:ea typeface="Open Sans" panose="020B0606030504020204" pitchFamily="34" charset="0"/>
                <a:cs typeface="Open Sans" panose="020B0606030504020204" pitchFamily="34" charset="0"/>
              </a:rPr>
              <a:t>142</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failure and bankruptcy, grow the business, and give much-needed strategic direction.</a:t>
            </a:r>
            <a:endParaRPr sz="1600" b="0" dirty="0"/>
          </a:p>
        </p:txBody>
      </p:sp>
      <p:grpSp>
        <p:nvGrpSpPr>
          <p:cNvPr id="175" name="Google Shape;175;p16"/>
          <p:cNvGrpSpPr/>
          <p:nvPr/>
        </p:nvGrpSpPr>
        <p:grpSpPr>
          <a:xfrm>
            <a:off x="-277993" y="90629"/>
            <a:ext cx="2138308" cy="1023241"/>
            <a:chOff x="-170837" y="90629"/>
            <a:chExt cx="2138308" cy="1023241"/>
          </a:xfrm>
        </p:grpSpPr>
        <p:pic>
          <p:nvPicPr>
            <p:cNvPr id="176" name="Google Shape;176;p16"/>
            <p:cNvPicPr preferRelativeResize="0"/>
            <p:nvPr/>
          </p:nvPicPr>
          <p:blipFill>
            <a:blip r:embed="rId3">
              <a:alphaModFix amt="52000"/>
            </a:blip>
            <a:stretch>
              <a:fillRect/>
            </a:stretch>
          </p:blipFill>
          <p:spPr>
            <a:xfrm rot="20471016" flipH="1">
              <a:off x="335461" y="90629"/>
              <a:ext cx="1240013" cy="1023241"/>
            </a:xfrm>
            <a:prstGeom prst="rect">
              <a:avLst/>
            </a:prstGeom>
            <a:noFill/>
            <a:ln>
              <a:noFill/>
            </a:ln>
          </p:spPr>
        </p:pic>
        <p:sp>
          <p:nvSpPr>
            <p:cNvPr id="180" name="Google Shape;180;p16"/>
            <p:cNvSpPr txBox="1"/>
            <p:nvPr/>
          </p:nvSpPr>
          <p:spPr>
            <a:xfrm>
              <a:off x="-170837" y="302368"/>
              <a:ext cx="2138308"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dirty="0">
                  <a:solidFill>
                    <a:schemeClr val="dk2"/>
                  </a:solidFill>
                  <a:latin typeface="Overpass Black"/>
                  <a:ea typeface="Overpass Black"/>
                  <a:cs typeface="Overpass Black"/>
                  <a:sym typeface="Overpass Black"/>
                </a:rPr>
                <a:t>142</a:t>
              </a:r>
              <a:endParaRPr sz="3500" dirty="0"/>
            </a:p>
          </p:txBody>
        </p:sp>
      </p:grpSp>
      <p:sp>
        <p:nvSpPr>
          <p:cNvPr id="3" name="TextBox 2">
            <a:extLst>
              <a:ext uri="{FF2B5EF4-FFF2-40B4-BE49-F238E27FC236}">
                <a16:creationId xmlns:a16="http://schemas.microsoft.com/office/drawing/2014/main" id="{0FE2CD68-7E03-90DA-2B54-E847C968C645}"/>
              </a:ext>
            </a:extLst>
          </p:cNvPr>
          <p:cNvSpPr txBox="1"/>
          <p:nvPr/>
        </p:nvSpPr>
        <p:spPr>
          <a:xfrm>
            <a:off x="1235868" y="1890882"/>
            <a:ext cx="6672263" cy="2246769"/>
          </a:xfrm>
          <a:prstGeom prst="rect">
            <a:avLst/>
          </a:prstGeom>
          <a:noFill/>
        </p:spPr>
        <p:txBody>
          <a:bodyPr wrap="square">
            <a:spAutoFit/>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A. avert :  </a:t>
            </a:r>
            <a:r>
              <a:rPr lang="en-US" dirty="0" err="1">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ngăn</a:t>
            </a:r>
            <a:r>
              <a:rPr lang="en-US"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chặn</a:t>
            </a:r>
            <a:endParaRPr lang="en-US"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B. averted</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C. averting </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D. averts </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Answer: </a:t>
            </a:r>
          </a:p>
          <a:p>
            <a:r>
              <a:rPr lang="en-US" b="1" dirty="0">
                <a:latin typeface="Open Sans" panose="020B0606030504020204" pitchFamily="34" charset="0"/>
                <a:ea typeface="Open Sans" panose="020B0606030504020204" pitchFamily="34" charset="0"/>
                <a:cs typeface="Open Sans" panose="020B0606030504020204" pitchFamily="34" charset="0"/>
              </a:rPr>
              <a:t>A .avert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ngăn</a:t>
            </a:r>
            <a:r>
              <a:rPr lang="en-US"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chặn</a:t>
            </a:r>
            <a:r>
              <a:rPr lang="en-US"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=&gt; The infinitive is used after the verb help</a:t>
            </a:r>
          </a:p>
          <a:p>
            <a:pPr marL="0" indent="0">
              <a:buNone/>
            </a:pPr>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oogle Shape;1278;p41">
            <a:extLst>
              <a:ext uri="{FF2B5EF4-FFF2-40B4-BE49-F238E27FC236}">
                <a16:creationId xmlns:a16="http://schemas.microsoft.com/office/drawing/2014/main" id="{66BC0AD0-27F3-4005-94E7-2B6F06D43C4D}"/>
              </a:ext>
            </a:extLst>
          </p:cNvPr>
          <p:cNvPicPr preferRelativeResize="0"/>
          <p:nvPr/>
        </p:nvPicPr>
        <p:blipFill>
          <a:blip r:embed="rId4">
            <a:alphaModFix amt="77000"/>
          </a:blip>
          <a:stretch>
            <a:fillRect/>
          </a:stretch>
        </p:blipFill>
        <p:spPr>
          <a:xfrm flipH="1">
            <a:off x="6979443" y="4169872"/>
            <a:ext cx="1962133" cy="973628"/>
          </a:xfrm>
          <a:prstGeom prst="rect">
            <a:avLst/>
          </a:prstGeom>
          <a:noFill/>
          <a:ln>
            <a:noFill/>
          </a:ln>
        </p:spPr>
      </p:pic>
      <p:pic>
        <p:nvPicPr>
          <p:cNvPr id="9" name="Google Shape;1238;p40">
            <a:extLst>
              <a:ext uri="{FF2B5EF4-FFF2-40B4-BE49-F238E27FC236}">
                <a16:creationId xmlns:a16="http://schemas.microsoft.com/office/drawing/2014/main" id="{77B28197-B41B-C788-C007-FCAC2AF5F7D1}"/>
              </a:ext>
            </a:extLst>
          </p:cNvPr>
          <p:cNvPicPr preferRelativeResize="0"/>
          <p:nvPr/>
        </p:nvPicPr>
        <p:blipFill>
          <a:blip r:embed="rId5">
            <a:alphaModFix amt="68000"/>
          </a:blip>
          <a:stretch>
            <a:fillRect/>
          </a:stretch>
        </p:blipFill>
        <p:spPr>
          <a:xfrm>
            <a:off x="6098765" y="2111985"/>
            <a:ext cx="1761356" cy="617948"/>
          </a:xfrm>
          <a:prstGeom prst="rect">
            <a:avLst/>
          </a:prstGeom>
          <a:noFill/>
          <a:ln>
            <a:noFill/>
          </a:ln>
        </p:spPr>
      </p:pic>
    </p:spTree>
    <p:extLst>
      <p:ext uri="{BB962C8B-B14F-4D97-AF65-F5344CB8AC3E}">
        <p14:creationId xmlns:p14="http://schemas.microsoft.com/office/powerpoint/2010/main" val="58386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4"/>
          <p:cNvSpPr txBox="1">
            <a:spLocks noGrp="1"/>
          </p:cNvSpPr>
          <p:nvPr>
            <p:ph type="ctrTitle"/>
          </p:nvPr>
        </p:nvSpPr>
        <p:spPr>
          <a:xfrm>
            <a:off x="2239453" y="1051650"/>
            <a:ext cx="7012500" cy="30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6">
                    <a:lumMod val="75000"/>
                  </a:schemeClr>
                </a:solidFill>
              </a:rPr>
              <a:t>THANKS!</a:t>
            </a:r>
            <a:endParaRPr dirty="0">
              <a:solidFill>
                <a:schemeClr val="accent6">
                  <a:lumMod val="75000"/>
                </a:schemeClr>
              </a:solidFill>
            </a:endParaRPr>
          </a:p>
        </p:txBody>
      </p:sp>
      <p:sp>
        <p:nvSpPr>
          <p:cNvPr id="163" name="Google Shape;163;p14"/>
          <p:cNvSpPr txBox="1">
            <a:spLocks noGrp="1"/>
          </p:cNvSpPr>
          <p:nvPr>
            <p:ph type="subTitle" idx="1"/>
          </p:nvPr>
        </p:nvSpPr>
        <p:spPr>
          <a:xfrm>
            <a:off x="2170780" y="3018957"/>
            <a:ext cx="4635600" cy="2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i="1" dirty="0"/>
          </a:p>
        </p:txBody>
      </p:sp>
    </p:spTree>
    <p:extLst>
      <p:ext uri="{BB962C8B-B14F-4D97-AF65-F5344CB8AC3E}">
        <p14:creationId xmlns:p14="http://schemas.microsoft.com/office/powerpoint/2010/main" val="2394474325"/>
      </p:ext>
    </p:extLst>
  </p:cSld>
  <p:clrMapOvr>
    <a:masterClrMapping/>
  </p:clrMapOvr>
</p:sld>
</file>

<file path=ppt/theme/theme1.xml><?xml version="1.0" encoding="utf-8"?>
<a:theme xmlns:a="http://schemas.openxmlformats.org/drawingml/2006/main" name="Aqua Marketing Plan Infographics by Slidego">
  <a:themeElements>
    <a:clrScheme name="Simple Light">
      <a:dk1>
        <a:srgbClr val="434343"/>
      </a:dk1>
      <a:lt1>
        <a:srgbClr val="FFFFFF"/>
      </a:lt1>
      <a:dk2>
        <a:srgbClr val="073763"/>
      </a:dk2>
      <a:lt2>
        <a:srgbClr val="9EDCD9"/>
      </a:lt2>
      <a:accent1>
        <a:srgbClr val="B6D7A8"/>
      </a:accent1>
      <a:accent2>
        <a:srgbClr val="6FA8DC"/>
      </a:accent2>
      <a:accent3>
        <a:srgbClr val="9EDCD9"/>
      </a:accent3>
      <a:accent4>
        <a:srgbClr val="B6D7A8"/>
      </a:accent4>
      <a:accent5>
        <a:srgbClr val="6FA8DC"/>
      </a:accent5>
      <a:accent6>
        <a:srgbClr val="073763"/>
      </a:accent6>
      <a:hlink>
        <a:srgbClr val="6FA8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587</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Overpass Black</vt:lpstr>
      <vt:lpstr>Passion One</vt:lpstr>
      <vt:lpstr>Overpass</vt:lpstr>
      <vt:lpstr>Open Sans</vt:lpstr>
      <vt:lpstr>Arial</vt:lpstr>
      <vt:lpstr>Aqua Marketing Plan Infographics by Slidego</vt:lpstr>
      <vt:lpstr>HI GUYS ^^ </vt:lpstr>
      <vt:lpstr>The Role of Business Consultants</vt:lpstr>
      <vt:lpstr>Perhaps you come across  139  that you feel you can't overcome, or questions you can't answer. Occasionally, the problem may be with the people you work with, or the working practices you have adopted.</vt:lpstr>
      <vt:lpstr>140  the cause, when business gets tough, you must look for help.</vt:lpstr>
      <vt:lpstr>141  The role of a business consultant is to analyze problems facing a company and to instigate measures to turn that business around.  Business consultants use their years of experience to work with numerous companies of all sizes, big and small, to overcome the  challenges they face.  </vt:lpstr>
      <vt:lpstr>A business consultant can proactively help  142  failure and bankruptcy, grow the business, and give much-needed strategic direction.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GUYS ^^</dc:title>
  <dc:creator>DELL</dc:creator>
  <cp:lastModifiedBy>DELL</cp:lastModifiedBy>
  <cp:revision>7</cp:revision>
  <dcterms:modified xsi:type="dcterms:W3CDTF">2023-11-21T08:53:16Z</dcterms:modified>
</cp:coreProperties>
</file>