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notesMasterIdLst>
    <p:notesMasterId r:id="rId19"/>
  </p:notesMasterIdLst>
  <p:sldIdLst>
    <p:sldId id="268" r:id="rId2"/>
    <p:sldId id="270" r:id="rId3"/>
    <p:sldId id="258" r:id="rId4"/>
    <p:sldId id="259" r:id="rId5"/>
    <p:sldId id="271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74" r:id="rId14"/>
    <p:sldId id="272" r:id="rId15"/>
    <p:sldId id="275" r:id="rId16"/>
    <p:sldId id="27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9"/>
    <p:restoredTop sz="73157"/>
  </p:normalViewPr>
  <p:slideViewPr>
    <p:cSldViewPr snapToGrid="0">
      <p:cViewPr varScale="1">
        <p:scale>
          <a:sx n="77" d="100"/>
          <a:sy n="77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89D46-334E-204D-A0DD-CF1C74B6D742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0C064-0553-824E-9628-8642647AF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Superposition:</a:t>
            </a:r>
            <a:r>
              <a:rPr lang="en-GB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linear combination of the computational basis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0.6∣0⟩+0.8∣1⟩ are a </a:t>
            </a:r>
            <a:r>
              <a:rPr lang="en-GB" b="1" dirty="0"/>
              <a:t>superposition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Amplitude</a:t>
            </a:r>
            <a:r>
              <a:rPr lang="en-GB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coefficient from the state in superposition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0C064-0553-824E-9628-8642647AFB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22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CNOT as a very simple kind of </a:t>
            </a:r>
            <a:r>
              <a:rPr lang="en-GB" dirty="0"/>
              <a:t>if-then</a:t>
            </a:r>
            <a:r>
              <a:rPr lang="en-GB" b="0" i="0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 statement</a:t>
            </a:r>
          </a:p>
          <a:p>
            <a:endParaRPr lang="en-GB" dirty="0"/>
          </a:p>
          <a:p>
            <a:r>
              <a:rPr lang="en-GB" dirty="0"/>
              <a:t>if</a:t>
            </a:r>
            <a:r>
              <a:rPr lang="en-GB" b="0" i="0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 the control qubit is set, </a:t>
            </a:r>
            <a:r>
              <a:rPr lang="en-GB" dirty="0"/>
              <a:t>then</a:t>
            </a:r>
            <a:r>
              <a:rPr lang="en-GB" b="0" i="0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 NOT the target qubit.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0C064-0553-824E-9628-8642647AFB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quantum wire represents a single qubit</a:t>
            </a:r>
          </a:p>
          <a:p>
            <a:r>
              <a:rPr lang="en-GB" b="0" i="0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wire is just the passage of time, with nothing happening to the qubit</a:t>
            </a:r>
          </a:p>
          <a:p>
            <a:r>
              <a:rPr lang="en-GB" b="0" i="0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Important or special is because we don’t know how to store a qubit. </a:t>
            </a:r>
          </a:p>
          <a:p>
            <a:r>
              <a:rPr lang="en-GB" b="0" i="0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Hard to represent because we need it to be stored in someone that isn’t easily disturbed, and quite stable</a:t>
            </a:r>
          </a:p>
          <a:p>
            <a:r>
              <a:rPr lang="en-GB" b="0" i="0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But when its too stable or reacts weakly with other systems then its harder to manipulate the qubits or apple quantum gates to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0C064-0553-824E-9628-8642647AFB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8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Write matrix representation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that XX = 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0C064-0553-824E-9628-8642647AFB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0C064-0553-824E-9628-8642647AFB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26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1" dirty="0">
                <a:solidFill>
                  <a:srgbClr val="243B53"/>
                </a:solidFill>
                <a:effectLst/>
                <a:latin typeface="KaTeX_Math"/>
              </a:rPr>
              <a:t>H</a:t>
            </a:r>
            <a:r>
              <a:rPr lang="en-GB" b="0" i="0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 gate in its circuit and matrix representations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0C064-0553-824E-9628-8642647AFB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Roboto" panose="020F0502020204030204" pitchFamily="34" charset="0"/>
              </a:rPr>
              <a:t>The Hadamard gate can also be expressed as a 90º rotation around the Y-axis, followed by a 180º rotation around the X-axis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0C064-0553-824E-9628-8642647AFB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Refer back to classical bits - quantum system allows a qubit to be in a </a:t>
            </a:r>
            <a:r>
              <a:rPr lang="en-GB" b="1" dirty="0"/>
              <a:t>superposition</a:t>
            </a:r>
            <a:r>
              <a:rPr lang="en-GB" dirty="0"/>
              <a:t> of both at the same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0C064-0553-824E-9628-8642647AFB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06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2550"/>
              </a:lnSpc>
              <a:spcAft>
                <a:spcPts val="1650"/>
              </a:spcAft>
            </a:pPr>
            <a:r>
              <a:rPr lang="en-GB" b="0" i="0" dirty="0" err="1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Im</a:t>
            </a:r>
            <a:r>
              <a:rPr lang="en-GB" b="0" i="0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 just going to describe the circuit and </a:t>
            </a:r>
            <a:r>
              <a:rPr lang="en-GB" b="0" i="0" dirty="0" err="1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youre</a:t>
            </a:r>
            <a:r>
              <a:rPr lang="en-GB" b="0" i="0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 just going to take it as a given at the moment</a:t>
            </a:r>
          </a:p>
          <a:p>
            <a:pPr algn="l">
              <a:lnSpc>
                <a:spcPts val="2550"/>
              </a:lnSpc>
              <a:spcAft>
                <a:spcPts val="1650"/>
              </a:spcAft>
            </a:pPr>
            <a:endParaRPr lang="en-GB" b="0" i="0" dirty="0">
              <a:solidFill>
                <a:srgbClr val="243B53"/>
              </a:solidFill>
              <a:effectLst/>
              <a:latin typeface="Libre Baskerville" panose="02000000000000000000" pitchFamily="2" charset="0"/>
            </a:endParaRPr>
          </a:p>
          <a:p>
            <a:pPr algn="l">
              <a:lnSpc>
                <a:spcPts val="2550"/>
              </a:lnSpc>
              <a:spcAft>
                <a:spcPts val="1650"/>
              </a:spcAft>
            </a:pPr>
            <a:r>
              <a:rPr lang="en-GB" b="0" i="0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The wire with the small, filled dot on it (the top wire, in this example) is called the </a:t>
            </a:r>
            <a:r>
              <a:rPr lang="en-GB" b="0" i="1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control</a:t>
            </a:r>
            <a:r>
              <a:rPr lang="en-GB" b="0" i="0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 qubit, </a:t>
            </a:r>
          </a:p>
          <a:p>
            <a:pPr algn="l">
              <a:lnSpc>
                <a:spcPts val="2550"/>
              </a:lnSpc>
              <a:spcAft>
                <a:spcPts val="1650"/>
              </a:spcAft>
            </a:pPr>
            <a:endParaRPr lang="en-GB" b="0" i="0" dirty="0">
              <a:solidFill>
                <a:srgbClr val="243B53"/>
              </a:solidFill>
              <a:effectLst/>
              <a:latin typeface="Libre Baskerville" panose="02000000000000000000" pitchFamily="2" charset="0"/>
            </a:endParaRPr>
          </a:p>
          <a:p>
            <a:pPr algn="l">
              <a:lnSpc>
                <a:spcPts val="2550"/>
              </a:lnSpc>
              <a:spcAft>
                <a:spcPts val="1650"/>
              </a:spcAft>
            </a:pPr>
            <a:r>
              <a:rPr lang="en-GB" b="0" i="0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. And the wire with the larger, unfilled circle on it is called the </a:t>
            </a:r>
            <a:r>
              <a:rPr lang="en-GB" b="0" i="1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target</a:t>
            </a:r>
            <a:r>
              <a:rPr lang="en-GB" b="0" i="0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 qubit.</a:t>
            </a:r>
          </a:p>
          <a:p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0C064-0553-824E-9628-8642647AFB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before, the</a:t>
            </a:r>
            <a:r>
              <a:rPr lang="en-GB" b="0" i="0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 normalization condition applies</a:t>
            </a:r>
          </a:p>
          <a:p>
            <a:r>
              <a:rPr lang="en-GB" b="0" i="0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the sum of the squares of the absolute values is </a:t>
            </a:r>
            <a:r>
              <a:rPr lang="en-GB" b="0" i="0" dirty="0">
                <a:solidFill>
                  <a:srgbClr val="243B53"/>
                </a:solidFill>
                <a:effectLst/>
                <a:latin typeface="KaTeX_Main"/>
              </a:rPr>
              <a:t>11</a:t>
            </a:r>
            <a:endParaRPr lang="en-GB" b="0" i="0" dirty="0">
              <a:solidFill>
                <a:srgbClr val="243B53"/>
              </a:solidFill>
              <a:effectLst/>
              <a:latin typeface="Libre Baskerville" panose="02000000000000000000" pitchFamily="2" charset="0"/>
            </a:endParaRPr>
          </a:p>
          <a:p>
            <a:endParaRPr lang="en-GB" b="0" i="0" dirty="0">
              <a:solidFill>
                <a:srgbClr val="243B53"/>
              </a:solidFill>
              <a:effectLst/>
              <a:latin typeface="Libre Baskerville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0C064-0553-824E-9628-8642647AFB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91A759-BFF8-4B5B-9ECE-D93AC303B331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27428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47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807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59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9748B-ADD6-4C5A-8C2A-A39721276E74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2871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946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2/28/25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254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7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F6A1D9-D323-4F4E-8655-25E2D32CE742}" type="datetime1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24839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291FA4-6264-4BB8-B3B5-77711EED2D82}" type="datetime1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503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F6A1D9-D323-4F4E-8655-25E2D32CE742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015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7E0263-7B9F-C441-067D-DD34412FD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gate-based quantum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10DE20-F567-C475-8216-F64104715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Single qubit gates</a:t>
            </a:r>
          </a:p>
        </p:txBody>
      </p:sp>
    </p:spTree>
    <p:extLst>
      <p:ext uri="{BB962C8B-B14F-4D97-AF65-F5344CB8AC3E}">
        <p14:creationId xmlns:p14="http://schemas.microsoft.com/office/powerpoint/2010/main" val="38928387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EE67-383E-8473-C74B-FB2596E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Hadamard gate on general</a:t>
            </a:r>
            <a:endParaRPr lang="en-US" dirty="0"/>
          </a:p>
        </p:txBody>
      </p:sp>
      <p:pic>
        <p:nvPicPr>
          <p:cNvPr id="5" name="Content Placeholder 4" descr="A math equation with numbers and symbols&#10;&#10;AI-generated content may be incorrect.">
            <a:extLst>
              <a:ext uri="{FF2B5EF4-FFF2-40B4-BE49-F238E27FC236}">
                <a16:creationId xmlns:a16="http://schemas.microsoft.com/office/drawing/2014/main" id="{D8D67201-A901-45BC-05A2-1EFEB5FAC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2387831"/>
            <a:ext cx="9601200" cy="1669773"/>
          </a:xfrm>
        </p:spPr>
      </p:pic>
    </p:spTree>
    <p:extLst>
      <p:ext uri="{BB962C8B-B14F-4D97-AF65-F5344CB8AC3E}">
        <p14:creationId xmlns:p14="http://schemas.microsoft.com/office/powerpoint/2010/main" val="40468406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number and square root of a mathematical problem&#10;&#10;AI-generated content may be incorrect.">
            <a:extLst>
              <a:ext uri="{FF2B5EF4-FFF2-40B4-BE49-F238E27FC236}">
                <a16:creationId xmlns:a16="http://schemas.microsoft.com/office/drawing/2014/main" id="{37BEC769-E073-A116-FCEF-79B73651F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0889" y="677025"/>
            <a:ext cx="3378200" cy="939800"/>
          </a:xfrm>
        </p:spPr>
      </p:pic>
      <p:pic>
        <p:nvPicPr>
          <p:cNvPr id="7" name="Picture 6" descr="A white background with black numbers and symbols&#10;&#10;AI-generated content may be incorrect.">
            <a:extLst>
              <a:ext uri="{FF2B5EF4-FFF2-40B4-BE49-F238E27FC236}">
                <a16:creationId xmlns:a16="http://schemas.microsoft.com/office/drawing/2014/main" id="{ED835A69-AD4E-AF19-2BA2-A471047DD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950" y="2613891"/>
            <a:ext cx="5969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788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8A60-A32D-EDBD-9F1E-29093DD6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Hadamard used for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D8C3-07AE-CEB5-5274-C60EC544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Creates a </a:t>
            </a:r>
            <a:r>
              <a:rPr lang="en-GB" b="1" dirty="0"/>
              <a:t>superposition</a:t>
            </a:r>
            <a:r>
              <a:rPr lang="en-GB" dirty="0"/>
              <a:t>, meaning it transforms a qubit so that it has an equal probability of being in </a:t>
            </a:r>
            <a:r>
              <a:rPr lang="en-GB" b="1" dirty="0"/>
              <a:t>|0⟩ or |1⟩</a:t>
            </a:r>
            <a:r>
              <a:rPr lang="en-GB" dirty="0"/>
              <a:t> when measured</a:t>
            </a:r>
          </a:p>
          <a:p>
            <a:r>
              <a:rPr lang="en-GB" dirty="0"/>
              <a:t>By applying the Hadamard gate to many qubits, we can create </a:t>
            </a:r>
            <a:r>
              <a:rPr lang="en-GB" b="1" dirty="0"/>
              <a:t>all possible states at once</a:t>
            </a:r>
            <a:r>
              <a:rPr lang="en-GB" dirty="0"/>
              <a:t> in a quantum system. </a:t>
            </a:r>
          </a:p>
          <a:p>
            <a:pPr lvl="1"/>
            <a:r>
              <a:rPr lang="en-GB" b="1" dirty="0"/>
              <a:t>Grover's search algorithm</a:t>
            </a:r>
            <a:r>
              <a:rPr lang="en-GB" dirty="0"/>
              <a:t>, which rely on superposition and interference to speed up computation.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24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B987-C160-DDB8-80F8-A75B89CB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Multi-qubit gates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9D495-12CA-C4A4-DB3D-5C58E50C9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7B74-0B65-3BA0-712C-D8DBF7DD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63534"/>
            <a:ext cx="9601200" cy="908165"/>
          </a:xfrm>
        </p:spPr>
        <p:txBody>
          <a:bodyPr>
            <a:normAutofit fontScale="90000"/>
          </a:bodyPr>
          <a:lstStyle/>
          <a:p>
            <a:pPr>
              <a:lnSpc>
                <a:spcPts val="2550"/>
              </a:lnSpc>
              <a:spcBef>
                <a:spcPts val="5100"/>
              </a:spcBef>
              <a:spcAft>
                <a:spcPts val="2550"/>
              </a:spcAft>
            </a:pPr>
            <a:r>
              <a:rPr lang="en-GB" b="0" i="0" dirty="0">
                <a:solidFill>
                  <a:srgbClr val="243B53"/>
                </a:solidFill>
                <a:effectLst/>
                <a:latin typeface="Libre Franklin" panose="020F0502020204030204" pitchFamily="34" charset="0"/>
              </a:rPr>
              <a:t>The controlled-NOT gate</a:t>
            </a:r>
            <a:br>
              <a:rPr lang="en-GB" b="0" i="0" dirty="0">
                <a:solidFill>
                  <a:srgbClr val="243B53"/>
                </a:solidFill>
                <a:effectLst/>
                <a:latin typeface="Libre Franklin" panose="020F0502020204030204" pitchFamily="34" charset="0"/>
              </a:rPr>
            </a:br>
            <a:br>
              <a:rPr lang="en-GB" dirty="0"/>
            </a:br>
            <a:endParaRPr lang="en-US" dirty="0"/>
          </a:p>
        </p:txBody>
      </p:sp>
      <p:pic>
        <p:nvPicPr>
          <p:cNvPr id="5" name="Content Placeholder 4" descr="A black and white diagram&#10;&#10;AI-generated content may be incorrect.">
            <a:extLst>
              <a:ext uri="{FF2B5EF4-FFF2-40B4-BE49-F238E27FC236}">
                <a16:creationId xmlns:a16="http://schemas.microsoft.com/office/drawing/2014/main" id="{F3D88DD7-EEFB-4F2F-8791-15F839029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8251" y="2171699"/>
            <a:ext cx="6167898" cy="3746616"/>
          </a:xfrm>
        </p:spPr>
      </p:pic>
    </p:spTree>
    <p:extLst>
      <p:ext uri="{BB962C8B-B14F-4D97-AF65-F5344CB8AC3E}">
        <p14:creationId xmlns:p14="http://schemas.microsoft.com/office/powerpoint/2010/main" val="194333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F242-C12D-A2C4-2AA4-335EE48E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43B53"/>
                </a:solidFill>
                <a:latin typeface="Libre Baskerville" panose="02000000000000000000" pitchFamily="2" charset="0"/>
              </a:rPr>
              <a:t>T</a:t>
            </a:r>
            <a:r>
              <a:rPr lang="en-GB" b="0" i="0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wo-qubit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32D67-1AAA-2241-D6B6-48D5E460B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243B53"/>
                </a:solidFill>
                <a:latin typeface="Libre Baskerville" panose="02000000000000000000" pitchFamily="2" charset="0"/>
              </a:rPr>
              <a:t>F</a:t>
            </a:r>
            <a:r>
              <a:rPr lang="en-GB" b="0" i="0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our computational basis states, corresponding to the four possible states of a two-bit system</a:t>
            </a:r>
          </a:p>
          <a:p>
            <a:pPr lvl="1"/>
            <a:r>
              <a:rPr lang="en-GB" b="0" i="0" dirty="0">
                <a:solidFill>
                  <a:srgbClr val="243B53"/>
                </a:solidFill>
                <a:effectLst/>
                <a:latin typeface="KaTeX_Main"/>
              </a:rPr>
              <a:t>∣00⟩</a:t>
            </a:r>
          </a:p>
          <a:p>
            <a:pPr lvl="1"/>
            <a:r>
              <a:rPr lang="en-GB" b="0" i="0" dirty="0">
                <a:solidFill>
                  <a:srgbClr val="243B53"/>
                </a:solidFill>
                <a:effectLst/>
                <a:latin typeface="KaTeX_Main"/>
              </a:rPr>
              <a:t>∣01⟩</a:t>
            </a:r>
          </a:p>
          <a:p>
            <a:pPr lvl="1"/>
            <a:r>
              <a:rPr lang="en-GB" b="0" i="0" dirty="0">
                <a:solidFill>
                  <a:srgbClr val="243B53"/>
                </a:solidFill>
                <a:effectLst/>
                <a:latin typeface="KaTeX_Main"/>
              </a:rPr>
              <a:t>∣10⟩</a:t>
            </a:r>
          </a:p>
          <a:p>
            <a:pPr lvl="1"/>
            <a:r>
              <a:rPr lang="en-GB" b="0" i="0" dirty="0">
                <a:solidFill>
                  <a:srgbClr val="243B53"/>
                </a:solidFill>
                <a:effectLst/>
                <a:latin typeface="Libre Baskerville" panose="02000000000000000000" pitchFamily="2" charset="0"/>
              </a:rPr>
              <a:t>and </a:t>
            </a:r>
            <a:r>
              <a:rPr lang="en-GB" b="0" i="0" dirty="0">
                <a:solidFill>
                  <a:srgbClr val="243B53"/>
                </a:solidFill>
                <a:effectLst/>
                <a:latin typeface="KaTeX_Main"/>
              </a:rPr>
              <a:t>∣11⟩</a:t>
            </a:r>
          </a:p>
          <a:p>
            <a:pPr lvl="1"/>
            <a:endParaRPr lang="en-GB" i="0" dirty="0">
              <a:solidFill>
                <a:srgbClr val="243B53"/>
              </a:solidFill>
              <a:latin typeface="Libre Baskerville" panose="02000000000000000000" pitchFamily="2" charset="0"/>
            </a:endParaRPr>
          </a:p>
          <a:p>
            <a:pPr algn="l">
              <a:lnSpc>
                <a:spcPts val="2550"/>
              </a:lnSpc>
              <a:spcAft>
                <a:spcPts val="1650"/>
              </a:spcAft>
            </a:pPr>
            <a:r>
              <a:rPr lang="el-GR" b="0" i="1" dirty="0">
                <a:solidFill>
                  <a:srgbClr val="243B53"/>
                </a:solidFill>
                <a:effectLst/>
                <a:latin typeface="KaTeX_Math"/>
              </a:rPr>
              <a:t>α</a:t>
            </a:r>
            <a:r>
              <a:rPr lang="el-GR" b="0" i="0" dirty="0">
                <a:solidFill>
                  <a:srgbClr val="243B53"/>
                </a:solidFill>
                <a:effectLst/>
                <a:latin typeface="KaTeX_Main"/>
              </a:rPr>
              <a:t>∣00⟩+</a:t>
            </a:r>
            <a:r>
              <a:rPr lang="el-GR" b="0" i="1" dirty="0">
                <a:solidFill>
                  <a:srgbClr val="243B53"/>
                </a:solidFill>
                <a:effectLst/>
                <a:latin typeface="KaTeX_Math"/>
              </a:rPr>
              <a:t>β</a:t>
            </a:r>
            <a:r>
              <a:rPr lang="el-GR" b="0" i="0" dirty="0">
                <a:solidFill>
                  <a:srgbClr val="243B53"/>
                </a:solidFill>
                <a:effectLst/>
                <a:latin typeface="KaTeX_Main"/>
              </a:rPr>
              <a:t>∣01⟩+</a:t>
            </a:r>
            <a:r>
              <a:rPr lang="el-GR" b="0" i="1" dirty="0">
                <a:solidFill>
                  <a:srgbClr val="243B53"/>
                </a:solidFill>
                <a:effectLst/>
                <a:latin typeface="KaTeX_Math"/>
              </a:rPr>
              <a:t>γ</a:t>
            </a:r>
            <a:r>
              <a:rPr lang="el-GR" b="0" i="0" dirty="0">
                <a:solidFill>
                  <a:srgbClr val="243B53"/>
                </a:solidFill>
                <a:effectLst/>
                <a:latin typeface="KaTeX_Main"/>
              </a:rPr>
              <a:t>∣10⟩+</a:t>
            </a:r>
            <a:r>
              <a:rPr lang="el-GR" b="0" i="1" dirty="0">
                <a:solidFill>
                  <a:srgbClr val="243B53"/>
                </a:solidFill>
                <a:effectLst/>
                <a:latin typeface="KaTeX_Math"/>
              </a:rPr>
              <a:t>δ</a:t>
            </a:r>
            <a:r>
              <a:rPr lang="el-GR" b="0" i="0" dirty="0">
                <a:solidFill>
                  <a:srgbClr val="243B53"/>
                </a:solidFill>
                <a:effectLst/>
                <a:latin typeface="KaTeX_Main"/>
              </a:rPr>
              <a:t>∣11⟩</a:t>
            </a:r>
            <a:endParaRPr lang="el-GR" b="0" i="0" dirty="0">
              <a:solidFill>
                <a:srgbClr val="243B53"/>
              </a:solidFill>
              <a:effectLst/>
              <a:latin typeface="Libre Baskerville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4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0C0D-9F05-B96B-29F8-A00BF2D9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to CNOT GATES</a:t>
            </a:r>
          </a:p>
        </p:txBody>
      </p:sp>
      <p:pic>
        <p:nvPicPr>
          <p:cNvPr id="6" name="Content Placeholder 5" descr="A number symbols with numbers and arrows&#10;&#10;AI-generated content may be incorrect.">
            <a:extLst>
              <a:ext uri="{FF2B5EF4-FFF2-40B4-BE49-F238E27FC236}">
                <a16:creationId xmlns:a16="http://schemas.microsoft.com/office/drawing/2014/main" id="{2F0496F1-2BF8-D623-FF1C-57E5B877D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2683" y="1107124"/>
            <a:ext cx="3741310" cy="40738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0540F-9074-AEBA-54E5-2A62042B8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ibre Baskerville" panose="02000000000000000000" pitchFamily="2" charset="0"/>
              </a:rPr>
              <a:t>C</a:t>
            </a:r>
            <a:r>
              <a:rPr lang="en-GB" b="0" i="0" dirty="0">
                <a:solidFill>
                  <a:schemeClr val="bg1"/>
                </a:solidFill>
                <a:effectLst/>
                <a:latin typeface="Libre Baskerville" panose="02000000000000000000" pitchFamily="2" charset="0"/>
              </a:rPr>
              <a:t>ontrol qubit is set to </a:t>
            </a:r>
            <a:r>
              <a:rPr lang="en-GB" b="0" i="0" dirty="0">
                <a:solidFill>
                  <a:schemeClr val="bg1"/>
                </a:solidFill>
                <a:effectLst/>
                <a:latin typeface="KaTeX_Main"/>
              </a:rPr>
              <a:t>1</a:t>
            </a:r>
            <a:r>
              <a:rPr lang="en-GB" b="0" i="0" dirty="0">
                <a:solidFill>
                  <a:schemeClr val="bg1"/>
                </a:solidFill>
                <a:effectLst/>
                <a:latin typeface="Libre Baskerville" panose="02000000000000000000" pitchFamily="2" charset="0"/>
              </a:rPr>
              <a:t>, as in the states </a:t>
            </a:r>
            <a:r>
              <a:rPr lang="en-GB" b="0" i="0" dirty="0">
                <a:solidFill>
                  <a:schemeClr val="bg1"/>
                </a:solidFill>
                <a:effectLst/>
                <a:latin typeface="KaTeX_Main"/>
              </a:rPr>
              <a:t>∣10⟩ </a:t>
            </a:r>
            <a:r>
              <a:rPr lang="en-GB" b="0" i="0" dirty="0">
                <a:solidFill>
                  <a:schemeClr val="bg1"/>
                </a:solidFill>
                <a:effectLst/>
                <a:latin typeface="Libre Baskerville" panose="02000000000000000000" pitchFamily="2" charset="0"/>
              </a:rPr>
              <a:t>and </a:t>
            </a:r>
            <a:r>
              <a:rPr lang="en-GB" b="0" i="0" dirty="0">
                <a:solidFill>
                  <a:schemeClr val="bg1"/>
                </a:solidFill>
                <a:effectLst/>
                <a:latin typeface="KaTeX_Main"/>
              </a:rPr>
              <a:t>∣11⟩∣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Libre Baskerville" panose="02000000000000000000" pitchFamily="2" charset="0"/>
              </a:rPr>
              <a:t>then it flips (i.e., NOTs) the target qubit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Libre Baskerville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Libre Baskerville" panose="02000000000000000000" pitchFamily="2" charset="0"/>
              </a:rPr>
              <a:t>Otherwise, nothing</a:t>
            </a:r>
          </a:p>
        </p:txBody>
      </p:sp>
    </p:spTree>
    <p:extLst>
      <p:ext uri="{BB962C8B-B14F-4D97-AF65-F5344CB8AC3E}">
        <p14:creationId xmlns:p14="http://schemas.microsoft.com/office/powerpoint/2010/main" val="2902376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1D23-1B6B-B6C9-BB50-925EDF8E8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E6A4C-27B2-4605-AFB2-AE69F3107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Next week: Multi qubit gates</a:t>
            </a:r>
          </a:p>
        </p:txBody>
      </p:sp>
    </p:spTree>
    <p:extLst>
      <p:ext uri="{BB962C8B-B14F-4D97-AF65-F5344CB8AC3E}">
        <p14:creationId xmlns:p14="http://schemas.microsoft.com/office/powerpoint/2010/main" val="367009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A654-617D-C6D4-C8E5-600D043C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Qubits?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D86A4-43C3-A1BD-7D4C-14D2C7926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States and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0936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E4CE-F257-8DA8-8BC9-111C8CDB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of a qubit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FC0-5937-77B8-76C1-47C7770A6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Quantum computers are made up of qubits, which has a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Instead of the state of a bit (0 or 1), states of a qubits is a vector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state of a qubit is a vector in a </a:t>
            </a:r>
            <a:r>
              <a:rPr lang="en-GB" b="1" dirty="0"/>
              <a:t>two-dimensional vector space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 idea what a qubit is physically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state of the qubit could be stored somehow on an electron, or a photon, or an 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35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4790-EDBC-DF43-B3F2-A91D6D47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states of qubits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3A0E0E-CC82-938A-5FEE-605A59255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</a:t>
            </a:r>
            <a:r>
              <a:rPr lang="en-GB" b="1" dirty="0">
                <a:effectLst/>
              </a:rPr>
              <a:t>computational basis states</a:t>
            </a:r>
          </a:p>
          <a:p>
            <a:r>
              <a:rPr lang="en-GB" b="1" dirty="0">
                <a:effectLst/>
              </a:rPr>
              <a:t>Superposition</a:t>
            </a:r>
            <a:endParaRPr lang="en-GB" b="1" dirty="0"/>
          </a:p>
          <a:p>
            <a:r>
              <a:rPr lang="en-GB" b="1" dirty="0">
                <a:effectLst/>
              </a:rPr>
              <a:t>Amplitude</a:t>
            </a:r>
            <a:endParaRPr lang="en-US" dirty="0"/>
          </a:p>
        </p:txBody>
      </p:sp>
      <p:pic>
        <p:nvPicPr>
          <p:cNvPr id="9" name="Picture 8" descr="A number and a symbol&#10;&#10;AI-generated content may be incorrect.">
            <a:extLst>
              <a:ext uri="{FF2B5EF4-FFF2-40B4-BE49-F238E27FC236}">
                <a16:creationId xmlns:a16="http://schemas.microsoft.com/office/drawing/2014/main" id="{E4A63ADE-CEE6-8BA7-8BDE-0A985E5B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770" y="3583594"/>
            <a:ext cx="3215317" cy="2152188"/>
          </a:xfrm>
          <a:prstGeom prst="rect">
            <a:avLst/>
          </a:prstGeom>
        </p:spPr>
      </p:pic>
      <p:pic>
        <p:nvPicPr>
          <p:cNvPr id="11" name="Picture 10" descr="A number and a symbol&#10;&#10;AI-generated content may be incorrect.">
            <a:extLst>
              <a:ext uri="{FF2B5EF4-FFF2-40B4-BE49-F238E27FC236}">
                <a16:creationId xmlns:a16="http://schemas.microsoft.com/office/drawing/2014/main" id="{3BAEB97C-0338-9965-300B-0CD90188B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484" y="3583595"/>
            <a:ext cx="3215316" cy="215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614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83E4-FB42-1106-15A4-1C559972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gate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724AE-2700-0DF9-24C8-49D38E528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9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529C-1729-27CB-85D1-24C4010B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wires</a:t>
            </a:r>
          </a:p>
        </p:txBody>
      </p:sp>
      <p:pic>
        <p:nvPicPr>
          <p:cNvPr id="5" name="Content Placeholder 4" descr="A black line on a white background&#10;&#10;AI-generated content may be incorrect.">
            <a:extLst>
              <a:ext uri="{FF2B5EF4-FFF2-40B4-BE49-F238E27FC236}">
                <a16:creationId xmlns:a16="http://schemas.microsoft.com/office/drawing/2014/main" id="{500D8E8D-A0E6-D724-A90A-AF8ADAD18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0100" y="3606800"/>
            <a:ext cx="5664200" cy="939800"/>
          </a:xfrm>
        </p:spPr>
      </p:pic>
    </p:spTree>
    <p:extLst>
      <p:ext uri="{BB962C8B-B14F-4D97-AF65-F5344CB8AC3E}">
        <p14:creationId xmlns:p14="http://schemas.microsoft.com/office/powerpoint/2010/main" val="388362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D682-ACC6-2F9D-BB90-E7DAA3E6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gate - Pauli-X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F3B6-DC66-3D2E-6F33-68B7AB6C4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989215"/>
          </a:xfrm>
        </p:spPr>
        <p:txBody>
          <a:bodyPr/>
          <a:lstStyle/>
          <a:p>
            <a:r>
              <a:rPr lang="en-GB" b="0" i="0" dirty="0">
                <a:solidFill>
                  <a:srgbClr val="37352F"/>
                </a:solidFill>
                <a:effectLst/>
                <a:latin typeface="iawriter-mono"/>
              </a:rPr>
              <a:t>NOT∣0⟩=∣1⟩</a:t>
            </a:r>
          </a:p>
          <a:p>
            <a:r>
              <a:rPr lang="en-GB" b="0" i="0" dirty="0">
                <a:solidFill>
                  <a:srgbClr val="37352F"/>
                </a:solidFill>
                <a:effectLst/>
                <a:latin typeface="iawriter-mono"/>
              </a:rPr>
              <a:t>NOT∣1⟩=∣0⟩</a:t>
            </a:r>
          </a:p>
          <a:p>
            <a:endParaRPr lang="en-US" dirty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0A34A09B-9BDD-BD4D-C286-B7077E8820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45532-19B7-8FE1-AA0B-A31D16F9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440" y="3420688"/>
            <a:ext cx="7772400" cy="8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713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E1C3-160E-7BFA-6C2B-53E0F97E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Hadamard gate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8A6BE-812E-D72F-B3DB-75755D20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Hadamard gates expand the range of operations (range of states we can access)</a:t>
            </a:r>
          </a:p>
          <a:p>
            <a:pPr lvl="1"/>
            <a:r>
              <a:rPr lang="en-GB" dirty="0"/>
              <a:t>allow computers to move in a way not possible for conventional classical computers</a:t>
            </a:r>
          </a:p>
          <a:p>
            <a:pPr lvl="1"/>
            <a:r>
              <a:rPr lang="en-GB" dirty="0"/>
              <a:t>used to (hopefully) solve computational problems faster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1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EF54-45B9-C41D-6026-E80534C5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Hadamard gate on computational basis</a:t>
            </a:r>
            <a:endParaRPr lang="en-US" dirty="0"/>
          </a:p>
        </p:txBody>
      </p:sp>
      <p:pic>
        <p:nvPicPr>
          <p:cNvPr id="4" name="Picture 3" descr="A math equations with numbers and symbols&#10;&#10;AI-generated content may be incorrect.">
            <a:extLst>
              <a:ext uri="{FF2B5EF4-FFF2-40B4-BE49-F238E27FC236}">
                <a16:creationId xmlns:a16="http://schemas.microsoft.com/office/drawing/2014/main" id="{5EC5E98E-98F6-C865-EE6F-8C8F8EE4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0" y="2171700"/>
            <a:ext cx="33782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09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143</TotalTime>
  <Words>626</Words>
  <Application>Microsoft Macintosh PowerPoint</Application>
  <PresentationFormat>Widescreen</PresentationFormat>
  <Paragraphs>82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Aptos</vt:lpstr>
      <vt:lpstr>Arial</vt:lpstr>
      <vt:lpstr>Franklin Gothic Book</vt:lpstr>
      <vt:lpstr>iawriter-mono</vt:lpstr>
      <vt:lpstr>KaTeX_Main</vt:lpstr>
      <vt:lpstr>KaTeX_Math</vt:lpstr>
      <vt:lpstr>Libre Baskerville</vt:lpstr>
      <vt:lpstr>Libre Franklin</vt:lpstr>
      <vt:lpstr>Roboto</vt:lpstr>
      <vt:lpstr>Crop</vt:lpstr>
      <vt:lpstr>Intro to gate-based quantum</vt:lpstr>
      <vt:lpstr>Qubits?</vt:lpstr>
      <vt:lpstr>The state of a qubit</vt:lpstr>
      <vt:lpstr>General states of qubits</vt:lpstr>
      <vt:lpstr>Quantum gate</vt:lpstr>
      <vt:lpstr>Quantum wires</vt:lpstr>
      <vt:lpstr>NOT gate - Pauli-X</vt:lpstr>
      <vt:lpstr>Hadamard gate </vt:lpstr>
      <vt:lpstr>Hadamard gate on computational basis</vt:lpstr>
      <vt:lpstr>Hadamard gate on general</vt:lpstr>
      <vt:lpstr>PowerPoint Presentation</vt:lpstr>
      <vt:lpstr>What is the Hadamard used for </vt:lpstr>
      <vt:lpstr>Multi-qubit gates</vt:lpstr>
      <vt:lpstr>The controlled-NOT gate  </vt:lpstr>
      <vt:lpstr>Two-qubit systems</vt:lpstr>
      <vt:lpstr>Going back to CNOT GATES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Ella Pham</dc:creator>
  <cp:lastModifiedBy>Ella Pham</cp:lastModifiedBy>
  <cp:revision>1</cp:revision>
  <dcterms:created xsi:type="dcterms:W3CDTF">2025-02-28T15:30:58Z</dcterms:created>
  <dcterms:modified xsi:type="dcterms:W3CDTF">2025-02-28T17:54:28Z</dcterms:modified>
</cp:coreProperties>
</file>