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Barlow ExtraLight"/>
      <p:regular r:id="rId42"/>
      <p:bold r:id="rId43"/>
      <p:italic r:id="rId44"/>
      <p:boldItalic r:id="rId45"/>
    </p:embeddedFont>
    <p:embeddedFont>
      <p:font typeface="Hepta Slab Medium"/>
      <p:regular r:id="rId46"/>
      <p:bold r:id="rId47"/>
    </p:embeddedFont>
    <p:embeddedFont>
      <p:font typeface="Hepta Slab Light"/>
      <p:regular r:id="rId48"/>
      <p:bold r:id="rId49"/>
    </p:embeddedFont>
    <p:embeddedFont>
      <p:font typeface="Hepta Slab"/>
      <p:regular r:id="rId50"/>
      <p:bold r:id="rId51"/>
    </p:embeddedFont>
    <p:embeddedFont>
      <p:font typeface="Barlow Medium"/>
      <p:regular r:id="rId52"/>
      <p:bold r:id="rId53"/>
      <p:italic r:id="rId54"/>
      <p:boldItalic r:id="rId55"/>
    </p:embeddedFont>
    <p:embeddedFont>
      <p:font typeface="Barlow Light"/>
      <p:regular r:id="rId56"/>
      <p:bold r:id="rId57"/>
      <p:italic r:id="rId58"/>
      <p:boldItalic r:id="rId59"/>
    </p:embeddedFont>
    <p:embeddedFont>
      <p:font typeface="Barlow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BarlowExtraLight-regular.fntdata"/><Relationship Id="rId41" Type="http://schemas.openxmlformats.org/officeDocument/2006/relationships/slide" Target="slides/slide36.xml"/><Relationship Id="rId44" Type="http://schemas.openxmlformats.org/officeDocument/2006/relationships/font" Target="fonts/BarlowExtraLight-italic.fntdata"/><Relationship Id="rId43" Type="http://schemas.openxmlformats.org/officeDocument/2006/relationships/font" Target="fonts/BarlowExtraLight-bold.fntdata"/><Relationship Id="rId46" Type="http://schemas.openxmlformats.org/officeDocument/2006/relationships/font" Target="fonts/HeptaSlabMedium-regular.fntdata"/><Relationship Id="rId45" Type="http://schemas.openxmlformats.org/officeDocument/2006/relationships/font" Target="fonts/BarlowExtra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HeptaSlabLight-regular.fntdata"/><Relationship Id="rId47" Type="http://schemas.openxmlformats.org/officeDocument/2006/relationships/font" Target="fonts/HeptaSlabMedium-bold.fntdata"/><Relationship Id="rId49" Type="http://schemas.openxmlformats.org/officeDocument/2006/relationships/font" Target="fonts/HeptaSlab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Barlow-italic.fntdata"/><Relationship Id="rId61" Type="http://schemas.openxmlformats.org/officeDocument/2006/relationships/font" Target="fonts/Barlow-bold.fntdata"/><Relationship Id="rId20" Type="http://schemas.openxmlformats.org/officeDocument/2006/relationships/slide" Target="slides/slide15.xml"/><Relationship Id="rId63" Type="http://schemas.openxmlformats.org/officeDocument/2006/relationships/font" Target="fonts/Barlow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Barlow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HeptaSlab-bold.fntdata"/><Relationship Id="rId50" Type="http://schemas.openxmlformats.org/officeDocument/2006/relationships/font" Target="fonts/HeptaSlab-regular.fntdata"/><Relationship Id="rId53" Type="http://schemas.openxmlformats.org/officeDocument/2006/relationships/font" Target="fonts/BarlowMedium-bold.fntdata"/><Relationship Id="rId52" Type="http://schemas.openxmlformats.org/officeDocument/2006/relationships/font" Target="fonts/BarlowMedium-regular.fntdata"/><Relationship Id="rId11" Type="http://schemas.openxmlformats.org/officeDocument/2006/relationships/slide" Target="slides/slide6.xml"/><Relationship Id="rId55" Type="http://schemas.openxmlformats.org/officeDocument/2006/relationships/font" Target="fonts/BarlowMedium-boldItalic.fntdata"/><Relationship Id="rId10" Type="http://schemas.openxmlformats.org/officeDocument/2006/relationships/slide" Target="slides/slide5.xml"/><Relationship Id="rId54" Type="http://schemas.openxmlformats.org/officeDocument/2006/relationships/font" Target="fonts/BarlowMedium-italic.fntdata"/><Relationship Id="rId13" Type="http://schemas.openxmlformats.org/officeDocument/2006/relationships/slide" Target="slides/slide8.xml"/><Relationship Id="rId57" Type="http://schemas.openxmlformats.org/officeDocument/2006/relationships/font" Target="fonts/BarlowLight-bold.fntdata"/><Relationship Id="rId12" Type="http://schemas.openxmlformats.org/officeDocument/2006/relationships/slide" Target="slides/slide7.xml"/><Relationship Id="rId56" Type="http://schemas.openxmlformats.org/officeDocument/2006/relationships/font" Target="fonts/BarlowLight-regular.fntdata"/><Relationship Id="rId15" Type="http://schemas.openxmlformats.org/officeDocument/2006/relationships/slide" Target="slides/slide10.xml"/><Relationship Id="rId59" Type="http://schemas.openxmlformats.org/officeDocument/2006/relationships/font" Target="fonts/BarlowLight-boldItalic.fntdata"/><Relationship Id="rId14" Type="http://schemas.openxmlformats.org/officeDocument/2006/relationships/slide" Target="slides/slide9.xml"/><Relationship Id="rId58" Type="http://schemas.openxmlformats.org/officeDocument/2006/relationships/font" Target="fonts/BarlowLigh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3aa778b3ad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3aa778b3ad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3aa778b3a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3aa778b3a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3aa778b3ad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3aa778b3ad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3aa778b3ad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3aa778b3ad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3aa778b3ad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3aa778b3ad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3aa778b3ad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3aa778b3ad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3aa778b3ad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3aa778b3ad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3aa778b3ad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3aa778b3ad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3aa778b3ad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3aa778b3ad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3aa778b3ad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3aa778b3ad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3aa778b3ad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3aa778b3ad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3aa778b3ad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3aa778b3ad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3aa778b3ad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3aa778b3ad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3aa778b3ad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3aa778b3ad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3aa778b3ad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3aa778b3ad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33aa778b3ad_1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33aa778b3ad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33aa778b3ad_1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33aa778b3ad_1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33aa778b3ad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33aa778b3ad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3aa778b3ad_1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33aa778b3ad_1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33aa778b3ad_1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33aa778b3ad_1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33aa778b3ad_1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33aa778b3ad_1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33aa778b3ad_1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33aa778b3ad_1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3aa778b3ad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3aa778b3ad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33aa778b3ad_1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33aa778b3ad_1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3aa778b3ad_1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3aa778b3ad_1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33aa778b3ad_1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33aa778b3ad_1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33aa778b3ad_1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33aa778b3ad_1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33aa778b3ad_1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33aa778b3ad_1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3aa778b3ad_1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33aa778b3ad_1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33aa778b3a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33aa778b3a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3aa778b3ad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3aa778b3ad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3aa778b3ad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3aa778b3ad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3aa778b3ad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3aa778b3ad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3aa778b3ad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3aa778b3ad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3aa778b3ad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3aa778b3ad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3aa778b3a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3aa778b3a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1" name="Google Shape;201;p31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3" name="Google Shape;203;p31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24" name="Google Shape;224;p3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8" name="Google Shape;228;p35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2" name="Google Shape;242;p38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40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9" name="Google Shape;259;p40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0" name="Google Shape;260;p40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1" name="Google Shape;261;p40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2" name="Google Shape;262;p40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5" name="Google Shape;265;p40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6" name="Google Shape;266;p40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7" name="Google Shape;267;p40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8" name="Google Shape;268;p40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2" name="Google Shape;272;p41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4" name="Google Shape;284;p43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5" name="Google Shape;285;p43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6" name="Google Shape;286;p43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9" name="Google Shape;289;p43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1" name="Google Shape;291;p43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6" name="Google Shape;296;p44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4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9" name="Google Shape;299;p44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0" name="Google Shape;300;p44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4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2" name="Google Shape;302;p44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4" name="Google Shape;304;p44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6" name="Google Shape;306;p44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8" name="Google Shape;308;p44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0" name="Google Shape;310;p44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44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44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6" name="Google Shape;316;p45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0" name="Google Shape;320;p46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Relationship Id="rId4" Type="http://schemas.openxmlformats.org/officeDocument/2006/relationships/image" Target="../media/image11.png"/><Relationship Id="rId5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28.png"/><Relationship Id="rId7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Relationship Id="rId4" Type="http://schemas.openxmlformats.org/officeDocument/2006/relationships/image" Target="../media/image42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Relationship Id="rId7" Type="http://schemas.openxmlformats.org/officeDocument/2006/relationships/image" Target="../media/image31.png"/><Relationship Id="rId8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33.png"/><Relationship Id="rId5" Type="http://schemas.openxmlformats.org/officeDocument/2006/relationships/image" Target="../media/image64.png"/><Relationship Id="rId6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33.png"/><Relationship Id="rId5" Type="http://schemas.openxmlformats.org/officeDocument/2006/relationships/image" Target="../media/image64.png"/><Relationship Id="rId6" Type="http://schemas.openxmlformats.org/officeDocument/2006/relationships/image" Target="../media/image35.png"/><Relationship Id="rId7" Type="http://schemas.openxmlformats.org/officeDocument/2006/relationships/image" Target="../media/image6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Relationship Id="rId4" Type="http://schemas.openxmlformats.org/officeDocument/2006/relationships/image" Target="../media/image33.png"/><Relationship Id="rId5" Type="http://schemas.openxmlformats.org/officeDocument/2006/relationships/image" Target="../media/image66.png"/><Relationship Id="rId6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Relationship Id="rId4" Type="http://schemas.openxmlformats.org/officeDocument/2006/relationships/image" Target="../media/image45.png"/><Relationship Id="rId5" Type="http://schemas.openxmlformats.org/officeDocument/2006/relationships/image" Target="../media/image39.png"/><Relationship Id="rId6" Type="http://schemas.openxmlformats.org/officeDocument/2006/relationships/image" Target="../media/image44.png"/><Relationship Id="rId7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7.png"/><Relationship Id="rId4" Type="http://schemas.openxmlformats.org/officeDocument/2006/relationships/image" Target="../media/image4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9.png"/><Relationship Id="rId4" Type="http://schemas.openxmlformats.org/officeDocument/2006/relationships/image" Target="../media/image38.png"/><Relationship Id="rId5" Type="http://schemas.openxmlformats.org/officeDocument/2006/relationships/image" Target="../media/image50.png"/><Relationship Id="rId6" Type="http://schemas.openxmlformats.org/officeDocument/2006/relationships/image" Target="../media/image5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1.png"/><Relationship Id="rId4" Type="http://schemas.openxmlformats.org/officeDocument/2006/relationships/image" Target="../media/image46.png"/><Relationship Id="rId9" Type="http://schemas.openxmlformats.org/officeDocument/2006/relationships/image" Target="../media/image70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7.png"/><Relationship Id="rId8" Type="http://schemas.openxmlformats.org/officeDocument/2006/relationships/image" Target="../media/image5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1.png"/><Relationship Id="rId4" Type="http://schemas.openxmlformats.org/officeDocument/2006/relationships/image" Target="../media/image57.png"/><Relationship Id="rId5" Type="http://schemas.openxmlformats.org/officeDocument/2006/relationships/image" Target="../media/image53.png"/><Relationship Id="rId6" Type="http://schemas.openxmlformats.org/officeDocument/2006/relationships/image" Target="../media/image55.png"/><Relationship Id="rId7" Type="http://schemas.openxmlformats.org/officeDocument/2006/relationships/image" Target="../media/image5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9.png"/><Relationship Id="rId4" Type="http://schemas.openxmlformats.org/officeDocument/2006/relationships/image" Target="../media/image52.png"/><Relationship Id="rId5" Type="http://schemas.openxmlformats.org/officeDocument/2006/relationships/image" Target="../media/image6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0.png"/><Relationship Id="rId4" Type="http://schemas.openxmlformats.org/officeDocument/2006/relationships/image" Target="../media/image6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9.png"/><Relationship Id="rId4" Type="http://schemas.openxmlformats.org/officeDocument/2006/relationships/image" Target="../media/image48.png"/><Relationship Id="rId5" Type="http://schemas.openxmlformats.org/officeDocument/2006/relationships/image" Target="../media/image4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156450" y="751275"/>
            <a:ext cx="88311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An Intro to Quantum Algorithms</a:t>
            </a:r>
            <a:endParaRPr/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4046100" y="4236450"/>
            <a:ext cx="1051800" cy="16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Bale</a:t>
            </a:r>
            <a:endParaRPr/>
          </a:p>
        </p:txBody>
      </p:sp>
      <p:sp>
        <p:nvSpPr>
          <p:cNvPr id="328" name="Google Shape;328;p47"/>
          <p:cNvSpPr txBox="1"/>
          <p:nvPr>
            <p:ph idx="2" type="subTitle"/>
          </p:nvPr>
        </p:nvSpPr>
        <p:spPr>
          <a:xfrm>
            <a:off x="2689200" y="3013025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Quantum Computing Society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6"/>
          <p:cNvSpPr txBox="1"/>
          <p:nvPr>
            <p:ph idx="2" type="subTitle"/>
          </p:nvPr>
        </p:nvSpPr>
        <p:spPr>
          <a:xfrm>
            <a:off x="246152" y="157025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Query Gates</a:t>
            </a:r>
            <a:endParaRPr/>
          </a:p>
        </p:txBody>
      </p:sp>
      <p:sp>
        <p:nvSpPr>
          <p:cNvPr id="419" name="Google Shape;419;p5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0" name="Google Shape;42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200" y="1079925"/>
            <a:ext cx="3659300" cy="12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200" y="2856124"/>
            <a:ext cx="3618300" cy="1041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7175" y="1318179"/>
            <a:ext cx="4654701" cy="2248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7"/>
          <p:cNvSpPr txBox="1"/>
          <p:nvPr>
            <p:ph type="title"/>
          </p:nvPr>
        </p:nvSpPr>
        <p:spPr>
          <a:xfrm>
            <a:off x="697350" y="3048150"/>
            <a:ext cx="7749300" cy="9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Grover’s</a:t>
            </a:r>
            <a:endParaRPr/>
          </a:p>
        </p:txBody>
      </p:sp>
      <p:sp>
        <p:nvSpPr>
          <p:cNvPr id="428" name="Google Shape;428;p57"/>
          <p:cNvSpPr txBox="1"/>
          <p:nvPr>
            <p:ph idx="2" type="title"/>
          </p:nvPr>
        </p:nvSpPr>
        <p:spPr>
          <a:xfrm>
            <a:off x="3278250" y="1194450"/>
            <a:ext cx="2587500" cy="18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8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434" name="Google Shape;434;p58"/>
          <p:cNvSpPr txBox="1"/>
          <p:nvPr>
            <p:ph type="title"/>
          </p:nvPr>
        </p:nvSpPr>
        <p:spPr>
          <a:xfrm>
            <a:off x="702825" y="1575737"/>
            <a:ext cx="20388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Initialise</a:t>
            </a:r>
            <a:endParaRPr/>
          </a:p>
        </p:txBody>
      </p:sp>
      <p:sp>
        <p:nvSpPr>
          <p:cNvPr id="435" name="Google Shape;435;p58"/>
          <p:cNvSpPr txBox="1"/>
          <p:nvPr>
            <p:ph idx="2" type="title"/>
          </p:nvPr>
        </p:nvSpPr>
        <p:spPr>
          <a:xfrm>
            <a:off x="702825" y="2374888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Amplification</a:t>
            </a:r>
            <a:endParaRPr/>
          </a:p>
        </p:txBody>
      </p:sp>
      <p:sp>
        <p:nvSpPr>
          <p:cNvPr id="436" name="Google Shape;436;p58"/>
          <p:cNvSpPr txBox="1"/>
          <p:nvPr>
            <p:ph idx="3" type="title"/>
          </p:nvPr>
        </p:nvSpPr>
        <p:spPr>
          <a:xfrm>
            <a:off x="702825" y="3194091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Measurement</a:t>
            </a:r>
            <a:endParaRPr/>
          </a:p>
        </p:txBody>
      </p:sp>
      <p:sp>
        <p:nvSpPr>
          <p:cNvPr id="437" name="Google Shape;437;p58"/>
          <p:cNvSpPr txBox="1"/>
          <p:nvPr>
            <p:ph idx="4294967295" type="title"/>
          </p:nvPr>
        </p:nvSpPr>
        <p:spPr>
          <a:xfrm>
            <a:off x="3436504" y="1586100"/>
            <a:ext cx="48102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Set N qubits to 0 producing ket(0^n)</a:t>
            </a:r>
            <a:b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</a:b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Apply the hadamard to all qubits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38" name="Google Shape;438;p58"/>
          <p:cNvSpPr txBox="1"/>
          <p:nvPr>
            <p:ph idx="4294967295" type="title"/>
          </p:nvPr>
        </p:nvSpPr>
        <p:spPr>
          <a:xfrm>
            <a:off x="3342678" y="2330967"/>
            <a:ext cx="48102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Apply ‘t’ times </a:t>
            </a:r>
            <a:b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</a:b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Usually sqrt(n)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39" name="Google Shape;439;p58"/>
          <p:cNvSpPr txBox="1"/>
          <p:nvPr>
            <p:ph idx="4294967295" type="title"/>
          </p:nvPr>
        </p:nvSpPr>
        <p:spPr>
          <a:xfrm>
            <a:off x="3433500" y="3248179"/>
            <a:ext cx="4810200" cy="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Measure wrt standard basis measurements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440" name="Google Shape;440;p58"/>
          <p:cNvCxnSpPr/>
          <p:nvPr/>
        </p:nvCxnSpPr>
        <p:spPr>
          <a:xfrm>
            <a:off x="791150" y="137157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58"/>
          <p:cNvCxnSpPr/>
          <p:nvPr/>
        </p:nvCxnSpPr>
        <p:spPr>
          <a:xfrm>
            <a:off x="791150" y="2184934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58"/>
          <p:cNvCxnSpPr/>
          <p:nvPr/>
        </p:nvCxnSpPr>
        <p:spPr>
          <a:xfrm>
            <a:off x="791150" y="3011023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58"/>
          <p:cNvCxnSpPr/>
          <p:nvPr/>
        </p:nvCxnSpPr>
        <p:spPr>
          <a:xfrm>
            <a:off x="791150" y="3811728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4" name="Google Shape;444;p58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Algorithm</a:t>
            </a:r>
            <a:endParaRPr/>
          </a:p>
        </p:txBody>
      </p:sp>
      <p:sp>
        <p:nvSpPr>
          <p:cNvPr id="445" name="Google Shape;445;p5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6" name="Google Shape;44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374228"/>
            <a:ext cx="337185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9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452" name="Google Shape;452;p59"/>
          <p:cNvSpPr txBox="1"/>
          <p:nvPr>
            <p:ph type="title"/>
          </p:nvPr>
        </p:nvSpPr>
        <p:spPr>
          <a:xfrm>
            <a:off x="702825" y="1575737"/>
            <a:ext cx="20388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Initialise</a:t>
            </a:r>
            <a:endParaRPr/>
          </a:p>
        </p:txBody>
      </p:sp>
      <p:sp>
        <p:nvSpPr>
          <p:cNvPr id="453" name="Google Shape;453;p59"/>
          <p:cNvSpPr txBox="1"/>
          <p:nvPr>
            <p:ph idx="2" type="title"/>
          </p:nvPr>
        </p:nvSpPr>
        <p:spPr>
          <a:xfrm>
            <a:off x="702825" y="2374888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Amplification</a:t>
            </a:r>
            <a:endParaRPr/>
          </a:p>
        </p:txBody>
      </p:sp>
      <p:sp>
        <p:nvSpPr>
          <p:cNvPr id="454" name="Google Shape;454;p59"/>
          <p:cNvSpPr txBox="1"/>
          <p:nvPr>
            <p:ph idx="3" type="title"/>
          </p:nvPr>
        </p:nvSpPr>
        <p:spPr>
          <a:xfrm>
            <a:off x="702825" y="3194091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Measurement</a:t>
            </a:r>
            <a:endParaRPr/>
          </a:p>
        </p:txBody>
      </p:sp>
      <p:sp>
        <p:nvSpPr>
          <p:cNvPr id="455" name="Google Shape;455;p59"/>
          <p:cNvSpPr txBox="1"/>
          <p:nvPr>
            <p:ph idx="4294967295" type="title"/>
          </p:nvPr>
        </p:nvSpPr>
        <p:spPr>
          <a:xfrm>
            <a:off x="3436504" y="1586100"/>
            <a:ext cx="48102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Set N qubits to 0 producing ket(0^n)</a:t>
            </a:r>
            <a:b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</a:b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Apply the hadamard to all qubits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56" name="Google Shape;456;p59"/>
          <p:cNvSpPr txBox="1"/>
          <p:nvPr>
            <p:ph idx="4294967295" type="title"/>
          </p:nvPr>
        </p:nvSpPr>
        <p:spPr>
          <a:xfrm>
            <a:off x="3433500" y="3248179"/>
            <a:ext cx="4810200" cy="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Measure wrt standard basis measurements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457" name="Google Shape;457;p59"/>
          <p:cNvCxnSpPr/>
          <p:nvPr/>
        </p:nvCxnSpPr>
        <p:spPr>
          <a:xfrm>
            <a:off x="791150" y="3011023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59"/>
          <p:cNvCxnSpPr/>
          <p:nvPr/>
        </p:nvCxnSpPr>
        <p:spPr>
          <a:xfrm>
            <a:off x="791150" y="3811728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9" name="Google Shape;459;p59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Algorithm</a:t>
            </a:r>
            <a:endParaRPr/>
          </a:p>
        </p:txBody>
      </p:sp>
      <p:sp>
        <p:nvSpPr>
          <p:cNvPr id="460" name="Google Shape;460;p5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1" name="Google Shape;46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00" y="250836"/>
            <a:ext cx="6011279" cy="243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1275" y="1194428"/>
            <a:ext cx="33718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951587"/>
            <a:ext cx="9143998" cy="21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0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WTF was that?</a:t>
            </a:r>
            <a:endParaRPr/>
          </a:p>
        </p:txBody>
      </p:sp>
      <p:sp>
        <p:nvSpPr>
          <p:cNvPr id="469" name="Google Shape;469;p60"/>
          <p:cNvSpPr txBox="1"/>
          <p:nvPr>
            <p:ph idx="2" type="title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Questions Now</a:t>
            </a:r>
            <a:endParaRPr/>
          </a:p>
        </p:txBody>
      </p:sp>
      <p:sp>
        <p:nvSpPr>
          <p:cNvPr id="475" name="Google Shape;475;p61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61"/>
          <p:cNvSpPr txBox="1"/>
          <p:nvPr/>
        </p:nvSpPr>
        <p:spPr>
          <a:xfrm>
            <a:off x="5279375" y="1911125"/>
            <a:ext cx="32376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Just wait a minute…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we'll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get to it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77" name="Google Shape;477;p61"/>
          <p:cNvSpPr txBox="1"/>
          <p:nvPr/>
        </p:nvSpPr>
        <p:spPr>
          <a:xfrm>
            <a:off x="5279375" y="1576485"/>
            <a:ext cx="1860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How does it work?</a:t>
            </a:r>
            <a:endParaRPr>
              <a:solidFill>
                <a:schemeClr val="lt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78" name="Google Shape;478;p61"/>
          <p:cNvSpPr txBox="1"/>
          <p:nvPr/>
        </p:nvSpPr>
        <p:spPr>
          <a:xfrm>
            <a:off x="5279375" y="3830075"/>
            <a:ext cx="31710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Select t (sqrt n)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Run the previous circuit on f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We now have a binary  string (a)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Run f(a)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We now have 1 or 0 - see previous boxes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79" name="Google Shape;479;p61"/>
          <p:cNvSpPr txBox="1"/>
          <p:nvPr/>
        </p:nvSpPr>
        <p:spPr>
          <a:xfrm>
            <a:off x="5279375" y="3495400"/>
            <a:ext cx="2895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How have we solved </a:t>
            </a:r>
            <a:r>
              <a:rPr lang="en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search</a:t>
            </a:r>
            <a:r>
              <a:rPr lang="en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?</a:t>
            </a:r>
            <a:endParaRPr>
              <a:solidFill>
                <a:schemeClr val="lt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80" name="Google Shape;480;p61"/>
          <p:cNvSpPr txBox="1"/>
          <p:nvPr/>
        </p:nvSpPr>
        <p:spPr>
          <a:xfrm>
            <a:off x="791150" y="1911125"/>
            <a:ext cx="32739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Well, yes…</a:t>
            </a:r>
            <a:b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</a:br>
            <a:b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</a:b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The caveat is that after t applications and subsequent measurement, if we don’t have x = 1 then we have to choose to run again or say there are no solutions.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81" name="Google Shape;481;p61"/>
          <p:cNvSpPr txBox="1"/>
          <p:nvPr/>
        </p:nvSpPr>
        <p:spPr>
          <a:xfrm>
            <a:off x="791175" y="1576485"/>
            <a:ext cx="1860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Is that it?</a:t>
            </a:r>
            <a:endParaRPr>
              <a:solidFill>
                <a:schemeClr val="lt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82" name="Google Shape;482;p61"/>
          <p:cNvSpPr txBox="1"/>
          <p:nvPr/>
        </p:nvSpPr>
        <p:spPr>
          <a:xfrm>
            <a:off x="791150" y="4021825"/>
            <a:ext cx="32739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en"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For most cases we will have an x = 1 with high probability when using t = sqrt (n) - we will talk about why towards the end.</a:t>
            </a:r>
            <a:br>
              <a:rPr lang="en"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</a:br>
            <a:br>
              <a:rPr lang="en"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</a:br>
            <a:r>
              <a:rPr lang="en"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Otherwise refer to the above</a:t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83" name="Google Shape;483;p61"/>
          <p:cNvSpPr txBox="1"/>
          <p:nvPr/>
        </p:nvSpPr>
        <p:spPr>
          <a:xfrm>
            <a:off x="791175" y="3495400"/>
            <a:ext cx="2811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How do we know we have the solution?</a:t>
            </a:r>
            <a:endParaRPr>
              <a:solidFill>
                <a:schemeClr val="dk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84" name="Google Shape;484;p6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2"/>
          <p:cNvSpPr txBox="1"/>
          <p:nvPr>
            <p:ph idx="1" type="subTitle"/>
          </p:nvPr>
        </p:nvSpPr>
        <p:spPr>
          <a:xfrm>
            <a:off x="791150" y="522625"/>
            <a:ext cx="5950800" cy="7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 understanding</a:t>
            </a:r>
            <a:endParaRPr/>
          </a:p>
        </p:txBody>
      </p:sp>
      <p:sp>
        <p:nvSpPr>
          <p:cNvPr id="490" name="Google Shape;490;p6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1" name="Google Shape;49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25" y="1745125"/>
            <a:ext cx="3238750" cy="8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150" y="2832300"/>
            <a:ext cx="3184893" cy="188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5425" y="1771029"/>
            <a:ext cx="3107575" cy="1601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08580" y="3793764"/>
            <a:ext cx="23812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93875" y="709150"/>
            <a:ext cx="201930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3"/>
          <p:cNvSpPr txBox="1"/>
          <p:nvPr>
            <p:ph idx="1" type="subTitle"/>
          </p:nvPr>
        </p:nvSpPr>
        <p:spPr>
          <a:xfrm>
            <a:off x="791150" y="522625"/>
            <a:ext cx="3918300" cy="7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of rotation</a:t>
            </a:r>
            <a:endParaRPr/>
          </a:p>
        </p:txBody>
      </p:sp>
      <p:sp>
        <p:nvSpPr>
          <p:cNvPr id="501" name="Google Shape;501;p6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2" name="Google Shape;50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600" y="1778250"/>
            <a:ext cx="5358224" cy="293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2981" y="3241825"/>
            <a:ext cx="1627450" cy="5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4"/>
          <p:cNvSpPr txBox="1"/>
          <p:nvPr>
            <p:ph idx="1" type="subTitle"/>
          </p:nvPr>
        </p:nvSpPr>
        <p:spPr>
          <a:xfrm>
            <a:off x="791150" y="522625"/>
            <a:ext cx="5426100" cy="7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get here?</a:t>
            </a:r>
            <a:endParaRPr/>
          </a:p>
        </p:txBody>
      </p:sp>
      <p:sp>
        <p:nvSpPr>
          <p:cNvPr id="509" name="Google Shape;509;p6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0" name="Google Shape;51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800" y="2103073"/>
            <a:ext cx="2368285" cy="111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950" y="2103063"/>
            <a:ext cx="2935975" cy="111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7500" y="1383050"/>
            <a:ext cx="3429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68788" y="3304550"/>
            <a:ext cx="5979000" cy="16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5"/>
          <p:cNvSpPr txBox="1"/>
          <p:nvPr>
            <p:ph idx="1" type="subTitle"/>
          </p:nvPr>
        </p:nvSpPr>
        <p:spPr>
          <a:xfrm>
            <a:off x="791150" y="522625"/>
            <a:ext cx="5426100" cy="7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justify that</a:t>
            </a:r>
            <a:endParaRPr/>
          </a:p>
        </p:txBody>
      </p:sp>
      <p:sp>
        <p:nvSpPr>
          <p:cNvPr id="519" name="Google Shape;519;p6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0" name="Google Shape;52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25" y="2753425"/>
            <a:ext cx="3794039" cy="22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4475" y="2804327"/>
            <a:ext cx="3753501" cy="2176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1375" y="92450"/>
            <a:ext cx="3357726" cy="140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8800" y="2089175"/>
            <a:ext cx="1842000" cy="42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6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45002" y="2089175"/>
            <a:ext cx="3699149" cy="42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08950" y="2089175"/>
            <a:ext cx="2778993" cy="42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Grover’s</a:t>
            </a:r>
            <a:endParaRPr/>
          </a:p>
        </p:txBody>
      </p:sp>
      <p:sp>
        <p:nvSpPr>
          <p:cNvPr id="334" name="Google Shape;334;p48"/>
          <p:cNvSpPr txBox="1"/>
          <p:nvPr>
            <p:ph idx="2" type="title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6"/>
          <p:cNvSpPr txBox="1"/>
          <p:nvPr>
            <p:ph type="title"/>
          </p:nvPr>
        </p:nvSpPr>
        <p:spPr>
          <a:xfrm>
            <a:off x="697350" y="3087700"/>
            <a:ext cx="7749300" cy="8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WTF was that? x2</a:t>
            </a:r>
            <a:endParaRPr/>
          </a:p>
        </p:txBody>
      </p:sp>
      <p:sp>
        <p:nvSpPr>
          <p:cNvPr id="531" name="Google Shape;531;p66"/>
          <p:cNvSpPr txBox="1"/>
          <p:nvPr>
            <p:ph idx="2" type="title"/>
          </p:nvPr>
        </p:nvSpPr>
        <p:spPr>
          <a:xfrm>
            <a:off x="3278250" y="1194450"/>
            <a:ext cx="2587500" cy="18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7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visualise</a:t>
            </a:r>
            <a:endParaRPr/>
          </a:p>
        </p:txBody>
      </p:sp>
      <p:sp>
        <p:nvSpPr>
          <p:cNvPr id="537" name="Google Shape;537;p67"/>
          <p:cNvSpPr txBox="1"/>
          <p:nvPr>
            <p:ph idx="2" type="body"/>
          </p:nvPr>
        </p:nvSpPr>
        <p:spPr>
          <a:xfrm>
            <a:off x="302775" y="1989025"/>
            <a:ext cx="35022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you couldn’t get to grasp with what just happened, remember these things: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 is the product of: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.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Which is a rotation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first reflection is on the line parallel to the non solution set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38" name="Google Shape;538;p67"/>
          <p:cNvSpPr txBox="1"/>
          <p:nvPr/>
        </p:nvSpPr>
        <p:spPr>
          <a:xfrm>
            <a:off x="5569975" y="4246325"/>
            <a:ext cx="1770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539" name="Google Shape;539;p67"/>
          <p:cNvSpPr/>
          <p:nvPr/>
        </p:nvSpPr>
        <p:spPr>
          <a:xfrm rot="444408">
            <a:off x="5635390" y="2500450"/>
            <a:ext cx="1505663" cy="1505327"/>
          </a:xfrm>
          <a:prstGeom prst="pie">
            <a:avLst>
              <a:gd fmla="val 15835664" name="adj1"/>
              <a:gd fmla="val 8625628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540" name="Google Shape;540;p67"/>
          <p:cNvSpPr txBox="1"/>
          <p:nvPr/>
        </p:nvSpPr>
        <p:spPr>
          <a:xfrm>
            <a:off x="4853400" y="3115648"/>
            <a:ext cx="4794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SOCIAL 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22%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541" name="Google Shape;541;p67"/>
          <p:cNvSpPr txBox="1"/>
          <p:nvPr/>
        </p:nvSpPr>
        <p:spPr>
          <a:xfrm>
            <a:off x="4946100" y="2296298"/>
            <a:ext cx="386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PAID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10%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542" name="Google Shape;542;p67"/>
          <p:cNvSpPr txBox="1"/>
          <p:nvPr/>
        </p:nvSpPr>
        <p:spPr>
          <a:xfrm>
            <a:off x="7431500" y="3630102"/>
            <a:ext cx="603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ORGANIC SEARCH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70%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543" name="Google Shape;543;p67"/>
          <p:cNvSpPr txBox="1"/>
          <p:nvPr/>
        </p:nvSpPr>
        <p:spPr>
          <a:xfrm>
            <a:off x="7431500" y="2204873"/>
            <a:ext cx="6297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REFERRAL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8%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grpSp>
        <p:nvGrpSpPr>
          <p:cNvPr id="544" name="Google Shape;544;p67"/>
          <p:cNvGrpSpPr/>
          <p:nvPr/>
        </p:nvGrpSpPr>
        <p:grpSpPr>
          <a:xfrm>
            <a:off x="5338775" y="2493398"/>
            <a:ext cx="604475" cy="156050"/>
            <a:chOff x="5154775" y="2487625"/>
            <a:chExt cx="604475" cy="156050"/>
          </a:xfrm>
        </p:grpSpPr>
        <p:cxnSp>
          <p:nvCxnSpPr>
            <p:cNvPr id="545" name="Google Shape;545;p67"/>
            <p:cNvCxnSpPr/>
            <p:nvPr/>
          </p:nvCxnSpPr>
          <p:spPr>
            <a:xfrm rot="10800000">
              <a:off x="5154775" y="2487625"/>
              <a:ext cx="476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67"/>
            <p:cNvCxnSpPr/>
            <p:nvPr/>
          </p:nvCxnSpPr>
          <p:spPr>
            <a:xfrm rot="10800000">
              <a:off x="5635050" y="2487975"/>
              <a:ext cx="124200" cy="15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47" name="Google Shape;547;p67"/>
          <p:cNvGrpSpPr/>
          <p:nvPr/>
        </p:nvGrpSpPr>
        <p:grpSpPr>
          <a:xfrm rot="10800000">
            <a:off x="6962150" y="3738548"/>
            <a:ext cx="469450" cy="138800"/>
            <a:chOff x="5241475" y="2487625"/>
            <a:chExt cx="469450" cy="138800"/>
          </a:xfrm>
        </p:grpSpPr>
        <p:cxnSp>
          <p:nvCxnSpPr>
            <p:cNvPr id="548" name="Google Shape;548;p67"/>
            <p:cNvCxnSpPr/>
            <p:nvPr/>
          </p:nvCxnSpPr>
          <p:spPr>
            <a:xfrm rot="10800000">
              <a:off x="5241475" y="2487625"/>
              <a:ext cx="389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67"/>
            <p:cNvCxnSpPr/>
            <p:nvPr/>
          </p:nvCxnSpPr>
          <p:spPr>
            <a:xfrm rot="10800000">
              <a:off x="5635025" y="2488125"/>
              <a:ext cx="75900" cy="13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50" name="Google Shape;550;p67"/>
          <p:cNvCxnSpPr/>
          <p:nvPr/>
        </p:nvCxnSpPr>
        <p:spPr>
          <a:xfrm rot="10800000">
            <a:off x="5339139" y="3233702"/>
            <a:ext cx="30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551" name="Google Shape;551;p67"/>
          <p:cNvGrpSpPr/>
          <p:nvPr/>
        </p:nvGrpSpPr>
        <p:grpSpPr>
          <a:xfrm flipH="1">
            <a:off x="6287571" y="2352773"/>
            <a:ext cx="1148675" cy="156050"/>
            <a:chOff x="4610575" y="2487625"/>
            <a:chExt cx="1148675" cy="156050"/>
          </a:xfrm>
        </p:grpSpPr>
        <p:cxnSp>
          <p:nvCxnSpPr>
            <p:cNvPr id="552" name="Google Shape;552;p67"/>
            <p:cNvCxnSpPr/>
            <p:nvPr/>
          </p:nvCxnSpPr>
          <p:spPr>
            <a:xfrm rot="10800000">
              <a:off x="4610575" y="2487625"/>
              <a:ext cx="1020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67"/>
            <p:cNvCxnSpPr/>
            <p:nvPr/>
          </p:nvCxnSpPr>
          <p:spPr>
            <a:xfrm rot="10800000">
              <a:off x="5635050" y="2487975"/>
              <a:ext cx="124200" cy="15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554" name="Google Shape;554;p67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14147729" name="adj1"/>
              <a:gd fmla="val 1608409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555" name="Google Shape;555;p67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12024010" name="adj1"/>
              <a:gd fmla="val 14391045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556" name="Google Shape;556;p6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7" name="Google Shape;55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000" y="3135380"/>
            <a:ext cx="386700" cy="386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7573" y="3102733"/>
            <a:ext cx="1517045" cy="39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3550" y="1735712"/>
            <a:ext cx="4275451" cy="332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8400" y="110200"/>
            <a:ext cx="30670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8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visualise</a:t>
            </a:r>
            <a:endParaRPr/>
          </a:p>
        </p:txBody>
      </p:sp>
      <p:sp>
        <p:nvSpPr>
          <p:cNvPr id="566" name="Google Shape;566;p68"/>
          <p:cNvSpPr txBox="1"/>
          <p:nvPr>
            <p:ph idx="2" type="body"/>
          </p:nvPr>
        </p:nvSpPr>
        <p:spPr>
          <a:xfrm>
            <a:off x="302775" y="1989025"/>
            <a:ext cx="35022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you couldn’t get to grasp with what just happened, remember these things: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 is the product of: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.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Which is a rotation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second reflection is on the line parallel to total superposition u</a:t>
            </a:r>
            <a:endParaRPr sz="1600"/>
          </a:p>
        </p:txBody>
      </p:sp>
      <p:sp>
        <p:nvSpPr>
          <p:cNvPr id="567" name="Google Shape;567;p68"/>
          <p:cNvSpPr txBox="1"/>
          <p:nvPr/>
        </p:nvSpPr>
        <p:spPr>
          <a:xfrm>
            <a:off x="5569975" y="4246325"/>
            <a:ext cx="1770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568" name="Google Shape;568;p68"/>
          <p:cNvSpPr/>
          <p:nvPr/>
        </p:nvSpPr>
        <p:spPr>
          <a:xfrm rot="444408">
            <a:off x="5635390" y="2500450"/>
            <a:ext cx="1505663" cy="1505327"/>
          </a:xfrm>
          <a:prstGeom prst="pie">
            <a:avLst>
              <a:gd fmla="val 15835664" name="adj1"/>
              <a:gd fmla="val 8625628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569" name="Google Shape;569;p68"/>
          <p:cNvSpPr txBox="1"/>
          <p:nvPr/>
        </p:nvSpPr>
        <p:spPr>
          <a:xfrm>
            <a:off x="4853400" y="3115648"/>
            <a:ext cx="4794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SOCIAL 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22%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570" name="Google Shape;570;p68"/>
          <p:cNvSpPr txBox="1"/>
          <p:nvPr/>
        </p:nvSpPr>
        <p:spPr>
          <a:xfrm>
            <a:off x="4946100" y="2296298"/>
            <a:ext cx="386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PAID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10%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571" name="Google Shape;571;p68"/>
          <p:cNvSpPr txBox="1"/>
          <p:nvPr/>
        </p:nvSpPr>
        <p:spPr>
          <a:xfrm>
            <a:off x="7431500" y="3630102"/>
            <a:ext cx="603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ORGANIC SEARCH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70%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572" name="Google Shape;572;p68"/>
          <p:cNvSpPr txBox="1"/>
          <p:nvPr/>
        </p:nvSpPr>
        <p:spPr>
          <a:xfrm>
            <a:off x="7431500" y="2204873"/>
            <a:ext cx="6297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REFERRAL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8%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grpSp>
        <p:nvGrpSpPr>
          <p:cNvPr id="573" name="Google Shape;573;p68"/>
          <p:cNvGrpSpPr/>
          <p:nvPr/>
        </p:nvGrpSpPr>
        <p:grpSpPr>
          <a:xfrm>
            <a:off x="5338775" y="2493398"/>
            <a:ext cx="604475" cy="156050"/>
            <a:chOff x="5154775" y="2487625"/>
            <a:chExt cx="604475" cy="156050"/>
          </a:xfrm>
        </p:grpSpPr>
        <p:cxnSp>
          <p:nvCxnSpPr>
            <p:cNvPr id="574" name="Google Shape;574;p68"/>
            <p:cNvCxnSpPr/>
            <p:nvPr/>
          </p:nvCxnSpPr>
          <p:spPr>
            <a:xfrm rot="10800000">
              <a:off x="5154775" y="2487625"/>
              <a:ext cx="476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68"/>
            <p:cNvCxnSpPr/>
            <p:nvPr/>
          </p:nvCxnSpPr>
          <p:spPr>
            <a:xfrm rot="10800000">
              <a:off x="5635050" y="2487975"/>
              <a:ext cx="124200" cy="15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76" name="Google Shape;576;p68"/>
          <p:cNvGrpSpPr/>
          <p:nvPr/>
        </p:nvGrpSpPr>
        <p:grpSpPr>
          <a:xfrm rot="10800000">
            <a:off x="6962150" y="3738548"/>
            <a:ext cx="469450" cy="138800"/>
            <a:chOff x="5241475" y="2487625"/>
            <a:chExt cx="469450" cy="138800"/>
          </a:xfrm>
        </p:grpSpPr>
        <p:cxnSp>
          <p:nvCxnSpPr>
            <p:cNvPr id="577" name="Google Shape;577;p68"/>
            <p:cNvCxnSpPr/>
            <p:nvPr/>
          </p:nvCxnSpPr>
          <p:spPr>
            <a:xfrm rot="10800000">
              <a:off x="5241475" y="2487625"/>
              <a:ext cx="389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68"/>
            <p:cNvCxnSpPr/>
            <p:nvPr/>
          </p:nvCxnSpPr>
          <p:spPr>
            <a:xfrm rot="10800000">
              <a:off x="5635025" y="2488125"/>
              <a:ext cx="75900" cy="13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79" name="Google Shape;579;p68"/>
          <p:cNvCxnSpPr/>
          <p:nvPr/>
        </p:nvCxnSpPr>
        <p:spPr>
          <a:xfrm rot="10800000">
            <a:off x="5339139" y="3233702"/>
            <a:ext cx="30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580" name="Google Shape;580;p68"/>
          <p:cNvGrpSpPr/>
          <p:nvPr/>
        </p:nvGrpSpPr>
        <p:grpSpPr>
          <a:xfrm flipH="1">
            <a:off x="6287571" y="2352773"/>
            <a:ext cx="1148675" cy="156050"/>
            <a:chOff x="4610575" y="2487625"/>
            <a:chExt cx="1148675" cy="156050"/>
          </a:xfrm>
        </p:grpSpPr>
        <p:cxnSp>
          <p:nvCxnSpPr>
            <p:cNvPr id="581" name="Google Shape;581;p68"/>
            <p:cNvCxnSpPr/>
            <p:nvPr/>
          </p:nvCxnSpPr>
          <p:spPr>
            <a:xfrm rot="10800000">
              <a:off x="4610575" y="2487625"/>
              <a:ext cx="1020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68"/>
            <p:cNvCxnSpPr/>
            <p:nvPr/>
          </p:nvCxnSpPr>
          <p:spPr>
            <a:xfrm rot="10800000">
              <a:off x="5635050" y="2487975"/>
              <a:ext cx="124200" cy="15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583" name="Google Shape;583;p68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14147729" name="adj1"/>
              <a:gd fmla="val 1608409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584" name="Google Shape;584;p68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12024010" name="adj1"/>
              <a:gd fmla="val 14391045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585" name="Google Shape;585;p6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6" name="Google Shape;58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000" y="3135380"/>
            <a:ext cx="386700" cy="386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7573" y="3102733"/>
            <a:ext cx="1517045" cy="39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3550" y="1735712"/>
            <a:ext cx="4275451" cy="332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8775" y="327518"/>
            <a:ext cx="4046275" cy="569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6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1744559"/>
            <a:ext cx="4275449" cy="3305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9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visualise</a:t>
            </a:r>
            <a:endParaRPr/>
          </a:p>
        </p:txBody>
      </p:sp>
      <p:sp>
        <p:nvSpPr>
          <p:cNvPr id="596" name="Google Shape;596;p69"/>
          <p:cNvSpPr txBox="1"/>
          <p:nvPr>
            <p:ph idx="2" type="body"/>
          </p:nvPr>
        </p:nvSpPr>
        <p:spPr>
          <a:xfrm>
            <a:off x="302775" y="1989025"/>
            <a:ext cx="35022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you couldn’t get to grasp with what just happened, remember these things: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 is the product of: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.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Which is a rotation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rotation is 2x the angle between these lines of reflection</a:t>
            </a:r>
            <a:endParaRPr sz="1600"/>
          </a:p>
        </p:txBody>
      </p:sp>
      <p:sp>
        <p:nvSpPr>
          <p:cNvPr id="597" name="Google Shape;597;p69"/>
          <p:cNvSpPr txBox="1"/>
          <p:nvPr/>
        </p:nvSpPr>
        <p:spPr>
          <a:xfrm>
            <a:off x="5569975" y="4246325"/>
            <a:ext cx="1770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598" name="Google Shape;598;p69"/>
          <p:cNvSpPr/>
          <p:nvPr/>
        </p:nvSpPr>
        <p:spPr>
          <a:xfrm rot="444408">
            <a:off x="5635390" y="2500450"/>
            <a:ext cx="1505663" cy="1505327"/>
          </a:xfrm>
          <a:prstGeom prst="pie">
            <a:avLst>
              <a:gd fmla="val 15835664" name="adj1"/>
              <a:gd fmla="val 8625628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599" name="Google Shape;599;p69"/>
          <p:cNvSpPr txBox="1"/>
          <p:nvPr/>
        </p:nvSpPr>
        <p:spPr>
          <a:xfrm>
            <a:off x="4853400" y="3115648"/>
            <a:ext cx="4794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SOCIAL 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22%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600" name="Google Shape;600;p69"/>
          <p:cNvSpPr txBox="1"/>
          <p:nvPr/>
        </p:nvSpPr>
        <p:spPr>
          <a:xfrm>
            <a:off x="4946100" y="2296298"/>
            <a:ext cx="386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PAID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10%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601" name="Google Shape;601;p69"/>
          <p:cNvSpPr txBox="1"/>
          <p:nvPr/>
        </p:nvSpPr>
        <p:spPr>
          <a:xfrm>
            <a:off x="7431500" y="3630102"/>
            <a:ext cx="603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ORGANIC SEARCH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70%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602" name="Google Shape;602;p69"/>
          <p:cNvSpPr txBox="1"/>
          <p:nvPr/>
        </p:nvSpPr>
        <p:spPr>
          <a:xfrm>
            <a:off x="7431500" y="2204873"/>
            <a:ext cx="6297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REFERRAL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8%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grpSp>
        <p:nvGrpSpPr>
          <p:cNvPr id="603" name="Google Shape;603;p69"/>
          <p:cNvGrpSpPr/>
          <p:nvPr/>
        </p:nvGrpSpPr>
        <p:grpSpPr>
          <a:xfrm>
            <a:off x="5338775" y="2493398"/>
            <a:ext cx="604475" cy="156050"/>
            <a:chOff x="5154775" y="2487625"/>
            <a:chExt cx="604475" cy="156050"/>
          </a:xfrm>
        </p:grpSpPr>
        <p:cxnSp>
          <p:nvCxnSpPr>
            <p:cNvPr id="604" name="Google Shape;604;p69"/>
            <p:cNvCxnSpPr/>
            <p:nvPr/>
          </p:nvCxnSpPr>
          <p:spPr>
            <a:xfrm rot="10800000">
              <a:off x="5154775" y="2487625"/>
              <a:ext cx="476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69"/>
            <p:cNvCxnSpPr/>
            <p:nvPr/>
          </p:nvCxnSpPr>
          <p:spPr>
            <a:xfrm rot="10800000">
              <a:off x="5635050" y="2487975"/>
              <a:ext cx="124200" cy="15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6" name="Google Shape;606;p69"/>
          <p:cNvGrpSpPr/>
          <p:nvPr/>
        </p:nvGrpSpPr>
        <p:grpSpPr>
          <a:xfrm rot="10800000">
            <a:off x="6962150" y="3738548"/>
            <a:ext cx="469450" cy="138800"/>
            <a:chOff x="5241475" y="2487625"/>
            <a:chExt cx="469450" cy="138800"/>
          </a:xfrm>
        </p:grpSpPr>
        <p:cxnSp>
          <p:nvCxnSpPr>
            <p:cNvPr id="607" name="Google Shape;607;p69"/>
            <p:cNvCxnSpPr/>
            <p:nvPr/>
          </p:nvCxnSpPr>
          <p:spPr>
            <a:xfrm rot="10800000">
              <a:off x="5241475" y="2487625"/>
              <a:ext cx="389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69"/>
            <p:cNvCxnSpPr/>
            <p:nvPr/>
          </p:nvCxnSpPr>
          <p:spPr>
            <a:xfrm rot="10800000">
              <a:off x="5635025" y="2488125"/>
              <a:ext cx="75900" cy="13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09" name="Google Shape;609;p69"/>
          <p:cNvCxnSpPr/>
          <p:nvPr/>
        </p:nvCxnSpPr>
        <p:spPr>
          <a:xfrm rot="10800000">
            <a:off x="5339139" y="3233702"/>
            <a:ext cx="30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610" name="Google Shape;610;p69"/>
          <p:cNvGrpSpPr/>
          <p:nvPr/>
        </p:nvGrpSpPr>
        <p:grpSpPr>
          <a:xfrm flipH="1">
            <a:off x="6287571" y="2352773"/>
            <a:ext cx="1148675" cy="156050"/>
            <a:chOff x="4610575" y="2487625"/>
            <a:chExt cx="1148675" cy="156050"/>
          </a:xfrm>
        </p:grpSpPr>
        <p:cxnSp>
          <p:nvCxnSpPr>
            <p:cNvPr id="611" name="Google Shape;611;p69"/>
            <p:cNvCxnSpPr/>
            <p:nvPr/>
          </p:nvCxnSpPr>
          <p:spPr>
            <a:xfrm rot="10800000">
              <a:off x="4610575" y="2487625"/>
              <a:ext cx="1020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69"/>
            <p:cNvCxnSpPr/>
            <p:nvPr/>
          </p:nvCxnSpPr>
          <p:spPr>
            <a:xfrm rot="10800000">
              <a:off x="5635050" y="2487975"/>
              <a:ext cx="124200" cy="15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613" name="Google Shape;613;p69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14147729" name="adj1"/>
              <a:gd fmla="val 1608409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614" name="Google Shape;614;p69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12024010" name="adj1"/>
              <a:gd fmla="val 14391045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615" name="Google Shape;615;p6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6" name="Google Shape;61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000" y="3135380"/>
            <a:ext cx="386700" cy="386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7573" y="3102733"/>
            <a:ext cx="1517045" cy="39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2335" y="1688100"/>
            <a:ext cx="4357049" cy="330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3725" y="520150"/>
            <a:ext cx="34290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0"/>
          <p:cNvSpPr txBox="1"/>
          <p:nvPr>
            <p:ph type="title"/>
          </p:nvPr>
        </p:nvSpPr>
        <p:spPr>
          <a:xfrm>
            <a:off x="697350" y="3063750"/>
            <a:ext cx="77493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this O(sqrt(n))?</a:t>
            </a:r>
            <a:endParaRPr/>
          </a:p>
        </p:txBody>
      </p:sp>
      <p:sp>
        <p:nvSpPr>
          <p:cNvPr id="625" name="Google Shape;625;p70"/>
          <p:cNvSpPr txBox="1"/>
          <p:nvPr>
            <p:ph idx="2" type="title"/>
          </p:nvPr>
        </p:nvSpPr>
        <p:spPr>
          <a:xfrm>
            <a:off x="3278250" y="1194450"/>
            <a:ext cx="2587500" cy="18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1"/>
          <p:cNvSpPr txBox="1"/>
          <p:nvPr>
            <p:ph idx="1" type="subTitle"/>
          </p:nvPr>
        </p:nvSpPr>
        <p:spPr>
          <a:xfrm>
            <a:off x="791150" y="522625"/>
            <a:ext cx="73536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we after t steps?</a:t>
            </a:r>
            <a:endParaRPr/>
          </a:p>
        </p:txBody>
      </p:sp>
      <p:sp>
        <p:nvSpPr>
          <p:cNvPr id="631" name="Google Shape;631;p7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2" name="Google Shape;63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50" y="1922700"/>
            <a:ext cx="80962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400" y="3370275"/>
            <a:ext cx="1509300" cy="149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6625" y="3114675"/>
            <a:ext cx="5004974" cy="186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4458" y="2774400"/>
            <a:ext cx="3321692" cy="52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7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78412" y="3795214"/>
            <a:ext cx="1887500" cy="6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2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next?</a:t>
            </a:r>
            <a:endParaRPr/>
          </a:p>
        </p:txBody>
      </p:sp>
      <p:sp>
        <p:nvSpPr>
          <p:cNvPr id="642" name="Google Shape;642;p72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3 distinct cases to cover now. Then some final notes</a:t>
            </a:r>
            <a:endParaRPr/>
          </a:p>
        </p:txBody>
      </p:sp>
      <p:sp>
        <p:nvSpPr>
          <p:cNvPr id="643" name="Google Shape;643;p72"/>
          <p:cNvSpPr txBox="1"/>
          <p:nvPr/>
        </p:nvSpPr>
        <p:spPr>
          <a:xfrm>
            <a:off x="6046425" y="2102260"/>
            <a:ext cx="1860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Multiple solutions</a:t>
            </a:r>
            <a:endParaRPr>
              <a:solidFill>
                <a:schemeClr val="lt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644" name="Google Shape;644;p72"/>
          <p:cNvSpPr txBox="1"/>
          <p:nvPr/>
        </p:nvSpPr>
        <p:spPr>
          <a:xfrm>
            <a:off x="5925325" y="4060575"/>
            <a:ext cx="2411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Some cases to consider</a:t>
            </a:r>
            <a:endParaRPr>
              <a:solidFill>
                <a:schemeClr val="lt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645" name="Google Shape;645;p72"/>
          <p:cNvSpPr txBox="1"/>
          <p:nvPr/>
        </p:nvSpPr>
        <p:spPr>
          <a:xfrm>
            <a:off x="1429875" y="2151760"/>
            <a:ext cx="1860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One solution</a:t>
            </a:r>
            <a:endParaRPr>
              <a:solidFill>
                <a:schemeClr val="lt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646" name="Google Shape;646;p72"/>
          <p:cNvSpPr txBox="1"/>
          <p:nvPr/>
        </p:nvSpPr>
        <p:spPr>
          <a:xfrm>
            <a:off x="1027025" y="4060575"/>
            <a:ext cx="2499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Unknown</a:t>
            </a:r>
            <a:r>
              <a:rPr lang="en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 num solutions</a:t>
            </a:r>
            <a:endParaRPr>
              <a:solidFill>
                <a:schemeClr val="dk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647" name="Google Shape;647;p7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3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</a:t>
            </a:r>
            <a:endParaRPr/>
          </a:p>
        </p:txBody>
      </p:sp>
      <p:sp>
        <p:nvSpPr>
          <p:cNvPr id="653" name="Google Shape;653;p7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4" name="Google Shape;654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550" y="812675"/>
            <a:ext cx="4508226" cy="136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5950" y="2432350"/>
            <a:ext cx="1937050" cy="19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1" name="Google Shape;661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750" y="2314479"/>
            <a:ext cx="33337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3925" y="1240900"/>
            <a:ext cx="5240774" cy="72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863" y="644450"/>
            <a:ext cx="2493550" cy="8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0149" y="1706925"/>
            <a:ext cx="1596975" cy="308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75"/>
          <p:cNvSpPr txBox="1"/>
          <p:nvPr>
            <p:ph idx="9" type="subTitle"/>
          </p:nvPr>
        </p:nvSpPr>
        <p:spPr>
          <a:xfrm>
            <a:off x="5552075" y="412945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Multiple solutions</a:t>
            </a:r>
            <a:endParaRPr sz="2100"/>
          </a:p>
        </p:txBody>
      </p:sp>
      <p:sp>
        <p:nvSpPr>
          <p:cNvPr id="670" name="Google Shape;670;p7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1" name="Google Shape;67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00" y="3916975"/>
            <a:ext cx="3098800" cy="99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0175" y="313300"/>
            <a:ext cx="1654375" cy="89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3800" y="334063"/>
            <a:ext cx="2325625" cy="8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76675" y="1617575"/>
            <a:ext cx="1238275" cy="216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775" y="262275"/>
            <a:ext cx="4177871" cy="99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7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37725" y="2282087"/>
            <a:ext cx="33528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7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77124" y="1565875"/>
            <a:ext cx="1071675" cy="221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9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Algorithms</a:t>
            </a:r>
            <a:endParaRPr/>
          </a:p>
        </p:txBody>
      </p:sp>
      <p:sp>
        <p:nvSpPr>
          <p:cNvPr id="340" name="Google Shape;340;p49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come and what we could have done</a:t>
            </a:r>
            <a:endParaRPr/>
          </a:p>
        </p:txBody>
      </p:sp>
      <p:sp>
        <p:nvSpPr>
          <p:cNvPr id="341" name="Google Shape;341;p49"/>
          <p:cNvSpPr txBox="1"/>
          <p:nvPr/>
        </p:nvSpPr>
        <p:spPr>
          <a:xfrm>
            <a:off x="5279375" y="1911125"/>
            <a:ext cx="32376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Extracts the eigenvalue of a unitary operator, forming the backbone of algorithms like Shor’s factoring and quantum simulation.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42" name="Google Shape;342;p49"/>
          <p:cNvSpPr txBox="1"/>
          <p:nvPr/>
        </p:nvSpPr>
        <p:spPr>
          <a:xfrm>
            <a:off x="5279375" y="1576485"/>
            <a:ext cx="1860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Phase estimation</a:t>
            </a:r>
            <a:endParaRPr>
              <a:solidFill>
                <a:schemeClr val="lt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343" name="Google Shape;343;p49"/>
          <p:cNvSpPr txBox="1"/>
          <p:nvPr/>
        </p:nvSpPr>
        <p:spPr>
          <a:xfrm>
            <a:off x="5279375" y="3830075"/>
            <a:ext cx="31710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Determines whether a given function is constant or balanced in a single query, showcasing quantum speedup over classical methods.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44" name="Google Shape;344;p49"/>
          <p:cNvSpPr txBox="1"/>
          <p:nvPr/>
        </p:nvSpPr>
        <p:spPr>
          <a:xfrm>
            <a:off x="5279375" y="3495400"/>
            <a:ext cx="2633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Deutsch</a:t>
            </a:r>
            <a:r>
              <a:rPr b="1" lang="en" sz="1100">
                <a:solidFill>
                  <a:schemeClr val="lt1"/>
                </a:solidFill>
              </a:rPr>
              <a:t>-</a:t>
            </a:r>
            <a:r>
              <a:rPr lang="en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Jozsa Algorithm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3200"/>
              </a:spcBef>
              <a:spcAft>
                <a:spcPts val="3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345" name="Google Shape;345;p49"/>
          <p:cNvSpPr txBox="1"/>
          <p:nvPr/>
        </p:nvSpPr>
        <p:spPr>
          <a:xfrm>
            <a:off x="791150" y="1911125"/>
            <a:ext cx="32739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Efficiently factors large integers in polynomial time, threatening classical cryptographic systems based on RSA encryption.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46" name="Google Shape;346;p49"/>
          <p:cNvSpPr txBox="1"/>
          <p:nvPr/>
        </p:nvSpPr>
        <p:spPr>
          <a:xfrm>
            <a:off x="791175" y="1576485"/>
            <a:ext cx="1860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Shor’s</a:t>
            </a:r>
            <a:endParaRPr>
              <a:solidFill>
                <a:schemeClr val="lt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347" name="Google Shape;347;p49"/>
          <p:cNvSpPr txBox="1"/>
          <p:nvPr/>
        </p:nvSpPr>
        <p:spPr>
          <a:xfrm>
            <a:off x="1656050" y="4235225"/>
            <a:ext cx="32739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Today!!!</a:t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48" name="Google Shape;348;p49"/>
          <p:cNvSpPr txBox="1"/>
          <p:nvPr/>
        </p:nvSpPr>
        <p:spPr>
          <a:xfrm>
            <a:off x="1588500" y="3757832"/>
            <a:ext cx="1860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Grover’s</a:t>
            </a:r>
            <a:endParaRPr>
              <a:solidFill>
                <a:schemeClr val="dk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349" name="Google Shape;349;p4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76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Recall that we need to think about queries  - which we may find by first considering iterations (recall we must also query f)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3" name="Google Shape;683;p76"/>
          <p:cNvSpPr txBox="1"/>
          <p:nvPr>
            <p:ph idx="2" type="body"/>
          </p:nvPr>
        </p:nvSpPr>
        <p:spPr>
          <a:xfrm>
            <a:off x="657675" y="436196"/>
            <a:ext cx="22788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</a:t>
            </a:r>
            <a:endParaRPr/>
          </a:p>
        </p:txBody>
      </p:sp>
      <p:sp>
        <p:nvSpPr>
          <p:cNvPr id="684" name="Google Shape;684;p7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5" name="Google Shape;685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1875"/>
            <a:ext cx="48768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8950" y="1171875"/>
            <a:ext cx="14668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6050" y="1857675"/>
            <a:ext cx="21526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3675" y="3076725"/>
            <a:ext cx="340995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41600" y="2962425"/>
            <a:ext cx="219075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77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Unknown</a:t>
            </a:r>
            <a:r>
              <a:rPr lang="en"/>
              <a:t> num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695" name="Google Shape;695;p7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6" name="Google Shape;696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0650" y="674875"/>
            <a:ext cx="41338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5850" y="1828050"/>
            <a:ext cx="17335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1700" y="1875675"/>
            <a:ext cx="17526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77"/>
          <p:cNvSpPr txBox="1"/>
          <p:nvPr/>
        </p:nvSpPr>
        <p:spPr>
          <a:xfrm>
            <a:off x="3562725" y="2947075"/>
            <a:ext cx="5086800" cy="18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Barlow Light"/>
                <a:ea typeface="Barlow Light"/>
                <a:cs typeface="Barlow Light"/>
                <a:sym typeface="Barlow Light"/>
              </a:rPr>
              <a:t>There are a few things to note:</a:t>
            </a:r>
            <a:endParaRPr sz="1500">
              <a:solidFill>
                <a:srgbClr val="434343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Barlow Light"/>
              <a:buChar char="●"/>
            </a:pPr>
            <a:r>
              <a:rPr lang="en" sz="1500">
                <a:solidFill>
                  <a:srgbClr val="434343"/>
                </a:solidFill>
                <a:latin typeface="Barlow Light"/>
                <a:ea typeface="Barlow Light"/>
                <a:cs typeface="Barlow Light"/>
                <a:sym typeface="Barlow Light"/>
              </a:rPr>
              <a:t>The former still gives 40% success rate - empirically proved</a:t>
            </a:r>
            <a:endParaRPr sz="1500">
              <a:solidFill>
                <a:srgbClr val="434343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Barlow Light"/>
              <a:buChar char="●"/>
            </a:pPr>
            <a:r>
              <a:rPr lang="en" sz="1500">
                <a:solidFill>
                  <a:srgbClr val="434343"/>
                </a:solidFill>
                <a:latin typeface="Barlow Light"/>
                <a:ea typeface="Barlow Light"/>
                <a:cs typeface="Barlow Light"/>
                <a:sym typeface="Barlow Light"/>
              </a:rPr>
              <a:t>Doubling T is too fast</a:t>
            </a:r>
            <a:endParaRPr sz="1500">
              <a:solidFill>
                <a:srgbClr val="434343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Barlow Light"/>
              <a:buChar char="●"/>
            </a:pPr>
            <a:r>
              <a:rPr lang="en" sz="1500">
                <a:solidFill>
                  <a:srgbClr val="434343"/>
                </a:solidFill>
                <a:latin typeface="Barlow Light"/>
                <a:ea typeface="Barlow Light"/>
                <a:cs typeface="Barlow Light"/>
                <a:sym typeface="Barlow Light"/>
              </a:rPr>
              <a:t>More solutions = less queries</a:t>
            </a:r>
            <a:endParaRPr sz="1500">
              <a:solidFill>
                <a:srgbClr val="434343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78"/>
          <p:cNvSpPr txBox="1"/>
          <p:nvPr>
            <p:ph idx="1" type="body"/>
          </p:nvPr>
        </p:nvSpPr>
        <p:spPr>
          <a:xfrm>
            <a:off x="4354200" y="52072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We made some assumptions earlier on that we didn’t talk about. Namely, the assumption that the number of solutions is non 0.</a:t>
            </a:r>
            <a:br>
              <a:rPr lang="en"/>
            </a:br>
            <a:r>
              <a:rPr lang="en"/>
              <a:t>That is, the below are non empty sets.</a:t>
            </a:r>
            <a:endParaRPr/>
          </a:p>
        </p:txBody>
      </p:sp>
      <p:sp>
        <p:nvSpPr>
          <p:cNvPr id="705" name="Google Shape;705;p78"/>
          <p:cNvSpPr txBox="1"/>
          <p:nvPr>
            <p:ph idx="2" type="body"/>
          </p:nvPr>
        </p:nvSpPr>
        <p:spPr>
          <a:xfrm>
            <a:off x="657675" y="436200"/>
            <a:ext cx="3339000" cy="9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Caveat / Trivial cases</a:t>
            </a:r>
            <a:endParaRPr/>
          </a:p>
        </p:txBody>
      </p:sp>
      <p:sp>
        <p:nvSpPr>
          <p:cNvPr id="706" name="Google Shape;706;p7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7" name="Google Shape;707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75" y="1534475"/>
            <a:ext cx="4305300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78"/>
          <p:cNvSpPr txBox="1"/>
          <p:nvPr/>
        </p:nvSpPr>
        <p:spPr>
          <a:xfrm>
            <a:off x="5167488" y="1241400"/>
            <a:ext cx="3672000" cy="15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8761D"/>
                </a:solidFill>
                <a:latin typeface="Barlow Light"/>
                <a:ea typeface="Barlow Light"/>
                <a:cs typeface="Barlow Light"/>
                <a:sym typeface="Barlow Light"/>
              </a:rPr>
              <a:t>Heuristically:</a:t>
            </a:r>
            <a:endParaRPr sz="1500">
              <a:solidFill>
                <a:srgbClr val="38761D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500"/>
              <a:buFont typeface="Barlow Light"/>
              <a:buChar char="●"/>
            </a:pPr>
            <a:r>
              <a:rPr lang="en" sz="1500">
                <a:solidFill>
                  <a:srgbClr val="38761D"/>
                </a:solidFill>
                <a:latin typeface="Barlow Light"/>
                <a:ea typeface="Barlow Light"/>
                <a:cs typeface="Barlow Light"/>
                <a:sym typeface="Barlow Light"/>
              </a:rPr>
              <a:t>If A0 is empty, everytime we measure we find an answer</a:t>
            </a:r>
            <a:endParaRPr sz="1500">
              <a:solidFill>
                <a:srgbClr val="38761D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500"/>
              <a:buFont typeface="Barlow Light"/>
              <a:buChar char="●"/>
            </a:pPr>
            <a:r>
              <a:rPr lang="en" sz="1500">
                <a:solidFill>
                  <a:srgbClr val="38761D"/>
                </a:solidFill>
                <a:latin typeface="Barlow Light"/>
                <a:ea typeface="Barlow Light"/>
                <a:cs typeface="Barlow Light"/>
                <a:sym typeface="Barlow Light"/>
              </a:rPr>
              <a:t>If Ai is empty, everytime we get no solution and we’ve already decided that means no solution</a:t>
            </a:r>
            <a:endParaRPr sz="1500">
              <a:solidFill>
                <a:srgbClr val="38761D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709" name="Google Shape;709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1288" y="3108575"/>
            <a:ext cx="2504379" cy="173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79"/>
          <p:cNvSpPr txBox="1"/>
          <p:nvPr>
            <p:ph type="title"/>
          </p:nvPr>
        </p:nvSpPr>
        <p:spPr>
          <a:xfrm>
            <a:off x="697350" y="3048150"/>
            <a:ext cx="7749300" cy="9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715" name="Google Shape;715;p79"/>
          <p:cNvSpPr txBox="1"/>
          <p:nvPr>
            <p:ph idx="2" type="title"/>
          </p:nvPr>
        </p:nvSpPr>
        <p:spPr>
          <a:xfrm>
            <a:off x="3278250" y="1194450"/>
            <a:ext cx="2587500" cy="18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80"/>
          <p:cNvSpPr txBox="1"/>
          <p:nvPr>
            <p:ph type="title"/>
          </p:nvPr>
        </p:nvSpPr>
        <p:spPr>
          <a:xfrm>
            <a:off x="455227" y="1321125"/>
            <a:ext cx="7568400" cy="17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the notebook</a:t>
            </a:r>
            <a:endParaRPr/>
          </a:p>
        </p:txBody>
      </p:sp>
      <p:sp>
        <p:nvSpPr>
          <p:cNvPr id="721" name="Google Shape;721;p80"/>
          <p:cNvSpPr txBox="1"/>
          <p:nvPr/>
        </p:nvSpPr>
        <p:spPr>
          <a:xfrm>
            <a:off x="635850" y="3603100"/>
            <a:ext cx="79731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https://github.com/TumCucTom/uob-quantum-computing/discover-sessions/grovers.ipynb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81"/>
          <p:cNvSpPr txBox="1"/>
          <p:nvPr>
            <p:ph idx="1" type="subTitle"/>
          </p:nvPr>
        </p:nvSpPr>
        <p:spPr>
          <a:xfrm>
            <a:off x="791150" y="522625"/>
            <a:ext cx="3918300" cy="7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727" name="Google Shape;727;p8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8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733" name="Google Shape;733;p82"/>
          <p:cNvSpPr txBox="1"/>
          <p:nvPr>
            <p:ph idx="1" type="body"/>
          </p:nvPr>
        </p:nvSpPr>
        <p:spPr>
          <a:xfrm>
            <a:off x="567029" y="4500404"/>
            <a:ext cx="10158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Bale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0"/>
          <p:cNvSpPr txBox="1"/>
          <p:nvPr>
            <p:ph type="title"/>
          </p:nvPr>
        </p:nvSpPr>
        <p:spPr>
          <a:xfrm>
            <a:off x="697350" y="3087700"/>
            <a:ext cx="7749300" cy="8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Unstructured Search</a:t>
            </a:r>
            <a:endParaRPr/>
          </a:p>
        </p:txBody>
      </p:sp>
      <p:sp>
        <p:nvSpPr>
          <p:cNvPr id="355" name="Google Shape;355;p50"/>
          <p:cNvSpPr txBox="1"/>
          <p:nvPr>
            <p:ph idx="2" type="title"/>
          </p:nvPr>
        </p:nvSpPr>
        <p:spPr>
          <a:xfrm>
            <a:off x="3278250" y="1194450"/>
            <a:ext cx="2587500" cy="18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1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run on a structured search</a:t>
            </a:r>
            <a:endParaRPr/>
          </a:p>
        </p:txBody>
      </p:sp>
      <p:sp>
        <p:nvSpPr>
          <p:cNvPr id="361" name="Google Shape;361;p51"/>
          <p:cNvSpPr txBox="1"/>
          <p:nvPr>
            <p:ph type="title"/>
          </p:nvPr>
        </p:nvSpPr>
        <p:spPr>
          <a:xfrm>
            <a:off x="702825" y="1575737"/>
            <a:ext cx="20388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we’re solving</a:t>
            </a:r>
            <a:endParaRPr/>
          </a:p>
        </p:txBody>
      </p:sp>
      <p:sp>
        <p:nvSpPr>
          <p:cNvPr id="362" name="Google Shape;362;p51"/>
          <p:cNvSpPr txBox="1"/>
          <p:nvPr>
            <p:ph idx="2" type="title"/>
          </p:nvPr>
        </p:nvSpPr>
        <p:spPr>
          <a:xfrm>
            <a:off x="702825" y="2374888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363" name="Google Shape;363;p51"/>
          <p:cNvSpPr txBox="1"/>
          <p:nvPr>
            <p:ph idx="3" type="title"/>
          </p:nvPr>
        </p:nvSpPr>
        <p:spPr>
          <a:xfrm>
            <a:off x="702825" y="3194091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364" name="Google Shape;364;p51"/>
          <p:cNvSpPr txBox="1"/>
          <p:nvPr>
            <p:ph idx="4" type="title"/>
          </p:nvPr>
        </p:nvSpPr>
        <p:spPr>
          <a:xfrm>
            <a:off x="702825" y="4025075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 Classical</a:t>
            </a:r>
            <a:endParaRPr/>
          </a:p>
        </p:txBody>
      </p:sp>
      <p:sp>
        <p:nvSpPr>
          <p:cNvPr id="365" name="Google Shape;365;p51"/>
          <p:cNvSpPr txBox="1"/>
          <p:nvPr>
            <p:ph idx="4294967295" type="title"/>
          </p:nvPr>
        </p:nvSpPr>
        <p:spPr>
          <a:xfrm>
            <a:off x="3436503" y="2330979"/>
            <a:ext cx="48102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Lorem ipsum dolor sit amet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Lorem ipsum dolor sit amet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66" name="Google Shape;366;p51"/>
          <p:cNvSpPr txBox="1"/>
          <p:nvPr>
            <p:ph idx="4294967295" type="title"/>
          </p:nvPr>
        </p:nvSpPr>
        <p:spPr>
          <a:xfrm>
            <a:off x="3433500" y="3248179"/>
            <a:ext cx="4810200" cy="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None - we don’t assume anything about f (unstructured)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367" name="Google Shape;367;p51"/>
          <p:cNvCxnSpPr/>
          <p:nvPr/>
        </p:nvCxnSpPr>
        <p:spPr>
          <a:xfrm>
            <a:off x="791150" y="137157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51"/>
          <p:cNvCxnSpPr/>
          <p:nvPr/>
        </p:nvCxnSpPr>
        <p:spPr>
          <a:xfrm>
            <a:off x="791150" y="2184934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51"/>
          <p:cNvCxnSpPr/>
          <p:nvPr/>
        </p:nvCxnSpPr>
        <p:spPr>
          <a:xfrm>
            <a:off x="791150" y="3011023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51"/>
          <p:cNvCxnSpPr/>
          <p:nvPr/>
        </p:nvCxnSpPr>
        <p:spPr>
          <a:xfrm>
            <a:off x="791150" y="3811728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51"/>
          <p:cNvCxnSpPr/>
          <p:nvPr/>
        </p:nvCxnSpPr>
        <p:spPr>
          <a:xfrm>
            <a:off x="791150" y="462512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2" name="Google Shape;372;p5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do?</a:t>
            </a:r>
            <a:endParaRPr/>
          </a:p>
        </p:txBody>
      </p:sp>
      <p:sp>
        <p:nvSpPr>
          <p:cNvPr id="373" name="Google Shape;373;p5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4" name="Google Shape;37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0800" y="1546938"/>
            <a:ext cx="1565808" cy="46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8725" y="1564788"/>
            <a:ext cx="1402753" cy="4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1875" y="2384513"/>
            <a:ext cx="3569091" cy="4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33500" y="4004963"/>
            <a:ext cx="996158" cy="4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51"/>
          <p:cNvSpPr txBox="1"/>
          <p:nvPr/>
        </p:nvSpPr>
        <p:spPr>
          <a:xfrm>
            <a:off x="4622475" y="3996725"/>
            <a:ext cx="33711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Ewe 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79" name="Google Shape;379;p51"/>
          <p:cNvSpPr txBox="1"/>
          <p:nvPr/>
        </p:nvSpPr>
        <p:spPr>
          <a:xfrm>
            <a:off x="4632550" y="3996725"/>
            <a:ext cx="33711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High probability - evaluating on superpositions of 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380" name="Google Shape;380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2925" y="3987113"/>
            <a:ext cx="438276" cy="4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2"/>
          <p:cNvSpPr txBox="1"/>
          <p:nvPr>
            <p:ph type="title"/>
          </p:nvPr>
        </p:nvSpPr>
        <p:spPr>
          <a:xfrm>
            <a:off x="697350" y="3063750"/>
            <a:ext cx="77493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Model</a:t>
            </a:r>
            <a:endParaRPr/>
          </a:p>
        </p:txBody>
      </p:sp>
      <p:sp>
        <p:nvSpPr>
          <p:cNvPr id="386" name="Google Shape;386;p52"/>
          <p:cNvSpPr txBox="1"/>
          <p:nvPr>
            <p:ph idx="2" type="title"/>
          </p:nvPr>
        </p:nvSpPr>
        <p:spPr>
          <a:xfrm>
            <a:off x="3278250" y="1194450"/>
            <a:ext cx="2587500" cy="18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3"/>
          <p:cNvSpPr txBox="1"/>
          <p:nvPr>
            <p:ph idx="1" type="subTitle"/>
          </p:nvPr>
        </p:nvSpPr>
        <p:spPr>
          <a:xfrm>
            <a:off x="810075" y="310675"/>
            <a:ext cx="77676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 </a:t>
            </a:r>
            <a:r>
              <a:rPr i="1" lang="en" sz="3200"/>
              <a:t>Brief </a:t>
            </a:r>
            <a:r>
              <a:rPr lang="en" sz="3200"/>
              <a:t>Intro to the Query Model of Computation (Quantum Oracles)</a:t>
            </a:r>
            <a:endParaRPr sz="3200"/>
          </a:p>
        </p:txBody>
      </p:sp>
      <p:sp>
        <p:nvSpPr>
          <p:cNvPr id="392" name="Google Shape;392;p53"/>
          <p:cNvSpPr txBox="1"/>
          <p:nvPr>
            <p:ph idx="2" type="body"/>
          </p:nvPr>
        </p:nvSpPr>
        <p:spPr>
          <a:xfrm>
            <a:off x="267450" y="2659850"/>
            <a:ext cx="8609100" cy="20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We’re representing a classical function and a quantum operator.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is a target register ‘a’ and an input register ‘x’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says we are going to apply f(x) BUT without </a:t>
            </a:r>
            <a:r>
              <a:rPr lang="en" sz="1800"/>
              <a:t>overwriting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is important as we must have reversibility (XOR)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Why? Quantum mechanics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Preserve information and maintain unitary evolution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For more look into Hilbert space and the time-dependant </a:t>
            </a:r>
            <a:r>
              <a:rPr lang="en" sz="1800"/>
              <a:t>schrodinger</a:t>
            </a:r>
            <a:r>
              <a:rPr lang="en" sz="1800"/>
              <a:t> equation (or just accept it for now!)</a:t>
            </a:r>
            <a:endParaRPr sz="1800"/>
          </a:p>
        </p:txBody>
      </p:sp>
      <p:sp>
        <p:nvSpPr>
          <p:cNvPr id="393" name="Google Shape;393;p5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4" name="Google Shape;39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075" y="1809750"/>
            <a:ext cx="46482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9845" y="1974263"/>
            <a:ext cx="2989575" cy="4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4"/>
          <p:cNvSpPr txBox="1"/>
          <p:nvPr>
            <p:ph idx="2" type="subTitle"/>
          </p:nvPr>
        </p:nvSpPr>
        <p:spPr>
          <a:xfrm>
            <a:off x="5837502" y="3286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Visualise</a:t>
            </a:r>
            <a:endParaRPr/>
          </a:p>
        </p:txBody>
      </p:sp>
      <p:sp>
        <p:nvSpPr>
          <p:cNvPr id="401" name="Google Shape;401;p5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2" name="Google Shape;40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7800" y="866500"/>
            <a:ext cx="4929023" cy="36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163" y="41825"/>
            <a:ext cx="3473475" cy="281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175" y="2855363"/>
            <a:ext cx="3473474" cy="1991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5"/>
          <p:cNvSpPr txBox="1"/>
          <p:nvPr>
            <p:ph idx="2" type="subTitle"/>
          </p:nvPr>
        </p:nvSpPr>
        <p:spPr>
          <a:xfrm>
            <a:off x="246152" y="157025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Query Gates</a:t>
            </a:r>
            <a:endParaRPr/>
          </a:p>
        </p:txBody>
      </p:sp>
      <p:sp>
        <p:nvSpPr>
          <p:cNvPr id="410" name="Google Shape;410;p5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1" name="Google Shape;41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25" y="2058450"/>
            <a:ext cx="8839204" cy="2986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425" y="934563"/>
            <a:ext cx="37338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55"/>
          <p:cNvSpPr txBox="1"/>
          <p:nvPr/>
        </p:nvSpPr>
        <p:spPr>
          <a:xfrm>
            <a:off x="4168025" y="934575"/>
            <a:ext cx="4783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Char char="●"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This says we’re going to phase flip solutions (1)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Char char="●"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Ancilla of H of 1 (the negative equal superposition)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