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402" r:id="rId2"/>
    <p:sldId id="429" r:id="rId3"/>
    <p:sldId id="448" r:id="rId4"/>
    <p:sldId id="447" r:id="rId5"/>
    <p:sldId id="431" r:id="rId6"/>
    <p:sldId id="433" r:id="rId7"/>
    <p:sldId id="434" r:id="rId8"/>
    <p:sldId id="432" r:id="rId9"/>
    <p:sldId id="435" r:id="rId10"/>
    <p:sldId id="43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userDrawn="1">
          <p15:clr>
            <a:srgbClr val="A4A3A4"/>
          </p15:clr>
        </p15:guide>
        <p15:guide id="2" pos="2880" userDrawn="1">
          <p15:clr>
            <a:srgbClr val="A4A3A4"/>
          </p15:clr>
        </p15:guide>
        <p15:guide id="3" pos="4204" userDrawn="1">
          <p15:clr>
            <a:srgbClr val="A4A3A4"/>
          </p15:clr>
        </p15:guide>
        <p15:guide id="4" orient="horz" pos="15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BCB0"/>
    <a:srgbClr val="B0C6DD"/>
    <a:srgbClr val="F4D4E3"/>
    <a:srgbClr val="83C0DD"/>
    <a:srgbClr val="CDE0EB"/>
    <a:srgbClr val="BCE2EF"/>
    <a:srgbClr val="89B8D6"/>
    <a:srgbClr val="B9C8DD"/>
    <a:srgbClr val="B0C5E3"/>
    <a:srgbClr val="DAD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94660"/>
  </p:normalViewPr>
  <p:slideViewPr>
    <p:cSldViewPr snapToGrid="0" showGuides="1">
      <p:cViewPr varScale="1">
        <p:scale>
          <a:sx n="109" d="100"/>
          <a:sy n="109" d="100"/>
        </p:scale>
        <p:origin x="965" y="77"/>
      </p:cViewPr>
      <p:guideLst>
        <p:guide orient="horz" pos="2153"/>
        <p:guide pos="2880"/>
        <p:guide pos="4204"/>
        <p:guide orient="horz" pos="15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9/15/2025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D738C470-B55A-489B-8113-F36022DD8D65}" type="datetimeFigureOut">
              <a:rPr lang="zh-CN" altLang="en-US" smtClean="0"/>
              <a:t>2025/9/15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EC2AE171-009D-4625-A5DB-66ED84F597E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t="7643" b="7643"/>
          <a:stretch>
            <a:fillRect/>
          </a:stretch>
        </p:blipFill>
        <p:spPr>
          <a:xfrm>
            <a:off x="0" y="0"/>
            <a:ext cx="9144000" cy="51435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lumn content">
    <p:spTree>
      <p:nvGrpSpPr>
        <p:cNvPr id="1" name=""/>
        <p:cNvGrpSpPr/>
        <p:nvPr/>
      </p:nvGrpSpPr>
      <p:grpSpPr>
        <a:xfrm>
          <a:off x="0" y="0"/>
          <a:ext cx="0" cy="0"/>
          <a:chOff x="0" y="0"/>
          <a:chExt cx="0" cy="0"/>
        </a:xfrm>
      </p:grpSpPr>
      <p:sp>
        <p:nvSpPr>
          <p:cNvPr id="8" name="矩形 7"/>
          <p:cNvSpPr/>
          <p:nvPr userDrawn="1"/>
        </p:nvSpPr>
        <p:spPr>
          <a:xfrm>
            <a:off x="-13214" y="-9672"/>
            <a:ext cx="3032459" cy="51531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0"/>
          </p:nvPr>
        </p:nvSpPr>
        <p:spPr>
          <a:xfrm>
            <a:off x="3235083" y="726776"/>
            <a:ext cx="2803408" cy="1944701"/>
          </a:xfrm>
        </p:spPr>
        <p:txBody>
          <a:bodyPr/>
          <a:lstStyle/>
          <a:p>
            <a:endParaRPr lang="zh-CN" altLang="en-US"/>
          </a:p>
        </p:txBody>
      </p:sp>
      <p:sp>
        <p:nvSpPr>
          <p:cNvPr id="11" name="图片占位符 9"/>
          <p:cNvSpPr>
            <a:spLocks noGrp="1"/>
          </p:cNvSpPr>
          <p:nvPr>
            <p:ph type="pic" sz="quarter" idx="11"/>
          </p:nvPr>
        </p:nvSpPr>
        <p:spPr>
          <a:xfrm>
            <a:off x="3235083" y="2817079"/>
            <a:ext cx="2803408" cy="1944701"/>
          </a:xfrm>
        </p:spPr>
        <p:txBody>
          <a:bodyPr/>
          <a:lstStyle/>
          <a:p>
            <a:endParaRPr lang="zh-CN" altLang="en-US"/>
          </a:p>
        </p:txBody>
      </p:sp>
      <p:sp>
        <p:nvSpPr>
          <p:cNvPr id="12" name="图片占位符 9"/>
          <p:cNvSpPr>
            <a:spLocks noGrp="1"/>
          </p:cNvSpPr>
          <p:nvPr>
            <p:ph type="pic" sz="quarter" idx="12"/>
          </p:nvPr>
        </p:nvSpPr>
        <p:spPr>
          <a:xfrm>
            <a:off x="6142184" y="726776"/>
            <a:ext cx="2803408" cy="1944701"/>
          </a:xfrm>
        </p:spPr>
        <p:txBody>
          <a:bodyPr/>
          <a:lstStyle/>
          <a:p>
            <a:endParaRPr lang="zh-CN" altLang="en-US"/>
          </a:p>
        </p:txBody>
      </p:sp>
      <p:sp>
        <p:nvSpPr>
          <p:cNvPr id="13" name="图片占位符 9"/>
          <p:cNvSpPr>
            <a:spLocks noGrp="1"/>
          </p:cNvSpPr>
          <p:nvPr>
            <p:ph type="pic" sz="quarter" idx="13"/>
          </p:nvPr>
        </p:nvSpPr>
        <p:spPr>
          <a:xfrm>
            <a:off x="6142184" y="2817079"/>
            <a:ext cx="2803408" cy="1944701"/>
          </a:xfrm>
        </p:spPr>
        <p:txBody>
          <a:bodyPr/>
          <a:lstStyle/>
          <a:p>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407B535-7482-4BD9-903C-95994E937268}" type="datetimeFigureOut">
              <a:rPr lang="zh-CN" altLang="en-US" smtClean="0"/>
              <a:t>2025/9/15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8167A96-9200-4C6B-A774-7470C1DDDAC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t="7643" b="7643"/>
          <a:stretch>
            <a:fillRect/>
          </a:stretch>
        </p:blipFill>
        <p:spPr>
          <a:xfrm>
            <a:off x="0" y="0"/>
            <a:ext cx="9144000" cy="5143500"/>
          </a:xfrm>
          <a:prstGeom prst="rect">
            <a:avLst/>
          </a:prstGeom>
        </p:spPr>
      </p:pic>
      <p:sp>
        <p:nvSpPr>
          <p:cNvPr id="6" name="矩形 5"/>
          <p:cNvSpPr/>
          <p:nvPr userDrawn="1"/>
        </p:nvSpPr>
        <p:spPr>
          <a:xfrm>
            <a:off x="154845" y="133351"/>
            <a:ext cx="8834311" cy="487679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251419" y="263398"/>
            <a:ext cx="8641162" cy="461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 name="图片 4"/>
          <p:cNvPicPr>
            <a:picLocks noChangeAspect="1"/>
          </p:cNvPicPr>
          <p:nvPr userDrawn="1"/>
        </p:nvPicPr>
        <p:blipFill rotWithShape="1">
          <a:blip r:embed="rId2"/>
          <a:srcRect t="7643" b="7643"/>
          <a:stretch>
            <a:fillRect/>
          </a:stretch>
        </p:blipFill>
        <p:spPr>
          <a:xfrm>
            <a:off x="0" y="0"/>
            <a:ext cx="9144000" cy="5143500"/>
          </a:xfrm>
          <a:prstGeom prst="rect">
            <a:avLst/>
          </a:prstGeom>
        </p:spPr>
      </p:pic>
      <p:sp>
        <p:nvSpPr>
          <p:cNvPr id="3" name="矩形 2"/>
          <p:cNvSpPr/>
          <p:nvPr userDrawn="1"/>
        </p:nvSpPr>
        <p:spPr>
          <a:xfrm>
            <a:off x="154845" y="311919"/>
            <a:ext cx="8834311" cy="4519663"/>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322730" y="397809"/>
            <a:ext cx="8498541" cy="434788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l="12963" r="12963"/>
          <a:stretch>
            <a:fillRect/>
          </a:stretch>
        </p:blipFill>
        <p:spPr>
          <a:xfrm>
            <a:off x="0" y="0"/>
            <a:ext cx="9144000" cy="5143500"/>
          </a:xfrm>
          <a:prstGeom prst="rect">
            <a:avLst/>
          </a:prstGeom>
        </p:spPr>
      </p:pic>
      <p:sp>
        <p:nvSpPr>
          <p:cNvPr id="3" name="矩形 2"/>
          <p:cNvSpPr/>
          <p:nvPr userDrawn="1"/>
        </p:nvSpPr>
        <p:spPr>
          <a:xfrm>
            <a:off x="154845" y="133351"/>
            <a:ext cx="8834311" cy="4876799"/>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userDrawn="1"/>
        </p:nvSpPr>
        <p:spPr>
          <a:xfrm>
            <a:off x="251419" y="263398"/>
            <a:ext cx="8641162" cy="4616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图片占位符 2"/>
          <p:cNvSpPr>
            <a:spLocks noGrp="1"/>
          </p:cNvSpPr>
          <p:nvPr>
            <p:ph type="pic" sz="quarter" idx="10"/>
          </p:nvPr>
        </p:nvSpPr>
        <p:spPr>
          <a:xfrm>
            <a:off x="146050" y="1274324"/>
            <a:ext cx="3355907" cy="1711697"/>
          </a:xfrm>
        </p:spPr>
        <p:txBody>
          <a:bodyPr/>
          <a:lstStyle/>
          <a:p>
            <a:endParaRPr lang="zh-CN" altLang="en-US"/>
          </a:p>
        </p:txBody>
      </p:sp>
      <p:sp>
        <p:nvSpPr>
          <p:cNvPr id="4" name="矩形 3"/>
          <p:cNvSpPr/>
          <p:nvPr userDrawn="1"/>
        </p:nvSpPr>
        <p:spPr>
          <a:xfrm>
            <a:off x="3570051" y="1274324"/>
            <a:ext cx="5427899" cy="1711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图片占位符 2"/>
          <p:cNvSpPr>
            <a:spLocks noGrp="1"/>
          </p:cNvSpPr>
          <p:nvPr>
            <p:ph type="pic" sz="quarter" idx="12"/>
          </p:nvPr>
        </p:nvSpPr>
        <p:spPr>
          <a:xfrm>
            <a:off x="146050" y="3180944"/>
            <a:ext cx="2256682" cy="1711697"/>
          </a:xfrm>
        </p:spPr>
        <p:txBody>
          <a:bodyPr/>
          <a:lstStyle/>
          <a:p>
            <a:endParaRPr lang="zh-CN" altLang="en-US"/>
          </a:p>
        </p:txBody>
      </p:sp>
      <p:sp>
        <p:nvSpPr>
          <p:cNvPr id="7" name="矩形 6"/>
          <p:cNvSpPr/>
          <p:nvPr userDrawn="1"/>
        </p:nvSpPr>
        <p:spPr>
          <a:xfrm>
            <a:off x="2553510" y="3180944"/>
            <a:ext cx="4036980" cy="17116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图片占位符 2"/>
          <p:cNvSpPr>
            <a:spLocks noGrp="1"/>
          </p:cNvSpPr>
          <p:nvPr>
            <p:ph type="pic" sz="quarter" idx="13"/>
          </p:nvPr>
        </p:nvSpPr>
        <p:spPr>
          <a:xfrm>
            <a:off x="6741268" y="3180944"/>
            <a:ext cx="2256682" cy="1711697"/>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图片占位符 2"/>
          <p:cNvSpPr>
            <a:spLocks noGrp="1"/>
          </p:cNvSpPr>
          <p:nvPr>
            <p:ph type="pic" sz="quarter" idx="10"/>
          </p:nvPr>
        </p:nvSpPr>
        <p:spPr>
          <a:xfrm>
            <a:off x="116391" y="1447507"/>
            <a:ext cx="2195367" cy="1621276"/>
          </a:xfrm>
        </p:spPr>
        <p:txBody>
          <a:bodyPr/>
          <a:lstStyle/>
          <a:p>
            <a:endParaRPr lang="zh-CN" altLang="en-US"/>
          </a:p>
        </p:txBody>
      </p:sp>
      <p:sp>
        <p:nvSpPr>
          <p:cNvPr id="9" name="图片占位符 2"/>
          <p:cNvSpPr>
            <a:spLocks noGrp="1"/>
          </p:cNvSpPr>
          <p:nvPr>
            <p:ph type="pic" sz="quarter" idx="11"/>
          </p:nvPr>
        </p:nvSpPr>
        <p:spPr>
          <a:xfrm>
            <a:off x="2349089" y="1447507"/>
            <a:ext cx="2195367" cy="1621276"/>
          </a:xfrm>
        </p:spPr>
        <p:txBody>
          <a:bodyPr/>
          <a:lstStyle/>
          <a:p>
            <a:endParaRPr lang="zh-CN" altLang="en-US"/>
          </a:p>
        </p:txBody>
      </p:sp>
      <p:sp>
        <p:nvSpPr>
          <p:cNvPr id="10" name="图片占位符 2"/>
          <p:cNvSpPr>
            <a:spLocks noGrp="1"/>
          </p:cNvSpPr>
          <p:nvPr>
            <p:ph type="pic" sz="quarter" idx="12"/>
          </p:nvPr>
        </p:nvSpPr>
        <p:spPr>
          <a:xfrm>
            <a:off x="4581789" y="1447507"/>
            <a:ext cx="2195367" cy="1621276"/>
          </a:xfrm>
        </p:spPr>
        <p:txBody>
          <a:bodyPr/>
          <a:lstStyle/>
          <a:p>
            <a:endParaRPr lang="zh-CN" altLang="en-US"/>
          </a:p>
        </p:txBody>
      </p:sp>
      <p:sp>
        <p:nvSpPr>
          <p:cNvPr id="11" name="图片占位符 2"/>
          <p:cNvSpPr>
            <a:spLocks noGrp="1"/>
          </p:cNvSpPr>
          <p:nvPr>
            <p:ph type="pic" sz="quarter" idx="13"/>
          </p:nvPr>
        </p:nvSpPr>
        <p:spPr>
          <a:xfrm>
            <a:off x="6814488" y="1447507"/>
            <a:ext cx="2195367" cy="1621276"/>
          </a:xfrm>
        </p:spPr>
        <p:txBody>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10" name="图片占位符 2"/>
          <p:cNvSpPr>
            <a:spLocks noGrp="1"/>
          </p:cNvSpPr>
          <p:nvPr>
            <p:ph type="pic" sz="quarter" idx="12"/>
          </p:nvPr>
        </p:nvSpPr>
        <p:spPr>
          <a:xfrm>
            <a:off x="6688652" y="3385363"/>
            <a:ext cx="2195367" cy="1621276"/>
          </a:xfrm>
        </p:spPr>
        <p:txBody>
          <a:bodyPr/>
          <a:lstStyle/>
          <a:p>
            <a:endParaRPr lang="zh-CN" altLang="en-US"/>
          </a:p>
        </p:txBody>
      </p:sp>
      <p:sp>
        <p:nvSpPr>
          <p:cNvPr id="11" name="图片占位符 2"/>
          <p:cNvSpPr>
            <a:spLocks noGrp="1"/>
          </p:cNvSpPr>
          <p:nvPr>
            <p:ph type="pic" sz="quarter" idx="13"/>
          </p:nvPr>
        </p:nvSpPr>
        <p:spPr>
          <a:xfrm>
            <a:off x="6688653" y="298216"/>
            <a:ext cx="2195367" cy="2965102"/>
          </a:xfrm>
        </p:spPr>
        <p:txBody>
          <a:bodyPr/>
          <a:lstStyle/>
          <a:p>
            <a:endParaRPr lang="zh-CN" altLang="en-US"/>
          </a:p>
        </p:txBody>
      </p:sp>
      <p:sp>
        <p:nvSpPr>
          <p:cNvPr id="6" name="图片占位符 2"/>
          <p:cNvSpPr>
            <a:spLocks noGrp="1"/>
          </p:cNvSpPr>
          <p:nvPr>
            <p:ph type="pic" sz="quarter" idx="14"/>
          </p:nvPr>
        </p:nvSpPr>
        <p:spPr>
          <a:xfrm>
            <a:off x="4306179" y="301228"/>
            <a:ext cx="2195367" cy="1621276"/>
          </a:xfrm>
        </p:spPr>
        <p:txBody>
          <a:bodyPr/>
          <a:lstStyle/>
          <a:p>
            <a:endParaRPr lang="zh-CN" altLang="en-US"/>
          </a:p>
        </p:txBody>
      </p:sp>
      <p:sp>
        <p:nvSpPr>
          <p:cNvPr id="8" name="图片占位符 2"/>
          <p:cNvSpPr>
            <a:spLocks noGrp="1"/>
          </p:cNvSpPr>
          <p:nvPr>
            <p:ph type="pic" sz="quarter" idx="15"/>
          </p:nvPr>
        </p:nvSpPr>
        <p:spPr>
          <a:xfrm>
            <a:off x="4306179" y="2044549"/>
            <a:ext cx="2195367" cy="2965102"/>
          </a:xfrm>
        </p:spPr>
        <p:txBody>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图片占位符 2"/>
          <p:cNvSpPr>
            <a:spLocks noGrp="1"/>
          </p:cNvSpPr>
          <p:nvPr>
            <p:ph type="pic" sz="quarter" idx="10"/>
          </p:nvPr>
        </p:nvSpPr>
        <p:spPr>
          <a:xfrm>
            <a:off x="125269" y="1447507"/>
            <a:ext cx="2195367" cy="1621276"/>
          </a:xfrm>
        </p:spPr>
        <p:txBody>
          <a:bodyPr/>
          <a:lstStyle/>
          <a:p>
            <a:endParaRPr lang="zh-CN" altLang="en-US"/>
          </a:p>
        </p:txBody>
      </p:sp>
      <p:sp>
        <p:nvSpPr>
          <p:cNvPr id="9" name="图片占位符 2"/>
          <p:cNvSpPr>
            <a:spLocks noGrp="1"/>
          </p:cNvSpPr>
          <p:nvPr>
            <p:ph type="pic" sz="quarter" idx="11"/>
          </p:nvPr>
        </p:nvSpPr>
        <p:spPr>
          <a:xfrm>
            <a:off x="2357967" y="3123907"/>
            <a:ext cx="2195367" cy="1621276"/>
          </a:xfrm>
        </p:spPr>
        <p:txBody>
          <a:bodyPr/>
          <a:lstStyle/>
          <a:p>
            <a:endParaRPr lang="zh-CN" altLang="en-US"/>
          </a:p>
        </p:txBody>
      </p:sp>
      <p:sp>
        <p:nvSpPr>
          <p:cNvPr id="10" name="图片占位符 2"/>
          <p:cNvSpPr>
            <a:spLocks noGrp="1"/>
          </p:cNvSpPr>
          <p:nvPr>
            <p:ph type="pic" sz="quarter" idx="12"/>
          </p:nvPr>
        </p:nvSpPr>
        <p:spPr>
          <a:xfrm>
            <a:off x="4590667" y="1447507"/>
            <a:ext cx="2195367" cy="1621276"/>
          </a:xfrm>
        </p:spPr>
        <p:txBody>
          <a:bodyPr/>
          <a:lstStyle/>
          <a:p>
            <a:endParaRPr lang="zh-CN" altLang="en-US"/>
          </a:p>
        </p:txBody>
      </p:sp>
      <p:sp>
        <p:nvSpPr>
          <p:cNvPr id="11" name="图片占位符 2"/>
          <p:cNvSpPr>
            <a:spLocks noGrp="1"/>
          </p:cNvSpPr>
          <p:nvPr>
            <p:ph type="pic" sz="quarter" idx="13"/>
          </p:nvPr>
        </p:nvSpPr>
        <p:spPr>
          <a:xfrm>
            <a:off x="6823366" y="3123614"/>
            <a:ext cx="2195367" cy="1621276"/>
          </a:xfrm>
        </p:spPr>
        <p:txBody>
          <a:bodyPr/>
          <a:lstStyle/>
          <a:p>
            <a:endParaRPr lang="zh-CN" altLang="en-US"/>
          </a:p>
        </p:txBody>
      </p:sp>
      <p:sp>
        <p:nvSpPr>
          <p:cNvPr id="12" name="矩形 11"/>
          <p:cNvSpPr/>
          <p:nvPr userDrawn="1"/>
        </p:nvSpPr>
        <p:spPr>
          <a:xfrm>
            <a:off x="125268" y="3123614"/>
            <a:ext cx="2195367" cy="1621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2357968" y="1447507"/>
            <a:ext cx="2195367" cy="1621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4590666" y="3123614"/>
            <a:ext cx="2195367" cy="1621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6823366" y="1447507"/>
            <a:ext cx="2195367" cy="16212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0C5E3"/>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ea typeface="Arial" panose="020B0604020202020204" pitchFamily="34" charset="0"/>
              </a:defRPr>
            </a:lvl1pPr>
          </a:lstStyle>
          <a:p>
            <a:fld id="{D407B535-7482-4BD9-903C-95994E937268}" type="datetimeFigureOut">
              <a:rPr lang="zh-CN" altLang="en-US" smtClean="0"/>
              <a:t>2025/9/15</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ea typeface="Arial" panose="020B0604020202020204" pitchFamily="34" charset="0"/>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ea typeface="Arial" panose="020B0604020202020204" pitchFamily="34" charset="0"/>
              </a:defRPr>
            </a:lvl1pPr>
          </a:lstStyle>
          <a:p>
            <a:fld id="{08167A96-9200-4C6B-A774-7470C1DDDAC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Arial" panose="020B0604020202020204" pitchFamily="34" charset="0"/>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Arial" panose="020B0604020202020204" pitchFamily="34"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Arial" panose="020B0604020202020204" pitchFamily="34" charset="0"/>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Arial" panose="020B0604020202020204" pitchFamily="34" charset="0"/>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Arial" panose="020B0604020202020204" pitchFamily="34" charset="0"/>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399295" y="594101"/>
            <a:ext cx="4345409" cy="434540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616740" y="811547"/>
            <a:ext cx="3910519" cy="391051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b="1" dirty="0">
              <a:solidFill>
                <a:schemeClr val="tx1"/>
              </a:solidFill>
              <a:latin typeface="Arial" panose="020B0604020202020204" pitchFamily="34" charset="0"/>
              <a:cs typeface="Arial" panose="020B0604020202020204" pitchFamily="34" charset="0"/>
              <a:sym typeface="+mn-ea"/>
            </a:endParaRPr>
          </a:p>
          <a:p>
            <a:pPr algn="ctr"/>
            <a:endParaRPr b="1" dirty="0">
              <a:solidFill>
                <a:schemeClr val="tx1"/>
              </a:solidFill>
              <a:latin typeface="Arial" panose="020B0604020202020204" pitchFamily="34" charset="0"/>
              <a:cs typeface="Arial" panose="020B0604020202020204" pitchFamily="34" charset="0"/>
              <a:sym typeface="+mn-ea"/>
            </a:endParaRPr>
          </a:p>
          <a:p>
            <a:pPr algn="ctr"/>
            <a:endParaRPr b="1" dirty="0">
              <a:solidFill>
                <a:schemeClr val="tx1"/>
              </a:solidFill>
              <a:latin typeface="Arial" panose="020B0604020202020204" pitchFamily="34" charset="0"/>
              <a:cs typeface="Arial" panose="020B0604020202020204" pitchFamily="34" charset="0"/>
              <a:sym typeface="+mn-ea"/>
            </a:endParaRPr>
          </a:p>
          <a:p>
            <a:pPr algn="ctr"/>
            <a:endParaRPr b="1" dirty="0">
              <a:solidFill>
                <a:schemeClr val="tx1"/>
              </a:solidFill>
              <a:latin typeface="Arial" panose="020B0604020202020204" pitchFamily="34" charset="0"/>
              <a:cs typeface="Arial" panose="020B0604020202020204" pitchFamily="34" charset="0"/>
              <a:sym typeface="+mn-ea"/>
            </a:endParaRPr>
          </a:p>
          <a:p>
            <a:pPr algn="ctr"/>
            <a:r>
              <a:rPr b="1" dirty="0">
                <a:solidFill>
                  <a:schemeClr val="tx1"/>
                </a:solidFill>
                <a:latin typeface="Arial" panose="020B0604020202020204" pitchFamily="34" charset="0"/>
                <a:cs typeface="Arial" panose="020B0604020202020204" pitchFamily="34" charset="0"/>
                <a:sym typeface="+mn-ea"/>
              </a:rPr>
              <a:t>AWS Architecture By </a:t>
            </a:r>
            <a:r>
              <a:rPr lang="en-GB" b="1" dirty="0">
                <a:solidFill>
                  <a:schemeClr val="tx1"/>
                </a:solidFill>
                <a:latin typeface="Arial" panose="020B0604020202020204" pitchFamily="34" charset="0"/>
                <a:cs typeface="Arial" panose="020B0604020202020204" pitchFamily="34" charset="0"/>
                <a:sym typeface="+mn-ea"/>
              </a:rPr>
              <a:t>Tumelo Sellwe</a:t>
            </a:r>
          </a:p>
          <a:p>
            <a:pPr algn="ctr"/>
            <a:endParaRPr lang="en-GB" b="1" dirty="0">
              <a:solidFill>
                <a:schemeClr val="tx1"/>
              </a:solidFill>
              <a:latin typeface="Arial" panose="020B0604020202020204" pitchFamily="34" charset="0"/>
              <a:cs typeface="Arial" panose="020B0604020202020204" pitchFamily="34" charset="0"/>
              <a:sym typeface="+mn-ea"/>
            </a:endParaRPr>
          </a:p>
        </p:txBody>
      </p:sp>
      <p:sp>
        <p:nvSpPr>
          <p:cNvPr id="11" name="PANDADA文本框 2"/>
          <p:cNvSpPr txBox="1"/>
          <p:nvPr>
            <p:custDataLst>
              <p:tags r:id="rId1"/>
            </p:custDataLst>
          </p:nvPr>
        </p:nvSpPr>
        <p:spPr>
          <a:xfrm>
            <a:off x="2312034" y="1357247"/>
            <a:ext cx="4519930" cy="1014730"/>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pPr algn="ctr"/>
            <a:r>
              <a:rPr sz="2000" b="1">
                <a:solidFill>
                  <a:schemeClr val="tx1"/>
                </a:solidFill>
                <a:latin typeface="+mj-lt"/>
                <a:cs typeface="+mj-lt"/>
                <a:sym typeface="+mn-ea"/>
              </a:rPr>
              <a:t>3D E-Commerce Platform on</a:t>
            </a:r>
          </a:p>
          <a:p>
            <a:pPr algn="ctr"/>
            <a:r>
              <a:rPr sz="2000" b="1">
                <a:solidFill>
                  <a:schemeClr val="tx1"/>
                </a:solidFill>
                <a:latin typeface="+mj-lt"/>
                <a:cs typeface="+mj-lt"/>
                <a:sym typeface="+mn-ea"/>
              </a:rPr>
              <a:t> AWS — Architecture &amp;</a:t>
            </a:r>
          </a:p>
          <a:p>
            <a:pPr algn="ctr"/>
            <a:r>
              <a:rPr sz="2000" b="1">
                <a:solidFill>
                  <a:schemeClr val="tx1"/>
                </a:solidFill>
                <a:latin typeface="+mj-lt"/>
                <a:cs typeface="+mj-lt"/>
                <a:sym typeface="+mn-ea"/>
              </a:rPr>
              <a:t> Cost Overview (Cape Town Region</a:t>
            </a:r>
            <a:r>
              <a:rPr lang="en-GB" sz="2000" b="1">
                <a:solidFill>
                  <a:schemeClr val="tx1"/>
                </a:solidFill>
                <a:latin typeface="+mj-lt"/>
                <a:cs typeface="+mj-lt"/>
                <a:sym typeface="+mn-ea"/>
              </a:rPr>
              <a:t>)</a:t>
            </a:r>
            <a:endParaRPr lang="en-US" altLang="zh-CN" sz="2000">
              <a:solidFill>
                <a:schemeClr val="tx1">
                  <a:lumMod val="75000"/>
                  <a:lumOff val="25000"/>
                </a:schemeClr>
              </a:solidFill>
              <a:latin typeface="+mj-lt"/>
              <a:ea typeface="+mj-ea"/>
              <a:cs typeface="+mj-lt"/>
            </a:endParaRPr>
          </a:p>
        </p:txBody>
      </p:sp>
      <p:sp>
        <p:nvSpPr>
          <p:cNvPr id="3" name="矩形 2"/>
          <p:cNvSpPr/>
          <p:nvPr/>
        </p:nvSpPr>
        <p:spPr>
          <a:xfrm>
            <a:off x="3029585" y="2628900"/>
            <a:ext cx="342646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lumMod val="75000"/>
                  <a:lumOff val="2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399295" y="594101"/>
            <a:ext cx="4345409" cy="434540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722248" y="811545"/>
            <a:ext cx="3910519" cy="391051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ANDADA文本框 2"/>
          <p:cNvSpPr txBox="1"/>
          <p:nvPr>
            <p:custDataLst>
              <p:tags r:id="rId1"/>
            </p:custDataLst>
          </p:nvPr>
        </p:nvSpPr>
        <p:spPr>
          <a:xfrm>
            <a:off x="1503045" y="1612900"/>
            <a:ext cx="6553835" cy="645160"/>
          </a:xfrm>
          <a:prstGeom prst="rect">
            <a:avLst/>
          </a:prstGeom>
          <a:noFill/>
        </p:spPr>
        <p:txBody>
          <a:bodyPr wrap="none" rtlCol="0">
            <a:no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pPr algn="ctr"/>
            <a:r>
              <a:rPr lang="en-GB" altLang="en-US" sz="3000" b="1">
                <a:solidFill>
                  <a:schemeClr val="tx1"/>
                </a:solidFill>
                <a:latin typeface="Arial" panose="020B0604020202020204" pitchFamily="34" charset="0"/>
                <a:ea typeface="+mj-ea"/>
                <a:cs typeface="Arial" panose="020B0604020202020204" pitchFamily="34" charset="0"/>
                <a:sym typeface="+mn-ea"/>
              </a:rPr>
              <a:t>THANK YOU</a:t>
            </a:r>
          </a:p>
        </p:txBody>
      </p:sp>
      <p:sp>
        <p:nvSpPr>
          <p:cNvPr id="3" name="矩形 2"/>
          <p:cNvSpPr/>
          <p:nvPr/>
        </p:nvSpPr>
        <p:spPr>
          <a:xfrm>
            <a:off x="3980571" y="3633650"/>
            <a:ext cx="1053319" cy="2753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sz="1200" b="1" dirty="0">
                <a:solidFill>
                  <a:schemeClr val="tx1">
                    <a:lumMod val="75000"/>
                    <a:lumOff val="25000"/>
                  </a:schemeClr>
                </a:solidFill>
                <a:latin typeface="+mj-lt"/>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descr="e7d195523061f1c09e9d68d7cf438b91ef959ecb14fc25d26BBA7F7DBC18E55DFF4014AF651F0BF2569D4B6C1DA7F1A4683A481403BD872FC687266AD13265C1DE7C373772FD8728ABDD69ADD03BFF5BE2862BC891DBB79EA6A942A91080429451601A220A1678463B75C0232F64E83E9F214947E511CB7275E2B265730F5E93DDE58FEE872FED1288AE61FE33382D5E"/>
          <p:cNvSpPr/>
          <p:nvPr>
            <p:custDataLst>
              <p:tags r:id="rId1"/>
            </p:custDataLst>
          </p:nvPr>
        </p:nvSpPr>
        <p:spPr>
          <a:xfrm>
            <a:off x="717550" y="1840865"/>
            <a:ext cx="7698740" cy="2376170"/>
          </a:xfrm>
          <a:prstGeom prst="rect">
            <a:avLst/>
          </a:prstGeom>
        </p:spPr>
        <p:txBody>
          <a:bodyPr wrap="square">
            <a:noAutofit/>
          </a:bodyPr>
          <a:lstStyle/>
          <a:p>
            <a:pPr algn="just">
              <a:lnSpc>
                <a:spcPct val="150000"/>
              </a:lnSpc>
            </a:pPr>
            <a:endParaRPr lang="zh-CN" altLang="en-US" sz="1200">
              <a:solidFill>
                <a:schemeClr val="bg1">
                  <a:lumMod val="50000"/>
                </a:schemeClr>
              </a:solidFill>
              <a:latin typeface="Arial" panose="020B0604020202020204" pitchFamily="34" charset="0"/>
              <a:cs typeface="Arial" panose="020B0604020202020204" pitchFamily="34" charset="0"/>
            </a:endParaRPr>
          </a:p>
        </p:txBody>
      </p:sp>
      <p:sp>
        <p:nvSpPr>
          <p:cNvPr id="2" name="Text Box 1"/>
          <p:cNvSpPr txBox="1"/>
          <p:nvPr/>
        </p:nvSpPr>
        <p:spPr>
          <a:xfrm>
            <a:off x="2715895" y="732155"/>
            <a:ext cx="4572000" cy="368300"/>
          </a:xfrm>
          <a:prstGeom prst="rect">
            <a:avLst/>
          </a:prstGeom>
          <a:noFill/>
        </p:spPr>
        <p:txBody>
          <a:bodyPr wrap="square" rtlCol="0" anchor="t">
            <a:spAutoFit/>
          </a:bodyPr>
          <a:lstStyle/>
          <a:p>
            <a:pPr algn="ctr"/>
            <a:r>
              <a:rPr b="1">
                <a:latin typeface="Arial" panose="020B0604020202020204" pitchFamily="34" charset="0"/>
                <a:cs typeface="Arial" panose="020B0604020202020204" pitchFamily="34" charset="0"/>
                <a:sym typeface="+mn-ea"/>
              </a:rPr>
              <a:t>Key AWS Services &amp; Why</a:t>
            </a:r>
            <a:endParaRPr lang="en-GB" altLang="en-US" b="1">
              <a:latin typeface="Arial" panose="020B0604020202020204" pitchFamily="34" charset="0"/>
              <a:cs typeface="Arial" panose="020B0604020202020204" pitchFamily="34" charset="0"/>
              <a:sym typeface="+mn-ea"/>
            </a:endParaRPr>
          </a:p>
        </p:txBody>
      </p:sp>
      <p:sp>
        <p:nvSpPr>
          <p:cNvPr id="4" name="Text Box 3"/>
          <p:cNvSpPr txBox="1"/>
          <p:nvPr/>
        </p:nvSpPr>
        <p:spPr>
          <a:xfrm>
            <a:off x="1410970" y="1360170"/>
            <a:ext cx="6735445" cy="3016250"/>
          </a:xfrm>
          <a:prstGeom prst="rect">
            <a:avLst/>
          </a:prstGeom>
          <a:noFill/>
        </p:spPr>
        <p:txBody>
          <a:bodyPr wrap="square" rtlCol="0" anchor="t">
            <a:noAutofit/>
          </a:bodyPr>
          <a:lstStyle/>
          <a:p>
            <a:pPr marL="0" indent="0">
              <a:buNone/>
            </a:pPr>
            <a:r>
              <a:rPr sz="1400" b="1">
                <a:latin typeface="+mj-lt"/>
                <a:cs typeface="+mj-lt"/>
                <a:sym typeface="+mn-ea"/>
              </a:rPr>
              <a:t>Edge &amp; Security:</a:t>
            </a:r>
            <a:r>
              <a:rPr sz="1400">
                <a:latin typeface="+mj-lt"/>
                <a:cs typeface="+mj-lt"/>
                <a:sym typeface="+mn-ea"/>
              </a:rPr>
              <a:t> Route 53, CloudFront, WAF &amp; Shield, Cognito — global caching and security.</a:t>
            </a:r>
          </a:p>
          <a:p>
            <a:pPr marL="0" indent="0">
              <a:buNone/>
            </a:pPr>
            <a:endParaRPr sz="1400">
              <a:latin typeface="+mj-lt"/>
              <a:cs typeface="+mj-lt"/>
            </a:endParaRPr>
          </a:p>
          <a:p>
            <a:pPr marL="0" indent="0">
              <a:buNone/>
            </a:pPr>
            <a:r>
              <a:rPr sz="1400" b="1">
                <a:latin typeface="+mj-lt"/>
                <a:cs typeface="+mj-lt"/>
                <a:sym typeface="+mn-ea"/>
              </a:rPr>
              <a:t>Compute &amp; Routing:</a:t>
            </a:r>
            <a:r>
              <a:rPr sz="1400">
                <a:latin typeface="+mj-lt"/>
                <a:cs typeface="+mj-lt"/>
                <a:sym typeface="+mn-ea"/>
              </a:rPr>
              <a:t> Two ALBs (web/app tiers), Auto Scaling EC2, Lambda + SQS/EventBridge for background tasks.</a:t>
            </a:r>
          </a:p>
          <a:p>
            <a:pPr marL="0" indent="0">
              <a:buNone/>
            </a:pPr>
            <a:endParaRPr sz="1400">
              <a:latin typeface="+mj-lt"/>
              <a:cs typeface="+mj-lt"/>
            </a:endParaRPr>
          </a:p>
          <a:p>
            <a:pPr marL="0" indent="0">
              <a:buNone/>
            </a:pPr>
            <a:r>
              <a:rPr sz="1400" b="1">
                <a:latin typeface="+mj-lt"/>
                <a:cs typeface="+mj-lt"/>
                <a:sym typeface="+mn-ea"/>
              </a:rPr>
              <a:t>Data Layer: </a:t>
            </a:r>
            <a:r>
              <a:rPr sz="1400">
                <a:latin typeface="+mj-lt"/>
                <a:cs typeface="+mj-lt"/>
                <a:sym typeface="+mn-ea"/>
              </a:rPr>
              <a:t>S3 for 3D assets, DynamoDB for session/cart data, Aurora (multi-AZ) for orders, ElastiCache Redis, OpenSearch.</a:t>
            </a:r>
          </a:p>
          <a:p>
            <a:pPr marL="0" indent="0">
              <a:buNone/>
            </a:pPr>
            <a:endParaRPr sz="1400">
              <a:latin typeface="+mj-lt"/>
              <a:cs typeface="+mj-lt"/>
            </a:endParaRPr>
          </a:p>
          <a:p>
            <a:pPr marL="0" indent="0">
              <a:buNone/>
            </a:pPr>
            <a:r>
              <a:rPr sz="1400">
                <a:latin typeface="+mj-lt"/>
                <a:cs typeface="+mj-lt"/>
                <a:sym typeface="+mn-ea"/>
              </a:rPr>
              <a:t> </a:t>
            </a:r>
            <a:r>
              <a:rPr sz="1400" b="1">
                <a:latin typeface="+mj-lt"/>
                <a:cs typeface="+mj-lt"/>
                <a:sym typeface="+mn-ea"/>
              </a:rPr>
              <a:t>Monitoring &amp; Security: </a:t>
            </a:r>
            <a:r>
              <a:rPr sz="1400">
                <a:latin typeface="+mj-lt"/>
                <a:cs typeface="+mj-lt"/>
                <a:sym typeface="+mn-ea"/>
              </a:rPr>
              <a:t>CloudWatch, X-Ray, CloudTrail, Trusted Advisor, KMS, Secrets Manager, Subnets &amp; VPC controls.</a:t>
            </a:r>
            <a:endParaRPr lang="en-GB" altLang="en-US" sz="1400">
              <a:latin typeface="+mj-lt"/>
              <a:cs typeface="+mj-lt"/>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60575" y="433070"/>
            <a:ext cx="4572000" cy="368300"/>
          </a:xfrm>
          <a:prstGeom prst="rect">
            <a:avLst/>
          </a:prstGeom>
          <a:noFill/>
        </p:spPr>
        <p:txBody>
          <a:bodyPr wrap="square" rtlCol="0" anchor="t">
            <a:spAutoFit/>
          </a:bodyPr>
          <a:lstStyle/>
          <a:p>
            <a:pPr algn="ctr"/>
            <a:r>
              <a:rPr lang="en-GB" b="1">
                <a:latin typeface="Arial" panose="020B0604020202020204" pitchFamily="34" charset="0"/>
                <a:cs typeface="Arial" panose="020B0604020202020204" pitchFamily="34" charset="0"/>
                <a:sym typeface="+mn-ea"/>
              </a:rPr>
              <a:t>Why the </a:t>
            </a:r>
            <a:r>
              <a:rPr b="1">
                <a:latin typeface="Arial" panose="020B0604020202020204" pitchFamily="34" charset="0"/>
                <a:cs typeface="Arial" panose="020B0604020202020204" pitchFamily="34" charset="0"/>
                <a:sym typeface="+mn-ea"/>
              </a:rPr>
              <a:t>Cape Town Region</a:t>
            </a:r>
            <a:endParaRPr lang="en-GB" altLang="en-US" b="1">
              <a:latin typeface="Arial" panose="020B0604020202020204" pitchFamily="34" charset="0"/>
              <a:cs typeface="Arial" panose="020B0604020202020204" pitchFamily="34" charset="0"/>
              <a:sym typeface="+mn-ea"/>
            </a:endParaRPr>
          </a:p>
        </p:txBody>
      </p:sp>
      <p:sp>
        <p:nvSpPr>
          <p:cNvPr id="3" name="Text Box 2"/>
          <p:cNvSpPr txBox="1"/>
          <p:nvPr/>
        </p:nvSpPr>
        <p:spPr>
          <a:xfrm>
            <a:off x="584200" y="981710"/>
            <a:ext cx="7974965" cy="3815715"/>
          </a:xfrm>
          <a:prstGeom prst="rect">
            <a:avLst/>
          </a:prstGeom>
        </p:spPr>
        <p:txBody>
          <a:bodyPr>
            <a:noAutofit/>
          </a:bodyPr>
          <a:lstStyle/>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Low Latency for Southern Africa</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Hosting in Cape Town significantly reduces network latency for users in Botswana, South Africa, Namibia, and neighboring countries.</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This is critical for a 3D e-commerce platform, where rendering and asset loading must be seamless.</a:t>
            </a:r>
          </a:p>
          <a:p>
            <a:pPr marL="171450" indent="-171450" algn="just">
              <a:buFont typeface="Arial" panose="020B0604020202020204"/>
              <a:buChar char="•"/>
            </a:pPr>
            <a:endParaRPr sz="1200" b="1">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Data Residency &amp; Compliance</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Some industries and jurisdictions in Southern Africa prefer or require data to be stored within the region.</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Using the Cape Town region ensures compliance with local data protection laws and eases privacy concerns for customers.</a:t>
            </a:r>
          </a:p>
          <a:p>
            <a:pPr marL="171450" indent="-171450" algn="just">
              <a:buFont typeface="Arial" panose="020B0604020202020204"/>
              <a:buChar char="•"/>
            </a:pPr>
            <a:endParaRPr sz="1200" b="1">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Customer Trust &amp; Brand Reputation</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Customers feel more secure knowing their data is hosted locally rather than offshore.</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This builds trust — especially important for handling transactions and payment information.</a:t>
            </a:r>
          </a:p>
          <a:p>
            <a:pPr marL="171450" indent="-171450" algn="just">
              <a:buFont typeface="Arial" panose="020B0604020202020204"/>
              <a:buChar char="•"/>
            </a:pPr>
            <a:endParaRPr sz="1200" b="1">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Improved Availability &amp; Support</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AWS Cape Town offers multiple Availability Zones, providing high availability and disaster recovery within the same region.</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Easier to integrate with regional ISPs and content delivery networks.</a:t>
            </a:r>
          </a:p>
          <a:p>
            <a:pPr marL="171450" indent="-171450" algn="just">
              <a:buFont typeface="Arial" panose="020B0604020202020204"/>
              <a:buChar char="•"/>
            </a:pPr>
            <a:endParaRPr sz="1200" b="1">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Economic &amp; Strategic Alignment</a:t>
            </a:r>
            <a:r>
              <a:rPr lang="en-GB" sz="1200" b="1">
                <a:latin typeface="Arial" panose="020B0604020202020204" pitchFamily="34" charset="0"/>
                <a:cs typeface="Arial" panose="020B0604020202020204" pitchFamily="34" charset="0"/>
              </a:rPr>
              <a:t>: </a:t>
            </a:r>
            <a:r>
              <a:rPr sz="1200" b="1">
                <a:latin typeface="Arial" panose="020B0604020202020204" pitchFamily="34" charset="0"/>
                <a:cs typeface="Arial" panose="020B0604020202020204" pitchFamily="34" charset="0"/>
              </a:rPr>
              <a:t>Supporting a local AWS region demonstrates commitment to African markets, aligning with your mission to create technology solutions for Africa.</a:t>
            </a:r>
          </a:p>
          <a:p>
            <a:pPr marL="171450" indent="-171450" algn="just">
              <a:buFont typeface="Arial" panose="020B0604020202020204"/>
              <a:buChar char="•"/>
            </a:pPr>
            <a:endParaRPr sz="1200" b="1">
              <a:latin typeface="Arial" panose="020B0604020202020204" pitchFamily="34" charset="0"/>
              <a:cs typeface="Arial" panose="020B0604020202020204" pitchFamily="34" charset="0"/>
            </a:endParaRPr>
          </a:p>
          <a:p>
            <a:pPr marL="171450" indent="-171450" algn="just">
              <a:buFont typeface="Arial" panose="020B0604020202020204" pitchFamily="34" charset="0"/>
              <a:buChar char="•"/>
            </a:pPr>
            <a:r>
              <a:rPr sz="1200" b="1">
                <a:latin typeface="Arial" panose="020B0604020202020204" pitchFamily="34" charset="0"/>
                <a:cs typeface="Arial" panose="020B0604020202020204" pitchFamily="34" charset="0"/>
              </a:rPr>
              <a:t>Lower data-transfer costs for regional traffic compared to hosting in Europe or the US.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50135" y="692150"/>
            <a:ext cx="4572000" cy="645160"/>
          </a:xfrm>
          <a:prstGeom prst="rect">
            <a:avLst/>
          </a:prstGeom>
          <a:noFill/>
        </p:spPr>
        <p:txBody>
          <a:bodyPr wrap="square" rtlCol="0" anchor="t">
            <a:spAutoFit/>
          </a:bodyPr>
          <a:lstStyle/>
          <a:p>
            <a:pPr algn="ctr"/>
            <a:r>
              <a:rPr b="1">
                <a:latin typeface="Arial" panose="020B0604020202020204" pitchFamily="34" charset="0"/>
                <a:cs typeface="Arial" panose="020B0604020202020204" pitchFamily="34" charset="0"/>
                <a:sym typeface="+mn-ea"/>
              </a:rPr>
              <a:t>Estimated Monthly Cost (Cape Town Region)</a:t>
            </a:r>
            <a:endParaRPr lang="en-GB" altLang="en-US" b="1">
              <a:latin typeface="Arial" panose="020B0604020202020204" pitchFamily="34" charset="0"/>
              <a:cs typeface="Arial" panose="020B0604020202020204" pitchFamily="34" charset="0"/>
              <a:sym typeface="+mn-ea"/>
            </a:endParaRPr>
          </a:p>
        </p:txBody>
      </p:sp>
      <p:graphicFrame>
        <p:nvGraphicFramePr>
          <p:cNvPr id="3" name="Table 2"/>
          <p:cNvGraphicFramePr/>
          <p:nvPr>
            <p:custDataLst>
              <p:tags r:id="rId1"/>
            </p:custDataLst>
          </p:nvPr>
        </p:nvGraphicFramePr>
        <p:xfrm>
          <a:off x="1694815" y="1643380"/>
          <a:ext cx="5882640" cy="2665730"/>
        </p:xfrm>
        <a:graphic>
          <a:graphicData uri="http://schemas.openxmlformats.org/drawingml/2006/table">
            <a:tbl>
              <a:tblPr/>
              <a:tblGrid>
                <a:gridCol w="2941320">
                  <a:extLst>
                    <a:ext uri="{9D8B030D-6E8A-4147-A177-3AD203B41FA5}">
                      <a16:colId xmlns:a16="http://schemas.microsoft.com/office/drawing/2014/main" val="20000"/>
                    </a:ext>
                  </a:extLst>
                </a:gridCol>
                <a:gridCol w="2941320">
                  <a:extLst>
                    <a:ext uri="{9D8B030D-6E8A-4147-A177-3AD203B41FA5}">
                      <a16:colId xmlns:a16="http://schemas.microsoft.com/office/drawing/2014/main" val="20001"/>
                    </a:ext>
                  </a:extLst>
                </a:gridCol>
              </a:tblGrid>
              <a:tr h="212090">
                <a:tc>
                  <a:txBody>
                    <a:bodyPr/>
                    <a:lstStyle/>
                    <a:p>
                      <a:r>
                        <a:rPr sz="1200" b="0">
                          <a:latin typeface="Arial" panose="020B0604020202020204" pitchFamily="34" charset="0"/>
                          <a:cs typeface="Arial" panose="020B0604020202020204" pitchFamily="34" charset="0"/>
                        </a:rPr>
                        <a:t>Service</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Monthly Estimate (USD)</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r h="211455">
                <a:tc>
                  <a:txBody>
                    <a:bodyPr/>
                    <a:lstStyle/>
                    <a:p>
                      <a:r>
                        <a:rPr sz="1200" b="0">
                          <a:latin typeface="Arial" panose="020B0604020202020204" pitchFamily="34" charset="0"/>
                          <a:cs typeface="Arial" panose="020B0604020202020204" pitchFamily="34" charset="0"/>
                        </a:rPr>
                        <a:t>EC2 Web/App Fleet (4 × t3.medium)</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$160</a:t>
                      </a:r>
                    </a:p>
                  </a:txBody>
                  <a:tcPr marL="0" marR="0" marT="0" marB="0" anchor="ctr">
                    <a:lnL>
                      <a:noFill/>
                    </a:lnL>
                    <a:lnR>
                      <a:noFill/>
                    </a:lnR>
                    <a:lnT>
                      <a:noFill/>
                    </a:lnT>
                    <a:lnB>
                      <a:noFill/>
                    </a:lnB>
                    <a:noFill/>
                  </a:tcPr>
                </a:tc>
                <a:extLst>
                  <a:ext uri="{0D108BD9-81ED-4DB2-BD59-A6C34878D82A}">
                    <a16:rowId xmlns:a16="http://schemas.microsoft.com/office/drawing/2014/main" val="10001"/>
                  </a:ext>
                </a:extLst>
              </a:tr>
              <a:tr h="212090">
                <a:tc>
                  <a:txBody>
                    <a:bodyPr/>
                    <a:lstStyle/>
                    <a:p>
                      <a:r>
                        <a:rPr sz="1200" b="0">
                          <a:latin typeface="Arial" panose="020B0604020202020204" pitchFamily="34" charset="0"/>
                          <a:cs typeface="Arial" panose="020B0604020202020204" pitchFamily="34" charset="0"/>
                        </a:rPr>
                        <a:t>Aurora DB (multi-AZ)</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$220</a:t>
                      </a:r>
                    </a:p>
                  </a:txBody>
                  <a:tcPr marL="0" marR="0" marT="0" marB="0" anchor="ctr">
                    <a:lnL>
                      <a:noFill/>
                    </a:lnL>
                    <a:lnR>
                      <a:noFill/>
                    </a:lnR>
                    <a:lnT>
                      <a:noFill/>
                    </a:lnT>
                    <a:lnB>
                      <a:noFill/>
                    </a:lnB>
                    <a:noFill/>
                  </a:tcPr>
                </a:tc>
                <a:extLst>
                  <a:ext uri="{0D108BD9-81ED-4DB2-BD59-A6C34878D82A}">
                    <a16:rowId xmlns:a16="http://schemas.microsoft.com/office/drawing/2014/main" val="10002"/>
                  </a:ext>
                </a:extLst>
              </a:tr>
              <a:tr h="212090">
                <a:tc>
                  <a:txBody>
                    <a:bodyPr/>
                    <a:lstStyle/>
                    <a:p>
                      <a:r>
                        <a:rPr sz="1200" b="0">
                          <a:latin typeface="Arial" panose="020B0604020202020204" pitchFamily="34" charset="0"/>
                          <a:cs typeface="Arial" panose="020B0604020202020204" pitchFamily="34" charset="0"/>
                        </a:rPr>
                        <a:t>S3 Storage (2 TB)</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$55</a:t>
                      </a:r>
                    </a:p>
                  </a:txBody>
                  <a:tcPr marL="0" marR="0" marT="0" marB="0" anchor="ctr">
                    <a:lnL>
                      <a:noFill/>
                    </a:lnL>
                    <a:lnR>
                      <a:noFill/>
                    </a:lnR>
                    <a:lnT>
                      <a:noFill/>
                    </a:lnT>
                    <a:lnB>
                      <a:noFill/>
                    </a:lnB>
                    <a:noFill/>
                  </a:tcPr>
                </a:tc>
                <a:extLst>
                  <a:ext uri="{0D108BD9-81ED-4DB2-BD59-A6C34878D82A}">
                    <a16:rowId xmlns:a16="http://schemas.microsoft.com/office/drawing/2014/main" val="10003"/>
                  </a:ext>
                </a:extLst>
              </a:tr>
              <a:tr h="211455">
                <a:tc>
                  <a:txBody>
                    <a:bodyPr/>
                    <a:lstStyle/>
                    <a:p>
                      <a:r>
                        <a:rPr sz="1200" b="0">
                          <a:latin typeface="Arial" panose="020B0604020202020204" pitchFamily="34" charset="0"/>
                          <a:cs typeface="Arial" panose="020B0604020202020204" pitchFamily="34" charset="0"/>
                        </a:rPr>
                        <a:t>Data Transfer Out / CloudFront (5 TB egress)</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$770</a:t>
                      </a:r>
                    </a:p>
                  </a:txBody>
                  <a:tcPr marL="0" marR="0" marT="0" marB="0" anchor="ctr">
                    <a:lnL>
                      <a:noFill/>
                    </a:lnL>
                    <a:lnR>
                      <a:noFill/>
                    </a:lnR>
                    <a:lnT>
                      <a:noFill/>
                    </a:lnT>
                    <a:lnB>
                      <a:noFill/>
                    </a:lnB>
                    <a:noFill/>
                  </a:tcPr>
                </a:tc>
                <a:extLst>
                  <a:ext uri="{0D108BD9-81ED-4DB2-BD59-A6C34878D82A}">
                    <a16:rowId xmlns:a16="http://schemas.microsoft.com/office/drawing/2014/main" val="10004"/>
                  </a:ext>
                </a:extLst>
              </a:tr>
              <a:tr h="212090">
                <a:tc>
                  <a:txBody>
                    <a:bodyPr/>
                    <a:lstStyle/>
                    <a:p>
                      <a:r>
                        <a:rPr sz="1200" b="0">
                          <a:latin typeface="Arial" panose="020B0604020202020204" pitchFamily="34" charset="0"/>
                          <a:cs typeface="Arial" panose="020B0604020202020204" pitchFamily="34" charset="0"/>
                        </a:rPr>
                        <a:t>Application Load Balancers (2)</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$70</a:t>
                      </a:r>
                    </a:p>
                  </a:txBody>
                  <a:tcPr marL="0" marR="0" marT="0" marB="0" anchor="ctr">
                    <a:lnL>
                      <a:noFill/>
                    </a:lnL>
                    <a:lnR>
                      <a:noFill/>
                    </a:lnR>
                    <a:lnT>
                      <a:noFill/>
                    </a:lnT>
                    <a:lnB>
                      <a:noFill/>
                    </a:lnB>
                    <a:noFill/>
                  </a:tcPr>
                </a:tc>
                <a:extLst>
                  <a:ext uri="{0D108BD9-81ED-4DB2-BD59-A6C34878D82A}">
                    <a16:rowId xmlns:a16="http://schemas.microsoft.com/office/drawing/2014/main" val="10005"/>
                  </a:ext>
                </a:extLst>
              </a:tr>
              <a:tr h="212090">
                <a:tc>
                  <a:txBody>
                    <a:bodyPr/>
                    <a:lstStyle/>
                    <a:p>
                      <a:r>
                        <a:rPr sz="1200" b="0">
                          <a:latin typeface="Arial" panose="020B0604020202020204" pitchFamily="34" charset="0"/>
                          <a:cs typeface="Arial" panose="020B0604020202020204" pitchFamily="34" charset="0"/>
                        </a:rPr>
                        <a:t>ElastiCache (2 nodes)</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$130</a:t>
                      </a:r>
                    </a:p>
                  </a:txBody>
                  <a:tcPr marL="0" marR="0" marT="0" marB="0" anchor="ctr">
                    <a:lnL>
                      <a:noFill/>
                    </a:lnL>
                    <a:lnR>
                      <a:noFill/>
                    </a:lnR>
                    <a:lnT>
                      <a:noFill/>
                    </a:lnT>
                    <a:lnB>
                      <a:noFill/>
                    </a:lnB>
                    <a:noFill/>
                  </a:tcPr>
                </a:tc>
                <a:extLst>
                  <a:ext uri="{0D108BD9-81ED-4DB2-BD59-A6C34878D82A}">
                    <a16:rowId xmlns:a16="http://schemas.microsoft.com/office/drawing/2014/main" val="10006"/>
                  </a:ext>
                </a:extLst>
              </a:tr>
              <a:tr h="211455">
                <a:tc>
                  <a:txBody>
                    <a:bodyPr/>
                    <a:lstStyle/>
                    <a:p>
                      <a:r>
                        <a:rPr sz="1200" b="0">
                          <a:latin typeface="Arial" panose="020B0604020202020204" pitchFamily="34" charset="0"/>
                          <a:cs typeface="Arial" panose="020B0604020202020204" pitchFamily="34" charset="0"/>
                        </a:rPr>
                        <a:t>OpenSearch</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$330</a:t>
                      </a:r>
                    </a:p>
                  </a:txBody>
                  <a:tcPr marL="0" marR="0" marT="0" marB="0" anchor="ctr">
                    <a:lnL>
                      <a:noFill/>
                    </a:lnL>
                    <a:lnR>
                      <a:noFill/>
                    </a:lnR>
                    <a:lnT>
                      <a:noFill/>
                    </a:lnT>
                    <a:lnB>
                      <a:noFill/>
                    </a:lnB>
                    <a:noFill/>
                  </a:tcPr>
                </a:tc>
                <a:extLst>
                  <a:ext uri="{0D108BD9-81ED-4DB2-BD59-A6C34878D82A}">
                    <a16:rowId xmlns:a16="http://schemas.microsoft.com/office/drawing/2014/main" val="10007"/>
                  </a:ext>
                </a:extLst>
              </a:tr>
              <a:tr h="212090">
                <a:tc>
                  <a:txBody>
                    <a:bodyPr/>
                    <a:lstStyle/>
                    <a:p>
                      <a:r>
                        <a:rPr sz="1200" b="0">
                          <a:latin typeface="Arial" panose="020B0604020202020204" pitchFamily="34" charset="0"/>
                          <a:cs typeface="Arial" panose="020B0604020202020204" pitchFamily="34" charset="0"/>
                        </a:rPr>
                        <a:t>DynamoDB</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$40</a:t>
                      </a:r>
                    </a:p>
                  </a:txBody>
                  <a:tcPr marL="0" marR="0" marT="0" marB="0" anchor="ctr">
                    <a:lnL>
                      <a:noFill/>
                    </a:lnL>
                    <a:lnR>
                      <a:noFill/>
                    </a:lnR>
                    <a:lnT>
                      <a:noFill/>
                    </a:lnT>
                    <a:lnB>
                      <a:noFill/>
                    </a:lnB>
                    <a:noFill/>
                  </a:tcPr>
                </a:tc>
                <a:extLst>
                  <a:ext uri="{0D108BD9-81ED-4DB2-BD59-A6C34878D82A}">
                    <a16:rowId xmlns:a16="http://schemas.microsoft.com/office/drawing/2014/main" val="10008"/>
                  </a:ext>
                </a:extLst>
              </a:tr>
              <a:tr h="392430">
                <a:tc>
                  <a:txBody>
                    <a:bodyPr/>
                    <a:lstStyle/>
                    <a:p>
                      <a:r>
                        <a:rPr sz="1200" b="0">
                          <a:latin typeface="Arial" panose="020B0604020202020204" pitchFamily="34" charset="0"/>
                          <a:cs typeface="Arial" panose="020B0604020202020204" pitchFamily="34" charset="0"/>
                        </a:rPr>
                        <a:t>Misc (Lambda, SQS, SNS, EventBridge, Cognito, monitoring)</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$140</a:t>
                      </a:r>
                    </a:p>
                  </a:txBody>
                  <a:tcPr marL="0" marR="0" marT="0" marB="0" anchor="ctr">
                    <a:lnL>
                      <a:noFill/>
                    </a:lnL>
                    <a:lnR>
                      <a:noFill/>
                    </a:lnR>
                    <a:lnT>
                      <a:noFill/>
                    </a:lnT>
                    <a:lnB>
                      <a:noFill/>
                    </a:lnB>
                    <a:noFill/>
                  </a:tcPr>
                </a:tc>
                <a:extLst>
                  <a:ext uri="{0D108BD9-81ED-4DB2-BD59-A6C34878D82A}">
                    <a16:rowId xmlns:a16="http://schemas.microsoft.com/office/drawing/2014/main" val="10009"/>
                  </a:ext>
                </a:extLst>
              </a:tr>
              <a:tr h="212090">
                <a:tc>
                  <a:txBody>
                    <a:bodyPr/>
                    <a:lstStyle/>
                    <a:p>
                      <a:r>
                        <a:rPr sz="1200" b="0">
                          <a:latin typeface="Arial" panose="020B0604020202020204" pitchFamily="34" charset="0"/>
                          <a:cs typeface="Arial" panose="020B0604020202020204" pitchFamily="34" charset="0"/>
                        </a:rPr>
                        <a:t>Total Baseline</a:t>
                      </a:r>
                    </a:p>
                  </a:txBody>
                  <a:tcPr marL="0" marR="0" marT="0" marB="0" anchor="ctr">
                    <a:lnL>
                      <a:noFill/>
                    </a:lnL>
                    <a:lnR>
                      <a:noFill/>
                    </a:lnR>
                    <a:lnT>
                      <a:noFill/>
                    </a:lnT>
                    <a:lnB>
                      <a:noFill/>
                    </a:lnB>
                    <a:noFill/>
                  </a:tcPr>
                </a:tc>
                <a:tc>
                  <a:txBody>
                    <a:bodyPr/>
                    <a:lstStyle/>
                    <a:p>
                      <a:pPr algn="r"/>
                      <a:r>
                        <a:rPr sz="1200" b="0">
                          <a:latin typeface="Arial" panose="020B0604020202020204" pitchFamily="34" charset="0"/>
                          <a:cs typeface="Arial" panose="020B0604020202020204" pitchFamily="34" charset="0"/>
                        </a:rPr>
                        <a:t>~$1,950 / month</a:t>
                      </a:r>
                    </a:p>
                  </a:txBody>
                  <a:tcPr marL="0" marR="0" marT="0" marB="0" anchor="ctr">
                    <a:lnL>
                      <a:noFill/>
                    </a:lnL>
                    <a:lnR>
                      <a:noFill/>
                    </a:lnR>
                    <a:lnT>
                      <a:noFill/>
                    </a:lnT>
                    <a:lnB>
                      <a:noFill/>
                    </a:lnB>
                    <a:no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2399295" y="594101"/>
            <a:ext cx="4345409" cy="434540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2616740" y="811547"/>
            <a:ext cx="3910519" cy="3910519"/>
          </a:xfrm>
          <a:prstGeom prst="ellips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216535" y="544830"/>
            <a:ext cx="8361680" cy="4394835"/>
          </a:xfrm>
          <a:prstGeom prst="rect">
            <a:avLst/>
          </a:prstGeom>
          <a:noFill/>
          <a:ln>
            <a:noFill/>
          </a:ln>
        </p:spPr>
        <p:txBody>
          <a:bodyPr wrap="square">
            <a:noAutofit/>
          </a:bodyPr>
          <a:lstStyle>
            <a:lvl1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1pPr>
            <a:lvl2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2pPr>
            <a:lvl3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3pPr>
            <a:lvl4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4pPr>
            <a:lvl5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5pPr>
            <a:lvl6pPr marL="18288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6pPr>
            <a:lvl7pPr marL="22860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7pPr>
            <a:lvl8pPr marL="27432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8pPr>
            <a:lvl9pPr marL="32004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9pPr>
          </a:lstStyle>
          <a:p>
            <a:pPr algn="just" fontAlgn="base">
              <a:lnSpc>
                <a:spcPct val="150000"/>
              </a:lnSpc>
              <a:spcBef>
                <a:spcPct val="0"/>
              </a:spcBef>
              <a:spcAft>
                <a:spcPct val="0"/>
              </a:spcAft>
            </a:pP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1. EC2 Web/App Fleet ($160) We chose a small but scalable fleet (4 </a:t>
            </a:r>
            <a:r>
              <a:rPr lang="en-US" altLang="en-US"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a:t>
            </a: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t3.medium instances) to provide predictable baseline performance for 3D rendering and API traffic. Using the Cape Town region ensures data residency for African users, but prices are slightly higher than US/EU regions. $160/month is modest for a globally reachable app.</a:t>
            </a:r>
          </a:p>
          <a:p>
            <a:pPr algn="just" fontAlgn="base">
              <a:lnSpc>
                <a:spcPct val="150000"/>
              </a:lnSpc>
              <a:spcBef>
                <a:spcPct val="0"/>
              </a:spcBef>
              <a:spcAft>
                <a:spcPct val="0"/>
              </a:spcAft>
            </a:pPr>
            <a:endPar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2. Aurora DB (multi-AZ) ($220) Aurora Global Database gives strong consistency for orders/payments. Multi-AZ redundancy is essential for high availability, and $220/month is competitive for enterprise-grade reliability.</a:t>
            </a:r>
          </a:p>
          <a:p>
            <a:pPr algn="just" fontAlgn="base">
              <a:lnSpc>
                <a:spcPct val="150000"/>
              </a:lnSpc>
              <a:spcBef>
                <a:spcPct val="0"/>
              </a:spcBef>
              <a:spcAft>
                <a:spcPct val="0"/>
              </a:spcAft>
            </a:pPr>
            <a:endPar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3. S3 Storage (2 TB) ($55) Storing 3D models and static assets in S3 with lifecycle policies and Intelligent-Tiering keeps storage costs extremely low relative to reliability (99.999999999% durability).</a:t>
            </a:r>
          </a:p>
          <a:p>
            <a:pPr algn="just" fontAlgn="base">
              <a:lnSpc>
                <a:spcPct val="150000"/>
              </a:lnSpc>
              <a:spcBef>
                <a:spcPct val="0"/>
              </a:spcBef>
              <a:spcAft>
                <a:spcPct val="0"/>
              </a:spcAft>
            </a:pPr>
            <a:endPar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4. Data Transfer Out / CloudFront (5 TB egress) ($770) Data transfer is the largest line item because 3D assets are bandwidth-intensive. Using CloudFront edge caching dramatically reduces direct S3/EC2 egress costs. This figure is reasonable given global distribution. </a:t>
            </a:r>
          </a:p>
          <a:p>
            <a:pPr algn="just" fontAlgn="base">
              <a:lnSpc>
                <a:spcPct val="150000"/>
              </a:lnSpc>
              <a:spcBef>
                <a:spcPct val="0"/>
              </a:spcBef>
              <a:spcAft>
                <a:spcPct val="0"/>
              </a:spcAft>
            </a:pPr>
            <a:endPar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lumMod val="75000"/>
                    <a:lumOff val="25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5. Application Load Balancers (2) ($70) Splitting web and app tiers ensures better security and routing. Two ALBs across multiple AZs cost ~$70/month — necessary for a production-grade platform.</a:t>
            </a:r>
          </a:p>
        </p:txBody>
      </p:sp>
      <p:sp>
        <p:nvSpPr>
          <p:cNvPr id="7" name="PANDADA文本框 2"/>
          <p:cNvSpPr txBox="1"/>
          <p:nvPr>
            <p:custDataLst>
              <p:tags r:id="rId1"/>
            </p:custDataLst>
          </p:nvPr>
        </p:nvSpPr>
        <p:spPr>
          <a:xfrm>
            <a:off x="1957068" y="69249"/>
            <a:ext cx="5229860" cy="475615"/>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r>
              <a:rPr lang="en-GB" altLang="zh-CN" sz="2500">
                <a:solidFill>
                  <a:schemeClr val="tx1">
                    <a:lumMod val="75000"/>
                    <a:lumOff val="25000"/>
                  </a:schemeClr>
                </a:solidFill>
                <a:latin typeface="+mj-ea"/>
                <a:ea typeface="+mj-ea"/>
              </a:rPr>
              <a:t>Justification of the Monthly Baseline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NDADA文本框 2"/>
          <p:cNvSpPr txBox="1"/>
          <p:nvPr>
            <p:custDataLst>
              <p:tags r:id="rId1"/>
            </p:custDataLst>
          </p:nvPr>
        </p:nvSpPr>
        <p:spPr>
          <a:xfrm>
            <a:off x="2693034" y="258155"/>
            <a:ext cx="3757930" cy="521970"/>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r>
              <a:rPr lang="en-GB" altLang="zh-CN" sz="2800">
                <a:solidFill>
                  <a:schemeClr val="tx1">
                    <a:lumMod val="75000"/>
                    <a:lumOff val="25000"/>
                  </a:schemeClr>
                </a:solidFill>
                <a:latin typeface="+mj-ea"/>
                <a:ea typeface="+mj-ea"/>
              </a:rPr>
              <a:t>Justification Continued</a:t>
            </a:r>
          </a:p>
        </p:txBody>
      </p:sp>
      <p:sp>
        <p:nvSpPr>
          <p:cNvPr id="21" name="TextBox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44525" y="780415"/>
            <a:ext cx="7703185" cy="3969385"/>
          </a:xfrm>
          <a:prstGeom prst="rect">
            <a:avLst/>
          </a:prstGeom>
          <a:noFill/>
          <a:ln>
            <a:noFill/>
          </a:ln>
        </p:spPr>
        <p:txBody>
          <a:bodyPr wrap="square">
            <a:spAutoFit/>
          </a:bodyPr>
          <a:lstStyle>
            <a:lvl1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1pPr>
            <a:lvl2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2pPr>
            <a:lvl3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3pPr>
            <a:lvl4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4pPr>
            <a:lvl5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5pPr>
            <a:lvl6pPr marL="18288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6pPr>
            <a:lvl7pPr marL="22860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7pPr>
            <a:lvl8pPr marL="27432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8pPr>
            <a:lvl9pPr marL="32004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9pPr>
          </a:lstStyle>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6. ElastiCache Redis ($130)</a:t>
            </a: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Caching is critical to reduce DynamoDB/Aurora load and speed up rendering. Two nodes for high availability and low latency is cost-effective.</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7. OpenSearch ($330)</a:t>
            </a: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Full-text search across thousands of products requires a dedicated cluster. This price reflects a small production cluster with high availability.</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8. DynamoDB ($40)</a:t>
            </a: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Session/cart data stored serverlessly. Pay-per-request pricing keeps this cost very low.</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9. Miscellaneous Services ($140)</a:t>
            </a: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Lambda for event processing, SQS/SNS/EventBridge for decoupling, Cognito for authentication, CloudWatch + X-Ray + CloudTrail for observability — all cost pennies individually but total about $140/mont</a:t>
            </a:r>
            <a:r>
              <a:rPr lang="en-US" altLang="en-GB" sz="120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NDADA文本框 2"/>
          <p:cNvSpPr txBox="1"/>
          <p:nvPr>
            <p:custDataLst>
              <p:tags r:id="rId1"/>
            </p:custDataLst>
          </p:nvPr>
        </p:nvSpPr>
        <p:spPr>
          <a:xfrm>
            <a:off x="2495866" y="258155"/>
            <a:ext cx="4152265" cy="737235"/>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pPr algn="just" fontAlgn="base">
              <a:lnSpc>
                <a:spcPct val="150000"/>
              </a:lnSpc>
              <a:spcBef>
                <a:spcPct val="0"/>
              </a:spcBef>
              <a:spcAft>
                <a:spcPct val="0"/>
              </a:spcAft>
            </a:pPr>
            <a:r>
              <a:rPr lang="en-US" altLang="en-GB" sz="28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Overall Reasonableness</a:t>
            </a:r>
            <a:endParaRPr lang="zh-CN" altLang="en-US" sz="2800">
              <a:solidFill>
                <a:schemeClr val="tx1">
                  <a:lumMod val="75000"/>
                  <a:lumOff val="25000"/>
                </a:schemeClr>
              </a:solidFill>
              <a:latin typeface="+mj-ea"/>
              <a:ea typeface="+mj-ea"/>
            </a:endParaRPr>
          </a:p>
        </p:txBody>
      </p:sp>
      <p:sp>
        <p:nvSpPr>
          <p:cNvPr id="21" name="TextBox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69975" y="1162685"/>
            <a:ext cx="7003415" cy="3383915"/>
          </a:xfrm>
          <a:prstGeom prst="rect">
            <a:avLst/>
          </a:prstGeom>
          <a:noFill/>
          <a:ln>
            <a:noFill/>
          </a:ln>
        </p:spPr>
        <p:txBody>
          <a:bodyPr wrap="square">
            <a:noAutofit/>
          </a:bodyPr>
          <a:lstStyle>
            <a:lvl1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1pPr>
            <a:lvl2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2pPr>
            <a:lvl3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3pPr>
            <a:lvl4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4pPr>
            <a:lvl5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5pPr>
            <a:lvl6pPr marL="18288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6pPr>
            <a:lvl7pPr marL="22860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7pPr>
            <a:lvl8pPr marL="27432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8pPr>
            <a:lvl9pPr marL="32004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9pPr>
          </a:lstStyle>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b="1">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Production-grade:</a:t>
            </a: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This is not a hobby app but a global, 3D-intensive e-commerce platform.</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b="1">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High availability &amp; security built-in:</a:t>
            </a: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Multi-AZ Aurora, DynamoDB Global Tables, ALBs, CloudFront, Cognito MFA, WAF, Shield.</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b="1">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Balanced cost:</a:t>
            </a: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We’ve used serverless where possible (Lambda, SQS), caching (ElastiCache), and Intelligent-Tiering (S3) to control costs.</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b="1">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Cape Town region:</a:t>
            </a: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 Prices are 10–15% higher than US/EU regions, but improve latency for African users and ensure data sovereignty</a:t>
            </a:r>
            <a:r>
              <a:rPr lang="en-GB" altLang="en-US" sz="900">
                <a:solidFill>
                  <a:schemeClr val="tx1">
                    <a:lumMod val="50000"/>
                    <a:lumOff val="50000"/>
                  </a:schemeClr>
                </a:solidFill>
                <a:latin typeface="+mn-lt"/>
                <a:ea typeface="Arial" panose="020B0604020202020204" pitchFamily="34" charset="0"/>
                <a:cs typeface="Arial" panose="020B0604020202020204" pitchFamily="34" charset="0"/>
                <a:sym typeface="Calibri" panose="020F0502020204030204" pitchFamily="34"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NDADA文本框 2"/>
          <p:cNvSpPr txBox="1"/>
          <p:nvPr>
            <p:custDataLst>
              <p:tags r:id="rId1"/>
            </p:custDataLst>
          </p:nvPr>
        </p:nvSpPr>
        <p:spPr>
          <a:xfrm>
            <a:off x="3019106" y="361025"/>
            <a:ext cx="3105785" cy="521970"/>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r>
              <a:rPr lang="en-GB" altLang="zh-CN" sz="2800">
                <a:solidFill>
                  <a:schemeClr val="tx1">
                    <a:lumMod val="75000"/>
                    <a:lumOff val="25000"/>
                  </a:schemeClr>
                </a:solidFill>
                <a:latin typeface="+mj-ea"/>
                <a:ea typeface="+mj-ea"/>
              </a:rPr>
              <a:t>Elevator Summary</a:t>
            </a:r>
          </a:p>
        </p:txBody>
      </p:sp>
      <p:sp>
        <p:nvSpPr>
          <p:cNvPr id="21" name="TextBox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88035" y="994410"/>
            <a:ext cx="7091045" cy="3058795"/>
          </a:xfrm>
          <a:prstGeom prst="rect">
            <a:avLst/>
          </a:prstGeom>
          <a:noFill/>
          <a:ln>
            <a:noFill/>
          </a:ln>
        </p:spPr>
        <p:txBody>
          <a:bodyPr wrap="square">
            <a:noAutofit/>
          </a:bodyPr>
          <a:lstStyle>
            <a:lvl1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1pPr>
            <a:lvl2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2pPr>
            <a:lvl3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3pPr>
            <a:lvl4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4pPr>
            <a:lvl5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5pPr>
            <a:lvl6pPr marL="18288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6pPr>
            <a:lvl7pPr marL="22860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7pPr>
            <a:lvl8pPr marL="27432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8pPr>
            <a:lvl9pPr marL="32004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9pPr>
          </a:lstStyle>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Requests first hit Route 53 for DNS resolution, then pass through CloudFront, which delivers content via a global CDN and enforces security rules through WAF. Cognito handles user authentication and access management. Two Application Load Balancers (ALBs) route traffic separately for web and application layers to auto-scaled EC2 instances, ensuring high availability and elastic scalability. Background processing runs on Lambda functions triggered via SQS and EventBridge, enabling serverless, event-driven workflows. S3 stores 3D assets, DynamoDB manages session and cart data, and Aurora (multi-AZ) handles orders and payments with strong consistency. Frequently accessed data is cached in Redis (ElastiCache), while OpenSearch powers fast search and discovery.</a:t>
            </a:r>
          </a:p>
          <a:p>
            <a:pPr algn="just" fontAlgn="base">
              <a:lnSpc>
                <a:spcPct val="150000"/>
              </a:lnSpc>
              <a:spcBef>
                <a:spcPct val="0"/>
              </a:spcBef>
              <a:spcAft>
                <a:spcPct val="0"/>
              </a:spcAft>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algn="just" fontAlgn="base">
              <a:lnSpc>
                <a:spcPct val="150000"/>
              </a:lnSpc>
              <a:spcBef>
                <a:spcPct val="0"/>
              </a:spcBef>
              <a:spcAft>
                <a:spcPct val="0"/>
              </a:spcAft>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This architecture balances performance, reliability, and predictable scalability even in the Cape Town region, with a baseline cost of ~$1,950/month, which can be further optimized via reserved capacity, caching strategies, and asset compression.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PANDADA文本框 2"/>
          <p:cNvSpPr txBox="1"/>
          <p:nvPr>
            <p:custDataLst>
              <p:tags r:id="rId1"/>
            </p:custDataLst>
          </p:nvPr>
        </p:nvSpPr>
        <p:spPr>
          <a:xfrm>
            <a:off x="1926906" y="258155"/>
            <a:ext cx="5290185" cy="521970"/>
          </a:xfrm>
          <a:prstGeom prst="rect">
            <a:avLst/>
          </a:prstGeom>
          <a:noFill/>
        </p:spPr>
        <p:txBody>
          <a:bodyPr wrap="none" rtlCol="0">
            <a:spAutoFit/>
          </a:bodyPr>
          <a:lstStyle>
            <a:defPPr>
              <a:defRPr lang="en-US"/>
            </a:defPPr>
            <a:lvl1pPr algn="ctr">
              <a:defRPr sz="4000">
                <a:solidFill>
                  <a:srgbClr val="DD7D59"/>
                </a:solidFill>
                <a:latin typeface="方正清刻本悦宋简体" panose="02000000000000000000" pitchFamily="2" charset="-122"/>
                <a:ea typeface="方正清刻本悦宋简体" panose="02000000000000000000" pitchFamily="2" charset="-122"/>
              </a:defRPr>
            </a:lvl1pPr>
          </a:lstStyle>
          <a:p>
            <a:pPr algn="ctr"/>
            <a:r>
              <a:rPr sz="2800">
                <a:solidFill>
                  <a:schemeClr val="tx1"/>
                </a:solidFill>
                <a:latin typeface="Arial" panose="020B0604020202020204" pitchFamily="34" charset="0"/>
                <a:cs typeface="Arial" panose="020B0604020202020204" pitchFamily="34" charset="0"/>
                <a:sym typeface="+mn-ea"/>
              </a:rPr>
              <a:t>Optimisation Tips for Cape Town</a:t>
            </a:r>
            <a:endParaRPr lang="zh-CN" altLang="en-US" sz="2800">
              <a:solidFill>
                <a:schemeClr val="tx1"/>
              </a:solidFill>
              <a:latin typeface="Arial" panose="020B0604020202020204" pitchFamily="34" charset="0"/>
              <a:ea typeface="+mj-ea"/>
              <a:cs typeface="Arial" panose="020B0604020202020204" pitchFamily="34" charset="0"/>
              <a:sym typeface="+mn-ea"/>
            </a:endParaRPr>
          </a:p>
        </p:txBody>
      </p:sp>
      <p:sp>
        <p:nvSpPr>
          <p:cNvPr id="21" name="TextBox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591310" y="897890"/>
            <a:ext cx="6478905" cy="2998470"/>
          </a:xfrm>
          <a:prstGeom prst="rect">
            <a:avLst/>
          </a:prstGeom>
          <a:noFill/>
          <a:ln>
            <a:noFill/>
          </a:ln>
        </p:spPr>
        <p:txBody>
          <a:bodyPr wrap="square">
            <a:noAutofit/>
          </a:bodyPr>
          <a:lstStyle>
            <a:lvl1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1pPr>
            <a:lvl2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2pPr>
            <a:lvl3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3pPr>
            <a:lvl4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4pPr>
            <a:lvl5pPr defTabSz="522605">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5pPr>
            <a:lvl6pPr marL="18288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6pPr>
            <a:lvl7pPr marL="22860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7pPr>
            <a:lvl8pPr marL="27432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8pPr>
            <a:lvl9pPr marL="3200400" indent="457200" defTabSz="522605" eaLnBrk="0" fontAlgn="base" hangingPunct="0">
              <a:spcBef>
                <a:spcPct val="0"/>
              </a:spcBef>
              <a:spcAft>
                <a:spcPct val="0"/>
              </a:spcAft>
              <a:buFont typeface="Arial" panose="020B0604020202020204" pitchFamily="34" charset="0"/>
              <a:defRPr sz="1300">
                <a:solidFill>
                  <a:schemeClr val="tx1"/>
                </a:solidFill>
                <a:latin typeface="Calibri" panose="020F0502020204030204" pitchFamily="34" charset="0"/>
                <a:ea typeface="SimSun" panose="02010600030101010101" pitchFamily="2" charset="-122"/>
              </a:defRPr>
            </a:lvl9pPr>
          </a:lstStyle>
          <a:p>
            <a:pPr marL="171450" indent="-171450" algn="just" fontAlgn="base">
              <a:lnSpc>
                <a:spcPct val="150000"/>
              </a:lnSpc>
              <a:spcBef>
                <a:spcPct val="0"/>
              </a:spcBef>
              <a:spcAft>
                <a:spcPct val="0"/>
              </a:spcAft>
              <a:buFont typeface="Arial" panose="020B0604020202020204" pitchFamily="34" charset="0"/>
              <a:buChar char="•"/>
            </a:pPr>
            <a:endPar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endParaRPr>
          </a:p>
          <a:p>
            <a:pPr marL="171450" indent="-171450" algn="just" fontAlgn="base">
              <a:lnSpc>
                <a:spcPct val="150000"/>
              </a:lnSpc>
              <a:spcBef>
                <a:spcPct val="0"/>
              </a:spcBef>
              <a:spcAft>
                <a:spcPct val="0"/>
              </a:spcAft>
              <a:buFont typeface="Arial" panose="020B0604020202020204" pitchFamily="34" charset="0"/>
              <a:buChar char="•"/>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Maximize CloudFront caching and use asset versioning to reduce data transfer and egress costs.</a:t>
            </a:r>
          </a:p>
          <a:p>
            <a:pPr marL="171450" indent="-171450" algn="just" fontAlgn="base">
              <a:lnSpc>
                <a:spcPct val="150000"/>
              </a:lnSpc>
              <a:spcBef>
                <a:spcPct val="0"/>
              </a:spcBef>
              <a:spcAft>
                <a:spcPct val="0"/>
              </a:spcAft>
              <a:buFont typeface="Arial" panose="020B0604020202020204" pitchFamily="34" charset="0"/>
              <a:buChar char="•"/>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Store static assets in S3 Intelligent-Tiering for automated cost-efficient storage.</a:t>
            </a:r>
          </a:p>
          <a:p>
            <a:pPr marL="171450" indent="-171450" algn="just" fontAlgn="base">
              <a:lnSpc>
                <a:spcPct val="150000"/>
              </a:lnSpc>
              <a:spcBef>
                <a:spcPct val="0"/>
              </a:spcBef>
              <a:spcAft>
                <a:spcPct val="0"/>
              </a:spcAft>
              <a:buFont typeface="Arial" panose="020B0604020202020204" pitchFamily="34" charset="0"/>
              <a:buChar char="•"/>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Leverage Reserved Instances or Savings Plans for EC2 and Aurora to lower predictable compute costs.</a:t>
            </a:r>
          </a:p>
          <a:p>
            <a:pPr marL="171450" indent="-171450" algn="just" fontAlgn="base">
              <a:lnSpc>
                <a:spcPct val="150000"/>
              </a:lnSpc>
              <a:spcBef>
                <a:spcPct val="0"/>
              </a:spcBef>
              <a:spcAft>
                <a:spcPct val="0"/>
              </a:spcAft>
              <a:buFont typeface="Arial" panose="020B0604020202020204" pitchFamily="34" charset="0"/>
              <a:buChar char="•"/>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Adopt serverless solutions (Lambda) for intermittent or burst workloads to avoid overprovisioning.</a:t>
            </a:r>
          </a:p>
          <a:p>
            <a:pPr marL="171450" indent="-171450" algn="just" fontAlgn="base">
              <a:lnSpc>
                <a:spcPct val="150000"/>
              </a:lnSpc>
              <a:spcBef>
                <a:spcPct val="0"/>
              </a:spcBef>
              <a:spcAft>
                <a:spcPct val="0"/>
              </a:spcAft>
              <a:buFont typeface="Arial" panose="020B0604020202020204" pitchFamily="34" charset="0"/>
              <a:buChar char="•"/>
            </a:pPr>
            <a:r>
              <a:rPr lang="en-US" altLang="en-GB" sz="1200">
                <a:solidFill>
                  <a:schemeClr val="tx1"/>
                </a:solidFill>
                <a:latin typeface="Arial" panose="020B0604020202020204" pitchFamily="34" charset="0"/>
                <a:ea typeface="Arial" panose="020B0604020202020204" pitchFamily="34" charset="0"/>
                <a:cs typeface="Arial" panose="020B0604020202020204" pitchFamily="34" charset="0"/>
                <a:sym typeface="Calibri" panose="020F0502020204030204" pitchFamily="34" charset="0"/>
              </a:rPr>
              <a:t>Monitor and minimize data transfer, as it is a primary cost driver in the Cape Town region.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4.1.3"/>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187.4163779527559,&quot;left&quot;:56.50307086614173,&quot;top&quot;:117.89102362204724,&quot;width&quot;:606.993858267716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463*156"/>
  <p:tag name="TABLE_ENDDRAG_RECT" val="206*118*463*156"/>
</p:tagLst>
</file>

<file path=ppt/tags/tag4.xml><?xml version="1.0" encoding="utf-8"?>
<p:tagLst xmlns:a="http://schemas.openxmlformats.org/drawingml/2006/main" xmlns:r="http://schemas.openxmlformats.org/officeDocument/2006/relationships" xmlns:p="http://schemas.openxmlformats.org/presentationml/2006/main">
  <p:tag name="PA" val="v4.1.3"/>
</p:tagLst>
</file>

<file path=ppt/tags/tag5.xml><?xml version="1.0" encoding="utf-8"?>
<p:tagLst xmlns:a="http://schemas.openxmlformats.org/drawingml/2006/main" xmlns:r="http://schemas.openxmlformats.org/officeDocument/2006/relationships" xmlns:p="http://schemas.openxmlformats.org/presentationml/2006/main">
  <p:tag name="PA" val="v4.1.3"/>
</p:tagLst>
</file>

<file path=ppt/tags/tag6.xml><?xml version="1.0" encoding="utf-8"?>
<p:tagLst xmlns:a="http://schemas.openxmlformats.org/drawingml/2006/main" xmlns:r="http://schemas.openxmlformats.org/officeDocument/2006/relationships" xmlns:p="http://schemas.openxmlformats.org/presentationml/2006/main">
  <p:tag name="PA" val="v4.1.3"/>
</p:tagLst>
</file>

<file path=ppt/tags/tag7.xml><?xml version="1.0" encoding="utf-8"?>
<p:tagLst xmlns:a="http://schemas.openxmlformats.org/drawingml/2006/main" xmlns:r="http://schemas.openxmlformats.org/officeDocument/2006/relationships" xmlns:p="http://schemas.openxmlformats.org/presentationml/2006/main">
  <p:tag name="PA" val="v4.1.3"/>
</p:tagLst>
</file>

<file path=ppt/tags/tag8.xml><?xml version="1.0" encoding="utf-8"?>
<p:tagLst xmlns:a="http://schemas.openxmlformats.org/drawingml/2006/main" xmlns:r="http://schemas.openxmlformats.org/officeDocument/2006/relationships" xmlns:p="http://schemas.openxmlformats.org/presentationml/2006/main">
  <p:tag name="PA" val="v4.1.3"/>
</p:tagLst>
</file>

<file path=ppt/tags/tag9.xml><?xml version="1.0" encoding="utf-8"?>
<p:tagLst xmlns:a="http://schemas.openxmlformats.org/drawingml/2006/main" xmlns:r="http://schemas.openxmlformats.org/officeDocument/2006/relationships" xmlns:p="http://schemas.openxmlformats.org/presentationml/2006/main">
  <p:tag name="PA" val="v4.1.3"/>
</p:tagLst>
</file>

<file path=ppt/theme/theme1.xml><?xml version="1.0" encoding="utf-8"?>
<a:theme xmlns:a="http://schemas.openxmlformats.org/drawingml/2006/main" name="Office Theme">
  <a:themeElements>
    <a:clrScheme name="1素雅极简">
      <a:dk1>
        <a:sysClr val="windowText" lastClr="000000"/>
      </a:dk1>
      <a:lt1>
        <a:sysClr val="window" lastClr="FFFFFF"/>
      </a:lt1>
      <a:dk2>
        <a:srgbClr val="000000"/>
      </a:dk2>
      <a:lt2>
        <a:srgbClr val="F8F8F8"/>
      </a:lt2>
      <a:accent1>
        <a:srgbClr val="3B3B3B"/>
      </a:accent1>
      <a:accent2>
        <a:srgbClr val="3F3F3F"/>
      </a:accent2>
      <a:accent3>
        <a:srgbClr val="3F3F3F"/>
      </a:accent3>
      <a:accent4>
        <a:srgbClr val="595959"/>
      </a:accent4>
      <a:accent5>
        <a:srgbClr val="5F5F5F"/>
      </a:accent5>
      <a:accent6>
        <a:srgbClr val="4D4D4D"/>
      </a:accent6>
      <a:hlink>
        <a:srgbClr val="000000"/>
      </a:hlink>
      <a:folHlink>
        <a:srgbClr val="919191"/>
      </a:folHlink>
    </a:clrScheme>
    <a:fontScheme name="迷你简细行楷">
      <a:majorFont>
        <a:latin typeface="Arial"/>
        <a:ea typeface="Arial"/>
        <a:cs typeface=""/>
      </a:majorFont>
      <a:minorFont>
        <a:latin typeface="Calibri Light"/>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1143</Words>
  <Application>Microsoft Office PowerPoint</Application>
  <PresentationFormat>On-screen Show (16:9)</PresentationFormat>
  <Paragraphs>95</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熊猫 哒哒</dc:creator>
  <cp:lastModifiedBy>Tumelo Sellwe</cp:lastModifiedBy>
  <cp:revision>572</cp:revision>
  <dcterms:created xsi:type="dcterms:W3CDTF">2018-10-11T01:28:00Z</dcterms:created>
  <dcterms:modified xsi:type="dcterms:W3CDTF">2025-09-15T11:03:01Z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2057-12.2.0.22549</vt:lpwstr>
  </property>
  <property fmtid="{D5CDD505-2E9C-101B-9397-08002B2CF9AE}" pid="3" name="ICV">
    <vt:lpwstr>573F0A67A14F4EE38C80BCA1D5EB9874_13</vt:lpwstr>
  </property>
</Properties>
</file>