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ALEXANDER FRANCISCO SEGOVIA RAZ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2-20T16:32:28.485">
    <p:pos x="6000" y="0"/>
    <p:text>Colocar diseño final obtenido (VISTA ISOMETRICA DEL INFORME)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12-20T16:29:51.370">
    <p:pos x="6000" y="0"/>
    <p:text>Esta vista es con video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3d97414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c3d97414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c3d974148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c3d974148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3d974148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c3d974148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Relationship Id="rId4" Type="http://schemas.openxmlformats.org/officeDocument/2006/relationships/image" Target="../media/image2.png"/><Relationship Id="rId5" Type="http://schemas.openxmlformats.org/officeDocument/2006/relationships/hyperlink" Target="http://drive.google.com/file/d/16Ic3BFD7tZzrbuCYvBfqHB_O-Py8hs3L/view" TargetMode="External"/><Relationship Id="rId6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hyperlink" Target="http://drive.google.com/file/d/1eyjKvtFUHckFBObHH4U7YhVA0iPQZ7En/view" TargetMode="External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192900" y="174800"/>
            <a:ext cx="291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ROBOT ACUÁTICO</a:t>
            </a:r>
            <a:endParaRPr sz="2000"/>
          </a:p>
        </p:txBody>
      </p:sp>
      <p:sp>
        <p:nvSpPr>
          <p:cNvPr id="55" name="Google Shape;55;p13"/>
          <p:cNvSpPr/>
          <p:nvPr/>
        </p:nvSpPr>
        <p:spPr>
          <a:xfrm>
            <a:off x="7025" y="84200"/>
            <a:ext cx="1094700" cy="673800"/>
          </a:xfrm>
          <a:prstGeom prst="homePlate">
            <a:avLst>
              <a:gd fmla="val 50000" name="adj"/>
            </a:avLst>
          </a:prstGeom>
          <a:solidFill>
            <a:srgbClr val="02A9D5"/>
          </a:solidFill>
          <a:ln cap="flat" cmpd="sng" w="9525">
            <a:solidFill>
              <a:srgbClr val="02A9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153950" y="84200"/>
            <a:ext cx="2990100" cy="673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634825" y="87800"/>
            <a:ext cx="2841900" cy="666600"/>
          </a:xfrm>
          <a:prstGeom prst="chevron">
            <a:avLst>
              <a:gd fmla="val 50000" name="adj"/>
            </a:avLst>
          </a:prstGeom>
          <a:solidFill>
            <a:srgbClr val="02A9D5"/>
          </a:solidFill>
          <a:ln cap="flat" cmpd="sng" w="9525">
            <a:solidFill>
              <a:srgbClr val="02A9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000" y="189500"/>
            <a:ext cx="1591700" cy="46319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463125" y="1600138"/>
            <a:ext cx="3589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Inspeccionar de manera submarina, el estado de casco de embarcaciones marinas e infraestructura. </a:t>
            </a:r>
            <a:endParaRPr sz="1600"/>
          </a:p>
        </p:txBody>
      </p:sp>
      <p:sp>
        <p:nvSpPr>
          <p:cNvPr id="60" name="Google Shape;60;p13"/>
          <p:cNvSpPr txBox="1"/>
          <p:nvPr/>
        </p:nvSpPr>
        <p:spPr>
          <a:xfrm>
            <a:off x="463125" y="1047325"/>
            <a:ext cx="287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Inspección acuática:</a:t>
            </a:r>
            <a:endParaRPr b="1" sz="16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000" y="189500"/>
            <a:ext cx="1591700" cy="4631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463125" y="2750500"/>
            <a:ext cx="287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Parámetros:</a:t>
            </a:r>
            <a:endParaRPr b="1" sz="1600"/>
          </a:p>
        </p:txBody>
      </p:sp>
      <p:sp>
        <p:nvSpPr>
          <p:cNvPr id="63" name="Google Shape;63;p13"/>
          <p:cNvSpPr txBox="1"/>
          <p:nvPr/>
        </p:nvSpPr>
        <p:spPr>
          <a:xfrm>
            <a:off x="463125" y="3365675"/>
            <a:ext cx="3589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Corrosión.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Adhesión de algas y conchas marinas.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Fisuras </a:t>
            </a:r>
            <a:endParaRPr sz="160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5425" y="1700163"/>
            <a:ext cx="4786274" cy="253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1333250" y="174800"/>
            <a:ext cx="122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DISEÑO</a:t>
            </a:r>
            <a:endParaRPr sz="2000"/>
          </a:p>
        </p:txBody>
      </p:sp>
      <p:sp>
        <p:nvSpPr>
          <p:cNvPr id="70" name="Google Shape;70;p14"/>
          <p:cNvSpPr/>
          <p:nvPr/>
        </p:nvSpPr>
        <p:spPr>
          <a:xfrm>
            <a:off x="7025" y="84200"/>
            <a:ext cx="1094700" cy="673800"/>
          </a:xfrm>
          <a:prstGeom prst="homePlate">
            <a:avLst>
              <a:gd fmla="val 50000" name="adj"/>
            </a:avLst>
          </a:prstGeom>
          <a:solidFill>
            <a:srgbClr val="02A9D5"/>
          </a:solidFill>
          <a:ln cap="flat" cmpd="sng" w="9525">
            <a:solidFill>
              <a:srgbClr val="02A9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6153950" y="84200"/>
            <a:ext cx="2990100" cy="673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2912075" y="87800"/>
            <a:ext cx="3564600" cy="666600"/>
          </a:xfrm>
          <a:prstGeom prst="chevron">
            <a:avLst>
              <a:gd fmla="val 50000" name="adj"/>
            </a:avLst>
          </a:prstGeom>
          <a:solidFill>
            <a:srgbClr val="02A9D5"/>
          </a:solidFill>
          <a:ln cap="flat" cmpd="sng" w="9525">
            <a:solidFill>
              <a:srgbClr val="02A9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525" y="1566250"/>
            <a:ext cx="5041000" cy="254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1100" y="1087625"/>
            <a:ext cx="3420750" cy="350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10000" y="189500"/>
            <a:ext cx="1591700" cy="46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456850" y="2020475"/>
            <a:ext cx="3112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El robot </a:t>
            </a:r>
            <a:r>
              <a:rPr lang="es" sz="1600"/>
              <a:t>acuático</a:t>
            </a:r>
            <a:r>
              <a:rPr lang="es" sz="1600"/>
              <a:t> fue validado en un ambiente controlado verificando su maniobrabilidad y captura de datos del sistema de cámaras implementado.</a:t>
            </a:r>
            <a:endParaRPr sz="1600"/>
          </a:p>
        </p:txBody>
      </p:sp>
      <p:sp>
        <p:nvSpPr>
          <p:cNvPr id="81" name="Google Shape;81;p15"/>
          <p:cNvSpPr txBox="1"/>
          <p:nvPr/>
        </p:nvSpPr>
        <p:spPr>
          <a:xfrm>
            <a:off x="1136825" y="174800"/>
            <a:ext cx="430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PRUEBAS DE VALIDACIÓN</a:t>
            </a:r>
            <a:endParaRPr sz="2000"/>
          </a:p>
        </p:txBody>
      </p:sp>
      <p:sp>
        <p:nvSpPr>
          <p:cNvPr id="82" name="Google Shape;82;p15"/>
          <p:cNvSpPr/>
          <p:nvPr/>
        </p:nvSpPr>
        <p:spPr>
          <a:xfrm>
            <a:off x="7025" y="84200"/>
            <a:ext cx="1094700" cy="673800"/>
          </a:xfrm>
          <a:prstGeom prst="homePlate">
            <a:avLst>
              <a:gd fmla="val 50000" name="adj"/>
            </a:avLst>
          </a:prstGeom>
          <a:solidFill>
            <a:srgbClr val="02A9D5"/>
          </a:solidFill>
          <a:ln cap="flat" cmpd="sng" w="9525">
            <a:solidFill>
              <a:srgbClr val="02A9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6153950" y="84200"/>
            <a:ext cx="2990100" cy="673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4572000" y="87800"/>
            <a:ext cx="1904700" cy="666600"/>
          </a:xfrm>
          <a:prstGeom prst="chevron">
            <a:avLst>
              <a:gd fmla="val 50000" name="adj"/>
            </a:avLst>
          </a:prstGeom>
          <a:solidFill>
            <a:srgbClr val="02A9D5"/>
          </a:solidFill>
          <a:ln cap="flat" cmpd="sng" w="9525">
            <a:solidFill>
              <a:srgbClr val="02A9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0000" y="189500"/>
            <a:ext cx="1591700" cy="46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 title="WhatsApp Video 2022-12-20 at 13.51.00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97950" y="1423525"/>
            <a:ext cx="4745275" cy="26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725" y="1196738"/>
            <a:ext cx="3666724" cy="275004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1136825" y="174800"/>
            <a:ext cx="430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PRUEBAS DE VALIDACIÓN</a:t>
            </a:r>
            <a:endParaRPr sz="2000"/>
          </a:p>
        </p:txBody>
      </p:sp>
      <p:sp>
        <p:nvSpPr>
          <p:cNvPr id="93" name="Google Shape;93;p16"/>
          <p:cNvSpPr/>
          <p:nvPr/>
        </p:nvSpPr>
        <p:spPr>
          <a:xfrm>
            <a:off x="7025" y="84200"/>
            <a:ext cx="1094700" cy="673800"/>
          </a:xfrm>
          <a:prstGeom prst="homePlate">
            <a:avLst>
              <a:gd fmla="val 50000" name="adj"/>
            </a:avLst>
          </a:prstGeom>
          <a:solidFill>
            <a:srgbClr val="02A9D5"/>
          </a:solidFill>
          <a:ln cap="flat" cmpd="sng" w="9525">
            <a:solidFill>
              <a:srgbClr val="02A9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6153950" y="84200"/>
            <a:ext cx="2990100" cy="673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4572000" y="87800"/>
            <a:ext cx="1904700" cy="666600"/>
          </a:xfrm>
          <a:prstGeom prst="chevron">
            <a:avLst>
              <a:gd fmla="val 50000" name="adj"/>
            </a:avLst>
          </a:prstGeom>
          <a:solidFill>
            <a:srgbClr val="02A9D5"/>
          </a:solidFill>
          <a:ln cap="flat" cmpd="sng" w="9525">
            <a:solidFill>
              <a:srgbClr val="02A9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0000" y="189500"/>
            <a:ext cx="1591700" cy="46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 title="whatsapp-video-2022-12-16-at-115530-1-online-video-cuttercom_o7opGBHc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8775" y="1273488"/>
            <a:ext cx="3462050" cy="25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