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Repo Bold Bold" charset="1" panose="02000503040000020004"/>
      <p:regular r:id="rId20"/>
    </p:embeddedFont>
    <p:embeddedFont>
      <p:font typeface="DM Sans Bold" charset="1" panose="00000000000000000000"/>
      <p:regular r:id="rId21"/>
    </p:embeddedFont>
    <p:embeddedFont>
      <p:font typeface="DM Sans Italics" charset="1" panose="00000000000000000000"/>
      <p:regular r:id="rId22"/>
    </p:embeddedFont>
    <p:embeddedFont>
      <p:font typeface="DM Sans" charset="1" panose="00000000000000000000"/>
      <p:regular r:id="rId23"/>
    </p:embeddedFont>
    <p:embeddedFont>
      <p:font typeface="Repo Bold" charset="1" panose="020005030400000200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54.pn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55.jpe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https://www.canva.com/design/DAFzH2apd_s/XZMW0Lt_8TwlnDilKZnAhw/view?utm_content=DAFzH2apd_s&amp;utm_campaign=designshare&amp;utm_medium=link&amp;utm_source=editor" TargetMode="External" Type="http://schemas.openxmlformats.org/officeDocument/2006/relationships/hyperlink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56.pn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https://www.canva.com/design/DAFzH2apd_s/XZMW0Lt_8TwlnDilKZnAhw/view?utm_content=DAFzH2apd_s&amp;utm_campaign=designshare&amp;utm_medium=link&amp;utm_source=editor" TargetMode="External" Type="http://schemas.openxmlformats.org/officeDocument/2006/relationships/hyperlink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svg" Type="http://schemas.openxmlformats.org/officeDocument/2006/relationships/image"/><Relationship Id="rId11" Target="../media/image61.png" Type="http://schemas.openxmlformats.org/officeDocument/2006/relationships/image"/><Relationship Id="rId12" Target="../media/image62.svg" Type="http://schemas.openxmlformats.org/officeDocument/2006/relationships/image"/><Relationship Id="rId13" Target="../media/image63.png" Type="http://schemas.openxmlformats.org/officeDocument/2006/relationships/image"/><Relationship Id="rId14" Target="../media/image64.svg" Type="http://schemas.openxmlformats.org/officeDocument/2006/relationships/image"/><Relationship Id="rId15" Target="../media/image65.png" Type="http://schemas.openxmlformats.org/officeDocument/2006/relationships/image"/><Relationship Id="rId16" Target="../media/image66.svg" Type="http://schemas.openxmlformats.org/officeDocument/2006/relationships/image"/><Relationship Id="rId17" Target="../media/image67.png" Type="http://schemas.openxmlformats.org/officeDocument/2006/relationships/image"/><Relationship Id="rId18" Target="../media/image68.svg" Type="http://schemas.openxmlformats.org/officeDocument/2006/relationships/image"/><Relationship Id="rId19" Target="../media/image8.png" Type="http://schemas.openxmlformats.org/officeDocument/2006/relationships/image"/><Relationship Id="rId2" Target="../media/image1.png" Type="http://schemas.openxmlformats.org/officeDocument/2006/relationships/image"/><Relationship Id="rId20" Target="../media/image9.svg" Type="http://schemas.openxmlformats.org/officeDocument/2006/relationships/image"/><Relationship Id="rId21" Target="../media/image33.png" Type="http://schemas.openxmlformats.org/officeDocument/2006/relationships/image"/><Relationship Id="rId22" Target="../media/image34.sv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57.png" Type="http://schemas.openxmlformats.org/officeDocument/2006/relationships/image"/><Relationship Id="rId8" Target="../media/image58.svg" Type="http://schemas.openxmlformats.org/officeDocument/2006/relationships/image"/><Relationship Id="rId9" Target="../media/image5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2.svg" Type="http://schemas.openxmlformats.org/officeDocument/2006/relationships/image"/><Relationship Id="rId11" Target="../media/image73.pn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69.png" Type="http://schemas.openxmlformats.org/officeDocument/2006/relationships/image"/><Relationship Id="rId8" Target="../media/image70.svg" Type="http://schemas.openxmlformats.org/officeDocument/2006/relationships/image"/><Relationship Id="rId9" Target="../media/image7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png" Type="http://schemas.openxmlformats.org/officeDocument/2006/relationships/image"/><Relationship Id="rId12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svg" Type="http://schemas.openxmlformats.org/officeDocument/2006/relationships/image"/><Relationship Id="rId11" Target="../media/image29.png" Type="http://schemas.openxmlformats.org/officeDocument/2006/relationships/image"/><Relationship Id="rId12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37.png" Type="http://schemas.openxmlformats.org/officeDocument/2006/relationships/image"/><Relationship Id="rId14" Target="../media/image38.svg" Type="http://schemas.openxmlformats.org/officeDocument/2006/relationships/image"/><Relationship Id="rId15" Target="../media/image39.png" Type="http://schemas.openxmlformats.org/officeDocument/2006/relationships/image"/><Relationship Id="rId16" Target="../media/image40.svg" Type="http://schemas.openxmlformats.org/officeDocument/2006/relationships/image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11" Target="../media/image41.png" Type="http://schemas.openxmlformats.org/officeDocument/2006/relationships/image"/><Relationship Id="rId12" Target="../media/image42.svg" Type="http://schemas.openxmlformats.org/officeDocument/2006/relationships/image"/><Relationship Id="rId13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51.jpeg" Type="http://schemas.openxmlformats.org/officeDocument/2006/relationships/image"/><Relationship Id="rId2" Target="../media/image1.png" Type="http://schemas.openxmlformats.org/officeDocument/2006/relationships/image"/><Relationship Id="rId3" Target="../media/image43.png" Type="http://schemas.openxmlformats.org/officeDocument/2006/relationships/image"/><Relationship Id="rId4" Target="../media/image44.svg" Type="http://schemas.openxmlformats.org/officeDocument/2006/relationships/image"/><Relationship Id="rId5" Target="../media/image45.png" Type="http://schemas.openxmlformats.org/officeDocument/2006/relationships/image"/><Relationship Id="rId6" Target="../media/image46.svg" Type="http://schemas.openxmlformats.org/officeDocument/2006/relationships/image"/><Relationship Id="rId7" Target="../media/image47.png" Type="http://schemas.openxmlformats.org/officeDocument/2006/relationships/image"/><Relationship Id="rId8" Target="../media/image48.svg" Type="http://schemas.openxmlformats.org/officeDocument/2006/relationships/image"/><Relationship Id="rId9" Target="../media/image4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52.pn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53.pn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3642" y="23461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1242" y="21937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80600">
            <a:off x="-2095788" y="7351783"/>
            <a:ext cx="6248976" cy="3442617"/>
          </a:xfrm>
          <a:custGeom>
            <a:avLst/>
            <a:gdLst/>
            <a:ahLst/>
            <a:cxnLst/>
            <a:rect r="r" b="b" t="t" l="l"/>
            <a:pathLst>
              <a:path h="3442617" w="6248976">
                <a:moveTo>
                  <a:pt x="0" y="0"/>
                </a:moveTo>
                <a:lnTo>
                  <a:pt x="6248976" y="0"/>
                </a:lnTo>
                <a:lnTo>
                  <a:pt x="6248976" y="3442618"/>
                </a:lnTo>
                <a:lnTo>
                  <a:pt x="0" y="344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60546" y="2849085"/>
            <a:ext cx="5438226" cy="6224007"/>
          </a:xfrm>
          <a:custGeom>
            <a:avLst/>
            <a:gdLst/>
            <a:ahLst/>
            <a:cxnLst/>
            <a:rect r="r" b="b" t="t" l="l"/>
            <a:pathLst>
              <a:path h="6224007" w="5438226">
                <a:moveTo>
                  <a:pt x="0" y="0"/>
                </a:moveTo>
                <a:lnTo>
                  <a:pt x="5438226" y="0"/>
                </a:lnTo>
                <a:lnTo>
                  <a:pt x="5438226" y="6224007"/>
                </a:lnTo>
                <a:lnTo>
                  <a:pt x="0" y="6224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73908" y="4398122"/>
            <a:ext cx="10107960" cy="2082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22"/>
              </a:lnSpc>
              <a:spcBef>
                <a:spcPct val="0"/>
              </a:spcBef>
            </a:pPr>
            <a:r>
              <a:rPr lang="en-US" b="true" sz="11944">
                <a:solidFill>
                  <a:srgbClr val="FFE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RCMBA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753205" y="4262376"/>
            <a:ext cx="4809948" cy="577194"/>
          </a:xfrm>
          <a:custGeom>
            <a:avLst/>
            <a:gdLst/>
            <a:ahLst/>
            <a:cxnLst/>
            <a:rect r="r" b="b" t="t" l="l"/>
            <a:pathLst>
              <a:path h="577194" w="4809948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73908" y="2578658"/>
            <a:ext cx="7301985" cy="2083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22"/>
              </a:lnSpc>
              <a:spcBef>
                <a:spcPct val="0"/>
              </a:spcBef>
            </a:pPr>
            <a:r>
              <a:rPr lang="en-US" b="true" sz="11944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Team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3344" y="512105"/>
            <a:ext cx="15829790" cy="9774895"/>
          </a:xfrm>
          <a:custGeom>
            <a:avLst/>
            <a:gdLst/>
            <a:ahLst/>
            <a:cxnLst/>
            <a:rect r="r" b="b" t="t" l="l"/>
            <a:pathLst>
              <a:path h="9774895" w="15829790">
                <a:moveTo>
                  <a:pt x="0" y="0"/>
                </a:moveTo>
                <a:lnTo>
                  <a:pt x="15829790" y="0"/>
                </a:lnTo>
                <a:lnTo>
                  <a:pt x="15829790" y="9774895"/>
                </a:lnTo>
                <a:lnTo>
                  <a:pt x="0" y="9774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00543" y="178234"/>
            <a:ext cx="5456124" cy="1700931"/>
            <a:chOff x="0" y="0"/>
            <a:chExt cx="1962273" cy="611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1683888">
            <a:off x="15941323" y="5997879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94307" y="7554951"/>
            <a:ext cx="1529987" cy="2527005"/>
          </a:xfrm>
          <a:custGeom>
            <a:avLst/>
            <a:gdLst/>
            <a:ahLst/>
            <a:cxnLst/>
            <a:rect r="r" b="b" t="t" l="l"/>
            <a:pathLst>
              <a:path h="2527005" w="1529987">
                <a:moveTo>
                  <a:pt x="0" y="0"/>
                </a:moveTo>
                <a:lnTo>
                  <a:pt x="1529986" y="0"/>
                </a:lnTo>
                <a:lnTo>
                  <a:pt x="1529986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83888">
            <a:off x="40236" y="1027429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597533" y="1605367"/>
            <a:ext cx="10504991" cy="8476588"/>
          </a:xfrm>
          <a:custGeom>
            <a:avLst/>
            <a:gdLst/>
            <a:ahLst/>
            <a:cxnLst/>
            <a:rect r="r" b="b" t="t" l="l"/>
            <a:pathLst>
              <a:path h="8476588" w="10504991">
                <a:moveTo>
                  <a:pt x="0" y="0"/>
                </a:moveTo>
                <a:lnTo>
                  <a:pt x="10504991" y="0"/>
                </a:lnTo>
                <a:lnTo>
                  <a:pt x="10504991" y="8476589"/>
                </a:lnTo>
                <a:lnTo>
                  <a:pt x="0" y="847658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82970" y="359705"/>
            <a:ext cx="4291271" cy="1198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31"/>
              </a:lnSpc>
              <a:spcBef>
                <a:spcPct val="0"/>
              </a:spcBef>
            </a:pPr>
            <a:r>
              <a:rPr lang="en-US" b="true" sz="6879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Genre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>
            <a:hlinkClick r:id="rId5" tooltip="https://www.canva.com/design/DAFzH2apd_s/XZMW0Lt_8TwlnDilKZnAhw/view?utm_content=DAFzH2apd_s&amp;utm_campaign=designshare&amp;utm_medium=link&amp;utm_source=editor"/>
          </p:cNvPr>
          <p:cNvSpPr/>
          <p:nvPr/>
        </p:nvSpPr>
        <p:spPr>
          <a:xfrm flipH="false" flipV="false" rot="0">
            <a:off x="1693344" y="512105"/>
            <a:ext cx="15829790" cy="9774895"/>
          </a:xfrm>
          <a:custGeom>
            <a:avLst/>
            <a:gdLst/>
            <a:ahLst/>
            <a:cxnLst/>
            <a:rect r="r" b="b" t="t" l="l"/>
            <a:pathLst>
              <a:path h="9774895" w="15829790">
                <a:moveTo>
                  <a:pt x="0" y="0"/>
                </a:moveTo>
                <a:lnTo>
                  <a:pt x="15829790" y="0"/>
                </a:lnTo>
                <a:lnTo>
                  <a:pt x="15829790" y="9774895"/>
                </a:lnTo>
                <a:lnTo>
                  <a:pt x="0" y="9774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00543" y="178234"/>
            <a:ext cx="5456124" cy="1700931"/>
            <a:chOff x="0" y="0"/>
            <a:chExt cx="1962273" cy="611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1683888">
            <a:off x="15941323" y="5997879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94307" y="7554951"/>
            <a:ext cx="1529987" cy="2527005"/>
          </a:xfrm>
          <a:custGeom>
            <a:avLst/>
            <a:gdLst/>
            <a:ahLst/>
            <a:cxnLst/>
            <a:rect r="r" b="b" t="t" l="l"/>
            <a:pathLst>
              <a:path h="2527005" w="1529987">
                <a:moveTo>
                  <a:pt x="0" y="0"/>
                </a:moveTo>
                <a:lnTo>
                  <a:pt x="1529986" y="0"/>
                </a:lnTo>
                <a:lnTo>
                  <a:pt x="1529986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83888">
            <a:off x="40236" y="1027429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48213" y="1891749"/>
            <a:ext cx="10015479" cy="7978090"/>
          </a:xfrm>
          <a:custGeom>
            <a:avLst/>
            <a:gdLst/>
            <a:ahLst/>
            <a:cxnLst/>
            <a:rect r="r" b="b" t="t" l="l"/>
            <a:pathLst>
              <a:path h="7978090" w="10015479">
                <a:moveTo>
                  <a:pt x="0" y="0"/>
                </a:moveTo>
                <a:lnTo>
                  <a:pt x="10015478" y="0"/>
                </a:lnTo>
                <a:lnTo>
                  <a:pt x="10015478" y="7978090"/>
                </a:lnTo>
                <a:lnTo>
                  <a:pt x="0" y="79780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82970" y="359705"/>
            <a:ext cx="4291271" cy="1198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31"/>
              </a:lnSpc>
              <a:spcBef>
                <a:spcPct val="0"/>
              </a:spcBef>
            </a:pPr>
            <a:r>
              <a:rPr lang="en-US" b="true" sz="6879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Future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>
            <a:hlinkClick r:id="rId5" tooltip="https://www.canva.com/design/DAFzH2apd_s/XZMW0Lt_8TwlnDilKZnAhw/view?utm_content=DAFzH2apd_s&amp;utm_campaign=designshare&amp;utm_medium=link&amp;utm_source=editor"/>
          </p:cNvPr>
          <p:cNvSpPr/>
          <p:nvPr/>
        </p:nvSpPr>
        <p:spPr>
          <a:xfrm flipH="false" flipV="false" rot="0">
            <a:off x="1693344" y="512105"/>
            <a:ext cx="15829790" cy="9774895"/>
          </a:xfrm>
          <a:custGeom>
            <a:avLst/>
            <a:gdLst/>
            <a:ahLst/>
            <a:cxnLst/>
            <a:rect r="r" b="b" t="t" l="l"/>
            <a:pathLst>
              <a:path h="9774895" w="15829790">
                <a:moveTo>
                  <a:pt x="0" y="0"/>
                </a:moveTo>
                <a:lnTo>
                  <a:pt x="15829790" y="0"/>
                </a:lnTo>
                <a:lnTo>
                  <a:pt x="15829790" y="9774895"/>
                </a:lnTo>
                <a:lnTo>
                  <a:pt x="0" y="9774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00543" y="178234"/>
            <a:ext cx="5456124" cy="1700931"/>
            <a:chOff x="0" y="0"/>
            <a:chExt cx="1962273" cy="611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1683888">
            <a:off x="15941323" y="5997879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94307" y="7554951"/>
            <a:ext cx="1529987" cy="2527005"/>
          </a:xfrm>
          <a:custGeom>
            <a:avLst/>
            <a:gdLst/>
            <a:ahLst/>
            <a:cxnLst/>
            <a:rect r="r" b="b" t="t" l="l"/>
            <a:pathLst>
              <a:path h="2527005" w="1529987">
                <a:moveTo>
                  <a:pt x="0" y="0"/>
                </a:moveTo>
                <a:lnTo>
                  <a:pt x="1529986" y="0"/>
                </a:lnTo>
                <a:lnTo>
                  <a:pt x="1529986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83888">
            <a:off x="40236" y="1027429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11804" y="2089413"/>
            <a:ext cx="13664392" cy="7686220"/>
          </a:xfrm>
          <a:custGeom>
            <a:avLst/>
            <a:gdLst/>
            <a:ahLst/>
            <a:cxnLst/>
            <a:rect r="r" b="b" t="t" l="l"/>
            <a:pathLst>
              <a:path h="7686220" w="13664392">
                <a:moveTo>
                  <a:pt x="0" y="0"/>
                </a:moveTo>
                <a:lnTo>
                  <a:pt x="13664392" y="0"/>
                </a:lnTo>
                <a:lnTo>
                  <a:pt x="13664392" y="7686220"/>
                </a:lnTo>
                <a:lnTo>
                  <a:pt x="0" y="768622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82970" y="359705"/>
            <a:ext cx="4291271" cy="1198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31"/>
              </a:lnSpc>
              <a:spcBef>
                <a:spcPct val="0"/>
              </a:spcBef>
            </a:pPr>
            <a:r>
              <a:rPr lang="en-US" b="true" sz="6879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Future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756" y="3174115"/>
            <a:ext cx="6145140" cy="5592078"/>
          </a:xfrm>
          <a:custGeom>
            <a:avLst/>
            <a:gdLst/>
            <a:ahLst/>
            <a:cxnLst/>
            <a:rect r="r" b="b" t="t" l="l"/>
            <a:pathLst>
              <a:path h="5592078" w="6145140">
                <a:moveTo>
                  <a:pt x="0" y="0"/>
                </a:moveTo>
                <a:lnTo>
                  <a:pt x="6145141" y="0"/>
                </a:lnTo>
                <a:lnTo>
                  <a:pt x="6145141" y="5592078"/>
                </a:lnTo>
                <a:lnTo>
                  <a:pt x="0" y="55920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85250" y="5037922"/>
            <a:ext cx="8716094" cy="5689232"/>
          </a:xfrm>
          <a:custGeom>
            <a:avLst/>
            <a:gdLst/>
            <a:ahLst/>
            <a:cxnLst/>
            <a:rect r="r" b="b" t="t" l="l"/>
            <a:pathLst>
              <a:path h="5689232" w="8716094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19309" y="3827743"/>
            <a:ext cx="7098084" cy="6459257"/>
          </a:xfrm>
          <a:custGeom>
            <a:avLst/>
            <a:gdLst/>
            <a:ahLst/>
            <a:cxnLst/>
            <a:rect r="r" b="b" t="t" l="l"/>
            <a:pathLst>
              <a:path h="6459257" w="7098084">
                <a:moveTo>
                  <a:pt x="0" y="0"/>
                </a:moveTo>
                <a:lnTo>
                  <a:pt x="7098084" y="0"/>
                </a:lnTo>
                <a:lnTo>
                  <a:pt x="7098084" y="6459257"/>
                </a:lnTo>
                <a:lnTo>
                  <a:pt x="0" y="64592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13979" y="3224853"/>
            <a:ext cx="5874021" cy="5345359"/>
          </a:xfrm>
          <a:custGeom>
            <a:avLst/>
            <a:gdLst/>
            <a:ahLst/>
            <a:cxnLst/>
            <a:rect r="r" b="b" t="t" l="l"/>
            <a:pathLst>
              <a:path h="5345359" w="5874021">
                <a:moveTo>
                  <a:pt x="0" y="0"/>
                </a:moveTo>
                <a:lnTo>
                  <a:pt x="5874021" y="0"/>
                </a:lnTo>
                <a:lnTo>
                  <a:pt x="5874021" y="5345359"/>
                </a:lnTo>
                <a:lnTo>
                  <a:pt x="0" y="53453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15357" y="1263707"/>
            <a:ext cx="5060685" cy="1910409"/>
          </a:xfrm>
          <a:custGeom>
            <a:avLst/>
            <a:gdLst/>
            <a:ahLst/>
            <a:cxnLst/>
            <a:rect r="r" b="b" t="t" l="l"/>
            <a:pathLst>
              <a:path h="1910409" w="5060685">
                <a:moveTo>
                  <a:pt x="0" y="0"/>
                </a:moveTo>
                <a:lnTo>
                  <a:pt x="5060684" y="0"/>
                </a:lnTo>
                <a:lnTo>
                  <a:pt x="5060684" y="1910408"/>
                </a:lnTo>
                <a:lnTo>
                  <a:pt x="0" y="19104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7903455">
            <a:off x="4440256" y="1937868"/>
            <a:ext cx="2158105" cy="974831"/>
          </a:xfrm>
          <a:custGeom>
            <a:avLst/>
            <a:gdLst/>
            <a:ahLst/>
            <a:cxnLst/>
            <a:rect r="r" b="b" t="t" l="l"/>
            <a:pathLst>
              <a:path h="974831" w="2158105">
                <a:moveTo>
                  <a:pt x="0" y="974831"/>
                </a:moveTo>
                <a:lnTo>
                  <a:pt x="2158105" y="974831"/>
                </a:lnTo>
                <a:lnTo>
                  <a:pt x="2158105" y="0"/>
                </a:lnTo>
                <a:lnTo>
                  <a:pt x="0" y="0"/>
                </a:lnTo>
                <a:lnTo>
                  <a:pt x="0" y="974831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37364" y="4603038"/>
            <a:ext cx="1040792" cy="1080924"/>
          </a:xfrm>
          <a:custGeom>
            <a:avLst/>
            <a:gdLst/>
            <a:ahLst/>
            <a:cxnLst/>
            <a:rect r="r" b="b" t="t" l="l"/>
            <a:pathLst>
              <a:path h="1080924" w="1040792">
                <a:moveTo>
                  <a:pt x="0" y="0"/>
                </a:moveTo>
                <a:lnTo>
                  <a:pt x="1040791" y="0"/>
                </a:lnTo>
                <a:lnTo>
                  <a:pt x="1040791" y="1080924"/>
                </a:lnTo>
                <a:lnTo>
                  <a:pt x="0" y="10809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47867" y="8831695"/>
            <a:ext cx="752294" cy="967067"/>
          </a:xfrm>
          <a:custGeom>
            <a:avLst/>
            <a:gdLst/>
            <a:ahLst/>
            <a:cxnLst/>
            <a:rect r="r" b="b" t="t" l="l"/>
            <a:pathLst>
              <a:path h="967067" w="752294">
                <a:moveTo>
                  <a:pt x="0" y="0"/>
                </a:moveTo>
                <a:lnTo>
                  <a:pt x="752294" y="0"/>
                </a:lnTo>
                <a:lnTo>
                  <a:pt x="752294" y="967067"/>
                </a:lnTo>
                <a:lnTo>
                  <a:pt x="0" y="96706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070766" y="7057372"/>
            <a:ext cx="877165" cy="1129240"/>
          </a:xfrm>
          <a:custGeom>
            <a:avLst/>
            <a:gdLst/>
            <a:ahLst/>
            <a:cxnLst/>
            <a:rect r="r" b="b" t="t" l="l"/>
            <a:pathLst>
              <a:path h="1129240" w="877165">
                <a:moveTo>
                  <a:pt x="0" y="0"/>
                </a:moveTo>
                <a:lnTo>
                  <a:pt x="877165" y="0"/>
                </a:lnTo>
                <a:lnTo>
                  <a:pt x="877165" y="1129239"/>
                </a:lnTo>
                <a:lnTo>
                  <a:pt x="0" y="112923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7960736">
            <a:off x="11686190" y="2034879"/>
            <a:ext cx="2036277" cy="919801"/>
          </a:xfrm>
          <a:custGeom>
            <a:avLst/>
            <a:gdLst/>
            <a:ahLst/>
            <a:cxnLst/>
            <a:rect r="r" b="b" t="t" l="l"/>
            <a:pathLst>
              <a:path h="919801" w="2036277">
                <a:moveTo>
                  <a:pt x="2036278" y="919800"/>
                </a:moveTo>
                <a:lnTo>
                  <a:pt x="0" y="919800"/>
                </a:lnTo>
                <a:lnTo>
                  <a:pt x="0" y="0"/>
                </a:lnTo>
                <a:lnTo>
                  <a:pt x="2036278" y="0"/>
                </a:lnTo>
                <a:lnTo>
                  <a:pt x="2036278" y="91980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8446158">
            <a:off x="8057826" y="2918447"/>
            <a:ext cx="1229341" cy="699950"/>
          </a:xfrm>
          <a:custGeom>
            <a:avLst/>
            <a:gdLst/>
            <a:ahLst/>
            <a:cxnLst/>
            <a:rect r="r" b="b" t="t" l="l"/>
            <a:pathLst>
              <a:path h="699950" w="1229341">
                <a:moveTo>
                  <a:pt x="0" y="0"/>
                </a:moveTo>
                <a:lnTo>
                  <a:pt x="1229341" y="0"/>
                </a:lnTo>
                <a:lnTo>
                  <a:pt x="1229341" y="699950"/>
                </a:lnTo>
                <a:lnTo>
                  <a:pt x="0" y="69995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707963" y="4465187"/>
            <a:ext cx="6277392" cy="436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2241" indent="-266120" lvl="1">
              <a:lnSpc>
                <a:spcPts val="3451"/>
              </a:lnSpc>
              <a:buFont typeface="Arial"/>
              <a:buChar char="•"/>
            </a:pPr>
            <a:r>
              <a:rPr lang="en-US" sz="2465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“85% of U.S. households have at least one video streaming subscription”</a:t>
            </a:r>
          </a:p>
          <a:p>
            <a:pPr algn="l" marL="532241" indent="-266120" lvl="1">
              <a:lnSpc>
                <a:spcPts val="3451"/>
              </a:lnSpc>
              <a:buFont typeface="Arial"/>
              <a:buChar char="•"/>
            </a:pPr>
            <a:r>
              <a:rPr lang="en-US" sz="2465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“</a:t>
            </a:r>
            <a:r>
              <a:rPr lang="en-US" sz="2465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2465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ince the start of the COVID-19 pandemic, subscriptions have increased across all major services.”</a:t>
            </a:r>
          </a:p>
          <a:p>
            <a:pPr algn="l" marL="532241" indent="-266120" lvl="1">
              <a:lnSpc>
                <a:spcPts val="3451"/>
              </a:lnSpc>
              <a:buFont typeface="Arial"/>
              <a:buChar char="•"/>
            </a:pPr>
            <a:r>
              <a:rPr lang="en-US" sz="2465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boom of Disney+, Paramount +, Netflix and other streaming services</a:t>
            </a:r>
          </a:p>
          <a:p>
            <a:pPr algn="l" marL="532241" indent="-266120" lvl="1">
              <a:lnSpc>
                <a:spcPts val="3451"/>
              </a:lnSpc>
              <a:spcBef>
                <a:spcPct val="0"/>
              </a:spcBef>
              <a:buFont typeface="Arial"/>
              <a:buChar char="•"/>
            </a:pPr>
            <a:r>
              <a:rPr lang="en-US" sz="2465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can expect movie sales to not reach pre-pandemic levels as the use of streaming services continues to rise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07963" y="3909209"/>
            <a:ext cx="5379881" cy="413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sz="245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Streaming Services and the Future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89589" y="3220797"/>
            <a:ext cx="3256664" cy="4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4"/>
              </a:lnSpc>
              <a:spcBef>
                <a:spcPct val="0"/>
              </a:spcBef>
            </a:pPr>
            <a:r>
              <a:rPr lang="en-US" sz="275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What we learned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32102" y="1754578"/>
            <a:ext cx="4427193" cy="823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81"/>
              </a:lnSpc>
              <a:spcBef>
                <a:spcPct val="0"/>
              </a:spcBef>
            </a:pPr>
            <a:r>
              <a:rPr lang="en-US" b="true" sz="4772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Conclusions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7231" y="3880634"/>
            <a:ext cx="5133953" cy="398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957" indent="-262978" lvl="1">
              <a:lnSpc>
                <a:spcPts val="3410"/>
              </a:lnSpc>
              <a:buFont typeface="Arial"/>
              <a:buChar char="•"/>
            </a:pPr>
            <a:r>
              <a:rPr lang="en-US" sz="2436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only went up until the end of September</a:t>
            </a:r>
          </a:p>
          <a:p>
            <a:pPr algn="l" marL="922377" indent="-307459" lvl="2">
              <a:lnSpc>
                <a:spcPts val="2990"/>
              </a:lnSpc>
              <a:buFont typeface="Arial"/>
              <a:buChar char="⚬"/>
            </a:pPr>
            <a:r>
              <a:rPr lang="en-US" sz="2136" spc="-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 more months</a:t>
            </a:r>
          </a:p>
          <a:p>
            <a:pPr algn="l" marL="525957" indent="-262978" lvl="1">
              <a:lnSpc>
                <a:spcPts val="3410"/>
              </a:lnSpc>
              <a:buFont typeface="Arial"/>
              <a:buChar char="•"/>
            </a:pPr>
            <a:r>
              <a:rPr lang="en-US" sz="2436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Major movies coming out</a:t>
            </a:r>
          </a:p>
          <a:p>
            <a:pPr algn="l" marL="922377" indent="-307459" lvl="2">
              <a:lnSpc>
                <a:spcPts val="2990"/>
              </a:lnSpc>
              <a:buFont typeface="Arial"/>
              <a:buChar char="⚬"/>
            </a:pPr>
            <a:r>
              <a:rPr lang="en-US" sz="2136" i="true" spc="-2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Wonka</a:t>
            </a:r>
          </a:p>
          <a:p>
            <a:pPr algn="l" marL="922377" indent="-307459" lvl="2">
              <a:lnSpc>
                <a:spcPts val="2990"/>
              </a:lnSpc>
              <a:buFont typeface="Arial"/>
              <a:buChar char="⚬"/>
            </a:pPr>
            <a:r>
              <a:rPr lang="en-US" sz="2136" i="true" spc="-2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Hunger Games: The Ballad of Songbirds and Snakes</a:t>
            </a:r>
          </a:p>
          <a:p>
            <a:pPr algn="l" marL="922377" indent="-307459" lvl="2">
              <a:lnSpc>
                <a:spcPts val="2990"/>
              </a:lnSpc>
              <a:buFont typeface="Arial"/>
              <a:buChar char="⚬"/>
            </a:pPr>
            <a:r>
              <a:rPr lang="en-US" sz="2136" i="true" spc="-2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Aquaman and the Lost Kingdom</a:t>
            </a:r>
          </a:p>
          <a:p>
            <a:pPr algn="l" marL="525957" indent="-262978" lvl="1">
              <a:lnSpc>
                <a:spcPts val="3410"/>
              </a:lnSpc>
              <a:buFont typeface="Arial"/>
              <a:buChar char="•"/>
            </a:pPr>
            <a:r>
              <a:rPr lang="en-US" sz="2436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2023 should surpass 2022 but not reach pre-pandemic levels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6124" y="3220797"/>
            <a:ext cx="4812789" cy="4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4"/>
              </a:lnSpc>
              <a:spcBef>
                <a:spcPct val="0"/>
              </a:spcBef>
            </a:pPr>
            <a:r>
              <a:rPr lang="en-US" sz="275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Spike in 2023 Movie Sales 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7282648">
            <a:off x="-1739857" y="-145422"/>
            <a:ext cx="5115649" cy="2818257"/>
          </a:xfrm>
          <a:custGeom>
            <a:avLst/>
            <a:gdLst/>
            <a:ahLst/>
            <a:cxnLst/>
            <a:rect r="r" b="b" t="t" l="l"/>
            <a:pathLst>
              <a:path h="2818257" w="5115649">
                <a:moveTo>
                  <a:pt x="0" y="0"/>
                </a:moveTo>
                <a:lnTo>
                  <a:pt x="5115649" y="0"/>
                </a:lnTo>
                <a:lnTo>
                  <a:pt x="5115649" y="2818258"/>
                </a:lnTo>
                <a:lnTo>
                  <a:pt x="0" y="281825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895616" y="8945111"/>
            <a:ext cx="2966186" cy="2885291"/>
          </a:xfrm>
          <a:custGeom>
            <a:avLst/>
            <a:gdLst/>
            <a:ahLst/>
            <a:cxnLst/>
            <a:rect r="r" b="b" t="t" l="l"/>
            <a:pathLst>
              <a:path h="2885291" w="2966186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2655493" y="4275522"/>
            <a:ext cx="5133953" cy="2557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957" indent="-262978" lvl="1">
              <a:lnSpc>
                <a:spcPts val="3410"/>
              </a:lnSpc>
              <a:buFont typeface="Arial"/>
              <a:buChar char="•"/>
            </a:pPr>
            <a:r>
              <a:rPr lang="en-US" sz="2436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Important to filter through data </a:t>
            </a:r>
          </a:p>
          <a:p>
            <a:pPr algn="l" marL="525957" indent="-262978" lvl="1">
              <a:lnSpc>
                <a:spcPts val="3410"/>
              </a:lnSpc>
              <a:buFont typeface="Arial"/>
              <a:buChar char="•"/>
            </a:pPr>
            <a:r>
              <a:rPr lang="en-US" sz="2436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Multiple trends can occur in one industry </a:t>
            </a:r>
          </a:p>
          <a:p>
            <a:pPr algn="l" marL="525957" indent="-262978" lvl="1">
              <a:lnSpc>
                <a:spcPts val="3410"/>
              </a:lnSpc>
              <a:buFont typeface="Arial"/>
              <a:buChar char="•"/>
            </a:pPr>
            <a:r>
              <a:rPr lang="en-US" sz="2436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Alteryx is a powerful tool that can be combined with other tools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97693" y="2218670"/>
            <a:ext cx="10896012" cy="6728287"/>
          </a:xfrm>
          <a:custGeom>
            <a:avLst/>
            <a:gdLst/>
            <a:ahLst/>
            <a:cxnLst/>
            <a:rect r="r" b="b" t="t" l="l"/>
            <a:pathLst>
              <a:path h="6728287" w="10896012">
                <a:moveTo>
                  <a:pt x="0" y="0"/>
                </a:moveTo>
                <a:lnTo>
                  <a:pt x="10896012" y="0"/>
                </a:lnTo>
                <a:lnTo>
                  <a:pt x="10896012" y="6728287"/>
                </a:lnTo>
                <a:lnTo>
                  <a:pt x="0" y="6728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34898" y="6304487"/>
            <a:ext cx="5601010" cy="1143246"/>
            <a:chOff x="0" y="0"/>
            <a:chExt cx="2550324" cy="5205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50324" cy="520558"/>
            </a:xfrm>
            <a:custGeom>
              <a:avLst/>
              <a:gdLst/>
              <a:ahLst/>
              <a:cxnLst/>
              <a:rect r="r" b="b" t="t" l="l"/>
              <a:pathLst>
                <a:path h="520558" w="2550324">
                  <a:moveTo>
                    <a:pt x="46996" y="0"/>
                  </a:moveTo>
                  <a:lnTo>
                    <a:pt x="2503328" y="0"/>
                  </a:lnTo>
                  <a:cubicBezTo>
                    <a:pt x="2515792" y="0"/>
                    <a:pt x="2527746" y="4951"/>
                    <a:pt x="2536559" y="13765"/>
                  </a:cubicBezTo>
                  <a:cubicBezTo>
                    <a:pt x="2545373" y="22578"/>
                    <a:pt x="2550324" y="34532"/>
                    <a:pt x="2550324" y="46996"/>
                  </a:cubicBezTo>
                  <a:lnTo>
                    <a:pt x="2550324" y="473562"/>
                  </a:lnTo>
                  <a:cubicBezTo>
                    <a:pt x="2550324" y="499517"/>
                    <a:pt x="2529283" y="520558"/>
                    <a:pt x="2503328" y="520558"/>
                  </a:cubicBezTo>
                  <a:lnTo>
                    <a:pt x="46996" y="520558"/>
                  </a:lnTo>
                  <a:cubicBezTo>
                    <a:pt x="21041" y="520558"/>
                    <a:pt x="0" y="499517"/>
                    <a:pt x="0" y="473562"/>
                  </a:cubicBezTo>
                  <a:lnTo>
                    <a:pt x="0" y="46996"/>
                  </a:lnTo>
                  <a:cubicBezTo>
                    <a:pt x="0" y="21041"/>
                    <a:pt x="21041" y="0"/>
                    <a:pt x="46996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550324" cy="53008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491336" y="6555324"/>
            <a:ext cx="5308725" cy="565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7"/>
              </a:lnSpc>
              <a:spcBef>
                <a:spcPct val="0"/>
              </a:spcBef>
            </a:pPr>
            <a:r>
              <a:rPr lang="en-US" sz="3219">
                <a:solidFill>
                  <a:srgbClr val="000000"/>
                </a:solidFill>
                <a:latin typeface="Repo Bold"/>
                <a:ea typeface="Repo Bold"/>
                <a:cs typeface="Repo Bold"/>
                <a:sym typeface="Repo Bold"/>
              </a:rPr>
              <a:t>@Pitt_RCMBA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244255">
            <a:off x="10844454" y="6763050"/>
            <a:ext cx="1064640" cy="1758415"/>
          </a:xfrm>
          <a:custGeom>
            <a:avLst/>
            <a:gdLst/>
            <a:ahLst/>
            <a:cxnLst/>
            <a:rect r="r" b="b" t="t" l="l"/>
            <a:pathLst>
              <a:path h="1758415" w="1064640">
                <a:moveTo>
                  <a:pt x="0" y="0"/>
                </a:moveTo>
                <a:lnTo>
                  <a:pt x="1064641" y="0"/>
                </a:lnTo>
                <a:lnTo>
                  <a:pt x="1064641" y="1758415"/>
                </a:lnTo>
                <a:lnTo>
                  <a:pt x="0" y="17584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727055" y="5729877"/>
            <a:ext cx="4609198" cy="6434160"/>
          </a:xfrm>
          <a:custGeom>
            <a:avLst/>
            <a:gdLst/>
            <a:ahLst/>
            <a:cxnLst/>
            <a:rect r="r" b="b" t="t" l="l"/>
            <a:pathLst>
              <a:path h="6434160" w="4609198">
                <a:moveTo>
                  <a:pt x="0" y="0"/>
                </a:moveTo>
                <a:lnTo>
                  <a:pt x="4609198" y="0"/>
                </a:lnTo>
                <a:lnTo>
                  <a:pt x="4609198" y="6434160"/>
                </a:lnTo>
                <a:lnTo>
                  <a:pt x="0" y="64341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757656">
            <a:off x="-2268026" y="-422948"/>
            <a:ext cx="8967709" cy="2903296"/>
          </a:xfrm>
          <a:custGeom>
            <a:avLst/>
            <a:gdLst/>
            <a:ahLst/>
            <a:cxnLst/>
            <a:rect r="r" b="b" t="t" l="l"/>
            <a:pathLst>
              <a:path h="2903296" w="8967709">
                <a:moveTo>
                  <a:pt x="0" y="0"/>
                </a:moveTo>
                <a:lnTo>
                  <a:pt x="8967709" y="0"/>
                </a:lnTo>
                <a:lnTo>
                  <a:pt x="8967709" y="2903296"/>
                </a:lnTo>
                <a:lnTo>
                  <a:pt x="0" y="29032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947015" y="6182169"/>
            <a:ext cx="1387883" cy="1387883"/>
          </a:xfrm>
          <a:custGeom>
            <a:avLst/>
            <a:gdLst/>
            <a:ahLst/>
            <a:cxnLst/>
            <a:rect r="r" b="b" t="t" l="l"/>
            <a:pathLst>
              <a:path h="1387883" w="1387883">
                <a:moveTo>
                  <a:pt x="0" y="0"/>
                </a:moveTo>
                <a:lnTo>
                  <a:pt x="1387883" y="0"/>
                </a:lnTo>
                <a:lnTo>
                  <a:pt x="1387883" y="1387883"/>
                </a:lnTo>
                <a:lnTo>
                  <a:pt x="0" y="138788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160180" y="3377760"/>
            <a:ext cx="9952531" cy="248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2"/>
              </a:lnSpc>
              <a:spcBef>
                <a:spcPct val="0"/>
              </a:spcBef>
            </a:pPr>
            <a:r>
              <a:rPr lang="en-US" b="true" sz="14394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35593">
            <a:off x="10316048" y="-1504546"/>
            <a:ext cx="10108522" cy="5568877"/>
          </a:xfrm>
          <a:custGeom>
            <a:avLst/>
            <a:gdLst/>
            <a:ahLst/>
            <a:cxnLst/>
            <a:rect r="r" b="b" t="t" l="l"/>
            <a:pathLst>
              <a:path h="5568877" w="10108522">
                <a:moveTo>
                  <a:pt x="0" y="0"/>
                </a:moveTo>
                <a:lnTo>
                  <a:pt x="10108523" y="0"/>
                </a:lnTo>
                <a:lnTo>
                  <a:pt x="10108523" y="5568877"/>
                </a:lnTo>
                <a:lnTo>
                  <a:pt x="0" y="5568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280600">
            <a:off x="-2029689" y="7001012"/>
            <a:ext cx="7251066" cy="3994678"/>
          </a:xfrm>
          <a:custGeom>
            <a:avLst/>
            <a:gdLst/>
            <a:ahLst/>
            <a:cxnLst/>
            <a:rect r="r" b="b" t="t" l="l"/>
            <a:pathLst>
              <a:path h="3994678" w="7251066">
                <a:moveTo>
                  <a:pt x="0" y="0"/>
                </a:moveTo>
                <a:lnTo>
                  <a:pt x="7251067" y="0"/>
                </a:lnTo>
                <a:lnTo>
                  <a:pt x="7251067" y="3994678"/>
                </a:lnTo>
                <a:lnTo>
                  <a:pt x="0" y="39946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18685" y="3057828"/>
            <a:ext cx="3578614" cy="5240580"/>
            <a:chOff x="0" y="0"/>
            <a:chExt cx="4771485" cy="698744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9" id="9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743467" y="4156203"/>
            <a:ext cx="2931018" cy="2931018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223" t="0" r="223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3843582" y="3343969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415938" y="1028700"/>
            <a:ext cx="5456124" cy="1700931"/>
            <a:chOff x="0" y="0"/>
            <a:chExt cx="1962273" cy="61173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374886" y="3057828"/>
            <a:ext cx="3578614" cy="5240580"/>
            <a:chOff x="0" y="0"/>
            <a:chExt cx="4771485" cy="698744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22" id="22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5699668" y="4156203"/>
            <a:ext cx="2931018" cy="2931018"/>
            <a:chOff x="0" y="0"/>
            <a:chExt cx="14840029" cy="1484002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0"/>
              <a:stretch>
                <a:fillRect l="223" t="0" r="223" b="0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7799783" y="3343969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9334500" y="3057828"/>
            <a:ext cx="3578614" cy="5240580"/>
            <a:chOff x="0" y="0"/>
            <a:chExt cx="4771485" cy="6987440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32" id="32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9659282" y="4156203"/>
            <a:ext cx="2931018" cy="2931018"/>
            <a:chOff x="0" y="0"/>
            <a:chExt cx="14840029" cy="1484002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1"/>
              <a:stretch>
                <a:fillRect l="223" t="0" r="223" b="0"/>
              </a:stretch>
            </a:blipFill>
          </p:spPr>
        </p:sp>
      </p:grpSp>
      <p:sp>
        <p:nvSpPr>
          <p:cNvPr name="Freeform 37" id="37"/>
          <p:cNvSpPr/>
          <p:nvPr/>
        </p:nvSpPr>
        <p:spPr>
          <a:xfrm flipH="false" flipV="false" rot="0">
            <a:off x="11759397" y="3343969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13290701" y="3057828"/>
            <a:ext cx="3578614" cy="5240580"/>
            <a:chOff x="0" y="0"/>
            <a:chExt cx="4771485" cy="6987440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42" id="42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43" id="43"/>
          <p:cNvGrpSpPr>
            <a:grpSpLocks noChangeAspect="true"/>
          </p:cNvGrpSpPr>
          <p:nvPr/>
        </p:nvGrpSpPr>
        <p:grpSpPr>
          <a:xfrm rot="0">
            <a:off x="13615483" y="4156203"/>
            <a:ext cx="2931018" cy="2931018"/>
            <a:chOff x="0" y="0"/>
            <a:chExt cx="14840029" cy="1484002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2"/>
              <a:stretch>
                <a:fillRect l="223" t="0" r="223" b="0"/>
              </a:stretch>
            </a:blipFill>
          </p:spPr>
        </p:sp>
      </p:grpSp>
      <p:sp>
        <p:nvSpPr>
          <p:cNvPr name="Freeform 47" id="47"/>
          <p:cNvSpPr/>
          <p:nvPr/>
        </p:nvSpPr>
        <p:spPr>
          <a:xfrm flipH="false" flipV="false" rot="0">
            <a:off x="15715598" y="3343969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743467" y="7250811"/>
            <a:ext cx="2834452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b="true" sz="25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Tumi Fadare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631341" y="1108443"/>
            <a:ext cx="5025319" cy="136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b="true" sz="7863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T</a:t>
            </a:r>
            <a:r>
              <a:rPr lang="en-US" b="true" sz="7863" strike="noStrike" u="none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he Team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699668" y="7250811"/>
            <a:ext cx="2834452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b="true" sz="25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Vladamir Sanchez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497875" y="7250811"/>
            <a:ext cx="3253832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b="true" sz="25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Katherine Bollinger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3615483" y="7250811"/>
            <a:ext cx="2834452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b="true" sz="25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Stephen Phillips 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3615483" y="7683247"/>
            <a:ext cx="2834452" cy="31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5"/>
              </a:lnSpc>
              <a:spcBef>
                <a:spcPct val="0"/>
              </a:spcBef>
            </a:pPr>
            <a:r>
              <a:rPr lang="en-US" sz="1925" i="true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Mentor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25626" y="2068747"/>
            <a:ext cx="10236748" cy="6321192"/>
          </a:xfrm>
          <a:custGeom>
            <a:avLst/>
            <a:gdLst/>
            <a:ahLst/>
            <a:cxnLst/>
            <a:rect r="r" b="b" t="t" l="l"/>
            <a:pathLst>
              <a:path h="6321192" w="10236748">
                <a:moveTo>
                  <a:pt x="0" y="0"/>
                </a:moveTo>
                <a:lnTo>
                  <a:pt x="10236748" y="0"/>
                </a:lnTo>
                <a:lnTo>
                  <a:pt x="10236748" y="6321192"/>
                </a:lnTo>
                <a:lnTo>
                  <a:pt x="0" y="6321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56271" y="1680686"/>
            <a:ext cx="5456124" cy="1700931"/>
            <a:chOff x="0" y="0"/>
            <a:chExt cx="1962273" cy="611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1683888">
            <a:off x="15941323" y="5997879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60915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05960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50158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53041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047071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447426" y="5862934"/>
            <a:ext cx="1529987" cy="2527005"/>
          </a:xfrm>
          <a:custGeom>
            <a:avLst/>
            <a:gdLst/>
            <a:ahLst/>
            <a:cxnLst/>
            <a:rect r="r" b="b" t="t" l="l"/>
            <a:pathLst>
              <a:path h="2527005" w="1529987">
                <a:moveTo>
                  <a:pt x="0" y="0"/>
                </a:moveTo>
                <a:lnTo>
                  <a:pt x="1529986" y="0"/>
                </a:lnTo>
                <a:lnTo>
                  <a:pt x="1529986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58267" y="4713333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How we started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38698" y="1854970"/>
            <a:ext cx="4291271" cy="1198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31"/>
              </a:lnSpc>
              <a:spcBef>
                <a:spcPct val="0"/>
              </a:spcBef>
            </a:pPr>
            <a:r>
              <a:rPr lang="en-US" b="true" sz="6879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Agenda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607267" y="3873665"/>
            <a:ext cx="584224" cy="58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b="true" sz="3426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803312" y="4713333"/>
            <a:ext cx="2974335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Light Bulb Moment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852311" y="3873665"/>
            <a:ext cx="584224" cy="58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b="true" sz="3426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47510" y="4713333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Key Tools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96509" y="3873665"/>
            <a:ext cx="584224" cy="58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b="true" sz="3426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23737" y="6492399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Key Trends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899393" y="5692340"/>
            <a:ext cx="584224" cy="58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b="true" sz="3426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144000" y="6492399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193423" y="5642790"/>
            <a:ext cx="584224" cy="58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b="true" sz="3426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06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1683888">
            <a:off x="40236" y="1027429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55318" y="5143500"/>
            <a:ext cx="3777365" cy="3591930"/>
          </a:xfrm>
          <a:custGeom>
            <a:avLst/>
            <a:gdLst/>
            <a:ahLst/>
            <a:cxnLst/>
            <a:rect r="r" b="b" t="t" l="l"/>
            <a:pathLst>
              <a:path h="3591930" w="3777365">
                <a:moveTo>
                  <a:pt x="0" y="0"/>
                </a:moveTo>
                <a:lnTo>
                  <a:pt x="3777364" y="0"/>
                </a:lnTo>
                <a:lnTo>
                  <a:pt x="3777364" y="3591930"/>
                </a:lnTo>
                <a:lnTo>
                  <a:pt x="0" y="35919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255318" y="3707948"/>
            <a:ext cx="3012276" cy="1703305"/>
          </a:xfrm>
          <a:custGeom>
            <a:avLst/>
            <a:gdLst/>
            <a:ahLst/>
            <a:cxnLst/>
            <a:rect r="r" b="b" t="t" l="l"/>
            <a:pathLst>
              <a:path h="1703305" w="3012276">
                <a:moveTo>
                  <a:pt x="0" y="0"/>
                </a:moveTo>
                <a:lnTo>
                  <a:pt x="3012275" y="0"/>
                </a:lnTo>
                <a:lnTo>
                  <a:pt x="3012275" y="1703305"/>
                </a:lnTo>
                <a:lnTo>
                  <a:pt x="0" y="170330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82835" y="2312405"/>
            <a:ext cx="7885181" cy="1043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48"/>
              </a:lnSpc>
              <a:spcBef>
                <a:spcPct val="0"/>
              </a:spcBef>
            </a:pPr>
            <a:r>
              <a:rPr lang="en-US" b="true" sz="5963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How we started out...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80600">
            <a:off x="-1976190" y="6717110"/>
            <a:ext cx="8062123" cy="4441497"/>
          </a:xfrm>
          <a:custGeom>
            <a:avLst/>
            <a:gdLst/>
            <a:ahLst/>
            <a:cxnLst/>
            <a:rect r="r" b="b" t="t" l="l"/>
            <a:pathLst>
              <a:path h="4441497" w="8062123">
                <a:moveTo>
                  <a:pt x="0" y="0"/>
                </a:moveTo>
                <a:lnTo>
                  <a:pt x="8062123" y="0"/>
                </a:lnTo>
                <a:lnTo>
                  <a:pt x="8062123" y="4441497"/>
                </a:lnTo>
                <a:lnTo>
                  <a:pt x="0" y="4441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525344" y="1223221"/>
            <a:ext cx="10585104" cy="3076595"/>
            <a:chOff x="0" y="0"/>
            <a:chExt cx="4819745" cy="14008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9745" cy="1400875"/>
            </a:xfrm>
            <a:custGeom>
              <a:avLst/>
              <a:gdLst/>
              <a:ahLst/>
              <a:cxnLst/>
              <a:rect r="r" b="b" t="t" l="l"/>
              <a:pathLst>
                <a:path h="1400875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1376007"/>
                  </a:lnTo>
                  <a:cubicBezTo>
                    <a:pt x="4819745" y="1389741"/>
                    <a:pt x="4808612" y="1400875"/>
                    <a:pt x="4794878" y="1400875"/>
                  </a:cubicBezTo>
                  <a:lnTo>
                    <a:pt x="24868" y="1400875"/>
                  </a:lnTo>
                  <a:cubicBezTo>
                    <a:pt x="11134" y="1400875"/>
                    <a:pt x="0" y="1389741"/>
                    <a:pt x="0" y="1376007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4819745" cy="14104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545421" y="1562718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27184" y="4972710"/>
            <a:ext cx="6940226" cy="4285590"/>
          </a:xfrm>
          <a:custGeom>
            <a:avLst/>
            <a:gdLst/>
            <a:ahLst/>
            <a:cxnLst/>
            <a:rect r="r" b="b" t="t" l="l"/>
            <a:pathLst>
              <a:path h="4285590" w="6940226">
                <a:moveTo>
                  <a:pt x="0" y="0"/>
                </a:moveTo>
                <a:lnTo>
                  <a:pt x="6940226" y="0"/>
                </a:lnTo>
                <a:lnTo>
                  <a:pt x="6940226" y="4285590"/>
                </a:lnTo>
                <a:lnTo>
                  <a:pt x="0" y="42855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18079" y="4972710"/>
            <a:ext cx="6940226" cy="4285590"/>
          </a:xfrm>
          <a:custGeom>
            <a:avLst/>
            <a:gdLst/>
            <a:ahLst/>
            <a:cxnLst/>
            <a:rect r="r" b="b" t="t" l="l"/>
            <a:pathLst>
              <a:path h="4285590" w="6940226">
                <a:moveTo>
                  <a:pt x="0" y="0"/>
                </a:moveTo>
                <a:lnTo>
                  <a:pt x="6940227" y="0"/>
                </a:lnTo>
                <a:lnTo>
                  <a:pt x="6940227" y="4285590"/>
                </a:lnTo>
                <a:lnTo>
                  <a:pt x="0" y="42855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5400000">
            <a:off x="4823217" y="3960072"/>
            <a:ext cx="1348159" cy="134815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5400000">
            <a:off x="4993458" y="4171205"/>
            <a:ext cx="1007677" cy="925892"/>
            <a:chOff x="0" y="0"/>
            <a:chExt cx="884596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469921" y="6441426"/>
            <a:ext cx="1348159" cy="134815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640161" y="6652559"/>
            <a:ext cx="1007677" cy="925892"/>
            <a:chOff x="0" y="0"/>
            <a:chExt cx="884596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7843483" y="8017426"/>
            <a:ext cx="796679" cy="824506"/>
          </a:xfrm>
          <a:custGeom>
            <a:avLst/>
            <a:gdLst/>
            <a:ahLst/>
            <a:cxnLst/>
            <a:rect r="r" b="b" t="t" l="l"/>
            <a:pathLst>
              <a:path h="824506" w="796679">
                <a:moveTo>
                  <a:pt x="0" y="0"/>
                </a:moveTo>
                <a:lnTo>
                  <a:pt x="796678" y="0"/>
                </a:lnTo>
                <a:lnTo>
                  <a:pt x="796678" y="824505"/>
                </a:lnTo>
                <a:lnTo>
                  <a:pt x="0" y="8245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823217" y="2247333"/>
            <a:ext cx="6278382" cy="914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68"/>
              </a:lnSpc>
              <a:spcBef>
                <a:spcPct val="0"/>
              </a:spcBef>
            </a:pPr>
            <a:r>
              <a:rPr lang="en-US" b="true" sz="5262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Light Bulb Moment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82839" y="6722930"/>
            <a:ext cx="6357322" cy="1663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0"/>
              </a:lnSpc>
            </a:pPr>
            <a:r>
              <a:rPr lang="en-US" sz="2386" i="true" spc="-23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“Gartner.com states that </a:t>
            </a:r>
            <a:r>
              <a:rPr lang="en-US" sz="2386" i="true" spc="-23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organizations lose $13.3 Million yearly average on poor data”</a:t>
            </a:r>
            <a:r>
              <a:rPr lang="en-US" sz="2386" i="true" spc="-23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</a:p>
          <a:p>
            <a:pPr algn="l">
              <a:lnSpc>
                <a:spcPts val="3340"/>
              </a:lnSpc>
            </a:pPr>
          </a:p>
          <a:p>
            <a:pPr algn="l" marL="0" indent="0" lvl="0">
              <a:lnSpc>
                <a:spcPts val="3340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3960046" y="5645552"/>
            <a:ext cx="3074501" cy="438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7"/>
              </a:lnSpc>
              <a:spcBef>
                <a:spcPct val="0"/>
              </a:spcBef>
            </a:pPr>
            <a:r>
              <a:rPr lang="en-US" sz="261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Bad Data Exist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000437" y="6722930"/>
            <a:ext cx="7620655" cy="1080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0"/>
              </a:lnSpc>
            </a:pPr>
            <a:r>
              <a:rPr lang="en-US" sz="2086" i="true" spc="-20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Clean out any wrong years </a:t>
            </a:r>
          </a:p>
          <a:p>
            <a:pPr algn="l">
              <a:lnSpc>
                <a:spcPts val="2920"/>
              </a:lnSpc>
            </a:pPr>
            <a:r>
              <a:rPr lang="en-US" sz="2086" i="true" spc="-20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Clean out any duplicated movie names</a:t>
            </a:r>
          </a:p>
          <a:p>
            <a:pPr algn="l" marL="0" indent="0" lvl="0">
              <a:lnSpc>
                <a:spcPts val="2920"/>
              </a:lnSpc>
              <a:spcBef>
                <a:spcPct val="0"/>
              </a:spcBef>
            </a:pPr>
            <a:r>
              <a:rPr lang="en-US" sz="2086" i="true" spc="-20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Remove any null data by replacing it with “unknown”</a:t>
            </a:r>
            <a:r>
              <a:rPr lang="en-US" sz="2086" i="true" spc="-20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602395" y="5801580"/>
            <a:ext cx="2508052" cy="438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7"/>
              </a:lnSpc>
              <a:spcBef>
                <a:spcPct val="0"/>
              </a:spcBef>
            </a:pPr>
            <a:r>
              <a:rPr lang="en-US" sz="261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Decisions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5183619" y="8086048"/>
            <a:ext cx="796679" cy="824506"/>
          </a:xfrm>
          <a:custGeom>
            <a:avLst/>
            <a:gdLst/>
            <a:ahLst/>
            <a:cxnLst/>
            <a:rect r="r" b="b" t="t" l="l"/>
            <a:pathLst>
              <a:path h="824506" w="796679">
                <a:moveTo>
                  <a:pt x="0" y="0"/>
                </a:moveTo>
                <a:lnTo>
                  <a:pt x="796679" y="0"/>
                </a:lnTo>
                <a:lnTo>
                  <a:pt x="796679" y="824506"/>
                </a:lnTo>
                <a:lnTo>
                  <a:pt x="0" y="8245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0606158" y="648264"/>
            <a:ext cx="3878525" cy="4438941"/>
          </a:xfrm>
          <a:custGeom>
            <a:avLst/>
            <a:gdLst/>
            <a:ahLst/>
            <a:cxnLst/>
            <a:rect r="r" b="b" t="t" l="l"/>
            <a:pathLst>
              <a:path h="4438941" w="3878525">
                <a:moveTo>
                  <a:pt x="0" y="0"/>
                </a:moveTo>
                <a:lnTo>
                  <a:pt x="3878525" y="0"/>
                </a:lnTo>
                <a:lnTo>
                  <a:pt x="3878525" y="4438941"/>
                </a:lnTo>
                <a:lnTo>
                  <a:pt x="0" y="443894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196925" y="469453"/>
            <a:ext cx="10585104" cy="9447154"/>
            <a:chOff x="0" y="0"/>
            <a:chExt cx="4819745" cy="43015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9745" cy="4301599"/>
            </a:xfrm>
            <a:custGeom>
              <a:avLst/>
              <a:gdLst/>
              <a:ahLst/>
              <a:cxnLst/>
              <a:rect r="r" b="b" t="t" l="l"/>
              <a:pathLst>
                <a:path h="4301599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4276732"/>
                  </a:lnTo>
                  <a:cubicBezTo>
                    <a:pt x="4819745" y="4290466"/>
                    <a:pt x="4808612" y="4301599"/>
                    <a:pt x="4794878" y="4301599"/>
                  </a:cubicBezTo>
                  <a:lnTo>
                    <a:pt x="24868" y="4301599"/>
                  </a:lnTo>
                  <a:cubicBezTo>
                    <a:pt x="11134" y="4301599"/>
                    <a:pt x="0" y="4290466"/>
                    <a:pt x="0" y="4276732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9745" cy="43111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23930" y="582791"/>
            <a:ext cx="5872315" cy="9704209"/>
            <a:chOff x="0" y="0"/>
            <a:chExt cx="2327098" cy="38456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7098" cy="3845612"/>
            </a:xfrm>
            <a:custGeom>
              <a:avLst/>
              <a:gdLst/>
              <a:ahLst/>
              <a:cxnLst/>
              <a:rect r="r" b="b" t="t" l="l"/>
              <a:pathLst>
                <a:path h="3845612" w="2327098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800787"/>
                  </a:lnTo>
                  <a:cubicBezTo>
                    <a:pt x="2327098" y="3825543"/>
                    <a:pt x="2307029" y="3845612"/>
                    <a:pt x="2282273" y="3845612"/>
                  </a:cubicBezTo>
                  <a:lnTo>
                    <a:pt x="44825" y="3845612"/>
                  </a:lnTo>
                  <a:cubicBezTo>
                    <a:pt x="20069" y="3845612"/>
                    <a:pt x="0" y="3825543"/>
                    <a:pt x="0" y="3800787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327098" cy="385513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00"/>
                </a:lnSpc>
              </a:pPr>
            </a:p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157353" y="4103419"/>
            <a:ext cx="1967739" cy="1967739"/>
          </a:xfrm>
          <a:custGeom>
            <a:avLst/>
            <a:gdLst/>
            <a:ahLst/>
            <a:cxnLst/>
            <a:rect r="r" b="b" t="t" l="l"/>
            <a:pathLst>
              <a:path h="1967739" w="1967739">
                <a:moveTo>
                  <a:pt x="0" y="0"/>
                </a:moveTo>
                <a:lnTo>
                  <a:pt x="1967739" y="0"/>
                </a:lnTo>
                <a:lnTo>
                  <a:pt x="1967739" y="1967738"/>
                </a:lnTo>
                <a:lnTo>
                  <a:pt x="0" y="19677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5198" y="1785501"/>
            <a:ext cx="2136972" cy="2136972"/>
          </a:xfrm>
          <a:custGeom>
            <a:avLst/>
            <a:gdLst/>
            <a:ahLst/>
            <a:cxnLst/>
            <a:rect r="r" b="b" t="t" l="l"/>
            <a:pathLst>
              <a:path h="2136972" w="2136972">
                <a:moveTo>
                  <a:pt x="0" y="0"/>
                </a:moveTo>
                <a:lnTo>
                  <a:pt x="2136972" y="0"/>
                </a:lnTo>
                <a:lnTo>
                  <a:pt x="2136972" y="2136972"/>
                </a:lnTo>
                <a:lnTo>
                  <a:pt x="0" y="21369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15633" y="4103419"/>
            <a:ext cx="2080163" cy="2080163"/>
          </a:xfrm>
          <a:custGeom>
            <a:avLst/>
            <a:gdLst/>
            <a:ahLst/>
            <a:cxnLst/>
            <a:rect r="r" b="b" t="t" l="l"/>
            <a:pathLst>
              <a:path h="2080163" w="2080163">
                <a:moveTo>
                  <a:pt x="0" y="0"/>
                </a:moveTo>
                <a:lnTo>
                  <a:pt x="2080163" y="0"/>
                </a:lnTo>
                <a:lnTo>
                  <a:pt x="2080163" y="2080162"/>
                </a:lnTo>
                <a:lnTo>
                  <a:pt x="0" y="20801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160088" y="1826482"/>
            <a:ext cx="2055010" cy="2055010"/>
          </a:xfrm>
          <a:custGeom>
            <a:avLst/>
            <a:gdLst/>
            <a:ahLst/>
            <a:cxnLst/>
            <a:rect r="r" b="b" t="t" l="l"/>
            <a:pathLst>
              <a:path h="2055010" w="2055010">
                <a:moveTo>
                  <a:pt x="0" y="0"/>
                </a:moveTo>
                <a:lnTo>
                  <a:pt x="2055010" y="0"/>
                </a:lnTo>
                <a:lnTo>
                  <a:pt x="2055010" y="2055010"/>
                </a:lnTo>
                <a:lnTo>
                  <a:pt x="0" y="20550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21221" y="808950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5"/>
                </a:lnTo>
                <a:lnTo>
                  <a:pt x="0" y="22814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324846" y="4391520"/>
            <a:ext cx="1348159" cy="134815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52996" y="866205"/>
            <a:ext cx="5239331" cy="81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68"/>
              </a:lnSpc>
              <a:spcBef>
                <a:spcPct val="0"/>
              </a:spcBef>
            </a:pPr>
            <a:r>
              <a:rPr lang="en-US" b="true" sz="4762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Key Alteryx Tools 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495086" y="4602653"/>
            <a:ext cx="1007677" cy="925892"/>
            <a:chOff x="0" y="0"/>
            <a:chExt cx="884596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67237" y="2483184"/>
            <a:ext cx="2572838" cy="737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9"/>
              </a:lnSpc>
            </a:pPr>
            <a:r>
              <a:rPr lang="en-US" sz="2506">
                <a:solidFill>
                  <a:srgbClr val="000000"/>
                </a:solidFill>
                <a:latin typeface="Repo Bold"/>
                <a:ea typeface="Repo Bold"/>
                <a:cs typeface="Repo Bold"/>
                <a:sym typeface="Repo Bold"/>
              </a:rPr>
              <a:t>Filter Tool </a:t>
            </a:r>
          </a:p>
          <a:p>
            <a:pPr algn="ctr" marL="0" indent="0" lvl="0">
              <a:lnSpc>
                <a:spcPts val="2308"/>
              </a:lnSpc>
              <a:spcBef>
                <a:spcPct val="0"/>
              </a:spcBef>
            </a:pPr>
            <a:r>
              <a:rPr lang="en-US" sz="1649">
                <a:solidFill>
                  <a:srgbClr val="000000"/>
                </a:solidFill>
                <a:latin typeface="Repo Bold"/>
                <a:ea typeface="Repo Bold"/>
                <a:cs typeface="Repo Bold"/>
                <a:sym typeface="Repo Bold"/>
              </a:rPr>
              <a:t> Filter Wrong Years 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415633" y="6496536"/>
            <a:ext cx="2042129" cy="2042129"/>
          </a:xfrm>
          <a:custGeom>
            <a:avLst/>
            <a:gdLst/>
            <a:ahLst/>
            <a:cxnLst/>
            <a:rect r="r" b="b" t="t" l="l"/>
            <a:pathLst>
              <a:path h="2042129" w="2042129">
                <a:moveTo>
                  <a:pt x="0" y="0"/>
                </a:moveTo>
                <a:lnTo>
                  <a:pt x="2042129" y="0"/>
                </a:lnTo>
                <a:lnTo>
                  <a:pt x="2042129" y="2042129"/>
                </a:lnTo>
                <a:lnTo>
                  <a:pt x="0" y="20421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067347" y="6368341"/>
            <a:ext cx="2057745" cy="2057745"/>
          </a:xfrm>
          <a:custGeom>
            <a:avLst/>
            <a:gdLst/>
            <a:ahLst/>
            <a:cxnLst/>
            <a:rect r="r" b="b" t="t" l="l"/>
            <a:pathLst>
              <a:path h="2057745" w="2057745">
                <a:moveTo>
                  <a:pt x="0" y="0"/>
                </a:moveTo>
                <a:lnTo>
                  <a:pt x="2057745" y="0"/>
                </a:lnTo>
                <a:lnTo>
                  <a:pt x="2057745" y="2057745"/>
                </a:lnTo>
                <a:lnTo>
                  <a:pt x="0" y="2057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067347" y="2399681"/>
            <a:ext cx="2147752" cy="923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2306">
                <a:solidFill>
                  <a:srgbClr val="000000"/>
                </a:solidFill>
                <a:latin typeface="Repo Bold"/>
                <a:ea typeface="Repo Bold"/>
                <a:cs typeface="Repo Bold"/>
                <a:sym typeface="Repo Bold"/>
              </a:rPr>
              <a:t>Select Tool </a:t>
            </a:r>
          </a:p>
          <a:p>
            <a:pPr algn="ctr" marL="0" indent="0" lvl="0">
              <a:lnSpc>
                <a:spcPts val="2028"/>
              </a:lnSpc>
              <a:spcBef>
                <a:spcPct val="0"/>
              </a:spcBef>
            </a:pPr>
            <a:r>
              <a:rPr lang="en-US" sz="1449">
                <a:solidFill>
                  <a:srgbClr val="000000"/>
                </a:solidFill>
                <a:latin typeface="Repo Bold"/>
                <a:ea typeface="Repo Bold"/>
                <a:cs typeface="Repo Bold"/>
                <a:sym typeface="Repo Bold"/>
              </a:rPr>
              <a:t> Change “Yearly Gross” to “Gross”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0279" y="4818099"/>
            <a:ext cx="2572838" cy="69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9"/>
              </a:lnSpc>
            </a:pPr>
            <a:r>
              <a:rPr lang="en-US" sz="2406">
                <a:solidFill>
                  <a:srgbClr val="000000"/>
                </a:solidFill>
                <a:latin typeface="Repo Bold"/>
                <a:ea typeface="Repo Bold"/>
                <a:cs typeface="Repo Bold"/>
                <a:sym typeface="Repo Bold"/>
              </a:rPr>
              <a:t>Union Tool</a:t>
            </a:r>
          </a:p>
          <a:p>
            <a:pPr algn="ctr" marL="0" indent="0" lvl="0">
              <a:lnSpc>
                <a:spcPts val="2168"/>
              </a:lnSpc>
              <a:spcBef>
                <a:spcPct val="0"/>
              </a:spcBef>
            </a:pPr>
            <a:r>
              <a:rPr lang="en-US" sz="1549">
                <a:solidFill>
                  <a:srgbClr val="000000"/>
                </a:solidFill>
                <a:latin typeface="Repo Bold"/>
                <a:ea typeface="Repo Bold"/>
                <a:cs typeface="Repo Bold"/>
                <a:sym typeface="Repo Bold"/>
              </a:rPr>
              <a:t> Filter Wrong Years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938574" y="4620265"/>
            <a:ext cx="2315291" cy="81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106">
                <a:solidFill>
                  <a:srgbClr val="000000"/>
                </a:solidFill>
                <a:latin typeface="Repo Bold"/>
                <a:ea typeface="Repo Bold"/>
                <a:cs typeface="Repo Bold"/>
                <a:sym typeface="Repo Bold"/>
              </a:rPr>
              <a:t>Unique Tool</a:t>
            </a:r>
          </a:p>
          <a:p>
            <a:pPr algn="ctr" marL="0" indent="0" lvl="0">
              <a:lnSpc>
                <a:spcPts val="1748"/>
              </a:lnSpc>
              <a:spcBef>
                <a:spcPct val="0"/>
              </a:spcBef>
            </a:pPr>
            <a:r>
              <a:rPr lang="en-US" sz="1249">
                <a:solidFill>
                  <a:srgbClr val="000000"/>
                </a:solidFill>
                <a:latin typeface="Repo Bold"/>
                <a:ea typeface="Repo Bold"/>
                <a:cs typeface="Repo Bold"/>
                <a:sym typeface="Repo Bold"/>
              </a:rPr>
              <a:t> To Filter Duplicate Movie Ttiles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9804" y="6993206"/>
            <a:ext cx="2572838" cy="1078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8"/>
              </a:lnSpc>
              <a:spcBef>
                <a:spcPct val="0"/>
              </a:spcBef>
            </a:pPr>
            <a:r>
              <a:rPr lang="en-US" sz="2449">
                <a:solidFill>
                  <a:srgbClr val="000000"/>
                </a:solidFill>
                <a:latin typeface="Repo Bold"/>
                <a:ea typeface="Repo Bold"/>
                <a:cs typeface="Repo Bold"/>
                <a:sym typeface="Repo Bold"/>
              </a:rPr>
              <a:t>Filter Tool</a:t>
            </a:r>
          </a:p>
          <a:p>
            <a:pPr algn="ctr" marL="0" indent="0" lvl="0">
              <a:lnSpc>
                <a:spcPts val="2588"/>
              </a:lnSpc>
              <a:spcBef>
                <a:spcPct val="0"/>
              </a:spcBef>
            </a:pPr>
            <a:r>
              <a:rPr lang="en-US" b="true" sz="1849" strike="noStrike" u="none">
                <a:solidFill>
                  <a:srgbClr val="000000"/>
                </a:solidFill>
                <a:latin typeface="Repo Bold"/>
                <a:ea typeface="Repo Bold"/>
                <a:cs typeface="Repo Bold"/>
                <a:sym typeface="Repo Bold"/>
              </a:rPr>
              <a:t>find missing distributor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742133" y="7008904"/>
            <a:ext cx="2572838" cy="69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9"/>
              </a:lnSpc>
            </a:pPr>
            <a:r>
              <a:rPr lang="en-US" sz="2406">
                <a:solidFill>
                  <a:srgbClr val="000000"/>
                </a:solidFill>
                <a:latin typeface="Repo Bold"/>
                <a:ea typeface="Repo Bold"/>
                <a:cs typeface="Repo Bold"/>
                <a:sym typeface="Repo Bold"/>
              </a:rPr>
              <a:t>Select Tool</a:t>
            </a:r>
          </a:p>
          <a:p>
            <a:pPr algn="ctr" marL="0" indent="0" lvl="0">
              <a:lnSpc>
                <a:spcPts val="2168"/>
              </a:lnSpc>
              <a:spcBef>
                <a:spcPct val="0"/>
              </a:spcBef>
            </a:pPr>
            <a:r>
              <a:rPr lang="en-US" sz="1549">
                <a:solidFill>
                  <a:srgbClr val="000000"/>
                </a:solidFill>
                <a:latin typeface="Repo Bold"/>
                <a:ea typeface="Repo Bold"/>
                <a:cs typeface="Repo Bold"/>
                <a:sym typeface="Repo Bold"/>
              </a:rPr>
              <a:t> To Find Nulls 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805983" y="8418816"/>
            <a:ext cx="1868184" cy="1868184"/>
          </a:xfrm>
          <a:custGeom>
            <a:avLst/>
            <a:gdLst/>
            <a:ahLst/>
            <a:cxnLst/>
            <a:rect r="r" b="b" t="t" l="l"/>
            <a:pathLst>
              <a:path h="1868184" w="1868184">
                <a:moveTo>
                  <a:pt x="0" y="0"/>
                </a:moveTo>
                <a:lnTo>
                  <a:pt x="1868184" y="0"/>
                </a:lnTo>
                <a:lnTo>
                  <a:pt x="1868184" y="1868184"/>
                </a:lnTo>
                <a:lnTo>
                  <a:pt x="0" y="186818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455714" y="8803994"/>
            <a:ext cx="2572838" cy="666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2306">
                <a:solidFill>
                  <a:srgbClr val="000000"/>
                </a:solidFill>
                <a:latin typeface="Repo Bold"/>
                <a:ea typeface="Repo Bold"/>
                <a:cs typeface="Repo Bold"/>
                <a:sym typeface="Repo Bold"/>
              </a:rPr>
              <a:t>Output Tool</a:t>
            </a:r>
          </a:p>
          <a:p>
            <a:pPr algn="ctr" marL="0" indent="0" lvl="0">
              <a:lnSpc>
                <a:spcPts val="2028"/>
              </a:lnSpc>
              <a:spcBef>
                <a:spcPct val="0"/>
              </a:spcBef>
            </a:pPr>
            <a:r>
              <a:rPr lang="en-US" sz="1449">
                <a:solidFill>
                  <a:srgbClr val="000000"/>
                </a:solidFill>
                <a:latin typeface="Repo Bold"/>
                <a:ea typeface="Repo Bold"/>
                <a:cs typeface="Repo Bold"/>
                <a:sym typeface="Repo Bold"/>
              </a:rPr>
              <a:t> To Export to Excel 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7692054" y="1580384"/>
            <a:ext cx="10674633" cy="8706616"/>
          </a:xfrm>
          <a:custGeom>
            <a:avLst/>
            <a:gdLst/>
            <a:ahLst/>
            <a:cxnLst/>
            <a:rect r="r" b="b" t="t" l="l"/>
            <a:pathLst>
              <a:path h="8706616" w="10674633">
                <a:moveTo>
                  <a:pt x="0" y="0"/>
                </a:moveTo>
                <a:lnTo>
                  <a:pt x="10674633" y="0"/>
                </a:lnTo>
                <a:lnTo>
                  <a:pt x="10674633" y="8706616"/>
                </a:lnTo>
                <a:lnTo>
                  <a:pt x="0" y="870661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842" t="0" r="-1780" b="-74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9144000" y="245800"/>
            <a:ext cx="6278382" cy="120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8"/>
              </a:lnSpc>
              <a:spcBef>
                <a:spcPct val="0"/>
              </a:spcBef>
            </a:pPr>
            <a:r>
              <a:rPr lang="en-US" b="true" sz="6862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Our Work Flow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35593">
            <a:off x="10316048" y="-1504546"/>
            <a:ext cx="10108522" cy="5568877"/>
          </a:xfrm>
          <a:custGeom>
            <a:avLst/>
            <a:gdLst/>
            <a:ahLst/>
            <a:cxnLst/>
            <a:rect r="r" b="b" t="t" l="l"/>
            <a:pathLst>
              <a:path h="5568877" w="10108522">
                <a:moveTo>
                  <a:pt x="0" y="0"/>
                </a:moveTo>
                <a:lnTo>
                  <a:pt x="10108523" y="0"/>
                </a:lnTo>
                <a:lnTo>
                  <a:pt x="10108523" y="5568877"/>
                </a:lnTo>
                <a:lnTo>
                  <a:pt x="0" y="5568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280600">
            <a:off x="-2029689" y="7001012"/>
            <a:ext cx="7251066" cy="3994678"/>
          </a:xfrm>
          <a:custGeom>
            <a:avLst/>
            <a:gdLst/>
            <a:ahLst/>
            <a:cxnLst/>
            <a:rect r="r" b="b" t="t" l="l"/>
            <a:pathLst>
              <a:path h="3994678" w="7251066">
                <a:moveTo>
                  <a:pt x="0" y="0"/>
                </a:moveTo>
                <a:lnTo>
                  <a:pt x="7251067" y="0"/>
                </a:lnTo>
                <a:lnTo>
                  <a:pt x="7251067" y="3994678"/>
                </a:lnTo>
                <a:lnTo>
                  <a:pt x="0" y="39946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18685" y="3057828"/>
            <a:ext cx="3578614" cy="5240580"/>
            <a:chOff x="0" y="0"/>
            <a:chExt cx="4771485" cy="698744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9" id="9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3843582" y="3343969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585042" y="4191104"/>
            <a:ext cx="2834452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b="true" sz="25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Genre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415938" y="1028700"/>
            <a:ext cx="5456124" cy="1700931"/>
            <a:chOff x="0" y="0"/>
            <a:chExt cx="1962273" cy="6117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85042" y="5022119"/>
            <a:ext cx="2834452" cy="31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  <a:spcBef>
                <a:spcPct val="0"/>
              </a:spcBef>
            </a:pPr>
            <a:r>
              <a:rPr lang="en-US" sz="1925" i="true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Pre, Covid, and Post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374886" y="3057828"/>
            <a:ext cx="3578614" cy="5240580"/>
            <a:chOff x="0" y="0"/>
            <a:chExt cx="4771485" cy="698744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20" id="20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7799783" y="3343969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9334500" y="3057828"/>
            <a:ext cx="3578614" cy="5240580"/>
            <a:chOff x="0" y="0"/>
            <a:chExt cx="4771485" cy="6987440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26" id="26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1759397" y="3343969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3290701" y="3057828"/>
            <a:ext cx="3578614" cy="5240580"/>
            <a:chOff x="0" y="0"/>
            <a:chExt cx="4771485" cy="6987440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32" id="32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33" id="33"/>
          <p:cNvSpPr/>
          <p:nvPr/>
        </p:nvSpPr>
        <p:spPr>
          <a:xfrm flipH="false" flipV="false" rot="0">
            <a:off x="15715598" y="3343969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6631341" y="1108443"/>
            <a:ext cx="5025319" cy="136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b="true" sz="7863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Trends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787959" y="5438823"/>
            <a:ext cx="2834452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b="true" sz="25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Movies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665589" y="5387497"/>
            <a:ext cx="2834452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b="true" sz="25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Future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746967" y="5464509"/>
            <a:ext cx="2834452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b="true" sz="25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Distributors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706581" y="5387497"/>
            <a:ext cx="2834452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b="true" sz="25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Genre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3344" y="512105"/>
            <a:ext cx="15829790" cy="9774895"/>
          </a:xfrm>
          <a:custGeom>
            <a:avLst/>
            <a:gdLst/>
            <a:ahLst/>
            <a:cxnLst/>
            <a:rect r="r" b="b" t="t" l="l"/>
            <a:pathLst>
              <a:path h="9774895" w="15829790">
                <a:moveTo>
                  <a:pt x="0" y="0"/>
                </a:moveTo>
                <a:lnTo>
                  <a:pt x="15829790" y="0"/>
                </a:lnTo>
                <a:lnTo>
                  <a:pt x="15829790" y="9774895"/>
                </a:lnTo>
                <a:lnTo>
                  <a:pt x="0" y="9774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00543" y="178234"/>
            <a:ext cx="5456124" cy="1700931"/>
            <a:chOff x="0" y="0"/>
            <a:chExt cx="1962273" cy="611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1683888">
            <a:off x="15941323" y="5997879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94307" y="7554951"/>
            <a:ext cx="1529987" cy="2527005"/>
          </a:xfrm>
          <a:custGeom>
            <a:avLst/>
            <a:gdLst/>
            <a:ahLst/>
            <a:cxnLst/>
            <a:rect r="r" b="b" t="t" l="l"/>
            <a:pathLst>
              <a:path h="2527005" w="1529987">
                <a:moveTo>
                  <a:pt x="0" y="0"/>
                </a:moveTo>
                <a:lnTo>
                  <a:pt x="1529986" y="0"/>
                </a:lnTo>
                <a:lnTo>
                  <a:pt x="1529986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83888">
            <a:off x="40236" y="1027429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21488" y="1814498"/>
            <a:ext cx="10245025" cy="8171382"/>
          </a:xfrm>
          <a:custGeom>
            <a:avLst/>
            <a:gdLst/>
            <a:ahLst/>
            <a:cxnLst/>
            <a:rect r="r" b="b" t="t" l="l"/>
            <a:pathLst>
              <a:path h="8171382" w="10245025">
                <a:moveTo>
                  <a:pt x="0" y="0"/>
                </a:moveTo>
                <a:lnTo>
                  <a:pt x="10245024" y="0"/>
                </a:lnTo>
                <a:lnTo>
                  <a:pt x="10245024" y="8171383"/>
                </a:lnTo>
                <a:lnTo>
                  <a:pt x="0" y="817138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82970" y="359705"/>
            <a:ext cx="4291271" cy="1198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31"/>
              </a:lnSpc>
              <a:spcBef>
                <a:spcPct val="0"/>
              </a:spcBef>
            </a:pPr>
            <a:r>
              <a:rPr lang="en-US" b="true" sz="6879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Movies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3344" y="512105"/>
            <a:ext cx="15829790" cy="9774895"/>
          </a:xfrm>
          <a:custGeom>
            <a:avLst/>
            <a:gdLst/>
            <a:ahLst/>
            <a:cxnLst/>
            <a:rect r="r" b="b" t="t" l="l"/>
            <a:pathLst>
              <a:path h="9774895" w="15829790">
                <a:moveTo>
                  <a:pt x="0" y="0"/>
                </a:moveTo>
                <a:lnTo>
                  <a:pt x="15829790" y="0"/>
                </a:lnTo>
                <a:lnTo>
                  <a:pt x="15829790" y="9774895"/>
                </a:lnTo>
                <a:lnTo>
                  <a:pt x="0" y="9774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00543" y="178234"/>
            <a:ext cx="5456124" cy="1700931"/>
            <a:chOff x="0" y="0"/>
            <a:chExt cx="1962273" cy="611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1683888">
            <a:off x="15941323" y="5997879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94307" y="7554951"/>
            <a:ext cx="1529987" cy="2527005"/>
          </a:xfrm>
          <a:custGeom>
            <a:avLst/>
            <a:gdLst/>
            <a:ahLst/>
            <a:cxnLst/>
            <a:rect r="r" b="b" t="t" l="l"/>
            <a:pathLst>
              <a:path h="2527005" w="1529987">
                <a:moveTo>
                  <a:pt x="0" y="0"/>
                </a:moveTo>
                <a:lnTo>
                  <a:pt x="1529986" y="0"/>
                </a:lnTo>
                <a:lnTo>
                  <a:pt x="1529986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83888">
            <a:off x="40236" y="1027429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87505" y="1798885"/>
            <a:ext cx="12041468" cy="8283071"/>
          </a:xfrm>
          <a:custGeom>
            <a:avLst/>
            <a:gdLst/>
            <a:ahLst/>
            <a:cxnLst/>
            <a:rect r="r" b="b" t="t" l="l"/>
            <a:pathLst>
              <a:path h="8283071" w="12041468">
                <a:moveTo>
                  <a:pt x="0" y="0"/>
                </a:moveTo>
                <a:lnTo>
                  <a:pt x="12041468" y="0"/>
                </a:lnTo>
                <a:lnTo>
                  <a:pt x="12041468" y="8283071"/>
                </a:lnTo>
                <a:lnTo>
                  <a:pt x="0" y="828307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00543" y="359705"/>
            <a:ext cx="5024279" cy="1198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31"/>
              </a:lnSpc>
              <a:spcBef>
                <a:spcPct val="0"/>
              </a:spcBef>
            </a:pPr>
            <a:r>
              <a:rPr lang="en-US" b="true" sz="6879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Distributors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DAFzH2apd_s</dc:identifier>
  <dcterms:modified xsi:type="dcterms:W3CDTF">2011-08-01T06:04:30Z</dcterms:modified>
  <cp:revision>1</cp:revision>
  <dc:title>Datathon</dc:title>
</cp:coreProperties>
</file>