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Immediate Loading Implant Dentistry: A Comprehensive Review</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Immediate vs Early Implant Placement in the Aesthetic Zone</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A systematic review and meta-analysis found that the clinical efficacy of the immediate implant placement protocol in the aesthetic zone is comparable to the early implant placement protocol. However, the pink aesthetic score was improved in early implant placement as compared to immediate implant placement (Asghar AM, et al., 2023). Further research with long-term follow-up is warranted to validate these findings.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Complications Related to Digital Technologies</a:t>
            </a:r>
          </a:p>
        </p:txBody>
      </p:sp>
      <p:sp>
        <p:nvSpPr>
          <p:cNvPr id="3" name="Content Placeholder 2"/>
          <p:cNvSpPr>
            <a:spLocks noGrp="1"/>
          </p:cNvSpPr>
          <p:nvPr>
            <p:ph idx="1"/>
          </p:nvPr>
        </p:nvSpPr>
        <p:spPr/>
        <p:txBody>
          <a:bodyPr/>
          <a:lstStyle/>
          <a:p>
            <a:r>
              <a:t>The use of digital technologies in implant dentistry, such as computer-aided design and computer-aided manufacturing surgical templates and immediate loading prosthesis, can lead to certain complications. Proper usage of these technologies and accurate translation of digital planning into clinical execution are crucial to minimize subsequent issues (Lin WS, 2023). Further research is needed to explore the potential risks and benefits of these technologies.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Titanium-Zirconium Mini Implants for Mandibular Overdentures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A study reported that mandibular overdentures retained by titanium-zirconium mini implants represent a safe and predictable treatment option, even when flapless surgery and immediate loading protocols are adopted (Curado TFF, et al., 2023). However, more research is needed to explore the long-term efficacy and potential complications associated with this approach.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Evaluation of Strain and Insertion Torque of Mini-Implants</a:t>
            </a:r>
          </a:p>
        </p:txBody>
      </p:sp>
      <p:sp>
        <p:nvSpPr>
          <p:cNvPr id="3" name="Content Placeholder 2"/>
          <p:cNvSpPr>
            <a:spLocks noGrp="1"/>
          </p:cNvSpPr>
          <p:nvPr>
            <p:ph idx="1"/>
          </p:nvPr>
        </p:nvSpPr>
        <p:spPr/>
        <p:txBody>
          <a:bodyPr/>
          <a:lstStyle/>
          <a:p>
            <a:r>
              <a:t>A study used finite element analysis to assess the strain and insertion torque of mini-implants at two distinct angulations of 45° and 90°. The results suggest that for maximum stability, single-threaded mini-implant with perpendicular insertion angle is preferred (Xavier J, et al., 2023). However, further research is needed to validate these findings.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References</a:t>
            </a:r>
          </a:p>
        </p:txBody>
      </p:sp>
      <p:sp>
        <p:nvSpPr>
          <p:cNvPr id="3" name="TextBox 2"/>
          <p:cNvSpPr txBox="1"/>
          <p:nvPr/>
        </p:nvSpPr>
        <p:spPr>
          <a:xfrm>
            <a:off x="457200" y="914400"/>
            <a:ext cx="5486400" cy="5486400"/>
          </a:xfrm>
          <a:prstGeom prst="rect">
            <a:avLst/>
          </a:prstGeom>
          <a:noFill/>
        </p:spPr>
        <p:txBody>
          <a:bodyPr wrap="none">
            <a:spAutoFit/>
          </a:bodyPr>
          <a:lstStyle/>
          <a:p/>
          <a:p>
            <a:r>
              <a:t>Long-term treatment outcomes with zygomatic implants: a systematic review and meta-analysis. by Brennand Roper M, Vissink A, Dudding T, Pollard A, Gareb B, Malevez C, Balshi T, Brecht L, Kumar V, Wu Y, Jung R (2023)</a:t>
            </a:r>
          </a:p>
          <a:p>
            <a:r>
              <a:t>Maxillary labial peri-implant hard and soft tissue alteration observed on cross-sectional dimension: a 2-year prospective observational study. by Yamada S, Nakano T, Kobayashi T, Ishigaki S (2023)</a:t>
            </a:r>
          </a:p>
          <a:p>
            <a:r>
              <a:t>Strategic implants and bone morphogenic changes: Survival and clinical success in long-term. by Gangadhar B, Ila A, Kumar R, Ruban B, Punnoose K, Dandekeri S, Babu J S, Swarnalatha C, Nayyar AS (2023)</a:t>
            </a:r>
          </a:p>
          <a:p>
            <a:r>
              <a:t>Guided Zygomatic Implantology for Oral Cancer Rehabilitation: A Case Report. by Grecchi F, D'Ambrogio RG, Stefanelli LV, Grivetto F, Goker F, Del Fabbro M, Schreiber A, Piazza C, Salgarello S, Dosio C, Grecchi E (2023)</a:t>
            </a:r>
          </a:p>
          <a:p>
            <a:r>
              <a:t>Graftless Immediate Dual Implant Anatomic Placement With Immediate Provisional Passive Loading and Definitive Hybrid Crown for the Restoration of Mandibular Molar: A Clinical Report. by Ramakrishnan H, Sundar P, Halder S, Baskaran S, Baig MR (2023)</a:t>
            </a:r>
          </a:p>
          <a:p>
            <a:r>
              <a:t>Impact of Three Different Surgical Drilling Protocols on Early Loaded Single Implant in Posterior Maxilla: A 3-year Follow-up. by Elsheikh HA, Gadallah AT, Mowafey B, Kandil I, Salem AS (2022)</a:t>
            </a:r>
          </a:p>
          <a:p>
            <a:r>
              <a:t>Comparing clinical outcomes of immediate implant placement with early implant placement in healthy adult patients requiring single-tooth replacement in the aesthetic zone: a systematic review and meta-analysis of randomised controlled trials. by Asghar AM, Sadaf D, Ahmad MZ (2023)</a:t>
            </a:r>
          </a:p>
          <a:p>
            <a:r>
              <a:t>Complications related to digital technologies in treating edentulous patients with dental implants-Part II. Computer-guided surgery and prosthetic stages. by Lin WS (2023)</a:t>
            </a:r>
          </a:p>
          <a:p>
            <a:r>
              <a:t>Implant survival/success and peri-implant outcomes of titanium-zirconium mini implants for mandibular overdentures: Results from a 1-year randomized clinical trial. by Curado TFF, Silva JR, Nascimento LN, Leles JLR, McKenna G, Schimmel M, Leles CR (2023)</a:t>
            </a:r>
          </a:p>
          <a:p>
            <a:r>
              <a:t>Evaluation of Strain and Insertion Torque of Mini-implants at 90° and 45° Angulations on a Bone Model using Three-Dimensional Finite Element Analysis. by Xavier J, Sarika K, Ajith VV, Sapna Varma NK (2023)</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r>
              <a:t>1. Introduction to Immediate Loading Implant Dentistry</a:t>
            </a:r>
          </a:p>
          <a:p>
            <a:r>
              <a:t>2. Long-term Outcomes of Zygomatic Implants</a:t>
            </a:r>
          </a:p>
          <a:p>
            <a:r>
              <a:t>3. Peri-Implant Hard and Soft Tissue Alteration</a:t>
            </a:r>
          </a:p>
          <a:p>
            <a:r>
              <a:t>4. Strategic Implants and Bone Morphogenic Changes</a:t>
            </a:r>
          </a:p>
          <a:p>
            <a:r>
              <a:t>5. Guided Zygomatic Implantology for Oral Cancer Rehabilitation</a:t>
            </a:r>
          </a:p>
          <a:p>
            <a:r>
              <a:t>6. Immediate Dual Implant Anatomic Placement</a:t>
            </a:r>
          </a:p>
          <a:p>
            <a:r>
              <a:t>7. Impact of Different Surgical Drilling Protocols</a:t>
            </a:r>
          </a:p>
          <a:p>
            <a:r>
              <a:t>8. Immediate vs Early Implant Placement in the Aesthetic Zone</a:t>
            </a:r>
          </a:p>
          <a:p>
            <a:r>
              <a:t>9. Complications Related to Digital Technologies</a:t>
            </a:r>
          </a:p>
          <a:p>
            <a:r>
              <a:t>10. Titanium-Zirconium Mini Implants for Mandibular Overdentures</a:t>
            </a:r>
          </a:p>
          <a:p>
            <a:r>
              <a:t>11. Evaluation of Strain and Insertion Torque of Mini-Implants</a:t>
            </a:r>
          </a:p>
          <a:p>
            <a:r>
              <a:t>12. Summary and Conclusion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Immediate Loading Implant Dentistry</a:t>
            </a:r>
          </a:p>
        </p:txBody>
      </p:sp>
      <p:sp>
        <p:nvSpPr>
          <p:cNvPr id="3" name="Content Placeholder 2"/>
          <p:cNvSpPr>
            <a:spLocks noGrp="1"/>
          </p:cNvSpPr>
          <p:nvPr>
            <p:ph idx="1"/>
          </p:nvPr>
        </p:nvSpPr>
        <p:spPr/>
        <p:txBody>
          <a:bodyPr/>
          <a:lstStyle/>
          <a:p>
            <a:r>
              <a:t>Immediate loading implant dentistry refers to the practice of placing a dental implant and loading it with a prosthetic tooth immediately after tooth extraction, instead of waiting for a healing period. This approach has gained popularity due to its potential benefits such as reduced treatment time, fewer surgical interventions, and improved patient comfort and satisfaction. However, it's essential to consider the clinical efficacy, long-term survival, and potential complications associated with this treatment protocol.</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Long-term Outcomes of Zygomatic Implants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Zygomatic implants have shown long-term survival rates comparable to conventional implants. Immediate loading showed a statistically significant increase in survival over delayed loading. Prosthesis survival was similar to that of prostheses supported by conventional implants, with similar complications. The most frequently encountered biological complication was sinusitis. Patients reported improved outcome measures with ZI use (Brennand Roper M, et al., 2023). However, it's important to consider the potential biases and limitations of the studies included in this analysis.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Peri-Implant Hard and Soft Tissue Alteration</a:t>
            </a:r>
          </a:p>
        </p:txBody>
      </p:sp>
      <p:sp>
        <p:nvSpPr>
          <p:cNvPr id="3" name="Content Placeholder 2"/>
          <p:cNvSpPr>
            <a:spLocks noGrp="1"/>
          </p:cNvSpPr>
          <p:nvPr>
            <p:ph idx="1"/>
          </p:nvPr>
        </p:nvSpPr>
        <p:spPr/>
        <p:txBody>
          <a:bodyPr/>
          <a:lstStyle/>
          <a:p>
            <a:r>
              <a:t>A study observed significantly less hard and soft tissue resorption around implants with thick peri-implant tissue compared to those with thin tissue in 2 years. Implants with thick peri-implant soft tissue resulted in significantly less tissue resorption in the second year after final prostheses placement (Yamada S, et al., 2023). However, the study's findings need to be interpreted with caution due to the limited sample size and short follow-up period.</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Strategic Implants and Bone Morphogenic Changes</a:t>
            </a:r>
          </a:p>
        </p:txBody>
      </p:sp>
      <p:sp>
        <p:nvSpPr>
          <p:cNvPr id="3" name="Content Placeholder 2"/>
          <p:cNvSpPr>
            <a:spLocks noGrp="1"/>
          </p:cNvSpPr>
          <p:nvPr>
            <p:ph idx="1"/>
          </p:nvPr>
        </p:nvSpPr>
        <p:spPr/>
        <p:txBody>
          <a:bodyPr/>
          <a:lstStyle/>
          <a:p>
            <a:r>
              <a:t>Strategic implantology based on immediate loading has shown promising results regarding primary stability, quality of bone, survival, and clinical success in the long-term (Gangadhar B, et al., 2023). However, further research is needed to validate these findings and explore the potential long-term complications associated with this approach.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Guided Zygomatic Implantology for Oral Cancer Rehabilitation</a:t>
            </a:r>
          </a:p>
        </p:txBody>
      </p:sp>
      <p:sp>
        <p:nvSpPr>
          <p:cNvPr id="3" name="Content Placeholder 2"/>
          <p:cNvSpPr>
            <a:spLocks noGrp="1"/>
          </p:cNvSpPr>
          <p:nvPr>
            <p:ph idx="1"/>
          </p:nvPr>
        </p:nvSpPr>
        <p:spPr/>
        <p:txBody>
          <a:bodyPr/>
          <a:lstStyle/>
          <a:p>
            <a:r>
              <a:t>Guided zygomatic implantology combined with immediate fixed provisional prosthesis made with computer-aided technologies has shown promising results in oral cancer rehabilitation. Patients reported good function, aesthetics, and significant enhancement in quality of life (Grecchi F, et al., 2023). However, more research is needed to establish the long-term efficacy and safety of this approach.</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Immediate Dual Implant Anatomic Placement</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Immediate dual implant placement following tooth extraction has been shown to preserve hard and soft tissues, increase patient comfort, acceptance, and satisfaction due to immediate loading with a provisional removable prosthesis (Ramakrishnan H, et al., 2023). However, the long-term success of this approach depends on several factors, including patient's oral health status and adherence to postoperative care.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Impact of Different Surgical Drilling Protocols</a:t>
            </a:r>
          </a:p>
        </p:txBody>
      </p:sp>
      <p:sp>
        <p:nvSpPr>
          <p:cNvPr id="3" name="Content Placeholder 2"/>
          <p:cNvSpPr>
            <a:spLocks noGrp="1"/>
          </p:cNvSpPr>
          <p:nvPr>
            <p:ph idx="1"/>
          </p:nvPr>
        </p:nvSpPr>
        <p:spPr/>
        <p:txBody>
          <a:bodyPr/>
          <a:lstStyle/>
          <a:p>
            <a:r>
              <a:t>Different drilling techniques for implant site preparation can influence the primary stability of the early loaded single implant in the posterior maxilla. An undersized drilling technique with drills similar in geometry to the implant being inserted provides high implant primary stability without the need for additional instruments or cost (Elsheikh HA, et al., 2022). However, the study's findings should be interpreted with caution due to potential bias and limitations.</a:t>
            </a:r>
          </a:p>
        </p:txBody>
      </p:sp>
      <p:sp>
        <p:nvSpPr>
          <p:cNvPr id="4" name="Text Placeholder 3"/>
          <p:cNvSpPr>
            <a:spLocks noGrp="1"/>
          </p:cNvSpPr>
          <p:nvPr>
            <p:ph type="body" idx="2" sz="half"/>
          </p:nvPr>
        </p:nvSpPr>
        <p:spPr/>
        <p:txBody>
          <a:bodyPr/>
          <a:lstStyle/>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