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59" d="100"/>
          <a:sy n="59" d="100"/>
        </p:scale>
        <p:origin x="174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2022/12/31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98E840-0614-1B28-EF89-225DE8D0B0B3}"/>
              </a:ext>
            </a:extLst>
          </p:cNvPr>
          <p:cNvSpPr/>
          <p:nvPr/>
        </p:nvSpPr>
        <p:spPr>
          <a:xfrm>
            <a:off x="2123728" y="2780928"/>
            <a:ext cx="64807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D38042-B84C-6CF3-0D2C-1F2098FC587F}"/>
              </a:ext>
            </a:extLst>
          </p:cNvPr>
          <p:cNvSpPr txBox="1"/>
          <p:nvPr/>
        </p:nvSpPr>
        <p:spPr>
          <a:xfrm>
            <a:off x="1043608" y="220486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興味ある系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C3B0B0-BA91-351C-FA86-F7DDFD816F47}"/>
              </a:ext>
            </a:extLst>
          </p:cNvPr>
          <p:cNvSpPr/>
          <p:nvPr/>
        </p:nvSpPr>
        <p:spPr>
          <a:xfrm>
            <a:off x="2771800" y="1268760"/>
            <a:ext cx="4312096" cy="3808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EF4A90-5006-0E2B-31DB-BD89675FA524}"/>
              </a:ext>
            </a:extLst>
          </p:cNvPr>
          <p:cNvSpPr txBox="1"/>
          <p:nvPr/>
        </p:nvSpPr>
        <p:spPr>
          <a:xfrm>
            <a:off x="4427984" y="24208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熱浴</a:t>
            </a:r>
            <a:endParaRPr kumimoji="1" lang="ja-JP" altLang="en-US" sz="3200" dirty="0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36042E50-5417-3304-B819-829BAB0E8B45}"/>
              </a:ext>
            </a:extLst>
          </p:cNvPr>
          <p:cNvSpPr/>
          <p:nvPr/>
        </p:nvSpPr>
        <p:spPr>
          <a:xfrm>
            <a:off x="2411760" y="2924944"/>
            <a:ext cx="720080" cy="360040"/>
          </a:xfrm>
          <a:prstGeom prst="leftRightArrow">
            <a:avLst>
              <a:gd name="adj1" fmla="val 25684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C1047B-F1D2-5306-9239-495D222D1137}"/>
              </a:ext>
            </a:extLst>
          </p:cNvPr>
          <p:cNvSpPr txBox="1"/>
          <p:nvPr/>
        </p:nvSpPr>
        <p:spPr>
          <a:xfrm>
            <a:off x="2051720" y="3501008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エネルギー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26715B-0148-D748-DD82-B0208511A6DB}"/>
              </a:ext>
            </a:extLst>
          </p:cNvPr>
          <p:cNvSpPr txBox="1"/>
          <p:nvPr/>
        </p:nvSpPr>
        <p:spPr>
          <a:xfrm>
            <a:off x="3203848" y="404664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熱浴のイメージ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38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いろいろな温度の温度計のイラスト3">
            <a:extLst>
              <a:ext uri="{FF2B5EF4-FFF2-40B4-BE49-F238E27FC236}">
                <a16:creationId xmlns:a16="http://schemas.microsoft.com/office/drawing/2014/main" id="{0634DD89-C9AD-1567-D33E-467F99E5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606829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59D1027-2F84-9F10-25DE-7B550CE62BB2}"/>
              </a:ext>
            </a:extLst>
          </p:cNvPr>
          <p:cNvSpPr/>
          <p:nvPr/>
        </p:nvSpPr>
        <p:spPr>
          <a:xfrm>
            <a:off x="2483768" y="3284984"/>
            <a:ext cx="122413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DB5BCD-5964-456A-6C3F-595D48C2B231}"/>
              </a:ext>
            </a:extLst>
          </p:cNvPr>
          <p:cNvSpPr txBox="1"/>
          <p:nvPr/>
        </p:nvSpPr>
        <p:spPr>
          <a:xfrm>
            <a:off x="683568" y="350100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興味ある系</a:t>
            </a:r>
            <a:endParaRPr kumimoji="1" lang="ja-JP" altLang="en-US" sz="2400" dirty="0"/>
          </a:p>
        </p:txBody>
      </p:sp>
      <p:pic>
        <p:nvPicPr>
          <p:cNvPr id="1028" name="Picture 4" descr="ハロゲンヒーターのイラスト">
            <a:extLst>
              <a:ext uri="{FF2B5EF4-FFF2-40B4-BE49-F238E27FC236}">
                <a16:creationId xmlns:a16="http://schemas.microsoft.com/office/drawing/2014/main" id="{E8C2CCC3-DEA4-2BE4-B491-D979C789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159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29096972-9F4D-193F-2AD4-B49577F7A730}"/>
              </a:ext>
            </a:extLst>
          </p:cNvPr>
          <p:cNvCxnSpPr>
            <a:cxnSpLocks/>
            <a:stCxn id="2" idx="2"/>
            <a:endCxn id="1026" idx="1"/>
          </p:cNvCxnSpPr>
          <p:nvPr/>
        </p:nvCxnSpPr>
        <p:spPr>
          <a:xfrm rot="16200000" flipH="1">
            <a:off x="3417199" y="4187757"/>
            <a:ext cx="617414" cy="1260140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F35395E-35B6-86EE-5B49-8E0337EEFA4B}"/>
              </a:ext>
            </a:extLst>
          </p:cNvPr>
          <p:cNvCxnSpPr>
            <a:stCxn id="1026" idx="3"/>
            <a:endCxn id="1028" idx="2"/>
          </p:cNvCxnSpPr>
          <p:nvPr/>
        </p:nvCxnSpPr>
        <p:spPr>
          <a:xfrm flipV="1">
            <a:off x="4962805" y="4757936"/>
            <a:ext cx="1268629" cy="368598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D92E022-D1F5-0138-57DF-3419CE4C3A5C}"/>
              </a:ext>
            </a:extLst>
          </p:cNvPr>
          <p:cNvCxnSpPr>
            <a:cxnSpLocks/>
            <a:stCxn id="1028" idx="0"/>
            <a:endCxn id="2" idx="0"/>
          </p:cNvCxnSpPr>
          <p:nvPr/>
        </p:nvCxnSpPr>
        <p:spPr>
          <a:xfrm rot="16200000" flipH="1" flipV="1">
            <a:off x="4447611" y="1501161"/>
            <a:ext cx="432048" cy="3135598"/>
          </a:xfrm>
          <a:prstGeom prst="bentConnector3">
            <a:avLst>
              <a:gd name="adj1" fmla="val -52911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623BA-FF7E-7BD9-374D-FD2982ECCCFF}"/>
              </a:ext>
            </a:extLst>
          </p:cNvPr>
          <p:cNvSpPr txBox="1"/>
          <p:nvPr/>
        </p:nvSpPr>
        <p:spPr>
          <a:xfrm>
            <a:off x="3059832" y="162880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サーモスタットのイメージ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55D3B0-C68D-EEAC-13B5-8EDC91080064}"/>
              </a:ext>
            </a:extLst>
          </p:cNvPr>
          <p:cNvSpPr txBox="1"/>
          <p:nvPr/>
        </p:nvSpPr>
        <p:spPr>
          <a:xfrm>
            <a:off x="3779912" y="58772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温度の測定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C5376D-ED2E-455E-5432-A1406680AD1A}"/>
              </a:ext>
            </a:extLst>
          </p:cNvPr>
          <p:cNvSpPr txBox="1"/>
          <p:nvPr/>
        </p:nvSpPr>
        <p:spPr>
          <a:xfrm>
            <a:off x="3923928" y="3573016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フィードバック</a:t>
            </a:r>
            <a:endParaRPr kumimoji="1" lang="en-US" altLang="ja-JP"/>
          </a:p>
          <a:p>
            <a:pPr algn="ctr"/>
            <a:r>
              <a:rPr kumimoji="1" lang="ja-JP" altLang="en-US"/>
              <a:t>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6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0BC8D9C-9D64-6347-2B84-B55F56BB500C}"/>
              </a:ext>
            </a:extLst>
          </p:cNvPr>
          <p:cNvSpPr/>
          <p:nvPr/>
        </p:nvSpPr>
        <p:spPr>
          <a:xfrm>
            <a:off x="3275856" y="2276872"/>
            <a:ext cx="1728192" cy="1728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511D53-D190-C1CA-5B91-8F852806326A}"/>
              </a:ext>
            </a:extLst>
          </p:cNvPr>
          <p:cNvSpPr txBox="1"/>
          <p:nvPr/>
        </p:nvSpPr>
        <p:spPr>
          <a:xfrm>
            <a:off x="3474302" y="28747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仮想粒子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EB88D4-AB0B-AD73-F6FB-8F936C6E59FF}"/>
              </a:ext>
            </a:extLst>
          </p:cNvPr>
          <p:cNvSpPr/>
          <p:nvPr/>
        </p:nvSpPr>
        <p:spPr>
          <a:xfrm>
            <a:off x="4860032" y="1196752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A60CF8-3588-093E-0378-2030D5C9995F}"/>
              </a:ext>
            </a:extLst>
          </p:cNvPr>
          <p:cNvSpPr/>
          <p:nvPr/>
        </p:nvSpPr>
        <p:spPr>
          <a:xfrm>
            <a:off x="2627784" y="162880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5CF419F-D269-8E9F-9E18-99B004DFD265}"/>
              </a:ext>
            </a:extLst>
          </p:cNvPr>
          <p:cNvSpPr/>
          <p:nvPr/>
        </p:nvSpPr>
        <p:spPr>
          <a:xfrm>
            <a:off x="1907704" y="342900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12A0863-05C4-7F2C-1078-210CFEF492A6}"/>
              </a:ext>
            </a:extLst>
          </p:cNvPr>
          <p:cNvSpPr/>
          <p:nvPr/>
        </p:nvSpPr>
        <p:spPr>
          <a:xfrm>
            <a:off x="3347864" y="4365104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A768DFF-1B68-7EF7-BD2F-C1307FCE93E0}"/>
              </a:ext>
            </a:extLst>
          </p:cNvPr>
          <p:cNvSpPr/>
          <p:nvPr/>
        </p:nvSpPr>
        <p:spPr>
          <a:xfrm>
            <a:off x="5076056" y="4293096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832C745-E16D-8754-EDF4-4FAB4420039D}"/>
              </a:ext>
            </a:extLst>
          </p:cNvPr>
          <p:cNvSpPr/>
          <p:nvPr/>
        </p:nvSpPr>
        <p:spPr>
          <a:xfrm>
            <a:off x="5652120" y="306896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2E5D84A-7458-AEEA-FF60-BA84132CCC9A}"/>
              </a:ext>
            </a:extLst>
          </p:cNvPr>
          <p:cNvCxnSpPr>
            <a:stCxn id="4" idx="3"/>
          </p:cNvCxnSpPr>
          <p:nvPr/>
        </p:nvCxnSpPr>
        <p:spPr>
          <a:xfrm flipH="1">
            <a:off x="4572000" y="1626991"/>
            <a:ext cx="361849" cy="72188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79678B-4162-1326-524E-8CD9BCD4262E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3058023" y="2059039"/>
            <a:ext cx="470921" cy="47092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CE5A72-FFA2-7B95-F54C-4D92101CA9B7}"/>
              </a:ext>
            </a:extLst>
          </p:cNvPr>
          <p:cNvCxnSpPr>
            <a:stCxn id="7" idx="7"/>
            <a:endCxn id="2" idx="2"/>
          </p:cNvCxnSpPr>
          <p:nvPr/>
        </p:nvCxnSpPr>
        <p:spPr>
          <a:xfrm flipV="1">
            <a:off x="2337943" y="3140968"/>
            <a:ext cx="937913" cy="36184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4ABE40C-750C-0F2A-BCD3-AF2D758CCC5B}"/>
              </a:ext>
            </a:extLst>
          </p:cNvPr>
          <p:cNvCxnSpPr>
            <a:stCxn id="8" idx="0"/>
          </p:cNvCxnSpPr>
          <p:nvPr/>
        </p:nvCxnSpPr>
        <p:spPr>
          <a:xfrm flipV="1">
            <a:off x="3599892" y="3933056"/>
            <a:ext cx="180020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4AD5B7-350F-5F6D-4746-FCE1CACF433F}"/>
              </a:ext>
            </a:extLst>
          </p:cNvPr>
          <p:cNvCxnSpPr>
            <a:stCxn id="9" idx="1"/>
            <a:endCxn id="2" idx="5"/>
          </p:cNvCxnSpPr>
          <p:nvPr/>
        </p:nvCxnSpPr>
        <p:spPr>
          <a:xfrm flipH="1" flipV="1">
            <a:off x="4750960" y="3751976"/>
            <a:ext cx="398913" cy="6149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DCB0F01-9A66-CD07-B6BB-1E3691DBA4E0}"/>
              </a:ext>
            </a:extLst>
          </p:cNvPr>
          <p:cNvCxnSpPr>
            <a:stCxn id="10" idx="1"/>
            <a:endCxn id="2" idx="6"/>
          </p:cNvCxnSpPr>
          <p:nvPr/>
        </p:nvCxnSpPr>
        <p:spPr>
          <a:xfrm flipH="1" flipV="1">
            <a:off x="5004048" y="3140968"/>
            <a:ext cx="721889" cy="180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89C5A7-D362-6E48-A84B-85C4A2146606}"/>
              </a:ext>
            </a:extLst>
          </p:cNvPr>
          <p:cNvSpPr txBox="1"/>
          <p:nvPr/>
        </p:nvSpPr>
        <p:spPr>
          <a:xfrm>
            <a:off x="2555776" y="548680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能勢フーバー法のイメージ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F67A71-B7F2-B021-0016-4739B270A37B}"/>
              </a:ext>
            </a:extLst>
          </p:cNvPr>
          <p:cNvSpPr txBox="1"/>
          <p:nvPr/>
        </p:nvSpPr>
        <p:spPr>
          <a:xfrm>
            <a:off x="755576" y="5229200"/>
            <a:ext cx="775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大きな一つの仮想粒子と、系の全粒子が相互作用している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49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8E63D3-A610-80C9-1CC8-F6E41F953154}"/>
              </a:ext>
            </a:extLst>
          </p:cNvPr>
          <p:cNvSpPr txBox="1"/>
          <p:nvPr/>
        </p:nvSpPr>
        <p:spPr>
          <a:xfrm>
            <a:off x="2987824" y="692696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ランジュバン</a:t>
            </a:r>
            <a:r>
              <a:rPr kumimoji="1" lang="ja-JP" altLang="en-US" sz="2400"/>
              <a:t>法のイメージ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814A2BA-0A8F-D1A0-04C0-802973E83C7F}"/>
              </a:ext>
            </a:extLst>
          </p:cNvPr>
          <p:cNvSpPr/>
          <p:nvPr/>
        </p:nvSpPr>
        <p:spPr>
          <a:xfrm>
            <a:off x="2555776" y="3068960"/>
            <a:ext cx="1224136" cy="12241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75BD9F6-3917-66FF-C39A-FDC267A8E554}"/>
              </a:ext>
            </a:extLst>
          </p:cNvPr>
          <p:cNvSpPr/>
          <p:nvPr/>
        </p:nvSpPr>
        <p:spPr>
          <a:xfrm>
            <a:off x="3275856" y="24928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7F6E486-D7BB-83D3-30DB-30850681BFB2}"/>
              </a:ext>
            </a:extLst>
          </p:cNvPr>
          <p:cNvSpPr/>
          <p:nvPr/>
        </p:nvSpPr>
        <p:spPr>
          <a:xfrm>
            <a:off x="3563888" y="20608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4FF26C-C7AE-7544-629F-AA71E360E9B4}"/>
              </a:ext>
            </a:extLst>
          </p:cNvPr>
          <p:cNvSpPr/>
          <p:nvPr/>
        </p:nvSpPr>
        <p:spPr>
          <a:xfrm>
            <a:off x="3995936" y="278092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EDCAA38-BE77-0302-CE0B-7314A0711616}"/>
              </a:ext>
            </a:extLst>
          </p:cNvPr>
          <p:cNvSpPr/>
          <p:nvPr/>
        </p:nvSpPr>
        <p:spPr>
          <a:xfrm>
            <a:off x="1619672" y="3645024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38A61DF-D430-EE6B-B012-9EA12731D2EB}"/>
              </a:ext>
            </a:extLst>
          </p:cNvPr>
          <p:cNvSpPr/>
          <p:nvPr/>
        </p:nvSpPr>
        <p:spPr>
          <a:xfrm>
            <a:off x="1763688" y="285293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B1912F3-D945-57CF-69FF-BEDADAE5A02C}"/>
              </a:ext>
            </a:extLst>
          </p:cNvPr>
          <p:cNvSpPr/>
          <p:nvPr/>
        </p:nvSpPr>
        <p:spPr>
          <a:xfrm>
            <a:off x="1979712" y="321297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BDBA4E9-1186-3507-B1FB-260881DAF343}"/>
              </a:ext>
            </a:extLst>
          </p:cNvPr>
          <p:cNvSpPr/>
          <p:nvPr/>
        </p:nvSpPr>
        <p:spPr>
          <a:xfrm>
            <a:off x="1691680" y="42930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3999DA3-B56C-50EA-9BB1-228953F4A347}"/>
              </a:ext>
            </a:extLst>
          </p:cNvPr>
          <p:cNvSpPr/>
          <p:nvPr/>
        </p:nvSpPr>
        <p:spPr>
          <a:xfrm>
            <a:off x="2123728" y="422108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21F1D2-2E1D-FE5D-8EA0-B1ACD9B7AFC5}"/>
              </a:ext>
            </a:extLst>
          </p:cNvPr>
          <p:cNvSpPr/>
          <p:nvPr/>
        </p:nvSpPr>
        <p:spPr>
          <a:xfrm>
            <a:off x="2843808" y="465313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0C4AE4D-382A-6D6F-62A5-D6103C76D698}"/>
              </a:ext>
            </a:extLst>
          </p:cNvPr>
          <p:cNvSpPr/>
          <p:nvPr/>
        </p:nvSpPr>
        <p:spPr>
          <a:xfrm>
            <a:off x="3707904" y="42930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9A60E33-2369-DBF6-EEC3-8A9D898F7D00}"/>
              </a:ext>
            </a:extLst>
          </p:cNvPr>
          <p:cNvSpPr/>
          <p:nvPr/>
        </p:nvSpPr>
        <p:spPr>
          <a:xfrm>
            <a:off x="4355976" y="422108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1C14040-82ED-0A04-F782-8645C8872682}"/>
              </a:ext>
            </a:extLst>
          </p:cNvPr>
          <p:cNvSpPr/>
          <p:nvPr/>
        </p:nvSpPr>
        <p:spPr>
          <a:xfrm>
            <a:off x="4572000" y="458112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09F2DB-F46D-0C1B-E828-04F2B3F8EE26}"/>
              </a:ext>
            </a:extLst>
          </p:cNvPr>
          <p:cNvSpPr/>
          <p:nvPr/>
        </p:nvSpPr>
        <p:spPr>
          <a:xfrm>
            <a:off x="4139952" y="357301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103977B-B679-3E99-9DF2-6AC804587298}"/>
              </a:ext>
            </a:extLst>
          </p:cNvPr>
          <p:cNvSpPr/>
          <p:nvPr/>
        </p:nvSpPr>
        <p:spPr>
          <a:xfrm>
            <a:off x="4499992" y="314096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D5B8916-1C5E-5844-6CCB-65CD87AFBE87}"/>
              </a:ext>
            </a:extLst>
          </p:cNvPr>
          <p:cNvSpPr/>
          <p:nvPr/>
        </p:nvSpPr>
        <p:spPr>
          <a:xfrm>
            <a:off x="5004048" y="38610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D73E460-02F4-F24E-9BDB-FDF2413EBBBF}"/>
              </a:ext>
            </a:extLst>
          </p:cNvPr>
          <p:cNvSpPr/>
          <p:nvPr/>
        </p:nvSpPr>
        <p:spPr>
          <a:xfrm>
            <a:off x="1691680" y="213285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2E2B8D6-8CF6-DD1A-F425-AD55AD44253B}"/>
              </a:ext>
            </a:extLst>
          </p:cNvPr>
          <p:cNvSpPr/>
          <p:nvPr/>
        </p:nvSpPr>
        <p:spPr>
          <a:xfrm>
            <a:off x="2339752" y="20608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D9BCB8E-BFFD-F477-97E2-BDAFA4749FBD}"/>
              </a:ext>
            </a:extLst>
          </p:cNvPr>
          <p:cNvSpPr/>
          <p:nvPr/>
        </p:nvSpPr>
        <p:spPr>
          <a:xfrm>
            <a:off x="2555776" y="2636912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050" name="Picture 2" descr="お風呂のイラスト「男性」">
            <a:extLst>
              <a:ext uri="{FF2B5EF4-FFF2-40B4-BE49-F238E27FC236}">
                <a16:creationId xmlns:a16="http://schemas.microsoft.com/office/drawing/2014/main" id="{1F161D62-1019-52DA-9B35-E5051B9F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60848"/>
            <a:ext cx="2710641" cy="266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599110-419E-5EF1-D0BC-5DEBF66437E3}"/>
              </a:ext>
            </a:extLst>
          </p:cNvPr>
          <p:cNvSpPr txBox="1"/>
          <p:nvPr/>
        </p:nvSpPr>
        <p:spPr>
          <a:xfrm>
            <a:off x="2987824" y="530120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注目する系</a:t>
            </a:r>
            <a:endParaRPr kumimoji="1" lang="ja-JP" altLang="en-US" sz="2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0B056D-D6C6-D065-3239-86AC9651F5D2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3347864" y="4365104"/>
            <a:ext cx="475285" cy="93610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B36E00-197F-7DB7-33CE-2399D5DED9F3}"/>
              </a:ext>
            </a:extLst>
          </p:cNvPr>
          <p:cNvSpPr txBox="1"/>
          <p:nvPr/>
        </p:nvSpPr>
        <p:spPr>
          <a:xfrm>
            <a:off x="539552" y="1484784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トレースアウトされた液体粒子</a:t>
            </a:r>
            <a:endParaRPr kumimoji="1" lang="ja-JP" altLang="en-US" sz="2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BA02BF3-A82A-DE97-FF93-69C2729C9D2D}"/>
              </a:ext>
            </a:extLst>
          </p:cNvPr>
          <p:cNvCxnSpPr>
            <a:stCxn id="25" idx="3"/>
            <a:endCxn id="5" idx="6"/>
          </p:cNvCxnSpPr>
          <p:nvPr/>
        </p:nvCxnSpPr>
        <p:spPr>
          <a:xfrm flipH="1">
            <a:off x="3876328" y="1715617"/>
            <a:ext cx="711127" cy="508111"/>
          </a:xfrm>
          <a:prstGeom prst="bentConnector3">
            <a:avLst>
              <a:gd name="adj1" fmla="val -32146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50</Words>
  <Application>Microsoft Office PowerPoint</Application>
  <PresentationFormat>画面に合わせる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872</cp:revision>
  <dcterms:created xsi:type="dcterms:W3CDTF">2016-11-24T05:38:34Z</dcterms:created>
  <dcterms:modified xsi:type="dcterms:W3CDTF">2022-12-31T12:54:16Z</dcterms:modified>
</cp:coreProperties>
</file>