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17" r:id="rId2"/>
    <p:sldId id="258" r:id="rId3"/>
    <p:sldId id="319" r:id="rId4"/>
    <p:sldId id="260" r:id="rId5"/>
    <p:sldId id="261" r:id="rId6"/>
    <p:sldId id="262" r:id="rId7"/>
    <p:sldId id="263" r:id="rId8"/>
    <p:sldId id="264" r:id="rId9"/>
    <p:sldId id="265" r:id="rId10"/>
    <p:sldId id="282" r:id="rId11"/>
    <p:sldId id="281" r:id="rId12"/>
    <p:sldId id="267" r:id="rId13"/>
    <p:sldId id="316" r:id="rId14"/>
    <p:sldId id="268" r:id="rId15"/>
    <p:sldId id="269" r:id="rId16"/>
    <p:sldId id="270" r:id="rId17"/>
    <p:sldId id="271" r:id="rId18"/>
    <p:sldId id="272" r:id="rId19"/>
    <p:sldId id="318" r:id="rId20"/>
    <p:sldId id="273" r:id="rId21"/>
    <p:sldId id="274" r:id="rId22"/>
    <p:sldId id="275" r:id="rId23"/>
    <p:sldId id="276" r:id="rId24"/>
    <p:sldId id="277" r:id="rId25"/>
    <p:sldId id="278" r:id="rId26"/>
    <p:sldId id="279" r:id="rId27"/>
    <p:sldId id="280" r:id="rId28"/>
    <p:sldId id="283" r:id="rId29"/>
    <p:sldId id="284" r:id="rId30"/>
    <p:sldId id="285" r:id="rId31"/>
    <p:sldId id="303" r:id="rId32"/>
    <p:sldId id="304" r:id="rId33"/>
    <p:sldId id="305" r:id="rId34"/>
    <p:sldId id="306" r:id="rId35"/>
    <p:sldId id="286" r:id="rId36"/>
    <p:sldId id="309" r:id="rId37"/>
    <p:sldId id="310" r:id="rId38"/>
    <p:sldId id="287" r:id="rId39"/>
    <p:sldId id="320" r:id="rId40"/>
    <p:sldId id="307" r:id="rId41"/>
    <p:sldId id="311" r:id="rId42"/>
    <p:sldId id="302" r:id="rId43"/>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6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760"/>
          </a:xfrm>
          <a:prstGeom prst="rect">
            <a:avLst/>
          </a:prstGeom>
        </p:spPr>
        <p:txBody>
          <a:bodyPr vert="horz" lIns="91440" tIns="45720" rIns="91440" bIns="45720" rtlCol="0"/>
          <a:lstStyle>
            <a:lvl1pPr algn="r">
              <a:defRPr sz="1200"/>
            </a:lvl1pPr>
          </a:lstStyle>
          <a:p>
            <a:fld id="{ECEB7460-6A60-4F60-B270-99DA29A1FECC}" type="datetimeFigureOut">
              <a:rPr lang="en-US" smtClean="0"/>
              <a:t>11/5/2023</a:t>
            </a:fld>
            <a:endParaRPr lang="en-US"/>
          </a:p>
        </p:txBody>
      </p:sp>
      <p:sp>
        <p:nvSpPr>
          <p:cNvPr id="4" name="Footer Placeholder 3"/>
          <p:cNvSpPr>
            <a:spLocks noGrp="1"/>
          </p:cNvSpPr>
          <p:nvPr>
            <p:ph type="ftr" sz="quarter" idx="2"/>
          </p:nvPr>
        </p:nvSpPr>
        <p:spPr>
          <a:xfrm>
            <a:off x="0" y="6658443"/>
            <a:ext cx="4002299"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443"/>
            <a:ext cx="4002299" cy="350760"/>
          </a:xfrm>
          <a:prstGeom prst="rect">
            <a:avLst/>
          </a:prstGeom>
        </p:spPr>
        <p:txBody>
          <a:bodyPr vert="horz" lIns="91440" tIns="45720" rIns="91440" bIns="45720" rtlCol="0" anchor="b"/>
          <a:lstStyle>
            <a:lvl1pPr algn="r">
              <a:defRPr sz="1200"/>
            </a:lvl1pPr>
          </a:lstStyle>
          <a:p>
            <a:fld id="{0DA63A3D-1AB0-4416-ADFE-1FB2E1B1925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1440" tIns="45720" rIns="91440" bIns="45720" rtlCol="0"/>
          <a:lstStyle>
            <a:lvl1pPr algn="r">
              <a:defRPr sz="1200"/>
            </a:lvl1pPr>
          </a:lstStyle>
          <a:p>
            <a:fld id="{BE679609-6554-46B7-8D24-A08FA2DEEC28}" type="datetimeFigureOut">
              <a:rPr lang="en-US" smtClean="0"/>
              <a:t>11/5/2023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lIns="91440" tIns="45720" rIns="91440" bIns="45720" rtlCol="0" anchor="b"/>
          <a:lstStyle>
            <a:lvl1pPr algn="r">
              <a:defRPr sz="1200"/>
            </a:lvl1pPr>
          </a:lstStyle>
          <a:p>
            <a:fld id="{9D66C681-8471-44F4-9DD1-0851C2C7C94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78B3277-8B7B-44A5-BE21-472383ADADDD}" type="datetime1">
              <a:rPr lang="en-US" smtClean="0"/>
              <a:t>11/5/2023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E8D94C-6ADA-4FAF-A53E-0E5897627A69}" type="datetime1">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97837-1B53-4E16-81D2-E5C3A1933597}" type="datetime1">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343183E-0071-433C-9672-7AEE0F603CD1}" type="datetime1">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E5724A36-90F9-47F6-88EB-4626739EF30B}" type="datetime1">
              <a:rPr lang="en-US" smtClean="0"/>
              <a:t>11/5/2023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414ADE0-0761-4E60-9232-55D4A4353357}" type="datetime1">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507B2A0-036E-43F9-B6D2-5C99E3266F0B}" type="datetime1">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3DE5DF2-68BF-42DF-BA31-E3E08D20B79E}" type="datetime1">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FC15C-1B20-469A-BD02-652CD005C744}" type="datetime1">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093F590-48F8-4136-B1AE-435907B3DC8F}" type="datetime1">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2F81372-D5D8-4584-92E5-215114304BC3}" type="datetime1">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896090E-5435-4650-95DF-6E8C2D991805}" type="datetime1">
              <a:rPr lang="en-US" smtClean="0"/>
              <a:t>11/5/2023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6858000" cy="9144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       Chapter -1</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1000" y="3200400"/>
            <a:ext cx="7620000" cy="1600200"/>
          </a:xfrm>
        </p:spPr>
        <p:txBody>
          <a:bodyPr>
            <a:noAutofit/>
          </a:bodyPr>
          <a:lstStyle/>
          <a:p>
            <a:pPr lvl="0" algn="ctr" defTabSz="685800" fontAlgn="base">
              <a:lnSpc>
                <a:spcPct val="90000"/>
              </a:lnSpc>
              <a:spcBef>
                <a:spcPct val="0"/>
              </a:spcBef>
              <a:spcAft>
                <a:spcPct val="0"/>
              </a:spcAft>
              <a:buClrTx/>
              <a:buSzTx/>
            </a:pPr>
            <a:r>
              <a:rPr lang="en-GB" altLang="en-US" sz="3200" b="1" dirty="0">
                <a:solidFill>
                  <a:srgbClr val="C00000"/>
                </a:solidFill>
                <a:latin typeface="Times" pitchFamily="18" charset="0"/>
                <a:ea typeface="+mn-ea"/>
                <a:cs typeface="+mn-cs"/>
              </a:rPr>
              <a:t>Transaction Management </a:t>
            </a:r>
            <a:r>
              <a:rPr lang="en-US" sz="3200" b="1" dirty="0">
                <a:solidFill>
                  <a:srgbClr val="C00000"/>
                </a:solidFill>
                <a:latin typeface="Times New Roman" panose="02020603050405020304"/>
                <a:ea typeface="Times New Roman" panose="02020603050405020304"/>
                <a:cs typeface="+mn-cs"/>
              </a:rPr>
              <a:t>and Concurrency Control</a:t>
            </a:r>
            <a:endParaRPr lang="en-GB" altLang="en-US" sz="3200" b="1" dirty="0">
              <a:solidFill>
                <a:srgbClr val="C00000"/>
              </a:solidFill>
              <a:latin typeface="Times" pitchFamily="18" charset="0"/>
              <a:ea typeface="+mn-ea"/>
              <a:cs typeface="+mn-c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Why Concurrency Control is needed</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10</a:t>
            </a:fld>
            <a:endParaRPr lang="en-US"/>
          </a:p>
        </p:txBody>
      </p:sp>
      <p:sp>
        <p:nvSpPr>
          <p:cNvPr id="4" name="Content Placeholder 3"/>
          <p:cNvSpPr>
            <a:spLocks noGrp="1"/>
          </p:cNvSpPr>
          <p:nvPr>
            <p:ph sz="quarter" idx="1"/>
          </p:nvPr>
        </p:nvSpPr>
        <p:spPr>
          <a:xfrm>
            <a:off x="0" y="609600"/>
            <a:ext cx="9144000" cy="5715000"/>
          </a:xfrm>
        </p:spPr>
        <p:txBody>
          <a:bodyPr>
            <a:normAutofit/>
          </a:bodyPr>
          <a:lstStyle/>
          <a:p>
            <a:pPr>
              <a:lnSpc>
                <a:spcPct val="90000"/>
              </a:lnSpc>
            </a:pPr>
            <a:r>
              <a:rPr lang="en-US" sz="2200" dirty="0">
                <a:latin typeface="Times New Roman" panose="02020603050405020304" pitchFamily="18" charset="0"/>
                <a:cs typeface="Times New Roman" panose="02020603050405020304" pitchFamily="18" charset="0"/>
              </a:rPr>
              <a:t>The coordination of the simultaneous execution of transactions in </a:t>
            </a:r>
            <a:r>
              <a:rPr lang="en-US" sz="2200" dirty="0" smtClean="0">
                <a:latin typeface="Times New Roman" panose="02020603050405020304" pitchFamily="18" charset="0"/>
                <a:cs typeface="Times New Roman" panose="02020603050405020304" pitchFamily="18" charset="0"/>
              </a:rPr>
              <a:t>a multiuser </a:t>
            </a:r>
            <a:r>
              <a:rPr lang="en-US" sz="2200" dirty="0">
                <a:latin typeface="Times New Roman" panose="02020603050405020304" pitchFamily="18" charset="0"/>
                <a:cs typeface="Times New Roman" panose="02020603050405020304" pitchFamily="18" charset="0"/>
              </a:rPr>
              <a:t>database system </a:t>
            </a:r>
            <a:r>
              <a:rPr lang="en-US" sz="2200" dirty="0" smtClean="0">
                <a:latin typeface="Times New Roman" panose="02020603050405020304" pitchFamily="18" charset="0"/>
                <a:cs typeface="Times New Roman" panose="02020603050405020304" pitchFamily="18" charset="0"/>
              </a:rPr>
              <a:t>is known </a:t>
            </a:r>
            <a:r>
              <a:rPr lang="en-US" sz="2200" dirty="0">
                <a:latin typeface="Times New Roman" panose="02020603050405020304" pitchFamily="18" charset="0"/>
                <a:cs typeface="Times New Roman" panose="02020603050405020304" pitchFamily="18" charset="0"/>
              </a:rPr>
              <a:t>as </a:t>
            </a:r>
            <a:r>
              <a:rPr lang="en-US" sz="2200" b="1" dirty="0">
                <a:solidFill>
                  <a:srgbClr val="FF0000"/>
                </a:solidFill>
                <a:latin typeface="Times New Roman" panose="02020603050405020304" pitchFamily="18" charset="0"/>
                <a:cs typeface="Times New Roman" panose="02020603050405020304" pitchFamily="18" charset="0"/>
              </a:rPr>
              <a:t>concurrency </a:t>
            </a:r>
            <a:r>
              <a:rPr lang="en-US" sz="2200" b="1" dirty="0" smtClean="0">
                <a:solidFill>
                  <a:srgbClr val="FF0000"/>
                </a:solidFill>
                <a:latin typeface="Times New Roman" panose="02020603050405020304" pitchFamily="18" charset="0"/>
                <a:cs typeface="Times New Roman" panose="02020603050405020304" pitchFamily="18" charset="0"/>
              </a:rPr>
              <a:t>control</a:t>
            </a:r>
            <a:endParaRPr lang="en-US" sz="2400" dirty="0">
              <a:solidFill>
                <a:srgbClr val="FF0000"/>
              </a:solidFill>
            </a:endParaRPr>
          </a:p>
          <a:p>
            <a:pPr algn="just">
              <a:lnSpc>
                <a:spcPct val="90000"/>
              </a:lnSpc>
            </a:pPr>
            <a:r>
              <a:rPr lang="en-US" sz="2200" dirty="0">
                <a:latin typeface="Times New Roman" panose="02020603050405020304" pitchFamily="18" charset="0"/>
                <a:cs typeface="Times New Roman" panose="02020603050405020304" pitchFamily="18" charset="0"/>
              </a:rPr>
              <a:t>Concurrency control </a:t>
            </a:r>
            <a:r>
              <a:rPr lang="en-US" sz="2200" dirty="0" smtClean="0">
                <a:latin typeface="Times New Roman" panose="02020603050405020304" pitchFamily="18" charset="0"/>
                <a:cs typeface="Times New Roman" panose="02020603050405020304" pitchFamily="18" charset="0"/>
              </a:rPr>
              <a:t>is important </a:t>
            </a:r>
            <a:r>
              <a:rPr lang="en-US" sz="2200" dirty="0">
                <a:latin typeface="Times New Roman" panose="02020603050405020304" pitchFamily="18" charset="0"/>
                <a:cs typeface="Times New Roman" panose="02020603050405020304" pitchFamily="18" charset="0"/>
              </a:rPr>
              <a:t>because the simultaneous execution </a:t>
            </a:r>
            <a:r>
              <a:rPr lang="en-US" sz="2200" dirty="0" smtClean="0">
                <a:latin typeface="Times New Roman" panose="02020603050405020304" pitchFamily="18" charset="0"/>
                <a:cs typeface="Times New Roman" panose="02020603050405020304" pitchFamily="18" charset="0"/>
              </a:rPr>
              <a:t>of transactions </a:t>
            </a:r>
            <a:r>
              <a:rPr lang="en-US" sz="2200" dirty="0">
                <a:latin typeface="Times New Roman" panose="02020603050405020304" pitchFamily="18" charset="0"/>
                <a:cs typeface="Times New Roman" panose="02020603050405020304" pitchFamily="18" charset="0"/>
              </a:rPr>
              <a:t>over a shared database can </a:t>
            </a:r>
            <a:r>
              <a:rPr lang="en-US" sz="2200" dirty="0" smtClean="0">
                <a:latin typeface="Times New Roman" panose="02020603050405020304" pitchFamily="18" charset="0"/>
                <a:cs typeface="Times New Roman" panose="02020603050405020304" pitchFamily="18" charset="0"/>
              </a:rPr>
              <a:t>create several </a:t>
            </a:r>
            <a:r>
              <a:rPr lang="en-US" sz="2200" dirty="0">
                <a:latin typeface="Times New Roman" panose="02020603050405020304" pitchFamily="18" charset="0"/>
                <a:cs typeface="Times New Roman" panose="02020603050405020304" pitchFamily="18" charset="0"/>
              </a:rPr>
              <a:t>data integrity </a:t>
            </a:r>
            <a:r>
              <a:rPr lang="en-US" sz="2200" dirty="0" smtClean="0">
                <a:latin typeface="Times New Roman" panose="02020603050405020304" pitchFamily="18" charset="0"/>
                <a:cs typeface="Times New Roman" panose="02020603050405020304" pitchFamily="18" charset="0"/>
              </a:rPr>
              <a:t>and consistency </a:t>
            </a:r>
            <a:r>
              <a:rPr lang="en-US" sz="2200" dirty="0">
                <a:latin typeface="Times New Roman" panose="02020603050405020304" pitchFamily="18" charset="0"/>
                <a:cs typeface="Times New Roman" panose="02020603050405020304" pitchFamily="18" charset="0"/>
              </a:rPr>
              <a:t>problems. </a:t>
            </a:r>
            <a:endParaRPr lang="en-US" sz="2200" dirty="0" smtClean="0">
              <a:latin typeface="Times New Roman" panose="02020603050405020304" pitchFamily="18" charset="0"/>
              <a:cs typeface="Times New Roman" panose="02020603050405020304" pitchFamily="18" charset="0"/>
            </a:endParaRPr>
          </a:p>
          <a:p>
            <a:pPr>
              <a:lnSpc>
                <a:spcPct val="90000"/>
              </a:lnSpc>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four</a:t>
            </a:r>
            <a:r>
              <a:rPr lang="en-US" sz="2000" dirty="0" smtClean="0">
                <a:latin typeface="Times New Roman" panose="02020603050405020304" pitchFamily="18" charset="0"/>
                <a:cs typeface="Times New Roman" panose="02020603050405020304" pitchFamily="18" charset="0"/>
              </a:rPr>
              <a:t> main </a:t>
            </a:r>
            <a:r>
              <a:rPr lang="en-US" sz="2000" dirty="0">
                <a:latin typeface="Times New Roman" panose="02020603050405020304" pitchFamily="18" charset="0"/>
                <a:cs typeface="Times New Roman" panose="02020603050405020304" pitchFamily="18" charset="0"/>
              </a:rPr>
              <a:t>problems are </a:t>
            </a:r>
            <a:r>
              <a:rPr lang="en-US" sz="2000" b="1" dirty="0">
                <a:latin typeface="Times New Roman" panose="02020603050405020304" pitchFamily="18" charset="0"/>
                <a:cs typeface="Times New Roman" panose="02020603050405020304" pitchFamily="18" charset="0"/>
              </a:rPr>
              <a:t>lost </a:t>
            </a:r>
            <a:r>
              <a:rPr lang="en-US" sz="2000" b="1" dirty="0" smtClean="0">
                <a:latin typeface="Times New Roman" panose="02020603050405020304" pitchFamily="18" charset="0"/>
                <a:cs typeface="Times New Roman" panose="02020603050405020304" pitchFamily="18" charset="0"/>
              </a:rPr>
              <a:t>updates,</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uncommitted </a:t>
            </a:r>
            <a:r>
              <a:rPr lang="en-US" sz="2000" b="1" dirty="0">
                <a:latin typeface="Times New Roman" panose="02020603050405020304" pitchFamily="18" charset="0"/>
                <a:cs typeface="Times New Roman" panose="02020603050405020304" pitchFamily="18" charset="0"/>
              </a:rPr>
              <a:t>data, Unrepeatable Read </a:t>
            </a:r>
            <a:r>
              <a:rPr lang="en-US" sz="2000" b="1" dirty="0" smtClean="0">
                <a:latin typeface="Times New Roman" panose="02020603050405020304" pitchFamily="18" charset="0"/>
                <a:cs typeface="Times New Roman" panose="02020603050405020304" pitchFamily="18" charset="0"/>
              </a:rPr>
              <a:t>Problem ,and inconsistent </a:t>
            </a:r>
            <a:r>
              <a:rPr lang="en-US" sz="2000" b="1" dirty="0">
                <a:latin typeface="Times New Roman" panose="02020603050405020304" pitchFamily="18" charset="0"/>
                <a:cs typeface="Times New Roman" panose="02020603050405020304" pitchFamily="18" charset="0"/>
              </a:rPr>
              <a:t>retrievals.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Lost Update Problem</a:t>
            </a:r>
          </a:p>
          <a:p>
            <a:pPr lvl="1" algn="just">
              <a:lnSpc>
                <a:spcPct val="90000"/>
              </a:lnSpc>
            </a:pPr>
            <a:r>
              <a:rPr lang="en-US" sz="2200" dirty="0">
                <a:solidFill>
                  <a:schemeClr val="tx1"/>
                </a:solidFill>
                <a:latin typeface="Times New Roman" panose="02020603050405020304" pitchFamily="18" charset="0"/>
                <a:cs typeface="Times New Roman" panose="02020603050405020304" pitchFamily="18" charset="0"/>
              </a:rPr>
              <a:t>This occurs when </a:t>
            </a:r>
            <a:r>
              <a:rPr lang="en-US" sz="2200" dirty="0">
                <a:solidFill>
                  <a:srgbClr val="FF0000"/>
                </a:solidFill>
                <a:latin typeface="Times New Roman" panose="02020603050405020304" pitchFamily="18" charset="0"/>
                <a:cs typeface="Times New Roman" panose="02020603050405020304" pitchFamily="18" charset="0"/>
              </a:rPr>
              <a:t>two transactions that access the same database items</a:t>
            </a:r>
            <a:r>
              <a:rPr lang="en-US" sz="2200" dirty="0">
                <a:solidFill>
                  <a:schemeClr val="tx1"/>
                </a:solidFill>
                <a:latin typeface="Times New Roman" panose="02020603050405020304" pitchFamily="18" charset="0"/>
                <a:cs typeface="Times New Roman" panose="02020603050405020304" pitchFamily="18" charset="0"/>
              </a:rPr>
              <a:t> have their operations interleaved in a way that makes the value of some database item </a:t>
            </a:r>
            <a:r>
              <a:rPr lang="en-US" sz="2200" dirty="0">
                <a:solidFill>
                  <a:srgbClr val="FF0000"/>
                </a:solidFill>
                <a:latin typeface="Times New Roman" panose="02020603050405020304" pitchFamily="18" charset="0"/>
                <a:cs typeface="Times New Roman" panose="02020603050405020304" pitchFamily="18" charset="0"/>
              </a:rPr>
              <a:t>incorrect</a:t>
            </a:r>
            <a:r>
              <a:rPr lang="en-US" sz="2200" dirty="0">
                <a:solidFill>
                  <a:schemeClr val="tx1"/>
                </a:solidFill>
                <a:latin typeface="Times New Roman" panose="02020603050405020304" pitchFamily="18" charset="0"/>
                <a:cs typeface="Times New Roman" panose="02020603050405020304" pitchFamily="18" charset="0"/>
              </a:rPr>
              <a:t>. </a:t>
            </a:r>
          </a:p>
          <a:p>
            <a:endParaRPr lang="en-US" sz="2200" b="1" dirty="0"/>
          </a:p>
          <a:p>
            <a:pPr marL="0" indent="0">
              <a:buNone/>
            </a:pPr>
            <a:r>
              <a:rPr lang="en-US" sz="2200" b="1" dirty="0"/>
              <a:t/>
            </a:r>
            <a:br>
              <a:rPr lang="en-US" sz="2200" b="1" dirty="0"/>
            </a:br>
            <a:endParaRPr lang="en-US" sz="2200"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114800"/>
            <a:ext cx="4267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6105525"/>
            <a:ext cx="34385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953000" y="4000143"/>
            <a:ext cx="4038600" cy="2400657"/>
          </a:xfrm>
          <a:prstGeom prst="rect">
            <a:avLst/>
          </a:prstGeom>
        </p:spPr>
        <p:txBody>
          <a:bodyPr wrap="square">
            <a:spAutoFit/>
          </a:bodyPr>
          <a:lstStyle/>
          <a:p>
            <a:pPr algn="just"/>
            <a:r>
              <a:rPr lang="en-US" sz="1500" dirty="0">
                <a:latin typeface="Times New Roman" panose="02020603050405020304" pitchFamily="18" charset="0"/>
                <a:cs typeface="Times New Roman" panose="02020603050405020304" pitchFamily="18" charset="0"/>
              </a:rPr>
              <a:t>For example, if </a:t>
            </a:r>
            <a:r>
              <a:rPr lang="en-US" sz="1500" i="1" dirty="0">
                <a:latin typeface="Times New Roman" panose="02020603050405020304" pitchFamily="18" charset="0"/>
                <a:cs typeface="Times New Roman" panose="02020603050405020304" pitchFamily="18" charset="0"/>
              </a:rPr>
              <a:t>X </a:t>
            </a:r>
            <a:r>
              <a:rPr lang="en-US" sz="1500" dirty="0">
                <a:latin typeface="Times New Roman" panose="02020603050405020304" pitchFamily="18" charset="0"/>
                <a:cs typeface="Times New Roman" panose="02020603050405020304" pitchFamily="18" charset="0"/>
              </a:rPr>
              <a:t>= 80 at the start (</a:t>
            </a:r>
            <a:r>
              <a:rPr lang="en-US" sz="1500" dirty="0" smtClean="0">
                <a:latin typeface="Times New Roman" panose="02020603050405020304" pitchFamily="18" charset="0"/>
                <a:cs typeface="Times New Roman" panose="02020603050405020304" pitchFamily="18" charset="0"/>
              </a:rPr>
              <a:t>originally there </a:t>
            </a:r>
            <a:r>
              <a:rPr lang="en-US" sz="1500" dirty="0">
                <a:latin typeface="Times New Roman" panose="02020603050405020304" pitchFamily="18" charset="0"/>
                <a:cs typeface="Times New Roman" panose="02020603050405020304" pitchFamily="18" charset="0"/>
              </a:rPr>
              <a:t>were 80 reservations on the flight), </a:t>
            </a:r>
            <a:r>
              <a:rPr lang="en-US" sz="1500" i="1" dirty="0">
                <a:latin typeface="Times New Roman" panose="02020603050405020304" pitchFamily="18" charset="0"/>
                <a:cs typeface="Times New Roman" panose="02020603050405020304" pitchFamily="18" charset="0"/>
              </a:rPr>
              <a:t>N </a:t>
            </a:r>
            <a:r>
              <a:rPr lang="en-US" sz="1500" dirty="0">
                <a:latin typeface="Times New Roman" panose="02020603050405020304" pitchFamily="18" charset="0"/>
                <a:cs typeface="Times New Roman" panose="02020603050405020304" pitchFamily="18" charset="0"/>
              </a:rPr>
              <a:t>= 5 (</a:t>
            </a:r>
            <a:r>
              <a:rPr lang="en-US" sz="1500" i="1" dirty="0">
                <a:latin typeface="Times New Roman" panose="02020603050405020304" pitchFamily="18" charset="0"/>
                <a:cs typeface="Times New Roman" panose="02020603050405020304" pitchFamily="18" charset="0"/>
              </a:rPr>
              <a:t>T</a:t>
            </a:r>
            <a:r>
              <a:rPr lang="en-US" sz="1500" dirty="0">
                <a:latin typeface="Times New Roman" panose="02020603050405020304" pitchFamily="18" charset="0"/>
                <a:cs typeface="Times New Roman" panose="02020603050405020304" pitchFamily="18" charset="0"/>
              </a:rPr>
              <a:t>1 transfers 5 seat reservations </a:t>
            </a:r>
            <a:r>
              <a:rPr lang="en-US" sz="1500" dirty="0" smtClean="0">
                <a:latin typeface="Times New Roman" panose="02020603050405020304" pitchFamily="18" charset="0"/>
                <a:cs typeface="Times New Roman" panose="02020603050405020304" pitchFamily="18" charset="0"/>
              </a:rPr>
              <a:t>from the flight corresponding </a:t>
            </a:r>
            <a:r>
              <a:rPr lang="en-US" sz="1500" dirty="0">
                <a:latin typeface="Times New Roman" panose="02020603050405020304" pitchFamily="18" charset="0"/>
                <a:cs typeface="Times New Roman" panose="02020603050405020304" pitchFamily="18" charset="0"/>
              </a:rPr>
              <a:t>to </a:t>
            </a:r>
            <a:r>
              <a:rPr lang="en-US" sz="1500" i="1" dirty="0">
                <a:latin typeface="Times New Roman" panose="02020603050405020304" pitchFamily="18" charset="0"/>
                <a:cs typeface="Times New Roman" panose="02020603050405020304" pitchFamily="18" charset="0"/>
              </a:rPr>
              <a:t>X </a:t>
            </a:r>
            <a:r>
              <a:rPr lang="en-US" sz="1500" dirty="0">
                <a:latin typeface="Times New Roman" panose="02020603050405020304" pitchFamily="18" charset="0"/>
                <a:cs typeface="Times New Roman" panose="02020603050405020304" pitchFamily="18" charset="0"/>
              </a:rPr>
              <a:t>to the flight corresponding to </a:t>
            </a:r>
            <a:r>
              <a:rPr lang="en-US" sz="1500" i="1" dirty="0">
                <a:latin typeface="Times New Roman" panose="02020603050405020304" pitchFamily="18" charset="0"/>
                <a:cs typeface="Times New Roman" panose="02020603050405020304" pitchFamily="18" charset="0"/>
              </a:rPr>
              <a:t>Y</a:t>
            </a:r>
            <a:r>
              <a:rPr lang="en-US" sz="1500" dirty="0">
                <a:latin typeface="Times New Roman" panose="02020603050405020304" pitchFamily="18" charset="0"/>
                <a:cs typeface="Times New Roman" panose="02020603050405020304" pitchFamily="18" charset="0"/>
              </a:rPr>
              <a:t>), and </a:t>
            </a:r>
            <a:r>
              <a:rPr lang="en-US" sz="1500" i="1" dirty="0">
                <a:latin typeface="Times New Roman" panose="02020603050405020304" pitchFamily="18" charset="0"/>
                <a:cs typeface="Times New Roman" panose="02020603050405020304" pitchFamily="18" charset="0"/>
              </a:rPr>
              <a:t>M </a:t>
            </a:r>
            <a:r>
              <a:rPr lang="en-US" sz="1500" dirty="0">
                <a:latin typeface="Times New Roman" panose="02020603050405020304" pitchFamily="18" charset="0"/>
                <a:cs typeface="Times New Roman" panose="02020603050405020304" pitchFamily="18" charset="0"/>
              </a:rPr>
              <a:t>= 4 (</a:t>
            </a:r>
            <a:r>
              <a:rPr lang="en-US" sz="1500" i="1" dirty="0" smtClean="0">
                <a:latin typeface="Times New Roman" panose="02020603050405020304" pitchFamily="18" charset="0"/>
                <a:cs typeface="Times New Roman" panose="02020603050405020304" pitchFamily="18" charset="0"/>
              </a:rPr>
              <a:t>T</a:t>
            </a:r>
            <a:r>
              <a:rPr lang="en-US" sz="1500" dirty="0" smtClean="0">
                <a:latin typeface="Times New Roman" panose="02020603050405020304" pitchFamily="18" charset="0"/>
                <a:cs typeface="Times New Roman" panose="02020603050405020304" pitchFamily="18" charset="0"/>
              </a:rPr>
              <a:t>2 reserves </a:t>
            </a:r>
            <a:r>
              <a:rPr lang="en-US" sz="1500" dirty="0">
                <a:latin typeface="Times New Roman" panose="02020603050405020304" pitchFamily="18" charset="0"/>
                <a:cs typeface="Times New Roman" panose="02020603050405020304" pitchFamily="18" charset="0"/>
              </a:rPr>
              <a:t>4 seats on </a:t>
            </a:r>
            <a:r>
              <a:rPr lang="en-US" sz="1500" i="1" dirty="0">
                <a:latin typeface="Times New Roman" panose="02020603050405020304" pitchFamily="18" charset="0"/>
                <a:cs typeface="Times New Roman" panose="02020603050405020304" pitchFamily="18" charset="0"/>
              </a:rPr>
              <a:t>X</a:t>
            </a:r>
            <a:r>
              <a:rPr lang="en-US" sz="1500" dirty="0">
                <a:latin typeface="Times New Roman" panose="02020603050405020304" pitchFamily="18" charset="0"/>
                <a:cs typeface="Times New Roman" panose="02020603050405020304" pitchFamily="18" charset="0"/>
              </a:rPr>
              <a:t>), the final result should be </a:t>
            </a:r>
            <a:r>
              <a:rPr lang="en-US" sz="1500" i="1" dirty="0">
                <a:latin typeface="Times New Roman" panose="02020603050405020304" pitchFamily="18" charset="0"/>
                <a:cs typeface="Times New Roman" panose="02020603050405020304" pitchFamily="18" charset="0"/>
              </a:rPr>
              <a:t>X </a:t>
            </a:r>
            <a:r>
              <a:rPr lang="en-US" sz="1500" dirty="0">
                <a:latin typeface="Times New Roman" panose="02020603050405020304" pitchFamily="18" charset="0"/>
                <a:cs typeface="Times New Roman" panose="02020603050405020304" pitchFamily="18" charset="0"/>
              </a:rPr>
              <a:t>= 79. However, in </a:t>
            </a:r>
            <a:r>
              <a:rPr lang="en-US" sz="1500" dirty="0" smtClean="0">
                <a:latin typeface="Times New Roman" panose="02020603050405020304" pitchFamily="18" charset="0"/>
                <a:cs typeface="Times New Roman" panose="02020603050405020304" pitchFamily="18" charset="0"/>
              </a:rPr>
              <a:t>the interleaving</a:t>
            </a: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of </a:t>
            </a:r>
            <a:r>
              <a:rPr lang="en-US" sz="1500" dirty="0">
                <a:latin typeface="Times New Roman" panose="02020603050405020304" pitchFamily="18" charset="0"/>
                <a:cs typeface="Times New Roman" panose="02020603050405020304" pitchFamily="18" charset="0"/>
              </a:rPr>
              <a:t>operations shown in Figure 21.3(a), it is </a:t>
            </a:r>
            <a:r>
              <a:rPr lang="en-US" sz="1500" i="1" dirty="0">
                <a:latin typeface="Times New Roman" panose="02020603050405020304" pitchFamily="18" charset="0"/>
                <a:cs typeface="Times New Roman" panose="02020603050405020304" pitchFamily="18" charset="0"/>
              </a:rPr>
              <a:t>X </a:t>
            </a:r>
            <a:r>
              <a:rPr lang="en-US" sz="1500" dirty="0">
                <a:latin typeface="Times New Roman" panose="02020603050405020304" pitchFamily="18" charset="0"/>
                <a:cs typeface="Times New Roman" panose="02020603050405020304" pitchFamily="18" charset="0"/>
              </a:rPr>
              <a:t>= 84 because </a:t>
            </a:r>
            <a:r>
              <a:rPr lang="en-US" sz="1500" dirty="0" smtClean="0">
                <a:latin typeface="Times New Roman" panose="02020603050405020304" pitchFamily="18" charset="0"/>
                <a:cs typeface="Times New Roman" panose="02020603050405020304" pitchFamily="18" charset="0"/>
              </a:rPr>
              <a:t>the update </a:t>
            </a:r>
            <a:r>
              <a:rPr lang="en-US" sz="1500" dirty="0">
                <a:latin typeface="Times New Roman" panose="02020603050405020304" pitchFamily="18" charset="0"/>
                <a:cs typeface="Times New Roman" panose="02020603050405020304" pitchFamily="18" charset="0"/>
              </a:rPr>
              <a:t>in </a:t>
            </a:r>
            <a:r>
              <a:rPr lang="en-US" sz="1500" i="1" dirty="0">
                <a:latin typeface="Times New Roman" panose="02020603050405020304" pitchFamily="18" charset="0"/>
                <a:cs typeface="Times New Roman" panose="02020603050405020304" pitchFamily="18" charset="0"/>
              </a:rPr>
              <a:t>T</a:t>
            </a:r>
            <a:r>
              <a:rPr lang="en-US" sz="1500" dirty="0">
                <a:latin typeface="Times New Roman" panose="02020603050405020304" pitchFamily="18" charset="0"/>
                <a:cs typeface="Times New Roman" panose="02020603050405020304" pitchFamily="18" charset="0"/>
              </a:rPr>
              <a:t>1 </a:t>
            </a:r>
            <a:r>
              <a:rPr lang="en-US" sz="1500" dirty="0" smtClean="0">
                <a:latin typeface="Times New Roman" panose="02020603050405020304" pitchFamily="18" charset="0"/>
                <a:cs typeface="Times New Roman" panose="02020603050405020304" pitchFamily="18" charset="0"/>
              </a:rPr>
              <a:t>that removed </a:t>
            </a:r>
            <a:r>
              <a:rPr lang="en-US" sz="1500" dirty="0">
                <a:latin typeface="Times New Roman" panose="02020603050405020304" pitchFamily="18" charset="0"/>
                <a:cs typeface="Times New Roman" panose="02020603050405020304" pitchFamily="18" charset="0"/>
              </a:rPr>
              <a:t>the five seats from </a:t>
            </a:r>
            <a:r>
              <a:rPr lang="en-US" sz="1500" i="1" dirty="0">
                <a:latin typeface="Times New Roman" panose="02020603050405020304" pitchFamily="18" charset="0"/>
                <a:cs typeface="Times New Roman" panose="02020603050405020304" pitchFamily="18" charset="0"/>
              </a:rPr>
              <a:t>X </a:t>
            </a:r>
            <a:r>
              <a:rPr lang="en-US" sz="1500" dirty="0">
                <a:latin typeface="Times New Roman" panose="02020603050405020304" pitchFamily="18" charset="0"/>
                <a:cs typeface="Times New Roman" panose="02020603050405020304" pitchFamily="18" charset="0"/>
              </a:rPr>
              <a:t>was </a:t>
            </a:r>
            <a:r>
              <a:rPr lang="en-US" sz="1500" i="1" dirty="0">
                <a:latin typeface="Times New Roman" panose="02020603050405020304" pitchFamily="18" charset="0"/>
                <a:cs typeface="Times New Roman" panose="02020603050405020304" pitchFamily="18" charset="0"/>
              </a:rPr>
              <a:t>lost</a:t>
            </a:r>
            <a:r>
              <a:rPr lang="en-US" sz="1500" dirty="0">
                <a:latin typeface="Times New Roman" panose="02020603050405020304" pitchFamily="18" charset="0"/>
                <a:cs typeface="Times New Roman" panose="02020603050405020304" pitchFamily="18" charset="0"/>
              </a:rPr>
              <a:t>.</a:t>
            </a:r>
            <a:br>
              <a:rPr lang="en-US" sz="1500" dirty="0">
                <a:latin typeface="Times New Roman" panose="02020603050405020304" pitchFamily="18" charset="0"/>
                <a:cs typeface="Times New Roman" panose="02020603050405020304" pitchFamily="18" charset="0"/>
              </a:rPr>
            </a:br>
            <a:endParaRPr lang="en-US" sz="1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11</a:t>
            </a:fld>
            <a:endParaRPr lang="en-US"/>
          </a:p>
        </p:txBody>
      </p:sp>
      <p:sp>
        <p:nvSpPr>
          <p:cNvPr id="5" name="Title 1"/>
          <p:cNvSpPr>
            <a:spLocks noGrp="1"/>
          </p:cNvSpPr>
          <p:nvPr>
            <p:ph type="title"/>
          </p:nvPr>
        </p:nvSpPr>
        <p:spPr>
          <a:xfrm>
            <a:off x="381000" y="76200"/>
            <a:ext cx="8229600" cy="381000"/>
          </a:xfrm>
        </p:spPr>
        <p:txBody>
          <a:bodyPr>
            <a:normAutofit fontScale="90000"/>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cont’d</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18" y="4343400"/>
            <a:ext cx="7696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
          </p:nvPr>
        </p:nvSpPr>
        <p:spPr>
          <a:xfrm>
            <a:off x="0" y="533400"/>
            <a:ext cx="8991600" cy="3352800"/>
          </a:xfrm>
        </p:spPr>
        <p:txBody>
          <a:bodyPr>
            <a:noAutofit/>
          </a:bodyPr>
          <a:lstStyle/>
          <a:p>
            <a:pPr marL="0" indent="0" algn="just">
              <a:lnSpc>
                <a:spcPct val="90000"/>
              </a:lnSpc>
              <a:buNone/>
            </a:pPr>
            <a:r>
              <a:rPr lang="en-US" sz="2200" b="1" dirty="0" smtClean="0">
                <a:latin typeface="Times New Roman" panose="02020603050405020304" pitchFamily="18" charset="0"/>
                <a:cs typeface="Times New Roman" panose="02020603050405020304" pitchFamily="18" charset="0"/>
              </a:rPr>
              <a:t>2. The </a:t>
            </a:r>
            <a:r>
              <a:rPr lang="en-US" sz="2200" b="1" dirty="0">
                <a:latin typeface="Times New Roman" panose="02020603050405020304" pitchFamily="18" charset="0"/>
                <a:cs typeface="Times New Roman" panose="02020603050405020304" pitchFamily="18" charset="0"/>
              </a:rPr>
              <a:t>Temporary Update (or Dirty Read) Problem </a:t>
            </a:r>
          </a:p>
          <a:p>
            <a:pPr lvl="1" algn="just">
              <a:lnSpc>
                <a:spcPct val="90000"/>
              </a:lnSpc>
            </a:pPr>
            <a:r>
              <a:rPr lang="en-US" sz="2200" dirty="0">
                <a:solidFill>
                  <a:schemeClr val="tx1"/>
                </a:solidFill>
                <a:latin typeface="Times New Roman" panose="02020603050405020304" pitchFamily="18" charset="0"/>
                <a:cs typeface="Times New Roman" panose="02020603050405020304" pitchFamily="18" charset="0"/>
              </a:rPr>
              <a:t>This occurs when </a:t>
            </a:r>
            <a:r>
              <a:rPr lang="en-US" sz="2200" dirty="0">
                <a:solidFill>
                  <a:srgbClr val="FF0000"/>
                </a:solidFill>
                <a:latin typeface="Times New Roman" panose="02020603050405020304" pitchFamily="18" charset="0"/>
                <a:cs typeface="Times New Roman" panose="02020603050405020304" pitchFamily="18" charset="0"/>
              </a:rPr>
              <a:t>one transaction updates a database item </a:t>
            </a:r>
            <a:r>
              <a:rPr lang="en-US" sz="2200" dirty="0">
                <a:solidFill>
                  <a:schemeClr val="tx1"/>
                </a:solidFill>
                <a:latin typeface="Times New Roman" panose="02020603050405020304" pitchFamily="18" charset="0"/>
                <a:cs typeface="Times New Roman" panose="02020603050405020304" pitchFamily="18" charset="0"/>
              </a:rPr>
              <a:t>and then the </a:t>
            </a:r>
            <a:r>
              <a:rPr lang="en-US" sz="2200" dirty="0">
                <a:solidFill>
                  <a:srgbClr val="FF0000"/>
                </a:solidFill>
                <a:latin typeface="Times New Roman" panose="02020603050405020304" pitchFamily="18" charset="0"/>
                <a:cs typeface="Times New Roman" panose="02020603050405020304" pitchFamily="18" charset="0"/>
              </a:rPr>
              <a:t>transaction fails </a:t>
            </a:r>
            <a:r>
              <a:rPr lang="en-US" sz="2200" dirty="0">
                <a:solidFill>
                  <a:schemeClr val="tx1"/>
                </a:solidFill>
                <a:latin typeface="Times New Roman" panose="02020603050405020304" pitchFamily="18" charset="0"/>
                <a:cs typeface="Times New Roman" panose="02020603050405020304" pitchFamily="18" charset="0"/>
              </a:rPr>
              <a:t>for some reason.</a:t>
            </a:r>
          </a:p>
          <a:p>
            <a:pPr lvl="1" algn="just">
              <a:lnSpc>
                <a:spcPct val="90000"/>
              </a:lnSpc>
            </a:pPr>
            <a:r>
              <a:rPr lang="en-US" sz="2200" dirty="0">
                <a:solidFill>
                  <a:schemeClr val="tx1"/>
                </a:solidFill>
                <a:latin typeface="Times New Roman" panose="02020603050405020304" pitchFamily="18" charset="0"/>
                <a:cs typeface="Times New Roman" panose="02020603050405020304" pitchFamily="18" charset="0"/>
              </a:rPr>
              <a:t>The updated item is accessed by another transaction before it is changed back to its original value. </a:t>
            </a:r>
            <a:endParaRPr lang="en-US" sz="2200" dirty="0" smtClean="0">
              <a:solidFill>
                <a:schemeClr val="tx1"/>
              </a:solidFill>
              <a:latin typeface="Times New Roman" panose="02020603050405020304" pitchFamily="18" charset="0"/>
              <a:cs typeface="Times New Roman" panose="02020603050405020304" pitchFamily="18" charset="0"/>
            </a:endParaRPr>
          </a:p>
          <a:p>
            <a:pPr lvl="1" algn="just">
              <a:lnSpc>
                <a:spcPct val="90000"/>
              </a:lnSpc>
            </a:pPr>
            <a:r>
              <a:rPr lang="en-US" sz="2200" dirty="0" smtClean="0">
                <a:solidFill>
                  <a:schemeClr val="tx1"/>
                </a:solidFill>
                <a:latin typeface="Times New Roman" panose="02020603050405020304" pitchFamily="18" charset="0"/>
                <a:cs typeface="Times New Roman" panose="02020603050405020304" pitchFamily="18" charset="0"/>
              </a:rPr>
              <a:t>Example  </a:t>
            </a:r>
            <a:r>
              <a:rPr lang="en-US" sz="2200" dirty="0">
                <a:solidFill>
                  <a:schemeClr val="tx1"/>
                </a:solidFill>
                <a:latin typeface="Times New Roman" panose="02020603050405020304" pitchFamily="18" charset="0"/>
                <a:cs typeface="Times New Roman" panose="02020603050405020304" pitchFamily="18" charset="0"/>
              </a:rPr>
              <a:t>where </a:t>
            </a:r>
            <a:r>
              <a:rPr lang="en-US" sz="2200" i="1" dirty="0">
                <a:solidFill>
                  <a:schemeClr val="tx1"/>
                </a:solidFill>
                <a:latin typeface="Times New Roman" panose="02020603050405020304" pitchFamily="18" charset="0"/>
                <a:cs typeface="Times New Roman" panose="02020603050405020304" pitchFamily="18" charset="0"/>
              </a:rPr>
              <a:t>T</a:t>
            </a:r>
            <a:r>
              <a:rPr lang="en-US" sz="2200" dirty="0">
                <a:solidFill>
                  <a:schemeClr val="tx1"/>
                </a:solidFill>
                <a:latin typeface="Times New Roman" panose="02020603050405020304" pitchFamily="18" charset="0"/>
                <a:cs typeface="Times New Roman" panose="02020603050405020304" pitchFamily="18" charset="0"/>
              </a:rPr>
              <a:t>1 updates item </a:t>
            </a:r>
            <a:r>
              <a:rPr lang="en-US" sz="2200" i="1" dirty="0">
                <a:solidFill>
                  <a:schemeClr val="tx1"/>
                </a:solidFill>
                <a:latin typeface="Times New Roman" panose="02020603050405020304" pitchFamily="18" charset="0"/>
                <a:cs typeface="Times New Roman" panose="02020603050405020304" pitchFamily="18" charset="0"/>
              </a:rPr>
              <a:t>X </a:t>
            </a:r>
            <a:r>
              <a:rPr lang="en-US" sz="2200" dirty="0">
                <a:solidFill>
                  <a:schemeClr val="tx1"/>
                </a:solidFill>
                <a:latin typeface="Times New Roman" panose="02020603050405020304" pitchFamily="18" charset="0"/>
                <a:cs typeface="Times New Roman" panose="02020603050405020304" pitchFamily="18" charset="0"/>
              </a:rPr>
              <a:t>and then fails before completion, so the </a:t>
            </a:r>
            <a:r>
              <a:rPr lang="en-US" sz="2200" dirty="0" smtClean="0">
                <a:solidFill>
                  <a:schemeClr val="tx1"/>
                </a:solidFill>
                <a:latin typeface="Times New Roman" panose="02020603050405020304" pitchFamily="18" charset="0"/>
                <a:cs typeface="Times New Roman" panose="02020603050405020304" pitchFamily="18" charset="0"/>
              </a:rPr>
              <a:t>system must </a:t>
            </a:r>
            <a:r>
              <a:rPr lang="en-US" sz="2200" dirty="0">
                <a:solidFill>
                  <a:schemeClr val="tx1"/>
                </a:solidFill>
                <a:latin typeface="Times New Roman" panose="02020603050405020304" pitchFamily="18" charset="0"/>
                <a:cs typeface="Times New Roman" panose="02020603050405020304" pitchFamily="18" charset="0"/>
              </a:rPr>
              <a:t>change </a:t>
            </a:r>
            <a:r>
              <a:rPr lang="en-US" sz="2200" i="1" dirty="0">
                <a:solidFill>
                  <a:schemeClr val="tx1"/>
                </a:solidFill>
                <a:latin typeface="Times New Roman" panose="02020603050405020304" pitchFamily="18" charset="0"/>
                <a:cs typeface="Times New Roman" panose="02020603050405020304" pitchFamily="18" charset="0"/>
              </a:rPr>
              <a:t>X </a:t>
            </a:r>
            <a:r>
              <a:rPr lang="en-US" sz="2200" dirty="0">
                <a:solidFill>
                  <a:schemeClr val="tx1"/>
                </a:solidFill>
                <a:latin typeface="Times New Roman" panose="02020603050405020304" pitchFamily="18" charset="0"/>
                <a:cs typeface="Times New Roman" panose="02020603050405020304" pitchFamily="18" charset="0"/>
              </a:rPr>
              <a:t>back to its original value. Before it can do so, however, </a:t>
            </a:r>
            <a:r>
              <a:rPr lang="en-US" sz="2200" dirty="0" smtClean="0">
                <a:solidFill>
                  <a:schemeClr val="tx1"/>
                </a:solidFill>
                <a:latin typeface="Times New Roman" panose="02020603050405020304" pitchFamily="18" charset="0"/>
                <a:cs typeface="Times New Roman" panose="02020603050405020304" pitchFamily="18" charset="0"/>
              </a:rPr>
              <a:t>transaction </a:t>
            </a:r>
            <a:r>
              <a:rPr lang="en-US" sz="2200" i="1" dirty="0" smtClean="0">
                <a:solidFill>
                  <a:schemeClr val="tx1"/>
                </a:solidFill>
                <a:latin typeface="Times New Roman" panose="02020603050405020304" pitchFamily="18" charset="0"/>
                <a:cs typeface="Times New Roman" panose="02020603050405020304" pitchFamily="18" charset="0"/>
              </a:rPr>
              <a:t>T</a:t>
            </a:r>
            <a:r>
              <a:rPr lang="en-US" sz="2200" dirty="0" smtClean="0">
                <a:solidFill>
                  <a:schemeClr val="tx1"/>
                </a:solidFill>
                <a:latin typeface="Times New Roman" panose="02020603050405020304" pitchFamily="18" charset="0"/>
                <a:cs typeface="Times New Roman" panose="02020603050405020304" pitchFamily="18" charset="0"/>
              </a:rPr>
              <a:t>2</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reads </a:t>
            </a:r>
            <a:r>
              <a:rPr lang="en-US" sz="2200" dirty="0">
                <a:solidFill>
                  <a:schemeClr val="tx1"/>
                </a:solidFill>
                <a:latin typeface="Times New Roman" panose="02020603050405020304" pitchFamily="18" charset="0"/>
                <a:cs typeface="Times New Roman" panose="02020603050405020304" pitchFamily="18" charset="0"/>
              </a:rPr>
              <a:t>the </a:t>
            </a:r>
            <a:r>
              <a:rPr lang="en-US" sz="2200" i="1" dirty="0">
                <a:solidFill>
                  <a:schemeClr val="tx1"/>
                </a:solidFill>
                <a:latin typeface="Times New Roman" panose="02020603050405020304" pitchFamily="18" charset="0"/>
                <a:cs typeface="Times New Roman" panose="02020603050405020304" pitchFamily="18" charset="0"/>
              </a:rPr>
              <a:t>temporary </a:t>
            </a:r>
            <a:r>
              <a:rPr lang="en-US" sz="2200" dirty="0">
                <a:solidFill>
                  <a:schemeClr val="tx1"/>
                </a:solidFill>
                <a:latin typeface="Times New Roman" panose="02020603050405020304" pitchFamily="18" charset="0"/>
                <a:cs typeface="Times New Roman" panose="02020603050405020304" pitchFamily="18" charset="0"/>
              </a:rPr>
              <a:t>value of </a:t>
            </a:r>
            <a:r>
              <a:rPr lang="en-US" sz="2200" i="1" dirty="0">
                <a:solidFill>
                  <a:schemeClr val="tx1"/>
                </a:solidFill>
                <a:latin typeface="Times New Roman" panose="02020603050405020304" pitchFamily="18" charset="0"/>
                <a:cs typeface="Times New Roman" panose="02020603050405020304" pitchFamily="18" charset="0"/>
              </a:rPr>
              <a:t>X</a:t>
            </a:r>
            <a:r>
              <a:rPr lang="en-US" sz="2200" dirty="0">
                <a:solidFill>
                  <a:schemeClr val="tx1"/>
                </a:solidFill>
                <a:latin typeface="Times New Roman" panose="02020603050405020304" pitchFamily="18" charset="0"/>
                <a:cs typeface="Times New Roman" panose="02020603050405020304" pitchFamily="18" charset="0"/>
              </a:rPr>
              <a:t>, which will </a:t>
            </a:r>
            <a:r>
              <a:rPr lang="en-US" sz="2200" dirty="0" smtClean="0">
                <a:solidFill>
                  <a:schemeClr val="tx1"/>
                </a:solidFill>
                <a:latin typeface="Times New Roman" panose="02020603050405020304" pitchFamily="18" charset="0"/>
                <a:cs typeface="Times New Roman" panose="02020603050405020304" pitchFamily="18" charset="0"/>
              </a:rPr>
              <a:t>not be </a:t>
            </a:r>
            <a:r>
              <a:rPr lang="en-US" sz="2200" dirty="0">
                <a:solidFill>
                  <a:schemeClr val="tx1"/>
                </a:solidFill>
                <a:latin typeface="Times New Roman" panose="02020603050405020304" pitchFamily="18" charset="0"/>
                <a:cs typeface="Times New Roman" panose="02020603050405020304" pitchFamily="18" charset="0"/>
              </a:rPr>
              <a:t>recorded permanently in the database because of the failure of </a:t>
            </a:r>
            <a:r>
              <a:rPr lang="en-US" sz="2200" i="1" dirty="0" smtClean="0">
                <a:solidFill>
                  <a:schemeClr val="tx1"/>
                </a:solidFill>
                <a:latin typeface="Times New Roman" panose="02020603050405020304" pitchFamily="18" charset="0"/>
                <a:cs typeface="Times New Roman" panose="02020603050405020304" pitchFamily="18" charset="0"/>
              </a:rPr>
              <a:t>T</a:t>
            </a:r>
            <a:r>
              <a:rPr lang="en-US" sz="2200" dirty="0" smtClean="0">
                <a:solidFill>
                  <a:schemeClr val="tx1"/>
                </a:solidFill>
                <a:latin typeface="Times New Roman" panose="02020603050405020304" pitchFamily="18" charset="0"/>
                <a:cs typeface="Times New Roman" panose="02020603050405020304" pitchFamily="18" charset="0"/>
              </a:rPr>
              <a:t>1.</a:t>
            </a:r>
          </a:p>
          <a:p>
            <a:pPr lvl="1" algn="just">
              <a:lnSpc>
                <a:spcPct val="90000"/>
              </a:lnSpc>
            </a:pP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value of item X that is read by T2 is called </a:t>
            </a:r>
            <a:r>
              <a:rPr lang="en-US" sz="2200" dirty="0" smtClean="0">
                <a:solidFill>
                  <a:schemeClr val="tx1"/>
                </a:solidFill>
                <a:latin typeface="Times New Roman" panose="02020603050405020304" pitchFamily="18" charset="0"/>
                <a:cs typeface="Times New Roman" panose="02020603050405020304" pitchFamily="18" charset="0"/>
              </a:rPr>
              <a:t>dirty data </a:t>
            </a:r>
            <a:r>
              <a:rPr lang="en-US" sz="2200" dirty="0">
                <a:solidFill>
                  <a:schemeClr val="tx1"/>
                </a:solidFill>
                <a:latin typeface="Times New Roman" panose="02020603050405020304" pitchFamily="18" charset="0"/>
                <a:cs typeface="Times New Roman" panose="02020603050405020304" pitchFamily="18" charset="0"/>
              </a:rPr>
              <a:t>because it has been created by </a:t>
            </a:r>
            <a:r>
              <a:rPr lang="en-US" sz="2200" dirty="0" smtClean="0">
                <a:solidFill>
                  <a:schemeClr val="tx1"/>
                </a:solidFill>
                <a:latin typeface="Times New Roman" panose="02020603050405020304" pitchFamily="18" charset="0"/>
                <a:cs typeface="Times New Roman" panose="02020603050405020304" pitchFamily="18" charset="0"/>
              </a:rPr>
              <a:t>a transaction </a:t>
            </a:r>
            <a:r>
              <a:rPr lang="en-US" sz="2200" dirty="0">
                <a:solidFill>
                  <a:schemeClr val="tx1"/>
                </a:solidFill>
                <a:latin typeface="Times New Roman" panose="02020603050405020304" pitchFamily="18" charset="0"/>
                <a:cs typeface="Times New Roman" panose="02020603050405020304" pitchFamily="18" charset="0"/>
              </a:rPr>
              <a:t>that has not completed and committed yet; hence, this problem is also known as the </a:t>
            </a:r>
            <a:r>
              <a:rPr lang="en-US" sz="2200" dirty="0" smtClean="0">
                <a:solidFill>
                  <a:srgbClr val="FF0000"/>
                </a:solidFill>
                <a:latin typeface="Times New Roman" panose="02020603050405020304" pitchFamily="18" charset="0"/>
                <a:cs typeface="Times New Roman" panose="02020603050405020304" pitchFamily="18" charset="0"/>
              </a:rPr>
              <a:t>dirty read </a:t>
            </a:r>
            <a:r>
              <a:rPr lang="en-US" sz="2200" dirty="0">
                <a:solidFill>
                  <a:srgbClr val="FF0000"/>
                </a:solidFill>
                <a:latin typeface="Times New Roman" panose="02020603050405020304" pitchFamily="18" charset="0"/>
                <a:cs typeface="Times New Roman" panose="02020603050405020304" pitchFamily="18" charset="0"/>
              </a:rPr>
              <a:t>problem.</a:t>
            </a:r>
            <a:br>
              <a:rPr lang="en-US" sz="2200" dirty="0">
                <a:solidFill>
                  <a:srgbClr val="FF0000"/>
                </a:solidFill>
                <a:latin typeface="Times New Roman" panose="02020603050405020304" pitchFamily="18" charset="0"/>
                <a:cs typeface="Times New Roman" panose="02020603050405020304" pitchFamily="18" charset="0"/>
              </a:rPr>
            </a:br>
            <a:endParaRPr lang="en-US" sz="22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85800"/>
            <a:ext cx="8686800" cy="3352800"/>
          </a:xfrm>
        </p:spPr>
        <p:txBody>
          <a:bodyPr>
            <a:normAutofit lnSpcReduction="10000"/>
          </a:bodyPr>
          <a:lstStyle/>
          <a:p>
            <a:pPr marL="0" indent="0" algn="just">
              <a:lnSpc>
                <a:spcPct val="90000"/>
              </a:lnSpc>
              <a:buNone/>
            </a:pPr>
            <a:r>
              <a:rPr lang="en-US" sz="2200" b="1" dirty="0" smtClean="0">
                <a:latin typeface="Times New Roman" panose="02020603050405020304" pitchFamily="18" charset="0"/>
                <a:cs typeface="Times New Roman" panose="02020603050405020304" pitchFamily="18" charset="0"/>
              </a:rPr>
              <a:t>3. The </a:t>
            </a:r>
            <a:r>
              <a:rPr lang="en-US" sz="2200" b="1" dirty="0">
                <a:latin typeface="Times New Roman" panose="02020603050405020304" pitchFamily="18" charset="0"/>
                <a:cs typeface="Times New Roman" panose="02020603050405020304" pitchFamily="18" charset="0"/>
              </a:rPr>
              <a:t>Incorrect Summary Problem</a:t>
            </a:r>
          </a:p>
          <a:p>
            <a:pPr lvl="1" algn="just">
              <a:lnSpc>
                <a:spcPct val="90000"/>
              </a:lnSpc>
            </a:pPr>
            <a:r>
              <a:rPr lang="en-US" sz="2400" dirty="0">
                <a:solidFill>
                  <a:schemeClr val="tx1"/>
                </a:solidFill>
                <a:latin typeface="Times New Roman" panose="02020603050405020304" pitchFamily="18" charset="0"/>
                <a:cs typeface="Times New Roman" panose="02020603050405020304" pitchFamily="18" charset="0"/>
              </a:rPr>
              <a:t>If one transaction is </a:t>
            </a:r>
            <a:r>
              <a:rPr lang="en-US" sz="2400" dirty="0">
                <a:solidFill>
                  <a:srgbClr val="FF0000"/>
                </a:solidFill>
                <a:latin typeface="Times New Roman" panose="02020603050405020304" pitchFamily="18" charset="0"/>
                <a:cs typeface="Times New Roman" panose="02020603050405020304" pitchFamily="18" charset="0"/>
              </a:rPr>
              <a:t>calculating an </a:t>
            </a:r>
            <a:r>
              <a:rPr lang="en-US" sz="2400" dirty="0" smtClean="0">
                <a:solidFill>
                  <a:srgbClr val="FF0000"/>
                </a:solidFill>
                <a:latin typeface="Times New Roman" panose="02020603050405020304" pitchFamily="18" charset="0"/>
                <a:cs typeface="Times New Roman" panose="02020603050405020304" pitchFamily="18" charset="0"/>
              </a:rPr>
              <a:t>aggregate(total) </a:t>
            </a:r>
            <a:r>
              <a:rPr lang="en-US" sz="2400" dirty="0">
                <a:solidFill>
                  <a:srgbClr val="FF0000"/>
                </a:solidFill>
                <a:latin typeface="Times New Roman" panose="02020603050405020304" pitchFamily="18" charset="0"/>
                <a:cs typeface="Times New Roman" panose="02020603050405020304" pitchFamily="18" charset="0"/>
              </a:rPr>
              <a:t>summary </a:t>
            </a:r>
            <a:r>
              <a:rPr lang="en-US" sz="2400" dirty="0">
                <a:solidFill>
                  <a:schemeClr val="tx1"/>
                </a:solidFill>
                <a:latin typeface="Times New Roman" panose="02020603050405020304" pitchFamily="18" charset="0"/>
                <a:cs typeface="Times New Roman" panose="02020603050405020304" pitchFamily="18" charset="0"/>
              </a:rPr>
              <a:t>function on a number of records while other transactions are updating some of these records, the aggregate function may calculate some values before they are updated and others after they are updated. </a:t>
            </a:r>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a:lnSpc>
                <a:spcPct val="90000"/>
              </a:lnSpc>
            </a:pPr>
            <a:r>
              <a:rPr lang="en-US" sz="2400" dirty="0" smtClean="0">
                <a:solidFill>
                  <a:schemeClr val="tx1"/>
                </a:solidFill>
                <a:latin typeface="Times New Roman" panose="02020603050405020304" pitchFamily="18" charset="0"/>
                <a:cs typeface="Times New Roman" panose="02020603050405020304" pitchFamily="18" charset="0"/>
              </a:rPr>
              <a:t>T1 is calculating aggregation but T2 is updating some records </a:t>
            </a:r>
          </a:p>
          <a:p>
            <a:pPr lvl="1" algn="just">
              <a:lnSpc>
                <a:spcPct val="90000"/>
              </a:lnSpc>
            </a:pPr>
            <a:r>
              <a:rPr lang="en-US" sz="2400" dirty="0" smtClean="0">
                <a:solidFill>
                  <a:schemeClr val="tx1"/>
                </a:solidFill>
                <a:latin typeface="Times New Roman" panose="02020603050405020304" pitchFamily="18" charset="0"/>
                <a:cs typeface="Times New Roman" panose="02020603050405020304" pitchFamily="18" charset="0"/>
              </a:rPr>
              <a:t>Some values updated before and some values updated after</a:t>
            </a:r>
          </a:p>
          <a:p>
            <a:pPr lvl="1" algn="just">
              <a:lnSpc>
                <a:spcPct val="90000"/>
              </a:lnSpc>
            </a:pPr>
            <a:r>
              <a:rPr lang="en-US" sz="2400" dirty="0" smtClean="0">
                <a:solidFill>
                  <a:schemeClr val="tx1"/>
                </a:solidFill>
                <a:latin typeface="Times New Roman" panose="02020603050405020304" pitchFamily="18" charset="0"/>
                <a:cs typeface="Times New Roman" panose="02020603050405020304" pitchFamily="18" charset="0"/>
              </a:rPr>
              <a:t>So the value of aggregation after and before updating will be different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12</a:t>
            </a:fld>
            <a:endParaRPr lang="en-US"/>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4038600"/>
            <a:ext cx="7924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533401" y="34636"/>
            <a:ext cx="8229600" cy="533400"/>
          </a:xfrm>
        </p:spPr>
        <p:txBody>
          <a:bodyPr>
            <a:normAutofit/>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cont’d</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solidFill>
                  <a:srgbClr val="C00000"/>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cont’d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13</a:t>
            </a:fld>
            <a:endParaRPr lang="en-US"/>
          </a:p>
        </p:txBody>
      </p:sp>
      <p:sp>
        <p:nvSpPr>
          <p:cNvPr id="4" name="Content Placeholder 3"/>
          <p:cNvSpPr>
            <a:spLocks noGrp="1"/>
          </p:cNvSpPr>
          <p:nvPr>
            <p:ph sz="quarter" idx="1"/>
          </p:nvPr>
        </p:nvSpPr>
        <p:spPr>
          <a:xfrm>
            <a:off x="152400" y="685800"/>
            <a:ext cx="8915400" cy="59436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4. The </a:t>
            </a:r>
            <a:r>
              <a:rPr lang="en-US" b="1" dirty="0">
                <a:latin typeface="Times New Roman" panose="02020603050405020304" pitchFamily="18" charset="0"/>
                <a:cs typeface="Times New Roman" panose="02020603050405020304" pitchFamily="18" charset="0"/>
              </a:rPr>
              <a:t>Unrepeatable Read Problem</a:t>
            </a:r>
          </a:p>
          <a:p>
            <a:pPr lvl="1" algn="just"/>
            <a:r>
              <a:rPr lang="en-US" sz="2200" dirty="0">
                <a:solidFill>
                  <a:schemeClr val="tx1"/>
                </a:solidFill>
                <a:latin typeface="Times New Roman" panose="02020603050405020304" pitchFamily="18" charset="0"/>
                <a:cs typeface="Times New Roman" panose="02020603050405020304" pitchFamily="18" charset="0"/>
              </a:rPr>
              <a:t>Another problem that may occur is called </a:t>
            </a:r>
            <a:r>
              <a:rPr lang="en-US" sz="2200" i="1" dirty="0">
                <a:solidFill>
                  <a:schemeClr val="tx1"/>
                </a:solidFill>
                <a:latin typeface="Times New Roman" panose="02020603050405020304" pitchFamily="18" charset="0"/>
                <a:cs typeface="Times New Roman" panose="02020603050405020304" pitchFamily="18" charset="0"/>
              </a:rPr>
              <a:t>unrepeatable read</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where a transaction </a:t>
            </a:r>
            <a:r>
              <a:rPr lang="en-US" sz="2200" i="1" dirty="0">
                <a:solidFill>
                  <a:srgbClr val="FF0000"/>
                </a:solidFill>
                <a:latin typeface="Times New Roman" panose="02020603050405020304" pitchFamily="18" charset="0"/>
                <a:cs typeface="Times New Roman" panose="02020603050405020304" pitchFamily="18" charset="0"/>
              </a:rPr>
              <a:t>T </a:t>
            </a:r>
            <a:r>
              <a:rPr lang="en-US" sz="2200" dirty="0">
                <a:solidFill>
                  <a:srgbClr val="FF0000"/>
                </a:solidFill>
                <a:latin typeface="Times New Roman" panose="02020603050405020304" pitchFamily="18" charset="0"/>
                <a:cs typeface="Times New Roman" panose="02020603050405020304" pitchFamily="18" charset="0"/>
              </a:rPr>
              <a:t>reads the same item twice and the item is changed by another transaction </a:t>
            </a:r>
            <a:r>
              <a:rPr lang="en-US" sz="2200" i="1" dirty="0">
                <a:solidFill>
                  <a:srgbClr val="FF0000"/>
                </a:solidFill>
                <a:latin typeface="Times New Roman" panose="02020603050405020304" pitchFamily="18" charset="0"/>
                <a:cs typeface="Times New Roman" panose="02020603050405020304" pitchFamily="18" charset="0"/>
              </a:rPr>
              <a:t>T’</a:t>
            </a:r>
            <a:r>
              <a:rPr lang="en-US" sz="2200" dirty="0">
                <a:solidFill>
                  <a:srgbClr val="FF0000"/>
                </a:solidFill>
                <a:latin typeface="Times New Roman" panose="02020603050405020304" pitchFamily="18" charset="0"/>
                <a:cs typeface="Times New Roman" panose="02020603050405020304" pitchFamily="18" charset="0"/>
              </a:rPr>
              <a:t> between the two reads.</a:t>
            </a:r>
            <a:r>
              <a:rPr lang="en-US" sz="2200" dirty="0">
                <a:solidFill>
                  <a:schemeClr val="tx1"/>
                </a:solidFill>
                <a:latin typeface="Times New Roman" panose="02020603050405020304" pitchFamily="18" charset="0"/>
                <a:cs typeface="Times New Roman" panose="02020603050405020304" pitchFamily="18" charset="0"/>
              </a:rPr>
              <a:t> Hence, </a:t>
            </a:r>
            <a:r>
              <a:rPr lang="en-US" sz="2200" i="1" dirty="0">
                <a:solidFill>
                  <a:schemeClr val="tx1"/>
                </a:solidFill>
                <a:latin typeface="Times New Roman" panose="02020603050405020304" pitchFamily="18" charset="0"/>
                <a:cs typeface="Times New Roman" panose="02020603050405020304" pitchFamily="18" charset="0"/>
              </a:rPr>
              <a:t>T </a:t>
            </a:r>
            <a:r>
              <a:rPr lang="en-US" sz="2200" dirty="0">
                <a:solidFill>
                  <a:schemeClr val="tx1"/>
                </a:solidFill>
                <a:latin typeface="Times New Roman" panose="02020603050405020304" pitchFamily="18" charset="0"/>
                <a:cs typeface="Times New Roman" panose="02020603050405020304" pitchFamily="18" charset="0"/>
              </a:rPr>
              <a:t>receives </a:t>
            </a:r>
            <a:r>
              <a:rPr lang="en-US" sz="2200" i="1" dirty="0">
                <a:solidFill>
                  <a:schemeClr val="tx1"/>
                </a:solidFill>
                <a:latin typeface="Times New Roman" panose="02020603050405020304" pitchFamily="18" charset="0"/>
                <a:cs typeface="Times New Roman" panose="02020603050405020304" pitchFamily="18" charset="0"/>
              </a:rPr>
              <a:t>different values </a:t>
            </a:r>
            <a:r>
              <a:rPr lang="en-US" sz="2200" dirty="0">
                <a:solidFill>
                  <a:schemeClr val="tx1"/>
                </a:solidFill>
                <a:latin typeface="Times New Roman" panose="02020603050405020304" pitchFamily="18" charset="0"/>
                <a:cs typeface="Times New Roman" panose="02020603050405020304" pitchFamily="18" charset="0"/>
              </a:rPr>
              <a:t>for its two reads of the same item. </a:t>
            </a:r>
          </a:p>
          <a:p>
            <a:pPr lvl="1" algn="just"/>
            <a:r>
              <a:rPr lang="en-US" sz="2200" dirty="0">
                <a:solidFill>
                  <a:schemeClr val="tx1"/>
                </a:solidFill>
                <a:latin typeface="Times New Roman" panose="02020603050405020304" pitchFamily="18" charset="0"/>
                <a:cs typeface="Times New Roman" panose="02020603050405020304" pitchFamily="18" charset="0"/>
              </a:rPr>
              <a:t>This may occur, for example, if during an airline reservation transaction, a customer inquires about seat availability on several flights. </a:t>
            </a:r>
          </a:p>
          <a:p>
            <a:pPr lvl="1" algn="just"/>
            <a:r>
              <a:rPr lang="en-US" sz="2200" dirty="0">
                <a:solidFill>
                  <a:schemeClr val="tx1"/>
                </a:solidFill>
                <a:latin typeface="Times New Roman" panose="02020603050405020304" pitchFamily="18" charset="0"/>
                <a:cs typeface="Times New Roman" panose="02020603050405020304" pitchFamily="18" charset="0"/>
              </a:rPr>
              <a:t>When the customer decides on a particular flight, the transaction then reads the number of seats on that flight a second time </a:t>
            </a:r>
            <a:r>
              <a:rPr lang="en-US" sz="2200" dirty="0" smtClean="0">
                <a:solidFill>
                  <a:schemeClr val="tx1"/>
                </a:solidFill>
                <a:latin typeface="Times New Roman" panose="02020603050405020304" pitchFamily="18" charset="0"/>
                <a:cs typeface="Times New Roman" panose="02020603050405020304" pitchFamily="18" charset="0"/>
              </a:rPr>
              <a:t>before completing </a:t>
            </a:r>
            <a:r>
              <a:rPr lang="en-US" sz="2200" dirty="0">
                <a:solidFill>
                  <a:schemeClr val="tx1"/>
                </a:solidFill>
                <a:latin typeface="Times New Roman" panose="02020603050405020304" pitchFamily="18" charset="0"/>
                <a:cs typeface="Times New Roman" panose="02020603050405020304" pitchFamily="18" charset="0"/>
              </a:rPr>
              <a:t>the reservation, and it may end up reading a different value for the item. </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709"/>
            <a:ext cx="8229600" cy="533400"/>
          </a:xfrm>
        </p:spPr>
        <p:txBody>
          <a:bodyPr>
            <a:normAutofit/>
          </a:bodyPr>
          <a:lstStyle/>
          <a:p>
            <a:pPr algn="ctr"/>
            <a:r>
              <a:rPr lang="en-US" sz="2600" b="1" dirty="0">
                <a:solidFill>
                  <a:schemeClr val="tx1"/>
                </a:solidFill>
                <a:latin typeface="Times New Roman" panose="02020603050405020304" pitchFamily="18" charset="0"/>
                <a:cs typeface="Times New Roman" panose="02020603050405020304" pitchFamily="18" charset="0"/>
              </a:rPr>
              <a:t>Why Recovery Is Needed</a:t>
            </a:r>
            <a:r>
              <a:rPr lang="en-US" sz="26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t>14</a:t>
            </a:fld>
            <a:endParaRPr lang="en-US"/>
          </a:p>
        </p:txBody>
      </p:sp>
      <p:sp>
        <p:nvSpPr>
          <p:cNvPr id="5" name="Content Placeholder 4"/>
          <p:cNvSpPr>
            <a:spLocks noGrp="1"/>
          </p:cNvSpPr>
          <p:nvPr>
            <p:ph sz="quarter" idx="1"/>
          </p:nvPr>
        </p:nvSpPr>
        <p:spPr>
          <a:xfrm>
            <a:off x="76200" y="609600"/>
            <a:ext cx="8991600" cy="5715000"/>
          </a:xfrm>
        </p:spPr>
        <p:txBody>
          <a:bodyPr>
            <a:noAutofit/>
          </a:bodyPr>
          <a:lstStyle/>
          <a:p>
            <a:pPr algn="just"/>
            <a:r>
              <a:rPr lang="en-US" sz="2200" dirty="0">
                <a:latin typeface="Times New Roman" panose="02020603050405020304" pitchFamily="18" charset="0"/>
                <a:cs typeface="Times New Roman" panose="02020603050405020304" pitchFamily="18" charset="0"/>
              </a:rPr>
              <a:t>Whenever a transaction is submitted to a DBMS for execution, the system is responsible for making sure that </a:t>
            </a:r>
            <a:r>
              <a:rPr lang="en-US" sz="2200" b="1" dirty="0">
                <a:latin typeface="Times New Roman" panose="02020603050405020304" pitchFamily="18" charset="0"/>
                <a:cs typeface="Times New Roman" panose="02020603050405020304" pitchFamily="18" charset="0"/>
              </a:rPr>
              <a:t>either all the operations in the transaction are completed successfully</a:t>
            </a:r>
            <a:r>
              <a:rPr lang="en-US" sz="2200" dirty="0">
                <a:latin typeface="Times New Roman" panose="02020603050405020304" pitchFamily="18" charset="0"/>
                <a:cs typeface="Times New Roman" panose="02020603050405020304" pitchFamily="18" charset="0"/>
              </a:rPr>
              <a:t> and their effect is recorded permanently in the database, or that the </a:t>
            </a:r>
            <a:r>
              <a:rPr lang="en-US" sz="2200" b="1" dirty="0">
                <a:latin typeface="Times New Roman" panose="02020603050405020304" pitchFamily="18" charset="0"/>
                <a:cs typeface="Times New Roman" panose="02020603050405020304" pitchFamily="18" charset="0"/>
              </a:rPr>
              <a:t>transaction does not have any effect </a:t>
            </a:r>
            <a:r>
              <a:rPr lang="en-US" sz="2200" dirty="0">
                <a:latin typeface="Times New Roman" panose="02020603050405020304" pitchFamily="18" charset="0"/>
                <a:cs typeface="Times New Roman" panose="02020603050405020304" pitchFamily="18" charset="0"/>
              </a:rPr>
              <a:t>on the database or any other transactions. </a:t>
            </a:r>
          </a:p>
          <a:p>
            <a:pPr algn="just"/>
            <a:r>
              <a:rPr lang="en-US" sz="2200" dirty="0">
                <a:latin typeface="Times New Roman" panose="02020603050405020304" pitchFamily="18" charset="0"/>
                <a:cs typeface="Times New Roman" panose="02020603050405020304" pitchFamily="18" charset="0"/>
              </a:rPr>
              <a:t>In the first case, the transaction is said to be </a:t>
            </a:r>
            <a:r>
              <a:rPr lang="en-US" sz="2200" b="1" dirty="0">
                <a:latin typeface="Times New Roman" panose="02020603050405020304" pitchFamily="18" charset="0"/>
                <a:cs typeface="Times New Roman" panose="02020603050405020304" pitchFamily="18" charset="0"/>
              </a:rPr>
              <a:t>committed</a:t>
            </a:r>
            <a:r>
              <a:rPr lang="en-US" sz="2200" dirty="0">
                <a:latin typeface="Times New Roman" panose="02020603050405020304" pitchFamily="18" charset="0"/>
                <a:cs typeface="Times New Roman" panose="02020603050405020304" pitchFamily="18" charset="0"/>
              </a:rPr>
              <a:t>, whereas in the second case, the transaction is </a:t>
            </a:r>
            <a:r>
              <a:rPr lang="en-US" sz="2200" b="1" dirty="0">
                <a:latin typeface="Times New Roman" panose="02020603050405020304" pitchFamily="18" charset="0"/>
                <a:cs typeface="Times New Roman" panose="02020603050405020304" pitchFamily="18" charset="0"/>
              </a:rPr>
              <a:t>aborted</a:t>
            </a:r>
            <a:r>
              <a:rPr lang="en-US" sz="2200" dirty="0">
                <a:latin typeface="Times New Roman" panose="02020603050405020304" pitchFamily="18" charset="0"/>
                <a:cs typeface="Times New Roman" panose="02020603050405020304" pitchFamily="18" charset="0"/>
              </a:rPr>
              <a:t>. </a:t>
            </a:r>
          </a:p>
          <a:p>
            <a:pPr algn="just"/>
            <a:r>
              <a:rPr lang="en-US" sz="2200" b="1" dirty="0">
                <a:latin typeface="Times New Roman" panose="02020603050405020304" pitchFamily="18" charset="0"/>
                <a:cs typeface="Times New Roman" panose="02020603050405020304" pitchFamily="18" charset="0"/>
              </a:rPr>
              <a:t>Database recovery </a:t>
            </a:r>
            <a:r>
              <a:rPr lang="en-US" sz="2200" dirty="0">
                <a:solidFill>
                  <a:srgbClr val="FF0000"/>
                </a:solidFill>
                <a:latin typeface="Times New Roman" panose="02020603050405020304" pitchFamily="18" charset="0"/>
                <a:cs typeface="Times New Roman" panose="02020603050405020304" pitchFamily="18" charset="0"/>
              </a:rPr>
              <a:t>restores a </a:t>
            </a:r>
            <a:r>
              <a:rPr lang="en-US" sz="2200" dirty="0" smtClean="0">
                <a:solidFill>
                  <a:srgbClr val="FF0000"/>
                </a:solidFill>
                <a:latin typeface="Times New Roman" panose="02020603050405020304" pitchFamily="18" charset="0"/>
                <a:cs typeface="Times New Roman" panose="02020603050405020304" pitchFamily="18" charset="0"/>
              </a:rPr>
              <a:t>database from </a:t>
            </a:r>
            <a:r>
              <a:rPr lang="en-US" sz="2200" dirty="0">
                <a:solidFill>
                  <a:srgbClr val="FF0000"/>
                </a:solidFill>
                <a:latin typeface="Times New Roman" panose="02020603050405020304" pitchFamily="18" charset="0"/>
                <a:cs typeface="Times New Roman" panose="02020603050405020304" pitchFamily="18" charset="0"/>
              </a:rPr>
              <a:t>a given state </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usually inconsistent</a:t>
            </a:r>
            <a:r>
              <a:rPr lang="en-US" sz="2200" dirty="0">
                <a:solidFill>
                  <a:srgbClr val="FF0000"/>
                </a:solidFill>
                <a:latin typeface="Times New Roman" panose="02020603050405020304" pitchFamily="18" charset="0"/>
                <a:cs typeface="Times New Roman" panose="02020603050405020304" pitchFamily="18" charset="0"/>
              </a:rPr>
              <a:t>) to a previously consistent state after a failure</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a:t>
            </a:r>
            <a:r>
              <a:rPr lang="en-US" sz="2200" dirty="0" smtClean="0">
                <a:latin typeface="Times New Roman" panose="02020603050405020304" pitchFamily="18" charset="0"/>
                <a:cs typeface="Times New Roman" panose="02020603050405020304" pitchFamily="18" charset="0"/>
              </a:rPr>
              <a:t>a service provided </a:t>
            </a:r>
            <a:r>
              <a:rPr lang="en-US" sz="2200" dirty="0">
                <a:latin typeface="Times New Roman" panose="02020603050405020304" pitchFamily="18" charset="0"/>
                <a:cs typeface="Times New Roman" panose="02020603050405020304" pitchFamily="18" charset="0"/>
              </a:rPr>
              <a:t>by the DBMS to ensure that the database is reliable and remains </a:t>
            </a:r>
            <a:r>
              <a:rPr lang="en-US" sz="2200" dirty="0" smtClean="0">
                <a:latin typeface="Times New Roman" panose="02020603050405020304" pitchFamily="18" charset="0"/>
                <a:cs typeface="Times New Roman" panose="02020603050405020304" pitchFamily="18" charset="0"/>
              </a:rPr>
              <a:t>in a consistent state </a:t>
            </a:r>
            <a:r>
              <a:rPr lang="en-US" sz="2200" dirty="0">
                <a:latin typeface="Times New Roman" panose="02020603050405020304" pitchFamily="18" charset="0"/>
                <a:cs typeface="Times New Roman" panose="02020603050405020304" pitchFamily="18" charset="0"/>
              </a:rPr>
              <a:t>in the presence of </a:t>
            </a:r>
            <a:r>
              <a:rPr lang="en-US" sz="2200" dirty="0" smtClean="0">
                <a:latin typeface="Times New Roman" panose="02020603050405020304" pitchFamily="18" charset="0"/>
                <a:cs typeface="Times New Roman" panose="02020603050405020304" pitchFamily="18" charset="0"/>
              </a:rPr>
              <a:t>failure.</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a transaction </a:t>
            </a:r>
            <a:r>
              <a:rPr lang="en-US" sz="2200" b="1" dirty="0">
                <a:latin typeface="Times New Roman" panose="02020603050405020304" pitchFamily="18" charset="0"/>
                <a:cs typeface="Times New Roman" panose="02020603050405020304" pitchFamily="18" charset="0"/>
              </a:rPr>
              <a:t>fails </a:t>
            </a:r>
            <a:r>
              <a:rPr lang="en-US" sz="2200" dirty="0">
                <a:latin typeface="Times New Roman" panose="02020603050405020304" pitchFamily="18" charset="0"/>
                <a:cs typeface="Times New Roman" panose="02020603050405020304" pitchFamily="18" charset="0"/>
              </a:rPr>
              <a:t>after executing some of its operations but </a:t>
            </a:r>
            <a:r>
              <a:rPr lang="en-US" sz="2200" dirty="0" smtClean="0">
                <a:latin typeface="Times New Roman" panose="02020603050405020304" pitchFamily="18" charset="0"/>
                <a:cs typeface="Times New Roman" panose="02020603050405020304" pitchFamily="18" charset="0"/>
              </a:rPr>
              <a:t>before executing </a:t>
            </a:r>
            <a:r>
              <a:rPr lang="en-US" sz="2200" dirty="0">
                <a:latin typeface="Times New Roman" panose="02020603050405020304" pitchFamily="18" charset="0"/>
                <a:cs typeface="Times New Roman" panose="02020603050405020304" pitchFamily="18" charset="0"/>
              </a:rPr>
              <a:t>all of them, the operations already executed must be </a:t>
            </a:r>
            <a:r>
              <a:rPr lang="en-US" sz="2200" b="1" dirty="0">
                <a:latin typeface="Times New Roman" panose="02020603050405020304" pitchFamily="18" charset="0"/>
                <a:cs typeface="Times New Roman" panose="02020603050405020304" pitchFamily="18" charset="0"/>
              </a:rPr>
              <a:t>undone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and have </a:t>
            </a:r>
            <a:r>
              <a:rPr lang="en-US" sz="2200" dirty="0">
                <a:latin typeface="Times New Roman" panose="02020603050405020304" pitchFamily="18" charset="0"/>
                <a:cs typeface="Times New Roman" panose="02020603050405020304" pitchFamily="18" charset="0"/>
              </a:rPr>
              <a:t>no lasting effect.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85800"/>
            <a:ext cx="8763000" cy="56388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computer failure (system crash):</a:t>
            </a:r>
          </a:p>
          <a:p>
            <a:pPr lvl="1" algn="just"/>
            <a:r>
              <a:rPr lang="en-US" sz="2400" dirty="0">
                <a:solidFill>
                  <a:schemeClr val="tx1"/>
                </a:solidFill>
                <a:latin typeface="Times New Roman" panose="02020603050405020304" pitchFamily="18" charset="0"/>
                <a:cs typeface="Times New Roman" panose="02020603050405020304" pitchFamily="18" charset="0"/>
              </a:rPr>
              <a:t>A </a:t>
            </a:r>
            <a:r>
              <a:rPr lang="en-US" sz="2400" b="1" dirty="0">
                <a:solidFill>
                  <a:schemeClr val="tx1"/>
                </a:solidFill>
                <a:latin typeface="Times New Roman" panose="02020603050405020304" pitchFamily="18" charset="0"/>
                <a:cs typeface="Times New Roman" panose="02020603050405020304" pitchFamily="18" charset="0"/>
              </a:rPr>
              <a:t>hardware</a:t>
            </a:r>
            <a:r>
              <a:rPr lang="en-US" sz="2400" dirty="0">
                <a:solidFill>
                  <a:schemeClr val="tx1"/>
                </a:solidFill>
                <a:latin typeface="Times New Roman" panose="02020603050405020304" pitchFamily="18" charset="0"/>
                <a:cs typeface="Times New Roman" panose="02020603050405020304" pitchFamily="18" charset="0"/>
              </a:rPr>
              <a:t> or </a:t>
            </a:r>
            <a:r>
              <a:rPr lang="en-US" sz="2400" b="1" dirty="0">
                <a:solidFill>
                  <a:schemeClr val="tx1"/>
                </a:solidFill>
                <a:latin typeface="Times New Roman" panose="02020603050405020304" pitchFamily="18" charset="0"/>
                <a:cs typeface="Times New Roman" panose="02020603050405020304" pitchFamily="18" charset="0"/>
              </a:rPr>
              <a:t>software</a:t>
            </a:r>
            <a:r>
              <a:rPr lang="en-US" sz="2400" dirty="0">
                <a:solidFill>
                  <a:schemeClr val="tx1"/>
                </a:solidFill>
                <a:latin typeface="Times New Roman" panose="02020603050405020304" pitchFamily="18" charset="0"/>
                <a:cs typeface="Times New Roman" panose="02020603050405020304" pitchFamily="18" charset="0"/>
              </a:rPr>
              <a:t> error occurs in the computer system during transaction execution. </a:t>
            </a:r>
          </a:p>
          <a:p>
            <a:pPr lvl="1" algn="just"/>
            <a:r>
              <a:rPr lang="en-US" sz="2400" dirty="0">
                <a:solidFill>
                  <a:schemeClr val="tx1"/>
                </a:solidFill>
                <a:latin typeface="Times New Roman" panose="02020603050405020304" pitchFamily="18" charset="0"/>
                <a:cs typeface="Times New Roman" panose="02020603050405020304" pitchFamily="18" charset="0"/>
              </a:rPr>
              <a:t>If the hardware crashes, the contents of the computer’s internal memory may be lost.</a:t>
            </a:r>
          </a:p>
          <a:p>
            <a:pPr algn="just"/>
            <a:r>
              <a:rPr lang="en-US" sz="2400" b="1" dirty="0">
                <a:latin typeface="Times New Roman" panose="02020603050405020304" pitchFamily="18" charset="0"/>
                <a:cs typeface="Times New Roman" panose="02020603050405020304" pitchFamily="18" charset="0"/>
              </a:rPr>
              <a:t>A transaction or system error:</a:t>
            </a:r>
          </a:p>
          <a:p>
            <a:pPr lvl="1" algn="just"/>
            <a:r>
              <a:rPr lang="en-US" sz="2400" dirty="0">
                <a:solidFill>
                  <a:schemeClr val="tx1"/>
                </a:solidFill>
                <a:latin typeface="Times New Roman" panose="02020603050405020304" pitchFamily="18" charset="0"/>
                <a:cs typeface="Times New Roman" panose="02020603050405020304" pitchFamily="18" charset="0"/>
              </a:rPr>
              <a:t>Some operation in the transaction may cause it to fail, such as integer </a:t>
            </a:r>
            <a:r>
              <a:rPr lang="en-US" sz="2400" b="1" dirty="0">
                <a:solidFill>
                  <a:schemeClr val="tx1"/>
                </a:solidFill>
                <a:latin typeface="Times New Roman" panose="02020603050405020304" pitchFamily="18" charset="0"/>
                <a:cs typeface="Times New Roman" panose="02020603050405020304" pitchFamily="18" charset="0"/>
              </a:rPr>
              <a:t>overflow</a:t>
            </a:r>
            <a:r>
              <a:rPr lang="en-US" sz="2400" dirty="0">
                <a:solidFill>
                  <a:schemeClr val="tx1"/>
                </a:solidFill>
                <a:latin typeface="Times New Roman" panose="02020603050405020304" pitchFamily="18" charset="0"/>
                <a:cs typeface="Times New Roman" panose="02020603050405020304" pitchFamily="18" charset="0"/>
              </a:rPr>
              <a:t> or </a:t>
            </a:r>
            <a:r>
              <a:rPr lang="en-US" sz="2400" b="1" dirty="0">
                <a:solidFill>
                  <a:schemeClr val="tx1"/>
                </a:solidFill>
                <a:latin typeface="Times New Roman" panose="02020603050405020304" pitchFamily="18" charset="0"/>
                <a:cs typeface="Times New Roman" panose="02020603050405020304" pitchFamily="18" charset="0"/>
              </a:rPr>
              <a:t>division by zero</a:t>
            </a:r>
            <a:r>
              <a:rPr lang="en-US" sz="2400" dirty="0">
                <a:solidFill>
                  <a:schemeClr val="tx1"/>
                </a:solidFill>
                <a:latin typeface="Times New Roman" panose="02020603050405020304" pitchFamily="18" charset="0"/>
                <a:cs typeface="Times New Roman" panose="02020603050405020304" pitchFamily="18" charset="0"/>
              </a:rPr>
              <a:t>.</a:t>
            </a:r>
          </a:p>
          <a:p>
            <a:pPr lvl="1" algn="just"/>
            <a:r>
              <a:rPr lang="en-US" sz="2400" dirty="0">
                <a:solidFill>
                  <a:schemeClr val="tx1"/>
                </a:solidFill>
                <a:latin typeface="Times New Roman" panose="02020603050405020304" pitchFamily="18" charset="0"/>
                <a:cs typeface="Times New Roman" panose="02020603050405020304" pitchFamily="18" charset="0"/>
              </a:rPr>
              <a:t>Transaction failure may also occur because of erroneous parameter values or because of a </a:t>
            </a:r>
            <a:r>
              <a:rPr lang="en-US" sz="2400" b="1" dirty="0">
                <a:solidFill>
                  <a:schemeClr val="tx1"/>
                </a:solidFill>
                <a:latin typeface="Times New Roman" panose="02020603050405020304" pitchFamily="18" charset="0"/>
                <a:cs typeface="Times New Roman" panose="02020603050405020304" pitchFamily="18" charset="0"/>
              </a:rPr>
              <a:t>logical</a:t>
            </a:r>
            <a:r>
              <a:rPr lang="en-US" sz="2400" dirty="0">
                <a:solidFill>
                  <a:schemeClr val="tx1"/>
                </a:solidFill>
                <a:latin typeface="Times New Roman" panose="02020603050405020304" pitchFamily="18" charset="0"/>
                <a:cs typeface="Times New Roman" panose="02020603050405020304" pitchFamily="18" charset="0"/>
              </a:rPr>
              <a:t> programming error. </a:t>
            </a:r>
          </a:p>
          <a:p>
            <a:pPr lvl="1" algn="just"/>
            <a:r>
              <a:rPr lang="en-US" sz="2400" dirty="0">
                <a:solidFill>
                  <a:schemeClr val="tx1"/>
                </a:solidFill>
                <a:latin typeface="Times New Roman" panose="02020603050405020304" pitchFamily="18" charset="0"/>
                <a:cs typeface="Times New Roman" panose="02020603050405020304" pitchFamily="18" charset="0"/>
              </a:rPr>
              <a:t>In addition, the user may interrupt the transaction during its execution</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t>15</a:t>
            </a:fld>
            <a:endParaRPr lang="en-US"/>
          </a:p>
        </p:txBody>
      </p:sp>
      <p:sp>
        <p:nvSpPr>
          <p:cNvPr id="5" name="Title 1"/>
          <p:cNvSpPr>
            <a:spLocks noGrp="1"/>
          </p:cNvSpPr>
          <p:nvPr>
            <p:ph type="title"/>
          </p:nvPr>
        </p:nvSpPr>
        <p:spPr>
          <a:xfrm>
            <a:off x="457200" y="228600"/>
            <a:ext cx="8229600" cy="381000"/>
          </a:xfrm>
        </p:spPr>
        <p:txBody>
          <a:bodyPr>
            <a:normAutofit fontScale="90000"/>
          </a:bodyPr>
          <a:lstStyle/>
          <a:p>
            <a:pPr algn="ctr"/>
            <a:r>
              <a:rPr lang="en-US" sz="2800" b="1" dirty="0">
                <a:solidFill>
                  <a:srgbClr val="C00000"/>
                </a:solidFill>
                <a:latin typeface="Times New Roman" panose="02020603050405020304" pitchFamily="18" charset="0"/>
                <a:cs typeface="Times New Roman" panose="02020603050405020304" pitchFamily="18" charset="0"/>
              </a:rPr>
              <a:t>Types of Failures</a:t>
            </a:r>
            <a:endParaRPr lang="en-US" sz="2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838200"/>
            <a:ext cx="9067800" cy="54864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Local </a:t>
            </a:r>
            <a:r>
              <a:rPr lang="en-US" sz="2400" b="1" dirty="0">
                <a:latin typeface="Times New Roman" panose="02020603050405020304" pitchFamily="18" charset="0"/>
                <a:cs typeface="Times New Roman" panose="02020603050405020304" pitchFamily="18" charset="0"/>
              </a:rPr>
              <a:t>errors or exception conditions detected by the transaction:</a:t>
            </a:r>
          </a:p>
          <a:p>
            <a:pPr lvl="1" algn="just"/>
            <a:r>
              <a:rPr lang="en-US" sz="2400" dirty="0">
                <a:solidFill>
                  <a:schemeClr val="tx1"/>
                </a:solidFill>
                <a:latin typeface="Times New Roman" panose="02020603050405020304" pitchFamily="18" charset="0"/>
                <a:cs typeface="Times New Roman" panose="02020603050405020304" pitchFamily="18" charset="0"/>
              </a:rPr>
              <a:t>Certain conditions necessitate cancellation of the transaction. </a:t>
            </a:r>
          </a:p>
          <a:p>
            <a:pPr lvl="1" algn="just"/>
            <a:r>
              <a:rPr lang="en-US" sz="2400" dirty="0">
                <a:solidFill>
                  <a:schemeClr val="tx1"/>
                </a:solidFill>
                <a:latin typeface="Times New Roman" panose="02020603050405020304" pitchFamily="18" charset="0"/>
                <a:cs typeface="Times New Roman" panose="02020603050405020304" pitchFamily="18" charset="0"/>
              </a:rPr>
              <a:t>For example, </a:t>
            </a:r>
            <a:r>
              <a:rPr lang="en-US" sz="2400" b="1" i="1" dirty="0">
                <a:solidFill>
                  <a:srgbClr val="FF0000"/>
                </a:solidFill>
                <a:latin typeface="Times New Roman" panose="02020603050405020304" pitchFamily="18" charset="0"/>
                <a:cs typeface="Times New Roman" panose="02020603050405020304" pitchFamily="18" charset="0"/>
              </a:rPr>
              <a:t>data for the transaction may not be found</a:t>
            </a:r>
            <a:r>
              <a:rPr lang="en-US" sz="2400" dirty="0">
                <a:solidFill>
                  <a:schemeClr val="tx1"/>
                </a:solidFill>
                <a:latin typeface="Times New Roman" panose="02020603050405020304" pitchFamily="18" charset="0"/>
                <a:cs typeface="Times New Roman" panose="02020603050405020304" pitchFamily="18" charset="0"/>
              </a:rPr>
              <a:t>. A condition, such as </a:t>
            </a:r>
            <a:r>
              <a:rPr lang="en-US" sz="2400" dirty="0">
                <a:solidFill>
                  <a:srgbClr val="FF0000"/>
                </a:solidFill>
                <a:latin typeface="Times New Roman" panose="02020603050405020304" pitchFamily="18" charset="0"/>
                <a:cs typeface="Times New Roman" panose="02020603050405020304" pitchFamily="18" charset="0"/>
              </a:rPr>
              <a:t>insufficient account balance in a banking </a:t>
            </a:r>
            <a:r>
              <a:rPr lang="en-US" sz="2400" dirty="0">
                <a:solidFill>
                  <a:schemeClr val="tx1"/>
                </a:solidFill>
                <a:latin typeface="Times New Roman" panose="02020603050405020304" pitchFamily="18" charset="0"/>
                <a:cs typeface="Times New Roman" panose="02020603050405020304" pitchFamily="18" charset="0"/>
              </a:rPr>
              <a:t>database, may cause a transaction, such as a fund withdrawal from that account, to be canceled. </a:t>
            </a:r>
          </a:p>
          <a:p>
            <a:pPr lvl="1" algn="just"/>
            <a:r>
              <a:rPr lang="en-US" sz="2400" dirty="0">
                <a:solidFill>
                  <a:schemeClr val="tx1"/>
                </a:solidFill>
                <a:latin typeface="Times New Roman" panose="02020603050405020304" pitchFamily="18" charset="0"/>
                <a:cs typeface="Times New Roman" panose="02020603050405020304" pitchFamily="18" charset="0"/>
              </a:rPr>
              <a:t>A programmed abort in the transaction causes it to fail.</a:t>
            </a:r>
          </a:p>
          <a:p>
            <a:pPr algn="just"/>
            <a:r>
              <a:rPr lang="en-US" sz="2400" b="1" dirty="0">
                <a:latin typeface="Times New Roman" panose="02020603050405020304" pitchFamily="18" charset="0"/>
                <a:cs typeface="Times New Roman" panose="02020603050405020304" pitchFamily="18" charset="0"/>
              </a:rPr>
              <a:t>Concurrency control enforcement:</a:t>
            </a:r>
          </a:p>
          <a:p>
            <a:pPr lvl="1" algn="just"/>
            <a:r>
              <a:rPr lang="en-US" sz="2400" dirty="0">
                <a:solidFill>
                  <a:schemeClr val="tx1"/>
                </a:solidFill>
                <a:latin typeface="Times New Roman" panose="02020603050405020304" pitchFamily="18" charset="0"/>
                <a:cs typeface="Times New Roman" panose="02020603050405020304" pitchFamily="18" charset="0"/>
              </a:rPr>
              <a:t>The concurrency control method may decide to abort the transaction, to be restarted later, because it violates </a:t>
            </a:r>
            <a:r>
              <a:rPr lang="en-US" sz="2400" b="1" dirty="0">
                <a:solidFill>
                  <a:schemeClr val="tx1"/>
                </a:solidFill>
                <a:latin typeface="Times New Roman" panose="02020603050405020304" pitchFamily="18" charset="0"/>
                <a:cs typeface="Times New Roman" panose="02020603050405020304" pitchFamily="18" charset="0"/>
              </a:rPr>
              <a:t>serializability</a:t>
            </a:r>
            <a:r>
              <a:rPr lang="en-US" sz="2400" dirty="0">
                <a:solidFill>
                  <a:schemeClr val="tx1"/>
                </a:solidFill>
                <a:latin typeface="Times New Roman" panose="02020603050405020304" pitchFamily="18" charset="0"/>
                <a:cs typeface="Times New Roman" panose="02020603050405020304" pitchFamily="18" charset="0"/>
              </a:rPr>
              <a:t> or because several transactions are in a state of </a:t>
            </a:r>
            <a:r>
              <a:rPr lang="en-US" sz="2400" b="1" dirty="0">
                <a:solidFill>
                  <a:schemeClr val="tx1"/>
                </a:solidFill>
                <a:latin typeface="Times New Roman" panose="02020603050405020304" pitchFamily="18" charset="0"/>
                <a:cs typeface="Times New Roman" panose="02020603050405020304" pitchFamily="18" charset="0"/>
              </a:rPr>
              <a:t>deadlock</a:t>
            </a:r>
            <a:r>
              <a:rPr lang="en-US" sz="2400" dirty="0">
                <a:solidFill>
                  <a:schemeClr val="tx1"/>
                </a:solidFill>
                <a:latin typeface="Times New Roman" panose="02020603050405020304" pitchFamily="18" charset="0"/>
                <a:cs typeface="Times New Roman" panose="02020603050405020304" pitchFamily="18" charset="0"/>
              </a:rPr>
              <a:t> .</a:t>
            </a:r>
          </a:p>
          <a:p>
            <a:pPr algn="just"/>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t>16</a:t>
            </a:fld>
            <a:endParaRPr lang="en-US"/>
          </a:p>
        </p:txBody>
      </p:sp>
      <p:sp>
        <p:nvSpPr>
          <p:cNvPr id="5" name="Title 1"/>
          <p:cNvSpPr>
            <a:spLocks noGrp="1"/>
          </p:cNvSpPr>
          <p:nvPr>
            <p:ph type="title"/>
          </p:nvPr>
        </p:nvSpPr>
        <p:spPr>
          <a:xfrm>
            <a:off x="685800" y="152400"/>
            <a:ext cx="8229600" cy="533400"/>
          </a:xfrm>
        </p:spPr>
        <p:txBody>
          <a:bodyPr>
            <a:normAutofit/>
          </a:bodyPr>
          <a:lstStyle/>
          <a:p>
            <a:pPr algn="ctr"/>
            <a:r>
              <a:rPr lang="en-US" sz="2600" b="1" dirty="0" smtClean="0">
                <a:solidFill>
                  <a:srgbClr val="C00000"/>
                </a:solidFill>
                <a:latin typeface="Times New Roman" panose="02020603050405020304" pitchFamily="18" charset="0"/>
                <a:cs typeface="Times New Roman" panose="02020603050405020304" pitchFamily="18" charset="0"/>
              </a:rPr>
              <a:t> </a:t>
            </a:r>
            <a:r>
              <a:rPr lang="en-US" sz="2600" b="1" dirty="0">
                <a:solidFill>
                  <a:schemeClr val="tx1"/>
                </a:solidFill>
                <a:latin typeface="Times New Roman" panose="02020603050405020304" pitchFamily="18" charset="0"/>
                <a:cs typeface="Times New Roman" panose="02020603050405020304" pitchFamily="18" charset="0"/>
              </a:rPr>
              <a:t>… Cont’d</a:t>
            </a:r>
            <a:endParaRPr lang="en-US" sz="2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838200"/>
            <a:ext cx="8915400" cy="54864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Disk </a:t>
            </a:r>
            <a:r>
              <a:rPr lang="en-US" sz="2400" b="1" dirty="0">
                <a:latin typeface="Times New Roman" panose="02020603050405020304" pitchFamily="18" charset="0"/>
                <a:cs typeface="Times New Roman" panose="02020603050405020304" pitchFamily="18" charset="0"/>
              </a:rPr>
              <a:t>failure:</a:t>
            </a:r>
          </a:p>
          <a:p>
            <a:pPr lvl="1" algn="just"/>
            <a:r>
              <a:rPr lang="en-US" sz="2400" dirty="0">
                <a:solidFill>
                  <a:schemeClr val="tx1"/>
                </a:solidFill>
                <a:latin typeface="Times New Roman" panose="02020603050405020304" pitchFamily="18" charset="0"/>
                <a:cs typeface="Times New Roman" panose="02020603050405020304" pitchFamily="18" charset="0"/>
              </a:rPr>
              <a:t>Some disk blocks may lose their data because of a read or write malfunction or because of a disk read/write head crash. </a:t>
            </a:r>
          </a:p>
          <a:p>
            <a:pPr lvl="1" algn="just"/>
            <a:r>
              <a:rPr lang="en-US" sz="2400" dirty="0">
                <a:solidFill>
                  <a:schemeClr val="tx1"/>
                </a:solidFill>
                <a:latin typeface="Times New Roman" panose="02020603050405020304" pitchFamily="18" charset="0"/>
                <a:cs typeface="Times New Roman" panose="02020603050405020304" pitchFamily="18" charset="0"/>
              </a:rPr>
              <a:t>This may happen during a read or a write operation of the transaction.</a:t>
            </a:r>
          </a:p>
          <a:p>
            <a:pPr algn="just"/>
            <a:r>
              <a:rPr lang="en-US" sz="2400" b="1" dirty="0">
                <a:latin typeface="Times New Roman" panose="02020603050405020304" pitchFamily="18" charset="0"/>
                <a:cs typeface="Times New Roman" panose="02020603050405020304" pitchFamily="18" charset="0"/>
              </a:rPr>
              <a:t>Physical problems and catastrophes:</a:t>
            </a:r>
          </a:p>
          <a:p>
            <a:pPr lvl="1" algn="just"/>
            <a:r>
              <a:rPr lang="en-US" sz="2400" dirty="0">
                <a:solidFill>
                  <a:schemeClr val="tx1"/>
                </a:solidFill>
                <a:latin typeface="Times New Roman" panose="02020603050405020304" pitchFamily="18" charset="0"/>
                <a:cs typeface="Times New Roman" panose="02020603050405020304" pitchFamily="18" charset="0"/>
              </a:rPr>
              <a:t>This refers to an endless list of problems that includes power or air-conditioning failure, fire, theft, sabotage, overwriting disks or tapes by mistake, and mounting of a wrong tape by the operator. </a:t>
            </a:r>
          </a:p>
          <a:p>
            <a:pPr algn="just"/>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t>17</a:t>
            </a:fld>
            <a:endParaRPr lang="en-US"/>
          </a:p>
        </p:txBody>
      </p:sp>
      <p:sp>
        <p:nvSpPr>
          <p:cNvPr id="5" name="Title 1"/>
          <p:cNvSpPr>
            <a:spLocks noGrp="1"/>
          </p:cNvSpPr>
          <p:nvPr>
            <p:ph type="title"/>
          </p:nvPr>
        </p:nvSpPr>
        <p:spPr>
          <a:xfrm>
            <a:off x="609600" y="152400"/>
            <a:ext cx="8229600" cy="533400"/>
          </a:xfrm>
        </p:spPr>
        <p:txBody>
          <a:bodyPr>
            <a:normAutofit/>
          </a:bodyPr>
          <a:lstStyle/>
          <a:p>
            <a:pPr algn="ctr"/>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b="1" dirty="0">
                <a:solidFill>
                  <a:schemeClr val="tx1"/>
                </a:solidFill>
                <a:latin typeface="Times New Roman" panose="02020603050405020304" pitchFamily="18" charset="0"/>
                <a:cs typeface="Times New Roman" panose="02020603050405020304" pitchFamily="18" charset="0"/>
              </a:rPr>
              <a:t>Cont’d</a:t>
            </a:r>
            <a:endParaRPr lang="en-US" sz="2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610600" cy="5318760"/>
          </a:xfrm>
        </p:spPr>
        <p:txBody>
          <a:bodyPr>
            <a:normAutofit/>
          </a:bodyPr>
          <a:lstStyle/>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transaction</a:t>
            </a:r>
            <a:r>
              <a:rPr lang="en-US" sz="2400" dirty="0">
                <a:latin typeface="Times New Roman" panose="02020603050405020304" pitchFamily="18" charset="0"/>
                <a:cs typeface="Times New Roman" panose="02020603050405020304" pitchFamily="18" charset="0"/>
              </a:rPr>
              <a:t> is an atomic unit of work that is either completed in its entirety or not done at all. </a:t>
            </a:r>
          </a:p>
          <a:p>
            <a:pPr lvl="1" algn="just"/>
            <a:r>
              <a:rPr lang="en-US" sz="2400" dirty="0">
                <a:solidFill>
                  <a:schemeClr val="tx1"/>
                </a:solidFill>
                <a:latin typeface="Times New Roman" panose="02020603050405020304" pitchFamily="18" charset="0"/>
                <a:cs typeface="Times New Roman" panose="02020603050405020304" pitchFamily="18" charset="0"/>
              </a:rPr>
              <a:t>For recovery purposes, the system needs to keep track of when the transaction </a:t>
            </a:r>
            <a:r>
              <a:rPr lang="en-US" sz="2400" b="1" dirty="0">
                <a:solidFill>
                  <a:schemeClr val="tx1"/>
                </a:solidFill>
                <a:latin typeface="Times New Roman" panose="02020603050405020304" pitchFamily="18" charset="0"/>
                <a:cs typeface="Times New Roman" panose="02020603050405020304" pitchFamily="18" charset="0"/>
              </a:rPr>
              <a:t>starts</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terminates</a:t>
            </a:r>
            <a:r>
              <a:rPr lang="en-US" sz="2400" dirty="0">
                <a:solidFill>
                  <a:schemeClr val="tx1"/>
                </a:solidFill>
                <a:latin typeface="Times New Roman" panose="02020603050405020304" pitchFamily="18" charset="0"/>
                <a:cs typeface="Times New Roman" panose="02020603050405020304" pitchFamily="18" charset="0"/>
              </a:rPr>
              <a:t>, and </a:t>
            </a:r>
            <a:r>
              <a:rPr lang="en-US" sz="2400" b="1" dirty="0">
                <a:solidFill>
                  <a:schemeClr val="tx1"/>
                </a:solidFill>
                <a:latin typeface="Times New Roman" panose="02020603050405020304" pitchFamily="18" charset="0"/>
                <a:cs typeface="Times New Roman" panose="02020603050405020304" pitchFamily="18" charset="0"/>
              </a:rPr>
              <a:t>commits</a:t>
            </a:r>
            <a:r>
              <a:rPr lang="en-US" sz="2400" dirty="0">
                <a:solidFill>
                  <a:schemeClr val="tx1"/>
                </a:solidFill>
                <a:latin typeface="Times New Roman" panose="02020603050405020304" pitchFamily="18" charset="0"/>
                <a:cs typeface="Times New Roman" panose="02020603050405020304" pitchFamily="18" charset="0"/>
              </a:rPr>
              <a:t> or </a:t>
            </a:r>
            <a:r>
              <a:rPr lang="en-US" sz="2400" b="1" dirty="0">
                <a:solidFill>
                  <a:schemeClr val="tx1"/>
                </a:solidFill>
                <a:latin typeface="Times New Roman" panose="02020603050405020304" pitchFamily="18" charset="0"/>
                <a:cs typeface="Times New Roman" panose="02020603050405020304" pitchFamily="18" charset="0"/>
              </a:rPr>
              <a:t>aborts</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Transaction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states</a:t>
            </a:r>
            <a:r>
              <a:rPr lang="en-US" sz="2400" dirty="0">
                <a:latin typeface="Times New Roman" panose="02020603050405020304" pitchFamily="18" charset="0"/>
                <a:cs typeface="Times New Roman" panose="02020603050405020304" pitchFamily="18" charset="0"/>
              </a:rPr>
              <a:t>:</a:t>
            </a:r>
          </a:p>
          <a:p>
            <a:pPr lvl="1" algn="just"/>
            <a:r>
              <a:rPr lang="en-US" sz="2400" dirty="0">
                <a:solidFill>
                  <a:schemeClr val="tx1"/>
                </a:solidFill>
                <a:latin typeface="Times New Roman" panose="02020603050405020304" pitchFamily="18" charset="0"/>
                <a:cs typeface="Times New Roman" panose="02020603050405020304" pitchFamily="18" charset="0"/>
              </a:rPr>
              <a:t>Active state</a:t>
            </a:r>
          </a:p>
          <a:p>
            <a:pPr lvl="1" algn="just"/>
            <a:r>
              <a:rPr lang="en-US" sz="2400" dirty="0">
                <a:solidFill>
                  <a:schemeClr val="tx1"/>
                </a:solidFill>
                <a:latin typeface="Times New Roman" panose="02020603050405020304" pitchFamily="18" charset="0"/>
                <a:cs typeface="Times New Roman" panose="02020603050405020304" pitchFamily="18" charset="0"/>
              </a:rPr>
              <a:t>Partially committed state</a:t>
            </a:r>
          </a:p>
          <a:p>
            <a:pPr lvl="1" algn="just"/>
            <a:r>
              <a:rPr lang="en-US" sz="2400" dirty="0">
                <a:solidFill>
                  <a:schemeClr val="tx1"/>
                </a:solidFill>
                <a:latin typeface="Times New Roman" panose="02020603050405020304" pitchFamily="18" charset="0"/>
                <a:cs typeface="Times New Roman" panose="02020603050405020304" pitchFamily="18" charset="0"/>
              </a:rPr>
              <a:t>Committed state</a:t>
            </a:r>
          </a:p>
          <a:p>
            <a:pPr lvl="1" algn="just"/>
            <a:r>
              <a:rPr lang="en-US" sz="2400" dirty="0">
                <a:solidFill>
                  <a:schemeClr val="tx1"/>
                </a:solidFill>
                <a:latin typeface="Times New Roman" panose="02020603050405020304" pitchFamily="18" charset="0"/>
                <a:cs typeface="Times New Roman" panose="02020603050405020304" pitchFamily="18" charset="0"/>
              </a:rPr>
              <a:t>Failed state</a:t>
            </a:r>
          </a:p>
          <a:p>
            <a:pPr lvl="1" algn="just"/>
            <a:r>
              <a:rPr lang="en-US" sz="2400" dirty="0">
                <a:solidFill>
                  <a:schemeClr val="tx1"/>
                </a:solidFill>
                <a:latin typeface="Times New Roman" panose="02020603050405020304" pitchFamily="18" charset="0"/>
                <a:cs typeface="Times New Roman" panose="02020603050405020304" pitchFamily="18" charset="0"/>
              </a:rPr>
              <a:t>Terminated State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18</a:t>
            </a:fld>
            <a:endParaRPr lang="en-US"/>
          </a:p>
        </p:txBody>
      </p:sp>
      <p:sp>
        <p:nvSpPr>
          <p:cNvPr id="5" name="Rectangle 4"/>
          <p:cNvSpPr>
            <a:spLocks noGrp="1" noChangeArrowheads="1"/>
          </p:cNvSpPr>
          <p:nvPr>
            <p:ph type="title"/>
          </p:nvPr>
        </p:nvSpPr>
        <p:spPr>
          <a:xfrm>
            <a:off x="533400" y="228600"/>
            <a:ext cx="8229600" cy="533400"/>
          </a:xfrm>
        </p:spPr>
        <p:txBody>
          <a:bodyPr>
            <a:normAutofit/>
          </a:bodyPr>
          <a:lstStyle/>
          <a:p>
            <a:pPr algn="ctr" eaLnBrk="1" fontAlgn="auto" hangingPunct="1">
              <a:spcAft>
                <a:spcPts val="0"/>
              </a:spcAft>
              <a:defRPr/>
            </a:pPr>
            <a:r>
              <a:rPr lang="en-US" sz="2800" b="1" dirty="0" smtClean="0">
                <a:solidFill>
                  <a:schemeClr val="tx1"/>
                </a:solidFill>
                <a:latin typeface="Times New Roman" panose="02020603050405020304" pitchFamily="18" charset="0"/>
                <a:cs typeface="Times New Roman" panose="02020603050405020304" pitchFamily="18" charset="0"/>
              </a:rPr>
              <a:t>Transaction and System Concepts</a:t>
            </a:r>
            <a:endParaRPr lang="en-US" sz="2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                                         … </a:t>
            </a:r>
            <a:r>
              <a:rPr lang="en-US" b="1" dirty="0">
                <a:solidFill>
                  <a:schemeClr val="tx1"/>
                </a:solidFill>
                <a:latin typeface="Times New Roman" panose="02020603050405020304" pitchFamily="18" charset="0"/>
                <a:cs typeface="Times New Roman" panose="02020603050405020304" pitchFamily="18" charset="0"/>
              </a:rPr>
              <a:t>Cont’d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t>19</a:t>
            </a:fld>
            <a:endParaRPr lang="en-US"/>
          </a:p>
        </p:txBody>
      </p:sp>
      <p:sp>
        <p:nvSpPr>
          <p:cNvPr id="4" name="Content Placeholder 3"/>
          <p:cNvSpPr>
            <a:spLocks noGrp="1"/>
          </p:cNvSpPr>
          <p:nvPr>
            <p:ph sz="quarter" idx="1"/>
          </p:nvPr>
        </p:nvSpPr>
        <p:spPr>
          <a:xfrm>
            <a:off x="76200" y="457200"/>
            <a:ext cx="8915400" cy="64008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Active state</a:t>
            </a:r>
            <a:r>
              <a:rPr lang="en-US" sz="2400" dirty="0" smtClean="0">
                <a:latin typeface="Times New Roman" panose="02020603050405020304" pitchFamily="18" charset="0"/>
                <a:cs typeface="Times New Roman" panose="02020603050405020304" pitchFamily="18" charset="0"/>
              </a:rPr>
              <a:t>: transaction is being executed. E.g. insertion or updating data.</a:t>
            </a:r>
          </a:p>
          <a:p>
            <a:pPr algn="just"/>
            <a:r>
              <a:rPr lang="en-US" sz="2400" b="1" dirty="0" smtClean="0">
                <a:latin typeface="Times New Roman" panose="02020603050405020304" pitchFamily="18" charset="0"/>
                <a:cs typeface="Times New Roman" panose="02020603050405020304" pitchFamily="18" charset="0"/>
              </a:rPr>
              <a:t>Partially committed</a:t>
            </a:r>
            <a:r>
              <a:rPr lang="en-US" sz="2400" dirty="0" smtClean="0">
                <a:latin typeface="Times New Roman" panose="02020603050405020304" pitchFamily="18" charset="0"/>
                <a:cs typeface="Times New Roman" panose="02020603050405020304" pitchFamily="18" charset="0"/>
              </a:rPr>
              <a:t>: transaction executes it last operation </a:t>
            </a:r>
          </a:p>
          <a:p>
            <a:pPr algn="just"/>
            <a:r>
              <a:rPr lang="en-US" sz="2400" b="1" dirty="0" smtClean="0">
                <a:latin typeface="Times New Roman" panose="02020603050405020304" pitchFamily="18" charset="0"/>
                <a:cs typeface="Times New Roman" panose="02020603050405020304" pitchFamily="18" charset="0"/>
              </a:rPr>
              <a:t>Committed</a:t>
            </a:r>
            <a:r>
              <a:rPr lang="en-US" sz="2400" dirty="0" smtClean="0">
                <a:latin typeface="Times New Roman" panose="02020603050405020304" pitchFamily="18" charset="0"/>
                <a:cs typeface="Times New Roman" panose="02020603050405020304" pitchFamily="18" charset="0"/>
              </a:rPr>
              <a:t> : transaction executes all its operations successfully.</a:t>
            </a:r>
          </a:p>
          <a:p>
            <a:pPr algn="just"/>
            <a:r>
              <a:rPr lang="en-US" sz="2400" b="1" dirty="0" smtClean="0">
                <a:latin typeface="Times New Roman" panose="02020603050405020304" pitchFamily="18" charset="0"/>
                <a:cs typeface="Times New Roman" panose="02020603050405020304" pitchFamily="18" charset="0"/>
              </a:rPr>
              <a:t>Failed</a:t>
            </a:r>
            <a:r>
              <a:rPr lang="en-US" sz="2400" dirty="0" smtClean="0">
                <a:latin typeface="Times New Roman" panose="02020603050405020304" pitchFamily="18" charset="0"/>
                <a:cs typeface="Times New Roman" panose="02020603050405020304" pitchFamily="18" charset="0"/>
              </a:rPr>
              <a:t> : a transaction is in a failed state if any of the checks made by the database recovery system fails.</a:t>
            </a:r>
          </a:p>
          <a:p>
            <a:pPr algn="just"/>
            <a:r>
              <a:rPr lang="en-US" sz="2400" b="1" dirty="0" smtClean="0">
                <a:latin typeface="Times New Roman" panose="02020603050405020304" pitchFamily="18" charset="0"/>
                <a:cs typeface="Times New Roman" panose="02020603050405020304" pitchFamily="18" charset="0"/>
              </a:rPr>
              <a:t>Terminated</a:t>
            </a:r>
            <a:r>
              <a:rPr lang="en-US" sz="2400" dirty="0" smtClean="0">
                <a:latin typeface="Times New Roman" panose="02020603050405020304" pitchFamily="18" charset="0"/>
                <a:cs typeface="Times New Roman" panose="02020603050405020304" pitchFamily="18" charset="0"/>
              </a:rPr>
              <a:t> : once  transaction terminated then two operations can be performed  or end of transactions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636"/>
            <a:ext cx="8229600" cy="498764"/>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sz="quarter" idx="1"/>
          </p:nvPr>
        </p:nvSpPr>
        <p:spPr>
          <a:xfrm>
            <a:off x="152400" y="685800"/>
            <a:ext cx="8839200" cy="5867400"/>
          </a:xfrm>
        </p:spPr>
        <p:txBody>
          <a:bodyPr>
            <a:noAutofit/>
          </a:bodyPr>
          <a:lstStyle/>
          <a:p>
            <a:pPr algn="just"/>
            <a:r>
              <a:rPr lang="en-US" sz="2200" b="1" dirty="0">
                <a:latin typeface="Times New Roman" panose="02020603050405020304" pitchFamily="18" charset="0"/>
                <a:cs typeface="Times New Roman" panose="02020603050405020304" pitchFamily="18" charset="0"/>
              </a:rPr>
              <a:t>Transaction processing systems </a:t>
            </a:r>
            <a:r>
              <a:rPr lang="en-US" sz="2200" dirty="0">
                <a:latin typeface="Times New Roman" panose="02020603050405020304" pitchFamily="18" charset="0"/>
                <a:cs typeface="Times New Roman" panose="02020603050405020304" pitchFamily="18" charset="0"/>
              </a:rPr>
              <a:t>are systems with </a:t>
            </a:r>
            <a:r>
              <a:rPr lang="en-US" sz="2200" dirty="0">
                <a:solidFill>
                  <a:srgbClr val="FF0000"/>
                </a:solidFill>
                <a:latin typeface="Times New Roman" panose="02020603050405020304" pitchFamily="18" charset="0"/>
                <a:cs typeface="Times New Roman" panose="02020603050405020304" pitchFamily="18" charset="0"/>
              </a:rPr>
              <a:t>large databases and hundreds of concurrent users executing database transactions. </a:t>
            </a:r>
          </a:p>
          <a:p>
            <a:pPr algn="just"/>
            <a:r>
              <a:rPr lang="en-US" sz="2200" dirty="0">
                <a:latin typeface="Times New Roman" panose="02020603050405020304" pitchFamily="18" charset="0"/>
                <a:cs typeface="Times New Roman" panose="02020603050405020304" pitchFamily="18" charset="0"/>
              </a:rPr>
              <a:t>Examples of such systems include:</a:t>
            </a:r>
          </a:p>
          <a:p>
            <a:pPr lvl="1" algn="just"/>
            <a:r>
              <a:rPr lang="en-US" sz="2000" b="1" i="1" dirty="0">
                <a:solidFill>
                  <a:schemeClr val="tx1"/>
                </a:solidFill>
                <a:latin typeface="Times New Roman" panose="02020603050405020304" pitchFamily="18" charset="0"/>
                <a:cs typeface="Times New Roman" panose="02020603050405020304" pitchFamily="18" charset="0"/>
              </a:rPr>
              <a:t>airline reservations, </a:t>
            </a:r>
            <a:r>
              <a:rPr lang="en-US" sz="2000" b="1" i="1" dirty="0" smtClean="0">
                <a:solidFill>
                  <a:schemeClr val="tx1"/>
                </a:solidFill>
                <a:latin typeface="Times New Roman" panose="02020603050405020304" pitchFamily="18" charset="0"/>
                <a:cs typeface="Times New Roman" panose="02020603050405020304" pitchFamily="18" charset="0"/>
              </a:rPr>
              <a:t> banking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smtClean="0">
                <a:solidFill>
                  <a:schemeClr val="tx1"/>
                </a:solidFill>
                <a:latin typeface="Times New Roman" panose="02020603050405020304" pitchFamily="18" charset="0"/>
                <a:cs typeface="Times New Roman" panose="02020603050405020304" pitchFamily="18" charset="0"/>
              </a:rPr>
              <a:t>credit </a:t>
            </a:r>
            <a:r>
              <a:rPr lang="en-US" sz="2000" b="1" i="1" dirty="0">
                <a:solidFill>
                  <a:schemeClr val="tx1"/>
                </a:solidFill>
                <a:latin typeface="Times New Roman" panose="02020603050405020304" pitchFamily="18" charset="0"/>
                <a:cs typeface="Times New Roman" panose="02020603050405020304" pitchFamily="18" charset="0"/>
              </a:rPr>
              <a:t>card processing, </a:t>
            </a:r>
            <a:r>
              <a:rPr lang="en-US" sz="2000" b="1" i="1" dirty="0" smtClean="0">
                <a:solidFill>
                  <a:schemeClr val="tx1"/>
                </a:solidFill>
                <a:latin typeface="Times New Roman" panose="02020603050405020304" pitchFamily="18" charset="0"/>
                <a:cs typeface="Times New Roman" panose="02020603050405020304" pitchFamily="18" charset="0"/>
              </a:rPr>
              <a:t> online </a:t>
            </a:r>
            <a:r>
              <a:rPr lang="en-US" sz="2000" b="1" i="1" dirty="0">
                <a:solidFill>
                  <a:schemeClr val="tx1"/>
                </a:solidFill>
                <a:latin typeface="Times New Roman" panose="02020603050405020304" pitchFamily="18" charset="0"/>
                <a:cs typeface="Times New Roman" panose="02020603050405020304" pitchFamily="18" charset="0"/>
              </a:rPr>
              <a:t>retail purchasing, stock markets, supermarket checkouts, and many other applications. </a:t>
            </a:r>
          </a:p>
          <a:p>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transaction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unit </a:t>
            </a:r>
            <a:r>
              <a:rPr lang="en-US" sz="2200" dirty="0">
                <a:latin typeface="Times New Roman" panose="02020603050405020304" pitchFamily="18" charset="0"/>
                <a:cs typeface="Times New Roman" panose="02020603050405020304" pitchFamily="18" charset="0"/>
              </a:rPr>
              <a:t>of program execution </a:t>
            </a:r>
            <a:r>
              <a:rPr lang="en-US" sz="2200" dirty="0">
                <a:solidFill>
                  <a:srgbClr val="FF0000"/>
                </a:solidFill>
                <a:latin typeface="Times New Roman" panose="02020603050405020304" pitchFamily="18" charset="0"/>
                <a:cs typeface="Times New Roman" panose="02020603050405020304" pitchFamily="18" charset="0"/>
              </a:rPr>
              <a:t>that accesses and possibly updates various </a:t>
            </a:r>
            <a:r>
              <a:rPr lang="en-US" sz="2200" dirty="0" smtClean="0">
                <a:solidFill>
                  <a:srgbClr val="FF0000"/>
                </a:solidFill>
                <a:latin typeface="Times New Roman" panose="02020603050405020304" pitchFamily="18" charset="0"/>
                <a:cs typeface="Times New Roman" panose="02020603050405020304" pitchFamily="18" charset="0"/>
              </a:rPr>
              <a:t>data items.</a:t>
            </a:r>
            <a:endParaRPr lang="en-US" sz="2200" dirty="0">
              <a:solidFill>
                <a:srgbClr val="FF0000"/>
              </a:solidFill>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either </a:t>
            </a:r>
            <a:r>
              <a:rPr lang="en-US" sz="2200" dirty="0">
                <a:solidFill>
                  <a:srgbClr val="FF0000"/>
                </a:solidFill>
                <a:latin typeface="Times New Roman" panose="02020603050405020304" pitchFamily="18" charset="0"/>
                <a:cs typeface="Times New Roman" panose="02020603050405020304" pitchFamily="18" charset="0"/>
              </a:rPr>
              <a:t>completed</a:t>
            </a:r>
            <a:r>
              <a:rPr lang="en-US" sz="2200" dirty="0">
                <a:latin typeface="Times New Roman" panose="02020603050405020304" pitchFamily="18" charset="0"/>
                <a:cs typeface="Times New Roman" panose="02020603050405020304" pitchFamily="18" charset="0"/>
              </a:rPr>
              <a:t> in its entirety or </a:t>
            </a:r>
            <a:r>
              <a:rPr lang="en-US" sz="2200" dirty="0">
                <a:solidFill>
                  <a:srgbClr val="FF0000"/>
                </a:solidFill>
                <a:latin typeface="Times New Roman" panose="02020603050405020304" pitchFamily="18" charset="0"/>
                <a:cs typeface="Times New Roman" panose="02020603050405020304" pitchFamily="18" charset="0"/>
              </a:rPr>
              <a:t>not done at </a:t>
            </a:r>
            <a:r>
              <a:rPr lang="en-US" sz="2200" dirty="0" smtClean="0">
                <a:solidFill>
                  <a:srgbClr val="FF0000"/>
                </a:solidFill>
                <a:latin typeface="Times New Roman" panose="02020603050405020304" pitchFamily="18" charset="0"/>
                <a:cs typeface="Times New Roman" panose="02020603050405020304" pitchFamily="18" charset="0"/>
              </a:rPr>
              <a:t>all</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logical unit of database processing includes one or more access operations (</a:t>
            </a:r>
            <a:r>
              <a:rPr lang="en-US" sz="2200" dirty="0">
                <a:solidFill>
                  <a:srgbClr val="FF0000"/>
                </a:solidFill>
                <a:latin typeface="Times New Roman" panose="02020603050405020304" pitchFamily="18" charset="0"/>
                <a:cs typeface="Times New Roman" panose="02020603050405020304" pitchFamily="18" charset="0"/>
              </a:rPr>
              <a:t>read </a:t>
            </a:r>
            <a:r>
              <a:rPr lang="en-US" sz="2200" dirty="0" smtClean="0">
                <a:solidFill>
                  <a:srgbClr val="FF0000"/>
                </a:solidFill>
                <a:latin typeface="Times New Roman" panose="02020603050405020304" pitchFamily="18" charset="0"/>
                <a:cs typeface="Times New Roman" panose="02020603050405020304" pitchFamily="18" charset="0"/>
              </a:rPr>
              <a:t>- retrieval</a:t>
            </a:r>
            <a:r>
              <a:rPr lang="en-US" sz="2200" dirty="0">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write - insert </a:t>
            </a:r>
            <a:r>
              <a:rPr lang="en-US" sz="2200" dirty="0">
                <a:latin typeface="Times New Roman" panose="02020603050405020304" pitchFamily="18" charset="0"/>
                <a:cs typeface="Times New Roman" panose="02020603050405020304" pitchFamily="18" charset="0"/>
              </a:rPr>
              <a:t>or </a:t>
            </a:r>
            <a:r>
              <a:rPr lang="en-US" sz="2200" dirty="0">
                <a:solidFill>
                  <a:srgbClr val="FF0000"/>
                </a:solidFill>
                <a:latin typeface="Times New Roman" panose="02020603050405020304" pitchFamily="18" charset="0"/>
                <a:cs typeface="Times New Roman" panose="02020603050405020304" pitchFamily="18" charset="0"/>
              </a:rPr>
              <a:t>update</a:t>
            </a:r>
            <a:r>
              <a:rPr lang="en-US" sz="2200" dirty="0">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delete</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686800" cy="5410200"/>
          </a:xfrm>
        </p:spPr>
        <p:txBody>
          <a:bodyPr>
            <a:normAutofit lnSpcReduction="10000"/>
          </a:bodyPr>
          <a:lstStyle/>
          <a:p>
            <a:pPr algn="just"/>
            <a:r>
              <a:rPr lang="en-US" sz="2800" dirty="0">
                <a:solidFill>
                  <a:srgbClr val="FF0000"/>
                </a:solidFill>
                <a:latin typeface="Times New Roman" panose="02020603050405020304" pitchFamily="18" charset="0"/>
                <a:cs typeface="Times New Roman" panose="02020603050405020304" pitchFamily="18" charset="0"/>
              </a:rPr>
              <a:t>Recovery manager keeps track of the following operations:</a:t>
            </a:r>
          </a:p>
          <a:p>
            <a:pPr lvl="1" algn="just"/>
            <a:r>
              <a:rPr lang="en-US" sz="2400" b="1" dirty="0">
                <a:solidFill>
                  <a:schemeClr val="tx1"/>
                </a:solidFill>
                <a:latin typeface="Times New Roman" panose="02020603050405020304" pitchFamily="18" charset="0"/>
                <a:cs typeface="Times New Roman" panose="02020603050405020304" pitchFamily="18" charset="0"/>
              </a:rPr>
              <a:t>begin_transaction</a:t>
            </a:r>
            <a:r>
              <a:rPr lang="en-US" sz="2400" dirty="0">
                <a:solidFill>
                  <a:schemeClr val="tx1"/>
                </a:solidFill>
                <a:latin typeface="Times New Roman" panose="02020603050405020304" pitchFamily="18" charset="0"/>
                <a:cs typeface="Times New Roman" panose="02020603050405020304" pitchFamily="18" charset="0"/>
              </a:rPr>
              <a:t>: This marks the beginning of transaction execution.</a:t>
            </a:r>
          </a:p>
          <a:p>
            <a:pPr lvl="1" algn="just"/>
            <a:r>
              <a:rPr lang="en-US" sz="2400" b="1" dirty="0">
                <a:solidFill>
                  <a:schemeClr val="tx1"/>
                </a:solidFill>
                <a:latin typeface="Times New Roman" panose="02020603050405020304" pitchFamily="18" charset="0"/>
                <a:cs typeface="Times New Roman" panose="02020603050405020304" pitchFamily="18" charset="0"/>
              </a:rPr>
              <a:t>read</a:t>
            </a:r>
            <a:r>
              <a:rPr lang="en-US" sz="2400" dirty="0">
                <a:solidFill>
                  <a:schemeClr val="tx1"/>
                </a:solidFill>
                <a:latin typeface="Times New Roman" panose="02020603050405020304" pitchFamily="18" charset="0"/>
                <a:cs typeface="Times New Roman" panose="02020603050405020304" pitchFamily="18" charset="0"/>
              </a:rPr>
              <a:t> or </a:t>
            </a:r>
            <a:r>
              <a:rPr lang="en-US" sz="2400" b="1" dirty="0">
                <a:solidFill>
                  <a:schemeClr val="tx1"/>
                </a:solidFill>
                <a:latin typeface="Times New Roman" panose="02020603050405020304" pitchFamily="18" charset="0"/>
                <a:cs typeface="Times New Roman" panose="02020603050405020304" pitchFamily="18" charset="0"/>
              </a:rPr>
              <a:t>write</a:t>
            </a:r>
            <a:r>
              <a:rPr lang="en-US" sz="2400" dirty="0">
                <a:solidFill>
                  <a:schemeClr val="tx1"/>
                </a:solidFill>
                <a:latin typeface="Times New Roman" panose="02020603050405020304" pitchFamily="18" charset="0"/>
                <a:cs typeface="Times New Roman" panose="02020603050405020304" pitchFamily="18" charset="0"/>
              </a:rPr>
              <a:t>: These specify read or write operations on the database items that are executed as part of a transaction.</a:t>
            </a:r>
          </a:p>
          <a:p>
            <a:pPr lvl="1" algn="just"/>
            <a:r>
              <a:rPr lang="en-US" sz="2400" b="1" dirty="0">
                <a:solidFill>
                  <a:schemeClr val="tx1"/>
                </a:solidFill>
                <a:latin typeface="Times New Roman" panose="02020603050405020304" pitchFamily="18" charset="0"/>
                <a:cs typeface="Times New Roman" panose="02020603050405020304" pitchFamily="18" charset="0"/>
              </a:rPr>
              <a:t>end_transaction</a:t>
            </a:r>
            <a:r>
              <a:rPr lang="en-US" sz="2400" dirty="0">
                <a:solidFill>
                  <a:schemeClr val="tx1"/>
                </a:solidFill>
                <a:latin typeface="Times New Roman" panose="02020603050405020304" pitchFamily="18" charset="0"/>
                <a:cs typeface="Times New Roman" panose="02020603050405020304" pitchFamily="18" charset="0"/>
              </a:rPr>
              <a:t>: This specifies that read and write transaction operations have ended and marks the end limit of transaction execution.</a:t>
            </a:r>
          </a:p>
          <a:p>
            <a:pPr lvl="2" algn="just"/>
            <a:r>
              <a:rPr lang="en-US" sz="2400" dirty="0">
                <a:latin typeface="Times New Roman" panose="02020603050405020304" pitchFamily="18" charset="0"/>
                <a:cs typeface="Times New Roman" panose="02020603050405020304" pitchFamily="18" charset="0"/>
              </a:rPr>
              <a:t>At this point it may be necessary to check whether the </a:t>
            </a:r>
            <a:r>
              <a:rPr lang="en-US" sz="2400" b="1" dirty="0">
                <a:latin typeface="Times New Roman" panose="02020603050405020304" pitchFamily="18" charset="0"/>
                <a:cs typeface="Times New Roman" panose="02020603050405020304" pitchFamily="18" charset="0"/>
              </a:rPr>
              <a:t>changes</a:t>
            </a:r>
            <a:r>
              <a:rPr lang="en-US" sz="2400" dirty="0">
                <a:latin typeface="Times New Roman" panose="02020603050405020304" pitchFamily="18" charset="0"/>
                <a:cs typeface="Times New Roman" panose="02020603050405020304" pitchFamily="18" charset="0"/>
              </a:rPr>
              <a:t> introduced by the transaction can be </a:t>
            </a:r>
            <a:r>
              <a:rPr lang="en-US" sz="2400" b="1" dirty="0">
                <a:latin typeface="Times New Roman" panose="02020603050405020304" pitchFamily="18" charset="0"/>
                <a:cs typeface="Times New Roman" panose="02020603050405020304" pitchFamily="18" charset="0"/>
              </a:rPr>
              <a:t>permanently</a:t>
            </a:r>
            <a:r>
              <a:rPr lang="en-US" sz="2400" dirty="0">
                <a:latin typeface="Times New Roman" panose="02020603050405020304" pitchFamily="18" charset="0"/>
                <a:cs typeface="Times New Roman" panose="02020603050405020304" pitchFamily="18" charset="0"/>
              </a:rPr>
              <a:t> applied to the database or whether the transaction has to be </a:t>
            </a:r>
            <a:r>
              <a:rPr lang="en-US" sz="2400" b="1" dirty="0">
                <a:latin typeface="Times New Roman" panose="02020603050405020304" pitchFamily="18" charset="0"/>
                <a:cs typeface="Times New Roman" panose="02020603050405020304" pitchFamily="18" charset="0"/>
              </a:rPr>
              <a:t>aborted</a:t>
            </a:r>
            <a:r>
              <a:rPr lang="en-US" sz="2400" dirty="0">
                <a:latin typeface="Times New Roman" panose="02020603050405020304" pitchFamily="18" charset="0"/>
                <a:cs typeface="Times New Roman" panose="02020603050405020304" pitchFamily="18" charset="0"/>
              </a:rPr>
              <a:t> because it violates concurrency control or for some other reason.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20</a:t>
            </a:fld>
            <a:endParaRPr lang="en-US"/>
          </a:p>
        </p:txBody>
      </p:sp>
      <p:sp>
        <p:nvSpPr>
          <p:cNvPr id="5" name="Rectangle 4"/>
          <p:cNvSpPr>
            <a:spLocks noGrp="1" noChangeArrowheads="1"/>
          </p:cNvSpPr>
          <p:nvPr>
            <p:ph type="title"/>
          </p:nvPr>
        </p:nvSpPr>
        <p:spPr>
          <a:xfrm>
            <a:off x="381000" y="152400"/>
            <a:ext cx="8229600" cy="533400"/>
          </a:xfrm>
        </p:spPr>
        <p:txBody>
          <a:bodyPr>
            <a:normAutofit/>
          </a:bodyPr>
          <a:lstStyle/>
          <a:p>
            <a:pPr algn="ctr" eaLnBrk="1" fontAlgn="auto" hangingPunct="1">
              <a:spcAft>
                <a:spcPts val="0"/>
              </a:spcAft>
              <a:defRPr/>
            </a:pP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685800"/>
            <a:ext cx="8839200" cy="5715000"/>
          </a:xfrm>
        </p:spPr>
        <p:txBody>
          <a:bodyPr>
            <a:normAutofit/>
          </a:bodyPr>
          <a:lstStyle/>
          <a:p>
            <a:pPr lvl="1" algn="just"/>
            <a:r>
              <a:rPr lang="en-US" sz="2400" b="1" dirty="0" err="1" smtClean="0">
                <a:solidFill>
                  <a:schemeClr val="tx1"/>
                </a:solidFill>
                <a:latin typeface="Times New Roman" panose="02020603050405020304" pitchFamily="18" charset="0"/>
                <a:cs typeface="Times New Roman" panose="02020603050405020304" pitchFamily="18" charset="0"/>
              </a:rPr>
              <a:t>commit_transaction</a:t>
            </a:r>
            <a:r>
              <a:rPr lang="en-US" sz="2400" dirty="0">
                <a:solidFill>
                  <a:schemeClr val="tx1"/>
                </a:solidFill>
                <a:latin typeface="Times New Roman" panose="02020603050405020304" pitchFamily="18" charset="0"/>
                <a:cs typeface="Times New Roman" panose="02020603050405020304" pitchFamily="18" charset="0"/>
              </a:rPr>
              <a:t>: This signals a </a:t>
            </a:r>
            <a:r>
              <a:rPr lang="en-US" sz="2400" b="1" dirty="0">
                <a:solidFill>
                  <a:schemeClr val="tx1"/>
                </a:solidFill>
                <a:latin typeface="Times New Roman" panose="02020603050405020304" pitchFamily="18" charset="0"/>
                <a:cs typeface="Times New Roman" panose="02020603050405020304" pitchFamily="18" charset="0"/>
              </a:rPr>
              <a:t>successful end of the transaction </a:t>
            </a:r>
            <a:r>
              <a:rPr lang="en-US" sz="2400" dirty="0">
                <a:solidFill>
                  <a:schemeClr val="tx1"/>
                </a:solidFill>
                <a:latin typeface="Times New Roman" panose="02020603050405020304" pitchFamily="18" charset="0"/>
                <a:cs typeface="Times New Roman" panose="02020603050405020304" pitchFamily="18" charset="0"/>
              </a:rPr>
              <a:t>so that any changes (updates) executed by the transaction can be safely committed to the database and will not be undone.</a:t>
            </a:r>
          </a:p>
          <a:p>
            <a:pPr lvl="1" algn="just"/>
            <a:r>
              <a:rPr lang="en-US" sz="2400" b="1" dirty="0">
                <a:solidFill>
                  <a:schemeClr val="tx1"/>
                </a:solidFill>
                <a:latin typeface="Times New Roman" panose="02020603050405020304" pitchFamily="18" charset="0"/>
                <a:cs typeface="Times New Roman" panose="02020603050405020304" pitchFamily="18" charset="0"/>
              </a:rPr>
              <a:t>rollback</a:t>
            </a:r>
            <a:r>
              <a:rPr lang="en-US" sz="2400" dirty="0">
                <a:solidFill>
                  <a:schemeClr val="tx1"/>
                </a:solidFill>
                <a:latin typeface="Times New Roman" panose="02020603050405020304" pitchFamily="18" charset="0"/>
                <a:cs typeface="Times New Roman" panose="02020603050405020304" pitchFamily="18" charset="0"/>
              </a:rPr>
              <a:t> (or </a:t>
            </a:r>
            <a:r>
              <a:rPr lang="en-US" sz="2400" b="1" dirty="0">
                <a:solidFill>
                  <a:schemeClr val="tx1"/>
                </a:solidFill>
                <a:latin typeface="Times New Roman" panose="02020603050405020304" pitchFamily="18" charset="0"/>
                <a:cs typeface="Times New Roman" panose="02020603050405020304" pitchFamily="18" charset="0"/>
              </a:rPr>
              <a:t>abort</a:t>
            </a:r>
            <a:r>
              <a:rPr lang="en-US" sz="2400" dirty="0">
                <a:solidFill>
                  <a:schemeClr val="tx1"/>
                </a:solidFill>
                <a:latin typeface="Times New Roman" panose="02020603050405020304" pitchFamily="18" charset="0"/>
                <a:cs typeface="Times New Roman" panose="02020603050405020304" pitchFamily="18" charset="0"/>
              </a:rPr>
              <a:t>): This signals that the transaction has </a:t>
            </a:r>
            <a:r>
              <a:rPr lang="en-US" sz="2400" b="1" dirty="0">
                <a:solidFill>
                  <a:schemeClr val="tx1"/>
                </a:solidFill>
                <a:latin typeface="Times New Roman" panose="02020603050405020304" pitchFamily="18" charset="0"/>
                <a:cs typeface="Times New Roman" panose="02020603050405020304" pitchFamily="18" charset="0"/>
              </a:rPr>
              <a:t>ended unsuccessfully</a:t>
            </a:r>
            <a:r>
              <a:rPr lang="en-US" sz="2400" dirty="0">
                <a:solidFill>
                  <a:schemeClr val="tx1"/>
                </a:solidFill>
                <a:latin typeface="Times New Roman" panose="02020603050405020304" pitchFamily="18" charset="0"/>
                <a:cs typeface="Times New Roman" panose="02020603050405020304" pitchFamily="18" charset="0"/>
              </a:rPr>
              <a:t>, so that any changes or effects that the transaction may have applied to the database must be undone.  </a:t>
            </a:r>
          </a:p>
          <a:p>
            <a:pPr>
              <a:lnSpc>
                <a:spcPct val="150000"/>
              </a:lnSpc>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21</a:t>
            </a:fld>
            <a:endParaRPr lang="en-US"/>
          </a:p>
        </p:txBody>
      </p:sp>
      <p:sp>
        <p:nvSpPr>
          <p:cNvPr id="5" name="Rectangle 4"/>
          <p:cNvSpPr>
            <a:spLocks noGrp="1" noChangeArrowheads="1"/>
          </p:cNvSpPr>
          <p:nvPr>
            <p:ph type="title"/>
          </p:nvPr>
        </p:nvSpPr>
        <p:spPr>
          <a:xfrm>
            <a:off x="381000" y="152400"/>
            <a:ext cx="8229600" cy="381000"/>
          </a:xfrm>
        </p:spPr>
        <p:txBody>
          <a:bodyPr>
            <a:normAutofit fontScale="90000"/>
          </a:bodyPr>
          <a:lstStyle/>
          <a:p>
            <a:pPr algn="ctr" eaLnBrk="1" fontAlgn="auto" hangingPunct="1">
              <a:spcAft>
                <a:spcPts val="0"/>
              </a:spcAft>
              <a:defRPr/>
            </a:pP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686800" cy="5486400"/>
          </a:xfrm>
        </p:spPr>
        <p:txBody>
          <a:bodyPr/>
          <a:lstStyle/>
          <a:p>
            <a:pPr algn="just"/>
            <a:r>
              <a:rPr lang="en-US" sz="2000" b="1" dirty="0">
                <a:latin typeface="Times New Roman" panose="02020603050405020304" pitchFamily="18" charset="0"/>
                <a:cs typeface="Times New Roman" panose="02020603050405020304" pitchFamily="18" charset="0"/>
              </a:rPr>
              <a:t>Recovery techniques use the following </a:t>
            </a:r>
            <a:r>
              <a:rPr lang="en-US" sz="2000" b="1" dirty="0" smtClean="0">
                <a:latin typeface="Times New Roman" panose="02020603050405020304" pitchFamily="18" charset="0"/>
                <a:cs typeface="Times New Roman" panose="02020603050405020304" pitchFamily="18" charset="0"/>
              </a:rPr>
              <a:t>operators:</a:t>
            </a:r>
            <a:endParaRPr lang="en-US" sz="2000" b="1" dirty="0">
              <a:latin typeface="Times New Roman" panose="02020603050405020304" pitchFamily="18" charset="0"/>
              <a:cs typeface="Times New Roman" panose="02020603050405020304" pitchFamily="18" charset="0"/>
            </a:endParaRPr>
          </a:p>
          <a:p>
            <a:pPr lvl="1" algn="just"/>
            <a:r>
              <a:rPr lang="en-US" sz="2200" b="1" dirty="0">
                <a:solidFill>
                  <a:schemeClr val="tx1"/>
                </a:solidFill>
                <a:latin typeface="Times New Roman" panose="02020603050405020304" pitchFamily="18" charset="0"/>
                <a:cs typeface="Times New Roman" panose="02020603050405020304" pitchFamily="18" charset="0"/>
              </a:rPr>
              <a:t>undo</a:t>
            </a:r>
            <a:r>
              <a:rPr lang="en-US" sz="2200" dirty="0">
                <a:solidFill>
                  <a:schemeClr val="tx1"/>
                </a:solidFill>
                <a:latin typeface="Times New Roman" panose="02020603050405020304" pitchFamily="18" charset="0"/>
                <a:cs typeface="Times New Roman" panose="02020603050405020304" pitchFamily="18" charset="0"/>
              </a:rPr>
              <a:t>: Similar to rollback except that it applies to a single operation rather than to a whole transaction.</a:t>
            </a:r>
          </a:p>
          <a:p>
            <a:pPr lvl="1" algn="just"/>
            <a:r>
              <a:rPr lang="en-US" sz="2200" b="1" dirty="0">
                <a:solidFill>
                  <a:schemeClr val="tx1"/>
                </a:solidFill>
                <a:latin typeface="Times New Roman" panose="02020603050405020304" pitchFamily="18" charset="0"/>
                <a:cs typeface="Times New Roman" panose="02020603050405020304" pitchFamily="18" charset="0"/>
              </a:rPr>
              <a:t>redo</a:t>
            </a:r>
            <a:r>
              <a:rPr lang="en-US" sz="2200" dirty="0">
                <a:solidFill>
                  <a:schemeClr val="tx1"/>
                </a:solidFill>
                <a:latin typeface="Times New Roman" panose="02020603050405020304" pitchFamily="18" charset="0"/>
                <a:cs typeface="Times New Roman" panose="02020603050405020304" pitchFamily="18" charset="0"/>
              </a:rPr>
              <a:t>: This specifies that certain </a:t>
            </a:r>
            <a:r>
              <a:rPr lang="en-US" sz="2200" i="1" dirty="0">
                <a:solidFill>
                  <a:schemeClr val="tx1"/>
                </a:solidFill>
                <a:latin typeface="Times New Roman" panose="02020603050405020304" pitchFamily="18" charset="0"/>
                <a:cs typeface="Times New Roman" panose="02020603050405020304" pitchFamily="18" charset="0"/>
              </a:rPr>
              <a:t>transaction</a:t>
            </a:r>
            <a:r>
              <a:rPr lang="en-US" sz="2200" dirty="0">
                <a:solidFill>
                  <a:schemeClr val="tx1"/>
                </a:solidFill>
                <a:latin typeface="Times New Roman" panose="02020603050405020304" pitchFamily="18" charset="0"/>
                <a:cs typeface="Times New Roman" panose="02020603050405020304" pitchFamily="18" charset="0"/>
              </a:rPr>
              <a:t> </a:t>
            </a:r>
            <a:r>
              <a:rPr lang="en-US" sz="2200" i="1" dirty="0">
                <a:solidFill>
                  <a:schemeClr val="tx1"/>
                </a:solidFill>
                <a:latin typeface="Times New Roman" panose="02020603050405020304" pitchFamily="18" charset="0"/>
                <a:cs typeface="Times New Roman" panose="02020603050405020304" pitchFamily="18" charset="0"/>
              </a:rPr>
              <a:t>operations</a:t>
            </a:r>
            <a:r>
              <a:rPr lang="en-US" sz="2200" dirty="0">
                <a:solidFill>
                  <a:schemeClr val="tx1"/>
                </a:solidFill>
                <a:latin typeface="Times New Roman" panose="02020603050405020304" pitchFamily="18" charset="0"/>
                <a:cs typeface="Times New Roman" panose="02020603050405020304" pitchFamily="18" charset="0"/>
              </a:rPr>
              <a:t> must be </a:t>
            </a:r>
            <a:r>
              <a:rPr lang="en-US" sz="2200" i="1" dirty="0">
                <a:solidFill>
                  <a:schemeClr val="tx1"/>
                </a:solidFill>
                <a:latin typeface="Times New Roman" panose="02020603050405020304" pitchFamily="18" charset="0"/>
                <a:cs typeface="Times New Roman" panose="02020603050405020304" pitchFamily="18" charset="0"/>
              </a:rPr>
              <a:t>redone</a:t>
            </a:r>
            <a:r>
              <a:rPr lang="en-US" sz="2200" dirty="0">
                <a:solidFill>
                  <a:schemeClr val="tx1"/>
                </a:solidFill>
                <a:latin typeface="Times New Roman" panose="02020603050405020304" pitchFamily="18" charset="0"/>
                <a:cs typeface="Times New Roman" panose="02020603050405020304" pitchFamily="18" charset="0"/>
              </a:rPr>
              <a:t> to ensure that all the operations of a committed transaction have been applied successfully to the database.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22</a:t>
            </a:fld>
            <a:endParaRPr lang="en-US" dirty="0"/>
          </a:p>
        </p:txBody>
      </p:sp>
      <p:sp>
        <p:nvSpPr>
          <p:cNvPr id="5" name="Rectangle 4"/>
          <p:cNvSpPr>
            <a:spLocks noGrp="1" noChangeArrowheads="1"/>
          </p:cNvSpPr>
          <p:nvPr>
            <p:ph type="title"/>
          </p:nvPr>
        </p:nvSpPr>
        <p:spPr>
          <a:xfrm>
            <a:off x="533400" y="76200"/>
            <a:ext cx="8229600" cy="533400"/>
          </a:xfrm>
        </p:spPr>
        <p:txBody>
          <a:bodyPr>
            <a:normAutofit/>
          </a:bodyPr>
          <a:lstStyle/>
          <a:p>
            <a:pPr algn="ctr" eaLnBrk="1" fontAlgn="auto" hangingPunct="1">
              <a:spcAft>
                <a:spcPts val="0"/>
              </a:spcAft>
              <a:defRPr/>
            </a:pP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76600"/>
            <a:ext cx="6324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90600" y="5968425"/>
            <a:ext cx="8077200"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State transition diagram illustrating the states for transaction execution </a:t>
            </a:r>
            <a:r>
              <a:rPr lang="en-US" sz="2000" i="1" dirty="0">
                <a:latin typeface="Times New Roman" panose="02020603050405020304" pitchFamily="18" charset="0"/>
                <a:cs typeface="Times New Roman" panose="02020603050405020304" pitchFamily="18" charset="0"/>
              </a:rPr>
              <a:t/>
            </a:r>
            <a:br>
              <a:rPr lang="en-US" sz="2000" i="1" dirty="0">
                <a:latin typeface="Times New Roman" panose="02020603050405020304" pitchFamily="18" charset="0"/>
                <a:cs typeface="Times New Roman" panose="02020603050405020304" pitchFamily="18" charset="0"/>
              </a:rPr>
            </a:br>
            <a:endParaRPr lang="en-US" sz="20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685800"/>
            <a:ext cx="8839200" cy="5715000"/>
          </a:xfrm>
        </p:spPr>
        <p:txBody>
          <a:bodyPr>
            <a:normAutofit/>
          </a:bodyPr>
          <a:lstStyle/>
          <a:p>
            <a:pPr lvl="1" algn="just"/>
            <a:r>
              <a:rPr lang="en-US" sz="2400" b="1" dirty="0" smtClean="0">
                <a:solidFill>
                  <a:schemeClr val="tx1"/>
                </a:solidFill>
                <a:latin typeface="Times New Roman" panose="02020603050405020304" pitchFamily="18" charset="0"/>
                <a:cs typeface="Times New Roman" panose="02020603050405020304" pitchFamily="18" charset="0"/>
              </a:rPr>
              <a:t>Log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DBMS</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Journal)</a:t>
            </a:r>
            <a:r>
              <a:rPr lang="en-US" sz="2400" dirty="0">
                <a:solidFill>
                  <a:schemeClr val="tx1"/>
                </a:solidFill>
                <a:latin typeface="Times New Roman" panose="02020603050405020304" pitchFamily="18" charset="0"/>
                <a:cs typeface="Times New Roman" panose="02020603050405020304" pitchFamily="18" charset="0"/>
              </a:rPr>
              <a:t>: The log keeps track of all transaction operations that affect the values of database items.</a:t>
            </a:r>
          </a:p>
          <a:p>
            <a:pPr lvl="2" algn="just"/>
            <a:r>
              <a:rPr lang="en-US" sz="2400" dirty="0">
                <a:latin typeface="Times New Roman" panose="02020603050405020304" pitchFamily="18" charset="0"/>
                <a:cs typeface="Times New Roman" panose="02020603050405020304" pitchFamily="18" charset="0"/>
              </a:rPr>
              <a:t>This information may be needed to </a:t>
            </a:r>
            <a:r>
              <a:rPr lang="en-US" sz="2400" b="1" dirty="0">
                <a:latin typeface="Times New Roman" panose="02020603050405020304" pitchFamily="18" charset="0"/>
                <a:cs typeface="Times New Roman" panose="02020603050405020304" pitchFamily="18" charset="0"/>
              </a:rPr>
              <a:t>permit</a:t>
            </a:r>
            <a:r>
              <a:rPr lang="en-US" sz="2400" dirty="0">
                <a:latin typeface="Times New Roman" panose="02020603050405020304" pitchFamily="18" charset="0"/>
                <a:cs typeface="Times New Roman" panose="02020603050405020304" pitchFamily="18" charset="0"/>
              </a:rPr>
              <a:t> recovery from transaction failures.</a:t>
            </a:r>
          </a:p>
          <a:p>
            <a:pPr lvl="2"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log is a sequential, append-only file </a:t>
            </a:r>
            <a:r>
              <a:rPr lang="en-US" sz="2400" dirty="0">
                <a:latin typeface="Times New Roman" panose="02020603050405020304" pitchFamily="18" charset="0"/>
                <a:cs typeface="Times New Roman" panose="02020603050405020304" pitchFamily="18" charset="0"/>
              </a:rPr>
              <a:t>that is kept on disk, so it is not affected by any type of failure except for disk or </a:t>
            </a:r>
            <a:r>
              <a:rPr lang="en-US" sz="2400" b="1" dirty="0">
                <a:latin typeface="Times New Roman" panose="02020603050405020304" pitchFamily="18" charset="0"/>
                <a:cs typeface="Times New Roman" panose="02020603050405020304" pitchFamily="18" charset="0"/>
              </a:rPr>
              <a:t>catastrophic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failure</a:t>
            </a:r>
            <a:r>
              <a:rPr lang="en-US" sz="2400" dirty="0">
                <a:latin typeface="Times New Roman" panose="02020603050405020304" pitchFamily="18" charset="0"/>
                <a:cs typeface="Times New Roman" panose="02020603050405020304" pitchFamily="18" charset="0"/>
              </a:rPr>
              <a:t>.</a:t>
            </a:r>
          </a:p>
          <a:p>
            <a:pPr lvl="2" algn="just"/>
            <a:r>
              <a:rPr lang="en-US" sz="2400" dirty="0">
                <a:latin typeface="Times New Roman" panose="02020603050405020304" pitchFamily="18" charset="0"/>
                <a:cs typeface="Times New Roman" panose="02020603050405020304" pitchFamily="18" charset="0"/>
              </a:rPr>
              <a:t>In addition, the log is periodically </a:t>
            </a:r>
            <a:r>
              <a:rPr lang="en-US" sz="2400" b="1" dirty="0">
                <a:latin typeface="Times New Roman" panose="02020603050405020304" pitchFamily="18" charset="0"/>
                <a:cs typeface="Times New Roman" panose="02020603050405020304" pitchFamily="18" charset="0"/>
              </a:rPr>
              <a:t>backed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up</a:t>
            </a:r>
            <a:r>
              <a:rPr lang="en-US" sz="2400" dirty="0">
                <a:latin typeface="Times New Roman" panose="02020603050405020304" pitchFamily="18" charset="0"/>
                <a:cs typeface="Times New Roman" panose="02020603050405020304" pitchFamily="18" charset="0"/>
              </a:rPr>
              <a:t> to archival storage (tape) to guard against such catastrophic failures.  </a:t>
            </a:r>
          </a:p>
          <a:p>
            <a:pPr lvl="2" algn="just"/>
            <a:r>
              <a:rPr lang="en-US" sz="2400" dirty="0">
                <a:latin typeface="Times New Roman" panose="02020603050405020304" pitchFamily="18" charset="0"/>
                <a:cs typeface="Times New Roman" panose="02020603050405020304" pitchFamily="18" charset="0"/>
              </a:rPr>
              <a:t>The types of entries with respect to the corresponding action that are written to the log file are called </a:t>
            </a:r>
            <a:r>
              <a:rPr lang="en-US" sz="2400" b="1" dirty="0">
                <a:latin typeface="Times New Roman" panose="02020603050405020304" pitchFamily="18" charset="0"/>
                <a:cs typeface="Times New Roman" panose="02020603050405020304" pitchFamily="18" charset="0"/>
              </a:rPr>
              <a:t>log records.</a:t>
            </a:r>
            <a:r>
              <a:rPr lang="en-US" sz="2200" dirty="0"/>
              <a:t/>
            </a:r>
            <a:br>
              <a:rPr lang="en-US" sz="2200" dirty="0"/>
            </a:br>
            <a:endParaRPr lang="en-US" sz="22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23</a:t>
            </a:fld>
            <a:endParaRPr lang="en-US"/>
          </a:p>
        </p:txBody>
      </p:sp>
      <p:sp>
        <p:nvSpPr>
          <p:cNvPr id="5" name="Rectangle 4"/>
          <p:cNvSpPr>
            <a:spLocks noGrp="1" noChangeArrowheads="1"/>
          </p:cNvSpPr>
          <p:nvPr>
            <p:ph type="title"/>
          </p:nvPr>
        </p:nvSpPr>
        <p:spPr>
          <a:xfrm>
            <a:off x="457200" y="76200"/>
            <a:ext cx="8229600" cy="533400"/>
          </a:xfrm>
        </p:spPr>
        <p:txBody>
          <a:bodyPr>
            <a:noAutofit/>
          </a:bodyPr>
          <a:lstStyle/>
          <a:p>
            <a:r>
              <a:rPr lang="en-US" b="1" dirty="0" smtClean="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System Log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838200"/>
            <a:ext cx="8839200" cy="5791200"/>
          </a:xfrm>
        </p:spPr>
        <p:txBody>
          <a:bodyPr>
            <a:normAutofit fontScale="92500" lnSpcReduction="20000"/>
          </a:bodyPr>
          <a:lstStyle/>
          <a:p>
            <a:pPr lvl="1" algn="just">
              <a:lnSpc>
                <a:spcPct val="110000"/>
              </a:lnSpc>
            </a:pPr>
            <a:r>
              <a:rPr lang="en-US" sz="2600" dirty="0" smtClean="0">
                <a:solidFill>
                  <a:schemeClr val="tx1"/>
                </a:solidFill>
                <a:latin typeface="Times New Roman" panose="02020603050405020304" pitchFamily="18" charset="0"/>
                <a:cs typeface="Times New Roman" panose="02020603050405020304" pitchFamily="18" charset="0"/>
              </a:rPr>
              <a:t>T </a:t>
            </a:r>
            <a:r>
              <a:rPr lang="en-US" sz="2600" dirty="0">
                <a:solidFill>
                  <a:schemeClr val="tx1"/>
                </a:solidFill>
                <a:latin typeface="Times New Roman" panose="02020603050405020304" pitchFamily="18" charset="0"/>
                <a:cs typeface="Times New Roman" panose="02020603050405020304" pitchFamily="18" charset="0"/>
              </a:rPr>
              <a:t>in the following discussion refers to a unique </a:t>
            </a:r>
            <a:r>
              <a:rPr lang="en-US" sz="2600" b="1" dirty="0">
                <a:solidFill>
                  <a:schemeClr val="tx1"/>
                </a:solidFill>
                <a:latin typeface="Times New Roman" panose="02020603050405020304" pitchFamily="18" charset="0"/>
                <a:cs typeface="Times New Roman" panose="02020603050405020304" pitchFamily="18" charset="0"/>
              </a:rPr>
              <a:t>transaction-id</a:t>
            </a:r>
            <a:r>
              <a:rPr lang="en-US" sz="2600" dirty="0">
                <a:solidFill>
                  <a:schemeClr val="tx1"/>
                </a:solidFill>
                <a:latin typeface="Times New Roman" panose="02020603050405020304" pitchFamily="18" charset="0"/>
                <a:cs typeface="Times New Roman" panose="02020603050405020304" pitchFamily="18" charset="0"/>
              </a:rPr>
              <a:t> that is generated automatically by the system and is used to identify each transaction: </a:t>
            </a:r>
          </a:p>
          <a:p>
            <a:pPr lvl="1" algn="just">
              <a:lnSpc>
                <a:spcPct val="110000"/>
              </a:lnSpc>
            </a:pPr>
            <a:r>
              <a:rPr lang="en-US" sz="2600" dirty="0">
                <a:solidFill>
                  <a:schemeClr val="tx1"/>
                </a:solidFill>
                <a:latin typeface="Times New Roman" panose="02020603050405020304" pitchFamily="18" charset="0"/>
                <a:cs typeface="Times New Roman" panose="02020603050405020304" pitchFamily="18" charset="0"/>
              </a:rPr>
              <a:t>Types of log record: </a:t>
            </a:r>
          </a:p>
          <a:p>
            <a:pPr lvl="2" algn="just">
              <a:lnSpc>
                <a:spcPct val="110000"/>
              </a:lnSpc>
            </a:pPr>
            <a:r>
              <a:rPr lang="en-US" sz="2600" b="1" dirty="0">
                <a:latin typeface="Times New Roman" panose="02020603050405020304" pitchFamily="18" charset="0"/>
                <a:cs typeface="Times New Roman" panose="02020603050405020304" pitchFamily="18" charset="0"/>
              </a:rPr>
              <a:t>[start_transaction,T]: </a:t>
            </a:r>
            <a:r>
              <a:rPr lang="en-US" sz="2600" dirty="0">
                <a:latin typeface="Times New Roman" panose="02020603050405020304" pitchFamily="18" charset="0"/>
                <a:cs typeface="Times New Roman" panose="02020603050405020304" pitchFamily="18" charset="0"/>
              </a:rPr>
              <a:t>Records that transaction T has started execution.</a:t>
            </a:r>
          </a:p>
          <a:p>
            <a:pPr lvl="2" algn="just">
              <a:lnSpc>
                <a:spcPct val="110000"/>
              </a:lnSpc>
            </a:pPr>
            <a:r>
              <a:rPr lang="en-US" sz="2600" b="1" dirty="0">
                <a:latin typeface="Times New Roman" panose="02020603050405020304" pitchFamily="18" charset="0"/>
                <a:cs typeface="Times New Roman" panose="02020603050405020304" pitchFamily="18" charset="0"/>
              </a:rPr>
              <a:t>[write_item,T,X,old_value,new_value]</a:t>
            </a:r>
            <a:r>
              <a:rPr lang="en-US" sz="2600" dirty="0">
                <a:latin typeface="Times New Roman" panose="02020603050405020304" pitchFamily="18" charset="0"/>
                <a:cs typeface="Times New Roman" panose="02020603050405020304" pitchFamily="18" charset="0"/>
              </a:rPr>
              <a:t>: Records that transaction T has changed the value of database item X from </a:t>
            </a:r>
            <a:r>
              <a:rPr lang="en-US" sz="2600" dirty="0" err="1">
                <a:latin typeface="Times New Roman" panose="02020603050405020304" pitchFamily="18" charset="0"/>
                <a:cs typeface="Times New Roman" panose="02020603050405020304" pitchFamily="18" charset="0"/>
              </a:rPr>
              <a:t>old_value</a:t>
            </a:r>
            <a:r>
              <a:rPr lang="en-US" sz="2600" dirty="0">
                <a:latin typeface="Times New Roman" panose="02020603050405020304" pitchFamily="18" charset="0"/>
                <a:cs typeface="Times New Roman" panose="02020603050405020304" pitchFamily="18" charset="0"/>
              </a:rPr>
              <a:t> to </a:t>
            </a:r>
            <a:r>
              <a:rPr lang="en-US" sz="2600" dirty="0" err="1">
                <a:latin typeface="Times New Roman" panose="02020603050405020304" pitchFamily="18" charset="0"/>
                <a:cs typeface="Times New Roman" panose="02020603050405020304" pitchFamily="18" charset="0"/>
              </a:rPr>
              <a:t>new_value</a:t>
            </a:r>
            <a:r>
              <a:rPr lang="en-US" sz="2600" dirty="0">
                <a:latin typeface="Times New Roman" panose="02020603050405020304" pitchFamily="18" charset="0"/>
                <a:cs typeface="Times New Roman" panose="02020603050405020304" pitchFamily="18" charset="0"/>
              </a:rPr>
              <a:t>.</a:t>
            </a:r>
          </a:p>
          <a:p>
            <a:pPr lvl="2" algn="just">
              <a:lnSpc>
                <a:spcPct val="110000"/>
              </a:lnSpc>
            </a:pPr>
            <a:r>
              <a:rPr lang="en-US" sz="2600" dirty="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read_item,T,X]: </a:t>
            </a:r>
            <a:r>
              <a:rPr lang="en-US" sz="2600" dirty="0">
                <a:latin typeface="Times New Roman" panose="02020603050405020304" pitchFamily="18" charset="0"/>
                <a:cs typeface="Times New Roman" panose="02020603050405020304" pitchFamily="18" charset="0"/>
              </a:rPr>
              <a:t>Records that transaction T  has read the value of database item X.</a:t>
            </a:r>
          </a:p>
          <a:p>
            <a:pPr lvl="2" algn="just">
              <a:lnSpc>
                <a:spcPct val="110000"/>
              </a:lnSpc>
            </a:pP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commit,T</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Records that transaction T has completed successfully, and affirms that its effect can be committed (recorded permanently) to the database.</a:t>
            </a:r>
          </a:p>
          <a:p>
            <a:pPr lvl="2" algn="just">
              <a:lnSpc>
                <a:spcPct val="110000"/>
              </a:lnSpc>
            </a:pP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abort,T</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Records that transaction T has been aborted. </a:t>
            </a:r>
          </a:p>
        </p:txBody>
      </p:sp>
      <p:sp>
        <p:nvSpPr>
          <p:cNvPr id="4" name="Slide Number Placeholder 3"/>
          <p:cNvSpPr>
            <a:spLocks noGrp="1"/>
          </p:cNvSpPr>
          <p:nvPr>
            <p:ph type="sldNum" sz="quarter" idx="12"/>
          </p:nvPr>
        </p:nvSpPr>
        <p:spPr/>
        <p:txBody>
          <a:bodyPr/>
          <a:lstStyle/>
          <a:p>
            <a:fld id="{B6F15528-21DE-4FAA-801E-634DDDAF4B2B}" type="slidenum">
              <a:rPr lang="en-US" smtClean="0"/>
              <a:t>24</a:t>
            </a:fld>
            <a:endParaRPr lang="en-US"/>
          </a:p>
        </p:txBody>
      </p:sp>
      <p:sp>
        <p:nvSpPr>
          <p:cNvPr id="5" name="Rectangle 4"/>
          <p:cNvSpPr>
            <a:spLocks noGrp="1" noChangeArrowheads="1"/>
          </p:cNvSpPr>
          <p:nvPr>
            <p:ph type="title"/>
          </p:nvPr>
        </p:nvSpPr>
        <p:spPr>
          <a:xfrm>
            <a:off x="457200" y="228600"/>
            <a:ext cx="8229600" cy="533400"/>
          </a:xfrm>
        </p:spPr>
        <p:txBody>
          <a:bodyPr>
            <a:noAutofit/>
          </a:bodyPr>
          <a:lstStyle/>
          <a:p>
            <a:pPr algn="ctr" eaLnBrk="1" fontAlgn="auto" hangingPunct="1">
              <a:spcAft>
                <a:spcPts val="0"/>
              </a:spcAft>
              <a:defRPr/>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1143000"/>
            <a:ext cx="8839200" cy="5105400"/>
          </a:xfrm>
        </p:spPr>
        <p:txBody>
          <a:bodyPr/>
          <a:lstStyle/>
          <a:p>
            <a:pPr algn="just"/>
            <a:r>
              <a:rPr lang="en-US" sz="2700" dirty="0" smtClean="0">
                <a:solidFill>
                  <a:schemeClr val="tx1"/>
                </a:solidFill>
                <a:latin typeface="Times New Roman" panose="02020603050405020304" pitchFamily="18" charset="0"/>
                <a:cs typeface="Times New Roman" panose="02020603050405020304" pitchFamily="18" charset="0"/>
              </a:rPr>
              <a:t>Protocols </a:t>
            </a:r>
            <a:r>
              <a:rPr lang="en-US" sz="2700" dirty="0">
                <a:solidFill>
                  <a:schemeClr val="tx1"/>
                </a:solidFill>
                <a:latin typeface="Times New Roman" panose="02020603050405020304" pitchFamily="18" charset="0"/>
                <a:cs typeface="Times New Roman" panose="02020603050405020304" pitchFamily="18" charset="0"/>
              </a:rPr>
              <a:t>for recovery that </a:t>
            </a:r>
            <a:r>
              <a:rPr lang="en-US" sz="2700" b="1" i="1" dirty="0">
                <a:solidFill>
                  <a:schemeClr val="tx1"/>
                </a:solidFill>
                <a:latin typeface="Times New Roman" panose="02020603050405020304" pitchFamily="18" charset="0"/>
                <a:cs typeface="Times New Roman" panose="02020603050405020304" pitchFamily="18" charset="0"/>
              </a:rPr>
              <a:t>avoid cascading rollbacks</a:t>
            </a:r>
            <a:r>
              <a:rPr lang="en-US" sz="2700" i="1" dirty="0">
                <a:solidFill>
                  <a:schemeClr val="tx1"/>
                </a:solidFill>
                <a:latin typeface="Times New Roman" panose="02020603050405020304" pitchFamily="18" charset="0"/>
                <a:cs typeface="Times New Roman" panose="02020603050405020304" pitchFamily="18" charset="0"/>
              </a:rPr>
              <a:t> do not require that </a:t>
            </a:r>
            <a:r>
              <a:rPr lang="en-US" sz="2700" b="1" i="1" dirty="0">
                <a:solidFill>
                  <a:schemeClr val="tx1"/>
                </a:solidFill>
                <a:latin typeface="Times New Roman" panose="02020603050405020304" pitchFamily="18" charset="0"/>
                <a:cs typeface="Times New Roman" panose="02020603050405020304" pitchFamily="18" charset="0"/>
              </a:rPr>
              <a:t>read</a:t>
            </a:r>
            <a:r>
              <a:rPr lang="en-US" sz="2700" i="1" dirty="0">
                <a:solidFill>
                  <a:schemeClr val="tx1"/>
                </a:solidFill>
                <a:latin typeface="Times New Roman" panose="02020603050405020304" pitchFamily="18" charset="0"/>
                <a:cs typeface="Times New Roman" panose="02020603050405020304" pitchFamily="18" charset="0"/>
              </a:rPr>
              <a:t> </a:t>
            </a:r>
            <a:r>
              <a:rPr lang="en-US" sz="2700" b="1" i="1" dirty="0">
                <a:solidFill>
                  <a:schemeClr val="tx1"/>
                </a:solidFill>
                <a:latin typeface="Times New Roman" panose="02020603050405020304" pitchFamily="18" charset="0"/>
                <a:cs typeface="Times New Roman" panose="02020603050405020304" pitchFamily="18" charset="0"/>
              </a:rPr>
              <a:t>operations</a:t>
            </a:r>
            <a:r>
              <a:rPr lang="en-US" sz="2700" i="1" dirty="0">
                <a:solidFill>
                  <a:schemeClr val="tx1"/>
                </a:solidFill>
                <a:latin typeface="Times New Roman" panose="02020603050405020304" pitchFamily="18" charset="0"/>
                <a:cs typeface="Times New Roman" panose="02020603050405020304" pitchFamily="18" charset="0"/>
              </a:rPr>
              <a:t> be </a:t>
            </a:r>
            <a:r>
              <a:rPr lang="en-US" sz="2700" b="1" i="1" dirty="0">
                <a:solidFill>
                  <a:schemeClr val="tx1"/>
                </a:solidFill>
                <a:latin typeface="Times New Roman" panose="02020603050405020304" pitchFamily="18" charset="0"/>
                <a:cs typeface="Times New Roman" panose="02020603050405020304" pitchFamily="18" charset="0"/>
              </a:rPr>
              <a:t>written</a:t>
            </a:r>
            <a:r>
              <a:rPr lang="en-US" sz="2700" i="1" dirty="0">
                <a:solidFill>
                  <a:schemeClr val="tx1"/>
                </a:solidFill>
                <a:latin typeface="Times New Roman" panose="02020603050405020304" pitchFamily="18" charset="0"/>
                <a:cs typeface="Times New Roman" panose="02020603050405020304" pitchFamily="18" charset="0"/>
              </a:rPr>
              <a:t> to the system log</a:t>
            </a:r>
            <a:r>
              <a:rPr lang="en-US" sz="2700" dirty="0">
                <a:solidFill>
                  <a:schemeClr val="tx1"/>
                </a:solidFill>
                <a:latin typeface="Times New Roman" panose="02020603050405020304" pitchFamily="18" charset="0"/>
                <a:cs typeface="Times New Roman" panose="02020603050405020304" pitchFamily="18" charset="0"/>
              </a:rPr>
              <a:t>, whereas other protocols require these entries for recovery. </a:t>
            </a:r>
          </a:p>
          <a:p>
            <a:pPr algn="just"/>
            <a:r>
              <a:rPr lang="en-US" sz="2700" dirty="0">
                <a:solidFill>
                  <a:schemeClr val="tx1"/>
                </a:solidFill>
                <a:latin typeface="Times New Roman" panose="02020603050405020304" pitchFamily="18" charset="0"/>
                <a:cs typeface="Times New Roman" panose="02020603050405020304" pitchFamily="18" charset="0"/>
              </a:rPr>
              <a:t>Strict protocols require simpler write entries that do not include </a:t>
            </a:r>
            <a:r>
              <a:rPr lang="en-US" sz="2700" b="1" dirty="0">
                <a:solidFill>
                  <a:schemeClr val="tx1"/>
                </a:solidFill>
                <a:latin typeface="Times New Roman" panose="02020603050405020304" pitchFamily="18" charset="0"/>
                <a:cs typeface="Times New Roman" panose="02020603050405020304" pitchFamily="18" charset="0"/>
              </a:rPr>
              <a:t>new_value</a:t>
            </a:r>
            <a:r>
              <a:rPr lang="en-US" sz="2700"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25</a:t>
            </a:fld>
            <a:endParaRPr lang="en-US"/>
          </a:p>
        </p:txBody>
      </p:sp>
      <p:sp>
        <p:nvSpPr>
          <p:cNvPr id="5" name="Rectangle 4"/>
          <p:cNvSpPr>
            <a:spLocks noGrp="1" noChangeArrowheads="1"/>
          </p:cNvSpPr>
          <p:nvPr>
            <p:ph type="title"/>
          </p:nvPr>
        </p:nvSpPr>
        <p:spPr>
          <a:xfrm>
            <a:off x="457200" y="304800"/>
            <a:ext cx="8229600" cy="533400"/>
          </a:xfrm>
        </p:spPr>
        <p:txBody>
          <a:bodyPr>
            <a:noAutofit/>
          </a:bodyPr>
          <a:lstStyle/>
          <a:p>
            <a:pPr algn="ctr" eaLnBrk="1" fontAlgn="auto" hangingPunct="1">
              <a:spcAft>
                <a:spcPts val="0"/>
              </a:spcAft>
              <a:defRPr/>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533400"/>
            <a:ext cx="8763000" cy="5638800"/>
          </a:xfrm>
        </p:spPr>
        <p:txBody>
          <a:bodyPr/>
          <a:lstStyle/>
          <a:p>
            <a:pPr marL="533400" indent="-533400" algn="just"/>
            <a:r>
              <a:rPr lang="en-US" sz="2400" dirty="0" smtClean="0">
                <a:latin typeface="Times New Roman" panose="02020603050405020304" pitchFamily="18" charset="0"/>
                <a:cs typeface="Times New Roman" panose="02020603050405020304" pitchFamily="18" charset="0"/>
              </a:rPr>
              <a:t>If the system crashes, we can recover to a consistent database state by examining the log and using one of the techniques.</a:t>
            </a:r>
          </a:p>
          <a:p>
            <a:pPr marL="574675" lvl="1" indent="-338455" algn="just">
              <a:buSzTx/>
              <a:buFont typeface="Wingdings" panose="05000000000000000000" pitchFamily="2" charset="2"/>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Because </a:t>
            </a:r>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log</a:t>
            </a:r>
            <a:r>
              <a:rPr lang="en-US" sz="2400" dirty="0">
                <a:solidFill>
                  <a:schemeClr val="tx1"/>
                </a:solidFill>
                <a:latin typeface="Times New Roman" panose="02020603050405020304" pitchFamily="18" charset="0"/>
                <a:cs typeface="Times New Roman" panose="02020603050405020304" pitchFamily="18" charset="0"/>
              </a:rPr>
              <a:t> contains a record of </a:t>
            </a:r>
            <a:r>
              <a:rPr lang="en-US" sz="2400" b="1" dirty="0">
                <a:solidFill>
                  <a:schemeClr val="tx1"/>
                </a:solidFill>
                <a:latin typeface="Times New Roman" panose="02020603050405020304" pitchFamily="18" charset="0"/>
                <a:cs typeface="Times New Roman" panose="02020603050405020304" pitchFamily="18" charset="0"/>
              </a:rPr>
              <a:t>every write </a:t>
            </a:r>
            <a:r>
              <a:rPr lang="en-US" sz="2400" dirty="0">
                <a:solidFill>
                  <a:schemeClr val="tx1"/>
                </a:solidFill>
                <a:latin typeface="Times New Roman" panose="02020603050405020304" pitchFamily="18" charset="0"/>
                <a:cs typeface="Times New Roman" panose="02020603050405020304" pitchFamily="18" charset="0"/>
              </a:rPr>
              <a:t>operation that changes the value of some database item, it is possible to </a:t>
            </a:r>
            <a:r>
              <a:rPr lang="en-US" sz="2400" b="1" dirty="0">
                <a:solidFill>
                  <a:schemeClr val="tx1"/>
                </a:solidFill>
                <a:latin typeface="Times New Roman" panose="02020603050405020304" pitchFamily="18" charset="0"/>
                <a:cs typeface="Times New Roman" panose="02020603050405020304" pitchFamily="18" charset="0"/>
              </a:rPr>
              <a:t>undo</a:t>
            </a:r>
            <a:r>
              <a:rPr lang="en-US" sz="2400" dirty="0">
                <a:solidFill>
                  <a:schemeClr val="tx1"/>
                </a:solidFill>
                <a:latin typeface="Times New Roman" panose="02020603050405020304" pitchFamily="18" charset="0"/>
                <a:cs typeface="Times New Roman" panose="02020603050405020304" pitchFamily="18" charset="0"/>
              </a:rPr>
              <a:t> the effect of these write operations of a transaction </a:t>
            </a:r>
            <a:r>
              <a:rPr lang="en-US" sz="2400" b="1" dirty="0">
                <a:solidFill>
                  <a:schemeClr val="tx1"/>
                </a:solidFill>
                <a:latin typeface="Times New Roman" panose="02020603050405020304" pitchFamily="18" charset="0"/>
                <a:cs typeface="Times New Roman" panose="02020603050405020304" pitchFamily="18" charset="0"/>
              </a:rPr>
              <a:t>T</a:t>
            </a:r>
            <a:r>
              <a:rPr lang="en-US" sz="2400" dirty="0">
                <a:solidFill>
                  <a:schemeClr val="tx1"/>
                </a:solidFill>
                <a:latin typeface="Times New Roman" panose="02020603050405020304" pitchFamily="18" charset="0"/>
                <a:cs typeface="Times New Roman" panose="02020603050405020304" pitchFamily="18" charset="0"/>
              </a:rPr>
              <a:t> by tracing </a:t>
            </a:r>
            <a:r>
              <a:rPr lang="en-US" sz="2400" dirty="0">
                <a:solidFill>
                  <a:srgbClr val="FF0000"/>
                </a:solidFill>
                <a:latin typeface="Times New Roman" panose="02020603050405020304" pitchFamily="18" charset="0"/>
                <a:cs typeface="Times New Roman" panose="02020603050405020304" pitchFamily="18" charset="0"/>
              </a:rPr>
              <a:t>backward</a:t>
            </a:r>
            <a:r>
              <a:rPr lang="en-US" sz="2400" dirty="0">
                <a:solidFill>
                  <a:schemeClr val="tx1"/>
                </a:solidFill>
                <a:latin typeface="Times New Roman" panose="02020603050405020304" pitchFamily="18" charset="0"/>
                <a:cs typeface="Times New Roman" panose="02020603050405020304" pitchFamily="18" charset="0"/>
              </a:rPr>
              <a:t> through the log and resetting all items changed by a write operation of  T to their </a:t>
            </a:r>
            <a:r>
              <a:rPr lang="en-US" sz="2400" b="1" dirty="0">
                <a:solidFill>
                  <a:schemeClr val="tx1"/>
                </a:solidFill>
                <a:latin typeface="Times New Roman" panose="02020603050405020304" pitchFamily="18" charset="0"/>
                <a:cs typeface="Times New Roman" panose="02020603050405020304" pitchFamily="18" charset="0"/>
              </a:rPr>
              <a:t>old_values</a:t>
            </a:r>
            <a:r>
              <a:rPr lang="en-US" sz="2400" dirty="0">
                <a:solidFill>
                  <a:schemeClr val="tx1"/>
                </a:solidFill>
                <a:latin typeface="Times New Roman" panose="02020603050405020304" pitchFamily="18" charset="0"/>
                <a:cs typeface="Times New Roman" panose="02020603050405020304" pitchFamily="18" charset="0"/>
              </a:rPr>
              <a:t>.</a:t>
            </a:r>
          </a:p>
          <a:p>
            <a:pPr marL="574675" lvl="1" indent="-294005" algn="just">
              <a:buSzTx/>
              <a:buFont typeface="Wingdings" panose="05000000000000000000" pitchFamily="2" charset="2"/>
              <a:buAutoNum type="arabicPeriod"/>
              <a:tabLst>
                <a:tab pos="574675" algn="l"/>
              </a:tabLst>
            </a:pPr>
            <a:r>
              <a:rPr lang="en-US" sz="2400" dirty="0">
                <a:solidFill>
                  <a:schemeClr val="tx1"/>
                </a:solidFill>
                <a:latin typeface="Times New Roman" panose="02020603050405020304" pitchFamily="18" charset="0"/>
                <a:cs typeface="Times New Roman" panose="02020603050405020304" pitchFamily="18" charset="0"/>
              </a:rPr>
              <a:t>We can also </a:t>
            </a:r>
            <a:r>
              <a:rPr lang="en-US" sz="2400" b="1" dirty="0">
                <a:solidFill>
                  <a:schemeClr val="tx1"/>
                </a:solidFill>
                <a:latin typeface="Times New Roman" panose="02020603050405020304" pitchFamily="18" charset="0"/>
                <a:cs typeface="Times New Roman" panose="02020603050405020304" pitchFamily="18" charset="0"/>
              </a:rPr>
              <a:t>redo</a:t>
            </a:r>
            <a:r>
              <a:rPr lang="en-US" sz="2400" dirty="0">
                <a:solidFill>
                  <a:schemeClr val="tx1"/>
                </a:solidFill>
                <a:latin typeface="Times New Roman" panose="02020603050405020304" pitchFamily="18" charset="0"/>
                <a:cs typeface="Times New Roman" panose="02020603050405020304" pitchFamily="18" charset="0"/>
              </a:rPr>
              <a:t> the effect of the write operations of a transaction </a:t>
            </a:r>
            <a:r>
              <a:rPr lang="en-US" sz="2400" b="1" dirty="0">
                <a:solidFill>
                  <a:schemeClr val="tx1"/>
                </a:solidFill>
                <a:latin typeface="Times New Roman" panose="02020603050405020304" pitchFamily="18" charset="0"/>
                <a:cs typeface="Times New Roman" panose="02020603050405020304" pitchFamily="18" charset="0"/>
              </a:rPr>
              <a:t>T</a:t>
            </a:r>
            <a:r>
              <a:rPr lang="en-US" sz="2400" dirty="0">
                <a:solidFill>
                  <a:schemeClr val="tx1"/>
                </a:solidFill>
                <a:latin typeface="Times New Roman" panose="02020603050405020304" pitchFamily="18" charset="0"/>
                <a:cs typeface="Times New Roman" panose="02020603050405020304" pitchFamily="18" charset="0"/>
              </a:rPr>
              <a:t> by tracing </a:t>
            </a:r>
            <a:r>
              <a:rPr lang="en-US" sz="2400" dirty="0">
                <a:solidFill>
                  <a:srgbClr val="FF0000"/>
                </a:solidFill>
                <a:latin typeface="Times New Roman" panose="02020603050405020304" pitchFamily="18" charset="0"/>
                <a:cs typeface="Times New Roman" panose="02020603050405020304" pitchFamily="18" charset="0"/>
              </a:rPr>
              <a:t>forward</a:t>
            </a:r>
            <a:r>
              <a:rPr lang="en-US" sz="2400" dirty="0">
                <a:solidFill>
                  <a:schemeClr val="tx1"/>
                </a:solidFill>
                <a:latin typeface="Times New Roman" panose="02020603050405020304" pitchFamily="18" charset="0"/>
                <a:cs typeface="Times New Roman" panose="02020603050405020304" pitchFamily="18" charset="0"/>
              </a:rPr>
              <a:t> through the </a:t>
            </a:r>
            <a:r>
              <a:rPr lang="en-US" sz="2400" b="1" dirty="0">
                <a:solidFill>
                  <a:schemeClr val="tx1"/>
                </a:solidFill>
                <a:latin typeface="Times New Roman" panose="02020603050405020304" pitchFamily="18" charset="0"/>
                <a:cs typeface="Times New Roman" panose="02020603050405020304" pitchFamily="18" charset="0"/>
              </a:rPr>
              <a:t>log</a:t>
            </a:r>
            <a:r>
              <a:rPr lang="en-US" sz="2400" dirty="0">
                <a:solidFill>
                  <a:schemeClr val="tx1"/>
                </a:solidFill>
                <a:latin typeface="Times New Roman" panose="02020603050405020304" pitchFamily="18" charset="0"/>
                <a:cs typeface="Times New Roman" panose="02020603050405020304" pitchFamily="18" charset="0"/>
              </a:rPr>
              <a:t> and setting all items changed by a write operation of T (that did not get done permanently) to their </a:t>
            </a:r>
            <a:r>
              <a:rPr lang="en-US" sz="2400" b="1" dirty="0" err="1">
                <a:solidFill>
                  <a:schemeClr val="tx1"/>
                </a:solidFill>
                <a:latin typeface="Times New Roman" panose="02020603050405020304" pitchFamily="18" charset="0"/>
                <a:cs typeface="Times New Roman" panose="02020603050405020304" pitchFamily="18" charset="0"/>
              </a:rPr>
              <a:t>new_values</a:t>
            </a:r>
            <a:r>
              <a:rPr lang="en-US" sz="2400" dirty="0">
                <a:solidFill>
                  <a:schemeClr val="tx1"/>
                </a:solidFill>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26</a:t>
            </a:fld>
            <a:endParaRPr lang="en-US"/>
          </a:p>
        </p:txBody>
      </p:sp>
      <p:sp>
        <p:nvSpPr>
          <p:cNvPr id="5" name="Rectangle 4"/>
          <p:cNvSpPr>
            <a:spLocks noGrp="1" noChangeArrowheads="1"/>
          </p:cNvSpPr>
          <p:nvPr>
            <p:ph type="title"/>
          </p:nvPr>
        </p:nvSpPr>
        <p:spPr>
          <a:xfrm>
            <a:off x="457200" y="152400"/>
            <a:ext cx="8229600" cy="381000"/>
          </a:xfrm>
        </p:spPr>
        <p:txBody>
          <a:bodyPr>
            <a:noAutofit/>
          </a:bodyPr>
          <a:lstStyle/>
          <a:p>
            <a:pPr algn="ctr">
              <a:defRPr/>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Recovery using log records</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143000"/>
            <a:ext cx="8839200" cy="51816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Definition </a:t>
            </a:r>
            <a:r>
              <a:rPr lang="en-US" sz="2400" b="1" dirty="0">
                <a:latin typeface="Times New Roman" panose="02020603050405020304" pitchFamily="18" charset="0"/>
                <a:cs typeface="Times New Roman" panose="02020603050405020304" pitchFamily="18" charset="0"/>
              </a:rPr>
              <a:t>a Commit Point: </a:t>
            </a:r>
          </a:p>
          <a:p>
            <a:pPr lvl="1" algn="just"/>
            <a:r>
              <a:rPr lang="en-US" sz="2400" dirty="0">
                <a:solidFill>
                  <a:schemeClr val="tx1"/>
                </a:solidFill>
                <a:latin typeface="Times New Roman" panose="02020603050405020304" pitchFamily="18" charset="0"/>
                <a:cs typeface="Times New Roman" panose="02020603050405020304" pitchFamily="18" charset="0"/>
              </a:rPr>
              <a:t>A transaction T reaches its </a:t>
            </a:r>
            <a:r>
              <a:rPr lang="en-US" sz="2400" b="1" dirty="0">
                <a:solidFill>
                  <a:schemeClr val="tx1"/>
                </a:solidFill>
                <a:latin typeface="Times New Roman" panose="02020603050405020304" pitchFamily="18" charset="0"/>
                <a:cs typeface="Times New Roman" panose="02020603050405020304" pitchFamily="18" charset="0"/>
              </a:rPr>
              <a:t>commit point</a:t>
            </a:r>
            <a:r>
              <a:rPr lang="en-US" sz="2400" dirty="0">
                <a:solidFill>
                  <a:schemeClr val="tx1"/>
                </a:solidFill>
                <a:latin typeface="Times New Roman" panose="02020603050405020304" pitchFamily="18" charset="0"/>
                <a:cs typeface="Times New Roman" panose="02020603050405020304" pitchFamily="18" charset="0"/>
              </a:rPr>
              <a:t> when all its operations that access the database have been executed </a:t>
            </a:r>
            <a:r>
              <a:rPr lang="en-US" sz="2400" b="1" dirty="0">
                <a:solidFill>
                  <a:schemeClr val="tx1"/>
                </a:solidFill>
                <a:latin typeface="Times New Roman" panose="02020603050405020304" pitchFamily="18" charset="0"/>
                <a:cs typeface="Times New Roman" panose="02020603050405020304" pitchFamily="18" charset="0"/>
              </a:rPr>
              <a:t>successfully</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and</a:t>
            </a:r>
            <a:r>
              <a:rPr lang="en-US" sz="2400" dirty="0">
                <a:solidFill>
                  <a:schemeClr val="tx1"/>
                </a:solidFill>
                <a:latin typeface="Times New Roman" panose="02020603050405020304" pitchFamily="18" charset="0"/>
                <a:cs typeface="Times New Roman" panose="02020603050405020304" pitchFamily="18" charset="0"/>
              </a:rPr>
              <a:t> the </a:t>
            </a:r>
            <a:r>
              <a:rPr lang="en-US" sz="2400" b="1" dirty="0">
                <a:solidFill>
                  <a:schemeClr val="tx1"/>
                </a:solidFill>
                <a:latin typeface="Times New Roman" panose="02020603050405020304" pitchFamily="18" charset="0"/>
                <a:cs typeface="Times New Roman" panose="02020603050405020304" pitchFamily="18" charset="0"/>
              </a:rPr>
              <a:t>effect</a:t>
            </a:r>
            <a:r>
              <a:rPr lang="en-US" sz="2400" dirty="0">
                <a:solidFill>
                  <a:schemeClr val="tx1"/>
                </a:solidFill>
                <a:latin typeface="Times New Roman" panose="02020603050405020304" pitchFamily="18" charset="0"/>
                <a:cs typeface="Times New Roman" panose="02020603050405020304" pitchFamily="18" charset="0"/>
              </a:rPr>
              <a:t> of all the transaction operations on the database has been </a:t>
            </a:r>
            <a:r>
              <a:rPr lang="en-US" sz="2400" b="1" dirty="0">
                <a:solidFill>
                  <a:schemeClr val="tx1"/>
                </a:solidFill>
                <a:latin typeface="Times New Roman" panose="02020603050405020304" pitchFamily="18" charset="0"/>
                <a:cs typeface="Times New Roman" panose="02020603050405020304" pitchFamily="18" charset="0"/>
              </a:rPr>
              <a:t>recorded</a:t>
            </a:r>
            <a:r>
              <a:rPr lang="en-US" sz="2400" dirty="0">
                <a:solidFill>
                  <a:schemeClr val="tx1"/>
                </a:solidFill>
                <a:latin typeface="Times New Roman" panose="02020603050405020304" pitchFamily="18" charset="0"/>
                <a:cs typeface="Times New Roman" panose="02020603050405020304" pitchFamily="18" charset="0"/>
              </a:rPr>
              <a:t> in the </a:t>
            </a:r>
            <a:r>
              <a:rPr lang="en-US" sz="2400" b="1" dirty="0">
                <a:solidFill>
                  <a:schemeClr val="tx1"/>
                </a:solidFill>
                <a:latin typeface="Times New Roman" panose="02020603050405020304" pitchFamily="18" charset="0"/>
                <a:cs typeface="Times New Roman" panose="02020603050405020304" pitchFamily="18" charset="0"/>
              </a:rPr>
              <a:t>log</a:t>
            </a:r>
            <a:r>
              <a:rPr lang="en-US" sz="2400" dirty="0">
                <a:solidFill>
                  <a:schemeClr val="tx1"/>
                </a:solidFill>
                <a:latin typeface="Times New Roman" panose="02020603050405020304" pitchFamily="18" charset="0"/>
                <a:cs typeface="Times New Roman" panose="02020603050405020304" pitchFamily="18" charset="0"/>
              </a:rPr>
              <a:t>.</a:t>
            </a:r>
          </a:p>
          <a:p>
            <a:pPr lvl="1" algn="just"/>
            <a:r>
              <a:rPr lang="en-US" sz="2400" dirty="0">
                <a:solidFill>
                  <a:schemeClr val="tx1"/>
                </a:solidFill>
                <a:latin typeface="Times New Roman" panose="02020603050405020304" pitchFamily="18" charset="0"/>
                <a:cs typeface="Times New Roman" panose="02020603050405020304" pitchFamily="18" charset="0"/>
              </a:rPr>
              <a:t>Beyond the commit point, the transaction is said to be committed, and its effect is assumed to be </a:t>
            </a:r>
            <a:r>
              <a:rPr lang="en-US" sz="2400" b="1" dirty="0">
                <a:solidFill>
                  <a:schemeClr val="tx1"/>
                </a:solidFill>
                <a:latin typeface="Times New Roman" panose="02020603050405020304" pitchFamily="18" charset="0"/>
                <a:cs typeface="Times New Roman" panose="02020603050405020304" pitchFamily="18" charset="0"/>
              </a:rPr>
              <a:t>permanently</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recorded</a:t>
            </a:r>
            <a:r>
              <a:rPr lang="en-US" sz="2400" dirty="0">
                <a:solidFill>
                  <a:schemeClr val="tx1"/>
                </a:solidFill>
                <a:latin typeface="Times New Roman" panose="02020603050405020304" pitchFamily="18" charset="0"/>
                <a:cs typeface="Times New Roman" panose="02020603050405020304" pitchFamily="18" charset="0"/>
              </a:rPr>
              <a:t> in the database.</a:t>
            </a:r>
          </a:p>
          <a:p>
            <a:pPr lvl="1" algn="just"/>
            <a:r>
              <a:rPr lang="en-US" sz="2400" dirty="0">
                <a:solidFill>
                  <a:schemeClr val="tx1"/>
                </a:solidFill>
                <a:latin typeface="Times New Roman" panose="02020603050405020304" pitchFamily="18" charset="0"/>
                <a:cs typeface="Times New Roman" panose="02020603050405020304" pitchFamily="18" charset="0"/>
              </a:rPr>
              <a:t>The transaction then writes an entry </a:t>
            </a: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err="1">
                <a:solidFill>
                  <a:schemeClr val="tx1"/>
                </a:solidFill>
                <a:latin typeface="Times New Roman" panose="02020603050405020304" pitchFamily="18" charset="0"/>
                <a:cs typeface="Times New Roman" panose="02020603050405020304" pitchFamily="18" charset="0"/>
              </a:rPr>
              <a:t>commit,T</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into the log. </a:t>
            </a:r>
          </a:p>
          <a:p>
            <a:pPr algn="just"/>
            <a:r>
              <a:rPr lang="en-US" sz="2400" b="1" dirty="0">
                <a:latin typeface="Times New Roman" panose="02020603050405020304" pitchFamily="18" charset="0"/>
                <a:cs typeface="Times New Roman" panose="02020603050405020304" pitchFamily="18" charset="0"/>
              </a:rPr>
              <a:t>Roll Back of transactions:</a:t>
            </a:r>
          </a:p>
          <a:p>
            <a:pPr lvl="1" algn="just"/>
            <a:r>
              <a:rPr lang="en-US" sz="2400" dirty="0">
                <a:solidFill>
                  <a:schemeClr val="tx1"/>
                </a:solidFill>
                <a:latin typeface="Times New Roman" panose="02020603050405020304" pitchFamily="18" charset="0"/>
                <a:cs typeface="Times New Roman" panose="02020603050405020304" pitchFamily="18" charset="0"/>
              </a:rPr>
              <a:t>Needed for transactions that have a </a:t>
            </a:r>
            <a:r>
              <a:rPr lang="en-US" sz="2400" b="1" dirty="0">
                <a:solidFill>
                  <a:schemeClr val="tx1"/>
                </a:solidFill>
                <a:latin typeface="Times New Roman" panose="02020603050405020304" pitchFamily="18" charset="0"/>
                <a:cs typeface="Times New Roman" panose="02020603050405020304" pitchFamily="18" charset="0"/>
              </a:rPr>
              <a:t>[start_transaction,T] </a:t>
            </a:r>
            <a:r>
              <a:rPr lang="en-US" sz="2400" dirty="0">
                <a:solidFill>
                  <a:schemeClr val="tx1"/>
                </a:solidFill>
                <a:latin typeface="Times New Roman" panose="02020603050405020304" pitchFamily="18" charset="0"/>
                <a:cs typeface="Times New Roman" panose="02020603050405020304" pitchFamily="18" charset="0"/>
              </a:rPr>
              <a:t>entry into the log but no commit entry </a:t>
            </a: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err="1">
                <a:solidFill>
                  <a:schemeClr val="tx1"/>
                </a:solidFill>
                <a:latin typeface="Times New Roman" panose="02020603050405020304" pitchFamily="18" charset="0"/>
                <a:cs typeface="Times New Roman" panose="02020603050405020304" pitchFamily="18" charset="0"/>
              </a:rPr>
              <a:t>commit,T</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into the log.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27</a:t>
            </a:fld>
            <a:endParaRPr lang="en-US"/>
          </a:p>
        </p:txBody>
      </p:sp>
      <p:sp>
        <p:nvSpPr>
          <p:cNvPr id="5" name="Rectangle 4"/>
          <p:cNvSpPr>
            <a:spLocks noGrp="1" noChangeArrowheads="1"/>
          </p:cNvSpPr>
          <p:nvPr>
            <p:ph type="title"/>
          </p:nvPr>
        </p:nvSpPr>
        <p:spPr>
          <a:xfrm>
            <a:off x="457200" y="228600"/>
            <a:ext cx="8229600" cy="685800"/>
          </a:xfrm>
        </p:spPr>
        <p:txBody>
          <a:bodyPr>
            <a:noAutofit/>
          </a:bodyPr>
          <a:lstStyle/>
          <a:p>
            <a:pPr algn="ctr">
              <a:defRPr/>
            </a:pPr>
            <a:r>
              <a:rPr lang="en-US" b="1" dirty="0">
                <a:solidFill>
                  <a:srgbClr val="C00000"/>
                </a:solidFill>
                <a:latin typeface="Times New Roman" panose="02020603050405020304" pitchFamily="18" charset="0"/>
                <a:cs typeface="Times New Roman" panose="02020603050405020304" pitchFamily="18" charset="0"/>
              </a:rPr>
              <a:t>Commit Point of a Transaction</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28</a:t>
            </a:fld>
            <a:endParaRPr lang="en-US"/>
          </a:p>
        </p:txBody>
      </p:sp>
      <p:sp>
        <p:nvSpPr>
          <p:cNvPr id="5" name="Rectangle 4"/>
          <p:cNvSpPr>
            <a:spLocks noGrp="1" noChangeArrowheads="1"/>
          </p:cNvSpPr>
          <p:nvPr>
            <p:ph type="title"/>
          </p:nvPr>
        </p:nvSpPr>
        <p:spPr>
          <a:xfrm>
            <a:off x="304800" y="304800"/>
            <a:ext cx="8229600" cy="457200"/>
          </a:xfrm>
        </p:spPr>
        <p:txBody>
          <a:bodyPr>
            <a:noAutofit/>
          </a:bodyPr>
          <a:lstStyle/>
          <a:p>
            <a:pPr algn="ctr" eaLnBrk="1" fontAlgn="auto" hangingPunct="1">
              <a:spcAft>
                <a:spcPts val="0"/>
              </a:spcAft>
              <a:defRPr/>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Cont’d</a:t>
            </a:r>
          </a:p>
        </p:txBody>
      </p:sp>
      <p:sp>
        <p:nvSpPr>
          <p:cNvPr id="6" name="Rectangle 5"/>
          <p:cNvSpPr>
            <a:spLocks noGrp="1" noChangeArrowheads="1"/>
          </p:cNvSpPr>
          <p:nvPr>
            <p:ph sz="quarter" idx="1"/>
          </p:nvPr>
        </p:nvSpPr>
        <p:spPr>
          <a:xfrm>
            <a:off x="228600" y="609600"/>
            <a:ext cx="8686800" cy="5715000"/>
          </a:xfrm>
        </p:spPr>
        <p:txBody>
          <a:bodyPr>
            <a:noAutofit/>
          </a:bodyPr>
          <a:lstStyle/>
          <a:p>
            <a:pPr algn="just" eaLnBrk="1" hangingPunct="1"/>
            <a:r>
              <a:rPr lang="en-US" sz="2400" b="1" dirty="0" smtClean="0">
                <a:latin typeface="Times New Roman" panose="02020603050405020304" pitchFamily="18" charset="0"/>
                <a:cs typeface="Times New Roman" panose="02020603050405020304" pitchFamily="18" charset="0"/>
              </a:rPr>
              <a:t>Redoing </a:t>
            </a:r>
            <a:r>
              <a:rPr lang="en-US" sz="2400" b="1" dirty="0">
                <a:latin typeface="Times New Roman" panose="02020603050405020304" pitchFamily="18" charset="0"/>
                <a:cs typeface="Times New Roman" panose="02020603050405020304" pitchFamily="18" charset="0"/>
              </a:rPr>
              <a:t>transactions:</a:t>
            </a:r>
          </a:p>
          <a:p>
            <a:pPr lvl="1" algn="just" eaLnBrk="1" hangingPunct="1"/>
            <a:r>
              <a:rPr lang="en-US" sz="2400" dirty="0">
                <a:solidFill>
                  <a:schemeClr val="tx1"/>
                </a:solidFill>
                <a:latin typeface="Times New Roman" panose="02020603050405020304" pitchFamily="18" charset="0"/>
                <a:cs typeface="Times New Roman" panose="02020603050405020304" pitchFamily="18" charset="0"/>
              </a:rPr>
              <a:t>Transactions that have written their commit entry in the log must also have </a:t>
            </a:r>
            <a:r>
              <a:rPr lang="en-US" sz="2400" dirty="0">
                <a:solidFill>
                  <a:srgbClr val="FF0000"/>
                </a:solidFill>
                <a:latin typeface="Times New Roman" panose="02020603050405020304" pitchFamily="18" charset="0"/>
                <a:cs typeface="Times New Roman" panose="02020603050405020304" pitchFamily="18" charset="0"/>
              </a:rPr>
              <a:t>recorded all their write operations in the log</a:t>
            </a:r>
            <a:r>
              <a:rPr lang="en-US" sz="2400" dirty="0">
                <a:solidFill>
                  <a:schemeClr val="tx1"/>
                </a:solidFill>
                <a:latin typeface="Times New Roman" panose="02020603050405020304" pitchFamily="18" charset="0"/>
                <a:cs typeface="Times New Roman" panose="02020603050405020304" pitchFamily="18" charset="0"/>
              </a:rPr>
              <a:t>; otherwise they would not be committed, so their effect on the database can be </a:t>
            </a:r>
            <a:r>
              <a:rPr lang="en-US" sz="2400" b="1" dirty="0">
                <a:solidFill>
                  <a:schemeClr val="tx1"/>
                </a:solidFill>
                <a:latin typeface="Times New Roman" panose="02020603050405020304" pitchFamily="18" charset="0"/>
                <a:cs typeface="Times New Roman" panose="02020603050405020304" pitchFamily="18" charset="0"/>
              </a:rPr>
              <a:t>redone</a:t>
            </a:r>
            <a:r>
              <a:rPr lang="en-US" sz="2400" dirty="0">
                <a:solidFill>
                  <a:schemeClr val="tx1"/>
                </a:solidFill>
                <a:latin typeface="Times New Roman" panose="02020603050405020304" pitchFamily="18" charset="0"/>
                <a:cs typeface="Times New Roman" panose="02020603050405020304" pitchFamily="18" charset="0"/>
              </a:rPr>
              <a:t> from the </a:t>
            </a:r>
            <a:r>
              <a:rPr lang="en-US" sz="2400" b="1" dirty="0">
                <a:solidFill>
                  <a:schemeClr val="tx1"/>
                </a:solidFill>
                <a:latin typeface="Times New Roman" panose="02020603050405020304" pitchFamily="18" charset="0"/>
                <a:cs typeface="Times New Roman" panose="02020603050405020304" pitchFamily="18" charset="0"/>
              </a:rPr>
              <a:t>log</a:t>
            </a:r>
            <a:r>
              <a:rPr lang="en-US" sz="2400" dirty="0">
                <a:solidFill>
                  <a:schemeClr val="tx1"/>
                </a:solidFill>
                <a:latin typeface="Times New Roman" panose="02020603050405020304" pitchFamily="18" charset="0"/>
                <a:cs typeface="Times New Roman" panose="02020603050405020304" pitchFamily="18" charset="0"/>
              </a:rPr>
              <a:t> entries. (Notice that the log file must be kept on disk.)</a:t>
            </a:r>
          </a:p>
          <a:p>
            <a:pPr lvl="1" algn="just" eaLnBrk="1" hangingPunct="1"/>
            <a:r>
              <a:rPr lang="en-US" sz="2400" dirty="0">
                <a:solidFill>
                  <a:schemeClr val="tx1"/>
                </a:solidFill>
                <a:latin typeface="Times New Roman" panose="02020603050405020304" pitchFamily="18" charset="0"/>
                <a:cs typeface="Times New Roman" panose="02020603050405020304" pitchFamily="18" charset="0"/>
              </a:rPr>
              <a:t>At the time of a </a:t>
            </a:r>
            <a:r>
              <a:rPr lang="en-US" sz="2400" b="1" dirty="0">
                <a:solidFill>
                  <a:srgbClr val="C00000"/>
                </a:solidFill>
                <a:latin typeface="Times New Roman" panose="02020603050405020304" pitchFamily="18" charset="0"/>
                <a:cs typeface="Times New Roman" panose="02020603050405020304" pitchFamily="18" charset="0"/>
              </a:rPr>
              <a:t>system crash</a:t>
            </a:r>
            <a:r>
              <a:rPr lang="en-US" sz="2400" dirty="0">
                <a:solidFill>
                  <a:schemeClr val="tx1"/>
                </a:solidFill>
                <a:latin typeface="Times New Roman" panose="02020603050405020304" pitchFamily="18" charset="0"/>
                <a:cs typeface="Times New Roman" panose="02020603050405020304" pitchFamily="18" charset="0"/>
              </a:rPr>
              <a:t>, only the log entries that have been </a:t>
            </a:r>
            <a:r>
              <a:rPr lang="en-US" sz="2400" b="1" dirty="0">
                <a:solidFill>
                  <a:schemeClr val="tx1"/>
                </a:solidFill>
                <a:latin typeface="Times New Roman" panose="02020603050405020304" pitchFamily="18" charset="0"/>
                <a:cs typeface="Times New Roman" panose="02020603050405020304" pitchFamily="18" charset="0"/>
              </a:rPr>
              <a:t>written back to disk </a:t>
            </a:r>
            <a:r>
              <a:rPr lang="en-US" sz="2400" dirty="0">
                <a:solidFill>
                  <a:schemeClr val="tx1"/>
                </a:solidFill>
                <a:latin typeface="Times New Roman" panose="02020603050405020304" pitchFamily="18" charset="0"/>
                <a:cs typeface="Times New Roman" panose="02020603050405020304" pitchFamily="18" charset="0"/>
              </a:rPr>
              <a:t>are considered in the recovery process because the contents of main memory may be lost.)</a:t>
            </a:r>
          </a:p>
          <a:p>
            <a:pPr algn="just" eaLnBrk="1" hangingPunct="1"/>
            <a:r>
              <a:rPr lang="en-US" sz="2400" b="1" dirty="0">
                <a:latin typeface="Times New Roman" panose="02020603050405020304" pitchFamily="18" charset="0"/>
                <a:cs typeface="Times New Roman" panose="02020603050405020304" pitchFamily="18" charset="0"/>
              </a:rPr>
              <a:t>Force writing a log:</a:t>
            </a:r>
          </a:p>
          <a:p>
            <a:pPr lvl="1" algn="just" eaLnBrk="1" hangingPunct="1"/>
            <a:r>
              <a:rPr lang="en-US" sz="2400" dirty="0">
                <a:solidFill>
                  <a:srgbClr val="FF0000"/>
                </a:solidFill>
                <a:latin typeface="Times New Roman" panose="02020603050405020304" pitchFamily="18" charset="0"/>
                <a:cs typeface="Times New Roman" panose="02020603050405020304" pitchFamily="18" charset="0"/>
              </a:rPr>
              <a:t>Before a transaction reaches its commit point,</a:t>
            </a:r>
            <a:r>
              <a:rPr lang="en-US" sz="2400" dirty="0">
                <a:solidFill>
                  <a:schemeClr val="tx1"/>
                </a:solidFill>
                <a:latin typeface="Times New Roman" panose="02020603050405020304" pitchFamily="18" charset="0"/>
                <a:cs typeface="Times New Roman" panose="02020603050405020304" pitchFamily="18" charset="0"/>
              </a:rPr>
              <a:t> any portion of the log that has not been written to the disk yet must now be written to the disk. </a:t>
            </a:r>
          </a:p>
          <a:p>
            <a:pPr lvl="1" algn="just" eaLnBrk="1" hangingPunct="1"/>
            <a:r>
              <a:rPr lang="en-US" sz="2400" dirty="0">
                <a:solidFill>
                  <a:schemeClr val="tx1"/>
                </a:solidFill>
                <a:latin typeface="Times New Roman" panose="02020603050405020304" pitchFamily="18" charset="0"/>
                <a:cs typeface="Times New Roman" panose="02020603050405020304" pitchFamily="18" charset="0"/>
              </a:rPr>
              <a:t>This process is called </a:t>
            </a:r>
            <a:r>
              <a:rPr lang="en-US" sz="2400" dirty="0">
                <a:solidFill>
                  <a:srgbClr val="FF0000"/>
                </a:solidFill>
                <a:latin typeface="Times New Roman" panose="02020603050405020304" pitchFamily="18" charset="0"/>
                <a:cs typeface="Times New Roman" panose="02020603050405020304" pitchFamily="18" charset="0"/>
              </a:rPr>
              <a:t>force-writing</a:t>
            </a:r>
            <a:r>
              <a:rPr lang="en-US" sz="2400" dirty="0">
                <a:solidFill>
                  <a:schemeClr val="tx1"/>
                </a:solidFill>
                <a:latin typeface="Times New Roman" panose="02020603050405020304" pitchFamily="18" charset="0"/>
                <a:cs typeface="Times New Roman" panose="02020603050405020304" pitchFamily="18" charset="0"/>
              </a:rPr>
              <a:t> the log file before committing a transaction.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Desirable Properties of Transactions </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29</a:t>
            </a:fld>
            <a:endParaRPr lang="en-US"/>
          </a:p>
        </p:txBody>
      </p:sp>
      <p:sp>
        <p:nvSpPr>
          <p:cNvPr id="4" name="Content Placeholder 3"/>
          <p:cNvSpPr>
            <a:spLocks noGrp="1"/>
          </p:cNvSpPr>
          <p:nvPr>
            <p:ph sz="quarter" idx="1"/>
          </p:nvPr>
        </p:nvSpPr>
        <p:spPr>
          <a:xfrm>
            <a:off x="228600" y="1143000"/>
            <a:ext cx="8686800" cy="5181600"/>
          </a:xfrm>
        </p:spPr>
        <p:txBody>
          <a:bodyPr>
            <a:normAutofit/>
          </a:bodyPr>
          <a:lstStyle/>
          <a:p>
            <a:pPr algn="just">
              <a:buNone/>
            </a:pPr>
            <a:r>
              <a:rPr lang="en-US" sz="2200" b="1" dirty="0" smtClean="0">
                <a:solidFill>
                  <a:srgbClr val="FF0000"/>
                </a:solidFill>
                <a:latin typeface="Times New Roman" panose="02020603050405020304" pitchFamily="18" charset="0"/>
                <a:cs typeface="Times New Roman" panose="02020603050405020304" pitchFamily="18" charset="0"/>
              </a:rPr>
              <a:t>ACID</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properties: </a:t>
            </a:r>
            <a:r>
              <a:rPr lang="en-US" dirty="0">
                <a:latin typeface="Times New Roman" panose="02020603050405020304" pitchFamily="18" charset="0"/>
                <a:cs typeface="Times New Roman" panose="02020603050405020304" pitchFamily="18" charset="0"/>
              </a:rPr>
              <a:t>they should be enforced by the concurrency </a:t>
            </a:r>
            <a:r>
              <a:rPr lang="en-US" dirty="0" smtClean="0">
                <a:latin typeface="Times New Roman" panose="02020603050405020304" pitchFamily="18" charset="0"/>
                <a:cs typeface="Times New Roman" panose="02020603050405020304" pitchFamily="18" charset="0"/>
              </a:rPr>
              <a:t>control </a:t>
            </a:r>
            <a:r>
              <a:rPr lang="en-US" dirty="0">
                <a:latin typeface="Times New Roman" panose="02020603050405020304" pitchFamily="18" charset="0"/>
                <a:cs typeface="Times New Roman" panose="02020603050405020304" pitchFamily="18" charset="0"/>
              </a:rPr>
              <a:t>and recovery methods of the DBMS</a:t>
            </a:r>
          </a:p>
          <a:p>
            <a:pPr algn="just"/>
            <a:r>
              <a:rPr lang="en-US" sz="2200" b="1" dirty="0" smtClean="0">
                <a:solidFill>
                  <a:srgbClr val="FF0000"/>
                </a:solidFill>
                <a:latin typeface="Times New Roman" panose="02020603050405020304" pitchFamily="18" charset="0"/>
                <a:cs typeface="Times New Roman" panose="02020603050405020304" pitchFamily="18" charset="0"/>
              </a:rPr>
              <a:t>Atomicity(all or none)</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transaction is an atomic unit of processing; it is either performed in its entirety or not performed at all.</a:t>
            </a:r>
          </a:p>
          <a:p>
            <a:pPr algn="just"/>
            <a:r>
              <a:rPr lang="en-US" sz="2200" b="1" dirty="0">
                <a:solidFill>
                  <a:srgbClr val="FF0000"/>
                </a:solidFill>
                <a:latin typeface="Times New Roman" panose="02020603050405020304" pitchFamily="18" charset="0"/>
                <a:cs typeface="Times New Roman" panose="02020603050405020304" pitchFamily="18" charset="0"/>
              </a:rPr>
              <a:t>Consistency </a:t>
            </a:r>
            <a:r>
              <a:rPr lang="en-US" sz="2200" b="1" dirty="0" smtClean="0">
                <a:solidFill>
                  <a:srgbClr val="FF0000"/>
                </a:solidFill>
                <a:latin typeface="Times New Roman" panose="02020603050405020304" pitchFamily="18" charset="0"/>
                <a:cs typeface="Times New Roman" panose="02020603050405020304" pitchFamily="18" charset="0"/>
              </a:rPr>
              <a:t>preservation(correctness)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correct execution of the transaction must take the database from one consistent state to another.</a:t>
            </a:r>
          </a:p>
          <a:p>
            <a:pPr algn="just"/>
            <a:r>
              <a:rPr lang="en-US" sz="2200" b="1" dirty="0">
                <a:solidFill>
                  <a:srgbClr val="FF0000"/>
                </a:solidFill>
                <a:latin typeface="Times New Roman" panose="02020603050405020304" pitchFamily="18" charset="0"/>
                <a:cs typeface="Times New Roman" panose="02020603050405020304" pitchFamily="18" charset="0"/>
              </a:rPr>
              <a:t>Isolation</a:t>
            </a:r>
            <a:r>
              <a:rPr lang="en-US" sz="2200" dirty="0">
                <a:latin typeface="Times New Roman" panose="02020603050405020304" pitchFamily="18" charset="0"/>
                <a:cs typeface="Times New Roman" panose="02020603050405020304" pitchFamily="18" charset="0"/>
              </a:rPr>
              <a:t>: A transaction should not make its updates visible to other transactions until it is committed; this property, when enforced strictly, solves the temporary update problem and makes cascading rollbacks of transactions  unnecessary.</a:t>
            </a:r>
          </a:p>
          <a:p>
            <a:pPr algn="just"/>
            <a:r>
              <a:rPr lang="en-US" sz="2200" b="1" dirty="0">
                <a:solidFill>
                  <a:srgbClr val="FF0000"/>
                </a:solidFill>
                <a:latin typeface="Times New Roman" panose="02020603050405020304" pitchFamily="18" charset="0"/>
                <a:cs typeface="Times New Roman" panose="02020603050405020304" pitchFamily="18" charset="0"/>
              </a:rPr>
              <a:t>Durability or permanency</a:t>
            </a:r>
            <a:r>
              <a:rPr lang="en-US" sz="2200" dirty="0">
                <a:latin typeface="Times New Roman" panose="02020603050405020304" pitchFamily="18" charset="0"/>
                <a:cs typeface="Times New Roman" panose="02020603050405020304" pitchFamily="18" charset="0"/>
              </a:rPr>
              <a:t>: Once a transaction changes the database and the changes are committed, these changes must never be lost because of subsequent failure.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Autofit/>
          </a:bodyPr>
          <a:lstStyle/>
          <a:p>
            <a:r>
              <a:rPr lang="en-US" sz="2200" b="1" dirty="0" smtClean="0">
                <a:solidFill>
                  <a:schemeClr val="tx1"/>
                </a:solidFill>
                <a:latin typeface="Times New Roman" panose="02020603050405020304" pitchFamily="18" charset="0"/>
                <a:cs typeface="Times New Roman" panose="02020603050405020304" pitchFamily="18" charset="0"/>
              </a:rPr>
              <a:t>                              … </a:t>
            </a:r>
            <a:r>
              <a:rPr lang="en-US" sz="2200" b="1" dirty="0">
                <a:solidFill>
                  <a:schemeClr val="tx1"/>
                </a:solidFill>
                <a:latin typeface="Times New Roman" panose="02020603050405020304" pitchFamily="18" charset="0"/>
                <a:cs typeface="Times New Roman" panose="02020603050405020304" pitchFamily="18" charset="0"/>
              </a:rPr>
              <a:t>Cont’d</a:t>
            </a:r>
            <a:endParaRPr lang="en-US" sz="2200" dirty="0"/>
          </a:p>
        </p:txBody>
      </p:sp>
      <p:sp>
        <p:nvSpPr>
          <p:cNvPr id="3" name="Slide Number Placeholder 2"/>
          <p:cNvSpPr>
            <a:spLocks noGrp="1"/>
          </p:cNvSpPr>
          <p:nvPr>
            <p:ph type="sldNum" sz="quarter" idx="12"/>
          </p:nvPr>
        </p:nvSpPr>
        <p:spPr/>
        <p:txBody>
          <a:bodyPr/>
          <a:lstStyle/>
          <a:p>
            <a:fld id="{B6F15528-21DE-4FAA-801E-634DDDAF4B2B}" type="slidenum">
              <a:rPr lang="en-US" smtClean="0"/>
              <a:t>3</a:t>
            </a:fld>
            <a:endParaRPr lang="en-US"/>
          </a:p>
        </p:txBody>
      </p:sp>
      <p:sp>
        <p:nvSpPr>
          <p:cNvPr id="4" name="Content Placeholder 3"/>
          <p:cNvSpPr>
            <a:spLocks noGrp="1"/>
          </p:cNvSpPr>
          <p:nvPr>
            <p:ph sz="quarter" idx="1"/>
          </p:nvPr>
        </p:nvSpPr>
        <p:spPr>
          <a:xfrm>
            <a:off x="152400" y="609600"/>
            <a:ext cx="8839200" cy="6172200"/>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According to the number of users who can use the system concurrently a DBMS is classified into </a:t>
            </a:r>
            <a:r>
              <a:rPr lang="en-US" sz="2200" dirty="0" smtClean="0">
                <a:latin typeface="Times New Roman" panose="02020603050405020304" pitchFamily="18" charset="0"/>
                <a:cs typeface="Times New Roman" panose="02020603050405020304" pitchFamily="18" charset="0"/>
              </a:rPr>
              <a:t>two</a:t>
            </a:r>
          </a:p>
          <a:p>
            <a:pPr algn="just"/>
            <a:r>
              <a:rPr lang="en-US" sz="2200" b="1" dirty="0">
                <a:solidFill>
                  <a:srgbClr val="C00000"/>
                </a:solidFill>
                <a:latin typeface="Times New Roman" panose="02020603050405020304" pitchFamily="18" charset="0"/>
                <a:cs typeface="Times New Roman" panose="02020603050405020304" pitchFamily="18" charset="0"/>
              </a:rPr>
              <a:t>Single-User System</a:t>
            </a:r>
            <a:r>
              <a:rPr lang="en-US" sz="2200" dirty="0">
                <a:solidFill>
                  <a:srgbClr val="C00000"/>
                </a:solidFill>
                <a:latin typeface="Times New Roman" panose="02020603050405020304" pitchFamily="18" charset="0"/>
                <a:cs typeface="Times New Roman" panose="02020603050405020304" pitchFamily="18" charset="0"/>
              </a:rPr>
              <a:t>:</a:t>
            </a:r>
          </a:p>
          <a:p>
            <a:pPr lvl="1" algn="just"/>
            <a:r>
              <a:rPr lang="en-US" sz="2200" dirty="0">
                <a:solidFill>
                  <a:schemeClr val="tx1"/>
                </a:solidFill>
                <a:latin typeface="Times New Roman" panose="02020603050405020304" pitchFamily="18" charset="0"/>
                <a:cs typeface="Times New Roman" panose="02020603050405020304" pitchFamily="18" charset="0"/>
              </a:rPr>
              <a:t>At most one user at a time can use the system. </a:t>
            </a:r>
          </a:p>
          <a:p>
            <a:pPr lvl="1" algn="just"/>
            <a:r>
              <a:rPr lang="en-US" sz="2200" dirty="0">
                <a:solidFill>
                  <a:schemeClr val="tx1"/>
                </a:solidFill>
                <a:latin typeface="Times New Roman" panose="02020603050405020304" pitchFamily="18" charset="0"/>
                <a:cs typeface="Times New Roman" panose="02020603050405020304" pitchFamily="18" charset="0"/>
              </a:rPr>
              <a:t>mostly restricted to personal computer systems </a:t>
            </a:r>
            <a:endParaRPr lang="en-US" sz="2200" dirty="0">
              <a:latin typeface="Times New Roman" panose="02020603050405020304" pitchFamily="18" charset="0"/>
              <a:cs typeface="Times New Roman" panose="02020603050405020304" pitchFamily="18" charset="0"/>
            </a:endParaRPr>
          </a:p>
          <a:p>
            <a:pPr algn="just"/>
            <a:r>
              <a:rPr lang="en-US" sz="2200" b="1" dirty="0">
                <a:solidFill>
                  <a:srgbClr val="C00000"/>
                </a:solidFill>
                <a:latin typeface="Times New Roman" panose="02020603050405020304" pitchFamily="18" charset="0"/>
                <a:cs typeface="Times New Roman" panose="02020603050405020304" pitchFamily="18" charset="0"/>
              </a:rPr>
              <a:t>Multiuser System</a:t>
            </a:r>
            <a:r>
              <a:rPr lang="en-US" sz="2200" dirty="0" smtClean="0">
                <a:solidFill>
                  <a:srgbClr val="C00000"/>
                </a:solidFill>
                <a:latin typeface="Times New Roman" panose="02020603050405020304" pitchFamily="18" charset="0"/>
                <a:cs typeface="Times New Roman" panose="02020603050405020304" pitchFamily="18" charset="0"/>
              </a:rPr>
              <a:t>:</a:t>
            </a:r>
          </a:p>
          <a:p>
            <a:pPr lvl="1" algn="just"/>
            <a:r>
              <a:rPr lang="en-US" sz="2200" dirty="0">
                <a:solidFill>
                  <a:schemeClr val="tx1"/>
                </a:solidFill>
                <a:latin typeface="Times New Roman" panose="02020603050405020304" pitchFamily="18" charset="0"/>
                <a:cs typeface="Times New Roman" panose="02020603050405020304" pitchFamily="18" charset="0"/>
              </a:rPr>
              <a:t>Many users can access the system concurrently.</a:t>
            </a:r>
          </a:p>
          <a:p>
            <a:pPr lvl="1" algn="just"/>
            <a:r>
              <a:rPr lang="en-US" sz="2200" dirty="0">
                <a:solidFill>
                  <a:schemeClr val="tx1"/>
                </a:solidFill>
                <a:latin typeface="Times New Roman" panose="02020603050405020304" pitchFamily="18" charset="0"/>
                <a:cs typeface="Times New Roman" panose="02020603050405020304" pitchFamily="18" charset="0"/>
              </a:rPr>
              <a:t>E.g., airline reservations system, Database systems used in banks, insurance agencies, stock exchanges, supermarkets and so on. </a:t>
            </a:r>
            <a:endParaRPr lang="en-US" sz="2200" dirty="0" smtClean="0">
              <a:solidFill>
                <a:schemeClr val="tx1"/>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coordination of the simultaneous execution of transactions in a multiuser database system is known as </a:t>
            </a:r>
            <a:r>
              <a:rPr lang="en-US" sz="2200" b="1" dirty="0">
                <a:solidFill>
                  <a:srgbClr val="FF0000"/>
                </a:solidFill>
                <a:latin typeface="Times New Roman" panose="02020603050405020304" pitchFamily="18" charset="0"/>
                <a:cs typeface="Times New Roman" panose="02020603050405020304" pitchFamily="18" charset="0"/>
              </a:rPr>
              <a:t>concurrency control</a:t>
            </a:r>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Concurrency control can be: </a:t>
            </a:r>
            <a:endParaRPr lang="en-US" sz="2200" dirty="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Interleaved</a:t>
            </a:r>
          </a:p>
          <a:p>
            <a:pPr lvl="2" algn="just"/>
            <a:r>
              <a:rPr lang="en-US" sz="2200" dirty="0">
                <a:latin typeface="Times New Roman" panose="02020603050405020304" pitchFamily="18" charset="0"/>
                <a:cs typeface="Times New Roman" panose="02020603050405020304" pitchFamily="18" charset="0"/>
              </a:rPr>
              <a:t>Concurrent execution of processes is interleaved in a single CPU</a:t>
            </a:r>
          </a:p>
          <a:p>
            <a:pPr algn="just"/>
            <a:r>
              <a:rPr lang="en-US" sz="2200" b="1" dirty="0">
                <a:solidFill>
                  <a:schemeClr val="tx1"/>
                </a:solidFill>
                <a:latin typeface="Times New Roman" panose="02020603050405020304" pitchFamily="18" charset="0"/>
                <a:cs typeface="Times New Roman" panose="02020603050405020304" pitchFamily="18" charset="0"/>
              </a:rPr>
              <a:t>Parallel processing</a:t>
            </a:r>
            <a:r>
              <a:rPr lang="en-US" sz="2200" dirty="0">
                <a:solidFill>
                  <a:schemeClr val="tx1"/>
                </a:solidFill>
                <a:latin typeface="Times New Roman" panose="02020603050405020304" pitchFamily="18" charset="0"/>
                <a:cs typeface="Times New Roman" panose="02020603050405020304" pitchFamily="18" charset="0"/>
              </a:rPr>
              <a:t>:</a:t>
            </a:r>
          </a:p>
          <a:p>
            <a:pPr lvl="1" algn="just"/>
            <a:r>
              <a:rPr lang="en-US" sz="2200" dirty="0">
                <a:latin typeface="Times New Roman" panose="02020603050405020304" pitchFamily="18" charset="0"/>
                <a:cs typeface="Times New Roman" panose="02020603050405020304" pitchFamily="18" charset="0"/>
              </a:rPr>
              <a:t>Processes are concurrently executed in multiple CPUs.</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30</a:t>
            </a:fld>
            <a:endParaRPr lang="en-US"/>
          </a:p>
        </p:txBody>
      </p:sp>
      <p:sp>
        <p:nvSpPr>
          <p:cNvPr id="4" name="Content Placeholder 3"/>
          <p:cNvSpPr>
            <a:spLocks noGrp="1"/>
          </p:cNvSpPr>
          <p:nvPr>
            <p:ph sz="quarter" idx="1"/>
          </p:nvPr>
        </p:nvSpPr>
        <p:spPr>
          <a:xfrm>
            <a:off x="152400" y="609600"/>
            <a:ext cx="8763000" cy="5715000"/>
          </a:xfrm>
        </p:spPr>
        <p:txBody>
          <a:bodyPr>
            <a:normAutofit/>
          </a:bodyPr>
          <a:lstStyle/>
          <a:p>
            <a:pPr algn="just"/>
            <a:r>
              <a:rPr lang="en-US" sz="2400" b="1" dirty="0">
                <a:latin typeface="Times New Roman" panose="02020603050405020304" pitchFamily="18" charset="0"/>
                <a:cs typeface="Times New Roman" panose="02020603050405020304" pitchFamily="18" charset="0"/>
              </a:rPr>
              <a:t>Transaction schedule or history</a:t>
            </a:r>
            <a:r>
              <a:rPr lang="en-US" sz="2400" dirty="0">
                <a:latin typeface="Times New Roman" panose="02020603050405020304" pitchFamily="18" charset="0"/>
                <a:cs typeface="Times New Roman" panose="02020603050405020304" pitchFamily="18" charset="0"/>
              </a:rPr>
              <a:t>:</a:t>
            </a:r>
          </a:p>
          <a:p>
            <a:pPr lvl="1" algn="just"/>
            <a:r>
              <a:rPr lang="en-US" sz="2200" dirty="0">
                <a:solidFill>
                  <a:schemeClr val="tx1"/>
                </a:solidFill>
                <a:latin typeface="Times New Roman" panose="02020603050405020304" pitchFamily="18" charset="0"/>
                <a:cs typeface="Times New Roman" panose="02020603050405020304" pitchFamily="18" charset="0"/>
              </a:rPr>
              <a:t>When transactions are executing </a:t>
            </a:r>
            <a:r>
              <a:rPr lang="en-US" sz="2200" b="1" dirty="0">
                <a:solidFill>
                  <a:schemeClr val="tx1"/>
                </a:solidFill>
                <a:latin typeface="Times New Roman" panose="02020603050405020304" pitchFamily="18" charset="0"/>
                <a:cs typeface="Times New Roman" panose="02020603050405020304" pitchFamily="18" charset="0"/>
              </a:rPr>
              <a:t>concurrently</a:t>
            </a:r>
            <a:r>
              <a:rPr lang="en-US" sz="2200" dirty="0">
                <a:solidFill>
                  <a:schemeClr val="tx1"/>
                </a:solidFill>
                <a:latin typeface="Times New Roman" panose="02020603050405020304" pitchFamily="18" charset="0"/>
                <a:cs typeface="Times New Roman" panose="02020603050405020304" pitchFamily="18" charset="0"/>
              </a:rPr>
              <a:t> in an </a:t>
            </a:r>
            <a:r>
              <a:rPr lang="en-US" sz="2200" b="1" dirty="0">
                <a:solidFill>
                  <a:schemeClr val="tx1"/>
                </a:solidFill>
                <a:latin typeface="Times New Roman" panose="02020603050405020304" pitchFamily="18" charset="0"/>
                <a:cs typeface="Times New Roman" panose="02020603050405020304" pitchFamily="18" charset="0"/>
              </a:rPr>
              <a:t>interleaved</a:t>
            </a:r>
            <a:r>
              <a:rPr lang="en-US" sz="2200" dirty="0">
                <a:solidFill>
                  <a:schemeClr val="tx1"/>
                </a:solidFill>
                <a:latin typeface="Times New Roman" panose="02020603050405020304" pitchFamily="18" charset="0"/>
                <a:cs typeface="Times New Roman" panose="02020603050405020304" pitchFamily="18" charset="0"/>
              </a:rPr>
              <a:t> fashion, the order of execution of operations from the various transactions forms what is known as a transaction </a:t>
            </a:r>
            <a:r>
              <a:rPr lang="en-US" sz="2200" b="1" dirty="0">
                <a:solidFill>
                  <a:schemeClr val="tx1"/>
                </a:solidFill>
                <a:latin typeface="Times New Roman" panose="02020603050405020304" pitchFamily="18" charset="0"/>
                <a:cs typeface="Times New Roman" panose="02020603050405020304" pitchFamily="18" charset="0"/>
              </a:rPr>
              <a:t>schedule</a:t>
            </a:r>
            <a:r>
              <a:rPr lang="en-US" sz="2200" dirty="0">
                <a:solidFill>
                  <a:schemeClr val="tx1"/>
                </a:solidFill>
                <a:latin typeface="Times New Roman" panose="02020603050405020304" pitchFamily="18" charset="0"/>
                <a:cs typeface="Times New Roman" panose="02020603050405020304" pitchFamily="18" charset="0"/>
              </a:rPr>
              <a:t> (or </a:t>
            </a:r>
            <a:r>
              <a:rPr lang="en-US" sz="2200" b="1" dirty="0">
                <a:solidFill>
                  <a:schemeClr val="tx1"/>
                </a:solidFill>
                <a:latin typeface="Times New Roman" panose="02020603050405020304" pitchFamily="18" charset="0"/>
                <a:cs typeface="Times New Roman" panose="02020603050405020304" pitchFamily="18" charset="0"/>
              </a:rPr>
              <a:t>history</a:t>
            </a:r>
            <a:r>
              <a:rPr lang="en-US" sz="2200" dirty="0">
                <a:solidFill>
                  <a:schemeClr val="tx1"/>
                </a:solidFill>
                <a:latin typeface="Times New Roman" panose="02020603050405020304" pitchFamily="18" charset="0"/>
                <a:cs typeface="Times New Roman" panose="02020603050405020304" pitchFamily="18" charset="0"/>
              </a:rPr>
              <a:t>). </a:t>
            </a:r>
          </a:p>
          <a:p>
            <a:pPr lvl="1" algn="just"/>
            <a:r>
              <a:rPr lang="en-US" sz="2200" b="1" i="1" dirty="0">
                <a:solidFill>
                  <a:schemeClr val="tx1"/>
                </a:solidFill>
                <a:latin typeface="Times New Roman" panose="02020603050405020304" pitchFamily="18" charset="0"/>
                <a:cs typeface="Times New Roman" panose="02020603050405020304" pitchFamily="18" charset="0"/>
              </a:rPr>
              <a:t>Schedules</a:t>
            </a:r>
            <a:r>
              <a:rPr lang="en-US" sz="2200" i="1"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 sequences that indicate the chronological order in</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which instructions of concurrent transactions are executed.</a:t>
            </a:r>
          </a:p>
          <a:p>
            <a:pPr algn="just"/>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schedule</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history</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of </a:t>
            </a:r>
            <a:r>
              <a:rPr lang="en-US" sz="2200" b="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transactions T1, T2, …, Tn:</a:t>
            </a:r>
          </a:p>
          <a:p>
            <a:pPr lvl="1" algn="just"/>
            <a:r>
              <a:rPr lang="en-US" sz="2200" dirty="0">
                <a:solidFill>
                  <a:schemeClr val="tx1"/>
                </a:solidFill>
                <a:latin typeface="Times New Roman" panose="02020603050405020304" pitchFamily="18" charset="0"/>
                <a:cs typeface="Times New Roman" panose="02020603050405020304" pitchFamily="18" charset="0"/>
              </a:rPr>
              <a:t>It is an ordering of the operations of the transactions subject to the constraint that, for each transaction </a:t>
            </a:r>
            <a:r>
              <a:rPr lang="en-US" sz="2200" b="1" dirty="0">
                <a:solidFill>
                  <a:schemeClr val="tx1"/>
                </a:solidFill>
                <a:latin typeface="Times New Roman" panose="02020603050405020304" pitchFamily="18" charset="0"/>
                <a:cs typeface="Times New Roman" panose="02020603050405020304" pitchFamily="18" charset="0"/>
              </a:rPr>
              <a:t>Ti</a:t>
            </a:r>
            <a:r>
              <a:rPr lang="en-US" sz="2200" dirty="0">
                <a:solidFill>
                  <a:schemeClr val="tx1"/>
                </a:solidFill>
                <a:latin typeface="Times New Roman" panose="02020603050405020304" pitchFamily="18" charset="0"/>
                <a:cs typeface="Times New Roman" panose="02020603050405020304" pitchFamily="18" charset="0"/>
              </a:rPr>
              <a:t> that participates in </a:t>
            </a:r>
            <a:r>
              <a:rPr lang="en-US" sz="2200" b="1" dirty="0">
                <a:solidFill>
                  <a:schemeClr val="tx1"/>
                </a:solidFill>
                <a:latin typeface="Times New Roman" panose="02020603050405020304" pitchFamily="18" charset="0"/>
                <a:cs typeface="Times New Roman" panose="02020603050405020304" pitchFamily="18" charset="0"/>
              </a:rPr>
              <a:t>S</a:t>
            </a:r>
            <a:r>
              <a:rPr lang="en-US" sz="2200" dirty="0">
                <a:solidFill>
                  <a:schemeClr val="tx1"/>
                </a:solidFill>
                <a:latin typeface="Times New Roman" panose="02020603050405020304" pitchFamily="18" charset="0"/>
                <a:cs typeface="Times New Roman" panose="02020603050405020304" pitchFamily="18" charset="0"/>
              </a:rPr>
              <a:t>, the operations of </a:t>
            </a:r>
            <a:r>
              <a:rPr lang="en-US" sz="2200" b="1" dirty="0">
                <a:solidFill>
                  <a:schemeClr val="tx1"/>
                </a:solidFill>
                <a:latin typeface="Times New Roman" panose="02020603050405020304" pitchFamily="18" charset="0"/>
                <a:cs typeface="Times New Roman" panose="02020603050405020304" pitchFamily="18" charset="0"/>
              </a:rPr>
              <a:t>T1</a:t>
            </a:r>
            <a:r>
              <a:rPr lang="en-US" sz="2200" dirty="0">
                <a:solidFill>
                  <a:schemeClr val="tx1"/>
                </a:solidFill>
                <a:latin typeface="Times New Roman" panose="02020603050405020304" pitchFamily="18" charset="0"/>
                <a:cs typeface="Times New Roman" panose="02020603050405020304" pitchFamily="18" charset="0"/>
              </a:rPr>
              <a:t> in </a:t>
            </a:r>
            <a:r>
              <a:rPr lang="en-US" sz="2200" b="1" dirty="0">
                <a:solidFill>
                  <a:schemeClr val="tx1"/>
                </a:solidFill>
                <a:latin typeface="Times New Roman" panose="02020603050405020304" pitchFamily="18" charset="0"/>
                <a:cs typeface="Times New Roman" panose="02020603050405020304" pitchFamily="18" charset="0"/>
              </a:rPr>
              <a:t>S</a:t>
            </a:r>
            <a:r>
              <a:rPr lang="en-US" sz="2200" dirty="0">
                <a:solidFill>
                  <a:schemeClr val="tx1"/>
                </a:solidFill>
                <a:latin typeface="Times New Roman" panose="02020603050405020304" pitchFamily="18" charset="0"/>
                <a:cs typeface="Times New Roman" panose="02020603050405020304" pitchFamily="18" charset="0"/>
              </a:rPr>
              <a:t> must appear in the same order in which they occur in </a:t>
            </a:r>
            <a:r>
              <a:rPr lang="en-US" sz="2200" b="1" dirty="0">
                <a:solidFill>
                  <a:schemeClr val="tx1"/>
                </a:solidFill>
                <a:latin typeface="Times New Roman" panose="02020603050405020304" pitchFamily="18" charset="0"/>
                <a:cs typeface="Times New Roman" panose="02020603050405020304" pitchFamily="18" charset="0"/>
              </a:rPr>
              <a:t>T1</a:t>
            </a:r>
            <a:r>
              <a:rPr lang="en-US" sz="2200" dirty="0">
                <a:solidFill>
                  <a:schemeClr val="tx1"/>
                </a:solidFill>
                <a:latin typeface="Times New Roman" panose="02020603050405020304" pitchFamily="18" charset="0"/>
                <a:cs typeface="Times New Roman" panose="02020603050405020304" pitchFamily="18" charset="0"/>
              </a:rPr>
              <a:t>.</a:t>
            </a:r>
          </a:p>
          <a:p>
            <a:pPr lvl="1" algn="just"/>
            <a:r>
              <a:rPr lang="en-US" sz="2200" dirty="0">
                <a:solidFill>
                  <a:schemeClr val="tx1"/>
                </a:solidFill>
                <a:latin typeface="Times New Roman" panose="02020603050405020304" pitchFamily="18" charset="0"/>
                <a:cs typeface="Times New Roman" panose="02020603050405020304" pitchFamily="18" charset="0"/>
              </a:rPr>
              <a:t>Note, however, that operations from other transactions </a:t>
            </a:r>
            <a:r>
              <a:rPr lang="en-US" sz="2200" b="1" dirty="0">
                <a:solidFill>
                  <a:schemeClr val="tx1"/>
                </a:solidFill>
                <a:latin typeface="Times New Roman" panose="02020603050405020304" pitchFamily="18" charset="0"/>
                <a:cs typeface="Times New Roman" panose="02020603050405020304" pitchFamily="18" charset="0"/>
              </a:rPr>
              <a:t>Tj</a:t>
            </a:r>
            <a:r>
              <a:rPr lang="en-US" sz="2200" dirty="0">
                <a:solidFill>
                  <a:schemeClr val="tx1"/>
                </a:solidFill>
                <a:latin typeface="Times New Roman" panose="02020603050405020304" pitchFamily="18" charset="0"/>
                <a:cs typeface="Times New Roman" panose="02020603050405020304" pitchFamily="18" charset="0"/>
              </a:rPr>
              <a:t> can be interleaved with the operations of </a:t>
            </a:r>
            <a:r>
              <a:rPr lang="en-US" sz="2200" b="1" dirty="0">
                <a:solidFill>
                  <a:schemeClr val="tx1"/>
                </a:solidFill>
                <a:latin typeface="Times New Roman" panose="02020603050405020304" pitchFamily="18" charset="0"/>
                <a:cs typeface="Times New Roman" panose="02020603050405020304" pitchFamily="18" charset="0"/>
              </a:rPr>
              <a:t>Ti</a:t>
            </a:r>
            <a:r>
              <a:rPr lang="en-US" sz="2200" dirty="0">
                <a:solidFill>
                  <a:schemeClr val="tx1"/>
                </a:solidFill>
                <a:latin typeface="Times New Roman" panose="02020603050405020304" pitchFamily="18" charset="0"/>
                <a:cs typeface="Times New Roman" panose="02020603050405020304" pitchFamily="18" charset="0"/>
              </a:rPr>
              <a:t> in </a:t>
            </a:r>
            <a:r>
              <a:rPr lang="en-US" sz="2200" b="1" dirty="0">
                <a:solidFill>
                  <a:schemeClr val="tx1"/>
                </a:solidFill>
                <a:latin typeface="Times New Roman" panose="02020603050405020304" pitchFamily="18" charset="0"/>
                <a:cs typeface="Times New Roman" panose="02020603050405020304" pitchFamily="18" charset="0"/>
              </a:rPr>
              <a:t>S</a:t>
            </a:r>
            <a:r>
              <a:rPr lang="en-US" sz="2200"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sz="2400" dirty="0"/>
          </a:p>
        </p:txBody>
      </p:sp>
      <p:sp>
        <p:nvSpPr>
          <p:cNvPr id="5" name="Title 1"/>
          <p:cNvSpPr txBox="1"/>
          <p:nvPr/>
        </p:nvSpPr>
        <p:spPr>
          <a:xfrm>
            <a:off x="457200" y="76200"/>
            <a:ext cx="8229600" cy="533400"/>
          </a:xfrm>
          <a:prstGeom prst="rect">
            <a:avLst/>
          </a:prstGeom>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b="1" dirty="0">
                <a:solidFill>
                  <a:srgbClr val="FF0000"/>
                </a:solidFill>
                <a:latin typeface="Times New Roman" panose="02020603050405020304" pitchFamily="18" charset="0"/>
                <a:cs typeface="Times New Roman" panose="02020603050405020304" pitchFamily="18" charset="0"/>
              </a:rPr>
              <a:t>Schedules of Transaction</a:t>
            </a:r>
            <a:endParaRPr lang="en-US"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31</a:t>
            </a:fld>
            <a:endParaRPr lang="en-US"/>
          </a:p>
        </p:txBody>
      </p:sp>
      <p:sp>
        <p:nvSpPr>
          <p:cNvPr id="4" name="Content Placeholder 3"/>
          <p:cNvSpPr>
            <a:spLocks noGrp="1"/>
          </p:cNvSpPr>
          <p:nvPr>
            <p:ph sz="quarter" idx="1"/>
          </p:nvPr>
        </p:nvSpPr>
        <p:spPr>
          <a:xfrm>
            <a:off x="381000" y="4876800"/>
            <a:ext cx="8610600" cy="1524000"/>
          </a:xfrm>
        </p:spPr>
        <p:txBody>
          <a:bodyPr>
            <a:normAutofit fontScale="62500" lnSpcReduction="20000"/>
          </a:bodyPr>
          <a:lstStyle/>
          <a:p>
            <a:r>
              <a:rPr lang="en-US" sz="3200" dirty="0">
                <a:latin typeface="Times New Roman" panose="02020603050405020304" pitchFamily="18" charset="0"/>
                <a:cs typeface="Times New Roman" panose="02020603050405020304" pitchFamily="18" charset="0"/>
              </a:rPr>
              <a:t>The schedule of the above figure , which we shall call </a:t>
            </a:r>
            <a:r>
              <a:rPr lang="en-US" sz="3200" i="1" dirty="0">
                <a:latin typeface="Times New Roman" panose="02020603050405020304" pitchFamily="18" charset="0"/>
                <a:cs typeface="Times New Roman" panose="02020603050405020304" pitchFamily="18" charset="0"/>
              </a:rPr>
              <a:t>Sa</a:t>
            </a:r>
            <a:r>
              <a:rPr lang="en-US" sz="3200" dirty="0">
                <a:latin typeface="Times New Roman" panose="02020603050405020304" pitchFamily="18" charset="0"/>
                <a:cs typeface="Times New Roman" panose="02020603050405020304" pitchFamily="18" charset="0"/>
              </a:rPr>
              <a:t>,  can be written as follows in this notation:</a:t>
            </a:r>
            <a:r>
              <a:rPr lang="en-US" dirty="0"/>
              <a:t/>
            </a:r>
            <a:br>
              <a:rPr lang="en-US" dirty="0"/>
            </a:br>
            <a:endParaRPr lang="en-US" dirty="0"/>
          </a:p>
          <a:p>
            <a:pPr marL="0" indent="0">
              <a:buNone/>
            </a:pPr>
            <a:r>
              <a:rPr lang="en-US" b="1" i="1" dirty="0">
                <a:solidFill>
                  <a:srgbClr val="FF0000"/>
                </a:solidFill>
              </a:rPr>
              <a:t>		</a:t>
            </a:r>
            <a:r>
              <a:rPr lang="en-US" sz="2900" b="1" i="1" dirty="0">
                <a:solidFill>
                  <a:srgbClr val="C00000"/>
                </a:solidFill>
                <a:latin typeface="Times New Roman" panose="02020603050405020304" pitchFamily="18" charset="0"/>
                <a:cs typeface="Times New Roman" panose="02020603050405020304" pitchFamily="18" charset="0"/>
              </a:rPr>
              <a:t>Sa</a:t>
            </a:r>
            <a:r>
              <a:rPr lang="en-US" sz="2900" b="1" dirty="0">
                <a:solidFill>
                  <a:srgbClr val="C00000"/>
                </a:solidFill>
                <a:latin typeface="Times New Roman" panose="02020603050405020304" pitchFamily="18" charset="0"/>
                <a:cs typeface="Times New Roman" panose="02020603050405020304" pitchFamily="18" charset="0"/>
              </a:rPr>
              <a:t>: </a:t>
            </a:r>
            <a:r>
              <a:rPr lang="en-US" sz="2900" b="1" i="1" dirty="0">
                <a:solidFill>
                  <a:srgbClr val="C00000"/>
                </a:solidFill>
                <a:latin typeface="Times New Roman" panose="02020603050405020304" pitchFamily="18" charset="0"/>
                <a:cs typeface="Times New Roman" panose="02020603050405020304" pitchFamily="18" charset="0"/>
              </a:rPr>
              <a:t>r</a:t>
            </a:r>
            <a:r>
              <a:rPr lang="en-US" sz="2900" b="1" dirty="0">
                <a:solidFill>
                  <a:srgbClr val="C00000"/>
                </a:solidFill>
                <a:latin typeface="Times New Roman" panose="02020603050405020304" pitchFamily="18" charset="0"/>
                <a:cs typeface="Times New Roman" panose="02020603050405020304" pitchFamily="18" charset="0"/>
              </a:rPr>
              <a:t>1(</a:t>
            </a:r>
            <a:r>
              <a:rPr lang="en-US" sz="2900" b="1" i="1" dirty="0">
                <a:solidFill>
                  <a:srgbClr val="C00000"/>
                </a:solidFill>
                <a:latin typeface="Times New Roman" panose="02020603050405020304" pitchFamily="18" charset="0"/>
                <a:cs typeface="Times New Roman" panose="02020603050405020304" pitchFamily="18" charset="0"/>
              </a:rPr>
              <a:t>X</a:t>
            </a:r>
            <a:r>
              <a:rPr lang="en-US" sz="2900" b="1" dirty="0">
                <a:solidFill>
                  <a:srgbClr val="C00000"/>
                </a:solidFill>
                <a:latin typeface="Times New Roman" panose="02020603050405020304" pitchFamily="18" charset="0"/>
                <a:cs typeface="Times New Roman" panose="02020603050405020304" pitchFamily="18" charset="0"/>
              </a:rPr>
              <a:t>); </a:t>
            </a:r>
            <a:r>
              <a:rPr lang="en-US" sz="2900" b="1" i="1" dirty="0">
                <a:solidFill>
                  <a:srgbClr val="C00000"/>
                </a:solidFill>
                <a:latin typeface="Times New Roman" panose="02020603050405020304" pitchFamily="18" charset="0"/>
                <a:cs typeface="Times New Roman" panose="02020603050405020304" pitchFamily="18" charset="0"/>
              </a:rPr>
              <a:t>r</a:t>
            </a:r>
            <a:r>
              <a:rPr lang="en-US" sz="2900" b="1" dirty="0">
                <a:solidFill>
                  <a:srgbClr val="C00000"/>
                </a:solidFill>
                <a:latin typeface="Times New Roman" panose="02020603050405020304" pitchFamily="18" charset="0"/>
                <a:cs typeface="Times New Roman" panose="02020603050405020304" pitchFamily="18" charset="0"/>
              </a:rPr>
              <a:t>2(</a:t>
            </a:r>
            <a:r>
              <a:rPr lang="en-US" sz="2900" b="1" i="1" dirty="0">
                <a:solidFill>
                  <a:srgbClr val="C00000"/>
                </a:solidFill>
                <a:latin typeface="Times New Roman" panose="02020603050405020304" pitchFamily="18" charset="0"/>
                <a:cs typeface="Times New Roman" panose="02020603050405020304" pitchFamily="18" charset="0"/>
              </a:rPr>
              <a:t>X</a:t>
            </a:r>
            <a:r>
              <a:rPr lang="en-US" sz="2900" b="1" dirty="0">
                <a:solidFill>
                  <a:srgbClr val="C00000"/>
                </a:solidFill>
                <a:latin typeface="Times New Roman" panose="02020603050405020304" pitchFamily="18" charset="0"/>
                <a:cs typeface="Times New Roman" panose="02020603050405020304" pitchFamily="18" charset="0"/>
              </a:rPr>
              <a:t>); </a:t>
            </a:r>
            <a:r>
              <a:rPr lang="en-US" sz="2900" b="1" i="1" dirty="0">
                <a:solidFill>
                  <a:srgbClr val="C00000"/>
                </a:solidFill>
                <a:latin typeface="Times New Roman" panose="02020603050405020304" pitchFamily="18" charset="0"/>
                <a:cs typeface="Times New Roman" panose="02020603050405020304" pitchFamily="18" charset="0"/>
              </a:rPr>
              <a:t>w</a:t>
            </a:r>
            <a:r>
              <a:rPr lang="en-US" sz="2900" b="1" dirty="0">
                <a:solidFill>
                  <a:srgbClr val="C00000"/>
                </a:solidFill>
                <a:latin typeface="Times New Roman" panose="02020603050405020304" pitchFamily="18" charset="0"/>
                <a:cs typeface="Times New Roman" panose="02020603050405020304" pitchFamily="18" charset="0"/>
              </a:rPr>
              <a:t>1(</a:t>
            </a:r>
            <a:r>
              <a:rPr lang="en-US" sz="2900" b="1" i="1" dirty="0">
                <a:solidFill>
                  <a:srgbClr val="C00000"/>
                </a:solidFill>
                <a:latin typeface="Times New Roman" panose="02020603050405020304" pitchFamily="18" charset="0"/>
                <a:cs typeface="Times New Roman" panose="02020603050405020304" pitchFamily="18" charset="0"/>
              </a:rPr>
              <a:t>X</a:t>
            </a:r>
            <a:r>
              <a:rPr lang="en-US" sz="2900" b="1" dirty="0">
                <a:solidFill>
                  <a:srgbClr val="C00000"/>
                </a:solidFill>
                <a:latin typeface="Times New Roman" panose="02020603050405020304" pitchFamily="18" charset="0"/>
                <a:cs typeface="Times New Roman" panose="02020603050405020304" pitchFamily="18" charset="0"/>
              </a:rPr>
              <a:t>); </a:t>
            </a:r>
            <a:r>
              <a:rPr lang="en-US" sz="2900" b="1" i="1" dirty="0">
                <a:solidFill>
                  <a:srgbClr val="C00000"/>
                </a:solidFill>
                <a:latin typeface="Times New Roman" panose="02020603050405020304" pitchFamily="18" charset="0"/>
                <a:cs typeface="Times New Roman" panose="02020603050405020304" pitchFamily="18" charset="0"/>
              </a:rPr>
              <a:t>r</a:t>
            </a:r>
            <a:r>
              <a:rPr lang="en-US" sz="2900" b="1" dirty="0">
                <a:solidFill>
                  <a:srgbClr val="C00000"/>
                </a:solidFill>
                <a:latin typeface="Times New Roman" panose="02020603050405020304" pitchFamily="18" charset="0"/>
                <a:cs typeface="Times New Roman" panose="02020603050405020304" pitchFamily="18" charset="0"/>
              </a:rPr>
              <a:t>1(</a:t>
            </a:r>
            <a:r>
              <a:rPr lang="en-US" sz="2900" b="1" i="1" dirty="0">
                <a:solidFill>
                  <a:srgbClr val="C00000"/>
                </a:solidFill>
                <a:latin typeface="Times New Roman" panose="02020603050405020304" pitchFamily="18" charset="0"/>
                <a:cs typeface="Times New Roman" panose="02020603050405020304" pitchFamily="18" charset="0"/>
              </a:rPr>
              <a:t>Y</a:t>
            </a:r>
            <a:r>
              <a:rPr lang="en-US" sz="2900" b="1" dirty="0">
                <a:solidFill>
                  <a:srgbClr val="C00000"/>
                </a:solidFill>
                <a:latin typeface="Times New Roman" panose="02020603050405020304" pitchFamily="18" charset="0"/>
                <a:cs typeface="Times New Roman" panose="02020603050405020304" pitchFamily="18" charset="0"/>
              </a:rPr>
              <a:t>); </a:t>
            </a:r>
            <a:r>
              <a:rPr lang="en-US" sz="2900" b="1" i="1" dirty="0">
                <a:solidFill>
                  <a:srgbClr val="C00000"/>
                </a:solidFill>
                <a:latin typeface="Times New Roman" panose="02020603050405020304" pitchFamily="18" charset="0"/>
                <a:cs typeface="Times New Roman" panose="02020603050405020304" pitchFamily="18" charset="0"/>
              </a:rPr>
              <a:t>w</a:t>
            </a:r>
            <a:r>
              <a:rPr lang="en-US" sz="2900" b="1" dirty="0">
                <a:solidFill>
                  <a:srgbClr val="C00000"/>
                </a:solidFill>
                <a:latin typeface="Times New Roman" panose="02020603050405020304" pitchFamily="18" charset="0"/>
                <a:cs typeface="Times New Roman" panose="02020603050405020304" pitchFamily="18" charset="0"/>
              </a:rPr>
              <a:t>2(</a:t>
            </a:r>
            <a:r>
              <a:rPr lang="en-US" sz="2900" b="1" i="1" dirty="0">
                <a:solidFill>
                  <a:srgbClr val="C00000"/>
                </a:solidFill>
                <a:latin typeface="Times New Roman" panose="02020603050405020304" pitchFamily="18" charset="0"/>
                <a:cs typeface="Times New Roman" panose="02020603050405020304" pitchFamily="18" charset="0"/>
              </a:rPr>
              <a:t>X</a:t>
            </a:r>
            <a:r>
              <a:rPr lang="en-US" sz="2900" b="1" dirty="0">
                <a:solidFill>
                  <a:srgbClr val="C00000"/>
                </a:solidFill>
                <a:latin typeface="Times New Roman" panose="02020603050405020304" pitchFamily="18" charset="0"/>
                <a:cs typeface="Times New Roman" panose="02020603050405020304" pitchFamily="18" charset="0"/>
              </a:rPr>
              <a:t>); </a:t>
            </a:r>
            <a:r>
              <a:rPr lang="en-US" sz="2900" b="1" i="1" dirty="0">
                <a:solidFill>
                  <a:srgbClr val="C00000"/>
                </a:solidFill>
                <a:latin typeface="Times New Roman" panose="02020603050405020304" pitchFamily="18" charset="0"/>
                <a:cs typeface="Times New Roman" panose="02020603050405020304" pitchFamily="18" charset="0"/>
              </a:rPr>
              <a:t>w</a:t>
            </a:r>
            <a:r>
              <a:rPr lang="en-US" sz="2900" b="1" dirty="0">
                <a:solidFill>
                  <a:srgbClr val="C00000"/>
                </a:solidFill>
                <a:latin typeface="Times New Roman" panose="02020603050405020304" pitchFamily="18" charset="0"/>
                <a:cs typeface="Times New Roman" panose="02020603050405020304" pitchFamily="18" charset="0"/>
              </a:rPr>
              <a:t>1(</a:t>
            </a:r>
            <a:r>
              <a:rPr lang="en-US" sz="2900" b="1" i="1" dirty="0">
                <a:solidFill>
                  <a:srgbClr val="C00000"/>
                </a:solidFill>
                <a:latin typeface="Times New Roman" panose="02020603050405020304" pitchFamily="18" charset="0"/>
                <a:cs typeface="Times New Roman" panose="02020603050405020304" pitchFamily="18" charset="0"/>
              </a:rPr>
              <a:t>Y</a:t>
            </a:r>
            <a:r>
              <a:rPr lang="en-US" sz="2900" b="1" dirty="0">
                <a:solidFill>
                  <a:srgbClr val="C00000"/>
                </a:solidFill>
                <a:latin typeface="Times New Roman" panose="02020603050405020304" pitchFamily="18" charset="0"/>
                <a:cs typeface="Times New Roman" panose="02020603050405020304" pitchFamily="18" charset="0"/>
              </a:rPr>
              <a:t>);</a:t>
            </a:r>
            <a:r>
              <a:rPr lang="en-US" b="1" dirty="0">
                <a:solidFill>
                  <a:srgbClr val="FF0000"/>
                </a:solidFill>
              </a:rPr>
              <a:t/>
            </a:r>
            <a:br>
              <a:rPr lang="en-US" b="1" dirty="0">
                <a:solidFill>
                  <a:srgbClr val="FF0000"/>
                </a:solidFill>
              </a:rPr>
            </a:br>
            <a:r>
              <a:rPr lang="en-US" b="1" dirty="0">
                <a:solidFill>
                  <a:srgbClr val="FF0000"/>
                </a:solidFill>
              </a:rPr>
              <a:t/>
            </a:r>
            <a:br>
              <a:rPr lang="en-US" b="1" dirty="0">
                <a:solidFill>
                  <a:srgbClr val="FF0000"/>
                </a:solidFill>
              </a:rPr>
            </a:br>
            <a:endParaRPr lang="en-US" b="1" dirty="0">
              <a:solidFill>
                <a:srgbClr val="FF0000"/>
              </a:solidFill>
            </a:endParaRPr>
          </a:p>
        </p:txBody>
      </p:sp>
      <p:sp>
        <p:nvSpPr>
          <p:cNvPr id="5" name="Title 1"/>
          <p:cNvSpPr>
            <a:spLocks noGrp="1"/>
          </p:cNvSpPr>
          <p:nvPr>
            <p:ph type="title"/>
          </p:nvPr>
        </p:nvSpPr>
        <p:spPr>
          <a:xfrm>
            <a:off x="457200" y="76200"/>
            <a:ext cx="8229600" cy="5334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5218" y="1219200"/>
            <a:ext cx="4267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32</a:t>
            </a:fld>
            <a:endParaRPr lang="en-US"/>
          </a:p>
        </p:txBody>
      </p:sp>
      <p:sp>
        <p:nvSpPr>
          <p:cNvPr id="4" name="Content Placeholder 3"/>
          <p:cNvSpPr>
            <a:spLocks noGrp="1"/>
          </p:cNvSpPr>
          <p:nvPr>
            <p:ph sz="quarter" idx="1"/>
          </p:nvPr>
        </p:nvSpPr>
        <p:spPr>
          <a:xfrm>
            <a:off x="228600" y="685800"/>
            <a:ext cx="8686800" cy="5867400"/>
          </a:xfrm>
        </p:spPr>
        <p:txBody>
          <a:bodyPr>
            <a:noAutofit/>
          </a:bodyPr>
          <a:lstStyle/>
          <a:p>
            <a:pPr algn="just"/>
            <a:r>
              <a:rPr lang="en-US" sz="2200" dirty="0">
                <a:latin typeface="Times New Roman" panose="02020603050405020304" pitchFamily="18" charset="0"/>
                <a:cs typeface="Times New Roman" panose="02020603050405020304" pitchFamily="18" charset="0"/>
              </a:rPr>
              <a:t>Two operations in a schedule are said to </a:t>
            </a:r>
            <a:r>
              <a:rPr lang="en-US" sz="2200" b="1" dirty="0">
                <a:latin typeface="Times New Roman" panose="02020603050405020304" pitchFamily="18" charset="0"/>
                <a:cs typeface="Times New Roman" panose="02020603050405020304" pitchFamily="18" charset="0"/>
              </a:rPr>
              <a:t>conflict</a:t>
            </a:r>
            <a:r>
              <a:rPr lang="en-US" sz="2200" dirty="0">
                <a:latin typeface="Times New Roman" panose="02020603050405020304" pitchFamily="18" charset="0"/>
                <a:cs typeface="Times New Roman" panose="02020603050405020304" pitchFamily="18" charset="0"/>
              </a:rPr>
              <a:t> if they satisfy all three of the following conditions: </a:t>
            </a:r>
          </a:p>
          <a:p>
            <a:pPr lvl="1" algn="just"/>
            <a:r>
              <a:rPr lang="en-US" sz="2200" dirty="0">
                <a:solidFill>
                  <a:srgbClr val="C00000"/>
                </a:solidFill>
                <a:latin typeface="Times New Roman" panose="02020603050405020304" pitchFamily="18" charset="0"/>
                <a:cs typeface="Times New Roman" panose="02020603050405020304" pitchFamily="18" charset="0"/>
              </a:rPr>
              <a:t>(1)</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they belong to different transactions; </a:t>
            </a:r>
          </a:p>
          <a:p>
            <a:pPr lvl="1" algn="just"/>
            <a:r>
              <a:rPr lang="en-US" sz="2200" dirty="0">
                <a:solidFill>
                  <a:srgbClr val="C00000"/>
                </a:solidFill>
                <a:latin typeface="Times New Roman" panose="02020603050405020304" pitchFamily="18" charset="0"/>
                <a:cs typeface="Times New Roman" panose="02020603050405020304" pitchFamily="18" charset="0"/>
              </a:rPr>
              <a:t>(2) they access the same item X; and </a:t>
            </a:r>
          </a:p>
          <a:p>
            <a:pPr lvl="1" algn="just"/>
            <a:r>
              <a:rPr lang="en-US" sz="2200" dirty="0">
                <a:solidFill>
                  <a:srgbClr val="C00000"/>
                </a:solidFill>
                <a:latin typeface="Times New Roman" panose="02020603050405020304" pitchFamily="18" charset="0"/>
                <a:cs typeface="Times New Roman" panose="02020603050405020304" pitchFamily="18" charset="0"/>
              </a:rPr>
              <a:t>(3) at least one of the operations is a </a:t>
            </a:r>
            <a:r>
              <a:rPr lang="en-US" sz="2200" b="1" dirty="0">
                <a:solidFill>
                  <a:srgbClr val="C00000"/>
                </a:solidFill>
                <a:latin typeface="Times New Roman" panose="02020603050405020304" pitchFamily="18" charset="0"/>
                <a:cs typeface="Times New Roman" panose="02020603050405020304" pitchFamily="18" charset="0"/>
              </a:rPr>
              <a:t>write_item</a:t>
            </a:r>
            <a:r>
              <a:rPr lang="en-US" sz="2200" dirty="0">
                <a:solidFill>
                  <a:srgbClr val="C00000"/>
                </a:solidFill>
                <a:latin typeface="Times New Roman" panose="02020603050405020304" pitchFamily="18" charset="0"/>
                <a:cs typeface="Times New Roman" panose="02020603050405020304" pitchFamily="18" charset="0"/>
              </a:rPr>
              <a:t>(X</a:t>
            </a:r>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For example, in schedule Sa,  the operations  </a:t>
            </a:r>
            <a:r>
              <a:rPr lang="en-US" sz="2200" dirty="0">
                <a:solidFill>
                  <a:srgbClr val="00B0F0"/>
                </a:solidFill>
                <a:latin typeface="Times New Roman" panose="02020603050405020304" pitchFamily="18" charset="0"/>
                <a:cs typeface="Times New Roman" panose="02020603050405020304" pitchFamily="18" charset="0"/>
              </a:rPr>
              <a:t>r1(X) and w2(X) </a:t>
            </a:r>
            <a:r>
              <a:rPr lang="en-US" sz="2200" dirty="0">
                <a:latin typeface="Times New Roman" panose="02020603050405020304" pitchFamily="18" charset="0"/>
                <a:cs typeface="Times New Roman" panose="02020603050405020304" pitchFamily="18" charset="0"/>
              </a:rPr>
              <a:t>conflict, as do the operations </a:t>
            </a:r>
            <a:r>
              <a:rPr lang="en-US" sz="2200" dirty="0">
                <a:solidFill>
                  <a:srgbClr val="00B0F0"/>
                </a:solidFill>
                <a:latin typeface="Times New Roman" panose="02020603050405020304" pitchFamily="18" charset="0"/>
                <a:cs typeface="Times New Roman" panose="02020603050405020304" pitchFamily="18" charset="0"/>
              </a:rPr>
              <a:t>r2(X) </a:t>
            </a:r>
            <a:r>
              <a:rPr lang="en-US" sz="2200" dirty="0" smtClean="0">
                <a:solidFill>
                  <a:srgbClr val="00B0F0"/>
                </a:solidFill>
                <a:latin typeface="Times New Roman" panose="02020603050405020304" pitchFamily="18" charset="0"/>
                <a:cs typeface="Times New Roman" panose="02020603050405020304" pitchFamily="18" charset="0"/>
              </a:rPr>
              <a:t>and w1(X) </a:t>
            </a:r>
            <a:r>
              <a:rPr lang="en-US" sz="2200" dirty="0">
                <a:latin typeface="Times New Roman" panose="02020603050405020304" pitchFamily="18" charset="0"/>
                <a:cs typeface="Times New Roman" panose="02020603050405020304" pitchFamily="18" charset="0"/>
              </a:rPr>
              <a:t>, and the operations </a:t>
            </a:r>
            <a:r>
              <a:rPr lang="en-US" sz="2200" dirty="0">
                <a:solidFill>
                  <a:srgbClr val="00B0F0"/>
                </a:solidFill>
                <a:latin typeface="Times New Roman" panose="02020603050405020304" pitchFamily="18" charset="0"/>
                <a:cs typeface="Times New Roman" panose="02020603050405020304" pitchFamily="18" charset="0"/>
              </a:rPr>
              <a:t>w1(X) and w2(X). </a:t>
            </a:r>
          </a:p>
          <a:p>
            <a:pPr algn="just"/>
            <a:r>
              <a:rPr lang="en-US" sz="2200" dirty="0">
                <a:latin typeface="Times New Roman" panose="02020603050405020304" pitchFamily="18" charset="0"/>
                <a:cs typeface="Times New Roman" panose="02020603050405020304" pitchFamily="18" charset="0"/>
              </a:rPr>
              <a:t>However, the operations </a:t>
            </a:r>
            <a:r>
              <a:rPr lang="en-US" sz="2200" dirty="0">
                <a:solidFill>
                  <a:srgbClr val="7030A0"/>
                </a:solidFill>
                <a:latin typeface="Times New Roman" panose="02020603050405020304" pitchFamily="18" charset="0"/>
                <a:cs typeface="Times New Roman" panose="02020603050405020304" pitchFamily="18" charset="0"/>
              </a:rPr>
              <a:t>r1(X) and </a:t>
            </a:r>
            <a:r>
              <a:rPr lang="en-US" sz="2200" dirty="0" smtClean="0">
                <a:solidFill>
                  <a:srgbClr val="7030A0"/>
                </a:solidFill>
                <a:latin typeface="Times New Roman" panose="02020603050405020304" pitchFamily="18" charset="0"/>
                <a:cs typeface="Times New Roman" panose="02020603050405020304" pitchFamily="18" charset="0"/>
              </a:rPr>
              <a:t>r2(X</a:t>
            </a:r>
            <a:r>
              <a:rPr lang="en-US" sz="2200" dirty="0">
                <a:solidFill>
                  <a:srgbClr val="7030A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do not conflict, since they are both read operations; </a:t>
            </a:r>
          </a:p>
          <a:p>
            <a:pPr algn="just"/>
            <a:r>
              <a:rPr lang="en-US" sz="2200" dirty="0">
                <a:latin typeface="Times New Roman" panose="02020603050405020304" pitchFamily="18" charset="0"/>
                <a:cs typeface="Times New Roman" panose="02020603050405020304" pitchFamily="18" charset="0"/>
              </a:rPr>
              <a:t>The operations </a:t>
            </a:r>
            <a:r>
              <a:rPr lang="en-US" sz="2200" dirty="0">
                <a:solidFill>
                  <a:srgbClr val="7030A0"/>
                </a:solidFill>
                <a:latin typeface="Times New Roman" panose="02020603050405020304" pitchFamily="18" charset="0"/>
                <a:cs typeface="Times New Roman" panose="02020603050405020304" pitchFamily="18" charset="0"/>
              </a:rPr>
              <a:t>w2(X) and w1(Y) </a:t>
            </a:r>
            <a:r>
              <a:rPr lang="en-US" sz="2200" dirty="0">
                <a:latin typeface="Times New Roman" panose="02020603050405020304" pitchFamily="18" charset="0"/>
                <a:cs typeface="Times New Roman" panose="02020603050405020304" pitchFamily="18" charset="0"/>
              </a:rPr>
              <a:t>do not conflict because they operate on distinct data items X and Y; and the operations </a:t>
            </a:r>
            <a:r>
              <a:rPr lang="en-US" sz="2200" dirty="0">
                <a:solidFill>
                  <a:srgbClr val="7030A0"/>
                </a:solidFill>
                <a:latin typeface="Times New Roman" panose="02020603050405020304" pitchFamily="18" charset="0"/>
                <a:cs typeface="Times New Roman" panose="02020603050405020304" pitchFamily="18" charset="0"/>
              </a:rPr>
              <a:t>r1(X) and w1(X) </a:t>
            </a:r>
            <a:r>
              <a:rPr lang="en-US" sz="2200" dirty="0">
                <a:latin typeface="Times New Roman" panose="02020603050405020304" pitchFamily="18" charset="0"/>
                <a:cs typeface="Times New Roman" panose="02020603050405020304" pitchFamily="18" charset="0"/>
              </a:rPr>
              <a:t>do not conflict because they belong to the </a:t>
            </a:r>
            <a:r>
              <a:rPr lang="en-US" sz="2200" dirty="0" smtClean="0">
                <a:latin typeface="Times New Roman" panose="02020603050405020304" pitchFamily="18" charset="0"/>
                <a:cs typeface="Times New Roman" panose="02020603050405020304" pitchFamily="18" charset="0"/>
              </a:rPr>
              <a:t>same transaction</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algn="just"/>
            <a:endParaRPr lang="en-US" sz="2200" dirty="0"/>
          </a:p>
        </p:txBody>
      </p:sp>
      <p:sp>
        <p:nvSpPr>
          <p:cNvPr id="5" name="Title 1"/>
          <p:cNvSpPr>
            <a:spLocks noGrp="1"/>
          </p:cNvSpPr>
          <p:nvPr>
            <p:ph type="title"/>
          </p:nvPr>
        </p:nvSpPr>
        <p:spPr>
          <a:xfrm>
            <a:off x="457200" y="152400"/>
            <a:ext cx="8229600" cy="381000"/>
          </a:xfrm>
        </p:spPr>
        <p:txBody>
          <a:bodyPr>
            <a:normAutofit fontScale="90000"/>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33</a:t>
            </a:fld>
            <a:endParaRPr lang="en-US"/>
          </a:p>
        </p:txBody>
      </p:sp>
      <p:sp>
        <p:nvSpPr>
          <p:cNvPr id="4" name="Content Placeholder 3"/>
          <p:cNvSpPr>
            <a:spLocks noGrp="1"/>
          </p:cNvSpPr>
          <p:nvPr>
            <p:ph sz="quarter" idx="1"/>
          </p:nvPr>
        </p:nvSpPr>
        <p:spPr>
          <a:xfrm>
            <a:off x="228600" y="533400"/>
            <a:ext cx="8686800" cy="5867400"/>
          </a:xfrm>
        </p:spPr>
        <p:txBody>
          <a:bodyPr>
            <a:noAutofit/>
          </a:bodyPr>
          <a:lstStyle/>
          <a:p>
            <a:pPr algn="just"/>
            <a:r>
              <a:rPr lang="en-US" sz="2200" dirty="0">
                <a:latin typeface="Times New Roman" panose="02020603050405020304" pitchFamily="18" charset="0"/>
                <a:cs typeface="Times New Roman" panose="02020603050405020304" pitchFamily="18" charset="0"/>
              </a:rPr>
              <a:t>On the other hand, two operations are conflicting if changing their order can result in a different outcome. </a:t>
            </a:r>
          </a:p>
          <a:p>
            <a:pPr lvl="1" algn="just"/>
            <a:r>
              <a:rPr lang="en-US" sz="2200" dirty="0">
                <a:solidFill>
                  <a:schemeClr val="tx1"/>
                </a:solidFill>
                <a:latin typeface="Times New Roman" panose="02020603050405020304" pitchFamily="18" charset="0"/>
                <a:cs typeface="Times New Roman" panose="02020603050405020304" pitchFamily="18" charset="0"/>
              </a:rPr>
              <a:t>For example, if we change the order of the two operations </a:t>
            </a:r>
            <a:r>
              <a:rPr lang="en-US" sz="2200" i="1" dirty="0">
                <a:solidFill>
                  <a:srgbClr val="00B0F0"/>
                </a:solidFill>
                <a:latin typeface="Times New Roman" panose="02020603050405020304" pitchFamily="18" charset="0"/>
                <a:cs typeface="Times New Roman" panose="02020603050405020304" pitchFamily="18" charset="0"/>
              </a:rPr>
              <a:t>r</a:t>
            </a:r>
            <a:r>
              <a:rPr lang="en-US" sz="2200" dirty="0">
                <a:solidFill>
                  <a:srgbClr val="00B0F0"/>
                </a:solidFill>
                <a:latin typeface="Times New Roman" panose="02020603050405020304" pitchFamily="18" charset="0"/>
                <a:cs typeface="Times New Roman" panose="02020603050405020304" pitchFamily="18" charset="0"/>
              </a:rPr>
              <a:t>1(</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 </a:t>
            </a:r>
            <a:r>
              <a:rPr lang="en-US" sz="2200" i="1" dirty="0">
                <a:solidFill>
                  <a:srgbClr val="00B0F0"/>
                </a:solidFill>
                <a:latin typeface="Times New Roman" panose="02020603050405020304" pitchFamily="18" charset="0"/>
                <a:cs typeface="Times New Roman" panose="02020603050405020304" pitchFamily="18" charset="0"/>
              </a:rPr>
              <a:t>w</a:t>
            </a:r>
            <a:r>
              <a:rPr lang="en-US" sz="2200" dirty="0">
                <a:solidFill>
                  <a:srgbClr val="00B0F0"/>
                </a:solidFill>
                <a:latin typeface="Times New Roman" panose="02020603050405020304" pitchFamily="18" charset="0"/>
                <a:cs typeface="Times New Roman" panose="02020603050405020304" pitchFamily="18" charset="0"/>
              </a:rPr>
              <a:t>2(</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 to </a:t>
            </a:r>
            <a:r>
              <a:rPr lang="en-US" sz="2200" i="1" dirty="0">
                <a:solidFill>
                  <a:srgbClr val="00B0F0"/>
                </a:solidFill>
                <a:latin typeface="Times New Roman" panose="02020603050405020304" pitchFamily="18" charset="0"/>
                <a:cs typeface="Times New Roman" panose="02020603050405020304" pitchFamily="18" charset="0"/>
              </a:rPr>
              <a:t>w</a:t>
            </a:r>
            <a:r>
              <a:rPr lang="en-US" sz="2200" dirty="0">
                <a:solidFill>
                  <a:srgbClr val="00B0F0"/>
                </a:solidFill>
                <a:latin typeface="Times New Roman" panose="02020603050405020304" pitchFamily="18" charset="0"/>
                <a:cs typeface="Times New Roman" panose="02020603050405020304" pitchFamily="18" charset="0"/>
              </a:rPr>
              <a:t>2(</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 </a:t>
            </a:r>
            <a:r>
              <a:rPr lang="en-US" sz="2200" i="1" dirty="0">
                <a:solidFill>
                  <a:srgbClr val="00B0F0"/>
                </a:solidFill>
                <a:latin typeface="Times New Roman" panose="02020603050405020304" pitchFamily="18" charset="0"/>
                <a:cs typeface="Times New Roman" panose="02020603050405020304" pitchFamily="18" charset="0"/>
              </a:rPr>
              <a:t>r</a:t>
            </a:r>
            <a:r>
              <a:rPr lang="en-US" sz="2200" dirty="0">
                <a:solidFill>
                  <a:srgbClr val="00B0F0"/>
                </a:solidFill>
                <a:latin typeface="Times New Roman" panose="02020603050405020304" pitchFamily="18" charset="0"/>
                <a:cs typeface="Times New Roman" panose="02020603050405020304" pitchFamily="18" charset="0"/>
              </a:rPr>
              <a:t>1(</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a:t>
            </a:r>
            <a:r>
              <a:rPr lang="en-US" sz="2200" dirty="0">
                <a:solidFill>
                  <a:schemeClr val="tx1"/>
                </a:solidFill>
                <a:latin typeface="Times New Roman" panose="02020603050405020304" pitchFamily="18" charset="0"/>
                <a:cs typeface="Times New Roman" panose="02020603050405020304" pitchFamily="18" charset="0"/>
              </a:rPr>
              <a:t>, then the value of </a:t>
            </a:r>
            <a:r>
              <a:rPr lang="en-US" sz="2200" i="1" dirty="0">
                <a:solidFill>
                  <a:schemeClr val="tx1"/>
                </a:solidFill>
                <a:latin typeface="Times New Roman" panose="02020603050405020304" pitchFamily="18" charset="0"/>
                <a:cs typeface="Times New Roman" panose="02020603050405020304" pitchFamily="18" charset="0"/>
              </a:rPr>
              <a:t>X </a:t>
            </a:r>
            <a:r>
              <a:rPr lang="en-US" sz="2200" dirty="0">
                <a:solidFill>
                  <a:schemeClr val="tx1"/>
                </a:solidFill>
                <a:latin typeface="Times New Roman" panose="02020603050405020304" pitchFamily="18" charset="0"/>
                <a:cs typeface="Times New Roman" panose="02020603050405020304" pitchFamily="18" charset="0"/>
              </a:rPr>
              <a:t>that is read by transaction </a:t>
            </a:r>
            <a:r>
              <a:rPr lang="en-US" sz="2200" i="1" dirty="0">
                <a:solidFill>
                  <a:schemeClr val="tx1"/>
                </a:solidFill>
                <a:latin typeface="Times New Roman" panose="02020603050405020304" pitchFamily="18" charset="0"/>
                <a:cs typeface="Times New Roman" panose="02020603050405020304" pitchFamily="18" charset="0"/>
              </a:rPr>
              <a:t>T</a:t>
            </a:r>
            <a:r>
              <a:rPr lang="en-US" sz="2200" dirty="0">
                <a:solidFill>
                  <a:schemeClr val="tx1"/>
                </a:solidFill>
                <a:latin typeface="Times New Roman" panose="02020603050405020304" pitchFamily="18" charset="0"/>
                <a:cs typeface="Times New Roman" panose="02020603050405020304" pitchFamily="18" charset="0"/>
              </a:rPr>
              <a:t>1 changes, because in the second order the value of </a:t>
            </a:r>
            <a:r>
              <a:rPr lang="en-US" sz="2200" i="1" dirty="0">
                <a:solidFill>
                  <a:schemeClr val="tx1"/>
                </a:solidFill>
                <a:latin typeface="Times New Roman" panose="02020603050405020304" pitchFamily="18" charset="0"/>
                <a:cs typeface="Times New Roman" panose="02020603050405020304" pitchFamily="18" charset="0"/>
              </a:rPr>
              <a:t>X </a:t>
            </a:r>
            <a:r>
              <a:rPr lang="en-US" sz="2200" dirty="0">
                <a:solidFill>
                  <a:schemeClr val="tx1"/>
                </a:solidFill>
                <a:latin typeface="Times New Roman" panose="02020603050405020304" pitchFamily="18" charset="0"/>
                <a:cs typeface="Times New Roman" panose="02020603050405020304" pitchFamily="18" charset="0"/>
              </a:rPr>
              <a:t>is changed by </a:t>
            </a:r>
            <a:r>
              <a:rPr lang="en-US" sz="2200" i="1" dirty="0">
                <a:solidFill>
                  <a:schemeClr val="tx1"/>
                </a:solidFill>
                <a:latin typeface="Times New Roman" panose="02020603050405020304" pitchFamily="18" charset="0"/>
                <a:cs typeface="Times New Roman" panose="02020603050405020304" pitchFamily="18" charset="0"/>
              </a:rPr>
              <a:t>w</a:t>
            </a:r>
            <a:r>
              <a:rPr lang="en-US" sz="2200" dirty="0">
                <a:solidFill>
                  <a:schemeClr val="tx1"/>
                </a:solidFill>
                <a:latin typeface="Times New Roman" panose="02020603050405020304" pitchFamily="18" charset="0"/>
                <a:cs typeface="Times New Roman" panose="02020603050405020304" pitchFamily="18" charset="0"/>
              </a:rPr>
              <a:t>2(</a:t>
            </a:r>
            <a:r>
              <a:rPr lang="en-US" sz="2200" i="1" dirty="0">
                <a:solidFill>
                  <a:schemeClr val="tx1"/>
                </a:solidFill>
                <a:latin typeface="Times New Roman" panose="02020603050405020304" pitchFamily="18" charset="0"/>
                <a:cs typeface="Times New Roman" panose="02020603050405020304" pitchFamily="18" charset="0"/>
              </a:rPr>
              <a:t>X</a:t>
            </a:r>
            <a:r>
              <a:rPr lang="en-US" sz="2200" dirty="0">
                <a:solidFill>
                  <a:schemeClr val="tx1"/>
                </a:solidFill>
                <a:latin typeface="Times New Roman" panose="02020603050405020304" pitchFamily="18" charset="0"/>
                <a:cs typeface="Times New Roman" panose="02020603050405020304" pitchFamily="18" charset="0"/>
              </a:rPr>
              <a:t>) before it is read by </a:t>
            </a:r>
            <a:r>
              <a:rPr lang="en-US" sz="2200" i="1" dirty="0">
                <a:solidFill>
                  <a:schemeClr val="tx1"/>
                </a:solidFill>
                <a:latin typeface="Times New Roman" panose="02020603050405020304" pitchFamily="18" charset="0"/>
                <a:cs typeface="Times New Roman" panose="02020603050405020304" pitchFamily="18" charset="0"/>
              </a:rPr>
              <a:t>r</a:t>
            </a:r>
            <a:r>
              <a:rPr lang="en-US" sz="2200" dirty="0">
                <a:solidFill>
                  <a:schemeClr val="tx1"/>
                </a:solidFill>
                <a:latin typeface="Times New Roman" panose="02020603050405020304" pitchFamily="18" charset="0"/>
                <a:cs typeface="Times New Roman" panose="02020603050405020304" pitchFamily="18" charset="0"/>
              </a:rPr>
              <a:t>1(</a:t>
            </a:r>
            <a:r>
              <a:rPr lang="en-US" sz="2200" i="1" dirty="0">
                <a:solidFill>
                  <a:schemeClr val="tx1"/>
                </a:solidFill>
                <a:latin typeface="Times New Roman" panose="02020603050405020304" pitchFamily="18" charset="0"/>
                <a:cs typeface="Times New Roman" panose="02020603050405020304" pitchFamily="18" charset="0"/>
              </a:rPr>
              <a:t>X</a:t>
            </a:r>
            <a:r>
              <a:rPr lang="en-US" sz="2200" dirty="0">
                <a:solidFill>
                  <a:schemeClr val="tx1"/>
                </a:solidFill>
                <a:latin typeface="Times New Roman" panose="02020603050405020304" pitchFamily="18" charset="0"/>
                <a:cs typeface="Times New Roman" panose="02020603050405020304" pitchFamily="18" charset="0"/>
              </a:rPr>
              <a:t>), whereas in the first order the value is read before it is changed.  This is called a  </a:t>
            </a:r>
            <a:r>
              <a:rPr lang="en-US" sz="2200" b="1" dirty="0">
                <a:solidFill>
                  <a:srgbClr val="C00000"/>
                </a:solidFill>
                <a:latin typeface="Times New Roman" panose="02020603050405020304" pitchFamily="18" charset="0"/>
                <a:cs typeface="Times New Roman" panose="02020603050405020304" pitchFamily="18" charset="0"/>
              </a:rPr>
              <a:t>read-write conflict</a:t>
            </a:r>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The other type is called a </a:t>
            </a:r>
            <a:r>
              <a:rPr lang="en-US" sz="2200" b="1" dirty="0">
                <a:solidFill>
                  <a:srgbClr val="C00000"/>
                </a:solidFill>
                <a:latin typeface="Times New Roman" panose="02020603050405020304" pitchFamily="18" charset="0"/>
                <a:cs typeface="Times New Roman" panose="02020603050405020304" pitchFamily="18" charset="0"/>
              </a:rPr>
              <a:t>write-write conflict</a:t>
            </a:r>
            <a:r>
              <a:rPr lang="en-US" sz="2200" dirty="0">
                <a:latin typeface="Times New Roman" panose="02020603050405020304" pitchFamily="18" charset="0"/>
                <a:cs typeface="Times New Roman" panose="02020603050405020304" pitchFamily="18" charset="0"/>
              </a:rPr>
              <a:t>, and is illustrated by the case where we change the order of two operations such as </a:t>
            </a:r>
            <a:r>
              <a:rPr lang="en-US" sz="2200" i="1" dirty="0">
                <a:solidFill>
                  <a:srgbClr val="00B0F0"/>
                </a:solidFill>
                <a:latin typeface="Times New Roman" panose="02020603050405020304" pitchFamily="18" charset="0"/>
                <a:cs typeface="Times New Roman" panose="02020603050405020304" pitchFamily="18" charset="0"/>
              </a:rPr>
              <a:t>w</a:t>
            </a:r>
            <a:r>
              <a:rPr lang="en-US" sz="2200" dirty="0">
                <a:solidFill>
                  <a:srgbClr val="00B0F0"/>
                </a:solidFill>
                <a:latin typeface="Times New Roman" panose="02020603050405020304" pitchFamily="18" charset="0"/>
                <a:cs typeface="Times New Roman" panose="02020603050405020304" pitchFamily="18" charset="0"/>
              </a:rPr>
              <a:t>1(</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 </a:t>
            </a:r>
            <a:r>
              <a:rPr lang="en-US" sz="2200" i="1" dirty="0">
                <a:solidFill>
                  <a:srgbClr val="00B0F0"/>
                </a:solidFill>
                <a:latin typeface="Times New Roman" panose="02020603050405020304" pitchFamily="18" charset="0"/>
                <a:cs typeface="Times New Roman" panose="02020603050405020304" pitchFamily="18" charset="0"/>
              </a:rPr>
              <a:t>w</a:t>
            </a:r>
            <a:r>
              <a:rPr lang="en-US" sz="2200" dirty="0">
                <a:solidFill>
                  <a:srgbClr val="00B0F0"/>
                </a:solidFill>
                <a:latin typeface="Times New Roman" panose="02020603050405020304" pitchFamily="18" charset="0"/>
                <a:cs typeface="Times New Roman" panose="02020603050405020304" pitchFamily="18" charset="0"/>
              </a:rPr>
              <a:t>2(</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 to </a:t>
            </a:r>
            <a:r>
              <a:rPr lang="en-US" sz="2200" i="1" dirty="0">
                <a:solidFill>
                  <a:srgbClr val="00B0F0"/>
                </a:solidFill>
                <a:latin typeface="Times New Roman" panose="02020603050405020304" pitchFamily="18" charset="0"/>
                <a:cs typeface="Times New Roman" panose="02020603050405020304" pitchFamily="18" charset="0"/>
              </a:rPr>
              <a:t>w </a:t>
            </a:r>
            <a:r>
              <a:rPr lang="en-US" sz="2200" dirty="0">
                <a:solidFill>
                  <a:srgbClr val="00B0F0"/>
                </a:solidFill>
                <a:latin typeface="Times New Roman" panose="02020603050405020304" pitchFamily="18" charset="0"/>
                <a:cs typeface="Times New Roman" panose="02020603050405020304" pitchFamily="18" charset="0"/>
              </a:rPr>
              <a:t>2(</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 </a:t>
            </a:r>
            <a:r>
              <a:rPr lang="en-US" sz="2200" i="1" dirty="0">
                <a:solidFill>
                  <a:srgbClr val="00B0F0"/>
                </a:solidFill>
                <a:latin typeface="Times New Roman" panose="02020603050405020304" pitchFamily="18" charset="0"/>
                <a:cs typeface="Times New Roman" panose="02020603050405020304" pitchFamily="18" charset="0"/>
              </a:rPr>
              <a:t>w</a:t>
            </a:r>
            <a:r>
              <a:rPr lang="en-US" sz="2200" dirty="0">
                <a:solidFill>
                  <a:srgbClr val="00B0F0"/>
                </a:solidFill>
                <a:latin typeface="Times New Roman" panose="02020603050405020304" pitchFamily="18" charset="0"/>
                <a:cs typeface="Times New Roman" panose="02020603050405020304" pitchFamily="18" charset="0"/>
              </a:rPr>
              <a:t>1(</a:t>
            </a:r>
            <a:r>
              <a:rPr lang="en-US" sz="2200" i="1" dirty="0">
                <a:solidFill>
                  <a:srgbClr val="00B0F0"/>
                </a:solidFill>
                <a:latin typeface="Times New Roman" panose="02020603050405020304" pitchFamily="18" charset="0"/>
                <a:cs typeface="Times New Roman" panose="02020603050405020304" pitchFamily="18" charset="0"/>
              </a:rPr>
              <a:t>X</a:t>
            </a:r>
            <a:r>
              <a:rPr lang="en-US" sz="2200" dirty="0">
                <a:solidFill>
                  <a:srgbClr val="00B0F0"/>
                </a:solidFill>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For a write-write conflict, the </a:t>
            </a:r>
            <a:r>
              <a:rPr lang="en-US" sz="2200" i="1" dirty="0">
                <a:latin typeface="Times New Roman" panose="02020603050405020304" pitchFamily="18" charset="0"/>
                <a:cs typeface="Times New Roman" panose="02020603050405020304" pitchFamily="18" charset="0"/>
              </a:rPr>
              <a:t>last value </a:t>
            </a:r>
            <a:r>
              <a:rPr lang="en-US" sz="2200" dirty="0">
                <a:latin typeface="Times New Roman" panose="02020603050405020304" pitchFamily="18" charset="0"/>
                <a:cs typeface="Times New Roman" panose="02020603050405020304" pitchFamily="18" charset="0"/>
              </a:rPr>
              <a:t>of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will differ because in one case it is written by </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2 and in the other case by </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1. </a:t>
            </a:r>
          </a:p>
          <a:p>
            <a:r>
              <a:rPr lang="en-US" sz="2200" dirty="0">
                <a:latin typeface="Times New Roman" panose="02020603050405020304" pitchFamily="18" charset="0"/>
                <a:cs typeface="Times New Roman" panose="02020603050405020304" pitchFamily="18" charset="0"/>
              </a:rPr>
              <a:t>Notice that </a:t>
            </a:r>
            <a:r>
              <a:rPr lang="en-US" sz="2200" b="1" dirty="0">
                <a:latin typeface="Times New Roman" panose="02020603050405020304" pitchFamily="18" charset="0"/>
                <a:cs typeface="Times New Roman" panose="02020603050405020304" pitchFamily="18" charset="0"/>
              </a:rPr>
              <a:t>two read </a:t>
            </a:r>
            <a:r>
              <a:rPr lang="en-US" sz="2200" dirty="0">
                <a:latin typeface="Times New Roman" panose="02020603050405020304" pitchFamily="18" charset="0"/>
                <a:cs typeface="Times New Roman" panose="02020603050405020304" pitchFamily="18" charset="0"/>
              </a:rPr>
              <a:t>operations are </a:t>
            </a:r>
            <a:r>
              <a:rPr lang="en-US" sz="2200" b="1" dirty="0">
                <a:latin typeface="Times New Roman" panose="02020603050405020304" pitchFamily="18" charset="0"/>
                <a:cs typeface="Times New Roman" panose="02020603050405020304" pitchFamily="18" charset="0"/>
              </a:rPr>
              <a:t>not conflicting </a:t>
            </a:r>
            <a:r>
              <a:rPr lang="en-US" sz="2200" dirty="0">
                <a:latin typeface="Times New Roman" panose="02020603050405020304" pitchFamily="18" charset="0"/>
                <a:cs typeface="Times New Roman" panose="02020603050405020304" pitchFamily="18" charset="0"/>
              </a:rPr>
              <a:t>because changing their order makes no difference in outcome.</a:t>
            </a:r>
            <a:br>
              <a:rPr lang="en-US" sz="2200" dirty="0">
                <a:latin typeface="Times New Roman" panose="02020603050405020304" pitchFamily="18" charset="0"/>
                <a:cs typeface="Times New Roman" panose="02020603050405020304" pitchFamily="18" charset="0"/>
              </a:rPr>
            </a:br>
            <a:r>
              <a:rPr lang="en-US" sz="2100" dirty="0"/>
              <a:t/>
            </a:r>
            <a:br>
              <a:rPr lang="en-US" sz="2100" dirty="0"/>
            </a:br>
            <a:endParaRPr lang="en-US" sz="2100" dirty="0"/>
          </a:p>
        </p:txBody>
      </p:sp>
      <p:sp>
        <p:nvSpPr>
          <p:cNvPr id="5" name="Title 1"/>
          <p:cNvSpPr>
            <a:spLocks noGrp="1"/>
          </p:cNvSpPr>
          <p:nvPr>
            <p:ph type="title"/>
          </p:nvPr>
        </p:nvSpPr>
        <p:spPr>
          <a:xfrm>
            <a:off x="457200" y="0"/>
            <a:ext cx="8229600" cy="5334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34</a:t>
            </a:fld>
            <a:endParaRPr lang="en-US"/>
          </a:p>
        </p:txBody>
      </p:sp>
      <p:sp>
        <p:nvSpPr>
          <p:cNvPr id="4" name="Content Placeholder 3"/>
          <p:cNvSpPr>
            <a:spLocks noGrp="1"/>
          </p:cNvSpPr>
          <p:nvPr>
            <p:ph sz="quarter" idx="1"/>
          </p:nvPr>
        </p:nvSpPr>
        <p:spPr>
          <a:xfrm>
            <a:off x="76200" y="609600"/>
            <a:ext cx="8839200" cy="5715000"/>
          </a:xfrm>
        </p:spPr>
        <p:txBody>
          <a:bodyPr>
            <a:noAutofit/>
          </a:bodyPr>
          <a:lstStyle/>
          <a:p>
            <a:pPr algn="just"/>
            <a:r>
              <a:rPr lang="en-US" sz="2200" dirty="0">
                <a:latin typeface="Times New Roman" panose="02020603050405020304" pitchFamily="18" charset="0"/>
                <a:cs typeface="Times New Roman" panose="02020603050405020304" pitchFamily="18" charset="0"/>
              </a:rPr>
              <a:t>A schedule </a:t>
            </a:r>
            <a:r>
              <a:rPr lang="en-US" sz="2200" i="1" dirty="0">
                <a:latin typeface="Times New Roman" panose="02020603050405020304" pitchFamily="18" charset="0"/>
                <a:cs typeface="Times New Roman" panose="02020603050405020304" pitchFamily="18" charset="0"/>
              </a:rPr>
              <a:t>S </a:t>
            </a:r>
            <a:r>
              <a:rPr lang="en-US" sz="2200" dirty="0">
                <a:latin typeface="Times New Roman" panose="02020603050405020304" pitchFamily="18" charset="0"/>
                <a:cs typeface="Times New Roman" panose="02020603050405020304" pitchFamily="18" charset="0"/>
              </a:rPr>
              <a:t>of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transactions </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1, </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2, ..., </a:t>
            </a:r>
            <a:r>
              <a:rPr lang="en-US" sz="2200" i="1" dirty="0">
                <a:latin typeface="Times New Roman" panose="02020603050405020304" pitchFamily="18" charset="0"/>
                <a:cs typeface="Times New Roman" panose="02020603050405020304" pitchFamily="18" charset="0"/>
              </a:rPr>
              <a:t>Tn </a:t>
            </a:r>
            <a:r>
              <a:rPr lang="en-US" sz="2200" dirty="0">
                <a:latin typeface="Times New Roman" panose="02020603050405020304" pitchFamily="18" charset="0"/>
                <a:cs typeface="Times New Roman" panose="02020603050405020304" pitchFamily="18" charset="0"/>
              </a:rPr>
              <a:t>is said to be a </a:t>
            </a:r>
            <a:r>
              <a:rPr lang="en-US" sz="2200" b="1" dirty="0">
                <a:latin typeface="Times New Roman" panose="02020603050405020304" pitchFamily="18" charset="0"/>
                <a:cs typeface="Times New Roman" panose="02020603050405020304" pitchFamily="18" charset="0"/>
              </a:rPr>
              <a:t>complete schedule </a:t>
            </a:r>
            <a:r>
              <a:rPr lang="en-US" sz="2200" dirty="0">
                <a:latin typeface="Times New Roman" panose="02020603050405020304" pitchFamily="18" charset="0"/>
                <a:cs typeface="Times New Roman" panose="02020603050405020304" pitchFamily="18" charset="0"/>
              </a:rPr>
              <a:t>if the following conditions hold:</a:t>
            </a:r>
          </a:p>
          <a:p>
            <a:pPr lvl="1" algn="just"/>
            <a:r>
              <a:rPr lang="en-US" sz="2200" b="1" dirty="0">
                <a:solidFill>
                  <a:schemeClr val="tx1"/>
                </a:solidFill>
                <a:latin typeface="Times New Roman" panose="02020603050405020304" pitchFamily="18" charset="0"/>
                <a:cs typeface="Times New Roman" panose="02020603050405020304" pitchFamily="18" charset="0"/>
              </a:rPr>
              <a:t>1. </a:t>
            </a:r>
            <a:r>
              <a:rPr lang="en-US" sz="2200" dirty="0">
                <a:solidFill>
                  <a:schemeClr val="tx1"/>
                </a:solidFill>
                <a:latin typeface="Times New Roman" panose="02020603050405020304" pitchFamily="18" charset="0"/>
                <a:cs typeface="Times New Roman" panose="02020603050405020304" pitchFamily="18" charset="0"/>
              </a:rPr>
              <a:t>The operations in </a:t>
            </a:r>
            <a:r>
              <a:rPr lang="en-US" sz="2200" i="1" dirty="0">
                <a:solidFill>
                  <a:schemeClr val="tx1"/>
                </a:solidFill>
                <a:latin typeface="Times New Roman" panose="02020603050405020304" pitchFamily="18" charset="0"/>
                <a:cs typeface="Times New Roman" panose="02020603050405020304" pitchFamily="18" charset="0"/>
              </a:rPr>
              <a:t>S </a:t>
            </a:r>
            <a:r>
              <a:rPr lang="en-US" sz="2200" dirty="0">
                <a:solidFill>
                  <a:schemeClr val="tx1"/>
                </a:solidFill>
                <a:latin typeface="Times New Roman" panose="02020603050405020304" pitchFamily="18" charset="0"/>
                <a:cs typeface="Times New Roman" panose="02020603050405020304" pitchFamily="18" charset="0"/>
              </a:rPr>
              <a:t>are exactly those operations in </a:t>
            </a:r>
            <a:r>
              <a:rPr lang="en-US" sz="2200" i="1" dirty="0">
                <a:solidFill>
                  <a:schemeClr val="tx1"/>
                </a:solidFill>
                <a:latin typeface="Times New Roman" panose="02020603050405020304" pitchFamily="18" charset="0"/>
                <a:cs typeface="Times New Roman" panose="02020603050405020304" pitchFamily="18" charset="0"/>
              </a:rPr>
              <a:t>T</a:t>
            </a:r>
            <a:r>
              <a:rPr lang="en-US" sz="2200" dirty="0">
                <a:solidFill>
                  <a:schemeClr val="tx1"/>
                </a:solidFill>
                <a:latin typeface="Times New Roman" panose="02020603050405020304" pitchFamily="18" charset="0"/>
                <a:cs typeface="Times New Roman" panose="02020603050405020304" pitchFamily="18" charset="0"/>
              </a:rPr>
              <a:t>1, </a:t>
            </a:r>
            <a:r>
              <a:rPr lang="en-US" sz="2200" i="1" dirty="0">
                <a:solidFill>
                  <a:schemeClr val="tx1"/>
                </a:solidFill>
                <a:latin typeface="Times New Roman" panose="02020603050405020304" pitchFamily="18" charset="0"/>
                <a:cs typeface="Times New Roman" panose="02020603050405020304" pitchFamily="18" charset="0"/>
              </a:rPr>
              <a:t>T</a:t>
            </a:r>
            <a:r>
              <a:rPr lang="en-US" sz="2200" dirty="0">
                <a:solidFill>
                  <a:schemeClr val="tx1"/>
                </a:solidFill>
                <a:latin typeface="Times New Roman" panose="02020603050405020304" pitchFamily="18" charset="0"/>
                <a:cs typeface="Times New Roman" panose="02020603050405020304" pitchFamily="18" charset="0"/>
              </a:rPr>
              <a:t>2, ..., </a:t>
            </a:r>
            <a:r>
              <a:rPr lang="en-US" sz="2200" i="1" dirty="0">
                <a:solidFill>
                  <a:schemeClr val="tx1"/>
                </a:solidFill>
                <a:latin typeface="Times New Roman" panose="02020603050405020304" pitchFamily="18" charset="0"/>
                <a:cs typeface="Times New Roman" panose="02020603050405020304" pitchFamily="18" charset="0"/>
              </a:rPr>
              <a:t>Tn</a:t>
            </a:r>
            <a:r>
              <a:rPr lang="en-US" sz="2200" dirty="0">
                <a:solidFill>
                  <a:schemeClr val="tx1"/>
                </a:solidFill>
                <a:latin typeface="Times New Roman" panose="02020603050405020304" pitchFamily="18" charset="0"/>
                <a:cs typeface="Times New Roman" panose="02020603050405020304" pitchFamily="18" charset="0"/>
              </a:rPr>
              <a:t>, including a </a:t>
            </a:r>
            <a:r>
              <a:rPr lang="en-US" sz="2200" b="1" dirty="0">
                <a:solidFill>
                  <a:schemeClr val="tx1"/>
                </a:solidFill>
                <a:latin typeface="Times New Roman" panose="02020603050405020304" pitchFamily="18" charset="0"/>
                <a:cs typeface="Times New Roman" panose="02020603050405020304" pitchFamily="18" charset="0"/>
              </a:rPr>
              <a:t>commit</a:t>
            </a:r>
            <a:r>
              <a:rPr lang="en-US" sz="2200" dirty="0">
                <a:solidFill>
                  <a:schemeClr val="tx1"/>
                </a:solidFill>
                <a:latin typeface="Times New Roman" panose="02020603050405020304" pitchFamily="18" charset="0"/>
                <a:cs typeface="Times New Roman" panose="02020603050405020304" pitchFamily="18" charset="0"/>
              </a:rPr>
              <a:t> or </a:t>
            </a:r>
            <a:r>
              <a:rPr lang="en-US" sz="2200" b="1" dirty="0">
                <a:solidFill>
                  <a:schemeClr val="tx1"/>
                </a:solidFill>
                <a:latin typeface="Times New Roman" panose="02020603050405020304" pitchFamily="18" charset="0"/>
                <a:cs typeface="Times New Roman" panose="02020603050405020304" pitchFamily="18" charset="0"/>
              </a:rPr>
              <a:t>abort</a:t>
            </a:r>
            <a:r>
              <a:rPr lang="en-US" sz="2200" dirty="0">
                <a:solidFill>
                  <a:schemeClr val="tx1"/>
                </a:solidFill>
                <a:latin typeface="Times New Roman" panose="02020603050405020304" pitchFamily="18" charset="0"/>
                <a:cs typeface="Times New Roman" panose="02020603050405020304" pitchFamily="18" charset="0"/>
              </a:rPr>
              <a:t> operation as the last operation for each transaction in the schedule.</a:t>
            </a:r>
          </a:p>
          <a:p>
            <a:pPr lvl="1" algn="just"/>
            <a:r>
              <a:rPr lang="en-US" sz="2200" b="1" dirty="0">
                <a:solidFill>
                  <a:schemeClr val="tx1"/>
                </a:solidFill>
                <a:latin typeface="Times New Roman" panose="02020603050405020304" pitchFamily="18" charset="0"/>
                <a:cs typeface="Times New Roman" panose="02020603050405020304" pitchFamily="18" charset="0"/>
              </a:rPr>
              <a:t>2. </a:t>
            </a:r>
            <a:r>
              <a:rPr lang="en-US" sz="2200" dirty="0">
                <a:solidFill>
                  <a:schemeClr val="tx1"/>
                </a:solidFill>
                <a:latin typeface="Times New Roman" panose="02020603050405020304" pitchFamily="18" charset="0"/>
                <a:cs typeface="Times New Roman" panose="02020603050405020304" pitchFamily="18" charset="0"/>
              </a:rPr>
              <a:t>For any pair of operations from the same transaction </a:t>
            </a:r>
            <a:r>
              <a:rPr lang="en-US" sz="2200" i="1" dirty="0">
                <a:solidFill>
                  <a:schemeClr val="tx1"/>
                </a:solidFill>
                <a:latin typeface="Times New Roman" panose="02020603050405020304" pitchFamily="18" charset="0"/>
                <a:cs typeface="Times New Roman" panose="02020603050405020304" pitchFamily="18" charset="0"/>
              </a:rPr>
              <a:t>Ti</a:t>
            </a:r>
            <a:r>
              <a:rPr lang="en-US" sz="2200" dirty="0">
                <a:solidFill>
                  <a:schemeClr val="tx1"/>
                </a:solidFill>
                <a:latin typeface="Times New Roman" panose="02020603050405020304" pitchFamily="18" charset="0"/>
                <a:cs typeface="Times New Roman" panose="02020603050405020304" pitchFamily="18" charset="0"/>
              </a:rPr>
              <a:t>, their relative order of appearance in </a:t>
            </a:r>
            <a:r>
              <a:rPr lang="en-US" sz="2200" i="1" dirty="0">
                <a:solidFill>
                  <a:schemeClr val="tx1"/>
                </a:solidFill>
                <a:latin typeface="Times New Roman" panose="02020603050405020304" pitchFamily="18" charset="0"/>
                <a:cs typeface="Times New Roman" panose="02020603050405020304" pitchFamily="18" charset="0"/>
              </a:rPr>
              <a:t>S </a:t>
            </a:r>
            <a:r>
              <a:rPr lang="en-US" sz="2200" dirty="0">
                <a:solidFill>
                  <a:schemeClr val="tx1"/>
                </a:solidFill>
                <a:latin typeface="Times New Roman" panose="02020603050405020304" pitchFamily="18" charset="0"/>
                <a:cs typeface="Times New Roman" panose="02020603050405020304" pitchFamily="18" charset="0"/>
              </a:rPr>
              <a:t>is the same as their order of appearance in </a:t>
            </a:r>
            <a:r>
              <a:rPr lang="en-US" sz="2200" i="1" dirty="0">
                <a:solidFill>
                  <a:schemeClr val="tx1"/>
                </a:solidFill>
                <a:latin typeface="Times New Roman" panose="02020603050405020304" pitchFamily="18" charset="0"/>
                <a:cs typeface="Times New Roman" panose="02020603050405020304" pitchFamily="18" charset="0"/>
              </a:rPr>
              <a:t>Ti</a:t>
            </a:r>
            <a:r>
              <a:rPr lang="en-US" sz="2200" dirty="0">
                <a:solidFill>
                  <a:schemeClr val="tx1"/>
                </a:solidFill>
                <a:latin typeface="Times New Roman" panose="02020603050405020304" pitchFamily="18" charset="0"/>
                <a:cs typeface="Times New Roman" panose="02020603050405020304" pitchFamily="18" charset="0"/>
              </a:rPr>
              <a:t>.</a:t>
            </a:r>
          </a:p>
          <a:p>
            <a:pPr lvl="1" algn="just"/>
            <a:r>
              <a:rPr lang="en-US" sz="2200" b="1" dirty="0">
                <a:solidFill>
                  <a:schemeClr val="tx1"/>
                </a:solidFill>
                <a:latin typeface="Times New Roman" panose="02020603050405020304" pitchFamily="18" charset="0"/>
                <a:cs typeface="Times New Roman" panose="02020603050405020304" pitchFamily="18" charset="0"/>
              </a:rPr>
              <a:t>3. </a:t>
            </a:r>
            <a:r>
              <a:rPr lang="en-US" sz="2200" dirty="0">
                <a:solidFill>
                  <a:schemeClr val="tx1"/>
                </a:solidFill>
                <a:latin typeface="Times New Roman" panose="02020603050405020304" pitchFamily="18" charset="0"/>
                <a:cs typeface="Times New Roman" panose="02020603050405020304" pitchFamily="18" charset="0"/>
              </a:rPr>
              <a:t>For any two conflicting operations, one of the two must occur before the other in the schedule.</a:t>
            </a:r>
          </a:p>
          <a:p>
            <a:r>
              <a:rPr lang="en-US" sz="2200" b="1" dirty="0">
                <a:latin typeface="Times New Roman" panose="02020603050405020304" pitchFamily="18" charset="0"/>
                <a:cs typeface="Times New Roman" panose="02020603050405020304" pitchFamily="18" charset="0"/>
              </a:rPr>
              <a:t>partial order: </a:t>
            </a:r>
            <a:r>
              <a:rPr lang="en-US" sz="2200" dirty="0">
                <a:latin typeface="Times New Roman" panose="02020603050405020304" pitchFamily="18" charset="0"/>
                <a:cs typeface="Times New Roman" panose="02020603050405020304" pitchFamily="18" charset="0"/>
              </a:rPr>
              <a:t>if we allow for two </a:t>
            </a:r>
            <a:r>
              <a:rPr lang="en-US" sz="2200" i="1" dirty="0">
                <a:latin typeface="Times New Roman" panose="02020603050405020304" pitchFamily="18" charset="0"/>
                <a:cs typeface="Times New Roman" panose="02020603050405020304" pitchFamily="18" charset="0"/>
              </a:rPr>
              <a:t>non conflicting operations </a:t>
            </a:r>
            <a:r>
              <a:rPr lang="en-US" sz="2200" dirty="0">
                <a:latin typeface="Times New Roman" panose="02020603050405020304" pitchFamily="18" charset="0"/>
                <a:cs typeface="Times New Roman" panose="02020603050405020304" pitchFamily="18" charset="0"/>
              </a:rPr>
              <a:t>to occur in the schedule without defining which occurs first.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t/>
            </a:r>
            <a:br>
              <a:rPr lang="en-US" sz="2200" dirty="0"/>
            </a:br>
            <a:endParaRPr lang="en-US" sz="2200" dirty="0"/>
          </a:p>
        </p:txBody>
      </p:sp>
      <p:sp>
        <p:nvSpPr>
          <p:cNvPr id="5" name="Title 1"/>
          <p:cNvSpPr>
            <a:spLocks noGrp="1"/>
          </p:cNvSpPr>
          <p:nvPr>
            <p:ph type="title"/>
          </p:nvPr>
        </p:nvSpPr>
        <p:spPr>
          <a:xfrm>
            <a:off x="381000" y="152400"/>
            <a:ext cx="8229600" cy="5334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35</a:t>
            </a:fld>
            <a:endParaRPr lang="en-US"/>
          </a:p>
        </p:txBody>
      </p:sp>
      <p:sp>
        <p:nvSpPr>
          <p:cNvPr id="4" name="Content Placeholder 3"/>
          <p:cNvSpPr>
            <a:spLocks noGrp="1"/>
          </p:cNvSpPr>
          <p:nvPr>
            <p:ph sz="quarter" idx="1"/>
          </p:nvPr>
        </p:nvSpPr>
        <p:spPr>
          <a:xfrm>
            <a:off x="0" y="457200"/>
            <a:ext cx="9067800" cy="5867400"/>
          </a:xfrm>
        </p:spPr>
        <p:txBody>
          <a:bodyPr>
            <a:normAutofit/>
          </a:bodyPr>
          <a:lstStyle/>
          <a:p>
            <a:pPr algn="just"/>
            <a:r>
              <a:rPr lang="en-US" sz="2200" dirty="0">
                <a:latin typeface="Times New Roman" panose="02020603050405020304" pitchFamily="18" charset="0"/>
                <a:cs typeface="Times New Roman" panose="02020603050405020304" pitchFamily="18" charset="0"/>
              </a:rPr>
              <a:t>For some schedules it is </a:t>
            </a:r>
            <a:r>
              <a:rPr lang="en-US" sz="2200" dirty="0">
                <a:solidFill>
                  <a:srgbClr val="FF0000"/>
                </a:solidFill>
                <a:latin typeface="Times New Roman" panose="02020603050405020304" pitchFamily="18" charset="0"/>
                <a:cs typeface="Times New Roman" panose="02020603050405020304" pitchFamily="18" charset="0"/>
              </a:rPr>
              <a:t>easy to recover from transaction and system failures,</a:t>
            </a:r>
            <a:r>
              <a:rPr lang="en-US" sz="2200" dirty="0">
                <a:latin typeface="Times New Roman" panose="02020603050405020304" pitchFamily="18" charset="0"/>
                <a:cs typeface="Times New Roman" panose="02020603050405020304" pitchFamily="18" charset="0"/>
              </a:rPr>
              <a:t> whereas for </a:t>
            </a:r>
            <a:r>
              <a:rPr lang="en-US" sz="2200" dirty="0" smtClean="0">
                <a:latin typeface="Times New Roman" panose="02020603050405020304" pitchFamily="18" charset="0"/>
                <a:cs typeface="Times New Roman" panose="02020603050405020304" pitchFamily="18" charset="0"/>
              </a:rPr>
              <a:t>other schedules </a:t>
            </a:r>
            <a:r>
              <a:rPr lang="en-US" sz="2200" dirty="0">
                <a:latin typeface="Times New Roman" panose="02020603050405020304" pitchFamily="18" charset="0"/>
                <a:cs typeface="Times New Roman" panose="02020603050405020304" pitchFamily="18" charset="0"/>
              </a:rPr>
              <a:t>the recovery process can be </a:t>
            </a:r>
            <a:r>
              <a:rPr lang="en-US" sz="2200" dirty="0" smtClean="0">
                <a:latin typeface="Times New Roman" panose="02020603050405020304" pitchFamily="18" charset="0"/>
                <a:cs typeface="Times New Roman" panose="02020603050405020304" pitchFamily="18" charset="0"/>
              </a:rPr>
              <a:t>quite involved. In </a:t>
            </a:r>
            <a:r>
              <a:rPr lang="en-US" sz="2200" dirty="0">
                <a:latin typeface="Times New Roman" panose="02020603050405020304" pitchFamily="18" charset="0"/>
                <a:cs typeface="Times New Roman" panose="02020603050405020304" pitchFamily="18" charset="0"/>
              </a:rPr>
              <a:t>some cases, </a:t>
            </a:r>
            <a:r>
              <a:rPr lang="en-US" sz="2200" dirty="0">
                <a:solidFill>
                  <a:srgbClr val="FF0000"/>
                </a:solidFill>
                <a:latin typeface="Times New Roman" panose="02020603050405020304" pitchFamily="18" charset="0"/>
                <a:cs typeface="Times New Roman" panose="02020603050405020304" pitchFamily="18" charset="0"/>
              </a:rPr>
              <a:t>it is even not possible </a:t>
            </a:r>
            <a:r>
              <a:rPr lang="en-US" sz="2200" dirty="0" smtClean="0">
                <a:solidFill>
                  <a:srgbClr val="FF0000"/>
                </a:solidFill>
                <a:latin typeface="Times New Roman" panose="02020603050405020304" pitchFamily="18" charset="0"/>
                <a:cs typeface="Times New Roman" panose="02020603050405020304" pitchFamily="18" charset="0"/>
              </a:rPr>
              <a:t>to recover </a:t>
            </a:r>
            <a:r>
              <a:rPr lang="en-US" sz="2200" dirty="0">
                <a:solidFill>
                  <a:srgbClr val="FF0000"/>
                </a:solidFill>
                <a:latin typeface="Times New Roman" panose="02020603050405020304" pitchFamily="18" charset="0"/>
                <a:cs typeface="Times New Roman" panose="02020603050405020304" pitchFamily="18" charset="0"/>
              </a:rPr>
              <a:t>correctly after a </a:t>
            </a:r>
            <a:r>
              <a:rPr lang="en-US" sz="2200" dirty="0" smtClean="0">
                <a:solidFill>
                  <a:srgbClr val="FF0000"/>
                </a:solidFill>
                <a:latin typeface="Times New Roman" panose="02020603050405020304" pitchFamily="18" charset="0"/>
                <a:cs typeface="Times New Roman" panose="02020603050405020304" pitchFamily="18" charset="0"/>
              </a:rPr>
              <a:t>failure.</a:t>
            </a:r>
            <a:r>
              <a:rPr lang="en-US" sz="2200" dirty="0" smtClean="0">
                <a:latin typeface="Times New Roman" panose="02020603050405020304" pitchFamily="18" charset="0"/>
                <a:cs typeface="Times New Roman" panose="02020603050405020304" pitchFamily="18" charset="0"/>
              </a:rPr>
              <a:t> Hence</a:t>
            </a:r>
            <a:r>
              <a:rPr lang="en-US" sz="2200" dirty="0">
                <a:latin typeface="Times New Roman" panose="02020603050405020304" pitchFamily="18" charset="0"/>
                <a:cs typeface="Times New Roman" panose="02020603050405020304" pitchFamily="18" charset="0"/>
              </a:rPr>
              <a:t>, it is important to characterize the types of schedules </a:t>
            </a:r>
            <a:r>
              <a:rPr lang="en-US" sz="2200" dirty="0" smtClean="0">
                <a:latin typeface="Times New Roman" panose="02020603050405020304" pitchFamily="18" charset="0"/>
                <a:cs typeface="Times New Roman" panose="02020603050405020304" pitchFamily="18" charset="0"/>
              </a:rPr>
              <a:t>for which recovery </a:t>
            </a:r>
            <a:r>
              <a:rPr lang="en-US" sz="2200" dirty="0">
                <a:latin typeface="Times New Roman" panose="02020603050405020304" pitchFamily="18" charset="0"/>
                <a:cs typeface="Times New Roman" panose="02020603050405020304" pitchFamily="18" charset="0"/>
              </a:rPr>
              <a:t>is possible, as well as those for which recovery is </a:t>
            </a:r>
            <a:r>
              <a:rPr lang="en-US" sz="2200" dirty="0" smtClean="0">
                <a:latin typeface="Times New Roman" panose="02020603050405020304" pitchFamily="18" charset="0"/>
                <a:cs typeface="Times New Roman" panose="02020603050405020304" pitchFamily="18" charset="0"/>
              </a:rPr>
              <a:t>relatively simple</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Recoverable schedule</a:t>
            </a:r>
            <a:r>
              <a:rPr lang="en-US" sz="2200" dirty="0" smtClean="0">
                <a:latin typeface="Times New Roman" panose="02020603050405020304" pitchFamily="18" charset="0"/>
                <a:cs typeface="Times New Roman" panose="02020603050405020304" pitchFamily="18" charset="0"/>
              </a:rPr>
              <a:t>:</a:t>
            </a:r>
          </a:p>
          <a:p>
            <a:pPr lvl="1" algn="just"/>
            <a:r>
              <a:rPr lang="en-US" sz="2200" dirty="0" smtClean="0">
                <a:solidFill>
                  <a:schemeClr val="tx1"/>
                </a:solidFill>
                <a:latin typeface="Times New Roman" panose="02020603050405020304" pitchFamily="18" charset="0"/>
                <a:cs typeface="Times New Roman" panose="02020603050405020304" pitchFamily="18" charset="0"/>
              </a:rPr>
              <a:t>One </a:t>
            </a:r>
            <a:r>
              <a:rPr lang="en-US" sz="2200" dirty="0">
                <a:solidFill>
                  <a:schemeClr val="tx1"/>
                </a:solidFill>
                <a:latin typeface="Times New Roman" panose="02020603050405020304" pitchFamily="18" charset="0"/>
                <a:cs typeface="Times New Roman" panose="02020603050405020304" pitchFamily="18" charset="0"/>
              </a:rPr>
              <a:t>where no transaction needs to be rolled back. </a:t>
            </a:r>
          </a:p>
          <a:p>
            <a:pPr lvl="1" algn="just"/>
            <a:r>
              <a:rPr lang="en-US" sz="2200" dirty="0">
                <a:solidFill>
                  <a:schemeClr val="tx1"/>
                </a:solidFill>
                <a:latin typeface="Times New Roman" panose="02020603050405020304" pitchFamily="18" charset="0"/>
                <a:cs typeface="Times New Roman" panose="02020603050405020304" pitchFamily="18" charset="0"/>
              </a:rPr>
              <a:t>A schedule S is recoverable if no transaction T in S commits until all transactions T’ that have written an item that T reads have committed.</a:t>
            </a:r>
          </a:p>
          <a:p>
            <a:pPr algn="just"/>
            <a:r>
              <a:rPr lang="en-US" sz="2200" b="1" dirty="0" smtClean="0">
                <a:latin typeface="Times New Roman" panose="02020603050405020304" pitchFamily="18" charset="0"/>
                <a:cs typeface="Times New Roman" panose="02020603050405020304" pitchFamily="18" charset="0"/>
              </a:rPr>
              <a:t>Non recoverable schedule: </a:t>
            </a:r>
            <a:r>
              <a:rPr lang="en-US" sz="2200" dirty="0" smtClean="0">
                <a:latin typeface="Times New Roman" panose="02020603050405020304" pitchFamily="18" charset="0"/>
                <a:cs typeface="Times New Roman" panose="02020603050405020304" pitchFamily="18" charset="0"/>
              </a:rPr>
              <a:t>the below table contains two transactions, T1 reads and writes A and that value is read and written by T2. T2 commits but later on T1 fails. So we have rollback T1. since T2 has read the value written by T1 it should be rollback. But we have already committed  that.</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28600" y="0"/>
            <a:ext cx="8610600" cy="533400"/>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Characterizing Schedules Based On </a:t>
            </a:r>
            <a:r>
              <a:rPr lang="en-US" sz="2800" b="1" dirty="0" smtClean="0">
                <a:solidFill>
                  <a:srgbClr val="FF0000"/>
                </a:solidFill>
                <a:latin typeface="Times New Roman" panose="02020603050405020304" pitchFamily="18" charset="0"/>
                <a:cs typeface="Times New Roman" panose="02020603050405020304" pitchFamily="18" charset="0"/>
              </a:rPr>
              <a:t>Recoverability</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5584074"/>
            <a:ext cx="1821873" cy="127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
          <p:cNvSpPr txBox="1"/>
          <p:nvPr/>
        </p:nvSpPr>
        <p:spPr>
          <a:xfrm>
            <a:off x="6248400" y="6124402"/>
            <a:ext cx="2743200" cy="4419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0" indent="0" algn="just">
              <a:buNone/>
            </a:pPr>
            <a:r>
              <a:rPr lang="en-US" sz="1800" b="1" dirty="0">
                <a:solidFill>
                  <a:srgbClr val="C00000"/>
                </a:solidFill>
                <a:latin typeface="Times New Roman" panose="02020603050405020304" pitchFamily="18" charset="0"/>
                <a:cs typeface="Times New Roman" panose="02020603050405020304" pitchFamily="18" charset="0"/>
              </a:rPr>
              <a:t>Non recoverable schedule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0480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 Cont’d</a:t>
            </a:r>
          </a:p>
        </p:txBody>
      </p:sp>
      <p:sp>
        <p:nvSpPr>
          <p:cNvPr id="3" name="Slide Number Placeholder 2"/>
          <p:cNvSpPr>
            <a:spLocks noGrp="1"/>
          </p:cNvSpPr>
          <p:nvPr>
            <p:ph type="sldNum" sz="quarter" idx="12"/>
          </p:nvPr>
        </p:nvSpPr>
        <p:spPr/>
        <p:txBody>
          <a:bodyPr/>
          <a:lstStyle/>
          <a:p>
            <a:fld id="{B6F15528-21DE-4FAA-801E-634DDDAF4B2B}" type="slidenum">
              <a:rPr lang="en-US" smtClean="0"/>
              <a:t>36</a:t>
            </a:fld>
            <a:endParaRPr lang="en-US"/>
          </a:p>
        </p:txBody>
      </p:sp>
      <p:sp>
        <p:nvSpPr>
          <p:cNvPr id="4" name="Content Placeholder 3"/>
          <p:cNvSpPr>
            <a:spLocks noGrp="1"/>
          </p:cNvSpPr>
          <p:nvPr>
            <p:ph sz="quarter" idx="1"/>
          </p:nvPr>
        </p:nvSpPr>
        <p:spPr>
          <a:xfrm>
            <a:off x="228600" y="685800"/>
            <a:ext cx="8686800" cy="5638800"/>
          </a:xfrm>
        </p:spPr>
        <p:txBody>
          <a:bodyPr/>
          <a:lstStyle/>
          <a:p>
            <a:pPr algn="just"/>
            <a:r>
              <a:rPr lang="en-US" sz="2200" b="1" dirty="0">
                <a:latin typeface="Times New Roman" panose="02020603050405020304" pitchFamily="18" charset="0"/>
                <a:cs typeface="Times New Roman" panose="02020603050405020304" pitchFamily="18" charset="0"/>
              </a:rPr>
              <a:t>Cascading rollback (Cascading </a:t>
            </a:r>
            <a:r>
              <a:rPr lang="en-US" sz="2200" b="1" dirty="0" smtClean="0">
                <a:latin typeface="Times New Roman" panose="02020603050405020304" pitchFamily="18" charset="0"/>
                <a:cs typeface="Times New Roman" panose="02020603050405020304" pitchFamily="18" charset="0"/>
              </a:rPr>
              <a:t>Abort): </a:t>
            </a:r>
            <a:r>
              <a:rPr lang="en-US" sz="2200" dirty="0" smtClean="0">
                <a:latin typeface="Times New Roman" panose="02020603050405020304" pitchFamily="18" charset="0"/>
                <a:cs typeface="Times New Roman" panose="02020603050405020304" pitchFamily="18" charset="0"/>
              </a:rPr>
              <a:t>occurs </a:t>
            </a:r>
            <a:r>
              <a:rPr lang="en-US" sz="2200" dirty="0">
                <a:latin typeface="Times New Roman" panose="02020603050405020304" pitchFamily="18" charset="0"/>
                <a:cs typeface="Times New Roman" panose="02020603050405020304" pitchFamily="18" charset="0"/>
              </a:rPr>
              <a:t>in some </a:t>
            </a:r>
            <a:r>
              <a:rPr lang="en-US" sz="2200" dirty="0" smtClean="0">
                <a:latin typeface="Times New Roman" panose="02020603050405020304" pitchFamily="18" charset="0"/>
                <a:cs typeface="Times New Roman" panose="02020603050405020304" pitchFamily="18" charset="0"/>
              </a:rPr>
              <a:t>recoverable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schedules </a:t>
            </a:r>
            <a:r>
              <a:rPr lang="en-US" sz="2200" dirty="0">
                <a:latin typeface="Times New Roman" panose="02020603050405020304" pitchFamily="18" charset="0"/>
                <a:cs typeface="Times New Roman" panose="02020603050405020304" pitchFamily="18" charset="0"/>
              </a:rPr>
              <a:t>when an </a:t>
            </a:r>
            <a:r>
              <a:rPr lang="en-US" sz="2200" dirty="0">
                <a:solidFill>
                  <a:srgbClr val="FF0000"/>
                </a:solidFill>
                <a:latin typeface="Times New Roman" panose="02020603050405020304" pitchFamily="18" charset="0"/>
                <a:cs typeface="Times New Roman" panose="02020603050405020304" pitchFamily="18" charset="0"/>
              </a:rPr>
              <a:t>uncommitted transaction </a:t>
            </a:r>
            <a:r>
              <a:rPr lang="en-US" sz="2200" dirty="0">
                <a:latin typeface="Times New Roman" panose="02020603050405020304" pitchFamily="18" charset="0"/>
                <a:cs typeface="Times New Roman" panose="02020603050405020304" pitchFamily="18" charset="0"/>
              </a:rPr>
              <a:t>has to be </a:t>
            </a:r>
            <a:r>
              <a:rPr lang="en-US" sz="2200" dirty="0">
                <a:solidFill>
                  <a:srgbClr val="FF0000"/>
                </a:solidFill>
                <a:latin typeface="Times New Roman" panose="02020603050405020304" pitchFamily="18" charset="0"/>
                <a:cs typeface="Times New Roman" panose="02020603050405020304" pitchFamily="18" charset="0"/>
              </a:rPr>
              <a:t>rolled back </a:t>
            </a:r>
            <a:r>
              <a:rPr lang="en-US" sz="2200" dirty="0">
                <a:latin typeface="Times New Roman" panose="02020603050405020304" pitchFamily="18" charset="0"/>
                <a:cs typeface="Times New Roman" panose="02020603050405020304" pitchFamily="18" charset="0"/>
              </a:rPr>
              <a:t>because it read an </a:t>
            </a:r>
            <a:r>
              <a:rPr lang="en-US" sz="2200" dirty="0" smtClean="0">
                <a:latin typeface="Times New Roman" panose="02020603050405020304" pitchFamily="18" charset="0"/>
                <a:cs typeface="Times New Roman" panose="02020603050405020304" pitchFamily="18" charset="0"/>
              </a:rPr>
              <a:t>item from a transaction </a:t>
            </a:r>
            <a:r>
              <a:rPr lang="en-US" sz="2200" dirty="0">
                <a:latin typeface="Times New Roman" panose="02020603050405020304" pitchFamily="18" charset="0"/>
                <a:cs typeface="Times New Roman" panose="02020603050405020304" pitchFamily="18" charset="0"/>
              </a:rPr>
              <a:t>that </a:t>
            </a:r>
            <a:r>
              <a:rPr lang="en-US" sz="2200" dirty="0" smtClean="0">
                <a:latin typeface="Times New Roman" panose="02020603050405020304" pitchFamily="18" charset="0"/>
                <a:cs typeface="Times New Roman" panose="02020603050405020304" pitchFamily="18" charset="0"/>
              </a:rPr>
              <a:t>failed</a:t>
            </a:r>
            <a:endParaRPr lang="en-US" sz="2200" b="1"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Cascadeless schedule</a:t>
            </a:r>
            <a:r>
              <a:rPr lang="en-US" sz="2200" dirty="0" smtClean="0">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A </a:t>
            </a:r>
            <a:r>
              <a:rPr lang="en-US" sz="2200" dirty="0">
                <a:solidFill>
                  <a:schemeClr val="tx1"/>
                </a:solidFill>
                <a:latin typeface="Times New Roman" panose="02020603050405020304" pitchFamily="18" charset="0"/>
                <a:cs typeface="Times New Roman" panose="02020603050405020304" pitchFamily="18" charset="0"/>
              </a:rPr>
              <a:t>schedule is said to be </a:t>
            </a:r>
            <a:r>
              <a:rPr lang="en-US" sz="2200" b="1" dirty="0">
                <a:solidFill>
                  <a:schemeClr val="tx1"/>
                </a:solidFill>
                <a:latin typeface="Times New Roman" panose="02020603050405020304" pitchFamily="18" charset="0"/>
                <a:cs typeface="Times New Roman" panose="02020603050405020304" pitchFamily="18" charset="0"/>
              </a:rPr>
              <a:t>cascadeless, </a:t>
            </a:r>
            <a:r>
              <a:rPr lang="en-US" sz="2200" dirty="0">
                <a:solidFill>
                  <a:schemeClr val="tx1"/>
                </a:solidFill>
                <a:latin typeface="Times New Roman" panose="02020603050405020304" pitchFamily="18" charset="0"/>
                <a:cs typeface="Times New Roman" panose="02020603050405020304" pitchFamily="18" charset="0"/>
              </a:rPr>
              <a:t>or </a:t>
            </a:r>
            <a:r>
              <a:rPr lang="en-US" sz="2200" dirty="0" smtClean="0">
                <a:solidFill>
                  <a:schemeClr val="tx1"/>
                </a:solidFill>
                <a:latin typeface="Times New Roman" panose="02020603050405020304" pitchFamily="18" charset="0"/>
                <a:cs typeface="Times New Roman" panose="02020603050405020304" pitchFamily="18" charset="0"/>
              </a:rPr>
              <a:t>to </a:t>
            </a:r>
            <a:r>
              <a:rPr lang="en-US" sz="2200" b="1" dirty="0" smtClean="0">
                <a:solidFill>
                  <a:schemeClr val="tx1"/>
                </a:solidFill>
                <a:latin typeface="Times New Roman" panose="02020603050405020304" pitchFamily="18" charset="0"/>
                <a:cs typeface="Times New Roman" panose="02020603050405020304" pitchFamily="18" charset="0"/>
              </a:rPr>
              <a:t>avoid </a:t>
            </a:r>
            <a:r>
              <a:rPr lang="en-US" sz="2200" b="1" dirty="0">
                <a:solidFill>
                  <a:schemeClr val="tx1"/>
                </a:solidFill>
                <a:latin typeface="Times New Roman" panose="02020603050405020304" pitchFamily="18" charset="0"/>
                <a:cs typeface="Times New Roman" panose="02020603050405020304" pitchFamily="18" charset="0"/>
              </a:rPr>
              <a:t>cascading rollback, </a:t>
            </a:r>
            <a:r>
              <a:rPr lang="en-US" sz="2200" dirty="0">
                <a:solidFill>
                  <a:srgbClr val="FF0000"/>
                </a:solidFill>
                <a:latin typeface="Times New Roman" panose="02020603050405020304" pitchFamily="18" charset="0"/>
                <a:cs typeface="Times New Roman" panose="02020603050405020304" pitchFamily="18" charset="0"/>
              </a:rPr>
              <a:t>if every transaction in the schedule reads only items that were </a:t>
            </a:r>
            <a:r>
              <a:rPr lang="en-US" sz="2200" dirty="0" smtClean="0">
                <a:solidFill>
                  <a:srgbClr val="FF0000"/>
                </a:solidFill>
                <a:latin typeface="Times New Roman" panose="02020603050405020304" pitchFamily="18" charset="0"/>
                <a:cs typeface="Times New Roman" panose="02020603050405020304" pitchFamily="18" charset="0"/>
              </a:rPr>
              <a:t>written by </a:t>
            </a:r>
            <a:r>
              <a:rPr lang="en-US" sz="2200" dirty="0">
                <a:solidFill>
                  <a:srgbClr val="FF0000"/>
                </a:solidFill>
                <a:latin typeface="Times New Roman" panose="02020603050405020304" pitchFamily="18" charset="0"/>
                <a:cs typeface="Times New Roman" panose="02020603050405020304" pitchFamily="18" charset="0"/>
              </a:rPr>
              <a:t>committed transactions</a:t>
            </a:r>
            <a:r>
              <a:rPr lang="en-US" sz="2200" dirty="0">
                <a:solidFill>
                  <a:schemeClr val="tx1"/>
                </a:solidFill>
                <a:latin typeface="Times New Roman" panose="02020603050405020304" pitchFamily="18" charset="0"/>
                <a:cs typeface="Times New Roman" panose="02020603050405020304" pitchFamily="18" charset="0"/>
              </a:rPr>
              <a:t>. In this case, all items read will be committed, so no </a:t>
            </a:r>
            <a:r>
              <a:rPr lang="en-US" sz="2200" dirty="0" smtClean="0">
                <a:solidFill>
                  <a:schemeClr val="tx1"/>
                </a:solidFill>
                <a:latin typeface="Times New Roman" panose="02020603050405020304" pitchFamily="18" charset="0"/>
                <a:cs typeface="Times New Roman" panose="02020603050405020304" pitchFamily="18" charset="0"/>
              </a:rPr>
              <a:t>cascading rollback </a:t>
            </a:r>
            <a:r>
              <a:rPr lang="en-US" sz="2200" dirty="0">
                <a:solidFill>
                  <a:schemeClr val="tx1"/>
                </a:solidFill>
                <a:latin typeface="Times New Roman" panose="02020603050405020304" pitchFamily="18" charset="0"/>
                <a:cs typeface="Times New Roman" panose="02020603050405020304" pitchFamily="18" charset="0"/>
              </a:rPr>
              <a:t>will occur.</a:t>
            </a:r>
            <a:br>
              <a:rPr lang="en-US" sz="2200" dirty="0">
                <a:solidFill>
                  <a:schemeClr val="tx1"/>
                </a:solidFill>
                <a:latin typeface="Times New Roman" panose="02020603050405020304" pitchFamily="18" charset="0"/>
                <a:cs typeface="Times New Roman" panose="02020603050405020304" pitchFamily="18" charset="0"/>
              </a:rPr>
            </a:br>
            <a:endParaRPr lang="en-US" sz="22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3429000"/>
            <a:ext cx="32004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 Cont’d</a:t>
            </a:r>
          </a:p>
        </p:txBody>
      </p:sp>
      <p:sp>
        <p:nvSpPr>
          <p:cNvPr id="3" name="Slide Number Placeholder 2"/>
          <p:cNvSpPr>
            <a:spLocks noGrp="1"/>
          </p:cNvSpPr>
          <p:nvPr>
            <p:ph type="sldNum" sz="quarter" idx="12"/>
          </p:nvPr>
        </p:nvSpPr>
        <p:spPr/>
        <p:txBody>
          <a:bodyPr/>
          <a:lstStyle/>
          <a:p>
            <a:fld id="{B6F15528-21DE-4FAA-801E-634DDDAF4B2B}" type="slidenum">
              <a:rPr lang="en-US" smtClean="0"/>
              <a:t>37</a:t>
            </a:fld>
            <a:endParaRPr lang="en-US"/>
          </a:p>
        </p:txBody>
      </p:sp>
      <p:sp>
        <p:nvSpPr>
          <p:cNvPr id="4" name="Content Placeholder 3"/>
          <p:cNvSpPr>
            <a:spLocks noGrp="1"/>
          </p:cNvSpPr>
          <p:nvPr>
            <p:ph sz="quarter" idx="1"/>
          </p:nvPr>
        </p:nvSpPr>
        <p:spPr>
          <a:xfrm>
            <a:off x="228600" y="1295400"/>
            <a:ext cx="8610600" cy="5105400"/>
          </a:xfrm>
        </p:spPr>
        <p:txBody>
          <a:bodyPr>
            <a:normAutofit/>
          </a:bodyPr>
          <a:lstStyle/>
          <a:p>
            <a:pPr algn="just"/>
            <a:r>
              <a:rPr lang="en-US" sz="2200" b="1" dirty="0">
                <a:latin typeface="Times New Roman" panose="02020603050405020304" pitchFamily="18" charset="0"/>
                <a:cs typeface="Times New Roman" panose="02020603050405020304" pitchFamily="18" charset="0"/>
              </a:rPr>
              <a:t>Strict Schedules</a:t>
            </a:r>
            <a:r>
              <a:rPr lang="en-US" sz="2200" dirty="0">
                <a:latin typeface="Times New Roman" panose="02020603050405020304" pitchFamily="18" charset="0"/>
                <a:cs typeface="Times New Roman" panose="02020603050405020304" pitchFamily="18" charset="0"/>
              </a:rPr>
              <a:t>:</a:t>
            </a:r>
          </a:p>
          <a:p>
            <a:pPr lvl="1" algn="just"/>
            <a:r>
              <a:rPr lang="en-US" sz="2200" dirty="0">
                <a:solidFill>
                  <a:schemeClr val="tx1"/>
                </a:solidFill>
                <a:latin typeface="Times New Roman" panose="02020603050405020304" pitchFamily="18" charset="0"/>
                <a:cs typeface="Times New Roman" panose="02020603050405020304" pitchFamily="18" charset="0"/>
              </a:rPr>
              <a:t>A schedule in which a transaction </a:t>
            </a:r>
            <a:r>
              <a:rPr lang="en-US" sz="2200" dirty="0">
                <a:solidFill>
                  <a:srgbClr val="FF0000"/>
                </a:solidFill>
                <a:latin typeface="Times New Roman" panose="02020603050405020304" pitchFamily="18" charset="0"/>
                <a:cs typeface="Times New Roman" panose="02020603050405020304" pitchFamily="18" charset="0"/>
              </a:rPr>
              <a:t>can </a:t>
            </a:r>
            <a:r>
              <a:rPr lang="en-US" sz="2200" dirty="0" smtClean="0">
                <a:solidFill>
                  <a:srgbClr val="FF0000"/>
                </a:solidFill>
                <a:latin typeface="Times New Roman" panose="02020603050405020304" pitchFamily="18" charset="0"/>
                <a:cs typeface="Times New Roman" panose="02020603050405020304" pitchFamily="18" charset="0"/>
              </a:rPr>
              <a:t>neither </a:t>
            </a:r>
            <a:r>
              <a:rPr lang="en-US" sz="2200" dirty="0">
                <a:solidFill>
                  <a:srgbClr val="FF0000"/>
                </a:solidFill>
                <a:latin typeface="Times New Roman" panose="02020603050405020304" pitchFamily="18" charset="0"/>
                <a:cs typeface="Times New Roman" panose="02020603050405020304" pitchFamily="18" charset="0"/>
              </a:rPr>
              <a:t>read </a:t>
            </a:r>
            <a:r>
              <a:rPr lang="en-US" sz="2200" dirty="0" smtClean="0">
                <a:solidFill>
                  <a:srgbClr val="FF0000"/>
                </a:solidFill>
                <a:latin typeface="Times New Roman" panose="02020603050405020304" pitchFamily="18" charset="0"/>
                <a:cs typeface="Times New Roman" panose="02020603050405020304" pitchFamily="18" charset="0"/>
              </a:rPr>
              <a:t>nor </a:t>
            </a:r>
            <a:r>
              <a:rPr lang="en-US" sz="2200" dirty="0">
                <a:solidFill>
                  <a:srgbClr val="FF0000"/>
                </a:solidFill>
                <a:latin typeface="Times New Roman" panose="02020603050405020304" pitchFamily="18" charset="0"/>
                <a:cs typeface="Times New Roman" panose="02020603050405020304" pitchFamily="18" charset="0"/>
              </a:rPr>
              <a:t>write </a:t>
            </a:r>
            <a:r>
              <a:rPr lang="en-US" sz="2200" dirty="0">
                <a:solidFill>
                  <a:schemeClr val="tx1"/>
                </a:solidFill>
                <a:latin typeface="Times New Roman" panose="02020603050405020304" pitchFamily="18" charset="0"/>
                <a:cs typeface="Times New Roman" panose="02020603050405020304" pitchFamily="18" charset="0"/>
              </a:rPr>
              <a:t>an item X until the last transaction that wrote X has committed.</a:t>
            </a:r>
          </a:p>
          <a:p>
            <a:pPr lvl="1"/>
            <a:r>
              <a:rPr lang="en-US" sz="2200" dirty="0">
                <a:solidFill>
                  <a:schemeClr val="tx1"/>
                </a:solidFill>
                <a:latin typeface="Times New Roman" panose="02020603050405020304" pitchFamily="18" charset="0"/>
                <a:cs typeface="Times New Roman" panose="02020603050405020304" pitchFamily="18" charset="0"/>
              </a:rPr>
              <a:t>Strict schedules are recoverable and </a:t>
            </a:r>
            <a:r>
              <a:rPr lang="en-US" sz="2200" dirty="0" smtClean="0">
                <a:solidFill>
                  <a:schemeClr val="tx1"/>
                </a:solidFill>
                <a:latin typeface="Times New Roman" panose="02020603050405020304" pitchFamily="18" charset="0"/>
                <a:cs typeface="Times New Roman" panose="02020603050405020304" pitchFamily="18" charset="0"/>
              </a:rPr>
              <a:t>cascadeless.</a:t>
            </a:r>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cascadeless schedules will be a subset of the </a:t>
            </a:r>
            <a:r>
              <a:rPr lang="en-US" sz="2200" dirty="0" smtClean="0">
                <a:solidFill>
                  <a:schemeClr val="tx1"/>
                </a:solidFill>
                <a:latin typeface="Times New Roman" panose="02020603050405020304" pitchFamily="18" charset="0"/>
                <a:cs typeface="Times New Roman" panose="02020603050405020304" pitchFamily="18" charset="0"/>
              </a:rPr>
              <a:t>recoverable schedules</a:t>
            </a:r>
            <a:r>
              <a:rPr lang="en-US" sz="2200" dirty="0">
                <a:solidFill>
                  <a:schemeClr val="tx1"/>
                </a:solidFill>
                <a:latin typeface="Times New Roman" panose="02020603050405020304" pitchFamily="18" charset="0"/>
                <a:cs typeface="Times New Roman" panose="02020603050405020304" pitchFamily="18" charset="0"/>
              </a:rPr>
              <a:t>, and the strict </a:t>
            </a:r>
            <a:r>
              <a:rPr lang="en-US" sz="2200" dirty="0" smtClean="0">
                <a:solidFill>
                  <a:schemeClr val="tx1"/>
                </a:solidFill>
                <a:latin typeface="Times New Roman" panose="02020603050405020304" pitchFamily="18" charset="0"/>
                <a:cs typeface="Times New Roman" panose="02020603050405020304" pitchFamily="18" charset="0"/>
              </a:rPr>
              <a:t>schedules will </a:t>
            </a:r>
            <a:r>
              <a:rPr lang="en-US" sz="2200" dirty="0">
                <a:solidFill>
                  <a:schemeClr val="tx1"/>
                </a:solidFill>
                <a:latin typeface="Times New Roman" panose="02020603050405020304" pitchFamily="18" charset="0"/>
                <a:cs typeface="Times New Roman" panose="02020603050405020304" pitchFamily="18" charset="0"/>
              </a:rPr>
              <a:t>be a subset of </a:t>
            </a:r>
            <a:r>
              <a:rPr lang="en-US" sz="2200" dirty="0" smtClean="0">
                <a:solidFill>
                  <a:schemeClr val="tx1"/>
                </a:solidFill>
                <a:latin typeface="Times New Roman" panose="02020603050405020304" pitchFamily="18" charset="0"/>
                <a:cs typeface="Times New Roman" panose="02020603050405020304" pitchFamily="18" charset="0"/>
              </a:rPr>
              <a:t>the cascadeless </a:t>
            </a:r>
            <a:r>
              <a:rPr lang="en-US" sz="2200" dirty="0">
                <a:solidFill>
                  <a:schemeClr val="tx1"/>
                </a:solidFill>
                <a:latin typeface="Times New Roman" panose="02020603050405020304" pitchFamily="18" charset="0"/>
                <a:cs typeface="Times New Roman" panose="02020603050405020304" pitchFamily="18" charset="0"/>
              </a:rPr>
              <a:t>schedules. </a:t>
            </a:r>
            <a:endParaRPr lang="en-US" sz="2200" dirty="0" smtClean="0">
              <a:solidFill>
                <a:schemeClr val="tx1"/>
              </a:solidFill>
              <a:latin typeface="Times New Roman" panose="02020603050405020304" pitchFamily="18" charset="0"/>
              <a:cs typeface="Times New Roman" panose="02020603050405020304" pitchFamily="18" charset="0"/>
            </a:endParaRPr>
          </a:p>
          <a:p>
            <a:r>
              <a:rPr lang="en-US" sz="2200" dirty="0" smtClean="0">
                <a:solidFill>
                  <a:schemeClr val="tx1"/>
                </a:solidFill>
                <a:latin typeface="Times New Roman" panose="02020603050405020304" pitchFamily="18" charset="0"/>
                <a:cs typeface="Times New Roman" panose="02020603050405020304" pitchFamily="18" charset="0"/>
              </a:rPr>
              <a:t>It </a:t>
            </a:r>
            <a:r>
              <a:rPr lang="en-US" sz="2200" dirty="0">
                <a:solidFill>
                  <a:schemeClr val="tx1"/>
                </a:solidFill>
                <a:latin typeface="Times New Roman" panose="02020603050405020304" pitchFamily="18" charset="0"/>
                <a:cs typeface="Times New Roman" panose="02020603050405020304" pitchFamily="18" charset="0"/>
              </a:rPr>
              <a:t>is important to note that any </a:t>
            </a:r>
            <a:r>
              <a:rPr lang="en-US" sz="2200" dirty="0" smtClean="0">
                <a:solidFill>
                  <a:schemeClr val="tx1"/>
                </a:solidFill>
                <a:latin typeface="Times New Roman" panose="02020603050405020304" pitchFamily="18" charset="0"/>
                <a:cs typeface="Times New Roman" panose="02020603050405020304" pitchFamily="18" charset="0"/>
              </a:rPr>
              <a:t>strict schedule is also </a:t>
            </a:r>
            <a:r>
              <a:rPr lang="en-US" sz="2200" dirty="0">
                <a:solidFill>
                  <a:schemeClr val="tx1"/>
                </a:solidFill>
                <a:latin typeface="Times New Roman" panose="02020603050405020304" pitchFamily="18" charset="0"/>
                <a:cs typeface="Times New Roman" panose="02020603050405020304" pitchFamily="18" charset="0"/>
              </a:rPr>
              <a:t>cascadeless, </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prstClr val="black"/>
                </a:solidFill>
                <a:latin typeface="Times New Roman" panose="02020603050405020304" pitchFamily="18" charset="0"/>
                <a:cs typeface="Times New Roman" panose="02020603050405020304" pitchFamily="18" charset="0"/>
              </a:rPr>
              <a:t>and any cascadeless schedule is also recoverable</a:t>
            </a:r>
            <a:r>
              <a:rPr lang="en-US" sz="2200" dirty="0">
                <a:solidFill>
                  <a:schemeClr val="tx1"/>
                </a:solidFill>
                <a:latin typeface="Times New Roman" panose="02020603050405020304" pitchFamily="18" charset="0"/>
                <a:cs typeface="Times New Roman" panose="02020603050405020304" pitchFamily="18" charset="0"/>
              </a:rPr>
              <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a:r>
            <a:br>
              <a:rPr lang="en-US" sz="2200" dirty="0">
                <a:solidFill>
                  <a:schemeClr val="tx1"/>
                </a:solidFill>
                <a:latin typeface="Times New Roman" panose="02020603050405020304" pitchFamily="18" charset="0"/>
                <a:cs typeface="Times New Roman" panose="02020603050405020304" pitchFamily="18" charset="0"/>
              </a:rPr>
            </a:br>
            <a:endParaRPr lang="en-US"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38</a:t>
            </a:fld>
            <a:endParaRPr lang="en-US"/>
          </a:p>
        </p:txBody>
      </p:sp>
      <p:sp>
        <p:nvSpPr>
          <p:cNvPr id="4" name="Content Placeholder 3"/>
          <p:cNvSpPr>
            <a:spLocks noGrp="1"/>
          </p:cNvSpPr>
          <p:nvPr>
            <p:ph sz="quarter" idx="1"/>
          </p:nvPr>
        </p:nvSpPr>
        <p:spPr>
          <a:xfrm>
            <a:off x="152400" y="914400"/>
            <a:ext cx="8763000" cy="5486400"/>
          </a:xfrm>
        </p:spPr>
        <p:txBody>
          <a:bodyPr>
            <a:noAutofit/>
          </a:bodyPr>
          <a:lstStyle/>
          <a:p>
            <a:pPr algn="just"/>
            <a:r>
              <a:rPr lang="en-US" sz="2400" b="1" dirty="0">
                <a:latin typeface="Times New Roman" panose="02020603050405020304" pitchFamily="18" charset="0"/>
                <a:cs typeface="Times New Roman" panose="02020603050405020304" pitchFamily="18" charset="0"/>
              </a:rPr>
              <a:t>Serial schedule:</a:t>
            </a:r>
          </a:p>
          <a:p>
            <a:pPr lvl="1" algn="just"/>
            <a:r>
              <a:rPr lang="en-US" sz="2400" dirty="0">
                <a:solidFill>
                  <a:schemeClr val="tx1"/>
                </a:solidFill>
                <a:latin typeface="Times New Roman" panose="02020603050405020304" pitchFamily="18" charset="0"/>
                <a:cs typeface="Times New Roman" panose="02020603050405020304" pitchFamily="18" charset="0"/>
              </a:rPr>
              <a:t>A schedule S is serial if, for </a:t>
            </a:r>
            <a:r>
              <a:rPr lang="en-US" sz="2400" dirty="0">
                <a:solidFill>
                  <a:srgbClr val="FF0000"/>
                </a:solidFill>
                <a:latin typeface="Times New Roman" panose="02020603050405020304" pitchFamily="18" charset="0"/>
                <a:cs typeface="Times New Roman" panose="02020603050405020304" pitchFamily="18" charset="0"/>
              </a:rPr>
              <a:t>every transaction T participating in the schedule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all the operations of T are executed consecutively </a:t>
            </a:r>
            <a:r>
              <a:rPr lang="en-US" sz="2400" dirty="0">
                <a:solidFill>
                  <a:schemeClr val="tx1"/>
                </a:solidFill>
                <a:latin typeface="Times New Roman" panose="02020603050405020304" pitchFamily="18" charset="0"/>
                <a:cs typeface="Times New Roman" panose="02020603050405020304" pitchFamily="18" charset="0"/>
              </a:rPr>
              <a:t>in the schedule.</a:t>
            </a:r>
          </a:p>
          <a:p>
            <a:pPr lvl="2" algn="just"/>
            <a:r>
              <a:rPr lang="en-US" sz="2400" dirty="0">
                <a:latin typeface="Times New Roman" panose="02020603050405020304" pitchFamily="18" charset="0"/>
                <a:cs typeface="Times New Roman" panose="02020603050405020304" pitchFamily="18" charset="0"/>
              </a:rPr>
              <a:t>Otherwise, the schedule is called </a:t>
            </a:r>
            <a:r>
              <a:rPr lang="en-US" sz="2400" b="1" dirty="0">
                <a:latin typeface="Times New Roman" panose="02020603050405020304" pitchFamily="18" charset="0"/>
                <a:cs typeface="Times New Roman" panose="02020603050405020304" pitchFamily="18" charset="0"/>
              </a:rPr>
              <a:t>non serial schedule</a:t>
            </a:r>
            <a:r>
              <a:rPr lang="en-US" sz="2400" dirty="0">
                <a:latin typeface="Times New Roman" panose="02020603050405020304" pitchFamily="18" charset="0"/>
                <a:cs typeface="Times New Roman" panose="02020603050405020304" pitchFamily="18" charset="0"/>
              </a:rPr>
              <a:t>.</a:t>
            </a:r>
          </a:p>
          <a:p>
            <a:pPr lvl="1"/>
            <a:r>
              <a:rPr lang="en-US" sz="2400" dirty="0">
                <a:solidFill>
                  <a:schemeClr val="tx1"/>
                </a:solidFill>
                <a:latin typeface="Times New Roman" panose="02020603050405020304" pitchFamily="18" charset="0"/>
                <a:cs typeface="Times New Roman" panose="02020603050405020304" pitchFamily="18" charset="0"/>
              </a:rPr>
              <a:t>Schedule that </a:t>
            </a:r>
            <a:r>
              <a:rPr lang="en-US" sz="2400" dirty="0">
                <a:solidFill>
                  <a:srgbClr val="FF0000"/>
                </a:solidFill>
                <a:latin typeface="Times New Roman" panose="02020603050405020304" pitchFamily="18" charset="0"/>
                <a:cs typeface="Times New Roman" panose="02020603050405020304" pitchFamily="18" charset="0"/>
              </a:rPr>
              <a:t>does not interleave the actions </a:t>
            </a:r>
            <a:r>
              <a:rPr lang="en-US" sz="2400" dirty="0">
                <a:solidFill>
                  <a:schemeClr val="tx1"/>
                </a:solidFill>
                <a:latin typeface="Times New Roman" panose="02020603050405020304" pitchFamily="18" charset="0"/>
                <a:cs typeface="Times New Roman" panose="02020603050405020304" pitchFamily="18" charset="0"/>
              </a:rPr>
              <a:t>of different transactions.</a:t>
            </a:r>
          </a:p>
          <a:p>
            <a:pPr algn="just"/>
            <a:r>
              <a:rPr lang="en-US" sz="2400" b="1" dirty="0">
                <a:latin typeface="Times New Roman" panose="02020603050405020304" pitchFamily="18" charset="0"/>
                <a:cs typeface="Times New Roman" panose="02020603050405020304" pitchFamily="18" charset="0"/>
              </a:rPr>
              <a:t>Serializable schedule: </a:t>
            </a:r>
          </a:p>
          <a:p>
            <a:pPr lvl="1" algn="just"/>
            <a:r>
              <a:rPr lang="en-US" sz="2400" dirty="0">
                <a:solidFill>
                  <a:schemeClr val="tx1"/>
                </a:solidFill>
                <a:latin typeface="Times New Roman" panose="02020603050405020304" pitchFamily="18" charset="0"/>
                <a:cs typeface="Times New Roman" panose="02020603050405020304" pitchFamily="18" charset="0"/>
              </a:rPr>
              <a:t>A schedule S is </a:t>
            </a:r>
            <a:r>
              <a:rPr lang="en-US" sz="2400" dirty="0" smtClean="0">
                <a:solidFill>
                  <a:schemeClr val="tx1"/>
                </a:solidFill>
                <a:latin typeface="Times New Roman" panose="02020603050405020304" pitchFamily="18" charset="0"/>
                <a:cs typeface="Times New Roman" panose="02020603050405020304" pitchFamily="18" charset="0"/>
              </a:rPr>
              <a:t>Serializable </a:t>
            </a:r>
            <a:r>
              <a:rPr lang="en-US" sz="2400" dirty="0">
                <a:solidFill>
                  <a:schemeClr val="tx1"/>
                </a:solidFill>
                <a:latin typeface="Times New Roman" panose="02020603050405020304" pitchFamily="18" charset="0"/>
                <a:cs typeface="Times New Roman" panose="02020603050405020304" pitchFamily="18" charset="0"/>
              </a:rPr>
              <a:t>if it is equivalent to some serial schedule of the same n transactions.</a:t>
            </a:r>
          </a:p>
          <a:p>
            <a:pPr lvl="1" algn="just"/>
            <a:r>
              <a:rPr lang="en-US" sz="2400" dirty="0">
                <a:solidFill>
                  <a:schemeClr val="tx1"/>
                </a:solidFill>
                <a:latin typeface="Times New Roman" panose="02020603050405020304" pitchFamily="18" charset="0"/>
                <a:cs typeface="Times New Roman" panose="02020603050405020304" pitchFamily="18" charset="0"/>
              </a:rPr>
              <a:t>There is </a:t>
            </a:r>
            <a:r>
              <a:rPr lang="en-US" sz="2400" dirty="0">
                <a:solidFill>
                  <a:srgbClr val="FF0000"/>
                </a:solidFill>
                <a:latin typeface="Times New Roman" panose="02020603050405020304" pitchFamily="18" charset="0"/>
                <a:cs typeface="Times New Roman" panose="02020603050405020304" pitchFamily="18" charset="0"/>
              </a:rPr>
              <a:t>interleaved actions </a:t>
            </a:r>
            <a:r>
              <a:rPr lang="en-US" sz="2400" dirty="0">
                <a:solidFill>
                  <a:schemeClr val="tx1"/>
                </a:solidFill>
                <a:latin typeface="Times New Roman" panose="02020603050405020304" pitchFamily="18" charset="0"/>
                <a:cs typeface="Times New Roman" panose="02020603050405020304" pitchFamily="18" charset="0"/>
              </a:rPr>
              <a:t>of different transactions</a:t>
            </a:r>
            <a:r>
              <a:rPr lang="en-US" sz="2400" dirty="0" smtClean="0">
                <a:solidFill>
                  <a:schemeClr val="tx1"/>
                </a:solidFill>
                <a:latin typeface="Times New Roman" panose="02020603050405020304" pitchFamily="18" charset="0"/>
                <a:cs typeface="Times New Roman" panose="02020603050405020304" pitchFamily="18" charset="0"/>
              </a:rPr>
              <a:t>.</a:t>
            </a:r>
          </a:p>
          <a:p>
            <a:pPr lvl="1" algn="just"/>
            <a:endParaRPr lang="en-US" sz="2400" dirty="0">
              <a:solidFill>
                <a:schemeClr val="tx1"/>
              </a:solidFill>
              <a:latin typeface="Times New Roman" panose="02020603050405020304" pitchFamily="18" charset="0"/>
              <a:cs typeface="Times New Roman" panose="02020603050405020304" pitchFamily="18" charset="0"/>
            </a:endParaRPr>
          </a:p>
          <a:p>
            <a:pPr lvl="1" algn="just"/>
            <a:endParaRPr lang="en-US" sz="2400" dirty="0">
              <a:solidFill>
                <a:schemeClr val="tx1"/>
              </a:solidFill>
            </a:endParaRPr>
          </a:p>
          <a:p>
            <a:endParaRPr lang="en-US" sz="2400" dirty="0"/>
          </a:p>
        </p:txBody>
      </p:sp>
      <p:sp>
        <p:nvSpPr>
          <p:cNvPr id="6" name="Title 1"/>
          <p:cNvSpPr txBox="1"/>
          <p:nvPr/>
        </p:nvSpPr>
        <p:spPr>
          <a:xfrm>
            <a:off x="228600" y="152400"/>
            <a:ext cx="8763000" cy="609600"/>
          </a:xfrm>
          <a:prstGeom prst="rect">
            <a:avLst/>
          </a:prstGeom>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2600" b="1" dirty="0">
                <a:solidFill>
                  <a:srgbClr val="FF0000"/>
                </a:solidFill>
                <a:latin typeface="Times New Roman" panose="02020603050405020304" pitchFamily="18" charset="0"/>
                <a:cs typeface="Times New Roman" panose="02020603050405020304" pitchFamily="18" charset="0"/>
              </a:rPr>
              <a:t>Characterizing Schedules based on Serializablity</a:t>
            </a:r>
            <a:endParaRPr lang="en-US" sz="2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900" b="1" dirty="0">
                <a:solidFill>
                  <a:prstClr val="black"/>
                </a:solidFill>
                <a:latin typeface="Times New Roman" panose="02020603050405020304" pitchFamily="18" charset="0"/>
                <a:cs typeface="Times New Roman" panose="02020603050405020304" pitchFamily="18" charset="0"/>
              </a:rPr>
              <a:t>… Cont’d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t>39</a:t>
            </a:fld>
            <a:endParaRPr lang="en-US"/>
          </a:p>
        </p:txBody>
      </p:sp>
      <p:sp>
        <p:nvSpPr>
          <p:cNvPr id="4" name="Content Placeholder 3"/>
          <p:cNvSpPr>
            <a:spLocks noGrp="1"/>
          </p:cNvSpPr>
          <p:nvPr>
            <p:ph sz="quarter" idx="1"/>
          </p:nvPr>
        </p:nvSpPr>
        <p:spPr>
          <a:xfrm>
            <a:off x="457200" y="1371600"/>
            <a:ext cx="8229600" cy="4785360"/>
          </a:xfrm>
        </p:spPr>
        <p:txBody>
          <a:bodyPr/>
          <a:lstStyle/>
          <a:p>
            <a:pPr marL="342900" lvl="0" indent="-342900" algn="just" fontAlgn="base">
              <a:spcBef>
                <a:spcPct val="20000"/>
              </a:spcBef>
              <a:spcAft>
                <a:spcPct val="0"/>
              </a:spcAft>
              <a:buClr>
                <a:srgbClr val="990033"/>
              </a:buClr>
              <a:buSzPct val="60000"/>
              <a:buFont typeface="Wingdings" panose="05000000000000000000" pitchFamily="2" charset="2"/>
              <a:buChar char="n"/>
            </a:pPr>
            <a:r>
              <a:rPr lang="en-US" altLang="x-none" sz="2800" kern="0" dirty="0">
                <a:latin typeface="Times New Roman" panose="02020603050405020304" pitchFamily="18" charset="0"/>
                <a:cs typeface="Times New Roman" panose="02020603050405020304" pitchFamily="18" charset="0"/>
              </a:rPr>
              <a:t>Being serializable is </a:t>
            </a:r>
            <a:r>
              <a:rPr lang="en-US" altLang="x-none" sz="2800" u="sng" kern="0" dirty="0">
                <a:latin typeface="Times New Roman" panose="02020603050405020304" pitchFamily="18" charset="0"/>
                <a:cs typeface="Times New Roman" panose="02020603050405020304" pitchFamily="18" charset="0"/>
              </a:rPr>
              <a:t>not</a:t>
            </a:r>
            <a:r>
              <a:rPr lang="en-US" altLang="x-none" sz="2800" kern="0" dirty="0">
                <a:latin typeface="Times New Roman" panose="02020603050405020304" pitchFamily="18" charset="0"/>
                <a:cs typeface="Times New Roman" panose="02020603050405020304" pitchFamily="18" charset="0"/>
              </a:rPr>
              <a:t> the same as being serial</a:t>
            </a:r>
          </a:p>
          <a:p>
            <a:pPr marL="342900" lvl="0" indent="-342900" algn="just" fontAlgn="base">
              <a:spcBef>
                <a:spcPct val="20000"/>
              </a:spcBef>
              <a:spcAft>
                <a:spcPct val="0"/>
              </a:spcAft>
              <a:buClr>
                <a:srgbClr val="990033"/>
              </a:buClr>
              <a:buSzPct val="60000"/>
              <a:buFont typeface="Wingdings" panose="05000000000000000000" pitchFamily="2" charset="2"/>
              <a:buChar char="n"/>
            </a:pPr>
            <a:r>
              <a:rPr lang="en-US" altLang="x-none" sz="2800" kern="0" dirty="0">
                <a:latin typeface="Times New Roman" panose="02020603050405020304" pitchFamily="18" charset="0"/>
                <a:cs typeface="Times New Roman" panose="02020603050405020304" pitchFamily="18" charset="0"/>
              </a:rPr>
              <a:t>Being serializable implies that the schedule is a </a:t>
            </a:r>
            <a:r>
              <a:rPr lang="en-US" altLang="x-none" sz="2800" u="sng" kern="0" dirty="0">
                <a:latin typeface="Times New Roman" panose="02020603050405020304" pitchFamily="18" charset="0"/>
                <a:cs typeface="Times New Roman" panose="02020603050405020304" pitchFamily="18" charset="0"/>
              </a:rPr>
              <a:t>correct</a:t>
            </a:r>
            <a:r>
              <a:rPr lang="en-US" altLang="x-none" sz="2800" kern="0" dirty="0">
                <a:latin typeface="Times New Roman" panose="02020603050405020304" pitchFamily="18" charset="0"/>
                <a:cs typeface="Times New Roman" panose="02020603050405020304" pitchFamily="18" charset="0"/>
              </a:rPr>
              <a:t> schedule.</a:t>
            </a:r>
          </a:p>
          <a:p>
            <a:pPr marL="742950" lvl="1" indent="-285750" algn="just" fontAlgn="base">
              <a:spcBef>
                <a:spcPct val="20000"/>
              </a:spcBef>
              <a:spcAft>
                <a:spcPct val="0"/>
              </a:spcAft>
              <a:buClr>
                <a:srgbClr val="333399"/>
              </a:buClr>
              <a:buSzPct val="55000"/>
              <a:buFont typeface="Wingdings" panose="05000000000000000000" pitchFamily="2" charset="2"/>
              <a:buChar char="n"/>
            </a:pPr>
            <a:r>
              <a:rPr lang="en-US" altLang="x-none" sz="2600" kern="0" dirty="0">
                <a:solidFill>
                  <a:srgbClr val="800000"/>
                </a:solidFill>
                <a:latin typeface="Times New Roman" panose="02020603050405020304" pitchFamily="18" charset="0"/>
                <a:cs typeface="Times New Roman" panose="02020603050405020304" pitchFamily="18" charset="0"/>
              </a:rPr>
              <a:t>It will leave the database in a consistent state. </a:t>
            </a:r>
          </a:p>
          <a:p>
            <a:pPr marL="742950" lvl="1" indent="-285750" algn="just" fontAlgn="base">
              <a:spcBef>
                <a:spcPct val="20000"/>
              </a:spcBef>
              <a:spcAft>
                <a:spcPct val="0"/>
              </a:spcAft>
              <a:buClr>
                <a:srgbClr val="333399"/>
              </a:buClr>
              <a:buSzPct val="55000"/>
              <a:buFont typeface="Wingdings" panose="05000000000000000000" pitchFamily="2" charset="2"/>
              <a:buChar char="n"/>
            </a:pPr>
            <a:r>
              <a:rPr lang="en-US" altLang="x-none" sz="2600" kern="0" dirty="0">
                <a:solidFill>
                  <a:srgbClr val="800000"/>
                </a:solidFill>
                <a:latin typeface="Times New Roman" panose="02020603050405020304" pitchFamily="18" charset="0"/>
                <a:cs typeface="Times New Roman" panose="02020603050405020304" pitchFamily="18" charset="0"/>
              </a:rPr>
              <a:t>The interleaving is appropriate and will result in a state as if the transactions were serially executed, yet will achieve efficiency due to concurrent execution.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42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pPr algn="ctr"/>
            <a:r>
              <a:rPr lang="en-US" b="1" dirty="0" smtClean="0">
                <a:solidFill>
                  <a:schemeClr val="tx1"/>
                </a:solidFill>
                <a:latin typeface="Times New Roman" panose="02020603050405020304" pitchFamily="18" charset="0"/>
                <a:cs typeface="Times New Roman" panose="02020603050405020304" pitchFamily="18" charset="0"/>
              </a:rPr>
              <a:t>… 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5715000"/>
            <a:ext cx="8229600" cy="609600"/>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Interleaved processing </a:t>
            </a:r>
            <a:r>
              <a:rPr lang="en-US" dirty="0" err="1" smtClean="0">
                <a:latin typeface="Times New Roman" panose="02020603050405020304" pitchFamily="18" charset="0"/>
                <a:cs typeface="Times New Roman" panose="02020603050405020304" pitchFamily="18" charset="0"/>
              </a:rPr>
              <a:t>vs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parallel processing of concurrent transactions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4</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654" y="609600"/>
            <a:ext cx="816810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 Cont’d</a:t>
            </a:r>
          </a:p>
        </p:txBody>
      </p:sp>
      <p:sp>
        <p:nvSpPr>
          <p:cNvPr id="3" name="Slide Number Placeholder 2"/>
          <p:cNvSpPr>
            <a:spLocks noGrp="1"/>
          </p:cNvSpPr>
          <p:nvPr>
            <p:ph type="sldNum" sz="quarter" idx="12"/>
          </p:nvPr>
        </p:nvSpPr>
        <p:spPr/>
        <p:txBody>
          <a:bodyPr/>
          <a:lstStyle/>
          <a:p>
            <a:fld id="{B6F15528-21DE-4FAA-801E-634DDDAF4B2B}" type="slidenum">
              <a:rPr lang="en-US" smtClean="0"/>
              <a:t>40</a:t>
            </a:fld>
            <a:endParaRPr lang="en-US"/>
          </a:p>
        </p:txBody>
      </p:sp>
      <p:sp>
        <p:nvSpPr>
          <p:cNvPr id="4" name="Content Placeholder 3"/>
          <p:cNvSpPr>
            <a:spLocks noGrp="1"/>
          </p:cNvSpPr>
          <p:nvPr>
            <p:ph sz="quarter" idx="1"/>
          </p:nvPr>
        </p:nvSpPr>
        <p:spPr>
          <a:xfrm>
            <a:off x="6934200" y="3429000"/>
            <a:ext cx="2133600" cy="106680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Serial</a:t>
            </a:r>
            <a:r>
              <a:rPr lang="en-US" sz="1600" b="1" dirty="0">
                <a:solidFill>
                  <a:srgbClr val="C00000"/>
                </a:solidFill>
                <a:latin typeface="Times New Roman" panose="02020603050405020304" pitchFamily="18" charset="0"/>
                <a:cs typeface="Times New Roman" panose="02020603050405020304" pitchFamily="18" charset="0"/>
              </a:rPr>
              <a:t>: A and B</a:t>
            </a:r>
          </a:p>
          <a:p>
            <a:pPr marL="0" indent="0">
              <a:buNone/>
            </a:pPr>
            <a:r>
              <a:rPr lang="en-US" sz="1600" b="1" dirty="0">
                <a:latin typeface="Times New Roman" panose="02020603050405020304" pitchFamily="18" charset="0"/>
                <a:cs typeface="Times New Roman" panose="02020603050405020304" pitchFamily="18" charset="0"/>
              </a:rPr>
              <a:t>Non serial</a:t>
            </a:r>
            <a:r>
              <a:rPr lang="en-US" sz="1600" b="1" dirty="0">
                <a:solidFill>
                  <a:srgbClr val="C00000"/>
                </a:solidFill>
                <a:latin typeface="Times New Roman" panose="02020603050405020304" pitchFamily="18" charset="0"/>
                <a:cs typeface="Times New Roman" panose="02020603050405020304" pitchFamily="18" charset="0"/>
              </a:rPr>
              <a:t>: C and </a:t>
            </a:r>
            <a:r>
              <a:rPr lang="en-US" sz="1600" b="1" dirty="0" smtClean="0">
                <a:solidFill>
                  <a:srgbClr val="C00000"/>
                </a:solidFill>
                <a:latin typeface="Times New Roman" panose="02020603050405020304" pitchFamily="18" charset="0"/>
                <a:cs typeface="Times New Roman" panose="02020603050405020304" pitchFamily="18" charset="0"/>
              </a:rPr>
              <a:t>D</a:t>
            </a:r>
            <a:endParaRPr lang="en-US" sz="1600" b="1" dirty="0">
              <a:solidFill>
                <a:srgbClr val="C00000"/>
              </a:solidFill>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886200"/>
            <a:ext cx="64770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219200"/>
            <a:ext cx="6477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pPr algn="ctr"/>
            <a:r>
              <a:rPr lang="en-US" sz="2800" b="1" dirty="0"/>
              <a:t>When are two schedules considered equivalent</a:t>
            </a:r>
            <a:r>
              <a:rPr lang="en-US" sz="2800" b="1" dirty="0" smtClean="0"/>
              <a:t>?</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612648" y="6477000"/>
            <a:ext cx="1981200" cy="245110"/>
          </a:xfrm>
        </p:spPr>
        <p:txBody>
          <a:bodyPr/>
          <a:lstStyle/>
          <a:p>
            <a:fld id="{B6F15528-21DE-4FAA-801E-634DDDAF4B2B}" type="slidenum">
              <a:rPr lang="en-US" smtClean="0"/>
              <a:t>41</a:t>
            </a:fld>
            <a:endParaRPr lang="en-US"/>
          </a:p>
        </p:txBody>
      </p:sp>
      <p:sp>
        <p:nvSpPr>
          <p:cNvPr id="4" name="Content Placeholder 3"/>
          <p:cNvSpPr>
            <a:spLocks noGrp="1"/>
          </p:cNvSpPr>
          <p:nvPr>
            <p:ph sz="quarter" idx="1"/>
          </p:nvPr>
        </p:nvSpPr>
        <p:spPr>
          <a:xfrm>
            <a:off x="152400" y="914400"/>
            <a:ext cx="8839200" cy="5638800"/>
          </a:xfrm>
        </p:spPr>
        <p:txBody>
          <a:bodyPr>
            <a:normAutofit/>
          </a:bodyPr>
          <a:lstStyle/>
          <a:p>
            <a:r>
              <a:rPr lang="en-US" sz="2200" dirty="0">
                <a:latin typeface="Times New Roman" panose="02020603050405020304" pitchFamily="18" charset="0"/>
                <a:cs typeface="Times New Roman" panose="02020603050405020304" pitchFamily="18" charset="0"/>
              </a:rPr>
              <a:t>There are several ways to define schedule </a:t>
            </a:r>
            <a:r>
              <a:rPr lang="en-US" sz="2200" dirty="0" smtClean="0">
                <a:latin typeface="Times New Roman" panose="02020603050405020304" pitchFamily="18" charset="0"/>
                <a:cs typeface="Times New Roman" panose="02020603050405020304" pitchFamily="18" charset="0"/>
              </a:rPr>
              <a:t>equivalence:</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Result </a:t>
            </a:r>
            <a:r>
              <a:rPr lang="en-US" sz="2400" b="1" dirty="0">
                <a:latin typeface="Times New Roman" panose="02020603050405020304" pitchFamily="18" charset="0"/>
                <a:cs typeface="Times New Roman" panose="02020603050405020304" pitchFamily="18" charset="0"/>
              </a:rPr>
              <a:t>equivalent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Two schedules are called result equivalent if </a:t>
            </a:r>
            <a:r>
              <a:rPr lang="en-US" sz="2000" dirty="0">
                <a:solidFill>
                  <a:srgbClr val="FF0000"/>
                </a:solidFill>
                <a:latin typeface="Times New Roman" panose="02020603050405020304" pitchFamily="18" charset="0"/>
                <a:cs typeface="Times New Roman" panose="02020603050405020304" pitchFamily="18" charset="0"/>
              </a:rPr>
              <a:t>they produce the same final state </a:t>
            </a:r>
            <a:r>
              <a:rPr lang="en-US" sz="2000" dirty="0">
                <a:latin typeface="Times New Roman" panose="02020603050405020304" pitchFamily="18" charset="0"/>
                <a:cs typeface="Times New Roman" panose="02020603050405020304" pitchFamily="18" charset="0"/>
              </a:rPr>
              <a:t>of the database.</a:t>
            </a:r>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Conflict equivalent</a:t>
            </a:r>
            <a:r>
              <a:rPr lang="en-US" sz="2000" b="1"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Two schedules are said to be conflict equivalent if the </a:t>
            </a:r>
            <a:r>
              <a:rPr lang="en-US" sz="2000" dirty="0">
                <a:solidFill>
                  <a:srgbClr val="FF0000"/>
                </a:solidFill>
                <a:latin typeface="Times New Roman" panose="02020603050405020304" pitchFamily="18" charset="0"/>
                <a:cs typeface="Times New Roman" panose="02020603050405020304" pitchFamily="18" charset="0"/>
              </a:rPr>
              <a:t>order of any two conflicting operations is the same </a:t>
            </a:r>
            <a:r>
              <a:rPr lang="en-US" sz="2000" dirty="0">
                <a:solidFill>
                  <a:schemeClr val="tx1"/>
                </a:solidFill>
                <a:latin typeface="Times New Roman" panose="02020603050405020304" pitchFamily="18" charset="0"/>
                <a:cs typeface="Times New Roman" panose="02020603050405020304" pitchFamily="18" charset="0"/>
              </a:rPr>
              <a:t>in both schedules.</a:t>
            </a:r>
          </a:p>
          <a:p>
            <a:r>
              <a:rPr lang="en-US" sz="2400" b="1" dirty="0">
                <a:latin typeface="Times New Roman" panose="02020603050405020304" pitchFamily="18" charset="0"/>
                <a:cs typeface="Times New Roman" panose="02020603050405020304" pitchFamily="18" charset="0"/>
              </a:rPr>
              <a:t>Conflict Serializable</a:t>
            </a:r>
            <a:r>
              <a:rPr lang="en-US" sz="2000" dirty="0">
                <a:latin typeface="Times New Roman" panose="02020603050405020304" pitchFamily="18" charset="0"/>
                <a:cs typeface="Times New Roman" panose="02020603050405020304" pitchFamily="18" charset="0"/>
              </a:rPr>
              <a:t>: Schedule S is conflict serializable if S is conflict equivalent to some serial schedule.</a:t>
            </a:r>
          </a:p>
          <a:p>
            <a:r>
              <a:rPr lang="en-US" sz="2000" dirty="0">
                <a:latin typeface="Times New Roman" panose="02020603050405020304" pitchFamily="18" charset="0"/>
                <a:cs typeface="Times New Roman" panose="02020603050405020304" pitchFamily="18" charset="0"/>
              </a:rPr>
              <a:t>Every conflict serializable schedule is serializable.</a:t>
            </a:r>
            <a:r>
              <a:rPr lang="en-US" sz="2000" dirty="0"/>
              <a:t/>
            </a:r>
            <a:br>
              <a:rPr lang="en-US" sz="2000" dirty="0"/>
            </a:br>
            <a:r>
              <a:rPr lang="en-US" sz="2200" dirty="0"/>
              <a:t/>
            </a:r>
            <a:br>
              <a:rPr lang="en-US" sz="2200" dirty="0"/>
            </a:br>
            <a:r>
              <a:rPr lang="en-US" sz="2200" dirty="0"/>
              <a:t/>
            </a:r>
            <a:br>
              <a:rPr lang="en-US" sz="2200" dirty="0"/>
            </a:br>
            <a:r>
              <a:rPr lang="en-US" sz="2200" dirty="0"/>
              <a:t/>
            </a:r>
            <a:br>
              <a:rPr lang="en-US" sz="2200" dirty="0"/>
            </a:br>
            <a:endParaRPr lang="en-US" sz="2200" dirty="0">
              <a:solidFill>
                <a:schemeClr val="tx1"/>
              </a:solidFill>
            </a:endParaRPr>
          </a:p>
          <a:p>
            <a:pPr marL="274320" lvl="1" indent="0">
              <a:buNone/>
            </a:pPr>
            <a:endParaRPr lang="en-US" sz="2200"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t>42</a:t>
            </a:fld>
            <a:endParaRPr lang="en-US"/>
          </a:p>
        </p:txBody>
      </p:sp>
      <p:sp>
        <p:nvSpPr>
          <p:cNvPr id="4" name="Content Placeholder 3"/>
          <p:cNvSpPr>
            <a:spLocks noGrp="1"/>
          </p:cNvSpPr>
          <p:nvPr>
            <p:ph sz="quarter" idx="1"/>
          </p:nvPr>
        </p:nvSpPr>
        <p:spPr/>
        <p:txBody>
          <a:bodyPr>
            <a:noAutofit/>
          </a:bodyPr>
          <a:lstStyle/>
          <a:p>
            <a:pPr marL="0" indent="0" algn="ctr">
              <a:buNone/>
            </a:pPr>
            <a:r>
              <a:rPr lang="en-US" sz="28700" dirty="0">
                <a:latin typeface="Aatrix OCRB" pitchFamily="33"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838200"/>
          </a:xfrm>
        </p:spPr>
        <p:txBody>
          <a:bodyPr>
            <a:norm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Transaction, Database items, Read and Write operations</a:t>
            </a:r>
          </a:p>
        </p:txBody>
      </p:sp>
      <p:sp>
        <p:nvSpPr>
          <p:cNvPr id="3" name="Content Placeholder 2"/>
          <p:cNvSpPr>
            <a:spLocks noGrp="1"/>
          </p:cNvSpPr>
          <p:nvPr>
            <p:ph sz="quarter" idx="1"/>
          </p:nvPr>
        </p:nvSpPr>
        <p:spPr>
          <a:xfrm>
            <a:off x="76200" y="1143000"/>
            <a:ext cx="9067800" cy="5334000"/>
          </a:xfrm>
        </p:spPr>
        <p:txBody>
          <a:bodyPr>
            <a:noAutofit/>
          </a:bodyPr>
          <a:lstStyle/>
          <a:p>
            <a:pPr algn="just"/>
            <a:r>
              <a:rPr lang="en-US" sz="2100" dirty="0">
                <a:latin typeface="Times New Roman" panose="02020603050405020304" pitchFamily="18" charset="0"/>
                <a:cs typeface="Times New Roman" panose="02020603050405020304" pitchFamily="18" charset="0"/>
              </a:rPr>
              <a:t>A </a:t>
            </a:r>
            <a:r>
              <a:rPr lang="en-US" sz="2100" b="1" dirty="0">
                <a:latin typeface="Times New Roman" panose="02020603050405020304" pitchFamily="18" charset="0"/>
                <a:cs typeface="Times New Roman" panose="02020603050405020304" pitchFamily="18" charset="0"/>
              </a:rPr>
              <a:t>Transaction</a:t>
            </a:r>
            <a:r>
              <a:rPr lang="en-US" sz="2100" dirty="0">
                <a:latin typeface="Times New Roman" panose="02020603050405020304" pitchFamily="18" charset="0"/>
                <a:cs typeface="Times New Roman" panose="02020603050405020304" pitchFamily="18" charset="0"/>
              </a:rPr>
              <a:t>: l</a:t>
            </a:r>
            <a:r>
              <a:rPr lang="en-US" sz="2100" dirty="0">
                <a:solidFill>
                  <a:schemeClr val="tx1"/>
                </a:solidFill>
                <a:latin typeface="Times New Roman" panose="02020603050405020304" pitchFamily="18" charset="0"/>
                <a:cs typeface="Times New Roman" panose="02020603050405020304" pitchFamily="18" charset="0"/>
              </a:rPr>
              <a:t>ogical unit of database processing that includes one or more access operations (</a:t>
            </a:r>
            <a:r>
              <a:rPr lang="en-US" sz="2100" b="1" dirty="0">
                <a:solidFill>
                  <a:schemeClr val="tx1"/>
                </a:solidFill>
                <a:latin typeface="Times New Roman" panose="02020603050405020304" pitchFamily="18" charset="0"/>
                <a:cs typeface="Times New Roman" panose="02020603050405020304" pitchFamily="18" charset="0"/>
              </a:rPr>
              <a:t>read</a:t>
            </a:r>
            <a:r>
              <a:rPr lang="en-US" sz="2100" dirty="0">
                <a:solidFill>
                  <a:schemeClr val="tx1"/>
                </a:solidFill>
                <a:latin typeface="Times New Roman" panose="02020603050405020304" pitchFamily="18" charset="0"/>
                <a:cs typeface="Times New Roman" panose="02020603050405020304" pitchFamily="18" charset="0"/>
              </a:rPr>
              <a:t> -retrieval, </a:t>
            </a:r>
            <a:r>
              <a:rPr lang="en-US" sz="2100" b="1" dirty="0">
                <a:solidFill>
                  <a:schemeClr val="tx1"/>
                </a:solidFill>
                <a:latin typeface="Times New Roman" panose="02020603050405020304" pitchFamily="18" charset="0"/>
                <a:cs typeface="Times New Roman" panose="02020603050405020304" pitchFamily="18" charset="0"/>
              </a:rPr>
              <a:t>write</a:t>
            </a:r>
            <a:r>
              <a:rPr lang="en-US" sz="2100" dirty="0">
                <a:solidFill>
                  <a:schemeClr val="tx1"/>
                </a:solidFill>
                <a:latin typeface="Times New Roman" panose="02020603050405020304" pitchFamily="18" charset="0"/>
                <a:cs typeface="Times New Roman" panose="02020603050405020304" pitchFamily="18" charset="0"/>
              </a:rPr>
              <a:t> - insert or update, delete).</a:t>
            </a:r>
          </a:p>
          <a:p>
            <a:r>
              <a:rPr lang="en-US" sz="2200" dirty="0">
                <a:latin typeface="Times New Roman" panose="02020603050405020304" pitchFamily="18" charset="0"/>
                <a:cs typeface="Times New Roman" panose="02020603050405020304" pitchFamily="18" charset="0"/>
              </a:rPr>
              <a:t>One way of specifying the transaction boundaries is by </a:t>
            </a:r>
            <a:r>
              <a:rPr lang="en-US" sz="2200" dirty="0" smtClean="0">
                <a:latin typeface="Times New Roman" panose="02020603050405020304" pitchFamily="18" charset="0"/>
                <a:cs typeface="Times New Roman" panose="02020603050405020304" pitchFamily="18" charset="0"/>
              </a:rPr>
              <a:t>specifying explicit </a:t>
            </a:r>
            <a:r>
              <a:rPr lang="en-US" sz="2200" dirty="0" smtClean="0">
                <a:solidFill>
                  <a:srgbClr val="FF0000"/>
                </a:solidFill>
                <a:latin typeface="Times New Roman" panose="02020603050405020304" pitchFamily="18" charset="0"/>
                <a:cs typeface="Times New Roman" panose="02020603050405020304" pitchFamily="18" charset="0"/>
              </a:rPr>
              <a:t>begin</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smtClean="0">
                <a:solidFill>
                  <a:srgbClr val="FF0000"/>
                </a:solidFill>
                <a:latin typeface="Times New Roman" panose="02020603050405020304" pitchFamily="18" charset="0"/>
                <a:cs typeface="Times New Roman" panose="02020603050405020304" pitchFamily="18" charset="0"/>
              </a:rPr>
              <a:t>transaction </a:t>
            </a:r>
            <a:r>
              <a:rPr lang="en-US" sz="2200" dirty="0">
                <a:latin typeface="Times New Roman" panose="02020603050405020304" pitchFamily="18" charset="0"/>
                <a:cs typeface="Times New Roman" panose="02020603050405020304" pitchFamily="18" charset="0"/>
              </a:rPr>
              <a:t>and </a:t>
            </a:r>
            <a:r>
              <a:rPr lang="en-US" sz="2200" dirty="0">
                <a:solidFill>
                  <a:srgbClr val="FF0000"/>
                </a:solidFill>
                <a:latin typeface="Times New Roman" panose="02020603050405020304" pitchFamily="18" charset="0"/>
                <a:cs typeface="Times New Roman" panose="02020603050405020304" pitchFamily="18" charset="0"/>
              </a:rPr>
              <a:t>end transaction </a:t>
            </a:r>
            <a:r>
              <a:rPr lang="en-US" sz="2200" dirty="0">
                <a:latin typeface="Times New Roman" panose="02020603050405020304" pitchFamily="18" charset="0"/>
                <a:cs typeface="Times New Roman" panose="02020603050405020304" pitchFamily="18" charset="0"/>
              </a:rPr>
              <a:t>statements in </a:t>
            </a:r>
            <a:r>
              <a:rPr lang="en-US" sz="2200" dirty="0" smtClean="0">
                <a:latin typeface="Times New Roman" panose="02020603050405020304" pitchFamily="18" charset="0"/>
                <a:cs typeface="Times New Roman" panose="02020603050405020304" pitchFamily="18" charset="0"/>
              </a:rPr>
              <a:t>an application program</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100" dirty="0" smtClean="0">
                <a:latin typeface="Times New Roman" panose="02020603050405020304" pitchFamily="18" charset="0"/>
                <a:cs typeface="Times New Roman" panose="02020603050405020304" pitchFamily="18" charset="0"/>
              </a:rPr>
              <a:t>Transaction </a:t>
            </a:r>
            <a:r>
              <a:rPr lang="en-US" sz="2100" dirty="0">
                <a:latin typeface="Times New Roman" panose="02020603050405020304" pitchFamily="18" charset="0"/>
                <a:cs typeface="Times New Roman" panose="02020603050405020304" pitchFamily="18" charset="0"/>
              </a:rPr>
              <a:t>boundaries:</a:t>
            </a:r>
          </a:p>
          <a:p>
            <a:pPr lvl="1" algn="just"/>
            <a:r>
              <a:rPr lang="en-US" sz="2100" b="1" dirty="0">
                <a:solidFill>
                  <a:schemeClr val="tx1"/>
                </a:solidFill>
                <a:latin typeface="Times New Roman" panose="02020603050405020304" pitchFamily="18" charset="0"/>
                <a:cs typeface="Times New Roman" panose="02020603050405020304" pitchFamily="18" charset="0"/>
              </a:rPr>
              <a:t>Begin</a:t>
            </a:r>
            <a:r>
              <a:rPr lang="en-US" sz="2100" dirty="0">
                <a:solidFill>
                  <a:schemeClr val="tx1"/>
                </a:solidFill>
                <a:latin typeface="Times New Roman" panose="02020603050405020304" pitchFamily="18" charset="0"/>
                <a:cs typeface="Times New Roman" panose="02020603050405020304" pitchFamily="18" charset="0"/>
              </a:rPr>
              <a:t> transaction and </a:t>
            </a:r>
            <a:r>
              <a:rPr lang="en-US" sz="2100" b="1" dirty="0">
                <a:solidFill>
                  <a:schemeClr val="tx1"/>
                </a:solidFill>
                <a:latin typeface="Times New Roman" panose="02020603050405020304" pitchFamily="18" charset="0"/>
                <a:cs typeface="Times New Roman" panose="02020603050405020304" pitchFamily="18" charset="0"/>
              </a:rPr>
              <a:t>End</a:t>
            </a:r>
            <a:r>
              <a:rPr lang="en-US" sz="2100" dirty="0">
                <a:solidFill>
                  <a:schemeClr val="tx1"/>
                </a:solidFill>
                <a:latin typeface="Times New Roman" panose="02020603050405020304" pitchFamily="18" charset="0"/>
                <a:cs typeface="Times New Roman" panose="02020603050405020304" pitchFamily="18" charset="0"/>
              </a:rPr>
              <a:t> transaction.</a:t>
            </a:r>
          </a:p>
          <a:p>
            <a:pPr lvl="1"/>
            <a:r>
              <a:rPr lang="en-US" sz="2100" dirty="0">
                <a:solidFill>
                  <a:schemeClr val="tx1"/>
                </a:solidFill>
                <a:latin typeface="Times New Roman" panose="02020603050405020304" pitchFamily="18" charset="0"/>
                <a:cs typeface="Times New Roman" panose="02020603050405020304" pitchFamily="18" charset="0"/>
              </a:rPr>
              <a:t>All database access operations between the two are considered as forming </a:t>
            </a:r>
            <a:r>
              <a:rPr lang="en-US" sz="2100" dirty="0">
                <a:solidFill>
                  <a:srgbClr val="FF0000"/>
                </a:solidFill>
                <a:latin typeface="Times New Roman" panose="02020603050405020304" pitchFamily="18" charset="0"/>
                <a:cs typeface="Times New Roman" panose="02020603050405020304" pitchFamily="18" charset="0"/>
              </a:rPr>
              <a:t>one</a:t>
            </a:r>
            <a:r>
              <a:rPr lang="en-US" sz="2100" dirty="0">
                <a:solidFill>
                  <a:schemeClr val="tx1"/>
                </a:solidFill>
                <a:latin typeface="Times New Roman" panose="02020603050405020304" pitchFamily="18" charset="0"/>
                <a:cs typeface="Times New Roman" panose="02020603050405020304" pitchFamily="18" charset="0"/>
              </a:rPr>
              <a:t> transaction </a:t>
            </a:r>
          </a:p>
          <a:p>
            <a:pPr algn="just"/>
            <a:r>
              <a:rPr lang="en-US" sz="2100" dirty="0">
                <a:latin typeface="Times New Roman" panose="02020603050405020304" pitchFamily="18" charset="0"/>
                <a:cs typeface="Times New Roman" panose="02020603050405020304" pitchFamily="18" charset="0"/>
              </a:rPr>
              <a:t>An </a:t>
            </a:r>
            <a:r>
              <a:rPr lang="en-US" sz="2100" b="1" dirty="0">
                <a:latin typeface="Times New Roman" panose="02020603050405020304" pitchFamily="18" charset="0"/>
                <a:cs typeface="Times New Roman" panose="02020603050405020304" pitchFamily="18" charset="0"/>
              </a:rPr>
              <a:t>application program</a:t>
            </a:r>
            <a:r>
              <a:rPr lang="en-US" sz="2100" dirty="0">
                <a:latin typeface="Times New Roman" panose="02020603050405020304" pitchFamily="18" charset="0"/>
                <a:cs typeface="Times New Roman" panose="02020603050405020304" pitchFamily="18" charset="0"/>
              </a:rPr>
              <a:t> may contain </a:t>
            </a:r>
            <a:r>
              <a:rPr lang="en-US" sz="2100" dirty="0">
                <a:solidFill>
                  <a:srgbClr val="FF0000"/>
                </a:solidFill>
                <a:latin typeface="Times New Roman" panose="02020603050405020304" pitchFamily="18" charset="0"/>
                <a:cs typeface="Times New Roman" panose="02020603050405020304" pitchFamily="18" charset="0"/>
              </a:rPr>
              <a:t>several transactions separated </a:t>
            </a:r>
            <a:r>
              <a:rPr lang="en-US" sz="2100" dirty="0">
                <a:latin typeface="Times New Roman" panose="02020603050405020304" pitchFamily="18" charset="0"/>
                <a:cs typeface="Times New Roman" panose="02020603050405020304" pitchFamily="18" charset="0"/>
              </a:rPr>
              <a:t>by the Begin and End transaction boundaries.</a:t>
            </a:r>
          </a:p>
          <a:p>
            <a:r>
              <a:rPr lang="en-US" sz="2100" dirty="0">
                <a:latin typeface="Times New Roman" panose="02020603050405020304" pitchFamily="18" charset="0"/>
                <a:cs typeface="Times New Roman" panose="02020603050405020304" pitchFamily="18" charset="0"/>
              </a:rPr>
              <a:t>If the database operations in a transaction </a:t>
            </a:r>
            <a:r>
              <a:rPr lang="en-US" sz="2100" dirty="0">
                <a:solidFill>
                  <a:srgbClr val="FF0000"/>
                </a:solidFill>
                <a:latin typeface="Times New Roman" panose="02020603050405020304" pitchFamily="18" charset="0"/>
                <a:cs typeface="Times New Roman" panose="02020603050405020304" pitchFamily="18" charset="0"/>
              </a:rPr>
              <a:t>do not update the database but only retrieve data</a:t>
            </a:r>
            <a:r>
              <a:rPr lang="en-US" sz="2100" dirty="0">
                <a:latin typeface="Times New Roman" panose="02020603050405020304" pitchFamily="18" charset="0"/>
                <a:cs typeface="Times New Roman" panose="02020603050405020304" pitchFamily="18" charset="0"/>
              </a:rPr>
              <a:t>, the transaction is called a </a:t>
            </a:r>
            <a:r>
              <a:rPr lang="en-US" sz="2100" b="1" dirty="0">
                <a:solidFill>
                  <a:srgbClr val="FF0000"/>
                </a:solidFill>
                <a:latin typeface="Times New Roman" panose="02020603050405020304" pitchFamily="18" charset="0"/>
                <a:cs typeface="Times New Roman" panose="02020603050405020304" pitchFamily="18" charset="0"/>
              </a:rPr>
              <a:t>read-only transaction</a:t>
            </a:r>
            <a:r>
              <a:rPr lang="en-US" sz="2100" dirty="0">
                <a:latin typeface="Times New Roman" panose="02020603050405020304" pitchFamily="18" charset="0"/>
                <a:cs typeface="Times New Roman" panose="02020603050405020304" pitchFamily="18" charset="0"/>
              </a:rPr>
              <a:t>; otherwise it is known as a </a:t>
            </a:r>
            <a:r>
              <a:rPr lang="en-US" sz="2100" b="1" dirty="0">
                <a:solidFill>
                  <a:srgbClr val="FF0000"/>
                </a:solidFill>
                <a:latin typeface="Times New Roman" panose="02020603050405020304" pitchFamily="18" charset="0"/>
                <a:cs typeface="Times New Roman" panose="02020603050405020304" pitchFamily="18" charset="0"/>
              </a:rPr>
              <a:t>read-write transaction</a:t>
            </a:r>
            <a:r>
              <a:rPr lang="en-US" sz="2100" dirty="0">
                <a:latin typeface="Times New Roman" panose="02020603050405020304" pitchFamily="18" charset="0"/>
                <a:cs typeface="Times New Roman" panose="02020603050405020304" pitchFamily="18" charset="0"/>
              </a:rPr>
              <a:t>. </a:t>
            </a:r>
            <a:br>
              <a:rPr lang="en-US"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
        <p:nvSpPr>
          <p:cNvPr id="3" name="Content Placeholder 2"/>
          <p:cNvSpPr>
            <a:spLocks noGrp="1"/>
          </p:cNvSpPr>
          <p:nvPr>
            <p:ph sz="quarter" idx="1"/>
          </p:nvPr>
        </p:nvSpPr>
        <p:spPr>
          <a:xfrm>
            <a:off x="0" y="838200"/>
            <a:ext cx="9144000" cy="5867400"/>
          </a:xfrm>
        </p:spPr>
        <p:txBody>
          <a:bodyPr>
            <a:normAutofit/>
          </a:bodyPr>
          <a:lstStyle/>
          <a:p>
            <a:r>
              <a:rPr lang="en-US" sz="2200" dirty="0" smtClean="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database </a:t>
            </a:r>
            <a:r>
              <a:rPr lang="en-US" sz="2200" dirty="0">
                <a:latin typeface="Times New Roman" panose="02020603050405020304" pitchFamily="18" charset="0"/>
                <a:cs typeface="Times New Roman" panose="02020603050405020304" pitchFamily="18" charset="0"/>
              </a:rPr>
              <a:t>is basically </a:t>
            </a:r>
            <a:r>
              <a:rPr lang="en-US" sz="2200" dirty="0" smtClean="0">
                <a:latin typeface="Times New Roman" panose="02020603050405020304" pitchFamily="18" charset="0"/>
                <a:cs typeface="Times New Roman" panose="02020603050405020304" pitchFamily="18" charset="0"/>
              </a:rPr>
              <a:t>represented as </a:t>
            </a:r>
            <a:r>
              <a:rPr lang="en-US" sz="2200" dirty="0">
                <a:latin typeface="Times New Roman" panose="02020603050405020304" pitchFamily="18" charset="0"/>
                <a:cs typeface="Times New Roman" panose="02020603050405020304" pitchFamily="18" charset="0"/>
              </a:rPr>
              <a:t>a collection of </a:t>
            </a:r>
            <a:r>
              <a:rPr lang="en-US" sz="2200" i="1" dirty="0">
                <a:latin typeface="Times New Roman" panose="02020603050405020304" pitchFamily="18" charset="0"/>
                <a:cs typeface="Times New Roman" panose="02020603050405020304" pitchFamily="18" charset="0"/>
              </a:rPr>
              <a:t>named </a:t>
            </a:r>
            <a:r>
              <a:rPr lang="en-US" sz="2200" b="1" i="1" dirty="0">
                <a:latin typeface="Times New Roman" panose="02020603050405020304" pitchFamily="18" charset="0"/>
                <a:cs typeface="Times New Roman" panose="02020603050405020304" pitchFamily="18" charset="0"/>
              </a:rPr>
              <a:t>data </a:t>
            </a:r>
            <a:r>
              <a:rPr lang="en-US" sz="2200" b="1" i="1" dirty="0" smtClean="0">
                <a:latin typeface="Times New Roman" panose="02020603050405020304" pitchFamily="18" charset="0"/>
                <a:cs typeface="Times New Roman" panose="02020603050405020304" pitchFamily="18" charset="0"/>
              </a:rPr>
              <a:t>items</a:t>
            </a:r>
            <a:endParaRPr lang="en-US" sz="2200" b="1"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data item </a:t>
            </a:r>
            <a:r>
              <a:rPr lang="en-US" sz="2200" dirty="0">
                <a:latin typeface="Times New Roman" panose="02020603050405020304" pitchFamily="18" charset="0"/>
                <a:cs typeface="Times New Roman" panose="02020603050405020304" pitchFamily="18" charset="0"/>
              </a:rPr>
              <a:t>can be a </a:t>
            </a:r>
            <a:r>
              <a:rPr lang="en-US" sz="2200" i="1" dirty="0">
                <a:latin typeface="Times New Roman" panose="02020603050405020304" pitchFamily="18" charset="0"/>
                <a:cs typeface="Times New Roman" panose="02020603050405020304" pitchFamily="18" charset="0"/>
              </a:rPr>
              <a:t>database record</a:t>
            </a:r>
            <a:r>
              <a:rPr lang="en-US" sz="2200" dirty="0">
                <a:latin typeface="Times New Roman" panose="02020603050405020304" pitchFamily="18" charset="0"/>
                <a:cs typeface="Times New Roman" panose="02020603050405020304" pitchFamily="18" charset="0"/>
              </a:rPr>
              <a:t>, but it can also be a larger unit such </a:t>
            </a:r>
            <a:r>
              <a:rPr lang="en-US" sz="2200" dirty="0" smtClean="0">
                <a:latin typeface="Times New Roman" panose="02020603050405020304" pitchFamily="18" charset="0"/>
                <a:cs typeface="Times New Roman" panose="02020603050405020304" pitchFamily="18" charset="0"/>
              </a:rPr>
              <a:t>as a whole </a:t>
            </a:r>
            <a:r>
              <a:rPr lang="en-US" sz="2200" i="1" dirty="0" smtClean="0">
                <a:latin typeface="Times New Roman" panose="02020603050405020304" pitchFamily="18" charset="0"/>
                <a:cs typeface="Times New Roman" panose="02020603050405020304" pitchFamily="18" charset="0"/>
              </a:rPr>
              <a:t>disk </a:t>
            </a:r>
            <a:r>
              <a:rPr lang="en-US" sz="2200" i="1" dirty="0">
                <a:latin typeface="Times New Roman" panose="02020603050405020304" pitchFamily="18" charset="0"/>
                <a:cs typeface="Times New Roman" panose="02020603050405020304" pitchFamily="18" charset="0"/>
              </a:rPr>
              <a:t>block</a:t>
            </a:r>
            <a:r>
              <a:rPr lang="en-US" sz="2200" dirty="0">
                <a:latin typeface="Times New Roman" panose="02020603050405020304" pitchFamily="18" charset="0"/>
                <a:cs typeface="Times New Roman" panose="02020603050405020304" pitchFamily="18" charset="0"/>
              </a:rPr>
              <a:t>, or even a smaller unit such as an individual </a:t>
            </a:r>
            <a:r>
              <a:rPr lang="en-US" sz="2200" i="1" dirty="0" smtClean="0">
                <a:latin typeface="Times New Roman" panose="02020603050405020304" pitchFamily="18" charset="0"/>
                <a:cs typeface="Times New Roman" panose="02020603050405020304" pitchFamily="18" charset="0"/>
              </a:rPr>
              <a:t>field (attribute</a:t>
            </a:r>
            <a:r>
              <a:rPr lang="en-US" sz="2200" i="1" dirty="0">
                <a:latin typeface="Times New Roman" panose="02020603050405020304" pitchFamily="18" charset="0"/>
                <a:cs typeface="Times New Roman" panose="02020603050405020304" pitchFamily="18" charset="0"/>
              </a:rPr>
              <a:t>) value </a:t>
            </a:r>
            <a:r>
              <a:rPr lang="en-US" sz="2200" dirty="0">
                <a:latin typeface="Times New Roman" panose="02020603050405020304" pitchFamily="18" charset="0"/>
                <a:cs typeface="Times New Roman" panose="02020603050405020304" pitchFamily="18" charset="0"/>
              </a:rPr>
              <a:t>of </a:t>
            </a:r>
            <a:r>
              <a:rPr lang="en-US" sz="2200" dirty="0" smtClean="0">
                <a:latin typeface="Times New Roman" panose="02020603050405020304" pitchFamily="18" charset="0"/>
                <a:cs typeface="Times New Roman" panose="02020603050405020304" pitchFamily="18" charset="0"/>
              </a:rPr>
              <a:t>some record </a:t>
            </a:r>
            <a:r>
              <a:rPr lang="en-US" sz="2200" dirty="0">
                <a:latin typeface="Times New Roman" panose="02020603050405020304" pitchFamily="18" charset="0"/>
                <a:cs typeface="Times New Roman" panose="02020603050405020304" pitchFamily="18" charset="0"/>
              </a:rPr>
              <a:t>in the </a:t>
            </a:r>
            <a:r>
              <a:rPr lang="en-US" sz="2200" dirty="0" smtClean="0">
                <a:latin typeface="Times New Roman" panose="02020603050405020304" pitchFamily="18" charset="0"/>
                <a:cs typeface="Times New Roman" panose="02020603050405020304" pitchFamily="18" charset="0"/>
              </a:rPr>
              <a:t>database.</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size of a data item is called its </a:t>
            </a:r>
            <a:r>
              <a:rPr lang="en-US" sz="2200" b="1" dirty="0" smtClean="0">
                <a:solidFill>
                  <a:srgbClr val="FF0000"/>
                </a:solidFill>
                <a:latin typeface="Times New Roman" panose="02020603050405020304" pitchFamily="18" charset="0"/>
                <a:cs typeface="Times New Roman" panose="02020603050405020304" pitchFamily="18" charset="0"/>
              </a:rPr>
              <a:t>granularity</a:t>
            </a:r>
            <a:endParaRPr lang="en-US" sz="2400" dirty="0">
              <a:solidFill>
                <a:srgbClr val="FF0000"/>
              </a:solidFill>
            </a:endParaRPr>
          </a:p>
          <a:p>
            <a:r>
              <a:rPr lang="en-US" sz="2200" dirty="0" smtClean="0">
                <a:latin typeface="Times New Roman" panose="02020603050405020304" pitchFamily="18" charset="0"/>
                <a:cs typeface="Times New Roman" panose="02020603050405020304" pitchFamily="18" charset="0"/>
              </a:rPr>
              <a:t>The basic </a:t>
            </a:r>
            <a:r>
              <a:rPr lang="en-US" sz="2200" dirty="0">
                <a:latin typeface="Times New Roman" panose="02020603050405020304" pitchFamily="18" charset="0"/>
                <a:cs typeface="Times New Roman" panose="02020603050405020304" pitchFamily="18" charset="0"/>
              </a:rPr>
              <a:t>database </a:t>
            </a:r>
            <a:r>
              <a:rPr lang="en-US" sz="2200" dirty="0" smtClean="0">
                <a:latin typeface="Times New Roman" panose="02020603050405020304" pitchFamily="18" charset="0"/>
                <a:cs typeface="Times New Roman" panose="02020603050405020304" pitchFamily="18" charset="0"/>
              </a:rPr>
              <a:t>access operations </a:t>
            </a:r>
            <a:r>
              <a:rPr lang="en-US" sz="2200" dirty="0">
                <a:latin typeface="Times New Roman" panose="02020603050405020304" pitchFamily="18" charset="0"/>
                <a:cs typeface="Times New Roman" panose="02020603050405020304" pitchFamily="18" charset="0"/>
              </a:rPr>
              <a:t>that a transaction can include </a:t>
            </a:r>
            <a:r>
              <a:rPr lang="en-US" sz="2200" dirty="0" smtClean="0">
                <a:latin typeface="Times New Roman" panose="02020603050405020304" pitchFamily="18" charset="0"/>
                <a:cs typeface="Times New Roman" panose="02020603050405020304" pitchFamily="18" charset="0"/>
              </a:rPr>
              <a:t>are</a:t>
            </a:r>
            <a:r>
              <a:rPr lang="en-US" sz="2200" dirty="0">
                <a:latin typeface="Times New Roman" panose="02020603050405020304" pitchFamily="18" charset="0"/>
                <a:cs typeface="Times New Roman" panose="02020603050405020304" pitchFamily="18" charset="0"/>
              </a:rPr>
              <a:t> </a:t>
            </a:r>
            <a:r>
              <a:rPr lang="en-US" sz="2200" b="1" dirty="0" smtClean="0">
                <a:solidFill>
                  <a:srgbClr val="FF0000"/>
                </a:solidFill>
                <a:latin typeface="Times New Roman" panose="02020603050405020304" pitchFamily="18" charset="0"/>
                <a:cs typeface="Times New Roman" panose="02020603050405020304" pitchFamily="18" charset="0"/>
              </a:rPr>
              <a:t>read</a:t>
            </a:r>
            <a:r>
              <a:rPr lang="en-US" sz="2200" dirty="0" smtClean="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a:t>
            </a:r>
            <a:r>
              <a:rPr lang="en-US" sz="2200" b="1" dirty="0">
                <a:solidFill>
                  <a:srgbClr val="FF0000"/>
                </a:solidFill>
                <a:latin typeface="Times New Roman" panose="02020603050405020304" pitchFamily="18" charset="0"/>
                <a:cs typeface="Times New Roman" panose="02020603050405020304" pitchFamily="18" charset="0"/>
              </a:rPr>
              <a:t>write</a:t>
            </a:r>
          </a:p>
          <a:p>
            <a:pPr lvl="1" algn="just"/>
            <a:r>
              <a:rPr lang="en-US" sz="2200" b="1" dirty="0" err="1">
                <a:solidFill>
                  <a:schemeClr val="tx1"/>
                </a:solidFill>
                <a:latin typeface="Times New Roman" panose="02020603050405020304" pitchFamily="18" charset="0"/>
                <a:cs typeface="Times New Roman" panose="02020603050405020304" pitchFamily="18" charset="0"/>
              </a:rPr>
              <a:t>read_item</a:t>
            </a:r>
            <a:r>
              <a:rPr lang="en-US" sz="2200" b="1" dirty="0">
                <a:solidFill>
                  <a:schemeClr val="tx1"/>
                </a:solidFill>
                <a:latin typeface="Times New Roman" panose="02020603050405020304" pitchFamily="18" charset="0"/>
                <a:cs typeface="Times New Roman" panose="02020603050405020304" pitchFamily="18" charset="0"/>
              </a:rPr>
              <a:t>(X</a:t>
            </a:r>
            <a:r>
              <a:rPr lang="en-US" sz="2200" dirty="0">
                <a:solidFill>
                  <a:schemeClr val="tx1"/>
                </a:solidFill>
                <a:latin typeface="Times New Roman" panose="02020603050405020304" pitchFamily="18" charset="0"/>
                <a:cs typeface="Times New Roman" panose="02020603050405020304" pitchFamily="18" charset="0"/>
              </a:rPr>
              <a:t>): Reads a database item named X into a program </a:t>
            </a:r>
            <a:r>
              <a:rPr lang="en-US" sz="2200" dirty="0" smtClean="0">
                <a:solidFill>
                  <a:schemeClr val="tx1"/>
                </a:solidFill>
                <a:latin typeface="Times New Roman" panose="02020603050405020304" pitchFamily="18" charset="0"/>
                <a:cs typeface="Times New Roman" panose="02020603050405020304" pitchFamily="18" charset="0"/>
              </a:rPr>
              <a:t>variable.</a:t>
            </a:r>
          </a:p>
          <a:p>
            <a:pPr lvl="1" algn="just"/>
            <a:r>
              <a:rPr lang="en-US" sz="2200" b="1" dirty="0" err="1" smtClean="0">
                <a:solidFill>
                  <a:schemeClr val="tx1"/>
                </a:solidFill>
                <a:latin typeface="Times New Roman" panose="02020603050405020304" pitchFamily="18" charset="0"/>
                <a:cs typeface="Times New Roman" panose="02020603050405020304" pitchFamily="18" charset="0"/>
              </a:rPr>
              <a:t>write_item</a:t>
            </a:r>
            <a:r>
              <a:rPr lang="en-US" sz="2200" b="1" dirty="0" smtClean="0">
                <a:solidFill>
                  <a:schemeClr val="tx1"/>
                </a:solidFill>
                <a:latin typeface="Times New Roman" panose="02020603050405020304" pitchFamily="18" charset="0"/>
                <a:cs typeface="Times New Roman" panose="02020603050405020304" pitchFamily="18" charset="0"/>
              </a:rPr>
              <a:t>(X</a:t>
            </a:r>
            <a:r>
              <a:rPr lang="en-US" sz="2200" dirty="0">
                <a:solidFill>
                  <a:schemeClr val="tx1"/>
                </a:solidFill>
                <a:latin typeface="Times New Roman" panose="02020603050405020304" pitchFamily="18" charset="0"/>
                <a:cs typeface="Times New Roman" panose="02020603050405020304" pitchFamily="18" charset="0"/>
              </a:rPr>
              <a:t>): Writes the value of program variable X into the database item named X.</a:t>
            </a:r>
          </a:p>
          <a:p>
            <a:pPr marL="0" indent="0">
              <a:buNone/>
            </a:pP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
        <p:nvSpPr>
          <p:cNvPr id="3" name="Content Placeholder 2"/>
          <p:cNvSpPr>
            <a:spLocks noGrp="1"/>
          </p:cNvSpPr>
          <p:nvPr>
            <p:ph sz="quarter" idx="1"/>
          </p:nvPr>
        </p:nvSpPr>
        <p:spPr>
          <a:xfrm>
            <a:off x="228600" y="990600"/>
            <a:ext cx="8686800" cy="5410200"/>
          </a:xfrm>
        </p:spPr>
        <p:txBody>
          <a:bodyPr>
            <a:normAutofit/>
          </a:bodyPr>
          <a:lstStyle/>
          <a:p>
            <a:pPr algn="just"/>
            <a:r>
              <a:rPr lang="en-US" sz="2200" dirty="0">
                <a:latin typeface="Times New Roman" panose="02020603050405020304" pitchFamily="18" charset="0"/>
                <a:cs typeface="Times New Roman" panose="02020603050405020304" pitchFamily="18" charset="0"/>
              </a:rPr>
              <a:t>Basic unit of data transfer from the disk to the computer main memory is one block. </a:t>
            </a:r>
          </a:p>
          <a:p>
            <a:pPr algn="just"/>
            <a:r>
              <a:rPr lang="en-US" sz="2200" dirty="0">
                <a:latin typeface="Times New Roman" panose="02020603050405020304" pitchFamily="18" charset="0"/>
                <a:cs typeface="Times New Roman" panose="02020603050405020304" pitchFamily="18" charset="0"/>
              </a:rPr>
              <a:t>In general, a data item (what is read or written) will be the field of some record in the database, although it may be a larger unit such as a record or even a whole block.</a:t>
            </a:r>
          </a:p>
          <a:p>
            <a:pPr algn="just">
              <a:lnSpc>
                <a:spcPct val="150000"/>
              </a:lnSpc>
            </a:pPr>
            <a:r>
              <a:rPr lang="en-US" sz="2200" dirty="0">
                <a:solidFill>
                  <a:srgbClr val="FF0000"/>
                </a:solidFill>
                <a:latin typeface="Times New Roman" panose="02020603050405020304" pitchFamily="18" charset="0"/>
                <a:cs typeface="Times New Roman" panose="02020603050405020304" pitchFamily="18" charset="0"/>
              </a:rPr>
              <a:t>Executing </a:t>
            </a:r>
            <a:r>
              <a:rPr lang="en-US" sz="2200" dirty="0" smtClean="0">
                <a:solidFill>
                  <a:srgbClr val="FF0000"/>
                </a:solidFill>
                <a:latin typeface="Times New Roman" panose="02020603050405020304" pitchFamily="18" charset="0"/>
                <a:cs typeface="Times New Roman" panose="02020603050405020304" pitchFamily="18" charset="0"/>
              </a:rPr>
              <a:t>a</a:t>
            </a:r>
            <a:r>
              <a:rPr lang="en-US" sz="2200" dirty="0">
                <a:solidFill>
                  <a:srgbClr val="FF0000"/>
                </a:solidFill>
                <a:latin typeface="Times New Roman" panose="02020603050405020304" pitchFamily="18" charset="0"/>
                <a:cs typeface="Times New Roman" panose="02020603050405020304" pitchFamily="18" charset="0"/>
              </a:rPr>
              <a:t> </a:t>
            </a:r>
            <a:r>
              <a:rPr lang="en-US" sz="2200" b="1" dirty="0" err="1" smtClean="0">
                <a:solidFill>
                  <a:srgbClr val="FF0000"/>
                </a:solidFill>
                <a:latin typeface="Times New Roman" panose="02020603050405020304" pitchFamily="18" charset="0"/>
                <a:cs typeface="Times New Roman" panose="02020603050405020304" pitchFamily="18" charset="0"/>
              </a:rPr>
              <a:t>read_item</a:t>
            </a:r>
            <a:r>
              <a:rPr lang="en-US" sz="2200" b="1" dirty="0" smtClean="0">
                <a:solidFill>
                  <a:srgbClr val="FF0000"/>
                </a:solidFill>
                <a:latin typeface="Times New Roman" panose="02020603050405020304" pitchFamily="18" charset="0"/>
                <a:cs typeface="Times New Roman" panose="02020603050405020304" pitchFamily="18" charset="0"/>
              </a:rPr>
              <a:t>(X</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command includes the following steps:</a:t>
            </a:r>
          </a:p>
          <a:p>
            <a:pPr marL="274320" lvl="1" indent="0" algn="just">
              <a:lnSpc>
                <a:spcPct val="150000"/>
              </a:lnSpc>
              <a:buNone/>
            </a:pPr>
            <a:r>
              <a:rPr lang="en-US" sz="2200" dirty="0" smtClean="0">
                <a:solidFill>
                  <a:schemeClr val="tx1"/>
                </a:solidFill>
                <a:latin typeface="Times New Roman" panose="02020603050405020304" pitchFamily="18" charset="0"/>
                <a:cs typeface="Times New Roman" panose="02020603050405020304" pitchFamily="18" charset="0"/>
              </a:rPr>
              <a:t>1. Find </a:t>
            </a:r>
            <a:r>
              <a:rPr lang="en-US" sz="2200" dirty="0">
                <a:solidFill>
                  <a:schemeClr val="tx1"/>
                </a:solidFill>
                <a:latin typeface="Times New Roman" panose="02020603050405020304" pitchFamily="18" charset="0"/>
                <a:cs typeface="Times New Roman" panose="02020603050405020304" pitchFamily="18" charset="0"/>
              </a:rPr>
              <a:t>the address of the disk block that contains item X.</a:t>
            </a:r>
          </a:p>
          <a:p>
            <a:pPr marL="274320" lvl="1" indent="0" algn="just">
              <a:lnSpc>
                <a:spcPct val="150000"/>
              </a:lnSpc>
              <a:buNone/>
            </a:pPr>
            <a:r>
              <a:rPr lang="en-US" sz="2200" dirty="0" smtClean="0">
                <a:solidFill>
                  <a:schemeClr val="tx1"/>
                </a:solidFill>
                <a:latin typeface="Times New Roman" panose="02020603050405020304" pitchFamily="18" charset="0"/>
                <a:cs typeface="Times New Roman" panose="02020603050405020304" pitchFamily="18" charset="0"/>
              </a:rPr>
              <a:t>2. Copy </a:t>
            </a:r>
            <a:r>
              <a:rPr lang="en-US" sz="2200" dirty="0">
                <a:solidFill>
                  <a:schemeClr val="tx1"/>
                </a:solidFill>
                <a:latin typeface="Times New Roman" panose="02020603050405020304" pitchFamily="18" charset="0"/>
                <a:cs typeface="Times New Roman" panose="02020603050405020304" pitchFamily="18" charset="0"/>
              </a:rPr>
              <a:t>that disk block into a buffer in main memory (if that disk block is not already in some main memory buffer).</a:t>
            </a:r>
          </a:p>
          <a:p>
            <a:pPr marL="274320" lvl="1" indent="0" algn="just">
              <a:lnSpc>
                <a:spcPct val="150000"/>
              </a:lnSpc>
              <a:buNone/>
            </a:pPr>
            <a:r>
              <a:rPr lang="en-US" sz="2200" dirty="0" smtClean="0">
                <a:solidFill>
                  <a:schemeClr val="tx1"/>
                </a:solidFill>
                <a:latin typeface="Times New Roman" panose="02020603050405020304" pitchFamily="18" charset="0"/>
                <a:cs typeface="Times New Roman" panose="02020603050405020304" pitchFamily="18" charset="0"/>
              </a:rPr>
              <a:t>3. Copy </a:t>
            </a:r>
            <a:r>
              <a:rPr lang="en-US" sz="2200" dirty="0">
                <a:solidFill>
                  <a:schemeClr val="tx1"/>
                </a:solidFill>
                <a:latin typeface="Times New Roman" panose="02020603050405020304" pitchFamily="18" charset="0"/>
                <a:cs typeface="Times New Roman" panose="02020603050405020304" pitchFamily="18" charset="0"/>
              </a:rPr>
              <a:t>item X from the buffer to the program variable named X.   </a:t>
            </a:r>
          </a:p>
        </p:txBody>
      </p:sp>
      <p:sp>
        <p:nvSpPr>
          <p:cNvPr id="4" name="Slide Number Placeholder 3"/>
          <p:cNvSpPr>
            <a:spLocks noGrp="1"/>
          </p:cNvSpPr>
          <p:nvPr>
            <p:ph type="sldNum" sz="quarter" idx="12"/>
          </p:nvPr>
        </p:nvSpPr>
        <p:spPr/>
        <p:txBody>
          <a:bodyPr/>
          <a:lstStyle/>
          <a:p>
            <a:fld id="{B6F15528-21DE-4FAA-801E-634DDDAF4B2B}"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838200"/>
            <a:ext cx="8763000" cy="5486400"/>
          </a:xfrm>
        </p:spPr>
        <p:txBody>
          <a:bodyPr>
            <a:normAutofit/>
          </a:bodyPr>
          <a:lstStyle/>
          <a:p>
            <a:pPr algn="just">
              <a:lnSpc>
                <a:spcPct val="150000"/>
              </a:lnSpc>
            </a:pPr>
            <a:r>
              <a:rPr lang="en-US" sz="2200" dirty="0">
                <a:solidFill>
                  <a:srgbClr val="FF0000"/>
                </a:solidFill>
                <a:latin typeface="Times New Roman" panose="02020603050405020304" pitchFamily="18" charset="0"/>
                <a:cs typeface="Times New Roman" panose="02020603050405020304" pitchFamily="18" charset="0"/>
              </a:rPr>
              <a:t>Executing </a:t>
            </a:r>
            <a:r>
              <a:rPr lang="en-US" sz="2200" dirty="0" smtClean="0">
                <a:solidFill>
                  <a:srgbClr val="FF0000"/>
                </a:solidFill>
                <a:latin typeface="Times New Roman" panose="02020603050405020304" pitchFamily="18" charset="0"/>
                <a:cs typeface="Times New Roman" panose="02020603050405020304" pitchFamily="18" charset="0"/>
              </a:rPr>
              <a:t>a</a:t>
            </a:r>
            <a:r>
              <a:rPr lang="en-US" sz="2200" dirty="0">
                <a:solidFill>
                  <a:srgbClr val="FF0000"/>
                </a:solidFill>
                <a:latin typeface="Times New Roman" panose="02020603050405020304" pitchFamily="18" charset="0"/>
                <a:cs typeface="Times New Roman" panose="02020603050405020304" pitchFamily="18" charset="0"/>
              </a:rPr>
              <a:t> </a:t>
            </a:r>
            <a:r>
              <a:rPr lang="en-US" sz="2200" b="1" dirty="0" err="1" smtClean="0">
                <a:solidFill>
                  <a:srgbClr val="FF0000"/>
                </a:solidFill>
                <a:latin typeface="Times New Roman" panose="02020603050405020304" pitchFamily="18" charset="0"/>
                <a:cs typeface="Times New Roman" panose="02020603050405020304" pitchFamily="18" charset="0"/>
              </a:rPr>
              <a:t>write_item</a:t>
            </a:r>
            <a:r>
              <a:rPr lang="en-US" sz="2200" b="1" dirty="0" smtClean="0">
                <a:solidFill>
                  <a:srgbClr val="FF0000"/>
                </a:solidFill>
                <a:latin typeface="Times New Roman" panose="02020603050405020304" pitchFamily="18" charset="0"/>
                <a:cs typeface="Times New Roman" panose="02020603050405020304" pitchFamily="18" charset="0"/>
              </a:rPr>
              <a:t>(X</a:t>
            </a:r>
            <a:r>
              <a:rPr lang="en-US" sz="2200" dirty="0">
                <a:solidFill>
                  <a:srgbClr val="FF0000"/>
                </a:solidFill>
                <a:latin typeface="Times New Roman" panose="02020603050405020304" pitchFamily="18" charset="0"/>
                <a:cs typeface="Times New Roman" panose="02020603050405020304" pitchFamily="18" charset="0"/>
              </a:rPr>
              <a:t>) command includes the following steps:</a:t>
            </a:r>
          </a:p>
          <a:p>
            <a:pPr marL="274320" lvl="1" indent="0" algn="just">
              <a:lnSpc>
                <a:spcPct val="150000"/>
              </a:lnSpc>
              <a:buNone/>
            </a:pPr>
            <a:r>
              <a:rPr lang="en-US" sz="2200" dirty="0" smtClean="0">
                <a:solidFill>
                  <a:schemeClr val="tx1"/>
                </a:solidFill>
                <a:latin typeface="Times New Roman" panose="02020603050405020304" pitchFamily="18" charset="0"/>
                <a:cs typeface="Times New Roman" panose="02020603050405020304" pitchFamily="18" charset="0"/>
              </a:rPr>
              <a:t>1. Find </a:t>
            </a:r>
            <a:r>
              <a:rPr lang="en-US" sz="2200" dirty="0">
                <a:solidFill>
                  <a:schemeClr val="tx1"/>
                </a:solidFill>
                <a:latin typeface="Times New Roman" panose="02020603050405020304" pitchFamily="18" charset="0"/>
                <a:cs typeface="Times New Roman" panose="02020603050405020304" pitchFamily="18" charset="0"/>
              </a:rPr>
              <a:t>the address of the disk block that contains item X.</a:t>
            </a:r>
          </a:p>
          <a:p>
            <a:pPr marL="274320" lvl="1" indent="0" algn="just">
              <a:lnSpc>
                <a:spcPct val="150000"/>
              </a:lnSpc>
              <a:buNone/>
            </a:pPr>
            <a:r>
              <a:rPr lang="en-US" sz="2200" dirty="0" smtClean="0">
                <a:solidFill>
                  <a:schemeClr val="tx1"/>
                </a:solidFill>
                <a:latin typeface="Times New Roman" panose="02020603050405020304" pitchFamily="18" charset="0"/>
                <a:cs typeface="Times New Roman" panose="02020603050405020304" pitchFamily="18" charset="0"/>
              </a:rPr>
              <a:t>2. Copy </a:t>
            </a:r>
            <a:r>
              <a:rPr lang="en-US" sz="2200" dirty="0">
                <a:solidFill>
                  <a:schemeClr val="tx1"/>
                </a:solidFill>
                <a:latin typeface="Times New Roman" panose="02020603050405020304" pitchFamily="18" charset="0"/>
                <a:cs typeface="Times New Roman" panose="02020603050405020304" pitchFamily="18" charset="0"/>
              </a:rPr>
              <a:t>that disk block into a buffer in main memory (if that disk block is not already in some main memory buffer).</a:t>
            </a:r>
          </a:p>
          <a:p>
            <a:pPr marL="274320" lvl="1" indent="0" algn="just">
              <a:lnSpc>
                <a:spcPct val="150000"/>
              </a:lnSpc>
              <a:buNone/>
            </a:pPr>
            <a:r>
              <a:rPr lang="en-US" sz="2200" dirty="0" smtClean="0">
                <a:solidFill>
                  <a:schemeClr val="tx1"/>
                </a:solidFill>
                <a:latin typeface="Times New Roman" panose="02020603050405020304" pitchFamily="18" charset="0"/>
                <a:cs typeface="Times New Roman" panose="02020603050405020304" pitchFamily="18" charset="0"/>
              </a:rPr>
              <a:t>3. Copy </a:t>
            </a:r>
            <a:r>
              <a:rPr lang="en-US" sz="2200" dirty="0">
                <a:solidFill>
                  <a:schemeClr val="tx1"/>
                </a:solidFill>
                <a:latin typeface="Times New Roman" panose="02020603050405020304" pitchFamily="18" charset="0"/>
                <a:cs typeface="Times New Roman" panose="02020603050405020304" pitchFamily="18" charset="0"/>
              </a:rPr>
              <a:t>item X from the program variable named X into its correct location in the buffer.</a:t>
            </a:r>
          </a:p>
          <a:p>
            <a:pPr marL="274320" lvl="1" indent="0" algn="just">
              <a:lnSpc>
                <a:spcPct val="150000"/>
              </a:lnSpc>
              <a:buNone/>
            </a:pPr>
            <a:r>
              <a:rPr lang="en-US" sz="2200" dirty="0" smtClean="0">
                <a:solidFill>
                  <a:schemeClr val="tx1"/>
                </a:solidFill>
                <a:latin typeface="Times New Roman" panose="02020603050405020304" pitchFamily="18" charset="0"/>
                <a:cs typeface="Times New Roman" panose="02020603050405020304" pitchFamily="18" charset="0"/>
              </a:rPr>
              <a:t>4. Store </a:t>
            </a:r>
            <a:r>
              <a:rPr lang="en-US" sz="2200" dirty="0">
                <a:solidFill>
                  <a:schemeClr val="tx1"/>
                </a:solidFill>
                <a:latin typeface="Times New Roman" panose="02020603050405020304" pitchFamily="18" charset="0"/>
                <a:cs typeface="Times New Roman" panose="02020603050405020304" pitchFamily="18" charset="0"/>
              </a:rPr>
              <a:t>the updated block from the buffer back to disk (either immediately or at some later point in time). </a:t>
            </a:r>
          </a:p>
        </p:txBody>
      </p:sp>
      <p:sp>
        <p:nvSpPr>
          <p:cNvPr id="4" name="Slide Number Placeholder 3"/>
          <p:cNvSpPr>
            <a:spLocks noGrp="1"/>
          </p:cNvSpPr>
          <p:nvPr>
            <p:ph type="sldNum" sz="quarter" idx="12"/>
          </p:nvPr>
        </p:nvSpPr>
        <p:spPr>
          <a:xfrm>
            <a:off x="612648" y="6553200"/>
            <a:ext cx="1981200" cy="304800"/>
          </a:xfrm>
        </p:spPr>
        <p:txBody>
          <a:bodyPr/>
          <a:lstStyle/>
          <a:p>
            <a:fld id="{B6F15528-21DE-4FAA-801E-634DDDAF4B2B}" type="slidenum">
              <a:rPr lang="en-US" smtClean="0"/>
              <a:t>8</a:t>
            </a:fld>
            <a:endParaRPr lang="en-US" dirty="0"/>
          </a:p>
        </p:txBody>
      </p:sp>
      <p:sp>
        <p:nvSpPr>
          <p:cNvPr id="5" name="Title 1"/>
          <p:cNvSpPr>
            <a:spLocks noGrp="1"/>
          </p:cNvSpPr>
          <p:nvPr>
            <p:ph type="title"/>
          </p:nvPr>
        </p:nvSpPr>
        <p:spPr>
          <a:xfrm>
            <a:off x="495300" y="152400"/>
            <a:ext cx="8229600" cy="5334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0"/>
            <a:ext cx="8839200" cy="5486400"/>
          </a:xfrm>
        </p:spPr>
        <p:txBody>
          <a:bodyPr/>
          <a:lstStyle/>
          <a:p>
            <a:r>
              <a:rPr lang="en-US" sz="2400" b="1" dirty="0">
                <a:latin typeface="Times New Roman" panose="02020603050405020304" pitchFamily="18" charset="0"/>
                <a:cs typeface="Times New Roman" panose="02020603050405020304" pitchFamily="18" charset="0"/>
              </a:rPr>
              <a:t>A transaction can have one of two </a:t>
            </a:r>
            <a:r>
              <a:rPr lang="en-US" sz="2400" b="1" dirty="0" smtClean="0">
                <a:latin typeface="Times New Roman" panose="02020603050405020304" pitchFamily="18" charset="0"/>
                <a:cs typeface="Times New Roman" panose="02020603050405020304" pitchFamily="18" charset="0"/>
              </a:rPr>
              <a:t>outcomes</a:t>
            </a:r>
            <a:endParaRPr lang="en-US" sz="2400" dirty="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1. Committed</a:t>
            </a:r>
            <a:r>
              <a:rPr lang="en-US" sz="2200" dirty="0">
                <a:latin typeface="Times New Roman" panose="02020603050405020304" pitchFamily="18" charset="0"/>
                <a:cs typeface="Times New Roman" panose="02020603050405020304" pitchFamily="18" charset="0"/>
              </a:rPr>
              <a:t>: If a transaction completed successfully and the </a:t>
            </a:r>
            <a:r>
              <a:rPr lang="en-US" sz="2200" dirty="0" smtClean="0">
                <a:latin typeface="Times New Roman" panose="02020603050405020304" pitchFamily="18" charset="0"/>
                <a:cs typeface="Times New Roman" panose="02020603050405020304" pitchFamily="18" charset="0"/>
              </a:rPr>
              <a:t>database reaches </a:t>
            </a:r>
            <a:r>
              <a:rPr lang="en-US" sz="2200" dirty="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new consistent state.</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2. Aborted</a:t>
            </a:r>
            <a:r>
              <a:rPr lang="en-US" sz="2200" dirty="0">
                <a:latin typeface="Times New Roman" panose="02020603050405020304" pitchFamily="18" charset="0"/>
                <a:cs typeface="Times New Roman" panose="02020603050405020304" pitchFamily="18" charset="0"/>
              </a:rPr>
              <a:t>: If the transaction does not executed successfully. The database must </a:t>
            </a:r>
            <a:r>
              <a:rPr lang="en-US" sz="2200" dirty="0" smtClean="0">
                <a:latin typeface="Times New Roman" panose="02020603050405020304" pitchFamily="18" charset="0"/>
                <a:cs typeface="Times New Roman" panose="02020603050405020304" pitchFamily="18" charset="0"/>
              </a:rPr>
              <a:t>be restored </a:t>
            </a:r>
            <a:r>
              <a:rPr lang="en-US" sz="2200" dirty="0">
                <a:latin typeface="Times New Roman" panose="02020603050405020304" pitchFamily="18" charset="0"/>
                <a:cs typeface="Times New Roman" panose="02020603050405020304" pitchFamily="18" charset="0"/>
              </a:rPr>
              <a:t>to the consistent state it was, before the </a:t>
            </a:r>
            <a:r>
              <a:rPr lang="en-US" sz="2200" dirty="0" smtClean="0">
                <a:latin typeface="Times New Roman" panose="02020603050405020304" pitchFamily="18" charset="0"/>
                <a:cs typeface="Times New Roman" panose="02020603050405020304" pitchFamily="18" charset="0"/>
              </a:rPr>
              <a:t>transaction started</a:t>
            </a:r>
            <a:r>
              <a:rPr lang="en-US" sz="2200" dirty="0">
                <a:latin typeface="Times New Roman" panose="02020603050405020304" pitchFamily="18" charset="0"/>
                <a:cs typeface="Times New Roman" panose="02020603050405020304" pitchFamily="18" charset="0"/>
              </a:rPr>
              <a:t>. Such a transaction </a:t>
            </a:r>
            <a:r>
              <a:rPr lang="en-US" sz="2200" dirty="0" smtClean="0">
                <a:latin typeface="Times New Roman" panose="02020603050405020304" pitchFamily="18" charset="0"/>
                <a:cs typeface="Times New Roman" panose="02020603050405020304" pitchFamily="18" charset="0"/>
              </a:rPr>
              <a:t>is called </a:t>
            </a:r>
            <a:r>
              <a:rPr lang="en-US" sz="2200" dirty="0">
                <a:latin typeface="Times New Roman" panose="02020603050405020304" pitchFamily="18" charset="0"/>
                <a:cs typeface="Times New Roman" panose="02020603050405020304" pitchFamily="18" charset="0"/>
              </a:rPr>
              <a:t>rolled back or </a:t>
            </a:r>
            <a:r>
              <a:rPr lang="en-US" sz="2200" dirty="0" smtClean="0">
                <a:latin typeface="Times New Roman" panose="02020603050405020304" pitchFamily="18" charset="0"/>
                <a:cs typeface="Times New Roman" panose="02020603050405020304" pitchFamily="18" charset="0"/>
              </a:rPr>
              <a:t>undone. </a:t>
            </a:r>
          </a:p>
          <a:p>
            <a:pPr algn="just"/>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recovery purposes, the system needs to keep track of when </a:t>
            </a:r>
            <a:r>
              <a:rPr lang="en-US" sz="2200" dirty="0" smtClean="0">
                <a:latin typeface="Times New Roman" panose="02020603050405020304" pitchFamily="18" charset="0"/>
                <a:cs typeface="Times New Roman" panose="02020603050405020304" pitchFamily="18" charset="0"/>
              </a:rPr>
              <a:t>the transaction starts, terminates</a:t>
            </a:r>
            <a:r>
              <a:rPr lang="en-US" sz="2200" dirty="0">
                <a:latin typeface="Times New Roman" panose="02020603050405020304" pitchFamily="18" charset="0"/>
                <a:cs typeface="Times New Roman" panose="02020603050405020304" pitchFamily="18" charset="0"/>
              </a:rPr>
              <a:t>, and commits or aborts.</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9</a:t>
            </a:fld>
            <a:endParaRPr lang="en-US"/>
          </a:p>
        </p:txBody>
      </p:sp>
      <p:sp>
        <p:nvSpPr>
          <p:cNvPr id="6" name="Title 1"/>
          <p:cNvSpPr>
            <a:spLocks noGrp="1"/>
          </p:cNvSpPr>
          <p:nvPr>
            <p:ph type="title"/>
          </p:nvPr>
        </p:nvSpPr>
        <p:spPr>
          <a:xfrm>
            <a:off x="430212" y="34636"/>
            <a:ext cx="8229600" cy="5334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Cont’d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99</TotalTime>
  <Words>3950</Words>
  <Application>Microsoft Office PowerPoint</Application>
  <PresentationFormat>On-screen Show (4:3)</PresentationFormat>
  <Paragraphs>290</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Aatrix OCRB</vt:lpstr>
      <vt:lpstr>Bookman Old Style</vt:lpstr>
      <vt:lpstr>Calibri</vt:lpstr>
      <vt:lpstr>Gill Sans MT</vt:lpstr>
      <vt:lpstr>Times</vt:lpstr>
      <vt:lpstr>Times New Roman</vt:lpstr>
      <vt:lpstr>Wingdings</vt:lpstr>
      <vt:lpstr>Wingdings 3</vt:lpstr>
      <vt:lpstr>Origin</vt:lpstr>
      <vt:lpstr>       Chapter -1</vt:lpstr>
      <vt:lpstr>Introduction</vt:lpstr>
      <vt:lpstr>                              … Cont’d</vt:lpstr>
      <vt:lpstr>… Cont’d</vt:lpstr>
      <vt:lpstr>Transaction, Database items, Read and Write operations</vt:lpstr>
      <vt:lpstr>… Cont’d</vt:lpstr>
      <vt:lpstr>… Cont’d</vt:lpstr>
      <vt:lpstr>… Cont’d</vt:lpstr>
      <vt:lpstr>… Cont’d</vt:lpstr>
      <vt:lpstr>Why Concurrency Control is needed</vt:lpstr>
      <vt:lpstr>… cont’d</vt:lpstr>
      <vt:lpstr>… cont’d</vt:lpstr>
      <vt:lpstr>                                         … cont’d</vt:lpstr>
      <vt:lpstr>Why Recovery Is Needed </vt:lpstr>
      <vt:lpstr>Types of Failures</vt:lpstr>
      <vt:lpstr> … Cont’d</vt:lpstr>
      <vt:lpstr>… Cont’d</vt:lpstr>
      <vt:lpstr>Transaction and System Concepts</vt:lpstr>
      <vt:lpstr>                                         … Cont’d</vt:lpstr>
      <vt:lpstr>… Cont’d</vt:lpstr>
      <vt:lpstr>… Cont’d</vt:lpstr>
      <vt:lpstr>… Cont’d</vt:lpstr>
      <vt:lpstr>                      The System Log</vt:lpstr>
      <vt:lpstr>… Cont’d</vt:lpstr>
      <vt:lpstr>… Cont’d</vt:lpstr>
      <vt:lpstr> Recovery using log records</vt:lpstr>
      <vt:lpstr>Commit Point of a Transaction</vt:lpstr>
      <vt:lpstr>… Cont’d</vt:lpstr>
      <vt:lpstr>Desirable Properties of Transactions </vt:lpstr>
      <vt:lpstr>PowerPoint Presentation</vt:lpstr>
      <vt:lpstr>… Cont’d</vt:lpstr>
      <vt:lpstr>… Cont’d</vt:lpstr>
      <vt:lpstr>… Cont’d</vt:lpstr>
      <vt:lpstr>… Cont’d</vt:lpstr>
      <vt:lpstr>Characterizing Schedules Based On Recoverability</vt:lpstr>
      <vt:lpstr>… Cont’d</vt:lpstr>
      <vt:lpstr>… Cont’d</vt:lpstr>
      <vt:lpstr>PowerPoint Presentation</vt:lpstr>
      <vt:lpstr>… Cont’d</vt:lpstr>
      <vt:lpstr>… Cont’d</vt:lpstr>
      <vt:lpstr>When are two schedules considered equivalent?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- 3</dc:title>
  <dc:creator>Beke</dc:creator>
  <cp:lastModifiedBy>Fikru Buno</cp:lastModifiedBy>
  <cp:revision>282</cp:revision>
  <dcterms:created xsi:type="dcterms:W3CDTF">2006-08-16T00:00:00Z</dcterms:created>
  <dcterms:modified xsi:type="dcterms:W3CDTF">2023-11-05T19:35:33Z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560E846FE90F4947A90A53D021511F8F</vt:lpwstr>
  </property>
  <property fmtid="{D5CDD505-2E9C-101B-9397-08002B2CF9AE}" pid="3" name="KSOProductBuildVer">
    <vt:lpwstr>1033-12.2.0.13266</vt:lpwstr>
  </property>
</Properties>
</file>