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1"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92"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2F21226-DC42-4AE2-B3C7-7E9157212E9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336C4-A89D-4F12-AE45-706FD28BF73B}" type="slidenum">
              <a:rPr lang="en-US" smtClean="0"/>
              <a:t>‹#›</a:t>
            </a:fld>
            <a:endParaRPr lang="en-US"/>
          </a:p>
        </p:txBody>
      </p:sp>
    </p:spTree>
    <p:extLst>
      <p:ext uri="{BB962C8B-B14F-4D97-AF65-F5344CB8AC3E}">
        <p14:creationId xmlns:p14="http://schemas.microsoft.com/office/powerpoint/2010/main" val="16915913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F21226-DC42-4AE2-B3C7-7E9157212E9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336C4-A89D-4F12-AE45-706FD28BF73B}" type="slidenum">
              <a:rPr lang="en-US" smtClean="0"/>
              <a:t>‹#›</a:t>
            </a:fld>
            <a:endParaRPr lang="en-US"/>
          </a:p>
        </p:txBody>
      </p:sp>
    </p:spTree>
    <p:extLst>
      <p:ext uri="{BB962C8B-B14F-4D97-AF65-F5344CB8AC3E}">
        <p14:creationId xmlns:p14="http://schemas.microsoft.com/office/powerpoint/2010/main" val="178597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F21226-DC42-4AE2-B3C7-7E9157212E9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336C4-A89D-4F12-AE45-706FD28BF73B}" type="slidenum">
              <a:rPr lang="en-US" smtClean="0"/>
              <a:t>‹#›</a:t>
            </a:fld>
            <a:endParaRPr lang="en-US"/>
          </a:p>
        </p:txBody>
      </p:sp>
    </p:spTree>
    <p:extLst>
      <p:ext uri="{BB962C8B-B14F-4D97-AF65-F5344CB8AC3E}">
        <p14:creationId xmlns:p14="http://schemas.microsoft.com/office/powerpoint/2010/main" val="2813951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F21226-DC42-4AE2-B3C7-7E9157212E9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336C4-A89D-4F12-AE45-706FD28BF73B}" type="slidenum">
              <a:rPr lang="en-US" smtClean="0"/>
              <a:t>‹#›</a:t>
            </a:fld>
            <a:endParaRPr lang="en-US"/>
          </a:p>
        </p:txBody>
      </p:sp>
    </p:spTree>
    <p:extLst>
      <p:ext uri="{BB962C8B-B14F-4D97-AF65-F5344CB8AC3E}">
        <p14:creationId xmlns:p14="http://schemas.microsoft.com/office/powerpoint/2010/main" val="123375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F21226-DC42-4AE2-B3C7-7E9157212E97}" type="datetimeFigureOut">
              <a:rPr lang="en-US" smtClean="0"/>
              <a:t>9/16/2022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F336C4-A89D-4F12-AE45-706FD28BF73B}" type="slidenum">
              <a:rPr lang="en-US" smtClean="0"/>
              <a:t>‹#›</a:t>
            </a:fld>
            <a:endParaRPr lang="en-US"/>
          </a:p>
        </p:txBody>
      </p:sp>
    </p:spTree>
    <p:extLst>
      <p:ext uri="{BB962C8B-B14F-4D97-AF65-F5344CB8AC3E}">
        <p14:creationId xmlns:p14="http://schemas.microsoft.com/office/powerpoint/2010/main" val="46792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F21226-DC42-4AE2-B3C7-7E9157212E97}"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336C4-A89D-4F12-AE45-706FD28BF73B}" type="slidenum">
              <a:rPr lang="en-US" smtClean="0"/>
              <a:t>‹#›</a:t>
            </a:fld>
            <a:endParaRPr lang="en-US"/>
          </a:p>
        </p:txBody>
      </p:sp>
    </p:spTree>
    <p:extLst>
      <p:ext uri="{BB962C8B-B14F-4D97-AF65-F5344CB8AC3E}">
        <p14:creationId xmlns:p14="http://schemas.microsoft.com/office/powerpoint/2010/main" val="2487843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F21226-DC42-4AE2-B3C7-7E9157212E97}" type="datetimeFigureOut">
              <a:rPr lang="en-US" smtClean="0"/>
              <a:t>9/16/2022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9F336C4-A89D-4F12-AE45-706FD28BF73B}" type="slidenum">
              <a:rPr lang="en-US" smtClean="0"/>
              <a:t>‹#›</a:t>
            </a:fld>
            <a:endParaRPr lang="en-US"/>
          </a:p>
        </p:txBody>
      </p:sp>
    </p:spTree>
    <p:extLst>
      <p:ext uri="{BB962C8B-B14F-4D97-AF65-F5344CB8AC3E}">
        <p14:creationId xmlns:p14="http://schemas.microsoft.com/office/powerpoint/2010/main" val="950498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F21226-DC42-4AE2-B3C7-7E9157212E97}" type="datetimeFigureOut">
              <a:rPr lang="en-US" smtClean="0"/>
              <a:t>9/16/2022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F336C4-A89D-4F12-AE45-706FD28BF73B}" type="slidenum">
              <a:rPr lang="en-US" smtClean="0"/>
              <a:t>‹#›</a:t>
            </a:fld>
            <a:endParaRPr lang="en-US"/>
          </a:p>
        </p:txBody>
      </p:sp>
    </p:spTree>
    <p:extLst>
      <p:ext uri="{BB962C8B-B14F-4D97-AF65-F5344CB8AC3E}">
        <p14:creationId xmlns:p14="http://schemas.microsoft.com/office/powerpoint/2010/main" val="3139447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F21226-DC42-4AE2-B3C7-7E9157212E97}" type="datetimeFigureOut">
              <a:rPr lang="en-US" smtClean="0"/>
              <a:t>9/16/2022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9F336C4-A89D-4F12-AE45-706FD28BF73B}" type="slidenum">
              <a:rPr lang="en-US" smtClean="0"/>
              <a:t>‹#›</a:t>
            </a:fld>
            <a:endParaRPr lang="en-US"/>
          </a:p>
        </p:txBody>
      </p:sp>
    </p:spTree>
    <p:extLst>
      <p:ext uri="{BB962C8B-B14F-4D97-AF65-F5344CB8AC3E}">
        <p14:creationId xmlns:p14="http://schemas.microsoft.com/office/powerpoint/2010/main" val="264986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F21226-DC42-4AE2-B3C7-7E9157212E97}"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336C4-A89D-4F12-AE45-706FD28BF73B}" type="slidenum">
              <a:rPr lang="en-US" smtClean="0"/>
              <a:t>‹#›</a:t>
            </a:fld>
            <a:endParaRPr lang="en-US"/>
          </a:p>
        </p:txBody>
      </p:sp>
    </p:spTree>
    <p:extLst>
      <p:ext uri="{BB962C8B-B14F-4D97-AF65-F5344CB8AC3E}">
        <p14:creationId xmlns:p14="http://schemas.microsoft.com/office/powerpoint/2010/main" val="13272417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F21226-DC42-4AE2-B3C7-7E9157212E97}" type="datetimeFigureOut">
              <a:rPr lang="en-US" smtClean="0"/>
              <a:t>9/16/2022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F336C4-A89D-4F12-AE45-706FD28BF73B}" type="slidenum">
              <a:rPr lang="en-US" smtClean="0"/>
              <a:t>‹#›</a:t>
            </a:fld>
            <a:endParaRPr lang="en-US"/>
          </a:p>
        </p:txBody>
      </p:sp>
    </p:spTree>
    <p:extLst>
      <p:ext uri="{BB962C8B-B14F-4D97-AF65-F5344CB8AC3E}">
        <p14:creationId xmlns:p14="http://schemas.microsoft.com/office/powerpoint/2010/main" val="308785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21226-DC42-4AE2-B3C7-7E9157212E97}" type="datetimeFigureOut">
              <a:rPr lang="en-US" smtClean="0"/>
              <a:t>9/16/2022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F336C4-A89D-4F12-AE45-706FD28BF73B}" type="slidenum">
              <a:rPr lang="en-US" smtClean="0"/>
              <a:t>‹#›</a:t>
            </a:fld>
            <a:endParaRPr lang="en-US"/>
          </a:p>
        </p:txBody>
      </p:sp>
    </p:spTree>
    <p:extLst>
      <p:ext uri="{BB962C8B-B14F-4D97-AF65-F5344CB8AC3E}">
        <p14:creationId xmlns:p14="http://schemas.microsoft.com/office/powerpoint/2010/main" val="380908459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5974"/>
            <a:ext cx="10515600" cy="1280795"/>
          </a:xfrm>
        </p:spPr>
        <p:txBody>
          <a:bodyPr/>
          <a:lstStyle/>
          <a:p>
            <a:r>
              <a:rPr lang="en-US" dirty="0">
                <a:solidFill>
                  <a:schemeClr val="accent4"/>
                </a:solidFill>
              </a:rPr>
              <a:t>ECOMMERCE DELIVERY SERVICES</a:t>
            </a:r>
          </a:p>
        </p:txBody>
      </p:sp>
      <p:sp>
        <p:nvSpPr>
          <p:cNvPr id="3" name="Content Placeholder 2"/>
          <p:cNvSpPr>
            <a:spLocks noGrp="1"/>
          </p:cNvSpPr>
          <p:nvPr>
            <p:ph idx="1"/>
          </p:nvPr>
        </p:nvSpPr>
        <p:spPr>
          <a:xfrm>
            <a:off x="126609" y="1181686"/>
            <a:ext cx="11943471" cy="5542671"/>
          </a:xfrm>
        </p:spPr>
        <p:txBody>
          <a:bodyPr/>
          <a:lstStyle/>
          <a:p>
            <a:pPr marL="0" indent="0">
              <a:buNone/>
            </a:pPr>
            <a:br>
              <a:rPr lang="en-US" dirty="0"/>
            </a:br>
            <a:br>
              <a:rPr lang="en-US" dirty="0"/>
            </a:br>
            <a:r>
              <a:rPr lang="en-US" dirty="0"/>
              <a:t>    </a:t>
            </a:r>
            <a:r>
              <a:rPr lang="en-US" sz="3600" dirty="0"/>
              <a:t>UNIT 3: PROVIDE THE DELIVERY DOCUMENTS</a:t>
            </a:r>
            <a:br>
              <a:rPr lang="en-US" sz="3600" dirty="0"/>
            </a:br>
            <a:br>
              <a:rPr lang="en-US" sz="3600" dirty="0"/>
            </a:br>
            <a:r>
              <a:rPr lang="en-US" sz="3600" dirty="0"/>
              <a:t>        3.1 Submit a goods delivered note to customers</a:t>
            </a:r>
            <a:br>
              <a:rPr lang="en-US" sz="3600" dirty="0"/>
            </a:br>
            <a:r>
              <a:rPr lang="en-US" sz="3600" dirty="0"/>
              <a:t>        3.2 Request for a goods received note from customers</a:t>
            </a:r>
            <a:br>
              <a:rPr lang="en-US" sz="3600" dirty="0"/>
            </a:br>
            <a:r>
              <a:rPr lang="en-US" sz="3600" dirty="0"/>
              <a:t>        3.3 Submit a delivery report to supervisors</a:t>
            </a:r>
          </a:p>
        </p:txBody>
      </p:sp>
    </p:spTree>
    <p:extLst>
      <p:ext uri="{BB962C8B-B14F-4D97-AF65-F5344CB8AC3E}">
        <p14:creationId xmlns:p14="http://schemas.microsoft.com/office/powerpoint/2010/main" val="3475349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21130" y="116931"/>
            <a:ext cx="8832669" cy="679903"/>
          </a:xfrm>
        </p:spPr>
        <p:txBody>
          <a:bodyPr>
            <a:normAutofit fontScale="90000"/>
          </a:bodyPr>
          <a:lstStyle/>
          <a:p>
            <a:r>
              <a:rPr lang="en-US" dirty="0"/>
              <a:t>Cont’</a:t>
            </a:r>
          </a:p>
        </p:txBody>
      </p:sp>
      <p:sp>
        <p:nvSpPr>
          <p:cNvPr id="3" name="Content Placeholder 2"/>
          <p:cNvSpPr>
            <a:spLocks noGrp="1"/>
          </p:cNvSpPr>
          <p:nvPr>
            <p:ph idx="1"/>
          </p:nvPr>
        </p:nvSpPr>
        <p:spPr>
          <a:xfrm>
            <a:off x="91440" y="796834"/>
            <a:ext cx="11913326" cy="5943600"/>
          </a:xfrm>
        </p:spPr>
        <p:txBody>
          <a:bodyPr>
            <a:normAutofit/>
          </a:bodyPr>
          <a:lstStyle/>
          <a:p>
            <a:r>
              <a:rPr lang="en-US" b="1" dirty="0"/>
              <a:t>Refusing the deliveries: </a:t>
            </a:r>
            <a:r>
              <a:rPr lang="en-US" dirty="0"/>
              <a:t>Whenever possible, a customer should refuse to accept shipments if they are unable to confirm that the order was placed by him/her, or if the packing appears sufficiently damaged to warrant concern. </a:t>
            </a:r>
          </a:p>
          <a:p>
            <a:r>
              <a:rPr lang="en-US" dirty="0"/>
              <a:t>Recording retention During the receiving process, the Receiving person takes physical possession and legal ownership of the shipment.  Therefore, it is important for the supplier to provide the department with a packing list for all shipments delivered to the customer.</a:t>
            </a:r>
          </a:p>
          <a:p>
            <a:pPr marL="0" indent="0">
              <a:buNone/>
            </a:pPr>
            <a:r>
              <a:rPr lang="en-US" dirty="0"/>
              <a:t>If the supplier fails to provide the packing list, the customer should contact the supplier to request that copies be sent to the department for its files.</a:t>
            </a:r>
          </a:p>
          <a:p>
            <a:pPr marL="0" indent="0">
              <a:buNone/>
            </a:pPr>
            <a:r>
              <a:rPr lang="en-US" dirty="0"/>
              <a:t>Department/customer must keep receiving documents on file in accordance with these guidelines. The need for saving receiving documents is particularly important when accepting any partial or staggered deliveries over a period of time.</a:t>
            </a:r>
          </a:p>
          <a:p>
            <a:endParaRPr lang="en-US" dirty="0"/>
          </a:p>
          <a:p>
            <a:endParaRPr lang="en-US" dirty="0"/>
          </a:p>
        </p:txBody>
      </p:sp>
    </p:spTree>
    <p:extLst>
      <p:ext uri="{BB962C8B-B14F-4D97-AF65-F5344CB8AC3E}">
        <p14:creationId xmlns:p14="http://schemas.microsoft.com/office/powerpoint/2010/main" val="124658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6023"/>
          </a:xfrm>
        </p:spPr>
        <p:txBody>
          <a:bodyPr/>
          <a:lstStyle/>
          <a:p>
            <a:r>
              <a:rPr lang="en-US" dirty="0"/>
              <a:t>                        Cont’</a:t>
            </a:r>
          </a:p>
        </p:txBody>
      </p:sp>
      <p:sp>
        <p:nvSpPr>
          <p:cNvPr id="3" name="Content Placeholder 2"/>
          <p:cNvSpPr>
            <a:spLocks noGrp="1"/>
          </p:cNvSpPr>
          <p:nvPr>
            <p:ph idx="1"/>
          </p:nvPr>
        </p:nvSpPr>
        <p:spPr>
          <a:xfrm>
            <a:off x="195943" y="836023"/>
            <a:ext cx="11900263" cy="5852160"/>
          </a:xfrm>
        </p:spPr>
        <p:txBody>
          <a:bodyPr>
            <a:normAutofit/>
          </a:bodyPr>
          <a:lstStyle/>
          <a:p>
            <a:r>
              <a:rPr lang="en-US" b="1" dirty="0"/>
              <a:t>Inspecting:</a:t>
            </a:r>
            <a:r>
              <a:rPr lang="en-US" dirty="0"/>
              <a:t> The act of examining products that have been delivered to determine conformance to the purchase specifications.</a:t>
            </a:r>
          </a:p>
          <a:p>
            <a:endParaRPr lang="en-US" dirty="0"/>
          </a:p>
          <a:p>
            <a:pPr marL="0" indent="0">
              <a:buNone/>
            </a:pPr>
            <a:r>
              <a:rPr lang="en-US" b="1" dirty="0"/>
              <a:t>This include the following:</a:t>
            </a:r>
          </a:p>
          <a:p>
            <a:endParaRPr lang="en-US" dirty="0"/>
          </a:p>
          <a:p>
            <a:r>
              <a:rPr lang="en-US" b="1" dirty="0"/>
              <a:t>Shipment inspection: </a:t>
            </a:r>
            <a:r>
              <a:rPr lang="en-US" dirty="0"/>
              <a:t>Persons receiving shipments should, upon acknowledging receipt of an order, conduct an inspection to verify the following minimum conditions:</a:t>
            </a:r>
          </a:p>
          <a:p>
            <a:r>
              <a:rPr lang="en-US" dirty="0"/>
              <a:t>The products conform to the purchase order requirements and other       relevant documents (for example: correct model number, description, size, type, color, ratings, etc.)</a:t>
            </a:r>
          </a:p>
          <a:p>
            <a:r>
              <a:rPr lang="en-US" dirty="0"/>
              <a:t> -The quantity ordered against the quantity shipped or delivered</a:t>
            </a:r>
          </a:p>
          <a:p>
            <a:endParaRPr lang="en-US" dirty="0"/>
          </a:p>
        </p:txBody>
      </p:sp>
    </p:spTree>
    <p:extLst>
      <p:ext uri="{BB962C8B-B14F-4D97-AF65-F5344CB8AC3E}">
        <p14:creationId xmlns:p14="http://schemas.microsoft.com/office/powerpoint/2010/main" val="317143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32"/>
            <a:ext cx="10515600" cy="784406"/>
          </a:xfrm>
        </p:spPr>
        <p:txBody>
          <a:bodyPr/>
          <a:lstStyle/>
          <a:p>
            <a:r>
              <a:rPr lang="en-US" dirty="0"/>
              <a:t>                       Cont’</a:t>
            </a:r>
          </a:p>
        </p:txBody>
      </p:sp>
      <p:sp>
        <p:nvSpPr>
          <p:cNvPr id="3" name="Content Placeholder 2"/>
          <p:cNvSpPr>
            <a:spLocks noGrp="1"/>
          </p:cNvSpPr>
          <p:nvPr>
            <p:ph idx="1"/>
          </p:nvPr>
        </p:nvSpPr>
        <p:spPr>
          <a:xfrm>
            <a:off x="169817" y="901338"/>
            <a:ext cx="11861074" cy="5852159"/>
          </a:xfrm>
        </p:spPr>
        <p:txBody>
          <a:bodyPr>
            <a:normAutofit fontScale="92500" lnSpcReduction="20000"/>
          </a:bodyPr>
          <a:lstStyle/>
          <a:p>
            <a:pPr marL="0" indent="0">
              <a:buNone/>
            </a:pPr>
            <a:r>
              <a:rPr lang="en-US" dirty="0"/>
              <a:t>There is no damage or breakage.</a:t>
            </a:r>
          </a:p>
          <a:p>
            <a:pPr marL="0" indent="0">
              <a:buNone/>
            </a:pPr>
            <a:r>
              <a:rPr lang="en-US" dirty="0"/>
              <a:t>  -  The unit of measurement count is correct (e.g. if the unit of measurement on the purchase order is one dozen, there should be 12 in the package).</a:t>
            </a:r>
          </a:p>
          <a:p>
            <a:pPr marL="0" indent="0">
              <a:buNone/>
            </a:pPr>
            <a:r>
              <a:rPr lang="en-US" dirty="0"/>
              <a:t>  -  Delivery documentation (packing list, certifications, etc.) is acceptable.</a:t>
            </a:r>
          </a:p>
          <a:p>
            <a:pPr marL="0" indent="0">
              <a:buNone/>
            </a:pPr>
            <a:r>
              <a:rPr lang="en-US" dirty="0"/>
              <a:t>  -  Perishable items are in good condition and expiration dates have not been exceeded.</a:t>
            </a:r>
          </a:p>
          <a:p>
            <a:pPr marL="0" indent="0">
              <a:buNone/>
            </a:pPr>
            <a:r>
              <a:rPr lang="en-US" dirty="0"/>
              <a:t>  -  Products are operable or functional.</a:t>
            </a:r>
          </a:p>
          <a:p>
            <a:endParaRPr lang="en-US" dirty="0"/>
          </a:p>
          <a:p>
            <a:pPr marL="0" indent="0">
              <a:buNone/>
            </a:pPr>
            <a:r>
              <a:rPr lang="en-US" dirty="0"/>
              <a:t>-Product Substitutions and Over-Shipments</a:t>
            </a:r>
          </a:p>
          <a:p>
            <a:pPr marL="0" indent="0">
              <a:buNone/>
            </a:pPr>
            <a:r>
              <a:rPr lang="en-US" dirty="0"/>
              <a:t>Suppliers are not allowed to substitute products or deliver more than the amount ordered without prior approval from either the department or the Purchasing Agent.  The Purchasing Agent should be notified by the Department whenever this occurs. </a:t>
            </a:r>
          </a:p>
          <a:p>
            <a:r>
              <a:rPr lang="en-US" b="1" dirty="0"/>
              <a:t>Product substitution</a:t>
            </a:r>
          </a:p>
          <a:p>
            <a:r>
              <a:rPr lang="en-US" dirty="0" err="1"/>
              <a:t>Particial</a:t>
            </a:r>
            <a:r>
              <a:rPr lang="en-US" dirty="0"/>
              <a:t> deliveries: Departments should contact the appropriate Purchasing Agent whenever a purchase is received as a partial delivery without acknowledgement or notification from the supplier.  This information is typically noted on the packing list. </a:t>
            </a:r>
          </a:p>
          <a:p>
            <a:endParaRPr lang="en-US" dirty="0"/>
          </a:p>
        </p:txBody>
      </p:sp>
    </p:spTree>
    <p:extLst>
      <p:ext uri="{BB962C8B-B14F-4D97-AF65-F5344CB8AC3E}">
        <p14:creationId xmlns:p14="http://schemas.microsoft.com/office/powerpoint/2010/main" val="4290784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r>
              <a:rPr lang="en-US" b="1" dirty="0"/>
              <a:t>Failed inspection: </a:t>
            </a:r>
          </a:p>
          <a:p>
            <a:pPr marL="0" indent="0">
              <a:buNone/>
            </a:pPr>
            <a:r>
              <a:rPr lang="en-US" dirty="0"/>
              <a:t> Customers are advised to notify in writing any failed inspection results discovered during inspection and provide the results to the supplier and the Purchasing Agent for appropriate action.  When receiving items from freight companies, the number of packages received should match exactly the number on the freight bill.  If not, the customer should require the driver to write the number of packages received on the bill before signing.  Inspect all packages for damage to the outside container.  Any visual damage should also be noted on the freight bill before signing.</a:t>
            </a:r>
          </a:p>
          <a:p>
            <a:endParaRPr lang="en-US" dirty="0"/>
          </a:p>
          <a:p>
            <a:endParaRPr lang="en-US" dirty="0"/>
          </a:p>
        </p:txBody>
      </p:sp>
    </p:spTree>
    <p:extLst>
      <p:ext uri="{BB962C8B-B14F-4D97-AF65-F5344CB8AC3E}">
        <p14:creationId xmlns:p14="http://schemas.microsoft.com/office/powerpoint/2010/main" val="168043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862783"/>
          </a:xfrm>
        </p:spPr>
        <p:txBody>
          <a:bodyPr/>
          <a:lstStyle/>
          <a:p>
            <a:r>
              <a:rPr lang="en-US" dirty="0"/>
              <a:t>                   Cont’</a:t>
            </a:r>
          </a:p>
        </p:txBody>
      </p:sp>
      <p:sp>
        <p:nvSpPr>
          <p:cNvPr id="3" name="Content Placeholder 2"/>
          <p:cNvSpPr>
            <a:spLocks noGrp="1"/>
          </p:cNvSpPr>
          <p:nvPr>
            <p:ph idx="1"/>
          </p:nvPr>
        </p:nvSpPr>
        <p:spPr>
          <a:xfrm>
            <a:off x="104503" y="966652"/>
            <a:ext cx="11900263" cy="5773782"/>
          </a:xfrm>
        </p:spPr>
        <p:txBody>
          <a:bodyPr>
            <a:normAutofit/>
          </a:bodyPr>
          <a:lstStyle/>
          <a:p>
            <a:r>
              <a:rPr lang="en-US" dirty="0"/>
              <a:t>In cases of concealed damage, a report should be made by the Department/customer immediately to the delivering carrier.  The report should include the following information: </a:t>
            </a:r>
            <a:r>
              <a:rPr lang="en-US" b="1" dirty="0"/>
              <a:t>Freight Bill Number</a:t>
            </a:r>
            <a:r>
              <a:rPr lang="en-US" dirty="0"/>
              <a:t>, </a:t>
            </a:r>
            <a:r>
              <a:rPr lang="en-US" b="1" dirty="0"/>
              <a:t>Purchase Order number</a:t>
            </a:r>
            <a:r>
              <a:rPr lang="en-US" dirty="0"/>
              <a:t>, </a:t>
            </a:r>
            <a:r>
              <a:rPr lang="en-US" b="1" dirty="0"/>
              <a:t>the date of delivery</a:t>
            </a:r>
            <a:r>
              <a:rPr lang="en-US" dirty="0"/>
              <a:t>, </a:t>
            </a:r>
            <a:r>
              <a:rPr lang="en-US" b="1" dirty="0"/>
              <a:t>supplier, and the extent of damage or shortage</a:t>
            </a:r>
            <a:r>
              <a:rPr lang="en-US" dirty="0"/>
              <a:t>.  In the event of damage, it is essential that the Department/customer retain all the original shipping cartons for inspection by a claims adjuster.</a:t>
            </a:r>
          </a:p>
          <a:p>
            <a:pPr marL="0" indent="0">
              <a:buNone/>
            </a:pPr>
            <a:r>
              <a:rPr lang="en-US" b="1" dirty="0"/>
              <a:t>Acceptance: </a:t>
            </a:r>
          </a:p>
          <a:p>
            <a:pPr marL="0" indent="0">
              <a:buNone/>
            </a:pPr>
            <a:r>
              <a:rPr lang="en-US" dirty="0"/>
              <a:t>Acknowledging that the products and/or goods conform to the requirements of the purchase order so that the supplier may be paid.  Shipments are considered “accepted” if the customer (requester of the item) acknowledges receipt to Accounts Payable and do not have a quality or delivery issue. Most shipments are considered accepted and approved for payment by the recipient (requester) by the generation of a receiving ticket (report) unless the recipient contacts Procurement or Accounts Payable and requests a hold on payment.</a:t>
            </a:r>
          </a:p>
          <a:p>
            <a:endParaRPr lang="en-US" dirty="0"/>
          </a:p>
          <a:p>
            <a:endParaRPr lang="en-US" dirty="0"/>
          </a:p>
        </p:txBody>
      </p:sp>
    </p:spTree>
    <p:extLst>
      <p:ext uri="{BB962C8B-B14F-4D97-AF65-F5344CB8AC3E}">
        <p14:creationId xmlns:p14="http://schemas.microsoft.com/office/powerpoint/2010/main" val="430916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706029"/>
          </a:xfrm>
        </p:spPr>
        <p:txBody>
          <a:bodyPr/>
          <a:lstStyle/>
          <a:p>
            <a:r>
              <a:rPr lang="en-US" dirty="0"/>
              <a:t>                       Cont’</a:t>
            </a:r>
          </a:p>
        </p:txBody>
      </p:sp>
      <p:sp>
        <p:nvSpPr>
          <p:cNvPr id="3" name="Content Placeholder 2"/>
          <p:cNvSpPr>
            <a:spLocks noGrp="1"/>
          </p:cNvSpPr>
          <p:nvPr>
            <p:ph idx="1"/>
          </p:nvPr>
        </p:nvSpPr>
        <p:spPr>
          <a:xfrm>
            <a:off x="130629" y="809897"/>
            <a:ext cx="11900262" cy="5943600"/>
          </a:xfrm>
        </p:spPr>
        <p:txBody>
          <a:bodyPr/>
          <a:lstStyle/>
          <a:p>
            <a:pPr marL="0" indent="0">
              <a:buNone/>
            </a:pPr>
            <a:endParaRPr lang="en-US" b="1" dirty="0"/>
          </a:p>
          <a:p>
            <a:pPr marL="0" indent="0">
              <a:buNone/>
            </a:pPr>
            <a:endParaRPr lang="en-US" b="1" dirty="0"/>
          </a:p>
          <a:p>
            <a:pPr marL="0" indent="0">
              <a:buNone/>
            </a:pPr>
            <a:r>
              <a:rPr lang="en-US" b="1" dirty="0"/>
              <a:t>Determining Acceptance</a:t>
            </a:r>
          </a:p>
          <a:p>
            <a:endParaRPr lang="en-US" dirty="0"/>
          </a:p>
          <a:p>
            <a:r>
              <a:rPr lang="en-US" dirty="0"/>
              <a:t>Customers are required to contact the supplier in a timely manner when rejecting products that are over-shipments, defective or for any other non-conformance.  Failure to notify the supplier and/or Purchasing Agent in a timely manner will mean the shipment will be considered “accepted”.</a:t>
            </a:r>
          </a:p>
          <a:p>
            <a:endParaRPr lang="en-US" dirty="0"/>
          </a:p>
          <a:p>
            <a:endParaRPr lang="en-US" dirty="0"/>
          </a:p>
        </p:txBody>
      </p:sp>
    </p:spTree>
    <p:extLst>
      <p:ext uri="{BB962C8B-B14F-4D97-AF65-F5344CB8AC3E}">
        <p14:creationId xmlns:p14="http://schemas.microsoft.com/office/powerpoint/2010/main" val="9753987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36023"/>
          </a:xfrm>
        </p:spPr>
        <p:txBody>
          <a:bodyPr/>
          <a:lstStyle/>
          <a:p>
            <a:r>
              <a:rPr lang="en-US" b="1" dirty="0"/>
              <a:t>Securing Rejected Products in a Secure Area</a:t>
            </a:r>
          </a:p>
        </p:txBody>
      </p:sp>
      <p:sp>
        <p:nvSpPr>
          <p:cNvPr id="3" name="Content Placeholder 2"/>
          <p:cNvSpPr>
            <a:spLocks noGrp="1"/>
          </p:cNvSpPr>
          <p:nvPr>
            <p:ph idx="1"/>
          </p:nvPr>
        </p:nvSpPr>
        <p:spPr>
          <a:xfrm>
            <a:off x="130629" y="718456"/>
            <a:ext cx="11821885" cy="5982789"/>
          </a:xfrm>
        </p:spPr>
        <p:txBody>
          <a:bodyPr>
            <a:normAutofit/>
          </a:bodyPr>
          <a:lstStyle/>
          <a:p>
            <a:endParaRPr lang="en-US" dirty="0"/>
          </a:p>
          <a:p>
            <a:r>
              <a:rPr lang="en-US" dirty="0"/>
              <a:t>Customers are responsible for storing rejected products in a secured area until the products are either shipped back to the supplier, or the supplier takes possession of the products and removes them from university property.</a:t>
            </a:r>
          </a:p>
          <a:p>
            <a:pPr marL="0" indent="0">
              <a:buNone/>
            </a:pPr>
            <a:endParaRPr lang="en-US" dirty="0"/>
          </a:p>
          <a:p>
            <a:r>
              <a:rPr lang="en-US" b="1" dirty="0"/>
              <a:t>Product Returns for Credit/Refund</a:t>
            </a:r>
          </a:p>
          <a:p>
            <a:pPr marL="0" indent="0">
              <a:buNone/>
            </a:pPr>
            <a:r>
              <a:rPr lang="en-US" dirty="0"/>
              <a:t>When a supplier has shipped items as specified on a purchase order, they have legally complied with their part of the contract and are under no obligation to accept returned items for credit or refund.  Acceptance of a return by a supplier is not automatic; and if accepted, a restocking fee of 5% - 25% of the original item cost is sometimes charged by the supplier.  This charge will have to be paid by the requisitioning department.</a:t>
            </a:r>
          </a:p>
          <a:p>
            <a:endParaRPr lang="en-US" dirty="0"/>
          </a:p>
          <a:p>
            <a:endParaRPr lang="en-US" dirty="0"/>
          </a:p>
        </p:txBody>
      </p:sp>
    </p:spTree>
    <p:extLst>
      <p:ext uri="{BB962C8B-B14F-4D97-AF65-F5344CB8AC3E}">
        <p14:creationId xmlns:p14="http://schemas.microsoft.com/office/powerpoint/2010/main" val="3018214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31"/>
            <a:ext cx="10515600" cy="1084852"/>
          </a:xfrm>
        </p:spPr>
        <p:txBody>
          <a:bodyPr>
            <a:normAutofit/>
          </a:bodyPr>
          <a:lstStyle/>
          <a:p>
            <a:r>
              <a:rPr lang="en-US" dirty="0"/>
              <a:t>                   Cont’</a:t>
            </a:r>
          </a:p>
        </p:txBody>
      </p:sp>
      <p:sp>
        <p:nvSpPr>
          <p:cNvPr id="3" name="Content Placeholder 2"/>
          <p:cNvSpPr>
            <a:spLocks noGrp="1"/>
          </p:cNvSpPr>
          <p:nvPr>
            <p:ph idx="1"/>
          </p:nvPr>
        </p:nvSpPr>
        <p:spPr>
          <a:xfrm>
            <a:off x="209005" y="796834"/>
            <a:ext cx="11808823" cy="5917475"/>
          </a:xfrm>
        </p:spPr>
        <p:txBody>
          <a:bodyPr/>
          <a:lstStyle/>
          <a:p>
            <a:endParaRPr lang="en-US" dirty="0"/>
          </a:p>
          <a:p>
            <a:pPr marL="0" indent="0">
              <a:buNone/>
            </a:pPr>
            <a:endParaRPr lang="en-US" dirty="0"/>
          </a:p>
          <a:p>
            <a:pPr marL="0" indent="0">
              <a:buNone/>
            </a:pPr>
            <a:r>
              <a:rPr lang="en-US" dirty="0"/>
              <a:t>When an item is received from a supplier that has been damaged, or is rejected for failing acceptance testing or is not as specified on the purchase order, the department should return a Return Authorization Number from that Supplier.</a:t>
            </a:r>
          </a:p>
          <a:p>
            <a:pPr marL="0" indent="0">
              <a:buNone/>
            </a:pPr>
            <a:r>
              <a:rPr lang="en-US" dirty="0"/>
              <a:t>  The shipping label on the returned package must be marked with the Return Authorization Number.  Other identifying information should be placed on the outside of the returned package for easy identification when received by the supplier.  No item should be returned without prior authorization from the supplier.  Procurement Services can assist in securing credit or refunds from the supplies.</a:t>
            </a:r>
          </a:p>
        </p:txBody>
      </p:sp>
    </p:spTree>
    <p:extLst>
      <p:ext uri="{BB962C8B-B14F-4D97-AF65-F5344CB8AC3E}">
        <p14:creationId xmlns:p14="http://schemas.microsoft.com/office/powerpoint/2010/main" val="4152379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9634"/>
            <a:ext cx="10515600" cy="1619795"/>
          </a:xfrm>
        </p:spPr>
        <p:txBody>
          <a:bodyPr>
            <a:normAutofit fontScale="90000"/>
          </a:bodyPr>
          <a:lstStyle/>
          <a:p>
            <a:r>
              <a:rPr lang="en-US" dirty="0"/>
              <a:t>     </a:t>
            </a:r>
            <a:r>
              <a:rPr lang="en-US" b="1" dirty="0"/>
              <a:t>Components of goods received note</a:t>
            </a:r>
            <a:br>
              <a:rPr lang="en-US" dirty="0"/>
            </a:br>
            <a:br>
              <a:rPr lang="en-US" dirty="0"/>
            </a:br>
            <a:endParaRPr lang="en-US" dirty="0"/>
          </a:p>
        </p:txBody>
      </p:sp>
      <p:sp>
        <p:nvSpPr>
          <p:cNvPr id="3" name="Content Placeholder 2"/>
          <p:cNvSpPr>
            <a:spLocks noGrp="1"/>
          </p:cNvSpPr>
          <p:nvPr>
            <p:ph idx="1"/>
          </p:nvPr>
        </p:nvSpPr>
        <p:spPr>
          <a:xfrm>
            <a:off x="130629" y="1502229"/>
            <a:ext cx="11939451" cy="5238204"/>
          </a:xfrm>
        </p:spPr>
        <p:txBody>
          <a:bodyPr>
            <a:normAutofit/>
          </a:bodyPr>
          <a:lstStyle/>
          <a:p>
            <a:pPr marL="0" indent="0">
              <a:buNone/>
            </a:pPr>
            <a:r>
              <a:rPr lang="en-US" dirty="0"/>
              <a:t>A goods received note (GRN) is a record of goods received from suppliers, and the record is shown as a proof that ordered products had been received. The record is used by the buyer for comparing the number of goods ordered to the ones delivered. It is used for stock updates and the payment of goods obtained. </a:t>
            </a:r>
          </a:p>
          <a:p>
            <a:r>
              <a:rPr lang="en-US" dirty="0"/>
              <a:t>Date and time of delivery.</a:t>
            </a:r>
          </a:p>
          <a:p>
            <a:r>
              <a:rPr lang="en-US" dirty="0"/>
              <a:t>Quantities of each product.</a:t>
            </a:r>
          </a:p>
          <a:p>
            <a:r>
              <a:rPr lang="en-US" dirty="0"/>
              <a:t>Name and signature of the store’s manager or representative. </a:t>
            </a:r>
          </a:p>
          <a:p>
            <a:r>
              <a:rPr lang="en-US" dirty="0"/>
              <a:t>Name and signature of the supplier’s representative.</a:t>
            </a:r>
          </a:p>
          <a:p>
            <a:r>
              <a:rPr lang="en-US" dirty="0"/>
              <a:t>The name of the supplier.</a:t>
            </a:r>
          </a:p>
          <a:p>
            <a:r>
              <a:rPr lang="en-US" dirty="0"/>
              <a:t>Different products delivered.</a:t>
            </a:r>
          </a:p>
          <a:p>
            <a:endParaRPr lang="en-US" dirty="0"/>
          </a:p>
        </p:txBody>
      </p:sp>
    </p:spTree>
    <p:extLst>
      <p:ext uri="{BB962C8B-B14F-4D97-AF65-F5344CB8AC3E}">
        <p14:creationId xmlns:p14="http://schemas.microsoft.com/office/powerpoint/2010/main" val="2853338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09B5E-55F0-09DE-28EB-6573DADE7578}"/>
              </a:ext>
            </a:extLst>
          </p:cNvPr>
          <p:cNvSpPr>
            <a:spLocks noGrp="1"/>
          </p:cNvSpPr>
          <p:nvPr>
            <p:ph type="title"/>
          </p:nvPr>
        </p:nvSpPr>
        <p:spPr>
          <a:xfrm>
            <a:off x="838200" y="97272"/>
            <a:ext cx="10515600" cy="881784"/>
          </a:xfrm>
        </p:spPr>
        <p:txBody>
          <a:bodyPr>
            <a:normAutofit fontScale="90000"/>
          </a:bodyPr>
          <a:lstStyle/>
          <a:p>
            <a:r>
              <a:rPr lang="en-US" dirty="0"/>
              <a:t>N.B: The relationship between delivery note and Good received note</a:t>
            </a:r>
          </a:p>
        </p:txBody>
      </p:sp>
      <p:sp>
        <p:nvSpPr>
          <p:cNvPr id="3" name="Content Placeholder 2">
            <a:extLst>
              <a:ext uri="{FF2B5EF4-FFF2-40B4-BE49-F238E27FC236}">
                <a16:creationId xmlns:a16="http://schemas.microsoft.com/office/drawing/2014/main" id="{BA66D946-B92C-BDA6-4E15-4D4A8C5B10F7}"/>
              </a:ext>
            </a:extLst>
          </p:cNvPr>
          <p:cNvSpPr>
            <a:spLocks noGrp="1"/>
          </p:cNvSpPr>
          <p:nvPr>
            <p:ph idx="1"/>
          </p:nvPr>
        </p:nvSpPr>
        <p:spPr>
          <a:xfrm>
            <a:off x="230909" y="1736436"/>
            <a:ext cx="11693236" cy="4858327"/>
          </a:xfrm>
        </p:spPr>
        <p:txBody>
          <a:bodyPr/>
          <a:lstStyle/>
          <a:p>
            <a:pPr marL="0" indent="0">
              <a:buNone/>
            </a:pPr>
            <a:r>
              <a:rPr lang="en-US" dirty="0"/>
              <a:t>A Goods Received Note, also sometimes referred to as a delivery note, documents the official receipt of goods or services by customers. Both the suppliers and customers can refer to this document as proof of goods delivered. Often sent along with an invoice, the Goods Received Note (GRN) should always be kept and saved so the procurement team or AP can refer back to it at any time.</a:t>
            </a:r>
          </a:p>
        </p:txBody>
      </p:sp>
    </p:spTree>
    <p:extLst>
      <p:ext uri="{BB962C8B-B14F-4D97-AF65-F5344CB8AC3E}">
        <p14:creationId xmlns:p14="http://schemas.microsoft.com/office/powerpoint/2010/main" val="359046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222" y="0"/>
            <a:ext cx="10060577" cy="875211"/>
          </a:xfrm>
        </p:spPr>
        <p:txBody>
          <a:bodyPr/>
          <a:lstStyle/>
          <a:p>
            <a:r>
              <a:rPr lang="en-US" dirty="0"/>
              <a:t>DELIVERY DOCUMENTS</a:t>
            </a:r>
          </a:p>
        </p:txBody>
      </p:sp>
      <p:sp>
        <p:nvSpPr>
          <p:cNvPr id="3" name="Content Placeholder 2"/>
          <p:cNvSpPr>
            <a:spLocks noGrp="1"/>
          </p:cNvSpPr>
          <p:nvPr>
            <p:ph idx="1"/>
          </p:nvPr>
        </p:nvSpPr>
        <p:spPr>
          <a:xfrm>
            <a:off x="209005" y="875210"/>
            <a:ext cx="11821885" cy="5799909"/>
          </a:xfrm>
        </p:spPr>
        <p:txBody>
          <a:bodyPr/>
          <a:lstStyle/>
          <a:p>
            <a:endParaRPr lang="en-US" dirty="0"/>
          </a:p>
          <a:p>
            <a:endParaRPr lang="en-US" dirty="0"/>
          </a:p>
          <a:p>
            <a:r>
              <a:rPr lang="en-US" dirty="0"/>
              <a:t>Delivery documents generally provide the delivery instructions for an order or trip and specify the products and quantities to deliver. They serve to transfer ownership of the products to the customer. Some types might also specify the product price and additional charges.</a:t>
            </a:r>
          </a:p>
        </p:txBody>
      </p:sp>
    </p:spTree>
    <p:extLst>
      <p:ext uri="{BB962C8B-B14F-4D97-AF65-F5344CB8AC3E}">
        <p14:creationId xmlns:p14="http://schemas.microsoft.com/office/powerpoint/2010/main" val="945517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9994"/>
            <a:ext cx="10515600" cy="1045663"/>
          </a:xfrm>
        </p:spPr>
        <p:txBody>
          <a:bodyPr/>
          <a:lstStyle/>
          <a:p>
            <a:r>
              <a:rPr lang="en-US" dirty="0"/>
              <a:t>        3.3. SUBMIT THE DELIVERY REPORT</a:t>
            </a:r>
          </a:p>
        </p:txBody>
      </p:sp>
      <p:sp>
        <p:nvSpPr>
          <p:cNvPr id="3" name="Content Placeholder 2"/>
          <p:cNvSpPr>
            <a:spLocks noGrp="1"/>
          </p:cNvSpPr>
          <p:nvPr>
            <p:ph idx="1"/>
          </p:nvPr>
        </p:nvSpPr>
        <p:spPr>
          <a:xfrm>
            <a:off x="444137" y="1175658"/>
            <a:ext cx="11234057" cy="5434148"/>
          </a:xfrm>
        </p:spPr>
        <p:txBody>
          <a:bodyPr/>
          <a:lstStyle/>
          <a:p>
            <a:endParaRPr lang="en-US" dirty="0"/>
          </a:p>
          <a:p>
            <a:endParaRPr lang="en-US" dirty="0"/>
          </a:p>
          <a:p>
            <a:r>
              <a:rPr lang="en-US" dirty="0"/>
              <a:t>In this case the delivering company should make report of how the delivering process took place.</a:t>
            </a:r>
          </a:p>
          <a:p>
            <a:pPr marL="0" indent="0">
              <a:buNone/>
            </a:pPr>
            <a:r>
              <a:rPr lang="en-US" dirty="0"/>
              <a:t>Business reports are actual documents that inform by summarizing and analyzing a particular situation, issue, or facts and then make recommendations to the group or person asking for the report.</a:t>
            </a:r>
          </a:p>
          <a:p>
            <a:endParaRPr lang="en-US" dirty="0"/>
          </a:p>
        </p:txBody>
      </p:sp>
    </p:spTree>
    <p:extLst>
      <p:ext uri="{BB962C8B-B14F-4D97-AF65-F5344CB8AC3E}">
        <p14:creationId xmlns:p14="http://schemas.microsoft.com/office/powerpoint/2010/main" val="447286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8"/>
            <a:ext cx="10515600" cy="888909"/>
          </a:xfrm>
        </p:spPr>
        <p:txBody>
          <a:bodyPr/>
          <a:lstStyle/>
          <a:p>
            <a:r>
              <a:rPr lang="en-US" dirty="0"/>
              <a:t>                    Cont’</a:t>
            </a:r>
          </a:p>
        </p:txBody>
      </p:sp>
      <p:sp>
        <p:nvSpPr>
          <p:cNvPr id="3" name="Content Placeholder 2"/>
          <p:cNvSpPr>
            <a:spLocks noGrp="1"/>
          </p:cNvSpPr>
          <p:nvPr>
            <p:ph idx="1"/>
          </p:nvPr>
        </p:nvSpPr>
        <p:spPr>
          <a:xfrm>
            <a:off x="222069" y="992777"/>
            <a:ext cx="11782697" cy="5721532"/>
          </a:xfrm>
        </p:spPr>
        <p:txBody>
          <a:bodyPr>
            <a:normAutofit fontScale="92500" lnSpcReduction="10000"/>
          </a:bodyPr>
          <a:lstStyle/>
          <a:p>
            <a:endParaRPr lang="en-US" dirty="0"/>
          </a:p>
          <a:p>
            <a:pPr marL="0" indent="0">
              <a:buNone/>
            </a:pPr>
            <a:r>
              <a:rPr lang="en-US" b="1" dirty="0"/>
              <a:t>The goal of these reports is usually one of the following:</a:t>
            </a:r>
            <a:endParaRPr lang="en-US" dirty="0"/>
          </a:p>
          <a:p>
            <a:r>
              <a:rPr lang="en-US" dirty="0"/>
              <a:t> To examine potential and available solutions to an issue, situation, or problem.</a:t>
            </a:r>
          </a:p>
          <a:p>
            <a:r>
              <a:rPr lang="en-US" dirty="0"/>
              <a:t> To apply business and management theories to produce different suggestions for improvement.</a:t>
            </a:r>
          </a:p>
          <a:p>
            <a:r>
              <a:rPr lang="en-US" dirty="0"/>
              <a:t> To show your evaluation, reasoning, and analytical skills in recognizing and considering possible solutions and outcomes.</a:t>
            </a:r>
          </a:p>
          <a:p>
            <a:r>
              <a:rPr lang="en-US" dirty="0"/>
              <a:t> To make conclusions about an issue or problem</a:t>
            </a:r>
          </a:p>
          <a:p>
            <a:r>
              <a:rPr lang="en-US" dirty="0"/>
              <a:t> To produce a range of suggestions for future action</a:t>
            </a:r>
          </a:p>
          <a:p>
            <a:r>
              <a:rPr lang="en-US" dirty="0"/>
              <a:t>To present clear and concise communication skills</a:t>
            </a:r>
          </a:p>
          <a:p>
            <a:r>
              <a:rPr lang="en-US" dirty="0"/>
              <a:t>Keep in mind that with business reports, you’ll get several possible solutions instead of just one. Your job would be to identify and weigh-up the cost and benefits of each solution for the organization in the form of a business report. </a:t>
            </a:r>
          </a:p>
          <a:p>
            <a:endParaRPr lang="en-US" dirty="0"/>
          </a:p>
          <a:p>
            <a:endParaRPr lang="en-US" dirty="0"/>
          </a:p>
          <a:p>
            <a:endParaRPr lang="en-US" dirty="0"/>
          </a:p>
        </p:txBody>
      </p:sp>
    </p:spTree>
    <p:extLst>
      <p:ext uri="{BB962C8B-B14F-4D97-AF65-F5344CB8AC3E}">
        <p14:creationId xmlns:p14="http://schemas.microsoft.com/office/powerpoint/2010/main" val="2979503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058"/>
            <a:ext cx="10515600" cy="941160"/>
          </a:xfrm>
        </p:spPr>
        <p:txBody>
          <a:bodyPr/>
          <a:lstStyle/>
          <a:p>
            <a:r>
              <a:rPr lang="en-US" dirty="0"/>
              <a:t>   How to Write a Business Report?</a:t>
            </a:r>
          </a:p>
        </p:txBody>
      </p:sp>
      <p:sp>
        <p:nvSpPr>
          <p:cNvPr id="3" name="Content Placeholder 2"/>
          <p:cNvSpPr>
            <a:spLocks noGrp="1"/>
          </p:cNvSpPr>
          <p:nvPr>
            <p:ph idx="1"/>
          </p:nvPr>
        </p:nvSpPr>
        <p:spPr>
          <a:xfrm>
            <a:off x="117565" y="1084218"/>
            <a:ext cx="11900263" cy="5577839"/>
          </a:xfrm>
        </p:spPr>
        <p:txBody>
          <a:bodyPr/>
          <a:lstStyle/>
          <a:p>
            <a:endParaRPr lang="en-US" dirty="0"/>
          </a:p>
          <a:p>
            <a:endParaRPr lang="en-US" dirty="0"/>
          </a:p>
          <a:p>
            <a:r>
              <a:rPr lang="en-US" dirty="0"/>
              <a:t>A business report uses headings and subheadings, as well as tables, diagrams, and bullet points, if needed, to make the data easy for the reader to understand. The main function of the report is to communicate relevant information and facts clearly, quickly, and efficiently</a:t>
            </a:r>
          </a:p>
        </p:txBody>
      </p:sp>
    </p:spTree>
    <p:extLst>
      <p:ext uri="{BB962C8B-B14F-4D97-AF65-F5344CB8AC3E}">
        <p14:creationId xmlns:p14="http://schemas.microsoft.com/office/powerpoint/2010/main" val="1498616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32"/>
            <a:ext cx="10515600" cy="810532"/>
          </a:xfrm>
        </p:spPr>
        <p:txBody>
          <a:bodyPr/>
          <a:lstStyle/>
          <a:p>
            <a:r>
              <a:rPr lang="en-US" dirty="0"/>
              <a:t>                         Cont’</a:t>
            </a:r>
          </a:p>
        </p:txBody>
      </p:sp>
      <p:sp>
        <p:nvSpPr>
          <p:cNvPr id="3" name="Content Placeholder 2"/>
          <p:cNvSpPr>
            <a:spLocks noGrp="1"/>
          </p:cNvSpPr>
          <p:nvPr>
            <p:ph idx="1"/>
          </p:nvPr>
        </p:nvSpPr>
        <p:spPr>
          <a:xfrm>
            <a:off x="156754" y="927464"/>
            <a:ext cx="11795760" cy="5695405"/>
          </a:xfrm>
        </p:spPr>
        <p:txBody>
          <a:bodyPr/>
          <a:lstStyle/>
          <a:p>
            <a:pPr marL="0" indent="0">
              <a:buNone/>
            </a:pPr>
            <a:endParaRPr lang="en-US" b="1" dirty="0"/>
          </a:p>
          <a:p>
            <a:pPr marL="0" indent="0">
              <a:buNone/>
            </a:pPr>
            <a:r>
              <a:rPr lang="en-US" b="1" dirty="0"/>
              <a:t>    </a:t>
            </a:r>
          </a:p>
          <a:p>
            <a:pPr marL="0" indent="0">
              <a:buNone/>
            </a:pPr>
            <a:r>
              <a:rPr lang="en-US" b="1" dirty="0"/>
              <a:t>Types of Business Reports</a:t>
            </a:r>
          </a:p>
          <a:p>
            <a:r>
              <a:rPr lang="en-US" dirty="0"/>
              <a:t>There are many different types of business reports, depending on the business’ needs and situation. Here are some of the most common:</a:t>
            </a:r>
          </a:p>
          <a:p>
            <a:pPr marL="0" indent="0">
              <a:buNone/>
            </a:pPr>
            <a:r>
              <a:rPr lang="en-US" b="1" dirty="0"/>
              <a:t>      Informational Reports</a:t>
            </a:r>
          </a:p>
          <a:p>
            <a:r>
              <a:rPr lang="en-US" dirty="0"/>
              <a:t>You ask for this report when you want objective information on something. It presents non-biased facts without explaining the reasons and the possible outcomes of a situation. It is the ideal business report for learning things such as the number of employees, the role each of them plays in the company, or the departments the employees work in</a:t>
            </a:r>
          </a:p>
          <a:p>
            <a:endParaRPr lang="en-US" dirty="0"/>
          </a:p>
        </p:txBody>
      </p:sp>
    </p:spTree>
    <p:extLst>
      <p:ext uri="{BB962C8B-B14F-4D97-AF65-F5344CB8AC3E}">
        <p14:creationId xmlns:p14="http://schemas.microsoft.com/office/powerpoint/2010/main" val="992590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49086"/>
          </a:xfrm>
        </p:spPr>
        <p:txBody>
          <a:bodyPr/>
          <a:lstStyle/>
          <a:p>
            <a:r>
              <a:rPr lang="en-US" dirty="0"/>
              <a:t>                     Cont’</a:t>
            </a:r>
          </a:p>
        </p:txBody>
      </p:sp>
      <p:sp>
        <p:nvSpPr>
          <p:cNvPr id="3" name="Content Placeholder 2"/>
          <p:cNvSpPr>
            <a:spLocks noGrp="1"/>
          </p:cNvSpPr>
          <p:nvPr>
            <p:ph idx="1"/>
          </p:nvPr>
        </p:nvSpPr>
        <p:spPr>
          <a:xfrm>
            <a:off x="156753" y="849087"/>
            <a:ext cx="11874137" cy="5904410"/>
          </a:xfrm>
        </p:spPr>
        <p:txBody>
          <a:bodyPr>
            <a:normAutofit/>
          </a:bodyPr>
          <a:lstStyle/>
          <a:p>
            <a:pPr marL="0" indent="0">
              <a:buNone/>
            </a:pPr>
            <a:r>
              <a:rPr lang="en-US" dirty="0"/>
              <a:t>         </a:t>
            </a:r>
            <a:r>
              <a:rPr lang="en-US" b="1" dirty="0"/>
              <a:t>Analytical Report</a:t>
            </a:r>
          </a:p>
          <a:p>
            <a:r>
              <a:rPr lang="en-US" dirty="0"/>
              <a:t>This type of business report is usually required when a company is trying to make an important decision. An analytical report analyzes the company’s situation, presenting relevant information, explanations, and conclusions. It helps the company to make good decisions going forward. </a:t>
            </a:r>
          </a:p>
          <a:p>
            <a:pPr marL="0" indent="0">
              <a:buNone/>
            </a:pPr>
            <a:r>
              <a:rPr lang="en-US" dirty="0"/>
              <a:t>          </a:t>
            </a:r>
            <a:r>
              <a:rPr lang="en-US" b="1" dirty="0"/>
              <a:t>Research Report</a:t>
            </a:r>
          </a:p>
          <a:p>
            <a:r>
              <a:rPr lang="en-US" dirty="0"/>
              <a:t>This is the most comprehensive type of business reports required when a company considers trying something new, such as going into a new geographical area or offering a new product. A team of specialists or researchers are given a topic and asked to find all the relevant statistics and details obtained from an informational report, followed by a detailed analysis of the data found in the analytical report. The conclusion of the research report will be based on the available data obtained from the analytical and informational reports. </a:t>
            </a:r>
          </a:p>
          <a:p>
            <a:endParaRPr lang="en-US" dirty="0"/>
          </a:p>
        </p:txBody>
      </p:sp>
    </p:spTree>
    <p:extLst>
      <p:ext uri="{BB962C8B-B14F-4D97-AF65-F5344CB8AC3E}">
        <p14:creationId xmlns:p14="http://schemas.microsoft.com/office/powerpoint/2010/main" val="3018865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9"/>
            <a:ext cx="10515600" cy="562338"/>
          </a:xfrm>
        </p:spPr>
        <p:txBody>
          <a:bodyPr>
            <a:normAutofit fontScale="90000"/>
          </a:bodyPr>
          <a:lstStyle/>
          <a:p>
            <a:r>
              <a:rPr lang="en-US" dirty="0"/>
              <a:t>                     Cont’</a:t>
            </a:r>
          </a:p>
        </p:txBody>
      </p:sp>
      <p:sp>
        <p:nvSpPr>
          <p:cNvPr id="3" name="Content Placeholder 2"/>
          <p:cNvSpPr>
            <a:spLocks noGrp="1"/>
          </p:cNvSpPr>
          <p:nvPr>
            <p:ph idx="1"/>
          </p:nvPr>
        </p:nvSpPr>
        <p:spPr>
          <a:xfrm>
            <a:off x="156753" y="666207"/>
            <a:ext cx="11900263" cy="6087290"/>
          </a:xfrm>
        </p:spPr>
        <p:txBody>
          <a:bodyPr>
            <a:normAutofit/>
          </a:bodyPr>
          <a:lstStyle/>
          <a:p>
            <a:pPr marL="0" indent="0">
              <a:buNone/>
            </a:pPr>
            <a:r>
              <a:rPr lang="en-US" b="1" dirty="0"/>
              <a:t>      </a:t>
            </a:r>
          </a:p>
          <a:p>
            <a:pPr marL="0" indent="0">
              <a:buNone/>
            </a:pPr>
            <a:r>
              <a:rPr lang="en-US" b="1" dirty="0"/>
              <a:t>     Explanatory Report</a:t>
            </a:r>
          </a:p>
          <a:p>
            <a:r>
              <a:rPr lang="en-US" dirty="0"/>
              <a:t>This report is required when you want to explain a topic or situation so that everyone can understand it. For example, you can write it to explain the research you’ve conducted. Along with the table showing the results, you should include the reason for the research, sample sizes, methodology, etc. After explaining the results, you should briefly summarize the findings.</a:t>
            </a:r>
          </a:p>
          <a:p>
            <a:pPr marL="0" indent="0">
              <a:buNone/>
            </a:pPr>
            <a:r>
              <a:rPr lang="en-US" b="1" dirty="0"/>
              <a:t>          Progress Report</a:t>
            </a:r>
          </a:p>
          <a:p>
            <a:r>
              <a:rPr lang="en-US" dirty="0"/>
              <a:t>You want this report to show how things are going at the moment. A progress report isn’t based on analysis or tons of research. Instead, they are an update for the person who needs it. One example of this could be a weekly report disclossing the progress made throughout the week and what tasks you're looking to work on in the upcoming week. </a:t>
            </a:r>
          </a:p>
          <a:p>
            <a:pPr marL="0" indent="0">
              <a:buNone/>
            </a:pPr>
            <a:endParaRPr lang="en-US" dirty="0"/>
          </a:p>
        </p:txBody>
      </p:sp>
    </p:spTree>
    <p:extLst>
      <p:ext uri="{BB962C8B-B14F-4D97-AF65-F5344CB8AC3E}">
        <p14:creationId xmlns:p14="http://schemas.microsoft.com/office/powerpoint/2010/main" val="2157439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69"/>
            <a:ext cx="10515600" cy="784406"/>
          </a:xfrm>
        </p:spPr>
        <p:txBody>
          <a:bodyPr/>
          <a:lstStyle/>
          <a:p>
            <a:r>
              <a:rPr lang="en-US" dirty="0"/>
              <a:t>	Other </a:t>
            </a:r>
            <a:r>
              <a:rPr lang="en-US" b="1" dirty="0"/>
              <a:t>Areas of a business report</a:t>
            </a:r>
          </a:p>
        </p:txBody>
      </p:sp>
      <p:sp>
        <p:nvSpPr>
          <p:cNvPr id="3" name="Content Placeholder 2"/>
          <p:cNvSpPr>
            <a:spLocks noGrp="1"/>
          </p:cNvSpPr>
          <p:nvPr>
            <p:ph idx="1"/>
          </p:nvPr>
        </p:nvSpPr>
        <p:spPr>
          <a:xfrm>
            <a:off x="143691" y="888275"/>
            <a:ext cx="11900263" cy="5865222"/>
          </a:xfrm>
        </p:spPr>
        <p:txBody>
          <a:bodyPr>
            <a:normAutofit/>
          </a:bodyPr>
          <a:lstStyle/>
          <a:p>
            <a:pPr marL="0" indent="0">
              <a:buNone/>
            </a:pPr>
            <a:r>
              <a:rPr lang="en-US" dirty="0"/>
              <a:t>A complete business report has the following parts. Each part is briefly explained:</a:t>
            </a:r>
          </a:p>
          <a:p>
            <a:r>
              <a:rPr lang="en-US" b="1" dirty="0"/>
              <a:t>Inventory report: </a:t>
            </a:r>
            <a:r>
              <a:rPr lang="en-US" dirty="0"/>
              <a:t>An inventory report is a summary of the amount of inventory a business has on hand at a given time. The inventory report is a physical or electronic document with numbers representing product you’re able to sell now, inventory you are ordering, or inventory you need for internal business use.</a:t>
            </a:r>
          </a:p>
          <a:p>
            <a:r>
              <a:rPr lang="en-US" dirty="0"/>
              <a:t>Good inventory reports contain up-to-date information with a high level of detail and use visuals to make it clear how many of a given item you have in stock. Inventory reports help you avoid over-ordering inventory or running out of inventory when customers buy your products online.</a:t>
            </a:r>
          </a:p>
          <a:p>
            <a:endParaRPr lang="en-US" dirty="0"/>
          </a:p>
        </p:txBody>
      </p:sp>
    </p:spTree>
    <p:extLst>
      <p:ext uri="{BB962C8B-B14F-4D97-AF65-F5344CB8AC3E}">
        <p14:creationId xmlns:p14="http://schemas.microsoft.com/office/powerpoint/2010/main" val="901907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Cont’</a:t>
            </a:r>
          </a:p>
        </p:txBody>
      </p:sp>
      <p:sp>
        <p:nvSpPr>
          <p:cNvPr id="3" name="Content Placeholder 2"/>
          <p:cNvSpPr>
            <a:spLocks noGrp="1"/>
          </p:cNvSpPr>
          <p:nvPr>
            <p:ph idx="1"/>
          </p:nvPr>
        </p:nvSpPr>
        <p:spPr>
          <a:xfrm>
            <a:off x="130629" y="1358538"/>
            <a:ext cx="11887200" cy="5408022"/>
          </a:xfrm>
        </p:spPr>
        <p:txBody>
          <a:bodyPr/>
          <a:lstStyle/>
          <a:p>
            <a:endParaRPr lang="en-US" b="1" dirty="0"/>
          </a:p>
          <a:p>
            <a:r>
              <a:rPr lang="en-US" b="1" dirty="0"/>
              <a:t>Sales report: </a:t>
            </a:r>
            <a:r>
              <a:rPr lang="en-US" dirty="0"/>
              <a:t>Sales reports are documents that outline the sales operations of a business over a specific period of time. These reports usually include information on sales volume, leads, new accounts, and revenue. They help business leaders keep a finger on the pulse of sales activities and provide sales managers with insights into their sales reps’ performance.</a:t>
            </a:r>
          </a:p>
        </p:txBody>
      </p:sp>
    </p:spTree>
    <p:extLst>
      <p:ext uri="{BB962C8B-B14F-4D97-AF65-F5344CB8AC3E}">
        <p14:creationId xmlns:p14="http://schemas.microsoft.com/office/powerpoint/2010/main" val="3133325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Cont’</a:t>
            </a:r>
          </a:p>
        </p:txBody>
      </p:sp>
      <p:sp>
        <p:nvSpPr>
          <p:cNvPr id="3" name="Content Placeholder 2"/>
          <p:cNvSpPr>
            <a:spLocks noGrp="1"/>
          </p:cNvSpPr>
          <p:nvPr>
            <p:ph idx="1"/>
          </p:nvPr>
        </p:nvSpPr>
        <p:spPr>
          <a:xfrm>
            <a:off x="91439" y="1384664"/>
            <a:ext cx="11991703" cy="5381896"/>
          </a:xfrm>
        </p:spPr>
        <p:txBody>
          <a:bodyPr>
            <a:normAutofit/>
          </a:bodyPr>
          <a:lstStyle/>
          <a:p>
            <a:r>
              <a:rPr lang="en-US" b="1" dirty="0"/>
              <a:t>Market analysis reports</a:t>
            </a:r>
            <a:r>
              <a:rPr lang="en-US" dirty="0"/>
              <a:t>: A market analysis is a thorough assessment of a market within a specific industry. You will study the dynamics of your market, such as volume and value, potential customer segments, buying patterns, competition, and other important factors. A thorough marketing analysis should answer the following questions:</a:t>
            </a:r>
          </a:p>
          <a:p>
            <a:r>
              <a:rPr lang="en-US" dirty="0"/>
              <a:t> </a:t>
            </a:r>
            <a:r>
              <a:rPr lang="en-US" b="1" dirty="0"/>
              <a:t>Trends analysis reports: </a:t>
            </a:r>
            <a:r>
              <a:rPr lang="en-US" dirty="0"/>
              <a:t>A trends analysis report is used to identify future market conditions. It also helps in understanding the growth opportunities for different segments of an industry. A report on trends provides information about the key drivers, restraints, challenges, threats, and opportunities that are influencing the global market.</a:t>
            </a:r>
          </a:p>
          <a:p>
            <a:r>
              <a:rPr lang="en-US" dirty="0"/>
              <a:t>Financial reports: A financial report (also referred to as financial statement) is a management tool used to efficiently communicate key financial information</a:t>
            </a:r>
          </a:p>
          <a:p>
            <a:endParaRPr lang="en-US" dirty="0"/>
          </a:p>
        </p:txBody>
      </p:sp>
    </p:spTree>
    <p:extLst>
      <p:ext uri="{BB962C8B-B14F-4D97-AF65-F5344CB8AC3E}">
        <p14:creationId xmlns:p14="http://schemas.microsoft.com/office/powerpoint/2010/main" val="2790927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057"/>
            <a:ext cx="10515600" cy="836657"/>
          </a:xfrm>
        </p:spPr>
        <p:txBody>
          <a:bodyPr/>
          <a:lstStyle/>
          <a:p>
            <a:r>
              <a:rPr lang="en-US" dirty="0"/>
              <a:t>	</a:t>
            </a:r>
            <a:r>
              <a:rPr lang="en-US" b="1" dirty="0"/>
              <a:t>Components of business report</a:t>
            </a:r>
          </a:p>
        </p:txBody>
      </p:sp>
      <p:sp>
        <p:nvSpPr>
          <p:cNvPr id="3" name="Content Placeholder 2"/>
          <p:cNvSpPr>
            <a:spLocks noGrp="1"/>
          </p:cNvSpPr>
          <p:nvPr>
            <p:ph idx="1"/>
          </p:nvPr>
        </p:nvSpPr>
        <p:spPr>
          <a:xfrm>
            <a:off x="130629" y="1110344"/>
            <a:ext cx="11913325" cy="5630090"/>
          </a:xfrm>
        </p:spPr>
        <p:txBody>
          <a:bodyPr>
            <a:normAutofit/>
          </a:bodyPr>
          <a:lstStyle/>
          <a:p>
            <a:endParaRPr lang="en-US" b="1" dirty="0"/>
          </a:p>
          <a:p>
            <a:r>
              <a:rPr lang="en-US" b="1" dirty="0"/>
              <a:t>Title Page: </a:t>
            </a:r>
            <a:r>
              <a:rPr lang="en-US" dirty="0"/>
              <a:t>Begin most business reports with a title page that contains the full title of the report, the name of the author or compiler, the name of the intended audience and the date of submission. A title page may also include the name of the organization for which the report has been prepared.</a:t>
            </a:r>
          </a:p>
          <a:p>
            <a:r>
              <a:rPr lang="en-US" b="1" dirty="0"/>
              <a:t>Abstract or Executive Summary: </a:t>
            </a:r>
            <a:r>
              <a:rPr lang="en-US" dirty="0"/>
              <a:t>Highlight the main purpose and the primary points of a business report with a 200- to 250-word "abstract" or a one-page or shorter “executive summary.” Abstracts and executive summaries usually follow the title page on a separate page and highlight the purpose, methods, scope, findings, conclusions and recommendations of the report.</a:t>
            </a:r>
          </a:p>
          <a:p>
            <a:endParaRPr lang="en-US" dirty="0"/>
          </a:p>
        </p:txBody>
      </p:sp>
    </p:spTree>
    <p:extLst>
      <p:ext uri="{BB962C8B-B14F-4D97-AF65-F5344CB8AC3E}">
        <p14:creationId xmlns:p14="http://schemas.microsoft.com/office/powerpoint/2010/main" val="426233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103869"/>
            <a:ext cx="10165080" cy="875846"/>
          </a:xfrm>
        </p:spPr>
        <p:txBody>
          <a:bodyPr/>
          <a:lstStyle/>
          <a:p>
            <a:r>
              <a:rPr lang="en-US" dirty="0"/>
              <a:t>Submit a good delivery note to a customer</a:t>
            </a:r>
          </a:p>
        </p:txBody>
      </p:sp>
      <p:sp>
        <p:nvSpPr>
          <p:cNvPr id="3" name="Content Placeholder 2"/>
          <p:cNvSpPr>
            <a:spLocks noGrp="1"/>
          </p:cNvSpPr>
          <p:nvPr>
            <p:ph idx="1"/>
          </p:nvPr>
        </p:nvSpPr>
        <p:spPr>
          <a:xfrm>
            <a:off x="209006" y="888274"/>
            <a:ext cx="11743508" cy="5826035"/>
          </a:xfrm>
        </p:spPr>
        <p:txBody>
          <a:bodyPr>
            <a:normAutofit/>
          </a:bodyPr>
          <a:lstStyle/>
          <a:p>
            <a:r>
              <a:rPr lang="en-US" dirty="0"/>
              <a:t>A delivery note is a document that accompanies a shipment of goods. It provides a list of the products and quantity of the goods included in the delivery.</a:t>
            </a:r>
          </a:p>
          <a:p>
            <a:r>
              <a:rPr lang="en-US" dirty="0"/>
              <a:t>A delivery note is also known as a ‘dispatch note’ or a ‘goods received note’. Although they’re normally printed, delivery notes can also be sent by email.</a:t>
            </a:r>
          </a:p>
          <a:p>
            <a:r>
              <a:rPr lang="en-US" dirty="0"/>
              <a:t>Using delivery notes helps a business get a better overview of their input and output, whilst also giving their customers a way to check they have received all of the products they paid for. </a:t>
            </a:r>
          </a:p>
          <a:p>
            <a:r>
              <a:rPr lang="en-US" dirty="0"/>
              <a:t>If anything is missing from the shipment, the recipient can quickly contact the sender, using the delivery note to inform both parties what’s wrong with the delivery.</a:t>
            </a:r>
          </a:p>
          <a:p>
            <a:endParaRPr lang="en-US" dirty="0"/>
          </a:p>
        </p:txBody>
      </p:sp>
    </p:spTree>
    <p:extLst>
      <p:ext uri="{BB962C8B-B14F-4D97-AF65-F5344CB8AC3E}">
        <p14:creationId xmlns:p14="http://schemas.microsoft.com/office/powerpoint/2010/main" val="1509866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31"/>
            <a:ext cx="10515600" cy="771343"/>
          </a:xfrm>
        </p:spPr>
        <p:txBody>
          <a:bodyPr/>
          <a:lstStyle/>
          <a:p>
            <a:r>
              <a:rPr lang="en-US" dirty="0"/>
              <a:t>                     Cont’</a:t>
            </a:r>
          </a:p>
        </p:txBody>
      </p:sp>
      <p:sp>
        <p:nvSpPr>
          <p:cNvPr id="3" name="Content Placeholder 2"/>
          <p:cNvSpPr>
            <a:spLocks noGrp="1"/>
          </p:cNvSpPr>
          <p:nvPr>
            <p:ph idx="1"/>
          </p:nvPr>
        </p:nvSpPr>
        <p:spPr>
          <a:xfrm>
            <a:off x="130629" y="888274"/>
            <a:ext cx="11887200" cy="5812971"/>
          </a:xfrm>
        </p:spPr>
        <p:txBody>
          <a:bodyPr>
            <a:normAutofit/>
          </a:bodyPr>
          <a:lstStyle/>
          <a:p>
            <a:r>
              <a:rPr lang="en-US" b="1" dirty="0"/>
              <a:t>Table of Contents</a:t>
            </a:r>
            <a:r>
              <a:rPr lang="en-US" dirty="0"/>
              <a:t>: List the contents of a business report on a separate “Table of Contents” page. The table of contents page may precede or follow the abstract and should identify each primary section of the report by page number and in order of appearance. </a:t>
            </a:r>
          </a:p>
          <a:p>
            <a:r>
              <a:rPr lang="en-US" b="1" dirty="0"/>
              <a:t>Introduction</a:t>
            </a:r>
            <a:r>
              <a:rPr lang="en-US" dirty="0"/>
              <a:t>: Begin the body of your report with an introduction that presents the purpose and scope of the report. Any background information or research necessary for understanding the rest of the report should be presented here.</a:t>
            </a:r>
          </a:p>
          <a:p>
            <a:r>
              <a:rPr lang="en-US" b="1" dirty="0"/>
              <a:t>Body:</a:t>
            </a:r>
            <a:r>
              <a:rPr lang="en-US" dirty="0"/>
              <a:t> Identify primary sections of the body of the report with appropriate headings. These sections will cover the central content of the report, whether you are reporting on a current problem, a potential solution or some other subject of interest to your audience. Compliment this material, where appropriate, with illustrations and tables as well as with research and sources. </a:t>
            </a:r>
          </a:p>
          <a:p>
            <a:endParaRPr lang="en-US" dirty="0"/>
          </a:p>
        </p:txBody>
      </p:sp>
    </p:spTree>
    <p:extLst>
      <p:ext uri="{BB962C8B-B14F-4D97-AF65-F5344CB8AC3E}">
        <p14:creationId xmlns:p14="http://schemas.microsoft.com/office/powerpoint/2010/main" val="25466179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31"/>
            <a:ext cx="10515600" cy="771343"/>
          </a:xfrm>
        </p:spPr>
        <p:txBody>
          <a:bodyPr/>
          <a:lstStyle/>
          <a:p>
            <a:r>
              <a:rPr lang="en-US" dirty="0"/>
              <a:t>                        Cont’</a:t>
            </a:r>
          </a:p>
        </p:txBody>
      </p:sp>
      <p:sp>
        <p:nvSpPr>
          <p:cNvPr id="3" name="Content Placeholder 2"/>
          <p:cNvSpPr>
            <a:spLocks noGrp="1"/>
          </p:cNvSpPr>
          <p:nvPr>
            <p:ph idx="1"/>
          </p:nvPr>
        </p:nvSpPr>
        <p:spPr>
          <a:xfrm>
            <a:off x="130629" y="888274"/>
            <a:ext cx="11939451" cy="5852159"/>
          </a:xfrm>
        </p:spPr>
        <p:txBody>
          <a:bodyPr>
            <a:normAutofit/>
          </a:bodyPr>
          <a:lstStyle/>
          <a:p>
            <a:r>
              <a:rPr lang="en-US" b="1" dirty="0"/>
              <a:t>Conclusions and Recommendations</a:t>
            </a:r>
            <a:r>
              <a:rPr lang="en-US" dirty="0"/>
              <a:t>: At the end of the body of the report, present your concluding ideas and arguments in the “Conclusions” section. If appropriate, state your “Recommendations” as well, indicating the course of action you suggest in light of your arguments in the body of the report. </a:t>
            </a:r>
          </a:p>
          <a:p>
            <a:r>
              <a:rPr lang="en-US" b="1" dirty="0"/>
              <a:t>References:</a:t>
            </a:r>
            <a:r>
              <a:rPr lang="en-US" dirty="0"/>
              <a:t> List the references that you use either to prepare your report or to support the argument and ideas in your report on a separate “Bibliography,” References” or “Works Cited” page after the endnotes section. Include any research sources, such as websites, books or interviews, that you used during your research or referenced directly in the text of your report.</a:t>
            </a:r>
          </a:p>
          <a:p>
            <a:pPr marL="0" indent="0">
              <a:buNone/>
            </a:pPr>
            <a:endParaRPr lang="en-US" dirty="0"/>
          </a:p>
        </p:txBody>
      </p:sp>
    </p:spTree>
    <p:extLst>
      <p:ext uri="{BB962C8B-B14F-4D97-AF65-F5344CB8AC3E}">
        <p14:creationId xmlns:p14="http://schemas.microsoft.com/office/powerpoint/2010/main" val="22862510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22960"/>
          </a:xfrm>
        </p:spPr>
        <p:txBody>
          <a:bodyPr/>
          <a:lstStyle/>
          <a:p>
            <a:r>
              <a:rPr lang="en-US" dirty="0"/>
              <a:t>                      Cont’</a:t>
            </a:r>
          </a:p>
        </p:txBody>
      </p:sp>
      <p:sp>
        <p:nvSpPr>
          <p:cNvPr id="3" name="Content Placeholder 2"/>
          <p:cNvSpPr>
            <a:spLocks noGrp="1"/>
          </p:cNvSpPr>
          <p:nvPr>
            <p:ph idx="1"/>
          </p:nvPr>
        </p:nvSpPr>
        <p:spPr>
          <a:xfrm>
            <a:off x="130629" y="822962"/>
            <a:ext cx="11887200" cy="5878284"/>
          </a:xfrm>
        </p:spPr>
        <p:txBody>
          <a:bodyPr/>
          <a:lstStyle/>
          <a:p>
            <a:endParaRPr lang="en-US" dirty="0"/>
          </a:p>
          <a:p>
            <a:endParaRPr lang="en-US" b="1" dirty="0"/>
          </a:p>
          <a:p>
            <a:r>
              <a:rPr lang="en-US" b="1" dirty="0"/>
              <a:t>Appendix:</a:t>
            </a:r>
            <a:r>
              <a:rPr lang="en-US" dirty="0"/>
              <a:t> If helpful for your readers, you may also want to include an “Appendix” or a “Glossary” at the end of your report. An “Appendix” provides information that is too detailed or involved to be included in the body of the report, but that may be helpful as additional reading. A “Glossary” alphabetically lists specialized terminology with definitions.</a:t>
            </a:r>
          </a:p>
        </p:txBody>
      </p:sp>
    </p:spTree>
    <p:extLst>
      <p:ext uri="{BB962C8B-B14F-4D97-AF65-F5344CB8AC3E}">
        <p14:creationId xmlns:p14="http://schemas.microsoft.com/office/powerpoint/2010/main" val="17784377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6932"/>
            <a:ext cx="10515600" cy="758280"/>
          </a:xfrm>
        </p:spPr>
        <p:txBody>
          <a:bodyPr/>
          <a:lstStyle/>
          <a:p>
            <a:r>
              <a:rPr lang="en-US" dirty="0"/>
              <a:t>	Steps to make business report</a:t>
            </a:r>
          </a:p>
        </p:txBody>
      </p:sp>
      <p:sp>
        <p:nvSpPr>
          <p:cNvPr id="3" name="Content Placeholder 2"/>
          <p:cNvSpPr>
            <a:spLocks noGrp="1"/>
          </p:cNvSpPr>
          <p:nvPr>
            <p:ph idx="1"/>
          </p:nvPr>
        </p:nvSpPr>
        <p:spPr>
          <a:xfrm>
            <a:off x="91439" y="875212"/>
            <a:ext cx="11991703" cy="5865221"/>
          </a:xfrm>
        </p:spPr>
        <p:txBody>
          <a:bodyPr>
            <a:normAutofit lnSpcReduction="10000"/>
          </a:bodyPr>
          <a:lstStyle/>
          <a:p>
            <a:endParaRPr lang="en-US" dirty="0"/>
          </a:p>
          <a:p>
            <a:r>
              <a:rPr lang="en-US" dirty="0"/>
              <a:t>Identify the issue: When making a business report you have to identify issue so that can be corrected next  time.  </a:t>
            </a:r>
          </a:p>
          <a:p>
            <a:r>
              <a:rPr lang="en-US" dirty="0"/>
              <a:t>Explore the issue</a:t>
            </a:r>
          </a:p>
          <a:p>
            <a:r>
              <a:rPr lang="en-US" dirty="0"/>
              <a:t> Inform recommendations: In this case you have to indicate the customers’ recommendation about the products and </a:t>
            </a:r>
            <a:r>
              <a:rPr lang="en-US"/>
              <a:t>service delivered.</a:t>
            </a:r>
            <a:endParaRPr lang="en-US" dirty="0"/>
          </a:p>
          <a:p>
            <a:pPr marL="0" indent="0">
              <a:buNone/>
            </a:pPr>
            <a:r>
              <a:rPr lang="en-US" dirty="0"/>
              <a:t>As we conclude we have seen that delivery documents are very important whenever is done it increases the company’s reputation</a:t>
            </a:r>
          </a:p>
          <a:p>
            <a:pPr marL="0" indent="0">
              <a:buNone/>
            </a:pPr>
            <a:endParaRPr lang="en-US" dirty="0"/>
          </a:p>
          <a:p>
            <a:pPr marL="0" indent="0">
              <a:buNone/>
            </a:pPr>
            <a:r>
              <a:rPr lang="en-US" dirty="0"/>
              <a:t>                                                          </a:t>
            </a:r>
            <a:r>
              <a:rPr lang="en-US" b="1" dirty="0"/>
              <a:t>END</a:t>
            </a:r>
          </a:p>
          <a:p>
            <a:endParaRPr lang="en-US" dirty="0"/>
          </a:p>
          <a:p>
            <a:endParaRPr lang="en-US" dirty="0"/>
          </a:p>
          <a:p>
            <a:pPr marL="0" indent="0">
              <a:buNone/>
            </a:pPr>
            <a:r>
              <a:rPr lang="en-US" dirty="0"/>
              <a:t>                         </a:t>
            </a:r>
          </a:p>
          <a:p>
            <a:endParaRPr lang="en-US" dirty="0"/>
          </a:p>
          <a:p>
            <a:endParaRPr lang="en-US" dirty="0"/>
          </a:p>
        </p:txBody>
      </p:sp>
    </p:spTree>
    <p:extLst>
      <p:ext uri="{BB962C8B-B14F-4D97-AF65-F5344CB8AC3E}">
        <p14:creationId xmlns:p14="http://schemas.microsoft.com/office/powerpoint/2010/main" val="281943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7988" y="116931"/>
            <a:ext cx="9485811" cy="888909"/>
          </a:xfrm>
        </p:spPr>
        <p:txBody>
          <a:bodyPr/>
          <a:lstStyle/>
          <a:p>
            <a:r>
              <a:rPr lang="en-US" dirty="0"/>
              <a:t>The purpose of a delivery note</a:t>
            </a:r>
          </a:p>
        </p:txBody>
      </p:sp>
      <p:sp>
        <p:nvSpPr>
          <p:cNvPr id="3" name="Content Placeholder 2"/>
          <p:cNvSpPr>
            <a:spLocks noGrp="1"/>
          </p:cNvSpPr>
          <p:nvPr>
            <p:ph idx="1"/>
          </p:nvPr>
        </p:nvSpPr>
        <p:spPr>
          <a:xfrm>
            <a:off x="209005" y="1175657"/>
            <a:ext cx="11730445" cy="5577840"/>
          </a:xfrm>
        </p:spPr>
        <p:txBody>
          <a:bodyPr>
            <a:normAutofit/>
          </a:bodyPr>
          <a:lstStyle/>
          <a:p>
            <a:endParaRPr lang="en-US" dirty="0"/>
          </a:p>
          <a:p>
            <a:r>
              <a:rPr lang="en-US" dirty="0"/>
              <a:t>If you send a delivery note with your shipment of the goods, it can be used as a checklist by your customer to ensure that everything’s there. Every item contained in a delivery note has to be in the accompanying shipment.</a:t>
            </a:r>
          </a:p>
          <a:p>
            <a:r>
              <a:rPr lang="en-US" dirty="0"/>
              <a:t>It also describes whether any goods in the original order are not enclosed - thereby providing an overview of what the recipient has ordered and what has been sent in that particular delivery.</a:t>
            </a:r>
          </a:p>
          <a:p>
            <a:endParaRPr lang="en-US" dirty="0"/>
          </a:p>
        </p:txBody>
      </p:sp>
    </p:spTree>
    <p:extLst>
      <p:ext uri="{BB962C8B-B14F-4D97-AF65-F5344CB8AC3E}">
        <p14:creationId xmlns:p14="http://schemas.microsoft.com/office/powerpoint/2010/main" val="3738789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6" y="103868"/>
            <a:ext cx="10047514" cy="823595"/>
          </a:xfrm>
        </p:spPr>
        <p:txBody>
          <a:bodyPr/>
          <a:lstStyle/>
          <a:p>
            <a:r>
              <a:rPr lang="en-US" dirty="0"/>
              <a:t>	Components of a delivery note</a:t>
            </a:r>
          </a:p>
        </p:txBody>
      </p:sp>
      <p:sp>
        <p:nvSpPr>
          <p:cNvPr id="3" name="Content Placeholder 2"/>
          <p:cNvSpPr>
            <a:spLocks noGrp="1"/>
          </p:cNvSpPr>
          <p:nvPr>
            <p:ph idx="1"/>
          </p:nvPr>
        </p:nvSpPr>
        <p:spPr>
          <a:xfrm>
            <a:off x="261257" y="927463"/>
            <a:ext cx="11769634" cy="5786846"/>
          </a:xfrm>
        </p:spPr>
        <p:txBody>
          <a:bodyPr>
            <a:normAutofit/>
          </a:bodyPr>
          <a:lstStyle/>
          <a:p>
            <a:endParaRPr lang="en-US" dirty="0"/>
          </a:p>
          <a:p>
            <a:r>
              <a:rPr lang="en-US" dirty="0"/>
              <a:t>Although goods received notes are optional, they should still follow a certain structure, regardless of whether you use delivery note software or create your delivery note template with Word. Therefore, there must be clear communication between both the sender and the receiver. </a:t>
            </a:r>
          </a:p>
          <a:p>
            <a:pPr marL="0" indent="0">
              <a:buNone/>
            </a:pPr>
            <a:r>
              <a:rPr lang="en-US" b="1" dirty="0"/>
              <a:t>Therefore the delivery note must therefore show:</a:t>
            </a:r>
          </a:p>
          <a:p>
            <a:pPr marL="0" indent="0">
              <a:buNone/>
            </a:pPr>
            <a:r>
              <a:rPr lang="en-US" dirty="0"/>
              <a:t>•The name and contact details of the seller.</a:t>
            </a:r>
          </a:p>
          <a:p>
            <a:pPr marL="0" indent="0">
              <a:buNone/>
            </a:pPr>
            <a:r>
              <a:rPr lang="en-US" dirty="0"/>
              <a:t>•The name and contact details of the customer.</a:t>
            </a:r>
          </a:p>
          <a:p>
            <a:pPr marL="0" indent="0">
              <a:buNone/>
            </a:pPr>
            <a:r>
              <a:rPr lang="en-US" dirty="0"/>
              <a:t>•The date of issue.</a:t>
            </a:r>
          </a:p>
          <a:p>
            <a:pPr marL="0" indent="0">
              <a:buNone/>
            </a:pPr>
            <a:r>
              <a:rPr lang="en-US" dirty="0"/>
              <a:t>•The date of delivery.</a:t>
            </a:r>
          </a:p>
          <a:p>
            <a:pPr marL="0" indent="0">
              <a:buNone/>
            </a:pPr>
            <a:r>
              <a:rPr lang="en-US" dirty="0"/>
              <a:t>•A description of the goods contained in the order.</a:t>
            </a:r>
          </a:p>
          <a:p>
            <a:pPr marL="0" indent="0">
              <a:buNone/>
            </a:pPr>
            <a:r>
              <a:rPr lang="en-US" dirty="0"/>
              <a:t>•The quantity of each product included in the shipment. </a:t>
            </a:r>
          </a:p>
          <a:p>
            <a:endParaRPr lang="en-US" dirty="0"/>
          </a:p>
        </p:txBody>
      </p:sp>
    </p:spTree>
    <p:extLst>
      <p:ext uri="{BB962C8B-B14F-4D97-AF65-F5344CB8AC3E}">
        <p14:creationId xmlns:p14="http://schemas.microsoft.com/office/powerpoint/2010/main" val="427402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5006" y="1"/>
            <a:ext cx="8858794" cy="940526"/>
          </a:xfrm>
        </p:spPr>
        <p:txBody>
          <a:bodyPr/>
          <a:lstStyle/>
          <a:p>
            <a:r>
              <a:rPr lang="en-US" dirty="0"/>
              <a:t>Cont’</a:t>
            </a:r>
          </a:p>
        </p:txBody>
      </p:sp>
      <p:sp>
        <p:nvSpPr>
          <p:cNvPr id="3" name="Content Placeholder 2"/>
          <p:cNvSpPr>
            <a:spLocks noGrp="1"/>
          </p:cNvSpPr>
          <p:nvPr>
            <p:ph idx="1"/>
          </p:nvPr>
        </p:nvSpPr>
        <p:spPr>
          <a:xfrm>
            <a:off x="261257" y="940528"/>
            <a:ext cx="11769634" cy="5917472"/>
          </a:xfrm>
        </p:spPr>
        <p:txBody>
          <a:bodyPr>
            <a:normAutofit/>
          </a:bodyPr>
          <a:lstStyle/>
          <a:p>
            <a:pPr marL="0" indent="0">
              <a:buNone/>
            </a:pPr>
            <a:r>
              <a:rPr lang="en-US" dirty="0"/>
              <a:t>The delivery note may also optionally require the receiver’s signature (or stamp) which confirms the delivery was received.</a:t>
            </a:r>
          </a:p>
          <a:p>
            <a:pPr marL="0" indent="0">
              <a:buNone/>
            </a:pPr>
            <a:r>
              <a:rPr lang="en-US" dirty="0"/>
              <a:t>It’s useful to be consistent with your company branding across all of your communication materials. For example, ensure that the logo you include on your invoices also appears on your delivery notes and follows the same design and layout.</a:t>
            </a:r>
          </a:p>
          <a:p>
            <a:pPr marL="0" indent="0">
              <a:buNone/>
            </a:pPr>
            <a:r>
              <a:rPr lang="en-US" dirty="0"/>
              <a:t>This makes a shipment more easily identifiable to your customer, as well as extends your company branding and professional image. While a delivery note usually doesn’t contain product prices, you may choose to include these, depending on your industry and the products being shipped. Rather than showing the price, products may be listed by their unique product number.</a:t>
            </a:r>
          </a:p>
          <a:p>
            <a:pPr marL="0" indent="0">
              <a:buNone/>
            </a:pPr>
            <a:r>
              <a:rPr lang="en-US" dirty="0"/>
              <a:t> A delivery note might also include the address and banking information of the seller, as a confirmation or added reminder for contact and payment purposes.</a:t>
            </a:r>
          </a:p>
          <a:p>
            <a:pPr marL="0" indent="0">
              <a:buNone/>
            </a:pPr>
            <a:endParaRPr lang="en-US" dirty="0"/>
          </a:p>
          <a:p>
            <a:endParaRPr lang="en-US" dirty="0"/>
          </a:p>
        </p:txBody>
      </p:sp>
    </p:spTree>
    <p:extLst>
      <p:ext uri="{BB962C8B-B14F-4D97-AF65-F5344CB8AC3E}">
        <p14:creationId xmlns:p14="http://schemas.microsoft.com/office/powerpoint/2010/main" val="397001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7097" y="116931"/>
            <a:ext cx="10086703" cy="823595"/>
          </a:xfrm>
        </p:spPr>
        <p:txBody>
          <a:bodyPr>
            <a:normAutofit/>
          </a:bodyPr>
          <a:lstStyle/>
          <a:p>
            <a:r>
              <a:rPr lang="en-US" sz="3000" dirty="0"/>
              <a:t>REQUEST FOR A GOOD RECEIVED NOTE FROM A CUSTOMER</a:t>
            </a:r>
          </a:p>
        </p:txBody>
      </p:sp>
      <p:sp>
        <p:nvSpPr>
          <p:cNvPr id="3" name="Content Placeholder 2"/>
          <p:cNvSpPr>
            <a:spLocks noGrp="1"/>
          </p:cNvSpPr>
          <p:nvPr>
            <p:ph idx="1"/>
          </p:nvPr>
        </p:nvSpPr>
        <p:spPr>
          <a:xfrm>
            <a:off x="117565" y="940526"/>
            <a:ext cx="11939451" cy="5760719"/>
          </a:xfrm>
        </p:spPr>
        <p:txBody>
          <a:bodyPr>
            <a:normAutofit/>
          </a:bodyPr>
          <a:lstStyle/>
          <a:p>
            <a:endParaRPr lang="en-US" dirty="0"/>
          </a:p>
          <a:p>
            <a:r>
              <a:rPr lang="en-US" dirty="0"/>
              <a:t>A delivery note is a document that accompanies a shipment of goods. It provides a list of the products and quantity of the goods included in the delivery This record helps the customer compare the goods delivered against the goods ordered. </a:t>
            </a:r>
          </a:p>
          <a:p>
            <a:pPr marL="0" indent="0">
              <a:buNone/>
            </a:pPr>
            <a:endParaRPr lang="en-US" dirty="0"/>
          </a:p>
          <a:p>
            <a:r>
              <a:rPr lang="en-US" dirty="0"/>
              <a:t>When the buyer receives the goods, the store’s department will inspect them against the purchase order and examine their physical condition. Once they ascertain that all goods are received in perfect physical condition, the department issues the GRN. In cases where the goods received do not match the specifications of the purchase order, the buyer may reject these goods. The buyer issues the GRN only for approved goods and executes a fresh purchase order for the rejected batch.</a:t>
            </a:r>
          </a:p>
          <a:p>
            <a:endParaRPr lang="en-US" dirty="0"/>
          </a:p>
          <a:p>
            <a:endParaRPr lang="en-US" dirty="0"/>
          </a:p>
        </p:txBody>
      </p:sp>
    </p:spTree>
    <p:extLst>
      <p:ext uri="{BB962C8B-B14F-4D97-AF65-F5344CB8AC3E}">
        <p14:creationId xmlns:p14="http://schemas.microsoft.com/office/powerpoint/2010/main" val="3531457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177" y="116931"/>
            <a:ext cx="9446623" cy="732155"/>
          </a:xfrm>
        </p:spPr>
        <p:txBody>
          <a:bodyPr/>
          <a:lstStyle/>
          <a:p>
            <a:r>
              <a:rPr lang="en-US" dirty="0"/>
              <a:t>Uses of goods received note</a:t>
            </a:r>
          </a:p>
        </p:txBody>
      </p:sp>
      <p:sp>
        <p:nvSpPr>
          <p:cNvPr id="3" name="Content Placeholder 2"/>
          <p:cNvSpPr>
            <a:spLocks noGrp="1"/>
          </p:cNvSpPr>
          <p:nvPr>
            <p:ph idx="1"/>
          </p:nvPr>
        </p:nvSpPr>
        <p:spPr>
          <a:xfrm>
            <a:off x="91440" y="849086"/>
            <a:ext cx="11952514" cy="5878285"/>
          </a:xfrm>
        </p:spPr>
        <p:txBody>
          <a:bodyPr>
            <a:normAutofit lnSpcReduction="10000"/>
          </a:bodyPr>
          <a:lstStyle/>
          <a:p>
            <a:pPr marL="0" indent="0">
              <a:buNone/>
            </a:pPr>
            <a:r>
              <a:rPr lang="en-US" dirty="0"/>
              <a:t>A GRN acts as a confirmation mechanism for delivering goods for both parties. GRN is applicable in case of many situations:</a:t>
            </a:r>
          </a:p>
          <a:p>
            <a:endParaRPr lang="en-US" dirty="0"/>
          </a:p>
          <a:p>
            <a:r>
              <a:rPr lang="en-US" dirty="0"/>
              <a:t>    </a:t>
            </a:r>
            <a:r>
              <a:rPr lang="en-US" b="1" dirty="0"/>
              <a:t>Record for the future: </a:t>
            </a:r>
            <a:r>
              <a:rPr lang="en-US" dirty="0"/>
              <a:t>A record of goods received can be used as a reference for future cases such as resolving disputes or audit trails.</a:t>
            </a:r>
          </a:p>
          <a:p>
            <a:r>
              <a:rPr lang="en-US" b="1" dirty="0"/>
              <a:t>     Examining goods received: </a:t>
            </a:r>
            <a:r>
              <a:rPr lang="en-US" dirty="0"/>
              <a:t>GRN helps validate the quantity and quality of goods received by the buyer. It helps to inform the supplier that the goods are of an acceptable standard.</a:t>
            </a:r>
          </a:p>
          <a:p>
            <a:r>
              <a:rPr lang="en-US" dirty="0"/>
              <a:t>    </a:t>
            </a:r>
            <a:r>
              <a:rPr lang="en-US" b="1" dirty="0"/>
              <a:t>Inventory management: </a:t>
            </a:r>
            <a:r>
              <a:rPr lang="en-US" dirty="0"/>
              <a:t>GRN assists in keeping track of inventory levels and thereby helps maintain accurate inventory levels. </a:t>
            </a:r>
          </a:p>
          <a:p>
            <a:r>
              <a:rPr lang="en-US" b="1" dirty="0"/>
              <a:t>    Assist in accounting: </a:t>
            </a:r>
            <a:r>
              <a:rPr lang="en-US" dirty="0"/>
              <a:t>With the help of GRN, accountants can confirm inventory balances and update the stock ledger against purchase entries. This also helps in managing accounts payable. Items not received as per GRN can be subtracted, and the suppliers may pay the balance.</a:t>
            </a:r>
          </a:p>
          <a:p>
            <a:endParaRPr lang="en-US" dirty="0"/>
          </a:p>
          <a:p>
            <a:endParaRPr lang="en-US" dirty="0"/>
          </a:p>
        </p:txBody>
      </p:sp>
    </p:spTree>
    <p:extLst>
      <p:ext uri="{BB962C8B-B14F-4D97-AF65-F5344CB8AC3E}">
        <p14:creationId xmlns:p14="http://schemas.microsoft.com/office/powerpoint/2010/main" val="3372535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8720" y="116932"/>
            <a:ext cx="10165080" cy="1019538"/>
          </a:xfrm>
        </p:spPr>
        <p:txBody>
          <a:bodyPr/>
          <a:lstStyle/>
          <a:p>
            <a:r>
              <a:rPr lang="en-US" b="1" dirty="0"/>
              <a:t>Procedure for receiving purchased goods</a:t>
            </a:r>
          </a:p>
        </p:txBody>
      </p:sp>
      <p:sp>
        <p:nvSpPr>
          <p:cNvPr id="3" name="Content Placeholder 2"/>
          <p:cNvSpPr>
            <a:spLocks noGrp="1"/>
          </p:cNvSpPr>
          <p:nvPr>
            <p:ph idx="1"/>
          </p:nvPr>
        </p:nvSpPr>
        <p:spPr>
          <a:xfrm>
            <a:off x="182880" y="1136470"/>
            <a:ext cx="11730446" cy="5564775"/>
          </a:xfrm>
        </p:spPr>
        <p:txBody>
          <a:bodyPr>
            <a:normAutofit/>
          </a:bodyPr>
          <a:lstStyle/>
          <a:p>
            <a:endParaRPr lang="en-US" dirty="0"/>
          </a:p>
          <a:p>
            <a:r>
              <a:rPr lang="en-US" b="1" dirty="0"/>
              <a:t>Receiving:</a:t>
            </a:r>
            <a:r>
              <a:rPr lang="en-US" dirty="0"/>
              <a:t> The act of taking possession of products in order to stage them for inspection, place them into inventory, or deploy them to end user (Requester) for immediate use.</a:t>
            </a:r>
          </a:p>
          <a:p>
            <a:pPr marL="0" indent="0">
              <a:buNone/>
            </a:pPr>
            <a:r>
              <a:rPr lang="en-US" b="1" dirty="0"/>
              <a:t>This include the following steps:</a:t>
            </a:r>
          </a:p>
          <a:p>
            <a:endParaRPr lang="en-US" b="1" dirty="0"/>
          </a:p>
          <a:p>
            <a:r>
              <a:rPr lang="en-US" b="1" dirty="0"/>
              <a:t>Signing for the deliveries: </a:t>
            </a:r>
            <a:r>
              <a:rPr lang="en-US" dirty="0"/>
              <a:t>Whenever possible, the person receiving the product should sign the receiving documents provided by the supplier or shipping company.  The person receiving the delivery should inspect the items before signing the receipt and should also initial the packing list. Then, submit the packing list to the appropriate person (Accounts Payable, Requester, Asset Management) for financial reconciliation.</a:t>
            </a:r>
          </a:p>
          <a:p>
            <a:endParaRPr lang="en-US" dirty="0"/>
          </a:p>
        </p:txBody>
      </p:sp>
    </p:spTree>
    <p:extLst>
      <p:ext uri="{BB962C8B-B14F-4D97-AF65-F5344CB8AC3E}">
        <p14:creationId xmlns:p14="http://schemas.microsoft.com/office/powerpoint/2010/main" val="2799077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247</TotalTime>
  <Words>3751</Words>
  <Application>Microsoft Office PowerPoint</Application>
  <PresentationFormat>Widescreen</PresentationFormat>
  <Paragraphs>181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ECOMMERCE DELIVERY SERVICES</vt:lpstr>
      <vt:lpstr>DELIVERY DOCUMENTS</vt:lpstr>
      <vt:lpstr>Submit a good delivery note to a customer</vt:lpstr>
      <vt:lpstr>The purpose of a delivery note</vt:lpstr>
      <vt:lpstr> Components of a delivery note</vt:lpstr>
      <vt:lpstr>Cont’</vt:lpstr>
      <vt:lpstr>REQUEST FOR A GOOD RECEIVED NOTE FROM A CUSTOMER</vt:lpstr>
      <vt:lpstr>Uses of goods received note</vt:lpstr>
      <vt:lpstr>Procedure for receiving purchased goods</vt:lpstr>
      <vt:lpstr>Cont’</vt:lpstr>
      <vt:lpstr>                        Cont’</vt:lpstr>
      <vt:lpstr>                       Cont’</vt:lpstr>
      <vt:lpstr>Cont’</vt:lpstr>
      <vt:lpstr>                   Cont’</vt:lpstr>
      <vt:lpstr>                       Cont’</vt:lpstr>
      <vt:lpstr>Securing Rejected Products in a Secure Area</vt:lpstr>
      <vt:lpstr>                   Cont’</vt:lpstr>
      <vt:lpstr>     Components of goods received note  </vt:lpstr>
      <vt:lpstr>N.B: The relationship between delivery note and Good received note</vt:lpstr>
      <vt:lpstr>        3.3. SUBMIT THE DELIVERY REPORT</vt:lpstr>
      <vt:lpstr>                    Cont’</vt:lpstr>
      <vt:lpstr>   How to Write a Business Report?</vt:lpstr>
      <vt:lpstr>                         Cont’</vt:lpstr>
      <vt:lpstr>                     Cont’</vt:lpstr>
      <vt:lpstr>                     Cont’</vt:lpstr>
      <vt:lpstr> Other Areas of a business report</vt:lpstr>
      <vt:lpstr>                      Cont’</vt:lpstr>
      <vt:lpstr>                      Cont’</vt:lpstr>
      <vt:lpstr> Components of business report</vt:lpstr>
      <vt:lpstr>                     Cont’</vt:lpstr>
      <vt:lpstr>                        Cont’</vt:lpstr>
      <vt:lpstr>                      Cont’</vt:lpstr>
      <vt:lpstr> Steps to make business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DELIVERY SERVICES       EC  UNIT 3: PROVIDE THE DELIVERY DOCUMENTS          3.1 Submit a goods delivered note to customers         3.2 Request for a goods received note from customers         3.3 Submit a delivery report to supervisors</dc:title>
  <dc:creator>Windows User</dc:creator>
  <cp:lastModifiedBy>Iprc Musanze</cp:lastModifiedBy>
  <cp:revision>22</cp:revision>
  <dcterms:created xsi:type="dcterms:W3CDTF">2022-09-07T06:12:04Z</dcterms:created>
  <dcterms:modified xsi:type="dcterms:W3CDTF">2022-09-16T11:21:44Z</dcterms:modified>
</cp:coreProperties>
</file>