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E3C2E-F496-4D14-9914-D84E1789FC99}" type="doc">
      <dgm:prSet loTypeId="urn:microsoft.com/office/officeart/2008/layout/VerticalAccentList" loCatId="list" qsTypeId="urn:microsoft.com/office/officeart/2005/8/quickstyle/simple2" qsCatId="simple" csTypeId="urn:microsoft.com/office/officeart/2005/8/colors/accent0_3" csCatId="mainScheme"/>
      <dgm:spPr/>
      <dgm:t>
        <a:bodyPr/>
        <a:lstStyle/>
        <a:p>
          <a:endParaRPr lang="en-US"/>
        </a:p>
      </dgm:t>
    </dgm:pt>
    <dgm:pt modelId="{445B8922-7D3D-4E06-87ED-F70057D11A63}">
      <dgm:prSet/>
      <dgm:spPr/>
      <dgm:t>
        <a:bodyPr/>
        <a:lstStyle/>
        <a:p>
          <a:r>
            <a:rPr lang="en-US"/>
            <a:t>INTRODUCTION – Brief introduction about the project</a:t>
          </a:r>
        </a:p>
      </dgm:t>
    </dgm:pt>
    <dgm:pt modelId="{721D5FB1-F56F-4783-BB1A-93E22A07ED05}" type="parTrans" cxnId="{F8EAF250-758A-4C69-9FC2-44D87F60052D}">
      <dgm:prSet/>
      <dgm:spPr/>
      <dgm:t>
        <a:bodyPr/>
        <a:lstStyle/>
        <a:p>
          <a:endParaRPr lang="en-US"/>
        </a:p>
      </dgm:t>
    </dgm:pt>
    <dgm:pt modelId="{2EC99017-0FEF-403E-B791-5652318ABD76}" type="sibTrans" cxnId="{F8EAF250-758A-4C69-9FC2-44D87F60052D}">
      <dgm:prSet/>
      <dgm:spPr/>
      <dgm:t>
        <a:bodyPr/>
        <a:lstStyle/>
        <a:p>
          <a:endParaRPr lang="en-US"/>
        </a:p>
      </dgm:t>
    </dgm:pt>
    <dgm:pt modelId="{36D9C608-9ED7-46C6-8D1B-573047F270A9}">
      <dgm:prSet/>
      <dgm:spPr/>
      <dgm:t>
        <a:bodyPr/>
        <a:lstStyle/>
        <a:p>
          <a:r>
            <a:rPr lang="en-US" dirty="0"/>
            <a:t>DATA CLEANING – Brief description of the data preparation process</a:t>
          </a:r>
        </a:p>
      </dgm:t>
    </dgm:pt>
    <dgm:pt modelId="{7882E20D-356A-4D2D-A11F-8F39C86C6F01}" type="parTrans" cxnId="{7AAA5118-4E2D-48AA-8442-FF9F7AF23D9F}">
      <dgm:prSet/>
      <dgm:spPr/>
      <dgm:t>
        <a:bodyPr/>
        <a:lstStyle/>
        <a:p>
          <a:endParaRPr lang="en-US"/>
        </a:p>
      </dgm:t>
    </dgm:pt>
    <dgm:pt modelId="{D29E8652-36F6-41B1-84DC-237D8BDB973B}" type="sibTrans" cxnId="{7AAA5118-4E2D-48AA-8442-FF9F7AF23D9F}">
      <dgm:prSet/>
      <dgm:spPr/>
      <dgm:t>
        <a:bodyPr/>
        <a:lstStyle/>
        <a:p>
          <a:endParaRPr lang="en-US"/>
        </a:p>
      </dgm:t>
    </dgm:pt>
    <dgm:pt modelId="{2AA2C904-6BC8-4086-9BEE-B40BDDF9A5CB}">
      <dgm:prSet/>
      <dgm:spPr/>
      <dgm:t>
        <a:bodyPr/>
        <a:lstStyle/>
        <a:p>
          <a:r>
            <a:rPr lang="en-US"/>
            <a:t>DATA INSIGHTS – Description about the analysis of the data</a:t>
          </a:r>
        </a:p>
      </dgm:t>
    </dgm:pt>
    <dgm:pt modelId="{60DF5745-7A1A-42E0-9B62-5D7414C5D49F}" type="parTrans" cxnId="{B0F5BD4A-269D-4CCA-A5C2-9CE6CA15BEC6}">
      <dgm:prSet/>
      <dgm:spPr/>
      <dgm:t>
        <a:bodyPr/>
        <a:lstStyle/>
        <a:p>
          <a:endParaRPr lang="en-US"/>
        </a:p>
      </dgm:t>
    </dgm:pt>
    <dgm:pt modelId="{7B9B0CFE-92F8-439D-AE22-B3219974305A}" type="sibTrans" cxnId="{B0F5BD4A-269D-4CCA-A5C2-9CE6CA15BEC6}">
      <dgm:prSet/>
      <dgm:spPr/>
      <dgm:t>
        <a:bodyPr/>
        <a:lstStyle/>
        <a:p>
          <a:endParaRPr lang="en-US"/>
        </a:p>
      </dgm:t>
    </dgm:pt>
    <dgm:pt modelId="{558611D8-50E2-4755-A8B6-18DF7A0078AF}" type="pres">
      <dgm:prSet presAssocID="{D5CE3C2E-F496-4D14-9914-D84E1789FC99}" presName="Name0" presStyleCnt="0">
        <dgm:presLayoutVars>
          <dgm:chMax/>
          <dgm:chPref/>
          <dgm:dir/>
        </dgm:presLayoutVars>
      </dgm:prSet>
      <dgm:spPr/>
    </dgm:pt>
    <dgm:pt modelId="{CC41252F-0FDB-4D58-83FE-431F1D1A3D27}" type="pres">
      <dgm:prSet presAssocID="{445B8922-7D3D-4E06-87ED-F70057D11A63}" presName="parenttextcomposite" presStyleCnt="0"/>
      <dgm:spPr/>
    </dgm:pt>
    <dgm:pt modelId="{E3F01171-1EA0-4A33-81AF-909C48FE2874}" type="pres">
      <dgm:prSet presAssocID="{445B8922-7D3D-4E06-87ED-F70057D11A63}" presName="parenttext" presStyleLbl="revTx" presStyleIdx="0" presStyleCnt="3">
        <dgm:presLayoutVars>
          <dgm:chMax/>
          <dgm:chPref val="2"/>
          <dgm:bulletEnabled val="1"/>
        </dgm:presLayoutVars>
      </dgm:prSet>
      <dgm:spPr/>
    </dgm:pt>
    <dgm:pt modelId="{246B5565-511D-4EF6-8C55-4643D8BDD1A4}" type="pres">
      <dgm:prSet presAssocID="{445B8922-7D3D-4E06-87ED-F70057D11A63}" presName="parallelogramComposite" presStyleCnt="0"/>
      <dgm:spPr/>
    </dgm:pt>
    <dgm:pt modelId="{27F6A567-D87F-4D41-A267-665D1DBEFF8F}" type="pres">
      <dgm:prSet presAssocID="{445B8922-7D3D-4E06-87ED-F70057D11A63}" presName="parallelogram1" presStyleLbl="alignNode1" presStyleIdx="0" presStyleCnt="21"/>
      <dgm:spPr/>
    </dgm:pt>
    <dgm:pt modelId="{EF482997-28C5-4FB5-ABF1-DA3FC308F0EA}" type="pres">
      <dgm:prSet presAssocID="{445B8922-7D3D-4E06-87ED-F70057D11A63}" presName="parallelogram2" presStyleLbl="alignNode1" presStyleIdx="1" presStyleCnt="21"/>
      <dgm:spPr/>
    </dgm:pt>
    <dgm:pt modelId="{BB7F5D23-001F-4DF0-AC56-F43AD4D1D018}" type="pres">
      <dgm:prSet presAssocID="{445B8922-7D3D-4E06-87ED-F70057D11A63}" presName="parallelogram3" presStyleLbl="alignNode1" presStyleIdx="2" presStyleCnt="21"/>
      <dgm:spPr/>
    </dgm:pt>
    <dgm:pt modelId="{660BCB05-F2CF-4C11-8218-0C6F83207909}" type="pres">
      <dgm:prSet presAssocID="{445B8922-7D3D-4E06-87ED-F70057D11A63}" presName="parallelogram4" presStyleLbl="alignNode1" presStyleIdx="3" presStyleCnt="21"/>
      <dgm:spPr/>
    </dgm:pt>
    <dgm:pt modelId="{F2D1436B-9129-4B76-AFA7-7808146D9395}" type="pres">
      <dgm:prSet presAssocID="{445B8922-7D3D-4E06-87ED-F70057D11A63}" presName="parallelogram5" presStyleLbl="alignNode1" presStyleIdx="4" presStyleCnt="21"/>
      <dgm:spPr/>
    </dgm:pt>
    <dgm:pt modelId="{40F055F8-D17C-4916-972D-52C0E068B3DF}" type="pres">
      <dgm:prSet presAssocID="{445B8922-7D3D-4E06-87ED-F70057D11A63}" presName="parallelogram6" presStyleLbl="alignNode1" presStyleIdx="5" presStyleCnt="21"/>
      <dgm:spPr/>
    </dgm:pt>
    <dgm:pt modelId="{E6D9A0F5-69C8-4997-83BE-0CFDB2C15055}" type="pres">
      <dgm:prSet presAssocID="{445B8922-7D3D-4E06-87ED-F70057D11A63}" presName="parallelogram7" presStyleLbl="alignNode1" presStyleIdx="6" presStyleCnt="21"/>
      <dgm:spPr/>
    </dgm:pt>
    <dgm:pt modelId="{33BFA018-AAC3-49EA-BA09-182107BF198B}" type="pres">
      <dgm:prSet presAssocID="{2EC99017-0FEF-403E-B791-5652318ABD76}" presName="sibTrans" presStyleCnt="0"/>
      <dgm:spPr/>
    </dgm:pt>
    <dgm:pt modelId="{57840365-60A7-4915-8149-0A7821DD83B2}" type="pres">
      <dgm:prSet presAssocID="{36D9C608-9ED7-46C6-8D1B-573047F270A9}" presName="parenttextcomposite" presStyleCnt="0"/>
      <dgm:spPr/>
    </dgm:pt>
    <dgm:pt modelId="{6A5A7F26-A32C-4192-9BF7-AA8800711EAB}" type="pres">
      <dgm:prSet presAssocID="{36D9C608-9ED7-46C6-8D1B-573047F270A9}" presName="parenttext" presStyleLbl="revTx" presStyleIdx="1" presStyleCnt="3">
        <dgm:presLayoutVars>
          <dgm:chMax/>
          <dgm:chPref val="2"/>
          <dgm:bulletEnabled val="1"/>
        </dgm:presLayoutVars>
      </dgm:prSet>
      <dgm:spPr/>
    </dgm:pt>
    <dgm:pt modelId="{B3438D03-803E-4E6C-8FD4-AA357F07E64C}" type="pres">
      <dgm:prSet presAssocID="{36D9C608-9ED7-46C6-8D1B-573047F270A9}" presName="parallelogramComposite" presStyleCnt="0"/>
      <dgm:spPr/>
    </dgm:pt>
    <dgm:pt modelId="{07F817F8-95D4-494F-BE0C-D3EE1981C536}" type="pres">
      <dgm:prSet presAssocID="{36D9C608-9ED7-46C6-8D1B-573047F270A9}" presName="parallelogram1" presStyleLbl="alignNode1" presStyleIdx="7" presStyleCnt="21"/>
      <dgm:spPr/>
    </dgm:pt>
    <dgm:pt modelId="{AFCFADD8-6BDD-410C-BA0A-24DC7C31AE00}" type="pres">
      <dgm:prSet presAssocID="{36D9C608-9ED7-46C6-8D1B-573047F270A9}" presName="parallelogram2" presStyleLbl="alignNode1" presStyleIdx="8" presStyleCnt="21"/>
      <dgm:spPr/>
    </dgm:pt>
    <dgm:pt modelId="{3709D311-6800-45C5-8632-0EC457849CB5}" type="pres">
      <dgm:prSet presAssocID="{36D9C608-9ED7-46C6-8D1B-573047F270A9}" presName="parallelogram3" presStyleLbl="alignNode1" presStyleIdx="9" presStyleCnt="21"/>
      <dgm:spPr/>
    </dgm:pt>
    <dgm:pt modelId="{FD959349-4604-4F31-9C4B-7C0E44EDBE14}" type="pres">
      <dgm:prSet presAssocID="{36D9C608-9ED7-46C6-8D1B-573047F270A9}" presName="parallelogram4" presStyleLbl="alignNode1" presStyleIdx="10" presStyleCnt="21"/>
      <dgm:spPr/>
    </dgm:pt>
    <dgm:pt modelId="{CE43BE56-2B47-4B61-9072-0544AAB5BB7E}" type="pres">
      <dgm:prSet presAssocID="{36D9C608-9ED7-46C6-8D1B-573047F270A9}" presName="parallelogram5" presStyleLbl="alignNode1" presStyleIdx="11" presStyleCnt="21"/>
      <dgm:spPr/>
    </dgm:pt>
    <dgm:pt modelId="{867D4D28-2BB9-406C-813F-19677746F6E7}" type="pres">
      <dgm:prSet presAssocID="{36D9C608-9ED7-46C6-8D1B-573047F270A9}" presName="parallelogram6" presStyleLbl="alignNode1" presStyleIdx="12" presStyleCnt="21"/>
      <dgm:spPr/>
    </dgm:pt>
    <dgm:pt modelId="{72E348E7-416A-4C38-B377-E6A42F42D408}" type="pres">
      <dgm:prSet presAssocID="{36D9C608-9ED7-46C6-8D1B-573047F270A9}" presName="parallelogram7" presStyleLbl="alignNode1" presStyleIdx="13" presStyleCnt="21"/>
      <dgm:spPr/>
    </dgm:pt>
    <dgm:pt modelId="{7BB23B38-49C3-422E-80EE-4F417FC1D642}" type="pres">
      <dgm:prSet presAssocID="{D29E8652-36F6-41B1-84DC-237D8BDB973B}" presName="sibTrans" presStyleCnt="0"/>
      <dgm:spPr/>
    </dgm:pt>
    <dgm:pt modelId="{860FD977-1AA7-43F2-8D9B-BA206570DEF6}" type="pres">
      <dgm:prSet presAssocID="{2AA2C904-6BC8-4086-9BEE-B40BDDF9A5CB}" presName="parenttextcomposite" presStyleCnt="0"/>
      <dgm:spPr/>
    </dgm:pt>
    <dgm:pt modelId="{685AE6C3-9345-415A-90EE-C7431D97DD99}" type="pres">
      <dgm:prSet presAssocID="{2AA2C904-6BC8-4086-9BEE-B40BDDF9A5CB}" presName="parenttext" presStyleLbl="revTx" presStyleIdx="2" presStyleCnt="3">
        <dgm:presLayoutVars>
          <dgm:chMax/>
          <dgm:chPref val="2"/>
          <dgm:bulletEnabled val="1"/>
        </dgm:presLayoutVars>
      </dgm:prSet>
      <dgm:spPr/>
    </dgm:pt>
    <dgm:pt modelId="{6C69DBC2-53AB-4C6D-BC88-01E11C5CE98A}" type="pres">
      <dgm:prSet presAssocID="{2AA2C904-6BC8-4086-9BEE-B40BDDF9A5CB}" presName="parallelogramComposite" presStyleCnt="0"/>
      <dgm:spPr/>
    </dgm:pt>
    <dgm:pt modelId="{6A1AB997-97A7-4D61-8AFC-D08F2BF91FF5}" type="pres">
      <dgm:prSet presAssocID="{2AA2C904-6BC8-4086-9BEE-B40BDDF9A5CB}" presName="parallelogram1" presStyleLbl="alignNode1" presStyleIdx="14" presStyleCnt="21"/>
      <dgm:spPr/>
    </dgm:pt>
    <dgm:pt modelId="{DFF95A9F-B1BB-4C21-8812-4A034FD7C1CB}" type="pres">
      <dgm:prSet presAssocID="{2AA2C904-6BC8-4086-9BEE-B40BDDF9A5CB}" presName="parallelogram2" presStyleLbl="alignNode1" presStyleIdx="15" presStyleCnt="21"/>
      <dgm:spPr/>
    </dgm:pt>
    <dgm:pt modelId="{04DC13E7-EC86-4849-B4A7-1381BF960207}" type="pres">
      <dgm:prSet presAssocID="{2AA2C904-6BC8-4086-9BEE-B40BDDF9A5CB}" presName="parallelogram3" presStyleLbl="alignNode1" presStyleIdx="16" presStyleCnt="21"/>
      <dgm:spPr/>
    </dgm:pt>
    <dgm:pt modelId="{DD7A2252-2D9A-4473-8618-F06C478BC9E5}" type="pres">
      <dgm:prSet presAssocID="{2AA2C904-6BC8-4086-9BEE-B40BDDF9A5CB}" presName="parallelogram4" presStyleLbl="alignNode1" presStyleIdx="17" presStyleCnt="21"/>
      <dgm:spPr/>
    </dgm:pt>
    <dgm:pt modelId="{61EA2331-3C78-4570-B0D0-4DB48C057F9A}" type="pres">
      <dgm:prSet presAssocID="{2AA2C904-6BC8-4086-9BEE-B40BDDF9A5CB}" presName="parallelogram5" presStyleLbl="alignNode1" presStyleIdx="18" presStyleCnt="21"/>
      <dgm:spPr/>
    </dgm:pt>
    <dgm:pt modelId="{1681EB38-E118-458F-9DF9-8B9FABAD950C}" type="pres">
      <dgm:prSet presAssocID="{2AA2C904-6BC8-4086-9BEE-B40BDDF9A5CB}" presName="parallelogram6" presStyleLbl="alignNode1" presStyleIdx="19" presStyleCnt="21"/>
      <dgm:spPr/>
    </dgm:pt>
    <dgm:pt modelId="{31232A71-8B77-48E4-BAAB-A31D9C957D63}" type="pres">
      <dgm:prSet presAssocID="{2AA2C904-6BC8-4086-9BEE-B40BDDF9A5CB}" presName="parallelogram7" presStyleLbl="alignNode1" presStyleIdx="20" presStyleCnt="21"/>
      <dgm:spPr/>
    </dgm:pt>
  </dgm:ptLst>
  <dgm:cxnLst>
    <dgm:cxn modelId="{9EDCF213-59D8-4C77-937C-C9932FBB0F77}" type="presOf" srcId="{445B8922-7D3D-4E06-87ED-F70057D11A63}" destId="{E3F01171-1EA0-4A33-81AF-909C48FE2874}" srcOrd="0" destOrd="0" presId="urn:microsoft.com/office/officeart/2008/layout/VerticalAccentList"/>
    <dgm:cxn modelId="{7AAA5118-4E2D-48AA-8442-FF9F7AF23D9F}" srcId="{D5CE3C2E-F496-4D14-9914-D84E1789FC99}" destId="{36D9C608-9ED7-46C6-8D1B-573047F270A9}" srcOrd="1" destOrd="0" parTransId="{7882E20D-356A-4D2D-A11F-8F39C86C6F01}" sibTransId="{D29E8652-36F6-41B1-84DC-237D8BDB973B}"/>
    <dgm:cxn modelId="{1F7DB928-6692-402A-BE24-3D8124A03706}" type="presOf" srcId="{D5CE3C2E-F496-4D14-9914-D84E1789FC99}" destId="{558611D8-50E2-4755-A8B6-18DF7A0078AF}" srcOrd="0" destOrd="0" presId="urn:microsoft.com/office/officeart/2008/layout/VerticalAccentList"/>
    <dgm:cxn modelId="{B0F5BD4A-269D-4CCA-A5C2-9CE6CA15BEC6}" srcId="{D5CE3C2E-F496-4D14-9914-D84E1789FC99}" destId="{2AA2C904-6BC8-4086-9BEE-B40BDDF9A5CB}" srcOrd="2" destOrd="0" parTransId="{60DF5745-7A1A-42E0-9B62-5D7414C5D49F}" sibTransId="{7B9B0CFE-92F8-439D-AE22-B3219974305A}"/>
    <dgm:cxn modelId="{CDC37C4E-9AA4-4D1A-A347-30D42D46F632}" type="presOf" srcId="{2AA2C904-6BC8-4086-9BEE-B40BDDF9A5CB}" destId="{685AE6C3-9345-415A-90EE-C7431D97DD99}" srcOrd="0" destOrd="0" presId="urn:microsoft.com/office/officeart/2008/layout/VerticalAccentList"/>
    <dgm:cxn modelId="{F8EAF250-758A-4C69-9FC2-44D87F60052D}" srcId="{D5CE3C2E-F496-4D14-9914-D84E1789FC99}" destId="{445B8922-7D3D-4E06-87ED-F70057D11A63}" srcOrd="0" destOrd="0" parTransId="{721D5FB1-F56F-4783-BB1A-93E22A07ED05}" sibTransId="{2EC99017-0FEF-403E-B791-5652318ABD76}"/>
    <dgm:cxn modelId="{F88A00FF-3478-43AE-BFFF-954B4F7E800E}" type="presOf" srcId="{36D9C608-9ED7-46C6-8D1B-573047F270A9}" destId="{6A5A7F26-A32C-4192-9BF7-AA8800711EAB}" srcOrd="0" destOrd="0" presId="urn:microsoft.com/office/officeart/2008/layout/VerticalAccentList"/>
    <dgm:cxn modelId="{2DDB8B01-F433-45CE-B5CE-01DC0043D640}" type="presParOf" srcId="{558611D8-50E2-4755-A8B6-18DF7A0078AF}" destId="{CC41252F-0FDB-4D58-83FE-431F1D1A3D27}" srcOrd="0" destOrd="0" presId="urn:microsoft.com/office/officeart/2008/layout/VerticalAccentList"/>
    <dgm:cxn modelId="{21CE14AE-BEAF-4EFE-B54B-FF57B691C34E}" type="presParOf" srcId="{CC41252F-0FDB-4D58-83FE-431F1D1A3D27}" destId="{E3F01171-1EA0-4A33-81AF-909C48FE2874}" srcOrd="0" destOrd="0" presId="urn:microsoft.com/office/officeart/2008/layout/VerticalAccentList"/>
    <dgm:cxn modelId="{B924EC01-F658-4770-9DB7-617894B5AA25}" type="presParOf" srcId="{558611D8-50E2-4755-A8B6-18DF7A0078AF}" destId="{246B5565-511D-4EF6-8C55-4643D8BDD1A4}" srcOrd="1" destOrd="0" presId="urn:microsoft.com/office/officeart/2008/layout/VerticalAccentList"/>
    <dgm:cxn modelId="{298340C5-E03A-4DD6-90E4-7F3594CA81E0}" type="presParOf" srcId="{246B5565-511D-4EF6-8C55-4643D8BDD1A4}" destId="{27F6A567-D87F-4D41-A267-665D1DBEFF8F}" srcOrd="0" destOrd="0" presId="urn:microsoft.com/office/officeart/2008/layout/VerticalAccentList"/>
    <dgm:cxn modelId="{5411126E-4BB8-464E-994B-D373234C3432}" type="presParOf" srcId="{246B5565-511D-4EF6-8C55-4643D8BDD1A4}" destId="{EF482997-28C5-4FB5-ABF1-DA3FC308F0EA}" srcOrd="1" destOrd="0" presId="urn:microsoft.com/office/officeart/2008/layout/VerticalAccentList"/>
    <dgm:cxn modelId="{53594A0E-CDCC-4A17-B9E0-9171159BE7FF}" type="presParOf" srcId="{246B5565-511D-4EF6-8C55-4643D8BDD1A4}" destId="{BB7F5D23-001F-4DF0-AC56-F43AD4D1D018}" srcOrd="2" destOrd="0" presId="urn:microsoft.com/office/officeart/2008/layout/VerticalAccentList"/>
    <dgm:cxn modelId="{7816F019-0484-4156-B7A7-032D41B88EF6}" type="presParOf" srcId="{246B5565-511D-4EF6-8C55-4643D8BDD1A4}" destId="{660BCB05-F2CF-4C11-8218-0C6F83207909}" srcOrd="3" destOrd="0" presId="urn:microsoft.com/office/officeart/2008/layout/VerticalAccentList"/>
    <dgm:cxn modelId="{CD43360E-661F-4B8B-A616-1FD18A9035C9}" type="presParOf" srcId="{246B5565-511D-4EF6-8C55-4643D8BDD1A4}" destId="{F2D1436B-9129-4B76-AFA7-7808146D9395}" srcOrd="4" destOrd="0" presId="urn:microsoft.com/office/officeart/2008/layout/VerticalAccentList"/>
    <dgm:cxn modelId="{B6A0623A-4A56-4FA8-9FCE-A7CAC4A0AE6E}" type="presParOf" srcId="{246B5565-511D-4EF6-8C55-4643D8BDD1A4}" destId="{40F055F8-D17C-4916-972D-52C0E068B3DF}" srcOrd="5" destOrd="0" presId="urn:microsoft.com/office/officeart/2008/layout/VerticalAccentList"/>
    <dgm:cxn modelId="{755BE910-FA6E-4DB5-BF61-9D432FD44B4C}" type="presParOf" srcId="{246B5565-511D-4EF6-8C55-4643D8BDD1A4}" destId="{E6D9A0F5-69C8-4997-83BE-0CFDB2C15055}" srcOrd="6" destOrd="0" presId="urn:microsoft.com/office/officeart/2008/layout/VerticalAccentList"/>
    <dgm:cxn modelId="{75AAFB0B-2003-4DCE-AC5C-77B5C43A37B2}" type="presParOf" srcId="{558611D8-50E2-4755-A8B6-18DF7A0078AF}" destId="{33BFA018-AAC3-49EA-BA09-182107BF198B}" srcOrd="2" destOrd="0" presId="urn:microsoft.com/office/officeart/2008/layout/VerticalAccentList"/>
    <dgm:cxn modelId="{C2119BBC-42AE-44B5-884A-B22950F2492C}" type="presParOf" srcId="{558611D8-50E2-4755-A8B6-18DF7A0078AF}" destId="{57840365-60A7-4915-8149-0A7821DD83B2}" srcOrd="3" destOrd="0" presId="urn:microsoft.com/office/officeart/2008/layout/VerticalAccentList"/>
    <dgm:cxn modelId="{F4B9EB81-949E-4EE1-82C2-44D1FB6D3778}" type="presParOf" srcId="{57840365-60A7-4915-8149-0A7821DD83B2}" destId="{6A5A7F26-A32C-4192-9BF7-AA8800711EAB}" srcOrd="0" destOrd="0" presId="urn:microsoft.com/office/officeart/2008/layout/VerticalAccentList"/>
    <dgm:cxn modelId="{069AD354-7ECD-4BAB-BC02-ABEADDC62A20}" type="presParOf" srcId="{558611D8-50E2-4755-A8B6-18DF7A0078AF}" destId="{B3438D03-803E-4E6C-8FD4-AA357F07E64C}" srcOrd="4" destOrd="0" presId="urn:microsoft.com/office/officeart/2008/layout/VerticalAccentList"/>
    <dgm:cxn modelId="{A39BF796-17F0-4BD6-B909-9F1327E05A82}" type="presParOf" srcId="{B3438D03-803E-4E6C-8FD4-AA357F07E64C}" destId="{07F817F8-95D4-494F-BE0C-D3EE1981C536}" srcOrd="0" destOrd="0" presId="urn:microsoft.com/office/officeart/2008/layout/VerticalAccentList"/>
    <dgm:cxn modelId="{5207CCB2-58AF-4F4B-B19A-8E592D34B0B0}" type="presParOf" srcId="{B3438D03-803E-4E6C-8FD4-AA357F07E64C}" destId="{AFCFADD8-6BDD-410C-BA0A-24DC7C31AE00}" srcOrd="1" destOrd="0" presId="urn:microsoft.com/office/officeart/2008/layout/VerticalAccentList"/>
    <dgm:cxn modelId="{D53537D2-9D6D-48FF-BC48-7F0642E4DCF1}" type="presParOf" srcId="{B3438D03-803E-4E6C-8FD4-AA357F07E64C}" destId="{3709D311-6800-45C5-8632-0EC457849CB5}" srcOrd="2" destOrd="0" presId="urn:microsoft.com/office/officeart/2008/layout/VerticalAccentList"/>
    <dgm:cxn modelId="{13D7B55A-EA44-4AD6-8C55-2A2A76EE232A}" type="presParOf" srcId="{B3438D03-803E-4E6C-8FD4-AA357F07E64C}" destId="{FD959349-4604-4F31-9C4B-7C0E44EDBE14}" srcOrd="3" destOrd="0" presId="urn:microsoft.com/office/officeart/2008/layout/VerticalAccentList"/>
    <dgm:cxn modelId="{90EE8CB7-697F-4874-85B8-BE9ECB1FCD54}" type="presParOf" srcId="{B3438D03-803E-4E6C-8FD4-AA357F07E64C}" destId="{CE43BE56-2B47-4B61-9072-0544AAB5BB7E}" srcOrd="4" destOrd="0" presId="urn:microsoft.com/office/officeart/2008/layout/VerticalAccentList"/>
    <dgm:cxn modelId="{7AE2C5B4-C146-4501-83B8-792E5F2D0F4A}" type="presParOf" srcId="{B3438D03-803E-4E6C-8FD4-AA357F07E64C}" destId="{867D4D28-2BB9-406C-813F-19677746F6E7}" srcOrd="5" destOrd="0" presId="urn:microsoft.com/office/officeart/2008/layout/VerticalAccentList"/>
    <dgm:cxn modelId="{4B20CCC6-E7D0-4790-8407-5CF755E9AFDA}" type="presParOf" srcId="{B3438D03-803E-4E6C-8FD4-AA357F07E64C}" destId="{72E348E7-416A-4C38-B377-E6A42F42D408}" srcOrd="6" destOrd="0" presId="urn:microsoft.com/office/officeart/2008/layout/VerticalAccentList"/>
    <dgm:cxn modelId="{A57CECC6-AE15-4030-8471-B975C19FF5F2}" type="presParOf" srcId="{558611D8-50E2-4755-A8B6-18DF7A0078AF}" destId="{7BB23B38-49C3-422E-80EE-4F417FC1D642}" srcOrd="5" destOrd="0" presId="urn:microsoft.com/office/officeart/2008/layout/VerticalAccentList"/>
    <dgm:cxn modelId="{800950CF-A480-4798-AAE8-D2E4E5A6C9AC}" type="presParOf" srcId="{558611D8-50E2-4755-A8B6-18DF7A0078AF}" destId="{860FD977-1AA7-43F2-8D9B-BA206570DEF6}" srcOrd="6" destOrd="0" presId="urn:microsoft.com/office/officeart/2008/layout/VerticalAccentList"/>
    <dgm:cxn modelId="{9ECCD286-0F50-4208-85FC-828F4307A52C}" type="presParOf" srcId="{860FD977-1AA7-43F2-8D9B-BA206570DEF6}" destId="{685AE6C3-9345-415A-90EE-C7431D97DD99}" srcOrd="0" destOrd="0" presId="urn:microsoft.com/office/officeart/2008/layout/VerticalAccentList"/>
    <dgm:cxn modelId="{C8538735-6748-48A4-9463-82A2457F7620}" type="presParOf" srcId="{558611D8-50E2-4755-A8B6-18DF7A0078AF}" destId="{6C69DBC2-53AB-4C6D-BC88-01E11C5CE98A}" srcOrd="7" destOrd="0" presId="urn:microsoft.com/office/officeart/2008/layout/VerticalAccentList"/>
    <dgm:cxn modelId="{7F865C47-2ED4-4126-ABF1-30360BA03E9D}" type="presParOf" srcId="{6C69DBC2-53AB-4C6D-BC88-01E11C5CE98A}" destId="{6A1AB997-97A7-4D61-8AFC-D08F2BF91FF5}" srcOrd="0" destOrd="0" presId="urn:microsoft.com/office/officeart/2008/layout/VerticalAccentList"/>
    <dgm:cxn modelId="{0E7B8486-BE9E-4291-A32A-79BB3917CA4A}" type="presParOf" srcId="{6C69DBC2-53AB-4C6D-BC88-01E11C5CE98A}" destId="{DFF95A9F-B1BB-4C21-8812-4A034FD7C1CB}" srcOrd="1" destOrd="0" presId="urn:microsoft.com/office/officeart/2008/layout/VerticalAccentList"/>
    <dgm:cxn modelId="{B3089A63-B838-49B9-A58B-D901F33251F9}" type="presParOf" srcId="{6C69DBC2-53AB-4C6D-BC88-01E11C5CE98A}" destId="{04DC13E7-EC86-4849-B4A7-1381BF960207}" srcOrd="2" destOrd="0" presId="urn:microsoft.com/office/officeart/2008/layout/VerticalAccentList"/>
    <dgm:cxn modelId="{7F3193D2-53A0-4BA2-B664-142BABEFF895}" type="presParOf" srcId="{6C69DBC2-53AB-4C6D-BC88-01E11C5CE98A}" destId="{DD7A2252-2D9A-4473-8618-F06C478BC9E5}" srcOrd="3" destOrd="0" presId="urn:microsoft.com/office/officeart/2008/layout/VerticalAccentList"/>
    <dgm:cxn modelId="{55584557-F673-4CF2-8543-B20187660430}" type="presParOf" srcId="{6C69DBC2-53AB-4C6D-BC88-01E11C5CE98A}" destId="{61EA2331-3C78-4570-B0D0-4DB48C057F9A}" srcOrd="4" destOrd="0" presId="urn:microsoft.com/office/officeart/2008/layout/VerticalAccentList"/>
    <dgm:cxn modelId="{692382CC-CD7C-4F0F-B5C1-ED19C0A51762}" type="presParOf" srcId="{6C69DBC2-53AB-4C6D-BC88-01E11C5CE98A}" destId="{1681EB38-E118-458F-9DF9-8B9FABAD950C}" srcOrd="5" destOrd="0" presId="urn:microsoft.com/office/officeart/2008/layout/VerticalAccentList"/>
    <dgm:cxn modelId="{FFAAD948-DC5E-4005-A419-710C2778578B}" type="presParOf" srcId="{6C69DBC2-53AB-4C6D-BC88-01E11C5CE98A}" destId="{31232A71-8B77-48E4-BAAB-A31D9C957D63}"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01171-1EA0-4A33-81AF-909C48FE2874}">
      <dsp:nvSpPr>
        <dsp:cNvPr id="0" name=""/>
        <dsp:cNvSpPr/>
      </dsp:nvSpPr>
      <dsp:spPr>
        <a:xfrm>
          <a:off x="515111" y="70048"/>
          <a:ext cx="9272016" cy="842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kern="1200"/>
            <a:t>INTRODUCTION – Brief introduction about the project</a:t>
          </a:r>
        </a:p>
      </dsp:txBody>
      <dsp:txXfrm>
        <a:off x="515111" y="70048"/>
        <a:ext cx="9272016" cy="842910"/>
      </dsp:txXfrm>
    </dsp:sp>
    <dsp:sp modelId="{27F6A567-D87F-4D41-A267-665D1DBEFF8F}">
      <dsp:nvSpPr>
        <dsp:cNvPr id="0" name=""/>
        <dsp:cNvSpPr/>
      </dsp:nvSpPr>
      <dsp:spPr>
        <a:xfrm>
          <a:off x="515111"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F482997-28C5-4FB5-ABF1-DA3FC308F0EA}">
      <dsp:nvSpPr>
        <dsp:cNvPr id="0" name=""/>
        <dsp:cNvSpPr/>
      </dsp:nvSpPr>
      <dsp:spPr>
        <a:xfrm>
          <a:off x="1823496"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B7F5D23-001F-4DF0-AC56-F43AD4D1D018}">
      <dsp:nvSpPr>
        <dsp:cNvPr id="0" name=""/>
        <dsp:cNvSpPr/>
      </dsp:nvSpPr>
      <dsp:spPr>
        <a:xfrm>
          <a:off x="3131880"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0BCB05-F2CF-4C11-8218-0C6F83207909}">
      <dsp:nvSpPr>
        <dsp:cNvPr id="0" name=""/>
        <dsp:cNvSpPr/>
      </dsp:nvSpPr>
      <dsp:spPr>
        <a:xfrm>
          <a:off x="4440265"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2D1436B-9129-4B76-AFA7-7808146D9395}">
      <dsp:nvSpPr>
        <dsp:cNvPr id="0" name=""/>
        <dsp:cNvSpPr/>
      </dsp:nvSpPr>
      <dsp:spPr>
        <a:xfrm>
          <a:off x="5748649"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0F055F8-D17C-4916-972D-52C0E068B3DF}">
      <dsp:nvSpPr>
        <dsp:cNvPr id="0" name=""/>
        <dsp:cNvSpPr/>
      </dsp:nvSpPr>
      <dsp:spPr>
        <a:xfrm>
          <a:off x="7057034"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6D9A0F5-69C8-4997-83BE-0CFDB2C15055}">
      <dsp:nvSpPr>
        <dsp:cNvPr id="0" name=""/>
        <dsp:cNvSpPr/>
      </dsp:nvSpPr>
      <dsp:spPr>
        <a:xfrm>
          <a:off x="8365418" y="912959"/>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A5A7F26-A32C-4192-9BF7-AA8800711EAB}">
      <dsp:nvSpPr>
        <dsp:cNvPr id="0" name=""/>
        <dsp:cNvSpPr/>
      </dsp:nvSpPr>
      <dsp:spPr>
        <a:xfrm>
          <a:off x="515111" y="1187482"/>
          <a:ext cx="9272016" cy="842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kern="1200" dirty="0"/>
            <a:t>DATA CLEANING – Brief description of the data preparation process</a:t>
          </a:r>
        </a:p>
      </dsp:txBody>
      <dsp:txXfrm>
        <a:off x="515111" y="1187482"/>
        <a:ext cx="9272016" cy="842910"/>
      </dsp:txXfrm>
    </dsp:sp>
    <dsp:sp modelId="{07F817F8-95D4-494F-BE0C-D3EE1981C536}">
      <dsp:nvSpPr>
        <dsp:cNvPr id="0" name=""/>
        <dsp:cNvSpPr/>
      </dsp:nvSpPr>
      <dsp:spPr>
        <a:xfrm>
          <a:off x="515111"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FCFADD8-6BDD-410C-BA0A-24DC7C31AE00}">
      <dsp:nvSpPr>
        <dsp:cNvPr id="0" name=""/>
        <dsp:cNvSpPr/>
      </dsp:nvSpPr>
      <dsp:spPr>
        <a:xfrm>
          <a:off x="1823496"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709D311-6800-45C5-8632-0EC457849CB5}">
      <dsp:nvSpPr>
        <dsp:cNvPr id="0" name=""/>
        <dsp:cNvSpPr/>
      </dsp:nvSpPr>
      <dsp:spPr>
        <a:xfrm>
          <a:off x="3131880"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D959349-4604-4F31-9C4B-7C0E44EDBE14}">
      <dsp:nvSpPr>
        <dsp:cNvPr id="0" name=""/>
        <dsp:cNvSpPr/>
      </dsp:nvSpPr>
      <dsp:spPr>
        <a:xfrm>
          <a:off x="4440265"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E43BE56-2B47-4B61-9072-0544AAB5BB7E}">
      <dsp:nvSpPr>
        <dsp:cNvPr id="0" name=""/>
        <dsp:cNvSpPr/>
      </dsp:nvSpPr>
      <dsp:spPr>
        <a:xfrm>
          <a:off x="5748649"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67D4D28-2BB9-406C-813F-19677746F6E7}">
      <dsp:nvSpPr>
        <dsp:cNvPr id="0" name=""/>
        <dsp:cNvSpPr/>
      </dsp:nvSpPr>
      <dsp:spPr>
        <a:xfrm>
          <a:off x="7057034"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E348E7-416A-4C38-B377-E6A42F42D408}">
      <dsp:nvSpPr>
        <dsp:cNvPr id="0" name=""/>
        <dsp:cNvSpPr/>
      </dsp:nvSpPr>
      <dsp:spPr>
        <a:xfrm>
          <a:off x="8365418" y="2030392"/>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85AE6C3-9345-415A-90EE-C7431D97DD99}">
      <dsp:nvSpPr>
        <dsp:cNvPr id="0" name=""/>
        <dsp:cNvSpPr/>
      </dsp:nvSpPr>
      <dsp:spPr>
        <a:xfrm>
          <a:off x="515111" y="2304916"/>
          <a:ext cx="9272016" cy="842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kern="1200"/>
            <a:t>DATA INSIGHTS – Description about the analysis of the data</a:t>
          </a:r>
        </a:p>
      </dsp:txBody>
      <dsp:txXfrm>
        <a:off x="515111" y="2304916"/>
        <a:ext cx="9272016" cy="842910"/>
      </dsp:txXfrm>
    </dsp:sp>
    <dsp:sp modelId="{6A1AB997-97A7-4D61-8AFC-D08F2BF91FF5}">
      <dsp:nvSpPr>
        <dsp:cNvPr id="0" name=""/>
        <dsp:cNvSpPr/>
      </dsp:nvSpPr>
      <dsp:spPr>
        <a:xfrm>
          <a:off x="515111"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F95A9F-B1BB-4C21-8812-4A034FD7C1CB}">
      <dsp:nvSpPr>
        <dsp:cNvPr id="0" name=""/>
        <dsp:cNvSpPr/>
      </dsp:nvSpPr>
      <dsp:spPr>
        <a:xfrm>
          <a:off x="1823496"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4DC13E7-EC86-4849-B4A7-1381BF960207}">
      <dsp:nvSpPr>
        <dsp:cNvPr id="0" name=""/>
        <dsp:cNvSpPr/>
      </dsp:nvSpPr>
      <dsp:spPr>
        <a:xfrm>
          <a:off x="3131880"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D7A2252-2D9A-4473-8618-F06C478BC9E5}">
      <dsp:nvSpPr>
        <dsp:cNvPr id="0" name=""/>
        <dsp:cNvSpPr/>
      </dsp:nvSpPr>
      <dsp:spPr>
        <a:xfrm>
          <a:off x="4440265"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1EA2331-3C78-4570-B0D0-4DB48C057F9A}">
      <dsp:nvSpPr>
        <dsp:cNvPr id="0" name=""/>
        <dsp:cNvSpPr/>
      </dsp:nvSpPr>
      <dsp:spPr>
        <a:xfrm>
          <a:off x="5748649"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681EB38-E118-458F-9DF9-8B9FABAD950C}">
      <dsp:nvSpPr>
        <dsp:cNvPr id="0" name=""/>
        <dsp:cNvSpPr/>
      </dsp:nvSpPr>
      <dsp:spPr>
        <a:xfrm>
          <a:off x="7057034"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1232A71-8B77-48E4-BAAB-A31D9C957D63}">
      <dsp:nvSpPr>
        <dsp:cNvPr id="0" name=""/>
        <dsp:cNvSpPr/>
      </dsp:nvSpPr>
      <dsp:spPr>
        <a:xfrm>
          <a:off x="8365418" y="3147826"/>
          <a:ext cx="1236268" cy="206044"/>
        </a:xfrm>
        <a:prstGeom prst="parallelogram">
          <a:avLst>
            <a:gd name="adj" fmla="val 14084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C19E3A1-C0F5-46BF-AB2A-D71F1660F5F3}"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140436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258652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210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4271791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99697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2043621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1614650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22584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427904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9E3A1-C0F5-46BF-AB2A-D71F1660F5F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329415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9E3A1-C0F5-46BF-AB2A-D71F1660F5F3}"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420184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9E3A1-C0F5-46BF-AB2A-D71F1660F5F3}"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199353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9E3A1-C0F5-46BF-AB2A-D71F1660F5F3}"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263616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9E3A1-C0F5-46BF-AB2A-D71F1660F5F3}" type="datetimeFigureOut">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117901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9E3A1-C0F5-46BF-AB2A-D71F1660F5F3}"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250197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9E3A1-C0F5-46BF-AB2A-D71F1660F5F3}"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0D646-8FA8-46E5-9BB7-ECCB57D9E121}" type="slidenum">
              <a:rPr lang="en-US" smtClean="0"/>
              <a:t>‹#›</a:t>
            </a:fld>
            <a:endParaRPr lang="en-US"/>
          </a:p>
        </p:txBody>
      </p:sp>
    </p:spTree>
    <p:extLst>
      <p:ext uri="{BB962C8B-B14F-4D97-AF65-F5344CB8AC3E}">
        <p14:creationId xmlns:p14="http://schemas.microsoft.com/office/powerpoint/2010/main" val="373956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C19E3A1-C0F5-46BF-AB2A-D71F1660F5F3}" type="datetimeFigureOut">
              <a:rPr lang="en-US" smtClean="0"/>
              <a:t>3/11/2024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2E0D646-8FA8-46E5-9BB7-ECCB57D9E121}" type="slidenum">
              <a:rPr lang="en-US" smtClean="0"/>
              <a:t>‹#›</a:t>
            </a:fld>
            <a:endParaRPr lang="en-US"/>
          </a:p>
        </p:txBody>
      </p:sp>
    </p:spTree>
    <p:extLst>
      <p:ext uri="{BB962C8B-B14F-4D97-AF65-F5344CB8AC3E}">
        <p14:creationId xmlns:p14="http://schemas.microsoft.com/office/powerpoint/2010/main" val="93919576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pp.powerbi.com/view?r=eyJrIjoiZjE3ZGI5MGYtMDcyYy00NGNhLWI5YzAtOWNkNmFjMWFlMGQyIiwidCI6ImMwNjAzYjY0LTYyYTYtNDkyMy05YzU0LTkzMjFjM2YyMWVjNyJ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HZKvsZdShfG6SSVM0QYg8O6NycaYdNvc?usp=drive_lin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A5E43-84E2-4B2A-A2E1-65790BB43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5" y="1"/>
            <a:ext cx="12219449" cy="6857999"/>
          </a:xfrm>
          <a:prstGeom prst="rect">
            <a:avLst/>
          </a:prstGeom>
        </p:spPr>
      </p:pic>
    </p:spTree>
    <p:extLst>
      <p:ext uri="{BB962C8B-B14F-4D97-AF65-F5344CB8AC3E}">
        <p14:creationId xmlns:p14="http://schemas.microsoft.com/office/powerpoint/2010/main" val="318080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0F92EDB-588C-49C0-B723-6FF516416877}"/>
              </a:ext>
            </a:extLst>
          </p:cNvPr>
          <p:cNvSpPr txBox="1"/>
          <p:nvPr/>
        </p:nvSpPr>
        <p:spPr>
          <a:xfrm>
            <a:off x="5648960" y="2971800"/>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E062E44F-4A5A-450E-9309-9B6B9A679E07}"/>
              </a:ext>
            </a:extLst>
          </p:cNvPr>
          <p:cNvSpPr txBox="1"/>
          <p:nvPr/>
        </p:nvSpPr>
        <p:spPr>
          <a:xfrm>
            <a:off x="2560320" y="91440"/>
            <a:ext cx="7508239" cy="769441"/>
          </a:xfrm>
          <a:prstGeom prst="rect">
            <a:avLst/>
          </a:prstGeom>
          <a:noFill/>
        </p:spPr>
        <p:txBody>
          <a:bodyPr wrap="square" rtlCol="0">
            <a:spAutoFit/>
          </a:bodyPr>
          <a:lstStyle/>
          <a:p>
            <a:pPr algn="ctr"/>
            <a:r>
              <a:rPr lang="en-US" sz="4400" dirty="0">
                <a:solidFill>
                  <a:schemeClr val="accent1"/>
                </a:solidFill>
                <a:latin typeface="Bahnschrift SemiBold" panose="020B0502040204020203" pitchFamily="34" charset="0"/>
              </a:rPr>
              <a:t>DATA CLEANING PROCESS</a:t>
            </a:r>
          </a:p>
        </p:txBody>
      </p:sp>
      <p:sp>
        <p:nvSpPr>
          <p:cNvPr id="2" name="TextBox 1">
            <a:extLst>
              <a:ext uri="{FF2B5EF4-FFF2-40B4-BE49-F238E27FC236}">
                <a16:creationId xmlns:a16="http://schemas.microsoft.com/office/drawing/2014/main" id="{306A1C2F-BC23-479D-9D59-9BEAF9E60E41}"/>
              </a:ext>
            </a:extLst>
          </p:cNvPr>
          <p:cNvSpPr txBox="1"/>
          <p:nvPr/>
        </p:nvSpPr>
        <p:spPr>
          <a:xfrm>
            <a:off x="5648960" y="295656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D2E91832-FC23-4B31-AE36-900B42249ABA}"/>
              </a:ext>
            </a:extLst>
          </p:cNvPr>
          <p:cNvSpPr txBox="1"/>
          <p:nvPr/>
        </p:nvSpPr>
        <p:spPr>
          <a:xfrm>
            <a:off x="650240" y="1361440"/>
            <a:ext cx="10027920" cy="3046988"/>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t>Missing values were removed.</a:t>
            </a:r>
          </a:p>
          <a:p>
            <a:pPr marL="457200" indent="-457200">
              <a:buFont typeface="Wingdings" panose="05000000000000000000" pitchFamily="2" charset="2"/>
              <a:buChar char="Ø"/>
            </a:pPr>
            <a:r>
              <a:rPr lang="en-US" sz="3200" dirty="0"/>
              <a:t>Price, item_name, and category were merged from menu_id to order_id.</a:t>
            </a:r>
          </a:p>
          <a:p>
            <a:pPr marL="457200" indent="-457200">
              <a:buFont typeface="Wingdings" panose="05000000000000000000" pitchFamily="2" charset="2"/>
              <a:buChar char="Ø"/>
            </a:pPr>
            <a:r>
              <a:rPr lang="en-US" sz="3200" dirty="0"/>
              <a:t>Date function query was created.</a:t>
            </a:r>
          </a:p>
          <a:p>
            <a:pPr marL="457200" indent="-457200">
              <a:buFont typeface="Wingdings" panose="05000000000000000000" pitchFamily="2" charset="2"/>
              <a:buChar char="Ø"/>
            </a:pPr>
            <a:r>
              <a:rPr lang="en-US" sz="3200" dirty="0"/>
              <a:t>New measure; Total sales, was created.</a:t>
            </a:r>
          </a:p>
          <a:p>
            <a:pPr marL="457200" indent="-457200">
              <a:buFont typeface="Wingdings" panose="05000000000000000000" pitchFamily="2" charset="2"/>
              <a:buChar char="Ø"/>
            </a:pPr>
            <a:endParaRPr lang="en-US" sz="3200" dirty="0"/>
          </a:p>
        </p:txBody>
      </p:sp>
      <p:sp>
        <p:nvSpPr>
          <p:cNvPr id="4" name="Rectangle: Rounded Corners 3">
            <a:extLst>
              <a:ext uri="{FF2B5EF4-FFF2-40B4-BE49-F238E27FC236}">
                <a16:creationId xmlns:a16="http://schemas.microsoft.com/office/drawing/2014/main" id="{D2845954-BB4F-48C4-B9C6-1F6EE230DE11}"/>
              </a:ext>
            </a:extLst>
          </p:cNvPr>
          <p:cNvSpPr/>
          <p:nvPr/>
        </p:nvSpPr>
        <p:spPr>
          <a:xfrm>
            <a:off x="182880" y="4155440"/>
            <a:ext cx="5466080" cy="19507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4403CC-AA83-4BF1-85F8-CCDEAF2F7F32}"/>
              </a:ext>
            </a:extLst>
          </p:cNvPr>
          <p:cNvSpPr txBox="1"/>
          <p:nvPr/>
        </p:nvSpPr>
        <p:spPr>
          <a:xfrm>
            <a:off x="396240" y="4277360"/>
            <a:ext cx="5699760" cy="1508105"/>
          </a:xfrm>
          <a:prstGeom prst="rect">
            <a:avLst/>
          </a:prstGeom>
          <a:noFill/>
        </p:spPr>
        <p:txBody>
          <a:bodyPr wrap="square" rtlCol="0">
            <a:spAutoFit/>
          </a:bodyPr>
          <a:lstStyle/>
          <a:p>
            <a:r>
              <a:rPr lang="en-US" sz="4400" dirty="0">
                <a:solidFill>
                  <a:schemeClr val="accent1"/>
                </a:solidFill>
                <a:latin typeface="Arial Narrow" panose="020B0606020202030204" pitchFamily="34" charset="0"/>
              </a:rPr>
              <a:t>AFTER CLEANING</a:t>
            </a:r>
          </a:p>
          <a:p>
            <a:pPr marL="342900" indent="-342900">
              <a:buFont typeface="Wingdings" panose="05000000000000000000" pitchFamily="2" charset="2"/>
              <a:buChar char="§"/>
            </a:pPr>
            <a:r>
              <a:rPr lang="en-US" sz="2400" dirty="0">
                <a:latin typeface="Arial Narrow" panose="020B0606020202030204" pitchFamily="34" charset="0"/>
              </a:rPr>
              <a:t>COLUMNS = 12</a:t>
            </a:r>
          </a:p>
          <a:p>
            <a:pPr marL="342900" indent="-342900">
              <a:buFont typeface="Wingdings" panose="05000000000000000000" pitchFamily="2" charset="2"/>
              <a:buChar char="§"/>
            </a:pPr>
            <a:r>
              <a:rPr lang="en-US" sz="2400" dirty="0">
                <a:latin typeface="Arial Narrow" panose="020B0606020202030204" pitchFamily="34" charset="0"/>
              </a:rPr>
              <a:t>ROWS = 12,129</a:t>
            </a:r>
          </a:p>
        </p:txBody>
      </p:sp>
    </p:spTree>
    <p:extLst>
      <p:ext uri="{BB962C8B-B14F-4D97-AF65-F5344CB8AC3E}">
        <p14:creationId xmlns:p14="http://schemas.microsoft.com/office/powerpoint/2010/main" val="179466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82D2D-D3D0-40CA-A61C-C6AF17432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320" y="802640"/>
            <a:ext cx="6522720" cy="6492240"/>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FBEF6F15-5E5F-430A-8F5E-5297E7D96804}"/>
              </a:ext>
            </a:extLst>
          </p:cNvPr>
          <p:cNvSpPr/>
          <p:nvPr/>
        </p:nvSpPr>
        <p:spPr>
          <a:xfrm>
            <a:off x="347516" y="2505670"/>
            <a:ext cx="510107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DATA INSIGHTS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22BF475E-334D-414C-9E41-70C6B31E4CCF}"/>
              </a:ext>
            </a:extLst>
          </p:cNvPr>
          <p:cNvSpPr/>
          <p:nvPr/>
        </p:nvSpPr>
        <p:spPr>
          <a:xfrm>
            <a:off x="167980" y="3677920"/>
            <a:ext cx="5541940" cy="2184400"/>
          </a:xfrm>
          <a:prstGeom prst="rect">
            <a:avLst/>
          </a:prstGeom>
          <a:no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C799067-8680-4F83-B9DE-29514A5530B4}"/>
              </a:ext>
            </a:extLst>
          </p:cNvPr>
          <p:cNvSpPr txBox="1"/>
          <p:nvPr/>
        </p:nvSpPr>
        <p:spPr>
          <a:xfrm>
            <a:off x="284480" y="3901440"/>
            <a:ext cx="5252720" cy="1877437"/>
          </a:xfrm>
          <a:prstGeom prst="rect">
            <a:avLst/>
          </a:prstGeom>
          <a:noFill/>
        </p:spPr>
        <p:txBody>
          <a:bodyPr wrap="square" rtlCol="0">
            <a:spAutoFit/>
          </a:bodyPr>
          <a:lstStyle/>
          <a:p>
            <a:r>
              <a:rPr lang="en-US" sz="2800" dirty="0">
                <a:solidFill>
                  <a:schemeClr val="accent1"/>
                </a:solidFill>
                <a:latin typeface="Bahnschrift Light" panose="020B0502040204020203" pitchFamily="34" charset="0"/>
              </a:rPr>
              <a:t>KEL’S CUISINE SALES ANALYSIS</a:t>
            </a:r>
          </a:p>
          <a:p>
            <a:endParaRPr lang="en-US" sz="2000" dirty="0">
              <a:solidFill>
                <a:schemeClr val="accent1"/>
              </a:solidFill>
              <a:latin typeface="Bahnschrift Light" panose="020B0502040204020203" pitchFamily="34" charset="0"/>
            </a:endParaRPr>
          </a:p>
          <a:p>
            <a:pPr marL="342900" indent="-342900">
              <a:buFont typeface="Wingdings" panose="05000000000000000000" pitchFamily="2" charset="2"/>
              <a:buChar char="q"/>
            </a:pPr>
            <a:r>
              <a:rPr lang="en-US" sz="2000" dirty="0">
                <a:latin typeface="Bahnschrift Light" panose="020B0502040204020203" pitchFamily="34" charset="0"/>
              </a:rPr>
              <a:t>PRODUCT SALES ANALYSIS</a:t>
            </a:r>
          </a:p>
          <a:p>
            <a:pPr marL="342900" indent="-342900">
              <a:buFont typeface="Wingdings" panose="05000000000000000000" pitchFamily="2" charset="2"/>
              <a:buChar char="q"/>
            </a:pPr>
            <a:r>
              <a:rPr lang="en-US" sz="2000" dirty="0">
                <a:latin typeface="Bahnschrift Light" panose="020B0502040204020203" pitchFamily="34" charset="0"/>
              </a:rPr>
              <a:t>MONTHLY SALES ANALYSIS</a:t>
            </a:r>
          </a:p>
        </p:txBody>
      </p:sp>
      <p:sp>
        <p:nvSpPr>
          <p:cNvPr id="20" name="Rectangle 19">
            <a:extLst>
              <a:ext uri="{FF2B5EF4-FFF2-40B4-BE49-F238E27FC236}">
                <a16:creationId xmlns:a16="http://schemas.microsoft.com/office/drawing/2014/main" id="{EDAD7CDF-E4D3-4806-8085-AFED120DA72F}"/>
              </a:ext>
            </a:extLst>
          </p:cNvPr>
          <p:cNvSpPr/>
          <p:nvPr/>
        </p:nvSpPr>
        <p:spPr>
          <a:xfrm>
            <a:off x="284480" y="995680"/>
            <a:ext cx="115448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03.</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6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137D3B-A1EC-4D4D-88D0-BB7E2ED7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4" y="0"/>
            <a:ext cx="11984071" cy="5267740"/>
          </a:xfrm>
          <a:prstGeom prst="rect">
            <a:avLst/>
          </a:prstGeom>
        </p:spPr>
      </p:pic>
      <p:sp>
        <p:nvSpPr>
          <p:cNvPr id="2" name="Rectangle 1">
            <a:extLst>
              <a:ext uri="{FF2B5EF4-FFF2-40B4-BE49-F238E27FC236}">
                <a16:creationId xmlns:a16="http://schemas.microsoft.com/office/drawing/2014/main" id="{F63B584E-1949-411C-87CA-9F5D4AAF4CA8}"/>
              </a:ext>
            </a:extLst>
          </p:cNvPr>
          <p:cNvSpPr/>
          <p:nvPr/>
        </p:nvSpPr>
        <p:spPr>
          <a:xfrm>
            <a:off x="248478" y="5446643"/>
            <a:ext cx="11678480" cy="13318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AA88E0-1BEE-4415-BF66-5DC9CFD44391}"/>
              </a:ext>
            </a:extLst>
          </p:cNvPr>
          <p:cNvSpPr txBox="1"/>
          <p:nvPr/>
        </p:nvSpPr>
        <p:spPr>
          <a:xfrm>
            <a:off x="357809" y="5555974"/>
            <a:ext cx="11310730" cy="1200329"/>
          </a:xfrm>
          <a:prstGeom prst="rect">
            <a:avLst/>
          </a:prstGeom>
          <a:noFill/>
        </p:spPr>
        <p:txBody>
          <a:bodyPr wrap="square" rtlCol="0">
            <a:spAutoFit/>
          </a:bodyPr>
          <a:lstStyle/>
          <a:p>
            <a:r>
              <a:rPr lang="en-US" dirty="0"/>
              <a:t>This data visualization shows the top five menu items that brought in the highest sales from the dataset given . </a:t>
            </a:r>
            <a:r>
              <a:rPr lang="en-US" b="1" dirty="0"/>
              <a:t>Korean Beef Bowl brought in the highest sales of $10.6k .</a:t>
            </a:r>
            <a:r>
              <a:rPr lang="en-US" dirty="0"/>
              <a:t> Since the Korean Beef Bowl is making high sales, it should be paid more attention to and it should be produced in more quantities to ensure more sales rolling in and other items on the visualization should be focused on.</a:t>
            </a:r>
            <a:endParaRPr lang="en-US" b="1" dirty="0"/>
          </a:p>
        </p:txBody>
      </p:sp>
    </p:spTree>
    <p:extLst>
      <p:ext uri="{BB962C8B-B14F-4D97-AF65-F5344CB8AC3E}">
        <p14:creationId xmlns:p14="http://schemas.microsoft.com/office/powerpoint/2010/main" val="156111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3B584E-1949-411C-87CA-9F5D4AAF4CA8}"/>
              </a:ext>
            </a:extLst>
          </p:cNvPr>
          <p:cNvSpPr/>
          <p:nvPr/>
        </p:nvSpPr>
        <p:spPr>
          <a:xfrm>
            <a:off x="248478" y="5446643"/>
            <a:ext cx="11678480" cy="13318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AA88E0-1BEE-4415-BF66-5DC9CFD44391}"/>
              </a:ext>
            </a:extLst>
          </p:cNvPr>
          <p:cNvSpPr txBox="1"/>
          <p:nvPr/>
        </p:nvSpPr>
        <p:spPr>
          <a:xfrm>
            <a:off x="357809" y="5555974"/>
            <a:ext cx="11310730" cy="1200329"/>
          </a:xfrm>
          <a:prstGeom prst="rect">
            <a:avLst/>
          </a:prstGeom>
          <a:noFill/>
        </p:spPr>
        <p:txBody>
          <a:bodyPr wrap="square" rtlCol="0">
            <a:spAutoFit/>
          </a:bodyPr>
          <a:lstStyle/>
          <a:p>
            <a:r>
              <a:rPr lang="en-US" dirty="0"/>
              <a:t>This data visualization shows the bottom five menu items that brought in the lowest sales from the dataset given . </a:t>
            </a:r>
            <a:r>
              <a:rPr lang="en-US" b="1" dirty="0"/>
              <a:t>Chicken Tacos brought in the lowest sales of $1.5k .</a:t>
            </a:r>
            <a:r>
              <a:rPr lang="en-US" dirty="0"/>
              <a:t> Items on the menu with low sales should be least produced or not produced anymore to prevent wastage and the cost used in producing those items could be used better in the items bringing in more sales.</a:t>
            </a:r>
            <a:endParaRPr lang="en-US" b="1" dirty="0"/>
          </a:p>
        </p:txBody>
      </p:sp>
      <p:pic>
        <p:nvPicPr>
          <p:cNvPr id="6" name="Picture 5">
            <a:extLst>
              <a:ext uri="{FF2B5EF4-FFF2-40B4-BE49-F238E27FC236}">
                <a16:creationId xmlns:a16="http://schemas.microsoft.com/office/drawing/2014/main" id="{C5BD3844-2843-43BC-98BC-88F621B03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84072" cy="5307496"/>
          </a:xfrm>
          <a:prstGeom prst="rect">
            <a:avLst/>
          </a:prstGeom>
        </p:spPr>
      </p:pic>
    </p:spTree>
    <p:extLst>
      <p:ext uri="{BB962C8B-B14F-4D97-AF65-F5344CB8AC3E}">
        <p14:creationId xmlns:p14="http://schemas.microsoft.com/office/powerpoint/2010/main" val="23305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3B584E-1949-411C-87CA-9F5D4AAF4CA8}"/>
              </a:ext>
            </a:extLst>
          </p:cNvPr>
          <p:cNvSpPr/>
          <p:nvPr/>
        </p:nvSpPr>
        <p:spPr>
          <a:xfrm>
            <a:off x="248478" y="5446643"/>
            <a:ext cx="11678480" cy="13318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AA88E0-1BEE-4415-BF66-5DC9CFD44391}"/>
              </a:ext>
            </a:extLst>
          </p:cNvPr>
          <p:cNvSpPr txBox="1"/>
          <p:nvPr/>
        </p:nvSpPr>
        <p:spPr>
          <a:xfrm>
            <a:off x="357809" y="5555974"/>
            <a:ext cx="11310730" cy="923330"/>
          </a:xfrm>
          <a:prstGeom prst="rect">
            <a:avLst/>
          </a:prstGeom>
          <a:noFill/>
        </p:spPr>
        <p:txBody>
          <a:bodyPr wrap="square" rtlCol="0">
            <a:spAutoFit/>
          </a:bodyPr>
          <a:lstStyle/>
          <a:p>
            <a:r>
              <a:rPr lang="en-US" dirty="0"/>
              <a:t>This data visualization shows the total sales of items by category which shows the total sales of items in</a:t>
            </a:r>
            <a:r>
              <a:rPr lang="en-US" b="1" dirty="0"/>
              <a:t> American Category has the lowest of $</a:t>
            </a:r>
            <a:r>
              <a:rPr lang="en-US" b="1"/>
              <a:t>28.24k taking, </a:t>
            </a:r>
            <a:r>
              <a:rPr lang="en-US" b="1" dirty="0"/>
              <a:t>17.74% of total sales by category</a:t>
            </a:r>
            <a:r>
              <a:rPr lang="en-US" dirty="0"/>
              <a:t>, while total sales of items in </a:t>
            </a:r>
            <a:r>
              <a:rPr lang="en-US" b="1" dirty="0"/>
              <a:t>Italian Category has the highest of </a:t>
            </a:r>
            <a:r>
              <a:rPr lang="en-US" b="1"/>
              <a:t>$49.46k, </a:t>
            </a:r>
            <a:r>
              <a:rPr lang="en-US" b="1" dirty="0"/>
              <a:t>taking 31.07% of total sales </a:t>
            </a:r>
            <a:r>
              <a:rPr lang="en-US" b="1"/>
              <a:t>by category.</a:t>
            </a:r>
            <a:r>
              <a:rPr lang="en-US"/>
              <a:t> </a:t>
            </a:r>
            <a:endParaRPr lang="en-US" b="1" dirty="0"/>
          </a:p>
        </p:txBody>
      </p:sp>
      <p:pic>
        <p:nvPicPr>
          <p:cNvPr id="5" name="Picture 4">
            <a:extLst>
              <a:ext uri="{FF2B5EF4-FFF2-40B4-BE49-F238E27FC236}">
                <a16:creationId xmlns:a16="http://schemas.microsoft.com/office/drawing/2014/main" id="{865A2683-6EF8-42C0-B59F-6293BE5AE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237922"/>
          </a:xfrm>
          <a:prstGeom prst="rect">
            <a:avLst/>
          </a:prstGeom>
        </p:spPr>
      </p:pic>
    </p:spTree>
    <p:extLst>
      <p:ext uri="{BB962C8B-B14F-4D97-AF65-F5344CB8AC3E}">
        <p14:creationId xmlns:p14="http://schemas.microsoft.com/office/powerpoint/2010/main" val="245209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3B584E-1949-411C-87CA-9F5D4AAF4CA8}"/>
              </a:ext>
            </a:extLst>
          </p:cNvPr>
          <p:cNvSpPr/>
          <p:nvPr/>
        </p:nvSpPr>
        <p:spPr>
          <a:xfrm>
            <a:off x="248478" y="5446643"/>
            <a:ext cx="11678480" cy="13318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AA88E0-1BEE-4415-BF66-5DC9CFD44391}"/>
              </a:ext>
            </a:extLst>
          </p:cNvPr>
          <p:cNvSpPr txBox="1"/>
          <p:nvPr/>
        </p:nvSpPr>
        <p:spPr>
          <a:xfrm>
            <a:off x="357809" y="5555974"/>
            <a:ext cx="11310730" cy="1200329"/>
          </a:xfrm>
          <a:prstGeom prst="rect">
            <a:avLst/>
          </a:prstGeom>
          <a:noFill/>
        </p:spPr>
        <p:txBody>
          <a:bodyPr wrap="square" rtlCol="0">
            <a:spAutoFit/>
          </a:bodyPr>
          <a:lstStyle/>
          <a:p>
            <a:r>
              <a:rPr lang="en-US" dirty="0"/>
              <a:t>This data visualization shows the top five most ordered items by category from the dataset given. </a:t>
            </a:r>
            <a:r>
              <a:rPr lang="en-US" b="1" dirty="0"/>
              <a:t>Hamburger has the highest number of orders having 622 orders which is in the American Category. </a:t>
            </a:r>
            <a:r>
              <a:rPr lang="en-US" dirty="0"/>
              <a:t>The items having large orders should be focused more on since they are the items people are ordering more. </a:t>
            </a:r>
            <a:endParaRPr lang="en-US" b="1" dirty="0"/>
          </a:p>
        </p:txBody>
      </p:sp>
      <p:pic>
        <p:nvPicPr>
          <p:cNvPr id="8" name="Picture 7">
            <a:extLst>
              <a:ext uri="{FF2B5EF4-FFF2-40B4-BE49-F238E27FC236}">
                <a16:creationId xmlns:a16="http://schemas.microsoft.com/office/drawing/2014/main" id="{ECB8F2BC-C297-416D-AC35-320FF8D0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5227983"/>
          </a:xfrm>
          <a:prstGeom prst="rect">
            <a:avLst/>
          </a:prstGeom>
        </p:spPr>
      </p:pic>
    </p:spTree>
    <p:extLst>
      <p:ext uri="{BB962C8B-B14F-4D97-AF65-F5344CB8AC3E}">
        <p14:creationId xmlns:p14="http://schemas.microsoft.com/office/powerpoint/2010/main" val="91152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3B584E-1949-411C-87CA-9F5D4AAF4CA8}"/>
              </a:ext>
            </a:extLst>
          </p:cNvPr>
          <p:cNvSpPr/>
          <p:nvPr/>
        </p:nvSpPr>
        <p:spPr>
          <a:xfrm>
            <a:off x="248478" y="5446643"/>
            <a:ext cx="11678480" cy="13318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AA88E0-1BEE-4415-BF66-5DC9CFD44391}"/>
              </a:ext>
            </a:extLst>
          </p:cNvPr>
          <p:cNvSpPr txBox="1"/>
          <p:nvPr/>
        </p:nvSpPr>
        <p:spPr>
          <a:xfrm>
            <a:off x="357809" y="5555974"/>
            <a:ext cx="11310730" cy="1200329"/>
          </a:xfrm>
          <a:prstGeom prst="rect">
            <a:avLst/>
          </a:prstGeom>
          <a:noFill/>
        </p:spPr>
        <p:txBody>
          <a:bodyPr wrap="square" rtlCol="0">
            <a:spAutoFit/>
          </a:bodyPr>
          <a:lstStyle/>
          <a:p>
            <a:r>
              <a:rPr lang="en-US" dirty="0"/>
              <a:t>This data visualization shows the least five least ordered items by category from the dataset given. </a:t>
            </a:r>
            <a:r>
              <a:rPr lang="en-US" b="1" dirty="0"/>
              <a:t>Chicken Tacos has the least number of orders having 123 orders which is in the Mexican Category. </a:t>
            </a:r>
            <a:r>
              <a:rPr lang="en-US" dirty="0"/>
              <a:t>The items having low orders should be removed or less produced in order to put the cost in producing those items in the items producing more orders.</a:t>
            </a:r>
            <a:endParaRPr lang="en-US" b="1" dirty="0"/>
          </a:p>
        </p:txBody>
      </p:sp>
      <p:pic>
        <p:nvPicPr>
          <p:cNvPr id="5" name="Picture 4">
            <a:extLst>
              <a:ext uri="{FF2B5EF4-FFF2-40B4-BE49-F238E27FC236}">
                <a16:creationId xmlns:a16="http://schemas.microsoft.com/office/drawing/2014/main" id="{DB84ADC2-AE4F-441B-A2B2-015B7775E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 y="-188844"/>
            <a:ext cx="12200282" cy="5337313"/>
          </a:xfrm>
          <a:prstGeom prst="rect">
            <a:avLst/>
          </a:prstGeom>
        </p:spPr>
      </p:pic>
    </p:spTree>
    <p:extLst>
      <p:ext uri="{BB962C8B-B14F-4D97-AF65-F5344CB8AC3E}">
        <p14:creationId xmlns:p14="http://schemas.microsoft.com/office/powerpoint/2010/main" val="293711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3B584E-1949-411C-87CA-9F5D4AAF4CA8}"/>
              </a:ext>
            </a:extLst>
          </p:cNvPr>
          <p:cNvSpPr/>
          <p:nvPr/>
        </p:nvSpPr>
        <p:spPr>
          <a:xfrm>
            <a:off x="119270" y="4035287"/>
            <a:ext cx="11966713" cy="150080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AA88E0-1BEE-4415-BF66-5DC9CFD44391}"/>
              </a:ext>
            </a:extLst>
          </p:cNvPr>
          <p:cNvSpPr txBox="1"/>
          <p:nvPr/>
        </p:nvSpPr>
        <p:spPr>
          <a:xfrm>
            <a:off x="248478" y="4035287"/>
            <a:ext cx="11479695" cy="1200329"/>
          </a:xfrm>
          <a:prstGeom prst="rect">
            <a:avLst/>
          </a:prstGeom>
          <a:noFill/>
        </p:spPr>
        <p:txBody>
          <a:bodyPr wrap="square" rtlCol="0">
            <a:spAutoFit/>
          </a:bodyPr>
          <a:lstStyle/>
          <a:p>
            <a:pPr algn="just"/>
            <a:r>
              <a:rPr lang="en-US" dirty="0"/>
              <a:t>This data visualization shows the </a:t>
            </a:r>
            <a:r>
              <a:rPr lang="en-US" b="1" dirty="0"/>
              <a:t>MONTHLY ANALYSIS</a:t>
            </a:r>
            <a:r>
              <a:rPr lang="en-US" dirty="0"/>
              <a:t> of </a:t>
            </a:r>
            <a:r>
              <a:rPr lang="en-US" b="1" dirty="0" err="1"/>
              <a:t>Kel’s</a:t>
            </a:r>
            <a:r>
              <a:rPr lang="en-US" b="1" dirty="0"/>
              <a:t> Cuisine. </a:t>
            </a:r>
            <a:r>
              <a:rPr lang="en-US" dirty="0"/>
              <a:t>The highest total orders is in the month of </a:t>
            </a:r>
            <a:r>
              <a:rPr lang="en-US" b="1" dirty="0"/>
              <a:t>March</a:t>
            </a:r>
            <a:r>
              <a:rPr lang="en-US" dirty="0"/>
              <a:t> having </a:t>
            </a:r>
            <a:r>
              <a:rPr lang="en-US" b="1" dirty="0"/>
              <a:t>4.14k </a:t>
            </a:r>
            <a:r>
              <a:rPr lang="en-US" dirty="0"/>
              <a:t>orders while the least total orders is in the month of </a:t>
            </a:r>
            <a:r>
              <a:rPr lang="en-US" b="1" dirty="0"/>
              <a:t>February </a:t>
            </a:r>
            <a:r>
              <a:rPr lang="en-US" dirty="0"/>
              <a:t>having </a:t>
            </a:r>
            <a:r>
              <a:rPr lang="en-US" b="1" dirty="0"/>
              <a:t>3.85k </a:t>
            </a:r>
            <a:r>
              <a:rPr lang="en-US" dirty="0"/>
              <a:t>orders. The highest total sales is in the month of </a:t>
            </a:r>
            <a:r>
              <a:rPr lang="en-US" b="1" dirty="0"/>
              <a:t>March </a:t>
            </a:r>
            <a:r>
              <a:rPr lang="en-US" dirty="0"/>
              <a:t>having the total sum of </a:t>
            </a:r>
            <a:r>
              <a:rPr lang="en-US" b="1" dirty="0"/>
              <a:t>$54.61k </a:t>
            </a:r>
            <a:r>
              <a:rPr lang="en-US" dirty="0"/>
              <a:t>sales while the least total sales is in the month of </a:t>
            </a:r>
            <a:r>
              <a:rPr lang="en-US" b="1" dirty="0"/>
              <a:t>February</a:t>
            </a:r>
            <a:r>
              <a:rPr lang="en-US" dirty="0"/>
              <a:t> having the total sum of </a:t>
            </a:r>
            <a:r>
              <a:rPr lang="en-US" b="1" dirty="0"/>
              <a:t>$50.79k </a:t>
            </a:r>
            <a:r>
              <a:rPr lang="en-US" dirty="0"/>
              <a:t>sales.</a:t>
            </a:r>
            <a:endParaRPr lang="en-US" b="1" dirty="0"/>
          </a:p>
        </p:txBody>
      </p:sp>
      <p:pic>
        <p:nvPicPr>
          <p:cNvPr id="8" name="Picture 7">
            <a:extLst>
              <a:ext uri="{FF2B5EF4-FFF2-40B4-BE49-F238E27FC236}">
                <a16:creationId xmlns:a16="http://schemas.microsoft.com/office/drawing/2014/main" id="{90BC4E80-A32D-4A3D-AE31-88C4DD2FE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0" y="137105"/>
            <a:ext cx="12165340" cy="3597702"/>
          </a:xfrm>
          <a:prstGeom prst="rect">
            <a:avLst/>
          </a:prstGeom>
        </p:spPr>
      </p:pic>
    </p:spTree>
    <p:extLst>
      <p:ext uri="{BB962C8B-B14F-4D97-AF65-F5344CB8AC3E}">
        <p14:creationId xmlns:p14="http://schemas.microsoft.com/office/powerpoint/2010/main" val="409177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1A36D-6406-476A-9769-9ABE30C0A258}"/>
              </a:ext>
            </a:extLst>
          </p:cNvPr>
          <p:cNvSpPr txBox="1"/>
          <p:nvPr/>
        </p:nvSpPr>
        <p:spPr>
          <a:xfrm>
            <a:off x="564896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533AE4D4-326C-4F2B-86E0-924527CB1357}"/>
              </a:ext>
            </a:extLst>
          </p:cNvPr>
          <p:cNvSpPr txBox="1"/>
          <p:nvPr/>
        </p:nvSpPr>
        <p:spPr>
          <a:xfrm>
            <a:off x="151517" y="-95791"/>
            <a:ext cx="11248666" cy="923330"/>
          </a:xfrm>
          <a:prstGeom prst="rect">
            <a:avLst/>
          </a:prstGeom>
          <a:noFill/>
        </p:spPr>
        <p:txBody>
          <a:bodyPr wrap="square" rtlCol="0">
            <a:spAutoFit/>
          </a:bodyPr>
          <a:lstStyle/>
          <a:p>
            <a:pPr algn="ctr"/>
            <a:r>
              <a:rPr lang="en-US" sz="5400" dirty="0"/>
              <a:t>KEL’S CUISINE DATA DASHBOARD</a:t>
            </a:r>
          </a:p>
        </p:txBody>
      </p:sp>
      <p:sp>
        <p:nvSpPr>
          <p:cNvPr id="10" name="Rectangle: Rounded Corners 9">
            <a:extLst>
              <a:ext uri="{FF2B5EF4-FFF2-40B4-BE49-F238E27FC236}">
                <a16:creationId xmlns:a16="http://schemas.microsoft.com/office/drawing/2014/main" id="{BBE6F1F7-C4D1-4BFE-9227-C5C92A29FF29}"/>
              </a:ext>
            </a:extLst>
          </p:cNvPr>
          <p:cNvSpPr/>
          <p:nvPr/>
        </p:nvSpPr>
        <p:spPr>
          <a:xfrm>
            <a:off x="619759" y="1564640"/>
            <a:ext cx="6228302" cy="1864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0517188-8107-49B3-8651-402123DFC07A}"/>
              </a:ext>
            </a:extLst>
          </p:cNvPr>
          <p:cNvSpPr txBox="1"/>
          <p:nvPr/>
        </p:nvSpPr>
        <p:spPr>
          <a:xfrm>
            <a:off x="695960" y="2115512"/>
            <a:ext cx="5659120" cy="1200329"/>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hlinkClick r:id="rId2"/>
              </a:rPr>
              <a:t>https://app.powerbi.com/view?r=eyJrIjoiZjE3ZGI5MGYtMDcyYy00NGNhLWI5YzAtOWNkNmFjMWFlMGQyIiwidCI6ImMwNjAzYjY0LTYyYTYtNDkyMy05YzU0LTkzMjFjM2YyMWVjNyJ9</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993752E-3B1B-4E34-86CE-0DF5117279A7}"/>
              </a:ext>
            </a:extLst>
          </p:cNvPr>
          <p:cNvSpPr txBox="1"/>
          <p:nvPr/>
        </p:nvSpPr>
        <p:spPr>
          <a:xfrm>
            <a:off x="695959" y="1564640"/>
            <a:ext cx="4571779" cy="369332"/>
          </a:xfrm>
          <a:prstGeom prst="rect">
            <a:avLst/>
          </a:prstGeom>
          <a:noFill/>
        </p:spPr>
        <p:txBody>
          <a:bodyPr wrap="square" rtlCol="0">
            <a:spAutoFit/>
          </a:bodyPr>
          <a:lstStyle/>
          <a:p>
            <a:r>
              <a:rPr lang="en-US" b="1" dirty="0"/>
              <a:t>DATA VISUALIZATION DASHBOARD LINK:</a:t>
            </a:r>
          </a:p>
        </p:txBody>
      </p:sp>
    </p:spTree>
    <p:extLst>
      <p:ext uri="{BB962C8B-B14F-4D97-AF65-F5344CB8AC3E}">
        <p14:creationId xmlns:p14="http://schemas.microsoft.com/office/powerpoint/2010/main" val="301614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52D82F-8D94-4267-A2FC-02A2137A36D8}"/>
              </a:ext>
            </a:extLst>
          </p:cNvPr>
          <p:cNvSpPr txBox="1"/>
          <p:nvPr/>
        </p:nvSpPr>
        <p:spPr>
          <a:xfrm>
            <a:off x="1808480" y="320615"/>
            <a:ext cx="7741920" cy="584775"/>
          </a:xfrm>
          <a:prstGeom prst="rect">
            <a:avLst/>
          </a:prstGeom>
          <a:noFill/>
        </p:spPr>
        <p:txBody>
          <a:bodyPr wrap="square" rtlCol="0">
            <a:spAutoFit/>
          </a:bodyPr>
          <a:lstStyle/>
          <a:p>
            <a:pPr algn="ctr"/>
            <a:r>
              <a:rPr lang="en-US" sz="3200" dirty="0">
                <a:latin typeface="Arial Rounded MT Bold" panose="020F0704030504030204" pitchFamily="34" charset="0"/>
              </a:rPr>
              <a:t>TABLE OF CONTENTS</a:t>
            </a:r>
          </a:p>
        </p:txBody>
      </p:sp>
      <p:graphicFrame>
        <p:nvGraphicFramePr>
          <p:cNvPr id="7" name="Diagram 6">
            <a:extLst>
              <a:ext uri="{FF2B5EF4-FFF2-40B4-BE49-F238E27FC236}">
                <a16:creationId xmlns:a16="http://schemas.microsoft.com/office/drawing/2014/main" id="{AE196677-48F3-41F3-A1F5-8A968FB7707A}"/>
              </a:ext>
            </a:extLst>
          </p:cNvPr>
          <p:cNvGraphicFramePr/>
          <p:nvPr>
            <p:extLst>
              <p:ext uri="{D42A27DB-BD31-4B8C-83A1-F6EECF244321}">
                <p14:modId xmlns:p14="http://schemas.microsoft.com/office/powerpoint/2010/main" val="3707734154"/>
              </p:ext>
            </p:extLst>
          </p:nvPr>
        </p:nvGraphicFramePr>
        <p:xfrm>
          <a:off x="944880" y="808295"/>
          <a:ext cx="10302240" cy="342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30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1A36D-6406-476A-9769-9ABE30C0A258}"/>
              </a:ext>
            </a:extLst>
          </p:cNvPr>
          <p:cNvSpPr txBox="1"/>
          <p:nvPr/>
        </p:nvSpPr>
        <p:spPr>
          <a:xfrm>
            <a:off x="564896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533AE4D4-326C-4F2B-86E0-924527CB1357}"/>
              </a:ext>
            </a:extLst>
          </p:cNvPr>
          <p:cNvSpPr txBox="1"/>
          <p:nvPr/>
        </p:nvSpPr>
        <p:spPr>
          <a:xfrm>
            <a:off x="1483360" y="10160"/>
            <a:ext cx="9428480" cy="923330"/>
          </a:xfrm>
          <a:prstGeom prst="rect">
            <a:avLst/>
          </a:prstGeom>
          <a:noFill/>
        </p:spPr>
        <p:txBody>
          <a:bodyPr wrap="square" rtlCol="0">
            <a:spAutoFit/>
          </a:bodyPr>
          <a:lstStyle/>
          <a:p>
            <a:pPr algn="ctr"/>
            <a:r>
              <a:rPr lang="en-US" sz="5400" dirty="0"/>
              <a:t>KEL’S CUISINE SALES DATA</a:t>
            </a:r>
          </a:p>
        </p:txBody>
      </p:sp>
      <p:pic>
        <p:nvPicPr>
          <p:cNvPr id="9" name="Picture 8">
            <a:extLst>
              <a:ext uri="{FF2B5EF4-FFF2-40B4-BE49-F238E27FC236}">
                <a16:creationId xmlns:a16="http://schemas.microsoft.com/office/drawing/2014/main" id="{F2B2DE62-D55F-4614-8C5F-70EA9CB4E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280" y="45720"/>
            <a:ext cx="4958080" cy="3743960"/>
          </a:xfrm>
          <a:prstGeom prst="rect">
            <a:avLst/>
          </a:prstGeom>
        </p:spPr>
      </p:pic>
      <p:sp>
        <p:nvSpPr>
          <p:cNvPr id="10" name="Rectangle: Rounded Corners 9">
            <a:extLst>
              <a:ext uri="{FF2B5EF4-FFF2-40B4-BE49-F238E27FC236}">
                <a16:creationId xmlns:a16="http://schemas.microsoft.com/office/drawing/2014/main" id="{BBE6F1F7-C4D1-4BFE-9227-C5C92A29FF29}"/>
              </a:ext>
            </a:extLst>
          </p:cNvPr>
          <p:cNvSpPr/>
          <p:nvPr/>
        </p:nvSpPr>
        <p:spPr>
          <a:xfrm>
            <a:off x="619760" y="1564640"/>
            <a:ext cx="6024880" cy="14071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0517188-8107-49B3-8651-402123DFC07A}"/>
              </a:ext>
            </a:extLst>
          </p:cNvPr>
          <p:cNvSpPr txBox="1"/>
          <p:nvPr/>
        </p:nvSpPr>
        <p:spPr>
          <a:xfrm>
            <a:off x="695960" y="2115512"/>
            <a:ext cx="5659120" cy="646331"/>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https://drive.google.com/drive/folders/1HZKvsZdShfG6SSVM0QYg8O6NycaYdNvc?usp=drive_link</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993752E-3B1B-4E34-86CE-0DF5117279A7}"/>
              </a:ext>
            </a:extLst>
          </p:cNvPr>
          <p:cNvSpPr txBox="1"/>
          <p:nvPr/>
        </p:nvSpPr>
        <p:spPr>
          <a:xfrm>
            <a:off x="695960" y="1816993"/>
            <a:ext cx="2865120" cy="369332"/>
          </a:xfrm>
          <a:prstGeom prst="rect">
            <a:avLst/>
          </a:prstGeom>
          <a:noFill/>
        </p:spPr>
        <p:txBody>
          <a:bodyPr wrap="square" rtlCol="0">
            <a:spAutoFit/>
          </a:bodyPr>
          <a:lstStyle/>
          <a:p>
            <a:r>
              <a:rPr lang="en-US" b="1" dirty="0"/>
              <a:t>DATA SOURCE LINK:</a:t>
            </a:r>
          </a:p>
        </p:txBody>
      </p:sp>
    </p:spTree>
    <p:extLst>
      <p:ext uri="{BB962C8B-B14F-4D97-AF65-F5344CB8AC3E}">
        <p14:creationId xmlns:p14="http://schemas.microsoft.com/office/powerpoint/2010/main" val="403549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82D2D-D3D0-40CA-A61C-C6AF17432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320" y="802640"/>
            <a:ext cx="6522720" cy="6492240"/>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FBEF6F15-5E5F-430A-8F5E-5297E7D96804}"/>
              </a:ext>
            </a:extLst>
          </p:cNvPr>
          <p:cNvSpPr/>
          <p:nvPr/>
        </p:nvSpPr>
        <p:spPr>
          <a:xfrm>
            <a:off x="167980" y="2505670"/>
            <a:ext cx="546014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INTRODUCTION</a:t>
            </a:r>
          </a:p>
        </p:txBody>
      </p:sp>
      <p:sp>
        <p:nvSpPr>
          <p:cNvPr id="10" name="Rectangle 9">
            <a:extLst>
              <a:ext uri="{FF2B5EF4-FFF2-40B4-BE49-F238E27FC236}">
                <a16:creationId xmlns:a16="http://schemas.microsoft.com/office/drawing/2014/main" id="{22BF475E-334D-414C-9E41-70C6B31E4CCF}"/>
              </a:ext>
            </a:extLst>
          </p:cNvPr>
          <p:cNvSpPr/>
          <p:nvPr/>
        </p:nvSpPr>
        <p:spPr>
          <a:xfrm>
            <a:off x="167980" y="3677920"/>
            <a:ext cx="5541940" cy="2184400"/>
          </a:xfrm>
          <a:prstGeom prst="rect">
            <a:avLst/>
          </a:prstGeom>
          <a:no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C799067-8680-4F83-B9DE-29514A5530B4}"/>
              </a:ext>
            </a:extLst>
          </p:cNvPr>
          <p:cNvSpPr txBox="1"/>
          <p:nvPr/>
        </p:nvSpPr>
        <p:spPr>
          <a:xfrm>
            <a:off x="284480" y="3901440"/>
            <a:ext cx="5252720" cy="954107"/>
          </a:xfrm>
          <a:prstGeom prst="rect">
            <a:avLst/>
          </a:prstGeom>
          <a:noFill/>
        </p:spPr>
        <p:txBody>
          <a:bodyPr wrap="square" rtlCol="0">
            <a:spAutoFit/>
          </a:bodyPr>
          <a:lstStyle/>
          <a:p>
            <a:r>
              <a:rPr lang="en-US" sz="2800" dirty="0">
                <a:solidFill>
                  <a:schemeClr val="accent1"/>
                </a:solidFill>
                <a:latin typeface="Bahnschrift Light" panose="020B0502040204020203" pitchFamily="34" charset="0"/>
              </a:rPr>
              <a:t>Brief introduction about the project.</a:t>
            </a:r>
          </a:p>
        </p:txBody>
      </p:sp>
      <p:sp>
        <p:nvSpPr>
          <p:cNvPr id="20" name="Rectangle 19">
            <a:extLst>
              <a:ext uri="{FF2B5EF4-FFF2-40B4-BE49-F238E27FC236}">
                <a16:creationId xmlns:a16="http://schemas.microsoft.com/office/drawing/2014/main" id="{EDAD7CDF-E4D3-4806-8085-AFED120DA72F}"/>
              </a:ext>
            </a:extLst>
          </p:cNvPr>
          <p:cNvSpPr/>
          <p:nvPr/>
        </p:nvSpPr>
        <p:spPr>
          <a:xfrm>
            <a:off x="284480" y="995680"/>
            <a:ext cx="115448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01.</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0860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FF614FB1-4F7D-4920-BF5B-8465B4F4EAD3}"/>
              </a:ext>
            </a:extLst>
          </p:cNvPr>
          <p:cNvSpPr/>
          <p:nvPr/>
        </p:nvSpPr>
        <p:spPr>
          <a:xfrm>
            <a:off x="1960880" y="822960"/>
            <a:ext cx="8270240" cy="5252720"/>
          </a:xfrm>
          <a:prstGeom prst="foldedCorner">
            <a:avLst/>
          </a:prstGeom>
          <a:solidFill>
            <a:schemeClr val="bg2"/>
          </a:solidFill>
          <a:ln>
            <a:solidFill>
              <a:schemeClr val="tx1"/>
            </a:solidFill>
          </a:ln>
          <a:effectLst>
            <a:reflection stA="85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BBA1334-A908-49B4-B6B6-80C17A345ECB}"/>
              </a:ext>
            </a:extLst>
          </p:cNvPr>
          <p:cNvSpPr/>
          <p:nvPr/>
        </p:nvSpPr>
        <p:spPr>
          <a:xfrm>
            <a:off x="2707148" y="1169015"/>
            <a:ext cx="6208751" cy="769441"/>
          </a:xfrm>
          <a:prstGeom prst="rect">
            <a:avLst/>
          </a:prstGeom>
          <a:noFill/>
        </p:spPr>
        <p:txBody>
          <a:bodyPr wrap="none" lIns="91440" tIns="45720" rIns="91440" bIns="45720">
            <a:spAutoFit/>
          </a:bodyPr>
          <a:lstStyle/>
          <a:p>
            <a:pPr algn="ctr"/>
            <a:r>
              <a:rPr lang="en-US" sz="4400" dirty="0">
                <a:ln w="0">
                  <a:solidFill>
                    <a:schemeClr val="tx1"/>
                  </a:solidFill>
                </a:ln>
                <a:solidFill>
                  <a:schemeClr val="tx2">
                    <a:lumMod val="60000"/>
                    <a:lumOff val="40000"/>
                  </a:schemeClr>
                </a:solidFill>
              </a:rPr>
              <a:t>COMPANY OVERVIEW</a:t>
            </a:r>
            <a:endParaRPr lang="en-US" sz="4400" b="0" cap="none" spc="0" dirty="0">
              <a:ln w="0">
                <a:solidFill>
                  <a:schemeClr val="tx1"/>
                </a:solidFill>
              </a:ln>
              <a:solidFill>
                <a:schemeClr val="tx2">
                  <a:lumMod val="60000"/>
                  <a:lumOff val="40000"/>
                </a:schemeClr>
              </a:solidFill>
              <a:effectLst/>
            </a:endParaRPr>
          </a:p>
        </p:txBody>
      </p:sp>
      <p:sp>
        <p:nvSpPr>
          <p:cNvPr id="6" name="TextBox 5">
            <a:extLst>
              <a:ext uri="{FF2B5EF4-FFF2-40B4-BE49-F238E27FC236}">
                <a16:creationId xmlns:a16="http://schemas.microsoft.com/office/drawing/2014/main" id="{797EF12D-0A49-429F-9AF6-7DD868A10F41}"/>
              </a:ext>
            </a:extLst>
          </p:cNvPr>
          <p:cNvSpPr txBox="1"/>
          <p:nvPr/>
        </p:nvSpPr>
        <p:spPr>
          <a:xfrm>
            <a:off x="5648960" y="5222240"/>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8404BDDF-A66C-4B68-B2A1-E53167087C47}"/>
              </a:ext>
            </a:extLst>
          </p:cNvPr>
          <p:cNvSpPr txBox="1"/>
          <p:nvPr/>
        </p:nvSpPr>
        <p:spPr>
          <a:xfrm>
            <a:off x="2113280" y="2296775"/>
            <a:ext cx="7995920" cy="3046988"/>
          </a:xfrm>
          <a:prstGeom prst="rect">
            <a:avLst/>
          </a:prstGeom>
          <a:noFill/>
        </p:spPr>
        <p:txBody>
          <a:bodyPr wrap="square" rtlCol="0">
            <a:spAutoFit/>
          </a:bodyPr>
          <a:lstStyle/>
          <a:p>
            <a:r>
              <a:rPr lang="en-US" sz="3200" dirty="0" err="1">
                <a:latin typeface="Bahnschrift SemiLight" panose="020B0502040204020203" pitchFamily="34" charset="0"/>
              </a:rPr>
              <a:t>Kel’s</a:t>
            </a:r>
            <a:r>
              <a:rPr lang="en-US" sz="3200" dirty="0">
                <a:latin typeface="Bahnschrift SemiLight" panose="020B0502040204020203" pitchFamily="34" charset="0"/>
              </a:rPr>
              <a:t> Cuisine is a restaurant which serves international cuisines. They sell delicacies based on different categories. Their various categories in which they serve cuisines are:</a:t>
            </a:r>
          </a:p>
          <a:p>
            <a:r>
              <a:rPr lang="en-US" sz="3200" dirty="0">
                <a:latin typeface="Bahnschrift SemiLight" panose="020B0502040204020203" pitchFamily="34" charset="0"/>
              </a:rPr>
              <a:t>American, Asian, Italian, Mexican.</a:t>
            </a:r>
          </a:p>
        </p:txBody>
      </p:sp>
    </p:spTree>
    <p:extLst>
      <p:ext uri="{BB962C8B-B14F-4D97-AF65-F5344CB8AC3E}">
        <p14:creationId xmlns:p14="http://schemas.microsoft.com/office/powerpoint/2010/main" val="100662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4DA46EDE-5BC6-42C8-B2C3-FE149D15D11F}"/>
              </a:ext>
            </a:extLst>
          </p:cNvPr>
          <p:cNvSpPr/>
          <p:nvPr/>
        </p:nvSpPr>
        <p:spPr>
          <a:xfrm>
            <a:off x="1960880" y="822960"/>
            <a:ext cx="8270240" cy="5252720"/>
          </a:xfrm>
          <a:prstGeom prst="foldedCorner">
            <a:avLst/>
          </a:prstGeom>
          <a:solidFill>
            <a:schemeClr val="bg2"/>
          </a:solidFill>
          <a:ln>
            <a:solidFill>
              <a:schemeClr val="tx1"/>
            </a:solidFill>
          </a:ln>
          <a:effectLst>
            <a:reflection stA="85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E0EC113-3D01-406D-A63A-A7D2CDEB43AB}"/>
              </a:ext>
            </a:extLst>
          </p:cNvPr>
          <p:cNvSpPr/>
          <p:nvPr/>
        </p:nvSpPr>
        <p:spPr>
          <a:xfrm>
            <a:off x="3889362" y="1169015"/>
            <a:ext cx="3844322" cy="769441"/>
          </a:xfrm>
          <a:prstGeom prst="rect">
            <a:avLst/>
          </a:prstGeom>
          <a:noFill/>
        </p:spPr>
        <p:txBody>
          <a:bodyPr wrap="none" lIns="91440" tIns="45720" rIns="91440" bIns="45720">
            <a:spAutoFit/>
          </a:bodyPr>
          <a:lstStyle/>
          <a:p>
            <a:pPr algn="ctr"/>
            <a:r>
              <a:rPr lang="en-US" sz="4400" b="0" cap="none" spc="0" dirty="0">
                <a:ln w="0">
                  <a:solidFill>
                    <a:schemeClr val="tx1"/>
                  </a:solidFill>
                </a:ln>
                <a:solidFill>
                  <a:schemeClr val="tx2">
                    <a:lumMod val="60000"/>
                    <a:lumOff val="40000"/>
                  </a:schemeClr>
                </a:solidFill>
                <a:effectLst/>
              </a:rPr>
              <a:t>PROJECT AI</a:t>
            </a:r>
            <a:r>
              <a:rPr lang="en-US" sz="4400" dirty="0">
                <a:ln w="0">
                  <a:solidFill>
                    <a:schemeClr val="tx1"/>
                  </a:solidFill>
                </a:ln>
                <a:solidFill>
                  <a:schemeClr val="tx2">
                    <a:lumMod val="60000"/>
                    <a:lumOff val="40000"/>
                  </a:schemeClr>
                </a:solidFill>
              </a:rPr>
              <a:t>M</a:t>
            </a:r>
            <a:endParaRPr lang="en-US" sz="4400" b="0" cap="none" spc="0" dirty="0">
              <a:ln w="0">
                <a:solidFill>
                  <a:schemeClr val="tx1"/>
                </a:solidFill>
              </a:ln>
              <a:solidFill>
                <a:schemeClr val="tx2">
                  <a:lumMod val="60000"/>
                  <a:lumOff val="40000"/>
                </a:schemeClr>
              </a:solidFill>
              <a:effectLst/>
            </a:endParaRPr>
          </a:p>
        </p:txBody>
      </p:sp>
      <p:sp>
        <p:nvSpPr>
          <p:cNvPr id="12" name="TextBox 11">
            <a:extLst>
              <a:ext uri="{FF2B5EF4-FFF2-40B4-BE49-F238E27FC236}">
                <a16:creationId xmlns:a16="http://schemas.microsoft.com/office/drawing/2014/main" id="{52FA4757-04D2-4DDA-9A54-7796FB30D186}"/>
              </a:ext>
            </a:extLst>
          </p:cNvPr>
          <p:cNvSpPr txBox="1"/>
          <p:nvPr/>
        </p:nvSpPr>
        <p:spPr>
          <a:xfrm>
            <a:off x="2245360" y="2164080"/>
            <a:ext cx="7792720" cy="3046988"/>
          </a:xfrm>
          <a:prstGeom prst="rect">
            <a:avLst/>
          </a:prstGeom>
          <a:noFill/>
        </p:spPr>
        <p:txBody>
          <a:bodyPr wrap="square" rtlCol="0">
            <a:spAutoFit/>
          </a:bodyPr>
          <a:lstStyle/>
          <a:p>
            <a:r>
              <a:rPr lang="en-US" sz="3200" dirty="0"/>
              <a:t>	</a:t>
            </a:r>
            <a:r>
              <a:rPr lang="en-US" sz="3200" dirty="0">
                <a:latin typeface="Bahnschrift SemiBold" panose="020B0502040204020203" pitchFamily="34" charset="0"/>
              </a:rPr>
              <a:t>To give insights on :</a:t>
            </a:r>
          </a:p>
          <a:p>
            <a:pPr marL="457200" indent="-457200">
              <a:buFont typeface="Arial" panose="020B0604020202020204" pitchFamily="34" charset="0"/>
              <a:buChar char="•"/>
            </a:pPr>
            <a:r>
              <a:rPr lang="en-US" sz="3200" dirty="0">
                <a:latin typeface="Bahnschrift SemiBold" panose="020B0502040204020203" pitchFamily="34" charset="0"/>
              </a:rPr>
              <a:t>The overall performance of the restaurant.</a:t>
            </a:r>
          </a:p>
          <a:p>
            <a:pPr marL="457200" indent="-457200">
              <a:buFont typeface="Arial" panose="020B0604020202020204" pitchFamily="34" charset="0"/>
              <a:buChar char="•"/>
            </a:pPr>
            <a:r>
              <a:rPr lang="en-US" sz="3200" dirty="0">
                <a:latin typeface="Bahnschrift SemiBold" panose="020B0502040204020203" pitchFamily="34" charset="0"/>
              </a:rPr>
              <a:t>Which cuisine needs more attention.</a:t>
            </a:r>
          </a:p>
          <a:p>
            <a:pPr marL="457200" indent="-457200">
              <a:buFont typeface="Arial" panose="020B0604020202020204" pitchFamily="34" charset="0"/>
              <a:buChar char="•"/>
            </a:pPr>
            <a:r>
              <a:rPr lang="en-US" sz="3200" dirty="0">
                <a:latin typeface="Bahnschrift SemiBold" panose="020B0502040204020203" pitchFamily="34" charset="0"/>
              </a:rPr>
              <a:t>What cuisine needs to be developed to make more profit.</a:t>
            </a:r>
          </a:p>
        </p:txBody>
      </p:sp>
    </p:spTree>
    <p:extLst>
      <p:ext uri="{BB962C8B-B14F-4D97-AF65-F5344CB8AC3E}">
        <p14:creationId xmlns:p14="http://schemas.microsoft.com/office/powerpoint/2010/main" val="161991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4DA46EDE-5BC6-42C8-B2C3-FE149D15D11F}"/>
              </a:ext>
            </a:extLst>
          </p:cNvPr>
          <p:cNvSpPr/>
          <p:nvPr/>
        </p:nvSpPr>
        <p:spPr>
          <a:xfrm>
            <a:off x="1960880" y="822960"/>
            <a:ext cx="8270240" cy="5252720"/>
          </a:xfrm>
          <a:prstGeom prst="foldedCorner">
            <a:avLst/>
          </a:prstGeom>
          <a:solidFill>
            <a:schemeClr val="bg2"/>
          </a:solidFill>
          <a:ln>
            <a:solidFill>
              <a:schemeClr val="tx1"/>
            </a:solidFill>
          </a:ln>
          <a:effectLst>
            <a:reflection stA="85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E0EC113-3D01-406D-A63A-A7D2CDEB43AB}"/>
              </a:ext>
            </a:extLst>
          </p:cNvPr>
          <p:cNvSpPr/>
          <p:nvPr/>
        </p:nvSpPr>
        <p:spPr>
          <a:xfrm>
            <a:off x="2711157" y="1169015"/>
            <a:ext cx="6200736" cy="769441"/>
          </a:xfrm>
          <a:prstGeom prst="rect">
            <a:avLst/>
          </a:prstGeom>
          <a:noFill/>
        </p:spPr>
        <p:txBody>
          <a:bodyPr wrap="none" lIns="91440" tIns="45720" rIns="91440" bIns="45720">
            <a:spAutoFit/>
          </a:bodyPr>
          <a:lstStyle/>
          <a:p>
            <a:pPr algn="ctr"/>
            <a:r>
              <a:rPr lang="en-US" sz="4400" dirty="0">
                <a:ln w="0">
                  <a:solidFill>
                    <a:schemeClr val="tx1"/>
                  </a:solidFill>
                </a:ln>
                <a:solidFill>
                  <a:schemeClr val="tx2">
                    <a:lumMod val="60000"/>
                    <a:lumOff val="40000"/>
                  </a:schemeClr>
                </a:solidFill>
              </a:rPr>
              <a:t>DATASET DESCRIPTION</a:t>
            </a:r>
            <a:endParaRPr lang="en-US" sz="4400" b="0" cap="none" spc="0" dirty="0">
              <a:ln w="0">
                <a:solidFill>
                  <a:schemeClr val="tx1"/>
                </a:solidFill>
              </a:ln>
              <a:solidFill>
                <a:schemeClr val="tx2">
                  <a:lumMod val="60000"/>
                  <a:lumOff val="40000"/>
                </a:schemeClr>
              </a:solidFill>
              <a:effectLst/>
            </a:endParaRPr>
          </a:p>
        </p:txBody>
      </p:sp>
      <p:sp>
        <p:nvSpPr>
          <p:cNvPr id="12" name="TextBox 11">
            <a:extLst>
              <a:ext uri="{FF2B5EF4-FFF2-40B4-BE49-F238E27FC236}">
                <a16:creationId xmlns:a16="http://schemas.microsoft.com/office/drawing/2014/main" id="{52FA4757-04D2-4DDA-9A54-7796FB30D186}"/>
              </a:ext>
            </a:extLst>
          </p:cNvPr>
          <p:cNvSpPr txBox="1"/>
          <p:nvPr/>
        </p:nvSpPr>
        <p:spPr>
          <a:xfrm>
            <a:off x="2245360" y="2164080"/>
            <a:ext cx="7792720" cy="206210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dataset contains: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Total columns : 9</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Total rows : 12,266</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Missing values: 172</a:t>
            </a:r>
          </a:p>
        </p:txBody>
      </p:sp>
    </p:spTree>
    <p:extLst>
      <p:ext uri="{BB962C8B-B14F-4D97-AF65-F5344CB8AC3E}">
        <p14:creationId xmlns:p14="http://schemas.microsoft.com/office/powerpoint/2010/main" val="216103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82D2D-D3D0-40CA-A61C-C6AF17432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320" y="802640"/>
            <a:ext cx="6522720" cy="6492240"/>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FBEF6F15-5E5F-430A-8F5E-5297E7D96804}"/>
              </a:ext>
            </a:extLst>
          </p:cNvPr>
          <p:cNvSpPr/>
          <p:nvPr/>
        </p:nvSpPr>
        <p:spPr>
          <a:xfrm>
            <a:off x="-82089" y="2505670"/>
            <a:ext cx="596028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DATA CLEANING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22BF475E-334D-414C-9E41-70C6B31E4CCF}"/>
              </a:ext>
            </a:extLst>
          </p:cNvPr>
          <p:cNvSpPr/>
          <p:nvPr/>
        </p:nvSpPr>
        <p:spPr>
          <a:xfrm>
            <a:off x="167980" y="3677920"/>
            <a:ext cx="5541940" cy="2184400"/>
          </a:xfrm>
          <a:prstGeom prst="rect">
            <a:avLst/>
          </a:prstGeom>
          <a:no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C799067-8680-4F83-B9DE-29514A5530B4}"/>
              </a:ext>
            </a:extLst>
          </p:cNvPr>
          <p:cNvSpPr txBox="1"/>
          <p:nvPr/>
        </p:nvSpPr>
        <p:spPr>
          <a:xfrm>
            <a:off x="284480" y="3901440"/>
            <a:ext cx="5252720" cy="954107"/>
          </a:xfrm>
          <a:prstGeom prst="rect">
            <a:avLst/>
          </a:prstGeom>
          <a:noFill/>
        </p:spPr>
        <p:txBody>
          <a:bodyPr wrap="square" rtlCol="0">
            <a:spAutoFit/>
          </a:bodyPr>
          <a:lstStyle/>
          <a:p>
            <a:r>
              <a:rPr lang="en-US" sz="2800" dirty="0">
                <a:solidFill>
                  <a:schemeClr val="accent1"/>
                </a:solidFill>
                <a:latin typeface="Bahnschrift Light" panose="020B0502040204020203" pitchFamily="34" charset="0"/>
              </a:rPr>
              <a:t>Brief description of the data preparation process.</a:t>
            </a:r>
          </a:p>
        </p:txBody>
      </p:sp>
      <p:sp>
        <p:nvSpPr>
          <p:cNvPr id="20" name="Rectangle 19">
            <a:extLst>
              <a:ext uri="{FF2B5EF4-FFF2-40B4-BE49-F238E27FC236}">
                <a16:creationId xmlns:a16="http://schemas.microsoft.com/office/drawing/2014/main" id="{EDAD7CDF-E4D3-4806-8085-AFED120DA72F}"/>
              </a:ext>
            </a:extLst>
          </p:cNvPr>
          <p:cNvSpPr/>
          <p:nvPr/>
        </p:nvSpPr>
        <p:spPr>
          <a:xfrm>
            <a:off x="284480" y="995680"/>
            <a:ext cx="115448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02.</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0419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E81DFC-9E37-4EAB-B945-B2D6A391F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3" y="863600"/>
            <a:ext cx="5724088" cy="5902959"/>
          </a:xfrm>
          <a:prstGeom prst="rect">
            <a:avLst/>
          </a:prstGeom>
        </p:spPr>
      </p:pic>
      <p:pic>
        <p:nvPicPr>
          <p:cNvPr id="9" name="Picture 8">
            <a:extLst>
              <a:ext uri="{FF2B5EF4-FFF2-40B4-BE49-F238E27FC236}">
                <a16:creationId xmlns:a16="http://schemas.microsoft.com/office/drawing/2014/main" id="{690F7142-BEE9-47DA-A548-DE63B2B5A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920" y="863600"/>
            <a:ext cx="6018727" cy="5902959"/>
          </a:xfrm>
          <a:prstGeom prst="rect">
            <a:avLst/>
          </a:prstGeom>
        </p:spPr>
      </p:pic>
      <p:sp>
        <p:nvSpPr>
          <p:cNvPr id="11" name="TextBox 10">
            <a:extLst>
              <a:ext uri="{FF2B5EF4-FFF2-40B4-BE49-F238E27FC236}">
                <a16:creationId xmlns:a16="http://schemas.microsoft.com/office/drawing/2014/main" id="{70F92EDB-588C-49C0-B723-6FF516416877}"/>
              </a:ext>
            </a:extLst>
          </p:cNvPr>
          <p:cNvSpPr txBox="1"/>
          <p:nvPr/>
        </p:nvSpPr>
        <p:spPr>
          <a:xfrm>
            <a:off x="5648960" y="2971800"/>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E062E44F-4A5A-450E-9309-9B6B9A679E07}"/>
              </a:ext>
            </a:extLst>
          </p:cNvPr>
          <p:cNvSpPr txBox="1"/>
          <p:nvPr/>
        </p:nvSpPr>
        <p:spPr>
          <a:xfrm>
            <a:off x="2560321" y="91440"/>
            <a:ext cx="6492240" cy="769441"/>
          </a:xfrm>
          <a:prstGeom prst="rect">
            <a:avLst/>
          </a:prstGeom>
          <a:noFill/>
        </p:spPr>
        <p:txBody>
          <a:bodyPr wrap="square" rtlCol="0">
            <a:spAutoFit/>
          </a:bodyPr>
          <a:lstStyle/>
          <a:p>
            <a:pPr algn="ctr"/>
            <a:r>
              <a:rPr lang="en-US" sz="4400" dirty="0">
                <a:solidFill>
                  <a:schemeClr val="accent1"/>
                </a:solidFill>
                <a:latin typeface="Bahnschrift SemiBold" panose="020B0502040204020203" pitchFamily="34" charset="0"/>
              </a:rPr>
              <a:t>RAW DATASET</a:t>
            </a:r>
          </a:p>
        </p:txBody>
      </p:sp>
    </p:spTree>
    <p:extLst>
      <p:ext uri="{BB962C8B-B14F-4D97-AF65-F5344CB8AC3E}">
        <p14:creationId xmlns:p14="http://schemas.microsoft.com/office/powerpoint/2010/main" val="1720832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607</TotalTime>
  <Words>652</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Narrow</vt:lpstr>
      <vt:lpstr>Arial Rounded MT Bold</vt:lpstr>
      <vt:lpstr>Bahnschrift Light</vt:lpstr>
      <vt:lpstr>Bahnschrift SemiBold</vt:lpstr>
      <vt:lpstr>Bahnschrift SemiLight</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Oluwatunmise Akinbosoye</dc:creator>
  <cp:lastModifiedBy>Oluwatunmise Akinbosoye</cp:lastModifiedBy>
  <cp:revision>57</cp:revision>
  <dcterms:created xsi:type="dcterms:W3CDTF">2024-01-31T22:15:38Z</dcterms:created>
  <dcterms:modified xsi:type="dcterms:W3CDTF">2024-03-12T03:41:01Z</dcterms:modified>
</cp:coreProperties>
</file>