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8" r:id="rId3"/>
    <p:sldId id="257" r:id="rId4"/>
    <p:sldId id="259" r:id="rId5"/>
    <p:sldId id="266" r:id="rId6"/>
    <p:sldId id="260" r:id="rId7"/>
    <p:sldId id="290" r:id="rId8"/>
    <p:sldId id="291" r:id="rId9"/>
    <p:sldId id="301" r:id="rId10"/>
    <p:sldId id="292" r:id="rId11"/>
    <p:sldId id="293" r:id="rId12"/>
    <p:sldId id="294" r:id="rId13"/>
    <p:sldId id="295" r:id="rId14"/>
    <p:sldId id="296" r:id="rId15"/>
    <p:sldId id="297" r:id="rId16"/>
    <p:sldId id="298" r:id="rId17"/>
    <p:sldId id="299" r:id="rId18"/>
    <p:sldId id="300" r:id="rId19"/>
    <p:sldId id="302" r:id="rId20"/>
    <p:sldId id="303" r:id="rId21"/>
    <p:sldId id="304" r:id="rId22"/>
    <p:sldId id="305" r:id="rId23"/>
    <p:sldId id="273" r:id="rId24"/>
    <p:sldId id="306" r:id="rId25"/>
  </p:sldIdLst>
  <p:sldSz cx="9144000" cy="5143500" type="screen16x9"/>
  <p:notesSz cx="6858000" cy="9144000"/>
  <p:embeddedFontLst>
    <p:embeddedFont>
      <p:font typeface="Fira Sans" panose="020B0503050000020004" pitchFamily="34" charset="0"/>
      <p:regular r:id="rId27"/>
      <p:bold r:id="rId28"/>
      <p:italic r:id="rId29"/>
      <p:boldItalic r:id="rId30"/>
    </p:embeddedFont>
    <p:embeddedFont>
      <p:font typeface="Fira Sans Condensed" panose="020B0503050000020004" pitchFamily="34" charset="0"/>
      <p:regular r:id="rId31"/>
      <p:bold r:id="rId32"/>
      <p:italic r:id="rId33"/>
      <p:boldItalic r:id="rId34"/>
    </p:embeddedFont>
    <p:embeddedFont>
      <p:font typeface="Fira Sans Extra Condensed" panose="020B0503050000020004" pitchFamily="34" charset="0"/>
      <p:regular r:id="rId35"/>
      <p:bold r:id="rId36"/>
      <p:italic r:id="rId37"/>
      <p:boldItalic r:id="rId38"/>
    </p:embeddedFont>
    <p:embeddedFont>
      <p:font typeface="Fira Sans Extra Condensed Medium" panose="020B0604020202020204" charset="0"/>
      <p:regular r:id="rId39"/>
      <p:bold r:id="rId40"/>
      <p:italic r:id="rId41"/>
      <p:boldItalic r:id="rId42"/>
    </p:embeddedFont>
    <p:embeddedFont>
      <p:font typeface="Fira Sans Extra Condensed SemiBold" panose="020B0604020202020204" charset="0"/>
      <p:regular r:id="rId43"/>
      <p:bold r:id="rId44"/>
      <p:italic r:id="rId45"/>
      <p:boldItalic r:id="rId46"/>
    </p:embeddedFont>
    <p:embeddedFont>
      <p:font typeface="Lato Light" panose="020F0502020204030203" pitchFamily="34" charset="0"/>
      <p:regular r:id="rId47"/>
      <p: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79" autoAdjust="0"/>
  </p:normalViewPr>
  <p:slideViewPr>
    <p:cSldViewPr snapToGrid="0">
      <p:cViewPr varScale="1">
        <p:scale>
          <a:sx n="79" d="100"/>
          <a:sy n="79" d="100"/>
        </p:scale>
        <p:origin x="10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41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30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79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610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45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11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45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373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3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01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5cce43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f5cce43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802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881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84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28bb875b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28bb875b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28bb875b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28bb875b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43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f5cce43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f5cce43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28bb875b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28bb875b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13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92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f5cce43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f5cce43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83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0000" y="307450"/>
            <a:ext cx="878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Fira Sans Extra Condensed"/>
              <a:buNone/>
              <a:defRPr sz="2400">
                <a:solidFill>
                  <a:schemeClr val="dk1"/>
                </a:solidFill>
                <a:latin typeface="Fira Sans Extra Condensed"/>
                <a:ea typeface="Fira Sans Extra Condensed"/>
                <a:cs typeface="Fira Sans Extra Condensed"/>
                <a:sym typeface="Fira Sans Extra Condensed"/>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5477">
          <p15:clr>
            <a:srgbClr val="EA4335"/>
          </p15:clr>
        </p15:guide>
        <p15:guide id="4" pos="1497">
          <p15:clr>
            <a:srgbClr val="EA4335"/>
          </p15:clr>
        </p15:guide>
        <p15:guide id="5" pos="4263">
          <p15:clr>
            <a:srgbClr val="EA4335"/>
          </p15:clr>
        </p15:guide>
        <p15:guide id="6" pos="288">
          <p15:clr>
            <a:srgbClr val="EA4335"/>
          </p15:clr>
        </p15:guide>
        <p15:guide id="7" orient="horz" pos="257">
          <p15:clr>
            <a:srgbClr val="EA4335"/>
          </p15:clr>
        </p15:guide>
        <p15:guide id="8" orient="horz" pos="298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uanbda.cf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1099050" y="399892"/>
            <a:ext cx="6945900" cy="162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600" b="1"/>
              <a:t>BÁO CÁO KINH DOANH</a:t>
            </a:r>
            <a:endParaRPr sz="4600"/>
          </a:p>
        </p:txBody>
      </p:sp>
      <p:sp>
        <p:nvSpPr>
          <p:cNvPr id="57" name="Google Shape;57;p15"/>
          <p:cNvSpPr txBox="1">
            <a:spLocks noGrp="1"/>
          </p:cNvSpPr>
          <p:nvPr>
            <p:ph type="subTitle" idx="1"/>
          </p:nvPr>
        </p:nvSpPr>
        <p:spPr>
          <a:xfrm>
            <a:off x="2103150" y="1942124"/>
            <a:ext cx="4937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by T</a:t>
            </a:r>
            <a:r>
              <a:rPr lang="es"/>
              <a:t>uabda</a:t>
            </a:r>
          </a:p>
          <a:p>
            <a:pPr marL="0" lvl="0" indent="0" algn="ctr" rtl="0">
              <a:spcBef>
                <a:spcPts val="0"/>
              </a:spcBef>
              <a:spcAft>
                <a:spcPts val="0"/>
              </a:spcAft>
              <a:buNone/>
            </a:pPr>
            <a:r>
              <a:rPr lang="en-US" sz="1200" u="sng">
                <a:solidFill>
                  <a:srgbClr val="1C3B6A"/>
                </a:solidFill>
                <a:latin typeface="Fira Sans" panose="020B0503050000020004" pitchFamily="34" charset="0"/>
                <a:hlinkClick r:id="rId3">
                  <a:extLst>
                    <a:ext uri="{A12FA001-AC4F-418D-AE19-62706E023703}">
                      <ahyp:hlinkClr xmlns:ahyp="http://schemas.microsoft.com/office/drawing/2018/hyperlinkcolor" val="tx"/>
                    </a:ext>
                  </a:extLst>
                </a:hlinkClick>
              </a:rPr>
              <a:t>t</a:t>
            </a:r>
            <a:r>
              <a:rPr lang="es" sz="1200" u="sng">
                <a:solidFill>
                  <a:srgbClr val="1C3B6A"/>
                </a:solidFill>
                <a:latin typeface="Fira Sans" panose="020B0503050000020004" pitchFamily="34" charset="0"/>
                <a:hlinkClick r:id="rId3">
                  <a:extLst>
                    <a:ext uri="{A12FA001-AC4F-418D-AE19-62706E023703}">
                      <ahyp:hlinkClr xmlns:ahyp="http://schemas.microsoft.com/office/drawing/2018/hyperlinkcolor" val="tx"/>
                    </a:ext>
                  </a:extLst>
                </a:hlinkClick>
              </a:rPr>
              <a:t>uanbda.cfe@gmail.co</a:t>
            </a:r>
            <a:r>
              <a:rPr lang="es" sz="1200" u="sng">
                <a:solidFill>
                  <a:schemeClr val="tx1">
                    <a:lumMod val="85000"/>
                    <a:lumOff val="15000"/>
                  </a:schemeClr>
                </a:solidFill>
                <a:latin typeface="Fira Sans" panose="020B0503050000020004" pitchFamily="34" charset="0"/>
                <a:hlinkClick r:id="rId3">
                  <a:extLst>
                    <a:ext uri="{A12FA001-AC4F-418D-AE19-62706E023703}">
                      <ahyp:hlinkClr xmlns:ahyp="http://schemas.microsoft.com/office/drawing/2018/hyperlinkcolor" val="tx"/>
                    </a:ext>
                  </a:extLst>
                </a:hlinkClick>
              </a:rPr>
              <a:t>m</a:t>
            </a:r>
            <a:r>
              <a:rPr lang="es" sz="1200" u="sng">
                <a:solidFill>
                  <a:schemeClr val="tx1">
                    <a:lumMod val="85000"/>
                    <a:lumOff val="15000"/>
                  </a:schemeClr>
                </a:solidFill>
                <a:latin typeface="Fira Sans" panose="020B0503050000020004" pitchFamily="34" charset="0"/>
              </a:rPr>
              <a:t> - (+84) 348 006 418</a:t>
            </a:r>
            <a:endParaRPr sz="1200" u="sng">
              <a:solidFill>
                <a:schemeClr val="tx1">
                  <a:lumMod val="85000"/>
                  <a:lumOff val="15000"/>
                </a:schemeClr>
              </a:solidFill>
              <a:latin typeface="Fira Sans" panose="020B0503050000020004" pitchFamily="34" charset="0"/>
            </a:endParaRPr>
          </a:p>
        </p:txBody>
      </p:sp>
      <p:sp>
        <p:nvSpPr>
          <p:cNvPr id="58" name="Google Shape;58;p15"/>
          <p:cNvSpPr/>
          <p:nvPr/>
        </p:nvSpPr>
        <p:spPr>
          <a:xfrm>
            <a:off x="7308768" y="3206875"/>
            <a:ext cx="1040006" cy="1536730"/>
          </a:xfrm>
          <a:custGeom>
            <a:avLst/>
            <a:gdLst/>
            <a:ahLst/>
            <a:cxnLst/>
            <a:rect l="l" t="t" r="r" b="b"/>
            <a:pathLst>
              <a:path w="9466" h="14783" extrusionOk="0">
                <a:moveTo>
                  <a:pt x="4737" y="0"/>
                </a:moveTo>
                <a:lnTo>
                  <a:pt x="1" y="2061"/>
                </a:lnTo>
                <a:lnTo>
                  <a:pt x="1" y="14782"/>
                </a:lnTo>
                <a:lnTo>
                  <a:pt x="9465" y="14782"/>
                </a:lnTo>
                <a:lnTo>
                  <a:pt x="9465" y="2061"/>
                </a:lnTo>
                <a:lnTo>
                  <a:pt x="47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445850" y="4240657"/>
            <a:ext cx="1043851" cy="502942"/>
          </a:xfrm>
          <a:custGeom>
            <a:avLst/>
            <a:gdLst/>
            <a:ahLst/>
            <a:cxnLst/>
            <a:rect l="l" t="t" r="r" b="b"/>
            <a:pathLst>
              <a:path w="9501" h="4949" extrusionOk="0">
                <a:moveTo>
                  <a:pt x="4728" y="0"/>
                </a:moveTo>
                <a:lnTo>
                  <a:pt x="1" y="2052"/>
                </a:lnTo>
                <a:lnTo>
                  <a:pt x="1" y="4948"/>
                </a:lnTo>
                <a:lnTo>
                  <a:pt x="9500" y="4948"/>
                </a:lnTo>
                <a:lnTo>
                  <a:pt x="9500" y="2052"/>
                </a:lnTo>
                <a:lnTo>
                  <a:pt x="4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029125" y="3637969"/>
            <a:ext cx="1039896" cy="1105639"/>
          </a:xfrm>
          <a:custGeom>
            <a:avLst/>
            <a:gdLst/>
            <a:ahLst/>
            <a:cxnLst/>
            <a:rect l="l" t="t" r="r" b="b"/>
            <a:pathLst>
              <a:path w="9465" h="10636" extrusionOk="0">
                <a:moveTo>
                  <a:pt x="4737" y="0"/>
                </a:moveTo>
                <a:lnTo>
                  <a:pt x="1" y="2051"/>
                </a:lnTo>
                <a:lnTo>
                  <a:pt x="1" y="10635"/>
                </a:lnTo>
                <a:lnTo>
                  <a:pt x="9465" y="10635"/>
                </a:lnTo>
                <a:lnTo>
                  <a:pt x="9465" y="2051"/>
                </a:lnTo>
                <a:lnTo>
                  <a:pt x="4737" y="0"/>
                </a:lnTo>
                <a:close/>
              </a:path>
            </a:pathLst>
          </a:custGeom>
          <a:solidFill>
            <a:srgbClr val="87B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5668953" y="3998175"/>
            <a:ext cx="1039896" cy="745419"/>
          </a:xfrm>
          <a:custGeom>
            <a:avLst/>
            <a:gdLst/>
            <a:ahLst/>
            <a:cxnLst/>
            <a:rect l="l" t="t" r="r" b="b"/>
            <a:pathLst>
              <a:path w="9465" h="7335" extrusionOk="0">
                <a:moveTo>
                  <a:pt x="4737" y="1"/>
                </a:moveTo>
                <a:lnTo>
                  <a:pt x="0" y="2052"/>
                </a:lnTo>
                <a:lnTo>
                  <a:pt x="0" y="7334"/>
                </a:lnTo>
                <a:lnTo>
                  <a:pt x="9464" y="7334"/>
                </a:lnTo>
                <a:lnTo>
                  <a:pt x="9464" y="2052"/>
                </a:lnTo>
                <a:lnTo>
                  <a:pt x="4737" y="1"/>
                </a:lnTo>
                <a:close/>
              </a:path>
            </a:pathLst>
          </a:custGeom>
          <a:solidFill>
            <a:srgbClr val="39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66425" y="3290175"/>
            <a:ext cx="1040006" cy="1453428"/>
          </a:xfrm>
          <a:custGeom>
            <a:avLst/>
            <a:gdLst/>
            <a:ahLst/>
            <a:cxnLst/>
            <a:rect l="l" t="t" r="r" b="b"/>
            <a:pathLst>
              <a:path w="9466" h="14783" extrusionOk="0">
                <a:moveTo>
                  <a:pt x="4737" y="0"/>
                </a:moveTo>
                <a:lnTo>
                  <a:pt x="1" y="2061"/>
                </a:lnTo>
                <a:lnTo>
                  <a:pt x="1" y="14782"/>
                </a:lnTo>
                <a:lnTo>
                  <a:pt x="9465" y="14782"/>
                </a:lnTo>
                <a:lnTo>
                  <a:pt x="9465" y="2061"/>
                </a:lnTo>
                <a:lnTo>
                  <a:pt x="4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DOANH THU THEO KÊNH BÁN HÀNG</a:t>
            </a:r>
            <a:endParaRPr sz="2000" b="0"/>
          </a:p>
        </p:txBody>
      </p:sp>
      <p:sp>
        <p:nvSpPr>
          <p:cNvPr id="9" name="Google Shape;67;p16">
            <a:extLst>
              <a:ext uri="{FF2B5EF4-FFF2-40B4-BE49-F238E27FC236}">
                <a16:creationId xmlns:a16="http://schemas.microsoft.com/office/drawing/2014/main" id="{D5670685-0929-AA27-03B3-DB85515FD37E}"/>
              </a:ext>
            </a:extLst>
          </p:cNvPr>
          <p:cNvSpPr txBox="1">
            <a:spLocks/>
          </p:cNvSpPr>
          <p:nvPr/>
        </p:nvSpPr>
        <p:spPr>
          <a:xfrm>
            <a:off x="585215" y="1576714"/>
            <a:ext cx="2731008" cy="2493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vi-VN" sz="1200">
                <a:solidFill>
                  <a:schemeClr val="tx1">
                    <a:lumMod val="85000"/>
                    <a:lumOff val="15000"/>
                  </a:schemeClr>
                </a:solidFill>
                <a:latin typeface="Fira Sans Condensed" panose="020B0604020202020204" pitchFamily="34" charset="0"/>
              </a:rPr>
              <a:t>Hệ thống siêu thị và cửa hàng sữa </a:t>
            </a:r>
            <a:r>
              <a:rPr lang="vi-VN" sz="1200" b="0">
                <a:solidFill>
                  <a:schemeClr val="tx1">
                    <a:lumMod val="85000"/>
                    <a:lumOff val="15000"/>
                  </a:schemeClr>
                </a:solidFill>
                <a:latin typeface="Fira Sans Condensed" panose="020B0604020202020204" pitchFamily="34" charset="0"/>
              </a:rPr>
              <a:t>có xu hướng </a:t>
            </a:r>
            <a:r>
              <a:rPr lang="vi-VN" sz="1200">
                <a:solidFill>
                  <a:schemeClr val="tx1">
                    <a:lumMod val="85000"/>
                    <a:lumOff val="15000"/>
                  </a:schemeClr>
                </a:solidFill>
                <a:latin typeface="Fira Sans Condensed" panose="020B0604020202020204" pitchFamily="34" charset="0"/>
              </a:rPr>
              <a:t>tăng trưởng doanh thu vào 2015 và giảm vào 2016</a:t>
            </a:r>
            <a:r>
              <a:rPr lang="vi-VN" sz="1200" b="0">
                <a:solidFill>
                  <a:schemeClr val="tx1">
                    <a:lumMod val="85000"/>
                    <a:lumOff val="15000"/>
                  </a:schemeClr>
                </a:solidFill>
                <a:latin typeface="Fira Sans Condensed" panose="020B0604020202020204" pitchFamily="34" charset="0"/>
              </a:rPr>
              <a:t>. Cụ thể, năm 2015 doanh thu của các cửa hàng sữa tăng mạnh </a:t>
            </a:r>
            <a:r>
              <a:rPr lang="vi-VN" sz="1200">
                <a:solidFill>
                  <a:schemeClr val="tx1">
                    <a:lumMod val="85000"/>
                    <a:lumOff val="15000"/>
                  </a:schemeClr>
                </a:solidFill>
                <a:latin typeface="Fira Sans Condensed" panose="020B0604020202020204" pitchFamily="34" charset="0"/>
              </a:rPr>
              <a:t>tới hơn 58% so với 2014</a:t>
            </a:r>
            <a:r>
              <a:rPr lang="vi-VN" sz="1200" b="0">
                <a:solidFill>
                  <a:schemeClr val="tx1">
                    <a:lumMod val="85000"/>
                    <a:lumOff val="15000"/>
                  </a:schemeClr>
                </a:solidFill>
                <a:latin typeface="Fira Sans Condensed" panose="020B0604020202020204" pitchFamily="34" charset="0"/>
              </a:rPr>
              <a:t>, trong khi đó mức tăng tương ứng của hệ thống các siêu thị là </a:t>
            </a:r>
            <a:r>
              <a:rPr lang="vi-VN" sz="1200">
                <a:solidFill>
                  <a:schemeClr val="tx1">
                    <a:lumMod val="85000"/>
                    <a:lumOff val="15000"/>
                  </a:schemeClr>
                </a:solidFill>
                <a:latin typeface="Fira Sans Condensed" panose="020B0604020202020204" pitchFamily="34" charset="0"/>
              </a:rPr>
              <a:t>hơn 32%. </a:t>
            </a:r>
            <a:endParaRPr lang="en-US" sz="1200" i="1">
              <a:solidFill>
                <a:schemeClr val="tx1">
                  <a:lumMod val="85000"/>
                  <a:lumOff val="15000"/>
                </a:schemeClr>
              </a:solidFill>
              <a:latin typeface="Fira Sans Condensed" panose="020B0604020202020204" pitchFamily="34" charset="0"/>
            </a:endParaRPr>
          </a:p>
        </p:txBody>
      </p:sp>
      <p:pic>
        <p:nvPicPr>
          <p:cNvPr id="15" name="Picture 14">
            <a:extLst>
              <a:ext uri="{FF2B5EF4-FFF2-40B4-BE49-F238E27FC236}">
                <a16:creationId xmlns:a16="http://schemas.microsoft.com/office/drawing/2014/main" id="{476A709B-4989-8A15-6B61-AB1648313617}"/>
              </a:ext>
            </a:extLst>
          </p:cNvPr>
          <p:cNvPicPr>
            <a:picLocks noChangeAspect="1"/>
          </p:cNvPicPr>
          <p:nvPr/>
        </p:nvPicPr>
        <p:blipFill>
          <a:blip r:embed="rId3"/>
          <a:stretch>
            <a:fillRect/>
          </a:stretch>
        </p:blipFill>
        <p:spPr>
          <a:xfrm>
            <a:off x="3511297" y="880150"/>
            <a:ext cx="5047488" cy="3886964"/>
          </a:xfrm>
          <a:prstGeom prst="rect">
            <a:avLst/>
          </a:prstGeom>
        </p:spPr>
      </p:pic>
    </p:spTree>
    <p:extLst>
      <p:ext uri="{BB962C8B-B14F-4D97-AF65-F5344CB8AC3E}">
        <p14:creationId xmlns:p14="http://schemas.microsoft.com/office/powerpoint/2010/main" val="319016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HOẠT ĐỘNG BÁN HÀNG CỦA NHÂN VIÊN</a:t>
            </a:r>
            <a:endParaRPr sz="2000" b="0"/>
          </a:p>
        </p:txBody>
      </p:sp>
      <p:sp>
        <p:nvSpPr>
          <p:cNvPr id="2" name="Google Shape;160;p19">
            <a:extLst>
              <a:ext uri="{FF2B5EF4-FFF2-40B4-BE49-F238E27FC236}">
                <a16:creationId xmlns:a16="http://schemas.microsoft.com/office/drawing/2014/main" id="{4540321E-DD7B-E4F4-26E9-287116BE5B37}"/>
              </a:ext>
            </a:extLst>
          </p:cNvPr>
          <p:cNvSpPr/>
          <p:nvPr/>
        </p:nvSpPr>
        <p:spPr>
          <a:xfrm>
            <a:off x="2310882"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 name="Google Shape;161;p19">
            <a:extLst>
              <a:ext uri="{FF2B5EF4-FFF2-40B4-BE49-F238E27FC236}">
                <a16:creationId xmlns:a16="http://schemas.microsoft.com/office/drawing/2014/main" id="{72DE9019-45DC-76E6-9968-FDB6275C8662}"/>
              </a:ext>
            </a:extLst>
          </p:cNvPr>
          <p:cNvSpPr/>
          <p:nvPr/>
        </p:nvSpPr>
        <p:spPr>
          <a:xfrm>
            <a:off x="2542555"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4" name="Google Shape;162;p19">
            <a:extLst>
              <a:ext uri="{FF2B5EF4-FFF2-40B4-BE49-F238E27FC236}">
                <a16:creationId xmlns:a16="http://schemas.microsoft.com/office/drawing/2014/main" id="{F6EED8B5-E765-D59C-28D2-D2617E841C6A}"/>
              </a:ext>
            </a:extLst>
          </p:cNvPr>
          <p:cNvSpPr/>
          <p:nvPr/>
        </p:nvSpPr>
        <p:spPr>
          <a:xfrm>
            <a:off x="2774228"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 name="Google Shape;163;p19">
            <a:extLst>
              <a:ext uri="{FF2B5EF4-FFF2-40B4-BE49-F238E27FC236}">
                <a16:creationId xmlns:a16="http://schemas.microsoft.com/office/drawing/2014/main" id="{98AD9F65-E15D-7AAF-5806-104116200392}"/>
              </a:ext>
            </a:extLst>
          </p:cNvPr>
          <p:cNvSpPr/>
          <p:nvPr/>
        </p:nvSpPr>
        <p:spPr>
          <a:xfrm>
            <a:off x="3002894"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 name="Google Shape;164;p19">
            <a:extLst>
              <a:ext uri="{FF2B5EF4-FFF2-40B4-BE49-F238E27FC236}">
                <a16:creationId xmlns:a16="http://schemas.microsoft.com/office/drawing/2014/main" id="{4188241D-1F77-6086-359E-497129A8987F}"/>
              </a:ext>
            </a:extLst>
          </p:cNvPr>
          <p:cNvSpPr/>
          <p:nvPr/>
        </p:nvSpPr>
        <p:spPr>
          <a:xfrm>
            <a:off x="3234567"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12" name="Google Shape;165;p19">
            <a:extLst>
              <a:ext uri="{FF2B5EF4-FFF2-40B4-BE49-F238E27FC236}">
                <a16:creationId xmlns:a16="http://schemas.microsoft.com/office/drawing/2014/main" id="{FDA71043-68D8-9382-0EBD-17BCABBF4702}"/>
              </a:ext>
            </a:extLst>
          </p:cNvPr>
          <p:cNvSpPr/>
          <p:nvPr/>
        </p:nvSpPr>
        <p:spPr>
          <a:xfrm>
            <a:off x="3466240"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14" name="Google Shape;166;p19">
            <a:extLst>
              <a:ext uri="{FF2B5EF4-FFF2-40B4-BE49-F238E27FC236}">
                <a16:creationId xmlns:a16="http://schemas.microsoft.com/office/drawing/2014/main" id="{DC4095A6-7F59-ED15-0128-7A7BBAD8D7EE}"/>
              </a:ext>
            </a:extLst>
          </p:cNvPr>
          <p:cNvSpPr/>
          <p:nvPr/>
        </p:nvSpPr>
        <p:spPr>
          <a:xfrm>
            <a:off x="369791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18" name="Google Shape;167;p19">
            <a:extLst>
              <a:ext uri="{FF2B5EF4-FFF2-40B4-BE49-F238E27FC236}">
                <a16:creationId xmlns:a16="http://schemas.microsoft.com/office/drawing/2014/main" id="{C4EEAE31-D74F-63E7-0806-B1D43D0984B2}"/>
              </a:ext>
            </a:extLst>
          </p:cNvPr>
          <p:cNvSpPr/>
          <p:nvPr/>
        </p:nvSpPr>
        <p:spPr>
          <a:xfrm>
            <a:off x="392958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20" name="Google Shape;168;p19">
            <a:extLst>
              <a:ext uri="{FF2B5EF4-FFF2-40B4-BE49-F238E27FC236}">
                <a16:creationId xmlns:a16="http://schemas.microsoft.com/office/drawing/2014/main" id="{3793B8E0-1728-F774-BE66-EC05806BBDB9}"/>
              </a:ext>
            </a:extLst>
          </p:cNvPr>
          <p:cNvSpPr/>
          <p:nvPr/>
        </p:nvSpPr>
        <p:spPr>
          <a:xfrm>
            <a:off x="415825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22" name="Google Shape;169;p19">
            <a:extLst>
              <a:ext uri="{FF2B5EF4-FFF2-40B4-BE49-F238E27FC236}">
                <a16:creationId xmlns:a16="http://schemas.microsoft.com/office/drawing/2014/main" id="{9EDD497F-4C48-B4DB-F8EB-ACEC8710C7F1}"/>
              </a:ext>
            </a:extLst>
          </p:cNvPr>
          <p:cNvSpPr/>
          <p:nvPr/>
        </p:nvSpPr>
        <p:spPr>
          <a:xfrm>
            <a:off x="438992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24" name="Google Shape;172;p19">
            <a:extLst>
              <a:ext uri="{FF2B5EF4-FFF2-40B4-BE49-F238E27FC236}">
                <a16:creationId xmlns:a16="http://schemas.microsoft.com/office/drawing/2014/main" id="{E1DE2FDC-865E-1319-E83F-5684684A1329}"/>
              </a:ext>
            </a:extLst>
          </p:cNvPr>
          <p:cNvSpPr/>
          <p:nvPr/>
        </p:nvSpPr>
        <p:spPr>
          <a:xfrm>
            <a:off x="2310882"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26" name="Google Shape;173;p19">
            <a:extLst>
              <a:ext uri="{FF2B5EF4-FFF2-40B4-BE49-F238E27FC236}">
                <a16:creationId xmlns:a16="http://schemas.microsoft.com/office/drawing/2014/main" id="{9039D715-8195-4A78-0DF5-E6B728AB5D8D}"/>
              </a:ext>
            </a:extLst>
          </p:cNvPr>
          <p:cNvSpPr/>
          <p:nvPr/>
        </p:nvSpPr>
        <p:spPr>
          <a:xfrm>
            <a:off x="2542555"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28" name="Google Shape;174;p19">
            <a:extLst>
              <a:ext uri="{FF2B5EF4-FFF2-40B4-BE49-F238E27FC236}">
                <a16:creationId xmlns:a16="http://schemas.microsoft.com/office/drawing/2014/main" id="{F1ACD267-3155-341D-382D-C1065A6532BA}"/>
              </a:ext>
            </a:extLst>
          </p:cNvPr>
          <p:cNvSpPr/>
          <p:nvPr/>
        </p:nvSpPr>
        <p:spPr>
          <a:xfrm>
            <a:off x="2774228"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0" name="Google Shape;175;p19">
            <a:extLst>
              <a:ext uri="{FF2B5EF4-FFF2-40B4-BE49-F238E27FC236}">
                <a16:creationId xmlns:a16="http://schemas.microsoft.com/office/drawing/2014/main" id="{96B925BB-6039-1B9D-E5FE-30D4E0C798BB}"/>
              </a:ext>
            </a:extLst>
          </p:cNvPr>
          <p:cNvSpPr/>
          <p:nvPr/>
        </p:nvSpPr>
        <p:spPr>
          <a:xfrm>
            <a:off x="3002894"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2" name="Google Shape;176;p19">
            <a:extLst>
              <a:ext uri="{FF2B5EF4-FFF2-40B4-BE49-F238E27FC236}">
                <a16:creationId xmlns:a16="http://schemas.microsoft.com/office/drawing/2014/main" id="{22871DE9-AEEB-6507-70C0-C94A1FD47337}"/>
              </a:ext>
            </a:extLst>
          </p:cNvPr>
          <p:cNvSpPr/>
          <p:nvPr/>
        </p:nvSpPr>
        <p:spPr>
          <a:xfrm>
            <a:off x="3234567"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4" name="Google Shape;177;p19">
            <a:extLst>
              <a:ext uri="{FF2B5EF4-FFF2-40B4-BE49-F238E27FC236}">
                <a16:creationId xmlns:a16="http://schemas.microsoft.com/office/drawing/2014/main" id="{7A68B45A-B49E-FAC1-3084-719B70EA4A41}"/>
              </a:ext>
            </a:extLst>
          </p:cNvPr>
          <p:cNvSpPr/>
          <p:nvPr/>
        </p:nvSpPr>
        <p:spPr>
          <a:xfrm>
            <a:off x="3466240"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6" name="Google Shape;178;p19">
            <a:extLst>
              <a:ext uri="{FF2B5EF4-FFF2-40B4-BE49-F238E27FC236}">
                <a16:creationId xmlns:a16="http://schemas.microsoft.com/office/drawing/2014/main" id="{DCB6D682-2D8C-5D42-F6DA-EF855DD17DF5}"/>
              </a:ext>
            </a:extLst>
          </p:cNvPr>
          <p:cNvSpPr/>
          <p:nvPr/>
        </p:nvSpPr>
        <p:spPr>
          <a:xfrm>
            <a:off x="369791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38" name="Google Shape;179;p19">
            <a:extLst>
              <a:ext uri="{FF2B5EF4-FFF2-40B4-BE49-F238E27FC236}">
                <a16:creationId xmlns:a16="http://schemas.microsoft.com/office/drawing/2014/main" id="{6F54C479-EDCF-99E4-559E-A4E8ACCC0D31}"/>
              </a:ext>
            </a:extLst>
          </p:cNvPr>
          <p:cNvSpPr/>
          <p:nvPr/>
        </p:nvSpPr>
        <p:spPr>
          <a:xfrm>
            <a:off x="392958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40" name="Google Shape;180;p19">
            <a:extLst>
              <a:ext uri="{FF2B5EF4-FFF2-40B4-BE49-F238E27FC236}">
                <a16:creationId xmlns:a16="http://schemas.microsoft.com/office/drawing/2014/main" id="{259D0B7C-C2DB-67A8-E1AA-89F58FA09D94}"/>
              </a:ext>
            </a:extLst>
          </p:cNvPr>
          <p:cNvSpPr/>
          <p:nvPr/>
        </p:nvSpPr>
        <p:spPr>
          <a:xfrm>
            <a:off x="415825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42" name="Google Shape;181;p19">
            <a:extLst>
              <a:ext uri="{FF2B5EF4-FFF2-40B4-BE49-F238E27FC236}">
                <a16:creationId xmlns:a16="http://schemas.microsoft.com/office/drawing/2014/main" id="{1BCEFC5A-BDA6-10BF-CBBA-AAAB86E9E293}"/>
              </a:ext>
            </a:extLst>
          </p:cNvPr>
          <p:cNvSpPr/>
          <p:nvPr/>
        </p:nvSpPr>
        <p:spPr>
          <a:xfrm>
            <a:off x="438992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44" name="Google Shape;144;p19">
            <a:extLst>
              <a:ext uri="{FF2B5EF4-FFF2-40B4-BE49-F238E27FC236}">
                <a16:creationId xmlns:a16="http://schemas.microsoft.com/office/drawing/2014/main" id="{A76FB29E-23D1-06F1-BDBB-B7167BA43DCC}"/>
              </a:ext>
            </a:extLst>
          </p:cNvPr>
          <p:cNvSpPr/>
          <p:nvPr/>
        </p:nvSpPr>
        <p:spPr>
          <a:xfrm>
            <a:off x="658371" y="1251600"/>
            <a:ext cx="1393036" cy="136729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rgbClr val="FFFFFF"/>
              </a:solidFill>
              <a:latin typeface="Lato Light"/>
              <a:ea typeface="Lato Light"/>
              <a:cs typeface="Lato Light"/>
              <a:sym typeface="Lato Light"/>
            </a:endParaRPr>
          </a:p>
        </p:txBody>
      </p:sp>
      <p:sp>
        <p:nvSpPr>
          <p:cNvPr id="47" name="Google Shape;230;p19">
            <a:extLst>
              <a:ext uri="{FF2B5EF4-FFF2-40B4-BE49-F238E27FC236}">
                <a16:creationId xmlns:a16="http://schemas.microsoft.com/office/drawing/2014/main" id="{D1B2D21A-A064-8E6E-B8D7-30F2A2412F9D}"/>
              </a:ext>
            </a:extLst>
          </p:cNvPr>
          <p:cNvSpPr txBox="1">
            <a:spLocks/>
          </p:cNvSpPr>
          <p:nvPr/>
        </p:nvSpPr>
        <p:spPr>
          <a:xfrm>
            <a:off x="897832" y="1334764"/>
            <a:ext cx="9141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4000" b="0">
                <a:solidFill>
                  <a:schemeClr val="bg1"/>
                </a:solidFill>
                <a:latin typeface="Fira Sans" panose="020B0503050000020004" pitchFamily="34" charset="0"/>
              </a:rPr>
              <a:t>17</a:t>
            </a:r>
          </a:p>
          <a:p>
            <a:r>
              <a:rPr lang="en-US" sz="1100" b="0">
                <a:solidFill>
                  <a:schemeClr val="bg1"/>
                </a:solidFill>
                <a:latin typeface="Fira Sans" panose="020B0503050000020004" pitchFamily="34" charset="0"/>
              </a:rPr>
              <a:t>nhân viên/năm</a:t>
            </a:r>
          </a:p>
        </p:txBody>
      </p:sp>
      <p:graphicFrame>
        <p:nvGraphicFramePr>
          <p:cNvPr id="49" name="Table 49">
            <a:extLst>
              <a:ext uri="{FF2B5EF4-FFF2-40B4-BE49-F238E27FC236}">
                <a16:creationId xmlns:a16="http://schemas.microsoft.com/office/drawing/2014/main" id="{5ABB2161-97E5-2CC5-4E0A-530A2D31BA35}"/>
              </a:ext>
            </a:extLst>
          </p:cNvPr>
          <p:cNvGraphicFramePr>
            <a:graphicFrameLocks noGrp="1"/>
          </p:cNvGraphicFramePr>
          <p:nvPr>
            <p:extLst>
              <p:ext uri="{D42A27DB-BD31-4B8C-83A1-F6EECF244321}">
                <p14:modId xmlns:p14="http://schemas.microsoft.com/office/powerpoint/2010/main" val="683262644"/>
              </p:ext>
            </p:extLst>
          </p:nvPr>
        </p:nvGraphicFramePr>
        <p:xfrm>
          <a:off x="882428" y="2990341"/>
          <a:ext cx="3783600" cy="1545084"/>
        </p:xfrm>
        <a:graphic>
          <a:graphicData uri="http://schemas.openxmlformats.org/drawingml/2006/table">
            <a:tbl>
              <a:tblPr firstRow="1" bandRow="1">
                <a:tableStyleId>{5C22544A-7EE6-4342-B048-85BDC9FD1C3A}</a:tableStyleId>
              </a:tblPr>
              <a:tblGrid>
                <a:gridCol w="772176">
                  <a:extLst>
                    <a:ext uri="{9D8B030D-6E8A-4147-A177-3AD203B41FA5}">
                      <a16:colId xmlns:a16="http://schemas.microsoft.com/office/drawing/2014/main" val="3229174568"/>
                    </a:ext>
                  </a:extLst>
                </a:gridCol>
                <a:gridCol w="1463040">
                  <a:extLst>
                    <a:ext uri="{9D8B030D-6E8A-4147-A177-3AD203B41FA5}">
                      <a16:colId xmlns:a16="http://schemas.microsoft.com/office/drawing/2014/main" val="765151204"/>
                    </a:ext>
                  </a:extLst>
                </a:gridCol>
                <a:gridCol w="1548384">
                  <a:extLst>
                    <a:ext uri="{9D8B030D-6E8A-4147-A177-3AD203B41FA5}">
                      <a16:colId xmlns:a16="http://schemas.microsoft.com/office/drawing/2014/main" val="3389029147"/>
                    </a:ext>
                  </a:extLst>
                </a:gridCol>
              </a:tblGrid>
              <a:tr h="386271">
                <a:tc>
                  <a:txBody>
                    <a:bodyPr/>
                    <a:lstStyle/>
                    <a:p>
                      <a:pPr algn="ctr"/>
                      <a:r>
                        <a:rPr lang="en-US" sz="1200">
                          <a:solidFill>
                            <a:schemeClr val="tx1">
                              <a:lumMod val="85000"/>
                              <a:lumOff val="15000"/>
                            </a:schemeClr>
                          </a:solidFill>
                          <a:latin typeface="Fira Sans" panose="020B0503050000020004" pitchFamily="34" charset="0"/>
                        </a:rPr>
                        <a:t>Năm</a:t>
                      </a:r>
                    </a:p>
                  </a:txBody>
                  <a:tcPr/>
                </a:tc>
                <a:tc>
                  <a:txBody>
                    <a:bodyPr/>
                    <a:lstStyle/>
                    <a:p>
                      <a:pPr algn="ctr"/>
                      <a:r>
                        <a:rPr lang="en-US" sz="1200">
                          <a:solidFill>
                            <a:schemeClr val="tx1">
                              <a:lumMod val="85000"/>
                              <a:lumOff val="15000"/>
                            </a:schemeClr>
                          </a:solidFill>
                          <a:latin typeface="Fira Sans" panose="020B0503050000020004" pitchFamily="34" charset="0"/>
                        </a:rPr>
                        <a:t>DT/NV</a:t>
                      </a:r>
                    </a:p>
                  </a:txBody>
                  <a:tcPr/>
                </a:tc>
                <a:tc>
                  <a:txBody>
                    <a:bodyPr/>
                    <a:lstStyle/>
                    <a:p>
                      <a:pPr algn="ctr"/>
                      <a:r>
                        <a:rPr lang="en-US" sz="1200">
                          <a:solidFill>
                            <a:schemeClr val="tx1">
                              <a:lumMod val="85000"/>
                              <a:lumOff val="15000"/>
                            </a:schemeClr>
                          </a:solidFill>
                          <a:latin typeface="Fira Sans" panose="020B0503050000020004" pitchFamily="34" charset="0"/>
                        </a:rPr>
                        <a:t>Tăng trưởng</a:t>
                      </a:r>
                    </a:p>
                  </a:txBody>
                  <a:tcPr/>
                </a:tc>
                <a:extLst>
                  <a:ext uri="{0D108BD9-81ED-4DB2-BD59-A6C34878D82A}">
                    <a16:rowId xmlns:a16="http://schemas.microsoft.com/office/drawing/2014/main" val="1119737202"/>
                  </a:ext>
                </a:extLst>
              </a:tr>
              <a:tr h="386271">
                <a:tc>
                  <a:txBody>
                    <a:bodyPr/>
                    <a:lstStyle/>
                    <a:p>
                      <a:pPr algn="ctr"/>
                      <a:r>
                        <a:rPr lang="en-US" sz="1200">
                          <a:solidFill>
                            <a:schemeClr val="tx1">
                              <a:lumMod val="85000"/>
                              <a:lumOff val="15000"/>
                            </a:schemeClr>
                          </a:solidFill>
                          <a:latin typeface="Fira Sans" panose="020B0503050000020004" pitchFamily="34" charset="0"/>
                        </a:rPr>
                        <a:t>2014</a:t>
                      </a:r>
                    </a:p>
                  </a:txBody>
                  <a:tcPr/>
                </a:tc>
                <a:tc>
                  <a:txBody>
                    <a:bodyPr/>
                    <a:lstStyle/>
                    <a:p>
                      <a:pPr algn="ctr"/>
                      <a:r>
                        <a:rPr lang="en-US" sz="1200" b="0" i="0" u="none" strike="noStrike" cap="none">
                          <a:solidFill>
                            <a:schemeClr val="tx1">
                              <a:lumMod val="85000"/>
                              <a:lumOff val="15000"/>
                            </a:schemeClr>
                          </a:solidFill>
                          <a:latin typeface="Fira Sans" panose="020B0503050000020004" pitchFamily="34" charset="0"/>
                          <a:ea typeface="+mn-ea"/>
                          <a:cs typeface="+mn-cs"/>
                          <a:sym typeface="Arial"/>
                        </a:rPr>
                        <a:t>44828177</a:t>
                      </a:r>
                    </a:p>
                  </a:txBody>
                  <a:tcPr/>
                </a:tc>
                <a:tc>
                  <a:txBody>
                    <a:bodyPr/>
                    <a:lstStyle/>
                    <a:p>
                      <a:pPr algn="ctr"/>
                      <a:r>
                        <a:rPr lang="en-US" sz="1200">
                          <a:solidFill>
                            <a:schemeClr val="tx1">
                              <a:lumMod val="85000"/>
                              <a:lumOff val="15000"/>
                            </a:schemeClr>
                          </a:solidFill>
                          <a:latin typeface="Fira Sans" panose="020B0503050000020004" pitchFamily="34" charset="0"/>
                        </a:rPr>
                        <a:t>0</a:t>
                      </a:r>
                    </a:p>
                  </a:txBody>
                  <a:tcPr/>
                </a:tc>
                <a:extLst>
                  <a:ext uri="{0D108BD9-81ED-4DB2-BD59-A6C34878D82A}">
                    <a16:rowId xmlns:a16="http://schemas.microsoft.com/office/drawing/2014/main" val="684069522"/>
                  </a:ext>
                </a:extLst>
              </a:tr>
              <a:tr h="386271">
                <a:tc>
                  <a:txBody>
                    <a:bodyPr/>
                    <a:lstStyle/>
                    <a:p>
                      <a:pPr algn="ctr"/>
                      <a:r>
                        <a:rPr lang="en-US" sz="1200">
                          <a:solidFill>
                            <a:schemeClr val="tx1">
                              <a:lumMod val="85000"/>
                              <a:lumOff val="15000"/>
                            </a:schemeClr>
                          </a:solidFill>
                          <a:latin typeface="Fira Sans" panose="020B0503050000020004" pitchFamily="34" charset="0"/>
                        </a:rPr>
                        <a:t>2015</a:t>
                      </a:r>
                    </a:p>
                  </a:txBody>
                  <a:tcPr/>
                </a:tc>
                <a:tc>
                  <a:txBody>
                    <a:bodyPr/>
                    <a:lstStyle/>
                    <a:p>
                      <a:pPr algn="ctr"/>
                      <a:r>
                        <a:rPr lang="en-US" sz="1200" b="0" i="0" u="none" strike="noStrike" cap="none">
                          <a:solidFill>
                            <a:schemeClr val="tx1">
                              <a:lumMod val="85000"/>
                              <a:lumOff val="15000"/>
                            </a:schemeClr>
                          </a:solidFill>
                          <a:latin typeface="Fira Sans" panose="020B0503050000020004" pitchFamily="34" charset="0"/>
                          <a:ea typeface="+mn-ea"/>
                          <a:cs typeface="+mn-cs"/>
                          <a:sym typeface="Arial"/>
                        </a:rPr>
                        <a:t>47838277</a:t>
                      </a:r>
                    </a:p>
                  </a:txBody>
                  <a:tcPr/>
                </a:tc>
                <a:tc>
                  <a:txBody>
                    <a:bodyPr/>
                    <a:lstStyle/>
                    <a:p>
                      <a:pPr algn="ctr"/>
                      <a:r>
                        <a:rPr lang="en-US" sz="1200">
                          <a:solidFill>
                            <a:schemeClr val="tx1">
                              <a:lumMod val="85000"/>
                              <a:lumOff val="15000"/>
                            </a:schemeClr>
                          </a:solidFill>
                          <a:latin typeface="Fira Sans" panose="020B0503050000020004" pitchFamily="34" charset="0"/>
                        </a:rPr>
                        <a:t>67.14%</a:t>
                      </a:r>
                    </a:p>
                  </a:txBody>
                  <a:tcPr/>
                </a:tc>
                <a:extLst>
                  <a:ext uri="{0D108BD9-81ED-4DB2-BD59-A6C34878D82A}">
                    <a16:rowId xmlns:a16="http://schemas.microsoft.com/office/drawing/2014/main" val="3666177597"/>
                  </a:ext>
                </a:extLst>
              </a:tr>
              <a:tr h="386271">
                <a:tc>
                  <a:txBody>
                    <a:bodyPr/>
                    <a:lstStyle/>
                    <a:p>
                      <a:pPr algn="ctr"/>
                      <a:r>
                        <a:rPr lang="en-US" sz="1200">
                          <a:solidFill>
                            <a:schemeClr val="tx1">
                              <a:lumMod val="85000"/>
                              <a:lumOff val="15000"/>
                            </a:schemeClr>
                          </a:solidFill>
                          <a:latin typeface="Fira Sans" panose="020B0503050000020004" pitchFamily="34" charset="0"/>
                        </a:rPr>
                        <a:t>2016</a:t>
                      </a:r>
                    </a:p>
                  </a:txBody>
                  <a:tcPr/>
                </a:tc>
                <a:tc>
                  <a:txBody>
                    <a:bodyPr/>
                    <a:lstStyle/>
                    <a:p>
                      <a:pPr algn="ctr"/>
                      <a:r>
                        <a:rPr lang="en-US" sz="1200" b="0" i="0" u="none" strike="noStrike" cap="none">
                          <a:solidFill>
                            <a:schemeClr val="tx1">
                              <a:lumMod val="85000"/>
                              <a:lumOff val="15000"/>
                            </a:schemeClr>
                          </a:solidFill>
                          <a:latin typeface="Fira Sans" panose="020B0503050000020004" pitchFamily="34" charset="0"/>
                          <a:ea typeface="+mn-ea"/>
                          <a:cs typeface="+mn-cs"/>
                          <a:sym typeface="Arial"/>
                        </a:rPr>
                        <a:t>42097005</a:t>
                      </a:r>
                    </a:p>
                  </a:txBody>
                  <a:tcPr/>
                </a:tc>
                <a:tc>
                  <a:txBody>
                    <a:bodyPr/>
                    <a:lstStyle/>
                    <a:p>
                      <a:pPr algn="ctr"/>
                      <a:r>
                        <a:rPr lang="en-US" sz="1200">
                          <a:solidFill>
                            <a:schemeClr val="tx1">
                              <a:lumMod val="85000"/>
                              <a:lumOff val="15000"/>
                            </a:schemeClr>
                          </a:solidFill>
                          <a:latin typeface="Fira Sans" panose="020B0503050000020004" pitchFamily="34" charset="0"/>
                        </a:rPr>
                        <a:t>12%</a:t>
                      </a:r>
                    </a:p>
                  </a:txBody>
                  <a:tcPr/>
                </a:tc>
                <a:extLst>
                  <a:ext uri="{0D108BD9-81ED-4DB2-BD59-A6C34878D82A}">
                    <a16:rowId xmlns:a16="http://schemas.microsoft.com/office/drawing/2014/main" val="630694594"/>
                  </a:ext>
                </a:extLst>
              </a:tr>
            </a:tbl>
          </a:graphicData>
        </a:graphic>
      </p:graphicFrame>
      <p:sp>
        <p:nvSpPr>
          <p:cNvPr id="50" name="Google Shape;67;p16">
            <a:extLst>
              <a:ext uri="{FF2B5EF4-FFF2-40B4-BE49-F238E27FC236}">
                <a16:creationId xmlns:a16="http://schemas.microsoft.com/office/drawing/2014/main" id="{92FC36DB-CE0E-5ACD-A9CB-0597CA65643C}"/>
              </a:ext>
            </a:extLst>
          </p:cNvPr>
          <p:cNvSpPr txBox="1">
            <a:spLocks/>
          </p:cNvSpPr>
          <p:nvPr/>
        </p:nvSpPr>
        <p:spPr>
          <a:xfrm>
            <a:off x="5053869" y="1689647"/>
            <a:ext cx="3431760" cy="2493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Doanh thu bán hàng trung bình/nhân viên</a:t>
            </a:r>
            <a:r>
              <a:rPr lang="en-US" sz="1200">
                <a:solidFill>
                  <a:schemeClr val="tx1">
                    <a:lumMod val="85000"/>
                    <a:lumOff val="15000"/>
                  </a:schemeClr>
                </a:solidFill>
                <a:latin typeface="Fira Sans Condensed" panose="020B0604020202020204" pitchFamily="34" charset="0"/>
              </a:rPr>
              <a:t> </a:t>
            </a:r>
            <a:r>
              <a:rPr lang="en-US" sz="1200" b="0">
                <a:solidFill>
                  <a:schemeClr val="tx1">
                    <a:lumMod val="85000"/>
                    <a:lumOff val="15000"/>
                  </a:schemeClr>
                </a:solidFill>
                <a:latin typeface="Fira Sans Condensed" panose="020B0604020202020204" pitchFamily="34" charset="0"/>
              </a:rPr>
              <a:t>(Năng suất)</a:t>
            </a:r>
            <a:r>
              <a:rPr lang="vi-VN" sz="1200" b="0">
                <a:solidFill>
                  <a:schemeClr val="tx1">
                    <a:lumMod val="85000"/>
                    <a:lumOff val="15000"/>
                  </a:schemeClr>
                </a:solidFill>
                <a:latin typeface="Fira Sans Condensed" panose="020B0604020202020204" pitchFamily="34" charset="0"/>
              </a:rPr>
              <a:t> hàng năm khoảng </a:t>
            </a:r>
            <a:r>
              <a:rPr lang="vi-VN" sz="1200">
                <a:solidFill>
                  <a:schemeClr val="tx1">
                    <a:lumMod val="85000"/>
                    <a:lumOff val="15000"/>
                  </a:schemeClr>
                </a:solidFill>
                <a:latin typeface="Fira Sans Condensed" panose="020B0604020202020204" pitchFamily="34" charset="0"/>
              </a:rPr>
              <a:t>trên 40 triệu đồng</a:t>
            </a:r>
            <a:r>
              <a:rPr lang="vi-VN" sz="1200" b="0">
                <a:solidFill>
                  <a:schemeClr val="tx1">
                    <a:lumMod val="85000"/>
                    <a:lumOff val="15000"/>
                  </a:schemeClr>
                </a:solidFill>
                <a:latin typeface="Fira Sans Condensed" panose="020B0604020202020204" pitchFamily="34" charset="0"/>
              </a:rPr>
              <a:t>, năm 2014 là </a:t>
            </a:r>
            <a:r>
              <a:rPr lang="vi-VN" sz="1200">
                <a:solidFill>
                  <a:schemeClr val="tx1">
                    <a:lumMod val="85000"/>
                    <a:lumOff val="15000"/>
                  </a:schemeClr>
                </a:solidFill>
                <a:latin typeface="Fira Sans Condensed" panose="020B0604020202020204" pitchFamily="34" charset="0"/>
              </a:rPr>
              <a:t>khoảng 44 triệu đồng</a:t>
            </a:r>
            <a:r>
              <a:rPr lang="vi-VN" sz="1200" b="0">
                <a:solidFill>
                  <a:schemeClr val="tx1">
                    <a:lumMod val="85000"/>
                    <a:lumOff val="15000"/>
                  </a:schemeClr>
                </a:solidFill>
                <a:latin typeface="Fira Sans Condensed" panose="020B0604020202020204" pitchFamily="34" charset="0"/>
              </a:rPr>
              <a:t>, năm 2015 </a:t>
            </a:r>
            <a:r>
              <a:rPr lang="vi-VN" sz="1200">
                <a:solidFill>
                  <a:schemeClr val="tx1">
                    <a:lumMod val="85000"/>
                    <a:lumOff val="15000"/>
                  </a:schemeClr>
                </a:solidFill>
                <a:latin typeface="Fira Sans Condensed" panose="020B0604020202020204" pitchFamily="34" charset="0"/>
              </a:rPr>
              <a:t>khoảng 47 triệu đồng</a:t>
            </a:r>
            <a:r>
              <a:rPr lang="vi-VN" sz="1200" b="0">
                <a:solidFill>
                  <a:schemeClr val="tx1">
                    <a:lumMod val="85000"/>
                    <a:lumOff val="15000"/>
                  </a:schemeClr>
                </a:solidFill>
                <a:latin typeface="Fira Sans Condensed" panose="020B0604020202020204" pitchFamily="34" charset="0"/>
              </a:rPr>
              <a:t> và năm 2016 là </a:t>
            </a:r>
            <a:r>
              <a:rPr lang="vi-VN" sz="1200">
                <a:solidFill>
                  <a:schemeClr val="tx1">
                    <a:lumMod val="85000"/>
                    <a:lumOff val="15000"/>
                  </a:schemeClr>
                </a:solidFill>
                <a:latin typeface="Fira Sans Condensed" panose="020B0604020202020204" pitchFamily="34" charset="0"/>
              </a:rPr>
              <a:t>khoảng 42 triệu đồng</a:t>
            </a:r>
            <a:r>
              <a:rPr lang="vi-VN" sz="1200" b="0">
                <a:solidFill>
                  <a:schemeClr val="tx1">
                    <a:lumMod val="85000"/>
                    <a:lumOff val="15000"/>
                  </a:schemeClr>
                </a:solidFill>
                <a:latin typeface="Fira Sans Condensed" panose="020B0604020202020204" pitchFamily="34" charset="0"/>
              </a:rPr>
              <a:t>.</a:t>
            </a: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Năm 2016</a:t>
            </a:r>
            <a:r>
              <a:rPr lang="vi-VN" sz="1200" b="0">
                <a:solidFill>
                  <a:schemeClr val="tx1">
                    <a:lumMod val="85000"/>
                    <a:lumOff val="15000"/>
                  </a:schemeClr>
                </a:solidFill>
                <a:latin typeface="Fira Sans Condensed" panose="020B0604020202020204" pitchFamily="34" charset="0"/>
              </a:rPr>
              <a:t>, hiệu quả bán hàng của nhân viên </a:t>
            </a:r>
            <a:r>
              <a:rPr lang="vi-VN" sz="1200">
                <a:solidFill>
                  <a:schemeClr val="tx1">
                    <a:lumMod val="85000"/>
                    <a:lumOff val="15000"/>
                  </a:schemeClr>
                </a:solidFill>
                <a:latin typeface="Fira Sans Condensed" panose="020B0604020202020204" pitchFamily="34" charset="0"/>
              </a:rPr>
              <a:t>giảm sút</a:t>
            </a:r>
            <a:r>
              <a:rPr lang="vi-VN" sz="1200" b="0">
                <a:solidFill>
                  <a:schemeClr val="tx1">
                    <a:lumMod val="85000"/>
                    <a:lumOff val="15000"/>
                  </a:schemeClr>
                </a:solidFill>
                <a:latin typeface="Fira Sans Condensed" panose="020B0604020202020204" pitchFamily="34" charset="0"/>
              </a:rPr>
              <a:t>, doanh thu bán hàng trung bình/nhân viên năm 2016 </a:t>
            </a:r>
            <a:r>
              <a:rPr lang="vi-VN" sz="1200">
                <a:solidFill>
                  <a:schemeClr val="tx1">
                    <a:lumMod val="85000"/>
                    <a:lumOff val="15000"/>
                  </a:schemeClr>
                </a:solidFill>
                <a:latin typeface="Fira Sans Condensed" panose="020B0604020202020204" pitchFamily="34" charset="0"/>
              </a:rPr>
              <a:t>giảm 12% so với 2015</a:t>
            </a:r>
            <a:r>
              <a:rPr lang="vi-VN" sz="1200" b="0">
                <a:solidFill>
                  <a:schemeClr val="tx1">
                    <a:lumMod val="85000"/>
                    <a:lumOff val="15000"/>
                  </a:schemeClr>
                </a:solidFill>
                <a:latin typeface="Fira Sans Condensed" panose="020B0604020202020204" pitchFamily="34" charset="0"/>
              </a:rPr>
              <a:t>.</a:t>
            </a:r>
            <a:endParaRPr lang="en-US" sz="1200" b="0" i="1">
              <a:solidFill>
                <a:schemeClr val="tx1">
                  <a:lumMod val="85000"/>
                  <a:lumOff val="15000"/>
                </a:schemeClr>
              </a:solidFill>
              <a:latin typeface="Fira Sans Condensed" panose="020B0604020202020204" pitchFamily="34" charset="0"/>
            </a:endParaRPr>
          </a:p>
        </p:txBody>
      </p:sp>
    </p:spTree>
    <p:extLst>
      <p:ext uri="{BB962C8B-B14F-4D97-AF65-F5344CB8AC3E}">
        <p14:creationId xmlns:p14="http://schemas.microsoft.com/office/powerpoint/2010/main" val="349644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TOP NHÂN VIÊN BÁN HÀNG XUẤT SẮC</a:t>
            </a:r>
            <a:endParaRPr sz="2000" b="0"/>
          </a:p>
        </p:txBody>
      </p:sp>
      <p:grpSp>
        <p:nvGrpSpPr>
          <p:cNvPr id="17" name="Group 16">
            <a:extLst>
              <a:ext uri="{FF2B5EF4-FFF2-40B4-BE49-F238E27FC236}">
                <a16:creationId xmlns:a16="http://schemas.microsoft.com/office/drawing/2014/main" id="{DF6338A6-4CFD-CF61-3637-47C6E6DB217E}"/>
              </a:ext>
            </a:extLst>
          </p:cNvPr>
          <p:cNvGrpSpPr/>
          <p:nvPr/>
        </p:nvGrpSpPr>
        <p:grpSpPr>
          <a:xfrm>
            <a:off x="4879794" y="1547246"/>
            <a:ext cx="3789456" cy="1426463"/>
            <a:chOff x="4789729" y="1920909"/>
            <a:chExt cx="3789456" cy="1426463"/>
          </a:xfrm>
        </p:grpSpPr>
        <p:grpSp>
          <p:nvGrpSpPr>
            <p:cNvPr id="75" name="Group 74">
              <a:extLst>
                <a:ext uri="{FF2B5EF4-FFF2-40B4-BE49-F238E27FC236}">
                  <a16:creationId xmlns:a16="http://schemas.microsoft.com/office/drawing/2014/main" id="{FF3791EC-6B2E-6C62-E7C2-1619C6AA09A5}"/>
                </a:ext>
              </a:extLst>
            </p:cNvPr>
            <p:cNvGrpSpPr/>
            <p:nvPr/>
          </p:nvGrpSpPr>
          <p:grpSpPr>
            <a:xfrm>
              <a:off x="4789729" y="1920909"/>
              <a:ext cx="3789456" cy="1426463"/>
              <a:chOff x="685008" y="1853184"/>
              <a:chExt cx="3789456" cy="1426463"/>
            </a:xfrm>
          </p:grpSpPr>
          <p:sp>
            <p:nvSpPr>
              <p:cNvPr id="76" name="Google Shape;856;p32">
                <a:extLst>
                  <a:ext uri="{FF2B5EF4-FFF2-40B4-BE49-F238E27FC236}">
                    <a16:creationId xmlns:a16="http://schemas.microsoft.com/office/drawing/2014/main" id="{843C0A79-FF8C-5639-00F2-D5A9F6F17916}"/>
                  </a:ext>
                </a:extLst>
              </p:cNvPr>
              <p:cNvSpPr/>
              <p:nvPr/>
            </p:nvSpPr>
            <p:spPr>
              <a:xfrm>
                <a:off x="685008" y="1853184"/>
                <a:ext cx="3789456" cy="1426463"/>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857;p32">
                <a:extLst>
                  <a:ext uri="{FF2B5EF4-FFF2-40B4-BE49-F238E27FC236}">
                    <a16:creationId xmlns:a16="http://schemas.microsoft.com/office/drawing/2014/main" id="{40982604-5704-2747-0323-9E2F9E304623}"/>
                  </a:ext>
                </a:extLst>
              </p:cNvPr>
              <p:cNvGrpSpPr/>
              <p:nvPr/>
            </p:nvGrpSpPr>
            <p:grpSpPr>
              <a:xfrm>
                <a:off x="2119905" y="1969682"/>
                <a:ext cx="2354559" cy="998693"/>
                <a:chOff x="2433680" y="1592831"/>
                <a:chExt cx="2105481" cy="893048"/>
              </a:xfrm>
            </p:grpSpPr>
            <p:sp>
              <p:nvSpPr>
                <p:cNvPr id="79" name="Google Shape;858;p32">
                  <a:extLst>
                    <a:ext uri="{FF2B5EF4-FFF2-40B4-BE49-F238E27FC236}">
                      <a16:creationId xmlns:a16="http://schemas.microsoft.com/office/drawing/2014/main" id="{6DB42F8D-B5ED-55E7-3F43-111939685217}"/>
                    </a:ext>
                  </a:extLst>
                </p:cNvPr>
                <p:cNvSpPr txBox="1"/>
                <p:nvPr/>
              </p:nvSpPr>
              <p:spPr>
                <a:xfrm>
                  <a:off x="2433680" y="1592831"/>
                  <a:ext cx="8733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Fira Sans" panose="020B0503050000020004" pitchFamily="34" charset="0"/>
                      <a:ea typeface="Fira Sans Extra Condensed SemiBold"/>
                      <a:cs typeface="Fira Sans Extra Condensed SemiBold"/>
                      <a:sym typeface="Fira Sans Extra Condensed SemiBold"/>
                    </a:rPr>
                    <a:t>2015</a:t>
                  </a:r>
                  <a:endParaRPr sz="2000">
                    <a:solidFill>
                      <a:schemeClr val="lt1"/>
                    </a:solidFill>
                    <a:latin typeface="Fira Sans" panose="020B0503050000020004" pitchFamily="34" charset="0"/>
                    <a:ea typeface="Fira Sans Extra Condensed SemiBold"/>
                    <a:cs typeface="Fira Sans Extra Condensed SemiBold"/>
                    <a:sym typeface="Fira Sans Extra Condensed SemiBold"/>
                  </a:endParaRPr>
                </a:p>
              </p:txBody>
            </p:sp>
            <p:sp>
              <p:nvSpPr>
                <p:cNvPr id="80" name="Google Shape;859;p32">
                  <a:extLst>
                    <a:ext uri="{FF2B5EF4-FFF2-40B4-BE49-F238E27FC236}">
                      <a16:creationId xmlns:a16="http://schemas.microsoft.com/office/drawing/2014/main" id="{F3421628-42FB-5979-EA83-5901CC8C36A3}"/>
                    </a:ext>
                  </a:extLst>
                </p:cNvPr>
                <p:cNvSpPr txBox="1"/>
                <p:nvPr/>
              </p:nvSpPr>
              <p:spPr>
                <a:xfrm>
                  <a:off x="2433681" y="2049379"/>
                  <a:ext cx="210548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ST02 Hoàng Ngọc Minh </a:t>
                  </a:r>
                </a:p>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Doanh thu: 79.888.200 đồng</a:t>
                  </a:r>
                  <a:endParaRPr sz="1200">
                    <a:solidFill>
                      <a:schemeClr val="lt1"/>
                    </a:solidFill>
                    <a:latin typeface="Fira Sans" panose="020B0503050000020004" pitchFamily="34" charset="0"/>
                    <a:ea typeface="Roboto"/>
                    <a:cs typeface="Roboto"/>
                    <a:sym typeface="Roboto"/>
                  </a:endParaRPr>
                </a:p>
              </p:txBody>
            </p:sp>
          </p:grpSp>
        </p:grpSp>
        <p:pic>
          <p:nvPicPr>
            <p:cNvPr id="16" name="Picture 15" descr="A person wearing a hood&#10;&#10;Description automatically generated with low confidence">
              <a:extLst>
                <a:ext uri="{FF2B5EF4-FFF2-40B4-BE49-F238E27FC236}">
                  <a16:creationId xmlns:a16="http://schemas.microsoft.com/office/drawing/2014/main" id="{32B8A5B4-5774-F6CC-F122-DD078709F281}"/>
                </a:ext>
              </a:extLst>
            </p:cNvPr>
            <p:cNvPicPr>
              <a:picLocks noChangeAspect="1"/>
            </p:cNvPicPr>
            <p:nvPr/>
          </p:nvPicPr>
          <p:blipFill>
            <a:blip r:embed="rId3"/>
            <a:stretch>
              <a:fillRect/>
            </a:stretch>
          </p:blipFill>
          <p:spPr>
            <a:xfrm>
              <a:off x="4972835" y="2099797"/>
              <a:ext cx="1068685" cy="1068685"/>
            </a:xfrm>
            <a:prstGeom prst="flowChartConnector">
              <a:avLst/>
            </a:prstGeom>
            <a:ln w="19050">
              <a:solidFill>
                <a:schemeClr val="bg1"/>
              </a:solidFill>
            </a:ln>
          </p:spPr>
        </p:pic>
      </p:grpSp>
      <p:grpSp>
        <p:nvGrpSpPr>
          <p:cNvPr id="82" name="Group 81">
            <a:extLst>
              <a:ext uri="{FF2B5EF4-FFF2-40B4-BE49-F238E27FC236}">
                <a16:creationId xmlns:a16="http://schemas.microsoft.com/office/drawing/2014/main" id="{3B776BA5-B42B-88EA-40BA-C14FCBC45394}"/>
              </a:ext>
            </a:extLst>
          </p:cNvPr>
          <p:cNvGrpSpPr/>
          <p:nvPr/>
        </p:nvGrpSpPr>
        <p:grpSpPr>
          <a:xfrm>
            <a:off x="2468286" y="3238846"/>
            <a:ext cx="3789456" cy="1426463"/>
            <a:chOff x="685008" y="1853184"/>
            <a:chExt cx="3789456" cy="1426463"/>
          </a:xfrm>
          <a:solidFill>
            <a:schemeClr val="accent1">
              <a:lumMod val="75000"/>
            </a:schemeClr>
          </a:solidFill>
        </p:grpSpPr>
        <p:sp>
          <p:nvSpPr>
            <p:cNvPr id="84" name="Google Shape;856;p32">
              <a:extLst>
                <a:ext uri="{FF2B5EF4-FFF2-40B4-BE49-F238E27FC236}">
                  <a16:creationId xmlns:a16="http://schemas.microsoft.com/office/drawing/2014/main" id="{1EEE08A6-08D5-E62E-1911-8E1B89F5C96C}"/>
                </a:ext>
              </a:extLst>
            </p:cNvPr>
            <p:cNvSpPr/>
            <p:nvPr/>
          </p:nvSpPr>
          <p:spPr>
            <a:xfrm>
              <a:off x="685008" y="1853184"/>
              <a:ext cx="3789456" cy="1426463"/>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7;p32">
              <a:extLst>
                <a:ext uri="{FF2B5EF4-FFF2-40B4-BE49-F238E27FC236}">
                  <a16:creationId xmlns:a16="http://schemas.microsoft.com/office/drawing/2014/main" id="{18C70D03-6C9E-B61E-8D7E-38D627B11AE0}"/>
                </a:ext>
              </a:extLst>
            </p:cNvPr>
            <p:cNvGrpSpPr/>
            <p:nvPr/>
          </p:nvGrpSpPr>
          <p:grpSpPr>
            <a:xfrm>
              <a:off x="2119905" y="1969682"/>
              <a:ext cx="2354559" cy="998693"/>
              <a:chOff x="2433680" y="1592831"/>
              <a:chExt cx="2105481" cy="893048"/>
            </a:xfrm>
            <a:grpFill/>
          </p:grpSpPr>
          <p:sp>
            <p:nvSpPr>
              <p:cNvPr id="86" name="Google Shape;858;p32">
                <a:extLst>
                  <a:ext uri="{FF2B5EF4-FFF2-40B4-BE49-F238E27FC236}">
                    <a16:creationId xmlns:a16="http://schemas.microsoft.com/office/drawing/2014/main" id="{8E895C5C-68B5-EEA4-CC01-7B96EA59ED70}"/>
                  </a:ext>
                </a:extLst>
              </p:cNvPr>
              <p:cNvSpPr txBox="1"/>
              <p:nvPr/>
            </p:nvSpPr>
            <p:spPr>
              <a:xfrm>
                <a:off x="2433680" y="1592831"/>
                <a:ext cx="873300" cy="4458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Fira Sans" panose="020B0503050000020004" pitchFamily="34" charset="0"/>
                    <a:ea typeface="Fira Sans Extra Condensed SemiBold"/>
                    <a:cs typeface="Fira Sans Extra Condensed SemiBold"/>
                    <a:sym typeface="Fira Sans Extra Condensed SemiBold"/>
                  </a:rPr>
                  <a:t>2016</a:t>
                </a:r>
                <a:endParaRPr sz="2000">
                  <a:solidFill>
                    <a:schemeClr val="lt1"/>
                  </a:solidFill>
                  <a:latin typeface="Fira Sans" panose="020B0503050000020004" pitchFamily="34" charset="0"/>
                  <a:ea typeface="Fira Sans Extra Condensed SemiBold"/>
                  <a:cs typeface="Fira Sans Extra Condensed SemiBold"/>
                  <a:sym typeface="Fira Sans Extra Condensed SemiBold"/>
                </a:endParaRPr>
              </a:p>
            </p:txBody>
          </p:sp>
          <p:sp>
            <p:nvSpPr>
              <p:cNvPr id="87" name="Google Shape;859;p32">
                <a:extLst>
                  <a:ext uri="{FF2B5EF4-FFF2-40B4-BE49-F238E27FC236}">
                    <a16:creationId xmlns:a16="http://schemas.microsoft.com/office/drawing/2014/main" id="{34FDDFDF-7AA7-009A-B8A1-4267A896BE22}"/>
                  </a:ext>
                </a:extLst>
              </p:cNvPr>
              <p:cNvSpPr txBox="1"/>
              <p:nvPr/>
            </p:nvSpPr>
            <p:spPr>
              <a:xfrm>
                <a:off x="2433681" y="2049379"/>
                <a:ext cx="2105480" cy="436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CH01 Trần Trung Hiếu </a:t>
                </a:r>
              </a:p>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Doanh thu: 61.935.650 đồng</a:t>
                </a:r>
                <a:endParaRPr sz="1200">
                  <a:solidFill>
                    <a:schemeClr val="lt1"/>
                  </a:solidFill>
                  <a:latin typeface="Fira Sans" panose="020B0503050000020004" pitchFamily="34" charset="0"/>
                  <a:ea typeface="Roboto"/>
                  <a:cs typeface="Roboto"/>
                  <a:sym typeface="Roboto"/>
                </a:endParaRPr>
              </a:p>
            </p:txBody>
          </p:sp>
        </p:grpSp>
      </p:grpSp>
      <p:sp>
        <p:nvSpPr>
          <p:cNvPr id="27" name="Google Shape;856;p32">
            <a:extLst>
              <a:ext uri="{FF2B5EF4-FFF2-40B4-BE49-F238E27FC236}">
                <a16:creationId xmlns:a16="http://schemas.microsoft.com/office/drawing/2014/main" id="{0436C642-1624-C8C5-51B9-9D062CD3EEF9}"/>
              </a:ext>
            </a:extLst>
          </p:cNvPr>
          <p:cNvSpPr/>
          <p:nvPr/>
        </p:nvSpPr>
        <p:spPr>
          <a:xfrm>
            <a:off x="608092" y="1145287"/>
            <a:ext cx="3789456" cy="142646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857;p32">
            <a:extLst>
              <a:ext uri="{FF2B5EF4-FFF2-40B4-BE49-F238E27FC236}">
                <a16:creationId xmlns:a16="http://schemas.microsoft.com/office/drawing/2014/main" id="{5B0F459B-6443-145A-5F5D-D0EE9ED5AA35}"/>
              </a:ext>
            </a:extLst>
          </p:cNvPr>
          <p:cNvGrpSpPr/>
          <p:nvPr/>
        </p:nvGrpSpPr>
        <p:grpSpPr>
          <a:xfrm>
            <a:off x="2042989" y="1261785"/>
            <a:ext cx="2354559" cy="998693"/>
            <a:chOff x="2433680" y="1592831"/>
            <a:chExt cx="2105481" cy="893048"/>
          </a:xfrm>
        </p:grpSpPr>
        <p:sp>
          <p:nvSpPr>
            <p:cNvPr id="31" name="Google Shape;858;p32">
              <a:extLst>
                <a:ext uri="{FF2B5EF4-FFF2-40B4-BE49-F238E27FC236}">
                  <a16:creationId xmlns:a16="http://schemas.microsoft.com/office/drawing/2014/main" id="{690EF17A-197F-45C2-DEA1-AFFF3B37548E}"/>
                </a:ext>
              </a:extLst>
            </p:cNvPr>
            <p:cNvSpPr txBox="1"/>
            <p:nvPr/>
          </p:nvSpPr>
          <p:spPr>
            <a:xfrm>
              <a:off x="2433680" y="1592831"/>
              <a:ext cx="8733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Fira Sans" panose="020B0503050000020004" pitchFamily="34" charset="0"/>
                  <a:ea typeface="Fira Sans Extra Condensed SemiBold"/>
                  <a:cs typeface="Fira Sans Extra Condensed SemiBold"/>
                  <a:sym typeface="Fira Sans Extra Condensed SemiBold"/>
                </a:rPr>
                <a:t>2014</a:t>
              </a:r>
              <a:endParaRPr sz="2000">
                <a:solidFill>
                  <a:schemeClr val="lt1"/>
                </a:solidFill>
                <a:latin typeface="Fira Sans" panose="020B0503050000020004" pitchFamily="34" charset="0"/>
                <a:ea typeface="Fira Sans Extra Condensed SemiBold"/>
                <a:cs typeface="Fira Sans Extra Condensed SemiBold"/>
                <a:sym typeface="Fira Sans Extra Condensed SemiBold"/>
              </a:endParaRPr>
            </a:p>
          </p:txBody>
        </p:sp>
        <p:sp>
          <p:nvSpPr>
            <p:cNvPr id="33" name="Google Shape;859;p32">
              <a:extLst>
                <a:ext uri="{FF2B5EF4-FFF2-40B4-BE49-F238E27FC236}">
                  <a16:creationId xmlns:a16="http://schemas.microsoft.com/office/drawing/2014/main" id="{3E4E8468-3D22-DE58-147F-0ED06C8B6D23}"/>
                </a:ext>
              </a:extLst>
            </p:cNvPr>
            <p:cNvSpPr txBox="1"/>
            <p:nvPr/>
          </p:nvSpPr>
          <p:spPr>
            <a:xfrm>
              <a:off x="2433681" y="2049379"/>
              <a:ext cx="210548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ST04 Nguyễn Hạnh Hoa</a:t>
              </a:r>
            </a:p>
            <a:p>
              <a:pPr marL="0" lvl="0" indent="0" algn="l" rtl="0">
                <a:spcBef>
                  <a:spcPts val="0"/>
                </a:spcBef>
                <a:spcAft>
                  <a:spcPts val="0"/>
                </a:spcAft>
                <a:buNone/>
              </a:pPr>
              <a:r>
                <a:rPr lang="en-US" sz="1200">
                  <a:solidFill>
                    <a:schemeClr val="lt1"/>
                  </a:solidFill>
                  <a:latin typeface="Fira Sans" panose="020B0503050000020004" pitchFamily="34" charset="0"/>
                  <a:ea typeface="Roboto"/>
                  <a:cs typeface="Roboto"/>
                  <a:sym typeface="Roboto"/>
                </a:rPr>
                <a:t>Doanh thu: 59.230.190 đồng</a:t>
              </a:r>
              <a:endParaRPr sz="1200">
                <a:solidFill>
                  <a:schemeClr val="lt1"/>
                </a:solidFill>
                <a:latin typeface="Fira Sans" panose="020B0503050000020004" pitchFamily="34" charset="0"/>
                <a:ea typeface="Roboto"/>
                <a:cs typeface="Roboto"/>
                <a:sym typeface="Roboto"/>
              </a:endParaRPr>
            </a:p>
          </p:txBody>
        </p:sp>
      </p:grpSp>
      <p:pic>
        <p:nvPicPr>
          <p:cNvPr id="10" name="Picture 9" descr="A person in a suit standing in front of a staircase&#10;&#10;Description automatically generated with low confidence">
            <a:extLst>
              <a:ext uri="{FF2B5EF4-FFF2-40B4-BE49-F238E27FC236}">
                <a16:creationId xmlns:a16="http://schemas.microsoft.com/office/drawing/2014/main" id="{6DD2A2EA-1D8D-5C00-476B-0F96C1522E5E}"/>
              </a:ext>
            </a:extLst>
          </p:cNvPr>
          <p:cNvPicPr>
            <a:picLocks noChangeAspect="1"/>
          </p:cNvPicPr>
          <p:nvPr/>
        </p:nvPicPr>
        <p:blipFill rotWithShape="1">
          <a:blip r:embed="rId4"/>
          <a:srcRect l="22819" t="19185" b="29260"/>
          <a:stretch/>
        </p:blipFill>
        <p:spPr>
          <a:xfrm>
            <a:off x="2651667" y="3463870"/>
            <a:ext cx="1068685" cy="1068685"/>
          </a:xfrm>
          <a:prstGeom prst="ellipse">
            <a:avLst/>
          </a:prstGeom>
          <a:ln w="19050">
            <a:solidFill>
              <a:schemeClr val="bg1"/>
            </a:solidFill>
          </a:ln>
        </p:spPr>
      </p:pic>
      <p:pic>
        <p:nvPicPr>
          <p:cNvPr id="21" name="Picture 20" descr="A picture containing person, wall, bathroom&#10;&#10;Description automatically generated">
            <a:extLst>
              <a:ext uri="{FF2B5EF4-FFF2-40B4-BE49-F238E27FC236}">
                <a16:creationId xmlns:a16="http://schemas.microsoft.com/office/drawing/2014/main" id="{3C731915-DF27-4017-34FB-0110E5C2DD51}"/>
              </a:ext>
            </a:extLst>
          </p:cNvPr>
          <p:cNvPicPr>
            <a:picLocks noChangeAspect="1"/>
          </p:cNvPicPr>
          <p:nvPr/>
        </p:nvPicPr>
        <p:blipFill rotWithShape="1">
          <a:blip r:embed="rId5"/>
          <a:srcRect l="3141" t="9297" r="1555" b="22267"/>
          <a:stretch/>
        </p:blipFill>
        <p:spPr>
          <a:xfrm>
            <a:off x="795762" y="1349683"/>
            <a:ext cx="1068684" cy="1068685"/>
          </a:xfrm>
          <a:prstGeom prst="flowChartConnector">
            <a:avLst/>
          </a:prstGeom>
          <a:ln>
            <a:solidFill>
              <a:schemeClr val="bg1"/>
            </a:solidFill>
          </a:ln>
        </p:spPr>
      </p:pic>
    </p:spTree>
    <p:extLst>
      <p:ext uri="{BB962C8B-B14F-4D97-AF65-F5344CB8AC3E}">
        <p14:creationId xmlns:p14="http://schemas.microsoft.com/office/powerpoint/2010/main" val="26086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4. PHÂN TÍCH CHUYÊN SÂU</a:t>
            </a:r>
            <a:endParaRPr sz="2000" b="0"/>
          </a:p>
        </p:txBody>
      </p:sp>
      <p:sp>
        <p:nvSpPr>
          <p:cNvPr id="40" name="Oval 39">
            <a:extLst>
              <a:ext uri="{FF2B5EF4-FFF2-40B4-BE49-F238E27FC236}">
                <a16:creationId xmlns:a16="http://schemas.microsoft.com/office/drawing/2014/main" id="{3C297D4E-E713-9087-8302-7CCA558A456C}"/>
              </a:ext>
            </a:extLst>
          </p:cNvPr>
          <p:cNvSpPr/>
          <p:nvPr/>
        </p:nvSpPr>
        <p:spPr>
          <a:xfrm>
            <a:off x="3837149" y="3945045"/>
            <a:ext cx="510320" cy="510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99E6243-83DF-7810-5465-0F42708E4D0A}"/>
              </a:ext>
            </a:extLst>
          </p:cNvPr>
          <p:cNvGrpSpPr/>
          <p:nvPr/>
        </p:nvGrpSpPr>
        <p:grpSpPr>
          <a:xfrm>
            <a:off x="4561580" y="2800477"/>
            <a:ext cx="1832819" cy="1832819"/>
            <a:chOff x="6059423" y="2607883"/>
            <a:chExt cx="1832819" cy="1832819"/>
          </a:xfrm>
        </p:grpSpPr>
        <p:sp>
          <p:nvSpPr>
            <p:cNvPr id="37" name="Oval 36">
              <a:extLst>
                <a:ext uri="{FF2B5EF4-FFF2-40B4-BE49-F238E27FC236}">
                  <a16:creationId xmlns:a16="http://schemas.microsoft.com/office/drawing/2014/main" id="{2DA3AE28-45B2-EE0A-1836-66ABC5249C79}"/>
                </a:ext>
              </a:extLst>
            </p:cNvPr>
            <p:cNvSpPr/>
            <p:nvPr/>
          </p:nvSpPr>
          <p:spPr>
            <a:xfrm>
              <a:off x="6059423" y="2607883"/>
              <a:ext cx="1832819" cy="183281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Google Shape;230;p19">
              <a:extLst>
                <a:ext uri="{FF2B5EF4-FFF2-40B4-BE49-F238E27FC236}">
                  <a16:creationId xmlns:a16="http://schemas.microsoft.com/office/drawing/2014/main" id="{FA2AED42-65CA-26D6-510E-A0C81F43D8AF}"/>
                </a:ext>
              </a:extLst>
            </p:cNvPr>
            <p:cNvSpPr txBox="1">
              <a:spLocks/>
            </p:cNvSpPr>
            <p:nvPr/>
          </p:nvSpPr>
          <p:spPr>
            <a:xfrm>
              <a:off x="6318006" y="3253717"/>
              <a:ext cx="1315651" cy="362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0">
                  <a:solidFill>
                    <a:schemeClr val="bg1"/>
                  </a:solidFill>
                </a:rPr>
                <a:t>Reansons?</a:t>
              </a:r>
            </a:p>
          </p:txBody>
        </p:sp>
      </p:grpSp>
      <p:grpSp>
        <p:nvGrpSpPr>
          <p:cNvPr id="12" name="Group 11">
            <a:extLst>
              <a:ext uri="{FF2B5EF4-FFF2-40B4-BE49-F238E27FC236}">
                <a16:creationId xmlns:a16="http://schemas.microsoft.com/office/drawing/2014/main" id="{D1386FF2-4A94-F367-4C79-D17CDECAE62C}"/>
              </a:ext>
            </a:extLst>
          </p:cNvPr>
          <p:cNvGrpSpPr/>
          <p:nvPr/>
        </p:nvGrpSpPr>
        <p:grpSpPr>
          <a:xfrm>
            <a:off x="2140237" y="1273977"/>
            <a:ext cx="2539516" cy="2539516"/>
            <a:chOff x="3127789" y="1261785"/>
            <a:chExt cx="2539516" cy="2539516"/>
          </a:xfrm>
        </p:grpSpPr>
        <p:sp>
          <p:nvSpPr>
            <p:cNvPr id="8" name="Oval 7">
              <a:extLst>
                <a:ext uri="{FF2B5EF4-FFF2-40B4-BE49-F238E27FC236}">
                  <a16:creationId xmlns:a16="http://schemas.microsoft.com/office/drawing/2014/main" id="{D375773F-DB53-3C59-6658-F6BCF98D19BA}"/>
                </a:ext>
              </a:extLst>
            </p:cNvPr>
            <p:cNvSpPr/>
            <p:nvPr/>
          </p:nvSpPr>
          <p:spPr>
            <a:xfrm>
              <a:off x="3127789" y="1261785"/>
              <a:ext cx="2539516" cy="25395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Google Shape;230;p19">
              <a:extLst>
                <a:ext uri="{FF2B5EF4-FFF2-40B4-BE49-F238E27FC236}">
                  <a16:creationId xmlns:a16="http://schemas.microsoft.com/office/drawing/2014/main" id="{73974FDC-0751-1ED8-1C72-C11E438864C4}"/>
                </a:ext>
              </a:extLst>
            </p:cNvPr>
            <p:cNvSpPr txBox="1">
              <a:spLocks/>
            </p:cNvSpPr>
            <p:nvPr/>
          </p:nvSpPr>
          <p:spPr>
            <a:xfrm>
              <a:off x="3739719" y="1835245"/>
              <a:ext cx="1315651" cy="362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0">
                  <a:solidFill>
                    <a:schemeClr val="bg1"/>
                  </a:solidFill>
                </a:rPr>
                <a:t>Problems</a:t>
              </a:r>
            </a:p>
          </p:txBody>
        </p:sp>
        <p:sp>
          <p:nvSpPr>
            <p:cNvPr id="44" name="Google Shape;230;p19">
              <a:extLst>
                <a:ext uri="{FF2B5EF4-FFF2-40B4-BE49-F238E27FC236}">
                  <a16:creationId xmlns:a16="http://schemas.microsoft.com/office/drawing/2014/main" id="{8B28232B-9649-BC3A-05C7-1EA6BDB14285}"/>
                </a:ext>
              </a:extLst>
            </p:cNvPr>
            <p:cNvSpPr txBox="1">
              <a:spLocks/>
            </p:cNvSpPr>
            <p:nvPr/>
          </p:nvSpPr>
          <p:spPr>
            <a:xfrm>
              <a:off x="3295350" y="2329879"/>
              <a:ext cx="2204391" cy="1018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0">
                  <a:solidFill>
                    <a:schemeClr val="bg1"/>
                  </a:solidFill>
                </a:rPr>
                <a:t>Thụt giảm doanh thu </a:t>
              </a:r>
            </a:p>
            <a:p>
              <a:r>
                <a:rPr lang="en-US" sz="2000" b="0">
                  <a:solidFill>
                    <a:schemeClr val="bg1"/>
                  </a:solidFill>
                </a:rPr>
                <a:t>năm 2016</a:t>
              </a:r>
            </a:p>
          </p:txBody>
        </p:sp>
      </p:grpSp>
      <p:grpSp>
        <p:nvGrpSpPr>
          <p:cNvPr id="13" name="Group 12">
            <a:extLst>
              <a:ext uri="{FF2B5EF4-FFF2-40B4-BE49-F238E27FC236}">
                <a16:creationId xmlns:a16="http://schemas.microsoft.com/office/drawing/2014/main" id="{93AD7059-7CAB-867C-9811-E512422F8AC5}"/>
              </a:ext>
            </a:extLst>
          </p:cNvPr>
          <p:cNvGrpSpPr/>
          <p:nvPr/>
        </p:nvGrpSpPr>
        <p:grpSpPr>
          <a:xfrm>
            <a:off x="4730284" y="1339060"/>
            <a:ext cx="1315651" cy="1200337"/>
            <a:chOff x="5717836" y="1326868"/>
            <a:chExt cx="1315651" cy="1200337"/>
          </a:xfrm>
        </p:grpSpPr>
        <p:sp>
          <p:nvSpPr>
            <p:cNvPr id="42" name="Oval 41">
              <a:extLst>
                <a:ext uri="{FF2B5EF4-FFF2-40B4-BE49-F238E27FC236}">
                  <a16:creationId xmlns:a16="http://schemas.microsoft.com/office/drawing/2014/main" id="{73243FCC-D764-C5E0-5DD7-280793D40A1D}"/>
                </a:ext>
              </a:extLst>
            </p:cNvPr>
            <p:cNvSpPr/>
            <p:nvPr/>
          </p:nvSpPr>
          <p:spPr>
            <a:xfrm>
              <a:off x="5775494" y="1326868"/>
              <a:ext cx="1200337" cy="12003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oogle Shape;230;p19">
              <a:extLst>
                <a:ext uri="{FF2B5EF4-FFF2-40B4-BE49-F238E27FC236}">
                  <a16:creationId xmlns:a16="http://schemas.microsoft.com/office/drawing/2014/main" id="{E8305F88-2B64-534F-8B25-F233617AB152}"/>
                </a:ext>
              </a:extLst>
            </p:cNvPr>
            <p:cNvSpPr txBox="1">
              <a:spLocks/>
            </p:cNvSpPr>
            <p:nvPr/>
          </p:nvSpPr>
          <p:spPr>
            <a:xfrm>
              <a:off x="5717836" y="1654081"/>
              <a:ext cx="1315651" cy="362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0">
                  <a:solidFill>
                    <a:schemeClr val="bg1"/>
                  </a:solidFill>
                </a:rPr>
                <a:t>Solutions?</a:t>
              </a:r>
            </a:p>
          </p:txBody>
        </p:sp>
      </p:grpSp>
      <p:sp>
        <p:nvSpPr>
          <p:cNvPr id="49" name="Oval 48">
            <a:extLst>
              <a:ext uri="{FF2B5EF4-FFF2-40B4-BE49-F238E27FC236}">
                <a16:creationId xmlns:a16="http://schemas.microsoft.com/office/drawing/2014/main" id="{C8E99835-495D-BD70-9BED-9F41893EB263}"/>
              </a:ext>
            </a:extLst>
          </p:cNvPr>
          <p:cNvSpPr/>
          <p:nvPr/>
        </p:nvSpPr>
        <p:spPr>
          <a:xfrm>
            <a:off x="6045935" y="2418842"/>
            <a:ext cx="377036" cy="3770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90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BÁN HÀNG NĂM 2016</a:t>
            </a:r>
            <a:endParaRPr sz="2000" b="0"/>
          </a:p>
        </p:txBody>
      </p:sp>
      <p:sp>
        <p:nvSpPr>
          <p:cNvPr id="9" name="Google Shape;67;p16">
            <a:extLst>
              <a:ext uri="{FF2B5EF4-FFF2-40B4-BE49-F238E27FC236}">
                <a16:creationId xmlns:a16="http://schemas.microsoft.com/office/drawing/2014/main" id="{D5670685-0929-AA27-03B3-DB85515FD37E}"/>
              </a:ext>
            </a:extLst>
          </p:cNvPr>
          <p:cNvSpPr txBox="1">
            <a:spLocks/>
          </p:cNvSpPr>
          <p:nvPr/>
        </p:nvSpPr>
        <p:spPr>
          <a:xfrm>
            <a:off x="890015" y="3615184"/>
            <a:ext cx="7778495" cy="909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vi-VN" sz="1200" b="0">
                <a:solidFill>
                  <a:schemeClr val="tx1">
                    <a:lumMod val="85000"/>
                    <a:lumOff val="15000"/>
                  </a:schemeClr>
                </a:solidFill>
                <a:latin typeface="Fira Sans Condensed" panose="020B0604020202020204" pitchFamily="34" charset="0"/>
              </a:rPr>
              <a:t>Từ các phân tích trên, có thể thấy tổng doanh thu năm 2016 thấp hơn so với các năm trước đó. Từ biểu đồ trên</a:t>
            </a:r>
            <a:r>
              <a:rPr lang="vi-VN" sz="1200">
                <a:solidFill>
                  <a:schemeClr val="tx1">
                    <a:lumMod val="85000"/>
                    <a:lumOff val="15000"/>
                  </a:schemeClr>
                </a:solidFill>
                <a:latin typeface="Fira Sans Condensed" panose="020B0604020202020204" pitchFamily="34" charset="0"/>
              </a:rPr>
              <a:t>, doanh thu quý 4 </a:t>
            </a:r>
            <a:r>
              <a:rPr lang="en-US" sz="1200">
                <a:solidFill>
                  <a:schemeClr val="tx1">
                    <a:lumMod val="85000"/>
                    <a:lumOff val="15000"/>
                  </a:schemeClr>
                </a:solidFill>
                <a:latin typeface="Fira Sans Condensed" panose="020B0604020202020204" pitchFamily="34" charset="0"/>
              </a:rPr>
              <a:t>năm </a:t>
            </a:r>
            <a:r>
              <a:rPr lang="vi-VN" sz="1200">
                <a:solidFill>
                  <a:schemeClr val="tx1">
                    <a:lumMod val="85000"/>
                    <a:lumOff val="15000"/>
                  </a:schemeClr>
                </a:solidFill>
                <a:latin typeface="Fira Sans Condensed" panose="020B0604020202020204" pitchFamily="34" charset="0"/>
              </a:rPr>
              <a:t>2016 giảm mạnh</a:t>
            </a:r>
            <a:r>
              <a:rPr lang="vi-VN" sz="1200" b="0">
                <a:solidFill>
                  <a:schemeClr val="tx1">
                    <a:lumMod val="85000"/>
                    <a:lumOff val="15000"/>
                  </a:schemeClr>
                </a:solidFill>
                <a:latin typeface="Fira Sans Condensed" panose="020B0604020202020204" pitchFamily="34" charset="0"/>
              </a:rPr>
              <a:t> </a:t>
            </a:r>
            <a:r>
              <a:rPr lang="en-US" sz="1200" b="0">
                <a:solidFill>
                  <a:schemeClr val="tx1">
                    <a:lumMod val="85000"/>
                    <a:lumOff val="15000"/>
                  </a:schemeClr>
                </a:solidFill>
                <a:latin typeface="Fira Sans Condensed" panose="020B0604020202020204" pitchFamily="34" charset="0"/>
              </a:rPr>
              <a:t>xuống mức khoảng </a:t>
            </a:r>
            <a:r>
              <a:rPr lang="en-US" sz="1200">
                <a:solidFill>
                  <a:schemeClr val="tx1">
                    <a:lumMod val="85000"/>
                    <a:lumOff val="15000"/>
                  </a:schemeClr>
                </a:solidFill>
                <a:latin typeface="Fira Sans Condensed" panose="020B0604020202020204" pitchFamily="34" charset="0"/>
              </a:rPr>
              <a:t>147 triệu đồng</a:t>
            </a:r>
            <a:r>
              <a:rPr lang="en-US" sz="1200" b="0">
                <a:solidFill>
                  <a:schemeClr val="tx1">
                    <a:lumMod val="85000"/>
                    <a:lumOff val="15000"/>
                  </a:schemeClr>
                </a:solidFill>
                <a:latin typeface="Fira Sans Condensed" panose="020B0604020202020204" pitchFamily="34" charset="0"/>
              </a:rPr>
              <a:t>, </a:t>
            </a:r>
            <a:r>
              <a:rPr lang="vi-VN" sz="1200" b="0">
                <a:solidFill>
                  <a:schemeClr val="tx1">
                    <a:lumMod val="85000"/>
                    <a:lumOff val="15000"/>
                  </a:schemeClr>
                </a:solidFill>
                <a:latin typeface="Fira Sans Condensed" panose="020B0604020202020204" pitchFamily="34" charset="0"/>
              </a:rPr>
              <a:t>ảnh hưởng trực tiếp tới tổng doanh thu cả năm 2016. Cụ thể, doanh thu quý 4 thấp hơn doanh thu quý 3 khoảng </a:t>
            </a:r>
            <a:r>
              <a:rPr lang="vi-VN" sz="1200">
                <a:solidFill>
                  <a:schemeClr val="tx1">
                    <a:lumMod val="85000"/>
                    <a:lumOff val="15000"/>
                  </a:schemeClr>
                </a:solidFill>
                <a:latin typeface="Fira Sans Condensed" panose="020B0604020202020204" pitchFamily="34" charset="0"/>
              </a:rPr>
              <a:t>hơn 22%</a:t>
            </a:r>
            <a:r>
              <a:rPr lang="en-US" sz="1200">
                <a:solidFill>
                  <a:schemeClr val="tx1">
                    <a:lumMod val="85000"/>
                    <a:lumOff val="15000"/>
                  </a:schemeClr>
                </a:solidFill>
                <a:latin typeface="Fira Sans Condensed" panose="020B0604020202020204" pitchFamily="34" charset="0"/>
              </a:rPr>
              <a:t>.</a:t>
            </a:r>
            <a:endParaRPr lang="en-US" sz="1200" i="1">
              <a:solidFill>
                <a:schemeClr val="tx1">
                  <a:lumMod val="85000"/>
                  <a:lumOff val="15000"/>
                </a:schemeClr>
              </a:solidFill>
              <a:latin typeface="Fira Sans Condensed" panose="020B0604020202020204" pitchFamily="34" charset="0"/>
            </a:endParaRPr>
          </a:p>
        </p:txBody>
      </p:sp>
      <p:pic>
        <p:nvPicPr>
          <p:cNvPr id="3" name="Picture 2">
            <a:extLst>
              <a:ext uri="{FF2B5EF4-FFF2-40B4-BE49-F238E27FC236}">
                <a16:creationId xmlns:a16="http://schemas.microsoft.com/office/drawing/2014/main" id="{07BCB7D4-C6E8-7117-1B0A-6C603EE68FE8}"/>
              </a:ext>
            </a:extLst>
          </p:cNvPr>
          <p:cNvPicPr>
            <a:picLocks noChangeAspect="1"/>
          </p:cNvPicPr>
          <p:nvPr/>
        </p:nvPicPr>
        <p:blipFill>
          <a:blip r:embed="rId3"/>
          <a:stretch>
            <a:fillRect/>
          </a:stretch>
        </p:blipFill>
        <p:spPr>
          <a:xfrm>
            <a:off x="475489" y="981743"/>
            <a:ext cx="6163535" cy="2553056"/>
          </a:xfrm>
          <a:prstGeom prst="rect">
            <a:avLst/>
          </a:prstGeom>
        </p:spPr>
      </p:pic>
      <p:pic>
        <p:nvPicPr>
          <p:cNvPr id="5" name="Picture 4">
            <a:extLst>
              <a:ext uri="{FF2B5EF4-FFF2-40B4-BE49-F238E27FC236}">
                <a16:creationId xmlns:a16="http://schemas.microsoft.com/office/drawing/2014/main" id="{02CDF316-1C25-7219-EAE9-33F522B8EE26}"/>
              </a:ext>
            </a:extLst>
          </p:cNvPr>
          <p:cNvPicPr>
            <a:picLocks noChangeAspect="1"/>
          </p:cNvPicPr>
          <p:nvPr/>
        </p:nvPicPr>
        <p:blipFill>
          <a:blip r:embed="rId4"/>
          <a:stretch>
            <a:fillRect/>
          </a:stretch>
        </p:blipFill>
        <p:spPr>
          <a:xfrm>
            <a:off x="6885671" y="1492108"/>
            <a:ext cx="1782840" cy="1099194"/>
          </a:xfrm>
          <a:prstGeom prst="rect">
            <a:avLst/>
          </a:prstGeom>
          <a:ln>
            <a:noFill/>
          </a:ln>
        </p:spPr>
      </p:pic>
    </p:spTree>
    <p:extLst>
      <p:ext uri="{BB962C8B-B14F-4D97-AF65-F5344CB8AC3E}">
        <p14:creationId xmlns:p14="http://schemas.microsoft.com/office/powerpoint/2010/main" val="106628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BÁN HÀNG QUA CÁC NĂM</a:t>
            </a:r>
            <a:endParaRPr sz="2000" b="0"/>
          </a:p>
        </p:txBody>
      </p:sp>
      <p:sp>
        <p:nvSpPr>
          <p:cNvPr id="9" name="Google Shape;67;p16">
            <a:extLst>
              <a:ext uri="{FF2B5EF4-FFF2-40B4-BE49-F238E27FC236}">
                <a16:creationId xmlns:a16="http://schemas.microsoft.com/office/drawing/2014/main" id="{D5670685-0929-AA27-03B3-DB85515FD37E}"/>
              </a:ext>
            </a:extLst>
          </p:cNvPr>
          <p:cNvSpPr txBox="1">
            <a:spLocks/>
          </p:cNvSpPr>
          <p:nvPr/>
        </p:nvSpPr>
        <p:spPr>
          <a:xfrm>
            <a:off x="6343535" y="1928028"/>
            <a:ext cx="2203091" cy="1945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Doanh thu tháng 12 năm 2016 </a:t>
            </a:r>
            <a:r>
              <a:rPr lang="en-US" sz="1200" b="0">
                <a:solidFill>
                  <a:schemeClr val="tx1">
                    <a:lumMod val="85000"/>
                    <a:lumOff val="15000"/>
                  </a:schemeClr>
                </a:solidFill>
                <a:latin typeface="Fira Sans Condensed" panose="020B0604020202020204" pitchFamily="34" charset="0"/>
              </a:rPr>
              <a:t>chỉ đạt khoảng </a:t>
            </a:r>
            <a:r>
              <a:rPr lang="en-US" sz="1200">
                <a:solidFill>
                  <a:schemeClr val="tx1">
                    <a:lumMod val="85000"/>
                    <a:lumOff val="15000"/>
                  </a:schemeClr>
                </a:solidFill>
                <a:latin typeface="Fira Sans Condensed" panose="020B0604020202020204" pitchFamily="34" charset="0"/>
              </a:rPr>
              <a:t>139 triệu đồng</a:t>
            </a:r>
            <a:r>
              <a:rPr lang="en-US" sz="1200" b="0">
                <a:solidFill>
                  <a:schemeClr val="tx1">
                    <a:lumMod val="85000"/>
                    <a:lumOff val="15000"/>
                  </a:schemeClr>
                </a:solidFill>
                <a:latin typeface="Fira Sans Condensed" panose="020B0604020202020204" pitchFamily="34" charset="0"/>
              </a:rPr>
              <a:t>, </a:t>
            </a:r>
            <a:r>
              <a:rPr lang="en-US" sz="1200">
                <a:solidFill>
                  <a:schemeClr val="tx1">
                    <a:lumMod val="85000"/>
                    <a:lumOff val="15000"/>
                  </a:schemeClr>
                </a:solidFill>
                <a:latin typeface="Fira Sans Condensed" panose="020B0604020202020204" pitchFamily="34" charset="0"/>
              </a:rPr>
              <a:t>thấp hơn hẳn </a:t>
            </a:r>
            <a:r>
              <a:rPr lang="en-US" sz="1200" b="0">
                <a:solidFill>
                  <a:schemeClr val="tx1">
                    <a:lumMod val="85000"/>
                    <a:lumOff val="15000"/>
                  </a:schemeClr>
                </a:solidFill>
                <a:latin typeface="Fira Sans Condensed" panose="020B0604020202020204" pitchFamily="34" charset="0"/>
              </a:rPr>
              <a:t>so với doanh thu của các tháng còn lại.</a:t>
            </a:r>
            <a:endParaRPr lang="en-US" sz="1200">
              <a:solidFill>
                <a:schemeClr val="tx1">
                  <a:lumMod val="85000"/>
                  <a:lumOff val="15000"/>
                </a:schemeClr>
              </a:solidFill>
              <a:latin typeface="Fira Sans Condensed" panose="020B0604020202020204" pitchFamily="34" charset="0"/>
            </a:endParaRPr>
          </a:p>
        </p:txBody>
      </p:sp>
      <p:pic>
        <p:nvPicPr>
          <p:cNvPr id="4" name="Picture 3">
            <a:extLst>
              <a:ext uri="{FF2B5EF4-FFF2-40B4-BE49-F238E27FC236}">
                <a16:creationId xmlns:a16="http://schemas.microsoft.com/office/drawing/2014/main" id="{A8664A4F-0D4C-F786-476D-6C440C034F92}"/>
              </a:ext>
            </a:extLst>
          </p:cNvPr>
          <p:cNvPicPr>
            <a:picLocks noChangeAspect="1"/>
          </p:cNvPicPr>
          <p:nvPr/>
        </p:nvPicPr>
        <p:blipFill>
          <a:blip r:embed="rId3"/>
          <a:stretch>
            <a:fillRect/>
          </a:stretch>
        </p:blipFill>
        <p:spPr>
          <a:xfrm>
            <a:off x="180000" y="1081405"/>
            <a:ext cx="6163535" cy="3639058"/>
          </a:xfrm>
          <a:prstGeom prst="rect">
            <a:avLst/>
          </a:prstGeom>
        </p:spPr>
      </p:pic>
    </p:spTree>
    <p:extLst>
      <p:ext uri="{BB962C8B-B14F-4D97-AF65-F5344CB8AC3E}">
        <p14:creationId xmlns:p14="http://schemas.microsoft.com/office/powerpoint/2010/main" val="292660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BÁN HÀNG QUA CÁC NĂM</a:t>
            </a:r>
            <a:endParaRPr sz="2000" b="0"/>
          </a:p>
        </p:txBody>
      </p:sp>
      <p:sp>
        <p:nvSpPr>
          <p:cNvPr id="9" name="Google Shape;67;p16">
            <a:extLst>
              <a:ext uri="{FF2B5EF4-FFF2-40B4-BE49-F238E27FC236}">
                <a16:creationId xmlns:a16="http://schemas.microsoft.com/office/drawing/2014/main" id="{D5670685-0929-AA27-03B3-DB85515FD37E}"/>
              </a:ext>
            </a:extLst>
          </p:cNvPr>
          <p:cNvSpPr txBox="1">
            <a:spLocks/>
          </p:cNvSpPr>
          <p:nvPr/>
        </p:nvSpPr>
        <p:spPr>
          <a:xfrm>
            <a:off x="768096" y="3517054"/>
            <a:ext cx="7830144" cy="1088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b="0">
                <a:solidFill>
                  <a:schemeClr val="tx1">
                    <a:lumMod val="85000"/>
                    <a:lumOff val="15000"/>
                  </a:schemeClr>
                </a:solidFill>
                <a:latin typeface="Fira Sans Condensed" panose="020B0604020202020204" pitchFamily="34" charset="0"/>
              </a:rPr>
              <a:t>Doanh </a:t>
            </a:r>
            <a:r>
              <a:rPr lang="vi-VN" sz="1200" b="0">
                <a:solidFill>
                  <a:schemeClr val="tx1">
                    <a:lumMod val="85000"/>
                    <a:lumOff val="15000"/>
                  </a:schemeClr>
                </a:solidFill>
                <a:latin typeface="Fira Sans Condensed" panose="020B0604020202020204" pitchFamily="34" charset="0"/>
              </a:rPr>
              <a:t>thu quý 4 năm 2016 giảm mạnh so với các quý trước đó là do </a:t>
            </a:r>
            <a:r>
              <a:rPr lang="vi-VN" sz="1200">
                <a:solidFill>
                  <a:schemeClr val="tx1">
                    <a:lumMod val="85000"/>
                    <a:lumOff val="15000"/>
                  </a:schemeClr>
                </a:solidFill>
                <a:latin typeface="Fira Sans Condensed" panose="020B0604020202020204" pitchFamily="34" charset="0"/>
              </a:rPr>
              <a:t>doanh thu tháng 12 năm 2016 giảm mạnh</a:t>
            </a:r>
            <a:r>
              <a:rPr lang="vi-VN" sz="1200" b="0">
                <a:solidFill>
                  <a:schemeClr val="tx1">
                    <a:lumMod val="85000"/>
                    <a:lumOff val="15000"/>
                  </a:schemeClr>
                </a:solidFill>
                <a:latin typeface="Fira Sans Condensed" panose="020B0604020202020204" pitchFamily="34" charset="0"/>
              </a:rPr>
              <a:t> bất ngờ, so với cùng kỳ tháng 12 năm 2015, </a:t>
            </a:r>
            <a:r>
              <a:rPr lang="vi-VN" sz="1200">
                <a:solidFill>
                  <a:schemeClr val="tx1">
                    <a:lumMod val="85000"/>
                    <a:lumOff val="15000"/>
                  </a:schemeClr>
                </a:solidFill>
                <a:latin typeface="Fira Sans Condensed" panose="020B0604020202020204" pitchFamily="34" charset="0"/>
              </a:rPr>
              <a:t>mức giảm lên tới gần 75%</a:t>
            </a:r>
            <a:r>
              <a:rPr lang="en-US" sz="1200">
                <a:solidFill>
                  <a:schemeClr val="tx1">
                    <a:lumMod val="85000"/>
                    <a:lumOff val="15000"/>
                  </a:schemeClr>
                </a:solidFill>
                <a:latin typeface="Fira Sans Condensed" panose="020B0604020202020204" pitchFamily="34" charset="0"/>
              </a:rPr>
              <a:t>.</a:t>
            </a:r>
            <a:r>
              <a:rPr lang="en-US" sz="1200" b="0">
                <a:solidFill>
                  <a:schemeClr val="tx1">
                    <a:lumMod val="85000"/>
                    <a:lumOff val="15000"/>
                  </a:schemeClr>
                </a:solidFill>
                <a:latin typeface="Fira Sans Condensed" panose="020B0604020202020204" pitchFamily="34" charset="0"/>
              </a:rPr>
              <a:t> </a:t>
            </a:r>
          </a:p>
          <a:p>
            <a:pPr algn="just">
              <a:lnSpc>
                <a:spcPct val="150000"/>
              </a:lnSpc>
            </a:pPr>
            <a:r>
              <a:rPr lang="en-US" sz="1200" b="0">
                <a:solidFill>
                  <a:schemeClr val="tx1">
                    <a:lumMod val="85000"/>
                    <a:lumOff val="15000"/>
                  </a:schemeClr>
                </a:solidFill>
                <a:latin typeface="Fira Sans Condensed" panose="020B0604020202020204" pitchFamily="34" charset="0"/>
              </a:rPr>
              <a:t>Do vậy, doanh thu tháng 12 giảm mạnh là </a:t>
            </a:r>
            <a:r>
              <a:rPr lang="en-US" sz="1200">
                <a:solidFill>
                  <a:schemeClr val="tx1">
                    <a:lumMod val="85000"/>
                    <a:lumOff val="15000"/>
                  </a:schemeClr>
                </a:solidFill>
                <a:latin typeface="Fira Sans Condensed" panose="020B0604020202020204" pitchFamily="34" charset="0"/>
              </a:rPr>
              <a:t>yếu tố ảnh hưởng </a:t>
            </a:r>
            <a:r>
              <a:rPr lang="en-US" sz="1200" b="0">
                <a:solidFill>
                  <a:schemeClr val="tx1">
                    <a:lumMod val="85000"/>
                    <a:lumOff val="15000"/>
                  </a:schemeClr>
                </a:solidFill>
                <a:latin typeface="Fira Sans Condensed" panose="020B0604020202020204" pitchFamily="34" charset="0"/>
              </a:rPr>
              <a:t>tới sự </a:t>
            </a:r>
            <a:r>
              <a:rPr lang="en-US" sz="1200">
                <a:solidFill>
                  <a:schemeClr val="tx1">
                    <a:lumMod val="85000"/>
                    <a:lumOff val="15000"/>
                  </a:schemeClr>
                </a:solidFill>
                <a:latin typeface="Fira Sans Condensed" panose="020B0604020202020204" pitchFamily="34" charset="0"/>
              </a:rPr>
              <a:t>thụt giảm doanh thu của năm 2016 </a:t>
            </a:r>
            <a:r>
              <a:rPr lang="en-US" sz="1200" b="0">
                <a:solidFill>
                  <a:schemeClr val="tx1">
                    <a:lumMod val="85000"/>
                    <a:lumOff val="15000"/>
                  </a:schemeClr>
                </a:solidFill>
                <a:latin typeface="Fira Sans Condensed" panose="020B0604020202020204" pitchFamily="34" charset="0"/>
              </a:rPr>
              <a:t>so với các năm trước. Cần thực hiên các phân tích để tìm ra nguyên nhân làm giảm doanh thu tháng 12 năm 2016.</a:t>
            </a:r>
          </a:p>
        </p:txBody>
      </p:sp>
      <p:pic>
        <p:nvPicPr>
          <p:cNvPr id="3" name="Picture 2">
            <a:extLst>
              <a:ext uri="{FF2B5EF4-FFF2-40B4-BE49-F238E27FC236}">
                <a16:creationId xmlns:a16="http://schemas.microsoft.com/office/drawing/2014/main" id="{5C35EF49-FA12-8883-7362-2F832E391989}"/>
              </a:ext>
            </a:extLst>
          </p:cNvPr>
          <p:cNvPicPr>
            <a:picLocks noChangeAspect="1"/>
          </p:cNvPicPr>
          <p:nvPr/>
        </p:nvPicPr>
        <p:blipFill>
          <a:blip r:embed="rId3"/>
          <a:stretch>
            <a:fillRect/>
          </a:stretch>
        </p:blipFill>
        <p:spPr>
          <a:xfrm>
            <a:off x="1485469" y="967215"/>
            <a:ext cx="6173061" cy="2553056"/>
          </a:xfrm>
          <a:prstGeom prst="rect">
            <a:avLst/>
          </a:prstGeom>
        </p:spPr>
      </p:pic>
    </p:spTree>
    <p:extLst>
      <p:ext uri="{BB962C8B-B14F-4D97-AF65-F5344CB8AC3E}">
        <p14:creationId xmlns:p14="http://schemas.microsoft.com/office/powerpoint/2010/main" val="15795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SỐ LƯỢNG NHÂN VIÊN BÁN HÀNG THÁNG 12</a:t>
            </a:r>
            <a:endParaRPr sz="2000" b="0"/>
          </a:p>
        </p:txBody>
      </p:sp>
      <p:grpSp>
        <p:nvGrpSpPr>
          <p:cNvPr id="51" name="Group 50">
            <a:extLst>
              <a:ext uri="{FF2B5EF4-FFF2-40B4-BE49-F238E27FC236}">
                <a16:creationId xmlns:a16="http://schemas.microsoft.com/office/drawing/2014/main" id="{E32BEE9D-795D-C033-99DF-08F28B8250D3}"/>
              </a:ext>
            </a:extLst>
          </p:cNvPr>
          <p:cNvGrpSpPr/>
          <p:nvPr/>
        </p:nvGrpSpPr>
        <p:grpSpPr>
          <a:xfrm>
            <a:off x="678079" y="2567631"/>
            <a:ext cx="2146621" cy="879900"/>
            <a:chOff x="2310882" y="1471830"/>
            <a:chExt cx="2261118" cy="926832"/>
          </a:xfrm>
        </p:grpSpPr>
        <p:sp>
          <p:nvSpPr>
            <p:cNvPr id="52" name="Google Shape;160;p19">
              <a:extLst>
                <a:ext uri="{FF2B5EF4-FFF2-40B4-BE49-F238E27FC236}">
                  <a16:creationId xmlns:a16="http://schemas.microsoft.com/office/drawing/2014/main" id="{8C2CAE89-DC74-2EA4-8A84-52AFE552C40C}"/>
                </a:ext>
              </a:extLst>
            </p:cNvPr>
            <p:cNvSpPr/>
            <p:nvPr/>
          </p:nvSpPr>
          <p:spPr>
            <a:xfrm>
              <a:off x="2310882"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3" name="Google Shape;161;p19">
              <a:extLst>
                <a:ext uri="{FF2B5EF4-FFF2-40B4-BE49-F238E27FC236}">
                  <a16:creationId xmlns:a16="http://schemas.microsoft.com/office/drawing/2014/main" id="{BA88EDA1-8629-240A-0B27-969F79231041}"/>
                </a:ext>
              </a:extLst>
            </p:cNvPr>
            <p:cNvSpPr/>
            <p:nvPr/>
          </p:nvSpPr>
          <p:spPr>
            <a:xfrm>
              <a:off x="2542555"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4" name="Google Shape;162;p19">
              <a:extLst>
                <a:ext uri="{FF2B5EF4-FFF2-40B4-BE49-F238E27FC236}">
                  <a16:creationId xmlns:a16="http://schemas.microsoft.com/office/drawing/2014/main" id="{E199E080-F8B1-4641-53F4-BFCC3B72E095}"/>
                </a:ext>
              </a:extLst>
            </p:cNvPr>
            <p:cNvSpPr/>
            <p:nvPr/>
          </p:nvSpPr>
          <p:spPr>
            <a:xfrm>
              <a:off x="2774228"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5" name="Google Shape;163;p19">
              <a:extLst>
                <a:ext uri="{FF2B5EF4-FFF2-40B4-BE49-F238E27FC236}">
                  <a16:creationId xmlns:a16="http://schemas.microsoft.com/office/drawing/2014/main" id="{AB055D74-FD2B-D388-B391-FDED92035344}"/>
                </a:ext>
              </a:extLst>
            </p:cNvPr>
            <p:cNvSpPr/>
            <p:nvPr/>
          </p:nvSpPr>
          <p:spPr>
            <a:xfrm>
              <a:off x="3002894"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6" name="Google Shape;164;p19">
              <a:extLst>
                <a:ext uri="{FF2B5EF4-FFF2-40B4-BE49-F238E27FC236}">
                  <a16:creationId xmlns:a16="http://schemas.microsoft.com/office/drawing/2014/main" id="{335620C5-9379-E900-CE68-9E39C4A4C404}"/>
                </a:ext>
              </a:extLst>
            </p:cNvPr>
            <p:cNvSpPr/>
            <p:nvPr/>
          </p:nvSpPr>
          <p:spPr>
            <a:xfrm>
              <a:off x="3234567"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7" name="Google Shape;165;p19">
              <a:extLst>
                <a:ext uri="{FF2B5EF4-FFF2-40B4-BE49-F238E27FC236}">
                  <a16:creationId xmlns:a16="http://schemas.microsoft.com/office/drawing/2014/main" id="{5FD210B8-4D3D-B9B6-17E0-294BBFF77DDE}"/>
                </a:ext>
              </a:extLst>
            </p:cNvPr>
            <p:cNvSpPr/>
            <p:nvPr/>
          </p:nvSpPr>
          <p:spPr>
            <a:xfrm>
              <a:off x="3466240"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8" name="Google Shape;166;p19">
              <a:extLst>
                <a:ext uri="{FF2B5EF4-FFF2-40B4-BE49-F238E27FC236}">
                  <a16:creationId xmlns:a16="http://schemas.microsoft.com/office/drawing/2014/main" id="{1B3850E8-5869-7469-8864-3E559ADC8D83}"/>
                </a:ext>
              </a:extLst>
            </p:cNvPr>
            <p:cNvSpPr/>
            <p:nvPr/>
          </p:nvSpPr>
          <p:spPr>
            <a:xfrm>
              <a:off x="369791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59" name="Google Shape;167;p19">
              <a:extLst>
                <a:ext uri="{FF2B5EF4-FFF2-40B4-BE49-F238E27FC236}">
                  <a16:creationId xmlns:a16="http://schemas.microsoft.com/office/drawing/2014/main" id="{C79171A3-8EC2-1E81-FF72-8DA4894792CB}"/>
                </a:ext>
              </a:extLst>
            </p:cNvPr>
            <p:cNvSpPr/>
            <p:nvPr/>
          </p:nvSpPr>
          <p:spPr>
            <a:xfrm>
              <a:off x="392958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0" name="Google Shape;168;p19">
              <a:extLst>
                <a:ext uri="{FF2B5EF4-FFF2-40B4-BE49-F238E27FC236}">
                  <a16:creationId xmlns:a16="http://schemas.microsoft.com/office/drawing/2014/main" id="{8BB995B1-4727-5D2A-2FE1-859892E20789}"/>
                </a:ext>
              </a:extLst>
            </p:cNvPr>
            <p:cNvSpPr/>
            <p:nvPr/>
          </p:nvSpPr>
          <p:spPr>
            <a:xfrm>
              <a:off x="415825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1" name="Google Shape;169;p19">
              <a:extLst>
                <a:ext uri="{FF2B5EF4-FFF2-40B4-BE49-F238E27FC236}">
                  <a16:creationId xmlns:a16="http://schemas.microsoft.com/office/drawing/2014/main" id="{7A4577A3-4233-239C-6498-FBFCF75FCBB8}"/>
                </a:ext>
              </a:extLst>
            </p:cNvPr>
            <p:cNvSpPr/>
            <p:nvPr/>
          </p:nvSpPr>
          <p:spPr>
            <a:xfrm>
              <a:off x="438992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2" name="Google Shape;172;p19">
              <a:extLst>
                <a:ext uri="{FF2B5EF4-FFF2-40B4-BE49-F238E27FC236}">
                  <a16:creationId xmlns:a16="http://schemas.microsoft.com/office/drawing/2014/main" id="{1B46285B-7E11-089A-D7C6-64D8F82F8EA5}"/>
                </a:ext>
              </a:extLst>
            </p:cNvPr>
            <p:cNvSpPr/>
            <p:nvPr/>
          </p:nvSpPr>
          <p:spPr>
            <a:xfrm>
              <a:off x="2310882"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3" name="Google Shape;173;p19">
              <a:extLst>
                <a:ext uri="{FF2B5EF4-FFF2-40B4-BE49-F238E27FC236}">
                  <a16:creationId xmlns:a16="http://schemas.microsoft.com/office/drawing/2014/main" id="{B90FAB31-F903-C83F-AD66-8B9CF83CFE06}"/>
                </a:ext>
              </a:extLst>
            </p:cNvPr>
            <p:cNvSpPr/>
            <p:nvPr/>
          </p:nvSpPr>
          <p:spPr>
            <a:xfrm>
              <a:off x="2542555"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4" name="Google Shape;174;p19">
              <a:extLst>
                <a:ext uri="{FF2B5EF4-FFF2-40B4-BE49-F238E27FC236}">
                  <a16:creationId xmlns:a16="http://schemas.microsoft.com/office/drawing/2014/main" id="{B014F65C-8DB8-094E-4F2C-D47F286685CB}"/>
                </a:ext>
              </a:extLst>
            </p:cNvPr>
            <p:cNvSpPr/>
            <p:nvPr/>
          </p:nvSpPr>
          <p:spPr>
            <a:xfrm>
              <a:off x="2774228"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5" name="Google Shape;175;p19">
              <a:extLst>
                <a:ext uri="{FF2B5EF4-FFF2-40B4-BE49-F238E27FC236}">
                  <a16:creationId xmlns:a16="http://schemas.microsoft.com/office/drawing/2014/main" id="{C9E90C28-37BB-E43A-E008-4D34380CD331}"/>
                </a:ext>
              </a:extLst>
            </p:cNvPr>
            <p:cNvSpPr/>
            <p:nvPr/>
          </p:nvSpPr>
          <p:spPr>
            <a:xfrm>
              <a:off x="3002894"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6" name="Google Shape;176;p19">
              <a:extLst>
                <a:ext uri="{FF2B5EF4-FFF2-40B4-BE49-F238E27FC236}">
                  <a16:creationId xmlns:a16="http://schemas.microsoft.com/office/drawing/2014/main" id="{191DB54B-BAEB-3230-142E-23FB9C1A5087}"/>
                </a:ext>
              </a:extLst>
            </p:cNvPr>
            <p:cNvSpPr/>
            <p:nvPr/>
          </p:nvSpPr>
          <p:spPr>
            <a:xfrm>
              <a:off x="3234567"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7" name="Google Shape;177;p19">
              <a:extLst>
                <a:ext uri="{FF2B5EF4-FFF2-40B4-BE49-F238E27FC236}">
                  <a16:creationId xmlns:a16="http://schemas.microsoft.com/office/drawing/2014/main" id="{9D12BFA1-B37F-7273-5706-97EF23EF99C0}"/>
                </a:ext>
              </a:extLst>
            </p:cNvPr>
            <p:cNvSpPr/>
            <p:nvPr/>
          </p:nvSpPr>
          <p:spPr>
            <a:xfrm>
              <a:off x="3466240"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8" name="Google Shape;178;p19">
              <a:extLst>
                <a:ext uri="{FF2B5EF4-FFF2-40B4-BE49-F238E27FC236}">
                  <a16:creationId xmlns:a16="http://schemas.microsoft.com/office/drawing/2014/main" id="{E8762870-11B1-28E8-091F-C40C700E39DC}"/>
                </a:ext>
              </a:extLst>
            </p:cNvPr>
            <p:cNvSpPr/>
            <p:nvPr/>
          </p:nvSpPr>
          <p:spPr>
            <a:xfrm>
              <a:off x="369791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69" name="Google Shape;179;p19">
              <a:extLst>
                <a:ext uri="{FF2B5EF4-FFF2-40B4-BE49-F238E27FC236}">
                  <a16:creationId xmlns:a16="http://schemas.microsoft.com/office/drawing/2014/main" id="{537FD805-EC9F-2C5D-8505-5C17DAA262C1}"/>
                </a:ext>
              </a:extLst>
            </p:cNvPr>
            <p:cNvSpPr/>
            <p:nvPr/>
          </p:nvSpPr>
          <p:spPr>
            <a:xfrm>
              <a:off x="392958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70" name="Google Shape;180;p19">
              <a:extLst>
                <a:ext uri="{FF2B5EF4-FFF2-40B4-BE49-F238E27FC236}">
                  <a16:creationId xmlns:a16="http://schemas.microsoft.com/office/drawing/2014/main" id="{A48D59E1-6020-A55A-112C-876C2F16C91A}"/>
                </a:ext>
              </a:extLst>
            </p:cNvPr>
            <p:cNvSpPr/>
            <p:nvPr/>
          </p:nvSpPr>
          <p:spPr>
            <a:xfrm>
              <a:off x="415825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71" name="Google Shape;181;p19">
              <a:extLst>
                <a:ext uri="{FF2B5EF4-FFF2-40B4-BE49-F238E27FC236}">
                  <a16:creationId xmlns:a16="http://schemas.microsoft.com/office/drawing/2014/main" id="{EDCFA6F6-CD78-818B-FA91-CB42655A975E}"/>
                </a:ext>
              </a:extLst>
            </p:cNvPr>
            <p:cNvSpPr/>
            <p:nvPr/>
          </p:nvSpPr>
          <p:spPr>
            <a:xfrm>
              <a:off x="438992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grpSp>
      <p:grpSp>
        <p:nvGrpSpPr>
          <p:cNvPr id="76" name="Group 75">
            <a:extLst>
              <a:ext uri="{FF2B5EF4-FFF2-40B4-BE49-F238E27FC236}">
                <a16:creationId xmlns:a16="http://schemas.microsoft.com/office/drawing/2014/main" id="{08BDD9DC-3287-69CD-4F4B-988B9AE64F8C}"/>
              </a:ext>
            </a:extLst>
          </p:cNvPr>
          <p:cNvGrpSpPr/>
          <p:nvPr/>
        </p:nvGrpSpPr>
        <p:grpSpPr>
          <a:xfrm>
            <a:off x="654536" y="1325286"/>
            <a:ext cx="2146621" cy="879900"/>
            <a:chOff x="2310882" y="1471830"/>
            <a:chExt cx="2261118" cy="926832"/>
          </a:xfrm>
        </p:grpSpPr>
        <p:sp>
          <p:nvSpPr>
            <p:cNvPr id="77" name="Google Shape;160;p19">
              <a:extLst>
                <a:ext uri="{FF2B5EF4-FFF2-40B4-BE49-F238E27FC236}">
                  <a16:creationId xmlns:a16="http://schemas.microsoft.com/office/drawing/2014/main" id="{016806E2-9ADC-B3F7-F026-8C85CF76C782}"/>
                </a:ext>
              </a:extLst>
            </p:cNvPr>
            <p:cNvSpPr/>
            <p:nvPr/>
          </p:nvSpPr>
          <p:spPr>
            <a:xfrm>
              <a:off x="2310882"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78" name="Google Shape;161;p19">
              <a:extLst>
                <a:ext uri="{FF2B5EF4-FFF2-40B4-BE49-F238E27FC236}">
                  <a16:creationId xmlns:a16="http://schemas.microsoft.com/office/drawing/2014/main" id="{9DF4DDE8-BF6D-CFE2-2DAB-AFC62E6E374F}"/>
                </a:ext>
              </a:extLst>
            </p:cNvPr>
            <p:cNvSpPr/>
            <p:nvPr/>
          </p:nvSpPr>
          <p:spPr>
            <a:xfrm>
              <a:off x="2542555"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79" name="Google Shape;162;p19">
              <a:extLst>
                <a:ext uri="{FF2B5EF4-FFF2-40B4-BE49-F238E27FC236}">
                  <a16:creationId xmlns:a16="http://schemas.microsoft.com/office/drawing/2014/main" id="{B3911E45-92BA-916B-D00A-CB9D0C4D318A}"/>
                </a:ext>
              </a:extLst>
            </p:cNvPr>
            <p:cNvSpPr/>
            <p:nvPr/>
          </p:nvSpPr>
          <p:spPr>
            <a:xfrm>
              <a:off x="2774228"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0" name="Google Shape;163;p19">
              <a:extLst>
                <a:ext uri="{FF2B5EF4-FFF2-40B4-BE49-F238E27FC236}">
                  <a16:creationId xmlns:a16="http://schemas.microsoft.com/office/drawing/2014/main" id="{2C727863-0FC1-3098-80CF-40463578568D}"/>
                </a:ext>
              </a:extLst>
            </p:cNvPr>
            <p:cNvSpPr/>
            <p:nvPr/>
          </p:nvSpPr>
          <p:spPr>
            <a:xfrm>
              <a:off x="3002894"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1" name="Google Shape;164;p19">
              <a:extLst>
                <a:ext uri="{FF2B5EF4-FFF2-40B4-BE49-F238E27FC236}">
                  <a16:creationId xmlns:a16="http://schemas.microsoft.com/office/drawing/2014/main" id="{B07C2110-7F65-759C-9934-D5267C189D62}"/>
                </a:ext>
              </a:extLst>
            </p:cNvPr>
            <p:cNvSpPr/>
            <p:nvPr/>
          </p:nvSpPr>
          <p:spPr>
            <a:xfrm>
              <a:off x="3234567"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2" name="Google Shape;165;p19">
              <a:extLst>
                <a:ext uri="{FF2B5EF4-FFF2-40B4-BE49-F238E27FC236}">
                  <a16:creationId xmlns:a16="http://schemas.microsoft.com/office/drawing/2014/main" id="{9BBAAFA3-18AD-E571-B481-02A2DD987186}"/>
                </a:ext>
              </a:extLst>
            </p:cNvPr>
            <p:cNvSpPr/>
            <p:nvPr/>
          </p:nvSpPr>
          <p:spPr>
            <a:xfrm>
              <a:off x="3466240"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3" name="Google Shape;166;p19">
              <a:extLst>
                <a:ext uri="{FF2B5EF4-FFF2-40B4-BE49-F238E27FC236}">
                  <a16:creationId xmlns:a16="http://schemas.microsoft.com/office/drawing/2014/main" id="{FF8760F5-0DE0-68B4-A307-777DC3FEDF27}"/>
                </a:ext>
              </a:extLst>
            </p:cNvPr>
            <p:cNvSpPr/>
            <p:nvPr/>
          </p:nvSpPr>
          <p:spPr>
            <a:xfrm>
              <a:off x="369791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4" name="Google Shape;167;p19">
              <a:extLst>
                <a:ext uri="{FF2B5EF4-FFF2-40B4-BE49-F238E27FC236}">
                  <a16:creationId xmlns:a16="http://schemas.microsoft.com/office/drawing/2014/main" id="{561A5169-B3E5-8042-BB84-B1953FFB6C38}"/>
                </a:ext>
              </a:extLst>
            </p:cNvPr>
            <p:cNvSpPr/>
            <p:nvPr/>
          </p:nvSpPr>
          <p:spPr>
            <a:xfrm>
              <a:off x="392958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5" name="Google Shape;168;p19">
              <a:extLst>
                <a:ext uri="{FF2B5EF4-FFF2-40B4-BE49-F238E27FC236}">
                  <a16:creationId xmlns:a16="http://schemas.microsoft.com/office/drawing/2014/main" id="{1B630B6A-F0EE-7BDE-E89F-CD9390F25F13}"/>
                </a:ext>
              </a:extLst>
            </p:cNvPr>
            <p:cNvSpPr/>
            <p:nvPr/>
          </p:nvSpPr>
          <p:spPr>
            <a:xfrm>
              <a:off x="4158253"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6" name="Google Shape;169;p19">
              <a:extLst>
                <a:ext uri="{FF2B5EF4-FFF2-40B4-BE49-F238E27FC236}">
                  <a16:creationId xmlns:a16="http://schemas.microsoft.com/office/drawing/2014/main" id="{F3404CDA-7013-1B5B-3DDF-28C550433F44}"/>
                </a:ext>
              </a:extLst>
            </p:cNvPr>
            <p:cNvSpPr/>
            <p:nvPr/>
          </p:nvSpPr>
          <p:spPr>
            <a:xfrm>
              <a:off x="4389926" y="1471830"/>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7" name="Google Shape;172;p19">
              <a:extLst>
                <a:ext uri="{FF2B5EF4-FFF2-40B4-BE49-F238E27FC236}">
                  <a16:creationId xmlns:a16="http://schemas.microsoft.com/office/drawing/2014/main" id="{405D1C1E-87AA-0CC0-62B2-E83E34C2196F}"/>
                </a:ext>
              </a:extLst>
            </p:cNvPr>
            <p:cNvSpPr/>
            <p:nvPr/>
          </p:nvSpPr>
          <p:spPr>
            <a:xfrm>
              <a:off x="2310882"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8" name="Google Shape;173;p19">
              <a:extLst>
                <a:ext uri="{FF2B5EF4-FFF2-40B4-BE49-F238E27FC236}">
                  <a16:creationId xmlns:a16="http://schemas.microsoft.com/office/drawing/2014/main" id="{F14101F9-A636-C985-19D5-2E80AEB4A6D3}"/>
                </a:ext>
              </a:extLst>
            </p:cNvPr>
            <p:cNvSpPr/>
            <p:nvPr/>
          </p:nvSpPr>
          <p:spPr>
            <a:xfrm>
              <a:off x="2542555"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89" name="Google Shape;174;p19">
              <a:extLst>
                <a:ext uri="{FF2B5EF4-FFF2-40B4-BE49-F238E27FC236}">
                  <a16:creationId xmlns:a16="http://schemas.microsoft.com/office/drawing/2014/main" id="{CB64528F-C2F8-6156-DD20-738749350459}"/>
                </a:ext>
              </a:extLst>
            </p:cNvPr>
            <p:cNvSpPr/>
            <p:nvPr/>
          </p:nvSpPr>
          <p:spPr>
            <a:xfrm>
              <a:off x="2774228"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rgbClr val="DADADA"/>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0" name="Google Shape;175;p19">
              <a:extLst>
                <a:ext uri="{FF2B5EF4-FFF2-40B4-BE49-F238E27FC236}">
                  <a16:creationId xmlns:a16="http://schemas.microsoft.com/office/drawing/2014/main" id="{D01874CB-43A8-518F-F8F8-B609C1AEE9F3}"/>
                </a:ext>
              </a:extLst>
            </p:cNvPr>
            <p:cNvSpPr/>
            <p:nvPr/>
          </p:nvSpPr>
          <p:spPr>
            <a:xfrm>
              <a:off x="3002894"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1" name="Google Shape;176;p19">
              <a:extLst>
                <a:ext uri="{FF2B5EF4-FFF2-40B4-BE49-F238E27FC236}">
                  <a16:creationId xmlns:a16="http://schemas.microsoft.com/office/drawing/2014/main" id="{57ADA75B-4987-3CCE-B2CF-8BC465B69CEF}"/>
                </a:ext>
              </a:extLst>
            </p:cNvPr>
            <p:cNvSpPr/>
            <p:nvPr/>
          </p:nvSpPr>
          <p:spPr>
            <a:xfrm>
              <a:off x="3234567"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bg1">
                <a:lumMod val="85000"/>
              </a:schemeClr>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2" name="Google Shape;177;p19">
              <a:extLst>
                <a:ext uri="{FF2B5EF4-FFF2-40B4-BE49-F238E27FC236}">
                  <a16:creationId xmlns:a16="http://schemas.microsoft.com/office/drawing/2014/main" id="{3D945C35-D5FA-F4E8-B323-1C2296B00C62}"/>
                </a:ext>
              </a:extLst>
            </p:cNvPr>
            <p:cNvSpPr/>
            <p:nvPr/>
          </p:nvSpPr>
          <p:spPr>
            <a:xfrm>
              <a:off x="3466240"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3" name="Google Shape;178;p19">
              <a:extLst>
                <a:ext uri="{FF2B5EF4-FFF2-40B4-BE49-F238E27FC236}">
                  <a16:creationId xmlns:a16="http://schemas.microsoft.com/office/drawing/2014/main" id="{F545768B-EC37-CCBB-C0B9-9B89CCB4FDA5}"/>
                </a:ext>
              </a:extLst>
            </p:cNvPr>
            <p:cNvSpPr/>
            <p:nvPr/>
          </p:nvSpPr>
          <p:spPr>
            <a:xfrm>
              <a:off x="369791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4" name="Google Shape;179;p19">
              <a:extLst>
                <a:ext uri="{FF2B5EF4-FFF2-40B4-BE49-F238E27FC236}">
                  <a16:creationId xmlns:a16="http://schemas.microsoft.com/office/drawing/2014/main" id="{25A73519-AC3C-904B-588A-04B9DD473946}"/>
                </a:ext>
              </a:extLst>
            </p:cNvPr>
            <p:cNvSpPr/>
            <p:nvPr/>
          </p:nvSpPr>
          <p:spPr>
            <a:xfrm>
              <a:off x="392958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5" name="Google Shape;180;p19">
              <a:extLst>
                <a:ext uri="{FF2B5EF4-FFF2-40B4-BE49-F238E27FC236}">
                  <a16:creationId xmlns:a16="http://schemas.microsoft.com/office/drawing/2014/main" id="{7B4FC943-3535-8706-817E-FE5A1191E6F0}"/>
                </a:ext>
              </a:extLst>
            </p:cNvPr>
            <p:cNvSpPr/>
            <p:nvPr/>
          </p:nvSpPr>
          <p:spPr>
            <a:xfrm>
              <a:off x="4158253"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sp>
          <p:nvSpPr>
            <p:cNvPr id="96" name="Google Shape;181;p19">
              <a:extLst>
                <a:ext uri="{FF2B5EF4-FFF2-40B4-BE49-F238E27FC236}">
                  <a16:creationId xmlns:a16="http://schemas.microsoft.com/office/drawing/2014/main" id="{D7186E94-7874-A802-5F75-FBF7E9EDCBC8}"/>
                </a:ext>
              </a:extLst>
            </p:cNvPr>
            <p:cNvSpPr/>
            <p:nvPr/>
          </p:nvSpPr>
          <p:spPr>
            <a:xfrm>
              <a:off x="4389926" y="1963028"/>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a:solidFill>
                  <a:srgbClr val="737572"/>
                </a:solidFill>
                <a:latin typeface="Lato Light"/>
                <a:ea typeface="Lato Light"/>
                <a:cs typeface="Lato Light"/>
                <a:sym typeface="Lato Light"/>
              </a:endParaRPr>
            </a:p>
          </p:txBody>
        </p:sp>
      </p:grpSp>
      <p:sp>
        <p:nvSpPr>
          <p:cNvPr id="49" name="Google Shape;67;p16">
            <a:extLst>
              <a:ext uri="{FF2B5EF4-FFF2-40B4-BE49-F238E27FC236}">
                <a16:creationId xmlns:a16="http://schemas.microsoft.com/office/drawing/2014/main" id="{70F293B4-496B-30D6-ADBD-838A2741412A}"/>
              </a:ext>
            </a:extLst>
          </p:cNvPr>
          <p:cNvSpPr txBox="1">
            <a:spLocks/>
          </p:cNvSpPr>
          <p:nvPr/>
        </p:nvSpPr>
        <p:spPr>
          <a:xfrm>
            <a:off x="3100463" y="1414103"/>
            <a:ext cx="1642225" cy="75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15 nhân viên bán hàng</a:t>
            </a:r>
          </a:p>
          <a:p>
            <a:pPr algn="just">
              <a:lnSpc>
                <a:spcPct val="150000"/>
              </a:lnSpc>
            </a:pPr>
            <a:r>
              <a:rPr lang="en-US" sz="1200" b="0">
                <a:solidFill>
                  <a:schemeClr val="tx1">
                    <a:lumMod val="85000"/>
                    <a:lumOff val="15000"/>
                  </a:schemeClr>
                </a:solidFill>
                <a:latin typeface="Fira Sans Condensed" panose="020B0604020202020204" pitchFamily="34" charset="0"/>
              </a:rPr>
              <a:t>T12/2014,2015</a:t>
            </a:r>
          </a:p>
        </p:txBody>
      </p:sp>
      <p:sp>
        <p:nvSpPr>
          <p:cNvPr id="101" name="Google Shape;67;p16">
            <a:extLst>
              <a:ext uri="{FF2B5EF4-FFF2-40B4-BE49-F238E27FC236}">
                <a16:creationId xmlns:a16="http://schemas.microsoft.com/office/drawing/2014/main" id="{BB52DB20-4EBC-EE0D-F3AC-52442E35A77B}"/>
              </a:ext>
            </a:extLst>
          </p:cNvPr>
          <p:cNvSpPr txBox="1">
            <a:spLocks/>
          </p:cNvSpPr>
          <p:nvPr/>
        </p:nvSpPr>
        <p:spPr>
          <a:xfrm>
            <a:off x="3100463" y="2567631"/>
            <a:ext cx="1642225" cy="75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8nhân viên bán hàng</a:t>
            </a:r>
          </a:p>
          <a:p>
            <a:pPr algn="just">
              <a:lnSpc>
                <a:spcPct val="150000"/>
              </a:lnSpc>
            </a:pPr>
            <a:r>
              <a:rPr lang="en-US" sz="1200" b="0">
                <a:solidFill>
                  <a:schemeClr val="tx1">
                    <a:lumMod val="85000"/>
                    <a:lumOff val="15000"/>
                  </a:schemeClr>
                </a:solidFill>
                <a:latin typeface="Fira Sans Condensed" panose="020B0604020202020204" pitchFamily="34" charset="0"/>
              </a:rPr>
              <a:t>T12/2014,2015</a:t>
            </a:r>
          </a:p>
        </p:txBody>
      </p:sp>
      <p:cxnSp>
        <p:nvCxnSpPr>
          <p:cNvPr id="102" name="Straight Arrow Connector 101">
            <a:extLst>
              <a:ext uri="{FF2B5EF4-FFF2-40B4-BE49-F238E27FC236}">
                <a16:creationId xmlns:a16="http://schemas.microsoft.com/office/drawing/2014/main" id="{86400F5A-EBEB-A9E6-8087-E9F8DE5D564F}"/>
              </a:ext>
            </a:extLst>
          </p:cNvPr>
          <p:cNvCxnSpPr>
            <a:stCxn id="49" idx="2"/>
            <a:endCxn id="101" idx="0"/>
          </p:cNvCxnSpPr>
          <p:nvPr/>
        </p:nvCxnSpPr>
        <p:spPr>
          <a:xfrm>
            <a:off x="3921576" y="2169118"/>
            <a:ext cx="0" cy="39851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B5CFCD56-0E06-A3C2-4B49-DBC04EDFCA3A}"/>
              </a:ext>
            </a:extLst>
          </p:cNvPr>
          <p:cNvGrpSpPr/>
          <p:nvPr/>
        </p:nvGrpSpPr>
        <p:grpSpPr>
          <a:xfrm>
            <a:off x="5589204" y="1065295"/>
            <a:ext cx="2806027" cy="2606157"/>
            <a:chOff x="5125651" y="1145236"/>
            <a:chExt cx="2806027" cy="2606157"/>
          </a:xfrm>
        </p:grpSpPr>
        <p:sp>
          <p:nvSpPr>
            <p:cNvPr id="103" name="Google Shape;604;p27">
              <a:extLst>
                <a:ext uri="{FF2B5EF4-FFF2-40B4-BE49-F238E27FC236}">
                  <a16:creationId xmlns:a16="http://schemas.microsoft.com/office/drawing/2014/main" id="{5571D5DD-57AD-6BF9-3271-E1FC7A86771F}"/>
                </a:ext>
              </a:extLst>
            </p:cNvPr>
            <p:cNvSpPr/>
            <p:nvPr/>
          </p:nvSpPr>
          <p:spPr>
            <a:xfrm>
              <a:off x="5778333" y="2224195"/>
              <a:ext cx="669900" cy="977100"/>
            </a:xfrm>
            <a:prstGeom prst="can">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05;p27">
              <a:extLst>
                <a:ext uri="{FF2B5EF4-FFF2-40B4-BE49-F238E27FC236}">
                  <a16:creationId xmlns:a16="http://schemas.microsoft.com/office/drawing/2014/main" id="{90D79FAA-9B39-FC1D-54FA-ACF12732AB90}"/>
                </a:ext>
              </a:extLst>
            </p:cNvPr>
            <p:cNvSpPr/>
            <p:nvPr/>
          </p:nvSpPr>
          <p:spPr>
            <a:xfrm>
              <a:off x="6630483" y="1860836"/>
              <a:ext cx="669900" cy="1307100"/>
            </a:xfrm>
            <a:prstGeom prst="can">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06;p27">
              <a:extLst>
                <a:ext uri="{FF2B5EF4-FFF2-40B4-BE49-F238E27FC236}">
                  <a16:creationId xmlns:a16="http://schemas.microsoft.com/office/drawing/2014/main" id="{CC97CAE8-8137-7E84-FF9C-FA5C354714FC}"/>
                </a:ext>
              </a:extLst>
            </p:cNvPr>
            <p:cNvSpPr/>
            <p:nvPr/>
          </p:nvSpPr>
          <p:spPr>
            <a:xfrm>
              <a:off x="6335248" y="2826231"/>
              <a:ext cx="669900" cy="621300"/>
            </a:xfrm>
            <a:prstGeom prst="can">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08;p27">
              <a:extLst>
                <a:ext uri="{FF2B5EF4-FFF2-40B4-BE49-F238E27FC236}">
                  <a16:creationId xmlns:a16="http://schemas.microsoft.com/office/drawing/2014/main" id="{084D51EE-0A28-DB7C-6FF4-D9FC05CF07D9}"/>
                </a:ext>
              </a:extLst>
            </p:cNvPr>
            <p:cNvSpPr/>
            <p:nvPr/>
          </p:nvSpPr>
          <p:spPr>
            <a:xfrm>
              <a:off x="5125651" y="1677535"/>
              <a:ext cx="1290561" cy="572700"/>
            </a:xfrm>
            <a:custGeom>
              <a:avLst/>
              <a:gdLst/>
              <a:ahLst/>
              <a:cxnLst/>
              <a:rect l="l" t="t" r="r" b="b"/>
              <a:pathLst>
                <a:path w="5136" h="6480" extrusionOk="0">
                  <a:moveTo>
                    <a:pt x="1" y="0"/>
                  </a:moveTo>
                  <a:lnTo>
                    <a:pt x="1" y="5602"/>
                  </a:lnTo>
                  <a:lnTo>
                    <a:pt x="1669" y="5602"/>
                  </a:lnTo>
                  <a:lnTo>
                    <a:pt x="2547" y="6480"/>
                  </a:lnTo>
                  <a:lnTo>
                    <a:pt x="3425" y="5602"/>
                  </a:lnTo>
                  <a:lnTo>
                    <a:pt x="5135" y="5602"/>
                  </a:lnTo>
                  <a:lnTo>
                    <a:pt x="513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09;p27">
              <a:extLst>
                <a:ext uri="{FF2B5EF4-FFF2-40B4-BE49-F238E27FC236}">
                  <a16:creationId xmlns:a16="http://schemas.microsoft.com/office/drawing/2014/main" id="{46DA0039-8EB2-CC51-7EA4-476ED07918B7}"/>
                </a:ext>
              </a:extLst>
            </p:cNvPr>
            <p:cNvSpPr txBox="1"/>
            <p:nvPr/>
          </p:nvSpPr>
          <p:spPr>
            <a:xfrm>
              <a:off x="5175804" y="1791610"/>
              <a:ext cx="1159443" cy="3421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1"/>
                  </a:solidFill>
                  <a:latin typeface="Fira Sans Extra Condensed Medium"/>
                  <a:ea typeface="Fira Sans Extra Condensed Medium"/>
                  <a:cs typeface="Fira Sans Extra Condensed Medium"/>
                  <a:sym typeface="Fira Sans Extra Condensed Medium"/>
                </a:rPr>
                <a:t>3.679.778 đ</a:t>
              </a:r>
            </a:p>
          </p:txBody>
        </p:sp>
        <p:sp>
          <p:nvSpPr>
            <p:cNvPr id="115" name="Google Shape;610;p27">
              <a:extLst>
                <a:ext uri="{FF2B5EF4-FFF2-40B4-BE49-F238E27FC236}">
                  <a16:creationId xmlns:a16="http://schemas.microsoft.com/office/drawing/2014/main" id="{EBAFF3A7-C366-900B-1D9E-8AA851258406}"/>
                </a:ext>
              </a:extLst>
            </p:cNvPr>
            <p:cNvSpPr/>
            <p:nvPr/>
          </p:nvSpPr>
          <p:spPr>
            <a:xfrm>
              <a:off x="6662388" y="1145236"/>
              <a:ext cx="1170105" cy="755015"/>
            </a:xfrm>
            <a:custGeom>
              <a:avLst/>
              <a:gdLst/>
              <a:ahLst/>
              <a:cxnLst/>
              <a:rect l="l" t="t" r="r" b="b"/>
              <a:pathLst>
                <a:path w="5136" h="6480" extrusionOk="0">
                  <a:moveTo>
                    <a:pt x="1" y="0"/>
                  </a:moveTo>
                  <a:lnTo>
                    <a:pt x="1" y="5602"/>
                  </a:lnTo>
                  <a:lnTo>
                    <a:pt x="1669" y="5602"/>
                  </a:lnTo>
                  <a:lnTo>
                    <a:pt x="2547" y="6480"/>
                  </a:lnTo>
                  <a:lnTo>
                    <a:pt x="3425" y="5602"/>
                  </a:lnTo>
                  <a:lnTo>
                    <a:pt x="5135" y="5602"/>
                  </a:lnTo>
                  <a:lnTo>
                    <a:pt x="513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11;p27">
              <a:extLst>
                <a:ext uri="{FF2B5EF4-FFF2-40B4-BE49-F238E27FC236}">
                  <a16:creationId xmlns:a16="http://schemas.microsoft.com/office/drawing/2014/main" id="{F15A1152-73C1-A18D-83A1-C3D9EA05150A}"/>
                </a:ext>
              </a:extLst>
            </p:cNvPr>
            <p:cNvSpPr txBox="1"/>
            <p:nvPr/>
          </p:nvSpPr>
          <p:spPr>
            <a:xfrm>
              <a:off x="6686302" y="1254853"/>
              <a:ext cx="1060534" cy="35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i="0">
                  <a:solidFill>
                    <a:schemeClr val="accent3"/>
                  </a:solidFill>
                  <a:effectLst/>
                  <a:latin typeface="Fira Sans" panose="020B0503050000020004" pitchFamily="34" charset="0"/>
                </a:rPr>
                <a:t>4.295.149 đ</a:t>
              </a:r>
              <a:endParaRPr sz="1200" b="1">
                <a:solidFill>
                  <a:schemeClr val="accent3"/>
                </a:solidFill>
                <a:latin typeface="Fira Sans" panose="020B0503050000020004" pitchFamily="34" charset="0"/>
                <a:ea typeface="Fira Sans Extra Condensed Medium"/>
                <a:cs typeface="Fira Sans Extra Condensed Medium"/>
                <a:sym typeface="Fira Sans Extra Condensed Medium"/>
              </a:endParaRPr>
            </a:p>
          </p:txBody>
        </p:sp>
        <p:sp>
          <p:nvSpPr>
            <p:cNvPr id="119" name="Google Shape;612;p27">
              <a:extLst>
                <a:ext uri="{FF2B5EF4-FFF2-40B4-BE49-F238E27FC236}">
                  <a16:creationId xmlns:a16="http://schemas.microsoft.com/office/drawing/2014/main" id="{5EE0B528-1DCD-9023-937F-9DE4F6B2BDC4}"/>
                </a:ext>
              </a:extLst>
            </p:cNvPr>
            <p:cNvSpPr/>
            <p:nvPr/>
          </p:nvSpPr>
          <p:spPr>
            <a:xfrm>
              <a:off x="6138852" y="2490551"/>
              <a:ext cx="1017510" cy="438469"/>
            </a:xfrm>
            <a:custGeom>
              <a:avLst/>
              <a:gdLst/>
              <a:ahLst/>
              <a:cxnLst/>
              <a:rect l="l" t="t" r="r" b="b"/>
              <a:pathLst>
                <a:path w="5136" h="6480" extrusionOk="0">
                  <a:moveTo>
                    <a:pt x="1" y="0"/>
                  </a:moveTo>
                  <a:lnTo>
                    <a:pt x="1" y="5602"/>
                  </a:lnTo>
                  <a:lnTo>
                    <a:pt x="1669" y="5602"/>
                  </a:lnTo>
                  <a:lnTo>
                    <a:pt x="2547" y="6480"/>
                  </a:lnTo>
                  <a:lnTo>
                    <a:pt x="3425" y="5602"/>
                  </a:lnTo>
                  <a:lnTo>
                    <a:pt x="5135" y="5602"/>
                  </a:lnTo>
                  <a:lnTo>
                    <a:pt x="513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13;p27">
              <a:extLst>
                <a:ext uri="{FF2B5EF4-FFF2-40B4-BE49-F238E27FC236}">
                  <a16:creationId xmlns:a16="http://schemas.microsoft.com/office/drawing/2014/main" id="{4188A146-8E4A-2368-DE1C-4C3D3F8469C8}"/>
                </a:ext>
              </a:extLst>
            </p:cNvPr>
            <p:cNvSpPr txBox="1"/>
            <p:nvPr/>
          </p:nvSpPr>
          <p:spPr>
            <a:xfrm>
              <a:off x="6186141" y="2500418"/>
              <a:ext cx="889632" cy="35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Fira Sans Extra Condensed Medium"/>
                  <a:ea typeface="Fira Sans Extra Condensed Medium"/>
                  <a:cs typeface="Fira Sans Extra Condensed Medium"/>
                  <a:sym typeface="Fira Sans Extra Condensed Medium"/>
                </a:rPr>
                <a:t>1.747.068 đ</a:t>
              </a:r>
              <a:endParaRPr sz="12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28" name="Google Shape;67;p16">
              <a:extLst>
                <a:ext uri="{FF2B5EF4-FFF2-40B4-BE49-F238E27FC236}">
                  <a16:creationId xmlns:a16="http://schemas.microsoft.com/office/drawing/2014/main" id="{85236EFD-2E21-5728-C10D-BDB1EC77F7E2}"/>
                </a:ext>
              </a:extLst>
            </p:cNvPr>
            <p:cNvSpPr txBox="1">
              <a:spLocks/>
            </p:cNvSpPr>
            <p:nvPr/>
          </p:nvSpPr>
          <p:spPr>
            <a:xfrm>
              <a:off x="5230234" y="2479794"/>
              <a:ext cx="540697" cy="317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2015</a:t>
              </a:r>
              <a:endParaRPr lang="en-US" sz="1200" b="0">
                <a:solidFill>
                  <a:schemeClr val="tx1">
                    <a:lumMod val="85000"/>
                    <a:lumOff val="15000"/>
                  </a:schemeClr>
                </a:solidFill>
                <a:latin typeface="Fira Sans Condensed" panose="020B0604020202020204" pitchFamily="34" charset="0"/>
              </a:endParaRPr>
            </a:p>
          </p:txBody>
        </p:sp>
        <p:sp>
          <p:nvSpPr>
            <p:cNvPr id="129" name="Google Shape;67;p16">
              <a:extLst>
                <a:ext uri="{FF2B5EF4-FFF2-40B4-BE49-F238E27FC236}">
                  <a16:creationId xmlns:a16="http://schemas.microsoft.com/office/drawing/2014/main" id="{B5EF094A-40D8-08C4-5375-D99AB7A06DDF}"/>
                </a:ext>
              </a:extLst>
            </p:cNvPr>
            <p:cNvSpPr txBox="1">
              <a:spLocks/>
            </p:cNvSpPr>
            <p:nvPr/>
          </p:nvSpPr>
          <p:spPr>
            <a:xfrm>
              <a:off x="7390981" y="2091684"/>
              <a:ext cx="540697" cy="317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2014</a:t>
              </a:r>
              <a:endParaRPr lang="en-US" sz="1200" b="0">
                <a:solidFill>
                  <a:schemeClr val="tx1">
                    <a:lumMod val="85000"/>
                    <a:lumOff val="15000"/>
                  </a:schemeClr>
                </a:solidFill>
                <a:latin typeface="Fira Sans Condensed" panose="020B0604020202020204" pitchFamily="34" charset="0"/>
              </a:endParaRPr>
            </a:p>
          </p:txBody>
        </p:sp>
        <p:sp>
          <p:nvSpPr>
            <p:cNvPr id="130" name="Google Shape;67;p16">
              <a:extLst>
                <a:ext uri="{FF2B5EF4-FFF2-40B4-BE49-F238E27FC236}">
                  <a16:creationId xmlns:a16="http://schemas.microsoft.com/office/drawing/2014/main" id="{21F787B5-9B35-C4D2-4F03-70B3468F1155}"/>
                </a:ext>
              </a:extLst>
            </p:cNvPr>
            <p:cNvSpPr txBox="1">
              <a:spLocks/>
            </p:cNvSpPr>
            <p:nvPr/>
          </p:nvSpPr>
          <p:spPr>
            <a:xfrm>
              <a:off x="6464451" y="3434292"/>
              <a:ext cx="540697" cy="317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2016</a:t>
              </a:r>
              <a:endParaRPr lang="en-US" sz="1200" b="0">
                <a:solidFill>
                  <a:schemeClr val="tx1">
                    <a:lumMod val="85000"/>
                    <a:lumOff val="15000"/>
                  </a:schemeClr>
                </a:solidFill>
                <a:latin typeface="Fira Sans Condensed" panose="020B0604020202020204" pitchFamily="34" charset="0"/>
              </a:endParaRPr>
            </a:p>
          </p:txBody>
        </p:sp>
      </p:grpSp>
      <p:grpSp>
        <p:nvGrpSpPr>
          <p:cNvPr id="135" name="Group 134">
            <a:extLst>
              <a:ext uri="{FF2B5EF4-FFF2-40B4-BE49-F238E27FC236}">
                <a16:creationId xmlns:a16="http://schemas.microsoft.com/office/drawing/2014/main" id="{3049F137-5E5B-5AD4-F772-D1AB8CD8A950}"/>
              </a:ext>
            </a:extLst>
          </p:cNvPr>
          <p:cNvGrpSpPr/>
          <p:nvPr/>
        </p:nvGrpSpPr>
        <p:grpSpPr>
          <a:xfrm>
            <a:off x="4070204" y="3788191"/>
            <a:ext cx="1115700" cy="643800"/>
            <a:chOff x="1248427" y="4000740"/>
            <a:chExt cx="1115700" cy="643800"/>
          </a:xfrm>
          <a:solidFill>
            <a:schemeClr val="accent5"/>
          </a:solidFill>
        </p:grpSpPr>
        <p:sp>
          <p:nvSpPr>
            <p:cNvPr id="131" name="Google Shape;792;p31">
              <a:extLst>
                <a:ext uri="{FF2B5EF4-FFF2-40B4-BE49-F238E27FC236}">
                  <a16:creationId xmlns:a16="http://schemas.microsoft.com/office/drawing/2014/main" id="{30442C74-C917-CEC2-CCC3-E77A50616DE0}"/>
                </a:ext>
              </a:extLst>
            </p:cNvPr>
            <p:cNvSpPr/>
            <p:nvPr/>
          </p:nvSpPr>
          <p:spPr>
            <a:xfrm>
              <a:off x="1248427" y="4000740"/>
              <a:ext cx="1115700" cy="6438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04;p31">
              <a:extLst>
                <a:ext uri="{FF2B5EF4-FFF2-40B4-BE49-F238E27FC236}">
                  <a16:creationId xmlns:a16="http://schemas.microsoft.com/office/drawing/2014/main" id="{51AF0E97-551E-818A-AF44-FFAEE6D162BC}"/>
                </a:ext>
              </a:extLst>
            </p:cNvPr>
            <p:cNvSpPr txBox="1"/>
            <p:nvPr/>
          </p:nvSpPr>
          <p:spPr>
            <a:xfrm flipH="1">
              <a:off x="1372475" y="4185540"/>
              <a:ext cx="893100" cy="2742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SemiBold"/>
                  <a:ea typeface="Fira Sans Extra Condensed SemiBold"/>
                  <a:cs typeface="Fira Sans Extra Condensed SemiBold"/>
                  <a:sym typeface="Fira Sans Extra Condensed SemiBold"/>
                </a:rPr>
                <a:t>- 52%</a:t>
              </a:r>
              <a:endParaRPr sz="190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136" name="Google Shape;67;p16">
            <a:extLst>
              <a:ext uri="{FF2B5EF4-FFF2-40B4-BE49-F238E27FC236}">
                <a16:creationId xmlns:a16="http://schemas.microsoft.com/office/drawing/2014/main" id="{D54FAE92-B909-0FFC-0D66-0982DA091F07}"/>
              </a:ext>
            </a:extLst>
          </p:cNvPr>
          <p:cNvSpPr txBox="1">
            <a:spLocks/>
          </p:cNvSpPr>
          <p:nvPr/>
        </p:nvSpPr>
        <p:spPr>
          <a:xfrm>
            <a:off x="5766203" y="3937808"/>
            <a:ext cx="2864297" cy="75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200">
                <a:solidFill>
                  <a:schemeClr val="tx1">
                    <a:lumMod val="85000"/>
                    <a:lumOff val="15000"/>
                  </a:schemeClr>
                </a:solidFill>
                <a:latin typeface="Fira Sans Condensed" panose="020B0604020202020204" pitchFamily="34" charset="0"/>
              </a:rPr>
              <a:t>Doanh thu bán hàng trung bình/nhân viên trong T12 năm 2016 </a:t>
            </a:r>
          </a:p>
        </p:txBody>
      </p:sp>
      <p:sp>
        <p:nvSpPr>
          <p:cNvPr id="137" name="Google Shape;67;p16">
            <a:extLst>
              <a:ext uri="{FF2B5EF4-FFF2-40B4-BE49-F238E27FC236}">
                <a16:creationId xmlns:a16="http://schemas.microsoft.com/office/drawing/2014/main" id="{C2FC7F59-D7C9-E283-3E50-B497793CDB59}"/>
              </a:ext>
            </a:extLst>
          </p:cNvPr>
          <p:cNvSpPr txBox="1">
            <a:spLocks/>
          </p:cNvSpPr>
          <p:nvPr/>
        </p:nvSpPr>
        <p:spPr>
          <a:xfrm>
            <a:off x="625609" y="3788191"/>
            <a:ext cx="2864297" cy="755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b="0">
                <a:solidFill>
                  <a:schemeClr val="tx1">
                    <a:lumMod val="85000"/>
                    <a:lumOff val="15000"/>
                  </a:schemeClr>
                </a:solidFill>
                <a:latin typeface="Fira Sans Condensed" panose="020B0604020202020204" pitchFamily="34" charset="0"/>
              </a:rPr>
              <a:t>Doanh thu bán hàng trung bình/nhân viên trong T12 năm 2016 </a:t>
            </a:r>
            <a:r>
              <a:rPr lang="en-US" sz="1200">
                <a:solidFill>
                  <a:schemeClr val="tx1">
                    <a:lumMod val="85000"/>
                    <a:lumOff val="15000"/>
                  </a:schemeClr>
                </a:solidFill>
                <a:latin typeface="Fira Sans Condensed" panose="020B0604020202020204" pitchFamily="34" charset="0"/>
              </a:rPr>
              <a:t>giảm 52% </a:t>
            </a:r>
            <a:r>
              <a:rPr lang="en-US" sz="1200" b="0">
                <a:solidFill>
                  <a:schemeClr val="tx1">
                    <a:lumMod val="85000"/>
                    <a:lumOff val="15000"/>
                  </a:schemeClr>
                </a:solidFill>
                <a:latin typeface="Fira Sans Condensed" panose="020B0604020202020204" pitchFamily="34" charset="0"/>
              </a:rPr>
              <a:t>so với cùng kỳ 2015</a:t>
            </a:r>
          </a:p>
        </p:txBody>
      </p:sp>
    </p:spTree>
    <p:extLst>
      <p:ext uri="{BB962C8B-B14F-4D97-AF65-F5344CB8AC3E}">
        <p14:creationId xmlns:p14="http://schemas.microsoft.com/office/powerpoint/2010/main" val="7018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MANG LẠI TỪ KHÁCH HÀNG</a:t>
            </a:r>
            <a:endParaRPr sz="2000" b="0"/>
          </a:p>
        </p:txBody>
      </p:sp>
      <p:sp>
        <p:nvSpPr>
          <p:cNvPr id="4" name="Google Shape;67;p16">
            <a:extLst>
              <a:ext uri="{FF2B5EF4-FFF2-40B4-BE49-F238E27FC236}">
                <a16:creationId xmlns:a16="http://schemas.microsoft.com/office/drawing/2014/main" id="{5BA8B873-7D3A-9E6B-19CC-52E56F53BEDB}"/>
              </a:ext>
            </a:extLst>
          </p:cNvPr>
          <p:cNvSpPr txBox="1">
            <a:spLocks/>
          </p:cNvSpPr>
          <p:nvPr/>
        </p:nvSpPr>
        <p:spPr>
          <a:xfrm>
            <a:off x="6063118" y="1123356"/>
            <a:ext cx="2529391" cy="3119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b="0">
                <a:solidFill>
                  <a:schemeClr val="tx1">
                    <a:lumMod val="85000"/>
                    <a:lumOff val="15000"/>
                  </a:schemeClr>
                </a:solidFill>
                <a:latin typeface="Fira Sans Condensed" panose="020B0604020202020204" pitchFamily="34" charset="0"/>
              </a:rPr>
              <a:t>D</a:t>
            </a:r>
            <a:r>
              <a:rPr lang="vi-VN" sz="1200" b="0">
                <a:solidFill>
                  <a:schemeClr val="tx1">
                    <a:lumMod val="85000"/>
                    <a:lumOff val="15000"/>
                  </a:schemeClr>
                </a:solidFill>
                <a:latin typeface="Fira Sans Condensed" panose="020B0604020202020204" pitchFamily="34" charset="0"/>
              </a:rPr>
              <a:t>oanh thu chủ yếu tới từ nguồn khách lẻ (khoảng hơn 530 triệu đồng).</a:t>
            </a:r>
            <a:endParaRPr lang="en-US" sz="1200" b="0">
              <a:solidFill>
                <a:schemeClr val="tx1">
                  <a:lumMod val="85000"/>
                  <a:lumOff val="15000"/>
                </a:schemeClr>
              </a:solidFill>
              <a:latin typeface="Fira Sans Condensed" panose="020B0604020202020204" pitchFamily="34" charset="0"/>
            </a:endParaRPr>
          </a:p>
          <a:p>
            <a:pPr algn="just">
              <a:lnSpc>
                <a:spcPct val="150000"/>
              </a:lnSpc>
            </a:pPr>
            <a:endParaRPr lang="en-US" sz="1200" b="0">
              <a:solidFill>
                <a:schemeClr val="tx1">
                  <a:lumMod val="85000"/>
                  <a:lumOff val="15000"/>
                </a:schemeClr>
              </a:solidFill>
              <a:latin typeface="Fira Sans Condensed" panose="020B0604020202020204" pitchFamily="34" charset="0"/>
            </a:endParaRPr>
          </a:p>
          <a:p>
            <a:pPr algn="just">
              <a:lnSpc>
                <a:spcPct val="150000"/>
              </a:lnSpc>
            </a:pPr>
            <a:r>
              <a:rPr lang="en-US" sz="1200" b="0">
                <a:solidFill>
                  <a:schemeClr val="tx1">
                    <a:lumMod val="85000"/>
                    <a:lumOff val="15000"/>
                  </a:schemeClr>
                </a:solidFill>
                <a:latin typeface="Fira Sans Condensed" panose="020B0604020202020204" pitchFamily="34" charset="0"/>
              </a:rPr>
              <a:t>Cụ thể:</a:t>
            </a:r>
            <a:endParaRPr lang="vi-VN" sz="1200" b="0">
              <a:solidFill>
                <a:schemeClr val="tx1">
                  <a:lumMod val="85000"/>
                  <a:lumOff val="15000"/>
                </a:schemeClr>
              </a:solidFill>
              <a:latin typeface="Fira Sans Condensed" panose="020B0604020202020204" pitchFamily="34" charset="0"/>
            </a:endParaRP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Doanh nghiêp A</a:t>
            </a:r>
            <a:r>
              <a:rPr lang="vi-VN" sz="1200" b="0">
                <a:solidFill>
                  <a:schemeClr val="tx1">
                    <a:lumMod val="85000"/>
                    <a:lumOff val="15000"/>
                  </a:schemeClr>
                </a:solidFill>
                <a:latin typeface="Fira Sans Condensed" panose="020B0604020202020204" pitchFamily="34" charset="0"/>
              </a:rPr>
              <a:t>: </a:t>
            </a:r>
            <a:r>
              <a:rPr lang="en-US" sz="1200" b="0">
                <a:solidFill>
                  <a:schemeClr val="tx1">
                    <a:lumMod val="85000"/>
                    <a:lumOff val="15000"/>
                  </a:schemeClr>
                </a:solidFill>
                <a:latin typeface="Fira Sans Condensed" panose="020B0604020202020204" pitchFamily="34" charset="0"/>
              </a:rPr>
              <a:t> </a:t>
            </a:r>
            <a:r>
              <a:rPr lang="vi-VN" sz="1200" b="0">
                <a:solidFill>
                  <a:schemeClr val="tx1">
                    <a:lumMod val="85000"/>
                    <a:lumOff val="15000"/>
                  </a:schemeClr>
                </a:solidFill>
                <a:latin typeface="Fira Sans Condensed" panose="020B0604020202020204" pitchFamily="34" charset="0"/>
              </a:rPr>
              <a:t>50.759.040 đồng </a:t>
            </a: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Trường học A</a:t>
            </a:r>
            <a:r>
              <a:rPr lang="vi-VN" sz="1200" b="0">
                <a:solidFill>
                  <a:schemeClr val="tx1">
                    <a:lumMod val="85000"/>
                    <a:lumOff val="15000"/>
                  </a:schemeClr>
                </a:solidFill>
                <a:latin typeface="Fira Sans Condensed" panose="020B0604020202020204" pitchFamily="34" charset="0"/>
              </a:rPr>
              <a:t>: 43.431.000 đồng </a:t>
            </a: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Doanh nghiệp B</a:t>
            </a:r>
            <a:r>
              <a:rPr lang="vi-VN" sz="1200" b="0">
                <a:solidFill>
                  <a:schemeClr val="tx1">
                    <a:lumMod val="85000"/>
                    <a:lumOff val="15000"/>
                  </a:schemeClr>
                </a:solidFill>
                <a:latin typeface="Fira Sans Condensed" panose="020B0604020202020204" pitchFamily="34" charset="0"/>
              </a:rPr>
              <a:t>: 41.685.050 đồng </a:t>
            </a: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Trường học B</a:t>
            </a:r>
            <a:r>
              <a:rPr lang="vi-VN" sz="1200" b="0">
                <a:solidFill>
                  <a:schemeClr val="tx1">
                    <a:lumMod val="85000"/>
                    <a:lumOff val="15000"/>
                  </a:schemeClr>
                </a:solidFill>
                <a:latin typeface="Fira Sans Condensed" panose="020B0604020202020204" pitchFamily="34" charset="0"/>
              </a:rPr>
              <a:t>: 25.832.000 đồng</a:t>
            </a:r>
          </a:p>
          <a:p>
            <a:pPr marL="171450" indent="-171450" algn="just">
              <a:lnSpc>
                <a:spcPct val="150000"/>
              </a:lnSpc>
              <a:buFont typeface="Arial" panose="020B0604020202020204" pitchFamily="34" charset="0"/>
              <a:buChar char="•"/>
            </a:pPr>
            <a:r>
              <a:rPr lang="vi-VN" sz="1200">
                <a:solidFill>
                  <a:schemeClr val="tx1">
                    <a:lumMod val="85000"/>
                    <a:lumOff val="15000"/>
                  </a:schemeClr>
                </a:solidFill>
                <a:latin typeface="Fira Sans Condensed" panose="020B0604020202020204" pitchFamily="34" charset="0"/>
              </a:rPr>
              <a:t>Tổ chức A</a:t>
            </a:r>
            <a:r>
              <a:rPr lang="vi-VN" sz="1200" b="0">
                <a:solidFill>
                  <a:schemeClr val="tx1">
                    <a:lumMod val="85000"/>
                    <a:lumOff val="15000"/>
                  </a:schemeClr>
                </a:solidFill>
                <a:latin typeface="Fira Sans Condensed" panose="020B0604020202020204" pitchFamily="34" charset="0"/>
              </a:rPr>
              <a:t>: 23.483.000 đồng </a:t>
            </a:r>
            <a:endParaRPr lang="en-US" sz="1200" b="0">
              <a:solidFill>
                <a:schemeClr val="tx1">
                  <a:lumMod val="85000"/>
                  <a:lumOff val="15000"/>
                </a:schemeClr>
              </a:solidFill>
              <a:latin typeface="Fira Sans Condensed" panose="020B0604020202020204" pitchFamily="34" charset="0"/>
            </a:endParaRPr>
          </a:p>
        </p:txBody>
      </p:sp>
      <p:pic>
        <p:nvPicPr>
          <p:cNvPr id="6" name="Picture 5">
            <a:extLst>
              <a:ext uri="{FF2B5EF4-FFF2-40B4-BE49-F238E27FC236}">
                <a16:creationId xmlns:a16="http://schemas.microsoft.com/office/drawing/2014/main" id="{562DA90F-950A-0422-DAA4-8344A753FE7B}"/>
              </a:ext>
            </a:extLst>
          </p:cNvPr>
          <p:cNvPicPr>
            <a:picLocks noChangeAspect="1"/>
          </p:cNvPicPr>
          <p:nvPr/>
        </p:nvPicPr>
        <p:blipFill>
          <a:blip r:embed="rId3"/>
          <a:stretch>
            <a:fillRect/>
          </a:stretch>
        </p:blipFill>
        <p:spPr>
          <a:xfrm>
            <a:off x="180001" y="954056"/>
            <a:ext cx="5883118" cy="3644321"/>
          </a:xfrm>
          <a:prstGeom prst="rect">
            <a:avLst/>
          </a:prstGeom>
        </p:spPr>
      </p:pic>
    </p:spTree>
    <p:extLst>
      <p:ext uri="{BB962C8B-B14F-4D97-AF65-F5344CB8AC3E}">
        <p14:creationId xmlns:p14="http://schemas.microsoft.com/office/powerpoint/2010/main" val="117463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MANG LẠI TỪ KHÁCH HÀNG THÁNG 12 QUA CÁC NĂM</a:t>
            </a:r>
            <a:endParaRPr sz="2000" b="0"/>
          </a:p>
        </p:txBody>
      </p:sp>
      <p:pic>
        <p:nvPicPr>
          <p:cNvPr id="7" name="Picture 6">
            <a:extLst>
              <a:ext uri="{FF2B5EF4-FFF2-40B4-BE49-F238E27FC236}">
                <a16:creationId xmlns:a16="http://schemas.microsoft.com/office/drawing/2014/main" id="{26BF7AA7-6028-A88A-F50F-296F39CE81A4}"/>
              </a:ext>
            </a:extLst>
          </p:cNvPr>
          <p:cNvPicPr>
            <a:picLocks noChangeAspect="1"/>
          </p:cNvPicPr>
          <p:nvPr/>
        </p:nvPicPr>
        <p:blipFill>
          <a:blip r:embed="rId3"/>
          <a:stretch>
            <a:fillRect/>
          </a:stretch>
        </p:blipFill>
        <p:spPr>
          <a:xfrm>
            <a:off x="813771" y="1011086"/>
            <a:ext cx="7516457" cy="3695937"/>
          </a:xfrm>
          <a:prstGeom prst="rect">
            <a:avLst/>
          </a:prstGeom>
        </p:spPr>
      </p:pic>
    </p:spTree>
    <p:extLst>
      <p:ext uri="{BB962C8B-B14F-4D97-AF65-F5344CB8AC3E}">
        <p14:creationId xmlns:p14="http://schemas.microsoft.com/office/powerpoint/2010/main" val="317611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NỘI DUNG</a:t>
            </a:r>
            <a:endParaRPr sz="2000" b="0"/>
          </a:p>
        </p:txBody>
      </p:sp>
      <p:sp>
        <p:nvSpPr>
          <p:cNvPr id="119" name="Google Shape;119;p17"/>
          <p:cNvSpPr/>
          <p:nvPr/>
        </p:nvSpPr>
        <p:spPr>
          <a:xfrm>
            <a:off x="2098812" y="1153975"/>
            <a:ext cx="6201201" cy="769799"/>
          </a:xfrm>
          <a:custGeom>
            <a:avLst/>
            <a:gdLst/>
            <a:ahLst/>
            <a:cxnLst/>
            <a:rect l="l" t="t" r="r" b="b"/>
            <a:pathLst>
              <a:path w="59578" h="8550" extrusionOk="0">
                <a:moveTo>
                  <a:pt x="4253" y="1"/>
                </a:moveTo>
                <a:cubicBezTo>
                  <a:pt x="1911" y="1"/>
                  <a:pt x="1" y="1911"/>
                  <a:pt x="1" y="4288"/>
                </a:cubicBezTo>
                <a:cubicBezTo>
                  <a:pt x="1" y="6639"/>
                  <a:pt x="1911" y="8549"/>
                  <a:pt x="4253" y="8549"/>
                </a:cubicBezTo>
                <a:lnTo>
                  <a:pt x="55316" y="8549"/>
                </a:lnTo>
                <a:cubicBezTo>
                  <a:pt x="57667" y="8549"/>
                  <a:pt x="59577" y="6639"/>
                  <a:pt x="59577" y="4288"/>
                </a:cubicBezTo>
                <a:cubicBezTo>
                  <a:pt x="59577" y="1911"/>
                  <a:pt x="57667" y="1"/>
                  <a:pt x="55316"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2412763" y="1451275"/>
            <a:ext cx="168095" cy="164944"/>
          </a:xfrm>
          <a:custGeom>
            <a:avLst/>
            <a:gdLst/>
            <a:ahLst/>
            <a:cxnLst/>
            <a:rect l="l" t="t" r="r" b="b"/>
            <a:pathLst>
              <a:path w="1867" h="1832" extrusionOk="0">
                <a:moveTo>
                  <a:pt x="951" y="0"/>
                </a:moveTo>
                <a:cubicBezTo>
                  <a:pt x="440" y="0"/>
                  <a:pt x="0" y="405"/>
                  <a:pt x="0" y="916"/>
                </a:cubicBezTo>
                <a:cubicBezTo>
                  <a:pt x="0" y="1426"/>
                  <a:pt x="440" y="1831"/>
                  <a:pt x="951" y="1831"/>
                </a:cubicBezTo>
                <a:cubicBezTo>
                  <a:pt x="1462" y="1831"/>
                  <a:pt x="1867" y="1426"/>
                  <a:pt x="1867" y="916"/>
                </a:cubicBezTo>
                <a:cubicBezTo>
                  <a:pt x="1867" y="405"/>
                  <a:pt x="1462" y="0"/>
                  <a:pt x="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2098812" y="2048935"/>
            <a:ext cx="6201201" cy="769709"/>
          </a:xfrm>
          <a:custGeom>
            <a:avLst/>
            <a:gdLst/>
            <a:ahLst/>
            <a:cxnLst/>
            <a:rect l="l" t="t" r="r" b="b"/>
            <a:pathLst>
              <a:path w="59578" h="8549" extrusionOk="0">
                <a:moveTo>
                  <a:pt x="4253" y="0"/>
                </a:moveTo>
                <a:cubicBezTo>
                  <a:pt x="1911" y="0"/>
                  <a:pt x="1" y="1946"/>
                  <a:pt x="1" y="4297"/>
                </a:cubicBezTo>
                <a:cubicBezTo>
                  <a:pt x="1" y="6638"/>
                  <a:pt x="1911" y="8549"/>
                  <a:pt x="4253" y="8549"/>
                </a:cubicBezTo>
                <a:lnTo>
                  <a:pt x="55316" y="8549"/>
                </a:lnTo>
                <a:cubicBezTo>
                  <a:pt x="57667" y="8549"/>
                  <a:pt x="59577" y="6638"/>
                  <a:pt x="59577" y="4297"/>
                </a:cubicBezTo>
                <a:cubicBezTo>
                  <a:pt x="59577" y="1946"/>
                  <a:pt x="57667" y="0"/>
                  <a:pt x="55316"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2412763" y="2349297"/>
            <a:ext cx="168095" cy="168996"/>
          </a:xfrm>
          <a:custGeom>
            <a:avLst/>
            <a:gdLst/>
            <a:ahLst/>
            <a:cxnLst/>
            <a:rect l="l" t="t" r="r" b="b"/>
            <a:pathLst>
              <a:path w="1867" h="1877" extrusionOk="0">
                <a:moveTo>
                  <a:pt x="951" y="1"/>
                </a:moveTo>
                <a:cubicBezTo>
                  <a:pt x="440" y="1"/>
                  <a:pt x="0" y="441"/>
                  <a:pt x="0" y="961"/>
                </a:cubicBezTo>
                <a:cubicBezTo>
                  <a:pt x="0" y="1471"/>
                  <a:pt x="440" y="1876"/>
                  <a:pt x="951" y="1876"/>
                </a:cubicBezTo>
                <a:cubicBezTo>
                  <a:pt x="1462" y="1876"/>
                  <a:pt x="1867" y="1471"/>
                  <a:pt x="1867" y="961"/>
                </a:cubicBezTo>
                <a:cubicBezTo>
                  <a:pt x="1867" y="441"/>
                  <a:pt x="1462" y="1"/>
                  <a:pt x="951" y="1"/>
                </a:cubicBezTo>
                <a:close/>
              </a:path>
            </a:pathLst>
          </a:custGeom>
          <a:solidFill>
            <a:srgbClr val="B2D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2098812" y="2947046"/>
            <a:ext cx="6201201" cy="769709"/>
          </a:xfrm>
          <a:custGeom>
            <a:avLst/>
            <a:gdLst/>
            <a:ahLst/>
            <a:cxnLst/>
            <a:rect l="l" t="t" r="r" b="b"/>
            <a:pathLst>
              <a:path w="59578" h="8549" extrusionOk="0">
                <a:moveTo>
                  <a:pt x="4253" y="0"/>
                </a:moveTo>
                <a:cubicBezTo>
                  <a:pt x="1911" y="0"/>
                  <a:pt x="1" y="1911"/>
                  <a:pt x="1" y="4261"/>
                </a:cubicBezTo>
                <a:cubicBezTo>
                  <a:pt x="1" y="6603"/>
                  <a:pt x="1911" y="8549"/>
                  <a:pt x="4253" y="8549"/>
                </a:cubicBezTo>
                <a:lnTo>
                  <a:pt x="55316" y="8549"/>
                </a:lnTo>
                <a:cubicBezTo>
                  <a:pt x="57667" y="8549"/>
                  <a:pt x="59577" y="6603"/>
                  <a:pt x="59577" y="4261"/>
                </a:cubicBezTo>
                <a:cubicBezTo>
                  <a:pt x="59577" y="1911"/>
                  <a:pt x="57667" y="0"/>
                  <a:pt x="55316"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2412763" y="3251370"/>
            <a:ext cx="168095" cy="168185"/>
          </a:xfrm>
          <a:custGeom>
            <a:avLst/>
            <a:gdLst/>
            <a:ahLst/>
            <a:cxnLst/>
            <a:rect l="l" t="t" r="r" b="b"/>
            <a:pathLst>
              <a:path w="1867" h="1868" extrusionOk="0">
                <a:moveTo>
                  <a:pt x="951" y="1"/>
                </a:moveTo>
                <a:cubicBezTo>
                  <a:pt x="440" y="1"/>
                  <a:pt x="0" y="441"/>
                  <a:pt x="0" y="952"/>
                </a:cubicBezTo>
                <a:cubicBezTo>
                  <a:pt x="0" y="1462"/>
                  <a:pt x="440" y="1867"/>
                  <a:pt x="951" y="1867"/>
                </a:cubicBezTo>
                <a:cubicBezTo>
                  <a:pt x="1462" y="1867"/>
                  <a:pt x="1867" y="1462"/>
                  <a:pt x="1867" y="952"/>
                </a:cubicBezTo>
                <a:cubicBezTo>
                  <a:pt x="1867" y="441"/>
                  <a:pt x="1462" y="1"/>
                  <a:pt x="951" y="1"/>
                </a:cubicBezTo>
                <a:close/>
              </a:path>
            </a:pathLst>
          </a:custGeom>
          <a:solidFill>
            <a:srgbClr val="87B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2098812" y="3842726"/>
            <a:ext cx="6201201" cy="768989"/>
          </a:xfrm>
          <a:custGeom>
            <a:avLst/>
            <a:gdLst/>
            <a:ahLst/>
            <a:cxnLst/>
            <a:rect l="l" t="t" r="r" b="b"/>
            <a:pathLst>
              <a:path w="59578" h="8541" extrusionOk="0">
                <a:moveTo>
                  <a:pt x="4253" y="1"/>
                </a:moveTo>
                <a:cubicBezTo>
                  <a:pt x="1911" y="1"/>
                  <a:pt x="1" y="1902"/>
                  <a:pt x="1" y="4253"/>
                </a:cubicBezTo>
                <a:cubicBezTo>
                  <a:pt x="1" y="6639"/>
                  <a:pt x="1911" y="8540"/>
                  <a:pt x="4253" y="8540"/>
                </a:cubicBezTo>
                <a:lnTo>
                  <a:pt x="55316" y="8540"/>
                </a:lnTo>
                <a:cubicBezTo>
                  <a:pt x="57667" y="8540"/>
                  <a:pt x="59577" y="6639"/>
                  <a:pt x="59577" y="4253"/>
                </a:cubicBezTo>
                <a:cubicBezTo>
                  <a:pt x="59577" y="1902"/>
                  <a:pt x="57667" y="1"/>
                  <a:pt x="55316"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412763" y="4152633"/>
            <a:ext cx="168095" cy="168996"/>
          </a:xfrm>
          <a:custGeom>
            <a:avLst/>
            <a:gdLst/>
            <a:ahLst/>
            <a:cxnLst/>
            <a:rect l="l" t="t" r="r" b="b"/>
            <a:pathLst>
              <a:path w="1867" h="1877" extrusionOk="0">
                <a:moveTo>
                  <a:pt x="951" y="1"/>
                </a:moveTo>
                <a:cubicBezTo>
                  <a:pt x="440" y="1"/>
                  <a:pt x="0" y="441"/>
                  <a:pt x="0" y="960"/>
                </a:cubicBezTo>
                <a:cubicBezTo>
                  <a:pt x="0" y="1436"/>
                  <a:pt x="440" y="1876"/>
                  <a:pt x="951" y="1876"/>
                </a:cubicBezTo>
                <a:cubicBezTo>
                  <a:pt x="1462" y="1876"/>
                  <a:pt x="1867" y="1436"/>
                  <a:pt x="1867" y="960"/>
                </a:cubicBezTo>
                <a:cubicBezTo>
                  <a:pt x="1867" y="441"/>
                  <a:pt x="1462" y="1"/>
                  <a:pt x="951" y="1"/>
                </a:cubicBezTo>
                <a:close/>
              </a:path>
            </a:pathLst>
          </a:custGeom>
          <a:solidFill>
            <a:srgbClr val="39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457175" y="1153976"/>
            <a:ext cx="1496652" cy="769799"/>
          </a:xfrm>
          <a:custGeom>
            <a:avLst/>
            <a:gdLst/>
            <a:ahLst/>
            <a:cxnLst/>
            <a:rect l="l" t="t" r="r" b="b"/>
            <a:pathLst>
              <a:path w="16623" h="8550" extrusionOk="0">
                <a:moveTo>
                  <a:pt x="4253" y="1"/>
                </a:moveTo>
                <a:cubicBezTo>
                  <a:pt x="1911" y="1"/>
                  <a:pt x="1" y="1911"/>
                  <a:pt x="1" y="4288"/>
                </a:cubicBezTo>
                <a:cubicBezTo>
                  <a:pt x="1" y="6639"/>
                  <a:pt x="1911" y="8549"/>
                  <a:pt x="4253" y="8549"/>
                </a:cubicBezTo>
                <a:lnTo>
                  <a:pt x="12362" y="8549"/>
                </a:lnTo>
                <a:cubicBezTo>
                  <a:pt x="14712" y="8549"/>
                  <a:pt x="16623" y="6639"/>
                  <a:pt x="16623" y="4288"/>
                </a:cubicBezTo>
                <a:cubicBezTo>
                  <a:pt x="16623" y="1911"/>
                  <a:pt x="14712" y="1"/>
                  <a:pt x="12362"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539648" y="1226905"/>
            <a:ext cx="614399" cy="614399"/>
          </a:xfrm>
          <a:custGeom>
            <a:avLst/>
            <a:gdLst/>
            <a:ahLst/>
            <a:cxnLst/>
            <a:rect l="l" t="t" r="r" b="b"/>
            <a:pathLst>
              <a:path w="6824" h="6824" extrusionOk="0">
                <a:moveTo>
                  <a:pt x="3416" y="1"/>
                </a:moveTo>
                <a:cubicBezTo>
                  <a:pt x="1506" y="1"/>
                  <a:pt x="0" y="1541"/>
                  <a:pt x="0" y="3408"/>
                </a:cubicBezTo>
                <a:cubicBezTo>
                  <a:pt x="0" y="5318"/>
                  <a:pt x="1506" y="6824"/>
                  <a:pt x="3416" y="6824"/>
                </a:cubicBezTo>
                <a:cubicBezTo>
                  <a:pt x="5283" y="6824"/>
                  <a:pt x="6823" y="5318"/>
                  <a:pt x="6823" y="3408"/>
                </a:cubicBezTo>
                <a:cubicBezTo>
                  <a:pt x="6823" y="1541"/>
                  <a:pt x="5283" y="1"/>
                  <a:pt x="3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7"/>
          <p:cNvGrpSpPr/>
          <p:nvPr/>
        </p:nvGrpSpPr>
        <p:grpSpPr>
          <a:xfrm>
            <a:off x="665634" y="1358474"/>
            <a:ext cx="349593" cy="347252"/>
            <a:chOff x="1380329" y="1382687"/>
            <a:chExt cx="361187" cy="358768"/>
          </a:xfrm>
        </p:grpSpPr>
        <p:sp>
          <p:nvSpPr>
            <p:cNvPr id="130" name="Google Shape;130;p17"/>
            <p:cNvSpPr/>
            <p:nvPr/>
          </p:nvSpPr>
          <p:spPr>
            <a:xfrm>
              <a:off x="1495764" y="1440823"/>
              <a:ext cx="133573" cy="129480"/>
            </a:xfrm>
            <a:custGeom>
              <a:avLst/>
              <a:gdLst/>
              <a:ahLst/>
              <a:cxnLst/>
              <a:rect l="l" t="t" r="r" b="b"/>
              <a:pathLst>
                <a:path w="1436" h="1392" extrusionOk="0">
                  <a:moveTo>
                    <a:pt x="740" y="150"/>
                  </a:moveTo>
                  <a:cubicBezTo>
                    <a:pt x="881" y="150"/>
                    <a:pt x="1031" y="185"/>
                    <a:pt x="1136" y="291"/>
                  </a:cubicBezTo>
                  <a:cubicBezTo>
                    <a:pt x="1216" y="405"/>
                    <a:pt x="1286" y="555"/>
                    <a:pt x="1286" y="696"/>
                  </a:cubicBezTo>
                  <a:cubicBezTo>
                    <a:pt x="1286" y="845"/>
                    <a:pt x="1216" y="995"/>
                    <a:pt x="1136" y="1101"/>
                  </a:cubicBezTo>
                  <a:cubicBezTo>
                    <a:pt x="1031" y="1215"/>
                    <a:pt x="881" y="1250"/>
                    <a:pt x="740" y="1250"/>
                  </a:cubicBezTo>
                  <a:cubicBezTo>
                    <a:pt x="590" y="1250"/>
                    <a:pt x="441" y="1215"/>
                    <a:pt x="335" y="1101"/>
                  </a:cubicBezTo>
                  <a:cubicBezTo>
                    <a:pt x="221" y="995"/>
                    <a:pt x="150" y="845"/>
                    <a:pt x="150" y="696"/>
                  </a:cubicBezTo>
                  <a:cubicBezTo>
                    <a:pt x="150" y="555"/>
                    <a:pt x="221" y="405"/>
                    <a:pt x="335" y="291"/>
                  </a:cubicBezTo>
                  <a:cubicBezTo>
                    <a:pt x="441" y="185"/>
                    <a:pt x="590" y="150"/>
                    <a:pt x="740" y="150"/>
                  </a:cubicBezTo>
                  <a:close/>
                  <a:moveTo>
                    <a:pt x="740" y="0"/>
                  </a:moveTo>
                  <a:cubicBezTo>
                    <a:pt x="335" y="0"/>
                    <a:pt x="1" y="291"/>
                    <a:pt x="1" y="696"/>
                  </a:cubicBezTo>
                  <a:cubicBezTo>
                    <a:pt x="1" y="1101"/>
                    <a:pt x="335" y="1391"/>
                    <a:pt x="740" y="1391"/>
                  </a:cubicBezTo>
                  <a:cubicBezTo>
                    <a:pt x="1136" y="1391"/>
                    <a:pt x="1436" y="1101"/>
                    <a:pt x="1436" y="696"/>
                  </a:cubicBezTo>
                  <a:cubicBezTo>
                    <a:pt x="1436" y="291"/>
                    <a:pt x="1136" y="0"/>
                    <a:pt x="7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1458092" y="1584070"/>
              <a:ext cx="204825" cy="75437"/>
            </a:xfrm>
            <a:custGeom>
              <a:avLst/>
              <a:gdLst/>
              <a:ahLst/>
              <a:cxnLst/>
              <a:rect l="l" t="t" r="r" b="b"/>
              <a:pathLst>
                <a:path w="2202" h="811" extrusionOk="0">
                  <a:moveTo>
                    <a:pt x="1101" y="1"/>
                  </a:moveTo>
                  <a:cubicBezTo>
                    <a:pt x="626" y="1"/>
                    <a:pt x="221" y="291"/>
                    <a:pt x="45" y="696"/>
                  </a:cubicBezTo>
                  <a:cubicBezTo>
                    <a:pt x="1" y="732"/>
                    <a:pt x="45" y="776"/>
                    <a:pt x="80" y="811"/>
                  </a:cubicBezTo>
                  <a:cubicBezTo>
                    <a:pt x="115" y="811"/>
                    <a:pt x="150" y="811"/>
                    <a:pt x="150" y="776"/>
                  </a:cubicBezTo>
                  <a:cubicBezTo>
                    <a:pt x="335" y="406"/>
                    <a:pt x="705" y="150"/>
                    <a:pt x="1101" y="150"/>
                  </a:cubicBezTo>
                  <a:cubicBezTo>
                    <a:pt x="1541" y="150"/>
                    <a:pt x="1876" y="406"/>
                    <a:pt x="2061" y="732"/>
                  </a:cubicBezTo>
                  <a:cubicBezTo>
                    <a:pt x="2061" y="763"/>
                    <a:pt x="2097" y="790"/>
                    <a:pt x="2130" y="790"/>
                  </a:cubicBezTo>
                  <a:cubicBezTo>
                    <a:pt x="2143" y="790"/>
                    <a:pt x="2156" y="786"/>
                    <a:pt x="2166" y="776"/>
                  </a:cubicBezTo>
                  <a:cubicBezTo>
                    <a:pt x="2202" y="776"/>
                    <a:pt x="2202" y="732"/>
                    <a:pt x="2202" y="696"/>
                  </a:cubicBezTo>
                  <a:cubicBezTo>
                    <a:pt x="1981" y="291"/>
                    <a:pt x="1585" y="1"/>
                    <a:pt x="1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1380329" y="1382687"/>
              <a:ext cx="361187" cy="358768"/>
            </a:xfrm>
            <a:custGeom>
              <a:avLst/>
              <a:gdLst/>
              <a:ahLst/>
              <a:cxnLst/>
              <a:rect l="l" t="t" r="r" b="b"/>
              <a:pathLst>
                <a:path w="3883" h="3857" extrusionOk="0">
                  <a:moveTo>
                    <a:pt x="1937" y="150"/>
                  </a:moveTo>
                  <a:cubicBezTo>
                    <a:pt x="2457" y="150"/>
                    <a:pt x="2897" y="335"/>
                    <a:pt x="3222" y="660"/>
                  </a:cubicBezTo>
                  <a:cubicBezTo>
                    <a:pt x="3557" y="995"/>
                    <a:pt x="3742" y="1435"/>
                    <a:pt x="3742" y="1910"/>
                  </a:cubicBezTo>
                  <a:cubicBezTo>
                    <a:pt x="3742" y="2421"/>
                    <a:pt x="3557" y="2861"/>
                    <a:pt x="3222" y="3196"/>
                  </a:cubicBezTo>
                  <a:cubicBezTo>
                    <a:pt x="2897" y="3522"/>
                    <a:pt x="2457" y="3706"/>
                    <a:pt x="1937" y="3706"/>
                  </a:cubicBezTo>
                  <a:cubicBezTo>
                    <a:pt x="1462" y="3706"/>
                    <a:pt x="1021" y="3522"/>
                    <a:pt x="696" y="3196"/>
                  </a:cubicBezTo>
                  <a:cubicBezTo>
                    <a:pt x="361" y="2861"/>
                    <a:pt x="141" y="2421"/>
                    <a:pt x="141" y="1910"/>
                  </a:cubicBezTo>
                  <a:cubicBezTo>
                    <a:pt x="141" y="1435"/>
                    <a:pt x="361" y="995"/>
                    <a:pt x="696" y="660"/>
                  </a:cubicBezTo>
                  <a:cubicBezTo>
                    <a:pt x="1021" y="335"/>
                    <a:pt x="1462" y="150"/>
                    <a:pt x="1937" y="150"/>
                  </a:cubicBezTo>
                  <a:close/>
                  <a:moveTo>
                    <a:pt x="1937" y="0"/>
                  </a:moveTo>
                  <a:cubicBezTo>
                    <a:pt x="881" y="0"/>
                    <a:pt x="0" y="845"/>
                    <a:pt x="0" y="1910"/>
                  </a:cubicBezTo>
                  <a:cubicBezTo>
                    <a:pt x="0" y="3011"/>
                    <a:pt x="881" y="3856"/>
                    <a:pt x="1937" y="3856"/>
                  </a:cubicBezTo>
                  <a:cubicBezTo>
                    <a:pt x="3002" y="3856"/>
                    <a:pt x="3883" y="3011"/>
                    <a:pt x="3883" y="1910"/>
                  </a:cubicBezTo>
                  <a:cubicBezTo>
                    <a:pt x="3883" y="845"/>
                    <a:pt x="3002" y="0"/>
                    <a:pt x="19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1526925" y="1594767"/>
              <a:ext cx="71344" cy="36928"/>
            </a:xfrm>
            <a:custGeom>
              <a:avLst/>
              <a:gdLst/>
              <a:ahLst/>
              <a:cxnLst/>
              <a:rect l="l" t="t" r="r" b="b"/>
              <a:pathLst>
                <a:path w="767" h="397" extrusionOk="0">
                  <a:moveTo>
                    <a:pt x="35" y="0"/>
                  </a:moveTo>
                  <a:cubicBezTo>
                    <a:pt x="0" y="35"/>
                    <a:pt x="0" y="71"/>
                    <a:pt x="35" y="106"/>
                  </a:cubicBezTo>
                  <a:lnTo>
                    <a:pt x="255" y="326"/>
                  </a:lnTo>
                  <a:cubicBezTo>
                    <a:pt x="291" y="361"/>
                    <a:pt x="361" y="396"/>
                    <a:pt x="405" y="396"/>
                  </a:cubicBezTo>
                  <a:cubicBezTo>
                    <a:pt x="440" y="396"/>
                    <a:pt x="476" y="361"/>
                    <a:pt x="511" y="326"/>
                  </a:cubicBezTo>
                  <a:lnTo>
                    <a:pt x="731" y="106"/>
                  </a:lnTo>
                  <a:cubicBezTo>
                    <a:pt x="766" y="106"/>
                    <a:pt x="766" y="35"/>
                    <a:pt x="731" y="0"/>
                  </a:cubicBezTo>
                  <a:lnTo>
                    <a:pt x="625" y="0"/>
                  </a:lnTo>
                  <a:lnTo>
                    <a:pt x="405" y="256"/>
                  </a:lnTo>
                  <a:lnTo>
                    <a:pt x="361" y="256"/>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553900" y="1618487"/>
              <a:ext cx="14046" cy="88553"/>
            </a:xfrm>
            <a:custGeom>
              <a:avLst/>
              <a:gdLst/>
              <a:ahLst/>
              <a:cxnLst/>
              <a:rect l="l" t="t" r="r" b="b"/>
              <a:pathLst>
                <a:path w="151" h="952" extrusionOk="0">
                  <a:moveTo>
                    <a:pt x="71" y="1"/>
                  </a:moveTo>
                  <a:cubicBezTo>
                    <a:pt x="36" y="1"/>
                    <a:pt x="1" y="36"/>
                    <a:pt x="1" y="71"/>
                  </a:cubicBezTo>
                  <a:lnTo>
                    <a:pt x="1" y="881"/>
                  </a:lnTo>
                  <a:cubicBezTo>
                    <a:pt x="1" y="916"/>
                    <a:pt x="36" y="951"/>
                    <a:pt x="71" y="951"/>
                  </a:cubicBezTo>
                  <a:cubicBezTo>
                    <a:pt x="150" y="951"/>
                    <a:pt x="150" y="916"/>
                    <a:pt x="150" y="881"/>
                  </a:cubicBezTo>
                  <a:lnTo>
                    <a:pt x="150" y="71"/>
                  </a:lnTo>
                  <a:cubicBezTo>
                    <a:pt x="150" y="36"/>
                    <a:pt x="150" y="1"/>
                    <a:pt x="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7"/>
          <p:cNvSpPr/>
          <p:nvPr/>
        </p:nvSpPr>
        <p:spPr>
          <a:xfrm>
            <a:off x="457175" y="2048936"/>
            <a:ext cx="1496652" cy="769709"/>
          </a:xfrm>
          <a:custGeom>
            <a:avLst/>
            <a:gdLst/>
            <a:ahLst/>
            <a:cxnLst/>
            <a:rect l="l" t="t" r="r" b="b"/>
            <a:pathLst>
              <a:path w="16623" h="8549" extrusionOk="0">
                <a:moveTo>
                  <a:pt x="4253" y="0"/>
                </a:moveTo>
                <a:cubicBezTo>
                  <a:pt x="1911" y="0"/>
                  <a:pt x="1" y="1946"/>
                  <a:pt x="1" y="4297"/>
                </a:cubicBezTo>
                <a:cubicBezTo>
                  <a:pt x="1" y="6638"/>
                  <a:pt x="1911" y="8549"/>
                  <a:pt x="4253" y="8549"/>
                </a:cubicBezTo>
                <a:lnTo>
                  <a:pt x="12362" y="8549"/>
                </a:lnTo>
                <a:cubicBezTo>
                  <a:pt x="14712" y="8549"/>
                  <a:pt x="16623" y="6638"/>
                  <a:pt x="16623" y="4297"/>
                </a:cubicBezTo>
                <a:cubicBezTo>
                  <a:pt x="16623" y="1946"/>
                  <a:pt x="14712" y="0"/>
                  <a:pt x="12362"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539648" y="2128168"/>
            <a:ext cx="614399" cy="614399"/>
          </a:xfrm>
          <a:custGeom>
            <a:avLst/>
            <a:gdLst/>
            <a:ahLst/>
            <a:cxnLst/>
            <a:rect l="l" t="t" r="r" b="b"/>
            <a:pathLst>
              <a:path w="6824" h="6824" extrusionOk="0">
                <a:moveTo>
                  <a:pt x="3416" y="1"/>
                </a:moveTo>
                <a:cubicBezTo>
                  <a:pt x="1506" y="1"/>
                  <a:pt x="0" y="1541"/>
                  <a:pt x="0" y="3417"/>
                </a:cubicBezTo>
                <a:cubicBezTo>
                  <a:pt x="0" y="5318"/>
                  <a:pt x="1506" y="6824"/>
                  <a:pt x="3416" y="6824"/>
                </a:cubicBezTo>
                <a:cubicBezTo>
                  <a:pt x="5283" y="6824"/>
                  <a:pt x="6823" y="5318"/>
                  <a:pt x="6823" y="3417"/>
                </a:cubicBezTo>
                <a:cubicBezTo>
                  <a:pt x="6823" y="1541"/>
                  <a:pt x="5283" y="1"/>
                  <a:pt x="3416" y="1"/>
                </a:cubicBezTo>
                <a:close/>
              </a:path>
            </a:pathLst>
          </a:custGeom>
          <a:solidFill>
            <a:srgbClr val="B2D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7"/>
          <p:cNvGrpSpPr/>
          <p:nvPr/>
        </p:nvGrpSpPr>
        <p:grpSpPr>
          <a:xfrm>
            <a:off x="665634" y="2227191"/>
            <a:ext cx="366250" cy="367060"/>
            <a:chOff x="1380329" y="2280215"/>
            <a:chExt cx="378396" cy="379233"/>
          </a:xfrm>
        </p:grpSpPr>
        <p:sp>
          <p:nvSpPr>
            <p:cNvPr id="138" name="Google Shape;138;p17"/>
            <p:cNvSpPr/>
            <p:nvPr/>
          </p:nvSpPr>
          <p:spPr>
            <a:xfrm>
              <a:off x="1454836" y="2358815"/>
              <a:ext cx="232637" cy="225288"/>
            </a:xfrm>
            <a:custGeom>
              <a:avLst/>
              <a:gdLst/>
              <a:ahLst/>
              <a:cxnLst/>
              <a:rect l="l" t="t" r="r" b="b"/>
              <a:pathLst>
                <a:path w="2501" h="2422" extrusionOk="0">
                  <a:moveTo>
                    <a:pt x="1251" y="0"/>
                  </a:moveTo>
                  <a:cubicBezTo>
                    <a:pt x="555" y="0"/>
                    <a:pt x="0" y="546"/>
                    <a:pt x="0" y="1206"/>
                  </a:cubicBezTo>
                  <a:cubicBezTo>
                    <a:pt x="0" y="1761"/>
                    <a:pt x="370" y="2237"/>
                    <a:pt x="846" y="2421"/>
                  </a:cubicBezTo>
                  <a:cubicBezTo>
                    <a:pt x="881" y="2421"/>
                    <a:pt x="916" y="2386"/>
                    <a:pt x="960" y="2351"/>
                  </a:cubicBezTo>
                  <a:cubicBezTo>
                    <a:pt x="960" y="2307"/>
                    <a:pt x="916" y="2272"/>
                    <a:pt x="881" y="2272"/>
                  </a:cubicBezTo>
                  <a:cubicBezTo>
                    <a:pt x="441" y="2131"/>
                    <a:pt x="150" y="1726"/>
                    <a:pt x="150" y="1206"/>
                  </a:cubicBezTo>
                  <a:cubicBezTo>
                    <a:pt x="150" y="916"/>
                    <a:pt x="256" y="661"/>
                    <a:pt x="476" y="441"/>
                  </a:cubicBezTo>
                  <a:cubicBezTo>
                    <a:pt x="661" y="256"/>
                    <a:pt x="960" y="150"/>
                    <a:pt x="1251" y="150"/>
                  </a:cubicBezTo>
                  <a:cubicBezTo>
                    <a:pt x="1541" y="150"/>
                    <a:pt x="1840" y="256"/>
                    <a:pt x="2016" y="441"/>
                  </a:cubicBezTo>
                  <a:cubicBezTo>
                    <a:pt x="2201" y="661"/>
                    <a:pt x="2351" y="916"/>
                    <a:pt x="2351" y="1206"/>
                  </a:cubicBezTo>
                  <a:cubicBezTo>
                    <a:pt x="2351" y="1726"/>
                    <a:pt x="2016" y="2131"/>
                    <a:pt x="1620" y="2272"/>
                  </a:cubicBezTo>
                  <a:cubicBezTo>
                    <a:pt x="1576" y="2272"/>
                    <a:pt x="1541" y="2307"/>
                    <a:pt x="1541" y="2351"/>
                  </a:cubicBezTo>
                  <a:cubicBezTo>
                    <a:pt x="1576" y="2386"/>
                    <a:pt x="1620" y="2421"/>
                    <a:pt x="1656" y="2421"/>
                  </a:cubicBezTo>
                  <a:cubicBezTo>
                    <a:pt x="2131" y="2237"/>
                    <a:pt x="2501" y="1761"/>
                    <a:pt x="2501" y="1206"/>
                  </a:cubicBezTo>
                  <a:cubicBezTo>
                    <a:pt x="2501" y="546"/>
                    <a:pt x="1946"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564597" y="2488203"/>
              <a:ext cx="13115" cy="167152"/>
            </a:xfrm>
            <a:custGeom>
              <a:avLst/>
              <a:gdLst/>
              <a:ahLst/>
              <a:cxnLst/>
              <a:rect l="l" t="t" r="r" b="b"/>
              <a:pathLst>
                <a:path w="141" h="1797" extrusionOk="0">
                  <a:moveTo>
                    <a:pt x="71" y="0"/>
                  </a:moveTo>
                  <a:cubicBezTo>
                    <a:pt x="35" y="0"/>
                    <a:pt x="0" y="36"/>
                    <a:pt x="0" y="80"/>
                  </a:cubicBezTo>
                  <a:lnTo>
                    <a:pt x="0" y="1726"/>
                  </a:lnTo>
                  <a:cubicBezTo>
                    <a:pt x="0" y="1761"/>
                    <a:pt x="35" y="1796"/>
                    <a:pt x="71" y="1796"/>
                  </a:cubicBezTo>
                  <a:cubicBezTo>
                    <a:pt x="106" y="1796"/>
                    <a:pt x="141" y="1761"/>
                    <a:pt x="141" y="1726"/>
                  </a:cubicBezTo>
                  <a:lnTo>
                    <a:pt x="141" y="80"/>
                  </a:lnTo>
                  <a:cubicBezTo>
                    <a:pt x="141" y="36"/>
                    <a:pt x="106"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530181" y="2570059"/>
              <a:ext cx="81948" cy="89390"/>
            </a:xfrm>
            <a:custGeom>
              <a:avLst/>
              <a:gdLst/>
              <a:ahLst/>
              <a:cxnLst/>
              <a:rect l="l" t="t" r="r" b="b"/>
              <a:pathLst>
                <a:path w="881" h="961" extrusionOk="0">
                  <a:moveTo>
                    <a:pt x="71" y="1"/>
                  </a:moveTo>
                  <a:cubicBezTo>
                    <a:pt x="36" y="1"/>
                    <a:pt x="0" y="36"/>
                    <a:pt x="0" y="80"/>
                  </a:cubicBezTo>
                  <a:lnTo>
                    <a:pt x="0" y="115"/>
                  </a:lnTo>
                  <a:lnTo>
                    <a:pt x="0" y="476"/>
                  </a:lnTo>
                  <a:cubicBezTo>
                    <a:pt x="0" y="591"/>
                    <a:pt x="36" y="661"/>
                    <a:pt x="71" y="696"/>
                  </a:cubicBezTo>
                  <a:lnTo>
                    <a:pt x="326" y="916"/>
                  </a:lnTo>
                  <a:cubicBezTo>
                    <a:pt x="370" y="916"/>
                    <a:pt x="405" y="960"/>
                    <a:pt x="441" y="960"/>
                  </a:cubicBezTo>
                  <a:cubicBezTo>
                    <a:pt x="476" y="960"/>
                    <a:pt x="511" y="916"/>
                    <a:pt x="546" y="916"/>
                  </a:cubicBezTo>
                  <a:lnTo>
                    <a:pt x="810" y="696"/>
                  </a:lnTo>
                  <a:cubicBezTo>
                    <a:pt x="846" y="661"/>
                    <a:pt x="881" y="591"/>
                    <a:pt x="881" y="520"/>
                  </a:cubicBezTo>
                  <a:lnTo>
                    <a:pt x="881" y="80"/>
                  </a:lnTo>
                  <a:cubicBezTo>
                    <a:pt x="881" y="36"/>
                    <a:pt x="846" y="1"/>
                    <a:pt x="810" y="1"/>
                  </a:cubicBezTo>
                  <a:cubicBezTo>
                    <a:pt x="766" y="1"/>
                    <a:pt x="731" y="36"/>
                    <a:pt x="731" y="80"/>
                  </a:cubicBezTo>
                  <a:lnTo>
                    <a:pt x="731" y="520"/>
                  </a:lnTo>
                  <a:cubicBezTo>
                    <a:pt x="731" y="555"/>
                    <a:pt x="731" y="591"/>
                    <a:pt x="696" y="591"/>
                  </a:cubicBezTo>
                  <a:lnTo>
                    <a:pt x="476" y="811"/>
                  </a:lnTo>
                  <a:lnTo>
                    <a:pt x="441" y="811"/>
                  </a:lnTo>
                  <a:lnTo>
                    <a:pt x="185" y="591"/>
                  </a:lnTo>
                  <a:cubicBezTo>
                    <a:pt x="150" y="555"/>
                    <a:pt x="150" y="520"/>
                    <a:pt x="150" y="476"/>
                  </a:cubicBezTo>
                  <a:lnTo>
                    <a:pt x="150" y="115"/>
                  </a:lnTo>
                  <a:lnTo>
                    <a:pt x="150" y="80"/>
                  </a:lnTo>
                  <a:cubicBezTo>
                    <a:pt x="150" y="36"/>
                    <a:pt x="106" y="1"/>
                    <a:pt x="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560505" y="2280215"/>
              <a:ext cx="13953" cy="54880"/>
            </a:xfrm>
            <a:custGeom>
              <a:avLst/>
              <a:gdLst/>
              <a:ahLst/>
              <a:cxnLst/>
              <a:rect l="l" t="t" r="r" b="b"/>
              <a:pathLst>
                <a:path w="150" h="590" extrusionOk="0">
                  <a:moveTo>
                    <a:pt x="79" y="0"/>
                  </a:moveTo>
                  <a:cubicBezTo>
                    <a:pt x="44" y="0"/>
                    <a:pt x="0" y="35"/>
                    <a:pt x="0" y="71"/>
                  </a:cubicBezTo>
                  <a:lnTo>
                    <a:pt x="0" y="511"/>
                  </a:lnTo>
                  <a:cubicBezTo>
                    <a:pt x="0" y="555"/>
                    <a:pt x="44" y="590"/>
                    <a:pt x="79" y="590"/>
                  </a:cubicBezTo>
                  <a:cubicBezTo>
                    <a:pt x="115" y="590"/>
                    <a:pt x="150" y="555"/>
                    <a:pt x="150" y="511"/>
                  </a:cubicBezTo>
                  <a:lnTo>
                    <a:pt x="150" y="71"/>
                  </a:lnTo>
                  <a:cubicBezTo>
                    <a:pt x="150" y="35"/>
                    <a:pt x="115" y="0"/>
                    <a:pt x="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431117" y="2335840"/>
              <a:ext cx="44276" cy="42695"/>
            </a:xfrm>
            <a:custGeom>
              <a:avLst/>
              <a:gdLst/>
              <a:ahLst/>
              <a:cxnLst/>
              <a:rect l="l" t="t" r="r" b="b"/>
              <a:pathLst>
                <a:path w="476" h="459" extrusionOk="0">
                  <a:moveTo>
                    <a:pt x="92" y="1"/>
                  </a:moveTo>
                  <a:cubicBezTo>
                    <a:pt x="73" y="1"/>
                    <a:pt x="53" y="10"/>
                    <a:pt x="35" y="27"/>
                  </a:cubicBezTo>
                  <a:cubicBezTo>
                    <a:pt x="0" y="62"/>
                    <a:pt x="0" y="98"/>
                    <a:pt x="35" y="133"/>
                  </a:cubicBezTo>
                  <a:lnTo>
                    <a:pt x="335" y="432"/>
                  </a:lnTo>
                  <a:cubicBezTo>
                    <a:pt x="352" y="450"/>
                    <a:pt x="370" y="459"/>
                    <a:pt x="387" y="459"/>
                  </a:cubicBezTo>
                  <a:cubicBezTo>
                    <a:pt x="405" y="459"/>
                    <a:pt x="423" y="450"/>
                    <a:pt x="440" y="432"/>
                  </a:cubicBezTo>
                  <a:cubicBezTo>
                    <a:pt x="475" y="397"/>
                    <a:pt x="475" y="353"/>
                    <a:pt x="440" y="318"/>
                  </a:cubicBezTo>
                  <a:lnTo>
                    <a:pt x="150" y="27"/>
                  </a:lnTo>
                  <a:cubicBezTo>
                    <a:pt x="132" y="10"/>
                    <a:pt x="112" y="1"/>
                    <a:pt x="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380329" y="2464483"/>
              <a:ext cx="54136" cy="13953"/>
            </a:xfrm>
            <a:custGeom>
              <a:avLst/>
              <a:gdLst/>
              <a:ahLst/>
              <a:cxnLst/>
              <a:rect l="l" t="t" r="r" b="b"/>
              <a:pathLst>
                <a:path w="582" h="150" extrusionOk="0">
                  <a:moveTo>
                    <a:pt x="71" y="0"/>
                  </a:moveTo>
                  <a:cubicBezTo>
                    <a:pt x="35" y="0"/>
                    <a:pt x="0" y="35"/>
                    <a:pt x="0" y="70"/>
                  </a:cubicBezTo>
                  <a:cubicBezTo>
                    <a:pt x="0" y="114"/>
                    <a:pt x="35" y="150"/>
                    <a:pt x="71" y="150"/>
                  </a:cubicBezTo>
                  <a:lnTo>
                    <a:pt x="511" y="150"/>
                  </a:lnTo>
                  <a:cubicBezTo>
                    <a:pt x="546" y="150"/>
                    <a:pt x="581" y="114"/>
                    <a:pt x="581" y="70"/>
                  </a:cubicBezTo>
                  <a:cubicBezTo>
                    <a:pt x="581" y="35"/>
                    <a:pt x="546"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703752" y="2461135"/>
              <a:ext cx="54973" cy="14046"/>
            </a:xfrm>
            <a:custGeom>
              <a:avLst/>
              <a:gdLst/>
              <a:ahLst/>
              <a:cxnLst/>
              <a:rect l="l" t="t" r="r" b="b"/>
              <a:pathLst>
                <a:path w="591" h="151" extrusionOk="0">
                  <a:moveTo>
                    <a:pt x="80" y="1"/>
                  </a:moveTo>
                  <a:cubicBezTo>
                    <a:pt x="45" y="1"/>
                    <a:pt x="1" y="36"/>
                    <a:pt x="1" y="71"/>
                  </a:cubicBezTo>
                  <a:cubicBezTo>
                    <a:pt x="1" y="106"/>
                    <a:pt x="45" y="150"/>
                    <a:pt x="80" y="150"/>
                  </a:cubicBezTo>
                  <a:lnTo>
                    <a:pt x="520" y="150"/>
                  </a:lnTo>
                  <a:cubicBezTo>
                    <a:pt x="555" y="150"/>
                    <a:pt x="591" y="106"/>
                    <a:pt x="591" y="71"/>
                  </a:cubicBezTo>
                  <a:cubicBezTo>
                    <a:pt x="591" y="36"/>
                    <a:pt x="555" y="1"/>
                    <a:pt x="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659569" y="2332584"/>
              <a:ext cx="44276" cy="42695"/>
            </a:xfrm>
            <a:custGeom>
              <a:avLst/>
              <a:gdLst/>
              <a:ahLst/>
              <a:cxnLst/>
              <a:rect l="l" t="t" r="r" b="b"/>
              <a:pathLst>
                <a:path w="476" h="459" extrusionOk="0">
                  <a:moveTo>
                    <a:pt x="405" y="1"/>
                  </a:moveTo>
                  <a:cubicBezTo>
                    <a:pt x="388" y="1"/>
                    <a:pt x="370" y="9"/>
                    <a:pt x="370" y="27"/>
                  </a:cubicBezTo>
                  <a:lnTo>
                    <a:pt x="36" y="353"/>
                  </a:lnTo>
                  <a:cubicBezTo>
                    <a:pt x="0" y="353"/>
                    <a:pt x="0" y="432"/>
                    <a:pt x="36" y="432"/>
                  </a:cubicBezTo>
                  <a:cubicBezTo>
                    <a:pt x="58" y="450"/>
                    <a:pt x="77" y="458"/>
                    <a:pt x="96" y="458"/>
                  </a:cubicBezTo>
                  <a:cubicBezTo>
                    <a:pt x="115" y="458"/>
                    <a:pt x="132" y="450"/>
                    <a:pt x="150" y="432"/>
                  </a:cubicBezTo>
                  <a:lnTo>
                    <a:pt x="441" y="133"/>
                  </a:lnTo>
                  <a:cubicBezTo>
                    <a:pt x="476" y="97"/>
                    <a:pt x="476" y="62"/>
                    <a:pt x="441" y="27"/>
                  </a:cubicBezTo>
                  <a:cubicBezTo>
                    <a:pt x="441" y="9"/>
                    <a:pt x="423"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7"/>
          <p:cNvSpPr/>
          <p:nvPr/>
        </p:nvSpPr>
        <p:spPr>
          <a:xfrm>
            <a:off x="457175" y="3842728"/>
            <a:ext cx="1496652" cy="768989"/>
          </a:xfrm>
          <a:custGeom>
            <a:avLst/>
            <a:gdLst/>
            <a:ahLst/>
            <a:cxnLst/>
            <a:rect l="l" t="t" r="r" b="b"/>
            <a:pathLst>
              <a:path w="16623" h="8541" extrusionOk="0">
                <a:moveTo>
                  <a:pt x="4253" y="1"/>
                </a:moveTo>
                <a:cubicBezTo>
                  <a:pt x="1911" y="1"/>
                  <a:pt x="1" y="1902"/>
                  <a:pt x="1" y="4253"/>
                </a:cubicBezTo>
                <a:cubicBezTo>
                  <a:pt x="1" y="6639"/>
                  <a:pt x="1911" y="8540"/>
                  <a:pt x="4253" y="8540"/>
                </a:cubicBezTo>
                <a:lnTo>
                  <a:pt x="12362" y="8540"/>
                </a:lnTo>
                <a:cubicBezTo>
                  <a:pt x="14712" y="8540"/>
                  <a:pt x="16623" y="6639"/>
                  <a:pt x="16623" y="4253"/>
                </a:cubicBezTo>
                <a:cubicBezTo>
                  <a:pt x="16623" y="1902"/>
                  <a:pt x="14712" y="1"/>
                  <a:pt x="12362"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539648" y="3911696"/>
            <a:ext cx="614399" cy="614399"/>
          </a:xfrm>
          <a:custGeom>
            <a:avLst/>
            <a:gdLst/>
            <a:ahLst/>
            <a:cxnLst/>
            <a:rect l="l" t="t" r="r" b="b"/>
            <a:pathLst>
              <a:path w="6824" h="6824" extrusionOk="0">
                <a:moveTo>
                  <a:pt x="3416" y="0"/>
                </a:moveTo>
                <a:cubicBezTo>
                  <a:pt x="1506" y="0"/>
                  <a:pt x="0" y="1541"/>
                  <a:pt x="0" y="3416"/>
                </a:cubicBezTo>
                <a:cubicBezTo>
                  <a:pt x="0" y="5318"/>
                  <a:pt x="1506" y="6823"/>
                  <a:pt x="3416" y="6823"/>
                </a:cubicBezTo>
                <a:cubicBezTo>
                  <a:pt x="5283" y="6823"/>
                  <a:pt x="6823" y="5318"/>
                  <a:pt x="6823" y="3416"/>
                </a:cubicBezTo>
                <a:cubicBezTo>
                  <a:pt x="6823" y="1541"/>
                  <a:pt x="5283" y="0"/>
                  <a:pt x="3416" y="0"/>
                </a:cubicBezTo>
                <a:close/>
              </a:path>
            </a:pathLst>
          </a:custGeom>
          <a:solidFill>
            <a:srgbClr val="39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681480" y="4080318"/>
            <a:ext cx="333747" cy="287022"/>
            <a:chOff x="1396700" y="4194800"/>
            <a:chExt cx="344816" cy="296541"/>
          </a:xfrm>
        </p:grpSpPr>
        <p:sp>
          <p:nvSpPr>
            <p:cNvPr id="149" name="Google Shape;149;p17"/>
            <p:cNvSpPr/>
            <p:nvPr/>
          </p:nvSpPr>
          <p:spPr>
            <a:xfrm>
              <a:off x="1396700" y="4194800"/>
              <a:ext cx="344816" cy="245752"/>
            </a:xfrm>
            <a:custGeom>
              <a:avLst/>
              <a:gdLst/>
              <a:ahLst/>
              <a:cxnLst/>
              <a:rect l="l" t="t" r="r" b="b"/>
              <a:pathLst>
                <a:path w="3707" h="2642" extrusionOk="0">
                  <a:moveTo>
                    <a:pt x="3487" y="142"/>
                  </a:moveTo>
                  <a:cubicBezTo>
                    <a:pt x="3522" y="142"/>
                    <a:pt x="3566" y="177"/>
                    <a:pt x="3566" y="256"/>
                  </a:cubicBezTo>
                  <a:lnTo>
                    <a:pt x="3566" y="2422"/>
                  </a:lnTo>
                  <a:cubicBezTo>
                    <a:pt x="3566" y="2457"/>
                    <a:pt x="3522" y="2492"/>
                    <a:pt x="3487" y="2492"/>
                  </a:cubicBezTo>
                  <a:lnTo>
                    <a:pt x="220" y="2492"/>
                  </a:lnTo>
                  <a:cubicBezTo>
                    <a:pt x="185" y="2492"/>
                    <a:pt x="150" y="2457"/>
                    <a:pt x="150" y="2422"/>
                  </a:cubicBezTo>
                  <a:lnTo>
                    <a:pt x="150" y="256"/>
                  </a:lnTo>
                  <a:cubicBezTo>
                    <a:pt x="150" y="177"/>
                    <a:pt x="185" y="142"/>
                    <a:pt x="220" y="142"/>
                  </a:cubicBezTo>
                  <a:close/>
                  <a:moveTo>
                    <a:pt x="220" y="1"/>
                  </a:moveTo>
                  <a:cubicBezTo>
                    <a:pt x="115" y="1"/>
                    <a:pt x="0" y="106"/>
                    <a:pt x="0" y="256"/>
                  </a:cubicBezTo>
                  <a:lnTo>
                    <a:pt x="0" y="2422"/>
                  </a:lnTo>
                  <a:cubicBezTo>
                    <a:pt x="0" y="2527"/>
                    <a:pt x="115" y="2642"/>
                    <a:pt x="220" y="2642"/>
                  </a:cubicBezTo>
                  <a:lnTo>
                    <a:pt x="3487" y="2642"/>
                  </a:lnTo>
                  <a:cubicBezTo>
                    <a:pt x="3636" y="2642"/>
                    <a:pt x="3707" y="2527"/>
                    <a:pt x="3707" y="2422"/>
                  </a:cubicBezTo>
                  <a:lnTo>
                    <a:pt x="3707" y="256"/>
                  </a:lnTo>
                  <a:cubicBezTo>
                    <a:pt x="3707" y="106"/>
                    <a:pt x="3636" y="1"/>
                    <a:pt x="3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1495764" y="4429856"/>
              <a:ext cx="14046" cy="61485"/>
            </a:xfrm>
            <a:custGeom>
              <a:avLst/>
              <a:gdLst/>
              <a:ahLst/>
              <a:cxnLst/>
              <a:rect l="l" t="t" r="r" b="b"/>
              <a:pathLst>
                <a:path w="151" h="661" extrusionOk="0">
                  <a:moveTo>
                    <a:pt x="80" y="0"/>
                  </a:moveTo>
                  <a:cubicBezTo>
                    <a:pt x="36" y="0"/>
                    <a:pt x="1" y="36"/>
                    <a:pt x="1" y="71"/>
                  </a:cubicBezTo>
                  <a:lnTo>
                    <a:pt x="1" y="590"/>
                  </a:lnTo>
                  <a:cubicBezTo>
                    <a:pt x="1" y="661"/>
                    <a:pt x="36" y="661"/>
                    <a:pt x="80" y="661"/>
                  </a:cubicBezTo>
                  <a:cubicBezTo>
                    <a:pt x="115" y="661"/>
                    <a:pt x="150" y="661"/>
                    <a:pt x="150" y="590"/>
                  </a:cubicBezTo>
                  <a:lnTo>
                    <a:pt x="150" y="71"/>
                  </a:lnTo>
                  <a:cubicBezTo>
                    <a:pt x="150" y="36"/>
                    <a:pt x="115" y="0"/>
                    <a:pt x="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629245" y="4429856"/>
              <a:ext cx="13208" cy="61485"/>
            </a:xfrm>
            <a:custGeom>
              <a:avLst/>
              <a:gdLst/>
              <a:ahLst/>
              <a:cxnLst/>
              <a:rect l="l" t="t" r="r" b="b"/>
              <a:pathLst>
                <a:path w="142" h="661" extrusionOk="0">
                  <a:moveTo>
                    <a:pt x="71" y="0"/>
                  </a:moveTo>
                  <a:cubicBezTo>
                    <a:pt x="36" y="0"/>
                    <a:pt x="1" y="36"/>
                    <a:pt x="1" y="71"/>
                  </a:cubicBezTo>
                  <a:lnTo>
                    <a:pt x="1" y="590"/>
                  </a:lnTo>
                  <a:cubicBezTo>
                    <a:pt x="1" y="661"/>
                    <a:pt x="36" y="661"/>
                    <a:pt x="71" y="661"/>
                  </a:cubicBezTo>
                  <a:cubicBezTo>
                    <a:pt x="106" y="661"/>
                    <a:pt x="141" y="661"/>
                    <a:pt x="141" y="590"/>
                  </a:cubicBezTo>
                  <a:lnTo>
                    <a:pt x="141" y="71"/>
                  </a:lnTo>
                  <a:cubicBezTo>
                    <a:pt x="141" y="36"/>
                    <a:pt x="106"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454836" y="4273679"/>
              <a:ext cx="232637" cy="94878"/>
            </a:xfrm>
            <a:custGeom>
              <a:avLst/>
              <a:gdLst/>
              <a:ahLst/>
              <a:cxnLst/>
              <a:rect l="l" t="t" r="r" b="b"/>
              <a:pathLst>
                <a:path w="2501" h="1020" extrusionOk="0">
                  <a:moveTo>
                    <a:pt x="2421" y="0"/>
                  </a:moveTo>
                  <a:cubicBezTo>
                    <a:pt x="2404" y="0"/>
                    <a:pt x="2386" y="11"/>
                    <a:pt x="2386" y="33"/>
                  </a:cubicBezTo>
                  <a:lnTo>
                    <a:pt x="1576" y="764"/>
                  </a:lnTo>
                  <a:lnTo>
                    <a:pt x="1541" y="799"/>
                  </a:lnTo>
                  <a:cubicBezTo>
                    <a:pt x="1506" y="799"/>
                    <a:pt x="1471" y="764"/>
                    <a:pt x="1471" y="764"/>
                  </a:cubicBezTo>
                  <a:lnTo>
                    <a:pt x="960" y="324"/>
                  </a:lnTo>
                  <a:cubicBezTo>
                    <a:pt x="881" y="288"/>
                    <a:pt x="846" y="253"/>
                    <a:pt x="810" y="253"/>
                  </a:cubicBezTo>
                  <a:cubicBezTo>
                    <a:pt x="740" y="253"/>
                    <a:pt x="661" y="288"/>
                    <a:pt x="625" y="324"/>
                  </a:cubicBezTo>
                  <a:lnTo>
                    <a:pt x="36" y="913"/>
                  </a:lnTo>
                  <a:cubicBezTo>
                    <a:pt x="0" y="949"/>
                    <a:pt x="0" y="984"/>
                    <a:pt x="36" y="1019"/>
                  </a:cubicBezTo>
                  <a:lnTo>
                    <a:pt x="150" y="1019"/>
                  </a:lnTo>
                  <a:lnTo>
                    <a:pt x="740" y="429"/>
                  </a:lnTo>
                  <a:cubicBezTo>
                    <a:pt x="740" y="429"/>
                    <a:pt x="775" y="394"/>
                    <a:pt x="810" y="394"/>
                  </a:cubicBezTo>
                  <a:cubicBezTo>
                    <a:pt x="810" y="394"/>
                    <a:pt x="846" y="394"/>
                    <a:pt x="846" y="429"/>
                  </a:cubicBezTo>
                  <a:lnTo>
                    <a:pt x="1356" y="869"/>
                  </a:lnTo>
                  <a:cubicBezTo>
                    <a:pt x="1435" y="913"/>
                    <a:pt x="1471" y="949"/>
                    <a:pt x="1541" y="949"/>
                  </a:cubicBezTo>
                  <a:cubicBezTo>
                    <a:pt x="1576" y="949"/>
                    <a:pt x="1656" y="913"/>
                    <a:pt x="1691" y="869"/>
                  </a:cubicBezTo>
                  <a:lnTo>
                    <a:pt x="2457" y="104"/>
                  </a:lnTo>
                  <a:cubicBezTo>
                    <a:pt x="2501" y="104"/>
                    <a:pt x="2501" y="33"/>
                    <a:pt x="2457" y="33"/>
                  </a:cubicBezTo>
                  <a:cubicBezTo>
                    <a:pt x="2457" y="11"/>
                    <a:pt x="2439" y="0"/>
                    <a:pt x="2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454836" y="4477388"/>
              <a:ext cx="225288" cy="13953"/>
            </a:xfrm>
            <a:custGeom>
              <a:avLst/>
              <a:gdLst/>
              <a:ahLst/>
              <a:cxnLst/>
              <a:rect l="l" t="t" r="r" b="b"/>
              <a:pathLst>
                <a:path w="2422" h="150" extrusionOk="0">
                  <a:moveTo>
                    <a:pt x="80" y="0"/>
                  </a:moveTo>
                  <a:cubicBezTo>
                    <a:pt x="0" y="0"/>
                    <a:pt x="0" y="44"/>
                    <a:pt x="0" y="79"/>
                  </a:cubicBezTo>
                  <a:cubicBezTo>
                    <a:pt x="0" y="150"/>
                    <a:pt x="0" y="150"/>
                    <a:pt x="80" y="150"/>
                  </a:cubicBezTo>
                  <a:lnTo>
                    <a:pt x="2351" y="150"/>
                  </a:lnTo>
                  <a:cubicBezTo>
                    <a:pt x="2386" y="150"/>
                    <a:pt x="2421" y="150"/>
                    <a:pt x="2421" y="79"/>
                  </a:cubicBezTo>
                  <a:cubicBezTo>
                    <a:pt x="2421" y="44"/>
                    <a:pt x="2386"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457175" y="2947047"/>
            <a:ext cx="1496652" cy="769709"/>
          </a:xfrm>
          <a:custGeom>
            <a:avLst/>
            <a:gdLst/>
            <a:ahLst/>
            <a:cxnLst/>
            <a:rect l="l" t="t" r="r" b="b"/>
            <a:pathLst>
              <a:path w="16623" h="8549" extrusionOk="0">
                <a:moveTo>
                  <a:pt x="4253" y="0"/>
                </a:moveTo>
                <a:cubicBezTo>
                  <a:pt x="1911" y="0"/>
                  <a:pt x="1" y="1911"/>
                  <a:pt x="1" y="4261"/>
                </a:cubicBezTo>
                <a:cubicBezTo>
                  <a:pt x="1" y="6603"/>
                  <a:pt x="1911" y="8549"/>
                  <a:pt x="4253" y="8549"/>
                </a:cubicBezTo>
                <a:lnTo>
                  <a:pt x="12362" y="8549"/>
                </a:lnTo>
                <a:cubicBezTo>
                  <a:pt x="14712" y="8549"/>
                  <a:pt x="16623" y="6603"/>
                  <a:pt x="16623" y="4261"/>
                </a:cubicBezTo>
                <a:cubicBezTo>
                  <a:pt x="16623" y="1911"/>
                  <a:pt x="14712" y="0"/>
                  <a:pt x="12362"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539648" y="3030241"/>
            <a:ext cx="614399" cy="614399"/>
          </a:xfrm>
          <a:custGeom>
            <a:avLst/>
            <a:gdLst/>
            <a:ahLst/>
            <a:cxnLst/>
            <a:rect l="l" t="t" r="r" b="b"/>
            <a:pathLst>
              <a:path w="6824" h="6824" extrusionOk="0">
                <a:moveTo>
                  <a:pt x="3416" y="1"/>
                </a:moveTo>
                <a:cubicBezTo>
                  <a:pt x="1506" y="1"/>
                  <a:pt x="0" y="1541"/>
                  <a:pt x="0" y="3408"/>
                </a:cubicBezTo>
                <a:cubicBezTo>
                  <a:pt x="0" y="5318"/>
                  <a:pt x="1506" y="6824"/>
                  <a:pt x="3416" y="6824"/>
                </a:cubicBezTo>
                <a:cubicBezTo>
                  <a:pt x="5283" y="6824"/>
                  <a:pt x="6823" y="5318"/>
                  <a:pt x="6823" y="3408"/>
                </a:cubicBezTo>
                <a:cubicBezTo>
                  <a:pt x="6823" y="1541"/>
                  <a:pt x="5283" y="1"/>
                  <a:pt x="3416" y="1"/>
                </a:cubicBezTo>
                <a:close/>
              </a:path>
            </a:pathLst>
          </a:custGeom>
          <a:solidFill>
            <a:srgbClr val="87B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7"/>
          <p:cNvGrpSpPr/>
          <p:nvPr/>
        </p:nvGrpSpPr>
        <p:grpSpPr>
          <a:xfrm>
            <a:off x="685441" y="3217993"/>
            <a:ext cx="326635" cy="280629"/>
            <a:chOff x="1400793" y="3303876"/>
            <a:chExt cx="337467" cy="289936"/>
          </a:xfrm>
        </p:grpSpPr>
        <p:sp>
          <p:nvSpPr>
            <p:cNvPr id="157" name="Google Shape;157;p17"/>
            <p:cNvSpPr/>
            <p:nvPr/>
          </p:nvSpPr>
          <p:spPr>
            <a:xfrm>
              <a:off x="1400793" y="3303876"/>
              <a:ext cx="337467" cy="239148"/>
            </a:xfrm>
            <a:custGeom>
              <a:avLst/>
              <a:gdLst/>
              <a:ahLst/>
              <a:cxnLst/>
              <a:rect l="l" t="t" r="r" b="b"/>
              <a:pathLst>
                <a:path w="3628" h="2571" extrusionOk="0">
                  <a:moveTo>
                    <a:pt x="256" y="0"/>
                  </a:moveTo>
                  <a:cubicBezTo>
                    <a:pt x="106" y="0"/>
                    <a:pt x="0" y="114"/>
                    <a:pt x="0" y="220"/>
                  </a:cubicBezTo>
                  <a:lnTo>
                    <a:pt x="0" y="2351"/>
                  </a:lnTo>
                  <a:cubicBezTo>
                    <a:pt x="0" y="2456"/>
                    <a:pt x="106" y="2571"/>
                    <a:pt x="256" y="2571"/>
                  </a:cubicBezTo>
                  <a:lnTo>
                    <a:pt x="1101" y="2571"/>
                  </a:lnTo>
                  <a:cubicBezTo>
                    <a:pt x="1136" y="2571"/>
                    <a:pt x="1171" y="2536"/>
                    <a:pt x="1171" y="2492"/>
                  </a:cubicBezTo>
                  <a:cubicBezTo>
                    <a:pt x="1171" y="2456"/>
                    <a:pt x="1136" y="2421"/>
                    <a:pt x="1101" y="2421"/>
                  </a:cubicBezTo>
                  <a:lnTo>
                    <a:pt x="256" y="2421"/>
                  </a:lnTo>
                  <a:cubicBezTo>
                    <a:pt x="176" y="2421"/>
                    <a:pt x="141" y="2386"/>
                    <a:pt x="141" y="2351"/>
                  </a:cubicBezTo>
                  <a:lnTo>
                    <a:pt x="141" y="220"/>
                  </a:lnTo>
                  <a:cubicBezTo>
                    <a:pt x="141" y="185"/>
                    <a:pt x="176" y="150"/>
                    <a:pt x="256" y="150"/>
                  </a:cubicBezTo>
                  <a:lnTo>
                    <a:pt x="3407" y="150"/>
                  </a:lnTo>
                  <a:cubicBezTo>
                    <a:pt x="3443" y="150"/>
                    <a:pt x="3478" y="185"/>
                    <a:pt x="3478" y="220"/>
                  </a:cubicBezTo>
                  <a:lnTo>
                    <a:pt x="3478" y="2351"/>
                  </a:lnTo>
                  <a:cubicBezTo>
                    <a:pt x="3478" y="2386"/>
                    <a:pt x="3443" y="2421"/>
                    <a:pt x="3407" y="2421"/>
                  </a:cubicBezTo>
                  <a:lnTo>
                    <a:pt x="2597" y="2421"/>
                  </a:lnTo>
                  <a:cubicBezTo>
                    <a:pt x="2562" y="2421"/>
                    <a:pt x="2527" y="2456"/>
                    <a:pt x="2527" y="2492"/>
                  </a:cubicBezTo>
                  <a:cubicBezTo>
                    <a:pt x="2527" y="2536"/>
                    <a:pt x="2562" y="2571"/>
                    <a:pt x="2597" y="2571"/>
                  </a:cubicBezTo>
                  <a:lnTo>
                    <a:pt x="3407" y="2571"/>
                  </a:lnTo>
                  <a:cubicBezTo>
                    <a:pt x="3522" y="2571"/>
                    <a:pt x="3628" y="2456"/>
                    <a:pt x="3628" y="2351"/>
                  </a:cubicBezTo>
                  <a:lnTo>
                    <a:pt x="3628" y="220"/>
                  </a:lnTo>
                  <a:cubicBezTo>
                    <a:pt x="3628" y="114"/>
                    <a:pt x="3522" y="0"/>
                    <a:pt x="3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1495764" y="3532327"/>
              <a:ext cx="14046" cy="61485"/>
            </a:xfrm>
            <a:custGeom>
              <a:avLst/>
              <a:gdLst/>
              <a:ahLst/>
              <a:cxnLst/>
              <a:rect l="l" t="t" r="r" b="b"/>
              <a:pathLst>
                <a:path w="151" h="661" extrusionOk="0">
                  <a:moveTo>
                    <a:pt x="80" y="0"/>
                  </a:moveTo>
                  <a:cubicBezTo>
                    <a:pt x="36" y="0"/>
                    <a:pt x="1" y="36"/>
                    <a:pt x="1" y="80"/>
                  </a:cubicBezTo>
                  <a:lnTo>
                    <a:pt x="1" y="590"/>
                  </a:lnTo>
                  <a:cubicBezTo>
                    <a:pt x="1" y="625"/>
                    <a:pt x="36" y="661"/>
                    <a:pt x="80" y="661"/>
                  </a:cubicBezTo>
                  <a:cubicBezTo>
                    <a:pt x="115" y="661"/>
                    <a:pt x="150" y="625"/>
                    <a:pt x="150" y="590"/>
                  </a:cubicBezTo>
                  <a:lnTo>
                    <a:pt x="150" y="80"/>
                  </a:lnTo>
                  <a:cubicBezTo>
                    <a:pt x="150" y="36"/>
                    <a:pt x="115" y="0"/>
                    <a:pt x="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495764" y="3529072"/>
              <a:ext cx="154037" cy="64740"/>
            </a:xfrm>
            <a:custGeom>
              <a:avLst/>
              <a:gdLst/>
              <a:ahLst/>
              <a:cxnLst/>
              <a:rect l="l" t="t" r="r" b="b"/>
              <a:pathLst>
                <a:path w="1656" h="696" extrusionOk="0">
                  <a:moveTo>
                    <a:pt x="1541" y="0"/>
                  </a:moveTo>
                  <a:lnTo>
                    <a:pt x="80" y="555"/>
                  </a:lnTo>
                  <a:cubicBezTo>
                    <a:pt x="36" y="555"/>
                    <a:pt x="1" y="590"/>
                    <a:pt x="1" y="625"/>
                  </a:cubicBezTo>
                  <a:cubicBezTo>
                    <a:pt x="36" y="660"/>
                    <a:pt x="80" y="696"/>
                    <a:pt x="115" y="696"/>
                  </a:cubicBezTo>
                  <a:lnTo>
                    <a:pt x="1576" y="150"/>
                  </a:lnTo>
                  <a:cubicBezTo>
                    <a:pt x="1620" y="150"/>
                    <a:pt x="1656" y="115"/>
                    <a:pt x="1620" y="71"/>
                  </a:cubicBezTo>
                  <a:cubicBezTo>
                    <a:pt x="1620" y="35"/>
                    <a:pt x="1576"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465440" y="3382476"/>
              <a:ext cx="204825" cy="13953"/>
            </a:xfrm>
            <a:custGeom>
              <a:avLst/>
              <a:gdLst/>
              <a:ahLst/>
              <a:cxnLst/>
              <a:rect l="l" t="t" r="r" b="b"/>
              <a:pathLst>
                <a:path w="2202" h="150" extrusionOk="0">
                  <a:moveTo>
                    <a:pt x="71" y="0"/>
                  </a:moveTo>
                  <a:cubicBezTo>
                    <a:pt x="36" y="0"/>
                    <a:pt x="1" y="35"/>
                    <a:pt x="1" y="71"/>
                  </a:cubicBezTo>
                  <a:cubicBezTo>
                    <a:pt x="1" y="106"/>
                    <a:pt x="36" y="150"/>
                    <a:pt x="71" y="150"/>
                  </a:cubicBezTo>
                  <a:lnTo>
                    <a:pt x="2123" y="150"/>
                  </a:lnTo>
                  <a:cubicBezTo>
                    <a:pt x="2167" y="150"/>
                    <a:pt x="2202" y="106"/>
                    <a:pt x="2202" y="71"/>
                  </a:cubicBezTo>
                  <a:cubicBezTo>
                    <a:pt x="2202" y="35"/>
                    <a:pt x="2167" y="0"/>
                    <a:pt x="2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465440" y="3461076"/>
              <a:ext cx="204825" cy="13208"/>
            </a:xfrm>
            <a:custGeom>
              <a:avLst/>
              <a:gdLst/>
              <a:ahLst/>
              <a:cxnLst/>
              <a:rect l="l" t="t" r="r" b="b"/>
              <a:pathLst>
                <a:path w="2202" h="142" extrusionOk="0">
                  <a:moveTo>
                    <a:pt x="71" y="0"/>
                  </a:moveTo>
                  <a:cubicBezTo>
                    <a:pt x="36" y="0"/>
                    <a:pt x="1" y="0"/>
                    <a:pt x="1" y="71"/>
                  </a:cubicBezTo>
                  <a:cubicBezTo>
                    <a:pt x="1" y="106"/>
                    <a:pt x="36" y="141"/>
                    <a:pt x="71" y="141"/>
                  </a:cubicBezTo>
                  <a:lnTo>
                    <a:pt x="2123" y="141"/>
                  </a:lnTo>
                  <a:cubicBezTo>
                    <a:pt x="2167" y="141"/>
                    <a:pt x="2202" y="106"/>
                    <a:pt x="2202" y="71"/>
                  </a:cubicBezTo>
                  <a:cubicBezTo>
                    <a:pt x="2202" y="0"/>
                    <a:pt x="2167" y="0"/>
                    <a:pt x="2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7"/>
          <p:cNvSpPr txBox="1"/>
          <p:nvPr/>
        </p:nvSpPr>
        <p:spPr>
          <a:xfrm>
            <a:off x="2904640" y="3875982"/>
            <a:ext cx="19749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a:solidFill>
                  <a:schemeClr val="accent4"/>
                </a:solidFill>
                <a:latin typeface="Fira Sans Extra Condensed Medium"/>
                <a:ea typeface="Fira Sans Extra Condensed Medium"/>
                <a:cs typeface="Fira Sans Extra Condensed Medium"/>
                <a:sym typeface="Fira Sans Extra Condensed Medium"/>
              </a:rPr>
              <a:t>Phân tích chuyên sâu</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63" name="Google Shape;163;p17"/>
          <p:cNvSpPr txBox="1"/>
          <p:nvPr/>
        </p:nvSpPr>
        <p:spPr>
          <a:xfrm>
            <a:off x="2904662" y="4080526"/>
            <a:ext cx="4035400" cy="5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a:latin typeface="Fira Sans Condensed" panose="020B0503050000020004" pitchFamily="34" charset="0"/>
                <a:ea typeface="Roboto"/>
                <a:cs typeface="Roboto"/>
                <a:sym typeface="Roboto"/>
              </a:rPr>
              <a:t>Phân tích nguyên nhân suy giảm doanh thu năm 2016</a:t>
            </a:r>
            <a:endParaRPr sz="1200">
              <a:latin typeface="Fira Sans Condensed" panose="020B0503050000020004" pitchFamily="34" charset="0"/>
              <a:ea typeface="Roboto"/>
              <a:cs typeface="Roboto"/>
              <a:sym typeface="Roboto"/>
            </a:endParaRPr>
          </a:p>
        </p:txBody>
      </p:sp>
      <p:sp>
        <p:nvSpPr>
          <p:cNvPr id="164" name="Google Shape;164;p17"/>
          <p:cNvSpPr txBox="1"/>
          <p:nvPr/>
        </p:nvSpPr>
        <p:spPr>
          <a:xfrm>
            <a:off x="2904640" y="2103296"/>
            <a:ext cx="300848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a:solidFill>
                  <a:schemeClr val="accent2"/>
                </a:solidFill>
                <a:latin typeface="Fira Sans Extra Condensed Medium"/>
                <a:ea typeface="Fira Sans Extra Condensed Medium"/>
                <a:cs typeface="Fira Sans Extra Condensed Medium"/>
                <a:sym typeface="Fira Sans Extra Condensed Medium"/>
              </a:rPr>
              <a:t>Dữ liệu sử dụng cho phân tích</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65" name="Google Shape;165;p17"/>
          <p:cNvSpPr txBox="1"/>
          <p:nvPr/>
        </p:nvSpPr>
        <p:spPr>
          <a:xfrm>
            <a:off x="2904662" y="2307840"/>
            <a:ext cx="3543600" cy="5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a:latin typeface="Fira Sans Condensed" panose="020B0503050000020004" pitchFamily="34" charset="0"/>
                <a:ea typeface="Roboto"/>
                <a:cs typeface="Roboto"/>
                <a:sym typeface="Roboto"/>
              </a:rPr>
              <a:t>Mô tả dữ liệu sử dụng cho phân tích </a:t>
            </a:r>
            <a:endParaRPr sz="1200">
              <a:latin typeface="Fira Sans Condensed" panose="020B0503050000020004" pitchFamily="34" charset="0"/>
              <a:ea typeface="Roboto"/>
              <a:cs typeface="Roboto"/>
              <a:sym typeface="Roboto"/>
            </a:endParaRPr>
          </a:p>
        </p:txBody>
      </p:sp>
      <p:sp>
        <p:nvSpPr>
          <p:cNvPr id="166" name="Google Shape;166;p17"/>
          <p:cNvSpPr txBox="1"/>
          <p:nvPr/>
        </p:nvSpPr>
        <p:spPr>
          <a:xfrm>
            <a:off x="2904662" y="3182307"/>
            <a:ext cx="4918938" cy="5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a:latin typeface="Fira Sans Condensed" panose="020B0503050000020004" pitchFamily="34" charset="0"/>
                <a:ea typeface="Roboto"/>
                <a:cs typeface="Roboto"/>
                <a:sym typeface="Roboto"/>
              </a:rPr>
              <a:t>Báo cáo tổng quan về doanh thu, hoạt động bán hàng của nhân viên</a:t>
            </a:r>
            <a:endParaRPr sz="1200">
              <a:latin typeface="Fira Sans Condensed" panose="020B0503050000020004" pitchFamily="34" charset="0"/>
              <a:ea typeface="Roboto"/>
              <a:cs typeface="Roboto"/>
              <a:sym typeface="Roboto"/>
            </a:endParaRPr>
          </a:p>
        </p:txBody>
      </p:sp>
      <p:sp>
        <p:nvSpPr>
          <p:cNvPr id="167" name="Google Shape;167;p17"/>
          <p:cNvSpPr txBox="1"/>
          <p:nvPr/>
        </p:nvSpPr>
        <p:spPr>
          <a:xfrm>
            <a:off x="2904640" y="2977764"/>
            <a:ext cx="19749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a:solidFill>
                  <a:schemeClr val="accent3"/>
                </a:solidFill>
                <a:latin typeface="Fira Sans Extra Condensed Medium"/>
                <a:ea typeface="Fira Sans Extra Condensed Medium"/>
                <a:cs typeface="Fira Sans Extra Condensed Medium"/>
                <a:sym typeface="Fira Sans Extra Condensed Medium"/>
              </a:rPr>
              <a:t>Phân tích chung</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68" name="Google Shape;168;p17"/>
          <p:cNvSpPr txBox="1"/>
          <p:nvPr/>
        </p:nvSpPr>
        <p:spPr>
          <a:xfrm>
            <a:off x="2904640" y="1191297"/>
            <a:ext cx="19749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a:solidFill>
                  <a:schemeClr val="accent1"/>
                </a:solidFill>
                <a:latin typeface="Fira Sans Extra Condensed Medium"/>
                <a:ea typeface="Fira Sans Extra Condensed Medium"/>
                <a:cs typeface="Fira Sans Extra Condensed Medium"/>
                <a:sym typeface="Fira Sans Extra Condensed Medium"/>
              </a:rPr>
              <a:t>Tổng quan</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69" name="Google Shape;169;p17"/>
          <p:cNvSpPr txBox="1"/>
          <p:nvPr/>
        </p:nvSpPr>
        <p:spPr>
          <a:xfrm>
            <a:off x="2904661" y="1395841"/>
            <a:ext cx="4609831" cy="5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a:latin typeface="Fira Sans Condensed" panose="020B0503050000020004" pitchFamily="34" charset="0"/>
                <a:ea typeface="Roboto"/>
                <a:cs typeface="Roboto"/>
                <a:sym typeface="Roboto"/>
              </a:rPr>
              <a:t>Giới thiệu công ty về lĩnh vực kinh doanh, phạm vi hoạt động</a:t>
            </a:r>
            <a:endParaRPr sz="1200">
              <a:solidFill>
                <a:srgbClr val="000000"/>
              </a:solidFill>
              <a:latin typeface="Fira Sans Condensed" panose="020B0503050000020004" pitchFamily="34" charset="0"/>
              <a:ea typeface="Roboto"/>
              <a:cs typeface="Roboto"/>
              <a:sym typeface="Roboto"/>
            </a:endParaRPr>
          </a:p>
        </p:txBody>
      </p:sp>
      <p:sp>
        <p:nvSpPr>
          <p:cNvPr id="170" name="Google Shape;170;p17"/>
          <p:cNvSpPr txBox="1"/>
          <p:nvPr/>
        </p:nvSpPr>
        <p:spPr>
          <a:xfrm>
            <a:off x="1311255" y="1330964"/>
            <a:ext cx="491700"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Fira Sans Extra Condensed Medium"/>
                <a:ea typeface="Fira Sans Extra Condensed Medium"/>
                <a:cs typeface="Fira Sans Extra Condensed Medium"/>
                <a:sym typeface="Fira Sans Extra Condensed Medium"/>
              </a:rPr>
              <a:t>01</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71" name="Google Shape;171;p17"/>
          <p:cNvSpPr txBox="1"/>
          <p:nvPr/>
        </p:nvSpPr>
        <p:spPr>
          <a:xfrm>
            <a:off x="1311255" y="2227501"/>
            <a:ext cx="491700"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Fira Sans Extra Condensed Medium"/>
                <a:ea typeface="Fira Sans Extra Condensed Medium"/>
                <a:cs typeface="Fira Sans Extra Condensed Medium"/>
                <a:sym typeface="Fira Sans Extra Condensed Medium"/>
              </a:rPr>
              <a:t>02</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72" name="Google Shape;172;p17"/>
          <p:cNvSpPr txBox="1"/>
          <p:nvPr/>
        </p:nvSpPr>
        <p:spPr>
          <a:xfrm>
            <a:off x="1311255" y="3168780"/>
            <a:ext cx="491700"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Fira Sans Extra Condensed Medium"/>
                <a:ea typeface="Fira Sans Extra Condensed Medium"/>
                <a:cs typeface="Fira Sans Extra Condensed Medium"/>
                <a:sym typeface="Fira Sans Extra Condensed Medium"/>
              </a:rPr>
              <a:t>03</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73" name="Google Shape;173;p17"/>
          <p:cNvSpPr txBox="1"/>
          <p:nvPr/>
        </p:nvSpPr>
        <p:spPr>
          <a:xfrm>
            <a:off x="1311255" y="4020477"/>
            <a:ext cx="491700"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Fira Sans Extra Condensed Medium"/>
                <a:ea typeface="Fira Sans Extra Condensed Medium"/>
                <a:cs typeface="Fira Sans Extra Condensed Medium"/>
                <a:sym typeface="Fira Sans Extra Condensed Medium"/>
              </a:rPr>
              <a:t>04</a:t>
            </a:r>
            <a:endParaRPr sz="170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MANG LẠI TỪ KHÁCH HÀNG THÁNG 12 QUA CÁC NĂM</a:t>
            </a:r>
            <a:endParaRPr sz="2000" b="0"/>
          </a:p>
        </p:txBody>
      </p:sp>
      <p:sp>
        <p:nvSpPr>
          <p:cNvPr id="2" name="Google Shape;67;p16">
            <a:extLst>
              <a:ext uri="{FF2B5EF4-FFF2-40B4-BE49-F238E27FC236}">
                <a16:creationId xmlns:a16="http://schemas.microsoft.com/office/drawing/2014/main" id="{6491C574-789F-B8C0-B29A-A372AEEA441F}"/>
              </a:ext>
            </a:extLst>
          </p:cNvPr>
          <p:cNvSpPr txBox="1">
            <a:spLocks/>
          </p:cNvSpPr>
          <p:nvPr/>
        </p:nvSpPr>
        <p:spPr>
          <a:xfrm>
            <a:off x="3328416" y="1643036"/>
            <a:ext cx="4984680" cy="1424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vi-VN" sz="1200" b="0">
                <a:solidFill>
                  <a:schemeClr val="tx1">
                    <a:lumMod val="85000"/>
                    <a:lumOff val="15000"/>
                  </a:schemeClr>
                </a:solidFill>
                <a:latin typeface="Fira Sans Condensed" panose="020B0604020202020204" pitchFamily="34" charset="0"/>
              </a:rPr>
              <a:t>Xét riêng cơ cấu khách hàng trong tháng 12 qua các năm có thể thấy, </a:t>
            </a:r>
            <a:r>
              <a:rPr lang="vi-VN" sz="1200">
                <a:solidFill>
                  <a:schemeClr val="tx1">
                    <a:lumMod val="85000"/>
                    <a:lumOff val="15000"/>
                  </a:schemeClr>
                </a:solidFill>
                <a:latin typeface="Fira Sans Condensed" panose="020B0604020202020204" pitchFamily="34" charset="0"/>
              </a:rPr>
              <a:t>doanh thu từ các khách hàng lẻ, doanh nghiệp B, trường học B tiếp tục tăng</a:t>
            </a:r>
            <a:r>
              <a:rPr lang="en-US" sz="1200" b="0">
                <a:solidFill>
                  <a:schemeClr val="tx1">
                    <a:lumMod val="85000"/>
                    <a:lumOff val="15000"/>
                  </a:schemeClr>
                </a:solidFill>
                <a:latin typeface="Fira Sans Condensed" panose="020B0604020202020204" pitchFamily="34" charset="0"/>
              </a:rPr>
              <a:t> trong những năm tiếp theo.</a:t>
            </a:r>
            <a:r>
              <a:rPr lang="vi-VN" sz="1200" b="0">
                <a:solidFill>
                  <a:schemeClr val="tx1">
                    <a:lumMod val="85000"/>
                    <a:lumOff val="15000"/>
                  </a:schemeClr>
                </a:solidFill>
                <a:latin typeface="Fira Sans Condensed" panose="020B0604020202020204" pitchFamily="34" charset="0"/>
              </a:rPr>
              <a:t> Trong khi đó, </a:t>
            </a:r>
            <a:r>
              <a:rPr lang="vi-VN" sz="1200">
                <a:solidFill>
                  <a:schemeClr val="tx1">
                    <a:lumMod val="85000"/>
                    <a:lumOff val="15000"/>
                  </a:schemeClr>
                </a:solidFill>
                <a:latin typeface="Fira Sans Condensed" panose="020B0604020202020204" pitchFamily="34" charset="0"/>
              </a:rPr>
              <a:t>doanh thu từ </a:t>
            </a:r>
            <a:r>
              <a:rPr lang="en-US" sz="1200">
                <a:solidFill>
                  <a:schemeClr val="tx1">
                    <a:lumMod val="85000"/>
                    <a:lumOff val="15000"/>
                  </a:schemeClr>
                </a:solidFill>
                <a:latin typeface="Fira Sans Condensed" panose="020B0604020202020204" pitchFamily="34" charset="0"/>
              </a:rPr>
              <a:t>trường học </a:t>
            </a:r>
            <a:r>
              <a:rPr lang="vi-VN" sz="1200">
                <a:solidFill>
                  <a:schemeClr val="tx1">
                    <a:lumMod val="85000"/>
                    <a:lumOff val="15000"/>
                  </a:schemeClr>
                </a:solidFill>
                <a:latin typeface="Fira Sans Condensed" panose="020B0604020202020204" pitchFamily="34" charset="0"/>
              </a:rPr>
              <a:t>A giảm sút trong tháng 12 năm 2016 </a:t>
            </a:r>
            <a:r>
              <a:rPr lang="vi-VN" sz="1200" b="0">
                <a:solidFill>
                  <a:schemeClr val="tx1">
                    <a:lumMod val="85000"/>
                    <a:lumOff val="15000"/>
                  </a:schemeClr>
                </a:solidFill>
                <a:latin typeface="Fira Sans Condensed" panose="020B0604020202020204" pitchFamily="34" charset="0"/>
              </a:rPr>
              <a:t>so với các năm trước, </a:t>
            </a:r>
            <a:r>
              <a:rPr lang="vi-VN" sz="1200">
                <a:solidFill>
                  <a:schemeClr val="tx1">
                    <a:lumMod val="85000"/>
                    <a:lumOff val="15000"/>
                  </a:schemeClr>
                </a:solidFill>
                <a:latin typeface="Fira Sans Condensed" panose="020B0604020202020204" pitchFamily="34" charset="0"/>
              </a:rPr>
              <a:t>doanh nghiệp A và </a:t>
            </a:r>
            <a:r>
              <a:rPr lang="en-US" sz="1200">
                <a:solidFill>
                  <a:schemeClr val="tx1">
                    <a:lumMod val="85000"/>
                    <a:lumOff val="15000"/>
                  </a:schemeClr>
                </a:solidFill>
                <a:latin typeface="Fira Sans Condensed" panose="020B0604020202020204" pitchFamily="34" charset="0"/>
              </a:rPr>
              <a:t>tổ chức</a:t>
            </a:r>
            <a:r>
              <a:rPr lang="vi-VN" sz="1200">
                <a:solidFill>
                  <a:schemeClr val="tx1">
                    <a:lumMod val="85000"/>
                    <a:lumOff val="15000"/>
                  </a:schemeClr>
                </a:solidFill>
                <a:latin typeface="Fira Sans Condensed" panose="020B0604020202020204" pitchFamily="34" charset="0"/>
              </a:rPr>
              <a:t> A </a:t>
            </a:r>
            <a:r>
              <a:rPr lang="en-US" sz="1200" b="0">
                <a:solidFill>
                  <a:schemeClr val="tx1">
                    <a:lumMod val="85000"/>
                    <a:lumOff val="15000"/>
                  </a:schemeClr>
                </a:solidFill>
                <a:latin typeface="Fira Sans Condensed" panose="020B0604020202020204" pitchFamily="34" charset="0"/>
              </a:rPr>
              <a:t>thậm chí còn</a:t>
            </a:r>
            <a:r>
              <a:rPr lang="vi-VN" sz="1200" b="0">
                <a:solidFill>
                  <a:schemeClr val="tx1">
                    <a:lumMod val="85000"/>
                    <a:lumOff val="15000"/>
                  </a:schemeClr>
                </a:solidFill>
                <a:latin typeface="Fira Sans Condensed" panose="020B0604020202020204" pitchFamily="34" charset="0"/>
              </a:rPr>
              <a:t> </a:t>
            </a:r>
            <a:r>
              <a:rPr lang="vi-VN" sz="1200">
                <a:solidFill>
                  <a:schemeClr val="tx1">
                    <a:lumMod val="85000"/>
                    <a:lumOff val="15000"/>
                  </a:schemeClr>
                </a:solidFill>
                <a:latin typeface="Fira Sans Condensed" panose="020B0604020202020204" pitchFamily="34" charset="0"/>
              </a:rPr>
              <a:t>không phát sinh giao dịch </a:t>
            </a:r>
            <a:r>
              <a:rPr lang="vi-VN" sz="1200" b="0">
                <a:solidFill>
                  <a:schemeClr val="tx1">
                    <a:lumMod val="85000"/>
                    <a:lumOff val="15000"/>
                  </a:schemeClr>
                </a:solidFill>
                <a:latin typeface="Fira Sans Condensed" panose="020B0604020202020204" pitchFamily="34" charset="0"/>
              </a:rPr>
              <a:t>trong tháng 12 năm 2016.</a:t>
            </a:r>
          </a:p>
        </p:txBody>
      </p:sp>
      <p:grpSp>
        <p:nvGrpSpPr>
          <p:cNvPr id="8" name="Google Shape;1632;p46">
            <a:extLst>
              <a:ext uri="{FF2B5EF4-FFF2-40B4-BE49-F238E27FC236}">
                <a16:creationId xmlns:a16="http://schemas.microsoft.com/office/drawing/2014/main" id="{B8737C68-119B-986E-D190-BCCD9014A510}"/>
              </a:ext>
            </a:extLst>
          </p:cNvPr>
          <p:cNvGrpSpPr/>
          <p:nvPr/>
        </p:nvGrpSpPr>
        <p:grpSpPr>
          <a:xfrm>
            <a:off x="619566" y="1932950"/>
            <a:ext cx="422700" cy="1574875"/>
            <a:chOff x="657575" y="3004300"/>
            <a:chExt cx="422700" cy="1574875"/>
          </a:xfrm>
        </p:grpSpPr>
        <p:grpSp>
          <p:nvGrpSpPr>
            <p:cNvPr id="10" name="Google Shape;1633;p46">
              <a:extLst>
                <a:ext uri="{FF2B5EF4-FFF2-40B4-BE49-F238E27FC236}">
                  <a16:creationId xmlns:a16="http://schemas.microsoft.com/office/drawing/2014/main" id="{77C6C70B-DA6E-FC4F-EDD5-71C8740C9FB7}"/>
                </a:ext>
              </a:extLst>
            </p:cNvPr>
            <p:cNvGrpSpPr/>
            <p:nvPr/>
          </p:nvGrpSpPr>
          <p:grpSpPr>
            <a:xfrm>
              <a:off x="657575" y="3004300"/>
              <a:ext cx="422700" cy="1574875"/>
              <a:chOff x="657575" y="3004300"/>
              <a:chExt cx="422700" cy="1574875"/>
            </a:xfrm>
          </p:grpSpPr>
          <p:sp>
            <p:nvSpPr>
              <p:cNvPr id="15" name="Google Shape;1634;p46">
                <a:extLst>
                  <a:ext uri="{FF2B5EF4-FFF2-40B4-BE49-F238E27FC236}">
                    <a16:creationId xmlns:a16="http://schemas.microsoft.com/office/drawing/2014/main" id="{BFF5991D-1380-2500-8C24-9F8DA99084FC}"/>
                  </a:ext>
                </a:extLst>
              </p:cNvPr>
              <p:cNvSpPr/>
              <p:nvPr/>
            </p:nvSpPr>
            <p:spPr>
              <a:xfrm rot="-5400000">
                <a:off x="174800" y="3550900"/>
                <a:ext cx="1388100" cy="294900"/>
              </a:xfrm>
              <a:prstGeom prst="roundRect">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35;p46">
                <a:extLst>
                  <a:ext uri="{FF2B5EF4-FFF2-40B4-BE49-F238E27FC236}">
                    <a16:creationId xmlns:a16="http://schemas.microsoft.com/office/drawing/2014/main" id="{1BB6E8D4-1F01-76D4-C34A-BB8273D90643}"/>
                  </a:ext>
                </a:extLst>
              </p:cNvPr>
              <p:cNvSpPr/>
              <p:nvPr/>
            </p:nvSpPr>
            <p:spPr>
              <a:xfrm rot="-5400000">
                <a:off x="393650" y="3767716"/>
                <a:ext cx="950400" cy="197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36;p46">
                <a:extLst>
                  <a:ext uri="{FF2B5EF4-FFF2-40B4-BE49-F238E27FC236}">
                    <a16:creationId xmlns:a16="http://schemas.microsoft.com/office/drawing/2014/main" id="{25B1456D-2FAF-8003-4DC7-C770090D1CB6}"/>
                  </a:ext>
                </a:extLst>
              </p:cNvPr>
              <p:cNvSpPr/>
              <p:nvPr/>
            </p:nvSpPr>
            <p:spPr>
              <a:xfrm rot="10800000">
                <a:off x="657575" y="4156475"/>
                <a:ext cx="422700" cy="42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637;p46">
              <a:extLst>
                <a:ext uri="{FF2B5EF4-FFF2-40B4-BE49-F238E27FC236}">
                  <a16:creationId xmlns:a16="http://schemas.microsoft.com/office/drawing/2014/main" id="{E51ADE75-CA23-8A78-B1E1-BF7BAEF815F1}"/>
                </a:ext>
              </a:extLst>
            </p:cNvPr>
            <p:cNvGrpSpPr/>
            <p:nvPr/>
          </p:nvGrpSpPr>
          <p:grpSpPr>
            <a:xfrm>
              <a:off x="737820" y="4241112"/>
              <a:ext cx="262072" cy="253496"/>
              <a:chOff x="3270550" y="832575"/>
              <a:chExt cx="499375" cy="483125"/>
            </a:xfrm>
          </p:grpSpPr>
          <p:sp>
            <p:nvSpPr>
              <p:cNvPr id="12" name="Google Shape;1638;p46">
                <a:extLst>
                  <a:ext uri="{FF2B5EF4-FFF2-40B4-BE49-F238E27FC236}">
                    <a16:creationId xmlns:a16="http://schemas.microsoft.com/office/drawing/2014/main" id="{CF180CEF-2C36-DD91-3FF6-D7B615DEDE15}"/>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1639;p46">
                <a:extLst>
                  <a:ext uri="{FF2B5EF4-FFF2-40B4-BE49-F238E27FC236}">
                    <a16:creationId xmlns:a16="http://schemas.microsoft.com/office/drawing/2014/main" id="{C176D0DB-0B4B-816F-A95B-1B2B55CD13FF}"/>
                  </a:ext>
                </a:extLst>
              </p:cNvPr>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640;p46">
                <a:extLst>
                  <a:ext uri="{FF2B5EF4-FFF2-40B4-BE49-F238E27FC236}">
                    <a16:creationId xmlns:a16="http://schemas.microsoft.com/office/drawing/2014/main" id="{1011306A-B4DD-6E5A-F41B-341BE37AFB5C}"/>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9" name="Google Shape;1646;p46">
            <a:extLst>
              <a:ext uri="{FF2B5EF4-FFF2-40B4-BE49-F238E27FC236}">
                <a16:creationId xmlns:a16="http://schemas.microsoft.com/office/drawing/2014/main" id="{A84C712F-E630-74B7-0132-265A198C0F51}"/>
              </a:ext>
            </a:extLst>
          </p:cNvPr>
          <p:cNvGrpSpPr/>
          <p:nvPr/>
        </p:nvGrpSpPr>
        <p:grpSpPr>
          <a:xfrm>
            <a:off x="1173391" y="1932950"/>
            <a:ext cx="422700" cy="1574875"/>
            <a:chOff x="1135200" y="3004300"/>
            <a:chExt cx="422700" cy="1574875"/>
          </a:xfrm>
        </p:grpSpPr>
        <p:grpSp>
          <p:nvGrpSpPr>
            <p:cNvPr id="21" name="Google Shape;1647;p46">
              <a:extLst>
                <a:ext uri="{FF2B5EF4-FFF2-40B4-BE49-F238E27FC236}">
                  <a16:creationId xmlns:a16="http://schemas.microsoft.com/office/drawing/2014/main" id="{C2A966E1-3401-3C13-C800-7BE4DC36BAAF}"/>
                </a:ext>
              </a:extLst>
            </p:cNvPr>
            <p:cNvGrpSpPr/>
            <p:nvPr/>
          </p:nvGrpSpPr>
          <p:grpSpPr>
            <a:xfrm>
              <a:off x="1135200" y="3004300"/>
              <a:ext cx="422700" cy="1574875"/>
              <a:chOff x="1135200" y="3004300"/>
              <a:chExt cx="422700" cy="1574875"/>
            </a:xfrm>
          </p:grpSpPr>
          <p:sp>
            <p:nvSpPr>
              <p:cNvPr id="26" name="Google Shape;1648;p46">
                <a:extLst>
                  <a:ext uri="{FF2B5EF4-FFF2-40B4-BE49-F238E27FC236}">
                    <a16:creationId xmlns:a16="http://schemas.microsoft.com/office/drawing/2014/main" id="{B65EDD45-6536-D791-7F5A-74E553D43307}"/>
                  </a:ext>
                </a:extLst>
              </p:cNvPr>
              <p:cNvSpPr/>
              <p:nvPr/>
            </p:nvSpPr>
            <p:spPr>
              <a:xfrm rot="-5400000">
                <a:off x="652500" y="3550900"/>
                <a:ext cx="1388100" cy="294900"/>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49;p46">
                <a:extLst>
                  <a:ext uri="{FF2B5EF4-FFF2-40B4-BE49-F238E27FC236}">
                    <a16:creationId xmlns:a16="http://schemas.microsoft.com/office/drawing/2014/main" id="{7FC8F65E-08BA-23A1-C6EF-183CFF57373D}"/>
                  </a:ext>
                </a:extLst>
              </p:cNvPr>
              <p:cNvSpPr/>
              <p:nvPr/>
            </p:nvSpPr>
            <p:spPr>
              <a:xfrm rot="-5400000">
                <a:off x="1051800" y="3948164"/>
                <a:ext cx="589500" cy="197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50;p46">
                <a:extLst>
                  <a:ext uri="{FF2B5EF4-FFF2-40B4-BE49-F238E27FC236}">
                    <a16:creationId xmlns:a16="http://schemas.microsoft.com/office/drawing/2014/main" id="{BCBAAFA3-E785-5678-B2C7-A104638CDE31}"/>
                  </a:ext>
                </a:extLst>
              </p:cNvPr>
              <p:cNvSpPr/>
              <p:nvPr/>
            </p:nvSpPr>
            <p:spPr>
              <a:xfrm rot="10800000">
                <a:off x="1135200" y="4156475"/>
                <a:ext cx="422700" cy="42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651;p46">
              <a:extLst>
                <a:ext uri="{FF2B5EF4-FFF2-40B4-BE49-F238E27FC236}">
                  <a16:creationId xmlns:a16="http://schemas.microsoft.com/office/drawing/2014/main" id="{F1DA17A7-ECA3-202E-3242-BACE2DC18BB1}"/>
                </a:ext>
              </a:extLst>
            </p:cNvPr>
            <p:cNvGrpSpPr/>
            <p:nvPr/>
          </p:nvGrpSpPr>
          <p:grpSpPr>
            <a:xfrm>
              <a:off x="1221437" y="4241113"/>
              <a:ext cx="253583" cy="253496"/>
              <a:chOff x="3270475" y="1427025"/>
              <a:chExt cx="483200" cy="483125"/>
            </a:xfrm>
          </p:grpSpPr>
          <p:sp>
            <p:nvSpPr>
              <p:cNvPr id="23" name="Google Shape;1652;p46">
                <a:extLst>
                  <a:ext uri="{FF2B5EF4-FFF2-40B4-BE49-F238E27FC236}">
                    <a16:creationId xmlns:a16="http://schemas.microsoft.com/office/drawing/2014/main" id="{E071729E-1D73-3750-B4B8-223FA954E624}"/>
                  </a:ext>
                </a:extLst>
              </p:cNvPr>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1653;p46">
                <a:extLst>
                  <a:ext uri="{FF2B5EF4-FFF2-40B4-BE49-F238E27FC236}">
                    <a16:creationId xmlns:a16="http://schemas.microsoft.com/office/drawing/2014/main" id="{2FC229F3-402B-18FE-8D85-6DAC54B71136}"/>
                  </a:ext>
                </a:extLst>
              </p:cNvPr>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1654;p46">
                <a:extLst>
                  <a:ext uri="{FF2B5EF4-FFF2-40B4-BE49-F238E27FC236}">
                    <a16:creationId xmlns:a16="http://schemas.microsoft.com/office/drawing/2014/main" id="{0BBA36CE-C191-CECE-CBA0-59316B465F1E}"/>
                  </a:ext>
                </a:extLst>
              </p:cNvPr>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0" name="Google Shape;1660;p46">
            <a:extLst>
              <a:ext uri="{FF2B5EF4-FFF2-40B4-BE49-F238E27FC236}">
                <a16:creationId xmlns:a16="http://schemas.microsoft.com/office/drawing/2014/main" id="{71073EA8-8E5F-5524-925C-1ACE1D381981}"/>
              </a:ext>
            </a:extLst>
          </p:cNvPr>
          <p:cNvGrpSpPr/>
          <p:nvPr/>
        </p:nvGrpSpPr>
        <p:grpSpPr>
          <a:xfrm>
            <a:off x="2281191" y="1932950"/>
            <a:ext cx="422700" cy="1574875"/>
            <a:chOff x="2090600" y="3004300"/>
            <a:chExt cx="422700" cy="1574875"/>
          </a:xfrm>
        </p:grpSpPr>
        <p:grpSp>
          <p:nvGrpSpPr>
            <p:cNvPr id="32" name="Google Shape;1661;p46">
              <a:extLst>
                <a:ext uri="{FF2B5EF4-FFF2-40B4-BE49-F238E27FC236}">
                  <a16:creationId xmlns:a16="http://schemas.microsoft.com/office/drawing/2014/main" id="{43E724A7-9DEB-EA86-C2D2-7251BB90D7C5}"/>
                </a:ext>
              </a:extLst>
            </p:cNvPr>
            <p:cNvGrpSpPr/>
            <p:nvPr/>
          </p:nvGrpSpPr>
          <p:grpSpPr>
            <a:xfrm>
              <a:off x="2090600" y="3004300"/>
              <a:ext cx="422700" cy="1574875"/>
              <a:chOff x="2090600" y="3004300"/>
              <a:chExt cx="422700" cy="1574875"/>
            </a:xfrm>
          </p:grpSpPr>
          <p:sp>
            <p:nvSpPr>
              <p:cNvPr id="34" name="Google Shape;1662;p46">
                <a:extLst>
                  <a:ext uri="{FF2B5EF4-FFF2-40B4-BE49-F238E27FC236}">
                    <a16:creationId xmlns:a16="http://schemas.microsoft.com/office/drawing/2014/main" id="{0C13A98A-7E13-AA03-849B-B3535A314BE5}"/>
                  </a:ext>
                </a:extLst>
              </p:cNvPr>
              <p:cNvSpPr/>
              <p:nvPr/>
            </p:nvSpPr>
            <p:spPr>
              <a:xfrm rot="-5400000">
                <a:off x="1607900" y="3550900"/>
                <a:ext cx="1388100" cy="294900"/>
              </a:xfrm>
              <a:prstGeom prst="roundRect">
                <a:avLst>
                  <a:gd name="adj" fmla="val 50000"/>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3;p46">
                <a:extLst>
                  <a:ext uri="{FF2B5EF4-FFF2-40B4-BE49-F238E27FC236}">
                    <a16:creationId xmlns:a16="http://schemas.microsoft.com/office/drawing/2014/main" id="{81F8E9C7-D995-C0EC-6D36-319BC333463E}"/>
                  </a:ext>
                </a:extLst>
              </p:cNvPr>
              <p:cNvSpPr/>
              <p:nvPr/>
            </p:nvSpPr>
            <p:spPr>
              <a:xfrm rot="-5400000">
                <a:off x="1714550" y="3655527"/>
                <a:ext cx="1174800" cy="197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4;p46">
                <a:extLst>
                  <a:ext uri="{FF2B5EF4-FFF2-40B4-BE49-F238E27FC236}">
                    <a16:creationId xmlns:a16="http://schemas.microsoft.com/office/drawing/2014/main" id="{AD954BBE-1D7B-C890-64F8-AD59294CB745}"/>
                  </a:ext>
                </a:extLst>
              </p:cNvPr>
              <p:cNvSpPr/>
              <p:nvPr/>
            </p:nvSpPr>
            <p:spPr>
              <a:xfrm rot="10800000">
                <a:off x="2090600" y="4156475"/>
                <a:ext cx="422700" cy="42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665;p46">
              <a:extLst>
                <a:ext uri="{FF2B5EF4-FFF2-40B4-BE49-F238E27FC236}">
                  <a16:creationId xmlns:a16="http://schemas.microsoft.com/office/drawing/2014/main" id="{59735F83-02E4-9834-E110-D154EE4620D0}"/>
                </a:ext>
              </a:extLst>
            </p:cNvPr>
            <p:cNvSpPr/>
            <p:nvPr/>
          </p:nvSpPr>
          <p:spPr>
            <a:xfrm>
              <a:off x="2174274" y="4241087"/>
              <a:ext cx="256050" cy="253509"/>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1671;p46">
            <a:extLst>
              <a:ext uri="{FF2B5EF4-FFF2-40B4-BE49-F238E27FC236}">
                <a16:creationId xmlns:a16="http://schemas.microsoft.com/office/drawing/2014/main" id="{6583203A-2356-081E-BC3C-BEA31158255C}"/>
              </a:ext>
            </a:extLst>
          </p:cNvPr>
          <p:cNvGrpSpPr/>
          <p:nvPr/>
        </p:nvGrpSpPr>
        <p:grpSpPr>
          <a:xfrm>
            <a:off x="1727291" y="1932950"/>
            <a:ext cx="422700" cy="1574875"/>
            <a:chOff x="1612900" y="3004300"/>
            <a:chExt cx="422700" cy="1574875"/>
          </a:xfrm>
        </p:grpSpPr>
        <p:grpSp>
          <p:nvGrpSpPr>
            <p:cNvPr id="40" name="Google Shape;1672;p46">
              <a:extLst>
                <a:ext uri="{FF2B5EF4-FFF2-40B4-BE49-F238E27FC236}">
                  <a16:creationId xmlns:a16="http://schemas.microsoft.com/office/drawing/2014/main" id="{F0BFB242-B48A-5356-5FF0-076031ABBBB1}"/>
                </a:ext>
              </a:extLst>
            </p:cNvPr>
            <p:cNvGrpSpPr/>
            <p:nvPr/>
          </p:nvGrpSpPr>
          <p:grpSpPr>
            <a:xfrm>
              <a:off x="1612900" y="3004300"/>
              <a:ext cx="422700" cy="1574875"/>
              <a:chOff x="1612900" y="3004300"/>
              <a:chExt cx="422700" cy="1574875"/>
            </a:xfrm>
          </p:grpSpPr>
          <p:sp>
            <p:nvSpPr>
              <p:cNvPr id="42" name="Google Shape;1673;p46">
                <a:extLst>
                  <a:ext uri="{FF2B5EF4-FFF2-40B4-BE49-F238E27FC236}">
                    <a16:creationId xmlns:a16="http://schemas.microsoft.com/office/drawing/2014/main" id="{29E18829-2F12-9612-84E8-CBD2BDF901E6}"/>
                  </a:ext>
                </a:extLst>
              </p:cNvPr>
              <p:cNvSpPr/>
              <p:nvPr/>
            </p:nvSpPr>
            <p:spPr>
              <a:xfrm rot="-5400000">
                <a:off x="1130200" y="3550900"/>
                <a:ext cx="1388100" cy="2949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74;p46">
                <a:extLst>
                  <a:ext uri="{FF2B5EF4-FFF2-40B4-BE49-F238E27FC236}">
                    <a16:creationId xmlns:a16="http://schemas.microsoft.com/office/drawing/2014/main" id="{CCA28653-B662-315B-AD5F-2F869154DD49}"/>
                  </a:ext>
                </a:extLst>
              </p:cNvPr>
              <p:cNvSpPr/>
              <p:nvPr/>
            </p:nvSpPr>
            <p:spPr>
              <a:xfrm rot="-5400000">
                <a:off x="1402000" y="3820672"/>
                <a:ext cx="844500" cy="197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75;p46">
                <a:extLst>
                  <a:ext uri="{FF2B5EF4-FFF2-40B4-BE49-F238E27FC236}">
                    <a16:creationId xmlns:a16="http://schemas.microsoft.com/office/drawing/2014/main" id="{B100D85E-6591-4E3E-9705-AEDDA56875E4}"/>
                  </a:ext>
                </a:extLst>
              </p:cNvPr>
              <p:cNvSpPr/>
              <p:nvPr/>
            </p:nvSpPr>
            <p:spPr>
              <a:xfrm rot="10800000">
                <a:off x="1612900" y="4156475"/>
                <a:ext cx="422700" cy="42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676;p46">
              <a:extLst>
                <a:ext uri="{FF2B5EF4-FFF2-40B4-BE49-F238E27FC236}">
                  <a16:creationId xmlns:a16="http://schemas.microsoft.com/office/drawing/2014/main" id="{C3CE50FD-0214-6B23-741F-80FEB91A7F2E}"/>
                </a:ext>
              </a:extLst>
            </p:cNvPr>
            <p:cNvSpPr/>
            <p:nvPr/>
          </p:nvSpPr>
          <p:spPr>
            <a:xfrm>
              <a:off x="1699031" y="4241093"/>
              <a:ext cx="253596" cy="253496"/>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09076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THEO LOẠI HÀNG NĂM 2016</a:t>
            </a:r>
            <a:endParaRPr sz="2000" b="0"/>
          </a:p>
        </p:txBody>
      </p:sp>
      <p:pic>
        <p:nvPicPr>
          <p:cNvPr id="4" name="Picture 3">
            <a:extLst>
              <a:ext uri="{FF2B5EF4-FFF2-40B4-BE49-F238E27FC236}">
                <a16:creationId xmlns:a16="http://schemas.microsoft.com/office/drawing/2014/main" id="{502D2646-9264-B5C5-5E22-42A13A6AEDE0}"/>
              </a:ext>
            </a:extLst>
          </p:cNvPr>
          <p:cNvPicPr>
            <a:picLocks noChangeAspect="1"/>
          </p:cNvPicPr>
          <p:nvPr/>
        </p:nvPicPr>
        <p:blipFill>
          <a:blip r:embed="rId3"/>
          <a:stretch>
            <a:fillRect/>
          </a:stretch>
        </p:blipFill>
        <p:spPr>
          <a:xfrm>
            <a:off x="3902369" y="1024127"/>
            <a:ext cx="4953960" cy="3790715"/>
          </a:xfrm>
          <a:prstGeom prst="rect">
            <a:avLst/>
          </a:prstGeom>
        </p:spPr>
      </p:pic>
      <p:sp>
        <p:nvSpPr>
          <p:cNvPr id="5" name="Google Shape;67;p16">
            <a:extLst>
              <a:ext uri="{FF2B5EF4-FFF2-40B4-BE49-F238E27FC236}">
                <a16:creationId xmlns:a16="http://schemas.microsoft.com/office/drawing/2014/main" id="{17BF0A8A-FF8E-19B6-C2A4-E7D8D7CEEE34}"/>
              </a:ext>
            </a:extLst>
          </p:cNvPr>
          <p:cNvSpPr txBox="1">
            <a:spLocks/>
          </p:cNvSpPr>
          <p:nvPr/>
        </p:nvSpPr>
        <p:spPr>
          <a:xfrm>
            <a:off x="585216" y="1146978"/>
            <a:ext cx="2999232" cy="3376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vi-VN" sz="1200" b="0">
                <a:solidFill>
                  <a:schemeClr val="tx1">
                    <a:lumMod val="85000"/>
                    <a:lumOff val="15000"/>
                  </a:schemeClr>
                </a:solidFill>
                <a:latin typeface="Fira Sans Condensed" panose="020B0604020202020204" pitchFamily="34" charset="0"/>
              </a:rPr>
              <a:t>Dựa trên cơ cấu doanh thu theo các loại hàng năm 2016, </a:t>
            </a:r>
            <a:r>
              <a:rPr lang="vi-VN" sz="1200">
                <a:solidFill>
                  <a:schemeClr val="tx1">
                    <a:lumMod val="85000"/>
                    <a:lumOff val="15000"/>
                  </a:schemeClr>
                </a:solidFill>
                <a:latin typeface="Fira Sans Condensed" panose="020B0604020202020204" pitchFamily="34" charset="0"/>
              </a:rPr>
              <a:t>Sản phẩm dinh dưỡng y học và Thức ăn công thức dinh dưỡng là những loại hàng mang lại doanh thu nhiều nhất</a:t>
            </a:r>
            <a:r>
              <a:rPr lang="vi-VN" sz="1200" b="0">
                <a:solidFill>
                  <a:schemeClr val="tx1">
                    <a:lumMod val="85000"/>
                    <a:lumOff val="15000"/>
                  </a:schemeClr>
                </a:solidFill>
                <a:latin typeface="Fira Sans Condensed" panose="020B0604020202020204" pitchFamily="34" charset="0"/>
              </a:rPr>
              <a:t>.</a:t>
            </a:r>
            <a:endParaRPr lang="en-US" sz="1200" b="0">
              <a:solidFill>
                <a:schemeClr val="tx1">
                  <a:lumMod val="85000"/>
                  <a:lumOff val="15000"/>
                </a:schemeClr>
              </a:solidFill>
              <a:latin typeface="Fira Sans Condensed" panose="020B0604020202020204" pitchFamily="34" charset="0"/>
            </a:endParaRPr>
          </a:p>
          <a:p>
            <a:pPr algn="just">
              <a:lnSpc>
                <a:spcPct val="150000"/>
              </a:lnSpc>
            </a:pPr>
            <a:r>
              <a:rPr lang="en-US" sz="1200" b="0">
                <a:solidFill>
                  <a:schemeClr val="tx1">
                    <a:lumMod val="85000"/>
                    <a:lumOff val="15000"/>
                  </a:schemeClr>
                </a:solidFill>
                <a:latin typeface="Fira Sans Condensed" panose="020B0604020202020204" pitchFamily="34" charset="0"/>
              </a:rPr>
              <a:t>Trong đó, </a:t>
            </a:r>
            <a:r>
              <a:rPr lang="en-US" sz="1200">
                <a:solidFill>
                  <a:schemeClr val="tx1">
                    <a:lumMod val="85000"/>
                    <a:lumOff val="15000"/>
                  </a:schemeClr>
                </a:solidFill>
                <a:latin typeface="Fira Sans Condensed" panose="020B0604020202020204" pitchFamily="34" charset="0"/>
              </a:rPr>
              <a:t>Sản phẩm dinh dưỡng </a:t>
            </a:r>
            <a:r>
              <a:rPr lang="en-US" sz="1200" b="0">
                <a:solidFill>
                  <a:schemeClr val="tx1">
                    <a:lumMod val="85000"/>
                    <a:lumOff val="15000"/>
                  </a:schemeClr>
                </a:solidFill>
                <a:latin typeface="Fira Sans Condensed" panose="020B0604020202020204" pitchFamily="34" charset="0"/>
              </a:rPr>
              <a:t>mang lại doanh thu </a:t>
            </a:r>
            <a:r>
              <a:rPr lang="en-US" sz="1200">
                <a:solidFill>
                  <a:schemeClr val="tx1">
                    <a:lumMod val="85000"/>
                    <a:lumOff val="15000"/>
                  </a:schemeClr>
                </a:solidFill>
                <a:latin typeface="Fira Sans Condensed" panose="020B0604020202020204" pitchFamily="34" charset="0"/>
              </a:rPr>
              <a:t>trên 330 triệu đồng (46.2%)</a:t>
            </a:r>
            <a:r>
              <a:rPr lang="en-US" sz="1200" b="0">
                <a:solidFill>
                  <a:schemeClr val="tx1">
                    <a:lumMod val="85000"/>
                    <a:lumOff val="15000"/>
                  </a:schemeClr>
                </a:solidFill>
                <a:latin typeface="Fira Sans Condensed" panose="020B0604020202020204" pitchFamily="34" charset="0"/>
              </a:rPr>
              <a:t>, </a:t>
            </a:r>
            <a:r>
              <a:rPr lang="en-US" sz="1200">
                <a:solidFill>
                  <a:schemeClr val="tx1">
                    <a:lumMod val="85000"/>
                    <a:lumOff val="15000"/>
                  </a:schemeClr>
                </a:solidFill>
                <a:latin typeface="Fira Sans Condensed" panose="020B0604020202020204" pitchFamily="34" charset="0"/>
              </a:rPr>
              <a:t>Thức ăn công thức dinh dưỡng</a:t>
            </a:r>
            <a:r>
              <a:rPr lang="en-US" sz="1200" b="0">
                <a:solidFill>
                  <a:schemeClr val="tx1">
                    <a:lumMod val="85000"/>
                    <a:lumOff val="15000"/>
                  </a:schemeClr>
                </a:solidFill>
                <a:latin typeface="Fira Sans Condensed" panose="020B0604020202020204" pitchFamily="34" charset="0"/>
              </a:rPr>
              <a:t> mang lại </a:t>
            </a:r>
            <a:r>
              <a:rPr lang="en-US" sz="1200">
                <a:solidFill>
                  <a:schemeClr val="tx1">
                    <a:lumMod val="85000"/>
                    <a:lumOff val="15000"/>
                  </a:schemeClr>
                </a:solidFill>
                <a:latin typeface="Fira Sans Condensed" panose="020B0604020202020204" pitchFamily="34" charset="0"/>
              </a:rPr>
              <a:t>trên 142 triệu đồng (19.9%)</a:t>
            </a:r>
            <a:r>
              <a:rPr lang="en-US" sz="1200" b="0">
                <a:solidFill>
                  <a:schemeClr val="tx1">
                    <a:lumMod val="85000"/>
                    <a:lumOff val="15000"/>
                  </a:schemeClr>
                </a:solidFill>
                <a:latin typeface="Fira Sans Condensed" panose="020B0604020202020204" pitchFamily="34" charset="0"/>
              </a:rPr>
              <a:t> vào năm </a:t>
            </a:r>
            <a:r>
              <a:rPr lang="en-US" sz="1200">
                <a:solidFill>
                  <a:schemeClr val="tx1">
                    <a:lumMod val="85000"/>
                    <a:lumOff val="15000"/>
                  </a:schemeClr>
                </a:solidFill>
                <a:latin typeface="Fira Sans Condensed" panose="020B0604020202020204" pitchFamily="34" charset="0"/>
              </a:rPr>
              <a:t>2016</a:t>
            </a:r>
            <a:r>
              <a:rPr lang="en-US" sz="1200" b="0">
                <a:solidFill>
                  <a:schemeClr val="tx1">
                    <a:lumMod val="85000"/>
                    <a:lumOff val="15000"/>
                  </a:schemeClr>
                </a:solidFill>
                <a:latin typeface="Fira Sans Condensed" panose="020B0604020202020204" pitchFamily="34" charset="0"/>
              </a:rPr>
              <a:t>. </a:t>
            </a:r>
          </a:p>
          <a:p>
            <a:pPr algn="just">
              <a:lnSpc>
                <a:spcPct val="150000"/>
              </a:lnSpc>
            </a:pPr>
            <a:r>
              <a:rPr lang="vi-VN" sz="1200" b="0">
                <a:solidFill>
                  <a:schemeClr val="tx1">
                    <a:lumMod val="85000"/>
                    <a:lumOff val="15000"/>
                  </a:schemeClr>
                </a:solidFill>
                <a:latin typeface="Fira Sans Condensed" panose="020B0604020202020204" pitchFamily="34" charset="0"/>
              </a:rPr>
              <a:t>Trong khi các loại hàng như Bánh kẹo hay Nước uống đóng chai thì doanh thu mang lại không đáng kể</a:t>
            </a:r>
            <a:r>
              <a:rPr lang="en-US" sz="1200" b="0">
                <a:solidFill>
                  <a:schemeClr val="tx1">
                    <a:lumMod val="85000"/>
                    <a:lumOff val="15000"/>
                  </a:schemeClr>
                </a:solidFill>
                <a:latin typeface="Fira Sans Condensed" panose="020B0604020202020204" pitchFamily="34" charset="0"/>
              </a:rPr>
              <a:t>.</a:t>
            </a:r>
            <a:endParaRPr lang="vi-VN" sz="1200" b="0">
              <a:solidFill>
                <a:schemeClr val="tx1">
                  <a:lumMod val="85000"/>
                  <a:lumOff val="15000"/>
                </a:schemeClr>
              </a:solidFill>
              <a:latin typeface="Fira Sans Condensed" panose="020B0604020202020204" pitchFamily="34" charset="0"/>
            </a:endParaRPr>
          </a:p>
        </p:txBody>
      </p:sp>
    </p:spTree>
    <p:extLst>
      <p:ext uri="{BB962C8B-B14F-4D97-AF65-F5344CB8AC3E}">
        <p14:creationId xmlns:p14="http://schemas.microsoft.com/office/powerpoint/2010/main" val="267484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2865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DOANH THU THEO LOẠI HÀNG THÁNG 12 NĂM 2016</a:t>
            </a:r>
            <a:endParaRPr sz="2000" b="0"/>
          </a:p>
        </p:txBody>
      </p:sp>
      <p:sp>
        <p:nvSpPr>
          <p:cNvPr id="5" name="Google Shape;67;p16">
            <a:extLst>
              <a:ext uri="{FF2B5EF4-FFF2-40B4-BE49-F238E27FC236}">
                <a16:creationId xmlns:a16="http://schemas.microsoft.com/office/drawing/2014/main" id="{17BF0A8A-FF8E-19B6-C2A4-E7D8D7CEEE34}"/>
              </a:ext>
            </a:extLst>
          </p:cNvPr>
          <p:cNvSpPr txBox="1">
            <a:spLocks/>
          </p:cNvSpPr>
          <p:nvPr/>
        </p:nvSpPr>
        <p:spPr>
          <a:xfrm>
            <a:off x="512064" y="997690"/>
            <a:ext cx="3267456" cy="3376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lnSpc>
                <a:spcPct val="150000"/>
              </a:lnSpc>
              <a:buFont typeface="Arial" panose="020B0604020202020204" pitchFamily="34" charset="0"/>
              <a:buChar char="•"/>
            </a:pPr>
            <a:r>
              <a:rPr lang="vi-VN" sz="1200" b="0">
                <a:solidFill>
                  <a:schemeClr val="tx1">
                    <a:lumMod val="85000"/>
                    <a:lumOff val="15000"/>
                  </a:schemeClr>
                </a:solidFill>
                <a:latin typeface="Fira Sans Condensed" panose="020B0604020202020204" pitchFamily="34" charset="0"/>
              </a:rPr>
              <a:t>Theo cơ cấu doanh thu theo loại hàng tháng 12 qua các năm, có thể thấy tại cả năm trước, </a:t>
            </a:r>
            <a:r>
              <a:rPr lang="vi-VN" sz="1200">
                <a:solidFill>
                  <a:schemeClr val="tx1">
                    <a:lumMod val="85000"/>
                    <a:lumOff val="15000"/>
                  </a:schemeClr>
                </a:solidFill>
                <a:latin typeface="Fira Sans Condensed" panose="020B0604020202020204" pitchFamily="34" charset="0"/>
              </a:rPr>
              <a:t>Thức ăn công thức dinh dưỡng là một trong những loại hàng mang lại doanh thu lớn nhất. </a:t>
            </a:r>
            <a:r>
              <a:rPr lang="vi-VN" sz="1200" b="0">
                <a:solidFill>
                  <a:schemeClr val="tx1">
                    <a:lumMod val="85000"/>
                    <a:lumOff val="15000"/>
                  </a:schemeClr>
                </a:solidFill>
                <a:latin typeface="Fira Sans Condensed" panose="020B0604020202020204" pitchFamily="34" charset="0"/>
              </a:rPr>
              <a:t>Cụ thể, </a:t>
            </a:r>
            <a:r>
              <a:rPr lang="vi-VN" sz="1200">
                <a:solidFill>
                  <a:schemeClr val="tx1">
                    <a:lumMod val="85000"/>
                    <a:lumOff val="15000"/>
                  </a:schemeClr>
                </a:solidFill>
                <a:latin typeface="Fira Sans Condensed" panose="020B0604020202020204" pitchFamily="34" charset="0"/>
              </a:rPr>
              <a:t>năm 2014 </a:t>
            </a:r>
            <a:r>
              <a:rPr lang="vi-VN" sz="1200" b="0">
                <a:solidFill>
                  <a:schemeClr val="tx1">
                    <a:lumMod val="85000"/>
                    <a:lumOff val="15000"/>
                  </a:schemeClr>
                </a:solidFill>
                <a:latin typeface="Fira Sans Condensed" panose="020B0604020202020204" pitchFamily="34" charset="0"/>
              </a:rPr>
              <a:t>doanh thu </a:t>
            </a:r>
            <a:r>
              <a:rPr lang="vi-VN" sz="1200">
                <a:solidFill>
                  <a:schemeClr val="tx1">
                    <a:lumMod val="85000"/>
                    <a:lumOff val="15000"/>
                  </a:schemeClr>
                </a:solidFill>
                <a:latin typeface="Fira Sans Condensed" panose="020B0604020202020204" pitchFamily="34" charset="0"/>
              </a:rPr>
              <a:t>Thức ăn công thức dinh dưỡng chiếm tỷ trọng cao nhất </a:t>
            </a:r>
            <a:r>
              <a:rPr lang="vi-VN" sz="1200" b="0">
                <a:solidFill>
                  <a:schemeClr val="tx1">
                    <a:lumMod val="85000"/>
                    <a:lumOff val="15000"/>
                  </a:schemeClr>
                </a:solidFill>
                <a:latin typeface="Fira Sans Condensed" panose="020B0604020202020204" pitchFamily="34" charset="0"/>
              </a:rPr>
              <a:t>là </a:t>
            </a:r>
            <a:r>
              <a:rPr lang="vi-VN" sz="1200">
                <a:solidFill>
                  <a:schemeClr val="tx1">
                    <a:lumMod val="85000"/>
                    <a:lumOff val="15000"/>
                  </a:schemeClr>
                </a:solidFill>
                <a:latin typeface="Fira Sans Condensed" panose="020B0604020202020204" pitchFamily="34" charset="0"/>
              </a:rPr>
              <a:t>46.2%</a:t>
            </a:r>
            <a:r>
              <a:rPr lang="vi-VN" sz="1200" b="0">
                <a:solidFill>
                  <a:schemeClr val="tx1">
                    <a:lumMod val="85000"/>
                    <a:lumOff val="15000"/>
                  </a:schemeClr>
                </a:solidFill>
                <a:latin typeface="Fira Sans Condensed" panose="020B0604020202020204" pitchFamily="34" charset="0"/>
              </a:rPr>
              <a:t>, </a:t>
            </a:r>
            <a:r>
              <a:rPr lang="vi-VN" sz="1200">
                <a:solidFill>
                  <a:schemeClr val="tx1">
                    <a:lumMod val="85000"/>
                    <a:lumOff val="15000"/>
                  </a:schemeClr>
                </a:solidFill>
                <a:latin typeface="Fira Sans Condensed" panose="020B0604020202020204" pitchFamily="34" charset="0"/>
              </a:rPr>
              <a:t>năm 2015 </a:t>
            </a:r>
            <a:r>
              <a:rPr lang="vi-VN" sz="1200" b="0">
                <a:solidFill>
                  <a:schemeClr val="tx1">
                    <a:lumMod val="85000"/>
                    <a:lumOff val="15000"/>
                  </a:schemeClr>
                </a:solidFill>
                <a:latin typeface="Fira Sans Condensed" panose="020B0604020202020204" pitchFamily="34" charset="0"/>
              </a:rPr>
              <a:t>ít hơn là </a:t>
            </a:r>
            <a:r>
              <a:rPr lang="vi-VN" sz="1200">
                <a:solidFill>
                  <a:schemeClr val="tx1">
                    <a:lumMod val="85000"/>
                    <a:lumOff val="15000"/>
                  </a:schemeClr>
                </a:solidFill>
                <a:latin typeface="Fira Sans Condensed" panose="020B0604020202020204" pitchFamily="34" charset="0"/>
              </a:rPr>
              <a:t>28.6% </a:t>
            </a:r>
            <a:r>
              <a:rPr lang="vi-VN" sz="1200" b="0">
                <a:solidFill>
                  <a:schemeClr val="tx1">
                    <a:lumMod val="85000"/>
                    <a:lumOff val="15000"/>
                  </a:schemeClr>
                </a:solidFill>
                <a:latin typeface="Fira Sans Condensed" panose="020B0604020202020204" pitchFamily="34" charset="0"/>
              </a:rPr>
              <a:t>do có sự vượt qua của </a:t>
            </a:r>
            <a:r>
              <a:rPr lang="vi-VN" sz="1200">
                <a:solidFill>
                  <a:schemeClr val="tx1">
                    <a:lumMod val="85000"/>
                    <a:lumOff val="15000"/>
                  </a:schemeClr>
                </a:solidFill>
                <a:latin typeface="Fira Sans Condensed" panose="020B0604020202020204" pitchFamily="34" charset="0"/>
              </a:rPr>
              <a:t>Sản phẩm dinh dưỡng</a:t>
            </a:r>
            <a:r>
              <a:rPr lang="vi-VN" sz="1200" b="0">
                <a:solidFill>
                  <a:schemeClr val="tx1">
                    <a:lumMod val="85000"/>
                    <a:lumOff val="15000"/>
                  </a:schemeClr>
                </a:solidFill>
                <a:latin typeface="Fira Sans Condensed" panose="020B0604020202020204" pitchFamily="34" charset="0"/>
              </a:rPr>
              <a:t>. </a:t>
            </a:r>
          </a:p>
          <a:p>
            <a:pPr marL="171450" indent="-171450" algn="just">
              <a:lnSpc>
                <a:spcPct val="150000"/>
              </a:lnSpc>
              <a:buFont typeface="Arial" panose="020B0604020202020204" pitchFamily="34" charset="0"/>
              <a:buChar char="•"/>
            </a:pPr>
            <a:r>
              <a:rPr lang="vi-VN" sz="1200" b="0">
                <a:solidFill>
                  <a:schemeClr val="tx1">
                    <a:lumMod val="85000"/>
                    <a:lumOff val="15000"/>
                  </a:schemeClr>
                </a:solidFill>
                <a:latin typeface="Fira Sans Condensed" panose="020B0604020202020204" pitchFamily="34" charset="0"/>
              </a:rPr>
              <a:t>Tuy nhiên, </a:t>
            </a:r>
            <a:r>
              <a:rPr lang="vi-VN" sz="1200">
                <a:solidFill>
                  <a:schemeClr val="tx1">
                    <a:lumMod val="85000"/>
                    <a:lumOff val="15000"/>
                  </a:schemeClr>
                </a:solidFill>
                <a:latin typeface="Fira Sans Condensed" panose="020B0604020202020204" pitchFamily="34" charset="0"/>
              </a:rPr>
              <a:t>tới năm 2016 </a:t>
            </a:r>
            <a:r>
              <a:rPr lang="vi-VN" sz="1200" b="0">
                <a:solidFill>
                  <a:schemeClr val="tx1">
                    <a:lumMod val="85000"/>
                    <a:lumOff val="15000"/>
                  </a:schemeClr>
                </a:solidFill>
                <a:latin typeface="Fira Sans Condensed" panose="020B0604020202020204" pitchFamily="34" charset="0"/>
              </a:rPr>
              <a:t>các sản phẩm thuộc loại hàng </a:t>
            </a:r>
            <a:r>
              <a:rPr lang="en-US" sz="1200">
                <a:solidFill>
                  <a:schemeClr val="tx1">
                    <a:lumMod val="85000"/>
                    <a:lumOff val="15000"/>
                  </a:schemeClr>
                </a:solidFill>
                <a:latin typeface="Fira Sans Condensed" panose="020B0604020202020204" pitchFamily="34" charset="0"/>
              </a:rPr>
              <a:t>Thức ăn công thức dinh dưỡng</a:t>
            </a:r>
            <a:r>
              <a:rPr lang="vi-VN" sz="1200">
                <a:solidFill>
                  <a:schemeClr val="tx1">
                    <a:lumMod val="85000"/>
                    <a:lumOff val="15000"/>
                  </a:schemeClr>
                </a:solidFill>
                <a:latin typeface="Fira Sans Condensed" panose="020B0604020202020204" pitchFamily="34" charset="0"/>
              </a:rPr>
              <a:t> không được bán nữa</a:t>
            </a:r>
            <a:r>
              <a:rPr lang="vi-VN" sz="1200" b="0">
                <a:solidFill>
                  <a:schemeClr val="tx1">
                    <a:lumMod val="85000"/>
                    <a:lumOff val="15000"/>
                  </a:schemeClr>
                </a:solidFill>
                <a:latin typeface="Fira Sans Condensed" panose="020B0604020202020204" pitchFamily="34" charset="0"/>
              </a:rPr>
              <a:t>. </a:t>
            </a:r>
            <a:r>
              <a:rPr lang="en-US" sz="1200" b="0">
                <a:solidFill>
                  <a:schemeClr val="tx1">
                    <a:lumMod val="85000"/>
                    <a:lumOff val="15000"/>
                  </a:schemeClr>
                </a:solidFill>
                <a:latin typeface="Fira Sans Condensed" panose="020B0604020202020204" pitchFamily="34" charset="0"/>
              </a:rPr>
              <a:t> Việc này có ảnh hưởng không nhỏ tới tổng doanh thu của tháng 12.</a:t>
            </a:r>
            <a:endParaRPr lang="vi-VN" sz="1200" b="0">
              <a:solidFill>
                <a:schemeClr val="tx1">
                  <a:lumMod val="85000"/>
                  <a:lumOff val="15000"/>
                </a:schemeClr>
              </a:solidFill>
              <a:latin typeface="Fira Sans Condensed" panose="020B0604020202020204" pitchFamily="34" charset="0"/>
            </a:endParaRPr>
          </a:p>
        </p:txBody>
      </p:sp>
      <p:pic>
        <p:nvPicPr>
          <p:cNvPr id="3" name="Picture 2">
            <a:extLst>
              <a:ext uri="{FF2B5EF4-FFF2-40B4-BE49-F238E27FC236}">
                <a16:creationId xmlns:a16="http://schemas.microsoft.com/office/drawing/2014/main" id="{A35A8D6D-C6E4-287B-CBAA-32C19D393F75}"/>
              </a:ext>
            </a:extLst>
          </p:cNvPr>
          <p:cNvPicPr>
            <a:picLocks noChangeAspect="1"/>
          </p:cNvPicPr>
          <p:nvPr/>
        </p:nvPicPr>
        <p:blipFill>
          <a:blip r:embed="rId3"/>
          <a:stretch>
            <a:fillRect/>
          </a:stretch>
        </p:blipFill>
        <p:spPr>
          <a:xfrm>
            <a:off x="3974326" y="997690"/>
            <a:ext cx="5169674" cy="3674829"/>
          </a:xfrm>
          <a:prstGeom prst="rect">
            <a:avLst/>
          </a:prstGeom>
        </p:spPr>
      </p:pic>
    </p:spTree>
    <p:extLst>
      <p:ext uri="{BB962C8B-B14F-4D97-AF65-F5344CB8AC3E}">
        <p14:creationId xmlns:p14="http://schemas.microsoft.com/office/powerpoint/2010/main" val="22970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61" name="Google Shape;761;p3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b="0"/>
              <a:t>KẾT LUẬN</a:t>
            </a:r>
            <a:endParaRPr/>
          </a:p>
        </p:txBody>
      </p:sp>
      <p:graphicFrame>
        <p:nvGraphicFramePr>
          <p:cNvPr id="2" name="Table 2">
            <a:extLst>
              <a:ext uri="{FF2B5EF4-FFF2-40B4-BE49-F238E27FC236}">
                <a16:creationId xmlns:a16="http://schemas.microsoft.com/office/drawing/2014/main" id="{D220FA9F-7061-44B1-EF1A-1F1443E2EC3A}"/>
              </a:ext>
            </a:extLst>
          </p:cNvPr>
          <p:cNvGraphicFramePr>
            <a:graphicFrameLocks noGrp="1"/>
          </p:cNvGraphicFramePr>
          <p:nvPr>
            <p:extLst>
              <p:ext uri="{D42A27DB-BD31-4B8C-83A1-F6EECF244321}">
                <p14:modId xmlns:p14="http://schemas.microsoft.com/office/powerpoint/2010/main" val="828785346"/>
              </p:ext>
            </p:extLst>
          </p:nvPr>
        </p:nvGraphicFramePr>
        <p:xfrm>
          <a:off x="670560" y="1048512"/>
          <a:ext cx="7802880" cy="3793334"/>
        </p:xfrm>
        <a:graphic>
          <a:graphicData uri="http://schemas.openxmlformats.org/drawingml/2006/table">
            <a:tbl>
              <a:tblPr firstRow="1" bandRow="1">
                <a:tableStyleId>{5C22544A-7EE6-4342-B048-85BDC9FD1C3A}</a:tableStyleId>
              </a:tblPr>
              <a:tblGrid>
                <a:gridCol w="3901440">
                  <a:extLst>
                    <a:ext uri="{9D8B030D-6E8A-4147-A177-3AD203B41FA5}">
                      <a16:colId xmlns:a16="http://schemas.microsoft.com/office/drawing/2014/main" val="3431768230"/>
                    </a:ext>
                  </a:extLst>
                </a:gridCol>
                <a:gridCol w="3901440">
                  <a:extLst>
                    <a:ext uri="{9D8B030D-6E8A-4147-A177-3AD203B41FA5}">
                      <a16:colId xmlns:a16="http://schemas.microsoft.com/office/drawing/2014/main" val="1313339692"/>
                    </a:ext>
                  </a:extLst>
                </a:gridCol>
              </a:tblGrid>
              <a:tr h="318614">
                <a:tc>
                  <a:txBody>
                    <a:bodyPr/>
                    <a:lstStyle/>
                    <a:p>
                      <a:pPr algn="ctr"/>
                      <a:r>
                        <a:rPr lang="en-US" sz="1200" b="1">
                          <a:solidFill>
                            <a:schemeClr val="tx1">
                              <a:lumMod val="85000"/>
                              <a:lumOff val="15000"/>
                            </a:schemeClr>
                          </a:solidFill>
                          <a:latin typeface="Fira Sans" panose="020B0503050000020004" pitchFamily="34" charset="0"/>
                        </a:rPr>
                        <a:t>Nguyên nhân</a:t>
                      </a:r>
                    </a:p>
                  </a:txBody>
                  <a:tcPr/>
                </a:tc>
                <a:tc>
                  <a:txBody>
                    <a:bodyPr/>
                    <a:lstStyle/>
                    <a:p>
                      <a:pPr algn="ctr"/>
                      <a:r>
                        <a:rPr lang="en-US" sz="1200" b="1">
                          <a:solidFill>
                            <a:schemeClr val="tx1">
                              <a:lumMod val="85000"/>
                              <a:lumOff val="15000"/>
                            </a:schemeClr>
                          </a:solidFill>
                          <a:latin typeface="Fira Sans" panose="020B0503050000020004" pitchFamily="34" charset="0"/>
                        </a:rPr>
                        <a:t>Giải pháp </a:t>
                      </a:r>
                    </a:p>
                  </a:txBody>
                  <a:tcPr/>
                </a:tc>
                <a:extLst>
                  <a:ext uri="{0D108BD9-81ED-4DB2-BD59-A6C34878D82A}">
                    <a16:rowId xmlns:a16="http://schemas.microsoft.com/office/drawing/2014/main" val="2793648114"/>
                  </a:ext>
                </a:extLst>
              </a:tr>
              <a:tr h="509290">
                <a:tc>
                  <a:txBody>
                    <a:bodyPr/>
                    <a:lstStyle/>
                    <a:p>
                      <a:r>
                        <a:rPr lang="en-US" sz="1200">
                          <a:latin typeface="Fira Sans" panose="020B0503050000020004" pitchFamily="34" charset="0"/>
                        </a:rPr>
                        <a:t>Số lượng nhân viên bán hàng tháng 12 giảm một nửa so với những năm trước đó.</a:t>
                      </a:r>
                    </a:p>
                  </a:txBody>
                  <a:tcPr/>
                </a:tc>
                <a:tc>
                  <a:txBody>
                    <a:bodyPr/>
                    <a:lstStyle/>
                    <a:p>
                      <a:r>
                        <a:rPr lang="en-US" sz="1200">
                          <a:latin typeface="Fira Sans" panose="020B0503050000020004" pitchFamily="34" charset="0"/>
                        </a:rPr>
                        <a:t>Chú ý kiểm soát tốt số lượng nhân viên bán hàng tại các thời điểm. Đảm bảo không làm ảnh hưởng tới doanh số chung của toàn công ty. </a:t>
                      </a:r>
                    </a:p>
                  </a:txBody>
                  <a:tcPr/>
                </a:tc>
                <a:extLst>
                  <a:ext uri="{0D108BD9-81ED-4DB2-BD59-A6C34878D82A}">
                    <a16:rowId xmlns:a16="http://schemas.microsoft.com/office/drawing/2014/main" val="1440378363"/>
                  </a:ext>
                </a:extLst>
              </a:tr>
              <a:tr h="509290">
                <a:tc>
                  <a:txBody>
                    <a:bodyPr/>
                    <a:lstStyle/>
                    <a:p>
                      <a:r>
                        <a:rPr lang="en-US" sz="1200">
                          <a:latin typeface="Fira Sans" panose="020B0503050000020004" pitchFamily="34" charset="0"/>
                        </a:rPr>
                        <a:t>Doanh thu bán hàng trung bình/nhân viên trong tháng 12 giảm mạnh hơn 52% so với cùng kỳ năm trước.</a:t>
                      </a:r>
                    </a:p>
                  </a:txBody>
                  <a:tcPr/>
                </a:tc>
                <a:tc>
                  <a:txBody>
                    <a:bodyPr/>
                    <a:lstStyle/>
                    <a:p>
                      <a:r>
                        <a:rPr lang="en-US" sz="1200">
                          <a:latin typeface="Fira Sans" panose="020B0503050000020004" pitchFamily="34" charset="0"/>
                        </a:rPr>
                        <a:t>Ngoài việc kiểm soát tốt số lượng, chú trọng khâu tuyển chọn, đào tạo và theo dõi nhân viên bán hàng. Ngoài ra, có những biện pháp xử lý thích hợp, tránh việc thụt giảm năng suất bán hàng. </a:t>
                      </a:r>
                    </a:p>
                  </a:txBody>
                  <a:tcPr/>
                </a:tc>
                <a:extLst>
                  <a:ext uri="{0D108BD9-81ED-4DB2-BD59-A6C34878D82A}">
                    <a16:rowId xmlns:a16="http://schemas.microsoft.com/office/drawing/2014/main" val="3947946482"/>
                  </a:ext>
                </a:extLst>
              </a:tr>
              <a:tr h="509290">
                <a:tc>
                  <a:txBody>
                    <a:bodyPr/>
                    <a:lstStyle/>
                    <a:p>
                      <a:r>
                        <a:rPr lang="en-US" sz="1200">
                          <a:latin typeface="Fira Sans" panose="020B0503050000020004" pitchFamily="34" charset="0"/>
                        </a:rPr>
                        <a:t>Doanh nghiệp A và Tổ chức A không phát sinh giao dịch trong tháng 12 năm 2016.</a:t>
                      </a:r>
                    </a:p>
                  </a:txBody>
                  <a:tcPr/>
                </a:tc>
                <a:tc>
                  <a:txBody>
                    <a:bodyPr/>
                    <a:lstStyle/>
                    <a:p>
                      <a:r>
                        <a:rPr lang="en-US" sz="1200">
                          <a:latin typeface="Fira Sans" panose="020B0503050000020004" pitchFamily="34" charset="0"/>
                        </a:rPr>
                        <a:t>Đây là những khách hang thông thường mang lại doanh thu lớn cho công ty, cần xem xét lại hoạt động chăm sóc khách hàng, và nghiên cứu đối thủ cạnh tranh. Nguyên nhân có thể đến từ việc dịch vụ khách hàng kém hoặc đối thủ cạnh tranh có ưu đãi giá và lợi ích lớn hơn, khiến khách hàng rời bỏ.</a:t>
                      </a:r>
                    </a:p>
                  </a:txBody>
                  <a:tcPr/>
                </a:tc>
                <a:extLst>
                  <a:ext uri="{0D108BD9-81ED-4DB2-BD59-A6C34878D82A}">
                    <a16:rowId xmlns:a16="http://schemas.microsoft.com/office/drawing/2014/main" val="454497694"/>
                  </a:ext>
                </a:extLst>
              </a:tr>
              <a:tr h="509290">
                <a:tc>
                  <a:txBody>
                    <a:bodyPr/>
                    <a:lstStyle/>
                    <a:p>
                      <a:r>
                        <a:rPr lang="en-US" sz="1200">
                          <a:latin typeface="Fira Sans" panose="020B0503050000020004" pitchFamily="34" charset="0"/>
                        </a:rPr>
                        <a:t>Thức ăn công thức dinh dưỡng là một trong những loại hàng chiếm tỷ trọng cao trong cơ cấu doanh thu. Tuy nhiên tới tháng 12 năm 2016 lại không được bán nữa.</a:t>
                      </a:r>
                    </a:p>
                  </a:txBody>
                  <a:tcPr/>
                </a:tc>
                <a:tc>
                  <a:txBody>
                    <a:bodyPr/>
                    <a:lstStyle/>
                    <a:p>
                      <a:r>
                        <a:rPr lang="en-US" sz="1200">
                          <a:latin typeface="Fira Sans" panose="020B0503050000020004" pitchFamily="34" charset="0"/>
                        </a:rPr>
                        <a:t>Kiểm tra lại nguồn cung, tồn kho các sản phẩm thuộc loại hàng này. Đảm bảo trong thời gian tới không xảy ra tình trạng thiếu hụt không đáp ứng được nhu cầu mua sắm của khách.</a:t>
                      </a:r>
                    </a:p>
                  </a:txBody>
                  <a:tcPr/>
                </a:tc>
                <a:extLst>
                  <a:ext uri="{0D108BD9-81ED-4DB2-BD59-A6C34878D82A}">
                    <a16:rowId xmlns:a16="http://schemas.microsoft.com/office/drawing/2014/main" val="401233317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61" name="Google Shape;761;p32"/>
          <p:cNvSpPr txBox="1">
            <a:spLocks noGrp="1"/>
          </p:cNvSpPr>
          <p:nvPr>
            <p:ph type="title"/>
          </p:nvPr>
        </p:nvSpPr>
        <p:spPr>
          <a:xfrm>
            <a:off x="180000" y="19990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b="0"/>
              <a:t>Cảm ơn!</a:t>
            </a:r>
            <a:endParaRPr/>
          </a:p>
        </p:txBody>
      </p:sp>
    </p:spTree>
    <p:extLst>
      <p:ext uri="{BB962C8B-B14F-4D97-AF65-F5344CB8AC3E}">
        <p14:creationId xmlns:p14="http://schemas.microsoft.com/office/powerpoint/2010/main" val="268380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 name="Rectangle 6">
            <a:extLst>
              <a:ext uri="{FF2B5EF4-FFF2-40B4-BE49-F238E27FC236}">
                <a16:creationId xmlns:a16="http://schemas.microsoft.com/office/drawing/2014/main" id="{D28F6BB6-91F7-5807-E941-0710432AFC47}"/>
              </a:ext>
            </a:extLst>
          </p:cNvPr>
          <p:cNvSpPr/>
          <p:nvPr/>
        </p:nvSpPr>
        <p:spPr>
          <a:xfrm>
            <a:off x="0" y="341659"/>
            <a:ext cx="4454769" cy="8116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67;p16">
            <a:extLst>
              <a:ext uri="{FF2B5EF4-FFF2-40B4-BE49-F238E27FC236}">
                <a16:creationId xmlns:a16="http://schemas.microsoft.com/office/drawing/2014/main" id="{DDCDFBAE-77E1-0EB0-43EB-BE2EFC3FE92B}"/>
              </a:ext>
            </a:extLst>
          </p:cNvPr>
          <p:cNvSpPr txBox="1">
            <a:spLocks/>
          </p:cNvSpPr>
          <p:nvPr/>
        </p:nvSpPr>
        <p:spPr>
          <a:xfrm>
            <a:off x="0" y="461146"/>
            <a:ext cx="27976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0">
                <a:solidFill>
                  <a:schemeClr val="bg1"/>
                </a:solidFill>
              </a:rPr>
              <a:t>1. GIỚI THIỆU TỔNG QUAN</a:t>
            </a:r>
          </a:p>
        </p:txBody>
      </p:sp>
      <p:sp>
        <p:nvSpPr>
          <p:cNvPr id="60" name="Google Shape;67;p16">
            <a:extLst>
              <a:ext uri="{FF2B5EF4-FFF2-40B4-BE49-F238E27FC236}">
                <a16:creationId xmlns:a16="http://schemas.microsoft.com/office/drawing/2014/main" id="{2B633B1F-F4B1-99ED-EB45-47382F49FFB7}"/>
              </a:ext>
            </a:extLst>
          </p:cNvPr>
          <p:cNvSpPr txBox="1">
            <a:spLocks/>
          </p:cNvSpPr>
          <p:nvPr/>
        </p:nvSpPr>
        <p:spPr>
          <a:xfrm>
            <a:off x="4689232" y="1667416"/>
            <a:ext cx="3716215" cy="1040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lnSpc>
                <a:spcPct val="150000"/>
              </a:lnSpc>
            </a:pPr>
            <a:r>
              <a:rPr lang="en-US" sz="1300">
                <a:solidFill>
                  <a:schemeClr val="tx1">
                    <a:lumMod val="85000"/>
                    <a:lumOff val="15000"/>
                  </a:schemeClr>
                </a:solidFill>
                <a:latin typeface="Fira Sans Condensed" panose="020B0604020202020204" pitchFamily="34" charset="0"/>
              </a:rPr>
              <a:t>Lĩnh vực kinh doanh</a:t>
            </a:r>
            <a:r>
              <a:rPr lang="en-US" sz="1300" b="0">
                <a:solidFill>
                  <a:schemeClr val="tx1">
                    <a:lumMod val="85000"/>
                    <a:lumOff val="15000"/>
                  </a:schemeClr>
                </a:solidFill>
                <a:latin typeface="Fira Sans Condensed" panose="020B0604020202020204" pitchFamily="34" charset="0"/>
              </a:rPr>
              <a:t>: Kinh doanh các mặt hàng tiêu dùng, thực phẩm chức năng, sản phẩm dinh dưỡng có khoảng giá từ </a:t>
            </a:r>
            <a:r>
              <a:rPr lang="en-US" sz="1300">
                <a:solidFill>
                  <a:schemeClr val="tx1">
                    <a:lumMod val="85000"/>
                    <a:lumOff val="15000"/>
                  </a:schemeClr>
                </a:solidFill>
                <a:latin typeface="Fira Sans Condensed" panose="020B0604020202020204" pitchFamily="34" charset="0"/>
              </a:rPr>
              <a:t>5000 đồng</a:t>
            </a:r>
            <a:r>
              <a:rPr lang="en-US" sz="1300" b="0">
                <a:solidFill>
                  <a:schemeClr val="tx1">
                    <a:lumMod val="85000"/>
                    <a:lumOff val="15000"/>
                  </a:schemeClr>
                </a:solidFill>
                <a:latin typeface="Fira Sans Condensed" panose="020B0604020202020204" pitchFamily="34" charset="0"/>
              </a:rPr>
              <a:t> tới hơn </a:t>
            </a:r>
            <a:r>
              <a:rPr lang="en-US" sz="1300">
                <a:solidFill>
                  <a:schemeClr val="tx1">
                    <a:lumMod val="85000"/>
                    <a:lumOff val="15000"/>
                  </a:schemeClr>
                </a:solidFill>
                <a:latin typeface="Fira Sans Condensed" panose="020B0604020202020204" pitchFamily="34" charset="0"/>
              </a:rPr>
              <a:t>400.000 đồng</a:t>
            </a:r>
            <a:r>
              <a:rPr lang="en-US" sz="1300" b="0">
                <a:solidFill>
                  <a:schemeClr val="tx1">
                    <a:lumMod val="85000"/>
                    <a:lumOff val="15000"/>
                  </a:schemeClr>
                </a:solidFill>
                <a:latin typeface="Fira Sans Condensed" panose="020B0604020202020204" pitchFamily="34" charset="0"/>
              </a:rPr>
              <a:t>.</a:t>
            </a:r>
          </a:p>
        </p:txBody>
      </p:sp>
      <p:sp>
        <p:nvSpPr>
          <p:cNvPr id="8" name="Google Shape;1482;p44">
            <a:extLst>
              <a:ext uri="{FF2B5EF4-FFF2-40B4-BE49-F238E27FC236}">
                <a16:creationId xmlns:a16="http://schemas.microsoft.com/office/drawing/2014/main" id="{E8E60864-2979-F25D-51D5-3B97F124E89E}"/>
              </a:ext>
            </a:extLst>
          </p:cNvPr>
          <p:cNvSpPr/>
          <p:nvPr/>
        </p:nvSpPr>
        <p:spPr>
          <a:xfrm>
            <a:off x="341164" y="1524000"/>
            <a:ext cx="4113606" cy="295421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raphic 9" descr="Candy with solid fill">
            <a:extLst>
              <a:ext uri="{FF2B5EF4-FFF2-40B4-BE49-F238E27FC236}">
                <a16:creationId xmlns:a16="http://schemas.microsoft.com/office/drawing/2014/main" id="{78F66D26-4E98-8C55-961A-3FDA1E48E5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406539" y="2160372"/>
            <a:ext cx="436156" cy="436156"/>
          </a:xfrm>
          <a:prstGeom prst="rect">
            <a:avLst/>
          </a:prstGeom>
        </p:spPr>
      </p:pic>
      <p:pic>
        <p:nvPicPr>
          <p:cNvPr id="12" name="Graphic 11" descr="Taco with solid fill">
            <a:extLst>
              <a:ext uri="{FF2B5EF4-FFF2-40B4-BE49-F238E27FC236}">
                <a16:creationId xmlns:a16="http://schemas.microsoft.com/office/drawing/2014/main" id="{0DE249A3-10CC-8BDE-539C-65BAB7838C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1591" y="2707694"/>
            <a:ext cx="347764" cy="347764"/>
          </a:xfrm>
          <a:prstGeom prst="rect">
            <a:avLst/>
          </a:prstGeom>
        </p:spPr>
      </p:pic>
      <p:pic>
        <p:nvPicPr>
          <p:cNvPr id="14" name="Graphic 13" descr="Takeaway with solid fill">
            <a:extLst>
              <a:ext uri="{FF2B5EF4-FFF2-40B4-BE49-F238E27FC236}">
                <a16:creationId xmlns:a16="http://schemas.microsoft.com/office/drawing/2014/main" id="{26E8C02F-F228-C8A4-B9FD-B8DBDA804B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2404" y="3141784"/>
            <a:ext cx="543657" cy="543657"/>
          </a:xfrm>
          <a:prstGeom prst="rect">
            <a:avLst/>
          </a:prstGeom>
        </p:spPr>
      </p:pic>
      <p:pic>
        <p:nvPicPr>
          <p:cNvPr id="16" name="Graphic 15" descr="Bottle with solid fill">
            <a:extLst>
              <a:ext uri="{FF2B5EF4-FFF2-40B4-BE49-F238E27FC236}">
                <a16:creationId xmlns:a16="http://schemas.microsoft.com/office/drawing/2014/main" id="{A9A0D4B5-184A-70E8-1A2A-94D34D2C7F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4077" y="1272820"/>
            <a:ext cx="675278" cy="675278"/>
          </a:xfrm>
          <a:prstGeom prst="rect">
            <a:avLst/>
          </a:prstGeom>
        </p:spPr>
      </p:pic>
      <p:pic>
        <p:nvPicPr>
          <p:cNvPr id="18" name="Graphic 17" descr="Salt And Pepper with solid fill">
            <a:extLst>
              <a:ext uri="{FF2B5EF4-FFF2-40B4-BE49-F238E27FC236}">
                <a16:creationId xmlns:a16="http://schemas.microsoft.com/office/drawing/2014/main" id="{72A879F9-3525-7F7A-A372-F8182116533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179889" y="2135595"/>
            <a:ext cx="436155" cy="436155"/>
          </a:xfrm>
          <a:prstGeom prst="rect">
            <a:avLst/>
          </a:prstGeom>
        </p:spPr>
      </p:pic>
      <p:sp>
        <p:nvSpPr>
          <p:cNvPr id="114" name="Google Shape;67;p16">
            <a:extLst>
              <a:ext uri="{FF2B5EF4-FFF2-40B4-BE49-F238E27FC236}">
                <a16:creationId xmlns:a16="http://schemas.microsoft.com/office/drawing/2014/main" id="{07169D2E-335A-9BC0-9E38-1D5F84F2ACCF}"/>
              </a:ext>
            </a:extLst>
          </p:cNvPr>
          <p:cNvSpPr txBox="1">
            <a:spLocks/>
          </p:cNvSpPr>
          <p:nvPr/>
        </p:nvSpPr>
        <p:spPr>
          <a:xfrm>
            <a:off x="4689231" y="2804672"/>
            <a:ext cx="3716215" cy="1464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lnSpc>
                <a:spcPct val="150000"/>
              </a:lnSpc>
            </a:pPr>
            <a:r>
              <a:rPr lang="en-US" sz="1300">
                <a:solidFill>
                  <a:schemeClr val="tx1">
                    <a:lumMod val="85000"/>
                    <a:lumOff val="15000"/>
                  </a:schemeClr>
                </a:solidFill>
                <a:latin typeface="Fira Sans Condensed" panose="020B0604020202020204" pitchFamily="34" charset="0"/>
              </a:rPr>
              <a:t>Phạm vi hoạt động</a:t>
            </a:r>
            <a:r>
              <a:rPr lang="en-US" sz="1300" b="0">
                <a:solidFill>
                  <a:schemeClr val="tx1">
                    <a:lumMod val="85000"/>
                    <a:lumOff val="15000"/>
                  </a:schemeClr>
                </a:solidFill>
                <a:latin typeface="Fira Sans Condensed" panose="020B0604020202020204" pitchFamily="34" charset="0"/>
              </a:rPr>
              <a:t>: các sản phẩm được bán trên các kênh bán hàng khác nhau như hệ thống </a:t>
            </a:r>
            <a:r>
              <a:rPr lang="en-US" sz="1300">
                <a:solidFill>
                  <a:schemeClr val="tx1">
                    <a:lumMod val="85000"/>
                    <a:lumOff val="15000"/>
                  </a:schemeClr>
                </a:solidFill>
                <a:latin typeface="Fira Sans Condensed" panose="020B0604020202020204" pitchFamily="34" charset="0"/>
              </a:rPr>
              <a:t>siêu thị, nhà thuốc, đại lý, cửa hàng sữa.</a:t>
            </a:r>
          </a:p>
        </p:txBody>
      </p:sp>
      <p:sp>
        <p:nvSpPr>
          <p:cNvPr id="115" name="Google Shape;67;p16">
            <a:extLst>
              <a:ext uri="{FF2B5EF4-FFF2-40B4-BE49-F238E27FC236}">
                <a16:creationId xmlns:a16="http://schemas.microsoft.com/office/drawing/2014/main" id="{3A56C4AD-3231-1F12-E99E-77C3FDA545DB}"/>
              </a:ext>
            </a:extLst>
          </p:cNvPr>
          <p:cNvSpPr txBox="1">
            <a:spLocks/>
          </p:cNvSpPr>
          <p:nvPr/>
        </p:nvSpPr>
        <p:spPr>
          <a:xfrm>
            <a:off x="4689233" y="1094717"/>
            <a:ext cx="371621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lnSpc>
                <a:spcPct val="150000"/>
              </a:lnSpc>
            </a:pPr>
            <a:r>
              <a:rPr lang="en-US" sz="1300">
                <a:solidFill>
                  <a:schemeClr val="tx1">
                    <a:lumMod val="85000"/>
                    <a:lumOff val="15000"/>
                  </a:schemeClr>
                </a:solidFill>
                <a:latin typeface="Fira Sans Condensed" panose="020B0604020202020204" pitchFamily="34" charset="0"/>
              </a:rPr>
              <a:t>Loại hình hoạt động</a:t>
            </a:r>
            <a:r>
              <a:rPr lang="en-US" sz="1300" b="0">
                <a:solidFill>
                  <a:schemeClr val="tx1">
                    <a:lumMod val="85000"/>
                    <a:lumOff val="15000"/>
                  </a:schemeClr>
                </a:solidFill>
                <a:latin typeface="Fira Sans Condensed" panose="020B0604020202020204" pitchFamily="34" charset="0"/>
              </a:rPr>
              <a:t>: Công ty thương mại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90" name="Google Shape;190;p18"/>
          <p:cNvSpPr txBox="1">
            <a:spLocks noGrp="1"/>
          </p:cNvSpPr>
          <p:nvPr>
            <p:ph type="title"/>
          </p:nvPr>
        </p:nvSpPr>
        <p:spPr>
          <a:xfrm>
            <a:off x="390142" y="269983"/>
            <a:ext cx="83537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b="0"/>
              <a:t>2. DỮ LIỆU SỬ DỤNG PHÂN TÍCH</a:t>
            </a:r>
            <a:endParaRPr sz="2000" b="0"/>
          </a:p>
        </p:txBody>
      </p:sp>
      <p:sp>
        <p:nvSpPr>
          <p:cNvPr id="6" name="Google Shape;797;p31">
            <a:extLst>
              <a:ext uri="{FF2B5EF4-FFF2-40B4-BE49-F238E27FC236}">
                <a16:creationId xmlns:a16="http://schemas.microsoft.com/office/drawing/2014/main" id="{E92E46DD-A045-5105-86FA-18C9CEC5857D}"/>
              </a:ext>
            </a:extLst>
          </p:cNvPr>
          <p:cNvSpPr/>
          <p:nvPr/>
        </p:nvSpPr>
        <p:spPr>
          <a:xfrm>
            <a:off x="535129" y="1397486"/>
            <a:ext cx="2725204" cy="2789969"/>
          </a:xfrm>
          <a:prstGeom prst="ellipse">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8;p31">
            <a:extLst>
              <a:ext uri="{FF2B5EF4-FFF2-40B4-BE49-F238E27FC236}">
                <a16:creationId xmlns:a16="http://schemas.microsoft.com/office/drawing/2014/main" id="{FD2681E1-4AB7-9E2B-B46F-C900F88C712F}"/>
              </a:ext>
            </a:extLst>
          </p:cNvPr>
          <p:cNvSpPr/>
          <p:nvPr/>
        </p:nvSpPr>
        <p:spPr>
          <a:xfrm rot="20880317">
            <a:off x="799171" y="1661096"/>
            <a:ext cx="2267741" cy="2321634"/>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9;p31">
            <a:extLst>
              <a:ext uri="{FF2B5EF4-FFF2-40B4-BE49-F238E27FC236}">
                <a16:creationId xmlns:a16="http://schemas.microsoft.com/office/drawing/2014/main" id="{7A0647AB-6433-070F-30F3-DFE7B8DAFA79}"/>
              </a:ext>
            </a:extLst>
          </p:cNvPr>
          <p:cNvSpPr/>
          <p:nvPr/>
        </p:nvSpPr>
        <p:spPr>
          <a:xfrm>
            <a:off x="1059116" y="1866746"/>
            <a:ext cx="1800350" cy="1843136"/>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0;p31">
            <a:extLst>
              <a:ext uri="{FF2B5EF4-FFF2-40B4-BE49-F238E27FC236}">
                <a16:creationId xmlns:a16="http://schemas.microsoft.com/office/drawing/2014/main" id="{DE3CAF10-0A36-1B3C-22BA-074BEABA32CF}"/>
              </a:ext>
            </a:extLst>
          </p:cNvPr>
          <p:cNvSpPr/>
          <p:nvPr/>
        </p:nvSpPr>
        <p:spPr>
          <a:xfrm>
            <a:off x="1329263" y="2108689"/>
            <a:ext cx="1323496" cy="135495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5;p31">
            <a:extLst>
              <a:ext uri="{FF2B5EF4-FFF2-40B4-BE49-F238E27FC236}">
                <a16:creationId xmlns:a16="http://schemas.microsoft.com/office/drawing/2014/main" id="{C13DC733-622B-3D04-08E4-D4423669C394}"/>
              </a:ext>
            </a:extLst>
          </p:cNvPr>
          <p:cNvSpPr/>
          <p:nvPr/>
        </p:nvSpPr>
        <p:spPr>
          <a:xfrm rot="10800000" flipH="1">
            <a:off x="390144" y="1267964"/>
            <a:ext cx="2980958" cy="2972801"/>
          </a:xfrm>
          <a:prstGeom prst="blockArc">
            <a:avLst>
              <a:gd name="adj1" fmla="val 5462863"/>
              <a:gd name="adj2" fmla="val 16197592"/>
              <a:gd name="adj3" fmla="val 8071"/>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06;p31">
            <a:extLst>
              <a:ext uri="{FF2B5EF4-FFF2-40B4-BE49-F238E27FC236}">
                <a16:creationId xmlns:a16="http://schemas.microsoft.com/office/drawing/2014/main" id="{7CA910D5-5768-21F3-79B0-D030F3A65302}"/>
              </a:ext>
            </a:extLst>
          </p:cNvPr>
          <p:cNvSpPr/>
          <p:nvPr/>
        </p:nvSpPr>
        <p:spPr>
          <a:xfrm rot="10800000" flipH="1">
            <a:off x="931465" y="1752504"/>
            <a:ext cx="2025615" cy="2073754"/>
          </a:xfrm>
          <a:prstGeom prst="blockArc">
            <a:avLst>
              <a:gd name="adj1" fmla="val 14622"/>
              <a:gd name="adj2" fmla="val 16195235"/>
              <a:gd name="adj3" fmla="val 11901"/>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7;p31">
            <a:extLst>
              <a:ext uri="{FF2B5EF4-FFF2-40B4-BE49-F238E27FC236}">
                <a16:creationId xmlns:a16="http://schemas.microsoft.com/office/drawing/2014/main" id="{06BFEA85-F517-B4EC-2B91-483AD9731187}"/>
              </a:ext>
            </a:extLst>
          </p:cNvPr>
          <p:cNvSpPr/>
          <p:nvPr/>
        </p:nvSpPr>
        <p:spPr>
          <a:xfrm rot="10800000" flipH="1">
            <a:off x="1201699" y="1994333"/>
            <a:ext cx="1548762" cy="1585569"/>
          </a:xfrm>
          <a:prstGeom prst="blockArc">
            <a:avLst>
              <a:gd name="adj1" fmla="val 528593"/>
              <a:gd name="adj2" fmla="val 16192946"/>
              <a:gd name="adj3" fmla="val 15569"/>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8;p31">
            <a:extLst>
              <a:ext uri="{FF2B5EF4-FFF2-40B4-BE49-F238E27FC236}">
                <a16:creationId xmlns:a16="http://schemas.microsoft.com/office/drawing/2014/main" id="{DF0DE4E4-278A-C44F-F812-9E0AEC3306AD}"/>
              </a:ext>
            </a:extLst>
          </p:cNvPr>
          <p:cNvSpPr/>
          <p:nvPr/>
        </p:nvSpPr>
        <p:spPr>
          <a:xfrm rot="10800000" flipH="1">
            <a:off x="661369" y="1511480"/>
            <a:ext cx="2501456" cy="2560647"/>
          </a:xfrm>
          <a:prstGeom prst="blockArc">
            <a:avLst>
              <a:gd name="adj1" fmla="val 3698438"/>
              <a:gd name="adj2" fmla="val 16196780"/>
              <a:gd name="adj3" fmla="val 9536"/>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p16">
            <a:extLst>
              <a:ext uri="{FF2B5EF4-FFF2-40B4-BE49-F238E27FC236}">
                <a16:creationId xmlns:a16="http://schemas.microsoft.com/office/drawing/2014/main" id="{A2AFA0D3-9161-8363-7DF3-7334F0777123}"/>
              </a:ext>
            </a:extLst>
          </p:cNvPr>
          <p:cNvSpPr txBox="1">
            <a:spLocks/>
          </p:cNvSpPr>
          <p:nvPr/>
        </p:nvSpPr>
        <p:spPr>
          <a:xfrm>
            <a:off x="3514514" y="877851"/>
            <a:ext cx="5046802" cy="1764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300" b="0">
                <a:solidFill>
                  <a:schemeClr val="tx1">
                    <a:lumMod val="85000"/>
                    <a:lumOff val="15000"/>
                  </a:schemeClr>
                </a:solidFill>
                <a:latin typeface="Fira Sans Condensed" panose="020B0604020202020204" pitchFamily="34" charset="0"/>
              </a:rPr>
              <a:t>Dữ</a:t>
            </a:r>
            <a:r>
              <a:rPr lang="en-US" sz="1300">
                <a:solidFill>
                  <a:schemeClr val="tx1">
                    <a:lumMod val="85000"/>
                    <a:lumOff val="15000"/>
                  </a:schemeClr>
                </a:solidFill>
                <a:latin typeface="Fira Sans Condensed" panose="020B0604020202020204" pitchFamily="34" charset="0"/>
              </a:rPr>
              <a:t> </a:t>
            </a:r>
            <a:r>
              <a:rPr lang="en-US" sz="1300" b="0">
                <a:solidFill>
                  <a:schemeClr val="tx1">
                    <a:lumMod val="85000"/>
                    <a:lumOff val="15000"/>
                  </a:schemeClr>
                </a:solidFill>
                <a:latin typeface="Fira Sans Condensed" panose="020B0604020202020204" pitchFamily="34" charset="0"/>
              </a:rPr>
              <a:t>liệu được đảm bảo không lỗi missing values. Dữ liệu được trích xuất và tổng hợp vào file </a:t>
            </a:r>
            <a:r>
              <a:rPr lang="en-US" sz="1300" i="1">
                <a:solidFill>
                  <a:schemeClr val="tx1">
                    <a:lumMod val="85000"/>
                    <a:lumOff val="15000"/>
                  </a:schemeClr>
                </a:solidFill>
                <a:latin typeface="Fira Sans Condensed" panose="020B0604020202020204" pitchFamily="34" charset="0"/>
              </a:rPr>
              <a:t>Data_analytics_Fire_fighter.csv </a:t>
            </a:r>
            <a:r>
              <a:rPr lang="en-US" sz="1300" b="0">
                <a:solidFill>
                  <a:schemeClr val="tx1">
                    <a:lumMod val="85000"/>
                    <a:lumOff val="15000"/>
                  </a:schemeClr>
                </a:solidFill>
                <a:latin typeface="Fira Sans Condensed" panose="020B0604020202020204" pitchFamily="34" charset="0"/>
              </a:rPr>
              <a:t>cho mục đích phân tích</a:t>
            </a:r>
            <a:r>
              <a:rPr lang="en-US" sz="1300" b="0" i="1">
                <a:solidFill>
                  <a:schemeClr val="tx1">
                    <a:lumMod val="85000"/>
                    <a:lumOff val="15000"/>
                  </a:schemeClr>
                </a:solidFill>
                <a:latin typeface="Fira Sans Condensed" panose="020B0604020202020204" pitchFamily="34" charset="0"/>
              </a:rPr>
              <a:t>, </a:t>
            </a:r>
            <a:r>
              <a:rPr lang="en-US" sz="1300" b="0">
                <a:solidFill>
                  <a:schemeClr val="tx1">
                    <a:lumMod val="85000"/>
                    <a:lumOff val="15000"/>
                  </a:schemeClr>
                </a:solidFill>
                <a:latin typeface="Fira Sans Condensed" panose="020B0604020202020204" pitchFamily="34" charset="0"/>
              </a:rPr>
              <a:t>với </a:t>
            </a:r>
            <a:r>
              <a:rPr lang="en-US" sz="1300" i="1">
                <a:solidFill>
                  <a:schemeClr val="tx1">
                    <a:lumMod val="85000"/>
                    <a:lumOff val="15000"/>
                  </a:schemeClr>
                </a:solidFill>
                <a:latin typeface="Fira Sans Condensed" panose="020B0604020202020204" pitchFamily="34" charset="0"/>
              </a:rPr>
              <a:t>1944 bản ghi</a:t>
            </a:r>
            <a:r>
              <a:rPr lang="en-US" sz="1300" b="0">
                <a:solidFill>
                  <a:schemeClr val="tx1">
                    <a:lumMod val="85000"/>
                    <a:lumOff val="15000"/>
                  </a:schemeClr>
                </a:solidFill>
                <a:latin typeface="Fira Sans Condensed" panose="020B0604020202020204" pitchFamily="34" charset="0"/>
              </a:rPr>
              <a:t>, mỗi bản ghi được mô tả </a:t>
            </a:r>
            <a:r>
              <a:rPr lang="en-US" sz="1300" i="1">
                <a:solidFill>
                  <a:schemeClr val="tx1">
                    <a:lumMod val="85000"/>
                    <a:lumOff val="15000"/>
                  </a:schemeClr>
                </a:solidFill>
                <a:latin typeface="Fira Sans Condensed" panose="020B0604020202020204" pitchFamily="34" charset="0"/>
              </a:rPr>
              <a:t>bởi 16 thuộc tính </a:t>
            </a:r>
            <a:r>
              <a:rPr lang="en-US" sz="1300" b="0">
                <a:solidFill>
                  <a:schemeClr val="tx1">
                    <a:lumMod val="85000"/>
                    <a:lumOff val="15000"/>
                  </a:schemeClr>
                </a:solidFill>
                <a:latin typeface="Fira Sans Condensed" panose="020B0604020202020204" pitchFamily="34" charset="0"/>
              </a:rPr>
              <a:t>đi kèm. </a:t>
            </a:r>
            <a:endParaRPr lang="en-US" sz="1300" b="0" i="1">
              <a:solidFill>
                <a:schemeClr val="tx1">
                  <a:lumMod val="85000"/>
                  <a:lumOff val="15000"/>
                </a:schemeClr>
              </a:solidFill>
              <a:latin typeface="Fira Sans Condensed" panose="020B0604020202020204" pitchFamily="34" charset="0"/>
            </a:endParaRPr>
          </a:p>
        </p:txBody>
      </p:sp>
      <p:sp>
        <p:nvSpPr>
          <p:cNvPr id="95" name="Google Shape;67;p16">
            <a:extLst>
              <a:ext uri="{FF2B5EF4-FFF2-40B4-BE49-F238E27FC236}">
                <a16:creationId xmlns:a16="http://schemas.microsoft.com/office/drawing/2014/main" id="{731A727E-6CEA-4966-CD9F-EFAF74B39416}"/>
              </a:ext>
            </a:extLst>
          </p:cNvPr>
          <p:cNvSpPr txBox="1">
            <a:spLocks/>
          </p:cNvSpPr>
          <p:nvPr/>
        </p:nvSpPr>
        <p:spPr>
          <a:xfrm>
            <a:off x="3543378" y="2138329"/>
            <a:ext cx="2050621" cy="2131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Ngày tháng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Mã nhân viên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Người bán hàng</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Kênh phân phối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Quận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Tỉnh/TP</a:t>
            </a:r>
          </a:p>
        </p:txBody>
      </p:sp>
      <p:sp>
        <p:nvSpPr>
          <p:cNvPr id="96" name="Google Shape;67;p16">
            <a:extLst>
              <a:ext uri="{FF2B5EF4-FFF2-40B4-BE49-F238E27FC236}">
                <a16:creationId xmlns:a16="http://schemas.microsoft.com/office/drawing/2014/main" id="{7B0AD2CD-EBD6-6C4C-7819-27A318B4C1DE}"/>
              </a:ext>
            </a:extLst>
          </p:cNvPr>
          <p:cNvSpPr txBox="1">
            <a:spLocks/>
          </p:cNvSpPr>
          <p:nvPr/>
        </p:nvSpPr>
        <p:spPr>
          <a:xfrm>
            <a:off x="5499173" y="2142442"/>
            <a:ext cx="2050621" cy="2131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Vùng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Loại hàng</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Tên hàng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Số lượng</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ĐVT </a:t>
            </a:r>
          </a:p>
        </p:txBody>
      </p:sp>
      <p:sp>
        <p:nvSpPr>
          <p:cNvPr id="97" name="Google Shape;67;p16">
            <a:extLst>
              <a:ext uri="{FF2B5EF4-FFF2-40B4-BE49-F238E27FC236}">
                <a16:creationId xmlns:a16="http://schemas.microsoft.com/office/drawing/2014/main" id="{487066B4-8977-1F27-3397-A39B0AAE0902}"/>
              </a:ext>
            </a:extLst>
          </p:cNvPr>
          <p:cNvSpPr txBox="1">
            <a:spLocks/>
          </p:cNvSpPr>
          <p:nvPr/>
        </p:nvSpPr>
        <p:spPr>
          <a:xfrm>
            <a:off x="6992474" y="2134363"/>
            <a:ext cx="2050621" cy="2131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Đơn vị mua </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Mã hàng</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Đơn giá</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Chiết khấu</a:t>
            </a:r>
          </a:p>
          <a:p>
            <a:pPr marL="285750" indent="-285750" algn="l">
              <a:lnSpc>
                <a:spcPct val="150000"/>
              </a:lnSpc>
              <a:buFont typeface="Arial" panose="020B0604020202020204" pitchFamily="34" charset="0"/>
              <a:buChar char="•"/>
            </a:pPr>
            <a:r>
              <a:rPr lang="en-US" sz="1300" b="0">
                <a:solidFill>
                  <a:schemeClr val="tx1">
                    <a:lumMod val="85000"/>
                    <a:lumOff val="15000"/>
                  </a:schemeClr>
                </a:solidFill>
                <a:latin typeface="Fira Sans Condensed" panose="020B0604020202020204" pitchFamily="34" charset="0"/>
              </a:rPr>
              <a:t>Thành tiền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5"/>
          <p:cNvSpPr/>
          <p:nvPr/>
        </p:nvSpPr>
        <p:spPr>
          <a:xfrm>
            <a:off x="679150" y="1353675"/>
            <a:ext cx="3768000" cy="6003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79150" y="2179692"/>
            <a:ext cx="3768000" cy="6003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79150" y="3005708"/>
            <a:ext cx="3768000" cy="6003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679150" y="3831725"/>
            <a:ext cx="3768000" cy="6003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3. PHÂN TÍCH CHUNG</a:t>
            </a:r>
            <a:endParaRPr sz="2000" b="0"/>
          </a:p>
        </p:txBody>
      </p:sp>
      <p:sp>
        <p:nvSpPr>
          <p:cNvPr id="485" name="Google Shape;485;p25"/>
          <p:cNvSpPr/>
          <p:nvPr/>
        </p:nvSpPr>
        <p:spPr>
          <a:xfrm>
            <a:off x="679150" y="1353675"/>
            <a:ext cx="2929556" cy="6003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679150" y="2179700"/>
            <a:ext cx="2381042" cy="6003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679150" y="3005700"/>
            <a:ext cx="1942130" cy="6003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679150" y="3831725"/>
            <a:ext cx="1515012" cy="6003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txBox="1"/>
          <p:nvPr/>
        </p:nvSpPr>
        <p:spPr>
          <a:xfrm>
            <a:off x="3608832" y="1235950"/>
            <a:ext cx="3159168" cy="33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700">
                <a:solidFill>
                  <a:schemeClr val="accent5"/>
                </a:solidFill>
                <a:latin typeface="Fira Sans Extra Condensed Medium"/>
                <a:ea typeface="Fira Sans Extra Condensed Medium"/>
                <a:cs typeface="Fira Sans Extra Condensed Medium"/>
                <a:sym typeface="Fira Sans Extra Condensed Medium"/>
              </a:rPr>
              <a:t>Báo cáo doanh thu theo năm</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492" name="Google Shape;492;p25"/>
          <p:cNvSpPr txBox="1"/>
          <p:nvPr/>
        </p:nvSpPr>
        <p:spPr>
          <a:xfrm>
            <a:off x="2621280" y="3761524"/>
            <a:ext cx="4146720" cy="33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700">
                <a:solidFill>
                  <a:schemeClr val="accent5"/>
                </a:solidFill>
                <a:latin typeface="Fira Sans Extra Condensed Medium"/>
                <a:ea typeface="Fira Sans Extra Condensed Medium"/>
                <a:cs typeface="Fira Sans Extra Condensed Medium"/>
                <a:sym typeface="Fira Sans Extra Condensed Medium"/>
              </a:rPr>
              <a:t>Báo cáo hoạt động bán hàng của nhân viên</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grpSp>
        <p:nvGrpSpPr>
          <p:cNvPr id="498" name="Google Shape;498;p25"/>
          <p:cNvGrpSpPr/>
          <p:nvPr/>
        </p:nvGrpSpPr>
        <p:grpSpPr>
          <a:xfrm>
            <a:off x="7085121" y="3962222"/>
            <a:ext cx="339306" cy="298186"/>
            <a:chOff x="2085450" y="2057100"/>
            <a:chExt cx="481900" cy="423500"/>
          </a:xfrm>
        </p:grpSpPr>
        <p:sp>
          <p:nvSpPr>
            <p:cNvPr id="499" name="Google Shape;499;p25"/>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25"/>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1" name="Google Shape;501;p25"/>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03" name="Google Shape;503;p25"/>
          <p:cNvGrpSpPr/>
          <p:nvPr/>
        </p:nvGrpSpPr>
        <p:grpSpPr>
          <a:xfrm>
            <a:off x="3809289" y="2062548"/>
            <a:ext cx="3584625" cy="603995"/>
            <a:chOff x="3809289" y="2062548"/>
            <a:chExt cx="3584625" cy="603995"/>
          </a:xfrm>
        </p:grpSpPr>
        <p:sp>
          <p:nvSpPr>
            <p:cNvPr id="505" name="Google Shape;505;p25"/>
            <p:cNvSpPr txBox="1"/>
            <p:nvPr/>
          </p:nvSpPr>
          <p:spPr>
            <a:xfrm>
              <a:off x="3809289" y="2062548"/>
              <a:ext cx="2958711" cy="33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700">
                  <a:solidFill>
                    <a:schemeClr val="accent5"/>
                  </a:solidFill>
                  <a:latin typeface="Fira Sans Extra Condensed Medium"/>
                  <a:ea typeface="Fira Sans Extra Condensed Medium"/>
                  <a:cs typeface="Fira Sans Extra Condensed Medium"/>
                  <a:sym typeface="Fira Sans Extra Condensed Medium"/>
                </a:rPr>
                <a:t>Báo cáo doanh thu theo khu vực</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grpSp>
          <p:nvGrpSpPr>
            <p:cNvPr id="506" name="Google Shape;506;p25"/>
            <p:cNvGrpSpPr/>
            <p:nvPr/>
          </p:nvGrpSpPr>
          <p:grpSpPr>
            <a:xfrm>
              <a:off x="7115618" y="2327290"/>
              <a:ext cx="278296" cy="339253"/>
              <a:chOff x="3907325" y="2620775"/>
              <a:chExt cx="395250" cy="481825"/>
            </a:xfrm>
          </p:grpSpPr>
          <p:sp>
            <p:nvSpPr>
              <p:cNvPr id="507" name="Google Shape;507;p2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 name="Google Shape;508;p2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9" name="Google Shape;509;p2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0" name="Google Shape;510;p2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12" name="Google Shape;512;p25"/>
          <p:cNvGrpSpPr/>
          <p:nvPr/>
        </p:nvGrpSpPr>
        <p:grpSpPr>
          <a:xfrm>
            <a:off x="3148968" y="2909266"/>
            <a:ext cx="4275433" cy="609514"/>
            <a:chOff x="3148968" y="2884416"/>
            <a:chExt cx="4275433" cy="609514"/>
          </a:xfrm>
        </p:grpSpPr>
        <p:sp>
          <p:nvSpPr>
            <p:cNvPr id="514" name="Google Shape;514;p25"/>
            <p:cNvSpPr txBox="1"/>
            <p:nvPr/>
          </p:nvSpPr>
          <p:spPr>
            <a:xfrm>
              <a:off x="3148968" y="2884416"/>
              <a:ext cx="3619032" cy="33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700">
                  <a:solidFill>
                    <a:schemeClr val="accent5"/>
                  </a:solidFill>
                  <a:latin typeface="Fira Sans Extra Condensed Medium"/>
                  <a:ea typeface="Fira Sans Extra Condensed Medium"/>
                  <a:cs typeface="Fira Sans Extra Condensed Medium"/>
                  <a:sym typeface="Fira Sans Extra Condensed Medium"/>
                </a:rPr>
                <a:t>Báo cáo doanh thu theo kênh bán hàng</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grpSp>
          <p:nvGrpSpPr>
            <p:cNvPr id="515" name="Google Shape;515;p25"/>
            <p:cNvGrpSpPr/>
            <p:nvPr/>
          </p:nvGrpSpPr>
          <p:grpSpPr>
            <a:xfrm>
              <a:off x="7085148" y="3154677"/>
              <a:ext cx="339253" cy="339253"/>
              <a:chOff x="1492675" y="2027925"/>
              <a:chExt cx="481825" cy="481825"/>
            </a:xfrm>
          </p:grpSpPr>
          <p:sp>
            <p:nvSpPr>
              <p:cNvPr id="516" name="Google Shape;516;p25"/>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7" name="Google Shape;517;p25"/>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8" name="Google Shape;518;p25"/>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9" name="Google Shape;519;p25"/>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0" name="Google Shape;520;p25"/>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5" name="Google Shape;498;p25">
            <a:extLst>
              <a:ext uri="{FF2B5EF4-FFF2-40B4-BE49-F238E27FC236}">
                <a16:creationId xmlns:a16="http://schemas.microsoft.com/office/drawing/2014/main" id="{4C6BE898-9D66-9D00-B59F-71B3DFDA3410}"/>
              </a:ext>
            </a:extLst>
          </p:cNvPr>
          <p:cNvGrpSpPr/>
          <p:nvPr/>
        </p:nvGrpSpPr>
        <p:grpSpPr>
          <a:xfrm>
            <a:off x="7041889" y="1395149"/>
            <a:ext cx="339306" cy="298186"/>
            <a:chOff x="2085450" y="2057100"/>
            <a:chExt cx="481900" cy="423500"/>
          </a:xfrm>
        </p:grpSpPr>
        <p:sp>
          <p:nvSpPr>
            <p:cNvPr id="46" name="Google Shape;499;p25">
              <a:extLst>
                <a:ext uri="{FF2B5EF4-FFF2-40B4-BE49-F238E27FC236}">
                  <a16:creationId xmlns:a16="http://schemas.microsoft.com/office/drawing/2014/main" id="{A125F6F3-D5ED-F2C1-231A-89007272EDF0}"/>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500;p25">
              <a:extLst>
                <a:ext uri="{FF2B5EF4-FFF2-40B4-BE49-F238E27FC236}">
                  <a16:creationId xmlns:a16="http://schemas.microsoft.com/office/drawing/2014/main" id="{793C0D5A-526C-A488-E8A7-64B97352031E}"/>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501;p25">
              <a:extLst>
                <a:ext uri="{FF2B5EF4-FFF2-40B4-BE49-F238E27FC236}">
                  <a16:creationId xmlns:a16="http://schemas.microsoft.com/office/drawing/2014/main" id="{27AB8033-F516-4843-26CF-32D9F2F36F19}"/>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DOANH THU THEO NĂM</a:t>
            </a:r>
            <a:endParaRPr sz="2000" b="0"/>
          </a:p>
        </p:txBody>
      </p:sp>
      <p:pic>
        <p:nvPicPr>
          <p:cNvPr id="7" name="Picture 6">
            <a:extLst>
              <a:ext uri="{FF2B5EF4-FFF2-40B4-BE49-F238E27FC236}">
                <a16:creationId xmlns:a16="http://schemas.microsoft.com/office/drawing/2014/main" id="{1E2A91E6-DA64-FF1D-61C9-E5FDE17455A3}"/>
              </a:ext>
            </a:extLst>
          </p:cNvPr>
          <p:cNvPicPr>
            <a:picLocks noChangeAspect="1"/>
          </p:cNvPicPr>
          <p:nvPr/>
        </p:nvPicPr>
        <p:blipFill>
          <a:blip r:embed="rId3"/>
          <a:stretch>
            <a:fillRect/>
          </a:stretch>
        </p:blipFill>
        <p:spPr>
          <a:xfrm>
            <a:off x="180000" y="1015992"/>
            <a:ext cx="5208864" cy="3651669"/>
          </a:xfrm>
          <a:prstGeom prst="rect">
            <a:avLst/>
          </a:prstGeom>
        </p:spPr>
      </p:pic>
      <p:sp>
        <p:nvSpPr>
          <p:cNvPr id="8" name="Google Shape;67;p16">
            <a:extLst>
              <a:ext uri="{FF2B5EF4-FFF2-40B4-BE49-F238E27FC236}">
                <a16:creationId xmlns:a16="http://schemas.microsoft.com/office/drawing/2014/main" id="{53957917-D2E4-9D0C-14D5-628BA37C4481}"/>
              </a:ext>
            </a:extLst>
          </p:cNvPr>
          <p:cNvSpPr txBox="1">
            <a:spLocks/>
          </p:cNvSpPr>
          <p:nvPr/>
        </p:nvSpPr>
        <p:spPr>
          <a:xfrm>
            <a:off x="5388864" y="1431819"/>
            <a:ext cx="3233760" cy="2542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gn="just">
              <a:lnSpc>
                <a:spcPct val="150000"/>
              </a:lnSpc>
              <a:buFont typeface="Arial" panose="020B0604020202020204" pitchFamily="34" charset="0"/>
              <a:buChar char="•"/>
            </a:pPr>
            <a:r>
              <a:rPr lang="vi-VN" sz="1200" b="0">
                <a:solidFill>
                  <a:schemeClr val="tx1">
                    <a:lumMod val="85000"/>
                    <a:lumOff val="15000"/>
                  </a:schemeClr>
                </a:solidFill>
                <a:latin typeface="Fira Sans Condensed" panose="020B0604020202020204" pitchFamily="34" charset="0"/>
              </a:rPr>
              <a:t>Tổng doanh thu các năm đều đạt </a:t>
            </a:r>
            <a:r>
              <a:rPr lang="vi-VN" sz="1200">
                <a:solidFill>
                  <a:schemeClr val="tx1">
                    <a:lumMod val="85000"/>
                    <a:lumOff val="15000"/>
                  </a:schemeClr>
                </a:solidFill>
                <a:latin typeface="Fira Sans Condensed" panose="020B0604020202020204" pitchFamily="34" charset="0"/>
              </a:rPr>
              <a:t>trên</a:t>
            </a:r>
            <a:r>
              <a:rPr lang="vi-VN" sz="1200" b="0">
                <a:solidFill>
                  <a:schemeClr val="tx1">
                    <a:lumMod val="85000"/>
                    <a:lumOff val="15000"/>
                  </a:schemeClr>
                </a:solidFill>
                <a:latin typeface="Fira Sans Condensed" panose="020B0604020202020204" pitchFamily="34" charset="0"/>
              </a:rPr>
              <a:t> </a:t>
            </a:r>
            <a:r>
              <a:rPr lang="vi-VN" sz="1200">
                <a:solidFill>
                  <a:schemeClr val="tx1">
                    <a:lumMod val="85000"/>
                    <a:lumOff val="15000"/>
                  </a:schemeClr>
                </a:solidFill>
                <a:latin typeface="Fira Sans Condensed" panose="020B0604020202020204" pitchFamily="34" charset="0"/>
              </a:rPr>
              <a:t>700 triệu đồng</a:t>
            </a:r>
            <a:r>
              <a:rPr lang="vi-VN" sz="1200" b="0">
                <a:solidFill>
                  <a:schemeClr val="tx1">
                    <a:lumMod val="85000"/>
                    <a:lumOff val="15000"/>
                  </a:schemeClr>
                </a:solidFill>
                <a:latin typeface="Fira Sans Condensed" panose="020B0604020202020204" pitchFamily="34" charset="0"/>
              </a:rPr>
              <a:t>. Năm 2015</a:t>
            </a:r>
            <a:r>
              <a:rPr lang="vi-VN" sz="1200">
                <a:solidFill>
                  <a:schemeClr val="tx1">
                    <a:lumMod val="85000"/>
                    <a:lumOff val="15000"/>
                  </a:schemeClr>
                </a:solidFill>
                <a:latin typeface="Fira Sans Condensed" panose="020B0604020202020204" pitchFamily="34" charset="0"/>
              </a:rPr>
              <a:t> </a:t>
            </a:r>
            <a:r>
              <a:rPr lang="vi-VN" sz="1200" b="0">
                <a:solidFill>
                  <a:schemeClr val="tx1">
                    <a:lumMod val="85000"/>
                    <a:lumOff val="15000"/>
                  </a:schemeClr>
                </a:solidFill>
                <a:latin typeface="Fira Sans Condensed" panose="020B0604020202020204" pitchFamily="34" charset="0"/>
              </a:rPr>
              <a:t>là năm có tổng doanh thu cao nhất</a:t>
            </a:r>
            <a:r>
              <a:rPr lang="en-US" sz="1200" b="0">
                <a:solidFill>
                  <a:schemeClr val="tx1">
                    <a:lumMod val="85000"/>
                    <a:lumOff val="15000"/>
                  </a:schemeClr>
                </a:solidFill>
                <a:latin typeface="Fira Sans Condensed" panose="020B0604020202020204" pitchFamily="34" charset="0"/>
              </a:rPr>
              <a:t>, khoảng</a:t>
            </a:r>
            <a:r>
              <a:rPr lang="vi-VN" sz="1200" b="0">
                <a:solidFill>
                  <a:schemeClr val="tx1">
                    <a:lumMod val="85000"/>
                    <a:lumOff val="15000"/>
                  </a:schemeClr>
                </a:solidFill>
                <a:latin typeface="Fira Sans Condensed" panose="020B0604020202020204" pitchFamily="34" charset="0"/>
              </a:rPr>
              <a:t> </a:t>
            </a:r>
            <a:r>
              <a:rPr lang="vi-VN" sz="1200">
                <a:solidFill>
                  <a:schemeClr val="tx1">
                    <a:lumMod val="85000"/>
                    <a:lumOff val="15000"/>
                  </a:schemeClr>
                </a:solidFill>
                <a:latin typeface="Fira Sans Condensed" panose="020B0604020202020204" pitchFamily="34" charset="0"/>
              </a:rPr>
              <a:t>813 triệu đồng</a:t>
            </a:r>
            <a:r>
              <a:rPr lang="vi-VN" sz="1200" b="0">
                <a:solidFill>
                  <a:schemeClr val="tx1">
                    <a:lumMod val="85000"/>
                    <a:lumOff val="15000"/>
                  </a:schemeClr>
                </a:solidFill>
                <a:latin typeface="Fira Sans Condensed" panose="020B0604020202020204" pitchFamily="34" charset="0"/>
              </a:rPr>
              <a:t>, trong khi đó </a:t>
            </a:r>
            <a:r>
              <a:rPr lang="vi-VN" sz="1200">
                <a:solidFill>
                  <a:schemeClr val="tx1">
                    <a:lumMod val="85000"/>
                    <a:lumOff val="15000"/>
                  </a:schemeClr>
                </a:solidFill>
                <a:latin typeface="Fira Sans Condensed" panose="020B0604020202020204" pitchFamily="34" charset="0"/>
              </a:rPr>
              <a:t>năm 2016 có tổng doanh thu thấp nhất</a:t>
            </a:r>
            <a:r>
              <a:rPr lang="vi-VN" sz="1200" b="0">
                <a:solidFill>
                  <a:schemeClr val="tx1">
                    <a:lumMod val="85000"/>
                    <a:lumOff val="15000"/>
                  </a:schemeClr>
                </a:solidFill>
                <a:latin typeface="Fira Sans Condensed" panose="020B0604020202020204" pitchFamily="34" charset="0"/>
              </a:rPr>
              <a:t> là khoảng </a:t>
            </a:r>
            <a:r>
              <a:rPr lang="vi-VN" sz="1200">
                <a:solidFill>
                  <a:schemeClr val="tx1">
                    <a:lumMod val="85000"/>
                    <a:lumOff val="15000"/>
                  </a:schemeClr>
                </a:solidFill>
                <a:latin typeface="Fira Sans Condensed" panose="020B0604020202020204" pitchFamily="34" charset="0"/>
              </a:rPr>
              <a:t>715 triệu đồng</a:t>
            </a:r>
            <a:r>
              <a:rPr lang="vi-VN" sz="1200" b="0">
                <a:solidFill>
                  <a:schemeClr val="tx1">
                    <a:lumMod val="85000"/>
                    <a:lumOff val="15000"/>
                  </a:schemeClr>
                </a:solidFill>
                <a:latin typeface="Fira Sans Condensed" panose="020B0604020202020204" pitchFamily="34" charset="0"/>
              </a:rPr>
              <a:t>. </a:t>
            </a:r>
          </a:p>
          <a:p>
            <a:pPr marL="285750" indent="-285750" algn="just">
              <a:lnSpc>
                <a:spcPct val="150000"/>
              </a:lnSpc>
              <a:buFont typeface="Arial" panose="020B0604020202020204" pitchFamily="34" charset="0"/>
              <a:buChar char="•"/>
            </a:pPr>
            <a:r>
              <a:rPr lang="vi-VN" sz="1200" b="0">
                <a:solidFill>
                  <a:schemeClr val="tx1">
                    <a:lumMod val="85000"/>
                    <a:lumOff val="15000"/>
                  </a:schemeClr>
                </a:solidFill>
                <a:latin typeface="Fira Sans Condensed" panose="020B0604020202020204" pitchFamily="34" charset="0"/>
              </a:rPr>
              <a:t>Doanh thu năm 2016 chứng kiến sự sụt giảm mạnh so với các năm trước. Cụ thể, </a:t>
            </a:r>
            <a:r>
              <a:rPr lang="vi-VN" sz="1200">
                <a:solidFill>
                  <a:schemeClr val="tx1">
                    <a:lumMod val="85000"/>
                    <a:lumOff val="15000"/>
                  </a:schemeClr>
                </a:solidFill>
                <a:latin typeface="Fira Sans Condensed" panose="020B0604020202020204" pitchFamily="34" charset="0"/>
              </a:rPr>
              <a:t>doanh thu năm 2016 giảm 12% </a:t>
            </a:r>
            <a:r>
              <a:rPr lang="vi-VN" sz="1200" b="0">
                <a:solidFill>
                  <a:schemeClr val="tx1">
                    <a:lumMod val="85000"/>
                    <a:lumOff val="15000"/>
                  </a:schemeClr>
                </a:solidFill>
                <a:latin typeface="Fira Sans Condensed" panose="020B0604020202020204" pitchFamily="34" charset="0"/>
              </a:rPr>
              <a:t>so với năm 2015. </a:t>
            </a:r>
            <a:endParaRPr lang="en-US" sz="1200" b="0" i="1">
              <a:solidFill>
                <a:schemeClr val="tx1">
                  <a:lumMod val="85000"/>
                  <a:lumOff val="15000"/>
                </a:schemeClr>
              </a:solidFill>
              <a:latin typeface="Fira Sans Condensed"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DOANH THU THEO KHU VỰC</a:t>
            </a:r>
            <a:endParaRPr sz="2000" b="0"/>
          </a:p>
        </p:txBody>
      </p:sp>
      <p:pic>
        <p:nvPicPr>
          <p:cNvPr id="5" name="Picture 4">
            <a:extLst>
              <a:ext uri="{FF2B5EF4-FFF2-40B4-BE49-F238E27FC236}">
                <a16:creationId xmlns:a16="http://schemas.microsoft.com/office/drawing/2014/main" id="{80B54EB7-C6E5-03CB-E3C5-D5E5D0E77DE2}"/>
              </a:ext>
            </a:extLst>
          </p:cNvPr>
          <p:cNvPicPr>
            <a:picLocks noChangeAspect="1"/>
          </p:cNvPicPr>
          <p:nvPr/>
        </p:nvPicPr>
        <p:blipFill>
          <a:blip r:embed="rId3"/>
          <a:stretch>
            <a:fillRect/>
          </a:stretch>
        </p:blipFill>
        <p:spPr>
          <a:xfrm>
            <a:off x="493798" y="1111798"/>
            <a:ext cx="8156403" cy="3325476"/>
          </a:xfrm>
          <a:prstGeom prst="rect">
            <a:avLst/>
          </a:prstGeom>
        </p:spPr>
      </p:pic>
    </p:spTree>
    <p:extLst>
      <p:ext uri="{BB962C8B-B14F-4D97-AF65-F5344CB8AC3E}">
        <p14:creationId xmlns:p14="http://schemas.microsoft.com/office/powerpoint/2010/main" val="212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DOANH THU THEO KHU VỰC</a:t>
            </a:r>
            <a:endParaRPr sz="2000" b="0"/>
          </a:p>
        </p:txBody>
      </p:sp>
      <p:pic>
        <p:nvPicPr>
          <p:cNvPr id="3" name="Picture 2">
            <a:extLst>
              <a:ext uri="{FF2B5EF4-FFF2-40B4-BE49-F238E27FC236}">
                <a16:creationId xmlns:a16="http://schemas.microsoft.com/office/drawing/2014/main" id="{B01690FE-5DB4-D07F-B7A6-5FB3FA2D6436}"/>
              </a:ext>
            </a:extLst>
          </p:cNvPr>
          <p:cNvPicPr>
            <a:picLocks noChangeAspect="1"/>
          </p:cNvPicPr>
          <p:nvPr/>
        </p:nvPicPr>
        <p:blipFill>
          <a:blip r:embed="rId3"/>
          <a:stretch>
            <a:fillRect/>
          </a:stretch>
        </p:blipFill>
        <p:spPr>
          <a:xfrm>
            <a:off x="765695" y="1047841"/>
            <a:ext cx="2026273" cy="942452"/>
          </a:xfrm>
          <a:prstGeom prst="rect">
            <a:avLst/>
          </a:prstGeom>
          <a:ln>
            <a:solidFill>
              <a:schemeClr val="tx1"/>
            </a:solidFill>
          </a:ln>
        </p:spPr>
      </p:pic>
      <p:sp>
        <p:nvSpPr>
          <p:cNvPr id="4" name="Google Shape;67;p16">
            <a:extLst>
              <a:ext uri="{FF2B5EF4-FFF2-40B4-BE49-F238E27FC236}">
                <a16:creationId xmlns:a16="http://schemas.microsoft.com/office/drawing/2014/main" id="{EDC093FB-35FD-19D4-D251-660A47219401}"/>
              </a:ext>
            </a:extLst>
          </p:cNvPr>
          <p:cNvSpPr txBox="1">
            <a:spLocks/>
          </p:cNvSpPr>
          <p:nvPr/>
        </p:nvSpPr>
        <p:spPr>
          <a:xfrm>
            <a:off x="3121152" y="880150"/>
            <a:ext cx="5477088" cy="1277834"/>
          </a:xfrm>
          <a:prstGeom prst="rect">
            <a:avLst/>
          </a:prstGeom>
          <a:noFill/>
          <a:ln>
            <a:solidFill>
              <a:srgbClr val="92D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Khu vực Miền Bắc</a:t>
            </a:r>
            <a:r>
              <a:rPr lang="en-US" sz="1200" b="0">
                <a:solidFill>
                  <a:schemeClr val="tx1">
                    <a:lumMod val="85000"/>
                    <a:lumOff val="15000"/>
                  </a:schemeClr>
                </a:solidFill>
                <a:latin typeface="Fira Sans Condensed" panose="020B0604020202020204" pitchFamily="34" charset="0"/>
              </a:rPr>
              <a:t>: </a:t>
            </a:r>
            <a:r>
              <a:rPr lang="vi-VN" sz="1200" b="0">
                <a:solidFill>
                  <a:schemeClr val="tx1">
                    <a:lumMod val="85000"/>
                    <a:lumOff val="15000"/>
                  </a:schemeClr>
                </a:solidFill>
                <a:latin typeface="Fira Sans Condensed" panose="020B0604020202020204" pitchFamily="34" charset="0"/>
              </a:rPr>
              <a:t>xét về cơ cấu doanh thu theo vùng miền qua các năm, miền bắc </a:t>
            </a:r>
            <a:r>
              <a:rPr lang="vi-VN" sz="1200">
                <a:solidFill>
                  <a:schemeClr val="tx1">
                    <a:lumMod val="85000"/>
                    <a:lumOff val="15000"/>
                  </a:schemeClr>
                </a:solidFill>
                <a:latin typeface="Fira Sans Condensed" panose="020B0604020202020204" pitchFamily="34" charset="0"/>
              </a:rPr>
              <a:t>chiềm tỷ trọng cao hơn so với các khu vực khác</a:t>
            </a:r>
            <a:r>
              <a:rPr lang="vi-VN" sz="1200" b="0">
                <a:solidFill>
                  <a:schemeClr val="tx1">
                    <a:lumMod val="85000"/>
                    <a:lumOff val="15000"/>
                  </a:schemeClr>
                </a:solidFill>
                <a:latin typeface="Fira Sans Condensed" panose="020B0604020202020204" pitchFamily="34" charset="0"/>
              </a:rPr>
              <a:t>. Năm 2015 chứng kiến tăng trưởng doanh thu</a:t>
            </a:r>
            <a:r>
              <a:rPr lang="vi-VN" sz="1200">
                <a:solidFill>
                  <a:schemeClr val="tx1">
                    <a:lumMod val="85000"/>
                    <a:lumOff val="15000"/>
                  </a:schemeClr>
                </a:solidFill>
                <a:latin typeface="Fira Sans Condensed" panose="020B0604020202020204" pitchFamily="34" charset="0"/>
              </a:rPr>
              <a:t> tăng khoảng hơn 14% so với năm 2014</a:t>
            </a:r>
            <a:r>
              <a:rPr lang="vi-VN" sz="1200" b="0">
                <a:solidFill>
                  <a:schemeClr val="tx1">
                    <a:lumMod val="85000"/>
                    <a:lumOff val="15000"/>
                  </a:schemeClr>
                </a:solidFill>
                <a:latin typeface="Fira Sans Condensed" panose="020B0604020202020204" pitchFamily="34" charset="0"/>
              </a:rPr>
              <a:t>, nhưng sau đó, doanh thu 2016 </a:t>
            </a:r>
            <a:r>
              <a:rPr lang="vi-VN" sz="1200">
                <a:solidFill>
                  <a:schemeClr val="tx1">
                    <a:lumMod val="85000"/>
                    <a:lumOff val="15000"/>
                  </a:schemeClr>
                </a:solidFill>
                <a:latin typeface="Fira Sans Condensed" panose="020B0604020202020204" pitchFamily="34" charset="0"/>
              </a:rPr>
              <a:t>giảm khoảng 3% so với 2015</a:t>
            </a:r>
            <a:r>
              <a:rPr lang="vi-VN" sz="1200" b="0">
                <a:solidFill>
                  <a:schemeClr val="tx1">
                    <a:lumMod val="85000"/>
                    <a:lumOff val="15000"/>
                  </a:schemeClr>
                </a:solidFill>
                <a:latin typeface="Fira Sans Condensed" panose="020B0604020202020204" pitchFamily="34" charset="0"/>
              </a:rPr>
              <a:t>.</a:t>
            </a:r>
            <a:endParaRPr lang="en-US" sz="1200" b="0" i="1">
              <a:solidFill>
                <a:schemeClr val="tx1">
                  <a:lumMod val="85000"/>
                  <a:lumOff val="15000"/>
                </a:schemeClr>
              </a:solidFill>
              <a:latin typeface="Fira Sans Condensed" panose="020B0604020202020204" pitchFamily="34" charset="0"/>
            </a:endParaRPr>
          </a:p>
        </p:txBody>
      </p:sp>
      <p:pic>
        <p:nvPicPr>
          <p:cNvPr id="8" name="Picture 7">
            <a:extLst>
              <a:ext uri="{FF2B5EF4-FFF2-40B4-BE49-F238E27FC236}">
                <a16:creationId xmlns:a16="http://schemas.microsoft.com/office/drawing/2014/main" id="{B7C7CE96-6C23-4CE0-9DD8-0B7406BB6C00}"/>
              </a:ext>
            </a:extLst>
          </p:cNvPr>
          <p:cNvPicPr>
            <a:picLocks noChangeAspect="1"/>
          </p:cNvPicPr>
          <p:nvPr/>
        </p:nvPicPr>
        <p:blipFill>
          <a:blip r:embed="rId4"/>
          <a:stretch>
            <a:fillRect/>
          </a:stretch>
        </p:blipFill>
        <p:spPr>
          <a:xfrm>
            <a:off x="6471682" y="2381378"/>
            <a:ext cx="2126558" cy="942452"/>
          </a:xfrm>
          <a:prstGeom prst="rect">
            <a:avLst/>
          </a:prstGeom>
          <a:ln>
            <a:solidFill>
              <a:schemeClr val="tx1"/>
            </a:solidFill>
          </a:ln>
        </p:spPr>
      </p:pic>
      <p:sp>
        <p:nvSpPr>
          <p:cNvPr id="10" name="Google Shape;67;p16">
            <a:extLst>
              <a:ext uri="{FF2B5EF4-FFF2-40B4-BE49-F238E27FC236}">
                <a16:creationId xmlns:a16="http://schemas.microsoft.com/office/drawing/2014/main" id="{8E07E95F-017E-CCEE-F49A-D6731DA475B8}"/>
              </a:ext>
            </a:extLst>
          </p:cNvPr>
          <p:cNvSpPr txBox="1">
            <a:spLocks/>
          </p:cNvSpPr>
          <p:nvPr/>
        </p:nvSpPr>
        <p:spPr>
          <a:xfrm>
            <a:off x="545760" y="2359991"/>
            <a:ext cx="5477088" cy="1097303"/>
          </a:xfrm>
          <a:prstGeom prst="rect">
            <a:avLst/>
          </a:prstGeom>
          <a:noFill/>
          <a:ln>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a:solidFill>
                  <a:schemeClr val="tx1">
                    <a:lumMod val="85000"/>
                    <a:lumOff val="15000"/>
                  </a:schemeClr>
                </a:solidFill>
                <a:latin typeface="Fira Sans Condensed" panose="020B0604020202020204" pitchFamily="34" charset="0"/>
              </a:rPr>
              <a:t>Khu </a:t>
            </a:r>
            <a:r>
              <a:rPr lang="vi-VN" sz="1200">
                <a:solidFill>
                  <a:schemeClr val="tx1">
                    <a:lumMod val="85000"/>
                    <a:lumOff val="15000"/>
                  </a:schemeClr>
                </a:solidFill>
                <a:latin typeface="Fira Sans Condensed" panose="020B0604020202020204" pitchFamily="34" charset="0"/>
              </a:rPr>
              <a:t>vực </a:t>
            </a:r>
            <a:r>
              <a:rPr lang="en-US" sz="1200">
                <a:solidFill>
                  <a:schemeClr val="tx1">
                    <a:lumMod val="85000"/>
                    <a:lumOff val="15000"/>
                  </a:schemeClr>
                </a:solidFill>
                <a:latin typeface="Fira Sans Condensed" panose="020B0604020202020204" pitchFamily="34" charset="0"/>
              </a:rPr>
              <a:t>M</a:t>
            </a:r>
            <a:r>
              <a:rPr lang="vi-VN" sz="1200">
                <a:solidFill>
                  <a:schemeClr val="tx1">
                    <a:lumMod val="85000"/>
                    <a:lumOff val="15000"/>
                  </a:schemeClr>
                </a:solidFill>
                <a:latin typeface="Fira Sans Condensed" panose="020B0604020202020204" pitchFamily="34" charset="0"/>
              </a:rPr>
              <a:t>iền </a:t>
            </a:r>
            <a:r>
              <a:rPr lang="en-US" sz="1200">
                <a:solidFill>
                  <a:schemeClr val="tx1">
                    <a:lumMod val="85000"/>
                    <a:lumOff val="15000"/>
                  </a:schemeClr>
                </a:solidFill>
                <a:latin typeface="Fira Sans Condensed" panose="020B0604020202020204" pitchFamily="34" charset="0"/>
              </a:rPr>
              <a:t>T</a:t>
            </a:r>
            <a:r>
              <a:rPr lang="vi-VN" sz="1200">
                <a:solidFill>
                  <a:schemeClr val="tx1">
                    <a:lumMod val="85000"/>
                    <a:lumOff val="15000"/>
                  </a:schemeClr>
                </a:solidFill>
                <a:latin typeface="Fira Sans Condensed" panose="020B0604020202020204" pitchFamily="34" charset="0"/>
              </a:rPr>
              <a:t>rung</a:t>
            </a:r>
            <a:r>
              <a:rPr lang="vi-VN" sz="1200" b="0">
                <a:solidFill>
                  <a:schemeClr val="tx1">
                    <a:lumMod val="85000"/>
                    <a:lumOff val="15000"/>
                  </a:schemeClr>
                </a:solidFill>
                <a:latin typeface="Fira Sans Condensed" panose="020B0604020202020204" pitchFamily="34" charset="0"/>
              </a:rPr>
              <a:t>: miền trung là khu vực có </a:t>
            </a:r>
            <a:r>
              <a:rPr lang="vi-VN" sz="1200">
                <a:solidFill>
                  <a:schemeClr val="tx1">
                    <a:lumMod val="85000"/>
                    <a:lumOff val="15000"/>
                  </a:schemeClr>
                </a:solidFill>
                <a:latin typeface="Fira Sans Condensed" panose="020B0604020202020204" pitchFamily="34" charset="0"/>
              </a:rPr>
              <a:t>tổng doanh thu thấp nhất </a:t>
            </a:r>
            <a:r>
              <a:rPr lang="vi-VN" sz="1200" b="0">
                <a:solidFill>
                  <a:schemeClr val="tx1">
                    <a:lumMod val="85000"/>
                    <a:lumOff val="15000"/>
                  </a:schemeClr>
                </a:solidFill>
                <a:latin typeface="Fira Sans Condensed" panose="020B0604020202020204" pitchFamily="34" charset="0"/>
              </a:rPr>
              <a:t>so với 2 khu vực còn lại. Tương tự như miền bắc, doanh thu </a:t>
            </a:r>
            <a:r>
              <a:rPr lang="vi-VN" sz="1200">
                <a:solidFill>
                  <a:schemeClr val="tx1">
                    <a:lumMod val="85000"/>
                    <a:lumOff val="15000"/>
                  </a:schemeClr>
                </a:solidFill>
                <a:latin typeface="Fira Sans Condensed" panose="020B0604020202020204" pitchFamily="34" charset="0"/>
              </a:rPr>
              <a:t>tăng 5% vào năm 2015</a:t>
            </a:r>
            <a:r>
              <a:rPr lang="vi-VN" sz="1200" b="0">
                <a:solidFill>
                  <a:schemeClr val="tx1">
                    <a:lumMod val="85000"/>
                    <a:lumOff val="15000"/>
                  </a:schemeClr>
                </a:solidFill>
                <a:latin typeface="Fira Sans Condensed" panose="020B0604020202020204" pitchFamily="34" charset="0"/>
              </a:rPr>
              <a:t>, doanh thu 2016 </a:t>
            </a:r>
            <a:r>
              <a:rPr lang="vi-VN" sz="1200">
                <a:solidFill>
                  <a:schemeClr val="tx1">
                    <a:lumMod val="85000"/>
                    <a:lumOff val="15000"/>
                  </a:schemeClr>
                </a:solidFill>
                <a:latin typeface="Fira Sans Condensed" panose="020B0604020202020204" pitchFamily="34" charset="0"/>
              </a:rPr>
              <a:t>giảm 22% so với 2015</a:t>
            </a:r>
            <a:r>
              <a:rPr lang="vi-VN" sz="1200" b="0">
                <a:solidFill>
                  <a:schemeClr val="tx1">
                    <a:lumMod val="85000"/>
                    <a:lumOff val="15000"/>
                  </a:schemeClr>
                </a:solidFill>
                <a:latin typeface="Fira Sans Condensed" panose="020B0604020202020204" pitchFamily="34" charset="0"/>
              </a:rPr>
              <a:t>.</a:t>
            </a:r>
            <a:endParaRPr lang="en-US" sz="1200" b="0" i="1">
              <a:solidFill>
                <a:schemeClr val="tx1">
                  <a:lumMod val="85000"/>
                  <a:lumOff val="15000"/>
                </a:schemeClr>
              </a:solidFill>
              <a:latin typeface="Fira Sans Condensed" panose="020B0604020202020204" pitchFamily="34" charset="0"/>
            </a:endParaRPr>
          </a:p>
        </p:txBody>
      </p:sp>
      <p:pic>
        <p:nvPicPr>
          <p:cNvPr id="11" name="Picture 10">
            <a:extLst>
              <a:ext uri="{FF2B5EF4-FFF2-40B4-BE49-F238E27FC236}">
                <a16:creationId xmlns:a16="http://schemas.microsoft.com/office/drawing/2014/main" id="{8763F897-51AE-36E9-5091-B23E9F5EC541}"/>
              </a:ext>
            </a:extLst>
          </p:cNvPr>
          <p:cNvPicPr>
            <a:picLocks noChangeAspect="1"/>
          </p:cNvPicPr>
          <p:nvPr/>
        </p:nvPicPr>
        <p:blipFill>
          <a:blip r:embed="rId5"/>
          <a:stretch>
            <a:fillRect/>
          </a:stretch>
        </p:blipFill>
        <p:spPr>
          <a:xfrm>
            <a:off x="765695" y="3704703"/>
            <a:ext cx="2085988" cy="921983"/>
          </a:xfrm>
          <a:prstGeom prst="rect">
            <a:avLst/>
          </a:prstGeom>
          <a:ln>
            <a:solidFill>
              <a:schemeClr val="tx1"/>
            </a:solidFill>
          </a:ln>
        </p:spPr>
      </p:pic>
      <p:sp>
        <p:nvSpPr>
          <p:cNvPr id="13" name="Google Shape;67;p16">
            <a:extLst>
              <a:ext uri="{FF2B5EF4-FFF2-40B4-BE49-F238E27FC236}">
                <a16:creationId xmlns:a16="http://schemas.microsoft.com/office/drawing/2014/main" id="{0FF2F8E1-1CEB-E838-EEFE-A0C382CB7D14}"/>
              </a:ext>
            </a:extLst>
          </p:cNvPr>
          <p:cNvSpPr txBox="1">
            <a:spLocks/>
          </p:cNvSpPr>
          <p:nvPr/>
        </p:nvSpPr>
        <p:spPr>
          <a:xfrm>
            <a:off x="3121152" y="3649369"/>
            <a:ext cx="5477088" cy="1026085"/>
          </a:xfrm>
          <a:prstGeom prst="rect">
            <a:avLst/>
          </a:prstGeom>
          <a:noFill/>
          <a:ln>
            <a:solidFill>
              <a:schemeClr val="accent4"/>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200" b="0">
                <a:solidFill>
                  <a:schemeClr val="tx1">
                    <a:lumMod val="85000"/>
                    <a:lumOff val="15000"/>
                  </a:schemeClr>
                </a:solidFill>
                <a:latin typeface="Fira Sans Condensed" panose="020B0604020202020204" pitchFamily="34" charset="0"/>
              </a:rPr>
              <a:t>Khu vực Miền Nam: chứng kiến sự </a:t>
            </a:r>
            <a:r>
              <a:rPr lang="en-US" sz="1200">
                <a:solidFill>
                  <a:schemeClr val="tx1">
                    <a:lumMod val="85000"/>
                    <a:lumOff val="15000"/>
                  </a:schemeClr>
                </a:solidFill>
                <a:latin typeface="Fira Sans Condensed" panose="020B0604020202020204" pitchFamily="34" charset="0"/>
              </a:rPr>
              <a:t>sụt giảm doanh thu từ 2014 tới 2016</a:t>
            </a:r>
            <a:r>
              <a:rPr lang="en-US" sz="1200" b="0">
                <a:solidFill>
                  <a:schemeClr val="tx1">
                    <a:lumMod val="85000"/>
                    <a:lumOff val="15000"/>
                  </a:schemeClr>
                </a:solidFill>
                <a:latin typeface="Fira Sans Condensed" panose="020B0604020202020204" pitchFamily="34" charset="0"/>
              </a:rPr>
              <a:t>. Doanh thu năm 2015 </a:t>
            </a:r>
            <a:r>
              <a:rPr lang="en-US" sz="1200">
                <a:solidFill>
                  <a:schemeClr val="tx1">
                    <a:lumMod val="85000"/>
                    <a:lumOff val="15000"/>
                  </a:schemeClr>
                </a:solidFill>
                <a:latin typeface="Fira Sans Condensed" panose="020B0604020202020204" pitchFamily="34" charset="0"/>
              </a:rPr>
              <a:t>giảm 0.1% so với 2014</a:t>
            </a:r>
            <a:r>
              <a:rPr lang="en-US" sz="1200" b="0">
                <a:solidFill>
                  <a:schemeClr val="tx1">
                    <a:lumMod val="85000"/>
                    <a:lumOff val="15000"/>
                  </a:schemeClr>
                </a:solidFill>
                <a:latin typeface="Fira Sans Condensed" panose="020B0604020202020204" pitchFamily="34" charset="0"/>
              </a:rPr>
              <a:t>, doanh thu năm 2016 </a:t>
            </a:r>
            <a:r>
              <a:rPr lang="en-US" sz="1200">
                <a:solidFill>
                  <a:schemeClr val="tx1">
                    <a:lumMod val="85000"/>
                    <a:lumOff val="15000"/>
                  </a:schemeClr>
                </a:solidFill>
                <a:latin typeface="Fira Sans Condensed" panose="020B0604020202020204" pitchFamily="34" charset="0"/>
              </a:rPr>
              <a:t>giảm 15% so với 2015</a:t>
            </a:r>
            <a:r>
              <a:rPr lang="en-US" sz="1200" b="0">
                <a:solidFill>
                  <a:schemeClr val="tx1">
                    <a:lumMod val="85000"/>
                    <a:lumOff val="15000"/>
                  </a:schemeClr>
                </a:solidFill>
                <a:latin typeface="Fira Sans Condensed" panose="020B0604020202020204" pitchFamily="34" charset="0"/>
              </a:rPr>
              <a:t>.</a:t>
            </a:r>
            <a:endParaRPr lang="en-US" sz="1200" b="0" i="1">
              <a:solidFill>
                <a:schemeClr val="tx1">
                  <a:lumMod val="85000"/>
                  <a:lumOff val="15000"/>
                </a:schemeClr>
              </a:solidFill>
              <a:latin typeface="Fira Sans Condensed" panose="020B0604020202020204" pitchFamily="34" charset="0"/>
            </a:endParaRPr>
          </a:p>
        </p:txBody>
      </p:sp>
    </p:spTree>
    <p:extLst>
      <p:ext uri="{BB962C8B-B14F-4D97-AF65-F5344CB8AC3E}">
        <p14:creationId xmlns:p14="http://schemas.microsoft.com/office/powerpoint/2010/main" val="161271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0"/>
              <a:t>BÁO CÁO DOANH THU THEO KHU VỰC</a:t>
            </a:r>
            <a:endParaRPr sz="2000" b="0"/>
          </a:p>
        </p:txBody>
      </p:sp>
      <p:pic>
        <p:nvPicPr>
          <p:cNvPr id="3" name="Picture 2">
            <a:extLst>
              <a:ext uri="{FF2B5EF4-FFF2-40B4-BE49-F238E27FC236}">
                <a16:creationId xmlns:a16="http://schemas.microsoft.com/office/drawing/2014/main" id="{B97FCE89-1BEB-366D-C8CF-039D50CA030F}"/>
              </a:ext>
            </a:extLst>
          </p:cNvPr>
          <p:cNvPicPr>
            <a:picLocks noChangeAspect="1"/>
          </p:cNvPicPr>
          <p:nvPr/>
        </p:nvPicPr>
        <p:blipFill>
          <a:blip r:embed="rId3"/>
          <a:stretch>
            <a:fillRect/>
          </a:stretch>
        </p:blipFill>
        <p:spPr>
          <a:xfrm>
            <a:off x="636044" y="989879"/>
            <a:ext cx="3704569" cy="3606506"/>
          </a:xfrm>
          <a:prstGeom prst="rect">
            <a:avLst/>
          </a:prstGeom>
        </p:spPr>
      </p:pic>
      <p:sp>
        <p:nvSpPr>
          <p:cNvPr id="4" name="Google Shape;67;p16">
            <a:extLst>
              <a:ext uri="{FF2B5EF4-FFF2-40B4-BE49-F238E27FC236}">
                <a16:creationId xmlns:a16="http://schemas.microsoft.com/office/drawing/2014/main" id="{8A8E76D6-F8FD-6362-1142-98A07FD1E3C7}"/>
              </a:ext>
            </a:extLst>
          </p:cNvPr>
          <p:cNvSpPr txBox="1">
            <a:spLocks/>
          </p:cNvSpPr>
          <p:nvPr/>
        </p:nvSpPr>
        <p:spPr>
          <a:xfrm>
            <a:off x="4925568" y="1626891"/>
            <a:ext cx="3233760" cy="2542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vi-VN" sz="1200" b="0">
                <a:solidFill>
                  <a:schemeClr val="tx1">
                    <a:lumMod val="85000"/>
                    <a:lumOff val="15000"/>
                  </a:schemeClr>
                </a:solidFill>
                <a:latin typeface="Fira Sans Condensed" panose="020B0604020202020204" pitchFamily="34" charset="0"/>
              </a:rPr>
              <a:t>Các điểm bán hàng đặt tại 3 thành phố lớn của cả nước. </a:t>
            </a:r>
            <a:endParaRPr lang="en-US" sz="1200" b="0">
              <a:solidFill>
                <a:schemeClr val="tx1">
                  <a:lumMod val="85000"/>
                  <a:lumOff val="15000"/>
                </a:schemeClr>
              </a:solidFill>
              <a:latin typeface="Fira Sans Condensed" panose="020B0604020202020204" pitchFamily="34" charset="0"/>
            </a:endParaRPr>
          </a:p>
          <a:p>
            <a:pPr algn="just">
              <a:lnSpc>
                <a:spcPct val="150000"/>
              </a:lnSpc>
            </a:pPr>
            <a:r>
              <a:rPr lang="vi-VN" sz="1200">
                <a:solidFill>
                  <a:schemeClr val="tx1">
                    <a:lumMod val="85000"/>
                    <a:lumOff val="15000"/>
                  </a:schemeClr>
                </a:solidFill>
                <a:latin typeface="Fira Sans Condensed" panose="020B0604020202020204" pitchFamily="34" charset="0"/>
              </a:rPr>
              <a:t>Hà Nội </a:t>
            </a:r>
            <a:r>
              <a:rPr lang="vi-VN" sz="1200" b="0">
                <a:solidFill>
                  <a:schemeClr val="tx1">
                    <a:lumMod val="85000"/>
                    <a:lumOff val="15000"/>
                  </a:schemeClr>
                </a:solidFill>
                <a:latin typeface="Fira Sans Condensed" panose="020B0604020202020204" pitchFamily="34" charset="0"/>
              </a:rPr>
              <a:t>là thành phố có doanh thu bán hàng cao nhất với tỷ lệ chiếm trong cơ cấu doanh thu là </a:t>
            </a:r>
            <a:r>
              <a:rPr lang="vi-VN" sz="1200">
                <a:solidFill>
                  <a:schemeClr val="tx1">
                    <a:lumMod val="85000"/>
                    <a:lumOff val="15000"/>
                  </a:schemeClr>
                </a:solidFill>
                <a:latin typeface="Fira Sans Condensed" panose="020B0604020202020204" pitchFamily="34" charset="0"/>
              </a:rPr>
              <a:t>hơn 4</a:t>
            </a:r>
            <a:r>
              <a:rPr lang="en-US" sz="1200">
                <a:solidFill>
                  <a:schemeClr val="tx1">
                    <a:lumMod val="85000"/>
                    <a:lumOff val="15000"/>
                  </a:schemeClr>
                </a:solidFill>
                <a:latin typeface="Fira Sans Condensed" panose="020B0604020202020204" pitchFamily="34" charset="0"/>
              </a:rPr>
              <a:t>1</a:t>
            </a:r>
            <a:r>
              <a:rPr lang="vi-VN" sz="1200">
                <a:solidFill>
                  <a:schemeClr val="tx1">
                    <a:lumMod val="85000"/>
                    <a:lumOff val="15000"/>
                  </a:schemeClr>
                </a:solidFill>
                <a:latin typeface="Fira Sans Condensed" panose="020B0604020202020204" pitchFamily="34" charset="0"/>
              </a:rPr>
              <a:t>%</a:t>
            </a:r>
            <a:r>
              <a:rPr lang="vi-VN" sz="1200" b="0">
                <a:solidFill>
                  <a:schemeClr val="tx1">
                    <a:lumMod val="85000"/>
                    <a:lumOff val="15000"/>
                  </a:schemeClr>
                </a:solidFill>
                <a:latin typeface="Fira Sans Condensed" panose="020B0604020202020204" pitchFamily="34" charset="0"/>
              </a:rPr>
              <a:t>, tiếp sau đó là </a:t>
            </a:r>
            <a:r>
              <a:rPr lang="vi-VN" sz="1200">
                <a:solidFill>
                  <a:schemeClr val="tx1">
                    <a:lumMod val="85000"/>
                    <a:lumOff val="15000"/>
                  </a:schemeClr>
                </a:solidFill>
                <a:latin typeface="Fira Sans Condensed" panose="020B0604020202020204" pitchFamily="34" charset="0"/>
              </a:rPr>
              <a:t>TP HCM</a:t>
            </a:r>
            <a:r>
              <a:rPr lang="vi-VN" sz="1200" b="0">
                <a:solidFill>
                  <a:schemeClr val="tx1">
                    <a:lumMod val="85000"/>
                    <a:lumOff val="15000"/>
                  </a:schemeClr>
                </a:solidFill>
                <a:latin typeface="Fira Sans Condensed" panose="020B0604020202020204" pitchFamily="34" charset="0"/>
              </a:rPr>
              <a:t> là </a:t>
            </a:r>
            <a:r>
              <a:rPr lang="vi-VN" sz="1200">
                <a:solidFill>
                  <a:schemeClr val="tx1">
                    <a:lumMod val="85000"/>
                    <a:lumOff val="15000"/>
                  </a:schemeClr>
                </a:solidFill>
                <a:latin typeface="Fira Sans Condensed" panose="020B0604020202020204" pitchFamily="34" charset="0"/>
              </a:rPr>
              <a:t>3</a:t>
            </a:r>
            <a:r>
              <a:rPr lang="en-US" sz="1200">
                <a:solidFill>
                  <a:schemeClr val="tx1">
                    <a:lumMod val="85000"/>
                    <a:lumOff val="15000"/>
                  </a:schemeClr>
                </a:solidFill>
                <a:latin typeface="Fira Sans Condensed" panose="020B0604020202020204" pitchFamily="34" charset="0"/>
              </a:rPr>
              <a:t>7.3</a:t>
            </a:r>
            <a:r>
              <a:rPr lang="vi-VN" sz="1200">
                <a:solidFill>
                  <a:schemeClr val="tx1">
                    <a:lumMod val="85000"/>
                    <a:lumOff val="15000"/>
                  </a:schemeClr>
                </a:solidFill>
                <a:latin typeface="Fira Sans Condensed" panose="020B0604020202020204" pitchFamily="34" charset="0"/>
              </a:rPr>
              <a:t>%, </a:t>
            </a:r>
            <a:r>
              <a:rPr lang="vi-VN" sz="1200" b="0">
                <a:solidFill>
                  <a:schemeClr val="tx1">
                    <a:lumMod val="85000"/>
                    <a:lumOff val="15000"/>
                  </a:schemeClr>
                </a:solidFill>
                <a:latin typeface="Fira Sans Condensed" panose="020B0604020202020204" pitchFamily="34" charset="0"/>
              </a:rPr>
              <a:t>cuối cùng là </a:t>
            </a:r>
            <a:r>
              <a:rPr lang="vi-VN" sz="1200">
                <a:solidFill>
                  <a:schemeClr val="tx1">
                    <a:lumMod val="85000"/>
                    <a:lumOff val="15000"/>
                  </a:schemeClr>
                </a:solidFill>
                <a:latin typeface="Fira Sans Condensed" panose="020B0604020202020204" pitchFamily="34" charset="0"/>
              </a:rPr>
              <a:t>Đà Nẵng </a:t>
            </a:r>
            <a:r>
              <a:rPr lang="vi-VN" sz="1200" b="0">
                <a:solidFill>
                  <a:schemeClr val="tx1">
                    <a:lumMod val="85000"/>
                    <a:lumOff val="15000"/>
                  </a:schemeClr>
                </a:solidFill>
                <a:latin typeface="Fira Sans Condensed" panose="020B0604020202020204" pitchFamily="34" charset="0"/>
              </a:rPr>
              <a:t>với </a:t>
            </a:r>
            <a:r>
              <a:rPr lang="en-US" sz="1200">
                <a:solidFill>
                  <a:schemeClr val="tx1">
                    <a:lumMod val="85000"/>
                    <a:lumOff val="15000"/>
                  </a:schemeClr>
                </a:solidFill>
                <a:latin typeface="Fira Sans Condensed" panose="020B0604020202020204" pitchFamily="34" charset="0"/>
              </a:rPr>
              <a:t>21.1</a:t>
            </a:r>
            <a:r>
              <a:rPr lang="vi-VN" sz="1200">
                <a:solidFill>
                  <a:schemeClr val="tx1">
                    <a:lumMod val="85000"/>
                    <a:lumOff val="15000"/>
                  </a:schemeClr>
                </a:solidFill>
                <a:latin typeface="Fira Sans Condensed" panose="020B0604020202020204" pitchFamily="34" charset="0"/>
              </a:rPr>
              <a:t>%</a:t>
            </a:r>
            <a:r>
              <a:rPr lang="en-US" sz="1200">
                <a:solidFill>
                  <a:schemeClr val="tx1">
                    <a:lumMod val="85000"/>
                    <a:lumOff val="15000"/>
                  </a:schemeClr>
                </a:solidFill>
                <a:latin typeface="Fira Sans Condensed" panose="020B0604020202020204" pitchFamily="34" charset="0"/>
              </a:rPr>
              <a:t>.</a:t>
            </a:r>
            <a:endParaRPr lang="en-US" sz="1200" i="1">
              <a:solidFill>
                <a:schemeClr val="tx1">
                  <a:lumMod val="85000"/>
                  <a:lumOff val="15000"/>
                </a:schemeClr>
              </a:solidFill>
              <a:latin typeface="Fira Sans Condensed" panose="020B0604020202020204" pitchFamily="34" charset="0"/>
            </a:endParaRPr>
          </a:p>
        </p:txBody>
      </p:sp>
    </p:spTree>
    <p:extLst>
      <p:ext uri="{BB962C8B-B14F-4D97-AF65-F5344CB8AC3E}">
        <p14:creationId xmlns:p14="http://schemas.microsoft.com/office/powerpoint/2010/main" val="864596923"/>
      </p:ext>
    </p:extLst>
  </p:cSld>
  <p:clrMapOvr>
    <a:masterClrMapping/>
  </p:clrMapOvr>
</p:sld>
</file>

<file path=ppt/theme/theme1.xml><?xml version="1.0" encoding="utf-8"?>
<a:theme xmlns:a="http://schemas.openxmlformats.org/drawingml/2006/main" name="Project Manager's Dream Monthly Report Infographics by Slidesgo">
  <a:themeElements>
    <a:clrScheme name="Simple Light">
      <a:dk1>
        <a:srgbClr val="000000"/>
      </a:dk1>
      <a:lt1>
        <a:srgbClr val="FFFFFF"/>
      </a:lt1>
      <a:dk2>
        <a:srgbClr val="595959"/>
      </a:dk2>
      <a:lt2>
        <a:srgbClr val="F7F7F7"/>
      </a:lt2>
      <a:accent1>
        <a:srgbClr val="C8DDA4"/>
      </a:accent1>
      <a:accent2>
        <a:srgbClr val="B2D9AB"/>
      </a:accent2>
      <a:accent3>
        <a:srgbClr val="87BC9E"/>
      </a:accent3>
      <a:accent4>
        <a:srgbClr val="395B8E"/>
      </a:accent4>
      <a:accent5>
        <a:srgbClr val="1C3B6A"/>
      </a:accent5>
      <a:accent6>
        <a:srgbClr val="1C3B6A"/>
      </a:accent6>
      <a:hlink>
        <a:srgbClr val="1C3B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1810</Words>
  <Application>Microsoft Office PowerPoint</Application>
  <PresentationFormat>On-screen Show (16:9)</PresentationFormat>
  <Paragraphs>142</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Fira Sans Condensed</vt:lpstr>
      <vt:lpstr>Fira Sans Extra Condensed</vt:lpstr>
      <vt:lpstr>Fira Sans</vt:lpstr>
      <vt:lpstr>Fira Sans Extra Condensed SemiBold</vt:lpstr>
      <vt:lpstr>Roboto</vt:lpstr>
      <vt:lpstr>Arial</vt:lpstr>
      <vt:lpstr>Fira Sans Extra Condensed Medium</vt:lpstr>
      <vt:lpstr>Lato Light</vt:lpstr>
      <vt:lpstr>Project Manager's Dream Monthly Report Infographics by Slidesgo</vt:lpstr>
      <vt:lpstr>BÁO CÁO KINH DOANH</vt:lpstr>
      <vt:lpstr>NỘI DUNG</vt:lpstr>
      <vt:lpstr>PowerPoint Presentation</vt:lpstr>
      <vt:lpstr>2. DỮ LIỆU SỬ DỤNG PHÂN TÍCH</vt:lpstr>
      <vt:lpstr>3. PHÂN TÍCH CHUNG</vt:lpstr>
      <vt:lpstr>BÁO CÁO DOANH THU THEO NĂM</vt:lpstr>
      <vt:lpstr>BÁO CÁO DOANH THU THEO KHU VỰC</vt:lpstr>
      <vt:lpstr>BÁO CÁO DOANH THU THEO KHU VỰC</vt:lpstr>
      <vt:lpstr>BÁO CÁO DOANH THU THEO KHU VỰC</vt:lpstr>
      <vt:lpstr>BÁO CÁO DOANH THU THEO KÊNH BÁN HÀNG</vt:lpstr>
      <vt:lpstr>BÁO CÁO HOẠT ĐỘNG BÁN HÀNG CỦA NHÂN VIÊN</vt:lpstr>
      <vt:lpstr>TOP NHÂN VIÊN BÁN HÀNG XUẤT SẮC</vt:lpstr>
      <vt:lpstr>4. PHÂN TÍCH CHUYÊN SÂU</vt:lpstr>
      <vt:lpstr>DOANH THU BÁN HÀNG NĂM 2016</vt:lpstr>
      <vt:lpstr>DOANH THU BÁN HÀNG QUA CÁC NĂM</vt:lpstr>
      <vt:lpstr>DOANH THU BÁN HÀNG QUA CÁC NĂM</vt:lpstr>
      <vt:lpstr>SỐ LƯỢNG NHÂN VIÊN BÁN HÀNG THÁNG 12</vt:lpstr>
      <vt:lpstr>DOANH THU MANG LẠI TỪ KHÁCH HÀNG</vt:lpstr>
      <vt:lpstr>DOANH THU MANG LẠI TỪ KHÁCH HÀNG THÁNG 12 QUA CÁC NĂM</vt:lpstr>
      <vt:lpstr>DOANH THU MANG LẠI TỪ KHÁCH HÀNG THÁNG 12 QUA CÁC NĂM</vt:lpstr>
      <vt:lpstr>DOANH THU THEO LOẠI HÀNG NĂM 2016</vt:lpstr>
      <vt:lpstr>DOANH THU THEO LOẠI HÀNG THÁNG 12 NĂM 2016</vt:lpstr>
      <vt:lpstr>KẾT LUẬN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KINH DOANH</dc:title>
  <dc:creator>Admin</dc:creator>
  <cp:lastModifiedBy>Bui Duc Anh Tuan</cp:lastModifiedBy>
  <cp:revision>1</cp:revision>
  <dcterms:modified xsi:type="dcterms:W3CDTF">2022-07-04T17:54:02Z</dcterms:modified>
</cp:coreProperties>
</file>