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handoutMasterIdLst>
    <p:handoutMasterId r:id="rId19"/>
  </p:handoutMasterIdLst>
  <p:sldIdLst>
    <p:sldId id="312" r:id="rId5"/>
    <p:sldId id="304" r:id="rId6"/>
    <p:sldId id="307" r:id="rId7"/>
    <p:sldId id="323" r:id="rId8"/>
    <p:sldId id="281" r:id="rId9"/>
    <p:sldId id="324" r:id="rId10"/>
    <p:sldId id="325" r:id="rId11"/>
    <p:sldId id="282" r:id="rId12"/>
    <p:sldId id="314" r:id="rId13"/>
    <p:sldId id="315" r:id="rId14"/>
    <p:sldId id="317" r:id="rId15"/>
    <p:sldId id="318"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C754-CCBC-EB46-B8BA-B7ACD20AC9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2B8EB4-08E9-A868-126E-57EC1CBB879B}"/>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41DE24BB-03BC-EBAE-A3E4-1246D9D35099}"/>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72502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16E54-B48F-5781-5EA4-9CD31E4AD2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DF5D40-5684-FDE8-08B9-8314670BFB7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FFC1CFE1-3B1F-8CAF-E0C1-4734057AEF5E}"/>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60207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7B0B0-61B8-50E3-3286-C59CF90056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D272A5-E9E0-E1DD-BEA3-398ECCD9650E}"/>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9F0A9CB-7A42-4AC9-C71C-877B240F372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46023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02193" y="1848464"/>
            <a:ext cx="6577781" cy="2387091"/>
          </a:xfrm>
        </p:spPr>
        <p:txBody>
          <a:bodyPr anchor="ctr"/>
          <a:lstStyle/>
          <a:p>
            <a:r>
              <a:rPr lang="en-US" dirty="0" err="1">
                <a:latin typeface="Sitka Subheading" pitchFamily="2" charset="0"/>
              </a:rPr>
              <a:t>Chủ</a:t>
            </a:r>
            <a:r>
              <a:rPr lang="en-US" dirty="0">
                <a:latin typeface="Sitka Subheading" pitchFamily="2" charset="0"/>
              </a:rPr>
              <a:t> </a:t>
            </a:r>
            <a:r>
              <a:rPr lang="en-US" dirty="0" err="1">
                <a:latin typeface="Sitka Subheading" pitchFamily="2" charset="0"/>
              </a:rPr>
              <a:t>đề</a:t>
            </a:r>
            <a:r>
              <a:rPr lang="en-US" dirty="0">
                <a:latin typeface="Sitka Subheading" pitchFamily="2" charset="0"/>
              </a:rPr>
              <a:t>: </a:t>
            </a:r>
            <a:r>
              <a:rPr lang="en-US" dirty="0" err="1">
                <a:latin typeface="Sitka Subheading" pitchFamily="2" charset="0"/>
              </a:rPr>
              <a:t>Củng</a:t>
            </a:r>
            <a:r>
              <a:rPr lang="en-US" dirty="0">
                <a:latin typeface="Sitka Subheading" pitchFamily="2" charset="0"/>
              </a:rPr>
              <a:t> </a:t>
            </a:r>
            <a:r>
              <a:rPr lang="en-US" dirty="0" err="1">
                <a:latin typeface="Sitka Subheading" pitchFamily="2" charset="0"/>
              </a:rPr>
              <a:t>Cố</a:t>
            </a:r>
            <a:r>
              <a:rPr lang="en-US" dirty="0">
                <a:latin typeface="Sitka Subheading" pitchFamily="2" charset="0"/>
              </a:rPr>
              <a:t> Bảo </a:t>
            </a:r>
            <a:r>
              <a:rPr lang="en-US" dirty="0" err="1">
                <a:latin typeface="Sitka Subheading" pitchFamily="2" charset="0"/>
              </a:rPr>
              <a:t>Mật</a:t>
            </a:r>
            <a:r>
              <a:rPr lang="en-US" dirty="0">
                <a:latin typeface="Sitka Subheading" pitchFamily="2" charset="0"/>
              </a:rPr>
              <a:t> Container Cho Workload </a:t>
            </a:r>
            <a:r>
              <a:rPr lang="en-US" dirty="0" err="1">
                <a:latin typeface="Sitka Subheading" pitchFamily="2" charset="0"/>
              </a:rPr>
              <a:t>Trên</a:t>
            </a:r>
            <a:r>
              <a:rPr lang="en-US" dirty="0">
                <a:latin typeface="Sitka Subheading" pitchFamily="2" charset="0"/>
              </a:rPr>
              <a:t> EKS</a:t>
            </a:r>
          </a:p>
        </p:txBody>
      </p:sp>
      <p:sp>
        <p:nvSpPr>
          <p:cNvPr id="3" name="Title 1">
            <a:extLst>
              <a:ext uri="{FF2B5EF4-FFF2-40B4-BE49-F238E27FC236}">
                <a16:creationId xmlns:a16="http://schemas.microsoft.com/office/drawing/2014/main" id="{4BE2B25B-2918-09DE-409E-1864890CAC07}"/>
              </a:ext>
            </a:extLst>
          </p:cNvPr>
          <p:cNvSpPr txBox="1">
            <a:spLocks/>
          </p:cNvSpPr>
          <p:nvPr/>
        </p:nvSpPr>
        <p:spPr>
          <a:xfrm>
            <a:off x="3048000" y="5515897"/>
            <a:ext cx="6096000" cy="720522"/>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sz="1800" dirty="0">
                <a:solidFill>
                  <a:srgbClr val="FDFBF6"/>
                </a:solidFill>
                <a:latin typeface="Sabon Next LT (Body)"/>
              </a:rPr>
              <a:t>Người </a:t>
            </a:r>
            <a:r>
              <a:rPr lang="en-US" sz="1800" dirty="0" err="1">
                <a:solidFill>
                  <a:srgbClr val="FDFBF6"/>
                </a:solidFill>
                <a:latin typeface="Sabon Next LT (Body)"/>
              </a:rPr>
              <a:t>thực</a:t>
            </a:r>
            <a:r>
              <a:rPr lang="en-US" sz="1800" dirty="0">
                <a:solidFill>
                  <a:srgbClr val="FDFBF6"/>
                </a:solidFill>
                <a:latin typeface="Sabon Next LT (Body)"/>
              </a:rPr>
              <a:t> </a:t>
            </a:r>
            <a:r>
              <a:rPr lang="en-US" sz="1800" dirty="0" err="1">
                <a:solidFill>
                  <a:srgbClr val="FDFBF6"/>
                </a:solidFill>
                <a:latin typeface="Sabon Next LT (Body)"/>
              </a:rPr>
              <a:t>hiện</a:t>
            </a:r>
            <a:r>
              <a:rPr lang="en-US" sz="1800" dirty="0">
                <a:solidFill>
                  <a:srgbClr val="FDFBF6"/>
                </a:solidFill>
                <a:latin typeface="Sabon Next LT (Body)"/>
              </a:rPr>
              <a:t>: Nguyễn </a:t>
            </a:r>
            <a:r>
              <a:rPr lang="en-US" sz="1800" dirty="0" err="1">
                <a:solidFill>
                  <a:srgbClr val="FDFBF6"/>
                </a:solidFill>
                <a:latin typeface="Sabon Next LT (Body)"/>
              </a:rPr>
              <a:t>đình</a:t>
            </a:r>
            <a:r>
              <a:rPr lang="en-US" sz="1800" dirty="0">
                <a:solidFill>
                  <a:srgbClr val="FDFBF6"/>
                </a:solidFill>
                <a:latin typeface="Sabon Next LT (Body)"/>
              </a:rPr>
              <a:t> </a:t>
            </a:r>
            <a:r>
              <a:rPr lang="en-US" sz="1800" dirty="0" err="1">
                <a:solidFill>
                  <a:srgbClr val="FDFBF6"/>
                </a:solidFill>
                <a:latin typeface="Sabon Next LT (Body)"/>
              </a:rPr>
              <a:t>tuấn</a:t>
            </a:r>
            <a:endParaRPr lang="en-US" sz="1800" dirty="0">
              <a:solidFill>
                <a:srgbClr val="FDFBF6"/>
              </a:solidFill>
              <a:latin typeface="Sabon Next LT (Body)"/>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255639" y="81750"/>
            <a:ext cx="8356902" cy="1222385"/>
          </a:xfrm>
        </p:spPr>
        <p:txBody>
          <a:bodyPr/>
          <a:lstStyle/>
          <a:p>
            <a:r>
              <a:rPr lang="vi-VN" dirty="0">
                <a:latin typeface="+mn-lt"/>
              </a:rPr>
              <a:t>5. Ước Tính Ngân Sách (Budget Estimation)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1126733" y="6386511"/>
            <a:ext cx="987552" cy="471489"/>
          </a:xfrm>
        </p:spPr>
        <p:txBody>
          <a:bodyPr/>
          <a:lstStyle/>
          <a:p>
            <a:fld id="{48F63A3B-78C7-47BE-AE5E-E10140E04643}" type="slidenum">
              <a:rPr lang="en-US" smtClean="0"/>
              <a:pPr/>
              <a:t>10</a:t>
            </a:fld>
            <a:endParaRPr lang="en-US" dirty="0"/>
          </a:p>
        </p:txBody>
      </p:sp>
      <p:sp>
        <p:nvSpPr>
          <p:cNvPr id="9" name="TextBox 8">
            <a:extLst>
              <a:ext uri="{FF2B5EF4-FFF2-40B4-BE49-F238E27FC236}">
                <a16:creationId xmlns:a16="http://schemas.microsoft.com/office/drawing/2014/main" id="{C94A0619-F167-FE81-217B-2F6E54F1C700}"/>
              </a:ext>
            </a:extLst>
          </p:cNvPr>
          <p:cNvSpPr txBox="1"/>
          <p:nvPr/>
        </p:nvSpPr>
        <p:spPr>
          <a:xfrm>
            <a:off x="324465" y="1720249"/>
            <a:ext cx="6096000" cy="1200329"/>
          </a:xfrm>
          <a:prstGeom prst="rect">
            <a:avLst/>
          </a:prstGeom>
          <a:noFill/>
        </p:spPr>
        <p:txBody>
          <a:bodyPr wrap="square">
            <a:spAutoFit/>
          </a:bodyPr>
          <a:lstStyle/>
          <a:p>
            <a:pPr>
              <a:buNone/>
            </a:pPr>
            <a:r>
              <a:rPr lang="vi-VN" b="1" dirty="0"/>
              <a:t>Chi </a:t>
            </a:r>
            <a:r>
              <a:rPr lang="en-US" b="1" dirty="0"/>
              <a:t>p</a:t>
            </a:r>
            <a:r>
              <a:rPr lang="vi-VN" b="1" dirty="0"/>
              <a:t>hí </a:t>
            </a:r>
            <a:r>
              <a:rPr lang="en-US" b="1" dirty="0"/>
              <a:t>h</a:t>
            </a:r>
            <a:r>
              <a:rPr lang="vi-VN" b="1" dirty="0"/>
              <a:t>ạ </a:t>
            </a:r>
            <a:r>
              <a:rPr lang="en-US" b="1" dirty="0"/>
              <a:t>t</a:t>
            </a:r>
            <a:r>
              <a:rPr lang="vi-VN" b="1" dirty="0"/>
              <a:t>ầng</a:t>
            </a:r>
          </a:p>
          <a:p>
            <a:pPr>
              <a:buFont typeface="Arial" panose="020B0604020202020204" pitchFamily="34" charset="0"/>
              <a:buChar char="•"/>
            </a:pPr>
            <a:r>
              <a:rPr lang="en-US" dirty="0"/>
              <a:t> </a:t>
            </a:r>
            <a:r>
              <a:rPr lang="vi-VN" dirty="0"/>
              <a:t>EKS (3 node m5.large): ~$207/tháng</a:t>
            </a:r>
          </a:p>
          <a:p>
            <a:pPr>
              <a:buFont typeface="Arial" panose="020B0604020202020204" pitchFamily="34" charset="0"/>
              <a:buChar char="•"/>
            </a:pPr>
            <a:r>
              <a:rPr lang="en-US" dirty="0"/>
              <a:t> </a:t>
            </a:r>
            <a:r>
              <a:rPr lang="vi-VN" dirty="0"/>
              <a:t>Lưu trữ (S3, ECR): $20</a:t>
            </a:r>
          </a:p>
          <a:p>
            <a:pPr>
              <a:buFont typeface="Arial" panose="020B0604020202020204" pitchFamily="34" charset="0"/>
              <a:buChar char="•"/>
            </a:pPr>
            <a:r>
              <a:rPr lang="en-US" dirty="0"/>
              <a:t> </a:t>
            </a:r>
            <a:r>
              <a:rPr lang="vi-VN" dirty="0"/>
              <a:t>Log CloudWatch: $30–50</a:t>
            </a:r>
          </a:p>
        </p:txBody>
      </p:sp>
      <p:sp>
        <p:nvSpPr>
          <p:cNvPr id="11" name="TextBox 10">
            <a:extLst>
              <a:ext uri="{FF2B5EF4-FFF2-40B4-BE49-F238E27FC236}">
                <a16:creationId xmlns:a16="http://schemas.microsoft.com/office/drawing/2014/main" id="{DC182A54-63F1-A541-9433-958D71D8EA42}"/>
              </a:ext>
            </a:extLst>
          </p:cNvPr>
          <p:cNvSpPr txBox="1"/>
          <p:nvPr/>
        </p:nvSpPr>
        <p:spPr>
          <a:xfrm>
            <a:off x="324465" y="3197974"/>
            <a:ext cx="6096000" cy="2585323"/>
          </a:xfrm>
          <a:prstGeom prst="rect">
            <a:avLst/>
          </a:prstGeom>
          <a:noFill/>
        </p:spPr>
        <p:txBody>
          <a:bodyPr wrap="square">
            <a:spAutoFit/>
          </a:bodyPr>
          <a:lstStyle/>
          <a:p>
            <a:pPr>
              <a:buNone/>
            </a:pPr>
            <a:r>
              <a:rPr lang="en-US" b="1" dirty="0"/>
              <a:t>Chi </a:t>
            </a:r>
            <a:r>
              <a:rPr lang="en-US" b="1" dirty="0" err="1"/>
              <a:t>phí</a:t>
            </a:r>
            <a:r>
              <a:rPr lang="en-US" b="1" dirty="0"/>
              <a:t> </a:t>
            </a:r>
            <a:r>
              <a:rPr lang="en-US" b="1" dirty="0" err="1"/>
              <a:t>phát</a:t>
            </a:r>
            <a:r>
              <a:rPr lang="en-US" b="1" dirty="0"/>
              <a:t> </a:t>
            </a:r>
            <a:r>
              <a:rPr lang="en-US" b="1" dirty="0" err="1"/>
              <a:t>triển</a:t>
            </a:r>
            <a:endParaRPr lang="en-US" b="1" dirty="0"/>
          </a:p>
          <a:p>
            <a:pPr>
              <a:buFont typeface="Arial" panose="020B0604020202020204" pitchFamily="34" charset="0"/>
              <a:buChar char="•"/>
            </a:pPr>
            <a:r>
              <a:rPr lang="en-US" dirty="0"/>
              <a:t> </a:t>
            </a:r>
            <a:r>
              <a:rPr lang="en-US" dirty="0" err="1"/>
              <a:t>Nhân</a:t>
            </a:r>
            <a:r>
              <a:rPr lang="en-US" dirty="0"/>
              <a:t> </a:t>
            </a:r>
            <a:r>
              <a:rPr lang="en-US" dirty="0" err="1"/>
              <a:t>lực</a:t>
            </a:r>
            <a:r>
              <a:rPr lang="en-US" dirty="0"/>
              <a:t> DevOps (6 </a:t>
            </a:r>
            <a:r>
              <a:rPr lang="en-US" dirty="0" err="1"/>
              <a:t>tuần</a:t>
            </a:r>
            <a:r>
              <a:rPr lang="en-US" dirty="0"/>
              <a:t>): </a:t>
            </a:r>
            <a:r>
              <a:rPr lang="en-US" dirty="0" err="1"/>
              <a:t>nội</a:t>
            </a:r>
            <a:r>
              <a:rPr lang="en-US" dirty="0"/>
              <a:t> </a:t>
            </a:r>
            <a:r>
              <a:rPr lang="en-US" dirty="0" err="1"/>
              <a:t>bộ</a:t>
            </a:r>
            <a:endParaRPr lang="en-US" dirty="0"/>
          </a:p>
          <a:p>
            <a:pPr>
              <a:buFont typeface="Arial" panose="020B0604020202020204" pitchFamily="34" charset="0"/>
              <a:buChar char="•"/>
            </a:pPr>
            <a:endParaRPr lang="en-US" dirty="0"/>
          </a:p>
          <a:p>
            <a:pPr>
              <a:buNone/>
            </a:pPr>
            <a:r>
              <a:rPr lang="en-US" b="1" dirty="0"/>
              <a:t>Chi </a:t>
            </a:r>
            <a:r>
              <a:rPr lang="en-US" b="1" dirty="0" err="1"/>
              <a:t>phí</a:t>
            </a:r>
            <a:r>
              <a:rPr lang="en-US" b="1" dirty="0"/>
              <a:t> </a:t>
            </a:r>
            <a:r>
              <a:rPr lang="en-US" b="1" dirty="0" err="1"/>
              <a:t>vận</a:t>
            </a:r>
            <a:r>
              <a:rPr lang="en-US" b="1" dirty="0"/>
              <a:t> </a:t>
            </a:r>
            <a:r>
              <a:rPr lang="en-US" b="1" dirty="0" err="1"/>
              <a:t>hành</a:t>
            </a:r>
            <a:endParaRPr lang="en-US" b="1" dirty="0"/>
          </a:p>
          <a:p>
            <a:pPr>
              <a:buFont typeface="Arial" panose="020B0604020202020204" pitchFamily="34" charset="0"/>
              <a:buChar char="•"/>
            </a:pPr>
            <a:r>
              <a:rPr lang="en-US" dirty="0"/>
              <a:t> </a:t>
            </a:r>
            <a:r>
              <a:rPr lang="en-US" dirty="0" err="1"/>
              <a:t>Dự</a:t>
            </a:r>
            <a:r>
              <a:rPr lang="en-US" dirty="0"/>
              <a:t> </a:t>
            </a:r>
            <a:r>
              <a:rPr lang="en-US" dirty="0" err="1"/>
              <a:t>phòng</a:t>
            </a:r>
            <a:r>
              <a:rPr lang="en-US" dirty="0"/>
              <a:t> chi </a:t>
            </a:r>
            <a:r>
              <a:rPr lang="en-US" dirty="0" err="1"/>
              <a:t>phí</a:t>
            </a:r>
            <a:r>
              <a:rPr lang="en-US" dirty="0"/>
              <a:t> AWS (10%): ~$30</a:t>
            </a:r>
          </a:p>
          <a:p>
            <a:pPr>
              <a:buFont typeface="Arial" panose="020B0604020202020204" pitchFamily="34" charset="0"/>
              <a:buChar char="•"/>
            </a:pPr>
            <a:endParaRPr lang="en-US" dirty="0"/>
          </a:p>
          <a:p>
            <a:pPr>
              <a:buNone/>
            </a:pPr>
            <a:r>
              <a:rPr lang="en-US" b="1" dirty="0" err="1"/>
              <a:t>Phân</a:t>
            </a:r>
            <a:r>
              <a:rPr lang="en-US" b="1" dirty="0"/>
              <a:t> </a:t>
            </a:r>
            <a:r>
              <a:rPr lang="en-US" b="1" dirty="0" err="1"/>
              <a:t>tích</a:t>
            </a:r>
            <a:r>
              <a:rPr lang="en-US" b="1" dirty="0"/>
              <a:t> ROI</a:t>
            </a:r>
          </a:p>
          <a:p>
            <a:pPr>
              <a:buFont typeface="Arial" panose="020B0604020202020204" pitchFamily="34" charset="0"/>
              <a:buChar char="•"/>
            </a:pPr>
            <a:r>
              <a:rPr lang="en-US" dirty="0"/>
              <a:t> </a:t>
            </a:r>
            <a:r>
              <a:rPr lang="en-US" dirty="0" err="1"/>
              <a:t>Giảm</a:t>
            </a:r>
            <a:r>
              <a:rPr lang="en-US" dirty="0"/>
              <a:t> </a:t>
            </a:r>
            <a:r>
              <a:rPr lang="en-US" dirty="0" err="1"/>
              <a:t>thiểu</a:t>
            </a:r>
            <a:r>
              <a:rPr lang="en-US" dirty="0"/>
              <a:t> </a:t>
            </a:r>
            <a:r>
              <a:rPr lang="en-US" dirty="0" err="1"/>
              <a:t>tổn</a:t>
            </a:r>
            <a:r>
              <a:rPr lang="en-US" dirty="0"/>
              <a:t> </a:t>
            </a:r>
            <a:r>
              <a:rPr lang="en-US" dirty="0" err="1"/>
              <a:t>thất</a:t>
            </a:r>
            <a:r>
              <a:rPr lang="en-US" dirty="0"/>
              <a:t> do </a:t>
            </a:r>
            <a:r>
              <a:rPr lang="en-US" dirty="0" err="1"/>
              <a:t>sự</a:t>
            </a:r>
            <a:r>
              <a:rPr lang="en-US" dirty="0"/>
              <a:t> </a:t>
            </a:r>
            <a:r>
              <a:rPr lang="en-US" dirty="0" err="1"/>
              <a:t>cố</a:t>
            </a:r>
            <a:r>
              <a:rPr lang="en-US" dirty="0"/>
              <a:t> </a:t>
            </a:r>
            <a:r>
              <a:rPr lang="en-US" dirty="0" err="1"/>
              <a:t>bảo</a:t>
            </a:r>
            <a:r>
              <a:rPr lang="en-US" dirty="0"/>
              <a:t> </a:t>
            </a:r>
            <a:r>
              <a:rPr lang="en-US" dirty="0" err="1"/>
              <a:t>mật</a:t>
            </a:r>
            <a:endParaRPr lang="en-US" dirty="0"/>
          </a:p>
          <a:p>
            <a:pPr>
              <a:buFont typeface="Arial" panose="020B0604020202020204" pitchFamily="34" charset="0"/>
              <a:buChar char="•"/>
            </a:pPr>
            <a:r>
              <a:rPr lang="en-US" dirty="0"/>
              <a:t> </a:t>
            </a:r>
            <a:r>
              <a:rPr lang="en-US" dirty="0" err="1"/>
              <a:t>Tiết</a:t>
            </a:r>
            <a:r>
              <a:rPr lang="en-US" dirty="0"/>
              <a:t> </a:t>
            </a:r>
            <a:r>
              <a:rPr lang="en-US" dirty="0" err="1"/>
              <a:t>kiệm</a:t>
            </a:r>
            <a:r>
              <a:rPr lang="en-US" dirty="0"/>
              <a:t> chi </a:t>
            </a:r>
            <a:r>
              <a:rPr lang="en-US" dirty="0" err="1"/>
              <a:t>phí</a:t>
            </a:r>
            <a:r>
              <a:rPr lang="en-US" dirty="0"/>
              <a:t> audit </a:t>
            </a:r>
            <a:r>
              <a:rPr lang="en-US" dirty="0" err="1"/>
              <a:t>và</a:t>
            </a:r>
            <a:r>
              <a:rPr lang="en-US" dirty="0"/>
              <a:t> </a:t>
            </a:r>
            <a:r>
              <a:rPr lang="en-US" dirty="0" err="1"/>
              <a:t>thời</a:t>
            </a:r>
            <a:r>
              <a:rPr lang="en-US" dirty="0"/>
              <a:t> </a:t>
            </a:r>
            <a:r>
              <a:rPr lang="en-US" dirty="0" err="1"/>
              <a:t>gian</a:t>
            </a:r>
            <a:r>
              <a:rPr lang="en-US" dirty="0"/>
              <a:t> </a:t>
            </a:r>
            <a:r>
              <a:rPr lang="en-US" dirty="0" err="1"/>
              <a:t>xử</a:t>
            </a:r>
            <a:r>
              <a:rPr lang="en-US" dirty="0"/>
              <a:t> </a:t>
            </a:r>
            <a:r>
              <a:rPr lang="en-US" dirty="0" err="1"/>
              <a:t>lý</a:t>
            </a:r>
            <a:r>
              <a:rPr lang="en-US" dirty="0"/>
              <a:t> </a:t>
            </a:r>
            <a:r>
              <a:rPr lang="en-US" dirty="0" err="1"/>
              <a:t>sự</a:t>
            </a:r>
            <a:r>
              <a:rPr lang="en-US" dirty="0"/>
              <a:t> </a:t>
            </a:r>
            <a:r>
              <a:rPr lang="en-US" dirty="0" err="1"/>
              <a:t>cố</a:t>
            </a:r>
            <a:endParaRPr lang="en-US" dirty="0"/>
          </a:p>
        </p:txBody>
      </p:sp>
    </p:spTree>
    <p:extLst>
      <p:ext uri="{BB962C8B-B14F-4D97-AF65-F5344CB8AC3E}">
        <p14:creationId xmlns:p14="http://schemas.microsoft.com/office/powerpoint/2010/main" val="246859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530942" y="491613"/>
            <a:ext cx="10196052" cy="700169"/>
          </a:xfrm>
        </p:spPr>
        <p:txBody>
          <a:bodyPr/>
          <a:lstStyle/>
          <a:p>
            <a:r>
              <a:rPr lang="en-US" dirty="0">
                <a:latin typeface="+mn-lt"/>
              </a:rPr>
              <a:t>6. </a:t>
            </a:r>
            <a:r>
              <a:rPr lang="en-US" dirty="0" err="1">
                <a:latin typeface="+mn-lt"/>
              </a:rPr>
              <a:t>Đánh</a:t>
            </a:r>
            <a:r>
              <a:rPr lang="en-US" dirty="0">
                <a:latin typeface="+mn-lt"/>
              </a:rPr>
              <a:t> </a:t>
            </a:r>
            <a:r>
              <a:rPr lang="en-US" dirty="0" err="1">
                <a:latin typeface="+mn-lt"/>
              </a:rPr>
              <a:t>Giá</a:t>
            </a:r>
            <a:r>
              <a:rPr lang="en-US" dirty="0">
                <a:latin typeface="+mn-lt"/>
              </a:rPr>
              <a:t> </a:t>
            </a:r>
            <a:r>
              <a:rPr lang="en-US" dirty="0" err="1">
                <a:latin typeface="+mn-lt"/>
              </a:rPr>
              <a:t>Rủi</a:t>
            </a:r>
            <a:r>
              <a:rPr lang="en-US" dirty="0">
                <a:latin typeface="+mn-lt"/>
              </a:rPr>
              <a:t> Ro (Risk Assessment)</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987701" y="6386511"/>
            <a:ext cx="1067589" cy="471489"/>
          </a:xfrm>
        </p:spPr>
        <p:txBody>
          <a:bodyPr/>
          <a:lstStyle/>
          <a:p>
            <a:fld id="{48F63A3B-78C7-47BE-AE5E-E10140E04643}" type="slidenum">
              <a:rPr lang="en-US" smtClean="0"/>
              <a:pPr/>
              <a:t>11</a:t>
            </a:fld>
            <a:endParaRPr lang="en-US" dirty="0"/>
          </a:p>
        </p:txBody>
      </p:sp>
      <p:sp>
        <p:nvSpPr>
          <p:cNvPr id="16" name="TextBox 15">
            <a:extLst>
              <a:ext uri="{FF2B5EF4-FFF2-40B4-BE49-F238E27FC236}">
                <a16:creationId xmlns:a16="http://schemas.microsoft.com/office/drawing/2014/main" id="{A1625956-7EC0-2D1A-1CC0-ABE777036481}"/>
              </a:ext>
            </a:extLst>
          </p:cNvPr>
          <p:cNvSpPr txBox="1"/>
          <p:nvPr/>
        </p:nvSpPr>
        <p:spPr>
          <a:xfrm>
            <a:off x="904568" y="1496650"/>
            <a:ext cx="6105832" cy="369332"/>
          </a:xfrm>
          <a:prstGeom prst="rect">
            <a:avLst/>
          </a:prstGeom>
          <a:noFill/>
        </p:spPr>
        <p:txBody>
          <a:bodyPr wrap="square">
            <a:spAutoFit/>
          </a:bodyPr>
          <a:lstStyle/>
          <a:p>
            <a:pPr>
              <a:buNone/>
            </a:pPr>
            <a:r>
              <a:rPr lang="en-US" b="1" dirty="0"/>
              <a:t>Ma </a:t>
            </a:r>
            <a:r>
              <a:rPr lang="en-US" b="1" dirty="0" err="1"/>
              <a:t>trận</a:t>
            </a:r>
            <a:r>
              <a:rPr lang="en-US" b="1" dirty="0"/>
              <a:t> </a:t>
            </a:r>
            <a:r>
              <a:rPr lang="en-US" b="1" dirty="0" err="1"/>
              <a:t>rủi</a:t>
            </a:r>
            <a:r>
              <a:rPr lang="en-US" b="1" dirty="0"/>
              <a:t> </a:t>
            </a:r>
            <a:r>
              <a:rPr lang="en-US" b="1" dirty="0" err="1"/>
              <a:t>ro</a:t>
            </a:r>
            <a:endParaRPr lang="en-US" b="1" dirty="0"/>
          </a:p>
        </p:txBody>
      </p:sp>
      <p:graphicFrame>
        <p:nvGraphicFramePr>
          <p:cNvPr id="17" name="Table 16">
            <a:extLst>
              <a:ext uri="{FF2B5EF4-FFF2-40B4-BE49-F238E27FC236}">
                <a16:creationId xmlns:a16="http://schemas.microsoft.com/office/drawing/2014/main" id="{A8E13810-D680-D119-5381-77D8B2CB6D3C}"/>
              </a:ext>
            </a:extLst>
          </p:cNvPr>
          <p:cNvGraphicFramePr>
            <a:graphicFrameLocks noGrp="1"/>
          </p:cNvGraphicFramePr>
          <p:nvPr>
            <p:extLst>
              <p:ext uri="{D42A27DB-BD31-4B8C-83A1-F6EECF244321}">
                <p14:modId xmlns:p14="http://schemas.microsoft.com/office/powerpoint/2010/main" val="1941164395"/>
              </p:ext>
            </p:extLst>
          </p:nvPr>
        </p:nvGraphicFramePr>
        <p:xfrm>
          <a:off x="904568" y="2006381"/>
          <a:ext cx="8105058" cy="2021840"/>
        </p:xfrm>
        <a:graphic>
          <a:graphicData uri="http://schemas.openxmlformats.org/drawingml/2006/table">
            <a:tbl>
              <a:tblPr firstRow="1" bandRow="1">
                <a:tableStyleId>{3B4B98B0-60AC-42C2-AFA5-B58CD77FA1E5}</a:tableStyleId>
              </a:tblPr>
              <a:tblGrid>
                <a:gridCol w="2009058">
                  <a:extLst>
                    <a:ext uri="{9D8B030D-6E8A-4147-A177-3AD203B41FA5}">
                      <a16:colId xmlns:a16="http://schemas.microsoft.com/office/drawing/2014/main" val="3823035611"/>
                    </a:ext>
                  </a:extLst>
                </a:gridCol>
                <a:gridCol w="2032000">
                  <a:extLst>
                    <a:ext uri="{9D8B030D-6E8A-4147-A177-3AD203B41FA5}">
                      <a16:colId xmlns:a16="http://schemas.microsoft.com/office/drawing/2014/main" val="3504982371"/>
                    </a:ext>
                  </a:extLst>
                </a:gridCol>
                <a:gridCol w="2032000">
                  <a:extLst>
                    <a:ext uri="{9D8B030D-6E8A-4147-A177-3AD203B41FA5}">
                      <a16:colId xmlns:a16="http://schemas.microsoft.com/office/drawing/2014/main" val="1350565095"/>
                    </a:ext>
                  </a:extLst>
                </a:gridCol>
                <a:gridCol w="2032000">
                  <a:extLst>
                    <a:ext uri="{9D8B030D-6E8A-4147-A177-3AD203B41FA5}">
                      <a16:colId xmlns:a16="http://schemas.microsoft.com/office/drawing/2014/main" val="165860581"/>
                    </a:ext>
                  </a:extLst>
                </a:gridCol>
              </a:tblGrid>
              <a:tr h="370840">
                <a:tc>
                  <a:txBody>
                    <a:bodyPr/>
                    <a:lstStyle/>
                    <a:p>
                      <a:pPr>
                        <a:buNone/>
                      </a:pPr>
                      <a:r>
                        <a:rPr lang="en-US"/>
                        <a:t>Rủi ro</a:t>
                      </a:r>
                    </a:p>
                  </a:txBody>
                  <a:tcPr anchor="ctr"/>
                </a:tc>
                <a:tc>
                  <a:txBody>
                    <a:bodyPr/>
                    <a:lstStyle/>
                    <a:p>
                      <a:pPr>
                        <a:buNone/>
                      </a:pPr>
                      <a:r>
                        <a:rPr lang="en-US"/>
                        <a:t>Tác động</a:t>
                      </a:r>
                    </a:p>
                  </a:txBody>
                  <a:tcPr anchor="ctr"/>
                </a:tc>
                <a:tc>
                  <a:txBody>
                    <a:bodyPr/>
                    <a:lstStyle/>
                    <a:p>
                      <a:pPr>
                        <a:buNone/>
                      </a:pPr>
                      <a:r>
                        <a:rPr lang="en-US" dirty="0" err="1"/>
                        <a:t>Xác</a:t>
                      </a:r>
                      <a:r>
                        <a:rPr lang="en-US" dirty="0"/>
                        <a:t> </a:t>
                      </a:r>
                      <a:r>
                        <a:rPr lang="en-US" dirty="0" err="1"/>
                        <a:t>suất</a:t>
                      </a:r>
                      <a:endParaRPr lang="en-US" dirty="0"/>
                    </a:p>
                  </a:txBody>
                  <a:tcPr anchor="ctr"/>
                </a:tc>
                <a:tc>
                  <a:txBody>
                    <a:bodyPr/>
                    <a:lstStyle/>
                    <a:p>
                      <a:pPr>
                        <a:buNone/>
                      </a:pPr>
                      <a:r>
                        <a:rPr lang="vi-VN"/>
                        <a:t>Ưu tiên</a:t>
                      </a:r>
                    </a:p>
                  </a:txBody>
                  <a:tcPr anchor="ctr"/>
                </a:tc>
                <a:extLst>
                  <a:ext uri="{0D108BD9-81ED-4DB2-BD59-A6C34878D82A}">
                    <a16:rowId xmlns:a16="http://schemas.microsoft.com/office/drawing/2014/main" val="3030165241"/>
                  </a:ext>
                </a:extLst>
              </a:tr>
              <a:tr h="370840">
                <a:tc>
                  <a:txBody>
                    <a:bodyPr/>
                    <a:lstStyle/>
                    <a:p>
                      <a:pPr>
                        <a:buNone/>
                      </a:pPr>
                      <a:r>
                        <a:rPr lang="en-US"/>
                        <a:t>Cấu hình sai chính sách</a:t>
                      </a:r>
                    </a:p>
                  </a:txBody>
                  <a:tcPr anchor="ctr"/>
                </a:tc>
                <a:tc>
                  <a:txBody>
                    <a:bodyPr/>
                    <a:lstStyle/>
                    <a:p>
                      <a:pPr>
                        <a:buNone/>
                      </a:pPr>
                      <a:r>
                        <a:rPr lang="en-US"/>
                        <a:t>Cao</a:t>
                      </a:r>
                    </a:p>
                  </a:txBody>
                  <a:tcPr anchor="ctr"/>
                </a:tc>
                <a:tc>
                  <a:txBody>
                    <a:bodyPr/>
                    <a:lstStyle/>
                    <a:p>
                      <a:pPr>
                        <a:buNone/>
                      </a:pPr>
                      <a:r>
                        <a:rPr lang="en-US"/>
                        <a:t>Trung bình</a:t>
                      </a:r>
                    </a:p>
                  </a:txBody>
                  <a:tcPr anchor="ctr"/>
                </a:tc>
                <a:tc>
                  <a:txBody>
                    <a:bodyPr/>
                    <a:lstStyle/>
                    <a:p>
                      <a:pPr>
                        <a:buNone/>
                      </a:pPr>
                      <a:r>
                        <a:rPr lang="en-US"/>
                        <a:t>Cao</a:t>
                      </a:r>
                    </a:p>
                  </a:txBody>
                  <a:tcPr anchor="ctr"/>
                </a:tc>
                <a:extLst>
                  <a:ext uri="{0D108BD9-81ED-4DB2-BD59-A6C34878D82A}">
                    <a16:rowId xmlns:a16="http://schemas.microsoft.com/office/drawing/2014/main" val="110864491"/>
                  </a:ext>
                </a:extLst>
              </a:tr>
              <a:tr h="370840">
                <a:tc>
                  <a:txBody>
                    <a:bodyPr/>
                    <a:lstStyle/>
                    <a:p>
                      <a:pPr>
                        <a:buNone/>
                      </a:pPr>
                      <a:r>
                        <a:rPr lang="en-US"/>
                        <a:t>Falco báo sai (false positive)</a:t>
                      </a:r>
                    </a:p>
                  </a:txBody>
                  <a:tcPr anchor="ctr"/>
                </a:tc>
                <a:tc>
                  <a:txBody>
                    <a:bodyPr/>
                    <a:lstStyle/>
                    <a:p>
                      <a:pPr>
                        <a:buNone/>
                      </a:pPr>
                      <a:r>
                        <a:rPr lang="en-US"/>
                        <a:t>Trung bình</a:t>
                      </a:r>
                    </a:p>
                  </a:txBody>
                  <a:tcPr anchor="ctr"/>
                </a:tc>
                <a:tc>
                  <a:txBody>
                    <a:bodyPr/>
                    <a:lstStyle/>
                    <a:p>
                      <a:pPr>
                        <a:buNone/>
                      </a:pPr>
                      <a:r>
                        <a:rPr lang="en-US"/>
                        <a:t>Cao</a:t>
                      </a:r>
                    </a:p>
                  </a:txBody>
                  <a:tcPr anchor="ctr"/>
                </a:tc>
                <a:tc>
                  <a:txBody>
                    <a:bodyPr/>
                    <a:lstStyle/>
                    <a:p>
                      <a:pPr>
                        <a:buNone/>
                      </a:pPr>
                      <a:r>
                        <a:rPr lang="en-US"/>
                        <a:t>Trung bình</a:t>
                      </a:r>
                    </a:p>
                  </a:txBody>
                  <a:tcPr anchor="ctr"/>
                </a:tc>
                <a:extLst>
                  <a:ext uri="{0D108BD9-81ED-4DB2-BD59-A6C34878D82A}">
                    <a16:rowId xmlns:a16="http://schemas.microsoft.com/office/drawing/2014/main" val="1604419887"/>
                  </a:ext>
                </a:extLst>
              </a:tr>
              <a:tr h="370840">
                <a:tc>
                  <a:txBody>
                    <a:bodyPr/>
                    <a:lstStyle/>
                    <a:p>
                      <a:pPr>
                        <a:buNone/>
                      </a:pPr>
                      <a:r>
                        <a:rPr lang="vi-VN"/>
                        <a:t>Vượt ngân sách</a:t>
                      </a:r>
                    </a:p>
                  </a:txBody>
                  <a:tcPr anchor="ctr"/>
                </a:tc>
                <a:tc>
                  <a:txBody>
                    <a:bodyPr/>
                    <a:lstStyle/>
                    <a:p>
                      <a:pPr>
                        <a:buNone/>
                      </a:pPr>
                      <a:r>
                        <a:rPr lang="en-US"/>
                        <a:t>Trung bình</a:t>
                      </a:r>
                    </a:p>
                  </a:txBody>
                  <a:tcPr anchor="ctr"/>
                </a:tc>
                <a:tc>
                  <a:txBody>
                    <a:bodyPr/>
                    <a:lstStyle/>
                    <a:p>
                      <a:pPr>
                        <a:buNone/>
                      </a:pPr>
                      <a:r>
                        <a:rPr lang="en-US"/>
                        <a:t>Thấp</a:t>
                      </a:r>
                    </a:p>
                  </a:txBody>
                  <a:tcPr anchor="ctr"/>
                </a:tc>
                <a:tc>
                  <a:txBody>
                    <a:bodyPr/>
                    <a:lstStyle/>
                    <a:p>
                      <a:pPr>
                        <a:buNone/>
                      </a:pPr>
                      <a:r>
                        <a:rPr lang="en-US" dirty="0"/>
                        <a:t>Trung </a:t>
                      </a:r>
                      <a:r>
                        <a:rPr lang="en-US" dirty="0" err="1"/>
                        <a:t>bình</a:t>
                      </a:r>
                      <a:endParaRPr lang="en-US" dirty="0"/>
                    </a:p>
                  </a:txBody>
                  <a:tcPr anchor="ctr"/>
                </a:tc>
                <a:extLst>
                  <a:ext uri="{0D108BD9-81ED-4DB2-BD59-A6C34878D82A}">
                    <a16:rowId xmlns:a16="http://schemas.microsoft.com/office/drawing/2014/main" val="1454314266"/>
                  </a:ext>
                </a:extLst>
              </a:tr>
            </a:tbl>
          </a:graphicData>
        </a:graphic>
      </p:graphicFrame>
      <p:sp>
        <p:nvSpPr>
          <p:cNvPr id="20" name="TextBox 19">
            <a:extLst>
              <a:ext uri="{FF2B5EF4-FFF2-40B4-BE49-F238E27FC236}">
                <a16:creationId xmlns:a16="http://schemas.microsoft.com/office/drawing/2014/main" id="{8BDF20BB-1AFD-04A8-FD81-DF6C4F08B98A}"/>
              </a:ext>
            </a:extLst>
          </p:cNvPr>
          <p:cNvSpPr txBox="1"/>
          <p:nvPr/>
        </p:nvSpPr>
        <p:spPr>
          <a:xfrm>
            <a:off x="904568" y="4332123"/>
            <a:ext cx="6105832" cy="2308324"/>
          </a:xfrm>
          <a:prstGeom prst="rect">
            <a:avLst/>
          </a:prstGeom>
          <a:noFill/>
        </p:spPr>
        <p:txBody>
          <a:bodyPr wrap="square">
            <a:spAutoFit/>
          </a:bodyPr>
          <a:lstStyle/>
          <a:p>
            <a:pPr>
              <a:buNone/>
            </a:pPr>
            <a:r>
              <a:rPr lang="en-US" b="1" dirty="0" err="1"/>
              <a:t>Giảm</a:t>
            </a:r>
            <a:r>
              <a:rPr lang="en-US" b="1" dirty="0"/>
              <a:t> </a:t>
            </a:r>
            <a:r>
              <a:rPr lang="en-US" b="1" dirty="0" err="1"/>
              <a:t>thiểu</a:t>
            </a:r>
            <a:r>
              <a:rPr lang="en-US" b="1" dirty="0"/>
              <a:t> </a:t>
            </a:r>
            <a:r>
              <a:rPr lang="en-US" b="1" dirty="0" err="1"/>
              <a:t>rủi</a:t>
            </a:r>
            <a:r>
              <a:rPr lang="en-US" b="1" dirty="0"/>
              <a:t> </a:t>
            </a:r>
            <a:r>
              <a:rPr lang="en-US" b="1" dirty="0" err="1"/>
              <a:t>ro</a:t>
            </a:r>
            <a:endParaRPr lang="en-US" b="1" dirty="0"/>
          </a:p>
          <a:p>
            <a:pPr>
              <a:buFont typeface="Arial" panose="020B0604020202020204" pitchFamily="34" charset="0"/>
              <a:buChar char="•"/>
            </a:pPr>
            <a:r>
              <a:rPr lang="en-US" dirty="0"/>
              <a:t> </a:t>
            </a:r>
            <a:r>
              <a:rPr lang="en-US" dirty="0" err="1"/>
              <a:t>Kiểm</a:t>
            </a:r>
            <a:r>
              <a:rPr lang="en-US" dirty="0"/>
              <a:t> </a:t>
            </a:r>
            <a:r>
              <a:rPr lang="en-US" dirty="0" err="1"/>
              <a:t>tra</a:t>
            </a:r>
            <a:r>
              <a:rPr lang="en-US" dirty="0"/>
              <a:t> </a:t>
            </a:r>
            <a:r>
              <a:rPr lang="en-US" dirty="0" err="1"/>
              <a:t>chính</a:t>
            </a:r>
            <a:r>
              <a:rPr lang="en-US" dirty="0"/>
              <a:t> </a:t>
            </a:r>
            <a:r>
              <a:rPr lang="en-US" dirty="0" err="1"/>
              <a:t>sách</a:t>
            </a:r>
            <a:r>
              <a:rPr lang="en-US" dirty="0"/>
              <a:t> ở </a:t>
            </a:r>
            <a:r>
              <a:rPr lang="en-US" dirty="0" err="1"/>
              <a:t>chế</a:t>
            </a:r>
            <a:r>
              <a:rPr lang="en-US" dirty="0"/>
              <a:t> </a:t>
            </a:r>
            <a:r>
              <a:rPr lang="en-US" dirty="0" err="1"/>
              <a:t>độ</a:t>
            </a:r>
            <a:r>
              <a:rPr lang="en-US" dirty="0"/>
              <a:t> dry-run</a:t>
            </a:r>
          </a:p>
          <a:p>
            <a:pPr>
              <a:buFont typeface="Arial" panose="020B0604020202020204" pitchFamily="34" charset="0"/>
              <a:buChar char="•"/>
            </a:pPr>
            <a:r>
              <a:rPr lang="en-US" dirty="0"/>
              <a:t> Tinh </a:t>
            </a:r>
            <a:r>
              <a:rPr lang="en-US" dirty="0" err="1"/>
              <a:t>chỉnh</a:t>
            </a:r>
            <a:r>
              <a:rPr lang="en-US" dirty="0"/>
              <a:t> rule </a:t>
            </a:r>
            <a:r>
              <a:rPr lang="en-US" dirty="0" err="1"/>
              <a:t>của</a:t>
            </a:r>
            <a:r>
              <a:rPr lang="en-US" dirty="0"/>
              <a:t> Falco</a:t>
            </a:r>
          </a:p>
          <a:p>
            <a:pPr>
              <a:buFont typeface="Arial" panose="020B0604020202020204" pitchFamily="34" charset="0"/>
              <a:buChar char="•"/>
            </a:pPr>
            <a:r>
              <a:rPr lang="en-US" dirty="0"/>
              <a:t> Theo </a:t>
            </a:r>
            <a:r>
              <a:rPr lang="en-US" dirty="0" err="1"/>
              <a:t>dõi</a:t>
            </a:r>
            <a:r>
              <a:rPr lang="en-US" dirty="0"/>
              <a:t> </a:t>
            </a:r>
            <a:r>
              <a:rPr lang="en-US" dirty="0" err="1"/>
              <a:t>ngân</a:t>
            </a:r>
            <a:r>
              <a:rPr lang="en-US" dirty="0"/>
              <a:t> </a:t>
            </a:r>
            <a:r>
              <a:rPr lang="en-US" dirty="0" err="1"/>
              <a:t>sách</a:t>
            </a:r>
            <a:r>
              <a:rPr lang="en-US" dirty="0"/>
              <a:t> AWS </a:t>
            </a:r>
            <a:r>
              <a:rPr lang="en-US" dirty="0" err="1"/>
              <a:t>hàng</a:t>
            </a:r>
            <a:r>
              <a:rPr lang="en-US" dirty="0"/>
              <a:t> </a:t>
            </a:r>
            <a:r>
              <a:rPr lang="en-US" dirty="0" err="1"/>
              <a:t>tuần</a:t>
            </a:r>
            <a:endParaRPr lang="en-US" dirty="0"/>
          </a:p>
          <a:p>
            <a:pPr>
              <a:buFont typeface="Arial" panose="020B0604020202020204" pitchFamily="34" charset="0"/>
              <a:buChar char="•"/>
            </a:pPr>
            <a:endParaRPr lang="en-US" dirty="0"/>
          </a:p>
          <a:p>
            <a:pPr>
              <a:buNone/>
            </a:pPr>
            <a:r>
              <a:rPr lang="en-US" b="1" dirty="0" err="1"/>
              <a:t>Kế</a:t>
            </a:r>
            <a:r>
              <a:rPr lang="en-US" b="1" dirty="0"/>
              <a:t> </a:t>
            </a:r>
            <a:r>
              <a:rPr lang="en-US" b="1" dirty="0" err="1"/>
              <a:t>hoạch</a:t>
            </a:r>
            <a:r>
              <a:rPr lang="en-US" b="1" dirty="0"/>
              <a:t> </a:t>
            </a:r>
            <a:r>
              <a:rPr lang="en-US" b="1" dirty="0" err="1"/>
              <a:t>dự</a:t>
            </a:r>
            <a:r>
              <a:rPr lang="en-US" b="1" dirty="0"/>
              <a:t> </a:t>
            </a:r>
            <a:r>
              <a:rPr lang="en-US" b="1" dirty="0" err="1"/>
              <a:t>phòng</a:t>
            </a:r>
            <a:endParaRPr lang="en-US" b="1" dirty="0"/>
          </a:p>
          <a:p>
            <a:pPr>
              <a:buFont typeface="Arial" panose="020B0604020202020204" pitchFamily="34" charset="0"/>
              <a:buChar char="•"/>
            </a:pPr>
            <a:r>
              <a:rPr lang="en-US" dirty="0"/>
              <a:t> Rollback </a:t>
            </a:r>
            <a:r>
              <a:rPr lang="en-US" dirty="0" err="1"/>
              <a:t>thủ</a:t>
            </a:r>
            <a:r>
              <a:rPr lang="en-US" dirty="0"/>
              <a:t> </a:t>
            </a:r>
            <a:r>
              <a:rPr lang="en-US" dirty="0" err="1"/>
              <a:t>công</a:t>
            </a:r>
            <a:r>
              <a:rPr lang="en-US" dirty="0"/>
              <a:t> </a:t>
            </a:r>
            <a:r>
              <a:rPr lang="en-US" dirty="0" err="1"/>
              <a:t>nếu</a:t>
            </a:r>
            <a:r>
              <a:rPr lang="en-US" dirty="0"/>
              <a:t> </a:t>
            </a:r>
            <a:r>
              <a:rPr lang="en-US" dirty="0" err="1"/>
              <a:t>chính</a:t>
            </a:r>
            <a:r>
              <a:rPr lang="en-US" dirty="0"/>
              <a:t> </a:t>
            </a:r>
            <a:r>
              <a:rPr lang="en-US" dirty="0" err="1"/>
              <a:t>sách</a:t>
            </a:r>
            <a:r>
              <a:rPr lang="en-US" dirty="0"/>
              <a:t> </a:t>
            </a:r>
            <a:r>
              <a:rPr lang="en-US" dirty="0" err="1"/>
              <a:t>gây</a:t>
            </a:r>
            <a:r>
              <a:rPr lang="en-US" dirty="0"/>
              <a:t> </a:t>
            </a:r>
            <a:r>
              <a:rPr lang="en-US" dirty="0" err="1"/>
              <a:t>lỗi</a:t>
            </a:r>
            <a:endParaRPr lang="en-US" dirty="0"/>
          </a:p>
          <a:p>
            <a:pPr>
              <a:buFont typeface="Arial" panose="020B0604020202020204" pitchFamily="34" charset="0"/>
              <a:buChar char="•"/>
            </a:pPr>
            <a:r>
              <a:rPr lang="en-US" dirty="0"/>
              <a:t> </a:t>
            </a:r>
            <a:r>
              <a:rPr lang="en-US" dirty="0" err="1"/>
              <a:t>Họp</a:t>
            </a:r>
            <a:r>
              <a:rPr lang="en-US" dirty="0"/>
              <a:t> </a:t>
            </a:r>
            <a:r>
              <a:rPr lang="en-US" dirty="0" err="1"/>
              <a:t>định</a:t>
            </a:r>
            <a:r>
              <a:rPr lang="en-US" dirty="0"/>
              <a:t> </a:t>
            </a:r>
            <a:r>
              <a:rPr lang="en-US" dirty="0" err="1"/>
              <a:t>kỳ</a:t>
            </a:r>
            <a:r>
              <a:rPr lang="en-US" dirty="0"/>
              <a:t> </a:t>
            </a:r>
            <a:r>
              <a:rPr lang="en-US" dirty="0" err="1"/>
              <a:t>mỗi</a:t>
            </a:r>
            <a:r>
              <a:rPr lang="en-US" dirty="0"/>
              <a:t> </a:t>
            </a:r>
            <a:r>
              <a:rPr lang="en-US" dirty="0" err="1"/>
              <a:t>tuần</a:t>
            </a:r>
            <a:r>
              <a:rPr lang="en-US" dirty="0"/>
              <a:t> </a:t>
            </a:r>
            <a:r>
              <a:rPr lang="en-US" dirty="0" err="1"/>
              <a:t>để</a:t>
            </a:r>
            <a:r>
              <a:rPr lang="en-US" dirty="0"/>
              <a:t> </a:t>
            </a:r>
            <a:r>
              <a:rPr lang="en-US" dirty="0" err="1"/>
              <a:t>điều</a:t>
            </a:r>
            <a:r>
              <a:rPr lang="en-US" dirty="0"/>
              <a:t> </a:t>
            </a:r>
            <a:r>
              <a:rPr lang="en-US" dirty="0" err="1"/>
              <a:t>chỉnh</a:t>
            </a:r>
            <a:r>
              <a:rPr lang="en-US" dirty="0"/>
              <a:t> </a:t>
            </a:r>
            <a:r>
              <a:rPr lang="en-US" dirty="0" err="1"/>
              <a:t>ngân</a:t>
            </a:r>
            <a:r>
              <a:rPr lang="en-US" dirty="0"/>
              <a:t> </a:t>
            </a:r>
            <a:r>
              <a:rPr lang="en-US" dirty="0" err="1"/>
              <a:t>sách</a:t>
            </a:r>
            <a:endParaRPr lang="en-US" dirty="0"/>
          </a:p>
        </p:txBody>
      </p:sp>
    </p:spTree>
    <p:extLst>
      <p:ext uri="{BB962C8B-B14F-4D97-AF65-F5344CB8AC3E}">
        <p14:creationId xmlns:p14="http://schemas.microsoft.com/office/powerpoint/2010/main" val="194161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59341" y="-84094"/>
            <a:ext cx="10872910" cy="1012782"/>
          </a:xfrm>
        </p:spPr>
        <p:txBody>
          <a:bodyPr/>
          <a:lstStyle/>
          <a:p>
            <a:r>
              <a:rPr lang="en-US" dirty="0">
                <a:latin typeface="+mn-lt"/>
              </a:rPr>
              <a:t>7. </a:t>
            </a:r>
            <a:r>
              <a:rPr lang="en-US" dirty="0" err="1">
                <a:latin typeface="+mn-lt"/>
              </a:rPr>
              <a:t>Kết</a:t>
            </a:r>
            <a:r>
              <a:rPr lang="en-US" dirty="0">
                <a:latin typeface="+mn-lt"/>
              </a:rPr>
              <a:t> </a:t>
            </a:r>
            <a:r>
              <a:rPr lang="en-US" dirty="0" err="1">
                <a:latin typeface="+mn-lt"/>
              </a:rPr>
              <a:t>Quả</a:t>
            </a:r>
            <a:r>
              <a:rPr lang="en-US" dirty="0">
                <a:latin typeface="+mn-lt"/>
              </a:rPr>
              <a:t> </a:t>
            </a:r>
            <a:r>
              <a:rPr lang="en-US" dirty="0" err="1">
                <a:latin typeface="+mn-lt"/>
              </a:rPr>
              <a:t>Mong</a:t>
            </a:r>
            <a:r>
              <a:rPr lang="en-US" dirty="0">
                <a:latin typeface="+mn-lt"/>
              </a:rPr>
              <a:t> </a:t>
            </a:r>
            <a:r>
              <a:rPr lang="en-US" dirty="0" err="1">
                <a:latin typeface="+mn-lt"/>
              </a:rPr>
              <a:t>Đợi</a:t>
            </a:r>
            <a:r>
              <a:rPr lang="en-US" dirty="0">
                <a:latin typeface="+mn-lt"/>
              </a:rPr>
              <a:t> (Expected Outcomes)</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1067739" y="6381594"/>
            <a:ext cx="987552" cy="471489"/>
          </a:xfrm>
        </p:spPr>
        <p:txBody>
          <a:bodyPr/>
          <a:lstStyle/>
          <a:p>
            <a:fld id="{48F63A3B-78C7-47BE-AE5E-E10140E04643}" type="slidenum">
              <a:rPr lang="en-US" smtClean="0"/>
              <a:pPr/>
              <a:t>12</a:t>
            </a:fld>
            <a:endParaRPr lang="en-US" dirty="0"/>
          </a:p>
        </p:txBody>
      </p:sp>
      <p:sp>
        <p:nvSpPr>
          <p:cNvPr id="13" name="TextBox 12">
            <a:extLst>
              <a:ext uri="{FF2B5EF4-FFF2-40B4-BE49-F238E27FC236}">
                <a16:creationId xmlns:a16="http://schemas.microsoft.com/office/drawing/2014/main" id="{8BD16F3B-A7BF-4B72-C698-5B42F022976D}"/>
              </a:ext>
            </a:extLst>
          </p:cNvPr>
          <p:cNvSpPr txBox="1"/>
          <p:nvPr/>
        </p:nvSpPr>
        <p:spPr>
          <a:xfrm>
            <a:off x="317091" y="1442573"/>
            <a:ext cx="6159908" cy="369332"/>
          </a:xfrm>
          <a:prstGeom prst="rect">
            <a:avLst/>
          </a:prstGeom>
          <a:noFill/>
        </p:spPr>
        <p:txBody>
          <a:bodyPr wrap="square">
            <a:spAutoFit/>
          </a:bodyPr>
          <a:lstStyle/>
          <a:p>
            <a:pPr>
              <a:buNone/>
            </a:pPr>
            <a:r>
              <a:rPr lang="en-US" b="1" dirty="0" err="1"/>
              <a:t>Chỉ</a:t>
            </a:r>
            <a:r>
              <a:rPr lang="en-US" b="1" dirty="0"/>
              <a:t> </a:t>
            </a:r>
            <a:r>
              <a:rPr lang="en-US" b="1" dirty="0" err="1"/>
              <a:t>số</a:t>
            </a:r>
            <a:r>
              <a:rPr lang="en-US" b="1" dirty="0"/>
              <a:t> </a:t>
            </a:r>
            <a:r>
              <a:rPr lang="en-US" b="1" dirty="0" err="1"/>
              <a:t>thành</a:t>
            </a:r>
            <a:r>
              <a:rPr lang="en-US" b="1" dirty="0"/>
              <a:t> </a:t>
            </a:r>
            <a:r>
              <a:rPr lang="en-US" b="1" dirty="0" err="1"/>
              <a:t>công</a:t>
            </a:r>
            <a:endParaRPr lang="en-US" b="1" dirty="0"/>
          </a:p>
        </p:txBody>
      </p:sp>
      <p:sp>
        <p:nvSpPr>
          <p:cNvPr id="15" name="TextBox 14">
            <a:extLst>
              <a:ext uri="{FF2B5EF4-FFF2-40B4-BE49-F238E27FC236}">
                <a16:creationId xmlns:a16="http://schemas.microsoft.com/office/drawing/2014/main" id="{77840BB5-768F-A9F1-8467-775DF2D4423D}"/>
              </a:ext>
            </a:extLst>
          </p:cNvPr>
          <p:cNvSpPr txBox="1"/>
          <p:nvPr/>
        </p:nvSpPr>
        <p:spPr>
          <a:xfrm>
            <a:off x="317091" y="1864125"/>
            <a:ext cx="6159908" cy="923330"/>
          </a:xfrm>
          <a:prstGeom prst="rect">
            <a:avLst/>
          </a:prstGeom>
          <a:noFill/>
        </p:spPr>
        <p:txBody>
          <a:bodyPr wrap="square">
            <a:spAutoFit/>
          </a:bodyPr>
          <a:lstStyle/>
          <a:p>
            <a:pPr>
              <a:buFont typeface="Arial" panose="020B0604020202020204" pitchFamily="34" charset="0"/>
              <a:buChar char="•"/>
            </a:pPr>
            <a:r>
              <a:rPr lang="en-US" dirty="0"/>
              <a:t> 90% </a:t>
            </a:r>
            <a:r>
              <a:rPr lang="en-US" dirty="0" err="1"/>
              <a:t>tuân</a:t>
            </a:r>
            <a:r>
              <a:rPr lang="en-US" dirty="0"/>
              <a:t> </a:t>
            </a:r>
            <a:r>
              <a:rPr lang="en-US" dirty="0" err="1"/>
              <a:t>thủ</a:t>
            </a:r>
            <a:r>
              <a:rPr lang="en-US" dirty="0"/>
              <a:t> CIS</a:t>
            </a:r>
          </a:p>
          <a:p>
            <a:pPr>
              <a:buFont typeface="Arial" panose="020B0604020202020204" pitchFamily="34" charset="0"/>
              <a:buChar char="•"/>
            </a:pPr>
            <a:r>
              <a:rPr lang="en-US" dirty="0"/>
              <a:t> </a:t>
            </a:r>
            <a:r>
              <a:rPr lang="vi-VN" dirty="0"/>
              <a:t>Falco phát hiện &gt;95% cuộc tấn công mô phỏng</a:t>
            </a:r>
          </a:p>
          <a:p>
            <a:pPr>
              <a:buFont typeface="Arial" panose="020B0604020202020204" pitchFamily="34" charset="0"/>
              <a:buChar char="•"/>
            </a:pPr>
            <a:r>
              <a:rPr lang="en-US" dirty="0"/>
              <a:t> </a:t>
            </a:r>
            <a:r>
              <a:rPr lang="vi-VN" dirty="0"/>
              <a:t>Phản hồi dưới 10 phút</a:t>
            </a:r>
            <a:endParaRPr lang="en-US" dirty="0"/>
          </a:p>
        </p:txBody>
      </p:sp>
      <p:sp>
        <p:nvSpPr>
          <p:cNvPr id="17" name="TextBox 16">
            <a:extLst>
              <a:ext uri="{FF2B5EF4-FFF2-40B4-BE49-F238E27FC236}">
                <a16:creationId xmlns:a16="http://schemas.microsoft.com/office/drawing/2014/main" id="{990ED8E8-46A1-A0B9-6AAC-504776CC1663}"/>
              </a:ext>
            </a:extLst>
          </p:cNvPr>
          <p:cNvSpPr txBox="1"/>
          <p:nvPr/>
        </p:nvSpPr>
        <p:spPr>
          <a:xfrm>
            <a:off x="317091" y="3175017"/>
            <a:ext cx="6159908" cy="1200329"/>
          </a:xfrm>
          <a:prstGeom prst="rect">
            <a:avLst/>
          </a:prstGeom>
          <a:noFill/>
        </p:spPr>
        <p:txBody>
          <a:bodyPr wrap="square">
            <a:spAutoFit/>
          </a:bodyPr>
          <a:lstStyle/>
          <a:p>
            <a:pPr>
              <a:buNone/>
            </a:pPr>
            <a:r>
              <a:rPr lang="vi-VN" b="1" dirty="0"/>
              <a:t>Lợi </a:t>
            </a:r>
            <a:r>
              <a:rPr lang="en-US" b="1" dirty="0"/>
              <a:t>í</a:t>
            </a:r>
            <a:r>
              <a:rPr lang="vi-VN" b="1" dirty="0"/>
              <a:t>ch </a:t>
            </a:r>
            <a:r>
              <a:rPr lang="en-US" b="1" dirty="0"/>
              <a:t>k</a:t>
            </a:r>
            <a:r>
              <a:rPr lang="vi-VN" b="1" dirty="0"/>
              <a:t>inh </a:t>
            </a:r>
            <a:r>
              <a:rPr lang="en-US" b="1" dirty="0"/>
              <a:t>d</a:t>
            </a:r>
            <a:r>
              <a:rPr lang="vi-VN" b="1" dirty="0"/>
              <a:t>oanh</a:t>
            </a:r>
          </a:p>
          <a:p>
            <a:pPr>
              <a:buFont typeface="Arial" panose="020B0604020202020204" pitchFamily="34" charset="0"/>
              <a:buChar char="•"/>
            </a:pPr>
            <a:r>
              <a:rPr lang="en-US" dirty="0"/>
              <a:t> </a:t>
            </a:r>
            <a:r>
              <a:rPr lang="vi-VN" dirty="0"/>
              <a:t>Tăng cường tư thế bảo mật hệ thống</a:t>
            </a:r>
          </a:p>
          <a:p>
            <a:pPr>
              <a:buFont typeface="Arial" panose="020B0604020202020204" pitchFamily="34" charset="0"/>
              <a:buChar char="•"/>
            </a:pPr>
            <a:r>
              <a:rPr lang="en-US" dirty="0"/>
              <a:t> </a:t>
            </a:r>
            <a:r>
              <a:rPr lang="vi-VN" dirty="0"/>
              <a:t>Giảm thời gian xử lý sự cố</a:t>
            </a:r>
          </a:p>
          <a:p>
            <a:pPr>
              <a:buFont typeface="Arial" panose="020B0604020202020204" pitchFamily="34" charset="0"/>
              <a:buChar char="•"/>
            </a:pPr>
            <a:r>
              <a:rPr lang="en-US" dirty="0"/>
              <a:t> </a:t>
            </a:r>
            <a:r>
              <a:rPr lang="vi-VN" dirty="0"/>
              <a:t>Sẵn sàng cho audit và compliance</a:t>
            </a:r>
          </a:p>
        </p:txBody>
      </p:sp>
      <p:sp>
        <p:nvSpPr>
          <p:cNvPr id="19" name="TextBox 18">
            <a:extLst>
              <a:ext uri="{FF2B5EF4-FFF2-40B4-BE49-F238E27FC236}">
                <a16:creationId xmlns:a16="http://schemas.microsoft.com/office/drawing/2014/main" id="{FDCED456-965C-0C91-AC58-C3C44BBF165F}"/>
              </a:ext>
            </a:extLst>
          </p:cNvPr>
          <p:cNvSpPr txBox="1"/>
          <p:nvPr/>
        </p:nvSpPr>
        <p:spPr>
          <a:xfrm>
            <a:off x="5321711" y="3161207"/>
            <a:ext cx="6159908" cy="1200329"/>
          </a:xfrm>
          <a:prstGeom prst="rect">
            <a:avLst/>
          </a:prstGeom>
          <a:noFill/>
        </p:spPr>
        <p:txBody>
          <a:bodyPr wrap="square">
            <a:spAutoFit/>
          </a:bodyPr>
          <a:lstStyle/>
          <a:p>
            <a:pPr>
              <a:buNone/>
            </a:pPr>
            <a:r>
              <a:rPr lang="en-US" b="1" dirty="0" err="1"/>
              <a:t>Cải</a:t>
            </a:r>
            <a:r>
              <a:rPr lang="en-US" b="1" dirty="0"/>
              <a:t> </a:t>
            </a:r>
            <a:r>
              <a:rPr lang="en-US" b="1" dirty="0" err="1"/>
              <a:t>tiến</a:t>
            </a:r>
            <a:r>
              <a:rPr lang="en-US" b="1" dirty="0"/>
              <a:t> </a:t>
            </a:r>
            <a:r>
              <a:rPr lang="en-US" b="1" dirty="0" err="1"/>
              <a:t>kỹ</a:t>
            </a:r>
            <a:r>
              <a:rPr lang="en-US" b="1" dirty="0"/>
              <a:t> </a:t>
            </a:r>
            <a:r>
              <a:rPr lang="en-US" b="1" dirty="0" err="1"/>
              <a:t>thuật</a:t>
            </a:r>
            <a:endParaRPr lang="en-US" b="1" dirty="0"/>
          </a:p>
          <a:p>
            <a:pPr>
              <a:buFont typeface="Arial" panose="020B0604020202020204" pitchFamily="34" charset="0"/>
              <a:buChar char="•"/>
            </a:pPr>
            <a:r>
              <a:rPr lang="en-US" dirty="0"/>
              <a:t> </a:t>
            </a:r>
            <a:r>
              <a:rPr lang="en-US" dirty="0" err="1"/>
              <a:t>Tự</a:t>
            </a:r>
            <a:r>
              <a:rPr lang="en-US" dirty="0"/>
              <a:t> </a:t>
            </a:r>
            <a:r>
              <a:rPr lang="en-US" dirty="0" err="1"/>
              <a:t>động</a:t>
            </a:r>
            <a:r>
              <a:rPr lang="en-US" dirty="0"/>
              <a:t> </a:t>
            </a:r>
            <a:r>
              <a:rPr lang="en-US" dirty="0" err="1"/>
              <a:t>hóa</a:t>
            </a:r>
            <a:r>
              <a:rPr lang="en-US" dirty="0"/>
              <a:t> </a:t>
            </a:r>
            <a:r>
              <a:rPr lang="en-US" dirty="0" err="1"/>
              <a:t>bảo</a:t>
            </a:r>
            <a:r>
              <a:rPr lang="en-US" dirty="0"/>
              <a:t> </a:t>
            </a:r>
            <a:r>
              <a:rPr lang="en-US" dirty="0" err="1"/>
              <a:t>mật</a:t>
            </a:r>
            <a:endParaRPr lang="en-US" dirty="0"/>
          </a:p>
          <a:p>
            <a:pPr>
              <a:buFont typeface="Arial" panose="020B0604020202020204" pitchFamily="34" charset="0"/>
              <a:buChar char="•"/>
            </a:pPr>
            <a:r>
              <a:rPr lang="en-US" dirty="0"/>
              <a:t> </a:t>
            </a:r>
            <a:r>
              <a:rPr lang="en-US" dirty="0" err="1"/>
              <a:t>Phân</a:t>
            </a:r>
            <a:r>
              <a:rPr lang="en-US" dirty="0"/>
              <a:t> </a:t>
            </a:r>
            <a:r>
              <a:rPr lang="en-US" dirty="0" err="1"/>
              <a:t>tách</a:t>
            </a:r>
            <a:r>
              <a:rPr lang="en-US" dirty="0"/>
              <a:t> </a:t>
            </a:r>
            <a:r>
              <a:rPr lang="en-US" dirty="0" err="1"/>
              <a:t>mạng</a:t>
            </a:r>
            <a:r>
              <a:rPr lang="en-US" dirty="0"/>
              <a:t> </a:t>
            </a:r>
            <a:r>
              <a:rPr lang="en-US" dirty="0" err="1"/>
              <a:t>hiệu</a:t>
            </a:r>
            <a:r>
              <a:rPr lang="en-US" dirty="0"/>
              <a:t> </a:t>
            </a:r>
            <a:r>
              <a:rPr lang="en-US" dirty="0" err="1"/>
              <a:t>quả</a:t>
            </a:r>
            <a:endParaRPr lang="en-US" dirty="0"/>
          </a:p>
          <a:p>
            <a:pPr>
              <a:buFont typeface="Arial" panose="020B0604020202020204" pitchFamily="34" charset="0"/>
              <a:buChar char="•"/>
            </a:pPr>
            <a:r>
              <a:rPr lang="en-US" dirty="0"/>
              <a:t> </a:t>
            </a:r>
            <a:r>
              <a:rPr lang="en-US" dirty="0" err="1"/>
              <a:t>Giám</a:t>
            </a:r>
            <a:r>
              <a:rPr lang="en-US" dirty="0"/>
              <a:t> </a:t>
            </a:r>
            <a:r>
              <a:rPr lang="en-US" dirty="0" err="1"/>
              <a:t>sát</a:t>
            </a:r>
            <a:r>
              <a:rPr lang="en-US" dirty="0"/>
              <a:t> </a:t>
            </a:r>
            <a:r>
              <a:rPr lang="en-US" dirty="0" err="1"/>
              <a:t>tuân</a:t>
            </a:r>
            <a:r>
              <a:rPr lang="en-US" dirty="0"/>
              <a:t> </a:t>
            </a:r>
            <a:r>
              <a:rPr lang="en-US" dirty="0" err="1"/>
              <a:t>thủ</a:t>
            </a:r>
            <a:r>
              <a:rPr lang="en-US" dirty="0"/>
              <a:t> </a:t>
            </a:r>
            <a:r>
              <a:rPr lang="en-US" dirty="0" err="1"/>
              <a:t>liên</a:t>
            </a:r>
            <a:r>
              <a:rPr lang="en-US" dirty="0"/>
              <a:t> </a:t>
            </a:r>
            <a:r>
              <a:rPr lang="en-US" dirty="0" err="1"/>
              <a:t>tục</a:t>
            </a:r>
            <a:endParaRPr lang="en-US" dirty="0"/>
          </a:p>
        </p:txBody>
      </p:sp>
      <p:sp>
        <p:nvSpPr>
          <p:cNvPr id="24" name="TextBox 23">
            <a:extLst>
              <a:ext uri="{FF2B5EF4-FFF2-40B4-BE49-F238E27FC236}">
                <a16:creationId xmlns:a16="http://schemas.microsoft.com/office/drawing/2014/main" id="{46FC7C19-100E-0E9E-F97B-6AB1EE9912AB}"/>
              </a:ext>
            </a:extLst>
          </p:cNvPr>
          <p:cNvSpPr txBox="1"/>
          <p:nvPr/>
        </p:nvSpPr>
        <p:spPr>
          <a:xfrm>
            <a:off x="2610467" y="5144057"/>
            <a:ext cx="6159908" cy="923330"/>
          </a:xfrm>
          <a:prstGeom prst="rect">
            <a:avLst/>
          </a:prstGeom>
          <a:noFill/>
        </p:spPr>
        <p:txBody>
          <a:bodyPr wrap="square">
            <a:spAutoFit/>
          </a:bodyPr>
          <a:lstStyle/>
          <a:p>
            <a:pPr>
              <a:buNone/>
            </a:pPr>
            <a:r>
              <a:rPr lang="vi-VN" b="1" dirty="0"/>
              <a:t>Giá </a:t>
            </a:r>
            <a:r>
              <a:rPr lang="en-US" b="1" dirty="0"/>
              <a:t>t</a:t>
            </a:r>
            <a:r>
              <a:rPr lang="vi-VN" b="1" dirty="0"/>
              <a:t>rị </a:t>
            </a:r>
            <a:r>
              <a:rPr lang="en-US" b="1" dirty="0"/>
              <a:t>d</a:t>
            </a:r>
            <a:r>
              <a:rPr lang="vi-VN" b="1" dirty="0"/>
              <a:t>ài </a:t>
            </a:r>
            <a:r>
              <a:rPr lang="en-US" b="1" dirty="0"/>
              <a:t>h</a:t>
            </a:r>
            <a:r>
              <a:rPr lang="vi-VN" b="1" dirty="0"/>
              <a:t>ạn</a:t>
            </a:r>
          </a:p>
          <a:p>
            <a:pPr>
              <a:buFont typeface="Arial" panose="020B0604020202020204" pitchFamily="34" charset="0"/>
              <a:buChar char="•"/>
            </a:pPr>
            <a:r>
              <a:rPr lang="vi-VN" dirty="0"/>
              <a:t>Nền tảng bảo mật vững chắc cho môi trường production</a:t>
            </a:r>
          </a:p>
          <a:p>
            <a:pPr>
              <a:buFont typeface="Arial" panose="020B0604020202020204" pitchFamily="34" charset="0"/>
              <a:buChar char="•"/>
            </a:pPr>
            <a:r>
              <a:rPr lang="vi-VN" dirty="0"/>
              <a:t>Tái sử dụng IaC và CI/CD templates cho dự án khác</a:t>
            </a:r>
          </a:p>
        </p:txBody>
      </p:sp>
    </p:spTree>
    <p:extLst>
      <p:ext uri="{BB962C8B-B14F-4D97-AF65-F5344CB8AC3E}">
        <p14:creationId xmlns:p14="http://schemas.microsoft.com/office/powerpoint/2010/main" val="4072101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1425678" y="1380724"/>
            <a:ext cx="5715000" cy="2727709"/>
          </a:xfrm>
        </p:spPr>
        <p:txBody>
          <a:bodyPr/>
          <a:lstStyle/>
          <a:p>
            <a:r>
              <a:rPr lang="en-US" dirty="0"/>
              <a:t>Thank 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599768" y="50337"/>
            <a:ext cx="6583680" cy="1531357"/>
          </a:xfrm>
        </p:spPr>
        <p:txBody>
          <a:bodyPr/>
          <a:lstStyle/>
          <a:p>
            <a:r>
              <a:rPr lang="en-US" dirty="0" err="1">
                <a:latin typeface="Sitka Subheading" pitchFamily="2" charset="0"/>
              </a:rPr>
              <a:t>Nội</a:t>
            </a:r>
            <a:r>
              <a:rPr lang="en-US" dirty="0">
                <a:latin typeface="Sitka Subheading" pitchFamily="2" charset="0"/>
              </a:rPr>
              <a:t> dung </a:t>
            </a:r>
            <a:r>
              <a:rPr lang="en-US" dirty="0" err="1">
                <a:latin typeface="Sitka Subheading" pitchFamily="2" charset="0"/>
              </a:rPr>
              <a:t>chính</a:t>
            </a:r>
            <a:endParaRPr lang="en-US" dirty="0">
              <a:latin typeface="Sitka Subheading" pitchFamily="2" charset="0"/>
            </a:endParaRP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399" y="1730477"/>
            <a:ext cx="7502013" cy="4817807"/>
          </a:xfrm>
        </p:spPr>
        <p:txBody>
          <a:bodyPr>
            <a:normAutofit/>
          </a:bodyPr>
          <a:lstStyle/>
          <a:p>
            <a:r>
              <a:rPr lang="en-US" sz="2200" dirty="0">
                <a:latin typeface="Sabon Next LT (Body)"/>
              </a:rPr>
              <a:t>0. </a:t>
            </a:r>
            <a:r>
              <a:rPr lang="en-US" sz="2200" dirty="0" err="1">
                <a:latin typeface="Sabon Next LT (Body)"/>
              </a:rPr>
              <a:t>Tóm</a:t>
            </a:r>
            <a:r>
              <a:rPr lang="en-US" sz="2200" dirty="0">
                <a:latin typeface="Sabon Next LT (Body)"/>
              </a:rPr>
              <a:t> </a:t>
            </a:r>
            <a:r>
              <a:rPr lang="en-US" sz="2200" dirty="0" err="1">
                <a:latin typeface="Sabon Next LT (Body)"/>
              </a:rPr>
              <a:t>Tắt</a:t>
            </a:r>
            <a:r>
              <a:rPr lang="en-US" sz="2200" dirty="0">
                <a:latin typeface="Sabon Next LT (Body)"/>
              </a:rPr>
              <a:t> </a:t>
            </a:r>
            <a:r>
              <a:rPr lang="en-US" sz="2200" dirty="0" err="1">
                <a:latin typeface="Sabon Next LT (Body)"/>
              </a:rPr>
              <a:t>Dự</a:t>
            </a:r>
            <a:r>
              <a:rPr lang="en-US" sz="2200" dirty="0">
                <a:latin typeface="Sabon Next LT (Body)"/>
              </a:rPr>
              <a:t> </a:t>
            </a:r>
            <a:r>
              <a:rPr lang="en-US" sz="2200" dirty="0" err="1">
                <a:latin typeface="Sabon Next LT (Body)"/>
              </a:rPr>
              <a:t>Án</a:t>
            </a:r>
            <a:r>
              <a:rPr lang="en-US" sz="2200" dirty="0">
                <a:latin typeface="Sabon Next LT (Body)"/>
              </a:rPr>
              <a:t> (Executive Summary)</a:t>
            </a:r>
          </a:p>
          <a:p>
            <a:r>
              <a:rPr lang="en-US" sz="2200" dirty="0">
                <a:latin typeface="Sabon Next LT (Body)"/>
              </a:rPr>
              <a:t>1. </a:t>
            </a:r>
            <a:r>
              <a:rPr lang="en-US" sz="2200" dirty="0" err="1">
                <a:latin typeface="Sabon Next LT (Body)"/>
              </a:rPr>
              <a:t>Xác</a:t>
            </a:r>
            <a:r>
              <a:rPr lang="en-US" sz="2200" dirty="0">
                <a:latin typeface="Sabon Next LT (Body)"/>
              </a:rPr>
              <a:t> Định </a:t>
            </a:r>
            <a:r>
              <a:rPr lang="en-US" sz="2200" dirty="0" err="1">
                <a:latin typeface="Sabon Next LT (Body)"/>
              </a:rPr>
              <a:t>Vấn</a:t>
            </a:r>
            <a:r>
              <a:rPr lang="en-US" sz="2200" dirty="0">
                <a:latin typeface="Sabon Next LT (Body)"/>
              </a:rPr>
              <a:t> </a:t>
            </a:r>
            <a:r>
              <a:rPr lang="en-US" sz="2200" dirty="0" err="1">
                <a:latin typeface="Sabon Next LT (Body)"/>
              </a:rPr>
              <a:t>Đề</a:t>
            </a:r>
            <a:r>
              <a:rPr lang="en-US" sz="2200" dirty="0">
                <a:latin typeface="Sabon Next LT (Body)"/>
              </a:rPr>
              <a:t> (Problem Statement)</a:t>
            </a:r>
          </a:p>
          <a:p>
            <a:r>
              <a:rPr lang="en-US" sz="2200" dirty="0">
                <a:latin typeface="Sabon Next LT (Body)"/>
              </a:rPr>
              <a:t>2. </a:t>
            </a:r>
            <a:r>
              <a:rPr lang="en-US" sz="2200" dirty="0" err="1">
                <a:latin typeface="Sabon Next LT (Body)"/>
              </a:rPr>
              <a:t>Kiến</a:t>
            </a:r>
            <a:r>
              <a:rPr lang="en-US" sz="2200" dirty="0">
                <a:latin typeface="Sabon Next LT (Body)"/>
              </a:rPr>
              <a:t> Trúc </a:t>
            </a:r>
            <a:r>
              <a:rPr lang="en-US" sz="2200" dirty="0" err="1">
                <a:latin typeface="Sabon Next LT (Body)"/>
              </a:rPr>
              <a:t>Giải</a:t>
            </a:r>
            <a:r>
              <a:rPr lang="en-US" sz="2200" dirty="0">
                <a:latin typeface="Sabon Next LT (Body)"/>
              </a:rPr>
              <a:t> Pháp (Solution Architecture)</a:t>
            </a:r>
          </a:p>
          <a:p>
            <a:r>
              <a:rPr lang="fr-FR" sz="2200" dirty="0">
                <a:latin typeface="Sabon Next LT (Body)"/>
              </a:rPr>
              <a:t>3. </a:t>
            </a:r>
            <a:r>
              <a:rPr lang="fr-FR" sz="2200" dirty="0" err="1">
                <a:latin typeface="Sabon Next LT (Body)"/>
              </a:rPr>
              <a:t>Triển</a:t>
            </a:r>
            <a:r>
              <a:rPr lang="fr-FR" sz="2200" dirty="0">
                <a:latin typeface="Sabon Next LT (Body)"/>
              </a:rPr>
              <a:t> </a:t>
            </a:r>
            <a:r>
              <a:rPr lang="fr-FR" sz="2200" dirty="0" err="1">
                <a:latin typeface="Sabon Next LT (Body)"/>
              </a:rPr>
              <a:t>Khai</a:t>
            </a:r>
            <a:r>
              <a:rPr lang="fr-FR" sz="2200" dirty="0">
                <a:latin typeface="Sabon Next LT (Body)"/>
              </a:rPr>
              <a:t> </a:t>
            </a:r>
            <a:r>
              <a:rPr lang="fr-FR" sz="2200" dirty="0" err="1">
                <a:latin typeface="Sabon Next LT (Body)"/>
              </a:rPr>
              <a:t>Kỹ</a:t>
            </a:r>
            <a:r>
              <a:rPr lang="fr-FR" sz="2200" dirty="0">
                <a:latin typeface="Sabon Next LT (Body)"/>
              </a:rPr>
              <a:t> </a:t>
            </a:r>
            <a:r>
              <a:rPr lang="fr-FR" sz="2200" dirty="0" err="1">
                <a:latin typeface="Sabon Next LT (Body)"/>
              </a:rPr>
              <a:t>Thuật</a:t>
            </a:r>
            <a:r>
              <a:rPr lang="fr-FR" sz="2200" dirty="0">
                <a:latin typeface="Sabon Next LT (Body)"/>
              </a:rPr>
              <a:t> (</a:t>
            </a:r>
            <a:r>
              <a:rPr lang="fr-FR" sz="2200" dirty="0" err="1">
                <a:latin typeface="Sabon Next LT (Body)"/>
              </a:rPr>
              <a:t>Technical</a:t>
            </a:r>
            <a:r>
              <a:rPr lang="fr-FR" sz="2200" dirty="0">
                <a:latin typeface="Sabon Next LT (Body)"/>
              </a:rPr>
              <a:t> </a:t>
            </a:r>
            <a:r>
              <a:rPr lang="fr-FR" sz="2200" dirty="0" err="1">
                <a:latin typeface="Sabon Next LT (Body)"/>
              </a:rPr>
              <a:t>Implementation</a:t>
            </a:r>
            <a:r>
              <a:rPr lang="fr-FR" sz="2200" dirty="0">
                <a:latin typeface="Sabon Next LT (Body)"/>
              </a:rPr>
              <a:t>)</a:t>
            </a:r>
          </a:p>
          <a:p>
            <a:r>
              <a:rPr lang="en-US" sz="2200" dirty="0">
                <a:latin typeface="Sabon Next LT (Body)"/>
              </a:rPr>
              <a:t>4. </a:t>
            </a:r>
            <a:r>
              <a:rPr lang="en-US" sz="2200" dirty="0" err="1">
                <a:latin typeface="Sabon Next LT (Body)"/>
              </a:rPr>
              <a:t>Thời</a:t>
            </a:r>
            <a:r>
              <a:rPr lang="en-US" sz="2200" dirty="0">
                <a:latin typeface="Sabon Next LT (Body)"/>
              </a:rPr>
              <a:t> Gian &amp; </a:t>
            </a:r>
            <a:r>
              <a:rPr lang="en-US" sz="2200" dirty="0" err="1">
                <a:latin typeface="Sabon Next LT (Body)"/>
              </a:rPr>
              <a:t>Mốc</a:t>
            </a:r>
            <a:r>
              <a:rPr lang="en-US" sz="2200" dirty="0">
                <a:latin typeface="Sabon Next LT (Body)"/>
              </a:rPr>
              <a:t> Quan </a:t>
            </a:r>
            <a:r>
              <a:rPr lang="en-US" sz="2200" dirty="0" err="1">
                <a:latin typeface="Sabon Next LT (Body)"/>
              </a:rPr>
              <a:t>Trọng</a:t>
            </a:r>
            <a:r>
              <a:rPr lang="en-US" sz="2200" dirty="0">
                <a:latin typeface="Sabon Next LT (Body)"/>
              </a:rPr>
              <a:t> (Timeline &amp; Milestones)</a:t>
            </a:r>
          </a:p>
          <a:p>
            <a:r>
              <a:rPr lang="vi-VN" sz="2200" dirty="0">
                <a:latin typeface="Sabon Next LT (Body)"/>
              </a:rPr>
              <a:t>5. Ước Tính Ngân Sách (Budget Estimation)</a:t>
            </a:r>
            <a:endParaRPr lang="en-US" sz="2200" dirty="0">
              <a:latin typeface="Sabon Next LT (Body)"/>
            </a:endParaRPr>
          </a:p>
          <a:p>
            <a:r>
              <a:rPr lang="en-US" sz="2200" dirty="0">
                <a:latin typeface="Sabon Next LT (Body)"/>
              </a:rPr>
              <a:t>6. </a:t>
            </a:r>
            <a:r>
              <a:rPr lang="en-US" sz="2200" dirty="0" err="1">
                <a:latin typeface="Sabon Next LT (Body)"/>
              </a:rPr>
              <a:t>Đánh</a:t>
            </a:r>
            <a:r>
              <a:rPr lang="en-US" sz="2200" dirty="0">
                <a:latin typeface="Sabon Next LT (Body)"/>
              </a:rPr>
              <a:t> </a:t>
            </a:r>
            <a:r>
              <a:rPr lang="en-US" sz="2200" dirty="0" err="1">
                <a:latin typeface="Sabon Next LT (Body)"/>
              </a:rPr>
              <a:t>Giá</a:t>
            </a:r>
            <a:r>
              <a:rPr lang="en-US" sz="2200" dirty="0">
                <a:latin typeface="Sabon Next LT (Body)"/>
              </a:rPr>
              <a:t> </a:t>
            </a:r>
            <a:r>
              <a:rPr lang="en-US" sz="2200" dirty="0" err="1">
                <a:latin typeface="Sabon Next LT (Body)"/>
              </a:rPr>
              <a:t>Rủi</a:t>
            </a:r>
            <a:r>
              <a:rPr lang="en-US" sz="2200" dirty="0">
                <a:latin typeface="Sabon Next LT (Body)"/>
              </a:rPr>
              <a:t> Ro (Risk Assessment)</a:t>
            </a:r>
          </a:p>
          <a:p>
            <a:r>
              <a:rPr lang="en-US" sz="2200" dirty="0">
                <a:latin typeface="Sabon Next LT (Body)"/>
              </a:rPr>
              <a:t>7. </a:t>
            </a:r>
            <a:r>
              <a:rPr lang="en-US" sz="2200" dirty="0" err="1">
                <a:latin typeface="Sabon Next LT (Body)"/>
              </a:rPr>
              <a:t>Kết</a:t>
            </a:r>
            <a:r>
              <a:rPr lang="en-US" sz="2200" dirty="0">
                <a:latin typeface="Sabon Next LT (Body)"/>
              </a:rPr>
              <a:t> </a:t>
            </a:r>
            <a:r>
              <a:rPr lang="en-US" sz="2200" dirty="0" err="1">
                <a:latin typeface="Sabon Next LT (Body)"/>
              </a:rPr>
              <a:t>Quả</a:t>
            </a:r>
            <a:r>
              <a:rPr lang="en-US" sz="2200" dirty="0">
                <a:latin typeface="Sabon Next LT (Body)"/>
              </a:rPr>
              <a:t> </a:t>
            </a:r>
            <a:r>
              <a:rPr lang="en-US" sz="2200" dirty="0" err="1">
                <a:latin typeface="Sabon Next LT (Body)"/>
              </a:rPr>
              <a:t>Mong</a:t>
            </a:r>
            <a:r>
              <a:rPr lang="en-US" sz="2200" dirty="0">
                <a:latin typeface="Sabon Next LT (Body)"/>
              </a:rPr>
              <a:t> </a:t>
            </a:r>
            <a:r>
              <a:rPr lang="en-US" sz="2200" dirty="0" err="1">
                <a:latin typeface="Sabon Next LT (Body)"/>
              </a:rPr>
              <a:t>Đợi</a:t>
            </a:r>
            <a:r>
              <a:rPr lang="en-US" sz="2200" dirty="0">
                <a:latin typeface="Sabon Next LT (Body)"/>
              </a:rPr>
              <a:t> (Expected Outcomes)</a:t>
            </a:r>
          </a:p>
          <a:p>
            <a:endParaRPr lang="vi-VN" b="1"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648661" y="108154"/>
            <a:ext cx="4582100" cy="823453"/>
          </a:xfrm>
        </p:spPr>
        <p:txBody>
          <a:bodyPr/>
          <a:lstStyle/>
          <a:p>
            <a:r>
              <a:rPr lang="en-US" sz="3200" dirty="0">
                <a:latin typeface="Sitka Subheading" pitchFamily="2" charset="0"/>
              </a:rPr>
              <a:t>0. </a:t>
            </a:r>
            <a:r>
              <a:rPr lang="en-US" sz="3200" dirty="0" err="1">
                <a:latin typeface="Sitka Subheading" pitchFamily="2" charset="0"/>
              </a:rPr>
              <a:t>Tóm</a:t>
            </a:r>
            <a:r>
              <a:rPr lang="en-US" sz="3200" dirty="0">
                <a:latin typeface="Sitka Subheading" pitchFamily="2" charset="0"/>
              </a:rPr>
              <a:t> </a:t>
            </a:r>
            <a:r>
              <a:rPr lang="en-US" sz="3200" dirty="0" err="1">
                <a:latin typeface="Sitka Subheading" pitchFamily="2" charset="0"/>
              </a:rPr>
              <a:t>tắt</a:t>
            </a:r>
            <a:r>
              <a:rPr lang="en-US" sz="3200" dirty="0">
                <a:latin typeface="Sitka Subheading" pitchFamily="2" charset="0"/>
              </a:rPr>
              <a:t> </a:t>
            </a:r>
            <a:r>
              <a:rPr lang="en-US" sz="3200" dirty="0" err="1">
                <a:latin typeface="Sitka Subheading" pitchFamily="2" charset="0"/>
              </a:rPr>
              <a:t>dự</a:t>
            </a:r>
            <a:r>
              <a:rPr lang="en-US" sz="3200" dirty="0">
                <a:latin typeface="Sitka Subheading" pitchFamily="2" charset="0"/>
              </a:rPr>
              <a:t> </a:t>
            </a:r>
            <a:r>
              <a:rPr lang="en-US" sz="3200" dirty="0" err="1">
                <a:latin typeface="Sitka Subheading" pitchFamily="2" charset="0"/>
              </a:rPr>
              <a:t>án</a:t>
            </a:r>
            <a:endParaRPr lang="en-US" sz="3200" dirty="0">
              <a:latin typeface="Sitka Subheading" pitchFamily="2" charset="0"/>
            </a:endParaRPr>
          </a:p>
        </p:txBody>
      </p:sp>
      <p:sp>
        <p:nvSpPr>
          <p:cNvPr id="6" name="TextBox 5">
            <a:extLst>
              <a:ext uri="{FF2B5EF4-FFF2-40B4-BE49-F238E27FC236}">
                <a16:creationId xmlns:a16="http://schemas.microsoft.com/office/drawing/2014/main" id="{63CE66DD-F1CC-CFF6-ABC6-35A940A9F9B3}"/>
              </a:ext>
            </a:extLst>
          </p:cNvPr>
          <p:cNvSpPr txBox="1"/>
          <p:nvPr/>
        </p:nvSpPr>
        <p:spPr>
          <a:xfrm>
            <a:off x="1002891" y="909003"/>
            <a:ext cx="7855974" cy="1477328"/>
          </a:xfrm>
          <a:prstGeom prst="rect">
            <a:avLst/>
          </a:prstGeom>
          <a:noFill/>
        </p:spPr>
        <p:txBody>
          <a:bodyPr wrap="square">
            <a:spAutoFit/>
          </a:bodyPr>
          <a:lstStyle/>
          <a:p>
            <a:pPr>
              <a:buNone/>
            </a:pPr>
            <a:r>
              <a:rPr lang="vi-VN" dirty="0"/>
              <a:t>Container đã cách mạng hóa phát triển phần mềm, tuy nhiên nếu không được bảo mật đúng cách, chúng sẽ trở thành mục tiêu tấn công nghiêm trọng. Tài liệu đề xuất này trình bày một giải pháp bảo mật container toàn diện cho các workload chạy trên AWS EKS. Giải pháp bao phủ nhiều lớp từ quét hình ảnh đến phát hiện mối đe dọa thời gian thực và thực thi chính sách.</a:t>
            </a:r>
          </a:p>
        </p:txBody>
      </p:sp>
      <p:sp>
        <p:nvSpPr>
          <p:cNvPr id="9" name="TextBox 8">
            <a:extLst>
              <a:ext uri="{FF2B5EF4-FFF2-40B4-BE49-F238E27FC236}">
                <a16:creationId xmlns:a16="http://schemas.microsoft.com/office/drawing/2014/main" id="{57156AB0-26ED-34C3-4CE6-E57E43F2F545}"/>
              </a:ext>
            </a:extLst>
          </p:cNvPr>
          <p:cNvSpPr txBox="1"/>
          <p:nvPr/>
        </p:nvSpPr>
        <p:spPr>
          <a:xfrm>
            <a:off x="811160" y="3187180"/>
            <a:ext cx="5501150" cy="2369880"/>
          </a:xfrm>
          <a:prstGeom prst="rect">
            <a:avLst/>
          </a:prstGeom>
          <a:noFill/>
        </p:spPr>
        <p:txBody>
          <a:bodyPr wrap="square">
            <a:spAutoFit/>
          </a:bodyPr>
          <a:lstStyle/>
          <a:p>
            <a:pPr>
              <a:buNone/>
            </a:pPr>
            <a:r>
              <a:rPr lang="en-US" sz="2000" b="1" dirty="0" err="1"/>
              <a:t>Tính</a:t>
            </a:r>
            <a:r>
              <a:rPr lang="en-US" sz="2000" b="1" dirty="0"/>
              <a:t> </a:t>
            </a:r>
            <a:r>
              <a:rPr lang="en-US" sz="2000" b="1" dirty="0" err="1"/>
              <a:t>năng</a:t>
            </a:r>
            <a:r>
              <a:rPr lang="en-US" sz="2000" b="1" dirty="0"/>
              <a:t> </a:t>
            </a:r>
            <a:r>
              <a:rPr lang="en-US" sz="2000" b="1" dirty="0" err="1"/>
              <a:t>chính</a:t>
            </a:r>
            <a:r>
              <a:rPr lang="en-US" sz="2000" b="1" dirty="0"/>
              <a:t>:</a:t>
            </a:r>
          </a:p>
          <a:p>
            <a:pPr>
              <a:buNone/>
            </a:pPr>
            <a:endParaRPr lang="en-US" sz="2000" b="1" dirty="0"/>
          </a:p>
          <a:p>
            <a:pPr>
              <a:buFont typeface="Arial" panose="020B0604020202020204" pitchFamily="34" charset="0"/>
              <a:buChar char="•"/>
            </a:pPr>
            <a:r>
              <a:rPr lang="en-US" dirty="0"/>
              <a:t> Bảo </a:t>
            </a:r>
            <a:r>
              <a:rPr lang="en-US" dirty="0" err="1"/>
              <a:t>vệ</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bằng</a:t>
            </a:r>
            <a:r>
              <a:rPr lang="en-US" dirty="0"/>
              <a:t> </a:t>
            </a:r>
            <a:r>
              <a:rPr lang="en-US" b="1" dirty="0"/>
              <a:t>Falco</a:t>
            </a:r>
            <a:endParaRPr lang="en-US" dirty="0"/>
          </a:p>
          <a:p>
            <a:pPr>
              <a:buFont typeface="Arial" panose="020B0604020202020204" pitchFamily="34" charset="0"/>
              <a:buChar char="•"/>
            </a:pPr>
            <a:r>
              <a:rPr lang="en-US" dirty="0"/>
              <a:t> </a:t>
            </a:r>
            <a:r>
              <a:rPr lang="en-US" dirty="0" err="1"/>
              <a:t>Thực</a:t>
            </a:r>
            <a:r>
              <a:rPr lang="en-US" dirty="0"/>
              <a:t> </a:t>
            </a:r>
            <a:r>
              <a:rPr lang="en-US" dirty="0" err="1"/>
              <a:t>thi</a:t>
            </a:r>
            <a:r>
              <a:rPr lang="en-US" dirty="0"/>
              <a:t> </a:t>
            </a:r>
            <a:r>
              <a:rPr lang="en-US" dirty="0" err="1"/>
              <a:t>chính</a:t>
            </a:r>
            <a:r>
              <a:rPr lang="en-US" dirty="0"/>
              <a:t> </a:t>
            </a:r>
            <a:r>
              <a:rPr lang="en-US" dirty="0" err="1"/>
              <a:t>sách</a:t>
            </a:r>
            <a:r>
              <a:rPr lang="en-US" dirty="0"/>
              <a:t> </a:t>
            </a:r>
            <a:r>
              <a:rPr lang="en-US" dirty="0" err="1"/>
              <a:t>bằng</a:t>
            </a:r>
            <a:r>
              <a:rPr lang="en-US" dirty="0"/>
              <a:t> </a:t>
            </a:r>
            <a:r>
              <a:rPr lang="en-US" b="1" dirty="0"/>
              <a:t>OPA Gatekeeper</a:t>
            </a:r>
            <a:endParaRPr lang="en-US" dirty="0"/>
          </a:p>
          <a:p>
            <a:pPr>
              <a:buFont typeface="Arial" panose="020B0604020202020204" pitchFamily="34" charset="0"/>
              <a:buChar char="•"/>
            </a:pPr>
            <a:r>
              <a:rPr lang="en-US" dirty="0"/>
              <a:t> Tuân </a:t>
            </a:r>
            <a:r>
              <a:rPr lang="en-US" dirty="0" err="1"/>
              <a:t>thủ</a:t>
            </a:r>
            <a:r>
              <a:rPr lang="en-US" dirty="0"/>
              <a:t> </a:t>
            </a:r>
            <a:r>
              <a:rPr lang="en-US" b="1" dirty="0"/>
              <a:t>CIS Benchmark</a:t>
            </a:r>
            <a:r>
              <a:rPr lang="en-US" dirty="0"/>
              <a:t> </a:t>
            </a:r>
            <a:r>
              <a:rPr lang="en-US" dirty="0" err="1"/>
              <a:t>với</a:t>
            </a:r>
            <a:r>
              <a:rPr lang="en-US" dirty="0"/>
              <a:t> </a:t>
            </a:r>
            <a:r>
              <a:rPr lang="en-US" dirty="0" err="1"/>
              <a:t>kube</a:t>
            </a:r>
            <a:r>
              <a:rPr lang="en-US" dirty="0"/>
              <a:t>-bench</a:t>
            </a:r>
          </a:p>
          <a:p>
            <a:pPr>
              <a:buFont typeface="Arial" panose="020B0604020202020204" pitchFamily="34" charset="0"/>
              <a:buChar char="•"/>
            </a:pPr>
            <a:r>
              <a:rPr lang="en-US" dirty="0"/>
              <a:t> </a:t>
            </a:r>
            <a:r>
              <a:rPr lang="en-US" dirty="0" err="1"/>
              <a:t>Quét</a:t>
            </a:r>
            <a:r>
              <a:rPr lang="en-US" dirty="0"/>
              <a:t> </a:t>
            </a:r>
            <a:r>
              <a:rPr lang="en-US" dirty="0" err="1"/>
              <a:t>lỗ</a:t>
            </a:r>
            <a:r>
              <a:rPr lang="en-US" dirty="0"/>
              <a:t> </a:t>
            </a:r>
            <a:r>
              <a:rPr lang="en-US" dirty="0" err="1"/>
              <a:t>hổng</a:t>
            </a:r>
            <a:r>
              <a:rPr lang="en-US" dirty="0"/>
              <a:t> </a:t>
            </a:r>
            <a:r>
              <a:rPr lang="en-US" dirty="0" err="1"/>
              <a:t>bằng</a:t>
            </a:r>
            <a:r>
              <a:rPr lang="en-US" dirty="0"/>
              <a:t> </a:t>
            </a:r>
            <a:r>
              <a:rPr lang="en-US" b="1" dirty="0" err="1"/>
              <a:t>Trivy</a:t>
            </a:r>
            <a:endParaRPr lang="en-US" dirty="0"/>
          </a:p>
          <a:p>
            <a:pPr>
              <a:buFont typeface="Arial" panose="020B0604020202020204" pitchFamily="34" charset="0"/>
              <a:buChar char="•"/>
            </a:pPr>
            <a:r>
              <a:rPr lang="en-US" dirty="0"/>
              <a:t> </a:t>
            </a:r>
            <a:r>
              <a:rPr lang="en-US" dirty="0" err="1"/>
              <a:t>Phân</a:t>
            </a:r>
            <a:r>
              <a:rPr lang="en-US" dirty="0"/>
              <a:t> </a:t>
            </a:r>
            <a:r>
              <a:rPr lang="en-US" dirty="0" err="1"/>
              <a:t>tách</a:t>
            </a:r>
            <a:r>
              <a:rPr lang="en-US" dirty="0"/>
              <a:t> </a:t>
            </a:r>
            <a:r>
              <a:rPr lang="en-US" dirty="0" err="1"/>
              <a:t>mạng</a:t>
            </a:r>
            <a:r>
              <a:rPr lang="en-US" dirty="0"/>
              <a:t> </a:t>
            </a:r>
            <a:r>
              <a:rPr lang="en-US" dirty="0" err="1"/>
              <a:t>với</a:t>
            </a:r>
            <a:r>
              <a:rPr lang="en-US" dirty="0"/>
              <a:t> </a:t>
            </a:r>
            <a:r>
              <a:rPr lang="en-US" b="1" dirty="0"/>
              <a:t>Kubernetes </a:t>
            </a:r>
            <a:r>
              <a:rPr lang="en-US" b="1" dirty="0" err="1"/>
              <a:t>NetworkPolicy</a:t>
            </a:r>
            <a:endParaRPr lang="en-US" dirty="0"/>
          </a:p>
          <a:p>
            <a:pPr>
              <a:buFont typeface="Arial" panose="020B0604020202020204" pitchFamily="34" charset="0"/>
              <a:buChar char="•"/>
            </a:pPr>
            <a:r>
              <a:rPr lang="en-US" dirty="0"/>
              <a:t> </a:t>
            </a:r>
            <a:r>
              <a:rPr lang="en-US" dirty="0" err="1"/>
              <a:t>Ứng</a:t>
            </a:r>
            <a:r>
              <a:rPr lang="en-US" dirty="0"/>
              <a:t> </a:t>
            </a:r>
            <a:r>
              <a:rPr lang="en-US" dirty="0" err="1"/>
              <a:t>phó</a:t>
            </a:r>
            <a:r>
              <a:rPr lang="en-US" dirty="0"/>
              <a:t> </a:t>
            </a:r>
            <a:r>
              <a:rPr lang="en-US" dirty="0" err="1"/>
              <a:t>sự</a:t>
            </a:r>
            <a:r>
              <a:rPr lang="en-US" dirty="0"/>
              <a:t> </a:t>
            </a:r>
            <a:r>
              <a:rPr lang="en-US" dirty="0" err="1"/>
              <a:t>cố</a:t>
            </a:r>
            <a:r>
              <a:rPr lang="en-US" dirty="0"/>
              <a:t> </a:t>
            </a:r>
            <a:r>
              <a:rPr lang="en-US" dirty="0" err="1"/>
              <a:t>và</a:t>
            </a:r>
            <a:r>
              <a:rPr lang="en-US" dirty="0"/>
              <a:t> </a:t>
            </a:r>
            <a:r>
              <a:rPr lang="en-US" dirty="0" err="1"/>
              <a:t>khắc</a:t>
            </a:r>
            <a:r>
              <a:rPr lang="en-US" dirty="0"/>
              <a:t> </a:t>
            </a:r>
            <a:r>
              <a:rPr lang="en-US" dirty="0" err="1"/>
              <a:t>phục</a:t>
            </a:r>
            <a:r>
              <a:rPr lang="en-US" dirty="0"/>
              <a:t> </a:t>
            </a:r>
            <a:r>
              <a:rPr lang="en-US" dirty="0" err="1"/>
              <a:t>tự</a:t>
            </a:r>
            <a:r>
              <a:rPr lang="en-US" dirty="0"/>
              <a:t> </a:t>
            </a:r>
            <a:r>
              <a:rPr lang="en-US" dirty="0" err="1"/>
              <a:t>động</a:t>
            </a:r>
            <a:endParaRPr lang="en-US" dirty="0"/>
          </a:p>
        </p:txBody>
      </p:sp>
      <p:sp>
        <p:nvSpPr>
          <p:cNvPr id="11" name="TextBox 10">
            <a:extLst>
              <a:ext uri="{FF2B5EF4-FFF2-40B4-BE49-F238E27FC236}">
                <a16:creationId xmlns:a16="http://schemas.microsoft.com/office/drawing/2014/main" id="{D3600414-E14D-879D-6C7E-656F96AF845A}"/>
              </a:ext>
            </a:extLst>
          </p:cNvPr>
          <p:cNvSpPr txBox="1"/>
          <p:nvPr/>
        </p:nvSpPr>
        <p:spPr>
          <a:xfrm>
            <a:off x="6312310" y="3187180"/>
            <a:ext cx="3082414" cy="400110"/>
          </a:xfrm>
          <a:prstGeom prst="rect">
            <a:avLst/>
          </a:prstGeom>
          <a:noFill/>
        </p:spPr>
        <p:txBody>
          <a:bodyPr wrap="square">
            <a:spAutoFit/>
          </a:bodyPr>
          <a:lstStyle/>
          <a:p>
            <a:pPr>
              <a:buNone/>
            </a:pPr>
            <a:r>
              <a:rPr lang="en-US" sz="2000" b="1" dirty="0"/>
              <a:t>Lợi </a:t>
            </a:r>
            <a:r>
              <a:rPr lang="en-US" sz="2000" b="1" dirty="0" err="1"/>
              <a:t>ích</a:t>
            </a:r>
            <a:r>
              <a:rPr lang="en-US" sz="2000" b="1" dirty="0"/>
              <a:t> </a:t>
            </a:r>
            <a:r>
              <a:rPr lang="en-US" sz="2000" b="1" dirty="0" err="1"/>
              <a:t>kinh</a:t>
            </a:r>
            <a:r>
              <a:rPr lang="en-US" sz="2000" b="1" dirty="0"/>
              <a:t> </a:t>
            </a:r>
            <a:r>
              <a:rPr lang="en-US" sz="2000" b="1" dirty="0" err="1"/>
              <a:t>doanh</a:t>
            </a:r>
            <a:r>
              <a:rPr lang="en-US" sz="2000" b="1" dirty="0"/>
              <a:t>:</a:t>
            </a:r>
          </a:p>
        </p:txBody>
      </p:sp>
      <p:sp>
        <p:nvSpPr>
          <p:cNvPr id="13" name="TextBox 12">
            <a:extLst>
              <a:ext uri="{FF2B5EF4-FFF2-40B4-BE49-F238E27FC236}">
                <a16:creationId xmlns:a16="http://schemas.microsoft.com/office/drawing/2014/main" id="{5B6F451F-EADA-32D5-804C-8EA307727965}"/>
              </a:ext>
            </a:extLst>
          </p:cNvPr>
          <p:cNvSpPr txBox="1"/>
          <p:nvPr/>
        </p:nvSpPr>
        <p:spPr>
          <a:xfrm>
            <a:off x="6238567" y="3757196"/>
            <a:ext cx="4940710" cy="1754326"/>
          </a:xfrm>
          <a:prstGeom prst="rect">
            <a:avLst/>
          </a:prstGeom>
          <a:noFill/>
        </p:spPr>
        <p:txBody>
          <a:bodyPr wrap="square">
            <a:spAutoFit/>
          </a:bodyPr>
          <a:lstStyle/>
          <a:p>
            <a:pPr>
              <a:buFont typeface="Arial" panose="020B0604020202020204" pitchFamily="34" charset="0"/>
              <a:buChar char="•"/>
            </a:pPr>
            <a:r>
              <a:rPr lang="en-US" dirty="0"/>
              <a:t> </a:t>
            </a:r>
            <a:r>
              <a:rPr lang="en-US" dirty="0" err="1"/>
              <a:t>Giảm</a:t>
            </a:r>
            <a:r>
              <a:rPr lang="en-US" dirty="0"/>
              <a:t> </a:t>
            </a:r>
            <a:r>
              <a:rPr lang="en-US" dirty="0" err="1"/>
              <a:t>thiểu</a:t>
            </a:r>
            <a:r>
              <a:rPr lang="en-US" dirty="0"/>
              <a:t> </a:t>
            </a:r>
            <a:r>
              <a:rPr lang="en-US" dirty="0" err="1"/>
              <a:t>rủi</a:t>
            </a:r>
            <a:r>
              <a:rPr lang="en-US" dirty="0"/>
              <a:t> </a:t>
            </a:r>
            <a:r>
              <a:rPr lang="en-US" dirty="0" err="1"/>
              <a:t>ro</a:t>
            </a:r>
            <a:r>
              <a:rPr lang="en-US" dirty="0"/>
              <a:t> </a:t>
            </a:r>
            <a:r>
              <a:rPr lang="en-US" dirty="0" err="1"/>
              <a:t>rò</a:t>
            </a:r>
            <a:r>
              <a:rPr lang="en-US" dirty="0"/>
              <a:t> </a:t>
            </a:r>
            <a:r>
              <a:rPr lang="en-US" dirty="0" err="1"/>
              <a:t>rỉ</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tấn</a:t>
            </a:r>
            <a:r>
              <a:rPr lang="en-US" dirty="0"/>
              <a:t> </a:t>
            </a:r>
            <a:r>
              <a:rPr lang="en-US" dirty="0" err="1"/>
              <a:t>công</a:t>
            </a:r>
            <a:r>
              <a:rPr lang="en-US" dirty="0"/>
              <a:t> </a:t>
            </a:r>
            <a:r>
              <a:rPr lang="en-US" dirty="0" err="1"/>
              <a:t>chuỗi</a:t>
            </a:r>
            <a:r>
              <a:rPr lang="en-US" dirty="0"/>
              <a:t> </a:t>
            </a:r>
            <a:r>
              <a:rPr lang="en-US" dirty="0" err="1"/>
              <a:t>cung</a:t>
            </a:r>
            <a:r>
              <a:rPr lang="en-US" dirty="0"/>
              <a:t> </a:t>
            </a:r>
            <a:r>
              <a:rPr lang="en-US" dirty="0" err="1"/>
              <a:t>ứng</a:t>
            </a:r>
            <a:endParaRPr lang="en-US" dirty="0"/>
          </a:p>
          <a:p>
            <a:pPr>
              <a:buFont typeface="Arial" panose="020B0604020202020204" pitchFamily="34" charset="0"/>
              <a:buChar char="•"/>
            </a:pPr>
            <a:r>
              <a:rPr lang="en-US" dirty="0"/>
              <a:t> </a:t>
            </a:r>
            <a:r>
              <a:rPr lang="en-US" dirty="0" err="1"/>
              <a:t>Đảm</a:t>
            </a:r>
            <a:r>
              <a:rPr lang="en-US" dirty="0"/>
              <a:t> </a:t>
            </a:r>
            <a:r>
              <a:rPr lang="en-US" dirty="0" err="1"/>
              <a:t>bảo</a:t>
            </a:r>
            <a:r>
              <a:rPr lang="en-US" dirty="0"/>
              <a:t> </a:t>
            </a:r>
            <a:r>
              <a:rPr lang="en-US" dirty="0" err="1"/>
              <a:t>tuân</a:t>
            </a:r>
            <a:r>
              <a:rPr lang="en-US" dirty="0"/>
              <a:t> </a:t>
            </a:r>
            <a:r>
              <a:rPr lang="en-US" dirty="0" err="1"/>
              <a:t>thủ</a:t>
            </a:r>
            <a:r>
              <a:rPr lang="en-US" dirty="0"/>
              <a:t> </a:t>
            </a:r>
            <a:r>
              <a:rPr lang="en-US" dirty="0" err="1"/>
              <a:t>tiêu</a:t>
            </a:r>
            <a:r>
              <a:rPr lang="en-US" dirty="0"/>
              <a:t> </a:t>
            </a:r>
            <a:r>
              <a:rPr lang="en-US" dirty="0" err="1"/>
              <a:t>chuẩn</a:t>
            </a:r>
            <a:r>
              <a:rPr lang="en-US" dirty="0"/>
              <a:t> CIS</a:t>
            </a:r>
          </a:p>
          <a:p>
            <a:pPr>
              <a:buFont typeface="Arial" panose="020B0604020202020204" pitchFamily="34" charset="0"/>
              <a:buChar char="•"/>
            </a:pPr>
            <a:r>
              <a:rPr lang="en-US" dirty="0"/>
              <a:t> </a:t>
            </a:r>
            <a:r>
              <a:rPr lang="en-US" dirty="0" err="1"/>
              <a:t>Tiết</a:t>
            </a:r>
            <a:r>
              <a:rPr lang="en-US" dirty="0"/>
              <a:t> </a:t>
            </a:r>
            <a:r>
              <a:rPr lang="en-US" dirty="0" err="1"/>
              <a:t>kiệm</a:t>
            </a:r>
            <a:r>
              <a:rPr lang="en-US" dirty="0"/>
              <a:t> </a:t>
            </a:r>
            <a:r>
              <a:rPr lang="en-US" dirty="0" err="1"/>
              <a:t>thời</a:t>
            </a:r>
            <a:r>
              <a:rPr lang="en-US" dirty="0"/>
              <a:t> </a:t>
            </a:r>
            <a:r>
              <a:rPr lang="en-US" dirty="0" err="1"/>
              <a:t>gian</a:t>
            </a:r>
            <a:r>
              <a:rPr lang="en-US" dirty="0"/>
              <a:t> </a:t>
            </a:r>
            <a:r>
              <a:rPr lang="en-US" dirty="0" err="1"/>
              <a:t>và</a:t>
            </a:r>
            <a:r>
              <a:rPr lang="en-US" dirty="0"/>
              <a:t> chi </a:t>
            </a:r>
            <a:r>
              <a:rPr lang="en-US" dirty="0" err="1"/>
              <a:t>phí</a:t>
            </a:r>
            <a:r>
              <a:rPr lang="en-US" dirty="0"/>
              <a:t> </a:t>
            </a:r>
            <a:r>
              <a:rPr lang="en-US" dirty="0" err="1"/>
              <a:t>kiểm</a:t>
            </a:r>
            <a:r>
              <a:rPr lang="en-US" dirty="0"/>
              <a:t> </a:t>
            </a:r>
            <a:r>
              <a:rPr lang="en-US" dirty="0" err="1"/>
              <a:t>tra</a:t>
            </a:r>
            <a:r>
              <a:rPr lang="en-US" dirty="0"/>
              <a:t> </a:t>
            </a:r>
            <a:r>
              <a:rPr lang="en-US" dirty="0" err="1"/>
              <a:t>bảo</a:t>
            </a:r>
            <a:r>
              <a:rPr lang="en-US" dirty="0"/>
              <a:t> </a:t>
            </a:r>
            <a:r>
              <a:rPr lang="en-US" dirty="0" err="1"/>
              <a:t>mật</a:t>
            </a:r>
            <a:r>
              <a:rPr lang="en-US" dirty="0"/>
              <a:t> </a:t>
            </a:r>
            <a:r>
              <a:rPr lang="en-US" dirty="0" err="1"/>
              <a:t>thủ</a:t>
            </a:r>
            <a:r>
              <a:rPr lang="en-US" dirty="0"/>
              <a:t> </a:t>
            </a:r>
            <a:r>
              <a:rPr lang="en-US" dirty="0" err="1"/>
              <a:t>công</a:t>
            </a:r>
            <a:endParaRPr lang="en-US" dirty="0"/>
          </a:p>
          <a:p>
            <a:pPr>
              <a:buFont typeface="Arial" panose="020B0604020202020204" pitchFamily="34" charset="0"/>
              <a:buChar char="•"/>
            </a:pPr>
            <a:r>
              <a:rPr lang="en-US" dirty="0"/>
              <a:t> </a:t>
            </a:r>
            <a:r>
              <a:rPr lang="en-US" dirty="0" err="1"/>
              <a:t>Chuẩn</a:t>
            </a:r>
            <a:r>
              <a:rPr lang="en-US" dirty="0"/>
              <a:t> </a:t>
            </a:r>
            <a:r>
              <a:rPr lang="en-US" dirty="0" err="1"/>
              <a:t>bị</a:t>
            </a:r>
            <a:r>
              <a:rPr lang="en-US" dirty="0"/>
              <a:t> </a:t>
            </a:r>
            <a:r>
              <a:rPr lang="en-US" dirty="0" err="1"/>
              <a:t>cho</a:t>
            </a:r>
            <a:r>
              <a:rPr lang="en-US" dirty="0"/>
              <a:t> </a:t>
            </a:r>
            <a:r>
              <a:rPr lang="en-US" dirty="0" err="1"/>
              <a:t>kiểm</a:t>
            </a:r>
            <a:r>
              <a:rPr lang="en-US" dirty="0"/>
              <a:t> </a:t>
            </a:r>
            <a:r>
              <a:rPr lang="en-US" dirty="0" err="1"/>
              <a:t>toán</a:t>
            </a:r>
            <a:r>
              <a:rPr lang="en-US" dirty="0"/>
              <a:t> </a:t>
            </a:r>
            <a:r>
              <a:rPr lang="en-US" dirty="0" err="1"/>
              <a:t>và</a:t>
            </a:r>
            <a:r>
              <a:rPr lang="en-US" dirty="0"/>
              <a:t> </a:t>
            </a:r>
            <a:r>
              <a:rPr lang="en-US" dirty="0" err="1"/>
              <a:t>chứng</a:t>
            </a:r>
            <a:r>
              <a:rPr lang="en-US" dirty="0"/>
              <a:t> </a:t>
            </a:r>
            <a:r>
              <a:rPr lang="en-US" dirty="0" err="1"/>
              <a:t>chỉ</a:t>
            </a:r>
            <a:r>
              <a:rPr lang="en-US" dirty="0"/>
              <a:t> </a:t>
            </a:r>
            <a:r>
              <a:rPr lang="en-US" dirty="0" err="1"/>
              <a:t>bảo</a:t>
            </a:r>
            <a:r>
              <a:rPr lang="en-US" dirty="0"/>
              <a:t> </a:t>
            </a:r>
            <a:r>
              <a:rPr lang="en-US" dirty="0" err="1"/>
              <a:t>mật</a:t>
            </a:r>
            <a:endParaRPr lang="en-US" dirty="0"/>
          </a:p>
        </p:txBody>
      </p:sp>
      <p:cxnSp>
        <p:nvCxnSpPr>
          <p:cNvPr id="15" name="Straight Connector 14">
            <a:extLst>
              <a:ext uri="{FF2B5EF4-FFF2-40B4-BE49-F238E27FC236}">
                <a16:creationId xmlns:a16="http://schemas.microsoft.com/office/drawing/2014/main" id="{88504757-192D-D261-77A0-4C62A240BBA7}"/>
              </a:ext>
            </a:extLst>
          </p:cNvPr>
          <p:cNvCxnSpPr/>
          <p:nvPr/>
        </p:nvCxnSpPr>
        <p:spPr>
          <a:xfrm>
            <a:off x="5987845" y="3187180"/>
            <a:ext cx="0" cy="23698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9E523-6287-78FB-81D2-7488FA337C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E0B73F-CD63-0BAF-05EB-100076210683}"/>
              </a:ext>
            </a:extLst>
          </p:cNvPr>
          <p:cNvSpPr>
            <a:spLocks noGrp="1"/>
          </p:cNvSpPr>
          <p:nvPr>
            <p:ph type="title"/>
          </p:nvPr>
        </p:nvSpPr>
        <p:spPr>
          <a:xfrm>
            <a:off x="648661" y="108154"/>
            <a:ext cx="4582100" cy="823453"/>
          </a:xfrm>
        </p:spPr>
        <p:txBody>
          <a:bodyPr/>
          <a:lstStyle/>
          <a:p>
            <a:r>
              <a:rPr lang="en-US" sz="3200" dirty="0">
                <a:latin typeface="Sitka Subheading" pitchFamily="2" charset="0"/>
              </a:rPr>
              <a:t>0. </a:t>
            </a:r>
            <a:r>
              <a:rPr lang="en-US" sz="3200" dirty="0" err="1">
                <a:latin typeface="Sitka Subheading" pitchFamily="2" charset="0"/>
              </a:rPr>
              <a:t>Tóm</a:t>
            </a:r>
            <a:r>
              <a:rPr lang="en-US" sz="3200" dirty="0">
                <a:latin typeface="Sitka Subheading" pitchFamily="2" charset="0"/>
              </a:rPr>
              <a:t> </a:t>
            </a:r>
            <a:r>
              <a:rPr lang="en-US" sz="3200" dirty="0" err="1">
                <a:latin typeface="Sitka Subheading" pitchFamily="2" charset="0"/>
              </a:rPr>
              <a:t>tắt</a:t>
            </a:r>
            <a:r>
              <a:rPr lang="en-US" sz="3200" dirty="0">
                <a:latin typeface="Sitka Subheading" pitchFamily="2" charset="0"/>
              </a:rPr>
              <a:t> </a:t>
            </a:r>
            <a:r>
              <a:rPr lang="en-US" sz="3200" dirty="0" err="1">
                <a:latin typeface="Sitka Subheading" pitchFamily="2" charset="0"/>
              </a:rPr>
              <a:t>dự</a:t>
            </a:r>
            <a:r>
              <a:rPr lang="en-US" sz="3200" dirty="0">
                <a:latin typeface="Sitka Subheading" pitchFamily="2" charset="0"/>
              </a:rPr>
              <a:t> </a:t>
            </a:r>
            <a:r>
              <a:rPr lang="en-US" sz="3200" dirty="0" err="1">
                <a:latin typeface="Sitka Subheading" pitchFamily="2" charset="0"/>
              </a:rPr>
              <a:t>án</a:t>
            </a:r>
            <a:endParaRPr lang="en-US" sz="3200" dirty="0">
              <a:latin typeface="Sitka Subheading" pitchFamily="2" charset="0"/>
            </a:endParaRPr>
          </a:p>
        </p:txBody>
      </p:sp>
      <p:sp>
        <p:nvSpPr>
          <p:cNvPr id="5" name="TextBox 4">
            <a:extLst>
              <a:ext uri="{FF2B5EF4-FFF2-40B4-BE49-F238E27FC236}">
                <a16:creationId xmlns:a16="http://schemas.microsoft.com/office/drawing/2014/main" id="{55C347B0-506A-E3BC-CA7F-EC0BCAF13455}"/>
              </a:ext>
            </a:extLst>
          </p:cNvPr>
          <p:cNvSpPr txBox="1"/>
          <p:nvPr/>
        </p:nvSpPr>
        <p:spPr>
          <a:xfrm>
            <a:off x="934064" y="1710266"/>
            <a:ext cx="8593394" cy="3695050"/>
          </a:xfrm>
          <a:prstGeom prst="rect">
            <a:avLst/>
          </a:prstGeom>
          <a:noFill/>
        </p:spPr>
        <p:txBody>
          <a:bodyPr wrap="square">
            <a:spAutoFit/>
          </a:bodyPr>
          <a:lstStyle/>
          <a:p>
            <a:pPr marL="0" marR="0">
              <a:lnSpc>
                <a:spcPct val="115000"/>
              </a:lnSpc>
              <a:spcAft>
                <a:spcPts val="800"/>
              </a:spcAft>
              <a:buNone/>
            </a:pPr>
            <a:r>
              <a:rPr lang="en-US" sz="2000" b="1" kern="100" dirty="0" err="1">
                <a:effectLst/>
                <a:latin typeface="Sabon Next LT (Body)"/>
                <a:ea typeface="Calibri" panose="020F0502020204030204" pitchFamily="34" charset="0"/>
                <a:cs typeface="Times New Roman" panose="02020603050405020304" pitchFamily="18" charset="0"/>
              </a:rPr>
              <a:t>Đầu</a:t>
            </a:r>
            <a:r>
              <a:rPr lang="en-US" sz="2000" b="1" kern="100" dirty="0">
                <a:effectLst/>
                <a:latin typeface="Sabon Next LT (Body)"/>
                <a:ea typeface="Calibri" panose="020F0502020204030204" pitchFamily="34" charset="0"/>
                <a:cs typeface="Times New Roman" panose="02020603050405020304" pitchFamily="18" charset="0"/>
              </a:rPr>
              <a:t> </a:t>
            </a:r>
            <a:r>
              <a:rPr lang="en-US" sz="2000" b="1" kern="100" dirty="0" err="1">
                <a:latin typeface="Sabon Next LT (Body)"/>
                <a:ea typeface="Calibri" panose="020F0502020204030204" pitchFamily="34" charset="0"/>
                <a:cs typeface="Times New Roman" panose="02020603050405020304" pitchFamily="18" charset="0"/>
              </a:rPr>
              <a:t>t</a:t>
            </a:r>
            <a:r>
              <a:rPr lang="en-US" sz="2000" b="1" kern="100" dirty="0" err="1">
                <a:effectLst/>
                <a:latin typeface="Sabon Next LT (Body)"/>
                <a:ea typeface="Calibri" panose="020F0502020204030204" pitchFamily="34" charset="0"/>
                <a:cs typeface="Times New Roman" panose="02020603050405020304" pitchFamily="18" charset="0"/>
              </a:rPr>
              <a:t>ư</a:t>
            </a:r>
            <a:r>
              <a:rPr lang="en-US" sz="2000" b="1" kern="100" dirty="0">
                <a:effectLst/>
                <a:latin typeface="Sabon Next LT (Body)"/>
                <a:ea typeface="Calibri" panose="020F0502020204030204" pitchFamily="34" charset="0"/>
                <a:cs typeface="Times New Roman" panose="02020603050405020304" pitchFamily="18" charset="0"/>
              </a:rPr>
              <a:t> &amp; </a:t>
            </a:r>
            <a:r>
              <a:rPr lang="en-US" sz="2000" b="1" kern="100" dirty="0" err="1">
                <a:latin typeface="Sabon Next LT (Body)"/>
                <a:ea typeface="Calibri" panose="020F0502020204030204" pitchFamily="34" charset="0"/>
                <a:cs typeface="Times New Roman" panose="02020603050405020304" pitchFamily="18" charset="0"/>
              </a:rPr>
              <a:t>t</a:t>
            </a:r>
            <a:r>
              <a:rPr lang="en-US" sz="2000" b="1" kern="100" dirty="0" err="1">
                <a:effectLst/>
                <a:latin typeface="Sabon Next LT (Body)"/>
                <a:ea typeface="Calibri" panose="020F0502020204030204" pitchFamily="34" charset="0"/>
                <a:cs typeface="Times New Roman" panose="02020603050405020304" pitchFamily="18" charset="0"/>
              </a:rPr>
              <a:t>hời</a:t>
            </a:r>
            <a:r>
              <a:rPr lang="en-US" sz="2000" b="1" kern="100" dirty="0">
                <a:effectLst/>
                <a:latin typeface="Sabon Next LT (Body)"/>
                <a:ea typeface="Calibri" panose="020F0502020204030204" pitchFamily="34" charset="0"/>
                <a:cs typeface="Times New Roman" panose="02020603050405020304" pitchFamily="18" charset="0"/>
              </a:rPr>
              <a:t> </a:t>
            </a:r>
            <a:r>
              <a:rPr lang="en-US" sz="2000" b="1" kern="100" dirty="0" err="1">
                <a:latin typeface="Sabon Next LT (Body)"/>
                <a:ea typeface="Calibri" panose="020F0502020204030204" pitchFamily="34" charset="0"/>
                <a:cs typeface="Times New Roman" panose="02020603050405020304" pitchFamily="18" charset="0"/>
              </a:rPr>
              <a:t>g</a:t>
            </a:r>
            <a:r>
              <a:rPr lang="en-US" sz="2000" b="1" kern="100" dirty="0" err="1">
                <a:effectLst/>
                <a:latin typeface="Sabon Next LT (Body)"/>
                <a:ea typeface="Calibri" panose="020F0502020204030204" pitchFamily="34" charset="0"/>
                <a:cs typeface="Times New Roman" panose="02020603050405020304" pitchFamily="18" charset="0"/>
              </a:rPr>
              <a:t>ian</a:t>
            </a:r>
            <a:r>
              <a:rPr lang="en-US" sz="2000" b="1" kern="100" dirty="0">
                <a:effectLst/>
                <a:latin typeface="Sabon Next LT (Body)"/>
                <a:ea typeface="Calibri" panose="020F0502020204030204" pitchFamily="34" charset="0"/>
                <a:cs typeface="Times New Roman" panose="02020603050405020304" pitchFamily="18" charset="0"/>
              </a:rPr>
              <a:t>:</a:t>
            </a:r>
            <a:endParaRPr lang="en-US" sz="2000" kern="100" dirty="0">
              <a:effectLst/>
              <a:latin typeface="Sabon Next LT (Body)"/>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Sabon Next LT (Body)"/>
                <a:ea typeface="Calibri" panose="020F0502020204030204" pitchFamily="34" charset="0"/>
                <a:cs typeface="Times New Roman" panose="02020603050405020304" pitchFamily="18" charset="0"/>
              </a:rPr>
              <a:t>Chi </a:t>
            </a:r>
            <a:r>
              <a:rPr lang="en-US" sz="1800" kern="100" dirty="0" err="1">
                <a:effectLst/>
                <a:latin typeface="Sabon Next LT (Body)"/>
                <a:ea typeface="Calibri" panose="020F0502020204030204" pitchFamily="34" charset="0"/>
                <a:cs typeface="Times New Roman" panose="02020603050405020304" pitchFamily="18" charset="0"/>
              </a:rPr>
              <a:t>phí</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ước</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tính</a:t>
            </a:r>
            <a:r>
              <a:rPr lang="en-US" sz="1800" kern="100" dirty="0">
                <a:effectLst/>
                <a:latin typeface="Sabon Next LT (Body)"/>
                <a:ea typeface="Calibri" panose="020F0502020204030204" pitchFamily="34" charset="0"/>
                <a:cs typeface="Times New Roman" panose="02020603050405020304" pitchFamily="18" charset="0"/>
              </a:rPr>
              <a:t>: $300–500/</a:t>
            </a:r>
            <a:r>
              <a:rPr lang="en-US" sz="1800" kern="100" dirty="0" err="1">
                <a:effectLst/>
                <a:latin typeface="Sabon Next LT (Body)"/>
                <a:ea typeface="Calibri" panose="020F0502020204030204" pitchFamily="34" charset="0"/>
                <a:cs typeface="Times New Roman" panose="02020603050405020304" pitchFamily="18" charset="0"/>
              </a:rPr>
              <a:t>tháng</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cho</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môi</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trường</a:t>
            </a:r>
            <a:r>
              <a:rPr lang="en-US" sz="1800" kern="100" dirty="0">
                <a:effectLst/>
                <a:latin typeface="Sabon Next LT (Body)"/>
                <a:ea typeface="Calibri" panose="020F0502020204030204" pitchFamily="34" charset="0"/>
                <a:cs typeface="Times New Roman" panose="02020603050405020304" pitchFamily="18" charset="0"/>
              </a:rPr>
              <a:t> staging </a:t>
            </a:r>
            <a:r>
              <a:rPr lang="en-US" sz="1800" kern="100" dirty="0" err="1">
                <a:effectLst/>
                <a:latin typeface="Sabon Next LT (Body)"/>
                <a:ea typeface="Calibri" panose="020F0502020204030204" pitchFamily="34" charset="0"/>
                <a:cs typeface="Times New Roman" panose="02020603050405020304" pitchFamily="18" charset="0"/>
              </a:rPr>
              <a:t>trên</a:t>
            </a:r>
            <a:r>
              <a:rPr lang="en-US" sz="1800" kern="100" dirty="0">
                <a:effectLst/>
                <a:latin typeface="Sabon Next LT (Body)"/>
                <a:ea typeface="Calibri" panose="020F0502020204030204" pitchFamily="34" charset="0"/>
                <a:cs typeface="Times New Roman" panose="02020603050405020304" pitchFamily="18" charset="0"/>
              </a:rPr>
              <a:t> AWS EKS </a:t>
            </a:r>
            <a:r>
              <a:rPr lang="en-US" sz="1800" kern="100" dirty="0" err="1">
                <a:effectLst/>
                <a:latin typeface="Sabon Next LT (Body)"/>
                <a:ea typeface="Calibri" panose="020F0502020204030204" pitchFamily="34" charset="0"/>
                <a:cs typeface="Times New Roman" panose="02020603050405020304" pitchFamily="18" charset="0"/>
              </a:rPr>
              <a:t>và</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các</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công</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cụ</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bảo</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mật</a:t>
            </a:r>
            <a:endParaRPr lang="en-US" sz="1800" kern="100" dirty="0">
              <a:effectLst/>
              <a:latin typeface="Sabon Next LT (Body)"/>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err="1">
                <a:effectLst/>
                <a:latin typeface="Sabon Next LT (Body)"/>
                <a:ea typeface="Calibri" panose="020F0502020204030204" pitchFamily="34" charset="0"/>
                <a:cs typeface="Times New Roman" panose="02020603050405020304" pitchFamily="18" charset="0"/>
              </a:rPr>
              <a:t>Thời</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gian</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thực</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hiện</a:t>
            </a:r>
            <a:r>
              <a:rPr lang="en-US" sz="1800" kern="100" dirty="0">
                <a:effectLst/>
                <a:latin typeface="Sabon Next LT (Body)"/>
                <a:ea typeface="Calibri" panose="020F0502020204030204" pitchFamily="34" charset="0"/>
                <a:cs typeface="Times New Roman" panose="02020603050405020304" pitchFamily="18" charset="0"/>
              </a:rPr>
              <a:t>: 6 </a:t>
            </a:r>
            <a:r>
              <a:rPr lang="en-US" sz="1800" kern="100" dirty="0" err="1">
                <a:effectLst/>
                <a:latin typeface="Sabon Next LT (Body)"/>
                <a:ea typeface="Calibri" panose="020F0502020204030204" pitchFamily="34" charset="0"/>
                <a:cs typeface="Times New Roman" panose="02020603050405020304" pitchFamily="18" charset="0"/>
              </a:rPr>
              <a:t>tuần</a:t>
            </a:r>
            <a:endParaRPr lang="en-US" sz="1800" kern="100" dirty="0">
              <a:effectLst/>
              <a:latin typeface="Sabon Next LT (Body)"/>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000" b="1" kern="100" dirty="0" err="1">
                <a:effectLst/>
                <a:latin typeface="Sabon Next LT (Body)"/>
                <a:ea typeface="Calibri" panose="020F0502020204030204" pitchFamily="34" charset="0"/>
                <a:cs typeface="Times New Roman" panose="02020603050405020304" pitchFamily="18" charset="0"/>
              </a:rPr>
              <a:t>Chỉ</a:t>
            </a:r>
            <a:r>
              <a:rPr lang="en-US" sz="2000" b="1" kern="100" dirty="0">
                <a:effectLst/>
                <a:latin typeface="Sabon Next LT (Body)"/>
                <a:ea typeface="Calibri" panose="020F0502020204030204" pitchFamily="34" charset="0"/>
                <a:cs typeface="Times New Roman" panose="02020603050405020304" pitchFamily="18" charset="0"/>
              </a:rPr>
              <a:t> </a:t>
            </a:r>
            <a:r>
              <a:rPr lang="en-US" sz="2000" b="1" kern="100" dirty="0" err="1">
                <a:latin typeface="Sabon Next LT (Body)"/>
                <a:ea typeface="Calibri" panose="020F0502020204030204" pitchFamily="34" charset="0"/>
                <a:cs typeface="Times New Roman" panose="02020603050405020304" pitchFamily="18" charset="0"/>
              </a:rPr>
              <a:t>s</a:t>
            </a:r>
            <a:r>
              <a:rPr lang="en-US" sz="2000" b="1" kern="100" dirty="0" err="1">
                <a:effectLst/>
                <a:latin typeface="Sabon Next LT (Body)"/>
                <a:ea typeface="Calibri" panose="020F0502020204030204" pitchFamily="34" charset="0"/>
                <a:cs typeface="Times New Roman" panose="02020603050405020304" pitchFamily="18" charset="0"/>
              </a:rPr>
              <a:t>ố</a:t>
            </a:r>
            <a:r>
              <a:rPr lang="en-US" sz="2000" b="1" kern="100" dirty="0">
                <a:effectLst/>
                <a:latin typeface="Sabon Next LT (Body)"/>
                <a:ea typeface="Calibri" panose="020F0502020204030204" pitchFamily="34" charset="0"/>
                <a:cs typeface="Times New Roman" panose="02020603050405020304" pitchFamily="18" charset="0"/>
              </a:rPr>
              <a:t> </a:t>
            </a:r>
            <a:r>
              <a:rPr lang="en-US" sz="2000" b="1" kern="100" dirty="0" err="1">
                <a:latin typeface="Sabon Next LT (Body)"/>
                <a:ea typeface="Calibri" panose="020F0502020204030204" pitchFamily="34" charset="0"/>
                <a:cs typeface="Times New Roman" panose="02020603050405020304" pitchFamily="18" charset="0"/>
              </a:rPr>
              <a:t>t</a:t>
            </a:r>
            <a:r>
              <a:rPr lang="en-US" sz="2000" b="1" kern="100" dirty="0" err="1">
                <a:effectLst/>
                <a:latin typeface="Sabon Next LT (Body)"/>
                <a:ea typeface="Calibri" panose="020F0502020204030204" pitchFamily="34" charset="0"/>
                <a:cs typeface="Times New Roman" panose="02020603050405020304" pitchFamily="18" charset="0"/>
              </a:rPr>
              <a:t>hành</a:t>
            </a:r>
            <a:r>
              <a:rPr lang="en-US" sz="2000" b="1" kern="100" dirty="0">
                <a:effectLst/>
                <a:latin typeface="Sabon Next LT (Body)"/>
                <a:ea typeface="Calibri" panose="020F0502020204030204" pitchFamily="34" charset="0"/>
                <a:cs typeface="Times New Roman" panose="02020603050405020304" pitchFamily="18" charset="0"/>
              </a:rPr>
              <a:t> </a:t>
            </a:r>
            <a:r>
              <a:rPr lang="en-US" sz="2000" b="1" kern="100" dirty="0" err="1">
                <a:latin typeface="Sabon Next LT (Body)"/>
                <a:ea typeface="Calibri" panose="020F0502020204030204" pitchFamily="34" charset="0"/>
                <a:cs typeface="Times New Roman" panose="02020603050405020304" pitchFamily="18" charset="0"/>
              </a:rPr>
              <a:t>c</a:t>
            </a:r>
            <a:r>
              <a:rPr lang="en-US" sz="2000" b="1" kern="100" dirty="0" err="1">
                <a:effectLst/>
                <a:latin typeface="Sabon Next LT (Body)"/>
                <a:ea typeface="Calibri" panose="020F0502020204030204" pitchFamily="34" charset="0"/>
                <a:cs typeface="Times New Roman" panose="02020603050405020304" pitchFamily="18" charset="0"/>
              </a:rPr>
              <a:t>ông</a:t>
            </a:r>
            <a:r>
              <a:rPr lang="en-US" sz="2000" b="1" kern="100" dirty="0">
                <a:effectLst/>
                <a:latin typeface="Sabon Next LT (Body)"/>
                <a:ea typeface="Calibri" panose="020F0502020204030204" pitchFamily="34" charset="0"/>
                <a:cs typeface="Times New Roman" panose="02020603050405020304" pitchFamily="18" charset="0"/>
              </a:rPr>
              <a:t>:</a:t>
            </a:r>
            <a:endParaRPr lang="en-US" sz="2000" kern="100" dirty="0">
              <a:effectLst/>
              <a:latin typeface="Sabon Next LT (Body)"/>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Sabon Next LT (Body)"/>
                <a:ea typeface="Calibri" panose="020F0502020204030204" pitchFamily="34" charset="0"/>
                <a:cs typeface="Times New Roman" panose="02020603050405020304" pitchFamily="18" charset="0"/>
              </a:rPr>
              <a:t>90% </a:t>
            </a:r>
            <a:r>
              <a:rPr lang="en-US" sz="1800" kern="100" dirty="0" err="1">
                <a:effectLst/>
                <a:latin typeface="Sabon Next LT (Body)"/>
                <a:ea typeface="Calibri" panose="020F0502020204030204" pitchFamily="34" charset="0"/>
                <a:cs typeface="Times New Roman" panose="02020603050405020304" pitchFamily="18" charset="0"/>
              </a:rPr>
              <a:t>tuân</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thủ</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chuẩn</a:t>
            </a:r>
            <a:r>
              <a:rPr lang="en-US" sz="1800" kern="100" dirty="0">
                <a:effectLst/>
                <a:latin typeface="Sabon Next LT (Body)"/>
                <a:ea typeface="Calibri" panose="020F0502020204030204" pitchFamily="34" charset="0"/>
                <a:cs typeface="Times New Roman" panose="02020603050405020304" pitchFamily="18" charset="0"/>
              </a:rPr>
              <a:t> CIS benchmark</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Sabon Next LT (Body)"/>
                <a:ea typeface="Calibri" panose="020F0502020204030204" pitchFamily="34" charset="0"/>
                <a:cs typeface="Times New Roman" panose="02020603050405020304" pitchFamily="18" charset="0"/>
              </a:rPr>
              <a:t>95% </a:t>
            </a:r>
            <a:r>
              <a:rPr lang="en-US" sz="1800" kern="100" dirty="0" err="1">
                <a:effectLst/>
                <a:latin typeface="Sabon Next LT (Body)"/>
                <a:ea typeface="Calibri" panose="020F0502020204030204" pitchFamily="34" charset="0"/>
                <a:cs typeface="Times New Roman" panose="02020603050405020304" pitchFamily="18" charset="0"/>
              </a:rPr>
              <a:t>cảnh</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báo</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được</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phát</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hiện</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bởi</a:t>
            </a:r>
            <a:r>
              <a:rPr lang="en-US" sz="1800" kern="100" dirty="0">
                <a:effectLst/>
                <a:latin typeface="Sabon Next LT (Body)"/>
                <a:ea typeface="Calibri" panose="020F0502020204030204" pitchFamily="34" charset="0"/>
                <a:cs typeface="Times New Roman" panose="02020603050405020304" pitchFamily="18" charset="0"/>
              </a:rPr>
              <a:t> Falco</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Sabon Next LT (Body)"/>
                <a:ea typeface="Calibri" panose="020F0502020204030204" pitchFamily="34" charset="0"/>
                <a:cs typeface="Times New Roman" panose="02020603050405020304" pitchFamily="18" charset="0"/>
              </a:rPr>
              <a:t>&lt;10 </a:t>
            </a:r>
            <a:r>
              <a:rPr lang="en-US" sz="1800" kern="100" dirty="0" err="1">
                <a:effectLst/>
                <a:latin typeface="Sabon Next LT (Body)"/>
                <a:ea typeface="Calibri" panose="020F0502020204030204" pitchFamily="34" charset="0"/>
                <a:cs typeface="Times New Roman" panose="02020603050405020304" pitchFamily="18" charset="0"/>
              </a:rPr>
              <a:t>phút</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phản</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hồi</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sự</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cố</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trung</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bình</a:t>
            </a:r>
            <a:endParaRPr lang="en-US" sz="1800" kern="100" dirty="0">
              <a:effectLst/>
              <a:latin typeface="Sabon Next LT (Body)"/>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Sabon Next LT (Body)"/>
                <a:ea typeface="Calibri" panose="020F0502020204030204" pitchFamily="34" charset="0"/>
                <a:cs typeface="Times New Roman" panose="02020603050405020304" pitchFamily="18" charset="0"/>
              </a:rPr>
              <a:t>99.5% uptime </a:t>
            </a:r>
            <a:r>
              <a:rPr lang="en-US" sz="1800" kern="100" dirty="0" err="1">
                <a:effectLst/>
                <a:latin typeface="Sabon Next LT (Body)"/>
                <a:ea typeface="Calibri" panose="020F0502020204030204" pitchFamily="34" charset="0"/>
                <a:cs typeface="Times New Roman" panose="02020603050405020304" pitchFamily="18" charset="0"/>
              </a:rPr>
              <a:t>cho</a:t>
            </a:r>
            <a:r>
              <a:rPr lang="en-US" sz="1800" kern="100" dirty="0">
                <a:effectLst/>
                <a:latin typeface="Sabon Next LT (Body)"/>
                <a:ea typeface="Calibri" panose="020F0502020204030204" pitchFamily="34" charset="0"/>
                <a:cs typeface="Times New Roman" panose="02020603050405020304" pitchFamily="18" charset="0"/>
              </a:rPr>
              <a:t> workload</a:t>
            </a:r>
          </a:p>
        </p:txBody>
      </p:sp>
    </p:spTree>
    <p:extLst>
      <p:ext uri="{BB962C8B-B14F-4D97-AF65-F5344CB8AC3E}">
        <p14:creationId xmlns:p14="http://schemas.microsoft.com/office/powerpoint/2010/main" val="733031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17754" y="663985"/>
            <a:ext cx="10097730" cy="722364"/>
          </a:xfrm>
        </p:spPr>
        <p:txBody>
          <a:bodyPr/>
          <a:lstStyle/>
          <a:p>
            <a:r>
              <a:rPr lang="en-US" sz="3200" dirty="0">
                <a:latin typeface="Sitka Subheading" pitchFamily="2" charset="0"/>
              </a:rPr>
              <a:t>1. </a:t>
            </a:r>
            <a:r>
              <a:rPr lang="en-US" sz="3200" dirty="0" err="1">
                <a:latin typeface="Sitka Subheading" pitchFamily="2" charset="0"/>
              </a:rPr>
              <a:t>Xác</a:t>
            </a:r>
            <a:r>
              <a:rPr lang="en-US" sz="3200" dirty="0">
                <a:latin typeface="Sitka Subheading" pitchFamily="2" charset="0"/>
              </a:rPr>
              <a:t> Định </a:t>
            </a:r>
            <a:r>
              <a:rPr lang="en-US" sz="3200" dirty="0" err="1">
                <a:latin typeface="Sitka Subheading" pitchFamily="2" charset="0"/>
              </a:rPr>
              <a:t>Vấn</a:t>
            </a:r>
            <a:r>
              <a:rPr lang="en-US" sz="3200" dirty="0">
                <a:latin typeface="Sitka Subheading" pitchFamily="2" charset="0"/>
              </a:rPr>
              <a:t> </a:t>
            </a:r>
            <a:r>
              <a:rPr lang="en-US" sz="3200" dirty="0" err="1">
                <a:latin typeface="Sitka Subheading" pitchFamily="2" charset="0"/>
              </a:rPr>
              <a:t>Đề</a:t>
            </a:r>
            <a:r>
              <a:rPr lang="en-US" sz="3200" dirty="0">
                <a:latin typeface="Sitka Subheading" pitchFamily="2" charset="0"/>
              </a:rPr>
              <a:t> (Problem Statement)</a:t>
            </a:r>
          </a:p>
        </p:txBody>
      </p:sp>
      <p:sp>
        <p:nvSpPr>
          <p:cNvPr id="10" name="TextBox 9">
            <a:extLst>
              <a:ext uri="{FF2B5EF4-FFF2-40B4-BE49-F238E27FC236}">
                <a16:creationId xmlns:a16="http://schemas.microsoft.com/office/drawing/2014/main" id="{8D275E78-F68D-B6EC-9F1D-1D481334CE15}"/>
              </a:ext>
            </a:extLst>
          </p:cNvPr>
          <p:cNvSpPr txBox="1"/>
          <p:nvPr/>
        </p:nvSpPr>
        <p:spPr>
          <a:xfrm>
            <a:off x="717754" y="1475085"/>
            <a:ext cx="10913807" cy="1132811"/>
          </a:xfrm>
          <a:prstGeom prst="rect">
            <a:avLst/>
          </a:prstGeom>
          <a:noFill/>
        </p:spPr>
        <p:txBody>
          <a:bodyPr wrap="square">
            <a:spAutoFit/>
          </a:bodyPr>
          <a:lstStyle/>
          <a:p>
            <a:pPr marL="0" marR="0">
              <a:lnSpc>
                <a:spcPct val="115000"/>
              </a:lnSpc>
              <a:spcAft>
                <a:spcPts val="800"/>
              </a:spcAft>
              <a:buNone/>
            </a:pPr>
            <a:r>
              <a:rPr lang="en-US" sz="1800" kern="100" dirty="0" err="1">
                <a:effectLst/>
                <a:latin typeface="Sabon Next LT (Body)"/>
                <a:ea typeface="Calibri" panose="020F0502020204030204" pitchFamily="34" charset="0"/>
                <a:cs typeface="Times New Roman" panose="02020603050405020304" pitchFamily="18" charset="0"/>
              </a:rPr>
              <a:t>Nhiều</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tổ</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chức</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sử</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dụng</a:t>
            </a:r>
            <a:r>
              <a:rPr lang="en-US" sz="1800" kern="100" dirty="0">
                <a:effectLst/>
                <a:latin typeface="Sabon Next LT (Body)"/>
                <a:ea typeface="Calibri" panose="020F0502020204030204" pitchFamily="34" charset="0"/>
                <a:cs typeface="Times New Roman" panose="02020603050405020304" pitchFamily="18" charset="0"/>
              </a:rPr>
              <a:t> container </a:t>
            </a:r>
            <a:r>
              <a:rPr lang="en-US" sz="1800" kern="100" dirty="0" err="1">
                <a:effectLst/>
                <a:latin typeface="Sabon Next LT (Body)"/>
                <a:ea typeface="Calibri" panose="020F0502020204030204" pitchFamily="34" charset="0"/>
                <a:cs typeface="Times New Roman" panose="02020603050405020304" pitchFamily="18" charset="0"/>
              </a:rPr>
              <a:t>để</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mở</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rộng</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quy</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mô</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nhưng</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lại</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thiếu</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các</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cơ</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chế</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bảo</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mật</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phù</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hợp</a:t>
            </a:r>
            <a:r>
              <a:rPr lang="en-US" sz="1800" kern="100" dirty="0">
                <a:effectLst/>
                <a:latin typeface="Sabon Next LT (Body)"/>
                <a:ea typeface="Calibri" panose="020F0502020204030204" pitchFamily="34" charset="0"/>
                <a:cs typeface="Times New Roman" panose="02020603050405020304" pitchFamily="18" charset="0"/>
              </a:rPr>
              <a:t>. Các </a:t>
            </a:r>
            <a:r>
              <a:rPr lang="en-US" sz="1800" kern="100" dirty="0" err="1">
                <a:effectLst/>
                <a:latin typeface="Sabon Next LT (Body)"/>
                <a:ea typeface="Calibri" panose="020F0502020204030204" pitchFamily="34" charset="0"/>
                <a:cs typeface="Times New Roman" panose="02020603050405020304" pitchFamily="18" charset="0"/>
              </a:rPr>
              <a:t>cụm</a:t>
            </a:r>
            <a:r>
              <a:rPr lang="en-US" sz="1800" kern="100" dirty="0">
                <a:effectLst/>
                <a:latin typeface="Sabon Next LT (Body)"/>
                <a:ea typeface="Calibri" panose="020F0502020204030204" pitchFamily="34" charset="0"/>
                <a:cs typeface="Times New Roman" panose="02020603050405020304" pitchFamily="18" charset="0"/>
              </a:rPr>
              <a:t> Kubernetes </a:t>
            </a:r>
            <a:r>
              <a:rPr lang="en-US" sz="1800" kern="100" dirty="0" err="1">
                <a:effectLst/>
                <a:latin typeface="Sabon Next LT (Body)"/>
                <a:ea typeface="Calibri" panose="020F0502020204030204" pitchFamily="34" charset="0"/>
                <a:cs typeface="Times New Roman" panose="02020603050405020304" pitchFamily="18" charset="0"/>
              </a:rPr>
              <a:t>mặc</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định</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thường</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quá</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thoáng</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và</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để</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lộ</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nhiều</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bề</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mặt</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tấn</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công</a:t>
            </a:r>
            <a:r>
              <a:rPr lang="en-US" sz="1800" kern="100" dirty="0">
                <a:effectLst/>
                <a:latin typeface="Sabon Next LT (Body)"/>
                <a:ea typeface="Calibri" panose="020F0502020204030204" pitchFamily="34" charset="0"/>
                <a:cs typeface="Times New Roman" panose="02020603050405020304" pitchFamily="18" charset="0"/>
              </a:rPr>
              <a:t>.</a:t>
            </a:r>
          </a:p>
          <a:p>
            <a:pPr marL="0" marR="0">
              <a:lnSpc>
                <a:spcPct val="115000"/>
              </a:lnSpc>
              <a:spcAft>
                <a:spcPts val="800"/>
              </a:spcAft>
              <a:buNone/>
            </a:pPr>
            <a:endParaRPr lang="en-US" sz="1800" kern="100" dirty="0">
              <a:effectLst/>
              <a:latin typeface="Sabon Next LT (Body)"/>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CAAA8B9E-B4B4-9F02-9BBE-392C66A7349E}"/>
              </a:ext>
            </a:extLst>
          </p:cNvPr>
          <p:cNvSpPr txBox="1"/>
          <p:nvPr/>
        </p:nvSpPr>
        <p:spPr>
          <a:xfrm>
            <a:off x="7108723" y="2314386"/>
            <a:ext cx="4611329" cy="2611228"/>
          </a:xfrm>
          <a:prstGeom prst="rect">
            <a:avLst/>
          </a:prstGeom>
          <a:noFill/>
        </p:spPr>
        <p:txBody>
          <a:bodyPr wrap="square">
            <a:spAutoFit/>
          </a:bodyPr>
          <a:lstStyle/>
          <a:p>
            <a:pPr marL="0" marR="0">
              <a:lnSpc>
                <a:spcPct val="115000"/>
              </a:lnSpc>
              <a:spcAft>
                <a:spcPts val="800"/>
              </a:spcAft>
              <a:buNone/>
            </a:pPr>
            <a:r>
              <a:rPr lang="en-US" sz="1800" b="1" kern="100" dirty="0" err="1">
                <a:effectLst/>
                <a:latin typeface="Sabon Next LT (Body)"/>
                <a:ea typeface="Calibri" panose="020F0502020204030204" pitchFamily="34" charset="0"/>
                <a:cs typeface="Times New Roman" panose="02020603050405020304" pitchFamily="18" charset="0"/>
              </a:rPr>
              <a:t>Tác</a:t>
            </a:r>
            <a:r>
              <a:rPr lang="en-US" sz="1800" b="1" kern="100" dirty="0">
                <a:effectLst/>
                <a:latin typeface="Sabon Next LT (Body)"/>
                <a:ea typeface="Calibri" panose="020F0502020204030204" pitchFamily="34" charset="0"/>
                <a:cs typeface="Times New Roman" panose="02020603050405020304" pitchFamily="18" charset="0"/>
              </a:rPr>
              <a:t> </a:t>
            </a:r>
            <a:r>
              <a:rPr lang="en-US" sz="1800" b="1" kern="100" dirty="0" err="1">
                <a:effectLst/>
                <a:latin typeface="Sabon Next LT (Body)"/>
                <a:ea typeface="Calibri" panose="020F0502020204030204" pitchFamily="34" charset="0"/>
                <a:cs typeface="Times New Roman" panose="02020603050405020304" pitchFamily="18" charset="0"/>
              </a:rPr>
              <a:t>động</a:t>
            </a:r>
            <a:r>
              <a:rPr lang="en-US" sz="1800" b="1" kern="100" dirty="0">
                <a:effectLst/>
                <a:latin typeface="Sabon Next LT (Body)"/>
                <a:ea typeface="Calibri" panose="020F0502020204030204" pitchFamily="34" charset="0"/>
                <a:cs typeface="Times New Roman" panose="02020603050405020304" pitchFamily="18" charset="0"/>
              </a:rPr>
              <a:t> </a:t>
            </a:r>
            <a:r>
              <a:rPr lang="en-US" sz="1800" b="1" kern="100" dirty="0" err="1">
                <a:effectLst/>
                <a:latin typeface="Sabon Next LT (Body)"/>
                <a:ea typeface="Calibri" panose="020F0502020204030204" pitchFamily="34" charset="0"/>
                <a:cs typeface="Times New Roman" panose="02020603050405020304" pitchFamily="18" charset="0"/>
              </a:rPr>
              <a:t>đến</a:t>
            </a:r>
            <a:r>
              <a:rPr lang="en-US" sz="1800" b="1" kern="100" dirty="0">
                <a:effectLst/>
                <a:latin typeface="Sabon Next LT (Body)"/>
                <a:ea typeface="Calibri" panose="020F0502020204030204" pitchFamily="34" charset="0"/>
                <a:cs typeface="Times New Roman" panose="02020603050405020304" pitchFamily="18" charset="0"/>
              </a:rPr>
              <a:t> </a:t>
            </a:r>
            <a:r>
              <a:rPr lang="en-US" b="1" kern="100" dirty="0" err="1">
                <a:latin typeface="Sabon Next LT (Body)"/>
                <a:ea typeface="Calibri" panose="020F0502020204030204" pitchFamily="34" charset="0"/>
                <a:cs typeface="Times New Roman" panose="02020603050405020304" pitchFamily="18" charset="0"/>
              </a:rPr>
              <a:t>c</a:t>
            </a:r>
            <a:r>
              <a:rPr lang="en-US" sz="1800" b="1" kern="100" dirty="0" err="1">
                <a:effectLst/>
                <a:latin typeface="Sabon Next LT (Body)"/>
                <a:ea typeface="Calibri" panose="020F0502020204030204" pitchFamily="34" charset="0"/>
                <a:cs typeface="Times New Roman" panose="02020603050405020304" pitchFamily="18" charset="0"/>
              </a:rPr>
              <a:t>ác</a:t>
            </a:r>
            <a:r>
              <a:rPr lang="en-US" sz="1800" b="1" kern="100" dirty="0">
                <a:effectLst/>
                <a:latin typeface="Sabon Next LT (Body)"/>
                <a:ea typeface="Calibri" panose="020F0502020204030204" pitchFamily="34" charset="0"/>
                <a:cs typeface="Times New Roman" panose="02020603050405020304" pitchFamily="18" charset="0"/>
              </a:rPr>
              <a:t> </a:t>
            </a:r>
            <a:r>
              <a:rPr lang="en-US" b="1" kern="100" dirty="0" err="1">
                <a:latin typeface="Sabon Next LT (Body)"/>
                <a:ea typeface="Calibri" panose="020F0502020204030204" pitchFamily="34" charset="0"/>
                <a:cs typeface="Times New Roman" panose="02020603050405020304" pitchFamily="18" charset="0"/>
              </a:rPr>
              <a:t>b</a:t>
            </a:r>
            <a:r>
              <a:rPr lang="en-US" sz="1800" b="1" kern="100" dirty="0" err="1">
                <a:effectLst/>
                <a:latin typeface="Sabon Next LT (Body)"/>
                <a:ea typeface="Calibri" panose="020F0502020204030204" pitchFamily="34" charset="0"/>
                <a:cs typeface="Times New Roman" panose="02020603050405020304" pitchFamily="18" charset="0"/>
              </a:rPr>
              <a:t>ên</a:t>
            </a:r>
            <a:r>
              <a:rPr lang="en-US" sz="1800" b="1" kern="100" dirty="0">
                <a:effectLst/>
                <a:latin typeface="Sabon Next LT (Body)"/>
                <a:ea typeface="Calibri" panose="020F0502020204030204" pitchFamily="34" charset="0"/>
                <a:cs typeface="Times New Roman" panose="02020603050405020304" pitchFamily="18" charset="0"/>
              </a:rPr>
              <a:t> </a:t>
            </a:r>
            <a:r>
              <a:rPr lang="en-US" b="1" kern="100" dirty="0" err="1">
                <a:latin typeface="Sabon Next LT (Body)"/>
                <a:ea typeface="Calibri" panose="020F0502020204030204" pitchFamily="34" charset="0"/>
                <a:cs typeface="Times New Roman" panose="02020603050405020304" pitchFamily="18" charset="0"/>
              </a:rPr>
              <a:t>l</a:t>
            </a:r>
            <a:r>
              <a:rPr lang="en-US" sz="1800" b="1" kern="100" dirty="0" err="1">
                <a:effectLst/>
                <a:latin typeface="Sabon Next LT (Body)"/>
                <a:ea typeface="Calibri" panose="020F0502020204030204" pitchFamily="34" charset="0"/>
                <a:cs typeface="Times New Roman" panose="02020603050405020304" pitchFamily="18" charset="0"/>
              </a:rPr>
              <a:t>iên</a:t>
            </a:r>
            <a:r>
              <a:rPr lang="en-US" sz="1800" b="1" kern="100" dirty="0">
                <a:effectLst/>
                <a:latin typeface="Sabon Next LT (Body)"/>
                <a:ea typeface="Calibri" panose="020F0502020204030204" pitchFamily="34" charset="0"/>
                <a:cs typeface="Times New Roman" panose="02020603050405020304" pitchFamily="18" charset="0"/>
              </a:rPr>
              <a:t> </a:t>
            </a:r>
            <a:r>
              <a:rPr lang="en-US" b="1" kern="100" dirty="0" err="1">
                <a:latin typeface="Sabon Next LT (Body)"/>
                <a:ea typeface="Calibri" panose="020F0502020204030204" pitchFamily="34" charset="0"/>
                <a:cs typeface="Times New Roman" panose="02020603050405020304" pitchFamily="18" charset="0"/>
              </a:rPr>
              <a:t>q</a:t>
            </a:r>
            <a:r>
              <a:rPr lang="en-US" sz="1800" b="1" kern="100" dirty="0" err="1">
                <a:effectLst/>
                <a:latin typeface="Sabon Next LT (Body)"/>
                <a:ea typeface="Calibri" panose="020F0502020204030204" pitchFamily="34" charset="0"/>
                <a:cs typeface="Times New Roman" panose="02020603050405020304" pitchFamily="18" charset="0"/>
              </a:rPr>
              <a:t>uan</a:t>
            </a:r>
            <a:endParaRPr lang="en-US" sz="1800" kern="100" dirty="0">
              <a:effectLst/>
              <a:latin typeface="Sabon Next LT (Body)"/>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err="1">
                <a:effectLst/>
                <a:latin typeface="Sabon Next LT (Body)"/>
                <a:ea typeface="Calibri" panose="020F0502020204030204" pitchFamily="34" charset="0"/>
                <a:cs typeface="Times New Roman" panose="02020603050405020304" pitchFamily="18" charset="0"/>
              </a:rPr>
              <a:t>Đội</a:t>
            </a:r>
            <a:r>
              <a:rPr lang="en-US" sz="1800" kern="100" dirty="0">
                <a:effectLst/>
                <a:latin typeface="Sabon Next LT (Body)"/>
                <a:ea typeface="Calibri" panose="020F0502020204030204" pitchFamily="34" charset="0"/>
                <a:cs typeface="Times New Roman" panose="02020603050405020304" pitchFamily="18" charset="0"/>
              </a:rPr>
              <a:t> DevOps: </a:t>
            </a:r>
            <a:r>
              <a:rPr lang="en-US" sz="1800" kern="100" dirty="0" err="1">
                <a:effectLst/>
                <a:latin typeface="Sabon Next LT (Body)"/>
                <a:ea typeface="Calibri" panose="020F0502020204030204" pitchFamily="34" charset="0"/>
                <a:cs typeface="Times New Roman" panose="02020603050405020304" pitchFamily="18" charset="0"/>
              </a:rPr>
              <a:t>phải</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khắc</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phục</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lỗ</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hổng</a:t>
            </a:r>
            <a:r>
              <a:rPr lang="en-US" sz="1800" kern="100" dirty="0">
                <a:effectLst/>
                <a:latin typeface="Sabon Next LT (Body)"/>
                <a:ea typeface="Calibri" panose="020F0502020204030204" pitchFamily="34" charset="0"/>
                <a:cs typeface="Times New Roman" panose="02020603050405020304" pitchFamily="18" charset="0"/>
              </a:rPr>
              <a:t> ở </a:t>
            </a:r>
            <a:r>
              <a:rPr lang="en-US" sz="1800" kern="100" dirty="0" err="1">
                <a:effectLst/>
                <a:latin typeface="Sabon Next LT (Body)"/>
                <a:ea typeface="Calibri" panose="020F0502020204030204" pitchFamily="34" charset="0"/>
                <a:cs typeface="Times New Roman" panose="02020603050405020304" pitchFamily="18" charset="0"/>
              </a:rPr>
              <a:t>giai</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đoạn</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muộn</a:t>
            </a:r>
            <a:endParaRPr lang="en-US" sz="1800" kern="100" dirty="0">
              <a:effectLst/>
              <a:latin typeface="Sabon Next LT (Body)"/>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err="1">
                <a:effectLst/>
                <a:latin typeface="Sabon Next LT (Body)"/>
                <a:ea typeface="Calibri" panose="020F0502020204030204" pitchFamily="34" charset="0"/>
                <a:cs typeface="Times New Roman" panose="02020603050405020304" pitchFamily="18" charset="0"/>
              </a:rPr>
              <a:t>Đội</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bảo</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mật</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thiếu</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quyền</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kiểm</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soát</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và</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khả</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năng</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quan</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sát</a:t>
            </a:r>
            <a:endParaRPr lang="en-US" sz="1800" kern="100" dirty="0">
              <a:effectLst/>
              <a:latin typeface="Sabon Next LT (Body)"/>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Sabon Next LT (Body)"/>
                <a:ea typeface="Calibri" panose="020F0502020204030204" pitchFamily="34" charset="0"/>
                <a:cs typeface="Times New Roman" panose="02020603050405020304" pitchFamily="18" charset="0"/>
              </a:rPr>
              <a:t>Doanh </a:t>
            </a:r>
            <a:r>
              <a:rPr lang="en-US" sz="1800" kern="100" dirty="0" err="1">
                <a:effectLst/>
                <a:latin typeface="Sabon Next LT (Body)"/>
                <a:ea typeface="Calibri" panose="020F0502020204030204" pitchFamily="34" charset="0"/>
                <a:cs typeface="Times New Roman" panose="02020603050405020304" pitchFamily="18" charset="0"/>
              </a:rPr>
              <a:t>nghiệp</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đối</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mặt</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với</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rủi</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ro</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tuân</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thủ</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và</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tổn</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thất</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danh</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tiếng</a:t>
            </a:r>
            <a:endParaRPr lang="en-US" sz="1800" kern="100" dirty="0">
              <a:effectLst/>
              <a:latin typeface="Sabon Next LT (Body)"/>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4EE16C96-1C78-13F3-A451-20FBC0545F7B}"/>
              </a:ext>
            </a:extLst>
          </p:cNvPr>
          <p:cNvSpPr txBox="1"/>
          <p:nvPr/>
        </p:nvSpPr>
        <p:spPr>
          <a:xfrm>
            <a:off x="717754" y="5379750"/>
            <a:ext cx="11002298" cy="1130759"/>
          </a:xfrm>
          <a:prstGeom prst="rect">
            <a:avLst/>
          </a:prstGeom>
          <a:noFill/>
        </p:spPr>
        <p:txBody>
          <a:bodyPr wrap="square">
            <a:spAutoFit/>
          </a:bodyPr>
          <a:lstStyle/>
          <a:p>
            <a:pPr marL="0" marR="0">
              <a:lnSpc>
                <a:spcPct val="115000"/>
              </a:lnSpc>
              <a:spcAft>
                <a:spcPts val="800"/>
              </a:spcAft>
              <a:buNone/>
            </a:pPr>
            <a:r>
              <a:rPr lang="en-US" sz="1800" b="1" kern="100" dirty="0" err="1">
                <a:effectLst/>
                <a:latin typeface="Sabon Next LT (Body)"/>
                <a:ea typeface="Calibri" panose="020F0502020204030204" pitchFamily="34" charset="0"/>
                <a:cs typeface="Times New Roman" panose="02020603050405020304" pitchFamily="18" charset="0"/>
              </a:rPr>
              <a:t>Hệ</a:t>
            </a:r>
            <a:r>
              <a:rPr lang="en-US" sz="1800" b="1" kern="100" dirty="0">
                <a:effectLst/>
                <a:latin typeface="Sabon Next LT (Body)"/>
                <a:ea typeface="Calibri" panose="020F0502020204030204" pitchFamily="34" charset="0"/>
                <a:cs typeface="Times New Roman" panose="02020603050405020304" pitchFamily="18" charset="0"/>
              </a:rPr>
              <a:t> </a:t>
            </a:r>
            <a:r>
              <a:rPr lang="en-US" sz="1800" b="1" kern="100" dirty="0" err="1">
                <a:effectLst/>
                <a:latin typeface="Sabon Next LT (Body)"/>
                <a:ea typeface="Calibri" panose="020F0502020204030204" pitchFamily="34" charset="0"/>
                <a:cs typeface="Times New Roman" panose="02020603050405020304" pitchFamily="18" charset="0"/>
              </a:rPr>
              <a:t>quả</a:t>
            </a:r>
            <a:r>
              <a:rPr lang="en-US" sz="1800" b="1" kern="100" dirty="0">
                <a:effectLst/>
                <a:latin typeface="Sabon Next LT (Body)"/>
                <a:ea typeface="Calibri" panose="020F0502020204030204" pitchFamily="34" charset="0"/>
                <a:cs typeface="Times New Roman" panose="02020603050405020304" pitchFamily="18" charset="0"/>
              </a:rPr>
              <a:t> </a:t>
            </a:r>
            <a:r>
              <a:rPr lang="en-US" b="1" kern="100" dirty="0" err="1">
                <a:latin typeface="Sabon Next LT (Body)"/>
                <a:ea typeface="Calibri" panose="020F0502020204030204" pitchFamily="34" charset="0"/>
                <a:cs typeface="Times New Roman" panose="02020603050405020304" pitchFamily="18" charset="0"/>
              </a:rPr>
              <a:t>k</a:t>
            </a:r>
            <a:r>
              <a:rPr lang="en-US" sz="1800" b="1" kern="100" dirty="0" err="1">
                <a:effectLst/>
                <a:latin typeface="Sabon Next LT (Body)"/>
                <a:ea typeface="Calibri" panose="020F0502020204030204" pitchFamily="34" charset="0"/>
                <a:cs typeface="Times New Roman" panose="02020603050405020304" pitchFamily="18" charset="0"/>
              </a:rPr>
              <a:t>inh</a:t>
            </a:r>
            <a:r>
              <a:rPr lang="en-US" sz="1800" b="1" kern="100" dirty="0">
                <a:effectLst/>
                <a:latin typeface="Sabon Next LT (Body)"/>
                <a:ea typeface="Calibri" panose="020F0502020204030204" pitchFamily="34" charset="0"/>
                <a:cs typeface="Times New Roman" panose="02020603050405020304" pitchFamily="18" charset="0"/>
              </a:rPr>
              <a:t> </a:t>
            </a:r>
            <a:r>
              <a:rPr lang="en-US" b="1" kern="100" dirty="0" err="1">
                <a:latin typeface="Sabon Next LT (Body)"/>
                <a:ea typeface="Calibri" panose="020F0502020204030204" pitchFamily="34" charset="0"/>
                <a:cs typeface="Times New Roman" panose="02020603050405020304" pitchFamily="18" charset="0"/>
              </a:rPr>
              <a:t>d</a:t>
            </a:r>
            <a:r>
              <a:rPr lang="en-US" sz="1800" b="1" kern="100" dirty="0" err="1">
                <a:effectLst/>
                <a:latin typeface="Sabon Next LT (Body)"/>
                <a:ea typeface="Calibri" panose="020F0502020204030204" pitchFamily="34" charset="0"/>
                <a:cs typeface="Times New Roman" panose="02020603050405020304" pitchFamily="18" charset="0"/>
              </a:rPr>
              <a:t>oanh</a:t>
            </a:r>
            <a:endParaRPr lang="en-US" sz="1800" kern="100" dirty="0">
              <a:effectLst/>
              <a:latin typeface="Sabon Next LT (Body)"/>
              <a:ea typeface="Calibri" panose="020F0502020204030204" pitchFamily="34" charset="0"/>
              <a:cs typeface="Times New Roman" panose="02020603050405020304" pitchFamily="18" charset="0"/>
            </a:endParaRPr>
          </a:p>
          <a:p>
            <a:pPr marL="0" marR="0">
              <a:lnSpc>
                <a:spcPct val="115000"/>
              </a:lnSpc>
              <a:spcAft>
                <a:spcPts val="800"/>
              </a:spcAft>
              <a:buNone/>
            </a:pPr>
            <a:r>
              <a:rPr lang="en-US" sz="1800" kern="100" dirty="0" err="1">
                <a:effectLst/>
                <a:latin typeface="Sabon Next LT (Body)"/>
                <a:ea typeface="Calibri" panose="020F0502020204030204" pitchFamily="34" charset="0"/>
                <a:cs typeface="Times New Roman" panose="02020603050405020304" pitchFamily="18" charset="0"/>
              </a:rPr>
              <a:t>Không</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có</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môi</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trường</a:t>
            </a:r>
            <a:r>
              <a:rPr lang="en-US" sz="1800" kern="100" dirty="0">
                <a:effectLst/>
                <a:latin typeface="Sabon Next LT (Body)"/>
                <a:ea typeface="Calibri" panose="020F0502020204030204" pitchFamily="34" charset="0"/>
                <a:cs typeface="Times New Roman" panose="02020603050405020304" pitchFamily="18" charset="0"/>
              </a:rPr>
              <a:t> container </a:t>
            </a:r>
            <a:r>
              <a:rPr lang="en-US" sz="1800" kern="100" dirty="0" err="1">
                <a:effectLst/>
                <a:latin typeface="Sabon Next LT (Body)"/>
                <a:ea typeface="Calibri" panose="020F0502020204030204" pitchFamily="34" charset="0"/>
                <a:cs typeface="Times New Roman" panose="02020603050405020304" pitchFamily="18" charset="0"/>
              </a:rPr>
              <a:t>được</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bảo</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vệ</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tốt</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doanh</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nghiệp</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có</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nguy</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cơ</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rò</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rỉ</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dữ</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liệu</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bị</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xâm</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nhập</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hệ</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thống</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và</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không</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tuân</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thủ</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quy</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định</a:t>
            </a:r>
            <a:r>
              <a:rPr lang="en-US" sz="1800" kern="100" dirty="0">
                <a:effectLst/>
                <a:latin typeface="Sabon Next LT (Body)"/>
                <a:ea typeface="Calibri" panose="020F0502020204030204" pitchFamily="34" charset="0"/>
                <a:cs typeface="Times New Roman" panose="02020603050405020304" pitchFamily="18" charset="0"/>
              </a:rPr>
              <a:t>.</a:t>
            </a:r>
          </a:p>
        </p:txBody>
      </p:sp>
      <p:sp>
        <p:nvSpPr>
          <p:cNvPr id="16" name="TextBox 15">
            <a:extLst>
              <a:ext uri="{FF2B5EF4-FFF2-40B4-BE49-F238E27FC236}">
                <a16:creationId xmlns:a16="http://schemas.microsoft.com/office/drawing/2014/main" id="{A764E371-1578-919B-5723-324974369C14}"/>
              </a:ext>
            </a:extLst>
          </p:cNvPr>
          <p:cNvSpPr txBox="1"/>
          <p:nvPr/>
        </p:nvSpPr>
        <p:spPr>
          <a:xfrm>
            <a:off x="683340" y="2199820"/>
            <a:ext cx="6425383" cy="3133871"/>
          </a:xfrm>
          <a:prstGeom prst="rect">
            <a:avLst/>
          </a:prstGeom>
          <a:noFill/>
        </p:spPr>
        <p:txBody>
          <a:bodyPr wrap="square">
            <a:spAutoFit/>
          </a:bodyPr>
          <a:lstStyle/>
          <a:p>
            <a:pPr marL="0" marR="0">
              <a:lnSpc>
                <a:spcPct val="115000"/>
              </a:lnSpc>
              <a:spcAft>
                <a:spcPts val="800"/>
              </a:spcAft>
              <a:buNone/>
            </a:pPr>
            <a:r>
              <a:rPr lang="en-US" sz="1800" b="1" kern="100" dirty="0" err="1">
                <a:effectLst/>
                <a:latin typeface="Sabon Next LT (Body)"/>
                <a:ea typeface="Calibri" panose="020F0502020204030204" pitchFamily="34" charset="0"/>
                <a:cs typeface="Times New Roman" panose="02020603050405020304" pitchFamily="18" charset="0"/>
              </a:rPr>
              <a:t>Thách</a:t>
            </a:r>
            <a:r>
              <a:rPr lang="en-US" sz="1800" b="1" kern="100" dirty="0">
                <a:effectLst/>
                <a:latin typeface="Sabon Next LT (Body)"/>
                <a:ea typeface="Calibri" panose="020F0502020204030204" pitchFamily="34" charset="0"/>
                <a:cs typeface="Times New Roman" panose="02020603050405020304" pitchFamily="18" charset="0"/>
              </a:rPr>
              <a:t> </a:t>
            </a:r>
            <a:r>
              <a:rPr lang="en-US" b="1" kern="100" dirty="0" err="1">
                <a:latin typeface="Sabon Next LT (Body)"/>
                <a:ea typeface="Calibri" panose="020F0502020204030204" pitchFamily="34" charset="0"/>
                <a:cs typeface="Times New Roman" panose="02020603050405020304" pitchFamily="18" charset="0"/>
              </a:rPr>
              <a:t>t</a:t>
            </a:r>
            <a:r>
              <a:rPr lang="en-US" sz="1800" b="1" kern="100" dirty="0" err="1">
                <a:effectLst/>
                <a:latin typeface="Sabon Next LT (Body)"/>
                <a:ea typeface="Calibri" panose="020F0502020204030204" pitchFamily="34" charset="0"/>
                <a:cs typeface="Times New Roman" panose="02020603050405020304" pitchFamily="18" charset="0"/>
              </a:rPr>
              <a:t>hức</a:t>
            </a:r>
            <a:r>
              <a:rPr lang="en-US" sz="1800" b="1" kern="100" dirty="0">
                <a:effectLst/>
                <a:latin typeface="Sabon Next LT (Body)"/>
                <a:ea typeface="Calibri" panose="020F0502020204030204" pitchFamily="34" charset="0"/>
                <a:cs typeface="Times New Roman" panose="02020603050405020304" pitchFamily="18" charset="0"/>
              </a:rPr>
              <a:t> </a:t>
            </a:r>
            <a:r>
              <a:rPr lang="en-US" b="1" kern="100" dirty="0" err="1">
                <a:latin typeface="Sabon Next LT (Body)"/>
                <a:ea typeface="Calibri" panose="020F0502020204030204" pitchFamily="34" charset="0"/>
                <a:cs typeface="Times New Roman" panose="02020603050405020304" pitchFamily="18" charset="0"/>
              </a:rPr>
              <a:t>c</a:t>
            </a:r>
            <a:r>
              <a:rPr lang="en-US" sz="1800" b="1" kern="100" dirty="0" err="1">
                <a:effectLst/>
                <a:latin typeface="Sabon Next LT (Body)"/>
                <a:ea typeface="Calibri" panose="020F0502020204030204" pitchFamily="34" charset="0"/>
                <a:cs typeface="Times New Roman" panose="02020603050405020304" pitchFamily="18" charset="0"/>
              </a:rPr>
              <a:t>hính</a:t>
            </a:r>
            <a:endParaRPr lang="en-US" sz="1800" kern="100" dirty="0">
              <a:effectLst/>
              <a:latin typeface="Sabon Next LT (Body)"/>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err="1">
                <a:effectLst/>
                <a:latin typeface="Sabon Next LT (Body)"/>
                <a:ea typeface="Calibri" panose="020F0502020204030204" pitchFamily="34" charset="0"/>
                <a:cs typeface="Times New Roman" panose="02020603050405020304" pitchFamily="18" charset="0"/>
              </a:rPr>
              <a:t>Thiếu</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khả</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năng</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quan</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sát</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thời</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gian</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thực</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đối</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với</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các</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mối</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đe</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dọa</a:t>
            </a:r>
            <a:endParaRPr lang="en-US" sz="1800" kern="100" dirty="0">
              <a:effectLst/>
              <a:latin typeface="Sabon Next LT (Body)"/>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err="1">
                <a:effectLst/>
                <a:latin typeface="Sabon Next LT (Body)"/>
                <a:ea typeface="Calibri" panose="020F0502020204030204" pitchFamily="34" charset="0"/>
                <a:cs typeface="Times New Roman" panose="02020603050405020304" pitchFamily="18" charset="0"/>
              </a:rPr>
              <a:t>Sử</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dụng</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hình</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ảnh</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không</a:t>
            </a:r>
            <a:r>
              <a:rPr lang="en-US" sz="1800" kern="100" dirty="0">
                <a:effectLst/>
                <a:latin typeface="Sabon Next LT (Body)"/>
                <a:ea typeface="Calibri" panose="020F0502020204030204" pitchFamily="34" charset="0"/>
                <a:cs typeface="Times New Roman" panose="02020603050405020304" pitchFamily="18" charset="0"/>
              </a:rPr>
              <a:t> an </a:t>
            </a:r>
            <a:r>
              <a:rPr lang="en-US" sz="1800" kern="100" dirty="0" err="1">
                <a:effectLst/>
                <a:latin typeface="Sabon Next LT (Body)"/>
                <a:ea typeface="Calibri" panose="020F0502020204030204" pitchFamily="34" charset="0"/>
                <a:cs typeface="Times New Roman" panose="02020603050405020304" pitchFamily="18" charset="0"/>
              </a:rPr>
              <a:t>toàn</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trong</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môi</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trường</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sản</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xuất</a:t>
            </a:r>
            <a:endParaRPr lang="en-US" sz="1800" kern="100" dirty="0">
              <a:effectLst/>
              <a:latin typeface="Sabon Next LT (Body)"/>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err="1">
                <a:effectLst/>
                <a:latin typeface="Sabon Next LT (Body)"/>
                <a:ea typeface="Calibri" panose="020F0502020204030204" pitchFamily="34" charset="0"/>
                <a:cs typeface="Times New Roman" panose="02020603050405020304" pitchFamily="18" charset="0"/>
              </a:rPr>
              <a:t>Mạng</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phẳng</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không</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có</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sự</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phân</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tách</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giữa</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các</a:t>
            </a:r>
            <a:r>
              <a:rPr lang="en-US" sz="1800" kern="100" dirty="0">
                <a:effectLst/>
                <a:latin typeface="Sabon Next LT (Body)"/>
                <a:ea typeface="Calibri" panose="020F0502020204030204" pitchFamily="34" charset="0"/>
                <a:cs typeface="Times New Roman" panose="02020603050405020304" pitchFamily="18" charset="0"/>
              </a:rPr>
              <a:t> workload</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err="1">
                <a:effectLst/>
                <a:latin typeface="Sabon Next LT (Body)"/>
                <a:ea typeface="Calibri" panose="020F0502020204030204" pitchFamily="34" charset="0"/>
                <a:cs typeface="Times New Roman" panose="02020603050405020304" pitchFamily="18" charset="0"/>
              </a:rPr>
              <a:t>Thiếu</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cơ</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chế</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kiểm</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soát</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chính</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sách</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triển</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khai</a:t>
            </a:r>
            <a:endParaRPr lang="en-US" sz="1800" kern="100" dirty="0">
              <a:effectLst/>
              <a:latin typeface="Sabon Next LT (Body)"/>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err="1">
                <a:effectLst/>
                <a:latin typeface="Sabon Next LT (Body)"/>
                <a:ea typeface="Calibri" panose="020F0502020204030204" pitchFamily="34" charset="0"/>
                <a:cs typeface="Times New Roman" panose="02020603050405020304" pitchFamily="18" charset="0"/>
              </a:rPr>
              <a:t>Không</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thể</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phát</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hiện</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và</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ứng</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phó</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với</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bất</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thường</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thời</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gian</a:t>
            </a:r>
            <a:r>
              <a:rPr lang="en-US" sz="1800" kern="100" dirty="0">
                <a:effectLst/>
                <a:latin typeface="Sabon Next LT (Body)"/>
                <a:ea typeface="Calibri" panose="020F0502020204030204" pitchFamily="34" charset="0"/>
                <a:cs typeface="Times New Roman" panose="02020603050405020304" pitchFamily="18" charset="0"/>
              </a:rPr>
              <a:t> </a:t>
            </a:r>
            <a:r>
              <a:rPr lang="en-US" sz="1800" kern="100" dirty="0" err="1">
                <a:effectLst/>
                <a:latin typeface="Sabon Next LT (Body)"/>
                <a:ea typeface="Calibri" panose="020F0502020204030204" pitchFamily="34" charset="0"/>
                <a:cs typeface="Times New Roman" panose="02020603050405020304" pitchFamily="18" charset="0"/>
              </a:rPr>
              <a:t>thực</a:t>
            </a:r>
            <a:endParaRPr lang="en-US" dirty="0"/>
          </a:p>
        </p:txBody>
      </p:sp>
      <p:cxnSp>
        <p:nvCxnSpPr>
          <p:cNvPr id="18" name="Straight Connector 17">
            <a:extLst>
              <a:ext uri="{FF2B5EF4-FFF2-40B4-BE49-F238E27FC236}">
                <a16:creationId xmlns:a16="http://schemas.microsoft.com/office/drawing/2014/main" id="{E4D676C1-B96A-7CF8-CC53-99246BB80E91}"/>
              </a:ext>
            </a:extLst>
          </p:cNvPr>
          <p:cNvCxnSpPr/>
          <p:nvPr/>
        </p:nvCxnSpPr>
        <p:spPr>
          <a:xfrm>
            <a:off x="7020232" y="2399071"/>
            <a:ext cx="0" cy="26842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FEA43-B0B7-0F3F-0AF3-3D979A1AA7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6DF6B2-AAE6-C696-860B-C290D1D3A96A}"/>
              </a:ext>
            </a:extLst>
          </p:cNvPr>
          <p:cNvSpPr>
            <a:spLocks noGrp="1"/>
          </p:cNvSpPr>
          <p:nvPr>
            <p:ph type="title"/>
          </p:nvPr>
        </p:nvSpPr>
        <p:spPr>
          <a:xfrm>
            <a:off x="766916" y="-31954"/>
            <a:ext cx="11376191" cy="823453"/>
          </a:xfrm>
        </p:spPr>
        <p:txBody>
          <a:bodyPr/>
          <a:lstStyle/>
          <a:p>
            <a:r>
              <a:rPr lang="en-US" sz="3200" dirty="0">
                <a:latin typeface="+mn-lt"/>
              </a:rPr>
              <a:t>2. </a:t>
            </a:r>
            <a:r>
              <a:rPr lang="en-US" sz="3200" dirty="0" err="1">
                <a:latin typeface="+mn-lt"/>
              </a:rPr>
              <a:t>Kiến</a:t>
            </a:r>
            <a:r>
              <a:rPr lang="en-US" sz="3200" dirty="0">
                <a:latin typeface="+mn-lt"/>
              </a:rPr>
              <a:t> Trúc </a:t>
            </a:r>
            <a:r>
              <a:rPr lang="en-US" sz="3200" dirty="0" err="1">
                <a:latin typeface="+mn-lt"/>
              </a:rPr>
              <a:t>Giải</a:t>
            </a:r>
            <a:r>
              <a:rPr lang="en-US" sz="3200" dirty="0">
                <a:latin typeface="+mn-lt"/>
              </a:rPr>
              <a:t> Pháp (Solution Architecture)</a:t>
            </a:r>
          </a:p>
        </p:txBody>
      </p:sp>
      <p:sp>
        <p:nvSpPr>
          <p:cNvPr id="4" name="TextBox 3">
            <a:extLst>
              <a:ext uri="{FF2B5EF4-FFF2-40B4-BE49-F238E27FC236}">
                <a16:creationId xmlns:a16="http://schemas.microsoft.com/office/drawing/2014/main" id="{038E0DD6-FAB7-39E3-D06A-9210B75C49E4}"/>
              </a:ext>
            </a:extLst>
          </p:cNvPr>
          <p:cNvSpPr txBox="1"/>
          <p:nvPr/>
        </p:nvSpPr>
        <p:spPr>
          <a:xfrm>
            <a:off x="766916" y="1816510"/>
            <a:ext cx="4532671" cy="3693319"/>
          </a:xfrm>
          <a:prstGeom prst="rect">
            <a:avLst/>
          </a:prstGeom>
          <a:noFill/>
        </p:spPr>
        <p:txBody>
          <a:bodyPr wrap="square">
            <a:spAutoFit/>
          </a:bodyPr>
          <a:lstStyle/>
          <a:p>
            <a:pPr>
              <a:buNone/>
            </a:pPr>
            <a:r>
              <a:rPr lang="vi-VN" b="1" dirty="0"/>
              <a:t>Tổng Quan Kiến Trúc</a:t>
            </a:r>
          </a:p>
          <a:p>
            <a:pPr>
              <a:buNone/>
            </a:pPr>
            <a:r>
              <a:rPr lang="vi-VN" dirty="0"/>
              <a:t>Kiến trúc đề xuất bao gồm các thành phần:</a:t>
            </a:r>
          </a:p>
          <a:p>
            <a:pPr>
              <a:buFont typeface="Arial" panose="020B0604020202020204" pitchFamily="34" charset="0"/>
              <a:buChar char="•"/>
            </a:pPr>
            <a:r>
              <a:rPr lang="vi-VN" b="1" dirty="0"/>
              <a:t>AWS EKS Cluster</a:t>
            </a:r>
            <a:r>
              <a:rPr lang="vi-VN" dirty="0"/>
              <a:t>: Chạy tất cả các workload container</a:t>
            </a:r>
          </a:p>
          <a:p>
            <a:pPr>
              <a:buFont typeface="Arial" panose="020B0604020202020204" pitchFamily="34" charset="0"/>
              <a:buChar char="•"/>
            </a:pPr>
            <a:r>
              <a:rPr lang="vi-VN" b="1" dirty="0"/>
              <a:t>Falco</a:t>
            </a:r>
            <a:r>
              <a:rPr lang="vi-VN" dirty="0"/>
              <a:t>: Giám sát syscalls để phát hiện bất thường thời gian thực</a:t>
            </a:r>
          </a:p>
          <a:p>
            <a:pPr>
              <a:buFont typeface="Arial" panose="020B0604020202020204" pitchFamily="34" charset="0"/>
              <a:buChar char="•"/>
            </a:pPr>
            <a:r>
              <a:rPr lang="vi-VN" b="1" dirty="0"/>
              <a:t>OPA Gatekeeper</a:t>
            </a:r>
            <a:r>
              <a:rPr lang="vi-VN" dirty="0"/>
              <a:t>: Thực thi chính sách trên tài nguyên Kubernetes</a:t>
            </a:r>
          </a:p>
          <a:p>
            <a:pPr>
              <a:buFont typeface="Arial" panose="020B0604020202020204" pitchFamily="34" charset="0"/>
              <a:buChar char="•"/>
            </a:pPr>
            <a:r>
              <a:rPr lang="vi-VN" b="1" dirty="0"/>
              <a:t>Trivy</a:t>
            </a:r>
            <a:r>
              <a:rPr lang="vi-VN" dirty="0"/>
              <a:t>: Quét hình ảnh trong pipeline CI/CD</a:t>
            </a:r>
          </a:p>
          <a:p>
            <a:pPr>
              <a:buFont typeface="Arial" panose="020B0604020202020204" pitchFamily="34" charset="0"/>
              <a:buChar char="•"/>
            </a:pPr>
            <a:r>
              <a:rPr lang="vi-VN" b="1" dirty="0"/>
              <a:t>kube-bench</a:t>
            </a:r>
            <a:r>
              <a:rPr lang="vi-VN" dirty="0"/>
              <a:t>: Đánh giá tuân thủ CIS</a:t>
            </a:r>
          </a:p>
          <a:p>
            <a:pPr>
              <a:buFont typeface="Arial" panose="020B0604020202020204" pitchFamily="34" charset="0"/>
              <a:buChar char="•"/>
            </a:pPr>
            <a:r>
              <a:rPr lang="vi-VN" b="1" dirty="0"/>
              <a:t>CloudWatch</a:t>
            </a:r>
            <a:r>
              <a:rPr lang="vi-VN" dirty="0"/>
              <a:t>: Tập hợp log và metric</a:t>
            </a:r>
          </a:p>
          <a:p>
            <a:pPr>
              <a:buFont typeface="Arial" panose="020B0604020202020204" pitchFamily="34" charset="0"/>
              <a:buChar char="•"/>
            </a:pPr>
            <a:r>
              <a:rPr lang="vi-VN" b="1" dirty="0"/>
              <a:t>Bảng điều khiển bảo mật</a:t>
            </a:r>
            <a:r>
              <a:rPr lang="vi-VN" dirty="0"/>
              <a:t>: Trực quan hóa cảnh báo và trạng thái tuân thủ</a:t>
            </a:r>
          </a:p>
        </p:txBody>
      </p:sp>
      <p:pic>
        <p:nvPicPr>
          <p:cNvPr id="7" name="Picture 6">
            <a:extLst>
              <a:ext uri="{FF2B5EF4-FFF2-40B4-BE49-F238E27FC236}">
                <a16:creationId xmlns:a16="http://schemas.microsoft.com/office/drawing/2014/main" id="{A73067BC-5281-3A4E-2354-D76F5D26C644}"/>
              </a:ext>
            </a:extLst>
          </p:cNvPr>
          <p:cNvPicPr>
            <a:picLocks noChangeAspect="1"/>
          </p:cNvPicPr>
          <p:nvPr/>
        </p:nvPicPr>
        <p:blipFill>
          <a:blip r:embed="rId3"/>
          <a:stretch>
            <a:fillRect/>
          </a:stretch>
        </p:blipFill>
        <p:spPr>
          <a:xfrm>
            <a:off x="5476566" y="1461396"/>
            <a:ext cx="6253317" cy="4168878"/>
          </a:xfrm>
          <a:prstGeom prst="rect">
            <a:avLst/>
          </a:prstGeom>
        </p:spPr>
      </p:pic>
    </p:spTree>
    <p:extLst>
      <p:ext uri="{BB962C8B-B14F-4D97-AF65-F5344CB8AC3E}">
        <p14:creationId xmlns:p14="http://schemas.microsoft.com/office/powerpoint/2010/main" val="295513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BF1E5-0C05-FC6C-77F7-F29CF22279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ED47DB-D33D-C03C-11F1-5CD91925BDAA}"/>
              </a:ext>
            </a:extLst>
          </p:cNvPr>
          <p:cNvSpPr>
            <a:spLocks noGrp="1"/>
          </p:cNvSpPr>
          <p:nvPr>
            <p:ph type="title"/>
          </p:nvPr>
        </p:nvSpPr>
        <p:spPr>
          <a:xfrm>
            <a:off x="766916" y="-31954"/>
            <a:ext cx="11376191" cy="823453"/>
          </a:xfrm>
        </p:spPr>
        <p:txBody>
          <a:bodyPr/>
          <a:lstStyle/>
          <a:p>
            <a:r>
              <a:rPr lang="en-US" sz="3200" dirty="0">
                <a:latin typeface="+mn-lt"/>
              </a:rPr>
              <a:t>2. </a:t>
            </a:r>
            <a:r>
              <a:rPr lang="en-US" sz="3200" dirty="0" err="1">
                <a:latin typeface="+mn-lt"/>
              </a:rPr>
              <a:t>Kiến</a:t>
            </a:r>
            <a:r>
              <a:rPr lang="en-US" sz="3200" dirty="0">
                <a:latin typeface="+mn-lt"/>
              </a:rPr>
              <a:t> Trúc </a:t>
            </a:r>
            <a:r>
              <a:rPr lang="en-US" sz="3200" dirty="0" err="1">
                <a:latin typeface="+mn-lt"/>
              </a:rPr>
              <a:t>Giải</a:t>
            </a:r>
            <a:r>
              <a:rPr lang="en-US" sz="3200" dirty="0">
                <a:latin typeface="+mn-lt"/>
              </a:rPr>
              <a:t> Pháp (Solution Architecture)</a:t>
            </a:r>
          </a:p>
        </p:txBody>
      </p:sp>
      <p:sp>
        <p:nvSpPr>
          <p:cNvPr id="5" name="TextBox 4">
            <a:extLst>
              <a:ext uri="{FF2B5EF4-FFF2-40B4-BE49-F238E27FC236}">
                <a16:creationId xmlns:a16="http://schemas.microsoft.com/office/drawing/2014/main" id="{DE8D4D67-44C5-4697-B108-38BA90813F4F}"/>
              </a:ext>
            </a:extLst>
          </p:cNvPr>
          <p:cNvSpPr txBox="1"/>
          <p:nvPr/>
        </p:nvSpPr>
        <p:spPr>
          <a:xfrm>
            <a:off x="884903" y="1720840"/>
            <a:ext cx="9232490" cy="3416320"/>
          </a:xfrm>
          <a:prstGeom prst="rect">
            <a:avLst/>
          </a:prstGeom>
          <a:noFill/>
        </p:spPr>
        <p:txBody>
          <a:bodyPr wrap="square">
            <a:spAutoFit/>
          </a:bodyPr>
          <a:lstStyle/>
          <a:p>
            <a:pPr>
              <a:buNone/>
            </a:pPr>
            <a:r>
              <a:rPr lang="vi-VN" b="1" dirty="0"/>
              <a:t>Dịch </a:t>
            </a:r>
            <a:r>
              <a:rPr lang="en-US" b="1" dirty="0"/>
              <a:t>v</a:t>
            </a:r>
            <a:r>
              <a:rPr lang="vi-VN" b="1" dirty="0"/>
              <a:t>ụ AWS </a:t>
            </a:r>
            <a:r>
              <a:rPr lang="en-US" b="1" dirty="0"/>
              <a:t>s</a:t>
            </a:r>
            <a:r>
              <a:rPr lang="vi-VN" b="1" dirty="0"/>
              <a:t>ử </a:t>
            </a:r>
            <a:r>
              <a:rPr lang="en-US" b="1" dirty="0"/>
              <a:t>d</a:t>
            </a:r>
            <a:r>
              <a:rPr lang="vi-VN" b="1" dirty="0"/>
              <a:t>ụng</a:t>
            </a:r>
          </a:p>
          <a:p>
            <a:pPr>
              <a:buFont typeface="Arial" panose="020B0604020202020204" pitchFamily="34" charset="0"/>
              <a:buChar char="•"/>
            </a:pPr>
            <a:r>
              <a:rPr lang="en-US" dirty="0"/>
              <a:t> </a:t>
            </a:r>
            <a:r>
              <a:rPr lang="vi-VN" dirty="0"/>
              <a:t>Amazon EKS, EC2, VPC, IAM, CloudWatch, SNS, S3</a:t>
            </a:r>
            <a:endParaRPr lang="en-US" dirty="0"/>
          </a:p>
          <a:p>
            <a:pPr>
              <a:buFont typeface="Arial" panose="020B0604020202020204" pitchFamily="34" charset="0"/>
              <a:buChar char="•"/>
            </a:pPr>
            <a:endParaRPr lang="vi-VN" dirty="0"/>
          </a:p>
          <a:p>
            <a:pPr>
              <a:buNone/>
            </a:pPr>
            <a:r>
              <a:rPr lang="vi-VN" b="1" dirty="0"/>
              <a:t>Kiến </a:t>
            </a:r>
            <a:r>
              <a:rPr lang="en-US" b="1" dirty="0"/>
              <a:t>t</a:t>
            </a:r>
            <a:r>
              <a:rPr lang="vi-VN" b="1" dirty="0"/>
              <a:t>rúc </a:t>
            </a:r>
            <a:r>
              <a:rPr lang="en-US" b="1" dirty="0"/>
              <a:t>b</a:t>
            </a:r>
            <a:r>
              <a:rPr lang="vi-VN" b="1" dirty="0"/>
              <a:t>ảo </a:t>
            </a:r>
            <a:r>
              <a:rPr lang="en-US" b="1" dirty="0"/>
              <a:t>m</a:t>
            </a:r>
            <a:r>
              <a:rPr lang="vi-VN" b="1" dirty="0"/>
              <a:t>ật</a:t>
            </a:r>
          </a:p>
          <a:p>
            <a:pPr>
              <a:buFont typeface="Arial" panose="020B0604020202020204" pitchFamily="34" charset="0"/>
              <a:buChar char="•"/>
            </a:pPr>
            <a:r>
              <a:rPr lang="en-US" dirty="0"/>
              <a:t> </a:t>
            </a:r>
            <a:r>
              <a:rPr lang="vi-VN" dirty="0"/>
              <a:t>Thiết lập quyền IAM và RBAC tối thiểu</a:t>
            </a:r>
          </a:p>
          <a:p>
            <a:pPr>
              <a:buFont typeface="Arial" panose="020B0604020202020204" pitchFamily="34" charset="0"/>
              <a:buChar char="•"/>
            </a:pPr>
            <a:r>
              <a:rPr lang="en-US" dirty="0"/>
              <a:t> </a:t>
            </a:r>
            <a:r>
              <a:rPr lang="vi-VN" dirty="0"/>
              <a:t>Sử dụng NetworkPolicy để giới hạn lưu lượng giữa các pod</a:t>
            </a:r>
          </a:p>
          <a:p>
            <a:pPr>
              <a:buFont typeface="Arial" panose="020B0604020202020204" pitchFamily="34" charset="0"/>
              <a:buChar char="•"/>
            </a:pPr>
            <a:r>
              <a:rPr lang="en-US" dirty="0"/>
              <a:t> </a:t>
            </a:r>
            <a:r>
              <a:rPr lang="vi-VN" dirty="0"/>
              <a:t>Quét hình ảnh để loại trừ lỗ hổng đã biết</a:t>
            </a:r>
          </a:p>
          <a:p>
            <a:pPr>
              <a:buFont typeface="Arial" panose="020B0604020202020204" pitchFamily="34" charset="0"/>
              <a:buChar char="•"/>
            </a:pPr>
            <a:r>
              <a:rPr lang="en-US" dirty="0"/>
              <a:t> </a:t>
            </a:r>
            <a:r>
              <a:rPr lang="vi-VN" dirty="0"/>
              <a:t>Pipeline cảnh báo Falco kèm theo script khắc phục</a:t>
            </a:r>
            <a:endParaRPr lang="en-US" dirty="0"/>
          </a:p>
          <a:p>
            <a:pPr>
              <a:buFont typeface="Arial" panose="020B0604020202020204" pitchFamily="34" charset="0"/>
              <a:buChar char="•"/>
            </a:pPr>
            <a:endParaRPr lang="vi-VN" dirty="0"/>
          </a:p>
          <a:p>
            <a:pPr>
              <a:buNone/>
            </a:pPr>
            <a:r>
              <a:rPr lang="vi-VN" b="1" dirty="0"/>
              <a:t>Mở </a:t>
            </a:r>
            <a:r>
              <a:rPr lang="en-US" b="1" dirty="0"/>
              <a:t>r</a:t>
            </a:r>
            <a:r>
              <a:rPr lang="vi-VN" b="1" dirty="0"/>
              <a:t>ộng </a:t>
            </a:r>
            <a:r>
              <a:rPr lang="en-US" b="1" dirty="0"/>
              <a:t>q</a:t>
            </a:r>
            <a:r>
              <a:rPr lang="vi-VN" b="1" dirty="0"/>
              <a:t>uy </a:t>
            </a:r>
            <a:r>
              <a:rPr lang="en-US" b="1" dirty="0"/>
              <a:t>m</a:t>
            </a:r>
            <a:r>
              <a:rPr lang="vi-VN" b="1"/>
              <a:t>ô</a:t>
            </a:r>
            <a:endParaRPr lang="vi-VN" b="1" dirty="0"/>
          </a:p>
          <a:p>
            <a:pPr>
              <a:buFont typeface="Arial" panose="020B0604020202020204" pitchFamily="34" charset="0"/>
              <a:buChar char="•"/>
            </a:pPr>
            <a:r>
              <a:rPr lang="en-US" dirty="0"/>
              <a:t> </a:t>
            </a:r>
            <a:r>
              <a:rPr lang="vi-VN" dirty="0"/>
              <a:t>Nhóm autoscaling EKS để mở rộng workload linh hoạt</a:t>
            </a:r>
          </a:p>
          <a:p>
            <a:pPr>
              <a:buFont typeface="Arial" panose="020B0604020202020204" pitchFamily="34" charset="0"/>
              <a:buChar char="•"/>
            </a:pPr>
            <a:r>
              <a:rPr lang="en-US" dirty="0"/>
              <a:t> </a:t>
            </a:r>
            <a:r>
              <a:rPr lang="vi-VN" dirty="0"/>
              <a:t>Cảnh báo Falco sự kiện thông qua Lambda xử lý sự kiện</a:t>
            </a:r>
          </a:p>
        </p:txBody>
      </p:sp>
    </p:spTree>
    <p:extLst>
      <p:ext uri="{BB962C8B-B14F-4D97-AF65-F5344CB8AC3E}">
        <p14:creationId xmlns:p14="http://schemas.microsoft.com/office/powerpoint/2010/main" val="2985822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566219" y="431606"/>
            <a:ext cx="8663161" cy="994164"/>
          </a:xfrm>
        </p:spPr>
        <p:txBody>
          <a:bodyPr/>
          <a:lstStyle/>
          <a:p>
            <a:r>
              <a:rPr lang="fr-FR" dirty="0">
                <a:latin typeface="+mn-lt"/>
              </a:rPr>
              <a:t>3. </a:t>
            </a:r>
            <a:r>
              <a:rPr lang="fr-FR" dirty="0" err="1">
                <a:latin typeface="+mn-lt"/>
              </a:rPr>
              <a:t>Triển</a:t>
            </a:r>
            <a:r>
              <a:rPr lang="fr-FR" dirty="0">
                <a:latin typeface="+mn-lt"/>
              </a:rPr>
              <a:t> </a:t>
            </a:r>
            <a:r>
              <a:rPr lang="fr-FR" dirty="0" err="1">
                <a:latin typeface="+mn-lt"/>
              </a:rPr>
              <a:t>Khai</a:t>
            </a:r>
            <a:r>
              <a:rPr lang="fr-FR" dirty="0">
                <a:latin typeface="+mn-lt"/>
              </a:rPr>
              <a:t> </a:t>
            </a:r>
            <a:r>
              <a:rPr lang="fr-FR" dirty="0" err="1">
                <a:latin typeface="+mn-lt"/>
              </a:rPr>
              <a:t>Kỹ</a:t>
            </a:r>
            <a:r>
              <a:rPr lang="fr-FR" dirty="0">
                <a:latin typeface="+mn-lt"/>
              </a:rPr>
              <a:t> </a:t>
            </a:r>
            <a:r>
              <a:rPr lang="fr-FR" dirty="0" err="1">
                <a:latin typeface="+mn-lt"/>
              </a:rPr>
              <a:t>Thuật</a:t>
            </a:r>
            <a:r>
              <a:rPr lang="fr-FR" dirty="0">
                <a:latin typeface="+mn-lt"/>
              </a:rPr>
              <a:t> (</a:t>
            </a:r>
            <a:r>
              <a:rPr lang="fr-FR" dirty="0" err="1">
                <a:latin typeface="+mn-lt"/>
              </a:rPr>
              <a:t>Technical</a:t>
            </a:r>
            <a:r>
              <a:rPr lang="fr-FR" dirty="0">
                <a:latin typeface="+mn-lt"/>
              </a:rPr>
              <a:t> </a:t>
            </a:r>
            <a:r>
              <a:rPr lang="fr-FR" dirty="0" err="1">
                <a:latin typeface="+mn-lt"/>
              </a:rPr>
              <a:t>Implementation</a:t>
            </a:r>
            <a:r>
              <a:rPr lang="fr-FR" dirty="0">
                <a:latin typeface="+mn-lt"/>
              </a:rPr>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892231" y="6297560"/>
            <a:ext cx="1067589" cy="471489"/>
          </a:xfrm>
        </p:spPr>
        <p:txBody>
          <a:bodyPr/>
          <a:lstStyle/>
          <a:p>
            <a:fld id="{48F63A3B-78C7-47BE-AE5E-E10140E04643}" type="slidenum">
              <a:rPr lang="en-US" smtClean="0"/>
              <a:pPr/>
              <a:t>8</a:t>
            </a:fld>
            <a:endParaRPr lang="en-US" dirty="0"/>
          </a:p>
        </p:txBody>
      </p:sp>
      <p:sp>
        <p:nvSpPr>
          <p:cNvPr id="7" name="TextBox 6">
            <a:extLst>
              <a:ext uri="{FF2B5EF4-FFF2-40B4-BE49-F238E27FC236}">
                <a16:creationId xmlns:a16="http://schemas.microsoft.com/office/drawing/2014/main" id="{A3BA0A15-65FD-ABD5-2C98-CAC14CD6DC3C}"/>
              </a:ext>
            </a:extLst>
          </p:cNvPr>
          <p:cNvSpPr txBox="1"/>
          <p:nvPr/>
        </p:nvSpPr>
        <p:spPr>
          <a:xfrm>
            <a:off x="3040625" y="1589715"/>
            <a:ext cx="8109155" cy="2031325"/>
          </a:xfrm>
          <a:prstGeom prst="rect">
            <a:avLst/>
          </a:prstGeom>
          <a:noFill/>
        </p:spPr>
        <p:txBody>
          <a:bodyPr wrap="square">
            <a:spAutoFit/>
          </a:bodyPr>
          <a:lstStyle/>
          <a:p>
            <a:pPr>
              <a:buNone/>
            </a:pPr>
            <a:r>
              <a:rPr lang="en-US" b="1" dirty="0"/>
              <a:t>Các </a:t>
            </a:r>
            <a:r>
              <a:rPr lang="en-US" b="1" dirty="0" err="1"/>
              <a:t>giai</a:t>
            </a:r>
            <a:r>
              <a:rPr lang="en-US" b="1" dirty="0"/>
              <a:t> </a:t>
            </a:r>
            <a:r>
              <a:rPr lang="en-US" b="1" dirty="0" err="1"/>
              <a:t>đoạn</a:t>
            </a:r>
            <a:r>
              <a:rPr lang="en-US" b="1" dirty="0"/>
              <a:t> &amp; deliverable:</a:t>
            </a:r>
          </a:p>
          <a:p>
            <a:pPr>
              <a:buFont typeface="+mj-lt"/>
              <a:buAutoNum type="arabicPeriod"/>
            </a:pPr>
            <a:r>
              <a:rPr lang="en-US" dirty="0" err="1"/>
              <a:t>Khởi</a:t>
            </a:r>
            <a:r>
              <a:rPr lang="en-US" dirty="0"/>
              <a:t> </a:t>
            </a:r>
            <a:r>
              <a:rPr lang="en-US" dirty="0" err="1"/>
              <a:t>tạo</a:t>
            </a:r>
            <a:r>
              <a:rPr lang="en-US" dirty="0"/>
              <a:t> </a:t>
            </a:r>
            <a:r>
              <a:rPr lang="en-US" dirty="0" err="1"/>
              <a:t>cụm</a:t>
            </a:r>
            <a:r>
              <a:rPr lang="en-US" dirty="0"/>
              <a:t> EKS: </a:t>
            </a:r>
            <a:r>
              <a:rPr lang="en-US" dirty="0" err="1"/>
              <a:t>Tạo</a:t>
            </a:r>
            <a:r>
              <a:rPr lang="en-US" dirty="0"/>
              <a:t> cluster </a:t>
            </a:r>
            <a:r>
              <a:rPr lang="en-US" dirty="0" err="1"/>
              <a:t>và</a:t>
            </a:r>
            <a:r>
              <a:rPr lang="en-US" dirty="0"/>
              <a:t> node group</a:t>
            </a:r>
          </a:p>
          <a:p>
            <a:pPr>
              <a:buFont typeface="+mj-lt"/>
              <a:buAutoNum type="arabicPeriod"/>
            </a:pPr>
            <a:r>
              <a:rPr lang="en-US" dirty="0" err="1"/>
              <a:t>Triển</a:t>
            </a:r>
            <a:r>
              <a:rPr lang="en-US" dirty="0"/>
              <a:t> </a:t>
            </a:r>
            <a:r>
              <a:rPr lang="en-US" dirty="0" err="1"/>
              <a:t>khai</a:t>
            </a:r>
            <a:r>
              <a:rPr lang="en-US" dirty="0"/>
              <a:t> </a:t>
            </a:r>
            <a:r>
              <a:rPr lang="en-US" dirty="0" err="1"/>
              <a:t>bộ</a:t>
            </a:r>
            <a:r>
              <a:rPr lang="en-US" dirty="0"/>
              <a:t> </a:t>
            </a:r>
            <a:r>
              <a:rPr lang="en-US" dirty="0" err="1"/>
              <a:t>công</a:t>
            </a:r>
            <a:r>
              <a:rPr lang="en-US" dirty="0"/>
              <a:t> </a:t>
            </a:r>
            <a:r>
              <a:rPr lang="en-US" dirty="0" err="1"/>
              <a:t>cụ</a:t>
            </a:r>
            <a:r>
              <a:rPr lang="en-US" dirty="0"/>
              <a:t> </a:t>
            </a:r>
            <a:r>
              <a:rPr lang="en-US" dirty="0" err="1"/>
              <a:t>bảo</a:t>
            </a:r>
            <a:r>
              <a:rPr lang="en-US" dirty="0"/>
              <a:t> </a:t>
            </a:r>
            <a:r>
              <a:rPr lang="en-US" dirty="0" err="1"/>
              <a:t>mật</a:t>
            </a:r>
            <a:r>
              <a:rPr lang="en-US" dirty="0"/>
              <a:t>: Cài </a:t>
            </a:r>
            <a:r>
              <a:rPr lang="en-US" dirty="0" err="1"/>
              <a:t>đặt</a:t>
            </a:r>
            <a:r>
              <a:rPr lang="en-US" dirty="0"/>
              <a:t> Falco, Gatekeeper, </a:t>
            </a:r>
            <a:r>
              <a:rPr lang="en-US" dirty="0" err="1"/>
              <a:t>kube</a:t>
            </a:r>
            <a:r>
              <a:rPr lang="en-US" dirty="0"/>
              <a:t>-bench</a:t>
            </a:r>
          </a:p>
          <a:p>
            <a:pPr>
              <a:buFont typeface="+mj-lt"/>
              <a:buAutoNum type="arabicPeriod"/>
            </a:pPr>
            <a:r>
              <a:rPr lang="en-US" dirty="0" err="1"/>
              <a:t>Cấu</a:t>
            </a:r>
            <a:r>
              <a:rPr lang="en-US" dirty="0"/>
              <a:t> </a:t>
            </a:r>
            <a:r>
              <a:rPr lang="en-US" dirty="0" err="1"/>
              <a:t>hình</a:t>
            </a:r>
            <a:r>
              <a:rPr lang="en-US" dirty="0"/>
              <a:t> CI/CD </a:t>
            </a:r>
            <a:r>
              <a:rPr lang="en-US" dirty="0" err="1"/>
              <a:t>quét</a:t>
            </a:r>
            <a:r>
              <a:rPr lang="en-US" dirty="0"/>
              <a:t> </a:t>
            </a:r>
            <a:r>
              <a:rPr lang="en-US" dirty="0" err="1"/>
              <a:t>bảo</a:t>
            </a:r>
            <a:r>
              <a:rPr lang="en-US" dirty="0"/>
              <a:t> </a:t>
            </a:r>
            <a:r>
              <a:rPr lang="en-US" dirty="0" err="1"/>
              <a:t>mật</a:t>
            </a:r>
            <a:r>
              <a:rPr lang="en-US" dirty="0"/>
              <a:t>: </a:t>
            </a:r>
            <a:r>
              <a:rPr lang="en-US" dirty="0" err="1"/>
              <a:t>Tích</a:t>
            </a:r>
            <a:r>
              <a:rPr lang="en-US" dirty="0"/>
              <a:t> </a:t>
            </a:r>
            <a:r>
              <a:rPr lang="en-US" dirty="0" err="1"/>
              <a:t>hợp</a:t>
            </a:r>
            <a:r>
              <a:rPr lang="en-US" dirty="0"/>
              <a:t> </a:t>
            </a:r>
            <a:r>
              <a:rPr lang="en-US" dirty="0" err="1"/>
              <a:t>Trivy</a:t>
            </a:r>
            <a:r>
              <a:rPr lang="en-US" dirty="0"/>
              <a:t> </a:t>
            </a:r>
            <a:r>
              <a:rPr lang="en-US" dirty="0" err="1"/>
              <a:t>với</a:t>
            </a:r>
            <a:r>
              <a:rPr lang="en-US" dirty="0"/>
              <a:t> GitHub Actions</a:t>
            </a:r>
          </a:p>
          <a:p>
            <a:pPr>
              <a:buFont typeface="+mj-lt"/>
              <a:buAutoNum type="arabicPeriod"/>
            </a:pPr>
            <a:r>
              <a:rPr lang="en-US" dirty="0" err="1"/>
              <a:t>Áp</a:t>
            </a:r>
            <a:r>
              <a:rPr lang="en-US" dirty="0"/>
              <a:t> </a:t>
            </a:r>
            <a:r>
              <a:rPr lang="en-US" dirty="0" err="1"/>
              <a:t>dụng</a:t>
            </a:r>
            <a:r>
              <a:rPr lang="en-US" dirty="0"/>
              <a:t> </a:t>
            </a:r>
            <a:r>
              <a:rPr lang="en-US" dirty="0" err="1"/>
              <a:t>NetworkPolicy</a:t>
            </a:r>
            <a:r>
              <a:rPr lang="en-US" dirty="0"/>
              <a:t>: Định </a:t>
            </a:r>
            <a:r>
              <a:rPr lang="en-US" dirty="0" err="1"/>
              <a:t>nghĩa</a:t>
            </a:r>
            <a:r>
              <a:rPr lang="en-US" dirty="0"/>
              <a:t> </a:t>
            </a:r>
            <a:r>
              <a:rPr lang="en-US" dirty="0" err="1"/>
              <a:t>quy</a:t>
            </a:r>
            <a:r>
              <a:rPr lang="en-US" dirty="0"/>
              <a:t> </a:t>
            </a:r>
            <a:r>
              <a:rPr lang="en-US" dirty="0" err="1"/>
              <a:t>tắc</a:t>
            </a:r>
            <a:r>
              <a:rPr lang="en-US" dirty="0"/>
              <a:t> </a:t>
            </a:r>
            <a:r>
              <a:rPr lang="en-US" dirty="0" err="1"/>
              <a:t>kiểm</a:t>
            </a:r>
            <a:r>
              <a:rPr lang="en-US" dirty="0"/>
              <a:t> </a:t>
            </a:r>
            <a:r>
              <a:rPr lang="en-US" dirty="0" err="1"/>
              <a:t>soát</a:t>
            </a:r>
            <a:r>
              <a:rPr lang="en-US" dirty="0"/>
              <a:t> ingress/egress</a:t>
            </a:r>
          </a:p>
          <a:p>
            <a:pPr>
              <a:buFont typeface="+mj-lt"/>
              <a:buAutoNum type="arabicPeriod"/>
            </a:pPr>
            <a:r>
              <a:rPr lang="en-US" dirty="0" err="1"/>
              <a:t>Mô</a:t>
            </a:r>
            <a:r>
              <a:rPr lang="en-US" dirty="0"/>
              <a:t> </a:t>
            </a:r>
            <a:r>
              <a:rPr lang="en-US" dirty="0" err="1"/>
              <a:t>phỏng</a:t>
            </a:r>
            <a:r>
              <a:rPr lang="en-US" dirty="0"/>
              <a:t> </a:t>
            </a:r>
            <a:r>
              <a:rPr lang="en-US" dirty="0" err="1"/>
              <a:t>tấn</a:t>
            </a:r>
            <a:r>
              <a:rPr lang="en-US" dirty="0"/>
              <a:t> </a:t>
            </a:r>
            <a:r>
              <a:rPr lang="en-US" dirty="0" err="1"/>
              <a:t>công</a:t>
            </a:r>
            <a:r>
              <a:rPr lang="en-US" dirty="0"/>
              <a:t>: </a:t>
            </a:r>
            <a:r>
              <a:rPr lang="en-US" dirty="0" err="1"/>
              <a:t>Kiểm</a:t>
            </a:r>
            <a:r>
              <a:rPr lang="en-US" dirty="0"/>
              <a:t> </a:t>
            </a:r>
            <a:r>
              <a:rPr lang="en-US" dirty="0" err="1"/>
              <a:t>tra</a:t>
            </a:r>
            <a:r>
              <a:rPr lang="en-US" dirty="0"/>
              <a:t> </a:t>
            </a:r>
            <a:r>
              <a:rPr lang="en-US" dirty="0" err="1"/>
              <a:t>khả</a:t>
            </a:r>
            <a:r>
              <a:rPr lang="en-US" dirty="0"/>
              <a:t> </a:t>
            </a:r>
            <a:r>
              <a:rPr lang="en-US" dirty="0" err="1"/>
              <a:t>năng</a:t>
            </a:r>
            <a:r>
              <a:rPr lang="en-US" dirty="0"/>
              <a:t> </a:t>
            </a:r>
            <a:r>
              <a:rPr lang="en-US" dirty="0" err="1"/>
              <a:t>phát</a:t>
            </a:r>
            <a:r>
              <a:rPr lang="en-US" dirty="0"/>
              <a:t> </a:t>
            </a:r>
            <a:r>
              <a:rPr lang="en-US" dirty="0" err="1"/>
              <a:t>hiện</a:t>
            </a:r>
            <a:r>
              <a:rPr lang="en-US" dirty="0"/>
              <a:t> </a:t>
            </a:r>
            <a:r>
              <a:rPr lang="en-US" dirty="0" err="1"/>
              <a:t>của</a:t>
            </a:r>
            <a:r>
              <a:rPr lang="en-US" dirty="0"/>
              <a:t> Falco</a:t>
            </a:r>
          </a:p>
          <a:p>
            <a:pPr>
              <a:buFont typeface="+mj-lt"/>
              <a:buAutoNum type="arabicPeriod"/>
            </a:pPr>
            <a:r>
              <a:rPr lang="en-US" dirty="0" err="1"/>
              <a:t>Tự</a:t>
            </a:r>
            <a:r>
              <a:rPr lang="en-US" dirty="0"/>
              <a:t> </a:t>
            </a:r>
            <a:r>
              <a:rPr lang="en-US" dirty="0" err="1"/>
              <a:t>động</a:t>
            </a:r>
            <a:r>
              <a:rPr lang="en-US" dirty="0"/>
              <a:t> </a:t>
            </a:r>
            <a:r>
              <a:rPr lang="en-US" dirty="0" err="1"/>
              <a:t>khắc</a:t>
            </a:r>
            <a:r>
              <a:rPr lang="en-US" dirty="0"/>
              <a:t> </a:t>
            </a:r>
            <a:r>
              <a:rPr lang="en-US" dirty="0" err="1"/>
              <a:t>phục</a:t>
            </a:r>
            <a:r>
              <a:rPr lang="en-US" dirty="0"/>
              <a:t>: </a:t>
            </a:r>
            <a:r>
              <a:rPr lang="en-US" dirty="0" err="1"/>
              <a:t>Kết</a:t>
            </a:r>
            <a:r>
              <a:rPr lang="en-US" dirty="0"/>
              <a:t> </a:t>
            </a:r>
            <a:r>
              <a:rPr lang="en-US" dirty="0" err="1"/>
              <a:t>nối</a:t>
            </a:r>
            <a:r>
              <a:rPr lang="en-US" dirty="0"/>
              <a:t> Lambda </a:t>
            </a:r>
            <a:r>
              <a:rPr lang="en-US" dirty="0" err="1"/>
              <a:t>để</a:t>
            </a:r>
            <a:r>
              <a:rPr lang="en-US" dirty="0"/>
              <a:t> </a:t>
            </a:r>
            <a:r>
              <a:rPr lang="en-US" dirty="0" err="1"/>
              <a:t>xử</a:t>
            </a:r>
            <a:r>
              <a:rPr lang="en-US" dirty="0"/>
              <a:t> </a:t>
            </a:r>
            <a:r>
              <a:rPr lang="en-US" dirty="0" err="1"/>
              <a:t>lý</a:t>
            </a:r>
            <a:r>
              <a:rPr lang="en-US" dirty="0"/>
              <a:t> </a:t>
            </a:r>
            <a:r>
              <a:rPr lang="en-US" dirty="0" err="1"/>
              <a:t>sự</a:t>
            </a:r>
            <a:r>
              <a:rPr lang="en-US" dirty="0"/>
              <a:t> </a:t>
            </a:r>
            <a:r>
              <a:rPr lang="en-US" dirty="0" err="1"/>
              <a:t>kiện</a:t>
            </a:r>
            <a:r>
              <a:rPr lang="en-US" dirty="0"/>
              <a:t> Falco</a:t>
            </a:r>
          </a:p>
        </p:txBody>
      </p:sp>
      <p:sp>
        <p:nvSpPr>
          <p:cNvPr id="9" name="TextBox 8">
            <a:extLst>
              <a:ext uri="{FF2B5EF4-FFF2-40B4-BE49-F238E27FC236}">
                <a16:creationId xmlns:a16="http://schemas.microsoft.com/office/drawing/2014/main" id="{C5E2FED9-7117-F59A-CE7C-89778DB10E3B}"/>
              </a:ext>
            </a:extLst>
          </p:cNvPr>
          <p:cNvSpPr txBox="1"/>
          <p:nvPr/>
        </p:nvSpPr>
        <p:spPr>
          <a:xfrm>
            <a:off x="3065676" y="3640270"/>
            <a:ext cx="3832123" cy="1200329"/>
          </a:xfrm>
          <a:prstGeom prst="rect">
            <a:avLst/>
          </a:prstGeom>
          <a:noFill/>
        </p:spPr>
        <p:txBody>
          <a:bodyPr wrap="square">
            <a:spAutoFit/>
          </a:bodyPr>
          <a:lstStyle/>
          <a:p>
            <a:pPr>
              <a:buNone/>
            </a:pPr>
            <a:r>
              <a:rPr lang="vi-VN" b="1" dirty="0"/>
              <a:t>Yêu </a:t>
            </a:r>
            <a:r>
              <a:rPr lang="en-US" b="1" dirty="0"/>
              <a:t>c</a:t>
            </a:r>
            <a:r>
              <a:rPr lang="vi-VN" b="1" dirty="0"/>
              <a:t>ầu </a:t>
            </a:r>
            <a:r>
              <a:rPr lang="en-US" b="1" dirty="0"/>
              <a:t>k</a:t>
            </a:r>
            <a:r>
              <a:rPr lang="vi-VN" b="1" dirty="0"/>
              <a:t>ỹ </a:t>
            </a:r>
            <a:r>
              <a:rPr lang="en-US" b="1" dirty="0"/>
              <a:t>t</a:t>
            </a:r>
            <a:r>
              <a:rPr lang="vi-VN" b="1" dirty="0"/>
              <a:t>huật:</a:t>
            </a:r>
          </a:p>
          <a:p>
            <a:pPr>
              <a:buFont typeface="Arial" panose="020B0604020202020204" pitchFamily="34" charset="0"/>
              <a:buChar char="•"/>
            </a:pPr>
            <a:r>
              <a:rPr lang="en-US" dirty="0"/>
              <a:t> </a:t>
            </a:r>
            <a:r>
              <a:rPr lang="vi-VN" dirty="0"/>
              <a:t>3 máy EC2 (m5.large)</a:t>
            </a:r>
          </a:p>
          <a:p>
            <a:pPr>
              <a:buFont typeface="Arial" panose="020B0604020202020204" pitchFamily="34" charset="0"/>
              <a:buChar char="•"/>
            </a:pPr>
            <a:r>
              <a:rPr lang="en-US" dirty="0"/>
              <a:t> </a:t>
            </a:r>
            <a:r>
              <a:rPr lang="vi-VN" dirty="0"/>
              <a:t>ECR để lưu trữ hình ảnh container</a:t>
            </a:r>
          </a:p>
          <a:p>
            <a:pPr>
              <a:buFont typeface="Arial" panose="020B0604020202020204" pitchFamily="34" charset="0"/>
              <a:buChar char="•"/>
            </a:pPr>
            <a:r>
              <a:rPr lang="en-US" dirty="0"/>
              <a:t> </a:t>
            </a:r>
            <a:r>
              <a:rPr lang="vi-VN" dirty="0"/>
              <a:t>S3 để lưu log của Falco</a:t>
            </a:r>
          </a:p>
        </p:txBody>
      </p:sp>
      <p:sp>
        <p:nvSpPr>
          <p:cNvPr id="11" name="TextBox 10">
            <a:extLst>
              <a:ext uri="{FF2B5EF4-FFF2-40B4-BE49-F238E27FC236}">
                <a16:creationId xmlns:a16="http://schemas.microsoft.com/office/drawing/2014/main" id="{F1036574-E0B7-CE50-864D-2B3177BC47C6}"/>
              </a:ext>
            </a:extLst>
          </p:cNvPr>
          <p:cNvSpPr txBox="1"/>
          <p:nvPr/>
        </p:nvSpPr>
        <p:spPr>
          <a:xfrm>
            <a:off x="6973530" y="3621040"/>
            <a:ext cx="5100484" cy="923330"/>
          </a:xfrm>
          <a:prstGeom prst="rect">
            <a:avLst/>
          </a:prstGeom>
          <a:noFill/>
        </p:spPr>
        <p:txBody>
          <a:bodyPr wrap="square">
            <a:spAutoFit/>
          </a:bodyPr>
          <a:lstStyle/>
          <a:p>
            <a:pPr>
              <a:buNone/>
            </a:pPr>
            <a:r>
              <a:rPr lang="vi-VN" b="1" dirty="0"/>
              <a:t>Phương </a:t>
            </a:r>
            <a:r>
              <a:rPr lang="en-US" b="1" dirty="0"/>
              <a:t>p</a:t>
            </a:r>
            <a:r>
              <a:rPr lang="vi-VN" b="1" dirty="0"/>
              <a:t>háp </a:t>
            </a:r>
            <a:r>
              <a:rPr lang="en-US" b="1" dirty="0"/>
              <a:t>p</a:t>
            </a:r>
            <a:r>
              <a:rPr lang="vi-VN" b="1" dirty="0"/>
              <a:t>hát </a:t>
            </a:r>
            <a:r>
              <a:rPr lang="en-US" b="1" dirty="0"/>
              <a:t>t</a:t>
            </a:r>
            <a:r>
              <a:rPr lang="vi-VN" b="1" dirty="0"/>
              <a:t>riển</a:t>
            </a:r>
          </a:p>
          <a:p>
            <a:pPr>
              <a:buFont typeface="Arial" panose="020B0604020202020204" pitchFamily="34" charset="0"/>
              <a:buChar char="•"/>
            </a:pPr>
            <a:r>
              <a:rPr lang="en-US" dirty="0"/>
              <a:t> </a:t>
            </a:r>
            <a:r>
              <a:rPr lang="vi-VN" dirty="0"/>
              <a:t>Hạ tầng dưới dạng mã (IaC) sử dụng Terraform</a:t>
            </a:r>
          </a:p>
          <a:p>
            <a:pPr>
              <a:buFont typeface="Arial" panose="020B0604020202020204" pitchFamily="34" charset="0"/>
              <a:buChar char="•"/>
            </a:pPr>
            <a:r>
              <a:rPr lang="en-US" dirty="0"/>
              <a:t> </a:t>
            </a:r>
            <a:r>
              <a:rPr lang="vi-VN" dirty="0"/>
              <a:t>Triển khai Helm chart cho các công cụ bảo mật</a:t>
            </a:r>
          </a:p>
        </p:txBody>
      </p:sp>
      <p:sp>
        <p:nvSpPr>
          <p:cNvPr id="16" name="TextBox 15">
            <a:extLst>
              <a:ext uri="{FF2B5EF4-FFF2-40B4-BE49-F238E27FC236}">
                <a16:creationId xmlns:a16="http://schemas.microsoft.com/office/drawing/2014/main" id="{874FD0CD-23F4-6CDC-F06F-47403808D370}"/>
              </a:ext>
            </a:extLst>
          </p:cNvPr>
          <p:cNvSpPr txBox="1"/>
          <p:nvPr/>
        </p:nvSpPr>
        <p:spPr>
          <a:xfrm>
            <a:off x="3065676" y="4954626"/>
            <a:ext cx="4750969" cy="923330"/>
          </a:xfrm>
          <a:prstGeom prst="rect">
            <a:avLst/>
          </a:prstGeom>
          <a:noFill/>
        </p:spPr>
        <p:txBody>
          <a:bodyPr wrap="square">
            <a:spAutoFit/>
          </a:bodyPr>
          <a:lstStyle/>
          <a:p>
            <a:pPr>
              <a:buNone/>
            </a:pPr>
            <a:r>
              <a:rPr lang="vi-VN" b="1" dirty="0"/>
              <a:t>Chiến </a:t>
            </a:r>
            <a:r>
              <a:rPr lang="en-US" b="1" dirty="0"/>
              <a:t>l</a:t>
            </a:r>
            <a:r>
              <a:rPr lang="vi-VN" b="1" dirty="0"/>
              <a:t>ược </a:t>
            </a:r>
            <a:r>
              <a:rPr lang="en-US" b="1" dirty="0"/>
              <a:t>k</a:t>
            </a:r>
            <a:r>
              <a:rPr lang="vi-VN" b="1" dirty="0"/>
              <a:t>iểm </a:t>
            </a:r>
            <a:r>
              <a:rPr lang="en-US" b="1" dirty="0"/>
              <a:t>t</a:t>
            </a:r>
            <a:r>
              <a:rPr lang="vi-VN" b="1" dirty="0"/>
              <a:t>hử</a:t>
            </a:r>
          </a:p>
          <a:p>
            <a:pPr>
              <a:buFont typeface="Arial" panose="020B0604020202020204" pitchFamily="34" charset="0"/>
              <a:buChar char="•"/>
            </a:pPr>
            <a:r>
              <a:rPr lang="vi-VN" dirty="0"/>
              <a:t>Unit test trong CI pipeline</a:t>
            </a:r>
          </a:p>
          <a:p>
            <a:pPr>
              <a:buFont typeface="Arial" panose="020B0604020202020204" pitchFamily="34" charset="0"/>
              <a:buChar char="•"/>
            </a:pPr>
            <a:r>
              <a:rPr lang="vi-VN" dirty="0"/>
              <a:t>Mô phỏng sự kiện runtime bằng</a:t>
            </a:r>
            <a:r>
              <a:rPr lang="en-US" dirty="0"/>
              <a:t> </a:t>
            </a:r>
            <a:r>
              <a:rPr lang="en-US" dirty="0" err="1"/>
              <a:t>kubectl</a:t>
            </a:r>
            <a:r>
              <a:rPr lang="en-US" dirty="0"/>
              <a:t> exec</a:t>
            </a:r>
            <a:endParaRPr lang="vi-VN" dirty="0"/>
          </a:p>
        </p:txBody>
      </p:sp>
      <p:sp>
        <p:nvSpPr>
          <p:cNvPr id="19" name="TextBox 18">
            <a:extLst>
              <a:ext uri="{FF2B5EF4-FFF2-40B4-BE49-F238E27FC236}">
                <a16:creationId xmlns:a16="http://schemas.microsoft.com/office/drawing/2014/main" id="{4F6CC26C-2652-AB65-3E40-6EA3AFEA7E4C}"/>
              </a:ext>
            </a:extLst>
          </p:cNvPr>
          <p:cNvSpPr txBox="1"/>
          <p:nvPr/>
        </p:nvSpPr>
        <p:spPr>
          <a:xfrm>
            <a:off x="3065676" y="5885958"/>
            <a:ext cx="6100916" cy="923330"/>
          </a:xfrm>
          <a:prstGeom prst="rect">
            <a:avLst/>
          </a:prstGeom>
          <a:noFill/>
        </p:spPr>
        <p:txBody>
          <a:bodyPr wrap="square">
            <a:spAutoFit/>
          </a:bodyPr>
          <a:lstStyle/>
          <a:p>
            <a:pPr>
              <a:buNone/>
            </a:pPr>
            <a:r>
              <a:rPr lang="vi-VN" b="1" dirty="0"/>
              <a:t>Kế </a:t>
            </a:r>
            <a:r>
              <a:rPr lang="en-US" b="1" dirty="0"/>
              <a:t>h</a:t>
            </a:r>
            <a:r>
              <a:rPr lang="vi-VN" b="1" dirty="0"/>
              <a:t>oạch </a:t>
            </a:r>
            <a:r>
              <a:rPr lang="en-US" b="1" dirty="0"/>
              <a:t>t</a:t>
            </a:r>
            <a:r>
              <a:rPr lang="vi-VN" b="1" dirty="0"/>
              <a:t>riển </a:t>
            </a:r>
            <a:r>
              <a:rPr lang="en-US" b="1" dirty="0"/>
              <a:t>k</a:t>
            </a:r>
            <a:r>
              <a:rPr lang="vi-VN" b="1" dirty="0"/>
              <a:t>hai</a:t>
            </a:r>
          </a:p>
          <a:p>
            <a:pPr>
              <a:buFont typeface="Arial" panose="020B0604020202020204" pitchFamily="34" charset="0"/>
              <a:buChar char="•"/>
            </a:pPr>
            <a:r>
              <a:rPr lang="en-US" dirty="0"/>
              <a:t> </a:t>
            </a:r>
            <a:r>
              <a:rPr lang="vi-VN" dirty="0"/>
              <a:t>Áp dụng chiến lược blue-green khi cập nhật chính sách</a:t>
            </a:r>
          </a:p>
          <a:p>
            <a:pPr>
              <a:buFont typeface="Arial" panose="020B0604020202020204" pitchFamily="34" charset="0"/>
              <a:buChar char="•"/>
            </a:pPr>
            <a:r>
              <a:rPr lang="en-US" dirty="0"/>
              <a:t> </a:t>
            </a:r>
            <a:r>
              <a:rPr lang="vi-VN" dirty="0"/>
              <a:t>Rollback sử dụng Helm version history</a:t>
            </a:r>
          </a:p>
        </p:txBody>
      </p:sp>
    </p:spTree>
    <p:extLst>
      <p:ext uri="{BB962C8B-B14F-4D97-AF65-F5344CB8AC3E}">
        <p14:creationId xmlns:p14="http://schemas.microsoft.com/office/powerpoint/2010/main" val="68568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480619" y="169699"/>
            <a:ext cx="8711381" cy="1292636"/>
          </a:xfrm>
        </p:spPr>
        <p:txBody>
          <a:bodyPr/>
          <a:lstStyle/>
          <a:p>
            <a:r>
              <a:rPr lang="en-US" dirty="0">
                <a:latin typeface="+mn-lt"/>
              </a:rPr>
              <a:t>4. </a:t>
            </a:r>
            <a:r>
              <a:rPr lang="en-US" dirty="0" err="1">
                <a:latin typeface="+mn-lt"/>
              </a:rPr>
              <a:t>Thời</a:t>
            </a:r>
            <a:r>
              <a:rPr lang="en-US" dirty="0">
                <a:latin typeface="+mn-lt"/>
              </a:rPr>
              <a:t> Gian &amp; </a:t>
            </a:r>
            <a:r>
              <a:rPr lang="en-US" dirty="0" err="1">
                <a:latin typeface="+mn-lt"/>
              </a:rPr>
              <a:t>Mốc</a:t>
            </a:r>
            <a:r>
              <a:rPr lang="en-US" dirty="0">
                <a:latin typeface="+mn-lt"/>
              </a:rPr>
              <a:t> Quan </a:t>
            </a:r>
            <a:r>
              <a:rPr lang="en-US" dirty="0" err="1">
                <a:latin typeface="+mn-lt"/>
              </a:rPr>
              <a:t>Trọng</a:t>
            </a:r>
            <a:r>
              <a:rPr lang="en-US" dirty="0">
                <a:latin typeface="+mn-lt"/>
              </a:rPr>
              <a:t> (Timeline &amp; Milestones)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graphicFrame>
        <p:nvGraphicFramePr>
          <p:cNvPr id="7" name="Table 6">
            <a:extLst>
              <a:ext uri="{FF2B5EF4-FFF2-40B4-BE49-F238E27FC236}">
                <a16:creationId xmlns:a16="http://schemas.microsoft.com/office/drawing/2014/main" id="{C7539EB8-1FC0-D096-37AC-7BCF88A33B0D}"/>
              </a:ext>
            </a:extLst>
          </p:cNvPr>
          <p:cNvGraphicFramePr>
            <a:graphicFrameLocks noGrp="1"/>
          </p:cNvGraphicFramePr>
          <p:nvPr>
            <p:extLst>
              <p:ext uri="{D42A27DB-BD31-4B8C-83A1-F6EECF244321}">
                <p14:modId xmlns:p14="http://schemas.microsoft.com/office/powerpoint/2010/main" val="3181229892"/>
              </p:ext>
            </p:extLst>
          </p:nvPr>
        </p:nvGraphicFramePr>
        <p:xfrm>
          <a:off x="3772309" y="1919202"/>
          <a:ext cx="8128000" cy="2595880"/>
        </p:xfrm>
        <a:graphic>
          <a:graphicData uri="http://schemas.openxmlformats.org/drawingml/2006/table">
            <a:tbl>
              <a:tblPr firstRow="1" bandRow="1">
                <a:tableStyleId>{0E3FDE45-AF77-4B5C-9715-49D594BDF05E}</a:tableStyleId>
              </a:tblPr>
              <a:tblGrid>
                <a:gridCol w="4064000">
                  <a:extLst>
                    <a:ext uri="{9D8B030D-6E8A-4147-A177-3AD203B41FA5}">
                      <a16:colId xmlns:a16="http://schemas.microsoft.com/office/drawing/2014/main" val="955307565"/>
                    </a:ext>
                  </a:extLst>
                </a:gridCol>
                <a:gridCol w="4064000">
                  <a:extLst>
                    <a:ext uri="{9D8B030D-6E8A-4147-A177-3AD203B41FA5}">
                      <a16:colId xmlns:a16="http://schemas.microsoft.com/office/drawing/2014/main" val="3085380231"/>
                    </a:ext>
                  </a:extLst>
                </a:gridCol>
              </a:tblGrid>
              <a:tr h="370840">
                <a:tc>
                  <a:txBody>
                    <a:bodyPr/>
                    <a:lstStyle/>
                    <a:p>
                      <a:r>
                        <a:rPr lang="en-US" dirty="0" err="1"/>
                        <a:t>Tuần</a:t>
                      </a:r>
                      <a:endParaRPr lang="en-US" dirty="0"/>
                    </a:p>
                  </a:txBody>
                  <a:tcPr/>
                </a:tc>
                <a:tc>
                  <a:txBody>
                    <a:bodyPr/>
                    <a:lstStyle/>
                    <a:p>
                      <a:r>
                        <a:rPr lang="en-US" dirty="0" err="1"/>
                        <a:t>Mốc</a:t>
                      </a:r>
                      <a:endParaRPr lang="en-US" dirty="0"/>
                    </a:p>
                  </a:txBody>
                  <a:tcPr/>
                </a:tc>
                <a:extLst>
                  <a:ext uri="{0D108BD9-81ED-4DB2-BD59-A6C34878D82A}">
                    <a16:rowId xmlns:a16="http://schemas.microsoft.com/office/drawing/2014/main" val="1284413381"/>
                  </a:ext>
                </a:extLst>
              </a:tr>
              <a:tr h="370840">
                <a:tc>
                  <a:txBody>
                    <a:bodyPr/>
                    <a:lstStyle/>
                    <a:p>
                      <a:pPr>
                        <a:buNone/>
                      </a:pPr>
                      <a:r>
                        <a:rPr lang="en-US"/>
                        <a:t>1</a:t>
                      </a:r>
                    </a:p>
                  </a:txBody>
                  <a:tcPr anchor="ctr"/>
                </a:tc>
                <a:tc>
                  <a:txBody>
                    <a:bodyPr/>
                    <a:lstStyle/>
                    <a:p>
                      <a:pPr>
                        <a:buNone/>
                      </a:pPr>
                      <a:r>
                        <a:rPr lang="en-US"/>
                        <a:t>Cấu hình EKS &amp; networking</a:t>
                      </a:r>
                    </a:p>
                  </a:txBody>
                  <a:tcPr anchor="ctr"/>
                </a:tc>
                <a:extLst>
                  <a:ext uri="{0D108BD9-81ED-4DB2-BD59-A6C34878D82A}">
                    <a16:rowId xmlns:a16="http://schemas.microsoft.com/office/drawing/2014/main" val="3844271936"/>
                  </a:ext>
                </a:extLst>
              </a:tr>
              <a:tr h="370840">
                <a:tc>
                  <a:txBody>
                    <a:bodyPr/>
                    <a:lstStyle/>
                    <a:p>
                      <a:pPr>
                        <a:buNone/>
                      </a:pPr>
                      <a:r>
                        <a:rPr lang="en-US"/>
                        <a:t>2</a:t>
                      </a:r>
                    </a:p>
                  </a:txBody>
                  <a:tcPr anchor="ctr"/>
                </a:tc>
                <a:tc>
                  <a:txBody>
                    <a:bodyPr/>
                    <a:lstStyle/>
                    <a:p>
                      <a:pPr>
                        <a:buNone/>
                      </a:pPr>
                      <a:r>
                        <a:rPr lang="en-US"/>
                        <a:t>Triển khai Trivy, kube-bench</a:t>
                      </a:r>
                    </a:p>
                  </a:txBody>
                  <a:tcPr anchor="ctr"/>
                </a:tc>
                <a:extLst>
                  <a:ext uri="{0D108BD9-81ED-4DB2-BD59-A6C34878D82A}">
                    <a16:rowId xmlns:a16="http://schemas.microsoft.com/office/drawing/2014/main" val="1873803257"/>
                  </a:ext>
                </a:extLst>
              </a:tr>
              <a:tr h="370840">
                <a:tc>
                  <a:txBody>
                    <a:bodyPr/>
                    <a:lstStyle/>
                    <a:p>
                      <a:pPr>
                        <a:buNone/>
                      </a:pPr>
                      <a:r>
                        <a:rPr lang="en-US"/>
                        <a:t>3</a:t>
                      </a:r>
                    </a:p>
                  </a:txBody>
                  <a:tcPr anchor="ctr"/>
                </a:tc>
                <a:tc>
                  <a:txBody>
                    <a:bodyPr/>
                    <a:lstStyle/>
                    <a:p>
                      <a:pPr>
                        <a:buNone/>
                      </a:pPr>
                      <a:r>
                        <a:rPr lang="en-US"/>
                        <a:t>Cài Falco &amp; kiểm tra rule detection</a:t>
                      </a:r>
                    </a:p>
                  </a:txBody>
                  <a:tcPr anchor="ctr"/>
                </a:tc>
                <a:extLst>
                  <a:ext uri="{0D108BD9-81ED-4DB2-BD59-A6C34878D82A}">
                    <a16:rowId xmlns:a16="http://schemas.microsoft.com/office/drawing/2014/main" val="1160011661"/>
                  </a:ext>
                </a:extLst>
              </a:tr>
              <a:tr h="370840">
                <a:tc>
                  <a:txBody>
                    <a:bodyPr/>
                    <a:lstStyle/>
                    <a:p>
                      <a:pPr>
                        <a:buNone/>
                      </a:pPr>
                      <a:r>
                        <a:rPr lang="en-US"/>
                        <a:t>4</a:t>
                      </a:r>
                    </a:p>
                  </a:txBody>
                  <a:tcPr anchor="ctr"/>
                </a:tc>
                <a:tc>
                  <a:txBody>
                    <a:bodyPr/>
                    <a:lstStyle/>
                    <a:p>
                      <a:pPr>
                        <a:buNone/>
                      </a:pPr>
                      <a:r>
                        <a:rPr lang="en-US"/>
                        <a:t>Tích hợp OPA Gatekeeper</a:t>
                      </a:r>
                    </a:p>
                  </a:txBody>
                  <a:tcPr anchor="ctr"/>
                </a:tc>
                <a:extLst>
                  <a:ext uri="{0D108BD9-81ED-4DB2-BD59-A6C34878D82A}">
                    <a16:rowId xmlns:a16="http://schemas.microsoft.com/office/drawing/2014/main" val="4148434278"/>
                  </a:ext>
                </a:extLst>
              </a:tr>
              <a:tr h="370840">
                <a:tc>
                  <a:txBody>
                    <a:bodyPr/>
                    <a:lstStyle/>
                    <a:p>
                      <a:pPr>
                        <a:buNone/>
                      </a:pPr>
                      <a:r>
                        <a:rPr lang="en-US"/>
                        <a:t>5</a:t>
                      </a:r>
                    </a:p>
                  </a:txBody>
                  <a:tcPr anchor="ctr"/>
                </a:tc>
                <a:tc>
                  <a:txBody>
                    <a:bodyPr/>
                    <a:lstStyle/>
                    <a:p>
                      <a:pPr>
                        <a:buNone/>
                      </a:pPr>
                      <a:r>
                        <a:rPr lang="en-US"/>
                        <a:t>Mô phỏng tấn công &amp; cảnh báo</a:t>
                      </a:r>
                    </a:p>
                  </a:txBody>
                  <a:tcPr anchor="ctr"/>
                </a:tc>
                <a:extLst>
                  <a:ext uri="{0D108BD9-81ED-4DB2-BD59-A6C34878D82A}">
                    <a16:rowId xmlns:a16="http://schemas.microsoft.com/office/drawing/2014/main" val="843724612"/>
                  </a:ext>
                </a:extLst>
              </a:tr>
              <a:tr h="370840">
                <a:tc>
                  <a:txBody>
                    <a:bodyPr/>
                    <a:lstStyle/>
                    <a:p>
                      <a:pPr>
                        <a:buNone/>
                      </a:pPr>
                      <a:r>
                        <a:rPr lang="en-US"/>
                        <a:t>6</a:t>
                      </a:r>
                    </a:p>
                  </a:txBody>
                  <a:tcPr anchor="ctr"/>
                </a:tc>
                <a:tc>
                  <a:txBody>
                    <a:bodyPr/>
                    <a:lstStyle/>
                    <a:p>
                      <a:pPr>
                        <a:buNone/>
                      </a:pPr>
                      <a:r>
                        <a:rPr lang="en-US" dirty="0" err="1"/>
                        <a:t>Thiết</a:t>
                      </a:r>
                      <a:r>
                        <a:rPr lang="en-US" dirty="0"/>
                        <a:t> </a:t>
                      </a:r>
                      <a:r>
                        <a:rPr lang="en-US" dirty="0" err="1"/>
                        <a:t>lập</a:t>
                      </a:r>
                      <a:r>
                        <a:rPr lang="en-US" dirty="0"/>
                        <a:t> dashboard &amp; </a:t>
                      </a:r>
                      <a:r>
                        <a:rPr lang="en-US" dirty="0" err="1"/>
                        <a:t>tài</a:t>
                      </a:r>
                      <a:r>
                        <a:rPr lang="en-US" dirty="0"/>
                        <a:t> </a:t>
                      </a:r>
                      <a:r>
                        <a:rPr lang="en-US" dirty="0" err="1"/>
                        <a:t>liệu</a:t>
                      </a:r>
                      <a:endParaRPr lang="en-US" dirty="0"/>
                    </a:p>
                  </a:txBody>
                  <a:tcPr anchor="ctr"/>
                </a:tc>
                <a:extLst>
                  <a:ext uri="{0D108BD9-81ED-4DB2-BD59-A6C34878D82A}">
                    <a16:rowId xmlns:a16="http://schemas.microsoft.com/office/drawing/2014/main" val="953254619"/>
                  </a:ext>
                </a:extLst>
              </a:tr>
            </a:tbl>
          </a:graphicData>
        </a:graphic>
      </p:graphicFrame>
      <p:sp>
        <p:nvSpPr>
          <p:cNvPr id="9" name="TextBox 8">
            <a:extLst>
              <a:ext uri="{FF2B5EF4-FFF2-40B4-BE49-F238E27FC236}">
                <a16:creationId xmlns:a16="http://schemas.microsoft.com/office/drawing/2014/main" id="{87DD3CB5-CAED-163F-5505-0E282793C208}"/>
              </a:ext>
            </a:extLst>
          </p:cNvPr>
          <p:cNvSpPr txBox="1"/>
          <p:nvPr/>
        </p:nvSpPr>
        <p:spPr>
          <a:xfrm>
            <a:off x="3689555" y="4692811"/>
            <a:ext cx="6100916" cy="1754326"/>
          </a:xfrm>
          <a:prstGeom prst="rect">
            <a:avLst/>
          </a:prstGeom>
          <a:noFill/>
        </p:spPr>
        <p:txBody>
          <a:bodyPr wrap="square">
            <a:spAutoFit/>
          </a:bodyPr>
          <a:lstStyle/>
          <a:p>
            <a:pPr>
              <a:buNone/>
            </a:pPr>
            <a:r>
              <a:rPr lang="vi-VN" b="1" dirty="0"/>
              <a:t>Phụ Thuộc</a:t>
            </a:r>
          </a:p>
          <a:p>
            <a:pPr>
              <a:buFont typeface="Arial" panose="020B0604020202020204" pitchFamily="34" charset="0"/>
              <a:buChar char="•"/>
            </a:pPr>
            <a:r>
              <a:rPr lang="vi-VN" dirty="0"/>
              <a:t>Truy cập GitHub repo</a:t>
            </a:r>
          </a:p>
          <a:p>
            <a:pPr>
              <a:buFont typeface="Arial" panose="020B0604020202020204" pitchFamily="34" charset="0"/>
              <a:buChar char="•"/>
            </a:pPr>
            <a:r>
              <a:rPr lang="vi-VN" dirty="0"/>
              <a:t>Tài khoản AWS có quyền quản lý EKS</a:t>
            </a:r>
          </a:p>
          <a:p>
            <a:pPr>
              <a:buNone/>
            </a:pPr>
            <a:r>
              <a:rPr lang="vi-VN" b="1" dirty="0"/>
              <a:t>Phân Bổ Tài Nguyên</a:t>
            </a:r>
          </a:p>
          <a:p>
            <a:pPr>
              <a:buFont typeface="Arial" panose="020B0604020202020204" pitchFamily="34" charset="0"/>
              <a:buChar char="•"/>
            </a:pPr>
            <a:r>
              <a:rPr lang="vi-VN" dirty="0"/>
              <a:t>1 kỹ sư DevOps</a:t>
            </a:r>
          </a:p>
          <a:p>
            <a:pPr>
              <a:buFont typeface="Arial" panose="020B0604020202020204" pitchFamily="34" charset="0"/>
              <a:buChar char="•"/>
            </a:pPr>
            <a:r>
              <a:rPr lang="vi-VN" dirty="0"/>
              <a:t>1 chuyên viên bảo mật</a:t>
            </a:r>
          </a:p>
        </p:txBody>
      </p:sp>
    </p:spTree>
    <p:extLst>
      <p:ext uri="{BB962C8B-B14F-4D97-AF65-F5344CB8AC3E}">
        <p14:creationId xmlns:p14="http://schemas.microsoft.com/office/powerpoint/2010/main" val="113171805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{4B420BD3-C7E7-416E-932C-DEA6524D4D25}TF8a9b5915-b8c7-461e-8cdd-693d48b5e32371f7b7e2_win32-4bf0b9a2ea37</Template>
  <TotalTime>887</TotalTime>
  <Words>1391</Words>
  <Application>Microsoft Office PowerPoint</Application>
  <PresentationFormat>Widescreen</PresentationFormat>
  <Paragraphs>177</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Calibri</vt:lpstr>
      <vt:lpstr>Sabon Next LT</vt:lpstr>
      <vt:lpstr>Sabon Next LT (Body)</vt:lpstr>
      <vt:lpstr>Sitka Subheading</vt:lpstr>
      <vt:lpstr>Symbol</vt:lpstr>
      <vt:lpstr>Custom</vt:lpstr>
      <vt:lpstr>Chủ đề: Củng Cố Bảo Mật Container Cho Workload Trên EKS</vt:lpstr>
      <vt:lpstr>Nội dung chính</vt:lpstr>
      <vt:lpstr>0. Tóm tắt dự án</vt:lpstr>
      <vt:lpstr>0. Tóm tắt dự án</vt:lpstr>
      <vt:lpstr>1. Xác Định Vấn Đề (Problem Statement)</vt:lpstr>
      <vt:lpstr>2. Kiến Trúc Giải Pháp (Solution Architecture)</vt:lpstr>
      <vt:lpstr>2. Kiến Trúc Giải Pháp (Solution Architecture)</vt:lpstr>
      <vt:lpstr>3. Triển Khai Kỹ Thuật (Technical Implementation)</vt:lpstr>
      <vt:lpstr>4. Thời Gian &amp; Mốc Quan Trọng (Timeline &amp; Milestones)</vt:lpstr>
      <vt:lpstr>5. Ước Tính Ngân Sách (Budget Estimation)</vt:lpstr>
      <vt:lpstr>6. Đánh Giá Rủi Ro (Risk Assessment)</vt:lpstr>
      <vt:lpstr>7. Kết Quả Mong Đợi (Expected 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Dell</dc:creator>
  <cp:lastModifiedBy>Dell</cp:lastModifiedBy>
  <cp:revision>2</cp:revision>
  <dcterms:created xsi:type="dcterms:W3CDTF">2025-07-09T00:32:06Z</dcterms:created>
  <dcterms:modified xsi:type="dcterms:W3CDTF">2025-07-09T15:20:01Z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