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4630400" cy="8229600"/>
  <p:notesSz cx="8229600" cy="14630400"/>
  <p:embeddedFontLst>
    <p:embeddedFont>
      <p:font typeface="Alice" panose="020B0604020202020204" charset="0"/>
      <p:regular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Garamond" panose="02020404030301010803" pitchFamily="18" charset="0"/>
      <p:regular r:id="rId20"/>
      <p:bold r:id="rId21"/>
      <p:italic r:id="rId22"/>
    </p:embeddedFont>
    <p:embeddedFont>
      <p:font typeface="Lora" pitchFamily="2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01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69444" y="1521276"/>
            <a:ext cx="11491514" cy="516954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37361" y="1693938"/>
            <a:ext cx="11155680" cy="484172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6163056" y="1521276"/>
            <a:ext cx="2304288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300216" y="1521277"/>
            <a:ext cx="2029968" cy="774354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050" y="2509516"/>
            <a:ext cx="10882303" cy="310896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8640" b="0" kern="1200" cap="all" spc="-12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520" y="5618475"/>
            <a:ext cx="10885018" cy="5486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920" spc="96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1920"/>
            </a:lvl2pPr>
            <a:lvl3pPr marL="1097280" indent="0" algn="ctr">
              <a:buNone/>
              <a:defRPr sz="192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382512" y="1609506"/>
            <a:ext cx="1865376" cy="632656"/>
          </a:xfrm>
        </p:spPr>
        <p:txBody>
          <a:bodyPr/>
          <a:lstStyle>
            <a:lvl1pPr algn="ctr">
              <a:defRPr sz="156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744675" y="6253272"/>
            <a:ext cx="7086600" cy="27432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328304" y="6254496"/>
            <a:ext cx="2534257" cy="2743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99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487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89920" y="914400"/>
            <a:ext cx="2834640" cy="63093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914400"/>
            <a:ext cx="9692640" cy="630936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528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69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89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64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17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39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1867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64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7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9550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6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69444" y="1521276"/>
            <a:ext cx="11491514" cy="516954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37360" y="1693938"/>
            <a:ext cx="11155680" cy="484172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6163056" y="1521276"/>
            <a:ext cx="2304288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300216" y="1521277"/>
            <a:ext cx="2029968" cy="774354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47" y="2513171"/>
            <a:ext cx="10885018" cy="310530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8640" kern="1200" cap="all" spc="-12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6349" y="5618474"/>
            <a:ext cx="10885018" cy="548640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>
                <a:solidFill>
                  <a:schemeClr val="tx1"/>
                </a:solidFill>
                <a:effectLst/>
              </a:defRPr>
            </a:lvl1pPr>
            <a:lvl2pPr marL="5486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6170" y="1613403"/>
            <a:ext cx="1865376" cy="636422"/>
          </a:xfrm>
        </p:spPr>
        <p:txBody>
          <a:bodyPr/>
          <a:lstStyle>
            <a:lvl1pPr algn="ctr">
              <a:defRPr lang="en-US" sz="156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4264" y="6253272"/>
            <a:ext cx="7088429" cy="27432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5405" y="6253272"/>
            <a:ext cx="2534717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93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523744"/>
            <a:ext cx="5705856" cy="4498848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4384" y="2523744"/>
            <a:ext cx="5705856" cy="4498848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294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489201"/>
            <a:ext cx="5705856" cy="76809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80" b="0">
                <a:solidFill>
                  <a:schemeClr val="tx2"/>
                </a:solidFill>
                <a:latin typeface="+mn-lt"/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307078"/>
            <a:ext cx="5705856" cy="38404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48042" y="2489201"/>
            <a:ext cx="5705856" cy="76809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80" b="0">
                <a:solidFill>
                  <a:schemeClr val="tx2"/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48042" y="3307897"/>
            <a:ext cx="5705856" cy="38404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552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657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4711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4635" y="285293"/>
            <a:ext cx="10237622" cy="76590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824463" y="285293"/>
            <a:ext cx="3511296" cy="7659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0" y="728870"/>
            <a:ext cx="2916936" cy="1975104"/>
          </a:xfrm>
        </p:spPr>
        <p:txBody>
          <a:bodyPr anchor="b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6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31520"/>
            <a:ext cx="9326880" cy="640080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0" y="2743200"/>
            <a:ext cx="2916936" cy="420624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60"/>
              </a:spcBef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472412" y="7467602"/>
            <a:ext cx="1755648" cy="32918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89055" y="449885"/>
            <a:ext cx="3182112" cy="732983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6874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24463" y="285293"/>
            <a:ext cx="3511296" cy="7659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0" y="724205"/>
            <a:ext cx="2918765" cy="1975104"/>
          </a:xfrm>
        </p:spPr>
        <p:txBody>
          <a:bodyPr anchor="b">
            <a:noAutofit/>
          </a:bodyPr>
          <a:lstStyle>
            <a:lvl1pPr algn="l">
              <a:defRPr sz="336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19" y="285293"/>
            <a:ext cx="10237622" cy="765901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0" y="2743200"/>
            <a:ext cx="2918765" cy="420258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60"/>
              </a:spcBef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97280" rtl="0" eaLnBrk="1" latinLnBrk="0" hangingPunct="1">
              <a:defRPr lang="en-US" sz="12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476074" y="7472477"/>
            <a:ext cx="1755648" cy="32918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89055" y="449885"/>
            <a:ext cx="3182112" cy="732983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479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635" y="285293"/>
            <a:ext cx="14067130" cy="765901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771113"/>
            <a:ext cx="1207008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523744"/>
            <a:ext cx="1207008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84" y="7569206"/>
            <a:ext cx="3291840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7952" y="7569206"/>
            <a:ext cx="6254496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63856" y="7569206"/>
            <a:ext cx="1755648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lang="en-US" sz="576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9456" indent="-219456" algn="l" defTabSz="1097280" rtl="0" eaLnBrk="1" latinLnBrk="0" hangingPunct="1">
        <a:lnSpc>
          <a:spcPct val="100000"/>
        </a:lnSpc>
        <a:spcBef>
          <a:spcPts val="108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87676"/>
            <a:ext cx="5219272" cy="76542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6662" y="2337197"/>
            <a:ext cx="8350210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Ski-Service Auftragsverwaltung: Migration auf NoSQL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0369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Diese Präsentation zeigt die Migration der Auftragsverwaltung für eine Ski-Service-Firma von einer relationalen Datenbank auf ein NoSQL-System.</a:t>
            </a:r>
            <a:endParaRPr lang="en-US" sz="175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421D7D-692A-FCEE-86A7-438568242F9A}"/>
              </a:ext>
            </a:extLst>
          </p:cNvPr>
          <p:cNvSpPr txBox="1"/>
          <p:nvPr/>
        </p:nvSpPr>
        <p:spPr>
          <a:xfrm>
            <a:off x="691048" y="6616065"/>
            <a:ext cx="38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Ertem &amp; Tuna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Live-Demo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Start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Web-API und Datenbank starten.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Anlegen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Einen neuen Service-Auftrag anlegen (POST).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CRUD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Auftragsdaten auflisten, bearbeiten und löschen (GET/PUT/DELETE).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DB-Tool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Einblick in das DB-Tool (MongoDB Compass).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Rollentests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Rollenwechsel testen (Admin/Mitarbeiter).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Fazit &amp; Fragen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713" y="2959179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Ziele erreicht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373808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Auftragsverwaltung zukunftssicher.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4784" y="4469249"/>
            <a:ext cx="13918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IPERKA bewährt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38507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Planung und Umsetzung erfolgreich.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de-CH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5260" y="6195774"/>
            <a:ext cx="13811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Erweiterungen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Automatisierte Backups, komplexe Validierungen, Statistiken.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3011A-FD49-7424-5966-20A8CEC44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Ende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333DCE-0825-EDE6-7945-E9AF4089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Wir hoffen es hat ihnen gefallen</a:t>
            </a:r>
            <a:r>
              <a:rPr lang="de-CH" dirty="0">
                <a:sym typeface="Wingdings" panose="05000000000000000000" pitchFamily="2" charset="2"/>
              </a:rPr>
              <a:t>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055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64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Inhalt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939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4" name="Text 2"/>
          <p:cNvSpPr/>
          <p:nvPr/>
        </p:nvSpPr>
        <p:spPr>
          <a:xfrm>
            <a:off x="976074" y="2479000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3939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Information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288440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Ausgangssituation und Projektziel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23939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8" name="Text 6"/>
          <p:cNvSpPr/>
          <p:nvPr/>
        </p:nvSpPr>
        <p:spPr>
          <a:xfrm>
            <a:off x="7600236" y="2479000"/>
            <a:ext cx="16704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23939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Planung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288440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Arbeitspakete und Ressourcen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37292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2" name="Text 10"/>
          <p:cNvSpPr/>
          <p:nvPr/>
        </p:nvSpPr>
        <p:spPr>
          <a:xfrm>
            <a:off x="966073" y="3814286"/>
            <a:ext cx="1657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3729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Entscheidung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421969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NoSQL-Auswahl 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37292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6" name="Text 14"/>
          <p:cNvSpPr/>
          <p:nvPr/>
        </p:nvSpPr>
        <p:spPr>
          <a:xfrm>
            <a:off x="7599402" y="3814286"/>
            <a:ext cx="1688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3729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Realisierung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421969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Implementierungsschritte und Besonderheiten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20" name="Text 18"/>
          <p:cNvSpPr/>
          <p:nvPr/>
        </p:nvSpPr>
        <p:spPr>
          <a:xfrm>
            <a:off x="966430" y="5149572"/>
            <a:ext cx="16502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1530906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Kontrolle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530906" y="555498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Postman-Tests und Backup-/Restore-Test</a:t>
            </a:r>
            <a:endParaRPr lang="en-US" sz="1750" dirty="0"/>
          </a:p>
        </p:txBody>
      </p:sp>
      <p:sp>
        <p:nvSpPr>
          <p:cNvPr id="23" name="Shape 21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24" name="Text 22"/>
          <p:cNvSpPr/>
          <p:nvPr/>
        </p:nvSpPr>
        <p:spPr>
          <a:xfrm>
            <a:off x="7597140" y="5149572"/>
            <a:ext cx="17323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6</a:t>
            </a:r>
            <a:endParaRPr lang="en-US" sz="2650" dirty="0"/>
          </a:p>
        </p:txBody>
      </p:sp>
      <p:sp>
        <p:nvSpPr>
          <p:cNvPr id="25" name="Text 23"/>
          <p:cNvSpPr/>
          <p:nvPr/>
        </p:nvSpPr>
        <p:spPr>
          <a:xfrm>
            <a:off x="8165783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Auswertung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8165783" y="555498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Ergebnisse und Arbeitsaufteilung</a:t>
            </a:r>
            <a:endParaRPr lang="en-US" sz="1750" dirty="0"/>
          </a:p>
        </p:txBody>
      </p:sp>
      <p:sp>
        <p:nvSpPr>
          <p:cNvPr id="27" name="Shape 25"/>
          <p:cNvSpPr/>
          <p:nvPr/>
        </p:nvSpPr>
        <p:spPr>
          <a:xfrm>
            <a:off x="793790" y="63998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28" name="Text 26"/>
          <p:cNvSpPr/>
          <p:nvPr/>
        </p:nvSpPr>
        <p:spPr>
          <a:xfrm>
            <a:off x="976432" y="6484858"/>
            <a:ext cx="14501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7</a:t>
            </a:r>
            <a:endParaRPr lang="en-US" sz="2650" dirty="0"/>
          </a:p>
        </p:txBody>
      </p:sp>
      <p:sp>
        <p:nvSpPr>
          <p:cNvPr id="29" name="Text 27"/>
          <p:cNvSpPr/>
          <p:nvPr/>
        </p:nvSpPr>
        <p:spPr>
          <a:xfrm>
            <a:off x="1530906" y="63998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Live-Demo</a:t>
            </a:r>
            <a:endParaRPr lang="en-US" sz="2200" dirty="0"/>
          </a:p>
        </p:txBody>
      </p:sp>
      <p:sp>
        <p:nvSpPr>
          <p:cNvPr id="30" name="Text 28"/>
          <p:cNvSpPr/>
          <p:nvPr/>
        </p:nvSpPr>
        <p:spPr>
          <a:xfrm>
            <a:off x="1530906" y="6890266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Demonstration der neuen Auftragsverwaltung</a:t>
            </a:r>
            <a:endParaRPr lang="en-US" sz="1750" dirty="0"/>
          </a:p>
        </p:txBody>
      </p:sp>
      <p:sp>
        <p:nvSpPr>
          <p:cNvPr id="31" name="Shape 29"/>
          <p:cNvSpPr/>
          <p:nvPr/>
        </p:nvSpPr>
        <p:spPr>
          <a:xfrm>
            <a:off x="7428667" y="63998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32" name="Text 30"/>
          <p:cNvSpPr/>
          <p:nvPr/>
        </p:nvSpPr>
        <p:spPr>
          <a:xfrm>
            <a:off x="7596545" y="6484858"/>
            <a:ext cx="17454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8</a:t>
            </a:r>
            <a:endParaRPr lang="en-US" sz="2650" dirty="0"/>
          </a:p>
        </p:txBody>
      </p:sp>
      <p:sp>
        <p:nvSpPr>
          <p:cNvPr id="33" name="Text 31"/>
          <p:cNvSpPr/>
          <p:nvPr/>
        </p:nvSpPr>
        <p:spPr>
          <a:xfrm>
            <a:off x="8165783" y="63998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Fazit</a:t>
            </a:r>
            <a:endParaRPr lang="en-US" sz="2200" dirty="0"/>
          </a:p>
        </p:txBody>
      </p:sp>
      <p:sp>
        <p:nvSpPr>
          <p:cNvPr id="34" name="Text 32"/>
          <p:cNvSpPr/>
          <p:nvPr/>
        </p:nvSpPr>
        <p:spPr>
          <a:xfrm>
            <a:off x="8165783" y="6890266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Zusammenfassung und Fragen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30" y="7160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Information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70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Ausgangssituation: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86171" y="33133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Hohe Service-Nachfrage während der Wintersaison.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6170" y="39837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Relationale Datenbank erreicht ihre Kapazitätsgrenze.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546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Projektziel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0" y="33004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Migration auf ein NoSQL-System (z. B. MongoDB).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19" y="38022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Komplettes Auftragsmanagement mit CRUD-Funktionen.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30413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Benutzerkonzept mit mindestens zwei Rollen: Admin und Mitarbeiter.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93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Planung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81739"/>
            <a:ext cx="4196358" cy="2531745"/>
          </a:xfrm>
          <a:prstGeom prst="roundRect">
            <a:avLst>
              <a:gd name="adj" fmla="val 134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4" name="Text 2"/>
          <p:cNvSpPr/>
          <p:nvPr/>
        </p:nvSpPr>
        <p:spPr>
          <a:xfrm>
            <a:off x="1020604" y="2708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Datenbankdesign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198971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NoSQL-Datenbankdesign mit Collections und Feldern.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481739"/>
            <a:ext cx="4196358" cy="2531745"/>
          </a:xfrm>
          <a:prstGeom prst="roundRect">
            <a:avLst>
              <a:gd name="adj" fmla="val 134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7" name="Text 5"/>
          <p:cNvSpPr/>
          <p:nvPr/>
        </p:nvSpPr>
        <p:spPr>
          <a:xfrm>
            <a:off x="5443776" y="2708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Migration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3198971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Daten aus der relationalen Datenbank in NoSQL migrieren.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481739"/>
            <a:ext cx="4196358" cy="2531745"/>
          </a:xfrm>
          <a:prstGeom prst="roundRect">
            <a:avLst>
              <a:gd name="adj" fmla="val 134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0" name="Text 8"/>
          <p:cNvSpPr/>
          <p:nvPr/>
        </p:nvSpPr>
        <p:spPr>
          <a:xfrm>
            <a:off x="9866948" y="2708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Web-API-Anpassung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3198971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CRUD-Endpunkte für die Web-API erstellen.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66948" y="406086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Benutzerrollen für Admin und Mitarbeiter implementieren.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240298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4" name="Text 12"/>
          <p:cNvSpPr/>
          <p:nvPr/>
        </p:nvSpPr>
        <p:spPr>
          <a:xfrm>
            <a:off x="1020604" y="5467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Backup &amp; Restore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20604" y="5957530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Skripte für Backup und Restore der NoSQL-Datenbank erstellen.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667" y="5240298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7" name="Text 15"/>
          <p:cNvSpPr/>
          <p:nvPr/>
        </p:nvSpPr>
        <p:spPr>
          <a:xfrm>
            <a:off x="7655481" y="5467112"/>
            <a:ext cx="29281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Test &amp; Dokumentation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55481" y="5957530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Testen und dokumentieren der neuen Auftragsverwaltung.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F9CCD-B2F5-1049-F6BC-40328028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54" y="756532"/>
            <a:ext cx="2630184" cy="954945"/>
          </a:xfrm>
        </p:spPr>
        <p:txBody>
          <a:bodyPr/>
          <a:lstStyle/>
          <a:p>
            <a:r>
              <a:rPr lang="de-CH" dirty="0"/>
              <a:t>GANTT</a:t>
            </a:r>
          </a:p>
        </p:txBody>
      </p:sp>
      <p:pic>
        <p:nvPicPr>
          <p:cNvPr id="4" name="Inhaltsplatzhalter 3" descr="Ein Bild, das Text, Screenshot, Diagramm, Zahl enthält.&#10;&#10;KI-generierte Inhalte können fehlerhaft sein.">
            <a:extLst>
              <a:ext uri="{FF2B5EF4-FFF2-40B4-BE49-F238E27FC236}">
                <a16:creationId xmlns:a16="http://schemas.microsoft.com/office/drawing/2014/main" id="{5F2718E8-D300-B607-7D6E-6F6E8888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137" y="509951"/>
            <a:ext cx="11011510" cy="72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2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30" y="18901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Entscheidung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NoSQL-Auswahl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737021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Dokumentenorientierte Datenbank (MongoDB) oder Graph-Datenbank (Neo4j).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021" y="345281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Werkzeuge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737021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Postman für Tests, Git für Versionskontrolle.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714" y="599242"/>
            <a:ext cx="5448657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Realisierung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1074301" y="1607106"/>
            <a:ext cx="30480" cy="6025396"/>
          </a:xfrm>
          <a:prstGeom prst="roundRect">
            <a:avLst>
              <a:gd name="adj" fmla="val 10725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5" name="Shape 2"/>
          <p:cNvSpPr/>
          <p:nvPr/>
        </p:nvSpPr>
        <p:spPr>
          <a:xfrm>
            <a:off x="1304211" y="2082165"/>
            <a:ext cx="762714" cy="30480"/>
          </a:xfrm>
          <a:prstGeom prst="roundRect">
            <a:avLst>
              <a:gd name="adj" fmla="val 10725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6" name="Shape 3"/>
          <p:cNvSpPr/>
          <p:nvPr/>
        </p:nvSpPr>
        <p:spPr>
          <a:xfrm>
            <a:off x="844391" y="1852255"/>
            <a:ext cx="490299" cy="490299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7" name="Text 4"/>
          <p:cNvSpPr/>
          <p:nvPr/>
        </p:nvSpPr>
        <p:spPr>
          <a:xfrm>
            <a:off x="1019532" y="1933932"/>
            <a:ext cx="139898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2288143" y="1824990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Datenbankdesign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2288143" y="2296239"/>
            <a:ext cx="6093143" cy="697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Collections und Felder für Kundenname, Dienstleistung, Status.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304211" y="3904536"/>
            <a:ext cx="762714" cy="30480"/>
          </a:xfrm>
          <a:prstGeom prst="roundRect">
            <a:avLst>
              <a:gd name="adj" fmla="val 10725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1" name="Shape 8"/>
          <p:cNvSpPr/>
          <p:nvPr/>
        </p:nvSpPr>
        <p:spPr>
          <a:xfrm>
            <a:off x="844391" y="3674626"/>
            <a:ext cx="490299" cy="490299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2" name="Text 9"/>
          <p:cNvSpPr/>
          <p:nvPr/>
        </p:nvSpPr>
        <p:spPr>
          <a:xfrm>
            <a:off x="1009293" y="3756303"/>
            <a:ext cx="160496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2288143" y="3647361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Migration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2288143" y="4118610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SQL-Daten extrahieren und in NoSQL importieren.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304211" y="5378172"/>
            <a:ext cx="762714" cy="30480"/>
          </a:xfrm>
          <a:prstGeom prst="roundRect">
            <a:avLst>
              <a:gd name="adj" fmla="val 10725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6" name="Shape 13"/>
          <p:cNvSpPr/>
          <p:nvPr/>
        </p:nvSpPr>
        <p:spPr>
          <a:xfrm>
            <a:off x="844391" y="5148263"/>
            <a:ext cx="490299" cy="490299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17" name="Text 14"/>
          <p:cNvSpPr/>
          <p:nvPr/>
        </p:nvSpPr>
        <p:spPr>
          <a:xfrm>
            <a:off x="1009888" y="5229939"/>
            <a:ext cx="159187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2288143" y="5120997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Web-API-Anpassung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2288143" y="5592247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Endpunkte für Create/Read/Update/Delete erstellen.</a:t>
            </a:r>
            <a:endParaRPr lang="en-US" sz="1700" dirty="0"/>
          </a:p>
        </p:txBody>
      </p:sp>
      <p:sp>
        <p:nvSpPr>
          <p:cNvPr id="20" name="Shape 17"/>
          <p:cNvSpPr/>
          <p:nvPr/>
        </p:nvSpPr>
        <p:spPr>
          <a:xfrm>
            <a:off x="1304211" y="6851809"/>
            <a:ext cx="762714" cy="30480"/>
          </a:xfrm>
          <a:prstGeom prst="roundRect">
            <a:avLst>
              <a:gd name="adj" fmla="val 10725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21" name="Shape 18"/>
          <p:cNvSpPr/>
          <p:nvPr/>
        </p:nvSpPr>
        <p:spPr>
          <a:xfrm>
            <a:off x="844391" y="6621899"/>
            <a:ext cx="490299" cy="490299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de-CH"/>
          </a:p>
        </p:txBody>
      </p:sp>
      <p:sp>
        <p:nvSpPr>
          <p:cNvPr id="22" name="Text 19"/>
          <p:cNvSpPr/>
          <p:nvPr/>
        </p:nvSpPr>
        <p:spPr>
          <a:xfrm>
            <a:off x="1008459" y="6703576"/>
            <a:ext cx="162163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550" dirty="0"/>
          </a:p>
        </p:txBody>
      </p:sp>
      <p:sp>
        <p:nvSpPr>
          <p:cNvPr id="23" name="Text 20"/>
          <p:cNvSpPr/>
          <p:nvPr/>
        </p:nvSpPr>
        <p:spPr>
          <a:xfrm>
            <a:off x="2288143" y="6594634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Rollenverwaltung</a:t>
            </a:r>
            <a:endParaRPr lang="en-US" sz="2100" dirty="0"/>
          </a:p>
        </p:txBody>
      </p:sp>
      <p:sp>
        <p:nvSpPr>
          <p:cNvPr id="24" name="Text 21"/>
          <p:cNvSpPr/>
          <p:nvPr/>
        </p:nvSpPr>
        <p:spPr>
          <a:xfrm>
            <a:off x="2288143" y="7065883"/>
            <a:ext cx="609314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Admin-Rechte für alle Funktionen.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6" y="287676"/>
            <a:ext cx="5198724" cy="766452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719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Kontrolle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220873"/>
            <a:ext cx="1134070" cy="18059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4476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Postman-Tests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93810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Requests für CRUD-Operationen erstellen.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754422" y="343709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Status-Codes (200, 201, 400, 401) überprüfen.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026813"/>
            <a:ext cx="1134070" cy="166985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54422" y="4253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Backup-/Restore-Test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7754422" y="474404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Backup- und Restore-Skripte ausführen und Daten überprüfen.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696664"/>
            <a:ext cx="1134070" cy="13608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754422" y="5923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Benutzerkonzept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7754422" y="641389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Rollenwechsel testen (Ertem vs. Tuna).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887"/>
            <a:ext cx="83204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Auswertung &amp; Arbeitsaufteilung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Ergebnisse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Erfolgreiche Migration auf NoSQL-Datenbank.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Verbesserte Performance bei Anfragen.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Skalierbarkeit für mehrere Standorte vorbereitet.</a:t>
            </a:r>
            <a:endParaRPr lang="en-US" sz="175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32B199-A729-0736-1B00-43B88CC70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808" y="3370169"/>
            <a:ext cx="7401958" cy="362953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379</Words>
  <Application>Microsoft Office PowerPoint</Application>
  <PresentationFormat>Benutzerdefiniert</PresentationFormat>
  <Paragraphs>113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Lora</vt:lpstr>
      <vt:lpstr>Garamond</vt:lpstr>
      <vt:lpstr>Alice</vt:lpstr>
      <vt:lpstr>Century Gothic</vt:lpstr>
      <vt:lpstr>Wingdings</vt:lpstr>
      <vt:lpstr>Savon</vt:lpstr>
      <vt:lpstr>PowerPoint-Präsentation</vt:lpstr>
      <vt:lpstr>PowerPoint-Präsentation</vt:lpstr>
      <vt:lpstr>PowerPoint-Präsentation</vt:lpstr>
      <vt:lpstr>PowerPoint-Präsentation</vt:lpstr>
      <vt:lpstr>GANTT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Ende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Ertem Alkan</cp:lastModifiedBy>
  <cp:revision>2</cp:revision>
  <dcterms:created xsi:type="dcterms:W3CDTF">2025-02-25T17:13:46Z</dcterms:created>
  <dcterms:modified xsi:type="dcterms:W3CDTF">2025-02-25T17:45:43Z</dcterms:modified>
</cp:coreProperties>
</file>