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58" r:id="rId3"/>
    <p:sldId id="1453" r:id="rId4"/>
    <p:sldId id="1456" r:id="rId5"/>
    <p:sldId id="1454" r:id="rId6"/>
    <p:sldId id="1451" r:id="rId7"/>
    <p:sldId id="1457" r:id="rId8"/>
    <p:sldId id="1447" r:id="rId9"/>
    <p:sldId id="1460" r:id="rId10"/>
    <p:sldId id="1461" r:id="rId11"/>
    <p:sldId id="1450" r:id="rId12"/>
    <p:sldId id="1452" r:id="rId13"/>
    <p:sldId id="1455" r:id="rId14"/>
    <p:sldId id="1462" r:id="rId15"/>
    <p:sldId id="261" r:id="rId16"/>
    <p:sldId id="1477" r:id="rId17"/>
    <p:sldId id="1463" r:id="rId18"/>
    <p:sldId id="1476" r:id="rId19"/>
    <p:sldId id="1470" r:id="rId20"/>
    <p:sldId id="1469" r:id="rId21"/>
    <p:sldId id="1471" r:id="rId22"/>
    <p:sldId id="1472" r:id="rId23"/>
    <p:sldId id="1473" r:id="rId24"/>
    <p:sldId id="1474" r:id="rId25"/>
    <p:sldId id="1475" r:id="rId26"/>
    <p:sldId id="1467" r:id="rId27"/>
    <p:sldId id="1465" r:id="rId28"/>
    <p:sldId id="1466" r:id="rId29"/>
    <p:sldId id="1478" r:id="rId30"/>
    <p:sldId id="1464" r:id="rId31"/>
    <p:sldId id="259" r:id="rId32"/>
    <p:sldId id="260" r:id="rId33"/>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755"/>
  </p:normalViewPr>
  <p:slideViewPr>
    <p:cSldViewPr snapToGrid="0" snapToObjects="1">
      <p:cViewPr varScale="1">
        <p:scale>
          <a:sx n="105" d="100"/>
          <a:sy n="105" d="100"/>
        </p:scale>
        <p:origin x="74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4652D8-356A-4055-8B18-7BCD76C24B7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255893E-50CB-4D6D-A54D-504791B000B7}">
      <dgm:prSet/>
      <dgm:spPr/>
      <dgm:t>
        <a:bodyPr/>
        <a:lstStyle/>
        <a:p>
          <a:r>
            <a:rPr lang="en-US" b="0" i="0" dirty="0"/>
            <a:t>The mitochondria are the organelles where eukaryotes extract energy from their food by cellular respiration.</a:t>
          </a:r>
          <a:endParaRPr lang="en-US" dirty="0"/>
        </a:p>
      </dgm:t>
    </dgm:pt>
    <dgm:pt modelId="{E46418E2-AE15-4357-ABBE-FDE7DE6B908E}" type="parTrans" cxnId="{21986123-6335-45D9-9C85-C5D34F2F153B}">
      <dgm:prSet/>
      <dgm:spPr/>
      <dgm:t>
        <a:bodyPr/>
        <a:lstStyle/>
        <a:p>
          <a:endParaRPr lang="en-US"/>
        </a:p>
      </dgm:t>
    </dgm:pt>
    <dgm:pt modelId="{908817B3-2F90-40C3-9AFA-C90EA81E08E1}" type="sibTrans" cxnId="{21986123-6335-45D9-9C85-C5D34F2F153B}">
      <dgm:prSet/>
      <dgm:spPr/>
      <dgm:t>
        <a:bodyPr/>
        <a:lstStyle/>
        <a:p>
          <a:endParaRPr lang="en-US"/>
        </a:p>
      </dgm:t>
    </dgm:pt>
    <dgm:pt modelId="{F4FBC49F-2915-4B9A-A463-C4AC9CB8090D}">
      <dgm:prSet/>
      <dgm:spPr/>
      <dgm:t>
        <a:bodyPr/>
        <a:lstStyle/>
        <a:p>
          <a:r>
            <a:rPr lang="en-US" b="0" i="0" dirty="0"/>
            <a:t>Mitochondria are like the power plants of the cell because they transfer energy from food to ATP. ATP is an easy form of energy for cells to use, so mitochondria help cells get usable energy.</a:t>
          </a:r>
          <a:endParaRPr lang="en-US" dirty="0"/>
        </a:p>
      </dgm:t>
    </dgm:pt>
    <dgm:pt modelId="{1B70C03D-F8CD-460B-A315-33284210BCB3}" type="parTrans" cxnId="{68D76F59-B7EA-45C1-9D31-346F6851542A}">
      <dgm:prSet/>
      <dgm:spPr/>
      <dgm:t>
        <a:bodyPr/>
        <a:lstStyle/>
        <a:p>
          <a:endParaRPr lang="en-US"/>
        </a:p>
      </dgm:t>
    </dgm:pt>
    <dgm:pt modelId="{49EE0761-B9C5-40C4-8F02-0A81C48C0959}" type="sibTrans" cxnId="{68D76F59-B7EA-45C1-9D31-346F6851542A}">
      <dgm:prSet/>
      <dgm:spPr/>
      <dgm:t>
        <a:bodyPr/>
        <a:lstStyle/>
        <a:p>
          <a:endParaRPr lang="en-US"/>
        </a:p>
      </dgm:t>
    </dgm:pt>
    <dgm:pt modelId="{7A72B596-E7A1-3249-87CA-39BB1DA9C8BF}">
      <dgm:prSet/>
      <dgm:spPr/>
      <dgm:t>
        <a:bodyPr/>
        <a:lstStyle/>
        <a:p>
          <a:endParaRPr lang="en-US"/>
        </a:p>
      </dgm:t>
    </dgm:pt>
    <dgm:pt modelId="{CD782630-E0A9-9742-A890-979CF53AA94A}" type="parTrans" cxnId="{B97FEF51-7002-964D-A44F-69FF2271D2ED}">
      <dgm:prSet/>
      <dgm:spPr/>
    </dgm:pt>
    <dgm:pt modelId="{650243E5-4CD8-D546-9A88-4FAE9C84E7EB}" type="sibTrans" cxnId="{B97FEF51-7002-964D-A44F-69FF2271D2ED}">
      <dgm:prSet/>
      <dgm:spPr/>
    </dgm:pt>
    <dgm:pt modelId="{82A007D4-F3D8-5446-BC0D-A68F0FED83B1}" type="pres">
      <dgm:prSet presAssocID="{C34652D8-356A-4055-8B18-7BCD76C24B79}" presName="linear" presStyleCnt="0">
        <dgm:presLayoutVars>
          <dgm:animLvl val="lvl"/>
          <dgm:resizeHandles val="exact"/>
        </dgm:presLayoutVars>
      </dgm:prSet>
      <dgm:spPr/>
    </dgm:pt>
    <dgm:pt modelId="{9E474DF4-FCD4-934B-91F6-EDD45C34E228}" type="pres">
      <dgm:prSet presAssocID="{5255893E-50CB-4D6D-A54D-504791B000B7}" presName="parentText" presStyleLbl="node1" presStyleIdx="0" presStyleCnt="3">
        <dgm:presLayoutVars>
          <dgm:chMax val="0"/>
          <dgm:bulletEnabled val="1"/>
        </dgm:presLayoutVars>
      </dgm:prSet>
      <dgm:spPr/>
    </dgm:pt>
    <dgm:pt modelId="{150D25B5-0AD5-1D40-BB90-06E982E96C36}" type="pres">
      <dgm:prSet presAssocID="{908817B3-2F90-40C3-9AFA-C90EA81E08E1}" presName="spacer" presStyleCnt="0"/>
      <dgm:spPr/>
    </dgm:pt>
    <dgm:pt modelId="{D1D76B7F-170D-D24B-BBAC-9AE1FFBC406B}" type="pres">
      <dgm:prSet presAssocID="{F4FBC49F-2915-4B9A-A463-C4AC9CB8090D}" presName="parentText" presStyleLbl="node1" presStyleIdx="1" presStyleCnt="3">
        <dgm:presLayoutVars>
          <dgm:chMax val="0"/>
          <dgm:bulletEnabled val="1"/>
        </dgm:presLayoutVars>
      </dgm:prSet>
      <dgm:spPr/>
    </dgm:pt>
    <dgm:pt modelId="{10966F85-A6EE-4F44-B088-846BD4CAA324}" type="pres">
      <dgm:prSet presAssocID="{49EE0761-B9C5-40C4-8F02-0A81C48C0959}" presName="spacer" presStyleCnt="0"/>
      <dgm:spPr/>
    </dgm:pt>
    <dgm:pt modelId="{F32D585D-3E3E-C341-8538-0984F12032FE}" type="pres">
      <dgm:prSet presAssocID="{7A72B596-E7A1-3249-87CA-39BB1DA9C8BF}" presName="parentText" presStyleLbl="node1" presStyleIdx="2" presStyleCnt="3">
        <dgm:presLayoutVars>
          <dgm:chMax val="0"/>
          <dgm:bulletEnabled val="1"/>
        </dgm:presLayoutVars>
      </dgm:prSet>
      <dgm:spPr/>
    </dgm:pt>
  </dgm:ptLst>
  <dgm:cxnLst>
    <dgm:cxn modelId="{21986123-6335-45D9-9C85-C5D34F2F153B}" srcId="{C34652D8-356A-4055-8B18-7BCD76C24B79}" destId="{5255893E-50CB-4D6D-A54D-504791B000B7}" srcOrd="0" destOrd="0" parTransId="{E46418E2-AE15-4357-ABBE-FDE7DE6B908E}" sibTransId="{908817B3-2F90-40C3-9AFA-C90EA81E08E1}"/>
    <dgm:cxn modelId="{A33D6C2E-0EEA-CC4F-9347-9B7368F6B411}" type="presOf" srcId="{7A72B596-E7A1-3249-87CA-39BB1DA9C8BF}" destId="{F32D585D-3E3E-C341-8538-0984F12032FE}" srcOrd="0" destOrd="0" presId="urn:microsoft.com/office/officeart/2005/8/layout/vList2"/>
    <dgm:cxn modelId="{A495B04A-091F-3D41-AE37-343A5AE84FB6}" type="presOf" srcId="{C34652D8-356A-4055-8B18-7BCD76C24B79}" destId="{82A007D4-F3D8-5446-BC0D-A68F0FED83B1}" srcOrd="0" destOrd="0" presId="urn:microsoft.com/office/officeart/2005/8/layout/vList2"/>
    <dgm:cxn modelId="{B97FEF51-7002-964D-A44F-69FF2271D2ED}" srcId="{C34652D8-356A-4055-8B18-7BCD76C24B79}" destId="{7A72B596-E7A1-3249-87CA-39BB1DA9C8BF}" srcOrd="2" destOrd="0" parTransId="{CD782630-E0A9-9742-A890-979CF53AA94A}" sibTransId="{650243E5-4CD8-D546-9A88-4FAE9C84E7EB}"/>
    <dgm:cxn modelId="{68D76F59-B7EA-45C1-9D31-346F6851542A}" srcId="{C34652D8-356A-4055-8B18-7BCD76C24B79}" destId="{F4FBC49F-2915-4B9A-A463-C4AC9CB8090D}" srcOrd="1" destOrd="0" parTransId="{1B70C03D-F8CD-460B-A315-33284210BCB3}" sibTransId="{49EE0761-B9C5-40C4-8F02-0A81C48C0959}"/>
    <dgm:cxn modelId="{63E0F79F-2092-1D41-92B0-DE2510B299DB}" type="presOf" srcId="{F4FBC49F-2915-4B9A-A463-C4AC9CB8090D}" destId="{D1D76B7F-170D-D24B-BBAC-9AE1FFBC406B}" srcOrd="0" destOrd="0" presId="urn:microsoft.com/office/officeart/2005/8/layout/vList2"/>
    <dgm:cxn modelId="{A39E25D8-B2A2-C446-8D5E-2DD19E147EE5}" type="presOf" srcId="{5255893E-50CB-4D6D-A54D-504791B000B7}" destId="{9E474DF4-FCD4-934B-91F6-EDD45C34E228}" srcOrd="0" destOrd="0" presId="urn:microsoft.com/office/officeart/2005/8/layout/vList2"/>
    <dgm:cxn modelId="{73CC89E8-65FB-014A-8E96-3EB9896A1808}" type="presParOf" srcId="{82A007D4-F3D8-5446-BC0D-A68F0FED83B1}" destId="{9E474DF4-FCD4-934B-91F6-EDD45C34E228}" srcOrd="0" destOrd="0" presId="urn:microsoft.com/office/officeart/2005/8/layout/vList2"/>
    <dgm:cxn modelId="{C3FEAC2A-EAFF-8240-8CC0-6B722CF06056}" type="presParOf" srcId="{82A007D4-F3D8-5446-BC0D-A68F0FED83B1}" destId="{150D25B5-0AD5-1D40-BB90-06E982E96C36}" srcOrd="1" destOrd="0" presId="urn:microsoft.com/office/officeart/2005/8/layout/vList2"/>
    <dgm:cxn modelId="{D169DBFB-4D58-714D-AD87-BA893C110A46}" type="presParOf" srcId="{82A007D4-F3D8-5446-BC0D-A68F0FED83B1}" destId="{D1D76B7F-170D-D24B-BBAC-9AE1FFBC406B}" srcOrd="2" destOrd="0" presId="urn:microsoft.com/office/officeart/2005/8/layout/vList2"/>
    <dgm:cxn modelId="{48143787-5CC8-7948-9313-17A84780E004}" type="presParOf" srcId="{82A007D4-F3D8-5446-BC0D-A68F0FED83B1}" destId="{10966F85-A6EE-4F44-B088-846BD4CAA324}" srcOrd="3" destOrd="0" presId="urn:microsoft.com/office/officeart/2005/8/layout/vList2"/>
    <dgm:cxn modelId="{360962F8-B74A-2040-8827-CFF58F90BD16}" type="presParOf" srcId="{82A007D4-F3D8-5446-BC0D-A68F0FED83B1}" destId="{F32D585D-3E3E-C341-8538-0984F12032F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474DF4-FCD4-934B-91F6-EDD45C34E228}">
      <dsp:nvSpPr>
        <dsp:cNvPr id="0" name=""/>
        <dsp:cNvSpPr/>
      </dsp:nvSpPr>
      <dsp:spPr>
        <a:xfrm>
          <a:off x="0" y="102859"/>
          <a:ext cx="7559504" cy="197276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dirty="0"/>
            <a:t>The mitochondria are the organelles where eukaryotes extract energy from their food by cellular respiration.</a:t>
          </a:r>
          <a:endParaRPr lang="en-US" sz="2800" kern="1200" dirty="0"/>
        </a:p>
      </dsp:txBody>
      <dsp:txXfrm>
        <a:off x="96302" y="199161"/>
        <a:ext cx="7366900" cy="1780162"/>
      </dsp:txXfrm>
    </dsp:sp>
    <dsp:sp modelId="{D1D76B7F-170D-D24B-BBAC-9AE1FFBC406B}">
      <dsp:nvSpPr>
        <dsp:cNvPr id="0" name=""/>
        <dsp:cNvSpPr/>
      </dsp:nvSpPr>
      <dsp:spPr>
        <a:xfrm>
          <a:off x="0" y="2156265"/>
          <a:ext cx="7559504" cy="1972766"/>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dirty="0"/>
            <a:t>Mitochondria are like the power plants of the cell because they transfer energy from food to ATP. ATP is an easy form of energy for cells to use, so mitochondria help cells get usable energy.</a:t>
          </a:r>
          <a:endParaRPr lang="en-US" sz="2800" kern="1200" dirty="0"/>
        </a:p>
      </dsp:txBody>
      <dsp:txXfrm>
        <a:off x="96302" y="2252567"/>
        <a:ext cx="7366900" cy="1780162"/>
      </dsp:txXfrm>
    </dsp:sp>
    <dsp:sp modelId="{F32D585D-3E3E-C341-8538-0984F12032FE}">
      <dsp:nvSpPr>
        <dsp:cNvPr id="0" name=""/>
        <dsp:cNvSpPr/>
      </dsp:nvSpPr>
      <dsp:spPr>
        <a:xfrm>
          <a:off x="0" y="4209671"/>
          <a:ext cx="7559504" cy="1972766"/>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endParaRPr lang="en-US" sz="2800" kern="1200"/>
        </a:p>
      </dsp:txBody>
      <dsp:txXfrm>
        <a:off x="96302" y="4305973"/>
        <a:ext cx="7366900" cy="178016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C5C2AB-43BB-8945-AAFF-CA0ED9CEB0D3}" type="datetimeFigureOut">
              <a:rPr lang="en-TR" smtClean="0"/>
              <a:t>28.11.2022</a:t>
            </a:fld>
            <a:endParaRPr lang="en-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1ECC53-1C35-4143-A89E-A211C08132AC}" type="slidenum">
              <a:rPr lang="en-TR" smtClean="0"/>
              <a:t>‹#›</a:t>
            </a:fld>
            <a:endParaRPr lang="en-TR"/>
          </a:p>
        </p:txBody>
      </p:sp>
    </p:spTree>
    <p:extLst>
      <p:ext uri="{BB962C8B-B14F-4D97-AF65-F5344CB8AC3E}">
        <p14:creationId xmlns:p14="http://schemas.microsoft.com/office/powerpoint/2010/main" val="4129757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E71ECC53-1C35-4143-A89E-A211C08132AC}" type="slidenum">
              <a:rPr lang="en-TR" smtClean="0"/>
              <a:t>2</a:t>
            </a:fld>
            <a:endParaRPr lang="en-TR"/>
          </a:p>
        </p:txBody>
      </p:sp>
    </p:spTree>
    <p:extLst>
      <p:ext uri="{BB962C8B-B14F-4D97-AF65-F5344CB8AC3E}">
        <p14:creationId xmlns:p14="http://schemas.microsoft.com/office/powerpoint/2010/main" val="3817304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75A7C-6E9F-404D-9535-CD640E89C9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R"/>
          </a:p>
        </p:txBody>
      </p:sp>
      <p:sp>
        <p:nvSpPr>
          <p:cNvPr id="3" name="Subtitle 2">
            <a:extLst>
              <a:ext uri="{FF2B5EF4-FFF2-40B4-BE49-F238E27FC236}">
                <a16:creationId xmlns:a16="http://schemas.microsoft.com/office/drawing/2014/main" id="{E6CC168A-E21E-D546-B2ED-B4E7887CB4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R"/>
          </a:p>
        </p:txBody>
      </p:sp>
      <p:sp>
        <p:nvSpPr>
          <p:cNvPr id="4" name="Date Placeholder 3">
            <a:extLst>
              <a:ext uri="{FF2B5EF4-FFF2-40B4-BE49-F238E27FC236}">
                <a16:creationId xmlns:a16="http://schemas.microsoft.com/office/drawing/2014/main" id="{BCAAD65B-299D-B14C-A544-4FD9C332AF6E}"/>
              </a:ext>
            </a:extLst>
          </p:cNvPr>
          <p:cNvSpPr>
            <a:spLocks noGrp="1"/>
          </p:cNvSpPr>
          <p:nvPr>
            <p:ph type="dt" sz="half" idx="10"/>
          </p:nvPr>
        </p:nvSpPr>
        <p:spPr/>
        <p:txBody>
          <a:bodyPr/>
          <a:lstStyle/>
          <a:p>
            <a:fld id="{694DA4C6-7963-8949-B08A-FB64FCF7A074}" type="datetimeFigureOut">
              <a:rPr lang="en-TR" smtClean="0"/>
              <a:t>28.11.2022</a:t>
            </a:fld>
            <a:endParaRPr lang="en-TR"/>
          </a:p>
        </p:txBody>
      </p:sp>
      <p:sp>
        <p:nvSpPr>
          <p:cNvPr id="5" name="Footer Placeholder 4">
            <a:extLst>
              <a:ext uri="{FF2B5EF4-FFF2-40B4-BE49-F238E27FC236}">
                <a16:creationId xmlns:a16="http://schemas.microsoft.com/office/drawing/2014/main" id="{34EC941B-2098-3349-A0AD-365BD439E0DA}"/>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9231550E-47F6-FA48-A5CF-1068451005B1}"/>
              </a:ext>
            </a:extLst>
          </p:cNvPr>
          <p:cNvSpPr>
            <a:spLocks noGrp="1"/>
          </p:cNvSpPr>
          <p:nvPr>
            <p:ph type="sldNum" sz="quarter" idx="12"/>
          </p:nvPr>
        </p:nvSpPr>
        <p:spPr/>
        <p:txBody>
          <a:bodyPr/>
          <a:lstStyle/>
          <a:p>
            <a:fld id="{56EDDA40-C718-FC4A-85AE-D057F1C57561}" type="slidenum">
              <a:rPr lang="en-TR" smtClean="0"/>
              <a:t>‹#›</a:t>
            </a:fld>
            <a:endParaRPr lang="en-TR"/>
          </a:p>
        </p:txBody>
      </p:sp>
    </p:spTree>
    <p:extLst>
      <p:ext uri="{BB962C8B-B14F-4D97-AF65-F5344CB8AC3E}">
        <p14:creationId xmlns:p14="http://schemas.microsoft.com/office/powerpoint/2010/main" val="3438452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18FF0-F6E1-CD4A-9313-EE1A164338A5}"/>
              </a:ext>
            </a:extLst>
          </p:cNvPr>
          <p:cNvSpPr>
            <a:spLocks noGrp="1"/>
          </p:cNvSpPr>
          <p:nvPr>
            <p:ph type="title"/>
          </p:nvPr>
        </p:nvSpPr>
        <p:spPr/>
        <p:txBody>
          <a:bodyPr/>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4FFC5CF4-0DEA-8344-AEE6-79E6001883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B81AF093-72BB-594D-8BAA-6ABE45F57587}"/>
              </a:ext>
            </a:extLst>
          </p:cNvPr>
          <p:cNvSpPr>
            <a:spLocks noGrp="1"/>
          </p:cNvSpPr>
          <p:nvPr>
            <p:ph type="dt" sz="half" idx="10"/>
          </p:nvPr>
        </p:nvSpPr>
        <p:spPr/>
        <p:txBody>
          <a:bodyPr/>
          <a:lstStyle/>
          <a:p>
            <a:fld id="{694DA4C6-7963-8949-B08A-FB64FCF7A074}" type="datetimeFigureOut">
              <a:rPr lang="en-TR" smtClean="0"/>
              <a:t>28.11.2022</a:t>
            </a:fld>
            <a:endParaRPr lang="en-TR"/>
          </a:p>
        </p:txBody>
      </p:sp>
      <p:sp>
        <p:nvSpPr>
          <p:cNvPr id="5" name="Footer Placeholder 4">
            <a:extLst>
              <a:ext uri="{FF2B5EF4-FFF2-40B4-BE49-F238E27FC236}">
                <a16:creationId xmlns:a16="http://schemas.microsoft.com/office/drawing/2014/main" id="{AFEFA8AD-2836-FE44-A108-1A481952623C}"/>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6C4CA4E7-74B2-9544-8491-4A1EF8D5F71C}"/>
              </a:ext>
            </a:extLst>
          </p:cNvPr>
          <p:cNvSpPr>
            <a:spLocks noGrp="1"/>
          </p:cNvSpPr>
          <p:nvPr>
            <p:ph type="sldNum" sz="quarter" idx="12"/>
          </p:nvPr>
        </p:nvSpPr>
        <p:spPr/>
        <p:txBody>
          <a:bodyPr/>
          <a:lstStyle/>
          <a:p>
            <a:fld id="{56EDDA40-C718-FC4A-85AE-D057F1C57561}" type="slidenum">
              <a:rPr lang="en-TR" smtClean="0"/>
              <a:t>‹#›</a:t>
            </a:fld>
            <a:endParaRPr lang="en-TR"/>
          </a:p>
        </p:txBody>
      </p:sp>
    </p:spTree>
    <p:extLst>
      <p:ext uri="{BB962C8B-B14F-4D97-AF65-F5344CB8AC3E}">
        <p14:creationId xmlns:p14="http://schemas.microsoft.com/office/powerpoint/2010/main" val="1575932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2C129E-1239-AD49-82D1-8608942013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49613E22-562A-914B-821C-04DB2576C5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3893CBB3-27DF-A94C-8D57-16802523EF25}"/>
              </a:ext>
            </a:extLst>
          </p:cNvPr>
          <p:cNvSpPr>
            <a:spLocks noGrp="1"/>
          </p:cNvSpPr>
          <p:nvPr>
            <p:ph type="dt" sz="half" idx="10"/>
          </p:nvPr>
        </p:nvSpPr>
        <p:spPr/>
        <p:txBody>
          <a:bodyPr/>
          <a:lstStyle/>
          <a:p>
            <a:fld id="{694DA4C6-7963-8949-B08A-FB64FCF7A074}" type="datetimeFigureOut">
              <a:rPr lang="en-TR" smtClean="0"/>
              <a:t>28.11.2022</a:t>
            </a:fld>
            <a:endParaRPr lang="en-TR"/>
          </a:p>
        </p:txBody>
      </p:sp>
      <p:sp>
        <p:nvSpPr>
          <p:cNvPr id="5" name="Footer Placeholder 4">
            <a:extLst>
              <a:ext uri="{FF2B5EF4-FFF2-40B4-BE49-F238E27FC236}">
                <a16:creationId xmlns:a16="http://schemas.microsoft.com/office/drawing/2014/main" id="{62C693C3-16A9-7E4E-81B6-7001A97D4DAB}"/>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7305BC8E-6235-E549-9B9E-000D6B2CEA10}"/>
              </a:ext>
            </a:extLst>
          </p:cNvPr>
          <p:cNvSpPr>
            <a:spLocks noGrp="1"/>
          </p:cNvSpPr>
          <p:nvPr>
            <p:ph type="sldNum" sz="quarter" idx="12"/>
          </p:nvPr>
        </p:nvSpPr>
        <p:spPr/>
        <p:txBody>
          <a:bodyPr/>
          <a:lstStyle/>
          <a:p>
            <a:fld id="{56EDDA40-C718-FC4A-85AE-D057F1C57561}" type="slidenum">
              <a:rPr lang="en-TR" smtClean="0"/>
              <a:t>‹#›</a:t>
            </a:fld>
            <a:endParaRPr lang="en-TR"/>
          </a:p>
        </p:txBody>
      </p:sp>
    </p:spTree>
    <p:extLst>
      <p:ext uri="{BB962C8B-B14F-4D97-AF65-F5344CB8AC3E}">
        <p14:creationId xmlns:p14="http://schemas.microsoft.com/office/powerpoint/2010/main" val="1532602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01826-0CE9-434C-80FE-52E96464B338}"/>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1BB64ECA-A015-8B46-941C-A086ACDBAD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0E5BCC88-5743-DA4D-91CE-FCC549685E34}"/>
              </a:ext>
            </a:extLst>
          </p:cNvPr>
          <p:cNvSpPr>
            <a:spLocks noGrp="1"/>
          </p:cNvSpPr>
          <p:nvPr>
            <p:ph type="dt" sz="half" idx="10"/>
          </p:nvPr>
        </p:nvSpPr>
        <p:spPr/>
        <p:txBody>
          <a:bodyPr/>
          <a:lstStyle/>
          <a:p>
            <a:fld id="{694DA4C6-7963-8949-B08A-FB64FCF7A074}" type="datetimeFigureOut">
              <a:rPr lang="en-TR" smtClean="0"/>
              <a:t>28.11.2022</a:t>
            </a:fld>
            <a:endParaRPr lang="en-TR"/>
          </a:p>
        </p:txBody>
      </p:sp>
      <p:sp>
        <p:nvSpPr>
          <p:cNvPr id="5" name="Footer Placeholder 4">
            <a:extLst>
              <a:ext uri="{FF2B5EF4-FFF2-40B4-BE49-F238E27FC236}">
                <a16:creationId xmlns:a16="http://schemas.microsoft.com/office/drawing/2014/main" id="{D3905D42-FD1D-5843-9842-621DC104CE18}"/>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7987BEC6-124D-1947-8F36-D18DF6B97BCB}"/>
              </a:ext>
            </a:extLst>
          </p:cNvPr>
          <p:cNvSpPr>
            <a:spLocks noGrp="1"/>
          </p:cNvSpPr>
          <p:nvPr>
            <p:ph type="sldNum" sz="quarter" idx="12"/>
          </p:nvPr>
        </p:nvSpPr>
        <p:spPr/>
        <p:txBody>
          <a:bodyPr/>
          <a:lstStyle/>
          <a:p>
            <a:fld id="{56EDDA40-C718-FC4A-85AE-D057F1C57561}" type="slidenum">
              <a:rPr lang="en-TR" smtClean="0"/>
              <a:t>‹#›</a:t>
            </a:fld>
            <a:endParaRPr lang="en-TR"/>
          </a:p>
        </p:txBody>
      </p:sp>
    </p:spTree>
    <p:extLst>
      <p:ext uri="{BB962C8B-B14F-4D97-AF65-F5344CB8AC3E}">
        <p14:creationId xmlns:p14="http://schemas.microsoft.com/office/powerpoint/2010/main" val="3503506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17489-89F5-0D40-B2D9-7C82F3B791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R"/>
          </a:p>
        </p:txBody>
      </p:sp>
      <p:sp>
        <p:nvSpPr>
          <p:cNvPr id="3" name="Text Placeholder 2">
            <a:extLst>
              <a:ext uri="{FF2B5EF4-FFF2-40B4-BE49-F238E27FC236}">
                <a16:creationId xmlns:a16="http://schemas.microsoft.com/office/drawing/2014/main" id="{3C9486FE-0DC7-3447-AB6E-924438E191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F92F11-2AC2-2F4F-9DF0-A7D386B422BE}"/>
              </a:ext>
            </a:extLst>
          </p:cNvPr>
          <p:cNvSpPr>
            <a:spLocks noGrp="1"/>
          </p:cNvSpPr>
          <p:nvPr>
            <p:ph type="dt" sz="half" idx="10"/>
          </p:nvPr>
        </p:nvSpPr>
        <p:spPr/>
        <p:txBody>
          <a:bodyPr/>
          <a:lstStyle/>
          <a:p>
            <a:fld id="{694DA4C6-7963-8949-B08A-FB64FCF7A074}" type="datetimeFigureOut">
              <a:rPr lang="en-TR" smtClean="0"/>
              <a:t>28.11.2022</a:t>
            </a:fld>
            <a:endParaRPr lang="en-TR"/>
          </a:p>
        </p:txBody>
      </p:sp>
      <p:sp>
        <p:nvSpPr>
          <p:cNvPr id="5" name="Footer Placeholder 4">
            <a:extLst>
              <a:ext uri="{FF2B5EF4-FFF2-40B4-BE49-F238E27FC236}">
                <a16:creationId xmlns:a16="http://schemas.microsoft.com/office/drawing/2014/main" id="{C8A686BB-4FF4-2F48-B097-7B03B46C9FFA}"/>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A4D396B1-33F8-A64D-99DE-B30299754D43}"/>
              </a:ext>
            </a:extLst>
          </p:cNvPr>
          <p:cNvSpPr>
            <a:spLocks noGrp="1"/>
          </p:cNvSpPr>
          <p:nvPr>
            <p:ph type="sldNum" sz="quarter" idx="12"/>
          </p:nvPr>
        </p:nvSpPr>
        <p:spPr/>
        <p:txBody>
          <a:bodyPr/>
          <a:lstStyle/>
          <a:p>
            <a:fld id="{56EDDA40-C718-FC4A-85AE-D057F1C57561}" type="slidenum">
              <a:rPr lang="en-TR" smtClean="0"/>
              <a:t>‹#›</a:t>
            </a:fld>
            <a:endParaRPr lang="en-TR"/>
          </a:p>
        </p:txBody>
      </p:sp>
    </p:spTree>
    <p:extLst>
      <p:ext uri="{BB962C8B-B14F-4D97-AF65-F5344CB8AC3E}">
        <p14:creationId xmlns:p14="http://schemas.microsoft.com/office/powerpoint/2010/main" val="441491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BFEFE-112F-0B49-99FB-5FC991BA8D63}"/>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0ACCA2C0-E511-E647-9200-F6A4492821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Content Placeholder 3">
            <a:extLst>
              <a:ext uri="{FF2B5EF4-FFF2-40B4-BE49-F238E27FC236}">
                <a16:creationId xmlns:a16="http://schemas.microsoft.com/office/drawing/2014/main" id="{85F94726-AC3C-2A4A-9CBB-90EDA4C7A2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Date Placeholder 4">
            <a:extLst>
              <a:ext uri="{FF2B5EF4-FFF2-40B4-BE49-F238E27FC236}">
                <a16:creationId xmlns:a16="http://schemas.microsoft.com/office/drawing/2014/main" id="{7D86719C-78C4-C840-9918-DB4F6DC76F4D}"/>
              </a:ext>
            </a:extLst>
          </p:cNvPr>
          <p:cNvSpPr>
            <a:spLocks noGrp="1"/>
          </p:cNvSpPr>
          <p:nvPr>
            <p:ph type="dt" sz="half" idx="10"/>
          </p:nvPr>
        </p:nvSpPr>
        <p:spPr/>
        <p:txBody>
          <a:bodyPr/>
          <a:lstStyle/>
          <a:p>
            <a:fld id="{694DA4C6-7963-8949-B08A-FB64FCF7A074}" type="datetimeFigureOut">
              <a:rPr lang="en-TR" smtClean="0"/>
              <a:t>28.11.2022</a:t>
            </a:fld>
            <a:endParaRPr lang="en-TR"/>
          </a:p>
        </p:txBody>
      </p:sp>
      <p:sp>
        <p:nvSpPr>
          <p:cNvPr id="6" name="Footer Placeholder 5">
            <a:extLst>
              <a:ext uri="{FF2B5EF4-FFF2-40B4-BE49-F238E27FC236}">
                <a16:creationId xmlns:a16="http://schemas.microsoft.com/office/drawing/2014/main" id="{277B37ED-DDB9-E444-9070-39DA18623DA3}"/>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B7E53160-EB35-C14D-A023-16F6A1A48BA2}"/>
              </a:ext>
            </a:extLst>
          </p:cNvPr>
          <p:cNvSpPr>
            <a:spLocks noGrp="1"/>
          </p:cNvSpPr>
          <p:nvPr>
            <p:ph type="sldNum" sz="quarter" idx="12"/>
          </p:nvPr>
        </p:nvSpPr>
        <p:spPr/>
        <p:txBody>
          <a:bodyPr/>
          <a:lstStyle/>
          <a:p>
            <a:fld id="{56EDDA40-C718-FC4A-85AE-D057F1C57561}" type="slidenum">
              <a:rPr lang="en-TR" smtClean="0"/>
              <a:t>‹#›</a:t>
            </a:fld>
            <a:endParaRPr lang="en-TR"/>
          </a:p>
        </p:txBody>
      </p:sp>
    </p:spTree>
    <p:extLst>
      <p:ext uri="{BB962C8B-B14F-4D97-AF65-F5344CB8AC3E}">
        <p14:creationId xmlns:p14="http://schemas.microsoft.com/office/powerpoint/2010/main" val="3881178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45AD6-E8FF-2C4C-8C3E-F03B53338C20}"/>
              </a:ext>
            </a:extLst>
          </p:cNvPr>
          <p:cNvSpPr>
            <a:spLocks noGrp="1"/>
          </p:cNvSpPr>
          <p:nvPr>
            <p:ph type="title"/>
          </p:nvPr>
        </p:nvSpPr>
        <p:spPr>
          <a:xfrm>
            <a:off x="839788" y="365125"/>
            <a:ext cx="10515600" cy="1325563"/>
          </a:xfrm>
        </p:spPr>
        <p:txBody>
          <a:bodyPr/>
          <a:lstStyle/>
          <a:p>
            <a:r>
              <a:rPr lang="en-US"/>
              <a:t>Click to edit Master title style</a:t>
            </a:r>
            <a:endParaRPr lang="en-TR"/>
          </a:p>
        </p:txBody>
      </p:sp>
      <p:sp>
        <p:nvSpPr>
          <p:cNvPr id="3" name="Text Placeholder 2">
            <a:extLst>
              <a:ext uri="{FF2B5EF4-FFF2-40B4-BE49-F238E27FC236}">
                <a16:creationId xmlns:a16="http://schemas.microsoft.com/office/drawing/2014/main" id="{3F3DF0B5-1F61-B44E-9E24-2B5AEED200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04304-29D6-FE48-9D75-ACEABF797D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Text Placeholder 4">
            <a:extLst>
              <a:ext uri="{FF2B5EF4-FFF2-40B4-BE49-F238E27FC236}">
                <a16:creationId xmlns:a16="http://schemas.microsoft.com/office/drawing/2014/main" id="{EFBC7F31-DF43-EE46-A79F-F30D42A5F4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307D48-1137-C54A-969F-A72BE2CBC2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7" name="Date Placeholder 6">
            <a:extLst>
              <a:ext uri="{FF2B5EF4-FFF2-40B4-BE49-F238E27FC236}">
                <a16:creationId xmlns:a16="http://schemas.microsoft.com/office/drawing/2014/main" id="{404176D9-C13F-2F4E-9DB6-D1473DD819C1}"/>
              </a:ext>
            </a:extLst>
          </p:cNvPr>
          <p:cNvSpPr>
            <a:spLocks noGrp="1"/>
          </p:cNvSpPr>
          <p:nvPr>
            <p:ph type="dt" sz="half" idx="10"/>
          </p:nvPr>
        </p:nvSpPr>
        <p:spPr/>
        <p:txBody>
          <a:bodyPr/>
          <a:lstStyle/>
          <a:p>
            <a:fld id="{694DA4C6-7963-8949-B08A-FB64FCF7A074}" type="datetimeFigureOut">
              <a:rPr lang="en-TR" smtClean="0"/>
              <a:t>28.11.2022</a:t>
            </a:fld>
            <a:endParaRPr lang="en-TR"/>
          </a:p>
        </p:txBody>
      </p:sp>
      <p:sp>
        <p:nvSpPr>
          <p:cNvPr id="8" name="Footer Placeholder 7">
            <a:extLst>
              <a:ext uri="{FF2B5EF4-FFF2-40B4-BE49-F238E27FC236}">
                <a16:creationId xmlns:a16="http://schemas.microsoft.com/office/drawing/2014/main" id="{3B465ADA-00F4-4A46-B937-DAE47F7494BB}"/>
              </a:ext>
            </a:extLst>
          </p:cNvPr>
          <p:cNvSpPr>
            <a:spLocks noGrp="1"/>
          </p:cNvSpPr>
          <p:nvPr>
            <p:ph type="ftr" sz="quarter" idx="11"/>
          </p:nvPr>
        </p:nvSpPr>
        <p:spPr/>
        <p:txBody>
          <a:bodyPr/>
          <a:lstStyle/>
          <a:p>
            <a:endParaRPr lang="en-TR"/>
          </a:p>
        </p:txBody>
      </p:sp>
      <p:sp>
        <p:nvSpPr>
          <p:cNvPr id="9" name="Slide Number Placeholder 8">
            <a:extLst>
              <a:ext uri="{FF2B5EF4-FFF2-40B4-BE49-F238E27FC236}">
                <a16:creationId xmlns:a16="http://schemas.microsoft.com/office/drawing/2014/main" id="{8E2813AF-2197-0A4E-8482-25455381460E}"/>
              </a:ext>
            </a:extLst>
          </p:cNvPr>
          <p:cNvSpPr>
            <a:spLocks noGrp="1"/>
          </p:cNvSpPr>
          <p:nvPr>
            <p:ph type="sldNum" sz="quarter" idx="12"/>
          </p:nvPr>
        </p:nvSpPr>
        <p:spPr/>
        <p:txBody>
          <a:bodyPr/>
          <a:lstStyle/>
          <a:p>
            <a:fld id="{56EDDA40-C718-FC4A-85AE-D057F1C57561}" type="slidenum">
              <a:rPr lang="en-TR" smtClean="0"/>
              <a:t>‹#›</a:t>
            </a:fld>
            <a:endParaRPr lang="en-TR"/>
          </a:p>
        </p:txBody>
      </p:sp>
    </p:spTree>
    <p:extLst>
      <p:ext uri="{BB962C8B-B14F-4D97-AF65-F5344CB8AC3E}">
        <p14:creationId xmlns:p14="http://schemas.microsoft.com/office/powerpoint/2010/main" val="1944166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1F477-9FCD-624E-B031-E80596B66910}"/>
              </a:ext>
            </a:extLst>
          </p:cNvPr>
          <p:cNvSpPr>
            <a:spLocks noGrp="1"/>
          </p:cNvSpPr>
          <p:nvPr>
            <p:ph type="title"/>
          </p:nvPr>
        </p:nvSpPr>
        <p:spPr/>
        <p:txBody>
          <a:bodyPr/>
          <a:lstStyle/>
          <a:p>
            <a:r>
              <a:rPr lang="en-US"/>
              <a:t>Click to edit Master title style</a:t>
            </a:r>
            <a:endParaRPr lang="en-TR"/>
          </a:p>
        </p:txBody>
      </p:sp>
      <p:sp>
        <p:nvSpPr>
          <p:cNvPr id="3" name="Date Placeholder 2">
            <a:extLst>
              <a:ext uri="{FF2B5EF4-FFF2-40B4-BE49-F238E27FC236}">
                <a16:creationId xmlns:a16="http://schemas.microsoft.com/office/drawing/2014/main" id="{20303576-150D-334C-BC69-268056C94D6A}"/>
              </a:ext>
            </a:extLst>
          </p:cNvPr>
          <p:cNvSpPr>
            <a:spLocks noGrp="1"/>
          </p:cNvSpPr>
          <p:nvPr>
            <p:ph type="dt" sz="half" idx="10"/>
          </p:nvPr>
        </p:nvSpPr>
        <p:spPr/>
        <p:txBody>
          <a:bodyPr/>
          <a:lstStyle/>
          <a:p>
            <a:fld id="{694DA4C6-7963-8949-B08A-FB64FCF7A074}" type="datetimeFigureOut">
              <a:rPr lang="en-TR" smtClean="0"/>
              <a:t>28.11.2022</a:t>
            </a:fld>
            <a:endParaRPr lang="en-TR"/>
          </a:p>
        </p:txBody>
      </p:sp>
      <p:sp>
        <p:nvSpPr>
          <p:cNvPr id="4" name="Footer Placeholder 3">
            <a:extLst>
              <a:ext uri="{FF2B5EF4-FFF2-40B4-BE49-F238E27FC236}">
                <a16:creationId xmlns:a16="http://schemas.microsoft.com/office/drawing/2014/main" id="{51B9E5F1-F326-0F40-A17C-AE597502F844}"/>
              </a:ext>
            </a:extLst>
          </p:cNvPr>
          <p:cNvSpPr>
            <a:spLocks noGrp="1"/>
          </p:cNvSpPr>
          <p:nvPr>
            <p:ph type="ftr" sz="quarter" idx="11"/>
          </p:nvPr>
        </p:nvSpPr>
        <p:spPr/>
        <p:txBody>
          <a:bodyPr/>
          <a:lstStyle/>
          <a:p>
            <a:endParaRPr lang="en-TR"/>
          </a:p>
        </p:txBody>
      </p:sp>
      <p:sp>
        <p:nvSpPr>
          <p:cNvPr id="5" name="Slide Number Placeholder 4">
            <a:extLst>
              <a:ext uri="{FF2B5EF4-FFF2-40B4-BE49-F238E27FC236}">
                <a16:creationId xmlns:a16="http://schemas.microsoft.com/office/drawing/2014/main" id="{4FED8719-F8C7-E847-8430-B980C58EE95D}"/>
              </a:ext>
            </a:extLst>
          </p:cNvPr>
          <p:cNvSpPr>
            <a:spLocks noGrp="1"/>
          </p:cNvSpPr>
          <p:nvPr>
            <p:ph type="sldNum" sz="quarter" idx="12"/>
          </p:nvPr>
        </p:nvSpPr>
        <p:spPr/>
        <p:txBody>
          <a:bodyPr/>
          <a:lstStyle/>
          <a:p>
            <a:fld id="{56EDDA40-C718-FC4A-85AE-D057F1C57561}" type="slidenum">
              <a:rPr lang="en-TR" smtClean="0"/>
              <a:t>‹#›</a:t>
            </a:fld>
            <a:endParaRPr lang="en-TR"/>
          </a:p>
        </p:txBody>
      </p:sp>
    </p:spTree>
    <p:extLst>
      <p:ext uri="{BB962C8B-B14F-4D97-AF65-F5344CB8AC3E}">
        <p14:creationId xmlns:p14="http://schemas.microsoft.com/office/powerpoint/2010/main" val="1384478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E8D323-4AA4-5341-82DD-93B3A1E01616}"/>
              </a:ext>
            </a:extLst>
          </p:cNvPr>
          <p:cNvSpPr>
            <a:spLocks noGrp="1"/>
          </p:cNvSpPr>
          <p:nvPr>
            <p:ph type="dt" sz="half" idx="10"/>
          </p:nvPr>
        </p:nvSpPr>
        <p:spPr/>
        <p:txBody>
          <a:bodyPr/>
          <a:lstStyle/>
          <a:p>
            <a:fld id="{694DA4C6-7963-8949-B08A-FB64FCF7A074}" type="datetimeFigureOut">
              <a:rPr lang="en-TR" smtClean="0"/>
              <a:t>28.11.2022</a:t>
            </a:fld>
            <a:endParaRPr lang="en-TR"/>
          </a:p>
        </p:txBody>
      </p:sp>
      <p:sp>
        <p:nvSpPr>
          <p:cNvPr id="3" name="Footer Placeholder 2">
            <a:extLst>
              <a:ext uri="{FF2B5EF4-FFF2-40B4-BE49-F238E27FC236}">
                <a16:creationId xmlns:a16="http://schemas.microsoft.com/office/drawing/2014/main" id="{B194C021-1A06-3442-A38C-F14CCEE1E1A9}"/>
              </a:ext>
            </a:extLst>
          </p:cNvPr>
          <p:cNvSpPr>
            <a:spLocks noGrp="1"/>
          </p:cNvSpPr>
          <p:nvPr>
            <p:ph type="ftr" sz="quarter" idx="11"/>
          </p:nvPr>
        </p:nvSpPr>
        <p:spPr/>
        <p:txBody>
          <a:bodyPr/>
          <a:lstStyle/>
          <a:p>
            <a:endParaRPr lang="en-TR"/>
          </a:p>
        </p:txBody>
      </p:sp>
      <p:sp>
        <p:nvSpPr>
          <p:cNvPr id="4" name="Slide Number Placeholder 3">
            <a:extLst>
              <a:ext uri="{FF2B5EF4-FFF2-40B4-BE49-F238E27FC236}">
                <a16:creationId xmlns:a16="http://schemas.microsoft.com/office/drawing/2014/main" id="{1E16D2C3-C7F2-8842-BBFE-30B666500363}"/>
              </a:ext>
            </a:extLst>
          </p:cNvPr>
          <p:cNvSpPr>
            <a:spLocks noGrp="1"/>
          </p:cNvSpPr>
          <p:nvPr>
            <p:ph type="sldNum" sz="quarter" idx="12"/>
          </p:nvPr>
        </p:nvSpPr>
        <p:spPr/>
        <p:txBody>
          <a:bodyPr/>
          <a:lstStyle/>
          <a:p>
            <a:fld id="{56EDDA40-C718-FC4A-85AE-D057F1C57561}" type="slidenum">
              <a:rPr lang="en-TR" smtClean="0"/>
              <a:t>‹#›</a:t>
            </a:fld>
            <a:endParaRPr lang="en-TR"/>
          </a:p>
        </p:txBody>
      </p:sp>
    </p:spTree>
    <p:extLst>
      <p:ext uri="{BB962C8B-B14F-4D97-AF65-F5344CB8AC3E}">
        <p14:creationId xmlns:p14="http://schemas.microsoft.com/office/powerpoint/2010/main" val="3838849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FA9F6-7D6B-9F44-8D61-2F543DD79A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Content Placeholder 2">
            <a:extLst>
              <a:ext uri="{FF2B5EF4-FFF2-40B4-BE49-F238E27FC236}">
                <a16:creationId xmlns:a16="http://schemas.microsoft.com/office/drawing/2014/main" id="{15BBB630-F9EF-4B47-BB81-4DE9118EE3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Text Placeholder 3">
            <a:extLst>
              <a:ext uri="{FF2B5EF4-FFF2-40B4-BE49-F238E27FC236}">
                <a16:creationId xmlns:a16="http://schemas.microsoft.com/office/drawing/2014/main" id="{D5D8CB27-70FD-5046-A24F-C8F50F7AD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6DE9D4-B288-F24C-9BA4-B02D45EBCAB8}"/>
              </a:ext>
            </a:extLst>
          </p:cNvPr>
          <p:cNvSpPr>
            <a:spLocks noGrp="1"/>
          </p:cNvSpPr>
          <p:nvPr>
            <p:ph type="dt" sz="half" idx="10"/>
          </p:nvPr>
        </p:nvSpPr>
        <p:spPr/>
        <p:txBody>
          <a:bodyPr/>
          <a:lstStyle/>
          <a:p>
            <a:fld id="{694DA4C6-7963-8949-B08A-FB64FCF7A074}" type="datetimeFigureOut">
              <a:rPr lang="en-TR" smtClean="0"/>
              <a:t>28.11.2022</a:t>
            </a:fld>
            <a:endParaRPr lang="en-TR"/>
          </a:p>
        </p:txBody>
      </p:sp>
      <p:sp>
        <p:nvSpPr>
          <p:cNvPr id="6" name="Footer Placeholder 5">
            <a:extLst>
              <a:ext uri="{FF2B5EF4-FFF2-40B4-BE49-F238E27FC236}">
                <a16:creationId xmlns:a16="http://schemas.microsoft.com/office/drawing/2014/main" id="{040F7824-9DC2-0F46-8ACB-E106C9104001}"/>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E8AD0127-0907-F542-8EBE-9AC592BC01EF}"/>
              </a:ext>
            </a:extLst>
          </p:cNvPr>
          <p:cNvSpPr>
            <a:spLocks noGrp="1"/>
          </p:cNvSpPr>
          <p:nvPr>
            <p:ph type="sldNum" sz="quarter" idx="12"/>
          </p:nvPr>
        </p:nvSpPr>
        <p:spPr/>
        <p:txBody>
          <a:bodyPr/>
          <a:lstStyle/>
          <a:p>
            <a:fld id="{56EDDA40-C718-FC4A-85AE-D057F1C57561}" type="slidenum">
              <a:rPr lang="en-TR" smtClean="0"/>
              <a:t>‹#›</a:t>
            </a:fld>
            <a:endParaRPr lang="en-TR"/>
          </a:p>
        </p:txBody>
      </p:sp>
    </p:spTree>
    <p:extLst>
      <p:ext uri="{BB962C8B-B14F-4D97-AF65-F5344CB8AC3E}">
        <p14:creationId xmlns:p14="http://schemas.microsoft.com/office/powerpoint/2010/main" val="3024768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9700C-E3FC-9A4A-8203-25A00958E6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Picture Placeholder 2">
            <a:extLst>
              <a:ext uri="{FF2B5EF4-FFF2-40B4-BE49-F238E27FC236}">
                <a16:creationId xmlns:a16="http://schemas.microsoft.com/office/drawing/2014/main" id="{49DD20B1-80E2-6848-8078-E30F695B7A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R"/>
          </a:p>
        </p:txBody>
      </p:sp>
      <p:sp>
        <p:nvSpPr>
          <p:cNvPr id="4" name="Text Placeholder 3">
            <a:extLst>
              <a:ext uri="{FF2B5EF4-FFF2-40B4-BE49-F238E27FC236}">
                <a16:creationId xmlns:a16="http://schemas.microsoft.com/office/drawing/2014/main" id="{532555F9-F279-FD46-AA0C-DA897E0D17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B8C268-9A2A-6241-9D82-47A383D9DBA8}"/>
              </a:ext>
            </a:extLst>
          </p:cNvPr>
          <p:cNvSpPr>
            <a:spLocks noGrp="1"/>
          </p:cNvSpPr>
          <p:nvPr>
            <p:ph type="dt" sz="half" idx="10"/>
          </p:nvPr>
        </p:nvSpPr>
        <p:spPr/>
        <p:txBody>
          <a:bodyPr/>
          <a:lstStyle/>
          <a:p>
            <a:fld id="{694DA4C6-7963-8949-B08A-FB64FCF7A074}" type="datetimeFigureOut">
              <a:rPr lang="en-TR" smtClean="0"/>
              <a:t>28.11.2022</a:t>
            </a:fld>
            <a:endParaRPr lang="en-TR"/>
          </a:p>
        </p:txBody>
      </p:sp>
      <p:sp>
        <p:nvSpPr>
          <p:cNvPr id="6" name="Footer Placeholder 5">
            <a:extLst>
              <a:ext uri="{FF2B5EF4-FFF2-40B4-BE49-F238E27FC236}">
                <a16:creationId xmlns:a16="http://schemas.microsoft.com/office/drawing/2014/main" id="{D8599E11-F27D-0E44-84EF-5B7C933D13A8}"/>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77131BF3-2152-514E-B1D1-A0C868B3C778}"/>
              </a:ext>
            </a:extLst>
          </p:cNvPr>
          <p:cNvSpPr>
            <a:spLocks noGrp="1"/>
          </p:cNvSpPr>
          <p:nvPr>
            <p:ph type="sldNum" sz="quarter" idx="12"/>
          </p:nvPr>
        </p:nvSpPr>
        <p:spPr/>
        <p:txBody>
          <a:bodyPr/>
          <a:lstStyle/>
          <a:p>
            <a:fld id="{56EDDA40-C718-FC4A-85AE-D057F1C57561}" type="slidenum">
              <a:rPr lang="en-TR" smtClean="0"/>
              <a:t>‹#›</a:t>
            </a:fld>
            <a:endParaRPr lang="en-TR"/>
          </a:p>
        </p:txBody>
      </p:sp>
    </p:spTree>
    <p:extLst>
      <p:ext uri="{BB962C8B-B14F-4D97-AF65-F5344CB8AC3E}">
        <p14:creationId xmlns:p14="http://schemas.microsoft.com/office/powerpoint/2010/main" val="2185190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5FE18F-7A88-8144-828E-880288BC1C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R"/>
          </a:p>
        </p:txBody>
      </p:sp>
      <p:sp>
        <p:nvSpPr>
          <p:cNvPr id="3" name="Text Placeholder 2">
            <a:extLst>
              <a:ext uri="{FF2B5EF4-FFF2-40B4-BE49-F238E27FC236}">
                <a16:creationId xmlns:a16="http://schemas.microsoft.com/office/drawing/2014/main" id="{F6147834-7B5C-5847-96E7-509DCC4B6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342EEA04-1B3E-3242-92E9-55B3A3519D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DA4C6-7963-8949-B08A-FB64FCF7A074}" type="datetimeFigureOut">
              <a:rPr lang="en-TR" smtClean="0"/>
              <a:t>28.11.2022</a:t>
            </a:fld>
            <a:endParaRPr lang="en-TR"/>
          </a:p>
        </p:txBody>
      </p:sp>
      <p:sp>
        <p:nvSpPr>
          <p:cNvPr id="5" name="Footer Placeholder 4">
            <a:extLst>
              <a:ext uri="{FF2B5EF4-FFF2-40B4-BE49-F238E27FC236}">
                <a16:creationId xmlns:a16="http://schemas.microsoft.com/office/drawing/2014/main" id="{7D3E3C18-9DBA-894E-9AA5-9988A18515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R"/>
          </a:p>
        </p:txBody>
      </p:sp>
      <p:sp>
        <p:nvSpPr>
          <p:cNvPr id="6" name="Slide Number Placeholder 5">
            <a:extLst>
              <a:ext uri="{FF2B5EF4-FFF2-40B4-BE49-F238E27FC236}">
                <a16:creationId xmlns:a16="http://schemas.microsoft.com/office/drawing/2014/main" id="{49C00C71-8604-5C4B-B94F-4868432562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EDDA40-C718-FC4A-85AE-D057F1C57561}" type="slidenum">
              <a:rPr lang="en-TR" smtClean="0"/>
              <a:t>‹#›</a:t>
            </a:fld>
            <a:endParaRPr lang="en-TR"/>
          </a:p>
        </p:txBody>
      </p:sp>
    </p:spTree>
    <p:extLst>
      <p:ext uri="{BB962C8B-B14F-4D97-AF65-F5344CB8AC3E}">
        <p14:creationId xmlns:p14="http://schemas.microsoft.com/office/powerpoint/2010/main" val="634817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basicbiology.net/micro/microorganisms/fungi/"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ideo" Target="https://www.youtube.com/embed/eksagPy5tmQ?feature=oembed"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video" Target="https://www.youtube.com/embed/Y39IIsw03M0?feature=oembed"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ideo" Target="https://www.youtube.com/embed/JZjzQhFG6Ec?start=86&amp;feature=oembed" TargetMode="Externa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video" Target="https://www.youtube.com/embed/4LhBZ2H5SwM?feature=oembed"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cytoskeloton.mp4"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slideLayout" Target="../slideLayouts/slideLayout2.xml"/><Relationship Id="rId1" Type="http://schemas.openxmlformats.org/officeDocument/2006/relationships/video" Target="https://www.youtube.com/embed/HMB6flEaZwI?feature=oembed"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slideLayout" Target="../slideLayouts/slideLayout2.xml"/><Relationship Id="rId1" Type="http://schemas.openxmlformats.org/officeDocument/2006/relationships/video" Target="https://www.youtube.com/embed/ApvxVtBJxd0?feature=oembed"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slideLayout" Target="../slideLayouts/slideLayout2.xml"/><Relationship Id="rId1" Type="http://schemas.openxmlformats.org/officeDocument/2006/relationships/video" Target="https://www.youtube.com/embed/RQ-SMCmWB1s?feature=oembed"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ideo" Target="https://www.youtube.com/embed/vAR47-g6tlA?feature=oembed"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basicbiology.net/micro/microorganisms/fungi/"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34DD805B-2A7B-4ADA-9C4D-E0C9F192D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C664A566-6D08-4E84-9708-4916A2001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5" name="Freeform 5">
              <a:extLst>
                <a:ext uri="{FF2B5EF4-FFF2-40B4-BE49-F238E27FC236}">
                  <a16:creationId xmlns:a16="http://schemas.microsoft.com/office/drawing/2014/main" id="{871B622B-6E58-4933-88EC-99F28705F7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6">
              <a:extLst>
                <a:ext uri="{FF2B5EF4-FFF2-40B4-BE49-F238E27FC236}">
                  <a16:creationId xmlns:a16="http://schemas.microsoft.com/office/drawing/2014/main" id="{EE9A4681-AC1B-4ABC-9A1C-C7E7F08A00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7">
              <a:extLst>
                <a:ext uri="{FF2B5EF4-FFF2-40B4-BE49-F238E27FC236}">
                  <a16:creationId xmlns:a16="http://schemas.microsoft.com/office/drawing/2014/main" id="{F1EEAF4B-DA1A-4CC9-9CE4-587A9E2E17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8">
              <a:extLst>
                <a:ext uri="{FF2B5EF4-FFF2-40B4-BE49-F238E27FC236}">
                  <a16:creationId xmlns:a16="http://schemas.microsoft.com/office/drawing/2014/main" id="{4591EF24-12A6-499B-8074-7E3DFBE6E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9">
              <a:extLst>
                <a:ext uri="{FF2B5EF4-FFF2-40B4-BE49-F238E27FC236}">
                  <a16:creationId xmlns:a16="http://schemas.microsoft.com/office/drawing/2014/main" id="{66866784-2E4F-4C28-BE67-875B71B7C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0">
              <a:extLst>
                <a:ext uri="{FF2B5EF4-FFF2-40B4-BE49-F238E27FC236}">
                  <a16:creationId xmlns:a16="http://schemas.microsoft.com/office/drawing/2014/main" id="{752279D8-59CC-4821-B591-79994164F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1">
              <a:extLst>
                <a:ext uri="{FF2B5EF4-FFF2-40B4-BE49-F238E27FC236}">
                  <a16:creationId xmlns:a16="http://schemas.microsoft.com/office/drawing/2014/main" id="{FB4FBA9C-1D3E-4B35-8A79-25478153F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2">
              <a:extLst>
                <a:ext uri="{FF2B5EF4-FFF2-40B4-BE49-F238E27FC236}">
                  <a16:creationId xmlns:a16="http://schemas.microsoft.com/office/drawing/2014/main" id="{9428A193-740A-43D2-B875-80CB90AD91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3">
              <a:extLst>
                <a:ext uri="{FF2B5EF4-FFF2-40B4-BE49-F238E27FC236}">
                  <a16:creationId xmlns:a16="http://schemas.microsoft.com/office/drawing/2014/main" id="{92B2EFF8-5790-427A-ABED-1680FD133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4">
              <a:extLst>
                <a:ext uri="{FF2B5EF4-FFF2-40B4-BE49-F238E27FC236}">
                  <a16:creationId xmlns:a16="http://schemas.microsoft.com/office/drawing/2014/main" id="{782C5932-1596-43AA-BD7E-0F94FB8A96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5">
              <a:extLst>
                <a:ext uri="{FF2B5EF4-FFF2-40B4-BE49-F238E27FC236}">
                  <a16:creationId xmlns:a16="http://schemas.microsoft.com/office/drawing/2014/main" id="{EFC81310-1590-4DBE-BF0B-DADBCF9F88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6">
              <a:extLst>
                <a:ext uri="{FF2B5EF4-FFF2-40B4-BE49-F238E27FC236}">
                  <a16:creationId xmlns:a16="http://schemas.microsoft.com/office/drawing/2014/main" id="{968BA84E-DD0E-4FCD-8EDA-76DF8E09FB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7">
              <a:extLst>
                <a:ext uri="{FF2B5EF4-FFF2-40B4-BE49-F238E27FC236}">
                  <a16:creationId xmlns:a16="http://schemas.microsoft.com/office/drawing/2014/main" id="{1D3D7541-A0D9-4993-B691-D2D5B8B3E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8">
              <a:extLst>
                <a:ext uri="{FF2B5EF4-FFF2-40B4-BE49-F238E27FC236}">
                  <a16:creationId xmlns:a16="http://schemas.microsoft.com/office/drawing/2014/main" id="{9FB31D01-8168-4494-8C2F-727E555AAF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19">
              <a:extLst>
                <a:ext uri="{FF2B5EF4-FFF2-40B4-BE49-F238E27FC236}">
                  <a16:creationId xmlns:a16="http://schemas.microsoft.com/office/drawing/2014/main" id="{8C455EEB-FD40-414D-A542-FB35DEB73C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0">
              <a:extLst>
                <a:ext uri="{FF2B5EF4-FFF2-40B4-BE49-F238E27FC236}">
                  <a16:creationId xmlns:a16="http://schemas.microsoft.com/office/drawing/2014/main" id="{F08F1FC1-956F-4494-BAFD-D504E9307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1">
              <a:extLst>
                <a:ext uri="{FF2B5EF4-FFF2-40B4-BE49-F238E27FC236}">
                  <a16:creationId xmlns:a16="http://schemas.microsoft.com/office/drawing/2014/main" id="{BEEDE1AA-8DCD-43D3-BC15-5748403148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2">
              <a:extLst>
                <a:ext uri="{FF2B5EF4-FFF2-40B4-BE49-F238E27FC236}">
                  <a16:creationId xmlns:a16="http://schemas.microsoft.com/office/drawing/2014/main" id="{E36CDA69-ED79-4DCF-9761-0B6134FA6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3">
              <a:extLst>
                <a:ext uri="{FF2B5EF4-FFF2-40B4-BE49-F238E27FC236}">
                  <a16:creationId xmlns:a16="http://schemas.microsoft.com/office/drawing/2014/main" id="{5F812C02-CFCB-47F4-B493-7753519FC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5" name="Group 64">
            <a:extLst>
              <a:ext uri="{FF2B5EF4-FFF2-40B4-BE49-F238E27FC236}">
                <a16:creationId xmlns:a16="http://schemas.microsoft.com/office/drawing/2014/main" id="{B83678BA-0A50-4D51-9E9E-08BB66F83C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66" name="Rectangle 65">
              <a:extLst>
                <a:ext uri="{FF2B5EF4-FFF2-40B4-BE49-F238E27FC236}">
                  <a16:creationId xmlns:a16="http://schemas.microsoft.com/office/drawing/2014/main" id="{F1A8F65D-5E8F-4CA5-9240-1357120F9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39">
              <a:extLst>
                <a:ext uri="{FF2B5EF4-FFF2-40B4-BE49-F238E27FC236}">
                  <a16:creationId xmlns:a16="http://schemas.microsoft.com/office/drawing/2014/main" id="{2A4731E5-DE5F-4215-9525-99426B3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3478866D-C5E9-4968-BEF7-B1F030808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11F3329-E42D-9542-A8C2-17C08C30A7C8}"/>
              </a:ext>
            </a:extLst>
          </p:cNvPr>
          <p:cNvSpPr>
            <a:spLocks noGrp="1"/>
          </p:cNvSpPr>
          <p:nvPr>
            <p:ph type="ctrTitle"/>
          </p:nvPr>
        </p:nvSpPr>
        <p:spPr>
          <a:xfrm>
            <a:off x="895415" y="2075504"/>
            <a:ext cx="3654569" cy="2042725"/>
          </a:xfrm>
        </p:spPr>
        <p:txBody>
          <a:bodyPr>
            <a:normAutofit/>
          </a:bodyPr>
          <a:lstStyle/>
          <a:p>
            <a:r>
              <a:rPr lang="en-US" sz="4600" b="0" i="0" u="none" strike="noStrike" dirty="0">
                <a:solidFill>
                  <a:srgbClr val="FFFFFE"/>
                </a:solidFill>
                <a:effectLst/>
                <a:latin typeface="Cambria" panose="02040503050406030204" pitchFamily="18" charset="0"/>
              </a:rPr>
              <a:t>Prokaryotes vs. Eukaryotes</a:t>
            </a:r>
            <a:endParaRPr lang="en-TR" sz="4600" dirty="0">
              <a:solidFill>
                <a:srgbClr val="FFFFFE"/>
              </a:solidFill>
            </a:endParaRPr>
          </a:p>
        </p:txBody>
      </p:sp>
      <p:sp>
        <p:nvSpPr>
          <p:cNvPr id="3" name="Subtitle 2">
            <a:extLst>
              <a:ext uri="{FF2B5EF4-FFF2-40B4-BE49-F238E27FC236}">
                <a16:creationId xmlns:a16="http://schemas.microsoft.com/office/drawing/2014/main" id="{17F9BC8F-23E1-7240-AFC7-36EF76AAC888}"/>
              </a:ext>
            </a:extLst>
          </p:cNvPr>
          <p:cNvSpPr>
            <a:spLocks noGrp="1"/>
          </p:cNvSpPr>
          <p:nvPr>
            <p:ph type="subTitle" idx="1"/>
          </p:nvPr>
        </p:nvSpPr>
        <p:spPr>
          <a:xfrm>
            <a:off x="895417" y="4202728"/>
            <a:ext cx="3654568" cy="1026125"/>
          </a:xfrm>
        </p:spPr>
        <p:txBody>
          <a:bodyPr>
            <a:normAutofit/>
          </a:bodyPr>
          <a:lstStyle/>
          <a:p>
            <a:endParaRPr lang="en-TR" sz="2000">
              <a:solidFill>
                <a:srgbClr val="FFFFFE"/>
              </a:solidFill>
            </a:endParaRPr>
          </a:p>
        </p:txBody>
      </p:sp>
      <p:sp>
        <p:nvSpPr>
          <p:cNvPr id="70" name="Rectangle 69">
            <a:extLst>
              <a:ext uri="{FF2B5EF4-FFF2-40B4-BE49-F238E27FC236}">
                <a16:creationId xmlns:a16="http://schemas.microsoft.com/office/drawing/2014/main" id="{9BF6EDB4-B4ED-4900-9E38-A7AE0EEEE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0" y="-6706"/>
            <a:ext cx="6751849"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10;&#10;Description automatically generated">
            <a:extLst>
              <a:ext uri="{FF2B5EF4-FFF2-40B4-BE49-F238E27FC236}">
                <a16:creationId xmlns:a16="http://schemas.microsoft.com/office/drawing/2014/main" id="{5DE615B6-4393-BA45-990C-7B2483B30EC2}"/>
              </a:ext>
            </a:extLst>
          </p:cNvPr>
          <p:cNvPicPr>
            <a:picLocks noChangeAspect="1"/>
          </p:cNvPicPr>
          <p:nvPr/>
        </p:nvPicPr>
        <p:blipFill>
          <a:blip r:embed="rId2"/>
          <a:stretch>
            <a:fillRect/>
          </a:stretch>
        </p:blipFill>
        <p:spPr>
          <a:xfrm>
            <a:off x="5757262" y="1459769"/>
            <a:ext cx="6120318" cy="3947605"/>
          </a:xfrm>
          <a:prstGeom prst="rect">
            <a:avLst/>
          </a:prstGeom>
          <a:ln w="9525">
            <a:noFill/>
          </a:ln>
        </p:spPr>
      </p:pic>
    </p:spTree>
    <p:extLst>
      <p:ext uri="{BB962C8B-B14F-4D97-AF65-F5344CB8AC3E}">
        <p14:creationId xmlns:p14="http://schemas.microsoft.com/office/powerpoint/2010/main" val="3812923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B7096F8-0918-4740-9623-C0C63FB51506}"/>
              </a:ext>
            </a:extLst>
          </p:cNvPr>
          <p:cNvSpPr>
            <a:spLocks noGrp="1"/>
          </p:cNvSpPr>
          <p:nvPr>
            <p:ph type="title"/>
          </p:nvPr>
        </p:nvSpPr>
        <p:spPr>
          <a:xfrm>
            <a:off x="732970" y="294538"/>
            <a:ext cx="9895951" cy="1033669"/>
          </a:xfrm>
        </p:spPr>
        <p:txBody>
          <a:bodyPr>
            <a:normAutofit/>
          </a:bodyPr>
          <a:lstStyle/>
          <a:p>
            <a:r>
              <a:rPr lang="en-TR" sz="3000" dirty="0">
                <a:solidFill>
                  <a:srgbClr val="FFFFFF"/>
                </a:solidFill>
                <a:latin typeface="Cambria" panose="02040503050406030204" pitchFamily="18" charset="0"/>
              </a:rPr>
              <a:t>Prokaryote</a:t>
            </a:r>
          </a:p>
        </p:txBody>
      </p:sp>
      <p:sp>
        <p:nvSpPr>
          <p:cNvPr id="17" name="Content Placeholder 2">
            <a:extLst>
              <a:ext uri="{FF2B5EF4-FFF2-40B4-BE49-F238E27FC236}">
                <a16:creationId xmlns:a16="http://schemas.microsoft.com/office/drawing/2014/main" id="{87F2C379-4079-4341-A427-F4C73598032A}"/>
              </a:ext>
            </a:extLst>
          </p:cNvPr>
          <p:cNvSpPr>
            <a:spLocks noGrp="1"/>
          </p:cNvSpPr>
          <p:nvPr>
            <p:ph idx="1"/>
          </p:nvPr>
        </p:nvSpPr>
        <p:spPr>
          <a:xfrm>
            <a:off x="130629" y="1622745"/>
            <a:ext cx="11952537" cy="5454160"/>
          </a:xfrm>
        </p:spPr>
        <p:txBody>
          <a:bodyPr>
            <a:noAutofit/>
          </a:bodyPr>
          <a:lstStyle/>
          <a:p>
            <a:pPr algn="just">
              <a:lnSpc>
                <a:spcPct val="100000"/>
              </a:lnSpc>
            </a:pPr>
            <a:r>
              <a:rPr lang="en-US" sz="1400" dirty="0">
                <a:latin typeface="Cambria" panose="02040503050406030204" pitchFamily="18" charset="0"/>
              </a:rPr>
              <a:t>PROKARYOTIC CELLS DO NOT HAVE A NUCLEUS</a:t>
            </a:r>
          </a:p>
          <a:p>
            <a:pPr lvl="1" algn="just">
              <a:lnSpc>
                <a:spcPct val="100000"/>
              </a:lnSpc>
            </a:pPr>
            <a:r>
              <a:rPr lang="en-US" sz="1300" b="0" i="0" u="none" strike="noStrike" dirty="0">
                <a:solidFill>
                  <a:srgbClr val="333333"/>
                </a:solidFill>
                <a:effectLst/>
                <a:latin typeface="Cambria" panose="02040503050406030204" pitchFamily="18" charset="0"/>
              </a:rPr>
              <a:t>Instead of DNA being enclosed in a nuclear membrane, as it is in eukaryotic cells, the DNA of prokaryotic cells is tightly coiled in a region of the cell called the ‘nucleoid’. The nucleoid is not a ‘true’ nucleus because the DNA is not surrounded by a membrane. Prokaryotic cells have a single ring of DNA and contain roughly 0.1% of the DNA of a typical eukaryotic cell.</a:t>
            </a:r>
            <a:endParaRPr lang="en-US" sz="1300" dirty="0">
              <a:latin typeface="Cambria" panose="02040503050406030204" pitchFamily="18" charset="0"/>
            </a:endParaRPr>
          </a:p>
          <a:p>
            <a:pPr algn="just">
              <a:lnSpc>
                <a:spcPct val="100000"/>
              </a:lnSpc>
            </a:pPr>
            <a:r>
              <a:rPr lang="en-US" sz="1400" dirty="0">
                <a:latin typeface="Cambria" panose="02040503050406030204" pitchFamily="18" charset="0"/>
              </a:rPr>
              <a:t>PROKARYOTIC CELLS DON’T HAVE ORGANELLES</a:t>
            </a:r>
          </a:p>
          <a:p>
            <a:pPr lvl="1" algn="just">
              <a:lnSpc>
                <a:spcPct val="100000"/>
              </a:lnSpc>
            </a:pPr>
            <a:r>
              <a:rPr lang="en-US" sz="1300" dirty="0">
                <a:latin typeface="Cambria" panose="02040503050406030204" pitchFamily="18" charset="0"/>
              </a:rPr>
              <a:t> prokaryotic cells can perform functions such as photosynthesis and cellular respiration.</a:t>
            </a:r>
          </a:p>
          <a:p>
            <a:pPr algn="just">
              <a:lnSpc>
                <a:spcPct val="100000"/>
              </a:lnSpc>
            </a:pPr>
            <a:r>
              <a:rPr lang="en-US" sz="1400" dirty="0">
                <a:latin typeface="Cambria" panose="02040503050406030204" pitchFamily="18" charset="0"/>
              </a:rPr>
              <a:t>PROKARYOTIC CELLS ARE SURROUNDED BY A PLASMA MEMBRANE AND A CELL WALL</a:t>
            </a:r>
          </a:p>
          <a:p>
            <a:pPr lvl="1" algn="just">
              <a:lnSpc>
                <a:spcPct val="100000"/>
              </a:lnSpc>
            </a:pPr>
            <a:r>
              <a:rPr lang="en-US" sz="1300" dirty="0">
                <a:latin typeface="Cambria" panose="02040503050406030204" pitchFamily="18" charset="0"/>
              </a:rPr>
              <a:t>Plasma membranes are a feature common to all cells, both eukaryotic and prokaryotic. They surround the internal material of cells such as the DNA and cytoplasm. Plasma membranes are made from fat-like molecules called phospholipids. Carbohydrates and proteins are also scattered through the phospholipid membrane to help move substances in and out of the cell and to allow cells to communicate with each other.</a:t>
            </a:r>
          </a:p>
          <a:p>
            <a:pPr lvl="1" algn="just">
              <a:lnSpc>
                <a:spcPct val="100000"/>
              </a:lnSpc>
            </a:pPr>
            <a:r>
              <a:rPr lang="en-US" sz="1300" dirty="0">
                <a:latin typeface="Cambria" panose="02040503050406030204" pitchFamily="18" charset="0"/>
              </a:rPr>
              <a:t>Some prokaryotes have cell wall (consist of peptidoglycan) which is different than those of plants (cellulose) and fungi (</a:t>
            </a:r>
            <a:r>
              <a:rPr lang="en-US" sz="1300" b="0" i="0" u="none" strike="noStrike" dirty="0">
                <a:effectLst/>
                <a:latin typeface="Cambria" panose="02040503050406030204" pitchFamily="18" charset="0"/>
              </a:rPr>
              <a:t>chitin</a:t>
            </a:r>
            <a:r>
              <a:rPr lang="en-US" sz="1300" dirty="0">
                <a:latin typeface="Cambria" panose="02040503050406030204" pitchFamily="18" charset="0"/>
              </a:rPr>
              <a:t>). The cell wall is very important to a prokaryotic cell. It helps in a number of ways such as maintaining the shape of the cell, providing protection and preventing the cell from bursting open. Prokaryotic cell walls are far more complex than the cell walls of plants. </a:t>
            </a:r>
            <a:r>
              <a:rPr lang="en-US" sz="1300" b="1" dirty="0">
                <a:latin typeface="Cambria" panose="02040503050406030204" pitchFamily="18" charset="0"/>
              </a:rPr>
              <a:t>They are an essential part of bacterial cells and are often the focus of modern antibiotics. If an antibiotic is able to breakdown the complex structure of the cell wall, they are likely to be effective at killing off populations of bacteria.</a:t>
            </a:r>
            <a:endParaRPr lang="en-US" sz="1300" b="1" i="0" u="none" strike="noStrike" cap="all" dirty="0">
              <a:solidFill>
                <a:srgbClr val="3388EE"/>
              </a:solidFill>
              <a:effectLst/>
              <a:latin typeface="Cambria" panose="02040503050406030204" pitchFamily="18" charset="0"/>
            </a:endParaRPr>
          </a:p>
          <a:p>
            <a:pPr algn="just">
              <a:lnSpc>
                <a:spcPct val="100000"/>
              </a:lnSpc>
            </a:pPr>
            <a:r>
              <a:rPr lang="en-US" sz="1400" b="0" i="0" u="none" strike="noStrike" cap="all" dirty="0">
                <a:effectLst/>
                <a:latin typeface="Cambria" panose="02040503050406030204" pitchFamily="18" charset="0"/>
              </a:rPr>
              <a:t>RIBOSOMES</a:t>
            </a:r>
          </a:p>
          <a:p>
            <a:pPr lvl="1" algn="just">
              <a:lnSpc>
                <a:spcPct val="100000"/>
              </a:lnSpc>
            </a:pPr>
            <a:r>
              <a:rPr lang="en-US" sz="1300" b="0" i="0" u="none" strike="noStrike" dirty="0">
                <a:effectLst/>
                <a:latin typeface="Cambria" panose="02040503050406030204" pitchFamily="18" charset="0"/>
              </a:rPr>
              <a:t>Ribosomes are small structures made from protein and RNA that are not surrounded in a membrane. Because they lack a membrane they are not considered to be organelles. </a:t>
            </a:r>
          </a:p>
          <a:p>
            <a:pPr algn="just">
              <a:lnSpc>
                <a:spcPct val="100000"/>
              </a:lnSpc>
            </a:pPr>
            <a:r>
              <a:rPr lang="en-US" sz="1400" b="0" i="0" u="none" strike="noStrike" cap="all" dirty="0">
                <a:effectLst/>
                <a:latin typeface="Cambria" panose="02040503050406030204" pitchFamily="18" charset="0"/>
              </a:rPr>
              <a:t>FLAGELLA and PILLI</a:t>
            </a:r>
          </a:p>
          <a:p>
            <a:pPr lvl="1" algn="just">
              <a:lnSpc>
                <a:spcPct val="100000"/>
              </a:lnSpc>
            </a:pPr>
            <a:r>
              <a:rPr lang="en-US" sz="1300" b="0" i="0" u="none" strike="noStrike" dirty="0">
                <a:effectLst/>
                <a:latin typeface="Cambria" panose="02040503050406030204" pitchFamily="18" charset="0"/>
              </a:rPr>
              <a:t>Flagella make it possible for prokaryotic cells to move and are found in around 50% of known bacteria species. They are completely different to the flagella found in the eukaryotic cells of animals and </a:t>
            </a:r>
            <a:r>
              <a:rPr lang="en-US" sz="1300" b="0" i="0" u="sng" dirty="0">
                <a:effectLst/>
                <a:latin typeface="Cambria" panose="02040503050406030204" pitchFamily="18" charset="0"/>
                <a:hlinkClick r:id="rId2">
                  <a:extLst>
                    <a:ext uri="{A12FA001-AC4F-418D-AE19-62706E023703}">
                      <ahyp:hlinkClr xmlns:ahyp="http://schemas.microsoft.com/office/drawing/2018/hyperlinkcolor" val="tx"/>
                    </a:ext>
                  </a:extLst>
                </a:hlinkClick>
              </a:rPr>
              <a:t>fungi</a:t>
            </a:r>
            <a:r>
              <a:rPr lang="en-US" sz="1300" b="0" i="0" u="none" strike="noStrike" dirty="0">
                <a:effectLst/>
                <a:latin typeface="Cambria" panose="02040503050406030204" pitchFamily="18" charset="0"/>
              </a:rPr>
              <a:t>. Pilli are external growths that bacterial cells use to stick to each other or to the substrate they are living on.</a:t>
            </a:r>
            <a:endParaRPr lang="en-TR" sz="1300" dirty="0">
              <a:latin typeface="Cambria" panose="02040503050406030204" pitchFamily="18" charset="0"/>
            </a:endParaRPr>
          </a:p>
        </p:txBody>
      </p:sp>
      <p:pic>
        <p:nvPicPr>
          <p:cNvPr id="9" name="Picture 8" descr="Diagram&#10;&#10;Description automatically generated">
            <a:extLst>
              <a:ext uri="{FF2B5EF4-FFF2-40B4-BE49-F238E27FC236}">
                <a16:creationId xmlns:a16="http://schemas.microsoft.com/office/drawing/2014/main" id="{A90B66E1-FE0D-ED4C-AD22-8D8D1DFDB087}"/>
              </a:ext>
            </a:extLst>
          </p:cNvPr>
          <p:cNvPicPr>
            <a:picLocks noChangeAspect="1"/>
          </p:cNvPicPr>
          <p:nvPr/>
        </p:nvPicPr>
        <p:blipFill rotWithShape="1">
          <a:blip r:embed="rId3"/>
          <a:srcRect b="4676"/>
          <a:stretch/>
        </p:blipFill>
        <p:spPr>
          <a:xfrm>
            <a:off x="6406659" y="294538"/>
            <a:ext cx="5654712" cy="3476747"/>
          </a:xfrm>
          <a:prstGeom prst="rect">
            <a:avLst/>
          </a:prstGeom>
          <a:ln w="9525">
            <a:noFill/>
          </a:ln>
        </p:spPr>
      </p:pic>
    </p:spTree>
    <p:extLst>
      <p:ext uri="{BB962C8B-B14F-4D97-AF65-F5344CB8AC3E}">
        <p14:creationId xmlns:p14="http://schemas.microsoft.com/office/powerpoint/2010/main" val="3634574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3658DA-8639-6A4E-938E-47B4E5DB052D}"/>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W</a:t>
            </a:r>
            <a:r>
              <a:rPr lang="en-TR" sz="4000">
                <a:solidFill>
                  <a:srgbClr val="FFFFFF"/>
                </a:solidFill>
              </a:rPr>
              <a:t>hy is size small?</a:t>
            </a:r>
          </a:p>
        </p:txBody>
      </p:sp>
      <p:sp>
        <p:nvSpPr>
          <p:cNvPr id="3" name="Content Placeholder 2">
            <a:extLst>
              <a:ext uri="{FF2B5EF4-FFF2-40B4-BE49-F238E27FC236}">
                <a16:creationId xmlns:a16="http://schemas.microsoft.com/office/drawing/2014/main" id="{9AB4849C-6405-F946-81A6-F4791CE58E60}"/>
              </a:ext>
            </a:extLst>
          </p:cNvPr>
          <p:cNvSpPr>
            <a:spLocks noGrp="1"/>
          </p:cNvSpPr>
          <p:nvPr>
            <p:ph idx="1"/>
          </p:nvPr>
        </p:nvSpPr>
        <p:spPr>
          <a:xfrm>
            <a:off x="459350" y="2318197"/>
            <a:ext cx="11123049" cy="3683358"/>
          </a:xfrm>
        </p:spPr>
        <p:txBody>
          <a:bodyPr anchor="ctr">
            <a:normAutofit/>
          </a:bodyPr>
          <a:lstStyle/>
          <a:p>
            <a:pPr algn="just"/>
            <a:r>
              <a:rPr lang="en-US" sz="2000" b="0" i="0" u="none" strike="noStrike" dirty="0">
                <a:effectLst/>
                <a:latin typeface="Cambria" panose="02040503050406030204" pitchFamily="18" charset="0"/>
              </a:rPr>
              <a:t>The size of a prokaryotic cell is restricted by its metabolism. Because prokaryotic cells lack organelles, their cellular processes aren’t as efficient as eukaryotic cells, which is why they are unable to grow as large.</a:t>
            </a:r>
          </a:p>
          <a:p>
            <a:pPr algn="just"/>
            <a:r>
              <a:rPr lang="en-US" sz="2000" b="0" i="0" u="none" strike="noStrike" dirty="0">
                <a:effectLst/>
                <a:latin typeface="Cambria" panose="02040503050406030204" pitchFamily="18" charset="0"/>
              </a:rPr>
              <a:t>Increases in the size of a cell lead to increases in nutrient and energy demands. Nutrients enter a cell through the plasma membrane but as a cell gets bigger, the volume of the cell increases faster than the surface area of the plasma membrane and energy demands increase more than the energy supply.</a:t>
            </a:r>
          </a:p>
          <a:p>
            <a:pPr algn="just"/>
            <a:r>
              <a:rPr lang="en-US" sz="2000" b="0" i="0" u="none" strike="noStrike" dirty="0">
                <a:effectLst/>
                <a:latin typeface="Cambria" panose="02040503050406030204" pitchFamily="18" charset="0"/>
              </a:rPr>
              <a:t>To counteract the difference between the supply and demand of nutrients and energy, cells must become more efficient at using their supply of nutrients and energy. Eukaryotic cells with organelles have evolved far more efficient methods for using their supply of nutrients and energy and so they have been able to grow much larger than prokaryotic cells.</a:t>
            </a:r>
          </a:p>
          <a:p>
            <a:pPr algn="just"/>
            <a:endParaRPr lang="en-TR" sz="2000" dirty="0">
              <a:latin typeface="Cambria" panose="02040503050406030204" pitchFamily="18" charset="0"/>
            </a:endParaRPr>
          </a:p>
        </p:txBody>
      </p:sp>
    </p:spTree>
    <p:extLst>
      <p:ext uri="{BB962C8B-B14F-4D97-AF65-F5344CB8AC3E}">
        <p14:creationId xmlns:p14="http://schemas.microsoft.com/office/powerpoint/2010/main" val="1908886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3658DA-8639-6A4E-938E-47B4E5DB052D}"/>
              </a:ext>
            </a:extLst>
          </p:cNvPr>
          <p:cNvSpPr>
            <a:spLocks noGrp="1"/>
          </p:cNvSpPr>
          <p:nvPr>
            <p:ph type="title"/>
          </p:nvPr>
        </p:nvSpPr>
        <p:spPr>
          <a:xfrm>
            <a:off x="1371599" y="294538"/>
            <a:ext cx="9895951" cy="1033669"/>
          </a:xfrm>
        </p:spPr>
        <p:txBody>
          <a:bodyPr>
            <a:normAutofit/>
          </a:bodyPr>
          <a:lstStyle/>
          <a:p>
            <a:r>
              <a:rPr lang="en-US" sz="3000" dirty="0">
                <a:solidFill>
                  <a:srgbClr val="FFFFFF"/>
                </a:solidFill>
                <a:latin typeface="Cambria" panose="02040503050406030204" pitchFamily="18" charset="0"/>
              </a:rPr>
              <a:t>What Advantages Do Prokaryotes Have Over Eukaryotes?</a:t>
            </a:r>
            <a:endParaRPr lang="en-TR" sz="3000" dirty="0">
              <a:solidFill>
                <a:srgbClr val="FFFFFF"/>
              </a:solidFill>
              <a:latin typeface="Cambria" panose="02040503050406030204" pitchFamily="18" charset="0"/>
            </a:endParaRPr>
          </a:p>
        </p:txBody>
      </p:sp>
      <p:pic>
        <p:nvPicPr>
          <p:cNvPr id="9" name="Picture 8" descr="Diagram&#10;&#10;Description automatically generated">
            <a:extLst>
              <a:ext uri="{FF2B5EF4-FFF2-40B4-BE49-F238E27FC236}">
                <a16:creationId xmlns:a16="http://schemas.microsoft.com/office/drawing/2014/main" id="{EAE1F311-C28D-1741-AA9A-5300BC9A2596}"/>
              </a:ext>
            </a:extLst>
          </p:cNvPr>
          <p:cNvPicPr>
            <a:picLocks noChangeAspect="1"/>
          </p:cNvPicPr>
          <p:nvPr/>
        </p:nvPicPr>
        <p:blipFill rotWithShape="1">
          <a:blip r:embed="rId2"/>
          <a:srcRect l="17863" t="1" r="67" b="1"/>
          <a:stretch/>
        </p:blipFill>
        <p:spPr>
          <a:xfrm>
            <a:off x="-174171" y="1597432"/>
            <a:ext cx="5895372" cy="5638800"/>
          </a:xfrm>
          <a:prstGeom prst="rect">
            <a:avLst/>
          </a:prstGeom>
          <a:effectLst/>
        </p:spPr>
      </p:pic>
      <p:sp>
        <p:nvSpPr>
          <p:cNvPr id="3" name="Content Placeholder 2">
            <a:extLst>
              <a:ext uri="{FF2B5EF4-FFF2-40B4-BE49-F238E27FC236}">
                <a16:creationId xmlns:a16="http://schemas.microsoft.com/office/drawing/2014/main" id="{9AB4849C-6405-F946-81A6-F4791CE58E60}"/>
              </a:ext>
            </a:extLst>
          </p:cNvPr>
          <p:cNvSpPr>
            <a:spLocks noGrp="1"/>
          </p:cNvSpPr>
          <p:nvPr>
            <p:ph idx="1"/>
          </p:nvPr>
        </p:nvSpPr>
        <p:spPr>
          <a:xfrm>
            <a:off x="5254171" y="2318197"/>
            <a:ext cx="6328228" cy="3683358"/>
          </a:xfrm>
        </p:spPr>
        <p:txBody>
          <a:bodyPr anchor="ctr">
            <a:normAutofit fontScale="92500" lnSpcReduction="10000"/>
          </a:bodyPr>
          <a:lstStyle/>
          <a:p>
            <a:pPr algn="just"/>
            <a:r>
              <a:rPr lang="en-US" sz="2000" dirty="0">
                <a:latin typeface="Cambria" panose="02040503050406030204" pitchFamily="18" charset="0"/>
              </a:rPr>
              <a:t>Prokaryotes have the advantages associated with greater simplicity, including; </a:t>
            </a:r>
          </a:p>
          <a:p>
            <a:pPr algn="just"/>
            <a:r>
              <a:rPr lang="en-US" sz="2000" dirty="0">
                <a:latin typeface="Cambria" panose="02040503050406030204" pitchFamily="18" charset="0"/>
              </a:rPr>
              <a:t>rapid reproduction, </a:t>
            </a:r>
          </a:p>
          <a:p>
            <a:pPr algn="just"/>
            <a:r>
              <a:rPr lang="en-US" sz="2000" dirty="0">
                <a:latin typeface="Cambria" panose="02040503050406030204" pitchFamily="18" charset="0"/>
              </a:rPr>
              <a:t>rapid mutation and adaptation to new environments, </a:t>
            </a:r>
          </a:p>
          <a:p>
            <a:pPr algn="just"/>
            <a:r>
              <a:rPr lang="en-US" sz="2000" dirty="0">
                <a:latin typeface="Cambria" panose="02040503050406030204" pitchFamily="18" charset="0"/>
              </a:rPr>
              <a:t>more diverse metabolic systems (living in hostile environment).</a:t>
            </a:r>
          </a:p>
          <a:p>
            <a:pPr algn="just"/>
            <a:r>
              <a:rPr lang="en-US" sz="2000" dirty="0">
                <a:latin typeface="Cambria" panose="02040503050406030204" pitchFamily="18" charset="0"/>
              </a:rPr>
              <a:t>Eukaryotic life, including all multicellular organisms, could not exist without prokaryotes. One notable example is in the nitrogen cycle. Only certain bacteria are capable of splitting the triple bond of nitrogen gas to create nitrogen compounds, which are crucial, particularly to producers. Animals of all kinds rely on symbiotic bacteria to aid in digestion.</a:t>
            </a:r>
            <a:endParaRPr lang="en-TR" sz="2000" dirty="0">
              <a:latin typeface="Cambria" panose="02040503050406030204" pitchFamily="18" charset="0"/>
            </a:endParaRPr>
          </a:p>
          <a:p>
            <a:pPr algn="just"/>
            <a:endParaRPr lang="en-TR" sz="2000" dirty="0">
              <a:latin typeface="Cambria" panose="02040503050406030204" pitchFamily="18" charset="0"/>
            </a:endParaRPr>
          </a:p>
        </p:txBody>
      </p:sp>
    </p:spTree>
    <p:extLst>
      <p:ext uri="{BB962C8B-B14F-4D97-AF65-F5344CB8AC3E}">
        <p14:creationId xmlns:p14="http://schemas.microsoft.com/office/powerpoint/2010/main" val="4244443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8A5FC-E112-654D-8EC9-A0018ED6F536}"/>
              </a:ext>
            </a:extLst>
          </p:cNvPr>
          <p:cNvSpPr>
            <a:spLocks noGrp="1"/>
          </p:cNvSpPr>
          <p:nvPr>
            <p:ph type="title"/>
          </p:nvPr>
        </p:nvSpPr>
        <p:spPr>
          <a:xfrm>
            <a:off x="852713" y="-302532"/>
            <a:ext cx="10816771" cy="1325563"/>
          </a:xfrm>
        </p:spPr>
        <p:txBody>
          <a:bodyPr>
            <a:normAutofit/>
          </a:bodyPr>
          <a:lstStyle/>
          <a:p>
            <a:pPr algn="ctr"/>
            <a:r>
              <a:rPr lang="en-US" sz="3000" dirty="0">
                <a:latin typeface="Cambria" panose="02040503050406030204" pitchFamily="18" charset="0"/>
              </a:rPr>
              <a:t>The beneficial bacteria that make delicious food</a:t>
            </a:r>
            <a:endParaRPr lang="en-TR" sz="3000" dirty="0">
              <a:latin typeface="Cambria" panose="02040503050406030204" pitchFamily="18" charset="0"/>
            </a:endParaRPr>
          </a:p>
        </p:txBody>
      </p:sp>
      <p:pic>
        <p:nvPicPr>
          <p:cNvPr id="4" name="Online Media 3" descr="The beneficial bacteria that make delicious food - Erez Garty">
            <a:hlinkClick r:id="" action="ppaction://media"/>
            <a:extLst>
              <a:ext uri="{FF2B5EF4-FFF2-40B4-BE49-F238E27FC236}">
                <a16:creationId xmlns:a16="http://schemas.microsoft.com/office/drawing/2014/main" id="{E164C5B2-8267-6F4B-9830-389045F03810}"/>
              </a:ext>
            </a:extLst>
          </p:cNvPr>
          <p:cNvPicPr>
            <a:picLocks noGrp="1" noRot="1" noChangeAspect="1"/>
          </p:cNvPicPr>
          <p:nvPr>
            <p:ph idx="1"/>
            <a:videoFile r:link="rId1"/>
          </p:nvPr>
        </p:nvPicPr>
        <p:blipFill>
          <a:blip r:embed="rId3"/>
          <a:stretch>
            <a:fillRect/>
          </a:stretch>
        </p:blipFill>
        <p:spPr>
          <a:xfrm>
            <a:off x="614058" y="590414"/>
            <a:ext cx="10963883" cy="6195013"/>
          </a:xfrm>
          <a:prstGeom prst="rect">
            <a:avLst/>
          </a:prstGeom>
        </p:spPr>
      </p:pic>
    </p:spTree>
    <p:extLst>
      <p:ext uri="{BB962C8B-B14F-4D97-AF65-F5344CB8AC3E}">
        <p14:creationId xmlns:p14="http://schemas.microsoft.com/office/powerpoint/2010/main" val="70024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D3211C-79C3-9A45-B9B4-861B2D68DE1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Eukaryote</a:t>
            </a:r>
          </a:p>
        </p:txBody>
      </p:sp>
      <p:sp>
        <p:nvSpPr>
          <p:cNvPr id="4" name="Content Placeholder 3">
            <a:extLst>
              <a:ext uri="{FF2B5EF4-FFF2-40B4-BE49-F238E27FC236}">
                <a16:creationId xmlns:a16="http://schemas.microsoft.com/office/drawing/2014/main" id="{C0B0D496-05AD-7344-9A6E-B434B9FA7375}"/>
              </a:ext>
            </a:extLst>
          </p:cNvPr>
          <p:cNvSpPr>
            <a:spLocks noGrp="1"/>
          </p:cNvSpPr>
          <p:nvPr>
            <p:ph idx="1"/>
          </p:nvPr>
        </p:nvSpPr>
        <p:spPr/>
        <p:txBody>
          <a:bodyPr/>
          <a:lstStyle/>
          <a:p>
            <a:endParaRPr lang="en-TR"/>
          </a:p>
        </p:txBody>
      </p:sp>
      <p:pic>
        <p:nvPicPr>
          <p:cNvPr id="7" name="Picture 6" descr="Diagram&#10;&#10;Description automatically generated">
            <a:extLst>
              <a:ext uri="{FF2B5EF4-FFF2-40B4-BE49-F238E27FC236}">
                <a16:creationId xmlns:a16="http://schemas.microsoft.com/office/drawing/2014/main" id="{141357F1-7702-2E49-A4B5-CD976458E3AD}"/>
              </a:ext>
            </a:extLst>
          </p:cNvPr>
          <p:cNvPicPr>
            <a:picLocks noChangeAspect="1"/>
          </p:cNvPicPr>
          <p:nvPr/>
        </p:nvPicPr>
        <p:blipFill>
          <a:blip r:embed="rId2"/>
          <a:stretch>
            <a:fillRect/>
          </a:stretch>
        </p:blipFill>
        <p:spPr>
          <a:xfrm>
            <a:off x="5042982" y="1455197"/>
            <a:ext cx="6120318" cy="3947605"/>
          </a:xfrm>
          <a:prstGeom prst="rect">
            <a:avLst/>
          </a:prstGeom>
          <a:ln w="9525">
            <a:noFill/>
          </a:ln>
        </p:spPr>
      </p:pic>
    </p:spTree>
    <p:extLst>
      <p:ext uri="{BB962C8B-B14F-4D97-AF65-F5344CB8AC3E}">
        <p14:creationId xmlns:p14="http://schemas.microsoft.com/office/powerpoint/2010/main" val="2198683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AAC92-AF0B-154C-A21F-3364F8D60667}"/>
              </a:ext>
            </a:extLst>
          </p:cNvPr>
          <p:cNvSpPr>
            <a:spLocks noGrp="1"/>
          </p:cNvSpPr>
          <p:nvPr>
            <p:ph type="title"/>
          </p:nvPr>
        </p:nvSpPr>
        <p:spPr>
          <a:xfrm>
            <a:off x="838200" y="-447675"/>
            <a:ext cx="10515600" cy="1325563"/>
          </a:xfrm>
        </p:spPr>
        <p:txBody>
          <a:bodyPr>
            <a:normAutofit/>
          </a:bodyPr>
          <a:lstStyle/>
          <a:p>
            <a:pPr algn="ctr"/>
            <a:r>
              <a:rPr lang="en-US" sz="3000" b="0" i="0" u="none" strike="noStrike" dirty="0">
                <a:effectLst/>
                <a:latin typeface="Cambria" panose="02040503050406030204" pitchFamily="18" charset="0"/>
              </a:rPr>
              <a:t>Prokaryotic Vs. Eukaryotic Cells</a:t>
            </a:r>
            <a:endParaRPr lang="en-TR" sz="3000" dirty="0">
              <a:latin typeface="Cambria" panose="02040503050406030204" pitchFamily="18" charset="0"/>
            </a:endParaRPr>
          </a:p>
        </p:txBody>
      </p:sp>
      <p:pic>
        <p:nvPicPr>
          <p:cNvPr id="4" name="Online Media 3" descr="Prokaryotic vs. Eukaryotic Cells 101">
            <a:hlinkClick r:id="" action="ppaction://media"/>
            <a:extLst>
              <a:ext uri="{FF2B5EF4-FFF2-40B4-BE49-F238E27FC236}">
                <a16:creationId xmlns:a16="http://schemas.microsoft.com/office/drawing/2014/main" id="{9E0732B1-3003-6B43-829C-F1F45153C142}"/>
              </a:ext>
            </a:extLst>
          </p:cNvPr>
          <p:cNvPicPr>
            <a:picLocks noGrp="1" noRot="1" noChangeAspect="1"/>
          </p:cNvPicPr>
          <p:nvPr>
            <p:ph idx="1"/>
            <a:videoFile r:link="rId1"/>
          </p:nvPr>
        </p:nvPicPr>
        <p:blipFill>
          <a:blip r:embed="rId3"/>
          <a:stretch>
            <a:fillRect/>
          </a:stretch>
        </p:blipFill>
        <p:spPr>
          <a:xfrm>
            <a:off x="611769" y="522515"/>
            <a:ext cx="10968461" cy="6197600"/>
          </a:xfrm>
          <a:prstGeom prst="rect">
            <a:avLst/>
          </a:prstGeom>
        </p:spPr>
      </p:pic>
    </p:spTree>
    <p:extLst>
      <p:ext uri="{BB962C8B-B14F-4D97-AF65-F5344CB8AC3E}">
        <p14:creationId xmlns:p14="http://schemas.microsoft.com/office/powerpoint/2010/main" val="220912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C4E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0646A9-561D-3140-B4BF-CD0A17B75B16}"/>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Eukaryotic cell</a:t>
            </a:r>
          </a:p>
        </p:txBody>
      </p:sp>
      <p:pic>
        <p:nvPicPr>
          <p:cNvPr id="4" name="Content Placeholder 3" descr="Diagram&#10;&#10;Description automatically generated">
            <a:extLst>
              <a:ext uri="{FF2B5EF4-FFF2-40B4-BE49-F238E27FC236}">
                <a16:creationId xmlns:a16="http://schemas.microsoft.com/office/drawing/2014/main" id="{D862C53E-1AE3-6A44-B2CC-162F684C2B84}"/>
              </a:ext>
            </a:extLst>
          </p:cNvPr>
          <p:cNvPicPr>
            <a:picLocks noGrp="1" noChangeAspect="1"/>
          </p:cNvPicPr>
          <p:nvPr>
            <p:ph idx="1"/>
          </p:nvPr>
        </p:nvPicPr>
        <p:blipFill rotWithShape="1">
          <a:blip r:embed="rId2"/>
          <a:srcRect l="38786" t="15714"/>
          <a:stretch/>
        </p:blipFill>
        <p:spPr>
          <a:xfrm>
            <a:off x="3938358" y="152054"/>
            <a:ext cx="7281185" cy="6466459"/>
          </a:xfrm>
          <a:prstGeom prst="rect">
            <a:avLst/>
          </a:prstGeom>
        </p:spPr>
      </p:pic>
    </p:spTree>
    <p:extLst>
      <p:ext uri="{BB962C8B-B14F-4D97-AF65-F5344CB8AC3E}">
        <p14:creationId xmlns:p14="http://schemas.microsoft.com/office/powerpoint/2010/main" val="4047760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4F72E7-6C53-ED47-9582-5A5090EE544C}"/>
              </a:ext>
            </a:extLst>
          </p:cNvPr>
          <p:cNvSpPr>
            <a:spLocks noGrp="1"/>
          </p:cNvSpPr>
          <p:nvPr>
            <p:ph type="title"/>
          </p:nvPr>
        </p:nvSpPr>
        <p:spPr>
          <a:xfrm>
            <a:off x="1371599" y="294538"/>
            <a:ext cx="9895951" cy="1033669"/>
          </a:xfrm>
        </p:spPr>
        <p:txBody>
          <a:bodyPr>
            <a:normAutofit/>
          </a:bodyPr>
          <a:lstStyle/>
          <a:p>
            <a:r>
              <a:rPr lang="en-TR" sz="4000" dirty="0">
                <a:solidFill>
                  <a:srgbClr val="FFFFFF"/>
                </a:solidFill>
              </a:rPr>
              <a:t>Eukaryotic cell has organells</a:t>
            </a:r>
          </a:p>
        </p:txBody>
      </p:sp>
      <p:sp>
        <p:nvSpPr>
          <p:cNvPr id="3" name="Content Placeholder 2">
            <a:extLst>
              <a:ext uri="{FF2B5EF4-FFF2-40B4-BE49-F238E27FC236}">
                <a16:creationId xmlns:a16="http://schemas.microsoft.com/office/drawing/2014/main" id="{4E444962-5DDC-EF44-B8F1-1789CF51406F}"/>
              </a:ext>
            </a:extLst>
          </p:cNvPr>
          <p:cNvSpPr>
            <a:spLocks noGrp="1"/>
          </p:cNvSpPr>
          <p:nvPr>
            <p:ph idx="1"/>
          </p:nvPr>
        </p:nvSpPr>
        <p:spPr>
          <a:xfrm>
            <a:off x="213378" y="2926060"/>
            <a:ext cx="11978618" cy="4927499"/>
          </a:xfrm>
        </p:spPr>
        <p:txBody>
          <a:bodyPr anchor="ctr">
            <a:noAutofit/>
          </a:bodyPr>
          <a:lstStyle/>
          <a:p>
            <a:r>
              <a:rPr lang="en-US" sz="1600" b="1" i="0" u="none" strike="noStrike" dirty="0">
                <a:effectLst/>
                <a:latin typeface="Cambria" panose="02040503050406030204" pitchFamily="18" charset="0"/>
              </a:rPr>
              <a:t>Nucleus:</a:t>
            </a:r>
            <a:r>
              <a:rPr lang="en-US" sz="1600" b="0" i="0" u="none" strike="noStrike" dirty="0">
                <a:effectLst/>
                <a:latin typeface="Cambria" panose="02040503050406030204" pitchFamily="18" charset="0"/>
              </a:rPr>
              <a:t> It is a spherical cellular component, centrally located in the cell and covered chromosomes. Bounded by two nuclear membranes forming a nuclear envelope. </a:t>
            </a:r>
            <a:r>
              <a:rPr lang="en-US" sz="1600" dirty="0">
                <a:latin typeface="Cambria" panose="02040503050406030204" pitchFamily="18" charset="0"/>
              </a:rPr>
              <a:t>T</a:t>
            </a:r>
            <a:r>
              <a:rPr lang="en-US" sz="1600" b="0" i="0" u="none" strike="noStrike" dirty="0">
                <a:effectLst/>
                <a:latin typeface="Cambria" panose="02040503050406030204" pitchFamily="18" charset="0"/>
              </a:rPr>
              <a:t>he nuclear </a:t>
            </a:r>
            <a:r>
              <a:rPr lang="en-US" sz="1600" dirty="0">
                <a:latin typeface="Cambria" panose="02040503050406030204" pitchFamily="18" charset="0"/>
              </a:rPr>
              <a:t>envelope</a:t>
            </a:r>
            <a:r>
              <a:rPr lang="en-US" sz="1600" b="0" i="0" u="none" strike="noStrike" dirty="0">
                <a:effectLst/>
                <a:latin typeface="Cambria" panose="02040503050406030204" pitchFamily="18" charset="0"/>
              </a:rPr>
              <a:t> is connected to the Endoplasmic reticulum (ER). There is nucleolus where is a place of Ribosome production. </a:t>
            </a:r>
          </a:p>
          <a:p>
            <a:r>
              <a:rPr lang="en-US" sz="1600" b="1" dirty="0">
                <a:latin typeface="Cambria" panose="02040503050406030204" pitchFamily="18" charset="0"/>
              </a:rPr>
              <a:t>Endoplasmic Reticulum: </a:t>
            </a:r>
            <a:r>
              <a:rPr lang="en-GB" sz="1600" dirty="0">
                <a:latin typeface="Cambria" panose="02040503050406030204" pitchFamily="18" charset="0"/>
              </a:rPr>
              <a:t>P</a:t>
            </a:r>
            <a:r>
              <a:rPr lang="en-GB" altLang="tr-TR" sz="1600" dirty="0">
                <a:solidFill>
                  <a:schemeClr val="tx1"/>
                </a:solidFill>
                <a:latin typeface="Cambria" panose="02040503050406030204" pitchFamily="18" charset="0"/>
              </a:rPr>
              <a:t>roduce lipids (fats) and steroid hormones, involved in detoxifying a number of organic chemicals converting them to safer water-soluble products. There are ribosome on it (rough ER)</a:t>
            </a:r>
            <a:endParaRPr lang="en-US" sz="1600" dirty="0">
              <a:effectLst/>
              <a:latin typeface="Cambria" panose="02040503050406030204" pitchFamily="18" charset="0"/>
            </a:endParaRPr>
          </a:p>
          <a:p>
            <a:r>
              <a:rPr lang="en-US" sz="1600" b="1" dirty="0">
                <a:effectLst/>
                <a:latin typeface="Cambria" panose="02040503050406030204" pitchFamily="18" charset="0"/>
              </a:rPr>
              <a:t>Golgi apparatus:</a:t>
            </a:r>
            <a:r>
              <a:rPr lang="en-US" sz="1600" dirty="0">
                <a:effectLst/>
                <a:latin typeface="Cambria" panose="02040503050406030204" pitchFamily="18" charset="0"/>
              </a:rPr>
              <a:t> It consists of a set of membrane-bounded, fluid-filled vesicles, vacuoles and flattened cisternae (closed sacs).  It is absent in bacteria, blue-green algae, mature sperms and red blood cells of mammals and other animals. Its main function is </a:t>
            </a:r>
            <a:r>
              <a:rPr lang="en-US" sz="1600" b="1" dirty="0">
                <a:effectLst/>
                <a:latin typeface="Cambria" panose="02040503050406030204" pitchFamily="18" charset="0"/>
              </a:rPr>
              <a:t>secretory</a:t>
            </a:r>
            <a:r>
              <a:rPr lang="en-US" sz="1600" dirty="0">
                <a:effectLst/>
                <a:latin typeface="Cambria" panose="02040503050406030204" pitchFamily="18" charset="0"/>
              </a:rPr>
              <a:t>. It packages material </a:t>
            </a:r>
            <a:r>
              <a:rPr lang="en-US" sz="1600" dirty="0" err="1">
                <a:effectLst/>
                <a:latin typeface="Cambria" panose="02040503050406030204" pitchFamily="18" charset="0"/>
              </a:rPr>
              <a:t>synthesised</a:t>
            </a:r>
            <a:r>
              <a:rPr lang="en-US" sz="1600" dirty="0">
                <a:effectLst/>
                <a:latin typeface="Cambria" panose="02040503050406030204" pitchFamily="18" charset="0"/>
              </a:rPr>
              <a:t> inside the cell and dispatches them. It produces vacuoles or secretory vesicles which contain cellular secretions like enzymes etc. It is also involved in the secretion of cell wall, plasma membrane and lysosomes.</a:t>
            </a:r>
            <a:endParaRPr lang="en-US" sz="1600" b="1" dirty="0">
              <a:effectLst/>
              <a:latin typeface="Cambria" panose="02040503050406030204" pitchFamily="18" charset="0"/>
            </a:endParaRPr>
          </a:p>
          <a:p>
            <a:endParaRPr lang="en-TR" sz="1600" dirty="0">
              <a:latin typeface="Cambria" panose="02040503050406030204" pitchFamily="18" charset="0"/>
            </a:endParaRPr>
          </a:p>
        </p:txBody>
      </p:sp>
      <p:pic>
        <p:nvPicPr>
          <p:cNvPr id="9" name="Picture 8" descr="Diagram&#10;&#10;Description automatically generated">
            <a:extLst>
              <a:ext uri="{FF2B5EF4-FFF2-40B4-BE49-F238E27FC236}">
                <a16:creationId xmlns:a16="http://schemas.microsoft.com/office/drawing/2014/main" id="{56E71EAF-C41F-EC40-9845-CB063BFB8FB8}"/>
              </a:ext>
            </a:extLst>
          </p:cNvPr>
          <p:cNvPicPr>
            <a:picLocks noChangeAspect="1"/>
          </p:cNvPicPr>
          <p:nvPr/>
        </p:nvPicPr>
        <p:blipFill rotWithShape="1">
          <a:blip r:embed="rId2"/>
          <a:srcRect l="38786" t="15714"/>
          <a:stretch/>
        </p:blipFill>
        <p:spPr>
          <a:xfrm>
            <a:off x="8151649" y="-1"/>
            <a:ext cx="4042663" cy="3590281"/>
          </a:xfrm>
          <a:prstGeom prst="rect">
            <a:avLst/>
          </a:prstGeom>
          <a:ln w="9525">
            <a:noFill/>
          </a:ln>
        </p:spPr>
      </p:pic>
      <p:sp>
        <p:nvSpPr>
          <p:cNvPr id="11" name="TextBox 10">
            <a:extLst>
              <a:ext uri="{FF2B5EF4-FFF2-40B4-BE49-F238E27FC236}">
                <a16:creationId xmlns:a16="http://schemas.microsoft.com/office/drawing/2014/main" id="{6FF999B2-3060-1147-AB02-FB0F757A70C8}"/>
              </a:ext>
            </a:extLst>
          </p:cNvPr>
          <p:cNvSpPr txBox="1"/>
          <p:nvPr/>
        </p:nvSpPr>
        <p:spPr>
          <a:xfrm>
            <a:off x="191546" y="1756100"/>
            <a:ext cx="7635652" cy="2308324"/>
          </a:xfrm>
          <a:prstGeom prst="rect">
            <a:avLst/>
          </a:prstGeom>
          <a:noFill/>
        </p:spPr>
        <p:txBody>
          <a:bodyPr wrap="square">
            <a:spAutoFit/>
          </a:bodyPr>
          <a:lstStyle/>
          <a:p>
            <a:pPr marL="285750" indent="-285750">
              <a:buFont typeface="Arial" panose="020B0604020202020204" pitchFamily="34" charset="0"/>
              <a:buChar char="•"/>
            </a:pPr>
            <a:r>
              <a:rPr lang="en-US" sz="1600" b="1" i="0" u="none" strike="noStrike" dirty="0">
                <a:effectLst/>
                <a:latin typeface="Cambria" panose="02040503050406030204" pitchFamily="18" charset="0"/>
              </a:rPr>
              <a:t>Plasma Membrane:</a:t>
            </a:r>
            <a:r>
              <a:rPr lang="en-US" sz="1600" b="0" i="0" u="none" strike="noStrike" dirty="0">
                <a:effectLst/>
                <a:latin typeface="Cambria" panose="02040503050406030204" pitchFamily="18" charset="0"/>
              </a:rPr>
              <a:t> It is the outer covering of each cell. Present in cells of plants, animals and microorganisms. It is a living and quite thin, flexible and selectively permeable membrane. Made up of lipids, proteins and a small number of carbohydrates. Its major function is to hold cellular contents and control the passage of materials in and out of the cell.</a:t>
            </a:r>
          </a:p>
          <a:p>
            <a:pPr marL="285750" indent="-285750">
              <a:buFont typeface="Arial" panose="020B0604020202020204" pitchFamily="34" charset="0"/>
              <a:buChar char="•"/>
            </a:pPr>
            <a:r>
              <a:rPr lang="en-US" sz="1600" b="1" i="0" u="none" strike="noStrike" dirty="0">
                <a:solidFill>
                  <a:srgbClr val="C00000"/>
                </a:solidFill>
                <a:effectLst/>
                <a:latin typeface="Cambria" panose="02040503050406030204" pitchFamily="18" charset="0"/>
              </a:rPr>
              <a:t>Cell Wall:</a:t>
            </a:r>
            <a:r>
              <a:rPr lang="en-US" sz="1600" b="0" i="0" u="none" strike="noStrike" dirty="0">
                <a:solidFill>
                  <a:srgbClr val="C00000"/>
                </a:solidFill>
                <a:effectLst/>
                <a:latin typeface="Cambria" panose="02040503050406030204" pitchFamily="18" charset="0"/>
              </a:rPr>
              <a:t> </a:t>
            </a:r>
            <a:r>
              <a:rPr lang="en-US" sz="1600" b="0" i="0" u="none" strike="noStrike" dirty="0">
                <a:effectLst/>
                <a:latin typeface="Cambria" panose="02040503050406030204" pitchFamily="18" charset="0"/>
              </a:rPr>
              <a:t>Present in plants and fungi and presents outside the plasma membrane. It is nonliving, quite thick and rigid but generally permeable. It is made up of cellulose (plant)</a:t>
            </a:r>
            <a:r>
              <a:rPr lang="en-US" sz="1600" dirty="0">
                <a:latin typeface="Cambria" panose="02040503050406030204" pitchFamily="18" charset="0"/>
              </a:rPr>
              <a:t> or chitin (fungi)</a:t>
            </a:r>
            <a:r>
              <a:rPr lang="en-US" sz="1600" b="0" i="0" u="none" strike="noStrike" dirty="0">
                <a:effectLst/>
                <a:latin typeface="Cambria" panose="02040503050406030204" pitchFamily="18" charset="0"/>
              </a:rPr>
              <a:t>. Its major function is to provide protection and strength to the cell.</a:t>
            </a:r>
          </a:p>
        </p:txBody>
      </p:sp>
    </p:spTree>
    <p:extLst>
      <p:ext uri="{BB962C8B-B14F-4D97-AF65-F5344CB8AC3E}">
        <p14:creationId xmlns:p14="http://schemas.microsoft.com/office/powerpoint/2010/main" val="1885124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4F72E7-6C53-ED47-9582-5A5090EE544C}"/>
              </a:ext>
            </a:extLst>
          </p:cNvPr>
          <p:cNvSpPr>
            <a:spLocks noGrp="1"/>
          </p:cNvSpPr>
          <p:nvPr>
            <p:ph type="title"/>
          </p:nvPr>
        </p:nvSpPr>
        <p:spPr>
          <a:xfrm>
            <a:off x="1371599" y="294538"/>
            <a:ext cx="9895951" cy="1033669"/>
          </a:xfrm>
        </p:spPr>
        <p:txBody>
          <a:bodyPr>
            <a:normAutofit/>
          </a:bodyPr>
          <a:lstStyle/>
          <a:p>
            <a:r>
              <a:rPr lang="en-TR" sz="4000" dirty="0">
                <a:solidFill>
                  <a:srgbClr val="FFFFFF"/>
                </a:solidFill>
              </a:rPr>
              <a:t>Eukaryotic cell has organells</a:t>
            </a:r>
          </a:p>
        </p:txBody>
      </p:sp>
      <p:sp>
        <p:nvSpPr>
          <p:cNvPr id="3" name="Content Placeholder 2">
            <a:extLst>
              <a:ext uri="{FF2B5EF4-FFF2-40B4-BE49-F238E27FC236}">
                <a16:creationId xmlns:a16="http://schemas.microsoft.com/office/drawing/2014/main" id="{4E444962-5DDC-EF44-B8F1-1789CF51406F}"/>
              </a:ext>
            </a:extLst>
          </p:cNvPr>
          <p:cNvSpPr>
            <a:spLocks noGrp="1"/>
          </p:cNvSpPr>
          <p:nvPr>
            <p:ph idx="1"/>
          </p:nvPr>
        </p:nvSpPr>
        <p:spPr>
          <a:xfrm>
            <a:off x="294987" y="3002878"/>
            <a:ext cx="12027642" cy="4927499"/>
          </a:xfrm>
        </p:spPr>
        <p:txBody>
          <a:bodyPr anchor="ctr">
            <a:noAutofit/>
          </a:bodyPr>
          <a:lstStyle/>
          <a:p>
            <a:r>
              <a:rPr lang="en-US" sz="1600" b="1" dirty="0">
                <a:solidFill>
                  <a:srgbClr val="C00000"/>
                </a:solidFill>
                <a:effectLst/>
                <a:latin typeface="Cambria" panose="02040503050406030204" pitchFamily="18" charset="0"/>
              </a:rPr>
              <a:t>Centrosome</a:t>
            </a:r>
            <a:r>
              <a:rPr lang="en-US" sz="1600" b="1" dirty="0">
                <a:effectLst/>
                <a:latin typeface="Cambria" panose="02040503050406030204" pitchFamily="18" charset="0"/>
              </a:rPr>
              <a:t>:</a:t>
            </a:r>
            <a:r>
              <a:rPr lang="en-US" sz="1600" dirty="0">
                <a:effectLst/>
                <a:latin typeface="Cambria" panose="02040503050406030204" pitchFamily="18" charset="0"/>
              </a:rPr>
              <a:t> is found only in animal cells. As it helps in cell division for the separation of chromosomes by spindle fiber (</a:t>
            </a:r>
            <a:r>
              <a:rPr lang="en-US" sz="1600" dirty="0" err="1">
                <a:effectLst/>
                <a:latin typeface="Cambria" panose="02040503050406030204" pitchFamily="18" charset="0"/>
              </a:rPr>
              <a:t>iğ</a:t>
            </a:r>
            <a:r>
              <a:rPr lang="en-US" sz="1600" dirty="0">
                <a:effectLst/>
                <a:latin typeface="Cambria" panose="02040503050406030204" pitchFamily="18" charset="0"/>
              </a:rPr>
              <a:t> </a:t>
            </a:r>
            <a:r>
              <a:rPr lang="en-US" sz="1600" dirty="0" err="1">
                <a:effectLst/>
                <a:latin typeface="Cambria" panose="02040503050406030204" pitchFamily="18" charset="0"/>
              </a:rPr>
              <a:t>iplikçikleri</a:t>
            </a:r>
            <a:r>
              <a:rPr lang="en-US" sz="1600" dirty="0">
                <a:effectLst/>
                <a:latin typeface="Cambria" panose="02040503050406030204" pitchFamily="18" charset="0"/>
              </a:rPr>
              <a:t>). In plant cells, there is no centrosome!</a:t>
            </a:r>
          </a:p>
          <a:p>
            <a:r>
              <a:rPr lang="en-US" sz="1600" b="1" dirty="0">
                <a:effectLst/>
                <a:latin typeface="Cambria" panose="02040503050406030204" pitchFamily="18" charset="0"/>
              </a:rPr>
              <a:t>Peroxisomes:</a:t>
            </a:r>
            <a:r>
              <a:rPr lang="en-US" sz="1600" dirty="0">
                <a:effectLst/>
                <a:latin typeface="Cambria" panose="02040503050406030204" pitchFamily="18" charset="0"/>
              </a:rPr>
              <a:t> They carry out some oxidative reactions like detoxification or removal of toxic substances from the cell.</a:t>
            </a:r>
            <a:endParaRPr lang="en-US" sz="1600" b="1" dirty="0">
              <a:effectLst/>
              <a:latin typeface="Cambria" panose="02040503050406030204" pitchFamily="18" charset="0"/>
            </a:endParaRPr>
          </a:p>
          <a:p>
            <a:r>
              <a:rPr lang="en-US" sz="1600" b="1" dirty="0">
                <a:solidFill>
                  <a:srgbClr val="C00000"/>
                </a:solidFill>
                <a:latin typeface="Cambria" panose="02040503050406030204" pitchFamily="18" charset="0"/>
              </a:rPr>
              <a:t>PLASTID</a:t>
            </a:r>
            <a:r>
              <a:rPr lang="en-US" sz="1600" b="1" dirty="0">
                <a:solidFill>
                  <a:srgbClr val="C00000"/>
                </a:solidFill>
                <a:effectLst/>
                <a:latin typeface="Cambria" panose="02040503050406030204" pitchFamily="18" charset="0"/>
              </a:rPr>
              <a:t>: </a:t>
            </a:r>
            <a:r>
              <a:rPr lang="en-US" sz="1600" dirty="0">
                <a:effectLst/>
                <a:latin typeface="Cambria" panose="02040503050406030204" pitchFamily="18" charset="0"/>
              </a:rPr>
              <a:t>Present in plant cells and is absent in animal cells. They have their own genome and have the power to divide. There are three types:</a:t>
            </a:r>
          </a:p>
          <a:p>
            <a:pPr lvl="1"/>
            <a:r>
              <a:rPr lang="en-US" sz="1600" b="1" dirty="0">
                <a:effectLst/>
                <a:latin typeface="Cambria" panose="02040503050406030204" pitchFamily="18" charset="0"/>
              </a:rPr>
              <a:t>Chromoplasts</a:t>
            </a:r>
            <a:r>
              <a:rPr lang="en-US" sz="1600" dirty="0">
                <a:effectLst/>
                <a:latin typeface="Cambria" panose="02040503050406030204" pitchFamily="18" charset="0"/>
              </a:rPr>
              <a:t> (</a:t>
            </a:r>
            <a:r>
              <a:rPr lang="en-US" sz="1600" dirty="0" err="1">
                <a:effectLst/>
                <a:latin typeface="Cambria" panose="02040503050406030204" pitchFamily="18" charset="0"/>
              </a:rPr>
              <a:t>coloured</a:t>
            </a:r>
            <a:r>
              <a:rPr lang="en-US" sz="1600" dirty="0">
                <a:effectLst/>
                <a:latin typeface="Cambria" panose="02040503050406030204" pitchFamily="18" charset="0"/>
              </a:rPr>
              <a:t> plastids) : various </a:t>
            </a:r>
            <a:r>
              <a:rPr lang="en-US" sz="1600" dirty="0" err="1">
                <a:effectLst/>
                <a:latin typeface="Cambria" panose="02040503050406030204" pitchFamily="18" charset="0"/>
              </a:rPr>
              <a:t>colours</a:t>
            </a:r>
            <a:r>
              <a:rPr lang="en-US" sz="1600" dirty="0">
                <a:effectLst/>
                <a:latin typeface="Cambria" panose="02040503050406030204" pitchFamily="18" charset="0"/>
              </a:rPr>
              <a:t> to flowers to attract insects for pollination. (colored fruits and vegetables)</a:t>
            </a:r>
          </a:p>
          <a:p>
            <a:pPr lvl="1"/>
            <a:r>
              <a:rPr lang="en-US" sz="1600" b="1" dirty="0">
                <a:effectLst/>
                <a:latin typeface="Cambria" panose="02040503050406030204" pitchFamily="18" charset="0"/>
              </a:rPr>
              <a:t>Chloroplasts</a:t>
            </a:r>
            <a:r>
              <a:rPr lang="en-US" sz="1600" dirty="0">
                <a:effectLst/>
                <a:latin typeface="Cambria" panose="02040503050406030204" pitchFamily="18" charset="0"/>
              </a:rPr>
              <a:t> (Green-</a:t>
            </a:r>
            <a:r>
              <a:rPr lang="en-US" sz="1600" dirty="0" err="1">
                <a:effectLst/>
                <a:latin typeface="Cambria" panose="02040503050406030204" pitchFamily="18" charset="0"/>
              </a:rPr>
              <a:t>coloured</a:t>
            </a:r>
            <a:r>
              <a:rPr lang="en-US" sz="1600" dirty="0">
                <a:effectLst/>
                <a:latin typeface="Cambria" panose="02040503050406030204" pitchFamily="18" charset="0"/>
              </a:rPr>
              <a:t> plastids) are present in green algae and higher plants. They have a green pigment called chlorophyll and help in the photosynthesis of food. So, known as </a:t>
            </a:r>
            <a:r>
              <a:rPr lang="en-US" sz="1600" b="1" dirty="0">
                <a:effectLst/>
                <a:latin typeface="Cambria" panose="02040503050406030204" pitchFamily="18" charset="0"/>
              </a:rPr>
              <a:t>“kitchens of the cell”.</a:t>
            </a:r>
            <a:endParaRPr lang="en-US" sz="1600" dirty="0">
              <a:effectLst/>
              <a:latin typeface="Cambria" panose="02040503050406030204" pitchFamily="18" charset="0"/>
            </a:endParaRPr>
          </a:p>
          <a:p>
            <a:pPr lvl="1"/>
            <a:r>
              <a:rPr lang="en-US" sz="1600" b="1" dirty="0">
                <a:effectLst/>
                <a:latin typeface="Cambria" panose="02040503050406030204" pitchFamily="18" charset="0"/>
              </a:rPr>
              <a:t>Leucoplasts</a:t>
            </a:r>
            <a:r>
              <a:rPr lang="en-US" sz="1600" dirty="0">
                <a:effectLst/>
                <a:latin typeface="Cambria" panose="02040503050406030204" pitchFamily="18" charset="0"/>
              </a:rPr>
              <a:t> (</a:t>
            </a:r>
            <a:r>
              <a:rPr lang="en-US" sz="1600" dirty="0" err="1">
                <a:effectLst/>
                <a:latin typeface="Cambria" panose="02040503050406030204" pitchFamily="18" charset="0"/>
              </a:rPr>
              <a:t>colourless</a:t>
            </a:r>
            <a:r>
              <a:rPr lang="en-US" sz="1600" dirty="0">
                <a:effectLst/>
                <a:latin typeface="Cambria" panose="02040503050406030204" pitchFamily="18" charset="0"/>
              </a:rPr>
              <a:t> plastids) store food in the form of carbohydrates (starch), fats and proteins.</a:t>
            </a:r>
          </a:p>
          <a:p>
            <a:pPr lvl="0"/>
            <a:r>
              <a:rPr lang="en-US" sz="1600" b="1" dirty="0">
                <a:latin typeface="Cambria" panose="02040503050406030204" pitchFamily="18" charset="0"/>
              </a:rPr>
              <a:t>Mitochondria</a:t>
            </a:r>
            <a:r>
              <a:rPr lang="en-US" sz="1600" b="1" dirty="0">
                <a:effectLst/>
                <a:latin typeface="Cambria" panose="02040503050406030204" pitchFamily="18" charset="0"/>
              </a:rPr>
              <a:t>:</a:t>
            </a:r>
            <a:r>
              <a:rPr lang="en-US" sz="1600" dirty="0">
                <a:effectLst/>
                <a:latin typeface="Cambria" panose="02040503050406030204" pitchFamily="18" charset="0"/>
              </a:rPr>
              <a:t> </a:t>
            </a:r>
            <a:r>
              <a:rPr lang="en-US" sz="1600" b="0" i="0" dirty="0">
                <a:latin typeface="Cambria" panose="02040503050406030204" pitchFamily="18" charset="0"/>
              </a:rPr>
              <a:t>organelles where eukaryotes extract energy from their food by cellular respiration.</a:t>
            </a:r>
            <a:endParaRPr lang="en-US" sz="1600" dirty="0">
              <a:latin typeface="Cambria" panose="02040503050406030204" pitchFamily="18" charset="0"/>
            </a:endParaRPr>
          </a:p>
          <a:p>
            <a:pPr marL="0" indent="0">
              <a:buNone/>
            </a:pPr>
            <a:endParaRPr lang="en-TR" sz="1600" dirty="0">
              <a:latin typeface="Cambria" panose="02040503050406030204" pitchFamily="18" charset="0"/>
            </a:endParaRPr>
          </a:p>
        </p:txBody>
      </p:sp>
      <p:sp>
        <p:nvSpPr>
          <p:cNvPr id="11" name="TextBox 10">
            <a:extLst>
              <a:ext uri="{FF2B5EF4-FFF2-40B4-BE49-F238E27FC236}">
                <a16:creationId xmlns:a16="http://schemas.microsoft.com/office/drawing/2014/main" id="{00F0CCFA-9F92-AB43-8DAB-5935D0AA0855}"/>
              </a:ext>
            </a:extLst>
          </p:cNvPr>
          <p:cNvSpPr txBox="1"/>
          <p:nvPr/>
        </p:nvSpPr>
        <p:spPr>
          <a:xfrm>
            <a:off x="294987" y="1550463"/>
            <a:ext cx="7820312" cy="2308324"/>
          </a:xfrm>
          <a:prstGeom prst="rect">
            <a:avLst/>
          </a:prstGeom>
          <a:noFill/>
        </p:spPr>
        <p:txBody>
          <a:bodyPr wrap="square">
            <a:spAutoFit/>
          </a:bodyPr>
          <a:lstStyle/>
          <a:p>
            <a:pPr marL="285750" indent="-285750">
              <a:buFont typeface="Arial" panose="020B0604020202020204" pitchFamily="34" charset="0"/>
              <a:buChar char="•"/>
            </a:pPr>
            <a:r>
              <a:rPr lang="en-US" sz="1600" b="1" dirty="0">
                <a:effectLst/>
                <a:latin typeface="Cambria" panose="02040503050406030204" pitchFamily="18" charset="0"/>
              </a:rPr>
              <a:t>Lysosomes</a:t>
            </a:r>
            <a:r>
              <a:rPr lang="en-US" sz="1600" b="1" dirty="0">
                <a:latin typeface="Cambria" panose="02040503050406030204" pitchFamily="18" charset="0"/>
              </a:rPr>
              <a:t>: </a:t>
            </a:r>
            <a:r>
              <a:rPr lang="en-US" sz="1600" dirty="0">
                <a:latin typeface="Cambria" panose="02040503050406030204" pitchFamily="18" charset="0"/>
              </a:rPr>
              <a:t>there are digestive enzymes to </a:t>
            </a:r>
            <a:r>
              <a:rPr lang="en-US" sz="1600" dirty="0">
                <a:effectLst/>
                <a:latin typeface="Cambria" panose="02040503050406030204" pitchFamily="18" charset="0"/>
              </a:rPr>
              <a:t>digest foreign proteins, bacteria and viruses. So, it is a kind of garbage disposable system of the cell. And also known as suicidal bags as when the cells get damaged, lysosomes may burst and enzymes eat up their own cells.</a:t>
            </a:r>
          </a:p>
          <a:p>
            <a:pPr marL="285750" indent="-285750">
              <a:buFont typeface="Arial" panose="020B0604020202020204" pitchFamily="34" charset="0"/>
              <a:buChar char="•"/>
            </a:pPr>
            <a:r>
              <a:rPr lang="en-US" sz="1600" b="1" dirty="0">
                <a:solidFill>
                  <a:srgbClr val="C00000"/>
                </a:solidFill>
                <a:effectLst/>
                <a:latin typeface="Cambria" panose="02040503050406030204" pitchFamily="18" charset="0"/>
              </a:rPr>
              <a:t>Vacuoles:</a:t>
            </a:r>
            <a:r>
              <a:rPr lang="en-US" sz="1600" dirty="0">
                <a:solidFill>
                  <a:srgbClr val="C00000"/>
                </a:solidFill>
                <a:effectLst/>
                <a:latin typeface="Cambria" panose="02040503050406030204" pitchFamily="18" charset="0"/>
              </a:rPr>
              <a:t> </a:t>
            </a:r>
            <a:r>
              <a:rPr lang="en-US" sz="1600" dirty="0">
                <a:effectLst/>
                <a:latin typeface="Cambria" panose="02040503050406030204" pitchFamily="18" charset="0"/>
              </a:rPr>
              <a:t>are fluid-filled or solid filled membrane-bound spaces. They are a kind of storage sacs. In animal cell vacuoles if present is small and temporary as compared to plant cell. </a:t>
            </a:r>
            <a:r>
              <a:rPr lang="en-US" sz="1600" b="1" dirty="0">
                <a:effectLst/>
                <a:latin typeface="Cambria" panose="02040503050406030204" pitchFamily="18" charset="0"/>
              </a:rPr>
              <a:t>It helps to maintain the osmotic pressure in a cell and provide turgidity and rigidity to the plant cells</a:t>
            </a:r>
            <a:r>
              <a:rPr lang="en-US" sz="1600" dirty="0">
                <a:effectLst/>
                <a:latin typeface="Cambria" panose="02040503050406030204" pitchFamily="18" charset="0"/>
              </a:rPr>
              <a:t>. They also store toxic metabolic by-products or end products of plant cells.</a:t>
            </a:r>
          </a:p>
        </p:txBody>
      </p:sp>
      <p:pic>
        <p:nvPicPr>
          <p:cNvPr id="13" name="Picture 12" descr="Diagram&#10;&#10;Description automatically generated">
            <a:extLst>
              <a:ext uri="{FF2B5EF4-FFF2-40B4-BE49-F238E27FC236}">
                <a16:creationId xmlns:a16="http://schemas.microsoft.com/office/drawing/2014/main" id="{64F56DC0-7064-3840-BE26-BA202E267857}"/>
              </a:ext>
            </a:extLst>
          </p:cNvPr>
          <p:cNvPicPr>
            <a:picLocks noChangeAspect="1"/>
          </p:cNvPicPr>
          <p:nvPr/>
        </p:nvPicPr>
        <p:blipFill rotWithShape="1">
          <a:blip r:embed="rId2"/>
          <a:srcRect l="38786" t="15714"/>
          <a:stretch/>
        </p:blipFill>
        <p:spPr>
          <a:xfrm>
            <a:off x="8151649" y="-1"/>
            <a:ext cx="4042663" cy="3590281"/>
          </a:xfrm>
          <a:prstGeom prst="rect">
            <a:avLst/>
          </a:prstGeom>
          <a:ln w="9525">
            <a:noFill/>
          </a:ln>
        </p:spPr>
      </p:pic>
    </p:spTree>
    <p:extLst>
      <p:ext uri="{BB962C8B-B14F-4D97-AF65-F5344CB8AC3E}">
        <p14:creationId xmlns:p14="http://schemas.microsoft.com/office/powerpoint/2010/main" val="1944244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CB49665F-0298-4449-8D2D-209989CB9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Color 2">
            <a:extLst>
              <a:ext uri="{FF2B5EF4-FFF2-40B4-BE49-F238E27FC236}">
                <a16:creationId xmlns:a16="http://schemas.microsoft.com/office/drawing/2014/main" id="{A71EEC14-174A-46FA-B046-474750457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3" name="Group 12">
            <a:extLst>
              <a:ext uri="{FF2B5EF4-FFF2-40B4-BE49-F238E27FC236}">
                <a16:creationId xmlns:a16="http://schemas.microsoft.com/office/drawing/2014/main" id="{EEB6CB95-E653-4C6C-AE51-62FD848E8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89" y="-2"/>
            <a:ext cx="3468234" cy="6858000"/>
            <a:chOff x="651279" y="598259"/>
            <a:chExt cx="10889442" cy="5680742"/>
          </a:xfrm>
        </p:grpSpPr>
        <p:sp>
          <p:nvSpPr>
            <p:cNvPr id="14" name="Color">
              <a:extLst>
                <a:ext uri="{FF2B5EF4-FFF2-40B4-BE49-F238E27FC236}">
                  <a16:creationId xmlns:a16="http://schemas.microsoft.com/office/drawing/2014/main" id="{BDD3CB8E-ABA7-4F37-BB2C-64FFD1981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Color">
              <a:extLst>
                <a:ext uri="{FF2B5EF4-FFF2-40B4-BE49-F238E27FC236}">
                  <a16:creationId xmlns:a16="http://schemas.microsoft.com/office/drawing/2014/main" id="{C2CA788A-B2FD-494C-BED0-83E31F6DF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4D072E86-B0BF-F747-809F-83FA4F8C23CA}"/>
              </a:ext>
            </a:extLst>
          </p:cNvPr>
          <p:cNvSpPr>
            <a:spLocks noGrp="1"/>
          </p:cNvSpPr>
          <p:nvPr>
            <p:ph type="title"/>
          </p:nvPr>
        </p:nvSpPr>
        <p:spPr>
          <a:xfrm rot="16200000">
            <a:off x="-1325880" y="1947672"/>
            <a:ext cx="5961888" cy="2788920"/>
          </a:xfrm>
        </p:spPr>
        <p:txBody>
          <a:bodyPr anchor="ctr">
            <a:normAutofit/>
          </a:bodyPr>
          <a:lstStyle/>
          <a:p>
            <a:r>
              <a:rPr lang="en-US" sz="4800" b="1" i="0" u="none" strike="noStrike">
                <a:solidFill>
                  <a:schemeClr val="bg1"/>
                </a:solidFill>
                <a:effectLst/>
                <a:latin typeface="Open Sans" panose="020B0606030504020204" pitchFamily="34" charset="0"/>
              </a:rPr>
              <a:t>Mitochondria</a:t>
            </a:r>
            <a:endParaRPr lang="en-TR" sz="4800">
              <a:solidFill>
                <a:schemeClr val="bg1"/>
              </a:solidFill>
            </a:endParaRPr>
          </a:p>
        </p:txBody>
      </p:sp>
      <p:graphicFrame>
        <p:nvGraphicFramePr>
          <p:cNvPr id="5" name="Content Placeholder 2">
            <a:extLst>
              <a:ext uri="{FF2B5EF4-FFF2-40B4-BE49-F238E27FC236}">
                <a16:creationId xmlns:a16="http://schemas.microsoft.com/office/drawing/2014/main" id="{1F4E0067-7A6B-5AD8-25A3-7AA5A2F4EDDB}"/>
              </a:ext>
            </a:extLst>
          </p:cNvPr>
          <p:cNvGraphicFramePr>
            <a:graphicFrameLocks noGrp="1"/>
          </p:cNvGraphicFramePr>
          <p:nvPr>
            <p:ph idx="1"/>
            <p:extLst>
              <p:ext uri="{D42A27DB-BD31-4B8C-83A1-F6EECF244321}">
                <p14:modId xmlns:p14="http://schemas.microsoft.com/office/powerpoint/2010/main" val="2920360252"/>
              </p:ext>
            </p:extLst>
          </p:nvPr>
        </p:nvGraphicFramePr>
        <p:xfrm>
          <a:off x="3794296" y="288758"/>
          <a:ext cx="7559504" cy="6285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Graphical user interface, text, application&#10;&#10;Description automatically generated">
            <a:extLst>
              <a:ext uri="{FF2B5EF4-FFF2-40B4-BE49-F238E27FC236}">
                <a16:creationId xmlns:a16="http://schemas.microsoft.com/office/drawing/2014/main" id="{2DEFCCDB-A7F1-5949-ADAE-B08EB5C89947}"/>
              </a:ext>
            </a:extLst>
          </p:cNvPr>
          <p:cNvPicPr>
            <a:picLocks noChangeAspect="1"/>
          </p:cNvPicPr>
          <p:nvPr/>
        </p:nvPicPr>
        <p:blipFill rotWithShape="1">
          <a:blip r:embed="rId7"/>
          <a:srcRect t="21805" b="41623"/>
          <a:stretch/>
        </p:blipFill>
        <p:spPr>
          <a:xfrm>
            <a:off x="3988864" y="4788110"/>
            <a:ext cx="7167981" cy="1474575"/>
          </a:xfrm>
          <a:prstGeom prst="rect">
            <a:avLst/>
          </a:prstGeom>
        </p:spPr>
      </p:pic>
    </p:spTree>
    <p:extLst>
      <p:ext uri="{BB962C8B-B14F-4D97-AF65-F5344CB8AC3E}">
        <p14:creationId xmlns:p14="http://schemas.microsoft.com/office/powerpoint/2010/main" val="3608931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758BE-2B85-7944-B4CA-891C6FCC8825}"/>
              </a:ext>
            </a:extLst>
          </p:cNvPr>
          <p:cNvSpPr>
            <a:spLocks noGrp="1"/>
          </p:cNvSpPr>
          <p:nvPr>
            <p:ph type="title"/>
          </p:nvPr>
        </p:nvSpPr>
        <p:spPr>
          <a:xfrm>
            <a:off x="838200" y="-331561"/>
            <a:ext cx="10515600" cy="1325563"/>
          </a:xfrm>
        </p:spPr>
        <p:txBody>
          <a:bodyPr>
            <a:normAutofit/>
          </a:bodyPr>
          <a:lstStyle/>
          <a:p>
            <a:pPr algn="ctr"/>
            <a:r>
              <a:rPr lang="en-US" sz="3000" dirty="0">
                <a:latin typeface="Cambria" panose="02040503050406030204" pitchFamily="18" charset="0"/>
              </a:rPr>
              <a:t>Microorganisms</a:t>
            </a:r>
            <a:endParaRPr lang="en-TR" sz="3000" dirty="0">
              <a:latin typeface="Cambria" panose="02040503050406030204" pitchFamily="18" charset="0"/>
            </a:endParaRPr>
          </a:p>
        </p:txBody>
      </p:sp>
      <p:pic>
        <p:nvPicPr>
          <p:cNvPr id="4" name="Online Media 3" descr="Microorganisms | The Dr. Binocs Show | Educational Videos For Kids">
            <a:hlinkClick r:id="" action="ppaction://media"/>
            <a:extLst>
              <a:ext uri="{FF2B5EF4-FFF2-40B4-BE49-F238E27FC236}">
                <a16:creationId xmlns:a16="http://schemas.microsoft.com/office/drawing/2014/main" id="{86D99C92-8E94-1B4D-B862-8237CB799E18}"/>
              </a:ext>
            </a:extLst>
          </p:cNvPr>
          <p:cNvPicPr>
            <a:picLocks noGrp="1" noRot="1" noChangeAspect="1"/>
          </p:cNvPicPr>
          <p:nvPr>
            <p:ph idx="1"/>
            <a:videoFile r:link="rId1"/>
          </p:nvPr>
        </p:nvPicPr>
        <p:blipFill>
          <a:blip r:embed="rId4"/>
          <a:stretch>
            <a:fillRect/>
          </a:stretch>
        </p:blipFill>
        <p:spPr>
          <a:xfrm>
            <a:off x="725105" y="655554"/>
            <a:ext cx="10977038" cy="6202446"/>
          </a:xfrm>
          <a:prstGeom prst="rect">
            <a:avLst/>
          </a:prstGeom>
        </p:spPr>
      </p:pic>
    </p:spTree>
    <p:extLst>
      <p:ext uri="{BB962C8B-B14F-4D97-AF65-F5344CB8AC3E}">
        <p14:creationId xmlns:p14="http://schemas.microsoft.com/office/powerpoint/2010/main" val="189216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A772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7EE3E6-7F5E-D440-9491-29304DD39D02}"/>
              </a:ext>
            </a:extLst>
          </p:cNvPr>
          <p:cNvSpPr>
            <a:spLocks noGrp="1"/>
          </p:cNvSpPr>
          <p:nvPr>
            <p:ph type="title"/>
          </p:nvPr>
        </p:nvSpPr>
        <p:spPr>
          <a:xfrm>
            <a:off x="524256" y="491260"/>
            <a:ext cx="6594189" cy="1625210"/>
          </a:xfrm>
        </p:spPr>
        <p:txBody>
          <a:bodyPr>
            <a:normAutofit/>
          </a:bodyPr>
          <a:lstStyle/>
          <a:p>
            <a:r>
              <a:rPr lang="en-US" altLang="tr-TR" sz="3100" b="1" dirty="0">
                <a:solidFill>
                  <a:srgbClr val="FFFFFF"/>
                </a:solidFill>
                <a:latin typeface="Cambria" panose="02040503050406030204" pitchFamily="18" charset="0"/>
              </a:rPr>
              <a:t>Mitochondria Generate Energy from Food to Power the Cell</a:t>
            </a:r>
            <a:br>
              <a:rPr lang="en-US" altLang="tr-TR" sz="3100" b="1" dirty="0">
                <a:solidFill>
                  <a:srgbClr val="FFFFFF"/>
                </a:solidFill>
                <a:latin typeface="Cambria" panose="02040503050406030204" pitchFamily="18" charset="0"/>
              </a:rPr>
            </a:br>
            <a:endParaRPr lang="en-TR" sz="3100" b="1" dirty="0">
              <a:solidFill>
                <a:srgbClr val="FFFFFF"/>
              </a:solidFill>
              <a:latin typeface="Cambria" panose="02040503050406030204" pitchFamily="18" charset="0"/>
            </a:endParaRPr>
          </a:p>
        </p:txBody>
      </p:sp>
      <p:sp>
        <p:nvSpPr>
          <p:cNvPr id="21" name="Rectangle 20">
            <a:extLst>
              <a:ext uri="{FF2B5EF4-FFF2-40B4-BE49-F238E27FC236}">
                <a16:creationId xmlns:a16="http://schemas.microsoft.com/office/drawing/2014/main" id="{33B81349-3A7E-4A66-9ED9-66E6F8E29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3" y="2454901"/>
            <a:ext cx="3441163" cy="4080255"/>
          </a:xfrm>
          <a:prstGeom prst="rect">
            <a:avLst/>
          </a:prstGeom>
          <a:solidFill>
            <a:srgbClr val="F49600">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2" descr="figure 1-17">
            <a:extLst>
              <a:ext uri="{FF2B5EF4-FFF2-40B4-BE49-F238E27FC236}">
                <a16:creationId xmlns:a16="http://schemas.microsoft.com/office/drawing/2014/main" id="{8B045E05-806D-E448-ADD6-8EFC75B18B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04" r="3" b="14159"/>
          <a:stretch/>
        </p:blipFill>
        <p:spPr bwMode="auto">
          <a:xfrm>
            <a:off x="524256" y="2894069"/>
            <a:ext cx="3067356" cy="31830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2">
            <a:extLst>
              <a:ext uri="{FF2B5EF4-FFF2-40B4-BE49-F238E27FC236}">
                <a16:creationId xmlns:a16="http://schemas.microsoft.com/office/drawing/2014/main" id="{4A37A7FF-19A5-40D8-8D0C-E780CBD330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1468" y="2454900"/>
            <a:ext cx="3441163" cy="4080255"/>
          </a:xfrm>
          <a:prstGeom prst="rect">
            <a:avLst/>
          </a:prstGeom>
          <a:solidFill>
            <a:srgbClr val="F49600">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Diagram&#10;&#10;Description automatically generated">
            <a:extLst>
              <a:ext uri="{FF2B5EF4-FFF2-40B4-BE49-F238E27FC236}">
                <a16:creationId xmlns:a16="http://schemas.microsoft.com/office/drawing/2014/main" id="{0B1DABE4-75C0-2042-A48B-E6E70DFBE171}"/>
              </a:ext>
            </a:extLst>
          </p:cNvPr>
          <p:cNvPicPr>
            <a:picLocks noChangeAspect="1"/>
          </p:cNvPicPr>
          <p:nvPr/>
        </p:nvPicPr>
        <p:blipFill rotWithShape="1">
          <a:blip r:embed="rId3">
            <a:extLst>
              <a:ext uri="{28A0092B-C50C-407E-A947-70E740481C1C}">
                <a14:useLocalDpi xmlns:a14="http://schemas.microsoft.com/office/drawing/2010/main" val="0"/>
              </a:ext>
            </a:extLst>
          </a:blip>
          <a:srcRect r="6182"/>
          <a:stretch/>
        </p:blipFill>
        <p:spPr bwMode="auto">
          <a:xfrm>
            <a:off x="3982498" y="3399750"/>
            <a:ext cx="3395743" cy="2171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44F3C825-A5E7-B746-A8D7-F1E4DF74AEA8}"/>
              </a:ext>
            </a:extLst>
          </p:cNvPr>
          <p:cNvSpPr>
            <a:spLocks noGrp="1"/>
          </p:cNvSpPr>
          <p:nvPr>
            <p:ph idx="1"/>
          </p:nvPr>
        </p:nvSpPr>
        <p:spPr>
          <a:xfrm>
            <a:off x="7522077" y="966182"/>
            <a:ext cx="4282683" cy="5330923"/>
          </a:xfrm>
        </p:spPr>
        <p:txBody>
          <a:bodyPr anchor="ctr">
            <a:normAutofit/>
          </a:bodyPr>
          <a:lstStyle/>
          <a:p>
            <a:pPr algn="just"/>
            <a:r>
              <a:rPr lang="en-US" sz="1700" b="0" i="0" dirty="0">
                <a:solidFill>
                  <a:srgbClr val="FFFFFF"/>
                </a:solidFill>
                <a:latin typeface="Cambria" panose="02040503050406030204" pitchFamily="18" charset="0"/>
              </a:rPr>
              <a:t>The number of mitochondria in a cell can vary widely by organism, tissue, and cell type. </a:t>
            </a:r>
          </a:p>
          <a:p>
            <a:pPr marL="0" indent="0" algn="just">
              <a:buNone/>
            </a:pPr>
            <a:r>
              <a:rPr lang="en-US" sz="1500" b="0" i="0" dirty="0" err="1">
                <a:solidFill>
                  <a:srgbClr val="FFFFFF"/>
                </a:solidFill>
                <a:latin typeface="Cambria" panose="02040503050406030204" pitchFamily="18" charset="0"/>
              </a:rPr>
              <a:t>C.merolae</a:t>
            </a:r>
            <a:r>
              <a:rPr lang="en-US" sz="1500" b="0" i="0" dirty="0">
                <a:solidFill>
                  <a:srgbClr val="FFFFFF"/>
                </a:solidFill>
                <a:latin typeface="Cambria" panose="02040503050406030204" pitchFamily="18" charset="0"/>
              </a:rPr>
              <a:t> (algae) contain single mitochondrion and a single chloroplast (plastid). Liver and muscle cells have 1000-10000 whereas Red blood cell doesn’t. Human ovum (egg) cells have between 100 000 and 600 000 mitochondria vs sperm has few hundreds!</a:t>
            </a:r>
          </a:p>
          <a:p>
            <a:pPr algn="just"/>
            <a:r>
              <a:rPr lang="en-US" sz="1700" b="0" i="0" dirty="0">
                <a:solidFill>
                  <a:srgbClr val="FFFFFF"/>
                </a:solidFill>
                <a:latin typeface="Cambria" panose="02040503050406030204" pitchFamily="18" charset="0"/>
              </a:rPr>
              <a:t>Mitochondria also contain ribosomes for protein synthesis and a small, circular DNA (chromosome) that contains the code for some mitochondrial proteins. </a:t>
            </a:r>
            <a:r>
              <a:rPr lang="en-US" sz="1700" b="1" i="0" dirty="0">
                <a:solidFill>
                  <a:srgbClr val="FFFFFF"/>
                </a:solidFill>
                <a:latin typeface="Cambria" panose="02040503050406030204" pitchFamily="18" charset="0"/>
              </a:rPr>
              <a:t>The ribosomes and DNA of mitochondria resemble those found in bacterial cells.</a:t>
            </a:r>
            <a:endParaRPr lang="en-US" sz="1700" dirty="0">
              <a:solidFill>
                <a:srgbClr val="FFFFFF"/>
              </a:solidFill>
              <a:latin typeface="Cambria" panose="02040503050406030204" pitchFamily="18" charset="0"/>
            </a:endParaRPr>
          </a:p>
          <a:p>
            <a:pPr algn="just"/>
            <a:r>
              <a:rPr lang="en-US" sz="1700" b="1" dirty="0">
                <a:solidFill>
                  <a:srgbClr val="C00000"/>
                </a:solidFill>
                <a:latin typeface="Cambria" panose="02040503050406030204" pitchFamily="18" charset="0"/>
              </a:rPr>
              <a:t>Endosymbiotic theory explains the origin of </a:t>
            </a:r>
            <a:r>
              <a:rPr lang="en-US" sz="1700" b="1" i="0" dirty="0">
                <a:solidFill>
                  <a:srgbClr val="C00000"/>
                </a:solidFill>
                <a:latin typeface="Cambria" panose="02040503050406030204" pitchFamily="18" charset="0"/>
              </a:rPr>
              <a:t>mitochondria and chloroplast</a:t>
            </a:r>
            <a:endParaRPr lang="en-US" sz="1700" dirty="0">
              <a:solidFill>
                <a:srgbClr val="C00000"/>
              </a:solidFill>
              <a:latin typeface="Cambria" panose="02040503050406030204" pitchFamily="18" charset="0"/>
            </a:endParaRPr>
          </a:p>
        </p:txBody>
      </p:sp>
    </p:spTree>
    <p:extLst>
      <p:ext uri="{BB962C8B-B14F-4D97-AF65-F5344CB8AC3E}">
        <p14:creationId xmlns:p14="http://schemas.microsoft.com/office/powerpoint/2010/main" val="3806497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figure 1-19">
            <a:extLst>
              <a:ext uri="{FF2B5EF4-FFF2-40B4-BE49-F238E27FC236}">
                <a16:creationId xmlns:a16="http://schemas.microsoft.com/office/drawing/2014/main" id="{00DD07E6-FF89-E14C-B6A3-3D12AC49F1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944"/>
          <a:stretch/>
        </p:blipFill>
        <p:spPr bwMode="auto">
          <a:xfrm>
            <a:off x="841248" y="2516777"/>
            <a:ext cx="6236208" cy="366018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8">
            <a:extLst>
              <a:ext uri="{FF2B5EF4-FFF2-40B4-BE49-F238E27FC236}">
                <a16:creationId xmlns:a16="http://schemas.microsoft.com/office/drawing/2014/main" id="{D4497A89-49AE-1BAD-77A7-A9EC927256B2}"/>
              </a:ext>
            </a:extLst>
          </p:cNvPr>
          <p:cNvSpPr>
            <a:spLocks noGrp="1"/>
          </p:cNvSpPr>
          <p:nvPr>
            <p:ph idx="1"/>
          </p:nvPr>
        </p:nvSpPr>
        <p:spPr>
          <a:xfrm>
            <a:off x="7546847" y="2516777"/>
            <a:ext cx="3992009" cy="3660185"/>
          </a:xfrm>
        </p:spPr>
        <p:txBody>
          <a:bodyPr anchor="ctr">
            <a:normAutofit/>
          </a:bodyPr>
          <a:lstStyle/>
          <a:p>
            <a:r>
              <a:rPr lang="en-GB" altLang="tr-TR" sz="2000" b="1" dirty="0">
                <a:solidFill>
                  <a:srgbClr val="FF0000"/>
                </a:solidFill>
                <a:latin typeface="Cambria" panose="02040503050406030204" pitchFamily="18" charset="0"/>
              </a:rPr>
              <a:t>The structures and genomes are basically similar between mitochondria and </a:t>
            </a:r>
            <a:r>
              <a:rPr lang="en-GB" altLang="tr-TR" sz="2000" b="1" dirty="0" err="1">
                <a:solidFill>
                  <a:srgbClr val="0000FF"/>
                </a:solidFill>
                <a:latin typeface="Cambria" panose="02040503050406030204" pitchFamily="18" charset="0"/>
              </a:rPr>
              <a:t>Rickettsial</a:t>
            </a:r>
            <a:r>
              <a:rPr lang="en-GB" altLang="tr-TR" sz="2000" b="1" dirty="0">
                <a:solidFill>
                  <a:srgbClr val="0000FF"/>
                </a:solidFill>
                <a:latin typeface="Cambria" panose="02040503050406030204" pitchFamily="18" charset="0"/>
              </a:rPr>
              <a:t> bacteria</a:t>
            </a:r>
            <a:endParaRPr lang="en-US" sz="2000" dirty="0">
              <a:latin typeface="Cambria" panose="02040503050406030204" pitchFamily="18" charset="0"/>
            </a:endParaRPr>
          </a:p>
        </p:txBody>
      </p:sp>
      <p:sp>
        <p:nvSpPr>
          <p:cNvPr id="22" name="Title 3">
            <a:extLst>
              <a:ext uri="{FF2B5EF4-FFF2-40B4-BE49-F238E27FC236}">
                <a16:creationId xmlns:a16="http://schemas.microsoft.com/office/drawing/2014/main" id="{412A7D8A-9C99-554F-BA61-5045CD713B9C}"/>
              </a:ext>
            </a:extLst>
          </p:cNvPr>
          <p:cNvSpPr>
            <a:spLocks noGrp="1" noChangeArrowheads="1"/>
          </p:cNvSpPr>
          <p:nvPr>
            <p:ph type="title"/>
          </p:nvPr>
        </p:nvSpPr>
        <p:spPr bwMode="auto">
          <a:xfrm>
            <a:off x="838199" y="585216"/>
            <a:ext cx="10805161" cy="1325563"/>
          </a:xfrm>
          <a:prstGeom prst="rect">
            <a:avLst/>
          </a:prstGeom>
        </p:spPr>
        <p:txBody>
          <a:bodyPr>
            <a:normAutofit/>
          </a:bodyPr>
          <a:lstStyle/>
          <a:p>
            <a:pPr>
              <a:defRPr/>
            </a:pPr>
            <a:r>
              <a:rPr lang="en-GB" sz="3000" b="1" dirty="0">
                <a:solidFill>
                  <a:srgbClr val="C00000"/>
                </a:solidFill>
                <a:latin typeface="Cambria" panose="02040503050406030204" pitchFamily="18" charset="0"/>
              </a:rPr>
              <a:t>Endosymbiotic theory : </a:t>
            </a:r>
            <a:r>
              <a:rPr lang="en-GB" sz="3000" b="1" dirty="0">
                <a:solidFill>
                  <a:schemeClr val="bg1"/>
                </a:solidFill>
                <a:latin typeface="Cambria" panose="02040503050406030204" pitchFamily="18" charset="0"/>
              </a:rPr>
              <a:t>Mitochondria evolved from bacteria</a:t>
            </a:r>
          </a:p>
        </p:txBody>
      </p:sp>
    </p:spTree>
    <p:extLst>
      <p:ext uri="{BB962C8B-B14F-4D97-AF65-F5344CB8AC3E}">
        <p14:creationId xmlns:p14="http://schemas.microsoft.com/office/powerpoint/2010/main" val="4139893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C31B11-B4C2-3848-960C-E89E96523B49}"/>
              </a:ext>
            </a:extLst>
          </p:cNvPr>
          <p:cNvSpPr>
            <a:spLocks noGrp="1"/>
          </p:cNvSpPr>
          <p:nvPr>
            <p:ph type="title"/>
          </p:nvPr>
        </p:nvSpPr>
        <p:spPr>
          <a:xfrm>
            <a:off x="838200" y="585216"/>
            <a:ext cx="10515600" cy="1325563"/>
          </a:xfrm>
        </p:spPr>
        <p:txBody>
          <a:bodyPr>
            <a:normAutofit/>
          </a:bodyPr>
          <a:lstStyle/>
          <a:p>
            <a:r>
              <a:rPr lang="en-GB" sz="3000" dirty="0">
                <a:solidFill>
                  <a:schemeClr val="bg1"/>
                </a:solidFill>
                <a:latin typeface="Cambria" panose="02040503050406030204" pitchFamily="18" charset="0"/>
              </a:rPr>
              <a:t>Mutualistic symbiotic relationship (</a:t>
            </a:r>
            <a:r>
              <a:rPr lang="en-GB" sz="3000" i="1" dirty="0">
                <a:solidFill>
                  <a:schemeClr val="bg1"/>
                </a:solidFill>
                <a:latin typeface="Cambria" panose="02040503050406030204" pitchFamily="18" charset="0"/>
              </a:rPr>
              <a:t>Paramecium vs Chlorella</a:t>
            </a:r>
            <a:r>
              <a:rPr lang="en-GB" sz="3000" dirty="0">
                <a:solidFill>
                  <a:schemeClr val="bg1"/>
                </a:solidFill>
                <a:latin typeface="Cambria" panose="02040503050406030204" pitchFamily="18" charset="0"/>
              </a:rPr>
              <a:t>)</a:t>
            </a:r>
            <a:br>
              <a:rPr lang="en-GB" sz="3000" dirty="0">
                <a:solidFill>
                  <a:schemeClr val="bg1"/>
                </a:solidFill>
                <a:latin typeface="Cambria" panose="02040503050406030204" pitchFamily="18" charset="0"/>
              </a:rPr>
            </a:br>
            <a:endParaRPr lang="en-TR" sz="3000" dirty="0">
              <a:solidFill>
                <a:schemeClr val="bg1"/>
              </a:solidFill>
              <a:latin typeface="Cambria" panose="02040503050406030204" pitchFamily="18" charset="0"/>
            </a:endParaRPr>
          </a:p>
        </p:txBody>
      </p:sp>
      <p:pic>
        <p:nvPicPr>
          <p:cNvPr id="4" name="Picture 1">
            <a:extLst>
              <a:ext uri="{FF2B5EF4-FFF2-40B4-BE49-F238E27FC236}">
                <a16:creationId xmlns:a16="http://schemas.microsoft.com/office/drawing/2014/main" id="{9155EAC4-6552-B042-A14B-AD52769BC790}"/>
              </a:ext>
            </a:extLst>
          </p:cNvPr>
          <p:cNvPicPr>
            <a:picLocks noChangeAspect="1"/>
          </p:cNvPicPr>
          <p:nvPr/>
        </p:nvPicPr>
        <p:blipFill rotWithShape="1">
          <a:blip r:embed="rId2">
            <a:extLst>
              <a:ext uri="{28A0092B-C50C-407E-A947-70E740481C1C}">
                <a14:useLocalDpi xmlns:a14="http://schemas.microsoft.com/office/drawing/2010/main" val="0"/>
              </a:ext>
            </a:extLst>
          </a:blip>
          <a:srcRect l="75" t="-1941" r="-54054" b="-1941"/>
          <a:stretch/>
        </p:blipFill>
        <p:spPr bwMode="auto">
          <a:xfrm>
            <a:off x="841248" y="2516777"/>
            <a:ext cx="6236208" cy="366018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a:extLst>
              <a:ext uri="{FF2B5EF4-FFF2-40B4-BE49-F238E27FC236}">
                <a16:creationId xmlns:a16="http://schemas.microsoft.com/office/drawing/2014/main" id="{76EC1D3D-A864-9EAB-9E22-6F0EE5095774}"/>
              </a:ext>
            </a:extLst>
          </p:cNvPr>
          <p:cNvSpPr>
            <a:spLocks noGrp="1"/>
          </p:cNvSpPr>
          <p:nvPr>
            <p:ph idx="1"/>
          </p:nvPr>
        </p:nvSpPr>
        <p:spPr>
          <a:xfrm>
            <a:off x="5114543" y="2516777"/>
            <a:ext cx="6534911" cy="3660185"/>
          </a:xfrm>
        </p:spPr>
        <p:txBody>
          <a:bodyPr anchor="ctr">
            <a:normAutofit/>
          </a:bodyPr>
          <a:lstStyle/>
          <a:p>
            <a:r>
              <a:rPr lang="en-GB" sz="2000" b="1" i="1" dirty="0">
                <a:solidFill>
                  <a:prstClr val="black"/>
                </a:solidFill>
                <a:latin typeface="Cambria" panose="02040503050406030204" pitchFamily="18" charset="0"/>
              </a:rPr>
              <a:t>Paramecium </a:t>
            </a:r>
            <a:r>
              <a:rPr lang="en-GB" sz="2000" b="1" i="1" dirty="0" err="1">
                <a:solidFill>
                  <a:prstClr val="black"/>
                </a:solidFill>
                <a:latin typeface="Cambria" panose="02040503050406030204" pitchFamily="18" charset="0"/>
              </a:rPr>
              <a:t>bursaria</a:t>
            </a:r>
            <a:r>
              <a:rPr lang="en-GB" sz="2000" b="1" dirty="0">
                <a:solidFill>
                  <a:prstClr val="black"/>
                </a:solidFill>
                <a:latin typeface="Cambria" panose="02040503050406030204" pitchFamily="18" charset="0"/>
              </a:rPr>
              <a:t>, </a:t>
            </a:r>
            <a:r>
              <a:rPr lang="en-GB" sz="2000" dirty="0">
                <a:solidFill>
                  <a:prstClr val="black"/>
                </a:solidFill>
                <a:latin typeface="Cambria" panose="02040503050406030204" pitchFamily="18" charset="0"/>
              </a:rPr>
              <a:t>found in almost all kinds of freshwater habitats, is a species of ciliate protozoan that has a mutualistic symbiotic relationship with green alga called </a:t>
            </a:r>
            <a:r>
              <a:rPr lang="en-GB" sz="2000" b="1" i="1" dirty="0">
                <a:solidFill>
                  <a:prstClr val="black"/>
                </a:solidFill>
                <a:latin typeface="Cambria" panose="02040503050406030204" pitchFamily="18" charset="0"/>
              </a:rPr>
              <a:t>Chlorella</a:t>
            </a:r>
            <a:r>
              <a:rPr lang="en-GB" sz="2000" b="1" dirty="0">
                <a:solidFill>
                  <a:prstClr val="black"/>
                </a:solidFill>
                <a:latin typeface="Cambria" panose="02040503050406030204" pitchFamily="18" charset="0"/>
              </a:rPr>
              <a:t>.</a:t>
            </a:r>
          </a:p>
          <a:p>
            <a:endParaRPr lang="en-US" sz="2000" dirty="0">
              <a:latin typeface="Cambria" panose="02040503050406030204" pitchFamily="18" charset="0"/>
            </a:endParaRPr>
          </a:p>
        </p:txBody>
      </p:sp>
    </p:spTree>
    <p:extLst>
      <p:ext uri="{BB962C8B-B14F-4D97-AF65-F5344CB8AC3E}">
        <p14:creationId xmlns:p14="http://schemas.microsoft.com/office/powerpoint/2010/main" val="2175254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5269D-FF55-EE41-A30B-B0BF5E4449D3}"/>
              </a:ext>
            </a:extLst>
          </p:cNvPr>
          <p:cNvSpPr>
            <a:spLocks noGrp="1"/>
          </p:cNvSpPr>
          <p:nvPr>
            <p:ph type="title"/>
          </p:nvPr>
        </p:nvSpPr>
        <p:spPr>
          <a:xfrm>
            <a:off x="355600" y="-215446"/>
            <a:ext cx="11480800" cy="1325563"/>
          </a:xfrm>
        </p:spPr>
        <p:txBody>
          <a:bodyPr>
            <a:noAutofit/>
          </a:bodyPr>
          <a:lstStyle/>
          <a:p>
            <a:pPr algn="ctr"/>
            <a:r>
              <a:rPr lang="en-US" sz="3000" dirty="0">
                <a:latin typeface="Cambria" panose="02040503050406030204" pitchFamily="18" charset="0"/>
              </a:rPr>
              <a:t>Where Did Eukaryotic Cells Come From? - Endosymbiotic Theory</a:t>
            </a:r>
            <a:br>
              <a:rPr lang="en-US" sz="3000" dirty="0">
                <a:latin typeface="Cambria" panose="02040503050406030204" pitchFamily="18" charset="0"/>
              </a:rPr>
            </a:br>
            <a:endParaRPr lang="en-TR" sz="3000" dirty="0">
              <a:latin typeface="Cambria" panose="02040503050406030204" pitchFamily="18" charset="0"/>
            </a:endParaRPr>
          </a:p>
        </p:txBody>
      </p:sp>
      <p:pic>
        <p:nvPicPr>
          <p:cNvPr id="4" name="Online Media 3" descr="Where Did Eukaryotic Cells Come From? - A Journey Into Endosymbiotic Theory">
            <a:hlinkClick r:id="" action="ppaction://media"/>
            <a:extLst>
              <a:ext uri="{FF2B5EF4-FFF2-40B4-BE49-F238E27FC236}">
                <a16:creationId xmlns:a16="http://schemas.microsoft.com/office/drawing/2014/main" id="{9F7FE5C5-19E4-F040-8055-BC8093000493}"/>
              </a:ext>
            </a:extLst>
          </p:cNvPr>
          <p:cNvPicPr>
            <a:picLocks noGrp="1" noRot="1" noChangeAspect="1"/>
          </p:cNvPicPr>
          <p:nvPr>
            <p:ph idx="1"/>
            <a:videoFile r:link="rId1"/>
          </p:nvPr>
        </p:nvPicPr>
        <p:blipFill>
          <a:blip r:embed="rId3"/>
          <a:stretch>
            <a:fillRect/>
          </a:stretch>
        </p:blipFill>
        <p:spPr>
          <a:xfrm>
            <a:off x="552445" y="482134"/>
            <a:ext cx="11283955" cy="6375866"/>
          </a:xfrm>
          <a:prstGeom prst="rect">
            <a:avLst/>
          </a:prstGeom>
        </p:spPr>
      </p:pic>
    </p:spTree>
    <p:extLst>
      <p:ext uri="{BB962C8B-B14F-4D97-AF65-F5344CB8AC3E}">
        <p14:creationId xmlns:p14="http://schemas.microsoft.com/office/powerpoint/2010/main" val="383636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5F27C4-0EC0-9844-8F46-A085A8611215}"/>
              </a:ext>
            </a:extLst>
          </p:cNvPr>
          <p:cNvSpPr>
            <a:spLocks noGrp="1"/>
          </p:cNvSpPr>
          <p:nvPr>
            <p:ph type="title"/>
          </p:nvPr>
        </p:nvSpPr>
        <p:spPr>
          <a:xfrm>
            <a:off x="526073" y="1057068"/>
            <a:ext cx="11139854" cy="930447"/>
          </a:xfrm>
        </p:spPr>
        <p:txBody>
          <a:bodyPr vert="horz" lIns="91440" tIns="45720" rIns="91440" bIns="45720" rtlCol="0" anchor="b">
            <a:normAutofit fontScale="90000"/>
          </a:bodyPr>
          <a:lstStyle/>
          <a:p>
            <a:pPr algn="ctr"/>
            <a:r>
              <a:rPr lang="en-US" sz="3300" dirty="0">
                <a:solidFill>
                  <a:srgbClr val="FFFFFF"/>
                </a:solidFill>
                <a:latin typeface="Cambria" panose="02040503050406030204" pitchFamily="18" charset="0"/>
              </a:rPr>
              <a:t>Chloroplast</a:t>
            </a:r>
            <a:br>
              <a:rPr lang="en-US" sz="3300" dirty="0">
                <a:solidFill>
                  <a:srgbClr val="FFFFFF"/>
                </a:solidFill>
                <a:latin typeface="Cambria" panose="02040503050406030204" pitchFamily="18" charset="0"/>
              </a:rPr>
            </a:br>
            <a:br>
              <a:rPr lang="en-US" sz="5400" dirty="0">
                <a:solidFill>
                  <a:srgbClr val="FFFFFF"/>
                </a:solidFill>
              </a:rPr>
            </a:br>
            <a:r>
              <a:rPr lang="en-US" sz="1800" dirty="0">
                <a:solidFill>
                  <a:schemeClr val="bg1"/>
                </a:solidFill>
                <a:latin typeface="Cambria" panose="02040503050406030204" pitchFamily="18" charset="0"/>
                <a:ea typeface="+mn-ea"/>
                <a:cs typeface="+mn-cs"/>
              </a:rPr>
              <a:t>P</a:t>
            </a:r>
            <a:r>
              <a:rPr kumimoji="0" lang="en-US" sz="1800" b="0" i="0" u="none" strike="noStrike" kern="1200" cap="none" spc="0" normalizeH="0" baseline="0" noProof="0" dirty="0">
                <a:ln>
                  <a:noFill/>
                </a:ln>
                <a:solidFill>
                  <a:schemeClr val="bg1"/>
                </a:solidFill>
                <a:effectLst/>
                <a:uLnTx/>
                <a:uFillTx/>
                <a:latin typeface="Cambria" panose="02040503050406030204" pitchFamily="18" charset="0"/>
                <a:ea typeface="+mn-ea"/>
                <a:cs typeface="+mn-cs"/>
              </a:rPr>
              <a:t>resent in green algae and higher plants. They have a green pigment called chlorophyll and help in the photosynthesis of food.</a:t>
            </a:r>
            <a:endParaRPr lang="en-US" sz="1800" dirty="0">
              <a:solidFill>
                <a:schemeClr val="bg1"/>
              </a:solidFill>
            </a:endParaRP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Diagram&#10;&#10;Description automatically generated">
            <a:extLst>
              <a:ext uri="{FF2B5EF4-FFF2-40B4-BE49-F238E27FC236}">
                <a16:creationId xmlns:a16="http://schemas.microsoft.com/office/drawing/2014/main" id="{A6B8474B-2613-854E-9825-A2F3656D1D05}"/>
              </a:ext>
            </a:extLst>
          </p:cNvPr>
          <p:cNvPicPr>
            <a:picLocks noGrp="1" noChangeAspect="1"/>
          </p:cNvPicPr>
          <p:nvPr>
            <p:ph idx="1"/>
          </p:nvPr>
        </p:nvPicPr>
        <p:blipFill>
          <a:blip r:embed="rId2"/>
          <a:stretch>
            <a:fillRect/>
          </a:stretch>
        </p:blipFill>
        <p:spPr>
          <a:xfrm>
            <a:off x="861411" y="2426818"/>
            <a:ext cx="4396228" cy="3997637"/>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descr="Text&#10;&#10;Description automatically generated">
            <a:extLst>
              <a:ext uri="{FF2B5EF4-FFF2-40B4-BE49-F238E27FC236}">
                <a16:creationId xmlns:a16="http://schemas.microsoft.com/office/drawing/2014/main" id="{241EAD50-A45D-9D4E-99CB-52098B992200}"/>
              </a:ext>
            </a:extLst>
          </p:cNvPr>
          <p:cNvPicPr>
            <a:picLocks noChangeAspect="1"/>
          </p:cNvPicPr>
          <p:nvPr/>
        </p:nvPicPr>
        <p:blipFill>
          <a:blip r:embed="rId3"/>
          <a:stretch>
            <a:fillRect/>
          </a:stretch>
        </p:blipFill>
        <p:spPr>
          <a:xfrm>
            <a:off x="6534327" y="2426818"/>
            <a:ext cx="5277409" cy="3997637"/>
          </a:xfrm>
          <a:prstGeom prst="rect">
            <a:avLst/>
          </a:prstGeom>
        </p:spPr>
      </p:pic>
    </p:spTree>
    <p:extLst>
      <p:ext uri="{BB962C8B-B14F-4D97-AF65-F5344CB8AC3E}">
        <p14:creationId xmlns:p14="http://schemas.microsoft.com/office/powerpoint/2010/main" val="220524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4A489C7C-CE4F-B24E-A746-AE268B1B9F90}"/>
              </a:ext>
            </a:extLst>
          </p:cNvPr>
          <p:cNvSpPr>
            <a:spLocks noGrp="1" noChangeArrowheads="1"/>
          </p:cNvSpPr>
          <p:nvPr>
            <p:ph type="title"/>
          </p:nvPr>
        </p:nvSpPr>
        <p:spPr bwMode="auto">
          <a:xfrm>
            <a:off x="838200" y="585216"/>
            <a:ext cx="10515600" cy="1325563"/>
          </a:xfrm>
          <a:prstGeom prst="rect">
            <a:avLst/>
          </a:prstGeom>
        </p:spPr>
        <p:txBody>
          <a:bodyPr>
            <a:normAutofit/>
          </a:bodyPr>
          <a:lstStyle/>
          <a:p>
            <a:pPr>
              <a:defRPr/>
            </a:pPr>
            <a:r>
              <a:rPr lang="en-GB" sz="3000" b="1" dirty="0">
                <a:solidFill>
                  <a:srgbClr val="C00000"/>
                </a:solidFill>
                <a:latin typeface="Cambria" panose="02040503050406030204" pitchFamily="18" charset="0"/>
              </a:rPr>
              <a:t>Endosymbiotic theory : </a:t>
            </a:r>
            <a:r>
              <a:rPr lang="en-GB" sz="3000" b="1" dirty="0">
                <a:solidFill>
                  <a:schemeClr val="bg1"/>
                </a:solidFill>
                <a:latin typeface="Cambria" panose="02040503050406030204" pitchFamily="18" charset="0"/>
              </a:rPr>
              <a:t>Chloroplast evolved from bacteria</a:t>
            </a:r>
          </a:p>
        </p:txBody>
      </p:sp>
      <p:sp>
        <p:nvSpPr>
          <p:cNvPr id="9" name="Content Placeholder 8">
            <a:extLst>
              <a:ext uri="{FF2B5EF4-FFF2-40B4-BE49-F238E27FC236}">
                <a16:creationId xmlns:a16="http://schemas.microsoft.com/office/drawing/2014/main" id="{D4497A89-49AE-1BAD-77A7-A9EC927256B2}"/>
              </a:ext>
            </a:extLst>
          </p:cNvPr>
          <p:cNvSpPr>
            <a:spLocks noGrp="1"/>
          </p:cNvSpPr>
          <p:nvPr>
            <p:ph idx="1"/>
          </p:nvPr>
        </p:nvSpPr>
        <p:spPr>
          <a:xfrm>
            <a:off x="7387193" y="2487749"/>
            <a:ext cx="4296810" cy="3660185"/>
          </a:xfrm>
        </p:spPr>
        <p:txBody>
          <a:bodyPr anchor="ctr">
            <a:normAutofit/>
          </a:bodyPr>
          <a:lstStyle/>
          <a:p>
            <a:r>
              <a:rPr lang="en-GB" altLang="tr-TR" sz="2000" b="1" dirty="0">
                <a:solidFill>
                  <a:srgbClr val="FF0000"/>
                </a:solidFill>
                <a:latin typeface="Cambria" panose="02040503050406030204" pitchFamily="18" charset="0"/>
              </a:rPr>
              <a:t>The structures and genomes are basically similar between mitochondria and </a:t>
            </a:r>
            <a:r>
              <a:rPr lang="en-GB" altLang="tr-TR" sz="2000" b="1" dirty="0">
                <a:solidFill>
                  <a:srgbClr val="0000FF"/>
                </a:solidFill>
                <a:latin typeface="Cambria" panose="02040503050406030204" pitchFamily="18" charset="0"/>
              </a:rPr>
              <a:t>cyanobacteria bacteria</a:t>
            </a:r>
            <a:endParaRPr lang="en-US" sz="2000" dirty="0">
              <a:latin typeface="Cambria" panose="02040503050406030204" pitchFamily="18" charset="0"/>
            </a:endParaRPr>
          </a:p>
        </p:txBody>
      </p:sp>
      <p:pic>
        <p:nvPicPr>
          <p:cNvPr id="7" name="Picture 2" descr="figure 1-21">
            <a:extLst>
              <a:ext uri="{FF2B5EF4-FFF2-40B4-BE49-F238E27FC236}">
                <a16:creationId xmlns:a16="http://schemas.microsoft.com/office/drawing/2014/main" id="{F403C3B3-A47A-094D-B942-123063ADF0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144" y="2698250"/>
            <a:ext cx="5473700" cy="329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8744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70D741-E8FF-8244-99A8-BDC5953E5A63}"/>
              </a:ext>
            </a:extLst>
          </p:cNvPr>
          <p:cNvSpPr>
            <a:spLocks noGrp="1"/>
          </p:cNvSpPr>
          <p:nvPr>
            <p:ph type="title"/>
          </p:nvPr>
        </p:nvSpPr>
        <p:spPr>
          <a:xfrm>
            <a:off x="643467" y="640080"/>
            <a:ext cx="3096427" cy="5613236"/>
          </a:xfrm>
        </p:spPr>
        <p:txBody>
          <a:bodyPr anchor="ctr">
            <a:normAutofit/>
          </a:bodyPr>
          <a:lstStyle/>
          <a:p>
            <a:r>
              <a:rPr lang="en-US" sz="3400" b="1" dirty="0">
                <a:solidFill>
                  <a:srgbClr val="FFFFFF"/>
                </a:solidFill>
                <a:latin typeface="Cambria" panose="02040503050406030204" pitchFamily="18" charset="0"/>
              </a:rPr>
              <a:t>C</a:t>
            </a:r>
            <a:r>
              <a:rPr lang="en-US" sz="3400" b="1" i="0" u="none" strike="noStrike" dirty="0">
                <a:solidFill>
                  <a:srgbClr val="FFFFFF"/>
                </a:solidFill>
                <a:effectLst/>
                <a:latin typeface="Cambria" panose="02040503050406030204" pitchFamily="18" charset="0"/>
              </a:rPr>
              <a:t>ytoskeleton</a:t>
            </a:r>
            <a:br>
              <a:rPr lang="en-US" sz="3400" b="1" i="0" u="none" strike="noStrike" dirty="0">
                <a:solidFill>
                  <a:srgbClr val="FFFFFF"/>
                </a:solidFill>
                <a:effectLst/>
                <a:latin typeface="Cambria" panose="02040503050406030204" pitchFamily="18" charset="0"/>
              </a:rPr>
            </a:br>
            <a:r>
              <a:rPr lang="en-US" sz="2000" b="1" i="0" u="none" strike="noStrike" dirty="0">
                <a:solidFill>
                  <a:srgbClr val="FFFFFF"/>
                </a:solidFill>
                <a:effectLst/>
                <a:latin typeface="Cambria" panose="02040503050406030204" pitchFamily="18" charset="0"/>
              </a:rPr>
              <a:t>(Cell skeleton)</a:t>
            </a:r>
            <a:endParaRPr lang="en-TR" sz="2000" dirty="0">
              <a:solidFill>
                <a:srgbClr val="FFFFFF"/>
              </a:solidFill>
              <a:latin typeface="Cambria" panose="02040503050406030204" pitchFamily="18" charset="0"/>
            </a:endParaRPr>
          </a:p>
        </p:txBody>
      </p:sp>
      <p:sp>
        <p:nvSpPr>
          <p:cNvPr id="3" name="Content Placeholder 2">
            <a:extLst>
              <a:ext uri="{FF2B5EF4-FFF2-40B4-BE49-F238E27FC236}">
                <a16:creationId xmlns:a16="http://schemas.microsoft.com/office/drawing/2014/main" id="{828E9C15-269C-284C-B2E0-E1616A6CF75F}"/>
              </a:ext>
            </a:extLst>
          </p:cNvPr>
          <p:cNvSpPr>
            <a:spLocks noGrp="1"/>
          </p:cNvSpPr>
          <p:nvPr>
            <p:ph idx="1"/>
          </p:nvPr>
        </p:nvSpPr>
        <p:spPr>
          <a:xfrm>
            <a:off x="4699818" y="-117115"/>
            <a:ext cx="6848715" cy="2484884"/>
          </a:xfrm>
        </p:spPr>
        <p:txBody>
          <a:bodyPr anchor="ctr">
            <a:normAutofit/>
          </a:bodyPr>
          <a:lstStyle/>
          <a:p>
            <a:pPr algn="just"/>
            <a:r>
              <a:rPr lang="en-US" sz="2000" b="0" i="0" u="none" strike="noStrike" dirty="0">
                <a:effectLst/>
                <a:latin typeface="Cambria" panose="02040503050406030204" pitchFamily="18" charset="0"/>
              </a:rPr>
              <a:t>It is a network of proteins.  These proteins underlie membranes, giving them shape and support, much like scaffolding can support a building. Cytoskeletal proteins run like tracks through cells, enabling the movement of vesicles and organelles like trains on a railroad track.</a:t>
            </a:r>
            <a:endParaRPr lang="en-TR" sz="2000" dirty="0">
              <a:latin typeface="Cambria" panose="02040503050406030204" pitchFamily="18" charset="0"/>
            </a:endParaRPr>
          </a:p>
        </p:txBody>
      </p:sp>
      <p:pic>
        <p:nvPicPr>
          <p:cNvPr id="4" name="Picture 2" descr="figure 1-27">
            <a:hlinkClick r:id="rId2" action="ppaction://hlinkfile"/>
            <a:extLst>
              <a:ext uri="{FF2B5EF4-FFF2-40B4-BE49-F238E27FC236}">
                <a16:creationId xmlns:a16="http://schemas.microsoft.com/office/drawing/2014/main" id="{5E0BBC49-CFD6-0E4F-9BFE-499C94BBE46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61715" y="2068496"/>
            <a:ext cx="6532636" cy="2727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A picture containing colorful&#10;&#10;Description automatically generated">
            <a:extLst>
              <a:ext uri="{FF2B5EF4-FFF2-40B4-BE49-F238E27FC236}">
                <a16:creationId xmlns:a16="http://schemas.microsoft.com/office/drawing/2014/main" id="{9A9B2F72-F827-D046-BDCE-C41FDC0B79B0}"/>
              </a:ext>
            </a:extLst>
          </p:cNvPr>
          <p:cNvPicPr>
            <a:picLocks noChangeAspect="1"/>
          </p:cNvPicPr>
          <p:nvPr/>
        </p:nvPicPr>
        <p:blipFill rotWithShape="1">
          <a:blip r:embed="rId4"/>
          <a:srcRect b="41791"/>
          <a:stretch/>
        </p:blipFill>
        <p:spPr>
          <a:xfrm>
            <a:off x="4961715" y="4810386"/>
            <a:ext cx="6507867" cy="1894082"/>
          </a:xfrm>
          <a:prstGeom prst="rect">
            <a:avLst/>
          </a:prstGeom>
        </p:spPr>
      </p:pic>
    </p:spTree>
    <p:extLst>
      <p:ext uri="{BB962C8B-B14F-4D97-AF65-F5344CB8AC3E}">
        <p14:creationId xmlns:p14="http://schemas.microsoft.com/office/powerpoint/2010/main" val="2215725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6"/>
            <a:ext cx="7205472" cy="1508760"/>
          </a:xfrm>
          <a:prstGeom prst="rect">
            <a:avLst/>
          </a:prstGeom>
          <a:solidFill>
            <a:srgbClr val="C6806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AE7B828-CCD9-E94B-9B5F-D0E31823107C}"/>
              </a:ext>
            </a:extLst>
          </p:cNvPr>
          <p:cNvSpPr>
            <a:spLocks noGrp="1"/>
          </p:cNvSpPr>
          <p:nvPr>
            <p:ph type="title"/>
          </p:nvPr>
        </p:nvSpPr>
        <p:spPr>
          <a:xfrm>
            <a:off x="777240" y="692912"/>
            <a:ext cx="6611112" cy="1045354"/>
          </a:xfrm>
        </p:spPr>
        <p:txBody>
          <a:bodyPr>
            <a:normAutofit/>
          </a:bodyPr>
          <a:lstStyle/>
          <a:p>
            <a:r>
              <a:rPr lang="en-US" sz="4200" b="0" i="0" u="none" strike="noStrike">
                <a:solidFill>
                  <a:srgbClr val="FFFFFF"/>
                </a:solidFill>
                <a:effectLst/>
                <a:latin typeface="arial" panose="020B0604020202020204" pitchFamily="34" charset="0"/>
              </a:rPr>
              <a:t>Cilia and flagella</a:t>
            </a:r>
            <a:endParaRPr lang="en-TR" sz="4200">
              <a:solidFill>
                <a:srgbClr val="FFFFFF"/>
              </a:solidFill>
            </a:endParaRPr>
          </a:p>
        </p:txBody>
      </p:sp>
      <p:sp>
        <p:nvSpPr>
          <p:cNvPr id="34" name="Rectangle 33">
            <a:extLst>
              <a:ext uri="{FF2B5EF4-FFF2-40B4-BE49-F238E27FC236}">
                <a16:creationId xmlns:a16="http://schemas.microsoft.com/office/drawing/2014/main" id="{704CF0C2-D23E-449F-A4D6-61389E112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7264" y="450222"/>
            <a:ext cx="1874520" cy="1506594"/>
          </a:xfrm>
          <a:prstGeom prst="rect">
            <a:avLst/>
          </a:prstGeom>
          <a:solidFill>
            <a:srgbClr val="FF81B1">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6" name="Rectangle 35">
            <a:extLst>
              <a:ext uri="{FF2B5EF4-FFF2-40B4-BE49-F238E27FC236}">
                <a16:creationId xmlns:a16="http://schemas.microsoft.com/office/drawing/2014/main" id="{594DA556-9BAB-455E-A184-EC9F79FC0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0314" y="453269"/>
            <a:ext cx="1862765" cy="1505231"/>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 name="Rectangle 37">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2130552"/>
            <a:ext cx="7205472" cy="427024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873F319-0764-3A4C-BB4A-D1BE7949CDB6}"/>
              </a:ext>
            </a:extLst>
          </p:cNvPr>
          <p:cNvSpPr>
            <a:spLocks noGrp="1"/>
          </p:cNvSpPr>
          <p:nvPr>
            <p:ph idx="1"/>
          </p:nvPr>
        </p:nvSpPr>
        <p:spPr>
          <a:xfrm>
            <a:off x="466344" y="2415827"/>
            <a:ext cx="6922008" cy="4188173"/>
          </a:xfrm>
        </p:spPr>
        <p:txBody>
          <a:bodyPr anchor="ctr">
            <a:noAutofit/>
          </a:bodyPr>
          <a:lstStyle/>
          <a:p>
            <a:r>
              <a:rPr lang="en-US" sz="1600" b="0" i="0" u="none" strike="noStrike" dirty="0">
                <a:effectLst/>
                <a:latin typeface="Cambria" panose="02040503050406030204" pitchFamily="18" charset="0"/>
              </a:rPr>
              <a:t>Cilia and flagella are essentially the same structure, but cilia are typically shorter and more numerous on the surface of the cell whereas flagella are typically longer in length and fewer in number. </a:t>
            </a:r>
          </a:p>
          <a:p>
            <a:r>
              <a:rPr lang="en-US" sz="1600" b="0" i="0" u="none" strike="noStrike" dirty="0">
                <a:effectLst/>
                <a:latin typeface="Cambria" panose="02040503050406030204" pitchFamily="18" charset="0"/>
              </a:rPr>
              <a:t>Cilia and flagella are motile cellular appendages found in most microorganisms (bacteria, </a:t>
            </a:r>
            <a:r>
              <a:rPr lang="en-US" sz="1600" b="0" i="0" u="none" strike="noStrike" dirty="0" err="1">
                <a:effectLst/>
                <a:latin typeface="Cambria" panose="02040503050406030204" pitchFamily="18" charset="0"/>
              </a:rPr>
              <a:t>archea,protists</a:t>
            </a:r>
            <a:r>
              <a:rPr lang="en-US" sz="1600" b="0" i="0" u="none" strike="noStrike" dirty="0">
                <a:effectLst/>
                <a:latin typeface="Cambria" panose="02040503050406030204" pitchFamily="18" charset="0"/>
              </a:rPr>
              <a:t>) and animals, but not in higher plants. Some cells, such as microscopic protists and sperm cells, swim using cilia and flagella.</a:t>
            </a:r>
          </a:p>
          <a:p>
            <a:r>
              <a:rPr lang="en-US" sz="1600" b="0" i="0" u="none" strike="noStrike" dirty="0">
                <a:effectLst/>
                <a:latin typeface="Cambria" panose="02040503050406030204" pitchFamily="18" charset="0"/>
              </a:rPr>
              <a:t>Cilia are found on cells that make up the surfaces of tissues, such as cells in the respiratory and genital tracts of humans, where the cilia beat to move fluid and materials along the surface. For example, The respiratory tract in humans is lined with cilia that keep inhaled dust, smog, and potentially harmful microorganisms from entering the lungs. </a:t>
            </a:r>
            <a:r>
              <a:rPr lang="en-US" sz="1600" dirty="0">
                <a:latin typeface="Cambria" panose="02040503050406030204" pitchFamily="18" charset="0"/>
              </a:rPr>
              <a:t>T</a:t>
            </a:r>
            <a:r>
              <a:rPr lang="en-US" sz="1600" b="0" i="0" u="none" strike="noStrike" dirty="0">
                <a:effectLst/>
                <a:latin typeface="Cambria" panose="02040503050406030204" pitchFamily="18" charset="0"/>
              </a:rPr>
              <a:t>he beating of cilia moves mucus upward where you can cough it out of the body. </a:t>
            </a:r>
          </a:p>
          <a:p>
            <a:r>
              <a:rPr lang="en-US" sz="1600" b="0" i="0" u="none" strike="noStrike" dirty="0">
                <a:effectLst/>
                <a:latin typeface="Cambria" panose="02040503050406030204" pitchFamily="18" charset="0"/>
              </a:rPr>
              <a:t>Flagella are found primarily on gametes. For single-celled eukaryotes (protist), cilia and flagella are essential for the locomotion of individual organisms. </a:t>
            </a:r>
            <a:endParaRPr lang="en-TR" sz="1600" dirty="0">
              <a:latin typeface="Cambria" panose="02040503050406030204" pitchFamily="18" charset="0"/>
            </a:endParaRPr>
          </a:p>
        </p:txBody>
      </p:sp>
      <p:pic>
        <p:nvPicPr>
          <p:cNvPr id="15" name="Picture 14" descr="Diagram&#10;&#10;Description automatically generated">
            <a:extLst>
              <a:ext uri="{FF2B5EF4-FFF2-40B4-BE49-F238E27FC236}">
                <a16:creationId xmlns:a16="http://schemas.microsoft.com/office/drawing/2014/main" id="{F5EF8DC8-BA6C-EC4B-BDE5-6A5028854F6E}"/>
              </a:ext>
            </a:extLst>
          </p:cNvPr>
          <p:cNvPicPr>
            <a:picLocks noChangeAspect="1"/>
          </p:cNvPicPr>
          <p:nvPr/>
        </p:nvPicPr>
        <p:blipFill rotWithShape="1">
          <a:blip r:embed="rId2"/>
          <a:srcRect t="454" r="3" b="6511"/>
          <a:stretch/>
        </p:blipFill>
        <p:spPr>
          <a:xfrm>
            <a:off x="7827264" y="448056"/>
            <a:ext cx="4297502" cy="3198675"/>
          </a:xfrm>
          <a:prstGeom prst="rect">
            <a:avLst/>
          </a:prstGeom>
        </p:spPr>
      </p:pic>
      <p:pic>
        <p:nvPicPr>
          <p:cNvPr id="7" name="Picture 6" descr="A close-up of a plant&#10;&#10;Description automatically generated with low confidence">
            <a:extLst>
              <a:ext uri="{FF2B5EF4-FFF2-40B4-BE49-F238E27FC236}">
                <a16:creationId xmlns:a16="http://schemas.microsoft.com/office/drawing/2014/main" id="{D794CC41-DFEE-D549-9973-E335FADE5D95}"/>
              </a:ext>
            </a:extLst>
          </p:cNvPr>
          <p:cNvPicPr>
            <a:picLocks noChangeAspect="1"/>
          </p:cNvPicPr>
          <p:nvPr/>
        </p:nvPicPr>
        <p:blipFill rotWithShape="1">
          <a:blip r:embed="rId3"/>
          <a:srcRect r="3" b="-3892"/>
          <a:stretch/>
        </p:blipFill>
        <p:spPr>
          <a:xfrm>
            <a:off x="7827264" y="3759201"/>
            <a:ext cx="4117528" cy="2844800"/>
          </a:xfrm>
          <a:prstGeom prst="rect">
            <a:avLst/>
          </a:prstGeom>
        </p:spPr>
      </p:pic>
    </p:spTree>
    <p:extLst>
      <p:ext uri="{BB962C8B-B14F-4D97-AF65-F5344CB8AC3E}">
        <p14:creationId xmlns:p14="http://schemas.microsoft.com/office/powerpoint/2010/main" val="13867676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CF2D5-B39A-0E4E-B218-B00CAD4B1DC8}"/>
              </a:ext>
            </a:extLst>
          </p:cNvPr>
          <p:cNvSpPr>
            <a:spLocks noGrp="1"/>
          </p:cNvSpPr>
          <p:nvPr>
            <p:ph type="title"/>
          </p:nvPr>
        </p:nvSpPr>
        <p:spPr>
          <a:xfrm>
            <a:off x="838200" y="-404132"/>
            <a:ext cx="10515600" cy="1325563"/>
          </a:xfrm>
        </p:spPr>
        <p:txBody>
          <a:bodyPr>
            <a:normAutofit/>
          </a:bodyPr>
          <a:lstStyle/>
          <a:p>
            <a:pPr algn="ctr"/>
            <a:r>
              <a:rPr lang="tr-TR" sz="3000" dirty="0" err="1">
                <a:latin typeface="Cambria" panose="02040503050406030204" pitchFamily="18" charset="0"/>
              </a:rPr>
              <a:t>Function</a:t>
            </a:r>
            <a:r>
              <a:rPr lang="tr-TR" sz="3000" dirty="0">
                <a:latin typeface="Cambria" panose="02040503050406030204" pitchFamily="18" charset="0"/>
              </a:rPr>
              <a:t> of </a:t>
            </a:r>
            <a:r>
              <a:rPr lang="en-TR" sz="3000" dirty="0">
                <a:latin typeface="Cambria" panose="02040503050406030204" pitchFamily="18" charset="0"/>
              </a:rPr>
              <a:t>cillia in lung airway </a:t>
            </a:r>
          </a:p>
        </p:txBody>
      </p:sp>
      <p:pic>
        <p:nvPicPr>
          <p:cNvPr id="4" name="Online Media 3" descr="Mucociliary clearance">
            <a:hlinkClick r:id="" action="ppaction://media"/>
            <a:extLst>
              <a:ext uri="{FF2B5EF4-FFF2-40B4-BE49-F238E27FC236}">
                <a16:creationId xmlns:a16="http://schemas.microsoft.com/office/drawing/2014/main" id="{83F8D8B3-465B-DC45-8443-12CBB68EB6FF}"/>
              </a:ext>
            </a:extLst>
          </p:cNvPr>
          <p:cNvPicPr>
            <a:picLocks noGrp="1" noRot="1" noChangeAspect="1"/>
          </p:cNvPicPr>
          <p:nvPr>
            <p:ph idx="1"/>
            <a:videoFile r:link="rId1"/>
          </p:nvPr>
        </p:nvPicPr>
        <p:blipFill>
          <a:blip r:embed="rId3"/>
          <a:stretch>
            <a:fillRect/>
          </a:stretch>
        </p:blipFill>
        <p:spPr>
          <a:xfrm>
            <a:off x="630475" y="537029"/>
            <a:ext cx="10723325" cy="6059089"/>
          </a:xfrm>
          <a:prstGeom prst="rect">
            <a:avLst/>
          </a:prstGeom>
        </p:spPr>
      </p:pic>
    </p:spTree>
    <p:extLst>
      <p:ext uri="{BB962C8B-B14F-4D97-AF65-F5344CB8AC3E}">
        <p14:creationId xmlns:p14="http://schemas.microsoft.com/office/powerpoint/2010/main" val="2752546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037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8FB570-8096-824D-95E4-16655BFDA2E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Animal Cell</a:t>
            </a:r>
            <a:br>
              <a:rPr lang="en-US" sz="2600" kern="1200">
                <a:solidFill>
                  <a:srgbClr val="FFFFFF"/>
                </a:solidFill>
                <a:latin typeface="+mj-lt"/>
                <a:ea typeface="+mj-ea"/>
                <a:cs typeface="+mj-cs"/>
              </a:rPr>
            </a:br>
            <a:r>
              <a:rPr lang="en-US" sz="2600" kern="1200">
                <a:solidFill>
                  <a:srgbClr val="FFFFFF"/>
                </a:solidFill>
                <a:latin typeface="+mj-lt"/>
                <a:ea typeface="+mj-ea"/>
                <a:cs typeface="+mj-cs"/>
              </a:rPr>
              <a:t>vs</a:t>
            </a:r>
            <a:br>
              <a:rPr lang="en-US" sz="2600" kern="1200">
                <a:solidFill>
                  <a:srgbClr val="FFFFFF"/>
                </a:solidFill>
                <a:latin typeface="+mj-lt"/>
                <a:ea typeface="+mj-ea"/>
                <a:cs typeface="+mj-cs"/>
              </a:rPr>
            </a:br>
            <a:r>
              <a:rPr lang="en-US" sz="2600" kern="1200">
                <a:solidFill>
                  <a:srgbClr val="FFFFFF"/>
                </a:solidFill>
                <a:latin typeface="+mj-lt"/>
                <a:ea typeface="+mj-ea"/>
                <a:cs typeface="+mj-cs"/>
              </a:rPr>
              <a:t>Plant Cell</a:t>
            </a:r>
          </a:p>
        </p:txBody>
      </p:sp>
      <p:pic>
        <p:nvPicPr>
          <p:cNvPr id="7" name="Picture 6" descr="Diagram, schematic&#10;&#10;Description automatically generated">
            <a:extLst>
              <a:ext uri="{FF2B5EF4-FFF2-40B4-BE49-F238E27FC236}">
                <a16:creationId xmlns:a16="http://schemas.microsoft.com/office/drawing/2014/main" id="{9ABE9154-CAA6-E54D-B706-90204E70D54F}"/>
              </a:ext>
            </a:extLst>
          </p:cNvPr>
          <p:cNvPicPr>
            <a:picLocks noChangeAspect="1"/>
          </p:cNvPicPr>
          <p:nvPr/>
        </p:nvPicPr>
        <p:blipFill>
          <a:blip r:embed="rId2"/>
          <a:stretch>
            <a:fillRect/>
          </a:stretch>
        </p:blipFill>
        <p:spPr>
          <a:xfrm>
            <a:off x="4038600" y="1405625"/>
            <a:ext cx="7188199" cy="4043361"/>
          </a:xfrm>
          <a:prstGeom prst="rect">
            <a:avLst/>
          </a:prstGeom>
        </p:spPr>
      </p:pic>
    </p:spTree>
    <p:extLst>
      <p:ext uri="{BB962C8B-B14F-4D97-AF65-F5344CB8AC3E}">
        <p14:creationId xmlns:p14="http://schemas.microsoft.com/office/powerpoint/2010/main" val="101449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B7096F8-0918-4740-9623-C0C63FB51506}"/>
              </a:ext>
            </a:extLst>
          </p:cNvPr>
          <p:cNvSpPr>
            <a:spLocks noGrp="1"/>
          </p:cNvSpPr>
          <p:nvPr>
            <p:ph type="title"/>
          </p:nvPr>
        </p:nvSpPr>
        <p:spPr>
          <a:xfrm>
            <a:off x="732970" y="294538"/>
            <a:ext cx="10878459" cy="1033669"/>
          </a:xfrm>
        </p:spPr>
        <p:txBody>
          <a:bodyPr>
            <a:noAutofit/>
          </a:bodyPr>
          <a:lstStyle/>
          <a:p>
            <a:r>
              <a:rPr lang="en-US" sz="3000" dirty="0">
                <a:solidFill>
                  <a:srgbClr val="FFFFFF"/>
                </a:solidFill>
                <a:latin typeface="Cambria" panose="02040503050406030204" pitchFamily="18" charset="0"/>
              </a:rPr>
              <a:t>Organisms are classified into </a:t>
            </a:r>
            <a:r>
              <a:rPr lang="en-US" sz="3000" b="1" dirty="0">
                <a:solidFill>
                  <a:srgbClr val="FFFFFF"/>
                </a:solidFill>
                <a:latin typeface="Cambria" panose="02040503050406030204" pitchFamily="18" charset="0"/>
              </a:rPr>
              <a:t>three domains</a:t>
            </a:r>
            <a:r>
              <a:rPr lang="en-US" sz="3000" dirty="0">
                <a:solidFill>
                  <a:srgbClr val="FFFFFF"/>
                </a:solidFill>
                <a:latin typeface="Cambria" panose="02040503050406030204" pitchFamily="18" charset="0"/>
              </a:rPr>
              <a:t> and </a:t>
            </a:r>
            <a:r>
              <a:rPr lang="en-US" sz="3000" b="1" dirty="0">
                <a:solidFill>
                  <a:srgbClr val="FFFFFF"/>
                </a:solidFill>
                <a:latin typeface="Cambria" panose="02040503050406030204" pitchFamily="18" charset="0"/>
              </a:rPr>
              <a:t>six kingdoms</a:t>
            </a:r>
            <a:endParaRPr lang="en-TR" sz="3000" b="1" dirty="0">
              <a:solidFill>
                <a:srgbClr val="FFFFFF"/>
              </a:solidFill>
              <a:latin typeface="Cambria" panose="02040503050406030204" pitchFamily="18" charset="0"/>
            </a:endParaRPr>
          </a:p>
        </p:txBody>
      </p:sp>
      <p:sp>
        <p:nvSpPr>
          <p:cNvPr id="11" name="Content Placeholder 2">
            <a:extLst>
              <a:ext uri="{FF2B5EF4-FFF2-40B4-BE49-F238E27FC236}">
                <a16:creationId xmlns:a16="http://schemas.microsoft.com/office/drawing/2014/main" id="{B4A817AE-9E04-9146-AB86-41F73411D292}"/>
              </a:ext>
            </a:extLst>
          </p:cNvPr>
          <p:cNvSpPr>
            <a:spLocks noGrp="1"/>
          </p:cNvSpPr>
          <p:nvPr>
            <p:ph idx="1"/>
          </p:nvPr>
        </p:nvSpPr>
        <p:spPr>
          <a:xfrm>
            <a:off x="446511" y="2709351"/>
            <a:ext cx="5465064" cy="3410712"/>
          </a:xfrm>
        </p:spPr>
        <p:txBody>
          <a:bodyPr anchor="t">
            <a:noAutofit/>
          </a:bodyPr>
          <a:lstStyle/>
          <a:p>
            <a:pPr fontAlgn="base"/>
            <a:r>
              <a:rPr lang="en-US" sz="2000" b="0" i="0" u="none" strike="noStrike" dirty="0">
                <a:effectLst/>
                <a:latin typeface="Cambria" panose="02040503050406030204" pitchFamily="18" charset="0"/>
              </a:rPr>
              <a:t>The domains are;</a:t>
            </a:r>
          </a:p>
          <a:p>
            <a:pPr lvl="1" fontAlgn="base"/>
            <a:r>
              <a:rPr lang="en-US" sz="2000" b="0" i="0" u="none" strike="noStrike" dirty="0">
                <a:effectLst/>
                <a:latin typeface="Cambria" panose="02040503050406030204" pitchFamily="18" charset="0"/>
              </a:rPr>
              <a:t>Archaea</a:t>
            </a:r>
          </a:p>
          <a:p>
            <a:pPr lvl="1" fontAlgn="base"/>
            <a:r>
              <a:rPr lang="en-US" sz="2000" b="0" i="0" u="none" strike="noStrike" dirty="0">
                <a:effectLst/>
                <a:latin typeface="Cambria" panose="02040503050406030204" pitchFamily="18" charset="0"/>
              </a:rPr>
              <a:t>Bacteria</a:t>
            </a:r>
          </a:p>
          <a:p>
            <a:pPr lvl="1" fontAlgn="base"/>
            <a:r>
              <a:rPr lang="en-US" sz="2000" b="0" i="0" u="none" strike="noStrike" dirty="0">
                <a:effectLst/>
                <a:latin typeface="Cambria" panose="02040503050406030204" pitchFamily="18" charset="0"/>
              </a:rPr>
              <a:t>Eukarya</a:t>
            </a:r>
          </a:p>
          <a:p>
            <a:pPr fontAlgn="base"/>
            <a:r>
              <a:rPr lang="en-US" sz="2000" b="0" i="0" u="none" strike="noStrike" dirty="0">
                <a:effectLst/>
                <a:latin typeface="Cambria" panose="02040503050406030204" pitchFamily="18" charset="0"/>
              </a:rPr>
              <a:t>The kingdoms are;</a:t>
            </a:r>
          </a:p>
          <a:p>
            <a:pPr lvl="1" fontAlgn="base"/>
            <a:r>
              <a:rPr lang="en-US" sz="2000" b="0" i="0" u="none" strike="noStrike" dirty="0">
                <a:effectLst/>
                <a:latin typeface="Cambria" panose="02040503050406030204" pitchFamily="18" charset="0"/>
              </a:rPr>
              <a:t>Archaebacteria (ancient bacteria)</a:t>
            </a:r>
          </a:p>
          <a:p>
            <a:pPr lvl="1" fontAlgn="base"/>
            <a:r>
              <a:rPr lang="en-US" sz="2000" b="0" i="0" u="none" strike="noStrike" dirty="0">
                <a:effectLst/>
                <a:latin typeface="Cambria" panose="02040503050406030204" pitchFamily="18" charset="0"/>
              </a:rPr>
              <a:t>Eubacteria (true bacteria)</a:t>
            </a:r>
          </a:p>
          <a:p>
            <a:pPr lvl="1" fontAlgn="base"/>
            <a:r>
              <a:rPr lang="en-US" sz="2000" b="0" i="0" u="none" strike="noStrike" dirty="0">
                <a:effectLst/>
                <a:latin typeface="Cambria" panose="02040503050406030204" pitchFamily="18" charset="0"/>
              </a:rPr>
              <a:t>Protista</a:t>
            </a:r>
          </a:p>
          <a:p>
            <a:pPr lvl="1" fontAlgn="base"/>
            <a:r>
              <a:rPr lang="en-US" sz="2000" b="0" i="0" u="none" strike="noStrike" dirty="0">
                <a:effectLst/>
                <a:latin typeface="Cambria" panose="02040503050406030204" pitchFamily="18" charset="0"/>
              </a:rPr>
              <a:t>Fungi</a:t>
            </a:r>
          </a:p>
          <a:p>
            <a:pPr lvl="1" fontAlgn="base"/>
            <a:r>
              <a:rPr lang="en-US" sz="2000" b="0" i="0" u="none" strike="noStrike" dirty="0">
                <a:effectLst/>
                <a:latin typeface="Cambria" panose="02040503050406030204" pitchFamily="18" charset="0"/>
              </a:rPr>
              <a:t>Plantae</a:t>
            </a:r>
          </a:p>
          <a:p>
            <a:pPr lvl="1" fontAlgn="base"/>
            <a:r>
              <a:rPr lang="en-US" sz="2000" b="0" i="0" u="none" strike="noStrike" dirty="0">
                <a:effectLst/>
                <a:latin typeface="Cambria" panose="02040503050406030204" pitchFamily="18" charset="0"/>
              </a:rPr>
              <a:t>Animalia</a:t>
            </a:r>
          </a:p>
          <a:p>
            <a:endParaRPr lang="en-TR" sz="2000" dirty="0">
              <a:latin typeface="Cambria" panose="02040503050406030204" pitchFamily="18" charset="0"/>
            </a:endParaRPr>
          </a:p>
        </p:txBody>
      </p:sp>
      <p:pic>
        <p:nvPicPr>
          <p:cNvPr id="13" name="Picture 12">
            <a:extLst>
              <a:ext uri="{FF2B5EF4-FFF2-40B4-BE49-F238E27FC236}">
                <a16:creationId xmlns:a16="http://schemas.microsoft.com/office/drawing/2014/main" id="{8B5C089B-10EE-4743-847A-C059D4C05288}"/>
              </a:ext>
            </a:extLst>
          </p:cNvPr>
          <p:cNvPicPr>
            <a:picLocks noChangeAspect="1"/>
          </p:cNvPicPr>
          <p:nvPr/>
        </p:nvPicPr>
        <p:blipFill rotWithShape="1">
          <a:blip r:embed="rId2"/>
          <a:srcRect t="14228"/>
          <a:stretch/>
        </p:blipFill>
        <p:spPr>
          <a:xfrm>
            <a:off x="4841769" y="2185137"/>
            <a:ext cx="6903720" cy="4441092"/>
          </a:xfrm>
          <a:prstGeom prst="rect">
            <a:avLst/>
          </a:prstGeom>
        </p:spPr>
      </p:pic>
    </p:spTree>
    <p:extLst>
      <p:ext uri="{BB962C8B-B14F-4D97-AF65-F5344CB8AC3E}">
        <p14:creationId xmlns:p14="http://schemas.microsoft.com/office/powerpoint/2010/main" val="20804524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8FB570-8096-824D-95E4-16655BFDA2E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Cambria" panose="02040503050406030204" pitchFamily="18" charset="0"/>
              </a:rPr>
              <a:t>Animal Cell</a:t>
            </a:r>
            <a:br>
              <a:rPr lang="en-US" sz="3600" kern="1200" dirty="0">
                <a:solidFill>
                  <a:srgbClr val="FFFFFF"/>
                </a:solidFill>
                <a:latin typeface="Cambria" panose="02040503050406030204" pitchFamily="18" charset="0"/>
              </a:rPr>
            </a:br>
            <a:r>
              <a:rPr lang="en-US" sz="3600" kern="1200" dirty="0">
                <a:solidFill>
                  <a:srgbClr val="FFFFFF"/>
                </a:solidFill>
                <a:latin typeface="Cambria" panose="02040503050406030204" pitchFamily="18" charset="0"/>
              </a:rPr>
              <a:t>vs</a:t>
            </a:r>
            <a:br>
              <a:rPr lang="en-US" sz="3600" kern="1200" dirty="0">
                <a:solidFill>
                  <a:srgbClr val="FFFFFF"/>
                </a:solidFill>
                <a:latin typeface="Cambria" panose="02040503050406030204" pitchFamily="18" charset="0"/>
              </a:rPr>
            </a:br>
            <a:r>
              <a:rPr lang="en-US" sz="3600" kern="1200" dirty="0">
                <a:solidFill>
                  <a:srgbClr val="FFFFFF"/>
                </a:solidFill>
                <a:latin typeface="Cambria" panose="02040503050406030204" pitchFamily="18" charset="0"/>
              </a:rPr>
              <a:t>Plant Cell</a:t>
            </a:r>
          </a:p>
        </p:txBody>
      </p:sp>
      <p:graphicFrame>
        <p:nvGraphicFramePr>
          <p:cNvPr id="4" name="Table 3">
            <a:extLst>
              <a:ext uri="{FF2B5EF4-FFF2-40B4-BE49-F238E27FC236}">
                <a16:creationId xmlns:a16="http://schemas.microsoft.com/office/drawing/2014/main" id="{4FCF3321-1BEF-7C46-86E9-2A0DA651CEAD}"/>
              </a:ext>
            </a:extLst>
          </p:cNvPr>
          <p:cNvGraphicFramePr>
            <a:graphicFrameLocks noGrp="1"/>
          </p:cNvGraphicFramePr>
          <p:nvPr>
            <p:extLst>
              <p:ext uri="{D42A27DB-BD31-4B8C-83A1-F6EECF244321}">
                <p14:modId xmlns:p14="http://schemas.microsoft.com/office/powerpoint/2010/main" val="2127612509"/>
              </p:ext>
            </p:extLst>
          </p:nvPr>
        </p:nvGraphicFramePr>
        <p:xfrm>
          <a:off x="4527804" y="983085"/>
          <a:ext cx="7030213" cy="5072217"/>
        </p:xfrm>
        <a:graphic>
          <a:graphicData uri="http://schemas.openxmlformats.org/drawingml/2006/table">
            <a:tbl>
              <a:tblPr firstRow="1" bandRow="1"/>
              <a:tblGrid>
                <a:gridCol w="3565913">
                  <a:extLst>
                    <a:ext uri="{9D8B030D-6E8A-4147-A177-3AD203B41FA5}">
                      <a16:colId xmlns:a16="http://schemas.microsoft.com/office/drawing/2014/main" val="2240404906"/>
                    </a:ext>
                  </a:extLst>
                </a:gridCol>
                <a:gridCol w="3464300">
                  <a:extLst>
                    <a:ext uri="{9D8B030D-6E8A-4147-A177-3AD203B41FA5}">
                      <a16:colId xmlns:a16="http://schemas.microsoft.com/office/drawing/2014/main" val="1561711620"/>
                    </a:ext>
                  </a:extLst>
                </a:gridCol>
              </a:tblGrid>
              <a:tr h="351707">
                <a:tc>
                  <a:txBody>
                    <a:bodyPr/>
                    <a:lstStyle/>
                    <a:p>
                      <a:pPr algn="ctr"/>
                      <a:r>
                        <a:rPr lang="en-US" sz="1500" b="1">
                          <a:effectLst/>
                        </a:rPr>
                        <a:t>Animal Cell</a:t>
                      </a:r>
                      <a:endParaRPr lang="en-US" sz="1500">
                        <a:effectLst/>
                      </a:endParaRPr>
                    </a:p>
                  </a:txBody>
                  <a:tcPr marL="61776" marR="61776" marT="38610" marB="38610" anchor="ctr">
                    <a:lnL w="9525" cap="flat" cmpd="sng" algn="ctr">
                      <a:solidFill>
                        <a:srgbClr val="C5C5C5"/>
                      </a:solidFill>
                      <a:prstDash val="solid"/>
                      <a:round/>
                      <a:headEnd type="none" w="med" len="med"/>
                      <a:tailEnd type="none" w="med" len="med"/>
                    </a:lnL>
                    <a:lnR w="9525" cap="flat" cmpd="sng" algn="ctr">
                      <a:solidFill>
                        <a:srgbClr val="C5C5C5"/>
                      </a:solidFill>
                      <a:prstDash val="solid"/>
                      <a:round/>
                      <a:headEnd type="none" w="med" len="med"/>
                      <a:tailEnd type="none" w="med" len="med"/>
                    </a:lnR>
                    <a:lnT w="9525" cap="flat" cmpd="sng" algn="ctr">
                      <a:solidFill>
                        <a:srgbClr val="C5C5C5"/>
                      </a:solidFill>
                      <a:prstDash val="solid"/>
                      <a:round/>
                      <a:headEnd type="none" w="med" len="med"/>
                      <a:tailEnd type="none" w="med" len="med"/>
                    </a:lnT>
                    <a:lnB w="9525" cap="flat" cmpd="sng" algn="ctr">
                      <a:solidFill>
                        <a:srgbClr val="C5C5C5"/>
                      </a:solidFill>
                      <a:prstDash val="solid"/>
                      <a:round/>
                      <a:headEnd type="none" w="med" len="med"/>
                      <a:tailEnd type="none" w="med" len="med"/>
                    </a:lnB>
                  </a:tcPr>
                </a:tc>
                <a:tc>
                  <a:txBody>
                    <a:bodyPr/>
                    <a:lstStyle/>
                    <a:p>
                      <a:pPr algn="ctr"/>
                      <a:r>
                        <a:rPr lang="en-US" sz="1500" b="1">
                          <a:effectLst/>
                        </a:rPr>
                        <a:t>Plant cell</a:t>
                      </a:r>
                      <a:endParaRPr lang="en-US" sz="1500">
                        <a:effectLst/>
                      </a:endParaRPr>
                    </a:p>
                  </a:txBody>
                  <a:tcPr marL="61776" marR="61776" marT="38610" marB="38610" anchor="ctr">
                    <a:lnL w="9525" cap="flat" cmpd="sng" algn="ctr">
                      <a:solidFill>
                        <a:srgbClr val="C5C5C5"/>
                      </a:solidFill>
                      <a:prstDash val="solid"/>
                      <a:round/>
                      <a:headEnd type="none" w="med" len="med"/>
                      <a:tailEnd type="none" w="med" len="med"/>
                    </a:lnL>
                    <a:lnR w="9525" cap="flat" cmpd="sng" algn="ctr">
                      <a:solidFill>
                        <a:srgbClr val="C5C5C5"/>
                      </a:solidFill>
                      <a:prstDash val="solid"/>
                      <a:round/>
                      <a:headEnd type="none" w="med" len="med"/>
                      <a:tailEnd type="none" w="med" len="med"/>
                    </a:lnR>
                    <a:lnT w="9525" cap="flat" cmpd="sng" algn="ctr">
                      <a:solidFill>
                        <a:srgbClr val="C5C5C5"/>
                      </a:solidFill>
                      <a:prstDash val="solid"/>
                      <a:round/>
                      <a:headEnd type="none" w="med" len="med"/>
                      <a:tailEnd type="none" w="med" len="med"/>
                    </a:lnT>
                    <a:lnB w="9525" cap="flat" cmpd="sng" algn="ctr">
                      <a:solidFill>
                        <a:srgbClr val="C5C5C5"/>
                      </a:solidFill>
                      <a:prstDash val="solid"/>
                      <a:round/>
                      <a:headEnd type="none" w="med" len="med"/>
                      <a:tailEnd type="none" w="med" len="med"/>
                    </a:lnB>
                  </a:tcPr>
                </a:tc>
                <a:extLst>
                  <a:ext uri="{0D108BD9-81ED-4DB2-BD59-A6C34878D82A}">
                    <a16:rowId xmlns:a16="http://schemas.microsoft.com/office/drawing/2014/main" val="2594498230"/>
                  </a:ext>
                </a:extLst>
              </a:tr>
              <a:tr h="580446">
                <a:tc>
                  <a:txBody>
                    <a:bodyPr/>
                    <a:lstStyle/>
                    <a:p>
                      <a:r>
                        <a:rPr lang="en-US" sz="1500">
                          <a:effectLst/>
                        </a:rPr>
                        <a:t>It does not have a cell wall.</a:t>
                      </a:r>
                    </a:p>
                  </a:txBody>
                  <a:tcPr marL="61776" marR="61776" marT="38610" marB="38610" anchor="ctr">
                    <a:lnL w="9525" cap="flat" cmpd="sng" algn="ctr">
                      <a:solidFill>
                        <a:srgbClr val="C5C5C5"/>
                      </a:solidFill>
                      <a:prstDash val="solid"/>
                      <a:round/>
                      <a:headEnd type="none" w="med" len="med"/>
                      <a:tailEnd type="none" w="med" len="med"/>
                    </a:lnL>
                    <a:lnR w="9525" cap="flat" cmpd="sng" algn="ctr">
                      <a:solidFill>
                        <a:srgbClr val="C5C5C5"/>
                      </a:solidFill>
                      <a:prstDash val="solid"/>
                      <a:round/>
                      <a:headEnd type="none" w="med" len="med"/>
                      <a:tailEnd type="none" w="med" len="med"/>
                    </a:lnR>
                    <a:lnT w="9525" cap="flat" cmpd="sng" algn="ctr">
                      <a:solidFill>
                        <a:srgbClr val="C5C5C5"/>
                      </a:solidFill>
                      <a:prstDash val="solid"/>
                      <a:round/>
                      <a:headEnd type="none" w="med" len="med"/>
                      <a:tailEnd type="none" w="med" len="med"/>
                    </a:lnT>
                    <a:lnB w="9525" cap="flat" cmpd="sng" algn="ctr">
                      <a:solidFill>
                        <a:srgbClr val="C5C5C5"/>
                      </a:solidFill>
                      <a:prstDash val="solid"/>
                      <a:round/>
                      <a:headEnd type="none" w="med" len="med"/>
                      <a:tailEnd type="none" w="med" len="med"/>
                    </a:lnB>
                  </a:tcPr>
                </a:tc>
                <a:tc>
                  <a:txBody>
                    <a:bodyPr/>
                    <a:lstStyle/>
                    <a:p>
                      <a:r>
                        <a:rPr lang="en-US" sz="1500">
                          <a:effectLst/>
                        </a:rPr>
                        <a:t>It consists of a cellulose cell wall outside the cell membrane.</a:t>
                      </a:r>
                    </a:p>
                  </a:txBody>
                  <a:tcPr marL="61776" marR="61776" marT="38610" marB="38610" anchor="ctr">
                    <a:lnL w="9525" cap="flat" cmpd="sng" algn="ctr">
                      <a:solidFill>
                        <a:srgbClr val="C5C5C5"/>
                      </a:solidFill>
                      <a:prstDash val="solid"/>
                      <a:round/>
                      <a:headEnd type="none" w="med" len="med"/>
                      <a:tailEnd type="none" w="med" len="med"/>
                    </a:lnL>
                    <a:lnR w="9525" cap="flat" cmpd="sng" algn="ctr">
                      <a:solidFill>
                        <a:srgbClr val="C5C5C5"/>
                      </a:solidFill>
                      <a:prstDash val="solid"/>
                      <a:round/>
                      <a:headEnd type="none" w="med" len="med"/>
                      <a:tailEnd type="none" w="med" len="med"/>
                    </a:lnR>
                    <a:lnT w="9525" cap="flat" cmpd="sng" algn="ctr">
                      <a:solidFill>
                        <a:srgbClr val="C5C5C5"/>
                      </a:solidFill>
                      <a:prstDash val="solid"/>
                      <a:round/>
                      <a:headEnd type="none" w="med" len="med"/>
                      <a:tailEnd type="none" w="med" len="med"/>
                    </a:lnT>
                    <a:lnB w="9525" cap="flat" cmpd="sng" algn="ctr">
                      <a:solidFill>
                        <a:srgbClr val="C5C5C5"/>
                      </a:solidFill>
                      <a:prstDash val="solid"/>
                      <a:round/>
                      <a:headEnd type="none" w="med" len="med"/>
                      <a:tailEnd type="none" w="med" len="med"/>
                    </a:lnB>
                  </a:tcPr>
                </a:tc>
                <a:extLst>
                  <a:ext uri="{0D108BD9-81ED-4DB2-BD59-A6C34878D82A}">
                    <a16:rowId xmlns:a16="http://schemas.microsoft.com/office/drawing/2014/main" val="1987460086"/>
                  </a:ext>
                </a:extLst>
              </a:tr>
              <a:tr h="351707">
                <a:tc>
                  <a:txBody>
                    <a:bodyPr/>
                    <a:lstStyle/>
                    <a:p>
                      <a:r>
                        <a:rPr lang="en-US" sz="1500">
                          <a:effectLst/>
                        </a:rPr>
                        <a:t>Are irregular or round in shape.</a:t>
                      </a:r>
                    </a:p>
                  </a:txBody>
                  <a:tcPr marL="61776" marR="61776" marT="38610" marB="38610" anchor="ctr">
                    <a:lnL w="9525" cap="flat" cmpd="sng" algn="ctr">
                      <a:solidFill>
                        <a:srgbClr val="C5C5C5"/>
                      </a:solidFill>
                      <a:prstDash val="solid"/>
                      <a:round/>
                      <a:headEnd type="none" w="med" len="med"/>
                      <a:tailEnd type="none" w="med" len="med"/>
                    </a:lnL>
                    <a:lnR w="9525" cap="flat" cmpd="sng" algn="ctr">
                      <a:solidFill>
                        <a:srgbClr val="C5C5C5"/>
                      </a:solidFill>
                      <a:prstDash val="solid"/>
                      <a:round/>
                      <a:headEnd type="none" w="med" len="med"/>
                      <a:tailEnd type="none" w="med" len="med"/>
                    </a:lnR>
                    <a:lnT w="9525" cap="flat" cmpd="sng" algn="ctr">
                      <a:solidFill>
                        <a:srgbClr val="C5C5C5"/>
                      </a:solidFill>
                      <a:prstDash val="solid"/>
                      <a:round/>
                      <a:headEnd type="none" w="med" len="med"/>
                      <a:tailEnd type="none" w="med" len="med"/>
                    </a:lnT>
                    <a:lnB w="9525" cap="flat" cmpd="sng" algn="ctr">
                      <a:solidFill>
                        <a:srgbClr val="C5C5C5"/>
                      </a:solidFill>
                      <a:prstDash val="solid"/>
                      <a:round/>
                      <a:headEnd type="none" w="med" len="med"/>
                      <a:tailEnd type="none" w="med" len="med"/>
                    </a:lnB>
                  </a:tcPr>
                </a:tc>
                <a:tc>
                  <a:txBody>
                    <a:bodyPr/>
                    <a:lstStyle/>
                    <a:p>
                      <a:r>
                        <a:rPr lang="en-US" sz="1500">
                          <a:effectLst/>
                        </a:rPr>
                        <a:t>Are square or rectangular in shape.</a:t>
                      </a:r>
                    </a:p>
                  </a:txBody>
                  <a:tcPr marL="61776" marR="61776" marT="38610" marB="38610" anchor="ctr">
                    <a:lnL w="9525" cap="flat" cmpd="sng" algn="ctr">
                      <a:solidFill>
                        <a:srgbClr val="C5C5C5"/>
                      </a:solidFill>
                      <a:prstDash val="solid"/>
                      <a:round/>
                      <a:headEnd type="none" w="med" len="med"/>
                      <a:tailEnd type="none" w="med" len="med"/>
                    </a:lnL>
                    <a:lnR w="9525" cap="flat" cmpd="sng" algn="ctr">
                      <a:solidFill>
                        <a:srgbClr val="C5C5C5"/>
                      </a:solidFill>
                      <a:prstDash val="solid"/>
                      <a:round/>
                      <a:headEnd type="none" w="med" len="med"/>
                      <a:tailEnd type="none" w="med" len="med"/>
                    </a:lnR>
                    <a:lnT w="9525" cap="flat" cmpd="sng" algn="ctr">
                      <a:solidFill>
                        <a:srgbClr val="C5C5C5"/>
                      </a:solidFill>
                      <a:prstDash val="solid"/>
                      <a:round/>
                      <a:headEnd type="none" w="med" len="med"/>
                      <a:tailEnd type="none" w="med" len="med"/>
                    </a:lnT>
                    <a:lnB w="9525" cap="flat" cmpd="sng" algn="ctr">
                      <a:solidFill>
                        <a:srgbClr val="C5C5C5"/>
                      </a:solidFill>
                      <a:prstDash val="solid"/>
                      <a:round/>
                      <a:headEnd type="none" w="med" len="med"/>
                      <a:tailEnd type="none" w="med" len="med"/>
                    </a:lnB>
                  </a:tcPr>
                </a:tc>
                <a:extLst>
                  <a:ext uri="{0D108BD9-81ED-4DB2-BD59-A6C34878D82A}">
                    <a16:rowId xmlns:a16="http://schemas.microsoft.com/office/drawing/2014/main" val="2355242984"/>
                  </a:ext>
                </a:extLst>
              </a:tr>
              <a:tr h="580446">
                <a:tc>
                  <a:txBody>
                    <a:bodyPr/>
                    <a:lstStyle/>
                    <a:p>
                      <a:r>
                        <a:rPr lang="en-US" sz="1500" dirty="0">
                          <a:effectLst/>
                        </a:rPr>
                        <a:t>Centrosomes and centrioles are present.</a:t>
                      </a:r>
                    </a:p>
                  </a:txBody>
                  <a:tcPr marL="61776" marR="61776" marT="38610" marB="38610" anchor="ctr">
                    <a:lnL w="9525" cap="flat" cmpd="sng" algn="ctr">
                      <a:solidFill>
                        <a:srgbClr val="C5C5C5"/>
                      </a:solidFill>
                      <a:prstDash val="solid"/>
                      <a:round/>
                      <a:headEnd type="none" w="med" len="med"/>
                      <a:tailEnd type="none" w="med" len="med"/>
                    </a:lnL>
                    <a:lnR w="9525" cap="flat" cmpd="sng" algn="ctr">
                      <a:solidFill>
                        <a:srgbClr val="C5C5C5"/>
                      </a:solidFill>
                      <a:prstDash val="solid"/>
                      <a:round/>
                      <a:headEnd type="none" w="med" len="med"/>
                      <a:tailEnd type="none" w="med" len="med"/>
                    </a:lnR>
                    <a:lnT w="9525" cap="flat" cmpd="sng" algn="ctr">
                      <a:solidFill>
                        <a:srgbClr val="C5C5C5"/>
                      </a:solidFill>
                      <a:prstDash val="solid"/>
                      <a:round/>
                      <a:headEnd type="none" w="med" len="med"/>
                      <a:tailEnd type="none" w="med" len="med"/>
                    </a:lnT>
                    <a:lnB w="9525" cap="flat" cmpd="sng" algn="ctr">
                      <a:solidFill>
                        <a:srgbClr val="C5C5C5"/>
                      </a:solidFill>
                      <a:prstDash val="solid"/>
                      <a:round/>
                      <a:headEnd type="none" w="med" len="med"/>
                      <a:tailEnd type="none" w="med" len="med"/>
                    </a:lnB>
                  </a:tcPr>
                </a:tc>
                <a:tc>
                  <a:txBody>
                    <a:bodyPr/>
                    <a:lstStyle/>
                    <a:p>
                      <a:r>
                        <a:rPr lang="en-US" sz="1500">
                          <a:effectLst/>
                        </a:rPr>
                        <a:t>Centrosomes and centrioles are absent.</a:t>
                      </a:r>
                    </a:p>
                  </a:txBody>
                  <a:tcPr marL="61776" marR="61776" marT="38610" marB="38610" anchor="ctr">
                    <a:lnL w="9525" cap="flat" cmpd="sng" algn="ctr">
                      <a:solidFill>
                        <a:srgbClr val="C5C5C5"/>
                      </a:solidFill>
                      <a:prstDash val="solid"/>
                      <a:round/>
                      <a:headEnd type="none" w="med" len="med"/>
                      <a:tailEnd type="none" w="med" len="med"/>
                    </a:lnL>
                    <a:lnR w="9525" cap="flat" cmpd="sng" algn="ctr">
                      <a:solidFill>
                        <a:srgbClr val="C5C5C5"/>
                      </a:solidFill>
                      <a:prstDash val="solid"/>
                      <a:round/>
                      <a:headEnd type="none" w="med" len="med"/>
                      <a:tailEnd type="none" w="med" len="med"/>
                    </a:lnR>
                    <a:lnT w="9525" cap="flat" cmpd="sng" algn="ctr">
                      <a:solidFill>
                        <a:srgbClr val="C5C5C5"/>
                      </a:solidFill>
                      <a:prstDash val="solid"/>
                      <a:round/>
                      <a:headEnd type="none" w="med" len="med"/>
                      <a:tailEnd type="none" w="med" len="med"/>
                    </a:lnT>
                    <a:lnB w="9525" cap="flat" cmpd="sng" algn="ctr">
                      <a:solidFill>
                        <a:srgbClr val="C5C5C5"/>
                      </a:solidFill>
                      <a:prstDash val="solid"/>
                      <a:round/>
                      <a:headEnd type="none" w="med" len="med"/>
                      <a:tailEnd type="none" w="med" len="med"/>
                    </a:lnB>
                  </a:tcPr>
                </a:tc>
                <a:extLst>
                  <a:ext uri="{0D108BD9-81ED-4DB2-BD59-A6C34878D82A}">
                    <a16:rowId xmlns:a16="http://schemas.microsoft.com/office/drawing/2014/main" val="3201857202"/>
                  </a:ext>
                </a:extLst>
              </a:tr>
              <a:tr h="351707">
                <a:tc>
                  <a:txBody>
                    <a:bodyPr/>
                    <a:lstStyle/>
                    <a:p>
                      <a:r>
                        <a:rPr lang="en-US" sz="1500" dirty="0">
                          <a:effectLst/>
                        </a:rPr>
                        <a:t>Plastids (chloroplast) are absent</a:t>
                      </a:r>
                    </a:p>
                  </a:txBody>
                  <a:tcPr marL="61776" marR="61776" marT="38610" marB="38610" anchor="ctr">
                    <a:lnL w="9525" cap="flat" cmpd="sng" algn="ctr">
                      <a:solidFill>
                        <a:srgbClr val="C5C5C5"/>
                      </a:solidFill>
                      <a:prstDash val="solid"/>
                      <a:round/>
                      <a:headEnd type="none" w="med" len="med"/>
                      <a:tailEnd type="none" w="med" len="med"/>
                    </a:lnL>
                    <a:lnR w="9525" cap="flat" cmpd="sng" algn="ctr">
                      <a:solidFill>
                        <a:srgbClr val="C5C5C5"/>
                      </a:solidFill>
                      <a:prstDash val="solid"/>
                      <a:round/>
                      <a:headEnd type="none" w="med" len="med"/>
                      <a:tailEnd type="none" w="med" len="med"/>
                    </a:lnR>
                    <a:lnT w="9525" cap="flat" cmpd="sng" algn="ctr">
                      <a:solidFill>
                        <a:srgbClr val="C5C5C5"/>
                      </a:solidFill>
                      <a:prstDash val="solid"/>
                      <a:round/>
                      <a:headEnd type="none" w="med" len="med"/>
                      <a:tailEnd type="none" w="med" len="med"/>
                    </a:lnT>
                    <a:lnB w="9525" cap="flat" cmpd="sng" algn="ctr">
                      <a:solidFill>
                        <a:srgbClr val="C5C5C5"/>
                      </a:solidFill>
                      <a:prstDash val="solid"/>
                      <a:round/>
                      <a:headEnd type="none" w="med" len="med"/>
                      <a:tailEnd type="none" w="med" len="med"/>
                    </a:lnB>
                  </a:tcPr>
                </a:tc>
                <a:tc>
                  <a:txBody>
                    <a:bodyPr/>
                    <a:lstStyle/>
                    <a:p>
                      <a:r>
                        <a:rPr lang="en-US" sz="1500">
                          <a:effectLst/>
                        </a:rPr>
                        <a:t>Plastids are present.</a:t>
                      </a:r>
                    </a:p>
                  </a:txBody>
                  <a:tcPr marL="61776" marR="61776" marT="38610" marB="38610" anchor="ctr">
                    <a:lnL w="9525" cap="flat" cmpd="sng" algn="ctr">
                      <a:solidFill>
                        <a:srgbClr val="C5C5C5"/>
                      </a:solidFill>
                      <a:prstDash val="solid"/>
                      <a:round/>
                      <a:headEnd type="none" w="med" len="med"/>
                      <a:tailEnd type="none" w="med" len="med"/>
                    </a:lnL>
                    <a:lnR w="9525" cap="flat" cmpd="sng" algn="ctr">
                      <a:solidFill>
                        <a:srgbClr val="C5C5C5"/>
                      </a:solidFill>
                      <a:prstDash val="solid"/>
                      <a:round/>
                      <a:headEnd type="none" w="med" len="med"/>
                      <a:tailEnd type="none" w="med" len="med"/>
                    </a:lnR>
                    <a:lnT w="9525" cap="flat" cmpd="sng" algn="ctr">
                      <a:solidFill>
                        <a:srgbClr val="C5C5C5"/>
                      </a:solidFill>
                      <a:prstDash val="solid"/>
                      <a:round/>
                      <a:headEnd type="none" w="med" len="med"/>
                      <a:tailEnd type="none" w="med" len="med"/>
                    </a:lnT>
                    <a:lnB w="9525" cap="flat" cmpd="sng" algn="ctr">
                      <a:solidFill>
                        <a:srgbClr val="C5C5C5"/>
                      </a:solidFill>
                      <a:prstDash val="solid"/>
                      <a:round/>
                      <a:headEnd type="none" w="med" len="med"/>
                      <a:tailEnd type="none" w="med" len="med"/>
                    </a:lnB>
                  </a:tcPr>
                </a:tc>
                <a:extLst>
                  <a:ext uri="{0D108BD9-81ED-4DB2-BD59-A6C34878D82A}">
                    <a16:rowId xmlns:a16="http://schemas.microsoft.com/office/drawing/2014/main" val="3717785911"/>
                  </a:ext>
                </a:extLst>
              </a:tr>
              <a:tr h="580446">
                <a:tc>
                  <a:txBody>
                    <a:bodyPr/>
                    <a:lstStyle/>
                    <a:p>
                      <a:r>
                        <a:rPr lang="en-US" sz="1500">
                          <a:effectLst/>
                        </a:rPr>
                        <a:t>Vacuoles are usually small and sometimes they are absent.</a:t>
                      </a:r>
                    </a:p>
                  </a:txBody>
                  <a:tcPr marL="61776" marR="61776" marT="38610" marB="38610" anchor="ctr">
                    <a:lnL w="9525" cap="flat" cmpd="sng" algn="ctr">
                      <a:solidFill>
                        <a:srgbClr val="C5C5C5"/>
                      </a:solidFill>
                      <a:prstDash val="solid"/>
                      <a:round/>
                      <a:headEnd type="none" w="med" len="med"/>
                      <a:tailEnd type="none" w="med" len="med"/>
                    </a:lnL>
                    <a:lnR w="9525" cap="flat" cmpd="sng" algn="ctr">
                      <a:solidFill>
                        <a:srgbClr val="C5C5C5"/>
                      </a:solidFill>
                      <a:prstDash val="solid"/>
                      <a:round/>
                      <a:headEnd type="none" w="med" len="med"/>
                      <a:tailEnd type="none" w="med" len="med"/>
                    </a:lnR>
                    <a:lnT w="9525" cap="flat" cmpd="sng" algn="ctr">
                      <a:solidFill>
                        <a:srgbClr val="C5C5C5"/>
                      </a:solidFill>
                      <a:prstDash val="solid"/>
                      <a:round/>
                      <a:headEnd type="none" w="med" len="med"/>
                      <a:tailEnd type="none" w="med" len="med"/>
                    </a:lnT>
                    <a:lnB w="9525" cap="flat" cmpd="sng" algn="ctr">
                      <a:solidFill>
                        <a:srgbClr val="C5C5C5"/>
                      </a:solidFill>
                      <a:prstDash val="solid"/>
                      <a:round/>
                      <a:headEnd type="none" w="med" len="med"/>
                      <a:tailEnd type="none" w="med" len="med"/>
                    </a:lnB>
                  </a:tcPr>
                </a:tc>
                <a:tc>
                  <a:txBody>
                    <a:bodyPr/>
                    <a:lstStyle/>
                    <a:p>
                      <a:r>
                        <a:rPr lang="en-US" sz="1500">
                          <a:effectLst/>
                        </a:rPr>
                        <a:t>Vacuoles are few large or single and centrally positioned vacuole.</a:t>
                      </a:r>
                    </a:p>
                  </a:txBody>
                  <a:tcPr marL="61776" marR="61776" marT="38610" marB="38610" anchor="ctr">
                    <a:lnL w="9525" cap="flat" cmpd="sng" algn="ctr">
                      <a:solidFill>
                        <a:srgbClr val="C5C5C5"/>
                      </a:solidFill>
                      <a:prstDash val="solid"/>
                      <a:round/>
                      <a:headEnd type="none" w="med" len="med"/>
                      <a:tailEnd type="none" w="med" len="med"/>
                    </a:lnL>
                    <a:lnR w="9525" cap="flat" cmpd="sng" algn="ctr">
                      <a:solidFill>
                        <a:srgbClr val="C5C5C5"/>
                      </a:solidFill>
                      <a:prstDash val="solid"/>
                      <a:round/>
                      <a:headEnd type="none" w="med" len="med"/>
                      <a:tailEnd type="none" w="med" len="med"/>
                    </a:lnR>
                    <a:lnT w="9525" cap="flat" cmpd="sng" algn="ctr">
                      <a:solidFill>
                        <a:srgbClr val="C5C5C5"/>
                      </a:solidFill>
                      <a:prstDash val="solid"/>
                      <a:round/>
                      <a:headEnd type="none" w="med" len="med"/>
                      <a:tailEnd type="none" w="med" len="med"/>
                    </a:lnT>
                    <a:lnB w="9525" cap="flat" cmpd="sng" algn="ctr">
                      <a:solidFill>
                        <a:srgbClr val="C5C5C5"/>
                      </a:solidFill>
                      <a:prstDash val="solid"/>
                      <a:round/>
                      <a:headEnd type="none" w="med" len="med"/>
                      <a:tailEnd type="none" w="med" len="med"/>
                    </a:lnB>
                  </a:tcPr>
                </a:tc>
                <a:extLst>
                  <a:ext uri="{0D108BD9-81ED-4DB2-BD59-A6C34878D82A}">
                    <a16:rowId xmlns:a16="http://schemas.microsoft.com/office/drawing/2014/main" val="3860122497"/>
                  </a:ext>
                </a:extLst>
              </a:tr>
              <a:tr h="351707">
                <a:tc>
                  <a:txBody>
                    <a:bodyPr/>
                    <a:lstStyle/>
                    <a:p>
                      <a:r>
                        <a:rPr lang="en-US" sz="1500" dirty="0">
                          <a:effectLst/>
                        </a:rPr>
                        <a:t>Cilia is present in most animal cells.</a:t>
                      </a:r>
                    </a:p>
                    <a:p>
                      <a:r>
                        <a:rPr lang="en-US" sz="1500" dirty="0">
                          <a:effectLst/>
                        </a:rPr>
                        <a:t>Flagella is present in some animals  (sperm)</a:t>
                      </a:r>
                    </a:p>
                  </a:txBody>
                  <a:tcPr marL="61776" marR="61776" marT="38610" marB="38610" anchor="ctr">
                    <a:lnL w="9525" cap="flat" cmpd="sng" algn="ctr">
                      <a:solidFill>
                        <a:srgbClr val="C5C5C5"/>
                      </a:solidFill>
                      <a:prstDash val="solid"/>
                      <a:round/>
                      <a:headEnd type="none" w="med" len="med"/>
                      <a:tailEnd type="none" w="med" len="med"/>
                    </a:lnL>
                    <a:lnR w="9525" cap="flat" cmpd="sng" algn="ctr">
                      <a:solidFill>
                        <a:srgbClr val="C5C5C5"/>
                      </a:solidFill>
                      <a:prstDash val="solid"/>
                      <a:round/>
                      <a:headEnd type="none" w="med" len="med"/>
                      <a:tailEnd type="none" w="med" len="med"/>
                    </a:lnR>
                    <a:lnT w="9525" cap="flat" cmpd="sng" algn="ctr">
                      <a:solidFill>
                        <a:srgbClr val="C5C5C5"/>
                      </a:solidFill>
                      <a:prstDash val="solid"/>
                      <a:round/>
                      <a:headEnd type="none" w="med" len="med"/>
                      <a:tailEnd type="none" w="med" len="med"/>
                    </a:lnT>
                    <a:lnB w="9525" cap="flat" cmpd="sng" algn="ctr">
                      <a:solidFill>
                        <a:srgbClr val="C5C5C5"/>
                      </a:solidFill>
                      <a:prstDash val="solid"/>
                      <a:round/>
                      <a:headEnd type="none" w="med" len="med"/>
                      <a:tailEnd type="none" w="med" len="med"/>
                    </a:lnB>
                  </a:tcPr>
                </a:tc>
                <a:tc>
                  <a:txBody>
                    <a:bodyPr/>
                    <a:lstStyle/>
                    <a:p>
                      <a:r>
                        <a:rPr lang="en-US" sz="1500" dirty="0">
                          <a:effectLst/>
                        </a:rPr>
                        <a:t>Cilia and flagella are absent. </a:t>
                      </a:r>
                    </a:p>
                  </a:txBody>
                  <a:tcPr marL="61776" marR="61776" marT="38610" marB="38610" anchor="ctr">
                    <a:lnL w="9525" cap="flat" cmpd="sng" algn="ctr">
                      <a:solidFill>
                        <a:srgbClr val="C5C5C5"/>
                      </a:solidFill>
                      <a:prstDash val="solid"/>
                      <a:round/>
                      <a:headEnd type="none" w="med" len="med"/>
                      <a:tailEnd type="none" w="med" len="med"/>
                    </a:lnL>
                    <a:lnR w="9525" cap="flat" cmpd="sng" algn="ctr">
                      <a:solidFill>
                        <a:srgbClr val="C5C5C5"/>
                      </a:solidFill>
                      <a:prstDash val="solid"/>
                      <a:round/>
                      <a:headEnd type="none" w="med" len="med"/>
                      <a:tailEnd type="none" w="med" len="med"/>
                    </a:lnR>
                    <a:lnT w="9525" cap="flat" cmpd="sng" algn="ctr">
                      <a:solidFill>
                        <a:srgbClr val="C5C5C5"/>
                      </a:solidFill>
                      <a:prstDash val="solid"/>
                      <a:round/>
                      <a:headEnd type="none" w="med" len="med"/>
                      <a:tailEnd type="none" w="med" len="med"/>
                    </a:lnT>
                    <a:lnB w="9525" cap="flat" cmpd="sng" algn="ctr">
                      <a:solidFill>
                        <a:srgbClr val="C5C5C5"/>
                      </a:solidFill>
                      <a:prstDash val="solid"/>
                      <a:round/>
                      <a:headEnd type="none" w="med" len="med"/>
                      <a:tailEnd type="none" w="med" len="med"/>
                    </a:lnB>
                  </a:tcPr>
                </a:tc>
                <a:extLst>
                  <a:ext uri="{0D108BD9-81ED-4DB2-BD59-A6C34878D82A}">
                    <a16:rowId xmlns:a16="http://schemas.microsoft.com/office/drawing/2014/main" val="591518189"/>
                  </a:ext>
                </a:extLst>
              </a:tr>
              <a:tr h="580446">
                <a:tc>
                  <a:txBody>
                    <a:bodyPr/>
                    <a:lstStyle/>
                    <a:p>
                      <a:r>
                        <a:rPr lang="en-US" sz="1500" dirty="0">
                          <a:effectLst/>
                        </a:rPr>
                        <a:t>Mitochondria is present and numerous in number.</a:t>
                      </a:r>
                    </a:p>
                  </a:txBody>
                  <a:tcPr marL="61776" marR="61776" marT="38610" marB="38610" anchor="ctr">
                    <a:lnL w="9525" cap="flat" cmpd="sng" algn="ctr">
                      <a:solidFill>
                        <a:srgbClr val="C5C5C5"/>
                      </a:solidFill>
                      <a:prstDash val="solid"/>
                      <a:round/>
                      <a:headEnd type="none" w="med" len="med"/>
                      <a:tailEnd type="none" w="med" len="med"/>
                    </a:lnL>
                    <a:lnR w="9525" cap="flat" cmpd="sng" algn="ctr">
                      <a:solidFill>
                        <a:srgbClr val="C5C5C5"/>
                      </a:solidFill>
                      <a:prstDash val="solid"/>
                      <a:round/>
                      <a:headEnd type="none" w="med" len="med"/>
                      <a:tailEnd type="none" w="med" len="med"/>
                    </a:lnR>
                    <a:lnT w="9525" cap="flat" cmpd="sng" algn="ctr">
                      <a:solidFill>
                        <a:srgbClr val="C5C5C5"/>
                      </a:solidFill>
                      <a:prstDash val="solid"/>
                      <a:round/>
                      <a:headEnd type="none" w="med" len="med"/>
                      <a:tailEnd type="none" w="med" len="med"/>
                    </a:lnT>
                    <a:lnB w="9525" cap="flat" cmpd="sng" algn="ctr">
                      <a:solidFill>
                        <a:srgbClr val="C5C5C5"/>
                      </a:solidFill>
                      <a:prstDash val="solid"/>
                      <a:round/>
                      <a:headEnd type="none" w="med" len="med"/>
                      <a:tailEnd type="none" w="med" len="med"/>
                    </a:lnB>
                  </a:tcPr>
                </a:tc>
                <a:tc>
                  <a:txBody>
                    <a:bodyPr/>
                    <a:lstStyle/>
                    <a:p>
                      <a:r>
                        <a:rPr lang="en-US" sz="1500">
                          <a:effectLst/>
                        </a:rPr>
                        <a:t>Mitochondria is present but fewer in number</a:t>
                      </a:r>
                    </a:p>
                  </a:txBody>
                  <a:tcPr marL="61776" marR="61776" marT="38610" marB="38610" anchor="ctr">
                    <a:lnL w="9525" cap="flat" cmpd="sng" algn="ctr">
                      <a:solidFill>
                        <a:srgbClr val="C5C5C5"/>
                      </a:solidFill>
                      <a:prstDash val="solid"/>
                      <a:round/>
                      <a:headEnd type="none" w="med" len="med"/>
                      <a:tailEnd type="none" w="med" len="med"/>
                    </a:lnL>
                    <a:lnR w="9525" cap="flat" cmpd="sng" algn="ctr">
                      <a:solidFill>
                        <a:srgbClr val="C5C5C5"/>
                      </a:solidFill>
                      <a:prstDash val="solid"/>
                      <a:round/>
                      <a:headEnd type="none" w="med" len="med"/>
                      <a:tailEnd type="none" w="med" len="med"/>
                    </a:lnR>
                    <a:lnT w="9525" cap="flat" cmpd="sng" algn="ctr">
                      <a:solidFill>
                        <a:srgbClr val="C5C5C5"/>
                      </a:solidFill>
                      <a:prstDash val="solid"/>
                      <a:round/>
                      <a:headEnd type="none" w="med" len="med"/>
                      <a:tailEnd type="none" w="med" len="med"/>
                    </a:lnT>
                    <a:lnB w="9525" cap="flat" cmpd="sng" algn="ctr">
                      <a:solidFill>
                        <a:srgbClr val="C5C5C5"/>
                      </a:solidFill>
                      <a:prstDash val="solid"/>
                      <a:round/>
                      <a:headEnd type="none" w="med" len="med"/>
                      <a:tailEnd type="none" w="med" len="med"/>
                    </a:lnB>
                  </a:tcPr>
                </a:tc>
                <a:extLst>
                  <a:ext uri="{0D108BD9-81ED-4DB2-BD59-A6C34878D82A}">
                    <a16:rowId xmlns:a16="http://schemas.microsoft.com/office/drawing/2014/main" val="423293740"/>
                  </a:ext>
                </a:extLst>
              </a:tr>
              <a:tr h="580446">
                <a:tc>
                  <a:txBody>
                    <a:bodyPr/>
                    <a:lstStyle/>
                    <a:p>
                      <a:r>
                        <a:rPr lang="en-US" sz="1500">
                          <a:effectLst/>
                        </a:rPr>
                        <a:t>The mode of nutrition is heterotrophic.</a:t>
                      </a:r>
                    </a:p>
                  </a:txBody>
                  <a:tcPr marL="61776" marR="61776" marT="38610" marB="38610" anchor="ctr">
                    <a:lnL w="9525" cap="flat" cmpd="sng" algn="ctr">
                      <a:solidFill>
                        <a:srgbClr val="C5C5C5"/>
                      </a:solidFill>
                      <a:prstDash val="solid"/>
                      <a:round/>
                      <a:headEnd type="none" w="med" len="med"/>
                      <a:tailEnd type="none" w="med" len="med"/>
                    </a:lnL>
                    <a:lnR w="9525" cap="flat" cmpd="sng" algn="ctr">
                      <a:solidFill>
                        <a:srgbClr val="C5C5C5"/>
                      </a:solidFill>
                      <a:prstDash val="solid"/>
                      <a:round/>
                      <a:headEnd type="none" w="med" len="med"/>
                      <a:tailEnd type="none" w="med" len="med"/>
                    </a:lnR>
                    <a:lnT w="9525" cap="flat" cmpd="sng" algn="ctr">
                      <a:solidFill>
                        <a:srgbClr val="C5C5C5"/>
                      </a:solidFill>
                      <a:prstDash val="solid"/>
                      <a:round/>
                      <a:headEnd type="none" w="med" len="med"/>
                      <a:tailEnd type="none" w="med" len="med"/>
                    </a:lnT>
                    <a:lnB w="9525" cap="flat" cmpd="sng" algn="ctr">
                      <a:solidFill>
                        <a:srgbClr val="C5C5C5"/>
                      </a:solidFill>
                      <a:prstDash val="solid"/>
                      <a:round/>
                      <a:headEnd type="none" w="med" len="med"/>
                      <a:tailEnd type="none" w="med" len="med"/>
                    </a:lnB>
                  </a:tcPr>
                </a:tc>
                <a:tc>
                  <a:txBody>
                    <a:bodyPr/>
                    <a:lstStyle/>
                    <a:p>
                      <a:r>
                        <a:rPr lang="en-US" sz="1500">
                          <a:effectLst/>
                        </a:rPr>
                        <a:t>The mode of nutrition is primarily autotrophic.</a:t>
                      </a:r>
                    </a:p>
                  </a:txBody>
                  <a:tcPr marL="61776" marR="61776" marT="38610" marB="38610" anchor="ctr">
                    <a:lnL w="9525" cap="flat" cmpd="sng" algn="ctr">
                      <a:solidFill>
                        <a:srgbClr val="C5C5C5"/>
                      </a:solidFill>
                      <a:prstDash val="solid"/>
                      <a:round/>
                      <a:headEnd type="none" w="med" len="med"/>
                      <a:tailEnd type="none" w="med" len="med"/>
                    </a:lnL>
                    <a:lnR w="9525" cap="flat" cmpd="sng" algn="ctr">
                      <a:solidFill>
                        <a:srgbClr val="C5C5C5"/>
                      </a:solidFill>
                      <a:prstDash val="solid"/>
                      <a:round/>
                      <a:headEnd type="none" w="med" len="med"/>
                      <a:tailEnd type="none" w="med" len="med"/>
                    </a:lnR>
                    <a:lnT w="9525" cap="flat" cmpd="sng" algn="ctr">
                      <a:solidFill>
                        <a:srgbClr val="C5C5C5"/>
                      </a:solidFill>
                      <a:prstDash val="solid"/>
                      <a:round/>
                      <a:headEnd type="none" w="med" len="med"/>
                      <a:tailEnd type="none" w="med" len="med"/>
                    </a:lnT>
                    <a:lnB w="9525" cap="flat" cmpd="sng" algn="ctr">
                      <a:solidFill>
                        <a:srgbClr val="C5C5C5"/>
                      </a:solidFill>
                      <a:prstDash val="solid"/>
                      <a:round/>
                      <a:headEnd type="none" w="med" len="med"/>
                      <a:tailEnd type="none" w="med" len="med"/>
                    </a:lnB>
                  </a:tcPr>
                </a:tc>
                <a:extLst>
                  <a:ext uri="{0D108BD9-81ED-4DB2-BD59-A6C34878D82A}">
                    <a16:rowId xmlns:a16="http://schemas.microsoft.com/office/drawing/2014/main" val="3396314920"/>
                  </a:ext>
                </a:extLst>
              </a:tr>
              <a:tr h="580446">
                <a:tc>
                  <a:txBody>
                    <a:bodyPr/>
                    <a:lstStyle/>
                    <a:p>
                      <a:r>
                        <a:rPr lang="en-US" sz="1500">
                          <a:effectLst/>
                        </a:rPr>
                        <a:t>Single highly complex and prominent Golgi apparatus is present.</a:t>
                      </a:r>
                    </a:p>
                  </a:txBody>
                  <a:tcPr marL="61776" marR="61776" marT="38610" marB="38610" anchor="ctr">
                    <a:lnL w="9525" cap="flat" cmpd="sng" algn="ctr">
                      <a:solidFill>
                        <a:srgbClr val="C5C5C5"/>
                      </a:solidFill>
                      <a:prstDash val="solid"/>
                      <a:round/>
                      <a:headEnd type="none" w="med" len="med"/>
                      <a:tailEnd type="none" w="med" len="med"/>
                    </a:lnL>
                    <a:lnR w="9525" cap="flat" cmpd="sng" algn="ctr">
                      <a:solidFill>
                        <a:srgbClr val="C5C5C5"/>
                      </a:solidFill>
                      <a:prstDash val="solid"/>
                      <a:round/>
                      <a:headEnd type="none" w="med" len="med"/>
                      <a:tailEnd type="none" w="med" len="med"/>
                    </a:lnR>
                    <a:lnT w="9525" cap="flat" cmpd="sng" algn="ctr">
                      <a:solidFill>
                        <a:srgbClr val="C5C5C5"/>
                      </a:solidFill>
                      <a:prstDash val="solid"/>
                      <a:round/>
                      <a:headEnd type="none" w="med" len="med"/>
                      <a:tailEnd type="none" w="med" len="med"/>
                    </a:lnT>
                    <a:lnB w="9525" cap="flat" cmpd="sng" algn="ctr">
                      <a:solidFill>
                        <a:srgbClr val="C5C5C5"/>
                      </a:solidFill>
                      <a:prstDash val="solid"/>
                      <a:round/>
                      <a:headEnd type="none" w="med" len="med"/>
                      <a:tailEnd type="none" w="med" len="med"/>
                    </a:lnB>
                  </a:tcPr>
                </a:tc>
                <a:tc>
                  <a:txBody>
                    <a:bodyPr/>
                    <a:lstStyle/>
                    <a:p>
                      <a:r>
                        <a:rPr lang="en-US" sz="1500" dirty="0">
                          <a:effectLst/>
                        </a:rPr>
                        <a:t>Many simpler units of Golgi apparatus called dictyosomes are present.</a:t>
                      </a:r>
                    </a:p>
                  </a:txBody>
                  <a:tcPr marL="61776" marR="61776" marT="38610" marB="38610" anchor="ctr">
                    <a:lnL w="9525" cap="flat" cmpd="sng" algn="ctr">
                      <a:solidFill>
                        <a:srgbClr val="C5C5C5"/>
                      </a:solidFill>
                      <a:prstDash val="solid"/>
                      <a:round/>
                      <a:headEnd type="none" w="med" len="med"/>
                      <a:tailEnd type="none" w="med" len="med"/>
                    </a:lnL>
                    <a:lnR w="9525" cap="flat" cmpd="sng" algn="ctr">
                      <a:solidFill>
                        <a:srgbClr val="C5C5C5"/>
                      </a:solidFill>
                      <a:prstDash val="solid"/>
                      <a:round/>
                      <a:headEnd type="none" w="med" len="med"/>
                      <a:tailEnd type="none" w="med" len="med"/>
                    </a:lnR>
                    <a:lnT w="9525" cap="flat" cmpd="sng" algn="ctr">
                      <a:solidFill>
                        <a:srgbClr val="C5C5C5"/>
                      </a:solidFill>
                      <a:prstDash val="solid"/>
                      <a:round/>
                      <a:headEnd type="none" w="med" len="med"/>
                      <a:tailEnd type="none" w="med" len="med"/>
                    </a:lnT>
                    <a:lnB w="9525" cap="flat" cmpd="sng" algn="ctr">
                      <a:solidFill>
                        <a:srgbClr val="C5C5C5"/>
                      </a:solidFill>
                      <a:prstDash val="solid"/>
                      <a:round/>
                      <a:headEnd type="none" w="med" len="med"/>
                      <a:tailEnd type="none" w="med" len="med"/>
                    </a:lnB>
                  </a:tcPr>
                </a:tc>
                <a:extLst>
                  <a:ext uri="{0D108BD9-81ED-4DB2-BD59-A6C34878D82A}">
                    <a16:rowId xmlns:a16="http://schemas.microsoft.com/office/drawing/2014/main" val="1187127389"/>
                  </a:ext>
                </a:extLst>
              </a:tr>
            </a:tbl>
          </a:graphicData>
        </a:graphic>
      </p:graphicFrame>
    </p:spTree>
    <p:extLst>
      <p:ext uri="{BB962C8B-B14F-4D97-AF65-F5344CB8AC3E}">
        <p14:creationId xmlns:p14="http://schemas.microsoft.com/office/powerpoint/2010/main" val="2933816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A4F56-7F90-A142-A967-A9F7D9F44F98}"/>
              </a:ext>
            </a:extLst>
          </p:cNvPr>
          <p:cNvSpPr>
            <a:spLocks noGrp="1"/>
          </p:cNvSpPr>
          <p:nvPr>
            <p:ph type="title"/>
          </p:nvPr>
        </p:nvSpPr>
        <p:spPr>
          <a:xfrm>
            <a:off x="838200" y="-353632"/>
            <a:ext cx="10515600" cy="1325563"/>
          </a:xfrm>
        </p:spPr>
        <p:txBody>
          <a:bodyPr>
            <a:normAutofit/>
          </a:bodyPr>
          <a:lstStyle/>
          <a:p>
            <a:pPr algn="ctr"/>
            <a:r>
              <a:rPr lang="en-US" sz="3000" dirty="0">
                <a:latin typeface="Cambria" panose="02040503050406030204" pitchFamily="18" charset="0"/>
              </a:rPr>
              <a:t>P</a:t>
            </a:r>
            <a:r>
              <a:rPr lang="en-TR" sz="3000" dirty="0">
                <a:latin typeface="Cambria" panose="02040503050406030204" pitchFamily="18" charset="0"/>
              </a:rPr>
              <a:t>lant vs Animal cells</a:t>
            </a:r>
          </a:p>
        </p:txBody>
      </p:sp>
      <p:pic>
        <p:nvPicPr>
          <p:cNvPr id="4" name="Online Media 3" descr="PLANT VS ANIMAL CELLS">
            <a:hlinkClick r:id="" action="ppaction://media"/>
            <a:extLst>
              <a:ext uri="{FF2B5EF4-FFF2-40B4-BE49-F238E27FC236}">
                <a16:creationId xmlns:a16="http://schemas.microsoft.com/office/drawing/2014/main" id="{1B1E0263-C7AE-C341-A509-1F53A07865C7}"/>
              </a:ext>
            </a:extLst>
          </p:cNvPr>
          <p:cNvPicPr>
            <a:picLocks noGrp="1" noRot="1" noChangeAspect="1"/>
          </p:cNvPicPr>
          <p:nvPr>
            <p:ph idx="1"/>
            <a:videoFile r:link="rId1"/>
          </p:nvPr>
        </p:nvPicPr>
        <p:blipFill>
          <a:blip r:embed="rId3"/>
          <a:stretch>
            <a:fillRect/>
          </a:stretch>
        </p:blipFill>
        <p:spPr>
          <a:xfrm>
            <a:off x="483626" y="515588"/>
            <a:ext cx="11224747" cy="6342412"/>
          </a:xfrm>
          <a:prstGeom prst="rect">
            <a:avLst/>
          </a:prstGeom>
        </p:spPr>
      </p:pic>
    </p:spTree>
    <p:extLst>
      <p:ext uri="{BB962C8B-B14F-4D97-AF65-F5344CB8AC3E}">
        <p14:creationId xmlns:p14="http://schemas.microsoft.com/office/powerpoint/2010/main" val="105634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8047C-3E9F-2141-8E4A-68280F99724D}"/>
              </a:ext>
            </a:extLst>
          </p:cNvPr>
          <p:cNvSpPr>
            <a:spLocks noGrp="1"/>
          </p:cNvSpPr>
          <p:nvPr>
            <p:ph type="title"/>
          </p:nvPr>
        </p:nvSpPr>
        <p:spPr/>
        <p:txBody>
          <a:bodyPr/>
          <a:lstStyle/>
          <a:p>
            <a:r>
              <a:rPr lang="en-US" b="0" i="0" u="none" strike="noStrike" dirty="0">
                <a:effectLst/>
                <a:latin typeface="Roboto" panose="02000000000000000000" pitchFamily="2" charset="0"/>
              </a:rPr>
              <a:t>Prokaryotic Vs. Eukaryotic Cells</a:t>
            </a:r>
            <a:br>
              <a:rPr lang="en-US" b="0" i="0" u="none" strike="noStrike" dirty="0">
                <a:effectLst/>
                <a:latin typeface="Roboto" panose="02000000000000000000" pitchFamily="2" charset="0"/>
              </a:rPr>
            </a:br>
            <a:r>
              <a:rPr lang="en-US" b="0" i="0" u="none" strike="noStrike" dirty="0">
                <a:effectLst/>
                <a:latin typeface="Roboto" panose="02000000000000000000" pitchFamily="2" charset="0"/>
              </a:rPr>
              <a:t>(recommended to watch)</a:t>
            </a:r>
            <a:endParaRPr lang="en-TR" dirty="0"/>
          </a:p>
        </p:txBody>
      </p:sp>
      <p:pic>
        <p:nvPicPr>
          <p:cNvPr id="4" name="Online Media 3" descr="Prokaryotic Vs. Eukaryotic Cells">
            <a:hlinkClick r:id="" action="ppaction://media"/>
            <a:extLst>
              <a:ext uri="{FF2B5EF4-FFF2-40B4-BE49-F238E27FC236}">
                <a16:creationId xmlns:a16="http://schemas.microsoft.com/office/drawing/2014/main" id="{1C3ECE2D-9926-964E-A6A6-6315BC0E9FA5}"/>
              </a:ext>
            </a:extLst>
          </p:cNvPr>
          <p:cNvPicPr>
            <a:picLocks noGrp="1" noRot="1" noChangeAspect="1"/>
          </p:cNvPicPr>
          <p:nvPr>
            <p:ph idx="1"/>
            <a:videoFile r:link="rId1"/>
          </p:nvPr>
        </p:nvPicPr>
        <p:blipFill>
          <a:blip r:embed="rId3"/>
          <a:stretch>
            <a:fillRect/>
          </a:stretch>
        </p:blipFill>
        <p:spPr>
          <a:xfrm>
            <a:off x="2246313" y="1825625"/>
            <a:ext cx="7700962" cy="4351338"/>
          </a:xfrm>
          <a:prstGeom prst="rect">
            <a:avLst/>
          </a:prstGeom>
        </p:spPr>
      </p:pic>
    </p:spTree>
    <p:extLst>
      <p:ext uri="{BB962C8B-B14F-4D97-AF65-F5344CB8AC3E}">
        <p14:creationId xmlns:p14="http://schemas.microsoft.com/office/powerpoint/2010/main" val="2443669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178A2-7C95-7849-AC9D-09B10F37372C}"/>
              </a:ext>
            </a:extLst>
          </p:cNvPr>
          <p:cNvSpPr>
            <a:spLocks noGrp="1"/>
          </p:cNvSpPr>
          <p:nvPr>
            <p:ph type="title"/>
          </p:nvPr>
        </p:nvSpPr>
        <p:spPr>
          <a:xfrm>
            <a:off x="838200" y="-375104"/>
            <a:ext cx="10515600" cy="1325563"/>
          </a:xfrm>
        </p:spPr>
        <p:txBody>
          <a:bodyPr>
            <a:normAutofit/>
          </a:bodyPr>
          <a:lstStyle/>
          <a:p>
            <a:pPr algn="ctr"/>
            <a:r>
              <a:rPr lang="en-US" sz="3000" b="0" i="0" u="none" strike="noStrike" dirty="0">
                <a:effectLst/>
                <a:latin typeface="Cambria" panose="02040503050406030204" pitchFamily="18" charset="0"/>
              </a:rPr>
              <a:t>Old &amp; Odd: Archaea, Bacteria &amp; Protists</a:t>
            </a:r>
            <a:endParaRPr lang="en-TR" sz="3000" dirty="0">
              <a:latin typeface="Cambria" panose="02040503050406030204" pitchFamily="18" charset="0"/>
            </a:endParaRPr>
          </a:p>
        </p:txBody>
      </p:sp>
      <p:pic>
        <p:nvPicPr>
          <p:cNvPr id="4" name="Online Media 3" descr="Old &amp; Odd: Archaea, Bacteria &amp; Protists - CrashCourse Biology #35">
            <a:hlinkClick r:id="" action="ppaction://media"/>
            <a:extLst>
              <a:ext uri="{FF2B5EF4-FFF2-40B4-BE49-F238E27FC236}">
                <a16:creationId xmlns:a16="http://schemas.microsoft.com/office/drawing/2014/main" id="{9700AAC8-88BA-274B-BD14-BC9D111EB9C1}"/>
              </a:ext>
            </a:extLst>
          </p:cNvPr>
          <p:cNvPicPr>
            <a:picLocks noGrp="1" noRot="1" noChangeAspect="1"/>
          </p:cNvPicPr>
          <p:nvPr>
            <p:ph idx="1"/>
            <a:videoFile r:link="rId1"/>
          </p:nvPr>
        </p:nvPicPr>
        <p:blipFill>
          <a:blip r:embed="rId3"/>
          <a:stretch>
            <a:fillRect/>
          </a:stretch>
        </p:blipFill>
        <p:spPr>
          <a:xfrm>
            <a:off x="556197" y="493487"/>
            <a:ext cx="11079605" cy="6260400"/>
          </a:xfrm>
          <a:prstGeom prst="rect">
            <a:avLst/>
          </a:prstGeom>
        </p:spPr>
      </p:pic>
    </p:spTree>
    <p:extLst>
      <p:ext uri="{BB962C8B-B14F-4D97-AF65-F5344CB8AC3E}">
        <p14:creationId xmlns:p14="http://schemas.microsoft.com/office/powerpoint/2010/main" val="19938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B7096F8-0918-4740-9623-C0C63FB51506}"/>
              </a:ext>
            </a:extLst>
          </p:cNvPr>
          <p:cNvSpPr>
            <a:spLocks noGrp="1"/>
          </p:cNvSpPr>
          <p:nvPr>
            <p:ph type="title"/>
          </p:nvPr>
        </p:nvSpPr>
        <p:spPr>
          <a:xfrm>
            <a:off x="732970" y="294538"/>
            <a:ext cx="9895951" cy="1033669"/>
          </a:xfrm>
        </p:spPr>
        <p:txBody>
          <a:bodyPr>
            <a:normAutofit/>
          </a:bodyPr>
          <a:lstStyle/>
          <a:p>
            <a:r>
              <a:rPr lang="en-US" sz="3000" b="0" i="0" u="none" strike="noStrike" dirty="0">
                <a:solidFill>
                  <a:schemeClr val="bg1"/>
                </a:solidFill>
                <a:effectLst/>
                <a:latin typeface="Cambria" panose="02040503050406030204" pitchFamily="18" charset="0"/>
              </a:rPr>
              <a:t>Prokaryotic cell vs. Eukaryotic cell</a:t>
            </a:r>
            <a:endParaRPr lang="en-TR" sz="3000" dirty="0">
              <a:solidFill>
                <a:srgbClr val="FFFFFF"/>
              </a:solidFill>
            </a:endParaRPr>
          </a:p>
        </p:txBody>
      </p:sp>
      <p:sp>
        <p:nvSpPr>
          <p:cNvPr id="15" name="Content Placeholder 2">
            <a:extLst>
              <a:ext uri="{FF2B5EF4-FFF2-40B4-BE49-F238E27FC236}">
                <a16:creationId xmlns:a16="http://schemas.microsoft.com/office/drawing/2014/main" id="{1AF1952A-8211-D542-9355-D2FC8C8A3374}"/>
              </a:ext>
            </a:extLst>
          </p:cNvPr>
          <p:cNvSpPr>
            <a:spLocks noGrp="1"/>
          </p:cNvSpPr>
          <p:nvPr>
            <p:ph idx="1"/>
          </p:nvPr>
        </p:nvSpPr>
        <p:spPr>
          <a:xfrm>
            <a:off x="471488" y="2660904"/>
            <a:ext cx="4978336" cy="3547872"/>
          </a:xfrm>
        </p:spPr>
        <p:txBody>
          <a:bodyPr anchor="t">
            <a:normAutofit/>
          </a:bodyPr>
          <a:lstStyle/>
          <a:p>
            <a:pPr fontAlgn="base"/>
            <a:r>
              <a:rPr lang="en-US" sz="2200" b="1" i="0" u="none" strike="noStrike" dirty="0">
                <a:effectLst/>
                <a:latin typeface="Cambria" panose="02040503050406030204" pitchFamily="18" charset="0"/>
              </a:rPr>
              <a:t>All living organisms can be grouped into two types based on their fundamental cell structure. </a:t>
            </a:r>
            <a:r>
              <a:rPr lang="en-US" sz="2200" b="0" i="0" u="none" strike="noStrike" dirty="0">
                <a:effectLst/>
                <a:latin typeface="Cambria" panose="02040503050406030204" pitchFamily="18" charset="0"/>
              </a:rPr>
              <a:t>They are prokaryotes and eukaryotes, and the cells they possess are called prokaryotic cells and eukaryotic cells.</a:t>
            </a:r>
          </a:p>
          <a:p>
            <a:r>
              <a:rPr lang="en-US" sz="2200" dirty="0">
                <a:latin typeface="Cambria" panose="02040503050406030204" pitchFamily="18" charset="0"/>
              </a:rPr>
              <a:t>P</a:t>
            </a:r>
            <a:r>
              <a:rPr lang="en-US" sz="2200" b="0" i="0" u="none" strike="noStrike" dirty="0">
                <a:effectLst/>
                <a:latin typeface="Cambria" panose="02040503050406030204" pitchFamily="18" charset="0"/>
              </a:rPr>
              <a:t>rokaryotic cells: NO nucleus </a:t>
            </a:r>
          </a:p>
          <a:p>
            <a:r>
              <a:rPr lang="en-US" sz="2200" b="0" i="0" u="none" strike="noStrike" dirty="0">
                <a:effectLst/>
                <a:latin typeface="Cambria" panose="02040503050406030204" pitchFamily="18" charset="0"/>
              </a:rPr>
              <a:t>Eukaryotic cells: NUCLEUS and other organelles</a:t>
            </a:r>
            <a:endParaRPr lang="en-TR" sz="2200" dirty="0">
              <a:latin typeface="Cambria" panose="02040503050406030204" pitchFamily="18" charset="0"/>
            </a:endParaRPr>
          </a:p>
        </p:txBody>
      </p:sp>
      <p:pic>
        <p:nvPicPr>
          <p:cNvPr id="17" name="Picture 16" descr="Diagram&#10;&#10;Description automatically generated">
            <a:extLst>
              <a:ext uri="{FF2B5EF4-FFF2-40B4-BE49-F238E27FC236}">
                <a16:creationId xmlns:a16="http://schemas.microsoft.com/office/drawing/2014/main" id="{5EFAEFD3-30A6-1A42-BA29-ED1E22CCCC03}"/>
              </a:ext>
            </a:extLst>
          </p:cNvPr>
          <p:cNvPicPr>
            <a:picLocks noChangeAspect="1"/>
          </p:cNvPicPr>
          <p:nvPr/>
        </p:nvPicPr>
        <p:blipFill>
          <a:blip r:embed="rId2"/>
          <a:stretch>
            <a:fillRect/>
          </a:stretch>
        </p:blipFill>
        <p:spPr>
          <a:xfrm>
            <a:off x="5586413" y="2391156"/>
            <a:ext cx="5974651" cy="3853650"/>
          </a:xfrm>
          <a:prstGeom prst="rect">
            <a:avLst/>
          </a:prstGeom>
        </p:spPr>
      </p:pic>
    </p:spTree>
    <p:extLst>
      <p:ext uri="{BB962C8B-B14F-4D97-AF65-F5344CB8AC3E}">
        <p14:creationId xmlns:p14="http://schemas.microsoft.com/office/powerpoint/2010/main" val="1599646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D3211C-79C3-9A45-B9B4-861B2D68DE1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prokaryote</a:t>
            </a:r>
          </a:p>
        </p:txBody>
      </p:sp>
      <p:pic>
        <p:nvPicPr>
          <p:cNvPr id="5" name="Content Placeholder 4" descr="Diagram&#10;&#10;Description automatically generated with medium confidence">
            <a:extLst>
              <a:ext uri="{FF2B5EF4-FFF2-40B4-BE49-F238E27FC236}">
                <a16:creationId xmlns:a16="http://schemas.microsoft.com/office/drawing/2014/main" id="{85828412-EDA0-8D41-82E0-4FB742B997FD}"/>
              </a:ext>
            </a:extLst>
          </p:cNvPr>
          <p:cNvPicPr>
            <a:picLocks noGrp="1" noChangeAspect="1"/>
          </p:cNvPicPr>
          <p:nvPr>
            <p:ph idx="1"/>
          </p:nvPr>
        </p:nvPicPr>
        <p:blipFill>
          <a:blip r:embed="rId2"/>
          <a:stretch>
            <a:fillRect/>
          </a:stretch>
        </p:blipFill>
        <p:spPr>
          <a:xfrm>
            <a:off x="4777316" y="668887"/>
            <a:ext cx="6780700" cy="5517897"/>
          </a:xfrm>
          <a:prstGeom prst="rect">
            <a:avLst/>
          </a:prstGeom>
        </p:spPr>
      </p:pic>
    </p:spTree>
    <p:extLst>
      <p:ext uri="{BB962C8B-B14F-4D97-AF65-F5344CB8AC3E}">
        <p14:creationId xmlns:p14="http://schemas.microsoft.com/office/powerpoint/2010/main" val="1518051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itle 1">
            <a:extLst>
              <a:ext uri="{FF2B5EF4-FFF2-40B4-BE49-F238E27FC236}">
                <a16:creationId xmlns:a16="http://schemas.microsoft.com/office/drawing/2014/main" id="{5991195B-3DDC-984A-BCE1-EBE5BD1D317B}"/>
              </a:ext>
            </a:extLst>
          </p:cNvPr>
          <p:cNvSpPr txBox="1">
            <a:spLocks/>
          </p:cNvSpPr>
          <p:nvPr/>
        </p:nvSpPr>
        <p:spPr>
          <a:xfrm>
            <a:off x="732970" y="294538"/>
            <a:ext cx="9895951" cy="10336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TR" sz="3000">
                <a:solidFill>
                  <a:srgbClr val="FFFFFF"/>
                </a:solidFill>
                <a:latin typeface="Cambria" panose="02040503050406030204" pitchFamily="18" charset="0"/>
              </a:rPr>
              <a:t>Prokaryote</a:t>
            </a:r>
            <a:endParaRPr lang="en-TR" sz="3000" dirty="0">
              <a:solidFill>
                <a:srgbClr val="FFFFFF"/>
              </a:solidFill>
              <a:latin typeface="Cambria" panose="02040503050406030204" pitchFamily="18" charset="0"/>
            </a:endParaRPr>
          </a:p>
        </p:txBody>
      </p:sp>
      <p:sp>
        <p:nvSpPr>
          <p:cNvPr id="21" name="Content Placeholder 2">
            <a:extLst>
              <a:ext uri="{FF2B5EF4-FFF2-40B4-BE49-F238E27FC236}">
                <a16:creationId xmlns:a16="http://schemas.microsoft.com/office/drawing/2014/main" id="{05ED1089-7E82-0245-B7F8-FA9534C9AB48}"/>
              </a:ext>
            </a:extLst>
          </p:cNvPr>
          <p:cNvSpPr>
            <a:spLocks noGrp="1"/>
          </p:cNvSpPr>
          <p:nvPr>
            <p:ph idx="1"/>
          </p:nvPr>
        </p:nvSpPr>
        <p:spPr>
          <a:xfrm>
            <a:off x="645885" y="2174287"/>
            <a:ext cx="11052629" cy="4749025"/>
          </a:xfrm>
        </p:spPr>
        <p:txBody>
          <a:bodyPr anchor="ctr">
            <a:noAutofit/>
          </a:bodyPr>
          <a:lstStyle/>
          <a:p>
            <a:pPr algn="just"/>
            <a:r>
              <a:rPr lang="en-US" sz="1600" b="0" i="0" u="none" strike="noStrike" dirty="0">
                <a:effectLst/>
                <a:latin typeface="Cambria" panose="02040503050406030204" pitchFamily="18" charset="0"/>
              </a:rPr>
              <a:t>The defining difference between prokaryotic and eukaryotic cells is the lack of a ‘true’ nucleus in prokaryotic cells. The word ‘prokaryotic’ means ‘before nucleus’ and eukaryotic cells are thought to have evolved from prokaryotic cells.</a:t>
            </a:r>
            <a:endParaRPr lang="en-US" sz="1600" dirty="0">
              <a:latin typeface="Cambria" panose="02040503050406030204" pitchFamily="18" charset="0"/>
            </a:endParaRPr>
          </a:p>
          <a:p>
            <a:pPr algn="just"/>
            <a:r>
              <a:rPr lang="en-US" sz="1600" dirty="0">
                <a:latin typeface="Cambria" panose="02040503050406030204" pitchFamily="18" charset="0"/>
              </a:rPr>
              <a:t>Prokaryotic cells make up the organisms found in the two Kingdoms of life known as Bacteria and Archaea. Bacteria and archaea are literally found almost everywhere on Earth and in far greater abundance than any eukaryotic organism such as plants and animals.</a:t>
            </a:r>
          </a:p>
          <a:p>
            <a:pPr algn="just"/>
            <a:endParaRPr lang="en-US" sz="1600" dirty="0">
              <a:latin typeface="Cambria" panose="02040503050406030204" pitchFamily="18" charset="0"/>
            </a:endParaRPr>
          </a:p>
          <a:p>
            <a:pPr algn="just"/>
            <a:r>
              <a:rPr lang="en-US" sz="1600" dirty="0">
                <a:latin typeface="Cambria" panose="02040503050406030204" pitchFamily="18" charset="0"/>
              </a:rPr>
              <a:t>METABOLISM OF PROKARYOTIC CELLS</a:t>
            </a:r>
          </a:p>
          <a:p>
            <a:pPr lvl="1" algn="just"/>
            <a:r>
              <a:rPr lang="en-US" sz="1400" dirty="0">
                <a:latin typeface="Cambria" panose="02040503050406030204" pitchFamily="18" charset="0"/>
              </a:rPr>
              <a:t>Prokaryotic organisms have evolved a wide range of ways of to take energy from the environment. Compared to eukaryotic cells that have only evolved to transfer energy through photosynthesis and respiration, prokaryotic cells can obtain energy through photosynthesis, respiration, nitrogen fixation, denitrification, sulfate reduction and methanogenesis. This is the diversity of ways prokaryotic cells can take energy from their surrounding environment.</a:t>
            </a:r>
            <a:endParaRPr lang="en-US" sz="1600" dirty="0">
              <a:latin typeface="Cambria" panose="02040503050406030204" pitchFamily="18" charset="0"/>
            </a:endParaRPr>
          </a:p>
          <a:p>
            <a:pPr algn="just"/>
            <a:r>
              <a:rPr lang="en-US" sz="1600" dirty="0">
                <a:latin typeface="Cambria" panose="02040503050406030204" pitchFamily="18" charset="0"/>
              </a:rPr>
              <a:t>SIZE OF PROKARYOTIC CELLS</a:t>
            </a:r>
          </a:p>
          <a:p>
            <a:pPr lvl="1" algn="just"/>
            <a:r>
              <a:rPr lang="en-US" sz="1400" b="0" i="0" u="none" strike="noStrike" dirty="0">
                <a:effectLst/>
                <a:latin typeface="Cambria" panose="02040503050406030204" pitchFamily="18" charset="0"/>
              </a:rPr>
              <a:t>Prokaryotic cells are tiny. They are about 10% as wide as the eukaryotic cells of plants, animals or fungi. </a:t>
            </a:r>
          </a:p>
          <a:p>
            <a:pPr lvl="1" algn="just"/>
            <a:r>
              <a:rPr lang="en-US" sz="1400" dirty="0">
                <a:latin typeface="Cambria" panose="02040503050406030204" pitchFamily="18" charset="0"/>
              </a:rPr>
              <a:t>Prokaryotic cells have never evolved to produce multicellular organisms as eukaryotic cells have. All prokaryotes are single-celled microorganisms. Often cells aggregate together to form colonies. A colony of prokaryotic cells often make changes to their surrounding environments that benefits the individual cells.</a:t>
            </a:r>
          </a:p>
          <a:p>
            <a:pPr algn="just"/>
            <a:endParaRPr lang="en-TR" sz="1600" dirty="0">
              <a:latin typeface="Cambria" panose="02040503050406030204" pitchFamily="18" charset="0"/>
            </a:endParaRPr>
          </a:p>
        </p:txBody>
      </p:sp>
      <p:pic>
        <p:nvPicPr>
          <p:cNvPr id="13" name="Picture 12" descr="Diagram&#10;&#10;Description automatically generated">
            <a:extLst>
              <a:ext uri="{FF2B5EF4-FFF2-40B4-BE49-F238E27FC236}">
                <a16:creationId xmlns:a16="http://schemas.microsoft.com/office/drawing/2014/main" id="{B0836B48-B8E5-1A4C-ACF2-83CE1642CCF2}"/>
              </a:ext>
            </a:extLst>
          </p:cNvPr>
          <p:cNvPicPr>
            <a:picLocks noChangeAspect="1"/>
          </p:cNvPicPr>
          <p:nvPr/>
        </p:nvPicPr>
        <p:blipFill rotWithShape="1">
          <a:blip r:embed="rId2"/>
          <a:srcRect b="4676"/>
          <a:stretch/>
        </p:blipFill>
        <p:spPr>
          <a:xfrm>
            <a:off x="6325673" y="3413909"/>
            <a:ext cx="5654712" cy="3476747"/>
          </a:xfrm>
          <a:prstGeom prst="rect">
            <a:avLst/>
          </a:prstGeom>
          <a:ln w="9525">
            <a:noFill/>
          </a:ln>
        </p:spPr>
      </p:pic>
    </p:spTree>
    <p:extLst>
      <p:ext uri="{BB962C8B-B14F-4D97-AF65-F5344CB8AC3E}">
        <p14:creationId xmlns:p14="http://schemas.microsoft.com/office/powerpoint/2010/main" val="3077681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7096F8-0918-4740-9623-C0C63FB51506}"/>
              </a:ext>
            </a:extLst>
          </p:cNvPr>
          <p:cNvSpPr>
            <a:spLocks noGrp="1"/>
          </p:cNvSpPr>
          <p:nvPr>
            <p:ph type="title"/>
          </p:nvPr>
        </p:nvSpPr>
        <p:spPr>
          <a:xfrm>
            <a:off x="732970" y="294538"/>
            <a:ext cx="9895951" cy="1033669"/>
          </a:xfrm>
        </p:spPr>
        <p:txBody>
          <a:bodyPr>
            <a:normAutofit/>
          </a:bodyPr>
          <a:lstStyle/>
          <a:p>
            <a:r>
              <a:rPr lang="en-TR" sz="3000" dirty="0">
                <a:solidFill>
                  <a:srgbClr val="FFFFFF"/>
                </a:solidFill>
                <a:latin typeface="Cambria" panose="02040503050406030204" pitchFamily="18" charset="0"/>
              </a:rPr>
              <a:t>Prokaryote</a:t>
            </a:r>
          </a:p>
        </p:txBody>
      </p:sp>
      <p:sp>
        <p:nvSpPr>
          <p:cNvPr id="3" name="Content Placeholder 2">
            <a:extLst>
              <a:ext uri="{FF2B5EF4-FFF2-40B4-BE49-F238E27FC236}">
                <a16:creationId xmlns:a16="http://schemas.microsoft.com/office/drawing/2014/main" id="{2B123F79-BDF1-7642-9D55-E671335E6FD4}"/>
              </a:ext>
            </a:extLst>
          </p:cNvPr>
          <p:cNvSpPr>
            <a:spLocks noGrp="1"/>
          </p:cNvSpPr>
          <p:nvPr>
            <p:ph idx="1"/>
          </p:nvPr>
        </p:nvSpPr>
        <p:spPr>
          <a:xfrm>
            <a:off x="645885" y="2174287"/>
            <a:ext cx="11052629" cy="4749025"/>
          </a:xfrm>
        </p:spPr>
        <p:txBody>
          <a:bodyPr anchor="ctr">
            <a:noAutofit/>
          </a:bodyPr>
          <a:lstStyle/>
          <a:p>
            <a:pPr algn="just"/>
            <a:r>
              <a:rPr lang="en-US" sz="1600" b="0" i="0" u="none" strike="noStrike" dirty="0">
                <a:effectLst/>
                <a:latin typeface="Cambria" panose="02040503050406030204" pitchFamily="18" charset="0"/>
              </a:rPr>
              <a:t>The defining difference between prokaryotic and eukaryotic cells is the lack of a ‘true’ nucleus in prokaryotic cells. The word ‘prokaryotic’ means ‘before nucleus’ and eukaryotic cells are thought to have evolved from prokaryotic cells.</a:t>
            </a:r>
            <a:endParaRPr lang="en-US" sz="1600" dirty="0">
              <a:latin typeface="Cambria" panose="02040503050406030204" pitchFamily="18" charset="0"/>
            </a:endParaRPr>
          </a:p>
          <a:p>
            <a:pPr algn="just"/>
            <a:r>
              <a:rPr lang="en-US" sz="1600" dirty="0">
                <a:latin typeface="Cambria" panose="02040503050406030204" pitchFamily="18" charset="0"/>
              </a:rPr>
              <a:t>Prokaryotic cells make up the organisms found in the two Kingdoms of life known as Bacteria and Archaea. Bacteria and archaea are literally found almost everywhere on Earth and in far greater abundance than any eukaryotic organism such as plants and animals.</a:t>
            </a:r>
          </a:p>
          <a:p>
            <a:pPr algn="just"/>
            <a:endParaRPr lang="en-US" sz="1600" dirty="0">
              <a:latin typeface="Cambria" panose="02040503050406030204" pitchFamily="18" charset="0"/>
            </a:endParaRPr>
          </a:p>
          <a:p>
            <a:pPr algn="just"/>
            <a:r>
              <a:rPr lang="en-US" sz="1600" dirty="0">
                <a:latin typeface="Cambria" panose="02040503050406030204" pitchFamily="18" charset="0"/>
              </a:rPr>
              <a:t>METABOLISM OF PROKARYOTIC CELLS</a:t>
            </a:r>
          </a:p>
          <a:p>
            <a:pPr lvl="1" algn="just"/>
            <a:r>
              <a:rPr lang="en-US" sz="1400" dirty="0">
                <a:latin typeface="Cambria" panose="02040503050406030204" pitchFamily="18" charset="0"/>
              </a:rPr>
              <a:t>Prokaryotic organisms have evolved a wide range of ways of to take energy from the environment. Compared to eukaryotic cells that have only evolved to transfer energy through photosynthesis and respiration, prokaryotic cells can obtain energy through photosynthesis, respiration, nitrogen fixation, denitrification, sulfate reduction and methanogenesis. This is the diversity of ways prokaryotic cells can take energy from their surrounding environment.</a:t>
            </a:r>
            <a:endParaRPr lang="en-US" sz="1600" dirty="0">
              <a:latin typeface="Cambria" panose="02040503050406030204" pitchFamily="18" charset="0"/>
            </a:endParaRPr>
          </a:p>
          <a:p>
            <a:pPr algn="just"/>
            <a:r>
              <a:rPr lang="en-US" sz="1600" dirty="0">
                <a:latin typeface="Cambria" panose="02040503050406030204" pitchFamily="18" charset="0"/>
              </a:rPr>
              <a:t>SIZE OF PROKARYOTIC CELLS</a:t>
            </a:r>
          </a:p>
          <a:p>
            <a:pPr lvl="1" algn="just"/>
            <a:r>
              <a:rPr lang="en-US" sz="1400" b="0" i="0" u="none" strike="noStrike" dirty="0">
                <a:effectLst/>
                <a:latin typeface="Cambria" panose="02040503050406030204" pitchFamily="18" charset="0"/>
              </a:rPr>
              <a:t>Prokaryotic cells are tiny. They are about 10% as wide as the eukaryotic cells of plants, animals or fungi. </a:t>
            </a:r>
          </a:p>
          <a:p>
            <a:pPr lvl="1" algn="just"/>
            <a:r>
              <a:rPr lang="en-US" sz="1400" dirty="0">
                <a:latin typeface="Cambria" panose="02040503050406030204" pitchFamily="18" charset="0"/>
              </a:rPr>
              <a:t>Prokaryotic cells have never evolved to produce multicellular organisms as eukaryotic cells have. All prokaryotes are single-celled microorganisms. Often cells aggregate together to form colonies. A colony of prokaryotic cells often make changes to their surrounding environments that benefits the individual cells.</a:t>
            </a:r>
          </a:p>
          <a:p>
            <a:pPr algn="just"/>
            <a:endParaRPr lang="en-TR" sz="1600" dirty="0">
              <a:latin typeface="Cambria" panose="02040503050406030204" pitchFamily="18" charset="0"/>
            </a:endParaRPr>
          </a:p>
        </p:txBody>
      </p:sp>
      <p:pic>
        <p:nvPicPr>
          <p:cNvPr id="15" name="Picture 14" descr="Diagram&#10;&#10;Description automatically generated">
            <a:extLst>
              <a:ext uri="{FF2B5EF4-FFF2-40B4-BE49-F238E27FC236}">
                <a16:creationId xmlns:a16="http://schemas.microsoft.com/office/drawing/2014/main" id="{3A43C3E0-A5FE-204F-8CA4-B9ACC3FB4646}"/>
              </a:ext>
            </a:extLst>
          </p:cNvPr>
          <p:cNvPicPr>
            <a:picLocks noChangeAspect="1"/>
          </p:cNvPicPr>
          <p:nvPr/>
        </p:nvPicPr>
        <p:blipFill rotWithShape="1">
          <a:blip r:embed="rId2"/>
          <a:srcRect b="4676"/>
          <a:stretch/>
        </p:blipFill>
        <p:spPr>
          <a:xfrm>
            <a:off x="6095998" y="435913"/>
            <a:ext cx="5654712" cy="3476747"/>
          </a:xfrm>
          <a:prstGeom prst="rect">
            <a:avLst/>
          </a:prstGeom>
          <a:ln w="9525">
            <a:noFill/>
          </a:ln>
        </p:spPr>
      </p:pic>
    </p:spTree>
    <p:extLst>
      <p:ext uri="{BB962C8B-B14F-4D97-AF65-F5344CB8AC3E}">
        <p14:creationId xmlns:p14="http://schemas.microsoft.com/office/powerpoint/2010/main" val="2569918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B7096F8-0918-4740-9623-C0C63FB51506}"/>
              </a:ext>
            </a:extLst>
          </p:cNvPr>
          <p:cNvSpPr>
            <a:spLocks noGrp="1"/>
          </p:cNvSpPr>
          <p:nvPr>
            <p:ph type="title"/>
          </p:nvPr>
        </p:nvSpPr>
        <p:spPr>
          <a:xfrm>
            <a:off x="732970" y="294538"/>
            <a:ext cx="9895951" cy="1033669"/>
          </a:xfrm>
        </p:spPr>
        <p:txBody>
          <a:bodyPr>
            <a:normAutofit/>
          </a:bodyPr>
          <a:lstStyle/>
          <a:p>
            <a:r>
              <a:rPr lang="en-TR" sz="3000" dirty="0">
                <a:solidFill>
                  <a:srgbClr val="FFFFFF"/>
                </a:solidFill>
                <a:latin typeface="Cambria" panose="02040503050406030204" pitchFamily="18" charset="0"/>
              </a:rPr>
              <a:t>Prokaryote</a:t>
            </a:r>
          </a:p>
        </p:txBody>
      </p:sp>
      <p:sp>
        <p:nvSpPr>
          <p:cNvPr id="17" name="Content Placeholder 2">
            <a:extLst>
              <a:ext uri="{FF2B5EF4-FFF2-40B4-BE49-F238E27FC236}">
                <a16:creationId xmlns:a16="http://schemas.microsoft.com/office/drawing/2014/main" id="{87F2C379-4079-4341-A427-F4C73598032A}"/>
              </a:ext>
            </a:extLst>
          </p:cNvPr>
          <p:cNvSpPr>
            <a:spLocks noGrp="1"/>
          </p:cNvSpPr>
          <p:nvPr>
            <p:ph idx="1"/>
          </p:nvPr>
        </p:nvSpPr>
        <p:spPr>
          <a:xfrm>
            <a:off x="130629" y="1622745"/>
            <a:ext cx="11952537" cy="5454160"/>
          </a:xfrm>
        </p:spPr>
        <p:txBody>
          <a:bodyPr>
            <a:noAutofit/>
          </a:bodyPr>
          <a:lstStyle/>
          <a:p>
            <a:pPr algn="just">
              <a:lnSpc>
                <a:spcPct val="100000"/>
              </a:lnSpc>
            </a:pPr>
            <a:r>
              <a:rPr lang="en-US" sz="1400" dirty="0">
                <a:latin typeface="Cambria" panose="02040503050406030204" pitchFamily="18" charset="0"/>
              </a:rPr>
              <a:t>PROKARYOTIC CELLS DO NOT HAVE A NUCLEUS</a:t>
            </a:r>
          </a:p>
          <a:p>
            <a:pPr lvl="1" algn="just">
              <a:lnSpc>
                <a:spcPct val="100000"/>
              </a:lnSpc>
            </a:pPr>
            <a:r>
              <a:rPr lang="en-US" sz="1300" b="0" i="0" u="none" strike="noStrike" dirty="0">
                <a:solidFill>
                  <a:srgbClr val="333333"/>
                </a:solidFill>
                <a:effectLst/>
                <a:latin typeface="Cambria" panose="02040503050406030204" pitchFamily="18" charset="0"/>
              </a:rPr>
              <a:t>Instead of DNA being enclosed in a nuclear membrane, as it is in eukaryotic cells, the DNA of prokaryotic cells is tightly coiled in a region of the cell called the ‘nucleoid’. The nucleoid is not a ‘true’ nucleus because the DNA is not surrounded by a membrane. Prokaryotic cells have a single ring of DNA and contain roughly 0.1% of the DNA of a typical eukaryotic cell.</a:t>
            </a:r>
            <a:endParaRPr lang="en-US" sz="1300" dirty="0">
              <a:latin typeface="Cambria" panose="02040503050406030204" pitchFamily="18" charset="0"/>
            </a:endParaRPr>
          </a:p>
          <a:p>
            <a:pPr algn="just">
              <a:lnSpc>
                <a:spcPct val="100000"/>
              </a:lnSpc>
            </a:pPr>
            <a:r>
              <a:rPr lang="en-US" sz="1400" dirty="0">
                <a:latin typeface="Cambria" panose="02040503050406030204" pitchFamily="18" charset="0"/>
              </a:rPr>
              <a:t>PROKARYOTIC CELLS DON’T HAVE ORGANELLES</a:t>
            </a:r>
          </a:p>
          <a:p>
            <a:pPr lvl="1" algn="just">
              <a:lnSpc>
                <a:spcPct val="100000"/>
              </a:lnSpc>
            </a:pPr>
            <a:r>
              <a:rPr lang="en-US" sz="1300" dirty="0">
                <a:latin typeface="Cambria" panose="02040503050406030204" pitchFamily="18" charset="0"/>
              </a:rPr>
              <a:t> prokaryotic cells can perform functions such as photosynthesis and cellular respiration.</a:t>
            </a:r>
          </a:p>
          <a:p>
            <a:pPr algn="just">
              <a:lnSpc>
                <a:spcPct val="100000"/>
              </a:lnSpc>
            </a:pPr>
            <a:r>
              <a:rPr lang="en-US" sz="1400" dirty="0">
                <a:latin typeface="Cambria" panose="02040503050406030204" pitchFamily="18" charset="0"/>
              </a:rPr>
              <a:t>PROKARYOTIC CELLS ARE SURROUNDED BY A PLASMA MEMBRANE AND A CELL WALL</a:t>
            </a:r>
          </a:p>
          <a:p>
            <a:pPr lvl="1" algn="just">
              <a:lnSpc>
                <a:spcPct val="100000"/>
              </a:lnSpc>
            </a:pPr>
            <a:r>
              <a:rPr lang="en-US" sz="1300" dirty="0">
                <a:latin typeface="Cambria" panose="02040503050406030204" pitchFamily="18" charset="0"/>
              </a:rPr>
              <a:t>Plasma membranes are a feature common to all cells, both eukaryotic and prokaryotic. They surround the internal material of cells such as the DNA and cytoplasm. Plasma membranes are made from fat-like molecules called phospholipids. Carbohydrates and proteins are also scattered through the phospholipid membrane to help move substances in and out of the cell and to allow cells to communicate with each other.</a:t>
            </a:r>
          </a:p>
          <a:p>
            <a:pPr lvl="1" algn="just">
              <a:lnSpc>
                <a:spcPct val="100000"/>
              </a:lnSpc>
            </a:pPr>
            <a:r>
              <a:rPr lang="en-US" sz="1300" dirty="0">
                <a:latin typeface="Cambria" panose="02040503050406030204" pitchFamily="18" charset="0"/>
              </a:rPr>
              <a:t>Some prokaryotes have cell wall (consist of peptidoglycan) which is different than those of plants (cellulose) and fungi (</a:t>
            </a:r>
            <a:r>
              <a:rPr lang="en-US" sz="1300" b="0" i="0" u="none" strike="noStrike" dirty="0">
                <a:effectLst/>
                <a:latin typeface="Cambria" panose="02040503050406030204" pitchFamily="18" charset="0"/>
              </a:rPr>
              <a:t>chitin</a:t>
            </a:r>
            <a:r>
              <a:rPr lang="en-US" sz="1300" dirty="0">
                <a:latin typeface="Cambria" panose="02040503050406030204" pitchFamily="18" charset="0"/>
              </a:rPr>
              <a:t>). The cell wall is very important to a prokaryotic cell. It helps in a number of ways such as maintaining the shape of the cell, providing protection and preventing the cell from bursting open. Prokaryotic cell walls are far more complex than the cell walls of plants. </a:t>
            </a:r>
            <a:r>
              <a:rPr lang="en-US" sz="1300" b="1" dirty="0">
                <a:latin typeface="Cambria" panose="02040503050406030204" pitchFamily="18" charset="0"/>
              </a:rPr>
              <a:t>They are an essential part of bacterial cells and are often the focus of modern antibiotics. If an antibiotic is able to breakdown the complex structure of the cell wall, they are likely to be effective at killing off populations of bacteria.</a:t>
            </a:r>
            <a:endParaRPr lang="en-US" sz="1300" b="1" i="0" u="none" strike="noStrike" cap="all" dirty="0">
              <a:solidFill>
                <a:srgbClr val="3388EE"/>
              </a:solidFill>
              <a:effectLst/>
              <a:latin typeface="Cambria" panose="02040503050406030204" pitchFamily="18" charset="0"/>
            </a:endParaRPr>
          </a:p>
          <a:p>
            <a:pPr algn="just">
              <a:lnSpc>
                <a:spcPct val="100000"/>
              </a:lnSpc>
            </a:pPr>
            <a:r>
              <a:rPr lang="en-US" sz="1400" b="0" i="0" u="none" strike="noStrike" cap="all" dirty="0">
                <a:effectLst/>
                <a:latin typeface="Cambria" panose="02040503050406030204" pitchFamily="18" charset="0"/>
              </a:rPr>
              <a:t>RIBOSOMES</a:t>
            </a:r>
          </a:p>
          <a:p>
            <a:pPr lvl="1" algn="just">
              <a:lnSpc>
                <a:spcPct val="100000"/>
              </a:lnSpc>
            </a:pPr>
            <a:r>
              <a:rPr lang="en-US" sz="1300" b="0" i="0" u="none" strike="noStrike" dirty="0">
                <a:effectLst/>
                <a:latin typeface="Cambria" panose="02040503050406030204" pitchFamily="18" charset="0"/>
              </a:rPr>
              <a:t>Ribosomes are small structures made from protein and RNA that are not surrounded in a membrane. Because they lack a membrane they are not considered to be organelles. </a:t>
            </a:r>
          </a:p>
          <a:p>
            <a:pPr algn="just">
              <a:lnSpc>
                <a:spcPct val="100000"/>
              </a:lnSpc>
            </a:pPr>
            <a:r>
              <a:rPr lang="en-US" sz="1400" b="0" i="0" u="none" strike="noStrike" cap="all" dirty="0">
                <a:effectLst/>
                <a:latin typeface="Cambria" panose="02040503050406030204" pitchFamily="18" charset="0"/>
              </a:rPr>
              <a:t>FLAGELLA and PILLI</a:t>
            </a:r>
          </a:p>
          <a:p>
            <a:pPr lvl="1" algn="just">
              <a:lnSpc>
                <a:spcPct val="100000"/>
              </a:lnSpc>
            </a:pPr>
            <a:r>
              <a:rPr lang="en-US" sz="1300" b="0" i="0" u="none" strike="noStrike" dirty="0">
                <a:effectLst/>
                <a:latin typeface="Cambria" panose="02040503050406030204" pitchFamily="18" charset="0"/>
              </a:rPr>
              <a:t>Flagella make it possible for prokaryotic cells to move and are found in around 50% of known bacteria species. They are completely different to the flagella found in the eukaryotic cells of animals and </a:t>
            </a:r>
            <a:r>
              <a:rPr lang="en-US" sz="1300" b="0" i="0" u="sng" dirty="0">
                <a:effectLst/>
                <a:latin typeface="Cambria" panose="02040503050406030204" pitchFamily="18" charset="0"/>
                <a:hlinkClick r:id="rId2">
                  <a:extLst>
                    <a:ext uri="{A12FA001-AC4F-418D-AE19-62706E023703}">
                      <ahyp:hlinkClr xmlns:ahyp="http://schemas.microsoft.com/office/drawing/2018/hyperlinkcolor" val="tx"/>
                    </a:ext>
                  </a:extLst>
                </a:hlinkClick>
              </a:rPr>
              <a:t>fungi</a:t>
            </a:r>
            <a:r>
              <a:rPr lang="en-US" sz="1300" b="0" i="0" u="none" strike="noStrike" dirty="0">
                <a:effectLst/>
                <a:latin typeface="Cambria" panose="02040503050406030204" pitchFamily="18" charset="0"/>
              </a:rPr>
              <a:t>. Pilli are external growths that bacterial cells use to stick to each other or to the substrate they are living on.</a:t>
            </a:r>
            <a:endParaRPr lang="en-TR" sz="1300" dirty="0">
              <a:latin typeface="Cambria" panose="02040503050406030204" pitchFamily="18" charset="0"/>
            </a:endParaRPr>
          </a:p>
        </p:txBody>
      </p:sp>
      <p:pic>
        <p:nvPicPr>
          <p:cNvPr id="18" name="Picture 17" descr="Diagram&#10;&#10;Description automatically generated">
            <a:extLst>
              <a:ext uri="{FF2B5EF4-FFF2-40B4-BE49-F238E27FC236}">
                <a16:creationId xmlns:a16="http://schemas.microsoft.com/office/drawing/2014/main" id="{01FFEE0B-CE83-5646-9330-4E1BD43496A8}"/>
              </a:ext>
            </a:extLst>
          </p:cNvPr>
          <p:cNvPicPr>
            <a:picLocks noChangeAspect="1"/>
          </p:cNvPicPr>
          <p:nvPr/>
        </p:nvPicPr>
        <p:blipFill rotWithShape="1">
          <a:blip r:embed="rId3"/>
          <a:srcRect b="4676"/>
          <a:stretch/>
        </p:blipFill>
        <p:spPr>
          <a:xfrm>
            <a:off x="6096000" y="3277622"/>
            <a:ext cx="5654712" cy="3476747"/>
          </a:xfrm>
          <a:prstGeom prst="rect">
            <a:avLst/>
          </a:prstGeom>
          <a:ln w="9525">
            <a:noFill/>
          </a:ln>
        </p:spPr>
      </p:pic>
    </p:spTree>
    <p:extLst>
      <p:ext uri="{BB962C8B-B14F-4D97-AF65-F5344CB8AC3E}">
        <p14:creationId xmlns:p14="http://schemas.microsoft.com/office/powerpoint/2010/main" val="3255574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2983</Words>
  <Application>Microsoft Macintosh PowerPoint</Application>
  <PresentationFormat>Widescreen</PresentationFormat>
  <Paragraphs>142</Paragraphs>
  <Slides>32</Slides>
  <Notes>1</Notes>
  <HiddenSlides>0</HiddenSlides>
  <MMClips>8</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Arial</vt:lpstr>
      <vt:lpstr>Calibri</vt:lpstr>
      <vt:lpstr>Calibri Light</vt:lpstr>
      <vt:lpstr>Cambria</vt:lpstr>
      <vt:lpstr>Open Sans</vt:lpstr>
      <vt:lpstr>Roboto</vt:lpstr>
      <vt:lpstr>Office Theme</vt:lpstr>
      <vt:lpstr>Prokaryotes vs. Eukaryotes</vt:lpstr>
      <vt:lpstr>Microorganisms</vt:lpstr>
      <vt:lpstr>Organisms are classified into three domains and six kingdoms</vt:lpstr>
      <vt:lpstr>Old &amp; Odd: Archaea, Bacteria &amp; Protists</vt:lpstr>
      <vt:lpstr>Prokaryotic cell vs. Eukaryotic cell</vt:lpstr>
      <vt:lpstr>prokaryote</vt:lpstr>
      <vt:lpstr>PowerPoint Presentation</vt:lpstr>
      <vt:lpstr>Prokaryote</vt:lpstr>
      <vt:lpstr>Prokaryote</vt:lpstr>
      <vt:lpstr>Prokaryote</vt:lpstr>
      <vt:lpstr>Why is size small?</vt:lpstr>
      <vt:lpstr>What Advantages Do Prokaryotes Have Over Eukaryotes?</vt:lpstr>
      <vt:lpstr>The beneficial bacteria that make delicious food</vt:lpstr>
      <vt:lpstr>Eukaryote</vt:lpstr>
      <vt:lpstr>Prokaryotic Vs. Eukaryotic Cells</vt:lpstr>
      <vt:lpstr>Eukaryotic cell</vt:lpstr>
      <vt:lpstr>Eukaryotic cell has organells</vt:lpstr>
      <vt:lpstr>Eukaryotic cell has organells</vt:lpstr>
      <vt:lpstr>Mitochondria</vt:lpstr>
      <vt:lpstr>Mitochondria Generate Energy from Food to Power the Cell </vt:lpstr>
      <vt:lpstr>Endosymbiotic theory : Mitochondria evolved from bacteria</vt:lpstr>
      <vt:lpstr>Mutualistic symbiotic relationship (Paramecium vs Chlorella) </vt:lpstr>
      <vt:lpstr>Where Did Eukaryotic Cells Come From? - Endosymbiotic Theory </vt:lpstr>
      <vt:lpstr>Chloroplast  Present in green algae and higher plants. They have a green pigment called chlorophyll and help in the photosynthesis of food.</vt:lpstr>
      <vt:lpstr>Endosymbiotic theory : Chloroplast evolved from bacteria</vt:lpstr>
      <vt:lpstr>Cytoskeleton (Cell skeleton)</vt:lpstr>
      <vt:lpstr>Cilia and flagella</vt:lpstr>
      <vt:lpstr>Function of cillia in lung airway </vt:lpstr>
      <vt:lpstr>Animal Cell vs Plant Cell</vt:lpstr>
      <vt:lpstr>Animal Cell vs Plant Cell</vt:lpstr>
      <vt:lpstr>Plant vs Animal cells</vt:lpstr>
      <vt:lpstr>Prokaryotic Vs. Eukaryotic Cells (recommended to watch)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Prokaryotes vs. Eukaryotes</dc:title>
  <dc:creator>İbrahim Barış</dc:creator>
  <cp:lastModifiedBy>İbrahim Barış</cp:lastModifiedBy>
  <cp:revision>3</cp:revision>
  <dcterms:created xsi:type="dcterms:W3CDTF">2022-11-22T09:50:10Z</dcterms:created>
  <dcterms:modified xsi:type="dcterms:W3CDTF">2022-11-28T05:31:24Z</dcterms:modified>
</cp:coreProperties>
</file>