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51" r:id="rId2"/>
    <p:sldMasterId id="2147483721" r:id="rId3"/>
    <p:sldMasterId id="2147483745" r:id="rId4"/>
    <p:sldMasterId id="2147483757" r:id="rId5"/>
  </p:sldMasterIdLst>
  <p:notesMasterIdLst>
    <p:notesMasterId r:id="rId42"/>
  </p:notesMasterIdLst>
  <p:sldIdLst>
    <p:sldId id="354" r:id="rId6"/>
    <p:sldId id="378" r:id="rId7"/>
    <p:sldId id="356" r:id="rId8"/>
    <p:sldId id="355" r:id="rId9"/>
    <p:sldId id="358" r:id="rId10"/>
    <p:sldId id="359" r:id="rId11"/>
    <p:sldId id="360" r:id="rId12"/>
    <p:sldId id="361" r:id="rId13"/>
    <p:sldId id="362" r:id="rId14"/>
    <p:sldId id="363" r:id="rId15"/>
    <p:sldId id="364" r:id="rId16"/>
    <p:sldId id="365" r:id="rId17"/>
    <p:sldId id="366" r:id="rId18"/>
    <p:sldId id="367" r:id="rId19"/>
    <p:sldId id="368" r:id="rId20"/>
    <p:sldId id="345" r:id="rId21"/>
    <p:sldId id="346" r:id="rId22"/>
    <p:sldId id="347" r:id="rId23"/>
    <p:sldId id="369" r:id="rId24"/>
    <p:sldId id="381" r:id="rId25"/>
    <p:sldId id="349" r:id="rId26"/>
    <p:sldId id="350" r:id="rId27"/>
    <p:sldId id="351" r:id="rId28"/>
    <p:sldId id="379" r:id="rId29"/>
    <p:sldId id="380" r:id="rId30"/>
    <p:sldId id="353" r:id="rId31"/>
    <p:sldId id="357" r:id="rId32"/>
    <p:sldId id="265" r:id="rId33"/>
    <p:sldId id="258" r:id="rId34"/>
    <p:sldId id="259" r:id="rId35"/>
    <p:sldId id="257" r:id="rId36"/>
    <p:sldId id="260" r:id="rId37"/>
    <p:sldId id="261" r:id="rId38"/>
    <p:sldId id="262" r:id="rId39"/>
    <p:sldId id="263" r:id="rId40"/>
    <p:sldId id="264" r:id="rId41"/>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p:cViewPr varScale="1">
        <p:scale>
          <a:sx n="60" d="100"/>
          <a:sy n="60" d="100"/>
        </p:scale>
        <p:origin x="145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Öztürk" userId="4ce78f29-7afb-4a01-a3e6-cea8b08c7ac2" providerId="ADAL" clId="{F91EA63C-4C8A-46C6-8EF6-A45C2E5FDC0D}"/>
    <pc:docChg chg="undo custSel addSld delSld modSld sldOrd">
      <pc:chgData name="Selin Öztürk" userId="4ce78f29-7afb-4a01-a3e6-cea8b08c7ac2" providerId="ADAL" clId="{F91EA63C-4C8A-46C6-8EF6-A45C2E5FDC0D}" dt="2023-05-07T09:38:08.708" v="332" actId="14100"/>
      <pc:docMkLst>
        <pc:docMk/>
      </pc:docMkLst>
      <pc:sldChg chg="modSp mod ord">
        <pc:chgData name="Selin Öztürk" userId="4ce78f29-7afb-4a01-a3e6-cea8b08c7ac2" providerId="ADAL" clId="{F91EA63C-4C8A-46C6-8EF6-A45C2E5FDC0D}" dt="2023-05-06T12:44:34.722" v="121" actId="20577"/>
        <pc:sldMkLst>
          <pc:docMk/>
          <pc:sldMk cId="0" sldId="257"/>
        </pc:sldMkLst>
        <pc:spChg chg="mod">
          <ac:chgData name="Selin Öztürk" userId="4ce78f29-7afb-4a01-a3e6-cea8b08c7ac2" providerId="ADAL" clId="{F91EA63C-4C8A-46C6-8EF6-A45C2E5FDC0D}" dt="2023-05-06T12:44:34.722" v="121" actId="20577"/>
          <ac:spMkLst>
            <pc:docMk/>
            <pc:sldMk cId="0" sldId="257"/>
            <ac:spMk id="9218" creationId="{00000000-0000-0000-0000-000000000000}"/>
          </ac:spMkLst>
        </pc:spChg>
      </pc:sldChg>
      <pc:sldChg chg="modSp mod">
        <pc:chgData name="Selin Öztürk" userId="4ce78f29-7afb-4a01-a3e6-cea8b08c7ac2" providerId="ADAL" clId="{F91EA63C-4C8A-46C6-8EF6-A45C2E5FDC0D}" dt="2023-05-07T09:06:30.184" v="136" actId="20577"/>
        <pc:sldMkLst>
          <pc:docMk/>
          <pc:sldMk cId="0" sldId="258"/>
        </pc:sldMkLst>
        <pc:spChg chg="mod">
          <ac:chgData name="Selin Öztürk" userId="4ce78f29-7afb-4a01-a3e6-cea8b08c7ac2" providerId="ADAL" clId="{F91EA63C-4C8A-46C6-8EF6-A45C2E5FDC0D}" dt="2023-05-07T09:06:30.184" v="136" actId="20577"/>
          <ac:spMkLst>
            <pc:docMk/>
            <pc:sldMk cId="0" sldId="258"/>
            <ac:spMk id="10242" creationId="{00000000-0000-0000-0000-000000000000}"/>
          </ac:spMkLst>
        </pc:spChg>
      </pc:sldChg>
      <pc:sldChg chg="modSp mod">
        <pc:chgData name="Selin Öztürk" userId="4ce78f29-7afb-4a01-a3e6-cea8b08c7ac2" providerId="ADAL" clId="{F91EA63C-4C8A-46C6-8EF6-A45C2E5FDC0D}" dt="2023-05-07T09:06:24.114" v="133" actId="20577"/>
        <pc:sldMkLst>
          <pc:docMk/>
          <pc:sldMk cId="0" sldId="259"/>
        </pc:sldMkLst>
        <pc:spChg chg="mod">
          <ac:chgData name="Selin Öztürk" userId="4ce78f29-7afb-4a01-a3e6-cea8b08c7ac2" providerId="ADAL" clId="{F91EA63C-4C8A-46C6-8EF6-A45C2E5FDC0D}" dt="2023-05-07T09:06:24.114" v="133" actId="20577"/>
          <ac:spMkLst>
            <pc:docMk/>
            <pc:sldMk cId="0" sldId="259"/>
            <ac:spMk id="11266" creationId="{00000000-0000-0000-0000-000000000000}"/>
          </ac:spMkLst>
        </pc:spChg>
      </pc:sldChg>
      <pc:sldChg chg="modSp mod">
        <pc:chgData name="Selin Öztürk" userId="4ce78f29-7afb-4a01-a3e6-cea8b08c7ac2" providerId="ADAL" clId="{F91EA63C-4C8A-46C6-8EF6-A45C2E5FDC0D}" dt="2023-05-06T12:44:14.022" v="114" actId="20577"/>
        <pc:sldMkLst>
          <pc:docMk/>
          <pc:sldMk cId="0" sldId="260"/>
        </pc:sldMkLst>
        <pc:spChg chg="mod">
          <ac:chgData name="Selin Öztürk" userId="4ce78f29-7afb-4a01-a3e6-cea8b08c7ac2" providerId="ADAL" clId="{F91EA63C-4C8A-46C6-8EF6-A45C2E5FDC0D}" dt="2023-05-06T12:44:14.022" v="114" actId="20577"/>
          <ac:spMkLst>
            <pc:docMk/>
            <pc:sldMk cId="0" sldId="260"/>
            <ac:spMk id="12290" creationId="{00000000-0000-0000-0000-000000000000}"/>
          </ac:spMkLst>
        </pc:spChg>
      </pc:sldChg>
      <pc:sldChg chg="modSp mod">
        <pc:chgData name="Selin Öztürk" userId="4ce78f29-7afb-4a01-a3e6-cea8b08c7ac2" providerId="ADAL" clId="{F91EA63C-4C8A-46C6-8EF6-A45C2E5FDC0D}" dt="2023-05-06T12:43:55.929" v="106" actId="20577"/>
        <pc:sldMkLst>
          <pc:docMk/>
          <pc:sldMk cId="0" sldId="261"/>
        </pc:sldMkLst>
        <pc:spChg chg="mod">
          <ac:chgData name="Selin Öztürk" userId="4ce78f29-7afb-4a01-a3e6-cea8b08c7ac2" providerId="ADAL" clId="{F91EA63C-4C8A-46C6-8EF6-A45C2E5FDC0D}" dt="2023-05-06T12:43:55.929" v="106" actId="20577"/>
          <ac:spMkLst>
            <pc:docMk/>
            <pc:sldMk cId="0" sldId="261"/>
            <ac:spMk id="13314" creationId="{00000000-0000-0000-0000-000000000000}"/>
          </ac:spMkLst>
        </pc:spChg>
      </pc:sldChg>
      <pc:sldChg chg="modSp mod">
        <pc:chgData name="Selin Öztürk" userId="4ce78f29-7afb-4a01-a3e6-cea8b08c7ac2" providerId="ADAL" clId="{F91EA63C-4C8A-46C6-8EF6-A45C2E5FDC0D}" dt="2023-05-06T12:44:01.873" v="109" actId="20577"/>
        <pc:sldMkLst>
          <pc:docMk/>
          <pc:sldMk cId="0" sldId="262"/>
        </pc:sldMkLst>
        <pc:spChg chg="mod">
          <ac:chgData name="Selin Öztürk" userId="4ce78f29-7afb-4a01-a3e6-cea8b08c7ac2" providerId="ADAL" clId="{F91EA63C-4C8A-46C6-8EF6-A45C2E5FDC0D}" dt="2023-05-06T12:44:01.873" v="109" actId="20577"/>
          <ac:spMkLst>
            <pc:docMk/>
            <pc:sldMk cId="0" sldId="262"/>
            <ac:spMk id="14338" creationId="{00000000-0000-0000-0000-000000000000}"/>
          </ac:spMkLst>
        </pc:spChg>
      </pc:sldChg>
      <pc:sldChg chg="modSp mod">
        <pc:chgData name="Selin Öztürk" userId="4ce78f29-7afb-4a01-a3e6-cea8b08c7ac2" providerId="ADAL" clId="{F91EA63C-4C8A-46C6-8EF6-A45C2E5FDC0D}" dt="2023-05-06T12:43:23.076" v="90" actId="20577"/>
        <pc:sldMkLst>
          <pc:docMk/>
          <pc:sldMk cId="0" sldId="263"/>
        </pc:sldMkLst>
        <pc:spChg chg="mod">
          <ac:chgData name="Selin Öztürk" userId="4ce78f29-7afb-4a01-a3e6-cea8b08c7ac2" providerId="ADAL" clId="{F91EA63C-4C8A-46C6-8EF6-A45C2E5FDC0D}" dt="2023-05-06T12:43:23.076" v="90" actId="20577"/>
          <ac:spMkLst>
            <pc:docMk/>
            <pc:sldMk cId="0" sldId="263"/>
            <ac:spMk id="15362" creationId="{00000000-0000-0000-0000-000000000000}"/>
          </ac:spMkLst>
        </pc:spChg>
      </pc:sldChg>
      <pc:sldChg chg="modSp mod">
        <pc:chgData name="Selin Öztürk" userId="4ce78f29-7afb-4a01-a3e6-cea8b08c7ac2" providerId="ADAL" clId="{F91EA63C-4C8A-46C6-8EF6-A45C2E5FDC0D}" dt="2023-05-06T12:46:16.197" v="130" actId="20577"/>
        <pc:sldMkLst>
          <pc:docMk/>
          <pc:sldMk cId="0" sldId="264"/>
        </pc:sldMkLst>
        <pc:spChg chg="mod">
          <ac:chgData name="Selin Öztürk" userId="4ce78f29-7afb-4a01-a3e6-cea8b08c7ac2" providerId="ADAL" clId="{F91EA63C-4C8A-46C6-8EF6-A45C2E5FDC0D}" dt="2023-05-06T12:46:16.197" v="130" actId="20577"/>
          <ac:spMkLst>
            <pc:docMk/>
            <pc:sldMk cId="0" sldId="264"/>
            <ac:spMk id="16386" creationId="{00000000-0000-0000-0000-000000000000}"/>
          </ac:spMkLst>
        </pc:spChg>
      </pc:sldChg>
      <pc:sldChg chg="ord">
        <pc:chgData name="Selin Öztürk" userId="4ce78f29-7afb-4a01-a3e6-cea8b08c7ac2" providerId="ADAL" clId="{F91EA63C-4C8A-46C6-8EF6-A45C2E5FDC0D}" dt="2023-05-07T09:07:39.051" v="138"/>
        <pc:sldMkLst>
          <pc:docMk/>
          <pc:sldMk cId="0" sldId="265"/>
        </pc:sldMkLst>
      </pc:sldChg>
      <pc:sldChg chg="modSp mod">
        <pc:chgData name="Selin Öztürk" userId="4ce78f29-7afb-4a01-a3e6-cea8b08c7ac2" providerId="ADAL" clId="{F91EA63C-4C8A-46C6-8EF6-A45C2E5FDC0D}" dt="2023-05-07T09:15:00.528" v="139" actId="1076"/>
        <pc:sldMkLst>
          <pc:docMk/>
          <pc:sldMk cId="0" sldId="350"/>
        </pc:sldMkLst>
        <pc:spChg chg="mod">
          <ac:chgData name="Selin Öztürk" userId="4ce78f29-7afb-4a01-a3e6-cea8b08c7ac2" providerId="ADAL" clId="{F91EA63C-4C8A-46C6-8EF6-A45C2E5FDC0D}" dt="2023-05-07T09:15:00.528" v="139" actId="1076"/>
          <ac:spMkLst>
            <pc:docMk/>
            <pc:sldMk cId="0" sldId="350"/>
            <ac:spMk id="3" creationId="{00000000-0000-0000-0000-000000000000}"/>
          </ac:spMkLst>
        </pc:spChg>
      </pc:sldChg>
      <pc:sldChg chg="del">
        <pc:chgData name="Selin Öztürk" userId="4ce78f29-7afb-4a01-a3e6-cea8b08c7ac2" providerId="ADAL" clId="{F91EA63C-4C8A-46C6-8EF6-A45C2E5FDC0D}" dt="2023-05-07T09:24:46.546" v="258" actId="2696"/>
        <pc:sldMkLst>
          <pc:docMk/>
          <pc:sldMk cId="0" sldId="352"/>
        </pc:sldMkLst>
      </pc:sldChg>
      <pc:sldChg chg="ord">
        <pc:chgData name="Selin Öztürk" userId="4ce78f29-7afb-4a01-a3e6-cea8b08c7ac2" providerId="ADAL" clId="{F91EA63C-4C8A-46C6-8EF6-A45C2E5FDC0D}" dt="2023-05-07T09:30:42.807" v="326"/>
        <pc:sldMkLst>
          <pc:docMk/>
          <pc:sldMk cId="0" sldId="353"/>
        </pc:sldMkLst>
      </pc:sldChg>
      <pc:sldChg chg="modSp new mod">
        <pc:chgData name="Selin Öztürk" userId="4ce78f29-7afb-4a01-a3e6-cea8b08c7ac2" providerId="ADAL" clId="{F91EA63C-4C8A-46C6-8EF6-A45C2E5FDC0D}" dt="2023-05-07T09:30:34.296" v="324" actId="113"/>
        <pc:sldMkLst>
          <pc:docMk/>
          <pc:sldMk cId="3975510640" sldId="379"/>
        </pc:sldMkLst>
        <pc:spChg chg="mod">
          <ac:chgData name="Selin Öztürk" userId="4ce78f29-7afb-4a01-a3e6-cea8b08c7ac2" providerId="ADAL" clId="{F91EA63C-4C8A-46C6-8EF6-A45C2E5FDC0D}" dt="2023-05-07T09:25:01.084" v="260" actId="1076"/>
          <ac:spMkLst>
            <pc:docMk/>
            <pc:sldMk cId="3975510640" sldId="379"/>
            <ac:spMk id="2" creationId="{F520FFC9-A305-3F77-45F2-9DF7C4AB7F56}"/>
          </ac:spMkLst>
        </pc:spChg>
        <pc:spChg chg="mod">
          <ac:chgData name="Selin Öztürk" userId="4ce78f29-7afb-4a01-a3e6-cea8b08c7ac2" providerId="ADAL" clId="{F91EA63C-4C8A-46C6-8EF6-A45C2E5FDC0D}" dt="2023-05-07T09:30:34.296" v="324" actId="113"/>
          <ac:spMkLst>
            <pc:docMk/>
            <pc:sldMk cId="3975510640" sldId="379"/>
            <ac:spMk id="3" creationId="{33F6AE49-6B4A-78BA-9156-0FC872B451AF}"/>
          </ac:spMkLst>
        </pc:spChg>
      </pc:sldChg>
      <pc:sldChg chg="modSp new mod">
        <pc:chgData name="Selin Öztürk" userId="4ce78f29-7afb-4a01-a3e6-cea8b08c7ac2" providerId="ADAL" clId="{F91EA63C-4C8A-46C6-8EF6-A45C2E5FDC0D}" dt="2023-05-07T09:30:06.213" v="318" actId="113"/>
        <pc:sldMkLst>
          <pc:docMk/>
          <pc:sldMk cId="2981090497" sldId="380"/>
        </pc:sldMkLst>
        <pc:spChg chg="mod">
          <ac:chgData name="Selin Öztürk" userId="4ce78f29-7afb-4a01-a3e6-cea8b08c7ac2" providerId="ADAL" clId="{F91EA63C-4C8A-46C6-8EF6-A45C2E5FDC0D}" dt="2023-05-07T09:25:17.004" v="264" actId="1076"/>
          <ac:spMkLst>
            <pc:docMk/>
            <pc:sldMk cId="2981090497" sldId="380"/>
            <ac:spMk id="2" creationId="{3D2BA171-8458-89A2-0EE8-AA5B7239611F}"/>
          </ac:spMkLst>
        </pc:spChg>
        <pc:spChg chg="mod">
          <ac:chgData name="Selin Öztürk" userId="4ce78f29-7afb-4a01-a3e6-cea8b08c7ac2" providerId="ADAL" clId="{F91EA63C-4C8A-46C6-8EF6-A45C2E5FDC0D}" dt="2023-05-07T09:30:06.213" v="318" actId="113"/>
          <ac:spMkLst>
            <pc:docMk/>
            <pc:sldMk cId="2981090497" sldId="380"/>
            <ac:spMk id="3" creationId="{8F57EAB1-3592-06D1-E963-61C933E298F4}"/>
          </ac:spMkLst>
        </pc:spChg>
      </pc:sldChg>
      <pc:sldChg chg="addSp delSp modSp new mod">
        <pc:chgData name="Selin Öztürk" userId="4ce78f29-7afb-4a01-a3e6-cea8b08c7ac2" providerId="ADAL" clId="{F91EA63C-4C8A-46C6-8EF6-A45C2E5FDC0D}" dt="2023-05-07T09:38:08.708" v="332" actId="14100"/>
        <pc:sldMkLst>
          <pc:docMk/>
          <pc:sldMk cId="3012773460" sldId="381"/>
        </pc:sldMkLst>
        <pc:spChg chg="del">
          <ac:chgData name="Selin Öztürk" userId="4ce78f29-7afb-4a01-a3e6-cea8b08c7ac2" providerId="ADAL" clId="{F91EA63C-4C8A-46C6-8EF6-A45C2E5FDC0D}" dt="2023-05-07T09:37:52.302" v="328" actId="478"/>
          <ac:spMkLst>
            <pc:docMk/>
            <pc:sldMk cId="3012773460" sldId="381"/>
            <ac:spMk id="2" creationId="{BC324DFF-9C7E-1C7C-1DC0-2FDE2C4F9F0C}"/>
          </ac:spMkLst>
        </pc:spChg>
        <pc:spChg chg="del mod">
          <ac:chgData name="Selin Öztürk" userId="4ce78f29-7afb-4a01-a3e6-cea8b08c7ac2" providerId="ADAL" clId="{F91EA63C-4C8A-46C6-8EF6-A45C2E5FDC0D}" dt="2023-05-07T09:38:00.735" v="330" actId="22"/>
          <ac:spMkLst>
            <pc:docMk/>
            <pc:sldMk cId="3012773460" sldId="381"/>
            <ac:spMk id="3" creationId="{2BC28C46-A0C2-3480-9148-4C942F0DE182}"/>
          </ac:spMkLst>
        </pc:spChg>
        <pc:picChg chg="add mod ord">
          <ac:chgData name="Selin Öztürk" userId="4ce78f29-7afb-4a01-a3e6-cea8b08c7ac2" providerId="ADAL" clId="{F91EA63C-4C8A-46C6-8EF6-A45C2E5FDC0D}" dt="2023-05-07T09:38:08.708" v="332" actId="14100"/>
          <ac:picMkLst>
            <pc:docMk/>
            <pc:sldMk cId="3012773460" sldId="381"/>
            <ac:picMk id="5" creationId="{108CB1FC-F1C0-662D-9BE9-54B90DB6637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7B50B-52D8-45A2-8EFE-B471AF099DAE}" type="doc">
      <dgm:prSet loTypeId="urn:microsoft.com/office/officeart/2005/8/layout/venn1" loCatId="relationship" qsTypeId="urn:microsoft.com/office/officeart/2005/8/quickstyle/simple1" qsCatId="simple" csTypeId="urn:microsoft.com/office/officeart/2005/8/colors/accent1_2" csCatId="accent1" phldr="1"/>
      <dgm:spPr/>
    </dgm:pt>
    <dgm:pt modelId="{68398D51-38C5-45AD-B239-9D2491798E98}">
      <dgm:prSet phldrT="[Text]"/>
      <dgm:spPr/>
      <dgm:t>
        <a:bodyPr/>
        <a:lstStyle/>
        <a:p>
          <a:r>
            <a:rPr lang="en-US" dirty="0"/>
            <a:t>Health</a:t>
          </a:r>
        </a:p>
      </dgm:t>
    </dgm:pt>
    <dgm:pt modelId="{92799564-257D-4780-9ECF-EC7D165664AB}" type="parTrans" cxnId="{79B395FC-A177-44A6-A7AA-C6B93E804A0A}">
      <dgm:prSet/>
      <dgm:spPr/>
      <dgm:t>
        <a:bodyPr/>
        <a:lstStyle/>
        <a:p>
          <a:endParaRPr lang="en-US"/>
        </a:p>
      </dgm:t>
    </dgm:pt>
    <dgm:pt modelId="{249A322C-1F15-4FE5-B43C-A4040266AA1B}" type="sibTrans" cxnId="{79B395FC-A177-44A6-A7AA-C6B93E804A0A}">
      <dgm:prSet/>
      <dgm:spPr/>
      <dgm:t>
        <a:bodyPr/>
        <a:lstStyle/>
        <a:p>
          <a:endParaRPr lang="en-US"/>
        </a:p>
      </dgm:t>
    </dgm:pt>
    <dgm:pt modelId="{CC23D137-A7AE-4C57-BB3B-BF66A23C46D9}">
      <dgm:prSet phldrT="[Text]"/>
      <dgm:spPr/>
      <dgm:t>
        <a:bodyPr/>
        <a:lstStyle/>
        <a:p>
          <a:r>
            <a:rPr lang="en-US" dirty="0"/>
            <a:t>Income</a:t>
          </a:r>
        </a:p>
      </dgm:t>
    </dgm:pt>
    <dgm:pt modelId="{AAA6F778-329C-4CB1-B3F0-E67B895CDD9F}" type="parTrans" cxnId="{428AA4C5-4681-4676-8DBD-6026DD8FB160}">
      <dgm:prSet/>
      <dgm:spPr/>
      <dgm:t>
        <a:bodyPr/>
        <a:lstStyle/>
        <a:p>
          <a:endParaRPr lang="en-US"/>
        </a:p>
      </dgm:t>
    </dgm:pt>
    <dgm:pt modelId="{E038DC7B-30A7-4200-BBD7-1FFB130D9293}" type="sibTrans" cxnId="{428AA4C5-4681-4676-8DBD-6026DD8FB160}">
      <dgm:prSet/>
      <dgm:spPr/>
      <dgm:t>
        <a:bodyPr/>
        <a:lstStyle/>
        <a:p>
          <a:endParaRPr lang="en-US"/>
        </a:p>
      </dgm:t>
    </dgm:pt>
    <dgm:pt modelId="{AE39D3DD-670A-49E9-9C94-0E01A4027F93}">
      <dgm:prSet phldrT="[Text]"/>
      <dgm:spPr/>
      <dgm:t>
        <a:bodyPr/>
        <a:lstStyle/>
        <a:p>
          <a:r>
            <a:rPr lang="en-US" dirty="0"/>
            <a:t>Learning</a:t>
          </a:r>
        </a:p>
      </dgm:t>
    </dgm:pt>
    <dgm:pt modelId="{7985AB92-48C3-421E-9036-C2D51489D2E4}" type="parTrans" cxnId="{91BF4928-35A7-4A4B-8721-5753F6A36287}">
      <dgm:prSet/>
      <dgm:spPr/>
      <dgm:t>
        <a:bodyPr/>
        <a:lstStyle/>
        <a:p>
          <a:endParaRPr lang="en-US"/>
        </a:p>
      </dgm:t>
    </dgm:pt>
    <dgm:pt modelId="{C17C2BBC-6FDB-4958-B499-53A3BC746540}" type="sibTrans" cxnId="{91BF4928-35A7-4A4B-8721-5753F6A36287}">
      <dgm:prSet/>
      <dgm:spPr/>
      <dgm:t>
        <a:bodyPr/>
        <a:lstStyle/>
        <a:p>
          <a:endParaRPr lang="en-US"/>
        </a:p>
      </dgm:t>
    </dgm:pt>
    <dgm:pt modelId="{E22F51C9-2010-4578-B675-0EEE55CC5AA6}" type="pres">
      <dgm:prSet presAssocID="{BBD7B50B-52D8-45A2-8EFE-B471AF099DAE}" presName="compositeShape" presStyleCnt="0">
        <dgm:presLayoutVars>
          <dgm:chMax val="7"/>
          <dgm:dir/>
          <dgm:resizeHandles val="exact"/>
        </dgm:presLayoutVars>
      </dgm:prSet>
      <dgm:spPr/>
    </dgm:pt>
    <dgm:pt modelId="{BFC1B994-12F3-44AE-B566-5491D9EA86C4}" type="pres">
      <dgm:prSet presAssocID="{68398D51-38C5-45AD-B239-9D2491798E98}" presName="circ1" presStyleLbl="vennNode1" presStyleIdx="0" presStyleCnt="3"/>
      <dgm:spPr/>
    </dgm:pt>
    <dgm:pt modelId="{E611FA69-E179-48B4-92EE-8A70B02EBFCF}" type="pres">
      <dgm:prSet presAssocID="{68398D51-38C5-45AD-B239-9D2491798E98}" presName="circ1Tx" presStyleLbl="revTx" presStyleIdx="0" presStyleCnt="0">
        <dgm:presLayoutVars>
          <dgm:chMax val="0"/>
          <dgm:chPref val="0"/>
          <dgm:bulletEnabled val="1"/>
        </dgm:presLayoutVars>
      </dgm:prSet>
      <dgm:spPr/>
    </dgm:pt>
    <dgm:pt modelId="{3DD1DEB4-3A01-4305-B980-C38EB8C562F2}" type="pres">
      <dgm:prSet presAssocID="{CC23D137-A7AE-4C57-BB3B-BF66A23C46D9}" presName="circ2" presStyleLbl="vennNode1" presStyleIdx="1" presStyleCnt="3"/>
      <dgm:spPr/>
    </dgm:pt>
    <dgm:pt modelId="{F20098F0-9329-45ED-939B-B1EBB4F50989}" type="pres">
      <dgm:prSet presAssocID="{CC23D137-A7AE-4C57-BB3B-BF66A23C46D9}" presName="circ2Tx" presStyleLbl="revTx" presStyleIdx="0" presStyleCnt="0">
        <dgm:presLayoutVars>
          <dgm:chMax val="0"/>
          <dgm:chPref val="0"/>
          <dgm:bulletEnabled val="1"/>
        </dgm:presLayoutVars>
      </dgm:prSet>
      <dgm:spPr/>
    </dgm:pt>
    <dgm:pt modelId="{CBDFE719-37B6-4826-82E2-33A08F985D87}" type="pres">
      <dgm:prSet presAssocID="{AE39D3DD-670A-49E9-9C94-0E01A4027F93}" presName="circ3" presStyleLbl="vennNode1" presStyleIdx="2" presStyleCnt="3"/>
      <dgm:spPr/>
    </dgm:pt>
    <dgm:pt modelId="{93CC3584-1CAF-46B0-8297-1E9968190A90}" type="pres">
      <dgm:prSet presAssocID="{AE39D3DD-670A-49E9-9C94-0E01A4027F93}" presName="circ3Tx" presStyleLbl="revTx" presStyleIdx="0" presStyleCnt="0">
        <dgm:presLayoutVars>
          <dgm:chMax val="0"/>
          <dgm:chPref val="0"/>
          <dgm:bulletEnabled val="1"/>
        </dgm:presLayoutVars>
      </dgm:prSet>
      <dgm:spPr/>
    </dgm:pt>
  </dgm:ptLst>
  <dgm:cxnLst>
    <dgm:cxn modelId="{458A5B13-B497-481D-B677-4C1422B6F34F}" type="presOf" srcId="{AE39D3DD-670A-49E9-9C94-0E01A4027F93}" destId="{93CC3584-1CAF-46B0-8297-1E9968190A90}" srcOrd="1" destOrd="0" presId="urn:microsoft.com/office/officeart/2005/8/layout/venn1"/>
    <dgm:cxn modelId="{91BF4928-35A7-4A4B-8721-5753F6A36287}" srcId="{BBD7B50B-52D8-45A2-8EFE-B471AF099DAE}" destId="{AE39D3DD-670A-49E9-9C94-0E01A4027F93}" srcOrd="2" destOrd="0" parTransId="{7985AB92-48C3-421E-9036-C2D51489D2E4}" sibTransId="{C17C2BBC-6FDB-4958-B499-53A3BC746540}"/>
    <dgm:cxn modelId="{206F9B6F-D1BC-4AC0-8C8F-38C8BF9CFCD3}" type="presOf" srcId="{BBD7B50B-52D8-45A2-8EFE-B471AF099DAE}" destId="{E22F51C9-2010-4578-B675-0EEE55CC5AA6}" srcOrd="0" destOrd="0" presId="urn:microsoft.com/office/officeart/2005/8/layout/venn1"/>
    <dgm:cxn modelId="{EF9E5C79-0349-4293-84C8-541C81DC1082}" type="presOf" srcId="{68398D51-38C5-45AD-B239-9D2491798E98}" destId="{E611FA69-E179-48B4-92EE-8A70B02EBFCF}" srcOrd="1" destOrd="0" presId="urn:microsoft.com/office/officeart/2005/8/layout/venn1"/>
    <dgm:cxn modelId="{2E2A3B7B-73E8-4435-99A0-BBA3ECB4AD84}" type="presOf" srcId="{68398D51-38C5-45AD-B239-9D2491798E98}" destId="{BFC1B994-12F3-44AE-B566-5491D9EA86C4}" srcOrd="0" destOrd="0" presId="urn:microsoft.com/office/officeart/2005/8/layout/venn1"/>
    <dgm:cxn modelId="{6F838AAB-C5AA-4FE0-80A7-ACA1E4776B83}" type="presOf" srcId="{CC23D137-A7AE-4C57-BB3B-BF66A23C46D9}" destId="{3DD1DEB4-3A01-4305-B980-C38EB8C562F2}" srcOrd="0" destOrd="0" presId="urn:microsoft.com/office/officeart/2005/8/layout/venn1"/>
    <dgm:cxn modelId="{428AA4C5-4681-4676-8DBD-6026DD8FB160}" srcId="{BBD7B50B-52D8-45A2-8EFE-B471AF099DAE}" destId="{CC23D137-A7AE-4C57-BB3B-BF66A23C46D9}" srcOrd="1" destOrd="0" parTransId="{AAA6F778-329C-4CB1-B3F0-E67B895CDD9F}" sibTransId="{E038DC7B-30A7-4200-BBD7-1FFB130D9293}"/>
    <dgm:cxn modelId="{717896CC-46C5-4AA4-A54F-9C10E4C5DD0A}" type="presOf" srcId="{CC23D137-A7AE-4C57-BB3B-BF66A23C46D9}" destId="{F20098F0-9329-45ED-939B-B1EBB4F50989}" srcOrd="1" destOrd="0" presId="urn:microsoft.com/office/officeart/2005/8/layout/venn1"/>
    <dgm:cxn modelId="{334075CF-3B8C-4232-AF76-8B0AB0C9D668}" type="presOf" srcId="{AE39D3DD-670A-49E9-9C94-0E01A4027F93}" destId="{CBDFE719-37B6-4826-82E2-33A08F985D87}" srcOrd="0" destOrd="0" presId="urn:microsoft.com/office/officeart/2005/8/layout/venn1"/>
    <dgm:cxn modelId="{79B395FC-A177-44A6-A7AA-C6B93E804A0A}" srcId="{BBD7B50B-52D8-45A2-8EFE-B471AF099DAE}" destId="{68398D51-38C5-45AD-B239-9D2491798E98}" srcOrd="0" destOrd="0" parTransId="{92799564-257D-4780-9ECF-EC7D165664AB}" sibTransId="{249A322C-1F15-4FE5-B43C-A4040266AA1B}"/>
    <dgm:cxn modelId="{2DD49D01-7FC4-48A5-A3E5-12B40F737668}" type="presParOf" srcId="{E22F51C9-2010-4578-B675-0EEE55CC5AA6}" destId="{BFC1B994-12F3-44AE-B566-5491D9EA86C4}" srcOrd="0" destOrd="0" presId="urn:microsoft.com/office/officeart/2005/8/layout/venn1"/>
    <dgm:cxn modelId="{5BD506BC-0FB0-45ED-BC19-E28E72104288}" type="presParOf" srcId="{E22F51C9-2010-4578-B675-0EEE55CC5AA6}" destId="{E611FA69-E179-48B4-92EE-8A70B02EBFCF}" srcOrd="1" destOrd="0" presId="urn:microsoft.com/office/officeart/2005/8/layout/venn1"/>
    <dgm:cxn modelId="{92009FD4-CF1E-415F-B596-559C8C1C2927}" type="presParOf" srcId="{E22F51C9-2010-4578-B675-0EEE55CC5AA6}" destId="{3DD1DEB4-3A01-4305-B980-C38EB8C562F2}" srcOrd="2" destOrd="0" presId="urn:microsoft.com/office/officeart/2005/8/layout/venn1"/>
    <dgm:cxn modelId="{9B526033-5E51-4090-9AEB-69EAA7319297}" type="presParOf" srcId="{E22F51C9-2010-4578-B675-0EEE55CC5AA6}" destId="{F20098F0-9329-45ED-939B-B1EBB4F50989}" srcOrd="3" destOrd="0" presId="urn:microsoft.com/office/officeart/2005/8/layout/venn1"/>
    <dgm:cxn modelId="{09ADD2A9-7F5D-4382-8F7C-B12F4C837936}" type="presParOf" srcId="{E22F51C9-2010-4578-B675-0EEE55CC5AA6}" destId="{CBDFE719-37B6-4826-82E2-33A08F985D87}" srcOrd="4" destOrd="0" presId="urn:microsoft.com/office/officeart/2005/8/layout/venn1"/>
    <dgm:cxn modelId="{B6317DAF-6E8D-4FBA-993E-B3EF2FBDF741}" type="presParOf" srcId="{E22F51C9-2010-4578-B675-0EEE55CC5AA6}" destId="{93CC3584-1CAF-46B0-8297-1E9968190A9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B994-12F3-44AE-B566-5491D9EA86C4}">
      <dsp:nvSpPr>
        <dsp:cNvPr id="0" name=""/>
        <dsp:cNvSpPr/>
      </dsp:nvSpPr>
      <dsp:spPr>
        <a:xfrm>
          <a:off x="1992629" y="63023"/>
          <a:ext cx="3025140" cy="30251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Health</a:t>
          </a:r>
        </a:p>
      </dsp:txBody>
      <dsp:txXfrm>
        <a:off x="2395982" y="592423"/>
        <a:ext cx="2218436" cy="1361313"/>
      </dsp:txXfrm>
    </dsp:sp>
    <dsp:sp modelId="{3DD1DEB4-3A01-4305-B980-C38EB8C562F2}">
      <dsp:nvSpPr>
        <dsp:cNvPr id="0" name=""/>
        <dsp:cNvSpPr/>
      </dsp:nvSpPr>
      <dsp:spPr>
        <a:xfrm>
          <a:off x="3084201" y="1953736"/>
          <a:ext cx="3025140" cy="30251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Income</a:t>
          </a:r>
        </a:p>
      </dsp:txBody>
      <dsp:txXfrm>
        <a:off x="4009390" y="2735230"/>
        <a:ext cx="1815084" cy="1663827"/>
      </dsp:txXfrm>
    </dsp:sp>
    <dsp:sp modelId="{CBDFE719-37B6-4826-82E2-33A08F985D87}">
      <dsp:nvSpPr>
        <dsp:cNvPr id="0" name=""/>
        <dsp:cNvSpPr/>
      </dsp:nvSpPr>
      <dsp:spPr>
        <a:xfrm>
          <a:off x="901058" y="1953736"/>
          <a:ext cx="3025140" cy="302514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Learning</a:t>
          </a:r>
        </a:p>
      </dsp:txBody>
      <dsp:txXfrm>
        <a:off x="1185925" y="2735230"/>
        <a:ext cx="1815084" cy="166382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Rot="1" noChangeAspect="1"/>
          </p:cNvSpPr>
          <p:nvPr>
            <p:ph type="sldImg" idx="2"/>
          </p:nvPr>
        </p:nvSpPr>
        <p:spPr bwMode="auto">
          <a:xfrm>
            <a:off x="1143000" y="685800"/>
            <a:ext cx="4572000" cy="3429000"/>
          </a:xfrm>
          <a:prstGeom prst="rect">
            <a:avLst/>
          </a:prstGeom>
          <a:noFill/>
          <a:ln w="12700" cap="rnd" cmpd="sng">
            <a:noFill/>
            <a:prstDash val="solid"/>
            <a:round/>
            <a:headEnd type="none" w="med" len="med"/>
            <a:tailEnd type="none" w="med" len="med"/>
          </a:ln>
          <a:effectLst/>
        </p:spPr>
      </p:sp>
      <p:sp>
        <p:nvSpPr>
          <p:cNvPr id="7170"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a:sym typeface="Noteworthy Bold" charset="0"/>
              </a:rPr>
              <a:t>Click to edit Master text styles</a:t>
            </a:r>
          </a:p>
          <a:p>
            <a:pPr lvl="1"/>
            <a:r>
              <a:rPr lang="tr-TR">
                <a:sym typeface="Noteworthy Bold" charset="0"/>
              </a:rPr>
              <a:t>Second level</a:t>
            </a:r>
          </a:p>
          <a:p>
            <a:pPr lvl="2"/>
            <a:r>
              <a:rPr lang="tr-TR">
                <a:sym typeface="Noteworthy Bold" charset="0"/>
              </a:rPr>
              <a:t>Third level</a:t>
            </a:r>
          </a:p>
          <a:p>
            <a:pPr lvl="3"/>
            <a:r>
              <a:rPr lang="tr-TR">
                <a:sym typeface="Noteworthy Bold" charset="0"/>
              </a:rPr>
              <a:t>Fourth level</a:t>
            </a:r>
          </a:p>
          <a:p>
            <a:pPr lvl="4"/>
            <a:r>
              <a:rPr lang="tr-TR">
                <a:sym typeface="Noteworthy Bold" charset="0"/>
              </a:rPr>
              <a:t>Fifth level</a:t>
            </a:r>
          </a:p>
        </p:txBody>
      </p:sp>
    </p:spTree>
    <p:extLst>
      <p:ext uri="{BB962C8B-B14F-4D97-AF65-F5344CB8AC3E}">
        <p14:creationId xmlns:p14="http://schemas.microsoft.com/office/powerpoint/2010/main" val="3089223495"/>
      </p:ext>
    </p:extLst>
  </p:cSld>
  <p:clrMap bg1="lt1" tx1="dk1" bg2="lt2" tx2="dk2" accent1="accent1" accent2="accent2" accent3="accent3" accent4="accent4" accent5="accent5" accent6="accent6" hlink="hlink" folHlink="folHlink"/>
  <p:notesStyle>
    <a:lvl1pPr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2286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4572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6858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914400" algn="l" defTabSz="457200" rtl="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4773D3DD-4646-475A-A8B5-B66140BD09FF}" type="slidenum">
              <a:rPr lang="en-US"/>
              <a:pPr fontAlgn="base">
                <a:spcBef>
                  <a:spcPct val="0"/>
                </a:spcBef>
                <a:spcAft>
                  <a:spcPct val="0"/>
                </a:spcAft>
              </a:pPr>
              <a:t>5</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EDCF12CD-E8DE-40FD-B555-3081CB6D4883}" type="slidenum">
              <a:rPr lang="en-US"/>
              <a:pPr fontAlgn="base">
                <a:spcBef>
                  <a:spcPct val="0"/>
                </a:spcBef>
                <a:spcAft>
                  <a:spcPct val="0"/>
                </a:spcAft>
              </a:pPr>
              <a:t>14</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xfrm>
            <a:off x="1144588" y="536575"/>
            <a:ext cx="4570412" cy="3427413"/>
          </a:xfrm>
          <a:noFill/>
          <a:ln>
            <a:solidFill>
              <a:srgbClr val="000000"/>
            </a:solidFill>
            <a:miter lim="800000"/>
            <a:headEnd/>
            <a:tailEnd/>
          </a:ln>
        </p:spPr>
      </p:sp>
      <p:sp>
        <p:nvSpPr>
          <p:cNvPr id="100355" name="Rectangle 3"/>
          <p:cNvSpPr>
            <a:spLocks noGrp="1"/>
          </p:cNvSpPr>
          <p:nvPr>
            <p:ph type="body" idx="1"/>
          </p:nvPr>
        </p:nvSpPr>
        <p:spPr bwMode="auto">
          <a:xfrm>
            <a:off x="685494" y="4249329"/>
            <a:ext cx="5487013" cy="4209615"/>
          </a:xfrm>
          <a:noFill/>
        </p:spPr>
        <p:txBody>
          <a:bodyPr wrap="square" numCol="1" anchor="t" anchorCtr="0" compatLnSpc="1">
            <a:prstTxWarp prst="textNoShape">
              <a:avLst/>
            </a:prstTxWarp>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39470628-9CE0-459C-AC8E-1147DE43D3EF}" type="slidenum">
              <a:rPr lang="en-US"/>
              <a:pPr fontAlgn="base">
                <a:spcBef>
                  <a:spcPct val="0"/>
                </a:spcBef>
                <a:spcAft>
                  <a:spcPct val="0"/>
                </a:spcAft>
              </a:pPr>
              <a:t>16</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Much of what Robert Kennedy said about GDP is correct.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2DB9E6B4-218C-4B25-A0A2-AB68A19D5D7D}" type="slidenum">
              <a:rPr lang="en-US" smtClean="0"/>
              <a:pPr>
                <a:defRPr/>
              </a:pPr>
              <a:t>18</a:t>
            </a:fld>
            <a:endParaRPr lang="en-US" dirty="0"/>
          </a:p>
        </p:txBody>
      </p:sp>
      <p:sp>
        <p:nvSpPr>
          <p:cNvPr id="51203" name="Rectangle 2"/>
          <p:cNvSpPr>
            <a:spLocks noGrp="1" noRot="1" noChangeAspect="1" noChangeArrowheads="1" noTextEdit="1"/>
          </p:cNvSpPr>
          <p:nvPr>
            <p:ph type="sldImg"/>
          </p:nvPr>
        </p:nvSpPr>
        <p:spPr>
          <a:xfrm>
            <a:off x="1211263" y="549275"/>
            <a:ext cx="4587875" cy="3441700"/>
          </a:xfrm>
          <a:ln/>
        </p:spPr>
      </p:sp>
      <p:sp>
        <p:nvSpPr>
          <p:cNvPr id="51204" name="Rectangle 3"/>
          <p:cNvSpPr>
            <a:spLocks noGrp="1" noChangeArrowheads="1"/>
          </p:cNvSpPr>
          <p:nvPr>
            <p:ph type="body" idx="1"/>
          </p:nvPr>
        </p:nvSpPr>
        <p:spPr>
          <a:noFill/>
          <a:ln/>
        </p:spPr>
        <p:txBody>
          <a:bodyPr/>
          <a:lstStyle/>
          <a:p>
            <a:pPr>
              <a:spcBef>
                <a:spcPct val="0"/>
              </a:spcBef>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BCCD1623-E542-4F03-BF96-55CA6A2BC27F}" type="slidenum">
              <a:rPr lang="en-US"/>
              <a:pPr fontAlgn="base">
                <a:spcBef>
                  <a:spcPct val="0"/>
                </a:spcBef>
                <a:spcAft>
                  <a:spcPct val="0"/>
                </a:spcAft>
              </a:pPr>
              <a:t>6</a:t>
            </a:fld>
            <a:endParaRPr lang="en-US"/>
          </a:p>
        </p:txBody>
      </p:sp>
      <p:sp>
        <p:nvSpPr>
          <p:cNvPr id="4915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49156"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This example is similar to that in the text, but using different goods and different numerical values. </a:t>
            </a:r>
          </a:p>
          <a:p>
            <a:pPr>
              <a:spcBef>
                <a:spcPct val="0"/>
              </a:spcBef>
            </a:pPr>
            <a:endParaRPr lang="en-US"/>
          </a:p>
          <a:p>
            <a:pPr>
              <a:spcBef>
                <a:spcPct val="0"/>
              </a:spcBef>
            </a:pPr>
            <a:r>
              <a:rPr lang="en-US"/>
              <a:t>Suggestion:   Ask your students to compute nominal GDP in each year, before revealing the answers.  Ask them to compute the rate of increase before revealing the answers.  </a:t>
            </a:r>
          </a:p>
          <a:p>
            <a:pPr>
              <a:spcBef>
                <a:spcPct val="0"/>
              </a:spcBef>
            </a:pPr>
            <a:endParaRPr lang="en-US"/>
          </a:p>
          <a:p>
            <a:pPr>
              <a:spcBef>
                <a:spcPct val="0"/>
              </a:spcBef>
            </a:pPr>
            <a:r>
              <a:rPr lang="en-US"/>
              <a:t>In this example, nominal GDP grows for two reasons:  prices are rising, and the economy is producing a larger quantity of goods.  </a:t>
            </a:r>
          </a:p>
          <a:p>
            <a:pPr>
              <a:spcBef>
                <a:spcPct val="0"/>
              </a:spcBef>
            </a:pPr>
            <a:endParaRPr lang="en-US"/>
          </a:p>
          <a:p>
            <a:pPr>
              <a:spcBef>
                <a:spcPct val="0"/>
              </a:spcBef>
            </a:pPr>
            <a:r>
              <a:rPr lang="en-US"/>
              <a:t>Thinking of nominal GDP as total income, the increases in income will overstate the increases in society’s well-being, because part of these increases are due to inflation.  </a:t>
            </a:r>
          </a:p>
          <a:p>
            <a:pPr>
              <a:spcBef>
                <a:spcPct val="0"/>
              </a:spcBef>
            </a:pPr>
            <a:endParaRPr lang="en-US"/>
          </a:p>
          <a:p>
            <a:pPr>
              <a:spcBef>
                <a:spcPct val="0"/>
              </a:spcBef>
            </a:pPr>
            <a:r>
              <a:rPr lang="en-US"/>
              <a:t>We need a way to take out the effects of inflation, to see how much people’s incomes are growing in purchasing power terms.  That is the job of real GDP.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AF0B0A57-A1EA-4362-9DDE-4A11CED561EA}" type="slidenum">
              <a:rPr lang="en-US"/>
              <a:pPr fontAlgn="base">
                <a:spcBef>
                  <a:spcPct val="0"/>
                </a:spcBef>
                <a:spcAft>
                  <a:spcPct val="0"/>
                </a:spcAft>
              </a:pPr>
              <a:t>7</a:t>
            </a:fld>
            <a:endParaRPr lang="en-US"/>
          </a:p>
        </p:txBody>
      </p:sp>
      <p:sp>
        <p:nvSpPr>
          <p:cNvPr id="5017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0180"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This example shows that real GDP in every year is constructed using the prices of the base year, and that the base year doesn’t change.   </a:t>
            </a:r>
          </a:p>
          <a:p>
            <a:pPr>
              <a:spcBef>
                <a:spcPct val="0"/>
              </a:spcBef>
            </a:pPr>
            <a:endParaRPr lang="en-US"/>
          </a:p>
          <a:p>
            <a:pPr>
              <a:spcBef>
                <a:spcPct val="0"/>
              </a:spcBef>
            </a:pPr>
            <a:r>
              <a:rPr lang="en-US"/>
              <a:t>The growth rate of real GDP from one year to the next is the answer to this question:</a:t>
            </a:r>
          </a:p>
          <a:p>
            <a:pPr>
              <a:spcBef>
                <a:spcPct val="0"/>
              </a:spcBef>
            </a:pPr>
            <a:endParaRPr lang="en-US"/>
          </a:p>
          <a:p>
            <a:pPr>
              <a:spcBef>
                <a:spcPct val="0"/>
              </a:spcBef>
            </a:pPr>
            <a:r>
              <a:rPr lang="en-US"/>
              <a:t>“How much would GDP (and hence everyone’s income) have grown if there had been zero inflation?”</a:t>
            </a:r>
          </a:p>
          <a:p>
            <a:pPr>
              <a:spcBef>
                <a:spcPct val="0"/>
              </a:spcBef>
            </a:pPr>
            <a:endParaRPr lang="en-US"/>
          </a:p>
          <a:p>
            <a:pPr>
              <a:spcBef>
                <a:spcPct val="0"/>
              </a:spcBef>
            </a:pPr>
            <a:r>
              <a:rPr lang="en-US"/>
              <a:t>Thus, real GDP is corrected for inflation.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ED57D656-0D2A-45DF-A14D-CEB52C4198C2}" type="slidenum">
              <a:rPr lang="en-US"/>
              <a:pPr fontAlgn="base">
                <a:spcBef>
                  <a:spcPct val="0"/>
                </a:spcBef>
                <a:spcAft>
                  <a:spcPct val="0"/>
                </a:spcAft>
              </a:pPr>
              <a:t>8</a:t>
            </a:fld>
            <a:endParaRPr lang="en-US"/>
          </a:p>
        </p:txBody>
      </p:sp>
      <p:sp>
        <p:nvSpPr>
          <p:cNvPr id="5120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1204"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The table in the top half of this slide merely summarizes the answers from the previous two slides.  This table will be used shortly to compute the growth rates in nominal and real GDP, and to compute the GDP deflator and inflation rates.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D451923E-5F7A-42C2-BCA1-735B5B34EA78}" type="slidenum">
              <a:rPr lang="en-US"/>
              <a:pPr fontAlgn="base">
                <a:spcBef>
                  <a:spcPct val="0"/>
                </a:spcBef>
                <a:spcAft>
                  <a:spcPct val="0"/>
                </a:spcAft>
              </a:pPr>
              <a:t>9</a:t>
            </a:fld>
            <a:endParaRPr lang="en-US"/>
          </a:p>
        </p:txBody>
      </p:sp>
      <p:sp>
        <p:nvSpPr>
          <p:cNvPr id="522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2228"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r>
              <a:rPr lang="en-US"/>
              <a:t>Again, the growth rate of real GDP from one year to the next is the answer to this question:</a:t>
            </a:r>
          </a:p>
          <a:p>
            <a:pPr>
              <a:spcBef>
                <a:spcPct val="0"/>
              </a:spcBef>
            </a:pPr>
            <a:endParaRPr lang="en-US"/>
          </a:p>
          <a:p>
            <a:pPr>
              <a:spcBef>
                <a:spcPct val="0"/>
              </a:spcBef>
            </a:pPr>
            <a:r>
              <a:rPr lang="en-US"/>
              <a:t>“How much would GDP (and hence everyone’s income) have grown if there had been zero inflation?”</a:t>
            </a:r>
          </a:p>
          <a:p>
            <a:pPr>
              <a:spcBef>
                <a:spcPct val="0"/>
              </a:spcBef>
            </a:pPr>
            <a:endParaRPr lang="en-US"/>
          </a:p>
          <a:p>
            <a:pPr>
              <a:spcBef>
                <a:spcPct val="0"/>
              </a:spcBef>
            </a:pPr>
            <a:r>
              <a:rPr lang="en-US"/>
              <a:t>This is why real GDP is corrected for inflation.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09D940F-2052-4FAF-92E8-E0562296371F}" type="slidenum">
              <a:rPr lang="en-US"/>
              <a:pPr fontAlgn="base">
                <a:spcBef>
                  <a:spcPct val="0"/>
                </a:spcBef>
                <a:spcAft>
                  <a:spcPct val="0"/>
                </a:spcAft>
              </a:pPr>
              <a:t>10</a:t>
            </a:fld>
            <a:endParaRPr lang="en-US"/>
          </a:p>
        </p:txBody>
      </p:sp>
      <p:sp>
        <p:nvSpPr>
          <p:cNvPr id="53251" name="Rectangle 2"/>
          <p:cNvSpPr>
            <a:spLocks noGrp="1" noRot="1" noChangeAspect="1" noChangeArrowheads="1" noTextEdit="1"/>
          </p:cNvSpPr>
          <p:nvPr>
            <p:ph type="sldImg"/>
          </p:nvPr>
        </p:nvSpPr>
        <p:spPr bwMode="auto">
          <a:xfrm>
            <a:off x="1370013" y="631825"/>
            <a:ext cx="4121150" cy="3090863"/>
          </a:xfrm>
          <a:noFill/>
          <a:ln>
            <a:solidFill>
              <a:srgbClr val="000000"/>
            </a:solidFill>
            <a:miter lim="800000"/>
            <a:headEnd/>
            <a:tailEnd/>
          </a:ln>
        </p:spPr>
      </p:sp>
      <p:sp>
        <p:nvSpPr>
          <p:cNvPr id="53252" name="Rectangle 3"/>
          <p:cNvSpPr>
            <a:spLocks noGrp="1" noChangeArrowheads="1"/>
          </p:cNvSpPr>
          <p:nvPr>
            <p:ph type="body" idx="1"/>
          </p:nvPr>
        </p:nvSpPr>
        <p:spPr bwMode="auto">
          <a:xfrm>
            <a:off x="685494" y="3862124"/>
            <a:ext cx="5511550" cy="4992536"/>
          </a:xfrm>
          <a:noFill/>
        </p:spPr>
        <p:txBody>
          <a:bodyPr wrap="square" numCol="1" anchor="t" anchorCtr="0" compatLnSpc="1">
            <a:prstTxWarp prst="textNoShape">
              <a:avLst/>
            </a:prstTxWarp>
          </a:bodyPr>
          <a:lstStyle/>
          <a:p>
            <a:pPr>
              <a:spcBef>
                <a:spcPct val="0"/>
              </a:spcBef>
            </a:pPr>
            <a:r>
              <a:rPr lang="en-US"/>
              <a:t>The source I used:  http://research.stlouisfed.org/fred2/	</a:t>
            </a:r>
          </a:p>
          <a:p>
            <a:pPr>
              <a:spcBef>
                <a:spcPct val="0"/>
              </a:spcBef>
            </a:pPr>
            <a:r>
              <a:rPr lang="en-US"/>
              <a:t>The original source:  U.S. Department of Commerce: Bureau of Economic Analysis</a:t>
            </a:r>
          </a:p>
          <a:p>
            <a:pPr>
              <a:spcBef>
                <a:spcPct val="0"/>
              </a:spcBef>
            </a:pPr>
            <a:endParaRPr lang="en-US"/>
          </a:p>
          <a:p>
            <a:pPr>
              <a:spcBef>
                <a:spcPct val="0"/>
              </a:spcBef>
            </a:pPr>
            <a:r>
              <a:rPr lang="en-US"/>
              <a:t>Note:  I created this graph in Excel.  If you wish, you may be able to access the original Excel file simply by double-clicking on the graph.  (I have embedded the full Excel file on this slide, rather than simply making a copy of the finished graph.)  </a:t>
            </a:r>
          </a:p>
          <a:p>
            <a:pPr>
              <a:spcBef>
                <a:spcPct val="0"/>
              </a:spcBef>
            </a:pPr>
            <a:endParaRPr lang="en-US"/>
          </a:p>
          <a:p>
            <a:pPr>
              <a:spcBef>
                <a:spcPct val="0"/>
              </a:spcBef>
            </a:pPr>
            <a:r>
              <a:rPr lang="en-US"/>
              <a:t>Note:  This graph is different than the one in this chapter of the textbook.  The one in the textbook excludes nominal GDP, but includes shaded vertical bars over the dates of each recession.  </a:t>
            </a:r>
          </a:p>
          <a:p>
            <a:pPr>
              <a:spcBef>
                <a:spcPct val="0"/>
              </a:spcBef>
            </a:pPr>
            <a:endParaRPr lang="en-US"/>
          </a:p>
          <a:p>
            <a:pPr>
              <a:spcBef>
                <a:spcPct val="0"/>
              </a:spcBef>
            </a:pPr>
            <a:r>
              <a:rPr lang="en-US"/>
              <a:t>Since you have just finished covering real vs. nominal GDP, it might be worthwhile pointing out the following to your students:</a:t>
            </a:r>
          </a:p>
          <a:p>
            <a:pPr>
              <a:spcBef>
                <a:spcPct val="0"/>
              </a:spcBef>
            </a:pPr>
            <a:endParaRPr lang="en-US"/>
          </a:p>
          <a:p>
            <a:pPr>
              <a:spcBef>
                <a:spcPct val="0"/>
              </a:spcBef>
            </a:pPr>
            <a:r>
              <a:rPr lang="en-US"/>
              <a:t>The graph shows that nominal GDP rises faster than real GDP.  This should make sense, because growth in nominal GDP is driven by growth in output AND by inflation.  Growth in real GDP is driven only by growth in output.  </a:t>
            </a:r>
          </a:p>
          <a:p>
            <a:pPr>
              <a:spcBef>
                <a:spcPct val="0"/>
              </a:spcBef>
            </a:pPr>
            <a:endParaRPr lang="en-US"/>
          </a:p>
          <a:p>
            <a:pPr>
              <a:spcBef>
                <a:spcPct val="0"/>
              </a:spcBef>
            </a:pPr>
            <a:r>
              <a:rPr lang="en-US"/>
              <a:t>The two lines cross in the year 2000 (the base year for the real GDP data in this graph).  This should make sense, because real GDP equals nominal GDP in the base year.   (Better yet, ask your students whether there’s anything significant about the point where the two lines cross.)</a:t>
            </a:r>
          </a:p>
          <a:p>
            <a:pPr>
              <a:spcBef>
                <a:spcPct val="0"/>
              </a:spcBef>
            </a:pPr>
            <a:endParaRPr lang="en-US"/>
          </a:p>
          <a:p>
            <a:pPr>
              <a:spcBef>
                <a:spcPct val="0"/>
              </a:spcBef>
            </a:pPr>
            <a:r>
              <a:rPr lang="en-US"/>
              <a:t>Before the base year, real GDP &gt; nominal GDP.  For example, in 1970, nominal GDP is about $1 trillion, while real GDP is about $3.8 trillion (in 2000 dollars).  This should make sense, because prices were so much higher in 2000 than in 1970, so using those high 2000 prices to value 1970 output would lead to a bigger result than valuing 1970 output using 1970 prices.  </a:t>
            </a:r>
          </a:p>
          <a:p>
            <a:pPr>
              <a:spcBef>
                <a:spcPct val="0"/>
              </a:spcBef>
            </a:pPr>
            <a:endParaRPr lang="en-US"/>
          </a:p>
          <a:p>
            <a:pPr>
              <a:spcBef>
                <a:spcPct val="0"/>
              </a:spcBef>
            </a:pPr>
            <a:r>
              <a:rPr lang="en-US"/>
              <a:t>Similarly, after 2000, nominal GDP is higher than real GDP, because prices are higher in later years than they were in 2000.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A5B461D9-2317-4FF0-A470-86D909F85BC8}" type="slidenum">
              <a:rPr lang="en-US"/>
              <a:pPr fontAlgn="base">
                <a:spcBef>
                  <a:spcPct val="0"/>
                </a:spcBef>
                <a:spcAft>
                  <a:spcPct val="0"/>
                </a:spcAft>
              </a:pPr>
              <a:t>11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The GDP Deflator gets its name because it is used to “deflate” (i.e., take the inflation out of) nominal GDP to get real GDP.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9F07885A-7648-4A27-86C3-46177AEA571F}" type="slidenum">
              <a:rPr lang="en-US"/>
              <a:pPr fontAlgn="base">
                <a:spcBef>
                  <a:spcPct val="0"/>
                </a:spcBef>
                <a:spcAft>
                  <a:spcPct val="0"/>
                </a:spcAft>
              </a:pPr>
              <a:t>12</a:t>
            </a:fld>
            <a:endParaRPr lang="en-US"/>
          </a:p>
        </p:txBody>
      </p:sp>
      <p:sp>
        <p:nvSpPr>
          <p:cNvPr id="5529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5300" name="Rectangle 3"/>
          <p:cNvSpPr>
            <a:spLocks noGrp="1" noChangeArrowheads="1"/>
          </p:cNvSpPr>
          <p:nvPr>
            <p:ph type="body" idx="1"/>
          </p:nvPr>
        </p:nvSpPr>
        <p:spPr bwMode="auto">
          <a:xfrm>
            <a:off x="685494" y="4344358"/>
            <a:ext cx="5487013" cy="4114587"/>
          </a:xfrm>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364E32D5-C4D9-4E9D-B095-BC6D9380D787}" type="slidenum">
              <a:rPr lang="en-US"/>
              <a:pPr fontAlgn="base">
                <a:spcBef>
                  <a:spcPct val="0"/>
                </a:spcBef>
                <a:spcAft>
                  <a:spcPct val="0"/>
                </a:spcAft>
              </a:pPr>
              <a:t>13</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The data in the table are for a hypothetical economy that produces two final goods, A and B.  For all problems, use 2004 as the base year.  </a:t>
            </a:r>
          </a:p>
          <a:p>
            <a:pPr>
              <a:spcBef>
                <a:spcPct val="0"/>
              </a:spcBef>
            </a:pPr>
            <a:endParaRPr lang="en-US"/>
          </a:p>
          <a:p>
            <a:pPr>
              <a:spcBef>
                <a:spcPct val="0"/>
              </a:spcBef>
            </a:pPr>
            <a:r>
              <a:rPr lang="en-US"/>
              <a:t>If you’re running short on time, you can skip part A – it’s the least challenging.  If you only have time for one of the three, you might skip A and B, as C by itself covers all of the material:  it requires students to compute nominal and real GDP before they can compute the GDP deflator.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7223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84713" y="2547938"/>
            <a:ext cx="3810000" cy="3052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0"/>
            <a:ext cx="1943100" cy="56007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722313" y="0"/>
            <a:ext cx="5676900" cy="5600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64CF2E0-CCC4-4E1E-9902-C3C36AB3FDA4}" type="datetimeFigureOut">
              <a:rPr lang="en-US" smtClean="0"/>
              <a:pPr/>
              <a:t>5/7/2023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4CF2E0-CCC4-4E1E-9902-C3C36AB3FDA4}"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CASSE_New_Logo7.jpg"/>
          <p:cNvPicPr>
            <a:picLocks noChangeAspect="1"/>
          </p:cNvPicPr>
          <p:nvPr userDrawn="1"/>
        </p:nvPicPr>
        <p:blipFill>
          <a:blip r:embed="rId2" cstate="print"/>
          <a:srcRect/>
          <a:stretch>
            <a:fillRect/>
          </a:stretch>
        </p:blipFill>
        <p:spPr bwMode="auto">
          <a:xfrm>
            <a:off x="0" y="0"/>
            <a:ext cx="914400" cy="776288"/>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CE50EDD-63E8-4A96-8405-92D53C633E2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98125065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1D004288-FBA7-4B3F-93D3-BE34E47E690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49164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3E16D103-93B7-497C-AADF-6E9EF0D645D3}" type="slidenum">
              <a:rPr lang="en-US" smtClean="0"/>
              <a:pPr/>
              <a:t>‹#›</a:t>
            </a:fld>
            <a:endParaRPr lang="en-US"/>
          </a:p>
        </p:txBody>
      </p:sp>
    </p:spTree>
    <p:extLst>
      <p:ext uri="{BB962C8B-B14F-4D97-AF65-F5344CB8AC3E}">
        <p14:creationId xmlns:p14="http://schemas.microsoft.com/office/powerpoint/2010/main" val="272968872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21008AC7-29B5-4178-ABD7-E5E5CB72368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062514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A3AA9499-18A3-41C3-BEE6-5B39FC78F19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8961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67F2181D-223A-48E3-82D4-1A779E1499E7}" type="slidenum">
              <a:rPr lang="en-US" smtClean="0"/>
              <a:pPr/>
              <a:t>‹#›</a:t>
            </a:fld>
            <a:endParaRPr lang="en-US"/>
          </a:p>
        </p:txBody>
      </p:sp>
    </p:spTree>
    <p:extLst>
      <p:ext uri="{BB962C8B-B14F-4D97-AF65-F5344CB8AC3E}">
        <p14:creationId xmlns:p14="http://schemas.microsoft.com/office/powerpoint/2010/main" val="1656966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5572BF7-A409-4ADD-ABF7-4B2C5A997AC0}" type="slidenum">
              <a:rPr lang="en-US" smtClean="0"/>
              <a:pPr/>
              <a:t>‹#›</a:t>
            </a:fld>
            <a:endParaRPr lang="en-US"/>
          </a:p>
        </p:txBody>
      </p:sp>
    </p:spTree>
    <p:extLst>
      <p:ext uri="{BB962C8B-B14F-4D97-AF65-F5344CB8AC3E}">
        <p14:creationId xmlns:p14="http://schemas.microsoft.com/office/powerpoint/2010/main" val="4023587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AC58C208-ECE2-4DFE-A07D-B7ED85FDBE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5266733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2C26713C-7B1E-4F37-B466-74A6C9C67F4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104511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F86F6C0C-FD50-4F35-B3B6-60586230187D}" type="slidenum">
              <a:rPr lang="en-US" smtClean="0"/>
              <a:pPr/>
              <a:t>‹#›</a:t>
            </a:fld>
            <a:endParaRPr lang="en-US"/>
          </a:p>
        </p:txBody>
      </p:sp>
    </p:spTree>
    <p:extLst>
      <p:ext uri="{BB962C8B-B14F-4D97-AF65-F5344CB8AC3E}">
        <p14:creationId xmlns:p14="http://schemas.microsoft.com/office/powerpoint/2010/main" val="42815572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C25C195-A4E4-4A2D-9326-2D8BE2E16D0D}" type="slidenum">
              <a:rPr lang="en-US" smtClean="0"/>
              <a:pPr/>
              <a:t>‹#›</a:t>
            </a:fld>
            <a:endParaRPr lang="en-US"/>
          </a:p>
        </p:txBody>
      </p:sp>
    </p:spTree>
    <p:extLst>
      <p:ext uri="{BB962C8B-B14F-4D97-AF65-F5344CB8AC3E}">
        <p14:creationId xmlns:p14="http://schemas.microsoft.com/office/powerpoint/2010/main" val="23451617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Tree>
    <p:extLst>
      <p:ext uri="{BB962C8B-B14F-4D97-AF65-F5344CB8AC3E}">
        <p14:creationId xmlns:p14="http://schemas.microsoft.com/office/powerpoint/2010/main" val="13513443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6937230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10293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6947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2228607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37468865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6226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1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9157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1838035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4001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1027"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4099" name="Rectangle 3"/>
          <p:cNvSpPr>
            <a:spLocks noGrp="1"/>
          </p:cNvSpPr>
          <p:nvPr>
            <p:ph type="title"/>
          </p:nvPr>
        </p:nvSpPr>
        <p:spPr bwMode="auto">
          <a:xfrm>
            <a:off x="722313" y="0"/>
            <a:ext cx="7772400" cy="2314575"/>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
        <p:nvSpPr>
          <p:cNvPr id="4100" name="Rectangle 4"/>
          <p:cNvSpPr>
            <a:spLocks noGrp="1"/>
          </p:cNvSpPr>
          <p:nvPr>
            <p:ph type="body" idx="1"/>
          </p:nvPr>
        </p:nvSpPr>
        <p:spPr bwMode="auto">
          <a:xfrm>
            <a:off x="722313" y="2547938"/>
            <a:ext cx="7772400" cy="3052762"/>
          </a:xfrm>
          <a:prstGeom prst="rect">
            <a:avLst/>
          </a:prstGeom>
          <a:noFill/>
          <a:ln w="12700" cap="flat" cmpd="sng">
            <a:noFill/>
            <a:prstDash val="solid"/>
            <a:miter lim="0"/>
            <a:headEnd/>
            <a:tailEnd/>
          </a:ln>
          <a:effectLst/>
        </p:spPr>
        <p:txBody>
          <a:bodyPr vert="horz" wrap="square" lIns="50800" tIns="50800" rIns="50800" bIns="50800" numCol="1" anchor="t" anchorCtr="0" compatLnSpc="1">
            <a:prstTxWarp prst="textNoShape">
              <a:avLst/>
            </a:prstTxWarp>
          </a:bodyPr>
          <a:lstStyle/>
          <a:p>
            <a:pPr lvl="0"/>
            <a:r>
              <a:rPr lang="tr-TR">
                <a:sym typeface="Helvetica" charset="0"/>
              </a:rPr>
              <a:t>Click to edit Master text styles</a:t>
            </a:r>
          </a:p>
          <a:p>
            <a:pPr lvl="1"/>
            <a:r>
              <a:rPr lang="tr-TR">
                <a:sym typeface="Helvetica" charset="0"/>
              </a:rPr>
              <a:t>Second level</a:t>
            </a:r>
          </a:p>
          <a:p>
            <a:pPr lvl="2"/>
            <a:r>
              <a:rPr lang="tr-TR">
                <a:sym typeface="Helvetica" charset="0"/>
              </a:rPr>
              <a:t>Third level</a:t>
            </a:r>
          </a:p>
          <a:p>
            <a:pPr lvl="3"/>
            <a:r>
              <a:rPr lang="tr-TR">
                <a:sym typeface="Helvetica" charset="0"/>
              </a:rPr>
              <a:t>Fourth level</a:t>
            </a:r>
          </a:p>
          <a:p>
            <a:pPr lvl="4"/>
            <a:r>
              <a:rPr lang="tr-TR">
                <a:sym typeface="Helvetica" charset="0"/>
              </a:rPr>
              <a:t>Fifth level</a:t>
            </a:r>
          </a:p>
        </p:txBody>
      </p:sp>
      <p:sp>
        <p:nvSpPr>
          <p:cNvPr id="4101" name="AutoShape 5"/>
          <p:cNvSpPr>
            <a:spLocks/>
          </p:cNvSpPr>
          <p:nvPr/>
        </p:nvSpPr>
        <p:spPr bwMode="auto">
          <a:xfrm flipV="1">
            <a:off x="68263" y="2376488"/>
            <a:ext cx="9013825" cy="90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2" name="AutoShape 6"/>
          <p:cNvSpPr>
            <a:spLocks/>
          </p:cNvSpPr>
          <p:nvPr/>
        </p:nvSpPr>
        <p:spPr bwMode="auto">
          <a:xfrm>
            <a:off x="68263" y="2339975"/>
            <a:ext cx="9013825" cy="4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4103" name="AutoShape 7"/>
          <p:cNvSpPr>
            <a:spLocks/>
          </p:cNvSpPr>
          <p:nvPr/>
        </p:nvSpPr>
        <p:spPr bwMode="auto">
          <a:xfrm>
            <a:off x="68263" y="2468563"/>
            <a:ext cx="9013825" cy="460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5/7/2023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2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2400">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2400">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cs typeface="+mn-cs"/>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defTabSz="914400"/>
            <a:endParaRPr lang="en-US">
              <a:solidFill>
                <a:srgbClr val="696464"/>
              </a:solidFill>
              <a:latin typeface="Times New Roman" pitchFamily="18" charset="0"/>
              <a:ea typeface="+mn-ea"/>
              <a:cs typeface="+mn-cs"/>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defTabSz="914400"/>
            <a:fld id="{A8F6BFE8-527A-43CD-B43D-2812C087ABE4}" type="slidenum">
              <a:rPr lang="en-US" smtClean="0"/>
              <a:pPr defTabSz="914400"/>
              <a:t>‹#›</a:t>
            </a:fld>
            <a:endParaRPr lang="en-US"/>
          </a:p>
        </p:txBody>
      </p:sp>
    </p:spTree>
    <p:extLst>
      <p:ext uri="{BB962C8B-B14F-4D97-AF65-F5344CB8AC3E}">
        <p14:creationId xmlns:p14="http://schemas.microsoft.com/office/powerpoint/2010/main" val="362703294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5121"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endParaRPr lang="tr-TR" sz="1800">
              <a:solidFill>
                <a:srgbClr val="FFFFFF"/>
              </a:solidFill>
            </a:endParaRPr>
          </a:p>
        </p:txBody>
      </p:sp>
      <p:sp>
        <p:nvSpPr>
          <p:cNvPr id="5122"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endParaRPr lang="tr-TR" sz="1800">
              <a:solidFill>
                <a:srgbClr val="FFFFFF"/>
              </a:solidFill>
            </a:endParaRPr>
          </a:p>
        </p:txBody>
      </p:sp>
      <p:sp>
        <p:nvSpPr>
          <p:cNvPr id="5123" name="Rectangle 3"/>
          <p:cNvSpPr>
            <a:spLocks noGrp="1"/>
          </p:cNvSpPr>
          <p:nvPr>
            <p:ph type="title"/>
          </p:nvPr>
        </p:nvSpPr>
        <p:spPr bwMode="auto">
          <a:xfrm>
            <a:off x="914400" y="0"/>
            <a:ext cx="7772400" cy="1417638"/>
          </a:xfrm>
          <a:prstGeom prst="rect">
            <a:avLst/>
          </a:prstGeom>
          <a:noFill/>
          <a:ln w="12700" cap="flat" cmpd="sng">
            <a:noFill/>
            <a:prstDash val="solid"/>
            <a:miter lim="0"/>
            <a:headEnd/>
            <a:tailEnd/>
          </a:ln>
          <a:effectLst/>
        </p:spPr>
        <p:txBody>
          <a:bodyPr vert="horz" wrap="square" lIns="50800" tIns="50800" rIns="50800" bIns="50800" numCol="1" anchor="b" anchorCtr="0" compatLnSpc="1">
            <a:prstTxWarp prst="textNoShape">
              <a:avLst/>
            </a:prstTxWarp>
          </a:bodyPr>
          <a:lstStyle/>
          <a:p>
            <a:pPr lvl="0"/>
            <a:r>
              <a:rPr lang="tr-TR">
                <a:sym typeface="Helvetica" charset="0"/>
              </a:rPr>
              <a:t>Click to edit Master title style</a:t>
            </a:r>
          </a:p>
        </p:txBody>
      </p:sp>
    </p:spTree>
    <p:extLst>
      <p:ext uri="{BB962C8B-B14F-4D97-AF65-F5344CB8AC3E}">
        <p14:creationId xmlns:p14="http://schemas.microsoft.com/office/powerpoint/2010/main" val="141447498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457200" rtl="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algn="ctr" rtl="0" fontAlgn="base" hangingPunct="0">
        <a:spcBef>
          <a:spcPct val="0"/>
        </a:spcBef>
        <a:spcAft>
          <a:spcPct val="0"/>
        </a:spcAft>
        <a:defRPr sz="1400" b="1">
          <a:solidFill>
            <a:srgbClr val="000000"/>
          </a:solidFill>
          <a:latin typeface="+mn-lt"/>
          <a:ea typeface="+mn-ea"/>
          <a:cs typeface="+mn-cs"/>
          <a:sym typeface="Helvetica" charset="0"/>
        </a:defRPr>
      </a:lvl1pPr>
      <a:lvl2pPr marL="457200" algn="ctr" rtl="0" fontAlgn="base" hangingPunct="0">
        <a:spcBef>
          <a:spcPct val="0"/>
        </a:spcBef>
        <a:spcAft>
          <a:spcPct val="0"/>
        </a:spcAft>
        <a:defRPr sz="1400" b="1">
          <a:solidFill>
            <a:srgbClr val="000000"/>
          </a:solidFill>
          <a:latin typeface="+mn-lt"/>
          <a:ea typeface="+mn-ea"/>
          <a:cs typeface="+mn-cs"/>
          <a:sym typeface="Helvetica" charset="0"/>
        </a:defRPr>
      </a:lvl2pPr>
      <a:lvl3pPr marL="914400" algn="ctr" rtl="0" fontAlgn="base" hangingPunct="0">
        <a:spcBef>
          <a:spcPct val="0"/>
        </a:spcBef>
        <a:spcAft>
          <a:spcPct val="0"/>
        </a:spcAft>
        <a:defRPr sz="1400" b="1">
          <a:solidFill>
            <a:srgbClr val="000000"/>
          </a:solidFill>
          <a:latin typeface="+mn-lt"/>
          <a:ea typeface="+mn-ea"/>
          <a:cs typeface="+mn-cs"/>
          <a:sym typeface="Helvetica" charset="0"/>
        </a:defRPr>
      </a:lvl3pPr>
      <a:lvl4pPr marL="1371600" algn="ctr" rtl="0" fontAlgn="base" hangingPunct="0">
        <a:spcBef>
          <a:spcPct val="0"/>
        </a:spcBef>
        <a:spcAft>
          <a:spcPct val="0"/>
        </a:spcAft>
        <a:defRPr sz="1400" b="1">
          <a:solidFill>
            <a:srgbClr val="000000"/>
          </a:solidFill>
          <a:latin typeface="+mn-lt"/>
          <a:ea typeface="+mn-ea"/>
          <a:cs typeface="+mn-cs"/>
          <a:sym typeface="Helvetica" charset="0"/>
        </a:defRPr>
      </a:lvl4pPr>
      <a:lvl5pPr marL="1828800" algn="ctr" rtl="0" fontAlgn="base" hangingPunct="0">
        <a:spcBef>
          <a:spcPct val="0"/>
        </a:spcBef>
        <a:spcAft>
          <a:spcPct val="0"/>
        </a:spcAft>
        <a:defRPr sz="1400" b="1">
          <a:solidFill>
            <a:srgbClr val="000000"/>
          </a:solidFill>
          <a:latin typeface="+mn-lt"/>
          <a:ea typeface="+mn-ea"/>
          <a:cs typeface="+mn-cs"/>
          <a:sym typeface="Helvetica" charset="0"/>
        </a:defRPr>
      </a:lvl5pPr>
      <a:lvl6pPr marL="2286000" algn="ctr" rtl="0" fontAlgn="base" hangingPunct="0">
        <a:spcBef>
          <a:spcPct val="0"/>
        </a:spcBef>
        <a:spcAft>
          <a:spcPct val="0"/>
        </a:spcAft>
        <a:defRPr sz="1400" b="1">
          <a:solidFill>
            <a:srgbClr val="000000"/>
          </a:solidFill>
          <a:latin typeface="+mn-lt"/>
          <a:ea typeface="+mn-ea"/>
          <a:cs typeface="+mn-cs"/>
          <a:sym typeface="Helvetica" charset="0"/>
        </a:defRPr>
      </a:lvl6pPr>
      <a:lvl7pPr marL="2743200" algn="ctr" rtl="0" fontAlgn="base" hangingPunct="0">
        <a:spcBef>
          <a:spcPct val="0"/>
        </a:spcBef>
        <a:spcAft>
          <a:spcPct val="0"/>
        </a:spcAft>
        <a:defRPr sz="1400" b="1">
          <a:solidFill>
            <a:srgbClr val="000000"/>
          </a:solidFill>
          <a:latin typeface="+mn-lt"/>
          <a:ea typeface="+mn-ea"/>
          <a:cs typeface="+mn-cs"/>
          <a:sym typeface="Helvetica" charset="0"/>
        </a:defRPr>
      </a:lvl7pPr>
      <a:lvl8pPr marL="3200400" algn="ctr" rtl="0" fontAlgn="base" hangingPunct="0">
        <a:spcBef>
          <a:spcPct val="0"/>
        </a:spcBef>
        <a:spcAft>
          <a:spcPct val="0"/>
        </a:spcAft>
        <a:defRPr sz="1400" b="1">
          <a:solidFill>
            <a:srgbClr val="000000"/>
          </a:solidFill>
          <a:latin typeface="+mn-lt"/>
          <a:ea typeface="+mn-ea"/>
          <a:cs typeface="+mn-cs"/>
          <a:sym typeface="Helvetica" charset="0"/>
        </a:defRPr>
      </a:lvl8pPr>
      <a:lvl9pPr marL="3657600" algn="ctr" rtl="0" fontAlgn="base" hangingPunct="0">
        <a:spcBef>
          <a:spcPct val="0"/>
        </a:spcBef>
        <a:spcAft>
          <a:spcPct val="0"/>
        </a:spcAft>
        <a:defRPr sz="1400" b="1">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28728" y="3357562"/>
            <a:ext cx="6400800" cy="1752600"/>
          </a:xfrm>
        </p:spPr>
        <p:txBody>
          <a:bodyPr/>
          <a:lstStyle/>
          <a:p>
            <a:r>
              <a:rPr lang="en-US" sz="2600" dirty="0">
                <a:solidFill>
                  <a:schemeClr val="tx2">
                    <a:lumMod val="75000"/>
                  </a:schemeClr>
                </a:solidFill>
                <a:latin typeface="Perpetua" pitchFamily="18" charset="0"/>
              </a:rPr>
              <a:t>Lecture </a:t>
            </a:r>
            <a:r>
              <a:rPr lang="en-US" dirty="0">
                <a:solidFill>
                  <a:schemeClr val="tx2">
                    <a:lumMod val="75000"/>
                  </a:schemeClr>
                </a:solidFill>
                <a:latin typeface="Perpetua" pitchFamily="18" charset="0"/>
              </a:rPr>
              <a:t>1</a:t>
            </a:r>
            <a:r>
              <a:rPr lang="tr-TR" dirty="0">
                <a:solidFill>
                  <a:schemeClr val="tx2">
                    <a:lumMod val="75000"/>
                  </a:schemeClr>
                </a:solidFill>
                <a:latin typeface="Perpetua" pitchFamily="18" charset="0"/>
              </a:rPr>
              <a:t>8</a:t>
            </a:r>
            <a:endParaRPr lang="en-US" sz="2600" dirty="0">
              <a:solidFill>
                <a:schemeClr val="tx2">
                  <a:lumMod val="75000"/>
                </a:schemeClr>
              </a:solidFill>
              <a:latin typeface="Perpetua" pitchFamily="18" charset="0"/>
            </a:endParaRPr>
          </a:p>
          <a:p>
            <a:r>
              <a:rPr lang="tr-TR" dirty="0">
                <a:solidFill>
                  <a:schemeClr val="tx2">
                    <a:lumMod val="75000"/>
                  </a:schemeClr>
                </a:solidFill>
                <a:latin typeface="Perpetua" pitchFamily="18" charset="0"/>
              </a:rPr>
              <a:t>May 8</a:t>
            </a:r>
            <a:endParaRPr lang="tr-TR" sz="2600" dirty="0">
              <a:solidFill>
                <a:schemeClr val="tx2">
                  <a:lumMod val="75000"/>
                </a:schemeClr>
              </a:solidFill>
              <a:latin typeface="Perpetua" pitchFamily="18" charset="0"/>
            </a:endParaRPr>
          </a:p>
        </p:txBody>
      </p:sp>
      <p:sp>
        <p:nvSpPr>
          <p:cNvPr id="2" name="Title 1"/>
          <p:cNvSpPr>
            <a:spLocks noGrp="1"/>
          </p:cNvSpPr>
          <p:nvPr>
            <p:ph type="ctrTitle"/>
          </p:nvPr>
        </p:nvSpPr>
        <p:spPr>
          <a:xfrm>
            <a:off x="685800" y="1571613"/>
            <a:ext cx="7772400" cy="1571636"/>
          </a:xfrm>
        </p:spPr>
        <p:txBody>
          <a:bodyPr/>
          <a:lstStyle/>
          <a:p>
            <a:pPr algn="ctr"/>
            <a:r>
              <a:rPr sz="4000">
                <a:solidFill>
                  <a:schemeClr val="bg1"/>
                </a:solidFill>
                <a:latin typeface="Franklin Gothic Book" pitchFamily="34" charset="0"/>
              </a:rPr>
              <a:t>Econ 100</a:t>
            </a:r>
            <a:br>
              <a:rPr sz="4000">
                <a:solidFill>
                  <a:schemeClr val="bg1"/>
                </a:solidFill>
                <a:latin typeface="Franklin Gothic Book" pitchFamily="34" charset="0"/>
              </a:rPr>
            </a:br>
            <a:r>
              <a:rPr sz="4000">
                <a:solidFill>
                  <a:schemeClr val="bg1"/>
                </a:solidFill>
                <a:latin typeface="Franklin Gothic Book" pitchFamily="34" charset="0"/>
              </a:rPr>
              <a:t>Principles of Economics</a:t>
            </a:r>
            <a:endParaRPr lang="tr-TR" sz="4000" dirty="0">
              <a:solidFill>
                <a:schemeClr val="bg1"/>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0025" y="207963"/>
            <a:ext cx="8716963" cy="814387"/>
          </a:xfrm>
        </p:spPr>
        <p:txBody>
          <a:bodyPr rtlCol="0">
            <a:normAutofit/>
          </a:bodyPr>
          <a:lstStyle/>
          <a:p>
            <a:pPr fontAlgn="auto">
              <a:spcAft>
                <a:spcPts val="0"/>
              </a:spcAft>
              <a:defRPr/>
            </a:pPr>
            <a:r>
              <a:rPr lang="en-US" sz="2800" dirty="0">
                <a:effectLst>
                  <a:outerShdw blurRad="38100" dist="38100" dir="2700000" algn="tl">
                    <a:srgbClr val="FFFFFF"/>
                  </a:outerShdw>
                </a:effectLst>
                <a:latin typeface="Arial" charset="0"/>
              </a:rPr>
              <a:t>Nominal and Real GDP in the U.S.,</a:t>
            </a:r>
            <a:r>
              <a:rPr lang="en-US" sz="2400" dirty="0">
                <a:effectLst>
                  <a:outerShdw blurRad="38100" dist="38100" dir="2700000" algn="tl">
                    <a:srgbClr val="FFFFFF"/>
                  </a:outerShdw>
                </a:effectLst>
                <a:latin typeface="Arial" charset="0"/>
              </a:rPr>
              <a:t>1965-2005</a:t>
            </a:r>
          </a:p>
        </p:txBody>
      </p:sp>
      <p:graphicFrame>
        <p:nvGraphicFramePr>
          <p:cNvPr id="1026" name="Object 4"/>
          <p:cNvGraphicFramePr>
            <a:graphicFrameLocks noChangeAspect="1"/>
          </p:cNvGraphicFramePr>
          <p:nvPr/>
        </p:nvGraphicFramePr>
        <p:xfrm>
          <a:off x="11113" y="858838"/>
          <a:ext cx="9021762" cy="5419725"/>
        </p:xfrm>
        <a:graphic>
          <a:graphicData uri="http://schemas.openxmlformats.org/presentationml/2006/ole">
            <mc:AlternateContent xmlns:mc="http://schemas.openxmlformats.org/markup-compatibility/2006">
              <mc:Choice xmlns:v="urn:schemas-microsoft-com:vml" Requires="v">
                <p:oleObj name="Chart" r:id="rId3" imgW="6067425" imgH="3647956" progId="Excel.Sheet.8">
                  <p:embed/>
                </p:oleObj>
              </mc:Choice>
              <mc:Fallback>
                <p:oleObj name="Chart" r:id="rId3" imgW="6067425" imgH="3647956" progId="Excel.Sheet.8">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858838"/>
                        <a:ext cx="9021762"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 name="Text Box 5"/>
          <p:cNvSpPr txBox="1">
            <a:spLocks noChangeArrowheads="1"/>
          </p:cNvSpPr>
          <p:nvPr/>
        </p:nvSpPr>
        <p:spPr bwMode="auto">
          <a:xfrm>
            <a:off x="2509838" y="2498725"/>
            <a:ext cx="1884362" cy="1219200"/>
          </a:xfrm>
          <a:prstGeom prst="rect">
            <a:avLst/>
          </a:prstGeom>
          <a:noFill/>
          <a:ln w="9525">
            <a:noFill/>
            <a:miter lim="800000"/>
            <a:headEnd/>
            <a:tailEnd/>
          </a:ln>
        </p:spPr>
        <p:txBody>
          <a:bodyPr>
            <a:spAutoFit/>
          </a:bodyPr>
          <a:lstStyle/>
          <a:p>
            <a:pPr algn="ctr">
              <a:spcBef>
                <a:spcPct val="50000"/>
              </a:spcBef>
            </a:pPr>
            <a:r>
              <a:rPr lang="en-US" sz="2600">
                <a:latin typeface="Calibri" pitchFamily="34" charset="0"/>
              </a:rPr>
              <a:t>Real GDP </a:t>
            </a:r>
            <a:r>
              <a:rPr lang="en-US" sz="2400">
                <a:latin typeface="Calibri" pitchFamily="34" charset="0"/>
              </a:rPr>
              <a:t>(base year 2000)</a:t>
            </a:r>
          </a:p>
        </p:txBody>
      </p:sp>
      <p:sp>
        <p:nvSpPr>
          <p:cNvPr id="1029" name="Text Box 6"/>
          <p:cNvSpPr txBox="1">
            <a:spLocks noChangeArrowheads="1"/>
          </p:cNvSpPr>
          <p:nvPr/>
        </p:nvSpPr>
        <p:spPr bwMode="auto">
          <a:xfrm>
            <a:off x="5772150" y="4257675"/>
            <a:ext cx="1617663" cy="885825"/>
          </a:xfrm>
          <a:prstGeom prst="rect">
            <a:avLst/>
          </a:prstGeom>
          <a:noFill/>
          <a:ln w="9525">
            <a:noFill/>
            <a:miter lim="800000"/>
            <a:headEnd/>
            <a:tailEnd/>
          </a:ln>
        </p:spPr>
        <p:txBody>
          <a:bodyPr>
            <a:spAutoFit/>
          </a:bodyPr>
          <a:lstStyle/>
          <a:p>
            <a:pPr algn="ctr">
              <a:spcBef>
                <a:spcPct val="50000"/>
              </a:spcBef>
            </a:pPr>
            <a:r>
              <a:rPr lang="en-US" sz="2600">
                <a:latin typeface="Calibri" pitchFamily="34" charset="0"/>
              </a:rPr>
              <a:t>Nominal GDP</a:t>
            </a:r>
            <a:endParaRPr lang="en-US" sz="2400">
              <a:latin typeface="Calibri" pitchFamily="34" charset="0"/>
            </a:endParaRPr>
          </a:p>
        </p:txBody>
      </p:sp>
      <p:sp>
        <p:nvSpPr>
          <p:cNvPr id="1030" name="Line 7"/>
          <p:cNvSpPr>
            <a:spLocks noChangeShapeType="1"/>
          </p:cNvSpPr>
          <p:nvPr/>
        </p:nvSpPr>
        <p:spPr bwMode="auto">
          <a:xfrm flipH="1" flipV="1">
            <a:off x="5273675" y="4257675"/>
            <a:ext cx="647700" cy="246063"/>
          </a:xfrm>
          <a:prstGeom prst="line">
            <a:avLst/>
          </a:prstGeom>
          <a:noFill/>
          <a:ln w="9525">
            <a:solidFill>
              <a:schemeClr val="tx1"/>
            </a:solidFill>
            <a:round/>
            <a:headEnd/>
            <a:tailEnd/>
          </a:ln>
        </p:spPr>
        <p:txBody>
          <a:bodyPr/>
          <a:lstStyle/>
          <a:p>
            <a:endParaRPr lang="tr-TR"/>
          </a:p>
        </p:txBody>
      </p:sp>
      <p:sp>
        <p:nvSpPr>
          <p:cNvPr id="1031" name="Line 8"/>
          <p:cNvSpPr>
            <a:spLocks noChangeShapeType="1"/>
          </p:cNvSpPr>
          <p:nvPr/>
        </p:nvSpPr>
        <p:spPr bwMode="auto">
          <a:xfrm>
            <a:off x="4211638" y="2814638"/>
            <a:ext cx="1096962" cy="641350"/>
          </a:xfrm>
          <a:prstGeom prst="line">
            <a:avLst/>
          </a:prstGeom>
          <a:noFill/>
          <a:ln w="9525">
            <a:solidFill>
              <a:schemeClr val="tx1"/>
            </a:solidFill>
            <a:round/>
            <a:headEnd/>
            <a:tailEnd/>
          </a:ln>
        </p:spPr>
        <p:txBody>
          <a:bodyPr/>
          <a:lstStyle/>
          <a:p>
            <a:endParaRPr lang="tr-TR"/>
          </a:p>
        </p:txBody>
      </p:sp>
    </p:spTree>
    <p:extLst>
      <p:ext uri="{BB962C8B-B14F-4D97-AF65-F5344CB8AC3E}">
        <p14:creationId xmlns:p14="http://schemas.microsoft.com/office/powerpoint/2010/main" val="30952381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30188"/>
            <a:ext cx="8229600" cy="858837"/>
          </a:xfrm>
        </p:spPr>
        <p:txBody>
          <a:bodyPr/>
          <a:lstStyle/>
          <a:p>
            <a:r>
              <a:rPr lang="en-US" sz="3200" dirty="0"/>
              <a:t>The GDP Deflator</a:t>
            </a:r>
          </a:p>
        </p:txBody>
      </p:sp>
      <p:sp>
        <p:nvSpPr>
          <p:cNvPr id="15363" name="Rectangle 3"/>
          <p:cNvSpPr>
            <a:spLocks noGrp="1" noChangeArrowheads="1"/>
          </p:cNvSpPr>
          <p:nvPr>
            <p:ph sz="quarter" idx="1"/>
          </p:nvPr>
        </p:nvSpPr>
        <p:spPr>
          <a:xfrm>
            <a:off x="479425" y="1039813"/>
            <a:ext cx="7956550" cy="1736725"/>
          </a:xfrm>
        </p:spPr>
        <p:txBody>
          <a:bodyPr/>
          <a:lstStyle/>
          <a:p>
            <a:pPr algn="l"/>
            <a:endParaRPr lang="en-US" dirty="0"/>
          </a:p>
          <a:p>
            <a:pPr algn="l"/>
            <a:endParaRPr lang="en-US" dirty="0"/>
          </a:p>
          <a:p>
            <a:pPr algn="l"/>
            <a:r>
              <a:rPr lang="en-US" sz="2400" dirty="0"/>
              <a:t>The GDP deflator is a measure of the overall level of prices.  </a:t>
            </a:r>
          </a:p>
          <a:p>
            <a:pPr algn="l"/>
            <a:endParaRPr lang="en-US" dirty="0"/>
          </a:p>
          <a:p>
            <a:pPr algn="l"/>
            <a:r>
              <a:rPr lang="en-US" sz="2400" dirty="0">
                <a:solidFill>
                  <a:srgbClr val="FF0000"/>
                </a:solidFill>
              </a:rPr>
              <a:t>Definition:</a:t>
            </a:r>
          </a:p>
        </p:txBody>
      </p:sp>
      <p:sp>
        <p:nvSpPr>
          <p:cNvPr id="121861" name="Rectangle 5"/>
          <p:cNvSpPr>
            <a:spLocks noChangeArrowheads="1"/>
          </p:cNvSpPr>
          <p:nvPr/>
        </p:nvSpPr>
        <p:spPr bwMode="auto">
          <a:xfrm>
            <a:off x="474663" y="4375150"/>
            <a:ext cx="8086725" cy="1539875"/>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buFont typeface="Wingdings" pitchFamily="2" charset="2"/>
              <a:buChar char="§"/>
            </a:pPr>
            <a:r>
              <a:rPr lang="en-US" sz="2800" dirty="0">
                <a:latin typeface="Calibri" pitchFamily="34" charset="0"/>
              </a:rPr>
              <a:t>One way to measure the overall level of prices is to compute the percentage increase in the GDP deflator from one year to the next.  </a:t>
            </a:r>
          </a:p>
        </p:txBody>
      </p:sp>
      <p:grpSp>
        <p:nvGrpSpPr>
          <p:cNvPr id="2" name="Group 11"/>
          <p:cNvGrpSpPr>
            <a:grpSpLocks/>
          </p:cNvGrpSpPr>
          <p:nvPr/>
        </p:nvGrpSpPr>
        <p:grpSpPr bwMode="auto">
          <a:xfrm>
            <a:off x="1281113" y="2820988"/>
            <a:ext cx="6578600" cy="1236662"/>
            <a:chOff x="471" y="1777"/>
            <a:chExt cx="4144" cy="779"/>
          </a:xfrm>
        </p:grpSpPr>
        <p:sp>
          <p:nvSpPr>
            <p:cNvPr id="121862" name="Text Box 6"/>
            <p:cNvSpPr txBox="1">
              <a:spLocks noChangeArrowheads="1"/>
            </p:cNvSpPr>
            <p:nvPr/>
          </p:nvSpPr>
          <p:spPr bwMode="auto">
            <a:xfrm>
              <a:off x="471" y="1777"/>
              <a:ext cx="4144" cy="779"/>
            </a:xfrm>
            <a:prstGeom prst="rect">
              <a:avLst/>
            </a:prstGeom>
            <a:solidFill>
              <a:srgbClr val="FFFF99"/>
            </a:solidFill>
            <a:ln w="9525">
              <a:noFill/>
              <a:miter lim="800000"/>
              <a:headEnd/>
              <a:tailEnd/>
            </a:ln>
            <a:effectLst>
              <a:outerShdw dist="107763" dir="2700000" algn="ctr" rotWithShape="0">
                <a:schemeClr val="bg2"/>
              </a:outerShdw>
            </a:effectLst>
          </p:spPr>
          <p:txBody>
            <a:bodyPr lIns="274320" anchor="ctr"/>
            <a:lstStyle/>
            <a:p>
              <a:pPr fontAlgn="auto">
                <a:spcBef>
                  <a:spcPct val="50000"/>
                </a:spcBef>
                <a:spcAft>
                  <a:spcPts val="0"/>
                </a:spcAft>
                <a:defRPr/>
              </a:pPr>
              <a:r>
                <a:rPr lang="en-US" sz="2900">
                  <a:latin typeface="+mn-lt"/>
                </a:rPr>
                <a:t>GDP deflator  =  100 </a:t>
              </a:r>
              <a:r>
                <a:rPr lang="en-US" sz="2900">
                  <a:latin typeface="Tahoma" pitchFamily="34" charset="0"/>
                </a:rPr>
                <a:t>x</a:t>
              </a:r>
              <a:r>
                <a:rPr lang="en-US" sz="2900">
                  <a:latin typeface="+mn-lt"/>
                </a:rPr>
                <a:t> </a:t>
              </a:r>
            </a:p>
          </p:txBody>
        </p:sp>
        <p:grpSp>
          <p:nvGrpSpPr>
            <p:cNvPr id="3" name="Group 10"/>
            <p:cNvGrpSpPr>
              <a:grpSpLocks/>
            </p:cNvGrpSpPr>
            <p:nvPr/>
          </p:nvGrpSpPr>
          <p:grpSpPr bwMode="auto">
            <a:xfrm>
              <a:off x="2935" y="1849"/>
              <a:ext cx="1578" cy="650"/>
              <a:chOff x="2942" y="1849"/>
              <a:chExt cx="1578" cy="650"/>
            </a:xfrm>
          </p:grpSpPr>
          <p:sp>
            <p:nvSpPr>
              <p:cNvPr id="15368" name="Text Box 7"/>
              <p:cNvSpPr txBox="1">
                <a:spLocks noChangeArrowheads="1"/>
              </p:cNvSpPr>
              <p:nvPr/>
            </p:nvSpPr>
            <p:spPr bwMode="auto">
              <a:xfrm>
                <a:off x="2942" y="1849"/>
                <a:ext cx="1574" cy="336"/>
              </a:xfrm>
              <a:prstGeom prst="rect">
                <a:avLst/>
              </a:prstGeom>
              <a:noFill/>
              <a:ln w="9525">
                <a:noFill/>
                <a:miter lim="800000"/>
                <a:headEnd/>
                <a:tailEnd/>
              </a:ln>
            </p:spPr>
            <p:txBody>
              <a:bodyPr>
                <a:spAutoFit/>
              </a:bodyPr>
              <a:lstStyle/>
              <a:p>
                <a:pPr algn="ctr">
                  <a:spcBef>
                    <a:spcPct val="50000"/>
                  </a:spcBef>
                </a:pPr>
                <a:r>
                  <a:rPr lang="en-US" sz="2900">
                    <a:latin typeface="Calibri" pitchFamily="34" charset="0"/>
                  </a:rPr>
                  <a:t>nominal GDP</a:t>
                </a:r>
              </a:p>
            </p:txBody>
          </p:sp>
          <p:sp>
            <p:nvSpPr>
              <p:cNvPr id="15369" name="Text Box 8"/>
              <p:cNvSpPr txBox="1">
                <a:spLocks noChangeArrowheads="1"/>
              </p:cNvSpPr>
              <p:nvPr/>
            </p:nvSpPr>
            <p:spPr bwMode="auto">
              <a:xfrm>
                <a:off x="2946" y="2163"/>
                <a:ext cx="1574" cy="336"/>
              </a:xfrm>
              <a:prstGeom prst="rect">
                <a:avLst/>
              </a:prstGeom>
              <a:noFill/>
              <a:ln w="9525">
                <a:noFill/>
                <a:miter lim="800000"/>
                <a:headEnd/>
                <a:tailEnd/>
              </a:ln>
            </p:spPr>
            <p:txBody>
              <a:bodyPr>
                <a:spAutoFit/>
              </a:bodyPr>
              <a:lstStyle/>
              <a:p>
                <a:pPr algn="ctr">
                  <a:spcBef>
                    <a:spcPct val="50000"/>
                  </a:spcBef>
                </a:pPr>
                <a:r>
                  <a:rPr lang="en-US" sz="2900">
                    <a:latin typeface="Calibri" pitchFamily="34" charset="0"/>
                  </a:rPr>
                  <a:t>real GDP</a:t>
                </a:r>
              </a:p>
            </p:txBody>
          </p:sp>
          <p:sp>
            <p:nvSpPr>
              <p:cNvPr id="15370" name="Line 9"/>
              <p:cNvSpPr>
                <a:spLocks noChangeShapeType="1"/>
              </p:cNvSpPr>
              <p:nvPr/>
            </p:nvSpPr>
            <p:spPr bwMode="auto">
              <a:xfrm>
                <a:off x="3035" y="2185"/>
                <a:ext cx="1363" cy="0"/>
              </a:xfrm>
              <a:prstGeom prst="line">
                <a:avLst/>
              </a:prstGeom>
              <a:noFill/>
              <a:ln w="12700">
                <a:solidFill>
                  <a:schemeClr val="tx1"/>
                </a:solidFill>
                <a:round/>
                <a:headEnd/>
                <a:tailEnd/>
              </a:ln>
            </p:spPr>
            <p:txBody>
              <a:bodyPr/>
              <a:lstStyle/>
              <a:p>
                <a:endParaRPr lang="tr-TR"/>
              </a:p>
            </p:txBody>
          </p:sp>
        </p:grpSp>
      </p:grpSp>
    </p:spTree>
    <p:extLst>
      <p:ext uri="{BB962C8B-B14F-4D97-AF65-F5344CB8AC3E}">
        <p14:creationId xmlns:p14="http://schemas.microsoft.com/office/powerpoint/2010/main" val="2207577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wipe(left)">
                                      <p:cBhvr>
                                        <p:cTn id="12"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00050" y="246063"/>
            <a:ext cx="6748463" cy="568325"/>
          </a:xfrm>
        </p:spPr>
        <p:txBody>
          <a:bodyPr>
            <a:normAutofit/>
          </a:bodyPr>
          <a:lstStyle/>
          <a:p>
            <a:pPr algn="l"/>
            <a:r>
              <a:rPr lang="en-US" sz="3000"/>
              <a:t>EXAMPLE:</a:t>
            </a:r>
          </a:p>
        </p:txBody>
      </p:sp>
      <p:sp>
        <p:nvSpPr>
          <p:cNvPr id="16387" name="Rectangle 3"/>
          <p:cNvSpPr>
            <a:spLocks noGrp="1" noChangeArrowheads="1"/>
          </p:cNvSpPr>
          <p:nvPr>
            <p:ph sz="quarter" idx="1"/>
          </p:nvPr>
        </p:nvSpPr>
        <p:spPr>
          <a:xfrm>
            <a:off x="333375" y="3644900"/>
            <a:ext cx="8145463" cy="542925"/>
          </a:xfrm>
        </p:spPr>
        <p:txBody>
          <a:bodyPr/>
          <a:lstStyle/>
          <a:p>
            <a:pPr marL="285750" indent="-285750">
              <a:spcBef>
                <a:spcPct val="50000"/>
              </a:spcBef>
              <a:buFont typeface="Wingdings" pitchFamily="2" charset="2"/>
              <a:buNone/>
              <a:tabLst>
                <a:tab pos="4859338" algn="l"/>
              </a:tabLst>
            </a:pPr>
            <a:r>
              <a:rPr lang="en-US" sz="2400"/>
              <a:t>Compute the GDP deflator in each year:</a:t>
            </a:r>
          </a:p>
        </p:txBody>
      </p:sp>
      <p:graphicFrame>
        <p:nvGraphicFramePr>
          <p:cNvPr id="122884" name="Group 4"/>
          <p:cNvGraphicFramePr>
            <a:graphicFrameLocks noGrp="1"/>
          </p:cNvGraphicFramePr>
          <p:nvPr/>
        </p:nvGraphicFramePr>
        <p:xfrm>
          <a:off x="550863" y="933450"/>
          <a:ext cx="7789862" cy="2288604"/>
        </p:xfrm>
        <a:graphic>
          <a:graphicData uri="http://schemas.openxmlformats.org/drawingml/2006/table">
            <a:tbl>
              <a:tblPr/>
              <a:tblGrid>
                <a:gridCol w="1103312">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1436688">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Nominal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Real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GDP </a:t>
                      </a:r>
                      <a:br>
                        <a:rPr kumimoji="0" lang="en-US" sz="2400" b="0" i="0" u="none" strike="noStrike" cap="none" normalizeH="0" baseline="0">
                          <a:ln>
                            <a:noFill/>
                          </a:ln>
                          <a:solidFill>
                            <a:schemeClr val="tx1"/>
                          </a:solidFill>
                          <a:effectLst/>
                          <a:latin typeface="Arial" charset="0"/>
                          <a:cs typeface="Arial" charset="0"/>
                        </a:rPr>
                      </a:br>
                      <a:r>
                        <a:rPr kumimoji="0" lang="en-US" sz="2400" b="0" i="0" u="none" strike="noStrike" cap="none" normalizeH="0" baseline="0">
                          <a:ln>
                            <a:noFill/>
                          </a:ln>
                          <a:solidFill>
                            <a:schemeClr val="tx1"/>
                          </a:solidFill>
                          <a:effectLst/>
                          <a:latin typeface="Arial" charset="0"/>
                          <a:cs typeface="Arial" charset="0"/>
                        </a:rPr>
                        <a:t>Deflator</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2"/>
          <p:cNvGrpSpPr>
            <a:grpSpLocks/>
          </p:cNvGrpSpPr>
          <p:nvPr/>
        </p:nvGrpSpPr>
        <p:grpSpPr bwMode="auto">
          <a:xfrm>
            <a:off x="674688" y="1836738"/>
            <a:ext cx="6269037" cy="2981325"/>
            <a:chOff x="425" y="1157"/>
            <a:chExt cx="3949" cy="1878"/>
          </a:xfrm>
        </p:grpSpPr>
        <p:sp>
          <p:nvSpPr>
            <p:cNvPr id="16423" name="Rectangle 43"/>
            <p:cNvSpPr>
              <a:spLocks noChangeArrowheads="1"/>
            </p:cNvSpPr>
            <p:nvPr/>
          </p:nvSpPr>
          <p:spPr bwMode="auto">
            <a:xfrm>
              <a:off x="425" y="2693"/>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a:latin typeface="Calibri" pitchFamily="34" charset="0"/>
                </a:rPr>
                <a:t>2002:	100 x (6000/6000)  = 	</a:t>
              </a:r>
              <a:r>
                <a:rPr lang="en-US" sz="2400">
                  <a:solidFill>
                    <a:srgbClr val="FF0000"/>
                  </a:solidFill>
                  <a:latin typeface="Calibri" pitchFamily="34" charset="0"/>
                </a:rPr>
                <a:t>100.0</a:t>
              </a:r>
            </a:p>
          </p:txBody>
        </p:sp>
        <p:sp>
          <p:nvSpPr>
            <p:cNvPr id="16424" name="Rectangle 44"/>
            <p:cNvSpPr>
              <a:spLocks noChangeArrowheads="1"/>
            </p:cNvSpPr>
            <p:nvPr/>
          </p:nvSpPr>
          <p:spPr bwMode="auto">
            <a:xfrm>
              <a:off x="3341" y="1157"/>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100.0</a:t>
              </a:r>
            </a:p>
          </p:txBody>
        </p:sp>
      </p:grpSp>
      <p:grpSp>
        <p:nvGrpSpPr>
          <p:cNvPr id="3" name="Group 45"/>
          <p:cNvGrpSpPr>
            <a:grpSpLocks/>
          </p:cNvGrpSpPr>
          <p:nvPr/>
        </p:nvGrpSpPr>
        <p:grpSpPr bwMode="auto">
          <a:xfrm>
            <a:off x="682625" y="2333625"/>
            <a:ext cx="6269038" cy="3070225"/>
            <a:chOff x="430" y="1463"/>
            <a:chExt cx="3949" cy="1934"/>
          </a:xfrm>
        </p:grpSpPr>
        <p:sp>
          <p:nvSpPr>
            <p:cNvPr id="16421" name="Rectangle 46"/>
            <p:cNvSpPr>
              <a:spLocks noChangeArrowheads="1"/>
            </p:cNvSpPr>
            <p:nvPr/>
          </p:nvSpPr>
          <p:spPr bwMode="auto">
            <a:xfrm>
              <a:off x="430" y="3055"/>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a:latin typeface="Calibri" pitchFamily="34" charset="0"/>
                </a:rPr>
                <a:t>2003:	100 x (8250/7200)  = 	</a:t>
              </a:r>
              <a:r>
                <a:rPr lang="en-US" sz="2400">
                  <a:solidFill>
                    <a:srgbClr val="FF0000"/>
                  </a:solidFill>
                  <a:latin typeface="Calibri" pitchFamily="34" charset="0"/>
                </a:rPr>
                <a:t>114.6</a:t>
              </a:r>
            </a:p>
          </p:txBody>
        </p:sp>
        <p:sp>
          <p:nvSpPr>
            <p:cNvPr id="16422" name="Rectangle 47"/>
            <p:cNvSpPr>
              <a:spLocks noChangeArrowheads="1"/>
            </p:cNvSpPr>
            <p:nvPr/>
          </p:nvSpPr>
          <p:spPr bwMode="auto">
            <a:xfrm>
              <a:off x="3339" y="1463"/>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114.6</a:t>
              </a:r>
            </a:p>
          </p:txBody>
        </p:sp>
      </p:grpSp>
      <p:grpSp>
        <p:nvGrpSpPr>
          <p:cNvPr id="4" name="Group 48"/>
          <p:cNvGrpSpPr>
            <a:grpSpLocks/>
          </p:cNvGrpSpPr>
          <p:nvPr/>
        </p:nvGrpSpPr>
        <p:grpSpPr bwMode="auto">
          <a:xfrm>
            <a:off x="679450" y="2808288"/>
            <a:ext cx="6269038" cy="3214687"/>
            <a:chOff x="428" y="1769"/>
            <a:chExt cx="3949" cy="2025"/>
          </a:xfrm>
        </p:grpSpPr>
        <p:sp>
          <p:nvSpPr>
            <p:cNvPr id="16419" name="Rectangle 49"/>
            <p:cNvSpPr>
              <a:spLocks noChangeArrowheads="1"/>
            </p:cNvSpPr>
            <p:nvPr/>
          </p:nvSpPr>
          <p:spPr bwMode="auto">
            <a:xfrm>
              <a:off x="428" y="3452"/>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081088" algn="l"/>
                </a:tabLst>
              </a:pPr>
              <a:r>
                <a:rPr lang="en-US" sz="2400">
                  <a:latin typeface="Calibri" pitchFamily="34" charset="0"/>
                </a:rPr>
                <a:t>2004:	100 x (10,800/8400) = 	</a:t>
              </a:r>
              <a:r>
                <a:rPr lang="en-US" sz="2400">
                  <a:solidFill>
                    <a:srgbClr val="FF0000"/>
                  </a:solidFill>
                  <a:latin typeface="Calibri" pitchFamily="34" charset="0"/>
                </a:rPr>
                <a:t>128.6</a:t>
              </a:r>
            </a:p>
          </p:txBody>
        </p:sp>
        <p:sp>
          <p:nvSpPr>
            <p:cNvPr id="16420" name="Rectangle 50"/>
            <p:cNvSpPr>
              <a:spLocks noChangeArrowheads="1"/>
            </p:cNvSpPr>
            <p:nvPr/>
          </p:nvSpPr>
          <p:spPr bwMode="auto">
            <a:xfrm>
              <a:off x="3337" y="1769"/>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latin typeface="Calibri" pitchFamily="34" charset="0"/>
                </a:rPr>
                <a:t>128.6</a:t>
              </a:r>
            </a:p>
          </p:txBody>
        </p:sp>
      </p:grpSp>
      <p:grpSp>
        <p:nvGrpSpPr>
          <p:cNvPr id="5" name="Group 51"/>
          <p:cNvGrpSpPr>
            <a:grpSpLocks/>
          </p:cNvGrpSpPr>
          <p:nvPr/>
        </p:nvGrpSpPr>
        <p:grpSpPr bwMode="auto">
          <a:xfrm>
            <a:off x="6338888" y="2016125"/>
            <a:ext cx="1282700" cy="525463"/>
            <a:chOff x="4028" y="1270"/>
            <a:chExt cx="808" cy="331"/>
          </a:xfrm>
        </p:grpSpPr>
        <p:sp>
          <p:nvSpPr>
            <p:cNvPr id="16417" name="Text Box 52"/>
            <p:cNvSpPr txBox="1">
              <a:spLocks noChangeArrowheads="1"/>
            </p:cNvSpPr>
            <p:nvPr/>
          </p:nvSpPr>
          <p:spPr bwMode="auto">
            <a:xfrm>
              <a:off x="4208" y="1282"/>
              <a:ext cx="628"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latin typeface="Calibri" pitchFamily="34" charset="0"/>
                </a:rPr>
                <a:t>14.6%</a:t>
              </a:r>
            </a:p>
          </p:txBody>
        </p:sp>
        <p:sp>
          <p:nvSpPr>
            <p:cNvPr id="16418" name="AutoShape 53"/>
            <p:cNvSpPr>
              <a:spLocks/>
            </p:cNvSpPr>
            <p:nvPr/>
          </p:nvSpPr>
          <p:spPr bwMode="auto">
            <a:xfrm>
              <a:off x="4028" y="1270"/>
              <a:ext cx="146" cy="331"/>
            </a:xfrm>
            <a:prstGeom prst="rightBrace">
              <a:avLst>
                <a:gd name="adj1" fmla="val 18893"/>
                <a:gd name="adj2" fmla="val 50000"/>
              </a:avLst>
            </a:prstGeom>
            <a:noFill/>
            <a:ln w="19050">
              <a:solidFill>
                <a:srgbClr val="660066"/>
              </a:solidFill>
              <a:round/>
              <a:headEnd/>
              <a:tailEnd/>
            </a:ln>
          </p:spPr>
          <p:txBody>
            <a:bodyPr wrap="none" anchor="ctr"/>
            <a:lstStyle/>
            <a:p>
              <a:endParaRPr lang="tr-TR">
                <a:latin typeface="Calibri" pitchFamily="34" charset="0"/>
              </a:endParaRPr>
            </a:p>
          </p:txBody>
        </p:sp>
      </p:grpSp>
      <p:grpSp>
        <p:nvGrpSpPr>
          <p:cNvPr id="6" name="Group 54"/>
          <p:cNvGrpSpPr>
            <a:grpSpLocks/>
          </p:cNvGrpSpPr>
          <p:nvPr/>
        </p:nvGrpSpPr>
        <p:grpSpPr bwMode="auto">
          <a:xfrm>
            <a:off x="6343650" y="2540000"/>
            <a:ext cx="1289050" cy="558800"/>
            <a:chOff x="4024" y="1600"/>
            <a:chExt cx="812" cy="352"/>
          </a:xfrm>
        </p:grpSpPr>
        <p:sp>
          <p:nvSpPr>
            <p:cNvPr id="16415" name="Text Box 55"/>
            <p:cNvSpPr txBox="1">
              <a:spLocks noChangeArrowheads="1"/>
            </p:cNvSpPr>
            <p:nvPr/>
          </p:nvSpPr>
          <p:spPr bwMode="auto">
            <a:xfrm>
              <a:off x="4211" y="1654"/>
              <a:ext cx="625"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latin typeface="Calibri" pitchFamily="34" charset="0"/>
                </a:rPr>
                <a:t>12.2%</a:t>
              </a:r>
            </a:p>
          </p:txBody>
        </p:sp>
        <p:sp>
          <p:nvSpPr>
            <p:cNvPr id="16416" name="AutoShape 56"/>
            <p:cNvSpPr>
              <a:spLocks/>
            </p:cNvSpPr>
            <p:nvPr/>
          </p:nvSpPr>
          <p:spPr bwMode="auto">
            <a:xfrm>
              <a:off x="4024" y="1600"/>
              <a:ext cx="149" cy="341"/>
            </a:xfrm>
            <a:prstGeom prst="rightBrace">
              <a:avLst>
                <a:gd name="adj1" fmla="val 19072"/>
                <a:gd name="adj2" fmla="val 50000"/>
              </a:avLst>
            </a:prstGeom>
            <a:noFill/>
            <a:ln w="19050">
              <a:solidFill>
                <a:srgbClr val="660066"/>
              </a:solidFill>
              <a:round/>
              <a:headEnd/>
              <a:tailEnd/>
            </a:ln>
          </p:spPr>
          <p:txBody>
            <a:bodyPr wrap="none" anchor="ctr"/>
            <a:lstStyle/>
            <a:p>
              <a:endParaRPr lang="tr-TR">
                <a:latin typeface="Calibri" pitchFamily="34" charset="0"/>
              </a:endParaRPr>
            </a:p>
          </p:txBody>
        </p:sp>
      </p:grpSp>
    </p:spTree>
    <p:extLst>
      <p:ext uri="{BB962C8B-B14F-4D97-AF65-F5344CB8AC3E}">
        <p14:creationId xmlns:p14="http://schemas.microsoft.com/office/powerpoint/2010/main" val="4037239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type="title"/>
          </p:nvPr>
        </p:nvSpPr>
        <p:spPr>
          <a:xfrm>
            <a:off x="387350" y="188913"/>
            <a:ext cx="8229600" cy="1052512"/>
          </a:xfrm>
        </p:spPr>
        <p:txBody>
          <a:bodyPr rtlCol="0" anchor="t">
            <a:normAutofit/>
          </a:bodyPr>
          <a:lstStyle/>
          <a:p>
            <a:pPr algn="l" fontAlgn="auto">
              <a:spcAft>
                <a:spcPts val="0"/>
              </a:spcAft>
              <a:defRPr/>
            </a:pPr>
            <a:br>
              <a:rPr lang="en-US" sz="2600" dirty="0">
                <a:solidFill>
                  <a:srgbClr val="FF9966"/>
                </a:solidFill>
                <a:effectLst>
                  <a:outerShdw blurRad="38100" dist="38100" dir="2700000" algn="tl">
                    <a:srgbClr val="C0C0C0"/>
                  </a:outerShdw>
                </a:effectLst>
              </a:rPr>
            </a:br>
            <a:r>
              <a:rPr lang="en-US" sz="3000" dirty="0">
                <a:solidFill>
                  <a:srgbClr val="996633"/>
                </a:solidFill>
                <a:effectLst>
                  <a:outerShdw blurRad="38100" dist="38100" dir="2700000" algn="tl">
                    <a:srgbClr val="C0C0C0"/>
                  </a:outerShdw>
                </a:effectLst>
              </a:rPr>
              <a:t>Computing GDP</a:t>
            </a:r>
          </a:p>
        </p:txBody>
      </p:sp>
      <p:sp>
        <p:nvSpPr>
          <p:cNvPr id="271409" name="Rectangle 49"/>
          <p:cNvSpPr>
            <a:spLocks noGrp="1" noChangeArrowheads="1"/>
          </p:cNvSpPr>
          <p:nvPr>
            <p:ph sz="quarter" idx="1"/>
          </p:nvPr>
        </p:nvSpPr>
        <p:spPr>
          <a:xfrm>
            <a:off x="579438" y="3648075"/>
            <a:ext cx="8229600" cy="2582863"/>
          </a:xfrm>
        </p:spPr>
        <p:txBody>
          <a:bodyPr/>
          <a:lstStyle/>
          <a:p>
            <a:pPr marL="0" indent="0" algn="l">
              <a:spcBef>
                <a:spcPct val="40000"/>
              </a:spcBef>
              <a:buClr>
                <a:srgbClr val="003399"/>
              </a:buClr>
              <a:buFont typeface="Wingdings" pitchFamily="2" charset="2"/>
              <a:buNone/>
            </a:pPr>
            <a:r>
              <a:rPr lang="en-US" sz="2400" dirty="0"/>
              <a:t>Use the above data to solve these problems:</a:t>
            </a:r>
          </a:p>
          <a:p>
            <a:pPr marL="681038" lvl="1" indent="-514350" algn="l">
              <a:lnSpc>
                <a:spcPct val="105000"/>
              </a:lnSpc>
              <a:spcBef>
                <a:spcPct val="40000"/>
              </a:spcBef>
              <a:buClr>
                <a:srgbClr val="003399"/>
              </a:buClr>
              <a:buFontTx/>
              <a:buNone/>
            </a:pPr>
            <a:r>
              <a:rPr lang="en-US" sz="2400" b="1" dirty="0">
                <a:solidFill>
                  <a:srgbClr val="669900"/>
                </a:solidFill>
              </a:rPr>
              <a:t>A.  </a:t>
            </a:r>
            <a:r>
              <a:rPr lang="en-US" sz="2400" dirty="0"/>
              <a:t>Compute nominal GDP in 2004.</a:t>
            </a:r>
          </a:p>
          <a:p>
            <a:pPr marL="681038" lvl="1" indent="-514350" algn="l">
              <a:lnSpc>
                <a:spcPct val="105000"/>
              </a:lnSpc>
              <a:spcBef>
                <a:spcPct val="40000"/>
              </a:spcBef>
              <a:buClr>
                <a:srgbClr val="003399"/>
              </a:buClr>
              <a:buFontTx/>
              <a:buNone/>
            </a:pPr>
            <a:r>
              <a:rPr lang="en-US" sz="2400" b="1" dirty="0">
                <a:solidFill>
                  <a:srgbClr val="669900"/>
                </a:solidFill>
              </a:rPr>
              <a:t>B. 	</a:t>
            </a:r>
            <a:r>
              <a:rPr lang="en-US" sz="2400" dirty="0"/>
              <a:t>Compute real GDP in 2005. </a:t>
            </a:r>
          </a:p>
          <a:p>
            <a:pPr marL="681038" lvl="1" indent="-514350" algn="l">
              <a:lnSpc>
                <a:spcPct val="105000"/>
              </a:lnSpc>
              <a:spcBef>
                <a:spcPct val="40000"/>
              </a:spcBef>
              <a:buClr>
                <a:srgbClr val="003399"/>
              </a:buClr>
              <a:buFontTx/>
              <a:buNone/>
            </a:pPr>
            <a:r>
              <a:rPr lang="en-US" sz="2400" b="1" dirty="0">
                <a:solidFill>
                  <a:srgbClr val="669900"/>
                </a:solidFill>
              </a:rPr>
              <a:t>C. 	</a:t>
            </a:r>
            <a:r>
              <a:rPr lang="en-US" sz="2400" dirty="0"/>
              <a:t>Compute the GDP deflator in 2006. </a:t>
            </a:r>
          </a:p>
        </p:txBody>
      </p:sp>
      <p:sp>
        <p:nvSpPr>
          <p:cNvPr id="17412"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B20DA6EC-E9F2-4883-908E-526ADB68EAEF}" type="slidenum">
              <a:rPr lang="en-US" sz="1700">
                <a:solidFill>
                  <a:srgbClr val="777777"/>
                </a:solidFill>
                <a:latin typeface="Calibri" pitchFamily="34" charset="0"/>
              </a:rPr>
              <a:pPr/>
              <a:t>13</a:t>
            </a:fld>
            <a:endParaRPr lang="en-US" sz="1700">
              <a:solidFill>
                <a:srgbClr val="777777"/>
              </a:solidFill>
              <a:latin typeface="Calibri" pitchFamily="34" charset="0"/>
            </a:endParaRPr>
          </a:p>
        </p:txBody>
      </p:sp>
      <p:graphicFrame>
        <p:nvGraphicFramePr>
          <p:cNvPr id="271410" name="Group 50"/>
          <p:cNvGraphicFramePr>
            <a:graphicFrameLocks noGrp="1"/>
          </p:cNvGraphicFramePr>
          <p:nvPr/>
        </p:nvGraphicFramePr>
        <p:xfrm>
          <a:off x="620713" y="1423988"/>
          <a:ext cx="8331200" cy="195072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2004 (base yr)</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2005</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2006</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A</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900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$31</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$36</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1050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B</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192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205</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051857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409">
                                            <p:txEl>
                                              <p:pRg st="1" end="1"/>
                                            </p:txEl>
                                          </p:spTgt>
                                        </p:tgtEl>
                                        <p:attrNameLst>
                                          <p:attrName>style.visibility</p:attrName>
                                        </p:attrNameLst>
                                      </p:cBhvr>
                                      <p:to>
                                        <p:strVal val="visible"/>
                                      </p:to>
                                    </p:set>
                                    <p:animEffect transition="in" filter="wipe(left)">
                                      <p:cBhvr>
                                        <p:cTn id="7" dur="500"/>
                                        <p:tgtEl>
                                          <p:spTgt spid="2714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409">
                                            <p:txEl>
                                              <p:pRg st="2" end="2"/>
                                            </p:txEl>
                                          </p:spTgt>
                                        </p:tgtEl>
                                        <p:attrNameLst>
                                          <p:attrName>style.visibility</p:attrName>
                                        </p:attrNameLst>
                                      </p:cBhvr>
                                      <p:to>
                                        <p:strVal val="visible"/>
                                      </p:to>
                                    </p:set>
                                    <p:animEffect transition="in" filter="wipe(left)">
                                      <p:cBhvr>
                                        <p:cTn id="12" dur="500"/>
                                        <p:tgtEl>
                                          <p:spTgt spid="2714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409">
                                            <p:txEl>
                                              <p:pRg st="3" end="3"/>
                                            </p:txEl>
                                          </p:spTgt>
                                        </p:tgtEl>
                                        <p:attrNameLst>
                                          <p:attrName>style.visibility</p:attrName>
                                        </p:attrNameLst>
                                      </p:cBhvr>
                                      <p:to>
                                        <p:strVal val="visible"/>
                                      </p:to>
                                    </p:set>
                                    <p:animEffect transition="in" filter="wipe(left)">
                                      <p:cBhvr>
                                        <p:cTn id="17" dur="500"/>
                                        <p:tgtEl>
                                          <p:spTgt spid="2714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09"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550988" cy="6869113"/>
            <a:chOff x="0" y="0"/>
            <a:chExt cx="977" cy="4327"/>
          </a:xfrm>
        </p:grpSpPr>
        <p:sp>
          <p:nvSpPr>
            <p:cNvPr id="18477" name="Rectangle 3"/>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w="9525">
              <a:noFill/>
              <a:miter lim="800000"/>
              <a:headEnd/>
              <a:tailEnd/>
            </a:ln>
          </p:spPr>
          <p:txBody>
            <a:bodyPr wrap="none" anchor="ctr"/>
            <a:lstStyle/>
            <a:p>
              <a:endParaRPr lang="tr-TR">
                <a:latin typeface="Calibri" pitchFamily="34" charset="0"/>
              </a:endParaRPr>
            </a:p>
          </p:txBody>
        </p:sp>
        <p:sp>
          <p:nvSpPr>
            <p:cNvPr id="18478" name="Oval 4"/>
            <p:cNvSpPr>
              <a:spLocks noChangeArrowheads="1"/>
            </p:cNvSpPr>
            <p:nvPr/>
          </p:nvSpPr>
          <p:spPr bwMode="auto">
            <a:xfrm rot="5400000">
              <a:off x="86" y="39"/>
              <a:ext cx="930" cy="852"/>
            </a:xfrm>
            <a:prstGeom prst="ellipse">
              <a:avLst/>
            </a:prstGeom>
            <a:pattFill prst="wdUpDiag">
              <a:fgClr>
                <a:srgbClr val="FFFFCC"/>
              </a:fgClr>
              <a:bgClr>
                <a:schemeClr val="bg1"/>
              </a:bgClr>
            </a:pattFill>
            <a:ln w="9525">
              <a:noFill/>
              <a:round/>
              <a:headEnd/>
              <a:tailEnd/>
            </a:ln>
          </p:spPr>
          <p:txBody>
            <a:bodyPr wrap="none" anchor="ctr"/>
            <a:lstStyle/>
            <a:p>
              <a:endParaRPr lang="tr-TR">
                <a:latin typeface="Calibri" pitchFamily="34" charset="0"/>
              </a:endParaRPr>
            </a:p>
          </p:txBody>
        </p:sp>
      </p:grpSp>
      <p:sp>
        <p:nvSpPr>
          <p:cNvPr id="272389" name="Rectangle 5"/>
          <p:cNvSpPr>
            <a:spLocks noGrp="1" noChangeArrowheads="1"/>
          </p:cNvSpPr>
          <p:nvPr>
            <p:ph type="title"/>
          </p:nvPr>
        </p:nvSpPr>
        <p:spPr>
          <a:xfrm>
            <a:off x="387350" y="188913"/>
            <a:ext cx="8229600" cy="1052512"/>
          </a:xfrm>
        </p:spPr>
        <p:txBody>
          <a:bodyPr rtlCol="0" anchor="t">
            <a:normAutofit/>
          </a:bodyPr>
          <a:lstStyle/>
          <a:p>
            <a:pPr algn="l" fontAlgn="auto">
              <a:spcAft>
                <a:spcPts val="0"/>
              </a:spcAft>
              <a:defRPr/>
            </a:pPr>
            <a:br>
              <a:rPr lang="en-US" sz="2600" dirty="0">
                <a:solidFill>
                  <a:srgbClr val="FF9966"/>
                </a:solidFill>
                <a:effectLst>
                  <a:outerShdw blurRad="38100" dist="38100" dir="2700000" algn="tl">
                    <a:srgbClr val="C0C0C0"/>
                  </a:outerShdw>
                </a:effectLst>
              </a:rPr>
            </a:br>
            <a:r>
              <a:rPr lang="en-US" sz="3000" dirty="0">
                <a:solidFill>
                  <a:srgbClr val="996633"/>
                </a:solidFill>
                <a:effectLst>
                  <a:outerShdw blurRad="38100" dist="38100" dir="2700000" algn="tl">
                    <a:srgbClr val="C0C0C0"/>
                  </a:outerShdw>
                </a:effectLst>
              </a:rPr>
              <a:t>Answers</a:t>
            </a:r>
          </a:p>
        </p:txBody>
      </p:sp>
      <p:sp>
        <p:nvSpPr>
          <p:cNvPr id="272394" name="Rectangle 10"/>
          <p:cNvSpPr>
            <a:spLocks noGrp="1" noChangeArrowheads="1"/>
          </p:cNvSpPr>
          <p:nvPr>
            <p:ph sz="quarter" idx="1"/>
          </p:nvPr>
        </p:nvSpPr>
        <p:spPr>
          <a:xfrm>
            <a:off x="579438" y="3559175"/>
            <a:ext cx="7869237" cy="2711450"/>
          </a:xfrm>
        </p:spPr>
        <p:txBody>
          <a:bodyPr rtlCol="0">
            <a:normAutofit/>
          </a:bodyPr>
          <a:lstStyle/>
          <a:p>
            <a:pPr marL="457200" indent="-457200" fontAlgn="auto">
              <a:spcBef>
                <a:spcPct val="40000"/>
              </a:spcBef>
              <a:spcAft>
                <a:spcPts val="0"/>
              </a:spcAft>
              <a:buClr>
                <a:srgbClr val="003399"/>
              </a:buClr>
              <a:buFont typeface="Wingdings" pitchFamily="2" charset="2"/>
              <a:buNone/>
              <a:defRPr/>
            </a:pPr>
            <a:r>
              <a:rPr lang="en-US" sz="2600" b="1">
                <a:solidFill>
                  <a:srgbClr val="669900"/>
                </a:solidFill>
              </a:rPr>
              <a:t>A.	</a:t>
            </a:r>
            <a:r>
              <a:rPr lang="en-US"/>
              <a:t>Compute nominal GDP in 2004.</a:t>
            </a:r>
          </a:p>
          <a:p>
            <a:pPr marL="457200" indent="-457200" fontAlgn="auto">
              <a:spcBef>
                <a:spcPct val="35000"/>
              </a:spcBef>
              <a:spcAft>
                <a:spcPts val="0"/>
              </a:spcAft>
              <a:buClr>
                <a:srgbClr val="003399"/>
              </a:buClr>
              <a:buFont typeface="Wingdings" pitchFamily="2" charset="2"/>
              <a:buNone/>
              <a:defRPr/>
            </a:pPr>
            <a:r>
              <a:rPr lang="en-US"/>
              <a:t>	</a:t>
            </a:r>
            <a:r>
              <a:rPr lang="en-US">
                <a:solidFill>
                  <a:srgbClr val="FF0000"/>
                </a:solidFill>
              </a:rPr>
              <a:t>$30 x 900  +  $100 x 192  =  </a:t>
            </a:r>
            <a:r>
              <a:rPr lang="en-US" u="sng">
                <a:solidFill>
                  <a:srgbClr val="FF0000"/>
                </a:solidFill>
              </a:rPr>
              <a:t>$46,200</a:t>
            </a:r>
          </a:p>
          <a:p>
            <a:pPr marL="457200" indent="-457200" fontAlgn="auto">
              <a:spcBef>
                <a:spcPct val="80000"/>
              </a:spcBef>
              <a:spcAft>
                <a:spcPts val="0"/>
              </a:spcAft>
              <a:buClr>
                <a:srgbClr val="003399"/>
              </a:buClr>
              <a:buFont typeface="Wingdings" pitchFamily="2" charset="2"/>
              <a:buNone/>
              <a:defRPr/>
            </a:pPr>
            <a:r>
              <a:rPr lang="en-US" sz="2600" b="1">
                <a:solidFill>
                  <a:srgbClr val="669900"/>
                </a:solidFill>
              </a:rPr>
              <a:t>B.	</a:t>
            </a:r>
            <a:r>
              <a:rPr lang="en-US"/>
              <a:t>Compute real GDP in 2005. </a:t>
            </a:r>
          </a:p>
          <a:p>
            <a:pPr marL="457200" indent="-457200" fontAlgn="auto">
              <a:spcBef>
                <a:spcPct val="35000"/>
              </a:spcBef>
              <a:spcAft>
                <a:spcPts val="0"/>
              </a:spcAft>
              <a:buClr>
                <a:srgbClr val="003399"/>
              </a:buClr>
              <a:buFont typeface="Wingdings" pitchFamily="2" charset="2"/>
              <a:buNone/>
              <a:defRPr/>
            </a:pPr>
            <a:r>
              <a:rPr lang="en-US"/>
              <a:t>	</a:t>
            </a:r>
            <a:r>
              <a:rPr lang="en-US">
                <a:solidFill>
                  <a:srgbClr val="FF0000"/>
                </a:solidFill>
              </a:rPr>
              <a:t>$30 x 1000  +  $100 x 200  =  </a:t>
            </a:r>
            <a:r>
              <a:rPr lang="en-US" u="sng">
                <a:solidFill>
                  <a:srgbClr val="FF0000"/>
                </a:solidFill>
              </a:rPr>
              <a:t>$50,000</a:t>
            </a:r>
          </a:p>
        </p:txBody>
      </p:sp>
      <p:sp>
        <p:nvSpPr>
          <p:cNvPr id="18437" name="Rectangle 7"/>
          <p:cNvSpPr>
            <a:spLocks noChangeArrowheads="1"/>
          </p:cNvSpPr>
          <p:nvPr/>
        </p:nvSpPr>
        <p:spPr bwMode="auto">
          <a:xfrm>
            <a:off x="8432800" y="6367463"/>
            <a:ext cx="609600" cy="374650"/>
          </a:xfrm>
          <a:prstGeom prst="rect">
            <a:avLst/>
          </a:prstGeom>
          <a:noFill/>
          <a:ln w="9525">
            <a:noFill/>
            <a:miter lim="800000"/>
            <a:headEnd/>
            <a:tailEnd/>
          </a:ln>
        </p:spPr>
        <p:txBody>
          <a:bodyPr anchor="ctr"/>
          <a:lstStyle/>
          <a:p>
            <a:fld id="{B2AD2656-985E-45C6-BC19-3AAC76CF51B3}" type="slidenum">
              <a:rPr lang="en-US" sz="1700">
                <a:solidFill>
                  <a:srgbClr val="777777"/>
                </a:solidFill>
                <a:latin typeface="Calibri" pitchFamily="34" charset="0"/>
              </a:rPr>
              <a:pPr/>
              <a:t>14</a:t>
            </a:fld>
            <a:endParaRPr lang="en-US" sz="1700">
              <a:solidFill>
                <a:srgbClr val="777777"/>
              </a:solidFill>
              <a:latin typeface="Calibri" pitchFamily="34" charset="0"/>
            </a:endParaRPr>
          </a:p>
        </p:txBody>
      </p:sp>
      <p:graphicFrame>
        <p:nvGraphicFramePr>
          <p:cNvPr id="272395" name="Group 11"/>
          <p:cNvGraphicFramePr>
            <a:graphicFrameLocks noGrp="1"/>
          </p:cNvGraphicFramePr>
          <p:nvPr/>
        </p:nvGraphicFramePr>
        <p:xfrm>
          <a:off x="620713" y="1423988"/>
          <a:ext cx="8331200" cy="195072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2004 (base yr)</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2005</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2006</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P</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a:ln>
                            <a:noFill/>
                          </a:ln>
                          <a:solidFill>
                            <a:schemeClr val="tx1"/>
                          </a:solidFill>
                          <a:effectLst/>
                          <a:latin typeface="Arial" charset="0"/>
                          <a:cs typeface="Times New Roman" pitchFamily="18" charset="0"/>
                        </a:rPr>
                        <a:t>Q</a:t>
                      </a:r>
                      <a:endParaRPr kumimoji="0" lang="en-US" sz="2600" b="0" i="1"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good A</a:t>
                      </a:r>
                      <a:endParaRPr kumimoji="0" lang="en-US" sz="2600" b="0" i="0" u="none" strike="noStrike" cap="none" normalizeH="0" baseline="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900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$31</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$36</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1050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chemeClr val="tx1"/>
                          </a:solidFill>
                          <a:effectLst/>
                          <a:latin typeface="Arial" charset="0"/>
                          <a:cs typeface="Times New Roman" pitchFamily="18" charset="0"/>
                        </a:rPr>
                        <a:t>good B</a:t>
                      </a:r>
                      <a:endParaRPr kumimoji="0" lang="en-US" sz="26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192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$102</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$100</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chemeClr val="tx1"/>
                          </a:solidFill>
                          <a:effectLst/>
                          <a:latin typeface="Arial" charset="0"/>
                          <a:cs typeface="Times New Roman" pitchFamily="18" charset="0"/>
                        </a:rPr>
                        <a:t>205</a:t>
                      </a:r>
                      <a:endParaRPr kumimoji="0" lang="en-US" sz="2600" b="0" i="0" u="none" strike="noStrike" cap="none" normalizeH="0" baseline="0">
                        <a:ln>
                          <a:noFill/>
                        </a:ln>
                        <a:solidFill>
                          <a:schemeClr val="tx1"/>
                        </a:solidFill>
                        <a:effectLst/>
                        <a:latin typeface="Arial" charset="0"/>
                        <a:cs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83907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94">
                                            <p:txEl>
                                              <p:pRg st="1" end="1"/>
                                            </p:txEl>
                                          </p:spTgt>
                                        </p:tgtEl>
                                        <p:attrNameLst>
                                          <p:attrName>style.visibility</p:attrName>
                                        </p:attrNameLst>
                                      </p:cBhvr>
                                      <p:to>
                                        <p:strVal val="visible"/>
                                      </p:to>
                                    </p:set>
                                    <p:animEffect transition="in" filter="wipe(left)">
                                      <p:cBhvr>
                                        <p:cTn id="7" dur="500"/>
                                        <p:tgtEl>
                                          <p:spTgt spid="272394">
                                            <p:txEl>
                                              <p:pRg st="1" end="1"/>
                                            </p:txEl>
                                          </p:spTgt>
                                        </p:tgtEl>
                                      </p:cBhvr>
                                    </p:animEffect>
                                  </p:childTnLst>
                                  <p:subTnLst>
                                    <p:animClr clrSpc="rgb" dir="cw">
                                      <p:cBhvr override="childStyle">
                                        <p:cTn dur="1" fill="hold" display="0" masterRel="nextClick" afterEffect="1"/>
                                        <p:tgtEl>
                                          <p:spTgt spid="272394">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94">
                                            <p:txEl>
                                              <p:pRg st="2" end="2"/>
                                            </p:txEl>
                                          </p:spTgt>
                                        </p:tgtEl>
                                        <p:attrNameLst>
                                          <p:attrName>style.visibility</p:attrName>
                                        </p:attrNameLst>
                                      </p:cBhvr>
                                      <p:to>
                                        <p:strVal val="visible"/>
                                      </p:to>
                                    </p:set>
                                    <p:animEffect transition="in" filter="wipe(left)">
                                      <p:cBhvr>
                                        <p:cTn id="12" dur="500"/>
                                        <p:tgtEl>
                                          <p:spTgt spid="2723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94">
                                            <p:txEl>
                                              <p:pRg st="3" end="3"/>
                                            </p:txEl>
                                          </p:spTgt>
                                        </p:tgtEl>
                                        <p:attrNameLst>
                                          <p:attrName>style.visibility</p:attrName>
                                        </p:attrNameLst>
                                      </p:cBhvr>
                                      <p:to>
                                        <p:strVal val="visible"/>
                                      </p:to>
                                    </p:set>
                                    <p:animEffect transition="in" filter="wipe(left)">
                                      <p:cBhvr>
                                        <p:cTn id="17" dur="500"/>
                                        <p:tgtEl>
                                          <p:spTgt spid="2723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4"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550988" cy="6869113"/>
            <a:chOff x="0" y="0"/>
            <a:chExt cx="977" cy="4327"/>
          </a:xfrm>
        </p:grpSpPr>
        <p:sp>
          <p:nvSpPr>
            <p:cNvPr id="99331" name="Rectangle 3"/>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w="9525">
              <a:noFill/>
              <a:miter lim="800000"/>
              <a:headEnd/>
              <a:tailEnd/>
            </a:ln>
            <a:effectLst/>
          </p:spPr>
          <p:txBody>
            <a:bodyPr wrap="none" anchor="ctr"/>
            <a:lstStyle/>
            <a:p>
              <a:endParaRPr lang="tr-TR"/>
            </a:p>
          </p:txBody>
        </p:sp>
        <p:sp>
          <p:nvSpPr>
            <p:cNvPr id="99332" name="Oval 4"/>
            <p:cNvSpPr>
              <a:spLocks noChangeArrowheads="1"/>
            </p:cNvSpPr>
            <p:nvPr/>
          </p:nvSpPr>
          <p:spPr bwMode="auto">
            <a:xfrm rot="5400000">
              <a:off x="86" y="39"/>
              <a:ext cx="930" cy="852"/>
            </a:xfrm>
            <a:prstGeom prst="ellipse">
              <a:avLst/>
            </a:prstGeom>
            <a:pattFill prst="wdUpDiag">
              <a:fgClr>
                <a:srgbClr val="FFFFCC"/>
              </a:fgClr>
              <a:bgClr>
                <a:schemeClr val="bg1"/>
              </a:bgClr>
            </a:pattFill>
            <a:ln w="9525">
              <a:noFill/>
              <a:round/>
              <a:headEnd/>
              <a:tailEnd/>
            </a:ln>
            <a:effectLst/>
          </p:spPr>
          <p:txBody>
            <a:bodyPr wrap="none" anchor="ctr"/>
            <a:lstStyle/>
            <a:p>
              <a:endParaRPr lang="tr-TR"/>
            </a:p>
          </p:txBody>
        </p:sp>
      </p:grpSp>
      <p:sp>
        <p:nvSpPr>
          <p:cNvPr id="99333" name="Rectangle 5"/>
          <p:cNvSpPr>
            <a:spLocks noGrp="1"/>
          </p:cNvSpPr>
          <p:nvPr>
            <p:ph type="title"/>
          </p:nvPr>
        </p:nvSpPr>
        <p:spPr>
          <a:xfrm>
            <a:off x="387350" y="188913"/>
            <a:ext cx="8229600" cy="1052512"/>
          </a:xfrm>
          <a:noFill/>
          <a:ln/>
        </p:spPr>
        <p:txBody>
          <a:bodyPr anchor="t">
            <a:normAutofit fontScale="90000"/>
          </a:bodyPr>
          <a:lstStyle/>
          <a:p>
            <a:pPr algn="l"/>
            <a:r>
              <a:rPr lang="en-US" sz="3500" dirty="0">
                <a:solidFill>
                  <a:srgbClr val="FF9966"/>
                </a:solidFill>
                <a:effectLst>
                  <a:outerShdw blurRad="38100" dist="38100" dir="2700000" algn="tl">
                    <a:srgbClr val="C0C0C0"/>
                  </a:outerShdw>
                </a:effectLst>
              </a:rPr>
              <a:t>A</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C</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T</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I</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V</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E  L</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E</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A</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R</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N</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I</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N</a:t>
            </a:r>
            <a:r>
              <a:rPr lang="en-US" sz="3000" dirty="0">
                <a:solidFill>
                  <a:srgbClr val="FF9966"/>
                </a:solidFill>
                <a:effectLst>
                  <a:outerShdw blurRad="38100" dist="38100" dir="2700000" algn="tl">
                    <a:srgbClr val="C0C0C0"/>
                  </a:outerShdw>
                </a:effectLst>
              </a:rPr>
              <a:t> </a:t>
            </a:r>
            <a:r>
              <a:rPr lang="en-US" sz="3500" dirty="0">
                <a:solidFill>
                  <a:srgbClr val="FF9966"/>
                </a:solidFill>
                <a:effectLst>
                  <a:outerShdw blurRad="38100" dist="38100" dir="2700000" algn="tl">
                    <a:srgbClr val="C0C0C0"/>
                  </a:outerShdw>
                </a:effectLst>
              </a:rPr>
              <a:t>G  </a:t>
            </a:r>
            <a:r>
              <a:rPr lang="en-US" sz="4000" dirty="0">
                <a:solidFill>
                  <a:srgbClr val="FF9966"/>
                </a:solidFill>
                <a:effectLst>
                  <a:outerShdw blurRad="38100" dist="38100" dir="2700000" algn="tl">
                    <a:srgbClr val="C0C0C0"/>
                  </a:outerShdw>
                </a:effectLst>
              </a:rPr>
              <a:t>2</a:t>
            </a:r>
            <a:r>
              <a:rPr lang="en-US" sz="3700" dirty="0">
                <a:solidFill>
                  <a:srgbClr val="FF9966"/>
                </a:solidFill>
                <a:effectLst>
                  <a:outerShdw blurRad="38100" dist="38100" dir="2700000" algn="tl">
                    <a:srgbClr val="C0C0C0"/>
                  </a:outerShdw>
                </a:effectLst>
              </a:rPr>
              <a:t>:   </a:t>
            </a:r>
            <a:br>
              <a:rPr lang="en-US" sz="3700" dirty="0">
                <a:solidFill>
                  <a:srgbClr val="FF9966"/>
                </a:solidFill>
                <a:effectLst>
                  <a:outerShdw blurRad="38100" dist="38100" dir="2700000" algn="tl">
                    <a:srgbClr val="C0C0C0"/>
                  </a:outerShdw>
                </a:effectLst>
              </a:rPr>
            </a:br>
            <a:r>
              <a:rPr lang="en-US" sz="4000" dirty="0">
                <a:solidFill>
                  <a:srgbClr val="996633"/>
                </a:solidFill>
                <a:effectLst>
                  <a:outerShdw blurRad="38100" dist="38100" dir="2700000" algn="tl">
                    <a:srgbClr val="C0C0C0"/>
                  </a:outerShdw>
                </a:effectLst>
              </a:rPr>
              <a:t>Answers</a:t>
            </a:r>
          </a:p>
        </p:txBody>
      </p:sp>
      <p:sp>
        <p:nvSpPr>
          <p:cNvPr id="99335" name="Rectangle 7"/>
          <p:cNvSpPr>
            <a:spLocks noGrp="1" noChangeArrowheads="1"/>
          </p:cNvSpPr>
          <p:nvPr>
            <p:ph sz="quarter" idx="1"/>
          </p:nvPr>
        </p:nvSpPr>
        <p:spPr>
          <a:xfrm>
            <a:off x="612775" y="3559175"/>
            <a:ext cx="8224838" cy="2940050"/>
          </a:xfrm>
          <a:noFill/>
          <a:ln/>
        </p:spPr>
        <p:txBody>
          <a:bodyPr>
            <a:normAutofit fontScale="85000" lnSpcReduction="10000"/>
          </a:bodyPr>
          <a:lstStyle/>
          <a:p>
            <a:pPr marL="457200" indent="-457200">
              <a:buClr>
                <a:srgbClr val="003399"/>
              </a:buClr>
              <a:buFont typeface="Arial" charset="0"/>
              <a:buNone/>
            </a:pPr>
            <a:r>
              <a:rPr lang="en-US" sz="3000" b="1">
                <a:solidFill>
                  <a:srgbClr val="669900"/>
                </a:solidFill>
              </a:rPr>
              <a:t>C.	</a:t>
            </a:r>
            <a:r>
              <a:rPr lang="en-US"/>
              <a:t>Compute the GDP deflator in 2006. </a:t>
            </a:r>
          </a:p>
          <a:p>
            <a:pPr marL="457200" indent="-457200">
              <a:spcBef>
                <a:spcPct val="40000"/>
              </a:spcBef>
              <a:buClr>
                <a:srgbClr val="003399"/>
              </a:buClr>
              <a:buFont typeface="Arial" charset="0"/>
              <a:buNone/>
            </a:pPr>
            <a:r>
              <a:rPr lang="en-US" sz="3000">
                <a:solidFill>
                  <a:srgbClr val="FF0000"/>
                </a:solidFill>
              </a:rPr>
              <a:t>  Nom GDP  =  $36 x 1050  +  $100 x 205  =  </a:t>
            </a:r>
            <a:r>
              <a:rPr lang="en-US" sz="3000" u="sng">
                <a:solidFill>
                  <a:srgbClr val="FF0000"/>
                </a:solidFill>
              </a:rPr>
              <a:t>$58,300</a:t>
            </a:r>
            <a:endParaRPr lang="en-US" sz="3000">
              <a:solidFill>
                <a:srgbClr val="FF0000"/>
              </a:solidFill>
            </a:endParaRPr>
          </a:p>
          <a:p>
            <a:pPr marL="457200" indent="-457200">
              <a:buClr>
                <a:srgbClr val="003399"/>
              </a:buClr>
              <a:buFont typeface="Arial" charset="0"/>
              <a:buNone/>
            </a:pPr>
            <a:r>
              <a:rPr lang="en-US" sz="3000">
                <a:solidFill>
                  <a:srgbClr val="FF0000"/>
                </a:solidFill>
              </a:rPr>
              <a:t>  Real GDP  =  $30 x 1050  +  $100 x 205  =  </a:t>
            </a:r>
            <a:r>
              <a:rPr lang="en-US" sz="3000" u="sng">
                <a:solidFill>
                  <a:srgbClr val="FF0000"/>
                </a:solidFill>
              </a:rPr>
              <a:t>$52,000</a:t>
            </a:r>
            <a:endParaRPr lang="en-US" sz="3000">
              <a:solidFill>
                <a:srgbClr val="FF0000"/>
              </a:solidFill>
            </a:endParaRPr>
          </a:p>
          <a:p>
            <a:pPr marL="457200" indent="-457200">
              <a:buClr>
                <a:srgbClr val="003399"/>
              </a:buClr>
              <a:buFont typeface="Arial" charset="0"/>
              <a:buNone/>
            </a:pPr>
            <a:r>
              <a:rPr lang="en-US" sz="3000">
                <a:solidFill>
                  <a:srgbClr val="FF0000"/>
                </a:solidFill>
              </a:rPr>
              <a:t>  GDP deflator = 100 x (Nom GDP)/(Real GDP)</a:t>
            </a:r>
          </a:p>
          <a:p>
            <a:pPr marL="457200" indent="-457200">
              <a:buClr>
                <a:srgbClr val="003399"/>
              </a:buClr>
              <a:buFont typeface="Arial" charset="0"/>
              <a:buNone/>
            </a:pPr>
            <a:r>
              <a:rPr lang="en-US" sz="3000">
                <a:solidFill>
                  <a:srgbClr val="FF0000"/>
                </a:solidFill>
              </a:rPr>
              <a:t>			    = 100 x ($58,300)/($52,000) =  </a:t>
            </a:r>
            <a:r>
              <a:rPr lang="en-US" sz="3000" u="sng">
                <a:solidFill>
                  <a:srgbClr val="FF0000"/>
                </a:solidFill>
              </a:rPr>
              <a:t>112.1</a:t>
            </a:r>
          </a:p>
        </p:txBody>
      </p:sp>
      <p:sp>
        <p:nvSpPr>
          <p:cNvPr id="99334" name="Rectangle 6"/>
          <p:cNvSpPr>
            <a:spLocks noChangeArrowheads="1"/>
          </p:cNvSpPr>
          <p:nvPr/>
        </p:nvSpPr>
        <p:spPr bwMode="auto">
          <a:xfrm>
            <a:off x="8432800" y="6367463"/>
            <a:ext cx="609600" cy="374650"/>
          </a:xfrm>
          <a:prstGeom prst="rect">
            <a:avLst/>
          </a:prstGeom>
          <a:noFill/>
          <a:ln w="9525">
            <a:noFill/>
            <a:miter lim="800000"/>
            <a:headEnd/>
            <a:tailEnd/>
          </a:ln>
          <a:effectLst/>
        </p:spPr>
        <p:txBody>
          <a:bodyPr anchor="ctr"/>
          <a:lstStyle/>
          <a:p>
            <a:fld id="{9E2D5F03-B30A-4FA0-8CBD-C05F07422F31}" type="slidenum">
              <a:rPr lang="en-US" sz="1700">
                <a:solidFill>
                  <a:srgbClr val="777777"/>
                </a:solidFill>
                <a:cs typeface="Arial" charset="0"/>
              </a:rPr>
              <a:pPr/>
              <a:t>15</a:t>
            </a:fld>
            <a:endParaRPr lang="en-US" sz="1700">
              <a:solidFill>
                <a:srgbClr val="777777"/>
              </a:solidFill>
              <a:cs typeface="Arial" charset="0"/>
            </a:endParaRPr>
          </a:p>
        </p:txBody>
      </p:sp>
      <p:graphicFrame>
        <p:nvGraphicFramePr>
          <p:cNvPr id="99336" name="Group 8"/>
          <p:cNvGraphicFramePr>
            <a:graphicFrameLocks noGrp="1"/>
          </p:cNvGraphicFramePr>
          <p:nvPr/>
        </p:nvGraphicFramePr>
        <p:xfrm>
          <a:off x="620713" y="1423988"/>
          <a:ext cx="8331200" cy="2194560"/>
        </p:xfrm>
        <a:graphic>
          <a:graphicData uri="http://schemas.openxmlformats.org/drawingml/2006/table">
            <a:tbl>
              <a:tblPr/>
              <a:tblGrid>
                <a:gridCol w="1363662">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gridCol w="1184275">
                  <a:extLst>
                    <a:ext uri="{9D8B030D-6E8A-4147-A177-3AD203B41FA5}">
                      <a16:colId xmlns:a16="http://schemas.microsoft.com/office/drawing/2014/main" val="20005"/>
                    </a:ext>
                  </a:extLst>
                </a:gridCol>
                <a:gridCol w="1130300">
                  <a:extLst>
                    <a:ext uri="{9D8B030D-6E8A-4147-A177-3AD203B41FA5}">
                      <a16:colId xmlns:a16="http://schemas.microsoft.com/office/drawing/2014/main" val="20006"/>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tr-TR"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2004 (base yr)</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2005</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2006</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tr-TR"/>
                    </a:p>
                  </a:txBody>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tr-TR"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P</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a:ln>
                            <a:noFill/>
                          </a:ln>
                          <a:solidFill>
                            <a:schemeClr val="tx1"/>
                          </a:solidFill>
                          <a:effectLst/>
                          <a:latin typeface="Calibri" pitchFamily="34" charset="0"/>
                          <a:cs typeface="Times New Roman" pitchFamily="18" charset="0"/>
                        </a:rPr>
                        <a:t>Q</a:t>
                      </a:r>
                      <a:endParaRPr kumimoji="0" lang="en-US" sz="3000" b="0" i="1"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good A</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900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$31</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$36</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1050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good B</a:t>
                      </a:r>
                      <a:endParaRPr kumimoji="0" lang="en-US" sz="3000" b="0" i="0" u="none" strike="noStrike" cap="none" normalizeH="0" baseline="0">
                        <a:ln>
                          <a:noFill/>
                        </a:ln>
                        <a:solidFill>
                          <a:schemeClr val="tx1"/>
                        </a:solidFill>
                        <a:effectLst/>
                        <a:latin typeface="Calibri"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192</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$102</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$100</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chemeClr val="tx1"/>
                          </a:solidFill>
                          <a:effectLst/>
                          <a:latin typeface="Calibri" pitchFamily="34" charset="0"/>
                          <a:cs typeface="Times New Roman" pitchFamily="18" charset="0"/>
                        </a:rPr>
                        <a:t>205</a:t>
                      </a:r>
                      <a:endParaRPr kumimoji="0" lang="en-US" sz="3000" b="0" i="0" u="none" strike="noStrike" cap="none" normalizeH="0" baseline="0">
                        <a:ln>
                          <a:noFill/>
                        </a:ln>
                        <a:solidFill>
                          <a:schemeClr val="tx1"/>
                        </a:solidFill>
                        <a:effectLst/>
                        <a:latin typeface="Calibri" pitchFamily="34"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9551765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5">
                                            <p:txEl>
                                              <p:pRg st="0" end="0"/>
                                            </p:txEl>
                                          </p:spTgt>
                                        </p:tgtEl>
                                        <p:attrNameLst>
                                          <p:attrName>style.visibility</p:attrName>
                                        </p:attrNameLst>
                                      </p:cBhvr>
                                      <p:to>
                                        <p:strVal val="visible"/>
                                      </p:to>
                                    </p:set>
                                    <p:animEffect transition="in" filter="wipe(left)">
                                      <p:cBhvr>
                                        <p:cTn id="7" dur="500"/>
                                        <p:tgtEl>
                                          <p:spTgt spid="993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5">
                                            <p:txEl>
                                              <p:pRg st="1" end="1"/>
                                            </p:txEl>
                                          </p:spTgt>
                                        </p:tgtEl>
                                        <p:attrNameLst>
                                          <p:attrName>style.visibility</p:attrName>
                                        </p:attrNameLst>
                                      </p:cBhvr>
                                      <p:to>
                                        <p:strVal val="visible"/>
                                      </p:to>
                                    </p:set>
                                    <p:animEffect transition="in" filter="wipe(left)">
                                      <p:cBhvr>
                                        <p:cTn id="12" dur="500"/>
                                        <p:tgtEl>
                                          <p:spTgt spid="99335">
                                            <p:txEl>
                                              <p:pRg st="1" end="1"/>
                                            </p:txEl>
                                          </p:spTgt>
                                        </p:tgtEl>
                                      </p:cBhvr>
                                    </p:animEffect>
                                  </p:childTnLst>
                                  <p:subTnLst>
                                    <p:animClr clrSpc="rgb" dir="cw">
                                      <p:cBhvr override="childStyle">
                                        <p:cTn dur="1" fill="hold" display="0" masterRel="nextClick" afterEffect="1"/>
                                        <p:tgtEl>
                                          <p:spTgt spid="99335">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5">
                                            <p:txEl>
                                              <p:pRg st="2" end="2"/>
                                            </p:txEl>
                                          </p:spTgt>
                                        </p:tgtEl>
                                        <p:attrNameLst>
                                          <p:attrName>style.visibility</p:attrName>
                                        </p:attrNameLst>
                                      </p:cBhvr>
                                      <p:to>
                                        <p:strVal val="visible"/>
                                      </p:to>
                                    </p:set>
                                    <p:animEffect transition="in" filter="wipe(left)">
                                      <p:cBhvr>
                                        <p:cTn id="17" dur="500"/>
                                        <p:tgtEl>
                                          <p:spTgt spid="99335">
                                            <p:txEl>
                                              <p:pRg st="2" end="2"/>
                                            </p:txEl>
                                          </p:spTgt>
                                        </p:tgtEl>
                                      </p:cBhvr>
                                    </p:animEffect>
                                  </p:childTnLst>
                                  <p:subTnLst>
                                    <p:animClr clrSpc="rgb" dir="cw">
                                      <p:cBhvr override="childStyle">
                                        <p:cTn dur="1" fill="hold" display="0" masterRel="nextClick" afterEffect="1"/>
                                        <p:tgtEl>
                                          <p:spTgt spid="99335">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35">
                                            <p:txEl>
                                              <p:pRg st="3" end="3"/>
                                            </p:txEl>
                                          </p:spTgt>
                                        </p:tgtEl>
                                        <p:attrNameLst>
                                          <p:attrName>style.visibility</p:attrName>
                                        </p:attrNameLst>
                                      </p:cBhvr>
                                      <p:to>
                                        <p:strVal val="visible"/>
                                      </p:to>
                                    </p:set>
                                    <p:animEffect transition="in" filter="wipe(left)">
                                      <p:cBhvr>
                                        <p:cTn id="22" dur="500"/>
                                        <p:tgtEl>
                                          <p:spTgt spid="993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5">
                                            <p:txEl>
                                              <p:pRg st="4" end="4"/>
                                            </p:txEl>
                                          </p:spTgt>
                                        </p:tgtEl>
                                        <p:attrNameLst>
                                          <p:attrName>style.visibility</p:attrName>
                                        </p:attrNameLst>
                                      </p:cBhvr>
                                      <p:to>
                                        <p:strVal val="visible"/>
                                      </p:to>
                                    </p:set>
                                    <p:animEffect transition="in" filter="wipe(left)">
                                      <p:cBhvr>
                                        <p:cTn id="27" dur="500"/>
                                        <p:tgtEl>
                                          <p:spTgt spid="993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z="3200" dirty="0"/>
              <a:t>GDP Does Not Value:</a:t>
            </a:r>
          </a:p>
        </p:txBody>
      </p:sp>
      <p:sp>
        <p:nvSpPr>
          <p:cNvPr id="21507" name="Rectangle 5"/>
          <p:cNvSpPr>
            <a:spLocks noGrp="1" noChangeArrowheads="1"/>
          </p:cNvSpPr>
          <p:nvPr>
            <p:ph idx="1"/>
          </p:nvPr>
        </p:nvSpPr>
        <p:spPr/>
        <p:txBody>
          <a:bodyPr/>
          <a:lstStyle/>
          <a:p>
            <a:pPr algn="l">
              <a:spcBef>
                <a:spcPct val="50000"/>
              </a:spcBef>
              <a:buFont typeface="Arial" pitchFamily="34" charset="0"/>
              <a:buChar char="•"/>
            </a:pPr>
            <a:r>
              <a:rPr lang="en-US" sz="1800" dirty="0"/>
              <a:t> the quality of the environment</a:t>
            </a:r>
          </a:p>
          <a:p>
            <a:pPr algn="l">
              <a:spcBef>
                <a:spcPct val="50000"/>
              </a:spcBef>
              <a:buFont typeface="Arial" pitchFamily="34" charset="0"/>
              <a:buChar char="•"/>
            </a:pPr>
            <a:r>
              <a:rPr lang="en-US" sz="1800" dirty="0"/>
              <a:t> leisure time</a:t>
            </a:r>
          </a:p>
          <a:p>
            <a:pPr algn="l">
              <a:spcBef>
                <a:spcPct val="50000"/>
              </a:spcBef>
              <a:buFont typeface="Arial" pitchFamily="34" charset="0"/>
              <a:buChar char="•"/>
            </a:pPr>
            <a:r>
              <a:rPr lang="en-US" sz="1800" dirty="0"/>
              <a:t> non-market activity, such as the child care a parent provides his or her child at home</a:t>
            </a:r>
          </a:p>
          <a:p>
            <a:pPr algn="l">
              <a:spcBef>
                <a:spcPct val="50000"/>
              </a:spcBef>
              <a:buFont typeface="Arial" pitchFamily="34" charset="0"/>
              <a:buChar char="•"/>
            </a:pPr>
            <a:r>
              <a:rPr lang="en-US" sz="1800" dirty="0"/>
              <a:t> an equitable distribution of income</a:t>
            </a:r>
          </a:p>
          <a:p>
            <a:pPr lvl="1">
              <a:lnSpc>
                <a:spcPct val="105000"/>
              </a:lnSpc>
              <a:spcBef>
                <a:spcPct val="50000"/>
              </a:spcBef>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Again: Is the US the richest country in the world? </a:t>
            </a:r>
            <a:endParaRPr lang="tr-TR" sz="3200" dirty="0">
              <a:latin typeface="+mn-lt"/>
            </a:endParaRPr>
          </a:p>
        </p:txBody>
      </p:sp>
      <p:sp>
        <p:nvSpPr>
          <p:cNvPr id="3" name="Content Placeholder 2"/>
          <p:cNvSpPr>
            <a:spLocks noGrp="1"/>
          </p:cNvSpPr>
          <p:nvPr>
            <p:ph idx="1"/>
          </p:nvPr>
        </p:nvSpPr>
        <p:spPr/>
        <p:txBody>
          <a:bodyPr/>
          <a:lstStyle/>
          <a:p>
            <a:pPr algn="l">
              <a:buFont typeface="Arial" pitchFamily="34" charset="0"/>
              <a:buChar char="•"/>
            </a:pPr>
            <a:r>
              <a:rPr lang="en-US" dirty="0"/>
              <a:t> </a:t>
            </a:r>
            <a:r>
              <a:rPr lang="en-US" sz="2400" dirty="0"/>
              <a:t>The US ranks around 30</a:t>
            </a:r>
            <a:r>
              <a:rPr lang="en-US" sz="2400" baseline="30000" dirty="0"/>
              <a:t>th</a:t>
            </a:r>
            <a:r>
              <a:rPr lang="en-US" sz="2400" dirty="0"/>
              <a:t> in the world in health statistics such as life expectancy and infant mortality.</a:t>
            </a:r>
          </a:p>
          <a:p>
            <a:pPr algn="l">
              <a:buFont typeface="Arial" pitchFamily="34" charset="0"/>
              <a:buChar char="•"/>
            </a:pPr>
            <a:endParaRPr lang="en-US" sz="2400" dirty="0"/>
          </a:p>
          <a:p>
            <a:pPr algn="l">
              <a:buFont typeface="Arial" pitchFamily="34" charset="0"/>
              <a:buChar char="•"/>
            </a:pPr>
            <a:r>
              <a:rPr lang="en-US" sz="2400" dirty="0"/>
              <a:t> The US has much bigger crime rate than in Europe or Japan: in per capita terms, the US has 8 times more people in prison than Europe and 12 times more than Japan.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282700" y="1371600"/>
          <a:ext cx="7010400" cy="504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6" name="TextBox 5"/>
          <p:cNvSpPr txBox="1">
            <a:spLocks noChangeArrowheads="1"/>
          </p:cNvSpPr>
          <p:nvPr/>
        </p:nvSpPr>
        <p:spPr bwMode="auto">
          <a:xfrm>
            <a:off x="142845" y="357166"/>
            <a:ext cx="8715435" cy="769441"/>
          </a:xfrm>
          <a:prstGeom prst="rect">
            <a:avLst/>
          </a:prstGeom>
          <a:solidFill>
            <a:schemeClr val="bg1"/>
          </a:solidFill>
          <a:ln w="9525">
            <a:noFill/>
            <a:miter lim="800000"/>
            <a:headEnd/>
            <a:tailEnd/>
          </a:ln>
        </p:spPr>
        <p:txBody>
          <a:bodyPr wrap="square">
            <a:spAutoFit/>
          </a:bodyPr>
          <a:lstStyle/>
          <a:p>
            <a:r>
              <a:rPr lang="en-US" sz="4400" b="1" dirty="0">
                <a:latin typeface="+mj-lt"/>
              </a:rPr>
              <a:t>U.N. Human Development Index</a:t>
            </a:r>
            <a:endParaRPr lang="en-US" sz="4400" dirty="0">
              <a:latin typeface="+mj-lt"/>
            </a:endParaRPr>
          </a:p>
        </p:txBody>
      </p:sp>
      <p:sp>
        <p:nvSpPr>
          <p:cNvPr id="4" name="Title 3"/>
          <p:cNvSpPr>
            <a:spLocks noGrp="1"/>
          </p:cNvSpPr>
          <p:nvPr>
            <p:ph type="title"/>
          </p:nvPr>
        </p:nvSpPr>
        <p:spPr>
          <a:xfrm>
            <a:off x="928662" y="357166"/>
            <a:ext cx="7772400" cy="785818"/>
          </a:xfrm>
        </p:spPr>
        <p:txBody>
          <a:bodyPr/>
          <a:lstStyle/>
          <a:p>
            <a:endParaRPr lang="tr-TR" dirty="0"/>
          </a:p>
        </p:txBody>
      </p:sp>
      <p:sp>
        <p:nvSpPr>
          <p:cNvPr id="5" name="Content Placeholder 4"/>
          <p:cNvSpPr>
            <a:spLocks noGrp="1"/>
          </p:cNvSpPr>
          <p:nvPr>
            <p:ph idx="1"/>
          </p:nvPr>
        </p:nvSpPr>
        <p:spPr/>
        <p:txBody>
          <a:bodyPr/>
          <a:lstStyle/>
          <a:p>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Human development index</a:t>
            </a:r>
            <a:endParaRPr lang="tr-TR" sz="3200" dirty="0"/>
          </a:p>
        </p:txBody>
      </p:sp>
      <p:sp>
        <p:nvSpPr>
          <p:cNvPr id="3" name="Content Placeholder 2"/>
          <p:cNvSpPr>
            <a:spLocks noGrp="1"/>
          </p:cNvSpPr>
          <p:nvPr>
            <p:ph idx="1"/>
          </p:nvPr>
        </p:nvSpPr>
        <p:spPr/>
        <p:txBody>
          <a:bodyPr>
            <a:normAutofit fontScale="92500" lnSpcReduction="20000"/>
          </a:bodyPr>
          <a:lstStyle/>
          <a:p>
            <a:pPr algn="l">
              <a:spcBef>
                <a:spcPct val="0"/>
              </a:spcBef>
              <a:buFont typeface="Arial" pitchFamily="34" charset="0"/>
              <a:buChar char="•"/>
            </a:pPr>
            <a:r>
              <a:rPr lang="en-US" sz="2400" b="0" dirty="0"/>
              <a:t> </a:t>
            </a:r>
            <a:r>
              <a:rPr lang="en-US" sz="2000" b="0" dirty="0"/>
              <a:t>HDI measures a nation's achievement in three dimensions of human development: </a:t>
            </a:r>
          </a:p>
          <a:p>
            <a:pPr lvl="1" algn="l">
              <a:spcBef>
                <a:spcPct val="0"/>
              </a:spcBef>
            </a:pPr>
            <a:r>
              <a:rPr lang="en-US" sz="2000" b="0" dirty="0"/>
              <a:t>long and healthy life (indicated by life expectancy at birth),</a:t>
            </a:r>
          </a:p>
          <a:p>
            <a:pPr lvl="1" algn="l">
              <a:spcBef>
                <a:spcPct val="0"/>
              </a:spcBef>
            </a:pPr>
            <a:r>
              <a:rPr lang="en-US" sz="2000" b="0" dirty="0"/>
              <a:t>knowledge (indicated by literacy and school enrollment rates), and </a:t>
            </a:r>
          </a:p>
          <a:p>
            <a:pPr lvl="1" algn="l">
              <a:spcBef>
                <a:spcPct val="0"/>
              </a:spcBef>
            </a:pPr>
            <a:r>
              <a:rPr lang="en-US" sz="2000" b="0" dirty="0"/>
              <a:t>decent standard of living (indicated by GDP per capita).</a:t>
            </a:r>
          </a:p>
          <a:p>
            <a:pPr algn="l">
              <a:spcBef>
                <a:spcPct val="0"/>
              </a:spcBef>
            </a:pPr>
            <a:endParaRPr lang="en-US" sz="2000" b="0" dirty="0"/>
          </a:p>
          <a:p>
            <a:pPr algn="l">
              <a:spcBef>
                <a:spcPct val="0"/>
              </a:spcBef>
              <a:spcAft>
                <a:spcPts val="600"/>
              </a:spcAft>
              <a:buFont typeface="Arial" pitchFamily="34" charset="0"/>
              <a:buChar char="•"/>
            </a:pPr>
            <a:r>
              <a:rPr lang="en-US" sz="2000" b="0" dirty="0"/>
              <a:t> In 2014:</a:t>
            </a:r>
          </a:p>
          <a:p>
            <a:pPr algn="l">
              <a:spcBef>
                <a:spcPct val="0"/>
              </a:spcBef>
              <a:spcAft>
                <a:spcPts val="600"/>
              </a:spcAft>
            </a:pPr>
            <a:endParaRPr lang="en-US" sz="2000" b="0" dirty="0"/>
          </a:p>
          <a:p>
            <a:pPr marL="342900" indent="-342900" algn="l">
              <a:spcBef>
                <a:spcPct val="0"/>
              </a:spcBef>
              <a:spcAft>
                <a:spcPts val="600"/>
              </a:spcAft>
              <a:buFont typeface="Wingdings" panose="05000000000000000000" pitchFamily="2" charset="2"/>
              <a:buChar char="Ø"/>
            </a:pPr>
            <a:r>
              <a:rPr lang="en-US" sz="2000" b="0" dirty="0"/>
              <a:t>Top 10</a:t>
            </a:r>
            <a:r>
              <a:rPr lang="en-US" sz="2100" b="0" dirty="0"/>
              <a:t>:  </a:t>
            </a:r>
            <a:r>
              <a:rPr lang="en-US" sz="2100" dirty="0"/>
              <a:t>Norway, Australia, Switzerland, Netherlands, United States, Germany, New Zealand, Canada, Singapore, Denmark</a:t>
            </a:r>
            <a:endParaRPr lang="en-US" sz="2100" b="0" dirty="0"/>
          </a:p>
          <a:p>
            <a:pPr lvl="1" algn="l">
              <a:spcBef>
                <a:spcPct val="0"/>
              </a:spcBef>
              <a:spcAft>
                <a:spcPts val="600"/>
              </a:spcAft>
            </a:pPr>
            <a:r>
              <a:rPr lang="en-US" sz="1700" b="0" dirty="0"/>
              <a:t>In 2008: Iceland, Norway, Canada, Australia, Ireland, Netherlands, Sweden, Japan, Luxembourg, Switzerland.</a:t>
            </a:r>
          </a:p>
          <a:p>
            <a:pPr marL="0" indent="0" algn="l">
              <a:spcBef>
                <a:spcPct val="0"/>
              </a:spcBef>
              <a:spcAft>
                <a:spcPts val="600"/>
              </a:spcAft>
              <a:buNone/>
            </a:pPr>
            <a:endParaRPr lang="en-US" sz="2000" b="0" dirty="0"/>
          </a:p>
          <a:p>
            <a:pPr marL="342900" indent="-342900" algn="l">
              <a:spcBef>
                <a:spcPct val="0"/>
              </a:spcBef>
              <a:buFont typeface="Wingdings" panose="05000000000000000000" pitchFamily="2" charset="2"/>
              <a:buChar char="Ø"/>
            </a:pPr>
            <a:r>
              <a:rPr lang="en-US" sz="2000" b="0" dirty="0"/>
              <a:t>Bottom 10:  </a:t>
            </a:r>
            <a:r>
              <a:rPr lang="en-US" sz="2000" dirty="0"/>
              <a:t>Sierra Leone, Central African Republic, Dem. Rep. of Congo, Liberia, Mozambique, Niger, Burkina Faso, Burundi, Guinea-Bissau, and Chad.</a:t>
            </a:r>
          </a:p>
        </p:txBody>
      </p:sp>
    </p:spTree>
    <p:extLst>
      <p:ext uri="{BB962C8B-B14F-4D97-AF65-F5344CB8AC3E}">
        <p14:creationId xmlns:p14="http://schemas.microsoft.com/office/powerpoint/2010/main" val="272729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sz="quarter" idx="1"/>
          </p:nvPr>
        </p:nvSpPr>
        <p:spPr/>
        <p:txBody>
          <a:bodyPr/>
          <a:lstStyle/>
          <a:p>
            <a:pPr marL="320040" lvl="1" indent="0">
              <a:buNone/>
            </a:pPr>
            <a:endParaRPr lang="en-US" dirty="0"/>
          </a:p>
          <a:p>
            <a:r>
              <a:rPr lang="en-US" dirty="0"/>
              <a:t>GROSS DOMESTIC PRODUCT</a:t>
            </a:r>
          </a:p>
          <a:p>
            <a:pPr lvl="1"/>
            <a:r>
              <a:rPr lang="en-US" dirty="0"/>
              <a:t>Issues</a:t>
            </a:r>
          </a:p>
          <a:p>
            <a:r>
              <a:rPr lang="en-US" dirty="0"/>
              <a:t>Inflation</a:t>
            </a:r>
          </a:p>
          <a:p>
            <a:endParaRPr lang="en-US" dirty="0"/>
          </a:p>
        </p:txBody>
      </p:sp>
    </p:spTree>
    <p:extLst>
      <p:ext uri="{BB962C8B-B14F-4D97-AF65-F5344CB8AC3E}">
        <p14:creationId xmlns:p14="http://schemas.microsoft.com/office/powerpoint/2010/main" val="266160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8CB1FC-F1C0-662D-9BE9-54B90DB6637F}"/>
              </a:ext>
            </a:extLst>
          </p:cNvPr>
          <p:cNvPicPr>
            <a:picLocks noGrp="1" noChangeAspect="1"/>
          </p:cNvPicPr>
          <p:nvPr>
            <p:ph idx="1"/>
          </p:nvPr>
        </p:nvPicPr>
        <p:blipFill>
          <a:blip r:embed="rId2"/>
          <a:stretch>
            <a:fillRect/>
          </a:stretch>
        </p:blipFill>
        <p:spPr>
          <a:xfrm>
            <a:off x="29920" y="476673"/>
            <a:ext cx="9150102" cy="5472608"/>
          </a:xfrm>
        </p:spPr>
      </p:pic>
    </p:spTree>
    <p:extLst>
      <p:ext uri="{BB962C8B-B14F-4D97-AF65-F5344CB8AC3E}">
        <p14:creationId xmlns:p14="http://schemas.microsoft.com/office/powerpoint/2010/main" val="301277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7224" y="357166"/>
            <a:ext cx="7772400" cy="1417638"/>
          </a:xfrm>
        </p:spPr>
        <p:txBody>
          <a:bodyPr>
            <a:noAutofit/>
          </a:bodyPr>
          <a:lstStyle/>
          <a:p>
            <a:r>
              <a:rPr lang="en-US" sz="3200" dirty="0"/>
              <a:t>Report by the Commission on the</a:t>
            </a:r>
            <a:br>
              <a:rPr lang="en-US" sz="3200" dirty="0"/>
            </a:br>
            <a:r>
              <a:rPr lang="tr-TR" sz="3200" dirty="0"/>
              <a:t>Measurement of Economic</a:t>
            </a:r>
            <a:br>
              <a:rPr lang="tr-TR" sz="3200" dirty="0"/>
            </a:br>
            <a:r>
              <a:rPr lang="tr-TR" sz="3200" dirty="0"/>
              <a:t>Performance and Social Progress</a:t>
            </a:r>
          </a:p>
        </p:txBody>
      </p:sp>
      <p:sp>
        <p:nvSpPr>
          <p:cNvPr id="2" name="Content Placeholder 1"/>
          <p:cNvSpPr>
            <a:spLocks noGrp="1"/>
          </p:cNvSpPr>
          <p:nvPr>
            <p:ph idx="1"/>
          </p:nvPr>
        </p:nvSpPr>
        <p:spPr>
          <a:xfrm>
            <a:off x="500034" y="2071678"/>
            <a:ext cx="8229600" cy="4525963"/>
          </a:xfrm>
        </p:spPr>
        <p:txBody>
          <a:bodyPr>
            <a:normAutofit/>
          </a:bodyPr>
          <a:lstStyle/>
          <a:p>
            <a:pPr algn="l">
              <a:buFont typeface="Arial" pitchFamily="34" charset="0"/>
              <a:buChar char="•"/>
            </a:pPr>
            <a:r>
              <a:rPr lang="en-US" sz="2400" b="0" dirty="0"/>
              <a:t> There are concerns about the relevance of the GDP as a measure of societal well-being, as well as measures of economic, environmental, </a:t>
            </a:r>
            <a:r>
              <a:rPr lang="tr-TR" sz="2400" b="0" dirty="0"/>
              <a:t>and social sustainability.</a:t>
            </a:r>
            <a:endParaRPr lang="en-US" sz="2400" b="0" dirty="0"/>
          </a:p>
          <a:p>
            <a:pPr algn="l">
              <a:buFont typeface="Arial" pitchFamily="34" charset="0"/>
              <a:buChar char="•"/>
            </a:pPr>
            <a:endParaRPr lang="tr-TR" sz="2400" b="0" dirty="0"/>
          </a:p>
          <a:p>
            <a:pPr algn="l">
              <a:buFont typeface="Arial" pitchFamily="34" charset="0"/>
              <a:buChar char="•"/>
            </a:pPr>
            <a:r>
              <a:rPr lang="en-US" sz="2400" b="0" dirty="0"/>
              <a:t> At the beginning of 2008, on the French government’s and in particular President </a:t>
            </a:r>
            <a:r>
              <a:rPr lang="en-US" sz="2400" b="0" dirty="0" err="1"/>
              <a:t>Sarkozy’s</a:t>
            </a:r>
            <a:r>
              <a:rPr lang="en-US" sz="2400" b="0" dirty="0"/>
              <a:t> initiative, the Commission on the Measurement of Economic Performance and Social Progress has been created.</a:t>
            </a:r>
          </a:p>
          <a:p>
            <a:pPr algn="l">
              <a:buFont typeface="Arial" pitchFamily="34" charset="0"/>
              <a:buChar char="•"/>
            </a:pPr>
            <a:endParaRPr lang="en-US" sz="2400" b="0" dirty="0"/>
          </a:p>
          <a:p>
            <a:pPr algn="l">
              <a:buFont typeface="Arial" pitchFamily="34" charset="0"/>
              <a:buChar char="•"/>
            </a:pPr>
            <a:r>
              <a:rPr lang="en-US" sz="2400" b="0" dirty="0"/>
              <a:t> In September 2009, the final report is given by the Commission, the members of which are J. </a:t>
            </a:r>
            <a:r>
              <a:rPr lang="en-US" sz="2400" b="0" dirty="0" err="1"/>
              <a:t>Stiglitz</a:t>
            </a:r>
            <a:r>
              <a:rPr lang="en-US" sz="2400" b="0" dirty="0"/>
              <a:t>, A. </a:t>
            </a:r>
            <a:r>
              <a:rPr lang="en-US" sz="2400" b="0" dirty="0" err="1"/>
              <a:t>Sen</a:t>
            </a:r>
            <a:r>
              <a:rPr lang="en-US" sz="2400" b="0" dirty="0"/>
              <a:t>, and Jean-Paul </a:t>
            </a:r>
            <a:r>
              <a:rPr lang="en-US" sz="2400" b="0" dirty="0" err="1"/>
              <a:t>Fitoussi</a:t>
            </a:r>
            <a:r>
              <a:rPr lang="en-US" sz="2400" b="0" dirty="0"/>
              <a:t>.</a:t>
            </a:r>
            <a:endParaRPr lang="tr-TR" sz="24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476672"/>
            <a:ext cx="7772400" cy="1417638"/>
          </a:xfrm>
        </p:spPr>
        <p:txBody>
          <a:bodyPr>
            <a:noAutofit/>
          </a:bodyPr>
          <a:lstStyle/>
          <a:p>
            <a:r>
              <a:rPr lang="en-US" sz="3200" dirty="0"/>
              <a:t>Report by the Commission on the</a:t>
            </a:r>
            <a:br>
              <a:rPr lang="en-US" sz="3200" dirty="0"/>
            </a:br>
            <a:r>
              <a:rPr lang="tr-TR" sz="3200" dirty="0"/>
              <a:t>Measurement of Economic</a:t>
            </a:r>
            <a:br>
              <a:rPr lang="tr-TR" sz="3200" dirty="0"/>
            </a:br>
            <a:r>
              <a:rPr lang="tr-TR" sz="3200" dirty="0"/>
              <a:t>Performance and Social Progress</a:t>
            </a:r>
          </a:p>
        </p:txBody>
      </p:sp>
      <p:sp>
        <p:nvSpPr>
          <p:cNvPr id="2" name="Content Placeholder 1"/>
          <p:cNvSpPr>
            <a:spLocks noGrp="1"/>
          </p:cNvSpPr>
          <p:nvPr>
            <p:ph idx="1"/>
          </p:nvPr>
        </p:nvSpPr>
        <p:spPr>
          <a:xfrm>
            <a:off x="428596" y="2332037"/>
            <a:ext cx="8229600" cy="4525963"/>
          </a:xfrm>
        </p:spPr>
        <p:txBody>
          <a:bodyPr>
            <a:normAutofit/>
          </a:bodyPr>
          <a:lstStyle/>
          <a:p>
            <a:pPr algn="l">
              <a:buFont typeface="Arial" pitchFamily="34" charset="0"/>
              <a:buChar char="•"/>
            </a:pPr>
            <a:r>
              <a:rPr lang="en-US" sz="2800" b="0" dirty="0"/>
              <a:t> There often seems to be a marked distance between standard measures of important socio economic variables like economic growth, inflation, unemployment, etc. </a:t>
            </a:r>
            <a:r>
              <a:rPr lang="tr-TR" sz="2800" b="0" dirty="0"/>
              <a:t>and widespread perceptions</a:t>
            </a:r>
            <a:r>
              <a:rPr lang="en-US" sz="2800" b="0" dirty="0"/>
              <a:t> (for example, in France and in the United Kingdom, only one third of citizens trust official figures, and these countries are not exceptions).</a:t>
            </a:r>
          </a:p>
          <a:p>
            <a:endParaRPr lang="en-US" dirty="0"/>
          </a:p>
          <a:p>
            <a:endParaRPr lang="en-US" dirty="0"/>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142852"/>
            <a:ext cx="7772400" cy="1417638"/>
          </a:xfrm>
        </p:spPr>
        <p:txBody>
          <a:bodyPr>
            <a:normAutofit/>
          </a:bodyPr>
          <a:lstStyle/>
          <a:p>
            <a:r>
              <a:rPr lang="en-US" sz="2800" dirty="0"/>
              <a:t>Explanations for the gap between the statistical measurement of socio-economic phenomena and citizen perception</a:t>
            </a:r>
            <a:endParaRPr lang="tr-TR" sz="2800" dirty="0"/>
          </a:p>
        </p:txBody>
      </p:sp>
      <p:sp>
        <p:nvSpPr>
          <p:cNvPr id="2" name="Content Placeholder 1"/>
          <p:cNvSpPr>
            <a:spLocks noGrp="1"/>
          </p:cNvSpPr>
          <p:nvPr>
            <p:ph idx="1"/>
          </p:nvPr>
        </p:nvSpPr>
        <p:spPr/>
        <p:txBody>
          <a:bodyPr>
            <a:normAutofit fontScale="92500" lnSpcReduction="10000"/>
          </a:bodyPr>
          <a:lstStyle/>
          <a:p>
            <a:pPr marL="452628" indent="-342900">
              <a:buNone/>
            </a:pPr>
            <a:endParaRPr lang="en-US" sz="1800" dirty="0"/>
          </a:p>
          <a:p>
            <a:pPr marL="452628" indent="-342900" algn="l">
              <a:buFont typeface="Arial" pitchFamily="34" charset="0"/>
              <a:buChar char="•"/>
            </a:pPr>
            <a:r>
              <a:rPr lang="en-US" sz="2200" b="0" dirty="0"/>
              <a:t>Imperfect Measurement</a:t>
            </a:r>
          </a:p>
          <a:p>
            <a:pPr marL="452628" indent="-342900" algn="l">
              <a:buFont typeface="Arial" pitchFamily="34" charset="0"/>
              <a:buChar char="•"/>
            </a:pPr>
            <a:endParaRPr lang="en-US" sz="2200" b="0" dirty="0"/>
          </a:p>
          <a:p>
            <a:pPr marL="452628" indent="-342900" algn="l">
              <a:buFont typeface="Arial" pitchFamily="34" charset="0"/>
              <a:buChar char="•"/>
            </a:pPr>
            <a:r>
              <a:rPr lang="en-US" sz="2200" b="0" dirty="0"/>
              <a:t>Large Inequality </a:t>
            </a:r>
          </a:p>
          <a:p>
            <a:pPr marL="909828" lvl="1" indent="-342900" algn="l">
              <a:buFont typeface="Arial" pitchFamily="34" charset="0"/>
              <a:buChar char="•"/>
            </a:pPr>
            <a:r>
              <a:rPr lang="en-US" sz="2200" b="0" dirty="0"/>
              <a:t>If inequality increases enough relative to the increase in average per capital GDP, most people can be worse off even though average income is increasing.</a:t>
            </a:r>
          </a:p>
          <a:p>
            <a:pPr marL="909828" lvl="1" indent="-342900" algn="l">
              <a:buFont typeface="Arial" pitchFamily="34" charset="0"/>
              <a:buChar char="•"/>
            </a:pPr>
            <a:endParaRPr lang="en-US" sz="2200" b="0" dirty="0"/>
          </a:p>
          <a:p>
            <a:pPr marL="452628" indent="-342900" algn="l">
              <a:buFont typeface="Arial" pitchFamily="34" charset="0"/>
              <a:buChar char="•"/>
            </a:pPr>
            <a:r>
              <a:rPr lang="en-US" sz="2200" b="0" dirty="0"/>
              <a:t>Environment and other factors are well-being</a:t>
            </a:r>
          </a:p>
          <a:p>
            <a:pPr marL="452628" indent="-342900" algn="l">
              <a:buFont typeface="Arial" pitchFamily="34" charset="0"/>
              <a:buChar char="•"/>
            </a:pPr>
            <a:endParaRPr lang="en-US" sz="2200" b="0" dirty="0"/>
          </a:p>
          <a:p>
            <a:pPr marL="452628" indent="-342900" algn="l">
              <a:buFont typeface="Arial" pitchFamily="34" charset="0"/>
              <a:buChar char="•"/>
            </a:pPr>
            <a:r>
              <a:rPr lang="en-US" sz="2200" b="0" dirty="0"/>
              <a:t>For example, traffic jams may increase GDP as a result of the increased use of gasoline, but obviously not the quality of life. Moreover, if citizens are concerned about the quality of air, and air pollution is increasing, then statistical measures which ignore air pollution will provide an inaccurate estimate of what is happening to citizens’ well-being.</a:t>
            </a:r>
          </a:p>
          <a:p>
            <a:pPr marL="452628" indent="-342900">
              <a:buNone/>
            </a:pPr>
            <a:endParaRPr lang="en-US" sz="1800" dirty="0"/>
          </a:p>
          <a:p>
            <a:pPr>
              <a:buNone/>
            </a:pPr>
            <a:endParaRPr lang="en-US" sz="1800" dirty="0"/>
          </a:p>
          <a:p>
            <a:pPr lvl="1">
              <a:buNone/>
            </a:pPr>
            <a:endParaRPr lang="en-US" sz="1000" dirty="0"/>
          </a:p>
          <a:p>
            <a:endParaRPr lang="en-US" dirty="0"/>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FFC9-A305-3F77-45F2-9DF7C4AB7F56}"/>
              </a:ext>
            </a:extLst>
          </p:cNvPr>
          <p:cNvSpPr>
            <a:spLocks noGrp="1"/>
          </p:cNvSpPr>
          <p:nvPr>
            <p:ph type="title"/>
          </p:nvPr>
        </p:nvSpPr>
        <p:spPr>
          <a:xfrm>
            <a:off x="827584" y="-672122"/>
            <a:ext cx="7772400" cy="1417638"/>
          </a:xfrm>
        </p:spPr>
        <p:txBody>
          <a:bodyPr/>
          <a:lstStyle/>
          <a:p>
            <a:r>
              <a:rPr lang="tr-TR" sz="3600" b="1" dirty="0"/>
              <a:t>Recommendations of the Report</a:t>
            </a:r>
          </a:p>
        </p:txBody>
      </p:sp>
      <p:sp>
        <p:nvSpPr>
          <p:cNvPr id="3" name="Content Placeholder 2">
            <a:extLst>
              <a:ext uri="{FF2B5EF4-FFF2-40B4-BE49-F238E27FC236}">
                <a16:creationId xmlns:a16="http://schemas.microsoft.com/office/drawing/2014/main" id="{33F6AE49-6B4A-78BA-9156-0FC872B451AF}"/>
              </a:ext>
            </a:extLst>
          </p:cNvPr>
          <p:cNvSpPr>
            <a:spLocks noGrp="1"/>
          </p:cNvSpPr>
          <p:nvPr>
            <p:ph idx="1"/>
          </p:nvPr>
        </p:nvSpPr>
        <p:spPr>
          <a:xfrm>
            <a:off x="457200" y="1052736"/>
            <a:ext cx="8229600" cy="5073427"/>
          </a:xfrm>
        </p:spPr>
        <p:txBody>
          <a:bodyPr/>
          <a:lstStyle/>
          <a:p>
            <a:pPr marL="285750" indent="-285750" algn="l">
              <a:buFont typeface="Arial" panose="020B0604020202020204" pitchFamily="34" charset="0"/>
              <a:buChar char="•"/>
            </a:pPr>
            <a:r>
              <a:rPr lang="en-US" sz="2000" dirty="0"/>
              <a:t>Recommendation 1: </a:t>
            </a:r>
            <a:r>
              <a:rPr lang="en-US" sz="2000" b="0" dirty="0"/>
              <a:t>When evaluating material well-being, look at income and consumption rather than production</a:t>
            </a:r>
            <a:endParaRPr lang="tr-TR" sz="2000" b="0" dirty="0"/>
          </a:p>
          <a:p>
            <a:pPr marL="285750" indent="-285750" algn="l">
              <a:buFont typeface="Arial" panose="020B0604020202020204" pitchFamily="34" charset="0"/>
              <a:buChar char="•"/>
            </a:pPr>
            <a:r>
              <a:rPr lang="en-US" sz="2000" dirty="0"/>
              <a:t>Recommendation 2: </a:t>
            </a:r>
            <a:r>
              <a:rPr lang="en-US" sz="2000" b="0" dirty="0" err="1"/>
              <a:t>Emphasise</a:t>
            </a:r>
            <a:r>
              <a:rPr lang="en-US" sz="2000" b="0" dirty="0"/>
              <a:t> the household perspective</a:t>
            </a:r>
            <a:r>
              <a:rPr lang="tr-TR" sz="2000" b="0" dirty="0"/>
              <a:t> (taxes and in-kind transfers should be considered)</a:t>
            </a:r>
          </a:p>
          <a:p>
            <a:pPr marL="285750" indent="-285750" algn="l">
              <a:buFont typeface="Arial" panose="020B0604020202020204" pitchFamily="34" charset="0"/>
              <a:buChar char="•"/>
            </a:pPr>
            <a:r>
              <a:rPr lang="en-US" sz="2000" dirty="0"/>
              <a:t>Recommendation 3: </a:t>
            </a:r>
            <a:r>
              <a:rPr lang="en-US" sz="2000" b="0" dirty="0"/>
              <a:t>Consider income and consumption jointly with wealth</a:t>
            </a:r>
            <a:endParaRPr lang="tr-TR" sz="2000" b="0" dirty="0"/>
          </a:p>
          <a:p>
            <a:pPr marL="285750" indent="-285750" algn="l">
              <a:buFont typeface="Arial" panose="020B0604020202020204" pitchFamily="34" charset="0"/>
              <a:buChar char="•"/>
            </a:pPr>
            <a:r>
              <a:rPr lang="en-US" sz="2000" dirty="0"/>
              <a:t>Recommendation 4: </a:t>
            </a:r>
            <a:r>
              <a:rPr lang="en-US" sz="2000" b="0" dirty="0"/>
              <a:t>Give more prominence to the distribution of income, consumption</a:t>
            </a:r>
            <a:r>
              <a:rPr lang="tr-TR" sz="2000" b="0" dirty="0"/>
              <a:t> </a:t>
            </a:r>
            <a:r>
              <a:rPr lang="en-US" sz="2000" b="0" dirty="0"/>
              <a:t>and wealth</a:t>
            </a:r>
            <a:endParaRPr lang="tr-TR" sz="2000" b="0" dirty="0"/>
          </a:p>
          <a:p>
            <a:pPr marL="285750" indent="-285750" algn="l">
              <a:buFont typeface="Arial" panose="020B0604020202020204" pitchFamily="34" charset="0"/>
              <a:buChar char="•"/>
            </a:pPr>
            <a:r>
              <a:rPr lang="en-US" sz="2000" dirty="0"/>
              <a:t>Recommendation 5: </a:t>
            </a:r>
            <a:r>
              <a:rPr lang="en-US" sz="2000" b="0" dirty="0"/>
              <a:t>Broaden income measures to non-market activities</a:t>
            </a:r>
            <a:endParaRPr lang="tr-TR" sz="2000" b="0" dirty="0"/>
          </a:p>
          <a:p>
            <a:pPr marL="285750" indent="-285750" algn="l">
              <a:buFont typeface="Arial" panose="020B0604020202020204" pitchFamily="34" charset="0"/>
              <a:buChar char="•"/>
            </a:pPr>
            <a:r>
              <a:rPr lang="en-US" sz="2000" dirty="0"/>
              <a:t>Recommendation 6: </a:t>
            </a:r>
            <a:r>
              <a:rPr lang="en-US" sz="2000" b="0" dirty="0"/>
              <a:t>Quality of life depends on people’s objective conditions and </a:t>
            </a:r>
            <a:r>
              <a:rPr lang="en-US" sz="2000" b="0" dirty="0" err="1"/>
              <a:t>capabilities.Steps</a:t>
            </a:r>
            <a:r>
              <a:rPr lang="en-US" sz="2000" b="0" dirty="0"/>
              <a:t> should be taken to improve measures of people’s health, education, personal </a:t>
            </a:r>
            <a:r>
              <a:rPr lang="en-US" sz="2000" b="0" dirty="0" err="1"/>
              <a:t>activitiesand</a:t>
            </a:r>
            <a:r>
              <a:rPr lang="en-US" sz="2000" b="0" dirty="0"/>
              <a:t> environmental conditions. In particular, substantial effort should be devoted </a:t>
            </a:r>
            <a:r>
              <a:rPr lang="en-US" sz="2000" b="0" dirty="0" err="1"/>
              <a:t>todeveloping</a:t>
            </a:r>
            <a:r>
              <a:rPr lang="en-US" sz="2000" b="0" dirty="0"/>
              <a:t> and implementing robust, reliable measures of social connections, political </a:t>
            </a:r>
            <a:r>
              <a:rPr lang="en-US" sz="2000" b="0" dirty="0" err="1"/>
              <a:t>voice,and</a:t>
            </a:r>
            <a:r>
              <a:rPr lang="en-US" sz="2000" b="0" dirty="0"/>
              <a:t> insecurity that can be shown to predict life satisfaction.</a:t>
            </a:r>
            <a:endParaRPr lang="tr-TR" sz="2000" b="0" dirty="0"/>
          </a:p>
        </p:txBody>
      </p:sp>
    </p:spTree>
    <p:extLst>
      <p:ext uri="{BB962C8B-B14F-4D97-AF65-F5344CB8AC3E}">
        <p14:creationId xmlns:p14="http://schemas.microsoft.com/office/powerpoint/2010/main" val="3975510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A171-8458-89A2-0EE8-AA5B7239611F}"/>
              </a:ext>
            </a:extLst>
          </p:cNvPr>
          <p:cNvSpPr>
            <a:spLocks noGrp="1"/>
          </p:cNvSpPr>
          <p:nvPr>
            <p:ph type="title"/>
          </p:nvPr>
        </p:nvSpPr>
        <p:spPr>
          <a:xfrm>
            <a:off x="899442" y="-531440"/>
            <a:ext cx="7772400" cy="1417638"/>
          </a:xfrm>
        </p:spPr>
        <p:txBody>
          <a:bodyPr/>
          <a:lstStyle/>
          <a:p>
            <a:r>
              <a:rPr kumimoji="0" lang="tr-TR" sz="3600" b="1" i="0" u="none" strike="noStrike" kern="0" cap="none" spc="0" normalizeH="0" baseline="0" noProof="0" dirty="0">
                <a:ln>
                  <a:noFill/>
                </a:ln>
                <a:solidFill>
                  <a:srgbClr val="000000"/>
                </a:solidFill>
                <a:effectLst/>
                <a:uLnTx/>
                <a:uFillTx/>
                <a:latin typeface="Helvetica"/>
                <a:cs typeface="Helvetica"/>
                <a:sym typeface="Helvetica" charset="0"/>
              </a:rPr>
              <a:t>Recommendations of the Report</a:t>
            </a:r>
            <a:endParaRPr lang="tr-TR" dirty="0"/>
          </a:p>
        </p:txBody>
      </p:sp>
      <p:sp>
        <p:nvSpPr>
          <p:cNvPr id="3" name="Content Placeholder 2">
            <a:extLst>
              <a:ext uri="{FF2B5EF4-FFF2-40B4-BE49-F238E27FC236}">
                <a16:creationId xmlns:a16="http://schemas.microsoft.com/office/drawing/2014/main" id="{8F57EAB1-3592-06D1-E963-61C933E298F4}"/>
              </a:ext>
            </a:extLst>
          </p:cNvPr>
          <p:cNvSpPr>
            <a:spLocks noGrp="1"/>
          </p:cNvSpPr>
          <p:nvPr>
            <p:ph idx="1"/>
          </p:nvPr>
        </p:nvSpPr>
        <p:spPr>
          <a:xfrm>
            <a:off x="457200" y="886198"/>
            <a:ext cx="8579296" cy="5783162"/>
          </a:xfrm>
        </p:spPr>
        <p:txBody>
          <a:bodyPr/>
          <a:lstStyle/>
          <a:p>
            <a:pPr marL="285750" indent="-285750" algn="l">
              <a:buFont typeface="Arial" panose="020B0604020202020204" pitchFamily="34" charset="0"/>
              <a:buChar char="•"/>
            </a:pPr>
            <a:r>
              <a:rPr lang="en-US" sz="2000" dirty="0"/>
              <a:t>Recommendation 7: </a:t>
            </a:r>
            <a:r>
              <a:rPr lang="en-US" sz="2000" b="0" dirty="0"/>
              <a:t>Quality-of-life indicators in all the</a:t>
            </a:r>
            <a:r>
              <a:rPr lang="tr-TR" sz="2000" b="0" dirty="0"/>
              <a:t> </a:t>
            </a:r>
            <a:r>
              <a:rPr lang="en-US" sz="2000" b="0" dirty="0"/>
              <a:t>dimensions covered should assess</a:t>
            </a:r>
            <a:r>
              <a:rPr lang="tr-TR" sz="2000" b="0" dirty="0"/>
              <a:t> </a:t>
            </a:r>
            <a:r>
              <a:rPr lang="en-US" sz="2000" b="0" dirty="0"/>
              <a:t>inequalities in a comprehensive way</a:t>
            </a:r>
            <a:endParaRPr lang="tr-TR" sz="2000" b="0" dirty="0"/>
          </a:p>
          <a:p>
            <a:pPr marL="285750" indent="-285750" algn="l">
              <a:buFont typeface="Arial" panose="020B0604020202020204" pitchFamily="34" charset="0"/>
              <a:buChar char="•"/>
            </a:pPr>
            <a:r>
              <a:rPr lang="en-US" sz="2000" dirty="0"/>
              <a:t>Recommendation 8: </a:t>
            </a:r>
            <a:r>
              <a:rPr lang="en-US" sz="2000" b="0" dirty="0"/>
              <a:t>Surveys should be designed to assess the links between various </a:t>
            </a:r>
            <a:r>
              <a:rPr lang="en-US" sz="2000" b="0" dirty="0" err="1"/>
              <a:t>qualityof</a:t>
            </a:r>
            <a:r>
              <a:rPr lang="en-US" sz="2000" b="0" dirty="0"/>
              <a:t>-life domains for each person, and this information should be used when designing policies</a:t>
            </a:r>
            <a:r>
              <a:rPr lang="tr-TR" sz="2000" b="0" dirty="0"/>
              <a:t> </a:t>
            </a:r>
            <a:r>
              <a:rPr lang="en-US" sz="2000" b="0" dirty="0"/>
              <a:t>in various fields</a:t>
            </a:r>
            <a:endParaRPr lang="tr-TR" sz="2000" b="0" dirty="0"/>
          </a:p>
          <a:p>
            <a:pPr marL="285750" indent="-285750" algn="l">
              <a:buFont typeface="Arial" panose="020B0604020202020204" pitchFamily="34" charset="0"/>
              <a:buChar char="•"/>
            </a:pPr>
            <a:r>
              <a:rPr lang="en-US" sz="2000" dirty="0"/>
              <a:t>Recommendation 9: </a:t>
            </a:r>
            <a:r>
              <a:rPr lang="en-US" sz="2000" b="0" dirty="0"/>
              <a:t>Statistical offices should provide the information needed to aggregate</a:t>
            </a:r>
            <a:r>
              <a:rPr lang="tr-TR" sz="2000" b="0" dirty="0"/>
              <a:t> </a:t>
            </a:r>
            <a:r>
              <a:rPr lang="en-US" sz="2000" b="0" dirty="0"/>
              <a:t>across quality-of-life dimensions, allowing the construction of different indexes</a:t>
            </a:r>
            <a:endParaRPr lang="tr-TR" sz="2000" b="0" dirty="0"/>
          </a:p>
          <a:p>
            <a:pPr marL="285750" indent="-285750" algn="l">
              <a:buFont typeface="Arial" panose="020B0604020202020204" pitchFamily="34" charset="0"/>
              <a:buChar char="•"/>
            </a:pPr>
            <a:r>
              <a:rPr lang="en-US" sz="2000" dirty="0"/>
              <a:t>Recommendation 10: </a:t>
            </a:r>
            <a:r>
              <a:rPr lang="en-US" sz="2000" b="0" dirty="0"/>
              <a:t>Measures of both objective and subjective well-being provide </a:t>
            </a:r>
            <a:r>
              <a:rPr lang="en-US" sz="2000" b="0" dirty="0" err="1"/>
              <a:t>keyinformation</a:t>
            </a:r>
            <a:r>
              <a:rPr lang="en-US" sz="2000" b="0" dirty="0"/>
              <a:t> about people’s quality of life. Statistical offices should incorporate questions to</a:t>
            </a:r>
            <a:r>
              <a:rPr lang="tr-TR" sz="2000" b="0" dirty="0"/>
              <a:t> </a:t>
            </a:r>
            <a:r>
              <a:rPr lang="en-US" sz="2000" b="0" dirty="0"/>
              <a:t>capture people’s life evaluations, hedonic experiences and priorities in their own survey.</a:t>
            </a:r>
            <a:endParaRPr lang="tr-TR" sz="2000" b="0" dirty="0"/>
          </a:p>
          <a:p>
            <a:pPr marL="285750" indent="-285750" algn="l">
              <a:buFont typeface="Arial" panose="020B0604020202020204" pitchFamily="34" charset="0"/>
              <a:buChar char="•"/>
            </a:pPr>
            <a:r>
              <a:rPr lang="en-US" sz="2000" dirty="0"/>
              <a:t>Recommendation 11: </a:t>
            </a:r>
            <a:r>
              <a:rPr lang="en-US" sz="2000" b="0" dirty="0"/>
              <a:t>Sustainability assessment requires a well-identified dashboard of</a:t>
            </a:r>
            <a:r>
              <a:rPr lang="tr-TR" sz="2000" b="0" dirty="0"/>
              <a:t> </a:t>
            </a:r>
            <a:r>
              <a:rPr lang="en-US" sz="2000" b="0" dirty="0"/>
              <a:t>indicators. it should remain</a:t>
            </a:r>
            <a:r>
              <a:rPr lang="tr-TR" sz="2000" b="0" dirty="0"/>
              <a:t> </a:t>
            </a:r>
            <a:r>
              <a:rPr lang="en-US" sz="2000" b="0" dirty="0"/>
              <a:t>essentially focused on economic aspects of sustainability.</a:t>
            </a:r>
            <a:endParaRPr lang="tr-TR" sz="2000" b="0" dirty="0"/>
          </a:p>
          <a:p>
            <a:pPr marL="285750" indent="-285750" algn="l">
              <a:buFont typeface="Arial" panose="020B0604020202020204" pitchFamily="34" charset="0"/>
              <a:buChar char="•"/>
            </a:pPr>
            <a:r>
              <a:rPr lang="en-US" sz="2000" dirty="0"/>
              <a:t>Recommendation 12: </a:t>
            </a:r>
            <a:r>
              <a:rPr lang="en-US" sz="2000" b="0" dirty="0"/>
              <a:t>The environmental aspects of sustainability deserve a separate follow</a:t>
            </a:r>
            <a:r>
              <a:rPr lang="tr-TR" sz="2000" b="0" dirty="0"/>
              <a:t> </a:t>
            </a:r>
            <a:r>
              <a:rPr lang="en-US" sz="2000" b="0" dirty="0"/>
              <a:t>up based on a well-chosen set of physical indicators. In particular there is a need for a clear</a:t>
            </a:r>
            <a:r>
              <a:rPr lang="tr-TR" sz="2000" b="0" dirty="0"/>
              <a:t> </a:t>
            </a:r>
            <a:r>
              <a:rPr lang="en-US" sz="2000" b="0" dirty="0"/>
              <a:t>indicator of our proximity to dangerous levels of environmental damage</a:t>
            </a:r>
            <a:endParaRPr lang="tr-TR" sz="2000" b="0" dirty="0"/>
          </a:p>
        </p:txBody>
      </p:sp>
    </p:spTree>
    <p:extLst>
      <p:ext uri="{BB962C8B-B14F-4D97-AF65-F5344CB8AC3E}">
        <p14:creationId xmlns:p14="http://schemas.microsoft.com/office/powerpoint/2010/main" val="2981090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Main Message of the Commission</a:t>
            </a:r>
            <a:endParaRPr lang="tr-TR" sz="3200" dirty="0"/>
          </a:p>
        </p:txBody>
      </p:sp>
      <p:sp>
        <p:nvSpPr>
          <p:cNvPr id="2" name="Content Placeholder 1"/>
          <p:cNvSpPr>
            <a:spLocks noGrp="1"/>
          </p:cNvSpPr>
          <p:nvPr>
            <p:ph idx="1"/>
          </p:nvPr>
        </p:nvSpPr>
        <p:spPr/>
        <p:txBody>
          <a:bodyPr>
            <a:noAutofit/>
          </a:bodyPr>
          <a:lstStyle/>
          <a:p>
            <a:pPr algn="l">
              <a:buFont typeface="Arial" pitchFamily="34" charset="0"/>
              <a:buChar char="•"/>
            </a:pPr>
            <a:r>
              <a:rPr lang="en-US" sz="2400" b="0" dirty="0"/>
              <a:t> The report distinguishes between an assessment of current well-being and an assessment of sustainability, whether this can last over time.</a:t>
            </a:r>
          </a:p>
          <a:p>
            <a:pPr algn="l">
              <a:buFont typeface="Arial" pitchFamily="34" charset="0"/>
              <a:buChar char="•"/>
            </a:pPr>
            <a:endParaRPr lang="en-US" sz="2400" b="0" dirty="0"/>
          </a:p>
          <a:p>
            <a:pPr algn="l">
              <a:buFont typeface="Arial" pitchFamily="34" charset="0"/>
              <a:buChar char="•"/>
            </a:pPr>
            <a:r>
              <a:rPr lang="en-US" sz="2400" b="0" dirty="0"/>
              <a:t> Current well-being has to do with both economic resources, such as income, and with non-economic aspects of peoples’ life (what they do and what they can do, how they feel, and the natural environment they live in). </a:t>
            </a:r>
          </a:p>
          <a:p>
            <a:pPr algn="l">
              <a:buFont typeface="Arial" pitchFamily="34" charset="0"/>
              <a:buChar char="•"/>
            </a:pPr>
            <a:endParaRPr lang="en-US" sz="2400" b="0" dirty="0"/>
          </a:p>
          <a:p>
            <a:pPr algn="l">
              <a:buFont typeface="Arial" pitchFamily="34" charset="0"/>
              <a:buChar char="•"/>
            </a:pPr>
            <a:r>
              <a:rPr lang="en-US" sz="2400" b="0" dirty="0"/>
              <a:t> Whether these levels of well-being can be sustained over time depends on whether stocks of capital that matter for our lives (natural, physical, human, social) are passed on </a:t>
            </a:r>
            <a:r>
              <a:rPr lang="tr-TR" sz="2400" b="0" dirty="0"/>
              <a:t>to future generations.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85786" y="785794"/>
            <a:ext cx="7772400" cy="1500187"/>
          </a:xfrm>
        </p:spPr>
        <p:txBody>
          <a:bodyPr/>
          <a:lstStyle/>
          <a:p>
            <a:r>
              <a:rPr lang="en-US" sz="3200" b="0" dirty="0">
                <a:solidFill>
                  <a:schemeClr val="tx2">
                    <a:lumMod val="75000"/>
                  </a:schemeClr>
                </a:solidFill>
              </a:rPr>
              <a:t>INFLATION</a:t>
            </a:r>
            <a:endParaRPr lang="tr-TR" sz="3200" b="0" dirty="0">
              <a:solidFill>
                <a:schemeClr val="tx2">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4400" y="274638"/>
            <a:ext cx="7772400" cy="1143000"/>
          </a:xfrm>
        </p:spPr>
        <p:txBody>
          <a:bodyPr/>
          <a:lstStyle/>
          <a:p>
            <a:pPr defTabSz="914400"/>
            <a:r>
              <a:rPr lang="tr-TR" sz="3200">
                <a:solidFill>
                  <a:srgbClr val="696464"/>
                </a:solidFill>
              </a:rPr>
              <a:t>Measuring the Cost of Living</a:t>
            </a:r>
            <a:endParaRPr lang="tr-TR"/>
          </a:p>
        </p:txBody>
      </p:sp>
      <p:sp>
        <p:nvSpPr>
          <p:cNvPr id="1741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52413" indent="-252413" algn="l">
              <a:spcBef>
                <a:spcPts val="500"/>
              </a:spcBef>
              <a:buClr>
                <a:srgbClr val="D34817"/>
              </a:buClr>
              <a:buSzPct val="85000"/>
              <a:buFont typeface="Wingdings 2" pitchFamily="18" charset="2"/>
              <a:buChar char="•"/>
            </a:pPr>
            <a:r>
              <a:rPr lang="tr-TR" sz="2400" b="0">
                <a:solidFill>
                  <a:srgbClr val="FF0000"/>
                </a:solidFill>
                <a:effectLst>
                  <a:outerShdw blurRad="38100" dist="38100" dir="2700000" algn="tl">
                    <a:srgbClr val="C0C0C0"/>
                  </a:outerShdw>
                </a:effectLst>
              </a:rPr>
              <a:t>Inflation</a:t>
            </a:r>
            <a:r>
              <a:rPr lang="tr-TR" sz="2400" b="0"/>
              <a:t> refers to a situation in which the economy’s overall price level is rising.</a:t>
            </a:r>
          </a:p>
          <a:p>
            <a:pPr marL="252413" indent="-252413" algn="l">
              <a:spcBef>
                <a:spcPts val="500"/>
              </a:spcBef>
              <a:buClr>
                <a:srgbClr val="D34817"/>
              </a:buClr>
              <a:buSzPct val="85000"/>
              <a:buFont typeface="Wingdings 2" pitchFamily="18" charset="2"/>
              <a:buChar char="•"/>
            </a:pPr>
            <a:r>
              <a:rPr lang="tr-TR" sz="2400" b="0"/>
              <a:t>The </a:t>
            </a:r>
            <a:r>
              <a:rPr lang="tr-TR" sz="2400" b="0">
                <a:effectLst>
                  <a:outerShdw blurRad="38100" dist="38100" dir="2700000" algn="tl">
                    <a:srgbClr val="C0C0C0"/>
                  </a:outerShdw>
                </a:effectLst>
              </a:rPr>
              <a:t>inflation rate</a:t>
            </a:r>
            <a:r>
              <a:rPr lang="tr-TR" sz="2400" b="0"/>
              <a:t> is the percentage change in the price level from the previous period.</a:t>
            </a:r>
            <a:endParaRPr lang="tr-T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0242" name="Rectangle 2"/>
          <p:cNvSpPr>
            <a:spLocks noGrp="1"/>
          </p:cNvSpPr>
          <p:nvPr>
            <p:ph type="body" idx="1"/>
          </p:nvPr>
        </p:nvSpPr>
        <p:spPr bwMode="auto">
          <a:xfrm>
            <a:off x="-63500" y="1628775"/>
            <a:ext cx="8228013" cy="4525963"/>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Australia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2-3% </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7%</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dirty="0"/>
              <a:t>4.8</a:t>
            </a:r>
            <a:r>
              <a:rPr lang="tr-TR" sz="2000" b="0" dirty="0"/>
              <a:t>%</a:t>
            </a:r>
            <a:endParaRPr lang="tr-TR" dirty="0"/>
          </a:p>
        </p:txBody>
      </p:sp>
      <p:pic>
        <p:nvPicPr>
          <p:cNvPr id="10243" name="Picture 3" descr="image3.png"/>
          <p:cNvPicPr>
            <a:picLocks noChangeAspect="1"/>
          </p:cNvPicPr>
          <p:nvPr/>
        </p:nvPicPr>
        <p:blipFill>
          <a:blip r:embed="rId2"/>
          <a:srcRect/>
          <a:stretch>
            <a:fillRect/>
          </a:stretch>
        </p:blipFill>
        <p:spPr bwMode="auto">
          <a:xfrm>
            <a:off x="3713163" y="1998663"/>
            <a:ext cx="5170487" cy="3878262"/>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sz="3200" dirty="0">
                <a:solidFill>
                  <a:schemeClr val="tx2">
                    <a:lumMod val="75000"/>
                  </a:schemeClr>
                </a:solidFill>
              </a:rPr>
              <a:t>GDP: </a:t>
            </a:r>
            <a:br>
              <a:rPr lang="en-US" sz="3200" dirty="0">
                <a:solidFill>
                  <a:schemeClr val="tx2">
                    <a:lumMod val="75000"/>
                  </a:schemeClr>
                </a:solidFill>
              </a:rPr>
            </a:br>
            <a:r>
              <a:rPr lang="en-US" sz="3200" dirty="0">
                <a:solidFill>
                  <a:schemeClr val="tx2">
                    <a:lumMod val="75000"/>
                  </a:schemeClr>
                </a:solidFill>
              </a:rPr>
              <a:t>Definition &amp; Issues</a:t>
            </a:r>
            <a:br>
              <a:rPr lang="tr-TR" sz="3200" dirty="0">
                <a:solidFill>
                  <a:schemeClr val="tx2">
                    <a:lumMod val="75000"/>
                  </a:schemeClr>
                </a:solidFill>
              </a:rPr>
            </a:br>
            <a:endParaRPr lang="tr-TR" sz="3200" dirty="0">
              <a:solidFill>
                <a:schemeClr val="tx2">
                  <a:lumMod val="75000"/>
                </a:schemeClr>
              </a:solidFill>
            </a:endParaRPr>
          </a:p>
        </p:txBody>
      </p:sp>
      <p:sp>
        <p:nvSpPr>
          <p:cNvPr id="5" name="Text Placeholder 4"/>
          <p:cNvSpPr>
            <a:spLocks noGrp="1"/>
          </p:cNvSpPr>
          <p:nvPr>
            <p:ph idx="1"/>
          </p:nvPr>
        </p:nvSpPr>
        <p:spPr/>
        <p:txBody>
          <a:bodyPr/>
          <a:lstStyle/>
          <a:p>
            <a:endParaRPr lang="tr-TR"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1266"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Brazil</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3.75% +/-1.5%</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4.65%</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4.7%</a:t>
            </a:r>
            <a:endParaRPr lang="tr-TR" dirty="0"/>
          </a:p>
        </p:txBody>
      </p:sp>
      <p:pic>
        <p:nvPicPr>
          <p:cNvPr id="11267" name="Picture 3" descr="image4.png"/>
          <p:cNvPicPr>
            <a:picLocks noChangeAspect="1"/>
          </p:cNvPicPr>
          <p:nvPr/>
        </p:nvPicPr>
        <p:blipFill>
          <a:blip r:embed="rId2"/>
          <a:srcRect/>
          <a:stretch>
            <a:fillRect/>
          </a:stretch>
        </p:blipFill>
        <p:spPr bwMode="auto">
          <a:xfrm>
            <a:off x="3844925" y="2070100"/>
            <a:ext cx="5016500" cy="376237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9218" name="Rectangle 2"/>
          <p:cNvSpPr>
            <a:spLocks noGrp="1"/>
          </p:cNvSpPr>
          <p:nvPr>
            <p:ph type="body" idx="1"/>
          </p:nvPr>
        </p:nvSpPr>
        <p:spPr bwMode="auto">
          <a:xfrm>
            <a:off x="0" y="1555750"/>
            <a:ext cx="8229600" cy="4525963"/>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China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3.0%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0.7%</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2.2%</a:t>
            </a:r>
          </a:p>
        </p:txBody>
      </p:sp>
      <p:pic>
        <p:nvPicPr>
          <p:cNvPr id="9219" name="Picture 3" descr="image2.jpg"/>
          <p:cNvPicPr>
            <a:picLocks noChangeAspect="1"/>
          </p:cNvPicPr>
          <p:nvPr/>
        </p:nvPicPr>
        <p:blipFill>
          <a:blip r:embed="rId2"/>
          <a:srcRect/>
          <a:stretch>
            <a:fillRect/>
          </a:stretch>
        </p:blipFill>
        <p:spPr bwMode="auto">
          <a:xfrm>
            <a:off x="3800475" y="2084388"/>
            <a:ext cx="5100638" cy="3230562"/>
          </a:xfrm>
          <a:prstGeom prst="rect">
            <a:avLst/>
          </a:prstGeom>
          <a:noFill/>
          <a:ln w="9525" cap="flat" cmpd="sng">
            <a:solidFill>
              <a:srgbClr val="644646"/>
            </a:solidFill>
            <a:prstDash val="solid"/>
            <a:miter lim="0"/>
            <a:headEnd type="none" w="med" len="med"/>
            <a:tailEnd type="none" w="med" len="med"/>
          </a:ln>
          <a:effec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2290"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India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4%+/-2.0%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5.66%</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5.1%</a:t>
            </a:r>
            <a:endParaRPr lang="tr-TR" dirty="0"/>
          </a:p>
        </p:txBody>
      </p:sp>
      <p:pic>
        <p:nvPicPr>
          <p:cNvPr id="12291" name="Picture 3" descr="image5.jpg"/>
          <p:cNvPicPr>
            <a:picLocks noChangeAspect="1"/>
          </p:cNvPicPr>
          <p:nvPr/>
        </p:nvPicPr>
        <p:blipFill>
          <a:blip r:embed="rId2"/>
          <a:srcRect/>
          <a:stretch>
            <a:fillRect/>
          </a:stretch>
        </p:blipFill>
        <p:spPr bwMode="auto">
          <a:xfrm>
            <a:off x="3641725" y="2070100"/>
            <a:ext cx="5253038" cy="394017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3314"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Japan</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a:t>
            </a:r>
          </a:p>
          <a:p>
            <a:pPr marL="209550" indent="-209550" algn="l">
              <a:spcBef>
                <a:spcPts val="500"/>
              </a:spcBef>
              <a:buClr>
                <a:srgbClr val="D34817"/>
              </a:buClr>
              <a:buSzPct val="85000"/>
              <a:buFont typeface="Wingdings 2" pitchFamily="18" charset="2"/>
              <a:buChar char="•"/>
            </a:pPr>
            <a:r>
              <a:rPr lang="tr-TR" sz="2000" dirty="0"/>
              <a:t>Currrent inflation rate:</a:t>
            </a:r>
            <a:br>
              <a:rPr lang="tr-TR" sz="2000" dirty="0"/>
            </a:br>
            <a:r>
              <a:rPr lang="tr-TR" sz="2000" b="0" dirty="0"/>
              <a:t>3.2%</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1.4%</a:t>
            </a:r>
            <a:endParaRPr lang="tr-TR" dirty="0"/>
          </a:p>
        </p:txBody>
      </p:sp>
      <p:pic>
        <p:nvPicPr>
          <p:cNvPr id="13315" name="Picture 3" descr="image6.jpg"/>
          <p:cNvPicPr>
            <a:picLocks noChangeAspect="1"/>
          </p:cNvPicPr>
          <p:nvPr/>
        </p:nvPicPr>
        <p:blipFill>
          <a:blip r:embed="rId2"/>
          <a:srcRect/>
          <a:stretch>
            <a:fillRect/>
          </a:stretch>
        </p:blipFill>
        <p:spPr bwMode="auto">
          <a:xfrm>
            <a:off x="3752850" y="1998663"/>
            <a:ext cx="5154613" cy="3867150"/>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4338"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Turkey</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5% +/-2.0%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43.68%</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51.2%</a:t>
            </a:r>
            <a:endParaRPr lang="tr-TR" dirty="0"/>
          </a:p>
        </p:txBody>
      </p:sp>
      <p:pic>
        <p:nvPicPr>
          <p:cNvPr id="14339" name="Picture 3" descr="image7.png"/>
          <p:cNvPicPr>
            <a:picLocks noChangeAspect="1"/>
          </p:cNvPicPr>
          <p:nvPr/>
        </p:nvPicPr>
        <p:blipFill>
          <a:blip r:embed="rId2"/>
          <a:srcRect/>
          <a:stretch>
            <a:fillRect/>
          </a:stretch>
        </p:blipFill>
        <p:spPr bwMode="auto">
          <a:xfrm>
            <a:off x="3897313" y="2000250"/>
            <a:ext cx="5210175" cy="3906838"/>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5362"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United States</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2.0%</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5.0%</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3.5%</a:t>
            </a:r>
            <a:endParaRPr lang="tr-TR" dirty="0"/>
          </a:p>
        </p:txBody>
      </p:sp>
      <p:pic>
        <p:nvPicPr>
          <p:cNvPr id="15363" name="Picture 3" descr="image8.jpg"/>
          <p:cNvPicPr>
            <a:picLocks noChangeAspect="1"/>
          </p:cNvPicPr>
          <p:nvPr/>
        </p:nvPicPr>
        <p:blipFill>
          <a:blip r:embed="rId2"/>
          <a:srcRect/>
          <a:stretch>
            <a:fillRect/>
          </a:stretch>
        </p:blipFill>
        <p:spPr bwMode="auto">
          <a:xfrm>
            <a:off x="3883025" y="1855788"/>
            <a:ext cx="4975225" cy="3730625"/>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14400" y="274638"/>
            <a:ext cx="7772400" cy="1143000"/>
          </a:xfrm>
        </p:spPr>
        <p:txBody>
          <a:bodyPr/>
          <a:lstStyle/>
          <a:p>
            <a:pPr defTabSz="914400"/>
            <a:endParaRPr lang="tr-TR" sz="4000">
              <a:solidFill>
                <a:srgbClr val="696464"/>
              </a:solidFill>
            </a:endParaRPr>
          </a:p>
        </p:txBody>
      </p:sp>
      <p:sp>
        <p:nvSpPr>
          <p:cNvPr id="16386" name="Rectangle 2"/>
          <p:cNvSpPr>
            <a:spLocks noGrp="1"/>
          </p:cNvSpPr>
          <p:nvPr>
            <p:ph type="body" idx="1"/>
          </p:nvPr>
        </p:nvSpPr>
        <p:spPr bwMode="auto">
          <a:xfrm>
            <a:off x="-34925" y="1598613"/>
            <a:ext cx="8228013" cy="4527550"/>
          </a:xfrm>
          <a:noFill/>
          <a:ln w="12700" cap="flat">
            <a:miter lim="0"/>
            <a:headEnd/>
            <a:tailEnd/>
          </a:ln>
        </p:spPr>
        <p:txBody>
          <a:bodyPr vert="horz" wrap="square" lIns="50800" tIns="50800" rIns="50800" bIns="50800" numCol="1" anchor="t" anchorCtr="0" compatLnSpc="1">
            <a:prstTxWarp prst="textNoShape">
              <a:avLst/>
            </a:prstTxWarp>
          </a:bodyPr>
          <a:lstStyle/>
          <a:p>
            <a:pPr marL="209550" indent="-209550" algn="l">
              <a:spcBef>
                <a:spcPts val="500"/>
              </a:spcBef>
              <a:buClr>
                <a:srgbClr val="D34817"/>
              </a:buClr>
              <a:buSzPct val="85000"/>
              <a:buFont typeface="Wingdings 2" pitchFamily="18" charset="2"/>
              <a:buChar char="•"/>
            </a:pPr>
            <a:r>
              <a:rPr lang="tr-TR" sz="2000" dirty="0"/>
              <a:t>EuroArea</a:t>
            </a:r>
          </a:p>
          <a:p>
            <a:pPr marL="209550" indent="-209550" algn="l">
              <a:spcBef>
                <a:spcPts val="500"/>
              </a:spcBef>
              <a:buClr>
                <a:srgbClr val="D34817"/>
              </a:buClr>
              <a:buSzPct val="85000"/>
              <a:buFont typeface="Wingdings 2" pitchFamily="18" charset="2"/>
              <a:buChar char="•"/>
            </a:pPr>
            <a:r>
              <a:rPr lang="tr-TR" sz="2000" dirty="0"/>
              <a:t>Inflation target:</a:t>
            </a:r>
            <a:br>
              <a:rPr lang="tr-TR" sz="2000" dirty="0"/>
            </a:br>
            <a:r>
              <a:rPr lang="tr-TR" sz="2000" b="0" dirty="0"/>
              <a:t>&lt;2%</a:t>
            </a:r>
          </a:p>
          <a:p>
            <a:pPr marL="209550" indent="-209550" algn="l">
              <a:spcBef>
                <a:spcPts val="500"/>
              </a:spcBef>
              <a:buClr>
                <a:srgbClr val="D34817"/>
              </a:buClr>
              <a:buSzPct val="85000"/>
              <a:buFont typeface="Wingdings 2" pitchFamily="18" charset="2"/>
              <a:buChar char="•"/>
            </a:pPr>
            <a:r>
              <a:rPr lang="tr-TR" sz="2000" dirty="0"/>
              <a:t>Current inflation rate:</a:t>
            </a:r>
            <a:br>
              <a:rPr lang="tr-TR" sz="2000" dirty="0"/>
            </a:br>
            <a:r>
              <a:rPr lang="tr-TR" sz="2000" b="0" dirty="0"/>
              <a:t>8.4%</a:t>
            </a:r>
          </a:p>
          <a:p>
            <a:pPr marL="209550" indent="-209550" algn="l">
              <a:spcBef>
                <a:spcPts val="500"/>
              </a:spcBef>
              <a:buClr>
                <a:srgbClr val="D34817"/>
              </a:buClr>
              <a:buSzPct val="85000"/>
              <a:buFont typeface="Wingdings 2" pitchFamily="18" charset="2"/>
              <a:buChar char="•"/>
            </a:pPr>
            <a:r>
              <a:rPr lang="tr-TR" sz="2000" dirty="0"/>
              <a:t>IMF's 12m forecast rate:</a:t>
            </a:r>
            <a:br>
              <a:rPr lang="tr-TR" sz="2000" dirty="0"/>
            </a:br>
            <a:r>
              <a:rPr lang="tr-TR" sz="2000" b="0" dirty="0"/>
              <a:t>2.8%</a:t>
            </a:r>
            <a:endParaRPr lang="tr-TR" dirty="0"/>
          </a:p>
        </p:txBody>
      </p:sp>
      <p:pic>
        <p:nvPicPr>
          <p:cNvPr id="16387" name="Picture 3" descr="image9.png"/>
          <p:cNvPicPr>
            <a:picLocks noChangeAspect="1"/>
          </p:cNvPicPr>
          <p:nvPr/>
        </p:nvPicPr>
        <p:blipFill>
          <a:blip r:embed="rId2"/>
          <a:srcRect/>
          <a:stretch>
            <a:fillRect/>
          </a:stretch>
        </p:blipFill>
        <p:spPr bwMode="auto">
          <a:xfrm>
            <a:off x="3822700" y="2000250"/>
            <a:ext cx="5281613" cy="3960813"/>
          </a:xfrm>
          <a:prstGeom prst="rect">
            <a:avLst/>
          </a:prstGeom>
          <a:noFill/>
          <a:ln w="12700" cap="flat" cmpd="sng">
            <a:noFill/>
            <a:prstDash val="solid"/>
            <a:miter lim="0"/>
            <a:headEnd type="none" w="med" len="med"/>
            <a:tailEnd type="none" w="med" len="me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ChangeArrowheads="1"/>
          </p:cNvSpPr>
          <p:nvPr>
            <p:ph type="title"/>
          </p:nvPr>
        </p:nvSpPr>
        <p:spPr/>
        <p:txBody>
          <a:bodyPr>
            <a:normAutofit/>
          </a:bodyPr>
          <a:lstStyle/>
          <a:p>
            <a:pPr algn="ctr"/>
            <a:r>
              <a:rPr lang="en-US" sz="3200" dirty="0"/>
              <a:t>The Measurement of </a:t>
            </a:r>
            <a:br>
              <a:rPr lang="en-US" sz="3200" dirty="0"/>
            </a:br>
            <a:r>
              <a:rPr lang="en-US" sz="3200" dirty="0"/>
              <a:t>Gross Domestic Product </a:t>
            </a:r>
          </a:p>
        </p:txBody>
      </p:sp>
      <p:sp>
        <p:nvSpPr>
          <p:cNvPr id="380933" name="Rectangle 5"/>
          <p:cNvSpPr>
            <a:spLocks noGrp="1" noChangeArrowheads="1"/>
          </p:cNvSpPr>
          <p:nvPr>
            <p:ph idx="1"/>
          </p:nvPr>
        </p:nvSpPr>
        <p:spPr/>
        <p:txBody>
          <a:bodyPr/>
          <a:lstStyle/>
          <a:p>
            <a:pPr algn="l">
              <a:buFont typeface="Arial" pitchFamily="34" charset="0"/>
              <a:buChar char="•"/>
            </a:pPr>
            <a:r>
              <a:rPr lang="en-US" sz="2800" dirty="0"/>
              <a:t> Gross domestic product (GDP) is a measure of the income and expenditures of an economy.  </a:t>
            </a:r>
          </a:p>
          <a:p>
            <a:pPr algn="l">
              <a:buFont typeface="Arial" pitchFamily="34" charset="0"/>
              <a:buChar char="•"/>
            </a:pPr>
            <a:endParaRPr lang="en-US" sz="2800" dirty="0"/>
          </a:p>
          <a:p>
            <a:pPr algn="l">
              <a:buFont typeface="Arial" pitchFamily="34" charset="0"/>
              <a:buChar char="•"/>
            </a:pPr>
            <a:r>
              <a:rPr lang="en-US" sz="2800" b="1" dirty="0"/>
              <a:t> GDP is the total market value of all final goods and services produced within a country in a given period of time.</a:t>
            </a:r>
          </a:p>
          <a:p>
            <a:pPr algn="l"/>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274638"/>
            <a:ext cx="8721725" cy="858837"/>
          </a:xfrm>
        </p:spPr>
        <p:txBody>
          <a:bodyPr/>
          <a:lstStyle/>
          <a:p>
            <a:r>
              <a:rPr lang="en-US" dirty="0"/>
              <a:t>     </a:t>
            </a:r>
            <a:r>
              <a:rPr lang="en-US" sz="3200" dirty="0"/>
              <a:t>Real versus Nominal GDP</a:t>
            </a:r>
          </a:p>
        </p:txBody>
      </p:sp>
      <p:sp>
        <p:nvSpPr>
          <p:cNvPr id="10243" name="Rectangle 3"/>
          <p:cNvSpPr>
            <a:spLocks noGrp="1" noChangeArrowheads="1"/>
          </p:cNvSpPr>
          <p:nvPr>
            <p:ph sz="quarter" idx="1"/>
          </p:nvPr>
        </p:nvSpPr>
        <p:spPr>
          <a:xfrm>
            <a:off x="390525" y="1235075"/>
            <a:ext cx="8343900" cy="4799013"/>
          </a:xfrm>
        </p:spPr>
        <p:txBody>
          <a:bodyPr/>
          <a:lstStyle/>
          <a:p>
            <a:pPr marL="285750" indent="-285750" algn="l">
              <a:spcBef>
                <a:spcPct val="50000"/>
              </a:spcBef>
              <a:buFont typeface="Arial" panose="020B0604020202020204" pitchFamily="34" charset="0"/>
              <a:buChar char="•"/>
            </a:pPr>
            <a:r>
              <a:rPr lang="en-US" sz="2800" dirty="0"/>
              <a:t>Price changes can distort economic variables like GDP, so we have two versions of GDP:  </a:t>
            </a:r>
            <a:br>
              <a:rPr lang="en-US" sz="2800" dirty="0"/>
            </a:br>
            <a:r>
              <a:rPr lang="en-US" sz="2800" dirty="0"/>
              <a:t>One is corrected for price changes, the other is not.  </a:t>
            </a:r>
          </a:p>
          <a:p>
            <a:pPr marL="285750" indent="-285750" algn="l">
              <a:spcBef>
                <a:spcPct val="50000"/>
              </a:spcBef>
              <a:buFont typeface="Arial" panose="020B0604020202020204" pitchFamily="34" charset="0"/>
              <a:buChar char="•"/>
            </a:pPr>
            <a:r>
              <a:rPr lang="en-US" sz="2800" b="1" dirty="0">
                <a:solidFill>
                  <a:srgbClr val="CC0000"/>
                </a:solidFill>
              </a:rPr>
              <a:t>Nominal GDP</a:t>
            </a:r>
            <a:r>
              <a:rPr lang="en-US" sz="2800" dirty="0">
                <a:solidFill>
                  <a:srgbClr val="CC0000"/>
                </a:solidFill>
              </a:rPr>
              <a:t> </a:t>
            </a:r>
            <a:r>
              <a:rPr lang="en-US" sz="2800" dirty="0"/>
              <a:t>values output using current prices.  It is not corrected for price changes.  </a:t>
            </a:r>
          </a:p>
          <a:p>
            <a:pPr marL="285750" indent="-285750" algn="l">
              <a:spcBef>
                <a:spcPct val="50000"/>
              </a:spcBef>
              <a:buFont typeface="Arial" panose="020B0604020202020204" pitchFamily="34" charset="0"/>
              <a:buChar char="•"/>
            </a:pPr>
            <a:r>
              <a:rPr lang="en-US" sz="2800" b="1" dirty="0">
                <a:solidFill>
                  <a:srgbClr val="CC0000"/>
                </a:solidFill>
              </a:rPr>
              <a:t>Real GDP</a:t>
            </a:r>
            <a:r>
              <a:rPr lang="en-US" sz="2800" dirty="0">
                <a:solidFill>
                  <a:srgbClr val="CC0000"/>
                </a:solidFill>
              </a:rPr>
              <a:t> </a:t>
            </a:r>
            <a:r>
              <a:rPr lang="en-US" sz="2800" dirty="0"/>
              <a:t>values output using the prices of </a:t>
            </a:r>
            <a:br>
              <a:rPr lang="en-US" sz="2800" dirty="0"/>
            </a:br>
            <a:r>
              <a:rPr lang="en-US" sz="2800" dirty="0"/>
              <a:t>a </a:t>
            </a:r>
            <a:r>
              <a:rPr lang="en-US" sz="2800" b="1" i="1" dirty="0">
                <a:solidFill>
                  <a:srgbClr val="800080"/>
                </a:solidFill>
              </a:rPr>
              <a:t>base year</a:t>
            </a:r>
            <a:r>
              <a:rPr lang="en-US" sz="2800" dirty="0"/>
              <a:t>.  Real GDP is corrected for price changes.  </a:t>
            </a:r>
          </a:p>
        </p:txBody>
      </p:sp>
    </p:spTree>
    <p:extLst>
      <p:ext uri="{BB962C8B-B14F-4D97-AF65-F5344CB8AC3E}">
        <p14:creationId xmlns:p14="http://schemas.microsoft.com/office/powerpoint/2010/main" val="23765370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00050" y="246063"/>
            <a:ext cx="6748463" cy="568325"/>
          </a:xfrm>
        </p:spPr>
        <p:txBody>
          <a:bodyPr>
            <a:normAutofit/>
          </a:bodyPr>
          <a:lstStyle/>
          <a:p>
            <a:pPr algn="l"/>
            <a:r>
              <a:rPr lang="en-US" sz="3000"/>
              <a:t>EXAMPLE:</a:t>
            </a:r>
          </a:p>
        </p:txBody>
      </p:sp>
      <p:sp>
        <p:nvSpPr>
          <p:cNvPr id="111619" name="Rectangle 3"/>
          <p:cNvSpPr>
            <a:spLocks noGrp="1" noChangeArrowheads="1"/>
          </p:cNvSpPr>
          <p:nvPr>
            <p:ph sz="quarter" idx="1"/>
          </p:nvPr>
        </p:nvSpPr>
        <p:spPr>
          <a:xfrm>
            <a:off x="400050" y="3722688"/>
            <a:ext cx="7024688" cy="2563812"/>
          </a:xfrm>
        </p:spPr>
        <p:txBody>
          <a:bodyPr/>
          <a:lstStyle/>
          <a:p>
            <a:pPr marL="0" indent="0">
              <a:spcBef>
                <a:spcPct val="60000"/>
              </a:spcBef>
              <a:buFont typeface="Wingdings" pitchFamily="2" charset="2"/>
              <a:buNone/>
              <a:tabLst>
                <a:tab pos="1146175" algn="l"/>
                <a:tab pos="5195888" algn="l"/>
              </a:tabLst>
            </a:pPr>
            <a:r>
              <a:rPr lang="en-US" sz="2600"/>
              <a:t>Compute nominal GDP in each year:</a:t>
            </a:r>
          </a:p>
          <a:p>
            <a:pPr marL="0" indent="0">
              <a:spcBef>
                <a:spcPct val="60000"/>
              </a:spcBef>
              <a:buFont typeface="Wingdings" pitchFamily="2" charset="2"/>
              <a:buNone/>
              <a:tabLst>
                <a:tab pos="1146175" algn="l"/>
                <a:tab pos="5195888" algn="l"/>
              </a:tabLst>
            </a:pPr>
            <a:r>
              <a:rPr lang="en-US" sz="2600"/>
              <a:t>2002:	$10 x 400  +    $2 x 1000  	=   $6,000</a:t>
            </a:r>
          </a:p>
          <a:p>
            <a:pPr marL="0" indent="0">
              <a:spcBef>
                <a:spcPct val="60000"/>
              </a:spcBef>
              <a:buFont typeface="Wingdings" pitchFamily="2" charset="2"/>
              <a:buNone/>
              <a:tabLst>
                <a:tab pos="1146175" algn="l"/>
                <a:tab pos="5195888" algn="l"/>
              </a:tabLst>
            </a:pPr>
            <a:r>
              <a:rPr lang="en-US" sz="2600"/>
              <a:t>2003:	$11 x 500  + $2.50 x 1100 	=   $8,250</a:t>
            </a:r>
          </a:p>
          <a:p>
            <a:pPr marL="0" indent="0">
              <a:spcBef>
                <a:spcPct val="60000"/>
              </a:spcBef>
              <a:buFont typeface="Wingdings" pitchFamily="2" charset="2"/>
              <a:buNone/>
              <a:tabLst>
                <a:tab pos="1146175" algn="l"/>
                <a:tab pos="5195888" algn="l"/>
              </a:tabLst>
            </a:pPr>
            <a:r>
              <a:rPr lang="en-US" sz="2600"/>
              <a:t>2004:	$12 x 600  +    $3 x 1200 	=  $10,800</a:t>
            </a:r>
          </a:p>
        </p:txBody>
      </p:sp>
      <p:graphicFrame>
        <p:nvGraphicFramePr>
          <p:cNvPr id="111620" name="Group 4"/>
          <p:cNvGraphicFramePr>
            <a:graphicFrameLocks noGrp="1"/>
          </p:cNvGraphicFramePr>
          <p:nvPr/>
        </p:nvGraphicFramePr>
        <p:xfrm>
          <a:off x="752475" y="996950"/>
          <a:ext cx="7691438" cy="2395538"/>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pSp>
        <p:nvGrpSpPr>
          <p:cNvPr id="2" name="Group 40"/>
          <p:cNvGrpSpPr>
            <a:grpSpLocks/>
          </p:cNvGrpSpPr>
          <p:nvPr/>
        </p:nvGrpSpPr>
        <p:grpSpPr bwMode="auto">
          <a:xfrm>
            <a:off x="7261225" y="4600575"/>
            <a:ext cx="1355725" cy="685800"/>
            <a:chOff x="4574" y="2877"/>
            <a:chExt cx="854" cy="426"/>
          </a:xfrm>
        </p:grpSpPr>
        <p:sp>
          <p:nvSpPr>
            <p:cNvPr id="11309" name="Text Box 41"/>
            <p:cNvSpPr txBox="1">
              <a:spLocks noChangeArrowheads="1"/>
            </p:cNvSpPr>
            <p:nvPr/>
          </p:nvSpPr>
          <p:spPr bwMode="auto">
            <a:xfrm>
              <a:off x="4756" y="2918"/>
              <a:ext cx="672" cy="304"/>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latin typeface="Calibri" pitchFamily="34" charset="0"/>
                </a:rPr>
                <a:t>37.5%</a:t>
              </a:r>
            </a:p>
          </p:txBody>
        </p:sp>
        <p:sp>
          <p:nvSpPr>
            <p:cNvPr id="11310" name="AutoShape 4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sp>
        <p:nvSpPr>
          <p:cNvPr id="111659" name="Text Box 43"/>
          <p:cNvSpPr txBox="1">
            <a:spLocks noChangeArrowheads="1"/>
          </p:cNvSpPr>
          <p:nvPr/>
        </p:nvSpPr>
        <p:spPr bwMode="auto">
          <a:xfrm>
            <a:off x="7239000" y="3906838"/>
            <a:ext cx="1562100" cy="484187"/>
          </a:xfrm>
          <a:prstGeom prst="rect">
            <a:avLst/>
          </a:prstGeom>
          <a:noFill/>
          <a:ln w="9525">
            <a:noFill/>
            <a:miter lim="800000"/>
            <a:headEnd/>
            <a:tailEnd/>
          </a:ln>
        </p:spPr>
        <p:txBody>
          <a:bodyPr/>
          <a:lstStyle/>
          <a:p>
            <a:r>
              <a:rPr lang="en-US" sz="2600" i="1" u="sng">
                <a:latin typeface="Calibri" pitchFamily="34" charset="0"/>
              </a:rPr>
              <a:t>Increase</a:t>
            </a:r>
            <a:r>
              <a:rPr lang="en-US" sz="2600" b="1" i="1" u="sng">
                <a:latin typeface="Calibri" pitchFamily="34" charset="0"/>
              </a:rPr>
              <a:t>:</a:t>
            </a:r>
          </a:p>
        </p:txBody>
      </p:sp>
      <p:grpSp>
        <p:nvGrpSpPr>
          <p:cNvPr id="3" name="Group 44"/>
          <p:cNvGrpSpPr>
            <a:grpSpLocks/>
          </p:cNvGrpSpPr>
          <p:nvPr/>
        </p:nvGrpSpPr>
        <p:grpSpPr bwMode="auto">
          <a:xfrm>
            <a:off x="7269163" y="5280025"/>
            <a:ext cx="1336675" cy="704850"/>
            <a:chOff x="4579" y="3302"/>
            <a:chExt cx="842" cy="432"/>
          </a:xfrm>
        </p:grpSpPr>
        <p:sp>
          <p:nvSpPr>
            <p:cNvPr id="11307" name="Text Box 45"/>
            <p:cNvSpPr txBox="1">
              <a:spLocks noChangeArrowheads="1"/>
            </p:cNvSpPr>
            <p:nvPr/>
          </p:nvSpPr>
          <p:spPr bwMode="auto">
            <a:xfrm>
              <a:off x="4766" y="3367"/>
              <a:ext cx="655" cy="300"/>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latin typeface="Calibri" pitchFamily="34" charset="0"/>
                </a:rPr>
                <a:t>30.9%</a:t>
              </a:r>
            </a:p>
          </p:txBody>
        </p:sp>
        <p:sp>
          <p:nvSpPr>
            <p:cNvPr id="11308" name="AutoShape 46"/>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spTree>
    <p:extLst>
      <p:ext uri="{BB962C8B-B14F-4D97-AF65-F5344CB8AC3E}">
        <p14:creationId xmlns:p14="http://schemas.microsoft.com/office/powerpoint/2010/main" val="146662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dissolve">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wipe(left)">
                                      <p:cBhvr>
                                        <p:cTn id="17" dur="500"/>
                                        <p:tgtEl>
                                          <p:spTgt spid="111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wipe(left)">
                                      <p:cBhvr>
                                        <p:cTn id="22" dur="500"/>
                                        <p:tgtEl>
                                          <p:spTgt spid="1116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3" end="3"/>
                                            </p:txEl>
                                          </p:spTgt>
                                        </p:tgtEl>
                                        <p:attrNameLst>
                                          <p:attrName>style.visibility</p:attrName>
                                        </p:attrNameLst>
                                      </p:cBhvr>
                                      <p:to>
                                        <p:strVal val="visible"/>
                                      </p:to>
                                    </p:set>
                                    <p:animEffect transition="in" filter="wipe(left)">
                                      <p:cBhvr>
                                        <p:cTn id="27" dur="500"/>
                                        <p:tgtEl>
                                          <p:spTgt spid="1116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1659"/>
                                        </p:tgtEl>
                                        <p:attrNameLst>
                                          <p:attrName>style.visibility</p:attrName>
                                        </p:attrNameLst>
                                      </p:cBhvr>
                                      <p:to>
                                        <p:strVal val="visible"/>
                                      </p:to>
                                    </p:set>
                                    <p:animEffect transition="in" filter="dissolve">
                                      <p:cBhvr>
                                        <p:cTn id="32" dur="500"/>
                                        <p:tgtEl>
                                          <p:spTgt spid="111659"/>
                                        </p:tgtEl>
                                      </p:cBhvr>
                                    </p:animEffect>
                                  </p:childTnLst>
                                </p:cTn>
                              </p:par>
                              <p:par>
                                <p:cTn id="33" presetID="9"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p:bldP spid="1116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0050" y="246063"/>
            <a:ext cx="6748463" cy="568325"/>
          </a:xfrm>
        </p:spPr>
        <p:txBody>
          <a:bodyPr>
            <a:normAutofit/>
          </a:bodyPr>
          <a:lstStyle/>
          <a:p>
            <a:pPr algn="l"/>
            <a:r>
              <a:rPr lang="en-US" sz="3000"/>
              <a:t>EXAMPLE:</a:t>
            </a:r>
          </a:p>
        </p:txBody>
      </p:sp>
      <p:sp>
        <p:nvSpPr>
          <p:cNvPr id="12291" name="Rectangle 3"/>
          <p:cNvSpPr>
            <a:spLocks noGrp="1" noChangeArrowheads="1"/>
          </p:cNvSpPr>
          <p:nvPr>
            <p:ph sz="quarter" idx="1"/>
          </p:nvPr>
        </p:nvSpPr>
        <p:spPr>
          <a:xfrm>
            <a:off x="455613" y="3522663"/>
            <a:ext cx="6526212" cy="1003300"/>
          </a:xfrm>
        </p:spPr>
        <p:txBody>
          <a:bodyPr/>
          <a:lstStyle/>
          <a:p>
            <a:pPr marL="0" indent="0">
              <a:spcBef>
                <a:spcPct val="50000"/>
              </a:spcBef>
              <a:buFont typeface="Wingdings" pitchFamily="2" charset="2"/>
              <a:buNone/>
              <a:tabLst>
                <a:tab pos="1146175" algn="l"/>
                <a:tab pos="4859338" algn="l"/>
              </a:tabLst>
            </a:pPr>
            <a:r>
              <a:rPr lang="en-US" sz="2600"/>
              <a:t>Compute real GDP in each year, </a:t>
            </a:r>
            <a:br>
              <a:rPr lang="en-US" sz="2600"/>
            </a:br>
            <a:r>
              <a:rPr lang="en-US" sz="2600"/>
              <a:t>using 2002 as the base year:</a:t>
            </a:r>
          </a:p>
        </p:txBody>
      </p:sp>
      <p:graphicFrame>
        <p:nvGraphicFramePr>
          <p:cNvPr id="113668" name="Group 4"/>
          <p:cNvGraphicFramePr>
            <a:graphicFrameLocks noGrp="1"/>
          </p:cNvGraphicFramePr>
          <p:nvPr/>
        </p:nvGraphicFramePr>
        <p:xfrm>
          <a:off x="752475" y="996950"/>
          <a:ext cx="7691438" cy="2395538"/>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pSp>
        <p:nvGrpSpPr>
          <p:cNvPr id="2" name="Group 40"/>
          <p:cNvGrpSpPr>
            <a:grpSpLocks/>
          </p:cNvGrpSpPr>
          <p:nvPr/>
        </p:nvGrpSpPr>
        <p:grpSpPr bwMode="auto">
          <a:xfrm>
            <a:off x="6843713" y="4767263"/>
            <a:ext cx="1373187" cy="657225"/>
            <a:chOff x="4311" y="3003"/>
            <a:chExt cx="865" cy="414"/>
          </a:xfrm>
        </p:grpSpPr>
        <p:sp>
          <p:nvSpPr>
            <p:cNvPr id="12339" name="Text Box 41"/>
            <p:cNvSpPr txBox="1">
              <a:spLocks noChangeArrowheads="1"/>
            </p:cNvSpPr>
            <p:nvPr/>
          </p:nvSpPr>
          <p:spPr bwMode="auto">
            <a:xfrm>
              <a:off x="4504" y="3035"/>
              <a:ext cx="672"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Calibri" pitchFamily="34" charset="0"/>
                </a:rPr>
                <a:t>20.0%</a:t>
              </a:r>
            </a:p>
          </p:txBody>
        </p:sp>
        <p:sp>
          <p:nvSpPr>
            <p:cNvPr id="12340" name="AutoShape 42"/>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sp>
        <p:nvSpPr>
          <p:cNvPr id="113707" name="Text Box 43"/>
          <p:cNvSpPr txBox="1">
            <a:spLocks noChangeArrowheads="1"/>
          </p:cNvSpPr>
          <p:nvPr/>
        </p:nvSpPr>
        <p:spPr bwMode="auto">
          <a:xfrm>
            <a:off x="6843713" y="4087813"/>
            <a:ext cx="1562100" cy="484187"/>
          </a:xfrm>
          <a:prstGeom prst="rect">
            <a:avLst/>
          </a:prstGeom>
          <a:noFill/>
          <a:ln w="9525">
            <a:noFill/>
            <a:miter lim="800000"/>
            <a:headEnd/>
            <a:tailEnd/>
          </a:ln>
        </p:spPr>
        <p:txBody>
          <a:bodyPr/>
          <a:lstStyle/>
          <a:p>
            <a:r>
              <a:rPr lang="en-US" sz="2600" i="1" u="sng">
                <a:latin typeface="Calibri" pitchFamily="34" charset="0"/>
              </a:rPr>
              <a:t>Increase</a:t>
            </a:r>
            <a:r>
              <a:rPr lang="en-US" sz="2600" b="1" i="1" u="sng">
                <a:latin typeface="Calibri" pitchFamily="34" charset="0"/>
              </a:rPr>
              <a:t>:</a:t>
            </a:r>
          </a:p>
        </p:txBody>
      </p:sp>
      <p:grpSp>
        <p:nvGrpSpPr>
          <p:cNvPr id="3" name="Group 44"/>
          <p:cNvGrpSpPr>
            <a:grpSpLocks/>
          </p:cNvGrpSpPr>
          <p:nvPr/>
        </p:nvGrpSpPr>
        <p:grpSpPr bwMode="auto">
          <a:xfrm>
            <a:off x="6859588" y="5427663"/>
            <a:ext cx="1350962" cy="657225"/>
            <a:chOff x="4321" y="3419"/>
            <a:chExt cx="851" cy="414"/>
          </a:xfrm>
        </p:grpSpPr>
        <p:sp>
          <p:nvSpPr>
            <p:cNvPr id="12337" name="Text Box 45"/>
            <p:cNvSpPr txBox="1">
              <a:spLocks noChangeArrowheads="1"/>
            </p:cNvSpPr>
            <p:nvPr/>
          </p:nvSpPr>
          <p:spPr bwMode="auto">
            <a:xfrm>
              <a:off x="4517" y="3484"/>
              <a:ext cx="655"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latin typeface="Calibri" pitchFamily="34" charset="0"/>
                </a:rPr>
                <a:t>16.7%</a:t>
              </a:r>
            </a:p>
          </p:txBody>
        </p:sp>
        <p:sp>
          <p:nvSpPr>
            <p:cNvPr id="12338" name="AutoShape 46"/>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nvGrpSpPr>
          <p:cNvPr id="4" name="Group 47"/>
          <p:cNvGrpSpPr>
            <a:grpSpLocks/>
          </p:cNvGrpSpPr>
          <p:nvPr/>
        </p:nvGrpSpPr>
        <p:grpSpPr bwMode="auto">
          <a:xfrm>
            <a:off x="625475" y="2039938"/>
            <a:ext cx="6030913" cy="368300"/>
            <a:chOff x="394" y="1285"/>
            <a:chExt cx="3799" cy="232"/>
          </a:xfrm>
        </p:grpSpPr>
        <p:sp>
          <p:nvSpPr>
            <p:cNvPr id="12334" name="Text Box 48"/>
            <p:cNvSpPr txBox="1">
              <a:spLocks noChangeArrowheads="1"/>
            </p:cNvSpPr>
            <p:nvPr/>
          </p:nvSpPr>
          <p:spPr bwMode="auto">
            <a:xfrm>
              <a:off x="1679" y="1285"/>
              <a:ext cx="497"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a:latin typeface="Calibri" pitchFamily="34" charset="0"/>
                </a:rPr>
                <a:t>$10</a:t>
              </a:r>
            </a:p>
          </p:txBody>
        </p:sp>
        <p:sp>
          <p:nvSpPr>
            <p:cNvPr id="12335" name="Text Box 49"/>
            <p:cNvSpPr txBox="1">
              <a:spLocks noChangeArrowheads="1"/>
            </p:cNvSpPr>
            <p:nvPr/>
          </p:nvSpPr>
          <p:spPr bwMode="auto">
            <a:xfrm>
              <a:off x="3544" y="1288"/>
              <a:ext cx="649"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a:latin typeface="Calibri" pitchFamily="34" charset="0"/>
                </a:rPr>
                <a:t>$2.00</a:t>
              </a:r>
            </a:p>
          </p:txBody>
        </p:sp>
        <p:sp>
          <p:nvSpPr>
            <p:cNvPr id="12336" name="Line 50"/>
            <p:cNvSpPr>
              <a:spLocks noChangeShapeType="1"/>
            </p:cNvSpPr>
            <p:nvPr/>
          </p:nvSpPr>
          <p:spPr bwMode="auto">
            <a:xfrm flipV="1">
              <a:off x="394" y="1399"/>
              <a:ext cx="273" cy="0"/>
            </a:xfrm>
            <a:prstGeom prst="line">
              <a:avLst/>
            </a:prstGeom>
            <a:noFill/>
            <a:ln w="44450">
              <a:solidFill>
                <a:srgbClr val="FF0000"/>
              </a:solidFill>
              <a:round/>
              <a:headEnd/>
              <a:tailEnd type="triangle" w="lg" len="med"/>
            </a:ln>
          </p:spPr>
          <p:txBody>
            <a:bodyPr/>
            <a:lstStyle/>
            <a:p>
              <a:endParaRPr lang="tr-TR"/>
            </a:p>
          </p:txBody>
        </p:sp>
      </p:grpSp>
      <p:sp>
        <p:nvSpPr>
          <p:cNvPr id="113716" name="Rectangle 52"/>
          <p:cNvSpPr>
            <a:spLocks noChangeArrowheads="1"/>
          </p:cNvSpPr>
          <p:nvPr/>
        </p:nvSpPr>
        <p:spPr bwMode="auto">
          <a:xfrm>
            <a:off x="419100" y="4564063"/>
            <a:ext cx="6588125" cy="1766887"/>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2002:	$10 x 400  +  $2 x 1000  	=  $6,000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2003:	$10 x 500  +  $2 x 1100 	=  $7,200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a:latin typeface="Calibri" pitchFamily="34" charset="0"/>
              </a:rPr>
              <a:t>2004:	$10 x 600  +  $2 x 1200 	=  $8,400</a:t>
            </a:r>
          </a:p>
        </p:txBody>
      </p:sp>
    </p:spTree>
    <p:extLst>
      <p:ext uri="{BB962C8B-B14F-4D97-AF65-F5344CB8AC3E}">
        <p14:creationId xmlns:p14="http://schemas.microsoft.com/office/powerpoint/2010/main" val="3016600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716">
                                            <p:txEl>
                                              <p:pRg st="0" end="0"/>
                                            </p:txEl>
                                          </p:spTgt>
                                        </p:tgtEl>
                                        <p:attrNameLst>
                                          <p:attrName>style.visibility</p:attrName>
                                        </p:attrNameLst>
                                      </p:cBhvr>
                                      <p:to>
                                        <p:strVal val="visible"/>
                                      </p:to>
                                    </p:set>
                                    <p:animEffect transition="in" filter="wipe(left)">
                                      <p:cBhvr>
                                        <p:cTn id="12" dur="500"/>
                                        <p:tgtEl>
                                          <p:spTgt spid="1137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716">
                                            <p:txEl>
                                              <p:pRg st="1" end="1"/>
                                            </p:txEl>
                                          </p:spTgt>
                                        </p:tgtEl>
                                        <p:attrNameLst>
                                          <p:attrName>style.visibility</p:attrName>
                                        </p:attrNameLst>
                                      </p:cBhvr>
                                      <p:to>
                                        <p:strVal val="visible"/>
                                      </p:to>
                                    </p:set>
                                    <p:animEffect transition="in" filter="wipe(left)">
                                      <p:cBhvr>
                                        <p:cTn id="17" dur="500"/>
                                        <p:tgtEl>
                                          <p:spTgt spid="1137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716">
                                            <p:txEl>
                                              <p:pRg st="2" end="2"/>
                                            </p:txEl>
                                          </p:spTgt>
                                        </p:tgtEl>
                                        <p:attrNameLst>
                                          <p:attrName>style.visibility</p:attrName>
                                        </p:attrNameLst>
                                      </p:cBhvr>
                                      <p:to>
                                        <p:strVal val="visible"/>
                                      </p:to>
                                    </p:set>
                                    <p:animEffect transition="in" filter="wipe(left)">
                                      <p:cBhvr>
                                        <p:cTn id="22" dur="500"/>
                                        <p:tgtEl>
                                          <p:spTgt spid="1137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3707"/>
                                        </p:tgtEl>
                                        <p:attrNameLst>
                                          <p:attrName>style.visibility</p:attrName>
                                        </p:attrNameLst>
                                      </p:cBhvr>
                                      <p:to>
                                        <p:strVal val="visible"/>
                                      </p:to>
                                    </p:set>
                                    <p:animEffect transition="in" filter="dissolve">
                                      <p:cBhvr>
                                        <p:cTn id="27" dur="500"/>
                                        <p:tgtEl>
                                          <p:spTgt spid="113707"/>
                                        </p:tgtEl>
                                      </p:cBhvr>
                                    </p:animEffect>
                                  </p:childTnLst>
                                </p:cTn>
                              </p:par>
                              <p:par>
                                <p:cTn id="28" presetID="9"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07" grpId="0"/>
      <p:bldP spid="1137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0050" y="246063"/>
            <a:ext cx="6748463" cy="568325"/>
          </a:xfrm>
        </p:spPr>
        <p:txBody>
          <a:bodyPr>
            <a:normAutofit/>
          </a:bodyPr>
          <a:lstStyle/>
          <a:p>
            <a:pPr algn="l"/>
            <a:r>
              <a:rPr lang="en-US" sz="3000"/>
              <a:t>EXAMPLE:</a:t>
            </a:r>
          </a:p>
        </p:txBody>
      </p:sp>
      <p:sp>
        <p:nvSpPr>
          <p:cNvPr id="13315" name="Rectangle 3"/>
          <p:cNvSpPr>
            <a:spLocks noGrp="1" noChangeArrowheads="1"/>
          </p:cNvSpPr>
          <p:nvPr>
            <p:ph sz="quarter" idx="1"/>
          </p:nvPr>
        </p:nvSpPr>
        <p:spPr>
          <a:xfrm>
            <a:off x="466725" y="3489325"/>
            <a:ext cx="8059738" cy="2705100"/>
          </a:xfrm>
        </p:spPr>
        <p:txBody>
          <a:bodyPr/>
          <a:lstStyle/>
          <a:p>
            <a:pPr marL="344488" indent="-344488" algn="l">
              <a:lnSpc>
                <a:spcPct val="95000"/>
              </a:lnSpc>
              <a:buFont typeface="Wingdings" pitchFamily="2" charset="2"/>
              <a:buNone/>
              <a:tabLst>
                <a:tab pos="4859338" algn="l"/>
              </a:tabLst>
            </a:pPr>
            <a:r>
              <a:rPr lang="en-US" sz="3000" dirty="0"/>
              <a:t>In each year,</a:t>
            </a:r>
          </a:p>
          <a:p>
            <a:pPr marL="457200" indent="-457200" algn="l">
              <a:lnSpc>
                <a:spcPct val="95000"/>
              </a:lnSpc>
              <a:spcBef>
                <a:spcPct val="30000"/>
              </a:spcBef>
              <a:buFont typeface="Arial" panose="020B0604020202020204" pitchFamily="34" charset="0"/>
              <a:buChar char="•"/>
              <a:tabLst>
                <a:tab pos="4859338" algn="l"/>
              </a:tabLst>
            </a:pPr>
            <a:r>
              <a:rPr lang="en-US" sz="3000" dirty="0"/>
              <a:t>nominal GDP is measured using the (then) current prices.  </a:t>
            </a:r>
          </a:p>
          <a:p>
            <a:pPr marL="457200" indent="-457200" algn="l">
              <a:lnSpc>
                <a:spcPct val="95000"/>
              </a:lnSpc>
              <a:spcBef>
                <a:spcPct val="30000"/>
              </a:spcBef>
              <a:buFont typeface="Arial" panose="020B0604020202020204" pitchFamily="34" charset="0"/>
              <a:buChar char="•"/>
              <a:tabLst>
                <a:tab pos="4859338" algn="l"/>
              </a:tabLst>
            </a:pPr>
            <a:r>
              <a:rPr lang="en-US" sz="3000" dirty="0"/>
              <a:t>real GDP is measured using constant prices from the base year (2002 in this example).</a:t>
            </a:r>
          </a:p>
        </p:txBody>
      </p:sp>
      <p:graphicFrame>
        <p:nvGraphicFramePr>
          <p:cNvPr id="115716" name="Group 4"/>
          <p:cNvGraphicFramePr>
            <a:graphicFrameLocks noGrp="1"/>
          </p:cNvGraphicFramePr>
          <p:nvPr/>
        </p:nvGraphicFramePr>
        <p:xfrm>
          <a:off x="439738" y="844550"/>
          <a:ext cx="7635875" cy="2350453"/>
        </p:xfrm>
        <a:graphic>
          <a:graphicData uri="http://schemas.openxmlformats.org/drawingml/2006/table">
            <a:tbl>
              <a:tblPr/>
              <a:tblGrid>
                <a:gridCol w="10525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Nominal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Real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98704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0050" y="246063"/>
            <a:ext cx="6748463" cy="568325"/>
          </a:xfrm>
        </p:spPr>
        <p:txBody>
          <a:bodyPr>
            <a:normAutofit/>
          </a:bodyPr>
          <a:lstStyle/>
          <a:p>
            <a:pPr algn="l"/>
            <a:r>
              <a:rPr lang="en-US" sz="3000"/>
              <a:t>EXAMPLE:</a:t>
            </a:r>
          </a:p>
        </p:txBody>
      </p:sp>
      <p:sp>
        <p:nvSpPr>
          <p:cNvPr id="117763" name="Rectangle 3"/>
          <p:cNvSpPr>
            <a:spLocks noGrp="1" noChangeArrowheads="1"/>
          </p:cNvSpPr>
          <p:nvPr>
            <p:ph sz="quarter" idx="1"/>
          </p:nvPr>
        </p:nvSpPr>
        <p:spPr>
          <a:xfrm>
            <a:off x="455613" y="3444875"/>
            <a:ext cx="7969250" cy="1081088"/>
          </a:xfrm>
        </p:spPr>
        <p:txBody>
          <a:bodyPr/>
          <a:lstStyle/>
          <a:p>
            <a:pPr marL="285750" indent="-285750">
              <a:spcBef>
                <a:spcPct val="50000"/>
              </a:spcBef>
              <a:tabLst>
                <a:tab pos="4859338" algn="l"/>
              </a:tabLst>
            </a:pPr>
            <a:r>
              <a:rPr lang="en-US" sz="2600"/>
              <a:t>The change in nominal GDP reflects both prices and quantities.  </a:t>
            </a:r>
          </a:p>
        </p:txBody>
      </p:sp>
      <p:graphicFrame>
        <p:nvGraphicFramePr>
          <p:cNvPr id="117764" name="Group 4"/>
          <p:cNvGraphicFramePr>
            <a:graphicFrameLocks noGrp="1"/>
          </p:cNvGraphicFramePr>
          <p:nvPr/>
        </p:nvGraphicFramePr>
        <p:xfrm>
          <a:off x="439738" y="844550"/>
          <a:ext cx="7635875" cy="2350453"/>
        </p:xfrm>
        <a:graphic>
          <a:graphicData uri="http://schemas.openxmlformats.org/drawingml/2006/table">
            <a:tbl>
              <a:tblPr/>
              <a:tblGrid>
                <a:gridCol w="10525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Nominal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Real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2003</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2004</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$10,800</a:t>
                      </a:r>
                    </a:p>
                  </a:txBody>
                  <a:tcPr marR="2286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$8400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2"/>
          <p:cNvGrpSpPr>
            <a:grpSpLocks/>
          </p:cNvGrpSpPr>
          <p:nvPr/>
        </p:nvGrpSpPr>
        <p:grpSpPr bwMode="auto">
          <a:xfrm>
            <a:off x="5343525" y="1993900"/>
            <a:ext cx="1289050" cy="1111250"/>
            <a:chOff x="3366" y="1256"/>
            <a:chExt cx="812" cy="700"/>
          </a:xfrm>
        </p:grpSpPr>
        <p:grpSp>
          <p:nvGrpSpPr>
            <p:cNvPr id="3" name="Group 43"/>
            <p:cNvGrpSpPr>
              <a:grpSpLocks/>
            </p:cNvGrpSpPr>
            <p:nvPr/>
          </p:nvGrpSpPr>
          <p:grpSpPr bwMode="auto">
            <a:xfrm>
              <a:off x="3370" y="1256"/>
              <a:ext cx="808" cy="331"/>
              <a:chOff x="4311" y="3003"/>
              <a:chExt cx="865" cy="414"/>
            </a:xfrm>
          </p:grpSpPr>
          <p:sp>
            <p:nvSpPr>
              <p:cNvPr id="14376" name="Text Box 44"/>
              <p:cNvSpPr txBox="1">
                <a:spLocks noChangeArrowheads="1"/>
              </p:cNvSpPr>
              <p:nvPr/>
            </p:nvSpPr>
            <p:spPr bwMode="auto">
              <a:xfrm>
                <a:off x="4504" y="3036"/>
                <a:ext cx="672" cy="372"/>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latin typeface="Calibri" pitchFamily="34" charset="0"/>
                  </a:rPr>
                  <a:t>20.0%</a:t>
                </a:r>
              </a:p>
            </p:txBody>
          </p:sp>
          <p:sp>
            <p:nvSpPr>
              <p:cNvPr id="14377" name="AutoShape 45"/>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nvGrpSpPr>
            <p:cNvPr id="4" name="Group 46"/>
            <p:cNvGrpSpPr>
              <a:grpSpLocks/>
            </p:cNvGrpSpPr>
            <p:nvPr/>
          </p:nvGrpSpPr>
          <p:grpSpPr bwMode="auto">
            <a:xfrm>
              <a:off x="3366" y="1586"/>
              <a:ext cx="812" cy="370"/>
              <a:chOff x="4321" y="3419"/>
              <a:chExt cx="851" cy="414"/>
            </a:xfrm>
          </p:grpSpPr>
          <p:sp>
            <p:nvSpPr>
              <p:cNvPr id="14374" name="Text Box 47"/>
              <p:cNvSpPr txBox="1">
                <a:spLocks noChangeArrowheads="1"/>
              </p:cNvSpPr>
              <p:nvPr/>
            </p:nvSpPr>
            <p:spPr bwMode="auto">
              <a:xfrm>
                <a:off x="4517" y="3484"/>
                <a:ext cx="655" cy="333"/>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latin typeface="Calibri" pitchFamily="34" charset="0"/>
                  </a:rPr>
                  <a:t>16.7%</a:t>
                </a:r>
              </a:p>
            </p:txBody>
          </p:sp>
          <p:sp>
            <p:nvSpPr>
              <p:cNvPr id="14375" name="AutoShape 48"/>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latin typeface="Calibri" pitchFamily="34" charset="0"/>
                </a:endParaRPr>
              </a:p>
            </p:txBody>
          </p:sp>
        </p:grpSp>
      </p:grpSp>
      <p:grpSp>
        <p:nvGrpSpPr>
          <p:cNvPr id="5" name="Group 49"/>
          <p:cNvGrpSpPr>
            <a:grpSpLocks/>
          </p:cNvGrpSpPr>
          <p:nvPr/>
        </p:nvGrpSpPr>
        <p:grpSpPr bwMode="auto">
          <a:xfrm>
            <a:off x="2935288" y="1957388"/>
            <a:ext cx="1293812" cy="1141412"/>
            <a:chOff x="1849" y="1233"/>
            <a:chExt cx="815" cy="719"/>
          </a:xfrm>
        </p:grpSpPr>
        <p:grpSp>
          <p:nvGrpSpPr>
            <p:cNvPr id="6" name="Group 50"/>
            <p:cNvGrpSpPr>
              <a:grpSpLocks/>
            </p:cNvGrpSpPr>
            <p:nvPr/>
          </p:nvGrpSpPr>
          <p:grpSpPr bwMode="auto">
            <a:xfrm>
              <a:off x="1849" y="1233"/>
              <a:ext cx="809" cy="366"/>
              <a:chOff x="4574" y="2877"/>
              <a:chExt cx="854" cy="426"/>
            </a:xfrm>
          </p:grpSpPr>
          <p:sp>
            <p:nvSpPr>
              <p:cNvPr id="14370" name="Text Box 51"/>
              <p:cNvSpPr txBox="1">
                <a:spLocks noChangeArrowheads="1"/>
              </p:cNvSpPr>
              <p:nvPr/>
            </p:nvSpPr>
            <p:spPr bwMode="auto">
              <a:xfrm>
                <a:off x="4756" y="2918"/>
                <a:ext cx="672" cy="347"/>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latin typeface="Calibri" pitchFamily="34" charset="0"/>
                  </a:rPr>
                  <a:t>37.5%</a:t>
                </a:r>
              </a:p>
            </p:txBody>
          </p:sp>
          <p:sp>
            <p:nvSpPr>
              <p:cNvPr id="14371" name="AutoShape 5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grpSp>
          <p:nvGrpSpPr>
            <p:cNvPr id="7" name="Group 53"/>
            <p:cNvGrpSpPr>
              <a:grpSpLocks/>
            </p:cNvGrpSpPr>
            <p:nvPr/>
          </p:nvGrpSpPr>
          <p:grpSpPr bwMode="auto">
            <a:xfrm>
              <a:off x="1852" y="1597"/>
              <a:ext cx="812" cy="355"/>
              <a:chOff x="4579" y="3302"/>
              <a:chExt cx="842" cy="432"/>
            </a:xfrm>
          </p:grpSpPr>
          <p:sp>
            <p:nvSpPr>
              <p:cNvPr id="14368" name="Text Box 54"/>
              <p:cNvSpPr txBox="1">
                <a:spLocks noChangeArrowheads="1"/>
              </p:cNvSpPr>
              <p:nvPr/>
            </p:nvSpPr>
            <p:spPr bwMode="auto">
              <a:xfrm>
                <a:off x="4766" y="3366"/>
                <a:ext cx="655" cy="363"/>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latin typeface="Calibri" pitchFamily="34" charset="0"/>
                  </a:rPr>
                  <a:t>30.9%</a:t>
                </a:r>
              </a:p>
            </p:txBody>
          </p:sp>
          <p:sp>
            <p:nvSpPr>
              <p:cNvPr id="14369" name="AutoShape 55"/>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tr-TR">
                  <a:latin typeface="Calibri" pitchFamily="34" charset="0"/>
                </a:endParaRPr>
              </a:p>
            </p:txBody>
          </p:sp>
        </p:grpSp>
      </p:grpSp>
      <p:sp>
        <p:nvSpPr>
          <p:cNvPr id="117816" name="Rectangle 56"/>
          <p:cNvSpPr>
            <a:spLocks noChangeArrowheads="1"/>
          </p:cNvSpPr>
          <p:nvPr/>
        </p:nvSpPr>
        <p:spPr bwMode="auto">
          <a:xfrm>
            <a:off x="433388" y="4433888"/>
            <a:ext cx="8027987" cy="1409700"/>
          </a:xfrm>
          <a:prstGeom prst="rect">
            <a:avLst/>
          </a:prstGeom>
          <a:noFill/>
          <a:ln w="9525">
            <a:noFill/>
            <a:miter lim="800000"/>
            <a:headEnd/>
            <a:tailEnd/>
          </a:ln>
        </p:spPr>
        <p:txBody>
          <a:bodyPr/>
          <a:lstStyle/>
          <a:p>
            <a:pPr marL="285750" indent="-285750">
              <a:lnSpc>
                <a:spcPct val="105000"/>
              </a:lnSpc>
              <a:spcBef>
                <a:spcPct val="50000"/>
              </a:spcBef>
              <a:buClr>
                <a:srgbClr val="00B85C"/>
              </a:buClr>
              <a:buSzPct val="120000"/>
              <a:buFont typeface="Wingdings" pitchFamily="2" charset="2"/>
              <a:buChar char="§"/>
              <a:tabLst>
                <a:tab pos="4859338" algn="l"/>
              </a:tabLst>
            </a:pPr>
            <a:r>
              <a:rPr lang="en-US" sz="2600">
                <a:latin typeface="Calibri" pitchFamily="34" charset="0"/>
              </a:rPr>
              <a:t>The change in real GDP is the amount that </a:t>
            </a:r>
            <a:br>
              <a:rPr lang="en-US" sz="2600">
                <a:latin typeface="Calibri" pitchFamily="34" charset="0"/>
              </a:rPr>
            </a:br>
            <a:r>
              <a:rPr lang="en-US" sz="2600">
                <a:latin typeface="Calibri" pitchFamily="34" charset="0"/>
              </a:rPr>
              <a:t>GDP would change if prices were constant </a:t>
            </a:r>
            <a:br>
              <a:rPr lang="en-US" sz="2600">
                <a:latin typeface="Calibri" pitchFamily="34" charset="0"/>
              </a:rPr>
            </a:br>
            <a:r>
              <a:rPr lang="en-US" sz="2600">
                <a:latin typeface="Calibri" pitchFamily="34" charset="0"/>
              </a:rPr>
              <a:t>(</a:t>
            </a:r>
            <a:r>
              <a:rPr lang="en-US" sz="2600" i="1">
                <a:latin typeface="Calibri" pitchFamily="34" charset="0"/>
              </a:rPr>
              <a:t>i.e.,</a:t>
            </a:r>
            <a:r>
              <a:rPr lang="en-US" sz="2600">
                <a:latin typeface="Calibri" pitchFamily="34" charset="0"/>
              </a:rPr>
              <a:t> if zero inflation). </a:t>
            </a:r>
          </a:p>
        </p:txBody>
      </p:sp>
      <p:sp>
        <p:nvSpPr>
          <p:cNvPr id="117817" name="Rectangle 57"/>
          <p:cNvSpPr>
            <a:spLocks noChangeArrowheads="1"/>
          </p:cNvSpPr>
          <p:nvPr/>
        </p:nvSpPr>
        <p:spPr bwMode="auto">
          <a:xfrm>
            <a:off x="433388" y="5700713"/>
            <a:ext cx="8027987" cy="530225"/>
          </a:xfrm>
          <a:prstGeom prst="rect">
            <a:avLst/>
          </a:prstGeom>
          <a:noFill/>
          <a:ln w="9525">
            <a:noFill/>
            <a:miter lim="800000"/>
            <a:headEnd/>
            <a:tailEnd/>
          </a:ln>
        </p:spPr>
        <p:txBody>
          <a:bodyPr/>
          <a:lstStyle/>
          <a:p>
            <a:pPr marL="285750" indent="-285750" algn="ctr">
              <a:lnSpc>
                <a:spcPct val="105000"/>
              </a:lnSpc>
              <a:spcBef>
                <a:spcPct val="25000"/>
              </a:spcBef>
              <a:buClr>
                <a:srgbClr val="00B85C"/>
              </a:buClr>
              <a:buSzPct val="120000"/>
              <a:buFont typeface="Wingdings" pitchFamily="2" charset="2"/>
              <a:buNone/>
              <a:tabLst>
                <a:tab pos="4859338" algn="l"/>
              </a:tabLst>
            </a:pPr>
            <a:r>
              <a:rPr lang="en-US" sz="2600" b="1" i="1" dirty="0">
                <a:solidFill>
                  <a:srgbClr val="CC0000"/>
                </a:solidFill>
                <a:latin typeface="Calibri" pitchFamily="34" charset="0"/>
              </a:rPr>
              <a:t>Hence, real GDP is corrected for price increases. </a:t>
            </a:r>
          </a:p>
        </p:txBody>
      </p:sp>
    </p:spTree>
    <p:extLst>
      <p:ext uri="{BB962C8B-B14F-4D97-AF65-F5344CB8AC3E}">
        <p14:creationId xmlns:p14="http://schemas.microsoft.com/office/powerpoint/2010/main" val="266162943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3">
                                            <p:txEl>
                                              <p:pRg st="0" end="0"/>
                                            </p:txEl>
                                          </p:spTgt>
                                        </p:tgtEl>
                                        <p:attrNameLst>
                                          <p:attrName>style.visibility</p:attrName>
                                        </p:attrNameLst>
                                      </p:cBhvr>
                                      <p:to>
                                        <p:strVal val="visible"/>
                                      </p:to>
                                    </p:set>
                                    <p:animEffect transition="in" filter="wipe(left)">
                                      <p:cBhvr>
                                        <p:cTn id="11" dur="500"/>
                                        <p:tgtEl>
                                          <p:spTgt spid="1177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7816"/>
                                        </p:tgtEl>
                                        <p:attrNameLst>
                                          <p:attrName>style.visibility</p:attrName>
                                        </p:attrNameLst>
                                      </p:cBhvr>
                                      <p:to>
                                        <p:strVal val="visible"/>
                                      </p:to>
                                    </p:set>
                                    <p:animEffect transition="in" filter="wipe(left)">
                                      <p:cBhvr>
                                        <p:cTn id="20" dur="500"/>
                                        <p:tgtEl>
                                          <p:spTgt spid="1178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817"/>
                                        </p:tgtEl>
                                        <p:attrNameLst>
                                          <p:attrName>style.visibility</p:attrName>
                                        </p:attrNameLst>
                                      </p:cBhvr>
                                      <p:to>
                                        <p:strVal val="visible"/>
                                      </p:to>
                                    </p:set>
                                    <p:animEffect transition="in" filter="wipe(left)">
                                      <p:cBhvr>
                                        <p:cTn id="25" dur="500"/>
                                        <p:tgtEl>
                                          <p:spTgt spid="117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5"/>
      <p:bldP spid="117816" grpId="0"/>
      <p:bldP spid="117817"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1_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12700" cap="flat" cmpd="sng" algn="ctr">
          <a:solidFill>
            <a:srgbClr val="D34817"/>
          </a:solidFill>
          <a:prstDash val="solid"/>
          <a:round/>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6.xml><?xml version="1.0" encoding="utf-8"?>
<a:theme xmlns:a="http://schemas.openxmlformats.org/drawingml/2006/main" name="Office Theme">
  <a:themeElements>
    <a:clrScheme name="">
      <a:dk1>
        <a:srgbClr val="572E2D"/>
      </a:dk1>
      <a:lt1>
        <a:srgbClr val="2A5657"/>
      </a:lt1>
      <a:dk2>
        <a:srgbClr val="A7A7A7"/>
      </a:dk2>
      <a:lt2>
        <a:srgbClr val="535353"/>
      </a:lt2>
      <a:accent1>
        <a:srgbClr val="D34817"/>
      </a:accent1>
      <a:accent2>
        <a:srgbClr val="9B2D1F"/>
      </a:accent2>
      <a:accent3>
        <a:srgbClr val="ACB4B4"/>
      </a:accent3>
      <a:accent4>
        <a:srgbClr val="492625"/>
      </a:accent4>
      <a:accent5>
        <a:srgbClr val="E6B1AB"/>
      </a:accent5>
      <a:accent6>
        <a:srgbClr val="8C281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2912</Words>
  <Application>Microsoft Office PowerPoint</Application>
  <PresentationFormat>On-screen Show (4:3)</PresentationFormat>
  <Paragraphs>397</Paragraphs>
  <Slides>36</Slides>
  <Notes>13</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36</vt:i4>
      </vt:variant>
    </vt:vector>
  </HeadingPairs>
  <TitlesOfParts>
    <vt:vector size="52" baseType="lpstr">
      <vt:lpstr>Arial</vt:lpstr>
      <vt:lpstr>Calibri</vt:lpstr>
      <vt:lpstr>Franklin Gothic Book</vt:lpstr>
      <vt:lpstr>Helvetica</vt:lpstr>
      <vt:lpstr>Noteworthy Bold</vt:lpstr>
      <vt:lpstr>Perpetua</vt:lpstr>
      <vt:lpstr>Tahoma</vt:lpstr>
      <vt:lpstr>Times New Roman</vt:lpstr>
      <vt:lpstr>Wingdings</vt:lpstr>
      <vt:lpstr>Wingdings 2</vt:lpstr>
      <vt:lpstr>Office Theme</vt:lpstr>
      <vt:lpstr>Office Theme</vt:lpstr>
      <vt:lpstr>Equity</vt:lpstr>
      <vt:lpstr>2_Equity</vt:lpstr>
      <vt:lpstr>1_Office Theme</vt:lpstr>
      <vt:lpstr>Chart</vt:lpstr>
      <vt:lpstr>Econ 100 Principles of Economics</vt:lpstr>
      <vt:lpstr>Today?</vt:lpstr>
      <vt:lpstr>GDP:  Definition &amp; Issues </vt:lpstr>
      <vt:lpstr>The Measurement of  Gross Domestic Product </vt:lpstr>
      <vt:lpstr>     Real versus Nominal GDP</vt:lpstr>
      <vt:lpstr>EXAMPLE:</vt:lpstr>
      <vt:lpstr>EXAMPLE:</vt:lpstr>
      <vt:lpstr>EXAMPLE:</vt:lpstr>
      <vt:lpstr>EXAMPLE:</vt:lpstr>
      <vt:lpstr>Nominal and Real GDP in the U.S.,1965-2005</vt:lpstr>
      <vt:lpstr>The GDP Deflator</vt:lpstr>
      <vt:lpstr>EXAMPLE:</vt:lpstr>
      <vt:lpstr> Computing GDP</vt:lpstr>
      <vt:lpstr> Answers</vt:lpstr>
      <vt:lpstr>A C T I V E  L E A R N I N G  2:    Answers</vt:lpstr>
      <vt:lpstr>GDP Does Not Value:</vt:lpstr>
      <vt:lpstr>Again: Is the US the richest country in the world? </vt:lpstr>
      <vt:lpstr>PowerPoint Presentation</vt:lpstr>
      <vt:lpstr>Human development index</vt:lpstr>
      <vt:lpstr>PowerPoint Presentation</vt:lpstr>
      <vt:lpstr>Report by the Commission on the Measurement of Economic Performance and Social Progress</vt:lpstr>
      <vt:lpstr>Report by the Commission on the Measurement of Economic Performance and Social Progress</vt:lpstr>
      <vt:lpstr>Explanations for the gap between the statistical measurement of socio-economic phenomena and citizen perception</vt:lpstr>
      <vt:lpstr>Recommendations of the Report</vt:lpstr>
      <vt:lpstr>Recommendations of the Report</vt:lpstr>
      <vt:lpstr>Main Message of the Commission</vt:lpstr>
      <vt:lpstr>PowerPoint Presentation</vt:lpstr>
      <vt:lpstr>Measuring the Cost of Living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Ozgur Yilmaz</dc:creator>
  <cp:lastModifiedBy>Selin Öztürk</cp:lastModifiedBy>
  <cp:revision>15</cp:revision>
  <dcterms:modified xsi:type="dcterms:W3CDTF">2023-05-07T09:38:14Z</dcterms:modified>
</cp:coreProperties>
</file>