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2"/>
  </p:handoutMasterIdLst>
  <p:sldIdLst>
    <p:sldId id="257" r:id="rId2"/>
    <p:sldId id="258" r:id="rId3"/>
    <p:sldId id="261" r:id="rId4"/>
    <p:sldId id="285" r:id="rId5"/>
    <p:sldId id="299" r:id="rId6"/>
    <p:sldId id="263" r:id="rId7"/>
    <p:sldId id="316" r:id="rId8"/>
    <p:sldId id="317" r:id="rId9"/>
    <p:sldId id="321" r:id="rId10"/>
    <p:sldId id="323" r:id="rId11"/>
    <p:sldId id="306" r:id="rId12"/>
    <p:sldId id="266" r:id="rId13"/>
    <p:sldId id="307" r:id="rId14"/>
    <p:sldId id="308" r:id="rId15"/>
    <p:sldId id="309" r:id="rId16"/>
    <p:sldId id="310" r:id="rId17"/>
    <p:sldId id="312" r:id="rId18"/>
    <p:sldId id="313" r:id="rId19"/>
    <p:sldId id="282" r:id="rId20"/>
    <p:sldId id="315" r:id="rId21"/>
    <p:sldId id="322" r:id="rId22"/>
    <p:sldId id="288" r:id="rId23"/>
    <p:sldId id="272" r:id="rId24"/>
    <p:sldId id="273" r:id="rId25"/>
    <p:sldId id="274" r:id="rId26"/>
    <p:sldId id="275" r:id="rId27"/>
    <p:sldId id="276" r:id="rId28"/>
    <p:sldId id="277" r:id="rId29"/>
    <p:sldId id="290" r:id="rId30"/>
    <p:sldId id="291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20C93-3C72-4CE3-A080-1E5078853161}" type="datetimeFigureOut">
              <a:rPr lang="tr-TR" smtClean="0"/>
              <a:t>21.02.2023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D18B5-0E6B-4968-94E4-222023182F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0385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99C4D1-F869-4533-A9C1-EB904A9CFCC1}" type="datetimeFigureOut">
              <a:rPr lang="tr-TR" smtClean="0"/>
              <a:pPr/>
              <a:t>21.02.2023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0FF54E8-9494-49EA-831B-375EFDC07F5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ezebel.com/digital-dementia-your-smart-phone-is-giving-you-brain-55849108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u.blackboard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ws.cengage.co.uk/mankiw_taylor2/students/stu_title.htm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pPr algn="ctr">
              <a:buNone/>
            </a:pPr>
            <a:r>
              <a:rPr lang="en-US" sz="3600" dirty="0" smtClean="0"/>
              <a:t>Lecture 1</a:t>
            </a:r>
          </a:p>
          <a:p>
            <a:pPr algn="ctr">
              <a:buNone/>
            </a:pPr>
            <a:r>
              <a:rPr lang="tr-TR" sz="3600" dirty="0" err="1" smtClean="0"/>
              <a:t>February</a:t>
            </a:r>
            <a:r>
              <a:rPr lang="tr-TR" sz="3600" dirty="0" smtClean="0"/>
              <a:t> 27</a:t>
            </a:r>
            <a:endParaRPr lang="tr-TR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2400"/>
              </a:spcAft>
            </a:pPr>
            <a:r>
              <a:rPr lang="en-US" dirty="0" smtClean="0"/>
              <a:t> Econ 100 </a:t>
            </a:r>
            <a:br>
              <a:rPr lang="en-US" dirty="0" smtClean="0"/>
            </a:br>
            <a:r>
              <a:rPr lang="en-US" dirty="0" smtClean="0"/>
              <a:t>Principles of Economics</a:t>
            </a:r>
            <a:br>
              <a:rPr lang="en-US" dirty="0" smtClean="0"/>
            </a:br>
            <a:r>
              <a:rPr lang="en-US" dirty="0" err="1" smtClean="0"/>
              <a:t>Serda</a:t>
            </a:r>
            <a:r>
              <a:rPr lang="en-US" dirty="0" smtClean="0"/>
              <a:t> </a:t>
            </a:r>
            <a:r>
              <a:rPr lang="en-US" dirty="0" err="1" smtClean="0"/>
              <a:t>Selin</a:t>
            </a:r>
            <a:r>
              <a:rPr lang="tr-TR" dirty="0" smtClean="0"/>
              <a:t> Öztürk</a:t>
            </a:r>
            <a:endParaRPr lang="tr-T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7142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hlinkClick r:id="rId2"/>
              </a:rPr>
              <a:t>Digital Dementia: Your Smart Phone Is Giving You Brain Damage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579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56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4348" y="1500174"/>
            <a:ext cx="7772400" cy="10477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Enough about grades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ku.blackboard.com</a:t>
            </a:r>
            <a:endParaRPr lang="en-US" sz="2200" dirty="0" smtClean="0"/>
          </a:p>
          <a:p>
            <a:pPr lvl="1"/>
            <a:r>
              <a:rPr lang="en-US" dirty="0"/>
              <a:t>syllabus</a:t>
            </a:r>
          </a:p>
          <a:p>
            <a:pPr lvl="1"/>
            <a:r>
              <a:rPr lang="en-US" dirty="0"/>
              <a:t>lecture notes (posted after class)</a:t>
            </a:r>
          </a:p>
          <a:p>
            <a:pPr lvl="1"/>
            <a:r>
              <a:rPr lang="tr-TR" dirty="0" err="1" smtClean="0"/>
              <a:t>assignments</a:t>
            </a:r>
            <a:endParaRPr lang="en-US" dirty="0"/>
          </a:p>
          <a:p>
            <a:pPr lvl="1"/>
            <a:r>
              <a:rPr lang="en-US" dirty="0"/>
              <a:t>past exams + answers (1 week before the exams)</a:t>
            </a:r>
          </a:p>
          <a:p>
            <a:pPr lvl="1"/>
            <a:r>
              <a:rPr lang="en-US" dirty="0"/>
              <a:t>information: exam date topics, classroom </a:t>
            </a:r>
          </a:p>
          <a:p>
            <a:pPr lvl="1"/>
            <a:r>
              <a:rPr lang="en-US" dirty="0"/>
              <a:t>information about office hours, the TA’s office hours</a:t>
            </a:r>
          </a:p>
          <a:p>
            <a:pPr lvl="1"/>
            <a:r>
              <a:rPr lang="en-US" dirty="0"/>
              <a:t>readings </a:t>
            </a:r>
          </a:p>
          <a:p>
            <a:pPr marL="320040" lvl="1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Lecture Notes.</a:t>
            </a:r>
          </a:p>
          <a:p>
            <a:pPr lvl="1"/>
            <a:r>
              <a:rPr lang="en-US" sz="2400" dirty="0" smtClean="0"/>
              <a:t>Fairly detailed, regularly updated. But no substitute for lectures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Study tips.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Solve the past exams (to be posted 1 week before exams)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Do the </a:t>
            </a:r>
            <a:r>
              <a:rPr lang="tr-TR" sz="2400" dirty="0" err="1" smtClean="0"/>
              <a:t>assignments</a:t>
            </a:r>
            <a:r>
              <a:rPr lang="en-US" sz="2400" dirty="0" smtClean="0"/>
              <a:t>: very important,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Go over lecture notes,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Go to Econ 100 KOLT tutors office hours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Come </a:t>
            </a:r>
            <a:r>
              <a:rPr lang="en-US" sz="2400" dirty="0"/>
              <a:t>to my office </a:t>
            </a:r>
            <a:r>
              <a:rPr lang="en-US" sz="2400" dirty="0" smtClean="0"/>
              <a:t>hours. </a:t>
            </a:r>
            <a:r>
              <a:rPr lang="en-US" sz="2400" dirty="0"/>
              <a:t>(send me an email a day before to set up an appointment)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Read the book. </a:t>
            </a:r>
          </a:p>
        </p:txBody>
      </p:sp>
    </p:spTree>
    <p:extLst>
      <p:ext uri="{BB962C8B-B14F-4D97-AF65-F5344CB8AC3E}">
        <p14:creationId xmlns:p14="http://schemas.microsoft.com/office/powerpoint/2010/main" val="17725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Exams (very similar to past exams)</a:t>
            </a:r>
          </a:p>
          <a:p>
            <a:pPr lvl="1"/>
            <a:r>
              <a:rPr lang="en-US" sz="2400" dirty="0" smtClean="0"/>
              <a:t>Multiple choice questions + a few short answer questions- simple math calculations. No essays.</a:t>
            </a:r>
          </a:p>
          <a:p>
            <a:pPr lvl="1"/>
            <a:r>
              <a:rPr lang="en-US" sz="2400" dirty="0" smtClean="0"/>
              <a:t>Exams are not difficult!</a:t>
            </a:r>
          </a:p>
        </p:txBody>
      </p:sp>
    </p:spTree>
    <p:extLst>
      <p:ext uri="{BB962C8B-B14F-4D97-AF65-F5344CB8AC3E}">
        <p14:creationId xmlns:p14="http://schemas.microsoft.com/office/powerpoint/2010/main" val="2710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After Econ100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Econ201 Microeconomics</a:t>
            </a:r>
          </a:p>
          <a:p>
            <a:pPr lvl="1"/>
            <a:r>
              <a:rPr lang="en-US" sz="2400" dirty="0" smtClean="0"/>
              <a:t>Studies the behavior of individual units (consumers and firms); the demand and supply of individual goods and services.</a:t>
            </a:r>
          </a:p>
          <a:p>
            <a:pPr lvl="1"/>
            <a:r>
              <a:rPr lang="en-US" sz="2400" dirty="0" smtClean="0"/>
              <a:t>More abstract/mathematical than Econ202</a:t>
            </a:r>
          </a:p>
          <a:p>
            <a:pPr lvl="1"/>
            <a:r>
              <a:rPr lang="en-US" sz="2400" dirty="0" smtClean="0"/>
              <a:t>But it is a must if you want to learn economics</a:t>
            </a:r>
          </a:p>
          <a:p>
            <a:pPr lvl="1"/>
            <a:r>
              <a:rPr lang="en-US" sz="2400" dirty="0" smtClean="0"/>
              <a:t>Highly recommended for BA majors!</a:t>
            </a:r>
          </a:p>
        </p:txBody>
      </p:sp>
    </p:spTree>
    <p:extLst>
      <p:ext uri="{BB962C8B-B14F-4D97-AF65-F5344CB8AC3E}">
        <p14:creationId xmlns:p14="http://schemas.microsoft.com/office/powerpoint/2010/main" val="168051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After Econ100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Econ202 Macroeconomics</a:t>
            </a:r>
          </a:p>
          <a:p>
            <a:pPr lvl="1"/>
            <a:r>
              <a:rPr lang="en-US" sz="2400" dirty="0" smtClean="0"/>
              <a:t>Studies aggregated indicators such as GDP, unemployment, and inflation, tries to understand how the whole economy functions.</a:t>
            </a:r>
          </a:p>
          <a:p>
            <a:pPr lvl="1"/>
            <a:r>
              <a:rPr lang="en-US" sz="2400" dirty="0" smtClean="0"/>
              <a:t>Always in the news, and on TV: economic growth, exports, imports, central bank. Interest rate, current account deficit, inflation, exchange rates, etc.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206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Book recommendations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200094"/>
            <a:ext cx="3456384" cy="207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752" y="476672"/>
            <a:ext cx="3057128" cy="458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02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Economics: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The User's Guide: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 Pelican Introduction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Pelican Books 2014</a:t>
            </a:r>
            <a:endParaRPr lang="tr-T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3928" y="996950"/>
            <a:ext cx="320040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12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Econ 100: Goals and objectives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Econ100 is one of the very few courses that everyone must take (almost no alternative)</a:t>
            </a:r>
          </a:p>
          <a:p>
            <a:endParaRPr lang="en-US" sz="2400" dirty="0" smtClean="0"/>
          </a:p>
          <a:p>
            <a:r>
              <a:rPr lang="en-US" sz="2400" dirty="0" smtClean="0"/>
              <a:t>I think we can turn this into pleasure and </a:t>
            </a:r>
          </a:p>
          <a:p>
            <a:pPr marL="1436688"/>
            <a:r>
              <a:rPr lang="en-US" sz="2400" dirty="0" smtClean="0"/>
              <a:t>Be happy</a:t>
            </a:r>
          </a:p>
          <a:p>
            <a:pPr marL="1836738" lvl="1"/>
            <a:r>
              <a:rPr lang="en-US" sz="2000" dirty="0" smtClean="0"/>
              <a:t>School means leisure, discussion (from Greek </a:t>
            </a:r>
            <a:r>
              <a:rPr lang="en-US" sz="2000" i="1" dirty="0" err="1" smtClean="0"/>
              <a:t>schole</a:t>
            </a:r>
            <a:r>
              <a:rPr lang="en-US" sz="2000" dirty="0" smtClean="0"/>
              <a:t>)</a:t>
            </a:r>
          </a:p>
          <a:p>
            <a:pPr marL="1436688"/>
            <a:r>
              <a:rPr lang="en-US" sz="2400" dirty="0" smtClean="0"/>
              <a:t>Learn some economics</a:t>
            </a:r>
          </a:p>
          <a:p>
            <a:pPr marL="1436688"/>
            <a:r>
              <a:rPr lang="en-US" sz="2400" dirty="0" smtClean="0"/>
              <a:t>Get good grades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Lecture plan</a:t>
            </a:r>
            <a:endParaRPr lang="tr-TR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8229600" cy="4754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Syllabus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Book. Lecture Notes. Study tips. Exams. Grading. Make ups.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My course (and book) recommendations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After Econ100:  Econ201 and Econ202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A very short case study:  What would you do, if you were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Now…</a:t>
            </a:r>
            <a:endParaRPr lang="tr-T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2 minutes lecture on </a:t>
            </a:r>
          </a:p>
          <a:p>
            <a:r>
              <a:rPr lang="en-US" dirty="0" smtClean="0"/>
              <a:t>“What is economics?”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30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Economics is about economy?</a:t>
            </a:r>
          </a:p>
          <a:p>
            <a:r>
              <a:rPr lang="en-US" dirty="0" smtClean="0"/>
              <a:t>95 percent of economics is common sense?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ade to look difficult, with the use of jargons and mathematics</a:t>
            </a:r>
          </a:p>
          <a:p>
            <a:pPr lvl="1"/>
            <a:endParaRPr lang="en-US" dirty="0"/>
          </a:p>
          <a:p>
            <a:r>
              <a:rPr lang="en-US" dirty="0" smtClean="0"/>
              <a:t>Definition: Economics is the study (or science?) of allocation of scarce resources.</a:t>
            </a:r>
          </a:p>
          <a:p>
            <a:r>
              <a:rPr lang="en-US" dirty="0" smtClean="0"/>
              <a:t>It is about individual behavior and mainly about rational behavior. What does rational mean? A highly loaded and controversial  concept.</a:t>
            </a:r>
          </a:p>
        </p:txBody>
      </p:sp>
    </p:spTree>
    <p:extLst>
      <p:ext uri="{BB962C8B-B14F-4D97-AF65-F5344CB8AC3E}">
        <p14:creationId xmlns:p14="http://schemas.microsoft.com/office/powerpoint/2010/main" val="3339863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short case study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You </a:t>
            </a:r>
            <a:r>
              <a:rPr lang="en-US" sz="2400" dirty="0"/>
              <a:t>are </a:t>
            </a:r>
            <a:r>
              <a:rPr lang="en-US" sz="2400" dirty="0" smtClean="0"/>
              <a:t>the general manager of </a:t>
            </a:r>
            <a:r>
              <a:rPr lang="en-US" sz="2400" dirty="0"/>
              <a:t>IL JK company. </a:t>
            </a:r>
            <a:endParaRPr lang="en-US" sz="2400" dirty="0" smtClean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The </a:t>
            </a:r>
            <a:r>
              <a:rPr lang="en-US" sz="2400" dirty="0"/>
              <a:t>company provides extermination services (</a:t>
            </a:r>
            <a:r>
              <a:rPr lang="en-US" sz="2400" dirty="0" err="1"/>
              <a:t>böcek</a:t>
            </a:r>
            <a:r>
              <a:rPr lang="en-US" sz="2400" dirty="0"/>
              <a:t> </a:t>
            </a:r>
            <a:r>
              <a:rPr lang="en-US" sz="2400" dirty="0" err="1"/>
              <a:t>ilaçlama</a:t>
            </a:r>
            <a:r>
              <a:rPr lang="en-US" sz="2400" dirty="0" smtClean="0"/>
              <a:t>).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There are some administrative personnel who </a:t>
            </a:r>
            <a:r>
              <a:rPr lang="en-US" sz="2400" dirty="0"/>
              <a:t>cannot be </a:t>
            </a:r>
            <a:r>
              <a:rPr lang="en-US" sz="2400" dirty="0" smtClean="0"/>
              <a:t>fired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  and …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196 workers </a:t>
            </a:r>
            <a:r>
              <a:rPr lang="en-US" sz="2400" dirty="0"/>
              <a:t>who do the actual extermination work and can be fired.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More information… 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The </a:t>
            </a:r>
            <a:r>
              <a:rPr lang="en-US" sz="2400" dirty="0"/>
              <a:t>company </a:t>
            </a:r>
            <a:r>
              <a:rPr lang="en-US" sz="2400" dirty="0" smtClean="0"/>
              <a:t>started 5 </a:t>
            </a:r>
            <a:r>
              <a:rPr lang="en-US" sz="2400" dirty="0"/>
              <a:t>years </a:t>
            </a:r>
            <a:r>
              <a:rPr lang="en-US" sz="2400" dirty="0" smtClean="0"/>
              <a:t>ago.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It is </a:t>
            </a:r>
            <a:r>
              <a:rPr lang="en-US" sz="2400" dirty="0"/>
              <a:t>owned by three families. </a:t>
            </a:r>
            <a:endParaRPr lang="en-US" sz="2400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The </a:t>
            </a:r>
            <a:r>
              <a:rPr lang="en-US" sz="2400" dirty="0"/>
              <a:t>work requires only a low level of skills so that each worker requires only one week of training. </a:t>
            </a:r>
            <a:endParaRPr lang="en-US" sz="2400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Almost all workers </a:t>
            </a:r>
            <a:r>
              <a:rPr lang="en-US" sz="2400" dirty="0"/>
              <a:t>have been with the company for </a:t>
            </a:r>
            <a:r>
              <a:rPr lang="en-US" sz="2400" dirty="0" smtClean="0"/>
              <a:t>3 to 5 years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The </a:t>
            </a:r>
            <a:r>
              <a:rPr lang="en-US" sz="2400" dirty="0"/>
              <a:t>company pays its workers more </a:t>
            </a:r>
            <a:r>
              <a:rPr lang="en-US" sz="2400" dirty="0" smtClean="0"/>
              <a:t>than the minimum </a:t>
            </a:r>
            <a:r>
              <a:rPr lang="en-US" sz="2400" dirty="0"/>
              <a:t>wage. </a:t>
            </a:r>
            <a:r>
              <a:rPr lang="en-US" sz="2400" dirty="0" smtClean="0"/>
              <a:t>The workers’ wages, including </a:t>
            </a:r>
            <a:r>
              <a:rPr lang="en-US" sz="2400" dirty="0"/>
              <a:t>overtime, </a:t>
            </a:r>
            <a:r>
              <a:rPr lang="en-US" sz="2400" dirty="0" smtClean="0"/>
              <a:t>are between </a:t>
            </a:r>
            <a:r>
              <a:rPr lang="tr-TR" sz="2400" dirty="0"/>
              <a:t>9</a:t>
            </a:r>
            <a:r>
              <a:rPr lang="en-US" sz="2400" dirty="0" smtClean="0"/>
              <a:t>,500TL </a:t>
            </a:r>
            <a:r>
              <a:rPr lang="en-US" sz="2400" dirty="0"/>
              <a:t>and </a:t>
            </a:r>
            <a:r>
              <a:rPr lang="en-US" sz="2400" dirty="0" smtClean="0"/>
              <a:t>1</a:t>
            </a:r>
            <a:r>
              <a:rPr lang="tr-TR" sz="2400" dirty="0" smtClean="0"/>
              <a:t>0</a:t>
            </a:r>
            <a:r>
              <a:rPr lang="en-US" sz="2400" dirty="0" smtClean="0"/>
              <a:t>,</a:t>
            </a:r>
            <a:r>
              <a:rPr lang="tr-TR" sz="2400" dirty="0"/>
              <a:t>2</a:t>
            </a:r>
            <a:r>
              <a:rPr lang="en-US" sz="2400" dirty="0" smtClean="0"/>
              <a:t>00TL </a:t>
            </a:r>
            <a:r>
              <a:rPr lang="en-US" sz="2400" dirty="0"/>
              <a:t>per </a:t>
            </a:r>
            <a:r>
              <a:rPr lang="en-US" sz="2400" dirty="0" smtClean="0"/>
              <a:t>month.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The </a:t>
            </a:r>
            <a:r>
              <a:rPr lang="en-US" sz="2400" dirty="0"/>
              <a:t>minimum wage </a:t>
            </a:r>
            <a:r>
              <a:rPr lang="en-US" sz="2400" dirty="0" smtClean="0"/>
              <a:t>is about </a:t>
            </a:r>
            <a:r>
              <a:rPr lang="tr-TR" sz="2400" dirty="0" smtClean="0"/>
              <a:t>85</a:t>
            </a:r>
            <a:r>
              <a:rPr lang="en-US" sz="2400" dirty="0" smtClean="0"/>
              <a:t>00 TL.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The </a:t>
            </a:r>
            <a:r>
              <a:rPr lang="en-US" sz="2400" dirty="0"/>
              <a:t>company </a:t>
            </a:r>
            <a:r>
              <a:rPr lang="en-US" sz="2400" dirty="0" smtClean="0"/>
              <a:t>gives </a:t>
            </a:r>
            <a:r>
              <a:rPr lang="en-US" sz="2400" dirty="0"/>
              <a:t>its </a:t>
            </a:r>
            <a:r>
              <a:rPr lang="en-US" sz="2400" dirty="0" smtClean="0"/>
              <a:t>workers all </a:t>
            </a:r>
            <a:r>
              <a:rPr lang="en-US" sz="2400" dirty="0"/>
              <a:t>the </a:t>
            </a:r>
            <a:r>
              <a:rPr lang="en-US" sz="2400" dirty="0" smtClean="0"/>
              <a:t>benefits </a:t>
            </a:r>
            <a:r>
              <a:rPr lang="en-US" sz="2400" dirty="0"/>
              <a:t>required by law</a:t>
            </a:r>
            <a:r>
              <a:rPr lang="en-US" sz="2400" dirty="0" smtClean="0"/>
              <a:t>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situation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Until </a:t>
            </a:r>
            <a:r>
              <a:rPr lang="en-US" sz="2400" dirty="0"/>
              <a:t>recently, the company was very </a:t>
            </a:r>
            <a:r>
              <a:rPr lang="en-US" sz="2400" dirty="0" smtClean="0"/>
              <a:t>profitable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As </a:t>
            </a:r>
            <a:r>
              <a:rPr lang="en-US" sz="2400" dirty="0"/>
              <a:t>a result of the continuing recession, however, there has been a </a:t>
            </a:r>
            <a:r>
              <a:rPr lang="en-US" sz="2400" dirty="0" smtClean="0"/>
              <a:t>big decrease </a:t>
            </a:r>
            <a:r>
              <a:rPr lang="en-US" sz="2400" dirty="0"/>
              <a:t>in </a:t>
            </a:r>
            <a:r>
              <a:rPr lang="en-US" sz="2400" dirty="0" smtClean="0"/>
              <a:t>profits </a:t>
            </a:r>
            <a:r>
              <a:rPr lang="en-US" sz="2400" b="1" i="1" u="sng" dirty="0">
                <a:solidFill>
                  <a:srgbClr val="FF0000"/>
                </a:solidFill>
              </a:rPr>
              <a:t>though the company is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making profits.</a:t>
            </a:r>
            <a:r>
              <a:rPr lang="en-US" sz="2400" dirty="0" smtClean="0"/>
              <a:t> </a:t>
            </a:r>
            <a:endParaRPr lang="tr-TR" sz="2400" dirty="0"/>
          </a:p>
          <a:p>
            <a:pPr marL="0" indent="0">
              <a:spcBef>
                <a:spcPts val="0"/>
              </a:spcBef>
              <a:spcAft>
                <a:spcPts val="2400"/>
              </a:spcAft>
            </a:pP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big decision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You will soon have a meeting with the owners and your management team must decide how many workers to lay off. 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IL JK’s Finance Department has prepared the following forecast of annual profits: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</a:t>
            </a:r>
            <a:endParaRPr lang="tr-TR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378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1015"/>
                <a:gridCol w="3481385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Number of workers who will</a:t>
                      </a:r>
                      <a:endParaRPr lang="tr-TR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continue to be employed</a:t>
                      </a:r>
                      <a:endParaRPr lang="tr-TR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>
                          <a:latin typeface="Calibri"/>
                          <a:ea typeface="Calibri"/>
                          <a:cs typeface="Times New Roman"/>
                        </a:rPr>
                        <a:t>Expected annual proﬁt</a:t>
                      </a:r>
                      <a:endParaRPr lang="tr-TR" sz="2400" baseline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>
                          <a:latin typeface="Calibri"/>
                          <a:ea typeface="Calibri"/>
                          <a:cs typeface="Times New Roman"/>
                        </a:rPr>
                        <a:t>in TL, millions</a:t>
                      </a:r>
                      <a:endParaRPr lang="tr-TR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0 (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Times New Roman"/>
                        </a:rPr>
                        <a:t>all the workers will be laid off</a:t>
                      </a: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tr-TR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>
                          <a:latin typeface="Calibri"/>
                          <a:ea typeface="Calibri"/>
                          <a:cs typeface="Times New Roman"/>
                        </a:rPr>
                        <a:t>Loss of 8</a:t>
                      </a:r>
                      <a:endParaRPr lang="tr-TR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50 (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Times New Roman"/>
                        </a:rPr>
                        <a:t>146 workers will be laid off</a:t>
                      </a: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tr-TR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>
                          <a:latin typeface="Calibri"/>
                          <a:ea typeface="Calibri"/>
                          <a:cs typeface="Times New Roman"/>
                        </a:rPr>
                        <a:t>Profit of 1</a:t>
                      </a:r>
                      <a:endParaRPr lang="tr-TR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65 (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Times New Roman"/>
                        </a:rPr>
                        <a:t>131 workers will be laid off</a:t>
                      </a: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tr-TR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>
                          <a:latin typeface="Calibri"/>
                          <a:ea typeface="Calibri"/>
                          <a:cs typeface="Times New Roman"/>
                        </a:rPr>
                        <a:t>Profit of 1.5</a:t>
                      </a:r>
                      <a:endParaRPr lang="tr-TR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100 (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Times New Roman"/>
                        </a:rPr>
                        <a:t>96 workers will be laid off</a:t>
                      </a: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tr-TR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>
                          <a:latin typeface="Calibri"/>
                          <a:ea typeface="Calibri"/>
                          <a:cs typeface="Times New Roman"/>
                        </a:rPr>
                        <a:t>Profit of 2</a:t>
                      </a:r>
                      <a:endParaRPr lang="tr-TR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144 (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Times New Roman"/>
                        </a:rPr>
                        <a:t>52 workers will be laid off</a:t>
                      </a: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tr-TR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>
                          <a:latin typeface="Calibri"/>
                          <a:ea typeface="Calibri"/>
                          <a:cs typeface="Times New Roman"/>
                        </a:rPr>
                        <a:t>Profit of 1.6</a:t>
                      </a:r>
                      <a:endParaRPr lang="tr-TR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170 (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Times New Roman"/>
                        </a:rPr>
                        <a:t>26 workers will be laid off</a:t>
                      </a: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  <a:endParaRPr lang="tr-TR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>
                          <a:latin typeface="Calibri"/>
                          <a:ea typeface="Calibri"/>
                          <a:cs typeface="Times New Roman"/>
                        </a:rPr>
                        <a:t>Profit of 1</a:t>
                      </a:r>
                      <a:endParaRPr lang="tr-TR" sz="24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196 (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Times New Roman"/>
                        </a:rPr>
                        <a:t>no layoffs</a:t>
                      </a: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tr-TR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Calibri"/>
                          <a:ea typeface="Calibri"/>
                          <a:cs typeface="Times New Roman"/>
                        </a:rPr>
                        <a:t>Profit of 0.4</a:t>
                      </a:r>
                      <a:endParaRPr lang="tr-TR" sz="24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770" marR="6477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Your recommendation?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062038" indent="-342900">
              <a:spcBef>
                <a:spcPts val="600"/>
              </a:spcBef>
            </a:pPr>
            <a:endParaRPr lang="tr-TR" sz="2400" dirty="0" smtClean="0"/>
          </a:p>
          <a:p>
            <a:pPr marL="1290638" indent="-571500">
              <a:spcBef>
                <a:spcPts val="600"/>
              </a:spcBef>
            </a:pPr>
            <a:r>
              <a:rPr lang="tr-TR" sz="3600" dirty="0" err="1" smtClean="0"/>
              <a:t>Send</a:t>
            </a:r>
            <a:r>
              <a:rPr lang="tr-TR" sz="3600" dirty="0" smtClean="0"/>
              <a:t> me </a:t>
            </a:r>
            <a:r>
              <a:rPr lang="tr-TR" sz="3600" dirty="0" err="1" smtClean="0"/>
              <a:t>your</a:t>
            </a:r>
            <a:r>
              <a:rPr lang="tr-TR" sz="3600" dirty="0" smtClean="0"/>
              <a:t> </a:t>
            </a:r>
            <a:r>
              <a:rPr lang="tr-TR" sz="3600" dirty="0" err="1" smtClean="0"/>
              <a:t>recommendations</a:t>
            </a:r>
            <a:r>
              <a:rPr lang="tr-TR" sz="3600" dirty="0" smtClean="0"/>
              <a:t> </a:t>
            </a:r>
            <a:r>
              <a:rPr lang="tr-TR" sz="3600" dirty="0" err="1" smtClean="0"/>
              <a:t>by</a:t>
            </a:r>
            <a:r>
              <a:rPr lang="tr-TR" sz="3600" dirty="0" smtClean="0"/>
              <a:t> </a:t>
            </a:r>
            <a:r>
              <a:rPr lang="tr-TR" sz="3600" dirty="0" err="1" smtClean="0"/>
              <a:t>email</a:t>
            </a:r>
            <a:r>
              <a:rPr lang="tr-TR" sz="3600" dirty="0" smtClean="0"/>
              <a:t> </a:t>
            </a:r>
            <a:r>
              <a:rPr lang="tr-TR" sz="3600" dirty="0" err="1" smtClean="0"/>
              <a:t>till</a:t>
            </a:r>
            <a:r>
              <a:rPr lang="tr-TR" sz="3600" dirty="0" smtClean="0"/>
              <a:t> </a:t>
            </a:r>
            <a:r>
              <a:rPr lang="tr-TR" sz="3600" dirty="0" err="1" smtClean="0"/>
              <a:t>tonight</a:t>
            </a:r>
            <a:r>
              <a:rPr lang="tr-TR" sz="3600" dirty="0" smtClean="0"/>
              <a:t> 8 </a:t>
            </a:r>
            <a:r>
              <a:rPr lang="tr-TR" sz="3600" dirty="0" err="1" smtClean="0"/>
              <a:t>pm</a:t>
            </a:r>
            <a:r>
              <a:rPr lang="tr-TR" sz="3600" dirty="0" smtClean="0"/>
              <a:t>.</a:t>
            </a:r>
          </a:p>
          <a:p>
            <a:pPr marL="1290638" indent="-571500">
              <a:spcBef>
                <a:spcPts val="600"/>
              </a:spcBef>
            </a:pPr>
            <a:endParaRPr lang="tr-TR" sz="3600"/>
          </a:p>
          <a:p>
            <a:pPr marL="1290638" indent="-571500">
              <a:spcBef>
                <a:spcPts val="600"/>
              </a:spcBef>
            </a:pPr>
            <a:r>
              <a:rPr lang="tr-TR" sz="3600" smtClean="0"/>
              <a:t>I </a:t>
            </a:r>
            <a:r>
              <a:rPr lang="tr-TR" sz="3600" dirty="0" err="1" smtClean="0"/>
              <a:t>will</a:t>
            </a:r>
            <a:r>
              <a:rPr lang="tr-TR" sz="3600" dirty="0" smtClean="0"/>
              <a:t> </a:t>
            </a:r>
            <a:r>
              <a:rPr lang="tr-TR" sz="3600" dirty="0" err="1" smtClean="0"/>
              <a:t>show</a:t>
            </a:r>
            <a:r>
              <a:rPr lang="tr-TR" sz="3600" dirty="0" smtClean="0"/>
              <a:t> </a:t>
            </a:r>
            <a:r>
              <a:rPr lang="tr-TR" sz="3600" dirty="0" err="1" smtClean="0"/>
              <a:t>you</a:t>
            </a:r>
            <a:r>
              <a:rPr lang="tr-TR" sz="3600" dirty="0" smtClean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results</a:t>
            </a:r>
            <a:r>
              <a:rPr lang="tr-TR" sz="3600" dirty="0" smtClean="0"/>
              <a:t> on </a:t>
            </a:r>
            <a:r>
              <a:rPr lang="tr-TR" sz="3600" dirty="0" err="1" smtClean="0"/>
              <a:t>Wednesday</a:t>
            </a:r>
            <a:r>
              <a:rPr lang="tr-TR" sz="3600" dirty="0" smtClean="0"/>
              <a:t> in </a:t>
            </a:r>
            <a:r>
              <a:rPr lang="tr-TR" sz="3600" dirty="0" err="1" smtClean="0"/>
              <a:t>lecture</a:t>
            </a:r>
            <a:r>
              <a:rPr lang="tr-TR" sz="3600" dirty="0" smtClean="0"/>
              <a:t> time </a:t>
            </a:r>
          </a:p>
          <a:p>
            <a:pPr marL="719138" indent="0">
              <a:spcBef>
                <a:spcPts val="600"/>
              </a:spcBef>
              <a:buNone/>
            </a:pP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28"/>
            <a:ext cx="7671637" cy="361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683568" y="3972197"/>
            <a:ext cx="8003232" cy="262515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Your recommendation: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I recommend continuing to employ ______ of the 196 workers in the company.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Why? A brief justification for you decision: ________________</a:t>
            </a:r>
            <a:endParaRPr lang="tr-TR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___________________________________________________</a:t>
            </a:r>
            <a:endParaRPr 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book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4546848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Economics, 2e.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Gregory </a:t>
            </a:r>
            <a:r>
              <a:rPr lang="en-US" sz="2400" dirty="0" err="1" smtClean="0"/>
              <a:t>Mankiw</a:t>
            </a:r>
            <a:r>
              <a:rPr lang="en-US" sz="2400" dirty="0" smtClean="0"/>
              <a:t> &amp; Mark Taylor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tr-TR" sz="2400" dirty="0" smtClean="0"/>
              <a:t>928</a:t>
            </a:r>
            <a:r>
              <a:rPr lang="en-US" sz="2400" dirty="0" smtClean="0"/>
              <a:t> </a:t>
            </a:r>
            <a:r>
              <a:rPr lang="tr-TR" sz="2400" dirty="0" smtClean="0"/>
              <a:t>p</a:t>
            </a:r>
            <a:r>
              <a:rPr lang="en-US" sz="2400" dirty="0" smtClean="0"/>
              <a:t>ages, 28x22.3cm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tr-TR" sz="2400" dirty="0" err="1" smtClean="0"/>
              <a:t>Shipping</a:t>
            </a:r>
            <a:r>
              <a:rPr lang="tr-TR" sz="2400" dirty="0" smtClean="0"/>
              <a:t> </a:t>
            </a:r>
            <a:r>
              <a:rPr lang="tr-TR" sz="2400" dirty="0" err="1" smtClean="0"/>
              <a:t>Weight</a:t>
            </a:r>
            <a:r>
              <a:rPr lang="tr-TR" sz="2400" dirty="0" smtClean="0"/>
              <a:t>: 4.1 </a:t>
            </a:r>
            <a:r>
              <a:rPr lang="tr-TR" sz="2400" dirty="0" err="1" smtClean="0"/>
              <a:t>pounds</a:t>
            </a:r>
            <a:endParaRPr lang="en-US" sz="24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Book website: </a:t>
            </a:r>
            <a:r>
              <a:rPr lang="en-US" sz="2400" dirty="0" smtClean="0">
                <a:hlinkClick r:id="rId2"/>
              </a:rPr>
              <a:t>http://cws.cengage.co.uk/mankiw_taylor2/students/stu_title.htm</a:t>
            </a:r>
            <a:r>
              <a:rPr lang="en-US" sz="2400" dirty="0" smtClean="0"/>
              <a:t> 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933950" y="2528765"/>
            <a:ext cx="3749675" cy="241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the lecture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common question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we have to buy the book? No.</a:t>
            </a:r>
            <a:endParaRPr lang="tr-TR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Another common question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Professor: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	Could you give me consent?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	Please give me consent.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	You should give me consent.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	Give me consent.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	Please let me in.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	Let me in.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Grading</a:t>
            </a:r>
            <a:br>
              <a:rPr lang="en-US" sz="3200" dirty="0" smtClean="0"/>
            </a:b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One midterm exam, one final exam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assignments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tr-TR" sz="2400" dirty="0" err="1" smtClean="0"/>
              <a:t>Assignments</a:t>
            </a:r>
            <a:r>
              <a:rPr lang="tr-TR" sz="2400" dirty="0" smtClean="0"/>
              <a:t> </a:t>
            </a:r>
            <a:r>
              <a:rPr lang="tr-TR" sz="2400" dirty="0" err="1" smtClean="0"/>
              <a:t>weekly</a:t>
            </a:r>
            <a:r>
              <a:rPr lang="tr-TR" sz="2400" dirty="0" smtClean="0"/>
              <a:t> </a:t>
            </a:r>
            <a:r>
              <a:rPr lang="tr-TR" sz="2400" dirty="0" err="1" smtClean="0"/>
              <a:t>starting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</a:t>
            </a:r>
            <a:r>
              <a:rPr lang="tr-TR" sz="2400" dirty="0" err="1" smtClean="0"/>
              <a:t>next</a:t>
            </a:r>
            <a:r>
              <a:rPr lang="tr-TR" sz="2400" dirty="0" smtClean="0"/>
              <a:t> </a:t>
            </a:r>
            <a:r>
              <a:rPr lang="tr-TR" sz="2400" dirty="0" err="1" smtClean="0"/>
              <a:t>week</a:t>
            </a:r>
            <a:r>
              <a:rPr lang="tr-TR" sz="2400" dirty="0" smtClean="0"/>
              <a:t>. </a:t>
            </a:r>
            <a:r>
              <a:rPr lang="tr-TR" sz="2400" dirty="0" err="1" smtClean="0"/>
              <a:t>You</a:t>
            </a:r>
            <a:r>
              <a:rPr lang="tr-TR" sz="2400" dirty="0" smtClean="0"/>
              <a:t> </a:t>
            </a:r>
            <a:r>
              <a:rPr lang="tr-TR" sz="2400" dirty="0" err="1" smtClean="0"/>
              <a:t>will</a:t>
            </a:r>
            <a:r>
              <a:rPr lang="tr-TR" sz="2400" dirty="0" smtClean="0"/>
              <a:t> </a:t>
            </a:r>
            <a:r>
              <a:rPr lang="tr-TR" sz="2400" dirty="0" err="1" smtClean="0"/>
              <a:t>solve</a:t>
            </a:r>
            <a:r>
              <a:rPr lang="tr-TR" sz="2400" dirty="0" smtClean="0"/>
              <a:t> </a:t>
            </a:r>
            <a:r>
              <a:rPr lang="tr-TR" sz="2400" dirty="0" err="1" smtClean="0"/>
              <a:t>them</a:t>
            </a:r>
            <a:r>
              <a:rPr lang="tr-TR" sz="2400" dirty="0" smtClean="0"/>
              <a:t> online.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Midterm exam: week 8 (+2/-1 week)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Final </a:t>
            </a:r>
            <a:r>
              <a:rPr lang="en-US" sz="2400" dirty="0"/>
              <a:t>e</a:t>
            </a:r>
            <a:r>
              <a:rPr lang="en-US" sz="2400" dirty="0" smtClean="0"/>
              <a:t>xam: during finals period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b</a:t>
            </a:r>
            <a:r>
              <a:rPr lang="en-US" dirty="0" smtClean="0"/>
              <a:t>oth scheduled by the Registrar’s Office.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MAKE UP exams: </a:t>
            </a:r>
          </a:p>
          <a:p>
            <a:pPr lvl="1"/>
            <a:r>
              <a:rPr lang="en-US" sz="2400" dirty="0" smtClean="0"/>
              <a:t>not more difficult than regular exams </a:t>
            </a:r>
          </a:p>
          <a:p>
            <a:pPr lvl="1"/>
            <a:r>
              <a:rPr lang="en-US" sz="2400" dirty="0" smtClean="0"/>
              <a:t>must have a valid excuse.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Grading: MAKE UP exams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ea typeface="Calibri"/>
              </a:rPr>
              <a:t>If you are going to miss an exam you must 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Calibri"/>
              </a:rPr>
              <a:t>(1) </a:t>
            </a:r>
            <a:r>
              <a:rPr lang="en-US" sz="2400" b="1" dirty="0" smtClean="0">
                <a:solidFill>
                  <a:srgbClr val="000000"/>
                </a:solidFill>
                <a:ea typeface="Calibri"/>
              </a:rPr>
              <a:t>send me an email</a:t>
            </a:r>
            <a:r>
              <a:rPr lang="en-US" sz="2400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Calibri"/>
              </a:rPr>
              <a:t>before</a:t>
            </a:r>
            <a:r>
              <a:rPr lang="en-US" sz="2400" dirty="0" smtClean="0">
                <a:solidFill>
                  <a:srgbClr val="000000"/>
                </a:solidFill>
                <a:ea typeface="Calibri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Calibri"/>
              </a:rPr>
              <a:t>the exam </a:t>
            </a:r>
            <a:r>
              <a:rPr lang="en-US" sz="2400" dirty="0" smtClean="0">
                <a:solidFill>
                  <a:srgbClr val="000000"/>
                </a:solidFill>
                <a:ea typeface="Calibri"/>
              </a:rPr>
              <a:t>explaining why you cannot attend the exam</a:t>
            </a:r>
            <a:endParaRPr lang="tr-TR" sz="2400" dirty="0" smtClean="0">
              <a:solidFill>
                <a:srgbClr val="000000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Calibri"/>
              </a:rPr>
              <a:t>A make-up exam will be given (within one week after the midterm date) only in case of properly documented cases, such as a medical report from the KU health center. </a:t>
            </a:r>
          </a:p>
          <a:p>
            <a:pPr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00"/>
                </a:solidFill>
                <a:ea typeface="Calibri"/>
              </a:rPr>
              <a:t>	If you do not follow these instructions, you will receive a 0 for the exam that you missed EVEN IF YOU HAVE A WELL DOCUMENTED LEGITONATE EXCUSE.</a:t>
            </a:r>
            <a:endParaRPr lang="tr-TR" sz="2400" dirty="0" smtClean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5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is your letter grade computed?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tr-TR" sz="2400" dirty="0" smtClean="0"/>
              <a:t>35</a:t>
            </a:r>
            <a:r>
              <a:rPr lang="en-US" sz="2400" dirty="0" smtClean="0"/>
              <a:t>% Midterm Exam.</a:t>
            </a:r>
            <a:endParaRPr lang="tr-TR" sz="2400" dirty="0" smtClean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tr-TR" sz="2400" dirty="0" smtClean="0"/>
              <a:t>45</a:t>
            </a:r>
            <a:r>
              <a:rPr lang="en-US" sz="2400" dirty="0" smtClean="0"/>
              <a:t>% Final Exam.</a:t>
            </a:r>
            <a:endParaRPr lang="tr-TR" sz="2400" dirty="0" smtClean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tr-TR" sz="2400" dirty="0" smtClean="0"/>
              <a:t>20</a:t>
            </a:r>
            <a:r>
              <a:rPr lang="en-US" sz="2400" dirty="0" smtClean="0"/>
              <a:t>% </a:t>
            </a:r>
            <a:r>
              <a:rPr lang="tr-TR" sz="2400" dirty="0" err="1" smtClean="0"/>
              <a:t>Assignments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  <a:r>
              <a:rPr lang="tr-TR" sz="2400" dirty="0" err="1" smtClean="0"/>
              <a:t>Worst</a:t>
            </a:r>
            <a:r>
              <a:rPr lang="tr-TR" sz="2400" dirty="0" smtClean="0"/>
              <a:t> </a:t>
            </a:r>
            <a:r>
              <a:rPr lang="tr-TR" sz="2400" dirty="0" err="1" smtClean="0"/>
              <a:t>two</a:t>
            </a:r>
            <a:r>
              <a:rPr lang="tr-TR" sz="2400" dirty="0" smtClean="0"/>
              <a:t> </a:t>
            </a:r>
            <a:r>
              <a:rPr lang="tr-TR" sz="2400" dirty="0" err="1" smtClean="0"/>
              <a:t>assignment</a:t>
            </a:r>
            <a:r>
              <a:rPr lang="tr-TR" sz="2400" dirty="0" smtClean="0"/>
              <a:t> </a:t>
            </a:r>
            <a:r>
              <a:rPr lang="tr-TR" sz="2400" dirty="0" err="1" smtClean="0"/>
              <a:t>grades</a:t>
            </a:r>
            <a:r>
              <a:rPr lang="tr-TR" sz="2400" dirty="0" smtClean="0"/>
              <a:t> </a:t>
            </a:r>
            <a:r>
              <a:rPr lang="tr-TR" sz="2400" dirty="0" err="1" smtClean="0"/>
              <a:t>will</a:t>
            </a:r>
            <a:r>
              <a:rPr lang="tr-TR" sz="2400" dirty="0" smtClean="0"/>
              <a:t> not be </a:t>
            </a:r>
            <a:r>
              <a:rPr lang="tr-TR" sz="2400" dirty="0" err="1" smtClean="0"/>
              <a:t>counted</a:t>
            </a:r>
            <a:r>
              <a:rPr lang="tr-T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03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It is not true that “everybody gets an A in Econ 100”.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This is an actual quote from a student (who received a D+)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To pass you need 50.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For an “A” you need at least 90.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102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696</TotalTime>
  <Words>1083</Words>
  <Application>Microsoft Office PowerPoint</Application>
  <PresentationFormat>On-screen Show (4:3)</PresentationFormat>
  <Paragraphs>155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 Econ 100  Principles of Economics Serda Selin Öztürk</vt:lpstr>
      <vt:lpstr>Lecture plan</vt:lpstr>
      <vt:lpstr>The book</vt:lpstr>
      <vt:lpstr>A common question</vt:lpstr>
      <vt:lpstr>PowerPoint Presentation</vt:lpstr>
      <vt:lpstr>Grading </vt:lpstr>
      <vt:lpstr>Grading: MAKE UP exams</vt:lpstr>
      <vt:lpstr>How is your letter grade computed?</vt:lpstr>
      <vt:lpstr>PowerPoint Presentation</vt:lpstr>
      <vt:lpstr>Digital Dementia: Your Smart Phone Is Giving You Brain Damage </vt:lpstr>
      <vt:lpstr>    Enough about grades </vt:lpstr>
      <vt:lpstr>PowerPoint Presentation</vt:lpstr>
      <vt:lpstr>PowerPoint Presentation</vt:lpstr>
      <vt:lpstr>PowerPoint Presentation</vt:lpstr>
      <vt:lpstr>After Econ100</vt:lpstr>
      <vt:lpstr>After Econ100</vt:lpstr>
      <vt:lpstr>Book recommendations</vt:lpstr>
      <vt:lpstr>PowerPoint Presentation</vt:lpstr>
      <vt:lpstr>Econ 100: Goals and objectives</vt:lpstr>
      <vt:lpstr>Now…</vt:lpstr>
      <vt:lpstr>PowerPoint Presentation</vt:lpstr>
      <vt:lpstr>A very short case study</vt:lpstr>
      <vt:lpstr>PowerPoint Presentation</vt:lpstr>
      <vt:lpstr>More information… </vt:lpstr>
      <vt:lpstr>Current situation</vt:lpstr>
      <vt:lpstr>The big decision</vt:lpstr>
      <vt:lpstr>Data</vt:lpstr>
      <vt:lpstr>Your recommendation?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330  (MGEC 330)</dc:title>
  <dc:creator>musman</dc:creator>
  <cp:lastModifiedBy>selin öztürk</cp:lastModifiedBy>
  <cp:revision>81</cp:revision>
  <dcterms:created xsi:type="dcterms:W3CDTF">2012-09-19T13:46:10Z</dcterms:created>
  <dcterms:modified xsi:type="dcterms:W3CDTF">2023-02-21T13:53:34Z</dcterms:modified>
</cp:coreProperties>
</file>