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5" r:id="rId3"/>
  </p:sldMasterIdLst>
  <p:notesMasterIdLst>
    <p:notesMasterId r:id="rId66"/>
  </p:notesMasterIdLst>
  <p:sldIdLst>
    <p:sldId id="310" r:id="rId4"/>
    <p:sldId id="400" r:id="rId5"/>
    <p:sldId id="432" r:id="rId6"/>
    <p:sldId id="435" r:id="rId7"/>
    <p:sldId id="436" r:id="rId8"/>
    <p:sldId id="359" r:id="rId9"/>
    <p:sldId id="360" r:id="rId10"/>
    <p:sldId id="401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4" r:id="rId20"/>
    <p:sldId id="415" r:id="rId21"/>
    <p:sldId id="416" r:id="rId22"/>
    <p:sldId id="418" r:id="rId23"/>
    <p:sldId id="419" r:id="rId24"/>
    <p:sldId id="420" r:id="rId25"/>
    <p:sldId id="421" r:id="rId26"/>
    <p:sldId id="472" r:id="rId27"/>
    <p:sldId id="422" r:id="rId28"/>
    <p:sldId id="423" r:id="rId29"/>
    <p:sldId id="424" r:id="rId30"/>
    <p:sldId id="425" r:id="rId31"/>
    <p:sldId id="426" r:id="rId32"/>
    <p:sldId id="427" r:id="rId33"/>
    <p:sldId id="428" r:id="rId34"/>
    <p:sldId id="429" r:id="rId35"/>
    <p:sldId id="430" r:id="rId36"/>
    <p:sldId id="431" r:id="rId37"/>
    <p:sldId id="437" r:id="rId38"/>
    <p:sldId id="440" r:id="rId39"/>
    <p:sldId id="441" r:id="rId40"/>
    <p:sldId id="442" r:id="rId41"/>
    <p:sldId id="443" r:id="rId42"/>
    <p:sldId id="444" r:id="rId43"/>
    <p:sldId id="445" r:id="rId44"/>
    <p:sldId id="446" r:id="rId45"/>
    <p:sldId id="447" r:id="rId46"/>
    <p:sldId id="448" r:id="rId47"/>
    <p:sldId id="449" r:id="rId48"/>
    <p:sldId id="450" r:id="rId49"/>
    <p:sldId id="473" r:id="rId50"/>
    <p:sldId id="451" r:id="rId51"/>
    <p:sldId id="452" r:id="rId52"/>
    <p:sldId id="474" r:id="rId53"/>
    <p:sldId id="458" r:id="rId54"/>
    <p:sldId id="459" r:id="rId55"/>
    <p:sldId id="460" r:id="rId56"/>
    <p:sldId id="461" r:id="rId57"/>
    <p:sldId id="463" r:id="rId58"/>
    <p:sldId id="464" r:id="rId59"/>
    <p:sldId id="465" r:id="rId60"/>
    <p:sldId id="466" r:id="rId61"/>
    <p:sldId id="467" r:id="rId62"/>
    <p:sldId id="469" r:id="rId63"/>
    <p:sldId id="470" r:id="rId64"/>
    <p:sldId id="471" r:id="rId6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DBE74D-8001-41F1-AD96-F6C6BE3CBD2E}" v="2" dt="2023-04-03T08:58:13.3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85" autoAdjust="0"/>
    <p:restoredTop sz="94660"/>
  </p:normalViewPr>
  <p:slideViewPr>
    <p:cSldViewPr>
      <p:cViewPr varScale="1">
        <p:scale>
          <a:sx n="64" d="100"/>
          <a:sy n="64" d="100"/>
        </p:scale>
        <p:origin x="105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viewProps" Target="viewProps.xml"/><Relationship Id="rId7" Type="http://schemas.openxmlformats.org/officeDocument/2006/relationships/slide" Target="slides/slide4.xml"/><Relationship Id="rId71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18F44-C9DD-4742-8BCA-FE487FAC3015}" type="datetimeFigureOut">
              <a:rPr lang="tr-TR" smtClean="0"/>
              <a:pPr/>
              <a:t>3.04.2023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27D3-3129-47E7-93EA-18E6AD18091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0232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485DF5-CC95-4A4B-89AC-332D5342D0B0}" type="slidenum">
              <a:rPr lang="en-IE"/>
              <a:pPr/>
              <a:t>6</a:t>
            </a:fld>
            <a:endParaRPr lang="en-IE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485DF5-CC95-4A4B-89AC-332D5342D0B0}" type="slidenum">
              <a:rPr lang="en-IE"/>
              <a:pPr/>
              <a:t>7</a:t>
            </a:fld>
            <a:endParaRPr lang="en-IE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485DF5-CC95-4A4B-89AC-332D5342D0B0}" type="slidenum">
              <a:rPr lang="en-IE"/>
              <a:pPr/>
              <a:t>8</a:t>
            </a:fld>
            <a:endParaRPr lang="en-IE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35F0-7B9D-4B2A-B4E5-5E0D0C447D7F}" type="datetimeFigureOut">
              <a:rPr lang="tr-TR" smtClean="0"/>
              <a:pPr/>
              <a:t>3.04.2023</a:t>
            </a:fld>
            <a:endParaRPr lang="tr-T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279ECBF-9E54-4A7F-AA73-7E6B4AB7EEF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35F0-7B9D-4B2A-B4E5-5E0D0C447D7F}" type="datetimeFigureOut">
              <a:rPr lang="tr-TR" smtClean="0"/>
              <a:pPr/>
              <a:t>3.04.2023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9ECBF-9E54-4A7F-AA73-7E6B4AB7EEF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35F0-7B9D-4B2A-B4E5-5E0D0C447D7F}" type="datetimeFigureOut">
              <a:rPr lang="tr-TR" smtClean="0"/>
              <a:pPr/>
              <a:t>3.04.2023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9ECBF-9E54-4A7F-AA73-7E6B4AB7EEF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2B5A-BA41-40C0-A4CB-47F0844EA1E5}" type="datetimeFigureOut">
              <a:rPr lang="tr-TR" smtClean="0"/>
              <a:pPr/>
              <a:t>3.04.2023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3136-0D0E-48C6-ADE9-2AAB9694BB2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2B5A-BA41-40C0-A4CB-47F0844EA1E5}" type="datetimeFigureOut">
              <a:rPr lang="tr-TR" smtClean="0"/>
              <a:pPr/>
              <a:t>3.04.2023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3136-0D0E-48C6-ADE9-2AAB9694BB2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2B5A-BA41-40C0-A4CB-47F0844EA1E5}" type="datetimeFigureOut">
              <a:rPr lang="tr-TR" smtClean="0"/>
              <a:pPr/>
              <a:t>3.04.2023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3136-0D0E-48C6-ADE9-2AAB9694BB2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2B5A-BA41-40C0-A4CB-47F0844EA1E5}" type="datetimeFigureOut">
              <a:rPr lang="tr-TR" smtClean="0"/>
              <a:pPr/>
              <a:t>3.04.2023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3136-0D0E-48C6-ADE9-2AAB9694BB2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2B5A-BA41-40C0-A4CB-47F0844EA1E5}" type="datetimeFigureOut">
              <a:rPr lang="tr-TR" smtClean="0"/>
              <a:pPr/>
              <a:t>3.04.2023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3136-0D0E-48C6-ADE9-2AAB9694BB2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2B5A-BA41-40C0-A4CB-47F0844EA1E5}" type="datetimeFigureOut">
              <a:rPr lang="tr-TR" smtClean="0"/>
              <a:pPr/>
              <a:t>3.04.2023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3136-0D0E-48C6-ADE9-2AAB9694BB2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2B5A-BA41-40C0-A4CB-47F0844EA1E5}" type="datetimeFigureOut">
              <a:rPr lang="tr-TR" smtClean="0"/>
              <a:pPr/>
              <a:t>3.04.2023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3136-0D0E-48C6-ADE9-2AAB9694BB2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2B5A-BA41-40C0-A4CB-47F0844EA1E5}" type="datetimeFigureOut">
              <a:rPr lang="tr-TR" smtClean="0"/>
              <a:pPr/>
              <a:t>3.04.2023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3136-0D0E-48C6-ADE9-2AAB9694BB2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35F0-7B9D-4B2A-B4E5-5E0D0C447D7F}" type="datetimeFigureOut">
              <a:rPr lang="tr-TR" smtClean="0"/>
              <a:pPr/>
              <a:t>3.04.2023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9ECBF-9E54-4A7F-AA73-7E6B4AB7EEF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2B5A-BA41-40C0-A4CB-47F0844EA1E5}" type="datetimeFigureOut">
              <a:rPr lang="tr-TR" smtClean="0"/>
              <a:pPr/>
              <a:t>3.04.2023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3136-0D0E-48C6-ADE9-2AAB9694BB2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2B5A-BA41-40C0-A4CB-47F0844EA1E5}" type="datetimeFigureOut">
              <a:rPr lang="tr-TR" smtClean="0"/>
              <a:pPr/>
              <a:t>3.04.2023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3136-0D0E-48C6-ADE9-2AAB9694BB2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2B5A-BA41-40C0-A4CB-47F0844EA1E5}" type="datetimeFigureOut">
              <a:rPr lang="tr-TR" smtClean="0"/>
              <a:pPr/>
              <a:t>3.04.2023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3136-0D0E-48C6-ADE9-2AAB9694BB2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2B5A-BA41-40C0-A4CB-47F0844EA1E5}" type="datetimeFigureOut">
              <a:rPr lang="tr-TR" smtClean="0"/>
              <a:pPr/>
              <a:t>3.04.2023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3136-0D0E-48C6-ADE9-2AAB9694BB2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6B89-F093-4175-BDDA-8C26F3953183}" type="datetimeFigureOut">
              <a:rPr lang="en-US" smtClean="0">
                <a:solidFill>
                  <a:srgbClr val="696464"/>
                </a:solidFill>
              </a:rPr>
              <a:pPr/>
              <a:t>4/3/2023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srgbClr val="696464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7CE3811-E126-44E5-959F-71C41317E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7457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FA69-0357-4CF9-B65D-76881F21B292}" type="datetimeFigureOut">
              <a:rPr lang="en-US" smtClean="0">
                <a:solidFill>
                  <a:srgbClr val="696464"/>
                </a:solidFill>
              </a:rPr>
              <a:pPr/>
              <a:t>4/3/2023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1592-6B81-4771-9845-51A6484566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00593224"/>
      </p:ext>
    </p:extLst>
  </p:cSld>
  <p:clrMapOvr>
    <a:masterClrMapping/>
  </p:clrMapOvr>
  <p:transition spd="med">
    <p:cut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2CCF-F274-43D6-BA33-844DB9735902}" type="datetimeFigureOut">
              <a:rPr lang="en-US" smtClean="0">
                <a:solidFill>
                  <a:srgbClr val="696464"/>
                </a:solidFill>
              </a:rPr>
              <a:pPr/>
              <a:t>4/3/2023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tr-TR">
              <a:solidFill>
                <a:srgbClr val="69646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944A3DF-F787-4C53-8966-10A4177901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74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0BA9-4ABE-4C90-8490-6329588BB2FD}" type="datetimeFigureOut">
              <a:rPr lang="en-US" smtClean="0">
                <a:solidFill>
                  <a:srgbClr val="696464"/>
                </a:solidFill>
              </a:rPr>
              <a:pPr/>
              <a:t>4/3/2023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2A0B-383B-41B4-A03D-9EAED2ABBA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55654149"/>
      </p:ext>
    </p:extLst>
  </p:cSld>
  <p:clrMapOvr>
    <a:masterClrMapping/>
  </p:clrMapOvr>
  <p:transition spd="med">
    <p:cut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4FE2-5714-400C-86E3-58EB76673E07}" type="datetimeFigureOut">
              <a:rPr lang="en-US" smtClean="0">
                <a:solidFill>
                  <a:srgbClr val="696464"/>
                </a:solidFill>
              </a:rPr>
              <a:pPr/>
              <a:t>4/3/2023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srgbClr val="69646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5A69-F4E9-449C-9A2F-6488B5191F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66400750"/>
      </p:ext>
    </p:extLst>
  </p:cSld>
  <p:clrMapOvr>
    <a:masterClrMapping/>
  </p:clrMapOvr>
  <p:transition spd="med">
    <p:cut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DA13-9D53-47A4-AB95-4E5B9BD57489}" type="datetimeFigureOut">
              <a:rPr lang="en-US" smtClean="0">
                <a:solidFill>
                  <a:srgbClr val="696464"/>
                </a:solidFill>
              </a:rPr>
              <a:pPr/>
              <a:t>4/3/2023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D8301-214F-4F9C-A005-CBAE5C6CCE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81950"/>
      </p:ext>
    </p:extLst>
  </p:cSld>
  <p:clrMapOvr>
    <a:masterClrMapping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35F0-7B9D-4B2A-B4E5-5E0D0C447D7F}" type="datetimeFigureOut">
              <a:rPr lang="tr-TR" smtClean="0"/>
              <a:pPr/>
              <a:t>3.04.2023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279ECBF-9E54-4A7F-AA73-7E6B4AB7EEF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F91C-BC8F-41C0-959E-4C7CFD7110E4}" type="datetimeFigureOut">
              <a:rPr lang="en-US" smtClean="0">
                <a:solidFill>
                  <a:srgbClr val="696464"/>
                </a:solidFill>
              </a:rPr>
              <a:pPr/>
              <a:t>4/3/2023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srgbClr val="69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EC3E-C353-4B7E-B857-50813FB46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87084"/>
      </p:ext>
    </p:extLst>
  </p:cSld>
  <p:clrMapOvr>
    <a:masterClrMapping/>
  </p:clrMapOvr>
  <p:transition spd="med">
    <p:cut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CF68-A130-403E-A5BE-7AF21A5436CA}" type="datetimeFigureOut">
              <a:rPr lang="en-US" smtClean="0">
                <a:solidFill>
                  <a:srgbClr val="696464"/>
                </a:solidFill>
              </a:rPr>
              <a:pPr/>
              <a:t>4/3/2023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0241-3970-4EE4-A240-B9DB2FF3C1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04649862"/>
      </p:ext>
    </p:extLst>
  </p:cSld>
  <p:clrMapOvr>
    <a:masterClrMapping/>
  </p:clrMapOvr>
  <p:transition spd="med">
    <p:cut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00E9-354F-4945-898E-CA83EDBD9A96}" type="datetimeFigureOut">
              <a:rPr lang="en-US" smtClean="0">
                <a:solidFill>
                  <a:srgbClr val="696464"/>
                </a:solidFill>
              </a:rPr>
              <a:pPr/>
              <a:t>4/3/2023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tr-TR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15A48D8-8613-4E9E-ABAA-B17B9E4F0B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31324250"/>
      </p:ext>
    </p:extLst>
  </p:cSld>
  <p:clrMapOvr>
    <a:masterClrMapping/>
  </p:clrMapOvr>
  <p:transition spd="med">
    <p:cut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CC0EE-EA3A-485C-BD46-CFC6B9E8B8BE}" type="datetimeFigureOut">
              <a:rPr lang="en-US" smtClean="0">
                <a:solidFill>
                  <a:srgbClr val="696464"/>
                </a:solidFill>
              </a:rPr>
              <a:pPr/>
              <a:t>4/3/2023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ABEE-6858-4967-A470-BDB335EDB9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45695"/>
      </p:ext>
    </p:extLst>
  </p:cSld>
  <p:clrMapOvr>
    <a:masterClrMapping/>
  </p:clrMapOvr>
  <p:transition spd="med">
    <p:cut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8FEA-A20A-4801-B487-4987059E825A}" type="datetimeFigureOut">
              <a:rPr lang="en-US" smtClean="0">
                <a:solidFill>
                  <a:srgbClr val="696464"/>
                </a:solidFill>
              </a:rPr>
              <a:pPr/>
              <a:t>4/3/2023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F0952-E38F-46B3-A317-F74A150E29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35803"/>
      </p:ext>
    </p:extLst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35F0-7B9D-4B2A-B4E5-5E0D0C447D7F}" type="datetimeFigureOut">
              <a:rPr lang="tr-TR" smtClean="0"/>
              <a:pPr/>
              <a:t>3.04.2023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9ECBF-9E54-4A7F-AA73-7E6B4AB7EEF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35F0-7B9D-4B2A-B4E5-5E0D0C447D7F}" type="datetimeFigureOut">
              <a:rPr lang="tr-TR" smtClean="0"/>
              <a:pPr/>
              <a:t>3.04.2023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9ECBF-9E54-4A7F-AA73-7E6B4AB7EEF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35F0-7B9D-4B2A-B4E5-5E0D0C447D7F}" type="datetimeFigureOut">
              <a:rPr lang="tr-TR" smtClean="0"/>
              <a:pPr/>
              <a:t>3.04.2023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9ECBF-9E54-4A7F-AA73-7E6B4AB7EEF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35F0-7B9D-4B2A-B4E5-5E0D0C447D7F}" type="datetimeFigureOut">
              <a:rPr lang="tr-TR" smtClean="0"/>
              <a:pPr/>
              <a:t>3.04.2023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9ECBF-9E54-4A7F-AA73-7E6B4AB7EEF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35F0-7B9D-4B2A-B4E5-5E0D0C447D7F}" type="datetimeFigureOut">
              <a:rPr lang="tr-TR" smtClean="0"/>
              <a:pPr/>
              <a:t>3.04.2023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9ECBF-9E54-4A7F-AA73-7E6B4AB7EEF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35F0-7B9D-4B2A-B4E5-5E0D0C447D7F}" type="datetimeFigureOut">
              <a:rPr lang="tr-TR" smtClean="0"/>
              <a:pPr/>
              <a:t>3.04.2023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279ECBF-9E54-4A7F-AA73-7E6B4AB7EEF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AFC35F0-7B9D-4B2A-B4E5-5E0D0C447D7F}" type="datetimeFigureOut">
              <a:rPr lang="tr-TR" smtClean="0"/>
              <a:pPr/>
              <a:t>3.04.2023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279ECBF-9E54-4A7F-AA73-7E6B4AB7EEFF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B2B5A-BA41-40C0-A4CB-47F0844EA1E5}" type="datetimeFigureOut">
              <a:rPr lang="tr-TR" smtClean="0"/>
              <a:pPr/>
              <a:t>3.04.2023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23136-0D0E-48C6-ADE9-2AAB9694BB2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E87BE94-B1C9-4CAB-97C1-EF3AA345BF8A}" type="datetimeFigureOut">
              <a:rPr lang="en-US" smtClean="0">
                <a:solidFill>
                  <a:srgbClr val="696464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4/3/2023</a:t>
            </a:fld>
            <a:endParaRPr lang="en-US">
              <a:solidFill>
                <a:srgbClr val="696464"/>
              </a:solidFill>
              <a:latin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r-TR">
              <a:solidFill>
                <a:srgbClr val="696464"/>
              </a:solidFill>
              <a:latin typeface="Times New Roman" pitchFamily="18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560F2AF-9161-4429-9B88-4B1AEA98F01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5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 spd="med">
    <p:cut/>
  </p:transition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ood_supply" TargetMode="External"/><Relationship Id="rId2" Type="http://schemas.openxmlformats.org/officeDocument/2006/relationships/hyperlink" Target="http://en.wikipedia.org/wiki/Biofuel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t.com/cms/s/0/85a36b26-e22a-11e1-b3ff-00144feab49a.html#axzz25QshF363" TargetMode="External"/><Relationship Id="rId2" Type="http://schemas.openxmlformats.org/officeDocument/2006/relationships/hyperlink" Target="http://www.fao.org/about/director-gen/en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ase.tufts.edu/gdae/Pubs/rp/ActionAid_Fueling_Food_Crisis.pdf" TargetMode="Externa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Biofuel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Biofuel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Econ 100</a:t>
            </a:r>
            <a:br>
              <a:rPr/>
            </a:br>
            <a:r>
              <a:t>Principles of Economics</a:t>
            </a:r>
            <a:endParaRPr lang="tr-TR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11</a:t>
            </a:r>
          </a:p>
          <a:p>
            <a:r>
              <a:rPr lang="tr-TR" dirty="0" err="1"/>
              <a:t>Apirl</a:t>
            </a:r>
            <a:r>
              <a:rPr lang="tr-TR"/>
              <a:t> 3</a:t>
            </a:r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pPr defTabSz="914400"/>
            <a:r>
              <a:rPr lang="tr-TR" sz="2800">
                <a:solidFill>
                  <a:srgbClr val="696464"/>
                </a:solidFill>
              </a:rPr>
              <a:t>P = £2.5  How many t-shirts should we supply? </a:t>
            </a:r>
            <a:endParaRPr lang="tr-TR"/>
          </a:p>
        </p:txBody>
      </p:sp>
      <p:sp>
        <p:nvSpPr>
          <p:cNvPr id="19458" name="Rectangle 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noFill/>
          <a:ln w="12700" cap="flat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ts val="1200"/>
              </a:spcBef>
              <a:buClr>
                <a:srgbClr val="D34817"/>
              </a:buClr>
              <a:buFont typeface="Wingdings 2" pitchFamily="18" charset="2"/>
              <a:buNone/>
            </a:pPr>
            <a:r>
              <a:rPr lang="tr-TR" sz="2000">
                <a:solidFill>
                  <a:srgbClr val="000000"/>
                </a:solidFill>
              </a:rPr>
              <a:t>Let us ignore the machine cost £20 for a moment.  </a:t>
            </a:r>
            <a:endParaRPr lang="tr-TR" sz="2200">
              <a:solidFill>
                <a:srgbClr val="000000"/>
              </a:solidFill>
            </a:endParaRPr>
          </a:p>
          <a:p>
            <a:pPr algn="l">
              <a:spcBef>
                <a:spcPts val="1200"/>
              </a:spcBef>
              <a:buClr>
                <a:srgbClr val="D34817"/>
              </a:buClr>
              <a:buFont typeface="Wingdings 2" pitchFamily="18" charset="2"/>
              <a:buNone/>
            </a:pPr>
            <a:r>
              <a:rPr lang="tr-TR" sz="2000">
                <a:solidFill>
                  <a:srgbClr val="000000"/>
                </a:solidFill>
              </a:rPr>
              <a:t>Weekdays 1 t-shirt costs £2. (£1 for labor and £1 for raw material). If the price is £2.5, we make a “profit” £0.5 per t-shirt for weekdays.  </a:t>
            </a:r>
            <a:endParaRPr lang="tr-TR" sz="2200">
              <a:solidFill>
                <a:srgbClr val="000000"/>
              </a:solidFill>
            </a:endParaRPr>
          </a:p>
          <a:p>
            <a:pPr algn="l">
              <a:spcBef>
                <a:spcPts val="1200"/>
              </a:spcBef>
              <a:buClr>
                <a:srgbClr val="D34817"/>
              </a:buClr>
              <a:buFont typeface="Wingdings 2" pitchFamily="18" charset="2"/>
              <a:buNone/>
            </a:pPr>
            <a:r>
              <a:rPr lang="tr-TR" sz="2000">
                <a:solidFill>
                  <a:srgbClr val="000000"/>
                </a:solidFill>
              </a:rPr>
              <a:t>So we should produce 5x8 = 40 t-shirts.  </a:t>
            </a:r>
            <a:endParaRPr lang="tr-TR" sz="2200">
              <a:solidFill>
                <a:srgbClr val="000000"/>
              </a:solidFill>
            </a:endParaRPr>
          </a:p>
          <a:p>
            <a:pPr algn="l">
              <a:spcBef>
                <a:spcPts val="1200"/>
              </a:spcBef>
              <a:buClr>
                <a:srgbClr val="D34817"/>
              </a:buClr>
              <a:buFont typeface="Wingdings 2" pitchFamily="18" charset="2"/>
              <a:buNone/>
            </a:pPr>
            <a:r>
              <a:rPr lang="tr-TR" sz="2000">
                <a:solidFill>
                  <a:srgbClr val="000000"/>
                </a:solidFill>
              </a:rPr>
              <a:t>This is the profit max quantity and therefore our quantity supplied at P = £2.5.</a:t>
            </a:r>
            <a:endParaRPr lang="tr-TR" sz="2200">
              <a:solidFill>
                <a:srgbClr val="000000"/>
              </a:solidFill>
            </a:endParaRPr>
          </a:p>
          <a:p>
            <a:pPr algn="l">
              <a:spcBef>
                <a:spcPts val="1200"/>
              </a:spcBef>
              <a:buClr>
                <a:srgbClr val="D34817"/>
              </a:buClr>
              <a:buFont typeface="Wingdings 2" pitchFamily="18" charset="2"/>
              <a:buNone/>
            </a:pPr>
            <a:r>
              <a:rPr lang="tr-TR" sz="2000">
                <a:solidFill>
                  <a:srgbClr val="000000"/>
                </a:solidFill>
              </a:rPr>
              <a:t>Why not more?</a:t>
            </a:r>
            <a:endParaRPr lang="tr-TR" sz="2200">
              <a:solidFill>
                <a:srgbClr val="000000"/>
              </a:solidFill>
            </a:endParaRPr>
          </a:p>
          <a:p>
            <a:pPr algn="l">
              <a:spcBef>
                <a:spcPts val="1200"/>
              </a:spcBef>
              <a:buClr>
                <a:srgbClr val="D34817"/>
              </a:buClr>
              <a:buFont typeface="Wingdings 2" pitchFamily="18" charset="2"/>
              <a:buNone/>
            </a:pPr>
            <a:r>
              <a:rPr lang="tr-TR" sz="2000">
                <a:solidFill>
                  <a:srgbClr val="000000"/>
                </a:solidFill>
              </a:rPr>
              <a:t>More t shirts can be produced by also working on Saturday. </a:t>
            </a:r>
            <a:endParaRPr lang="tr-TR" sz="2200">
              <a:solidFill>
                <a:srgbClr val="000000"/>
              </a:solidFill>
            </a:endParaRPr>
          </a:p>
          <a:p>
            <a:pPr algn="l">
              <a:spcBef>
                <a:spcPts val="1200"/>
              </a:spcBef>
              <a:buClr>
                <a:srgbClr val="D34817"/>
              </a:buClr>
              <a:buFont typeface="Wingdings 2" pitchFamily="18" charset="2"/>
              <a:buNone/>
            </a:pPr>
            <a:r>
              <a:rPr lang="tr-TR" sz="2000">
                <a:solidFill>
                  <a:srgbClr val="000000"/>
                </a:solidFill>
              </a:rPr>
              <a:t>But, on a Saturday 1 t-shirt costs £3. (£2 for labor, and £1 for raw material) The price is £2.5, therefore, the “Saturday t-shirts” are not profitable.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745961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pPr defTabSz="914400"/>
            <a:r>
              <a:rPr lang="tr-TR" sz="3200">
                <a:solidFill>
                  <a:srgbClr val="696464"/>
                </a:solidFill>
              </a:rPr>
              <a:t>Quantity supplied at different prices</a:t>
            </a:r>
            <a:endParaRPr lang="tr-TR"/>
          </a:p>
        </p:txBody>
      </p:sp>
      <p:sp>
        <p:nvSpPr>
          <p:cNvPr id="20482" name="Rectangle 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noFill/>
          <a:ln w="12700" cap="flat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ts val="1200"/>
              </a:spcBef>
              <a:buClr>
                <a:srgbClr val="D34817"/>
              </a:buClr>
              <a:buFont typeface="Wingdings 2" pitchFamily="18" charset="2"/>
              <a:buNone/>
            </a:pPr>
            <a:r>
              <a:rPr lang="tr-TR" sz="2400">
                <a:solidFill>
                  <a:srgbClr val="000000"/>
                </a:solidFill>
              </a:rPr>
              <a:t>When the price is £3.5, then we make a “profit” £0.5 per t-shirt produced on Saturday, but not on Sundays. So, if P = £3.5 the quantity supplied is 40 + 8 = 48 t-shirts.</a:t>
            </a:r>
          </a:p>
          <a:p>
            <a:pPr algn="l">
              <a:spcBef>
                <a:spcPts val="1200"/>
              </a:spcBef>
              <a:buClr>
                <a:srgbClr val="D34817"/>
              </a:buClr>
              <a:buFont typeface="Wingdings 2" pitchFamily="18" charset="2"/>
              <a:buNone/>
            </a:pPr>
            <a:r>
              <a:rPr lang="tr-TR" sz="2400">
                <a:solidFill>
                  <a:srgbClr val="000000"/>
                </a:solidFill>
              </a:rPr>
              <a:t>When the price is £4.5, even the “Sunday t-shirts” are profitable. On Sunday 1 t-shirt costs £4 (£3 for labor, and £1 for raw material). So, if P = £4.5 the quantity supplied is 40 + 8 + 8 = 56. </a:t>
            </a:r>
          </a:p>
          <a:p>
            <a:pPr algn="l">
              <a:spcBef>
                <a:spcPts val="1200"/>
              </a:spcBef>
              <a:buClr>
                <a:srgbClr val="D34817"/>
              </a:buClr>
              <a:buFont typeface="Wingdings 2" pitchFamily="18" charset="2"/>
              <a:buNone/>
            </a:pPr>
            <a:r>
              <a:rPr lang="tr-TR" sz="2400">
                <a:solidFill>
                  <a:srgbClr val="000000"/>
                </a:solidFill>
              </a:rPr>
              <a:t>When the price is £1.5, even the weekday t-shirts are not profitable, so the quantity supplied at that price is 0.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495963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322263" y="274638"/>
            <a:ext cx="8362950" cy="1143000"/>
          </a:xfrm>
        </p:spPr>
        <p:txBody>
          <a:bodyPr/>
          <a:lstStyle/>
          <a:p>
            <a:pPr defTabSz="914400"/>
            <a:r>
              <a:rPr lang="tr-TR" sz="2800">
                <a:solidFill>
                  <a:srgbClr val="696464"/>
                </a:solidFill>
              </a:rPr>
              <a:t>The supply curve and the supply schedule look like this…</a:t>
            </a:r>
            <a:endParaRPr lang="tr-TR"/>
          </a:p>
        </p:txBody>
      </p:sp>
      <p:sp>
        <p:nvSpPr>
          <p:cNvPr id="21506" name="Rectangle 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noFill/>
          <a:ln w="12700" cap="flat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ts val="500"/>
              </a:spcBef>
              <a:buClr>
                <a:srgbClr val="D34817"/>
              </a:buClr>
              <a:buFont typeface="Wingdings 2" pitchFamily="18" charset="2"/>
              <a:buNone/>
            </a:pPr>
            <a:r>
              <a:rPr lang="tr-TR" sz="2400">
                <a:solidFill>
                  <a:srgbClr val="000000"/>
                </a:solidFill>
              </a:rPr>
              <a:t>   Supply schedule			Supply curve</a:t>
            </a:r>
            <a:endParaRPr lang="tr-TR"/>
          </a:p>
        </p:txBody>
      </p:sp>
      <p:pic>
        <p:nvPicPr>
          <p:cNvPr id="21507" name="Picture 3" descr="image8.pdf"/>
          <p:cNvPicPr>
            <a:picLocks noChangeAspect="1"/>
          </p:cNvPicPr>
          <p:nvPr/>
        </p:nvPicPr>
        <p:blipFill>
          <a:blip r:embed="rId2"/>
          <a:srcRect r="78220"/>
          <a:stretch>
            <a:fillRect/>
          </a:stretch>
        </p:blipFill>
        <p:spPr bwMode="auto">
          <a:xfrm>
            <a:off x="485775" y="2305050"/>
            <a:ext cx="2573338" cy="24907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</p:pic>
      <p:pic>
        <p:nvPicPr>
          <p:cNvPr id="21508" name="Picture 4" descr="image9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9625" y="2203450"/>
            <a:ext cx="5397500" cy="351313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23869899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pPr defTabSz="914400"/>
            <a:r>
              <a:rPr lang="tr-TR" sz="3600">
                <a:solidFill>
                  <a:srgbClr val="696464"/>
                </a:solidFill>
              </a:rPr>
              <a:t>So what was the point of all this?</a:t>
            </a:r>
            <a:endParaRPr lang="tr-TR"/>
          </a:p>
        </p:txBody>
      </p:sp>
      <p:sp>
        <p:nvSpPr>
          <p:cNvPr id="22530" name="Rectangle 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noFill/>
          <a:ln w="12700" cap="flat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D34817"/>
              </a:buClr>
              <a:buFont typeface="Wingdings 2" pitchFamily="18" charset="2"/>
              <a:buNone/>
            </a:pPr>
            <a:r>
              <a:rPr lang="tr-TR" sz="2400">
                <a:solidFill>
                  <a:srgbClr val="000000"/>
                </a:solidFill>
              </a:rPr>
              <a:t>A simple story that gives us an upward sloping supply curve.  (A small step towards convincing you that the law of supply makes sense.)</a:t>
            </a:r>
          </a:p>
          <a:p>
            <a:pPr algn="l">
              <a:buClr>
                <a:srgbClr val="D34817"/>
              </a:buClr>
              <a:buFont typeface="Wingdings 2" pitchFamily="18" charset="2"/>
              <a:buNone/>
            </a:pPr>
            <a:endParaRPr lang="tr-TR" sz="2400">
              <a:solidFill>
                <a:srgbClr val="000000"/>
              </a:solidFill>
            </a:endParaRPr>
          </a:p>
          <a:p>
            <a:pPr algn="l">
              <a:buClr>
                <a:srgbClr val="D34817"/>
              </a:buClr>
              <a:buFont typeface="Wingdings 2" pitchFamily="18" charset="2"/>
              <a:buNone/>
            </a:pPr>
            <a:r>
              <a:rPr lang="tr-TR" sz="2400">
                <a:solidFill>
                  <a:srgbClr val="000000"/>
                </a:solidFill>
              </a:rPr>
              <a:t>Also, we saw a number of cost concepts: </a:t>
            </a:r>
          </a:p>
          <a:p>
            <a:pPr marL="400050" lvl="1" algn="l">
              <a:buClr>
                <a:srgbClr val="9B2D1F"/>
              </a:buClr>
              <a:buSzPct val="85000"/>
              <a:buFont typeface="ArialMT" charset="0"/>
              <a:buChar char="•"/>
            </a:pPr>
            <a:r>
              <a:rPr lang="tr-TR" sz="2000">
                <a:solidFill>
                  <a:srgbClr val="000000"/>
                </a:solidFill>
              </a:rPr>
              <a:t>total cost, </a:t>
            </a:r>
            <a:endParaRPr lang="tr-TR" sz="2400">
              <a:solidFill>
                <a:srgbClr val="000000"/>
              </a:solidFill>
            </a:endParaRPr>
          </a:p>
          <a:p>
            <a:pPr marL="400050" lvl="1" algn="l">
              <a:buClr>
                <a:srgbClr val="9B2D1F"/>
              </a:buClr>
              <a:buSzPct val="85000"/>
              <a:buFont typeface="ArialMT" charset="0"/>
              <a:buChar char="•"/>
            </a:pPr>
            <a:r>
              <a:rPr lang="tr-TR" sz="2000">
                <a:solidFill>
                  <a:srgbClr val="000000"/>
                </a:solidFill>
              </a:rPr>
              <a:t>average cost, </a:t>
            </a:r>
            <a:endParaRPr lang="tr-TR" sz="2400">
              <a:solidFill>
                <a:srgbClr val="000000"/>
              </a:solidFill>
            </a:endParaRPr>
          </a:p>
          <a:p>
            <a:pPr marL="400050" lvl="1" algn="l">
              <a:buClr>
                <a:srgbClr val="9B2D1F"/>
              </a:buClr>
              <a:buSzPct val="85000"/>
              <a:buFont typeface="ArialMT" charset="0"/>
              <a:buChar char="•"/>
            </a:pPr>
            <a:r>
              <a:rPr lang="tr-TR" sz="2000">
                <a:solidFill>
                  <a:srgbClr val="000000"/>
                </a:solidFill>
              </a:rPr>
              <a:t>fixed cost, </a:t>
            </a:r>
            <a:endParaRPr lang="tr-TR" sz="2400">
              <a:solidFill>
                <a:srgbClr val="000000"/>
              </a:solidFill>
            </a:endParaRPr>
          </a:p>
          <a:p>
            <a:pPr marL="400050" lvl="1" algn="l">
              <a:buClr>
                <a:srgbClr val="9B2D1F"/>
              </a:buClr>
              <a:buSzPct val="85000"/>
              <a:buFont typeface="ArialMT" charset="0"/>
              <a:buChar char="•"/>
            </a:pPr>
            <a:r>
              <a:rPr lang="tr-TR" sz="2000">
                <a:solidFill>
                  <a:srgbClr val="000000"/>
                </a:solidFill>
              </a:rPr>
              <a:t>variable cost, </a:t>
            </a:r>
            <a:endParaRPr lang="tr-TR" sz="2400">
              <a:solidFill>
                <a:srgbClr val="000000"/>
              </a:solidFill>
            </a:endParaRPr>
          </a:p>
          <a:p>
            <a:pPr marL="400050" lvl="1" algn="l">
              <a:buClr>
                <a:srgbClr val="9B2D1F"/>
              </a:buClr>
              <a:buSzPct val="85000"/>
              <a:buFont typeface="ArialMT" charset="0"/>
              <a:buChar char="•"/>
            </a:pPr>
            <a:r>
              <a:rPr lang="tr-TR" sz="2000">
                <a:solidFill>
                  <a:srgbClr val="000000"/>
                </a:solidFill>
              </a:rPr>
              <a:t>marginal cost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910285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pPr defTabSz="914400"/>
            <a:endParaRPr lang="tr-TR" sz="4000">
              <a:solidFill>
                <a:srgbClr val="696464"/>
              </a:solidFill>
            </a:endParaRPr>
          </a:p>
        </p:txBody>
      </p:sp>
      <p:sp>
        <p:nvSpPr>
          <p:cNvPr id="23554" name="Rectangle 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noFill/>
          <a:ln w="12700" cap="flat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ts val="1200"/>
              </a:spcBef>
              <a:buClr>
                <a:srgbClr val="D34817"/>
              </a:buClr>
              <a:buFont typeface="Wingdings 2" pitchFamily="18" charset="2"/>
              <a:buNone/>
            </a:pPr>
            <a:r>
              <a:rPr lang="tr-TR" sz="2400">
                <a:solidFill>
                  <a:srgbClr val="000000"/>
                </a:solidFill>
              </a:rPr>
              <a:t>We also saw that the small t-shirt producing firm (takes the price offered by Benetton as fixed and non-negotiable) produces more if P &gt; marginal cost, but not if P &lt; marginal cost.</a:t>
            </a:r>
          </a:p>
          <a:p>
            <a:pPr algn="l">
              <a:spcBef>
                <a:spcPts val="1200"/>
              </a:spcBef>
              <a:buClr>
                <a:srgbClr val="D34817"/>
              </a:buClr>
              <a:buFont typeface="Wingdings 2" pitchFamily="18" charset="2"/>
              <a:buNone/>
            </a:pPr>
            <a:r>
              <a:rPr lang="tr-TR" sz="2400">
                <a:solidFill>
                  <a:srgbClr val="000000"/>
                </a:solidFill>
              </a:rPr>
              <a:t>So at the profit maximizing output level the firm chooses, we have the marginal cost (almost) equal to the price of output.</a:t>
            </a:r>
          </a:p>
          <a:p>
            <a:pPr algn="l">
              <a:spcBef>
                <a:spcPts val="1200"/>
              </a:spcBef>
              <a:buClr>
                <a:srgbClr val="D34817"/>
              </a:buClr>
              <a:buFont typeface="Wingdings 2" pitchFamily="18" charset="2"/>
              <a:buNone/>
            </a:pPr>
            <a:r>
              <a:rPr lang="tr-TR" sz="2400">
                <a:solidFill>
                  <a:srgbClr val="000000"/>
                </a:solidFill>
              </a:rPr>
              <a:t>If you take Econ201 (Intermediate Microeconomics) you will see that a price-taking firm will maximize profit by producing an output level at which Price = Marginal cost. 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717163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tr-TR" sz="4000">
                <a:solidFill>
                  <a:srgbClr val="696464"/>
                </a:solidFill>
              </a:rPr>
              <a:t>Now the great moment has arrived </a:t>
            </a:r>
            <a:endParaRPr lang="tr-TR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>
              <a:spcBef>
                <a:spcPts val="500"/>
              </a:spcBef>
            </a:pPr>
            <a:r>
              <a:rPr lang="tr-TR" sz="2400">
                <a:solidFill>
                  <a:srgbClr val="888888"/>
                </a:solidFill>
              </a:rPr>
              <a:t>Demand meets supply: </a:t>
            </a:r>
          </a:p>
          <a:p>
            <a:pPr algn="l">
              <a:spcBef>
                <a:spcPts val="500"/>
              </a:spcBef>
            </a:pPr>
            <a:r>
              <a:rPr lang="tr-TR" sz="2400">
                <a:solidFill>
                  <a:srgbClr val="888888"/>
                </a:solidFill>
              </a:rPr>
              <a:t>How the prices are determined…</a:t>
            </a:r>
            <a:endParaRPr lang="tr-TR"/>
          </a:p>
        </p:txBody>
      </p:sp>
      <p:pic>
        <p:nvPicPr>
          <p:cNvPr id="28675" name="Picture 3" descr="trumpets1_mm5000142_256_winamp25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0050" y="3760788"/>
            <a:ext cx="795338" cy="79692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39632110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pPr defTabSz="914400"/>
            <a:r>
              <a:rPr lang="tr-TR" sz="2800">
                <a:solidFill>
                  <a:srgbClr val="696464"/>
                </a:solidFill>
              </a:rPr>
              <a:t>Supply and demand together</a:t>
            </a:r>
            <a:endParaRPr lang="tr-TR"/>
          </a:p>
        </p:txBody>
      </p:sp>
      <p:sp>
        <p:nvSpPr>
          <p:cNvPr id="29698" name="Rectangle 2"/>
          <p:cNvSpPr>
            <a:spLocks noGrp="1"/>
          </p:cNvSpPr>
          <p:nvPr>
            <p:ph sz="quarter" idx="1"/>
          </p:nvPr>
        </p:nvSpPr>
        <p:spPr bwMode="auto">
          <a:xfrm>
            <a:off x="914400" y="1447800"/>
            <a:ext cx="7772400" cy="4572000"/>
          </a:xfrm>
          <a:noFill/>
          <a:ln w="12700" cap="flat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D34817"/>
              </a:buClr>
              <a:buFont typeface="Wingdings 2" pitchFamily="18" charset="2"/>
              <a:buNone/>
            </a:pPr>
            <a:r>
              <a:rPr lang="tr-TR" sz="3200">
                <a:solidFill>
                  <a:srgbClr val="000000"/>
                </a:solidFill>
              </a:rPr>
              <a:t>Equilibrium refers to a situation in which the price has reached the level where quantity supplied equals quantity demanded.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2780101"/>
      </p:ext>
    </p:extLst>
  </p:cSld>
  <p:clrMapOvr>
    <a:masterClrMapping/>
  </p:clrMapOvr>
  <p:transition spd="med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pPr defTabSz="914400"/>
            <a:r>
              <a:rPr lang="en-US" sz="3200" dirty="0">
                <a:solidFill>
                  <a:srgbClr val="696464"/>
                </a:solidFill>
              </a:rPr>
              <a:t>Competitive markets</a:t>
            </a:r>
            <a:endParaRPr lang="tr-TR" dirty="0"/>
          </a:p>
        </p:txBody>
      </p:sp>
      <p:sp>
        <p:nvSpPr>
          <p:cNvPr id="34818" name="Rectangle 2"/>
          <p:cNvSpPr>
            <a:spLocks noGrp="1"/>
          </p:cNvSpPr>
          <p:nvPr>
            <p:ph sz="quarter" idx="1"/>
          </p:nvPr>
        </p:nvSpPr>
        <p:spPr bwMode="auto">
          <a:xfrm>
            <a:off x="914400" y="1447800"/>
            <a:ext cx="7772400" cy="5195888"/>
          </a:xfrm>
          <a:noFill/>
          <a:ln w="12700" cap="flat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ts val="1200"/>
              </a:spcBef>
              <a:buClr>
                <a:srgbClr val="D34817"/>
              </a:buClr>
              <a:buSzPct val="85000"/>
              <a:buFont typeface="Wingdings 2" pitchFamily="18" charset="2"/>
              <a:buChar char="•"/>
            </a:pPr>
            <a:r>
              <a:rPr lang="tr-TR" sz="2700" dirty="0">
                <a:solidFill>
                  <a:srgbClr val="000000"/>
                </a:solidFill>
              </a:rPr>
              <a:t> </a:t>
            </a:r>
            <a:r>
              <a:rPr lang="en-US" sz="2700" dirty="0">
                <a:solidFill>
                  <a:srgbClr val="000000"/>
                </a:solidFill>
              </a:rPr>
              <a:t>My favorite definition: </a:t>
            </a:r>
            <a:r>
              <a:rPr lang="tr-TR" sz="2700" dirty="0">
                <a:solidFill>
                  <a:srgbClr val="000000"/>
                </a:solidFill>
              </a:rPr>
              <a:t>A </a:t>
            </a:r>
            <a:r>
              <a:rPr lang="tr-TR" sz="2700" dirty="0" err="1">
                <a:solidFill>
                  <a:srgbClr val="000000"/>
                </a:solidFill>
              </a:rPr>
              <a:t>competitive</a:t>
            </a:r>
            <a:r>
              <a:rPr lang="tr-TR" sz="2700" dirty="0">
                <a:solidFill>
                  <a:srgbClr val="000000"/>
                </a:solidFill>
              </a:rPr>
              <a:t> market is a market </a:t>
            </a:r>
            <a:r>
              <a:rPr lang="tr-TR" sz="2700" dirty="0" err="1">
                <a:solidFill>
                  <a:srgbClr val="000000"/>
                </a:solidFill>
              </a:rPr>
              <a:t>where</a:t>
            </a:r>
            <a:r>
              <a:rPr lang="tr-TR" sz="2700" dirty="0">
                <a:solidFill>
                  <a:srgbClr val="000000"/>
                </a:solidFill>
              </a:rPr>
              <a:t> </a:t>
            </a:r>
            <a:r>
              <a:rPr lang="tr-TR" sz="2700" dirty="0" err="1">
                <a:solidFill>
                  <a:srgbClr val="000000"/>
                </a:solidFill>
              </a:rPr>
              <a:t>buyers</a:t>
            </a:r>
            <a:r>
              <a:rPr lang="tr-TR" sz="2700" dirty="0">
                <a:solidFill>
                  <a:srgbClr val="000000"/>
                </a:solidFill>
              </a:rPr>
              <a:t> </a:t>
            </a:r>
            <a:r>
              <a:rPr lang="tr-TR" sz="2700" dirty="0" err="1">
                <a:solidFill>
                  <a:srgbClr val="000000"/>
                </a:solidFill>
              </a:rPr>
              <a:t>and</a:t>
            </a:r>
            <a:r>
              <a:rPr lang="tr-TR" sz="2700" dirty="0">
                <a:solidFill>
                  <a:srgbClr val="000000"/>
                </a:solidFill>
              </a:rPr>
              <a:t> </a:t>
            </a:r>
            <a:r>
              <a:rPr lang="tr-TR" sz="2700" dirty="0" err="1">
                <a:solidFill>
                  <a:srgbClr val="000000"/>
                </a:solidFill>
              </a:rPr>
              <a:t>sellers</a:t>
            </a:r>
            <a:r>
              <a:rPr lang="tr-TR" sz="2700" dirty="0">
                <a:solidFill>
                  <a:srgbClr val="000000"/>
                </a:solidFill>
              </a:rPr>
              <a:t> </a:t>
            </a:r>
            <a:r>
              <a:rPr lang="tr-TR" sz="2700" dirty="0" err="1">
                <a:solidFill>
                  <a:srgbClr val="000000"/>
                </a:solidFill>
              </a:rPr>
              <a:t>behave</a:t>
            </a:r>
            <a:r>
              <a:rPr lang="tr-TR" sz="2700" dirty="0">
                <a:solidFill>
                  <a:srgbClr val="000000"/>
                </a:solidFill>
              </a:rPr>
              <a:t> </a:t>
            </a:r>
            <a:r>
              <a:rPr lang="tr-TR" sz="2700" dirty="0" err="1">
                <a:solidFill>
                  <a:srgbClr val="000000"/>
                </a:solidFill>
              </a:rPr>
              <a:t>competitively</a:t>
            </a:r>
            <a:r>
              <a:rPr lang="tr-TR" sz="2700" dirty="0">
                <a:solidFill>
                  <a:srgbClr val="000000"/>
                </a:solidFill>
              </a:rPr>
              <a:t>. </a:t>
            </a:r>
          </a:p>
          <a:p>
            <a:pPr algn="l">
              <a:spcBef>
                <a:spcPts val="1200"/>
              </a:spcBef>
              <a:buClr>
                <a:srgbClr val="D34817"/>
              </a:buClr>
              <a:buSzPct val="85000"/>
              <a:buFont typeface="Wingdings 2" pitchFamily="18" charset="2"/>
              <a:buChar char="•"/>
            </a:pPr>
            <a:r>
              <a:rPr lang="tr-TR" sz="2700" dirty="0">
                <a:solidFill>
                  <a:srgbClr val="000000"/>
                </a:solidFill>
              </a:rPr>
              <a:t> </a:t>
            </a:r>
            <a:r>
              <a:rPr lang="tr-TR" sz="2700" dirty="0" err="1">
                <a:solidFill>
                  <a:srgbClr val="000000"/>
                </a:solidFill>
              </a:rPr>
              <a:t>So</a:t>
            </a:r>
            <a:r>
              <a:rPr lang="tr-TR" sz="2700" dirty="0">
                <a:solidFill>
                  <a:srgbClr val="000000"/>
                </a:solidFill>
              </a:rPr>
              <a:t>, </a:t>
            </a:r>
            <a:r>
              <a:rPr lang="tr-TR" sz="2700" dirty="0" err="1">
                <a:solidFill>
                  <a:srgbClr val="000000"/>
                </a:solidFill>
              </a:rPr>
              <a:t>what</a:t>
            </a:r>
            <a:r>
              <a:rPr lang="tr-TR" sz="2700" dirty="0">
                <a:solidFill>
                  <a:srgbClr val="000000"/>
                </a:solidFill>
              </a:rPr>
              <a:t> is “</a:t>
            </a:r>
            <a:r>
              <a:rPr lang="tr-TR" sz="2700" dirty="0" err="1">
                <a:solidFill>
                  <a:srgbClr val="000000"/>
                </a:solidFill>
              </a:rPr>
              <a:t>competitive</a:t>
            </a:r>
            <a:r>
              <a:rPr lang="tr-TR" sz="2700" dirty="0">
                <a:solidFill>
                  <a:srgbClr val="000000"/>
                </a:solidFill>
              </a:rPr>
              <a:t> </a:t>
            </a:r>
            <a:r>
              <a:rPr lang="tr-TR" sz="2700" dirty="0" err="1">
                <a:solidFill>
                  <a:srgbClr val="000000"/>
                </a:solidFill>
              </a:rPr>
              <a:t>behavior</a:t>
            </a:r>
            <a:r>
              <a:rPr lang="tr-TR" sz="2700" dirty="0">
                <a:solidFill>
                  <a:srgbClr val="000000"/>
                </a:solidFill>
              </a:rPr>
              <a:t>”?</a:t>
            </a:r>
          </a:p>
          <a:p>
            <a:pPr algn="l">
              <a:spcBef>
                <a:spcPts val="1200"/>
              </a:spcBef>
              <a:buClr>
                <a:srgbClr val="D34817"/>
              </a:buClr>
              <a:buSzPct val="85000"/>
              <a:buFont typeface="Wingdings 2" pitchFamily="18" charset="2"/>
              <a:buChar char="•"/>
            </a:pPr>
            <a:r>
              <a:rPr lang="tr-TR" sz="2700" dirty="0">
                <a:solidFill>
                  <a:srgbClr val="000000"/>
                </a:solidFill>
              </a:rPr>
              <a:t> An </a:t>
            </a:r>
            <a:r>
              <a:rPr lang="tr-TR" sz="2700" dirty="0" err="1">
                <a:solidFill>
                  <a:srgbClr val="000000"/>
                </a:solidFill>
              </a:rPr>
              <a:t>agent</a:t>
            </a:r>
            <a:r>
              <a:rPr lang="tr-TR" sz="2700" dirty="0">
                <a:solidFill>
                  <a:srgbClr val="000000"/>
                </a:solidFill>
              </a:rPr>
              <a:t> (</a:t>
            </a:r>
            <a:r>
              <a:rPr lang="tr-TR" sz="2700" dirty="0" err="1">
                <a:solidFill>
                  <a:srgbClr val="000000"/>
                </a:solidFill>
              </a:rPr>
              <a:t>buyer</a:t>
            </a:r>
            <a:r>
              <a:rPr lang="tr-TR" sz="2700" dirty="0">
                <a:solidFill>
                  <a:srgbClr val="000000"/>
                </a:solidFill>
              </a:rPr>
              <a:t> </a:t>
            </a:r>
            <a:r>
              <a:rPr lang="tr-TR" sz="2700" dirty="0" err="1">
                <a:solidFill>
                  <a:srgbClr val="000000"/>
                </a:solidFill>
              </a:rPr>
              <a:t>or</a:t>
            </a:r>
            <a:r>
              <a:rPr lang="tr-TR" sz="2700" dirty="0">
                <a:solidFill>
                  <a:srgbClr val="000000"/>
                </a:solidFill>
              </a:rPr>
              <a:t> seller) </a:t>
            </a:r>
            <a:r>
              <a:rPr lang="tr-TR" sz="2700" dirty="0" err="1">
                <a:solidFill>
                  <a:srgbClr val="000000"/>
                </a:solidFill>
              </a:rPr>
              <a:t>behaves</a:t>
            </a:r>
            <a:r>
              <a:rPr lang="tr-TR" sz="2700" dirty="0">
                <a:solidFill>
                  <a:srgbClr val="000000"/>
                </a:solidFill>
              </a:rPr>
              <a:t> </a:t>
            </a:r>
            <a:r>
              <a:rPr lang="tr-TR" sz="2700" dirty="0" err="1">
                <a:solidFill>
                  <a:srgbClr val="000000"/>
                </a:solidFill>
              </a:rPr>
              <a:t>competitively</a:t>
            </a:r>
            <a:r>
              <a:rPr lang="tr-TR" sz="2700" dirty="0">
                <a:solidFill>
                  <a:srgbClr val="000000"/>
                </a:solidFill>
              </a:rPr>
              <a:t> </a:t>
            </a:r>
            <a:r>
              <a:rPr lang="tr-TR" sz="2700" dirty="0" err="1">
                <a:solidFill>
                  <a:srgbClr val="000000"/>
                </a:solidFill>
              </a:rPr>
              <a:t>if</a:t>
            </a:r>
            <a:r>
              <a:rPr lang="tr-TR" sz="2700" dirty="0">
                <a:solidFill>
                  <a:srgbClr val="000000"/>
                </a:solidFill>
              </a:rPr>
              <a:t> </a:t>
            </a:r>
            <a:r>
              <a:rPr lang="tr-TR" sz="2700" dirty="0" err="1">
                <a:solidFill>
                  <a:srgbClr val="000000"/>
                </a:solidFill>
              </a:rPr>
              <a:t>the</a:t>
            </a:r>
            <a:r>
              <a:rPr lang="tr-TR" sz="2700" dirty="0">
                <a:solidFill>
                  <a:srgbClr val="000000"/>
                </a:solidFill>
              </a:rPr>
              <a:t> </a:t>
            </a:r>
            <a:r>
              <a:rPr lang="tr-TR" sz="2700" dirty="0" err="1">
                <a:solidFill>
                  <a:srgbClr val="000000"/>
                </a:solidFill>
              </a:rPr>
              <a:t>agent</a:t>
            </a:r>
            <a:r>
              <a:rPr lang="tr-TR" sz="2700" dirty="0">
                <a:solidFill>
                  <a:srgbClr val="000000"/>
                </a:solidFill>
              </a:rPr>
              <a:t> </a:t>
            </a:r>
            <a:r>
              <a:rPr lang="tr-TR" sz="2700" dirty="0" err="1">
                <a:solidFill>
                  <a:srgbClr val="000000"/>
                </a:solidFill>
              </a:rPr>
              <a:t>assumes</a:t>
            </a:r>
            <a:r>
              <a:rPr lang="tr-TR" sz="2700" dirty="0">
                <a:solidFill>
                  <a:srgbClr val="000000"/>
                </a:solidFill>
              </a:rPr>
              <a:t> </a:t>
            </a:r>
            <a:r>
              <a:rPr lang="tr-TR" sz="2700" dirty="0" err="1">
                <a:solidFill>
                  <a:srgbClr val="000000"/>
                </a:solidFill>
              </a:rPr>
              <a:t>or</a:t>
            </a:r>
            <a:r>
              <a:rPr lang="tr-TR" sz="2700" dirty="0">
                <a:solidFill>
                  <a:srgbClr val="000000"/>
                </a:solidFill>
              </a:rPr>
              <a:t> </a:t>
            </a:r>
            <a:r>
              <a:rPr lang="tr-TR" sz="2700" dirty="0" err="1">
                <a:solidFill>
                  <a:srgbClr val="000000"/>
                </a:solidFill>
              </a:rPr>
              <a:t>believes</a:t>
            </a:r>
            <a:r>
              <a:rPr lang="tr-TR" sz="2700" dirty="0">
                <a:solidFill>
                  <a:srgbClr val="000000"/>
                </a:solidFill>
              </a:rPr>
              <a:t> </a:t>
            </a:r>
            <a:r>
              <a:rPr lang="tr-TR" sz="2700" dirty="0" err="1">
                <a:solidFill>
                  <a:srgbClr val="000000"/>
                </a:solidFill>
              </a:rPr>
              <a:t>that</a:t>
            </a:r>
            <a:r>
              <a:rPr lang="tr-TR" sz="2700" dirty="0">
                <a:solidFill>
                  <a:srgbClr val="000000"/>
                </a:solidFill>
              </a:rPr>
              <a:t> </a:t>
            </a:r>
            <a:r>
              <a:rPr lang="tr-TR" sz="2700" dirty="0" err="1">
                <a:solidFill>
                  <a:srgbClr val="000000"/>
                </a:solidFill>
              </a:rPr>
              <a:t>the</a:t>
            </a:r>
            <a:r>
              <a:rPr lang="tr-TR" sz="2700" dirty="0">
                <a:solidFill>
                  <a:srgbClr val="000000"/>
                </a:solidFill>
              </a:rPr>
              <a:t> market </a:t>
            </a:r>
            <a:r>
              <a:rPr lang="tr-TR" sz="2700" dirty="0" err="1">
                <a:solidFill>
                  <a:srgbClr val="000000"/>
                </a:solidFill>
              </a:rPr>
              <a:t>price</a:t>
            </a:r>
            <a:r>
              <a:rPr lang="tr-TR" sz="2700" dirty="0">
                <a:solidFill>
                  <a:srgbClr val="000000"/>
                </a:solidFill>
              </a:rPr>
              <a:t> is </a:t>
            </a:r>
            <a:r>
              <a:rPr lang="tr-TR" sz="2700" dirty="0" err="1">
                <a:solidFill>
                  <a:srgbClr val="000000"/>
                </a:solidFill>
              </a:rPr>
              <a:t>given</a:t>
            </a:r>
            <a:r>
              <a:rPr lang="tr-TR" sz="2700" dirty="0">
                <a:solidFill>
                  <a:srgbClr val="000000"/>
                </a:solidFill>
              </a:rPr>
              <a:t> </a:t>
            </a:r>
            <a:r>
              <a:rPr lang="tr-TR" sz="2700" dirty="0" err="1">
                <a:solidFill>
                  <a:srgbClr val="000000"/>
                </a:solidFill>
              </a:rPr>
              <a:t>and</a:t>
            </a:r>
            <a:r>
              <a:rPr lang="tr-TR" sz="2700" dirty="0">
                <a:solidFill>
                  <a:srgbClr val="000000"/>
                </a:solidFill>
              </a:rPr>
              <a:t> </a:t>
            </a:r>
            <a:r>
              <a:rPr lang="tr-TR" sz="2700" dirty="0" err="1">
                <a:solidFill>
                  <a:srgbClr val="000000"/>
                </a:solidFill>
              </a:rPr>
              <a:t>that</a:t>
            </a:r>
            <a:r>
              <a:rPr lang="tr-TR" sz="2700" dirty="0">
                <a:solidFill>
                  <a:srgbClr val="000000"/>
                </a:solidFill>
              </a:rPr>
              <a:t> </a:t>
            </a:r>
            <a:r>
              <a:rPr lang="tr-TR" sz="2700" dirty="0" err="1">
                <a:solidFill>
                  <a:srgbClr val="000000"/>
                </a:solidFill>
              </a:rPr>
              <a:t>the</a:t>
            </a:r>
            <a:r>
              <a:rPr lang="tr-TR" sz="2700" dirty="0">
                <a:solidFill>
                  <a:srgbClr val="000000"/>
                </a:solidFill>
              </a:rPr>
              <a:t> </a:t>
            </a:r>
            <a:r>
              <a:rPr lang="tr-TR" sz="2700" dirty="0" err="1">
                <a:solidFill>
                  <a:srgbClr val="000000"/>
                </a:solidFill>
              </a:rPr>
              <a:t>agent’s</a:t>
            </a:r>
            <a:r>
              <a:rPr lang="tr-TR" sz="2700" dirty="0">
                <a:solidFill>
                  <a:srgbClr val="000000"/>
                </a:solidFill>
              </a:rPr>
              <a:t> </a:t>
            </a:r>
            <a:r>
              <a:rPr lang="tr-TR" sz="2700" dirty="0" err="1">
                <a:solidFill>
                  <a:srgbClr val="000000"/>
                </a:solidFill>
              </a:rPr>
              <a:t>actions</a:t>
            </a:r>
            <a:r>
              <a:rPr lang="tr-TR" sz="2700" dirty="0">
                <a:solidFill>
                  <a:srgbClr val="000000"/>
                </a:solidFill>
              </a:rPr>
              <a:t> do not </a:t>
            </a:r>
            <a:r>
              <a:rPr lang="tr-TR" sz="2700" dirty="0" err="1">
                <a:solidFill>
                  <a:srgbClr val="000000"/>
                </a:solidFill>
              </a:rPr>
              <a:t>influence</a:t>
            </a:r>
            <a:r>
              <a:rPr lang="tr-TR" sz="2700" dirty="0">
                <a:solidFill>
                  <a:srgbClr val="000000"/>
                </a:solidFill>
              </a:rPr>
              <a:t> </a:t>
            </a:r>
            <a:r>
              <a:rPr lang="tr-TR" sz="2700" dirty="0" err="1">
                <a:solidFill>
                  <a:srgbClr val="000000"/>
                </a:solidFill>
              </a:rPr>
              <a:t>the</a:t>
            </a:r>
            <a:r>
              <a:rPr lang="tr-TR" sz="2700" dirty="0">
                <a:solidFill>
                  <a:srgbClr val="000000"/>
                </a:solidFill>
              </a:rPr>
              <a:t> market </a:t>
            </a:r>
            <a:r>
              <a:rPr lang="tr-TR" sz="2700" dirty="0" err="1">
                <a:solidFill>
                  <a:srgbClr val="000000"/>
                </a:solidFill>
              </a:rPr>
              <a:t>price</a:t>
            </a:r>
            <a:r>
              <a:rPr lang="tr-TR" sz="2700" dirty="0">
                <a:solidFill>
                  <a:srgbClr val="000000"/>
                </a:solidFill>
              </a:rPr>
              <a:t>.</a:t>
            </a:r>
          </a:p>
          <a:p>
            <a:pPr algn="l">
              <a:spcBef>
                <a:spcPts val="1200"/>
              </a:spcBef>
              <a:buClr>
                <a:srgbClr val="D34817"/>
              </a:buClr>
              <a:buFont typeface="Wingdings 2" pitchFamily="18" charset="2"/>
              <a:buNone/>
            </a:pPr>
            <a:r>
              <a:rPr lang="tr-TR" sz="2700" dirty="0" err="1">
                <a:solidFill>
                  <a:srgbClr val="000000"/>
                </a:solidFill>
              </a:rPr>
              <a:t>Also</a:t>
            </a:r>
            <a:r>
              <a:rPr lang="tr-TR" sz="2700" dirty="0">
                <a:solidFill>
                  <a:srgbClr val="000000"/>
                </a:solidFill>
              </a:rPr>
              <a:t> </a:t>
            </a:r>
            <a:r>
              <a:rPr lang="tr-TR" sz="2700" dirty="0" err="1">
                <a:solidFill>
                  <a:srgbClr val="000000"/>
                </a:solidFill>
              </a:rPr>
              <a:t>known</a:t>
            </a:r>
            <a:r>
              <a:rPr lang="tr-TR" sz="2700" dirty="0">
                <a:solidFill>
                  <a:srgbClr val="000000"/>
                </a:solidFill>
              </a:rPr>
              <a:t> as “</a:t>
            </a:r>
            <a:r>
              <a:rPr lang="tr-TR" sz="2700" dirty="0" err="1">
                <a:solidFill>
                  <a:srgbClr val="000000"/>
                </a:solidFill>
              </a:rPr>
              <a:t>price</a:t>
            </a:r>
            <a:r>
              <a:rPr lang="tr-TR" sz="2700" dirty="0">
                <a:solidFill>
                  <a:srgbClr val="000000"/>
                </a:solidFill>
              </a:rPr>
              <a:t> </a:t>
            </a:r>
            <a:r>
              <a:rPr lang="tr-TR" sz="2700" dirty="0" err="1">
                <a:solidFill>
                  <a:srgbClr val="000000"/>
                </a:solidFill>
              </a:rPr>
              <a:t>taking</a:t>
            </a:r>
            <a:r>
              <a:rPr lang="tr-TR" sz="2700" dirty="0">
                <a:solidFill>
                  <a:srgbClr val="000000"/>
                </a:solidFill>
              </a:rPr>
              <a:t> </a:t>
            </a:r>
            <a:r>
              <a:rPr lang="tr-TR" sz="2700" dirty="0" err="1">
                <a:solidFill>
                  <a:srgbClr val="000000"/>
                </a:solidFill>
              </a:rPr>
              <a:t>behavior</a:t>
            </a:r>
            <a:r>
              <a:rPr lang="tr-TR" sz="2700" dirty="0">
                <a:solidFill>
                  <a:srgbClr val="000000"/>
                </a:solidFill>
              </a:rPr>
              <a:t>.”</a:t>
            </a:r>
          </a:p>
          <a:p>
            <a:pPr algn="l">
              <a:spcBef>
                <a:spcPts val="1200"/>
              </a:spcBef>
              <a:buClr>
                <a:srgbClr val="D34817"/>
              </a:buClr>
              <a:buSzPct val="85000"/>
              <a:buFont typeface="Wingdings 2" pitchFamily="18" charset="2"/>
              <a:buChar char="•"/>
            </a:pPr>
            <a:r>
              <a:rPr lang="tr-TR" sz="2700" dirty="0">
                <a:solidFill>
                  <a:srgbClr val="000000"/>
                </a:solidFill>
              </a:rPr>
              <a:t> A </a:t>
            </a:r>
            <a:r>
              <a:rPr lang="tr-TR" sz="2700" dirty="0" err="1">
                <a:solidFill>
                  <a:srgbClr val="000000"/>
                </a:solidFill>
              </a:rPr>
              <a:t>competitive</a:t>
            </a:r>
            <a:r>
              <a:rPr lang="tr-TR" sz="2700" dirty="0">
                <a:solidFill>
                  <a:srgbClr val="000000"/>
                </a:solidFill>
              </a:rPr>
              <a:t> market is a market in </a:t>
            </a:r>
            <a:r>
              <a:rPr lang="tr-TR" sz="2700" dirty="0" err="1">
                <a:solidFill>
                  <a:srgbClr val="000000"/>
                </a:solidFill>
              </a:rPr>
              <a:t>which</a:t>
            </a:r>
            <a:r>
              <a:rPr lang="tr-TR" sz="2700" dirty="0">
                <a:solidFill>
                  <a:srgbClr val="000000"/>
                </a:solidFill>
              </a:rPr>
              <a:t> </a:t>
            </a:r>
            <a:r>
              <a:rPr lang="tr-TR" sz="2700" dirty="0" err="1">
                <a:solidFill>
                  <a:srgbClr val="000000"/>
                </a:solidFill>
              </a:rPr>
              <a:t>individual</a:t>
            </a:r>
            <a:r>
              <a:rPr lang="tr-TR" sz="2700" dirty="0">
                <a:solidFill>
                  <a:srgbClr val="000000"/>
                </a:solidFill>
              </a:rPr>
              <a:t> </a:t>
            </a:r>
            <a:r>
              <a:rPr lang="tr-TR" sz="2700" dirty="0" err="1">
                <a:solidFill>
                  <a:srgbClr val="000000"/>
                </a:solidFill>
              </a:rPr>
              <a:t>buyers</a:t>
            </a:r>
            <a:r>
              <a:rPr lang="tr-TR" sz="2700" dirty="0">
                <a:solidFill>
                  <a:srgbClr val="000000"/>
                </a:solidFill>
              </a:rPr>
              <a:t> </a:t>
            </a:r>
            <a:r>
              <a:rPr lang="tr-TR" sz="2700" dirty="0" err="1">
                <a:solidFill>
                  <a:srgbClr val="000000"/>
                </a:solidFill>
              </a:rPr>
              <a:t>and</a:t>
            </a:r>
            <a:r>
              <a:rPr lang="tr-TR" sz="2700" dirty="0">
                <a:solidFill>
                  <a:srgbClr val="000000"/>
                </a:solidFill>
              </a:rPr>
              <a:t> </a:t>
            </a:r>
            <a:r>
              <a:rPr lang="tr-TR" sz="2700" dirty="0" err="1">
                <a:solidFill>
                  <a:srgbClr val="000000"/>
                </a:solidFill>
              </a:rPr>
              <a:t>sellers</a:t>
            </a:r>
            <a:r>
              <a:rPr lang="tr-TR" sz="2700" dirty="0">
                <a:solidFill>
                  <a:srgbClr val="000000"/>
                </a:solidFill>
              </a:rPr>
              <a:t> </a:t>
            </a:r>
            <a:r>
              <a:rPr lang="tr-TR" sz="2700" dirty="0" err="1">
                <a:solidFill>
                  <a:srgbClr val="000000"/>
                </a:solidFill>
              </a:rPr>
              <a:t>have</a:t>
            </a:r>
            <a:r>
              <a:rPr lang="tr-TR" sz="2700" dirty="0">
                <a:solidFill>
                  <a:srgbClr val="000000"/>
                </a:solidFill>
              </a:rPr>
              <a:t> a </a:t>
            </a:r>
            <a:r>
              <a:rPr lang="tr-TR" sz="2700" dirty="0" err="1">
                <a:solidFill>
                  <a:srgbClr val="000000"/>
                </a:solidFill>
              </a:rPr>
              <a:t>negligible</a:t>
            </a:r>
            <a:r>
              <a:rPr lang="tr-TR" sz="2700" dirty="0">
                <a:solidFill>
                  <a:srgbClr val="000000"/>
                </a:solidFill>
              </a:rPr>
              <a:t> </a:t>
            </a:r>
            <a:r>
              <a:rPr lang="tr-TR" sz="2700" dirty="0" err="1">
                <a:solidFill>
                  <a:srgbClr val="000000"/>
                </a:solidFill>
              </a:rPr>
              <a:t>impact</a:t>
            </a:r>
            <a:r>
              <a:rPr lang="tr-TR" sz="2700" dirty="0">
                <a:solidFill>
                  <a:srgbClr val="000000"/>
                </a:solidFill>
              </a:rPr>
              <a:t> on </a:t>
            </a:r>
            <a:r>
              <a:rPr lang="tr-TR" sz="2700" dirty="0" err="1">
                <a:solidFill>
                  <a:srgbClr val="000000"/>
                </a:solidFill>
              </a:rPr>
              <a:t>the</a:t>
            </a:r>
            <a:r>
              <a:rPr lang="tr-TR" sz="2700" dirty="0">
                <a:solidFill>
                  <a:srgbClr val="000000"/>
                </a:solidFill>
              </a:rPr>
              <a:t> market </a:t>
            </a:r>
            <a:r>
              <a:rPr lang="tr-TR" sz="2700" dirty="0" err="1">
                <a:solidFill>
                  <a:srgbClr val="000000"/>
                </a:solidFill>
              </a:rPr>
              <a:t>price</a:t>
            </a:r>
            <a:r>
              <a:rPr lang="tr-TR" sz="2700" dirty="0">
                <a:solidFill>
                  <a:srgbClr val="000000"/>
                </a:solidFill>
              </a:rPr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426069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pPr defTabSz="914400"/>
            <a:r>
              <a:rPr lang="tr-TR" sz="2800">
                <a:solidFill>
                  <a:srgbClr val="696464"/>
                </a:solidFill>
              </a:rPr>
              <a:t>Perfect Competition (Perfectly competitive markets)</a:t>
            </a:r>
            <a:endParaRPr lang="tr-TR"/>
          </a:p>
        </p:txBody>
      </p:sp>
      <p:sp>
        <p:nvSpPr>
          <p:cNvPr id="35842" name="Rectangle 2"/>
          <p:cNvSpPr>
            <a:spLocks noGrp="1"/>
          </p:cNvSpPr>
          <p:nvPr>
            <p:ph sz="quarter" idx="1"/>
          </p:nvPr>
        </p:nvSpPr>
        <p:spPr bwMode="auto">
          <a:xfrm>
            <a:off x="457200" y="1427163"/>
            <a:ext cx="8229600" cy="5000625"/>
          </a:xfrm>
          <a:noFill/>
          <a:ln w="12700" cap="flat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ts val="1200"/>
              </a:spcBef>
              <a:buClr>
                <a:srgbClr val="D34817"/>
              </a:buClr>
              <a:buSzPct val="85000"/>
              <a:buFont typeface="Wingdings 2" pitchFamily="18" charset="2"/>
              <a:buChar char="•"/>
            </a:pPr>
            <a:r>
              <a:rPr lang="tr-TR" sz="2500">
                <a:solidFill>
                  <a:srgbClr val="000000"/>
                </a:solidFill>
              </a:rPr>
              <a:t> But why/when do we expect a seller/firm and a buyer/consumer behave competitively?</a:t>
            </a:r>
          </a:p>
          <a:p>
            <a:pPr algn="l">
              <a:spcBef>
                <a:spcPts val="1200"/>
              </a:spcBef>
              <a:buClr>
                <a:srgbClr val="D34817"/>
              </a:buClr>
              <a:buFont typeface="Wingdings 2" pitchFamily="18" charset="2"/>
              <a:buNone/>
            </a:pPr>
            <a:endParaRPr lang="tr-TR" sz="2500">
              <a:solidFill>
                <a:srgbClr val="000000"/>
              </a:solidFill>
            </a:endParaRPr>
          </a:p>
          <a:p>
            <a:pPr algn="l">
              <a:spcBef>
                <a:spcPts val="1200"/>
              </a:spcBef>
              <a:buClr>
                <a:srgbClr val="D34817"/>
              </a:buClr>
              <a:buSzPct val="85000"/>
              <a:buFont typeface="Wingdings 2" pitchFamily="18" charset="2"/>
              <a:buChar char="•"/>
            </a:pPr>
            <a:r>
              <a:rPr lang="tr-TR" sz="2500">
                <a:solidFill>
                  <a:srgbClr val="000000"/>
                </a:solidFill>
              </a:rPr>
              <a:t> There are many (numerous) buyers and sellers, and each one is very small relative to the market size.</a:t>
            </a:r>
          </a:p>
          <a:p>
            <a:pPr marL="0" lvl="1" algn="l">
              <a:spcBef>
                <a:spcPts val="1200"/>
              </a:spcBef>
              <a:buClr>
                <a:srgbClr val="9B2D1F"/>
              </a:buClr>
              <a:buSzPct val="85000"/>
              <a:buFont typeface="Wingdings 2" pitchFamily="18" charset="2"/>
              <a:buChar char="•"/>
            </a:pPr>
            <a:r>
              <a:rPr lang="tr-TR" sz="2500">
                <a:solidFill>
                  <a:srgbClr val="000000"/>
                </a:solidFill>
              </a:rPr>
              <a:t> Goods that are sold by different firms are all the same.</a:t>
            </a:r>
            <a:endParaRPr lang="tr-TR" sz="2200">
              <a:solidFill>
                <a:srgbClr val="000000"/>
              </a:solidFill>
            </a:endParaRPr>
          </a:p>
          <a:p>
            <a:pPr algn="l">
              <a:spcBef>
                <a:spcPts val="1200"/>
              </a:spcBef>
              <a:buClr>
                <a:srgbClr val="D34817"/>
              </a:buClr>
              <a:buSzPct val="85000"/>
              <a:buFont typeface="Wingdings 2" pitchFamily="18" charset="2"/>
              <a:buChar char="•"/>
            </a:pPr>
            <a:r>
              <a:rPr lang="tr-TR" sz="2500">
                <a:solidFill>
                  <a:srgbClr val="000000"/>
                </a:solidFill>
              </a:rPr>
              <a:t> There is perfect information about product quality and prices. </a:t>
            </a:r>
          </a:p>
          <a:p>
            <a:pPr algn="l">
              <a:spcBef>
                <a:spcPts val="1200"/>
              </a:spcBef>
              <a:buClr>
                <a:srgbClr val="D34817"/>
              </a:buClr>
              <a:buSzPct val="85000"/>
              <a:buFont typeface="Wingdings 2" pitchFamily="18" charset="2"/>
              <a:buChar char="•"/>
            </a:pPr>
            <a:r>
              <a:rPr lang="tr-TR" sz="2500">
                <a:solidFill>
                  <a:srgbClr val="000000"/>
                </a:solidFill>
              </a:rPr>
              <a:t>  As a result, buyers and sellers are (behave as) price takers.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76201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pPr defTabSz="914400"/>
            <a:r>
              <a:rPr lang="tr-TR" sz="3200">
                <a:solidFill>
                  <a:srgbClr val="696464"/>
                </a:solidFill>
              </a:rPr>
              <a:t>Competitive markets</a:t>
            </a:r>
            <a:endParaRPr lang="tr-TR"/>
          </a:p>
        </p:txBody>
      </p:sp>
      <p:sp>
        <p:nvSpPr>
          <p:cNvPr id="36866" name="Rectangle 2"/>
          <p:cNvSpPr>
            <a:spLocks noGrp="1"/>
          </p:cNvSpPr>
          <p:nvPr>
            <p:ph sz="quarter" idx="1"/>
          </p:nvPr>
        </p:nvSpPr>
        <p:spPr bwMode="auto">
          <a:xfrm>
            <a:off x="457200" y="1784350"/>
            <a:ext cx="8229600" cy="4668838"/>
          </a:xfrm>
          <a:noFill/>
          <a:ln w="12700" cap="flat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ts val="1200"/>
              </a:spcBef>
              <a:buClr>
                <a:srgbClr val="D34817"/>
              </a:buClr>
              <a:buSzPct val="85000"/>
              <a:buFont typeface="Wingdings 2" pitchFamily="18" charset="2"/>
              <a:buChar char="•"/>
            </a:pPr>
            <a:r>
              <a:rPr lang="tr-TR" sz="2800">
                <a:solidFill>
                  <a:srgbClr val="000000"/>
                </a:solidFill>
              </a:rPr>
              <a:t> The term demand refers to the behavior of consumers, buyers in competitive markets.</a:t>
            </a:r>
          </a:p>
          <a:p>
            <a:pPr algn="l">
              <a:spcBef>
                <a:spcPts val="1200"/>
              </a:spcBef>
              <a:buClr>
                <a:srgbClr val="D34817"/>
              </a:buClr>
              <a:buSzPct val="85000"/>
              <a:buFont typeface="Wingdings 2" pitchFamily="18" charset="2"/>
              <a:buChar char="•"/>
            </a:pPr>
            <a:r>
              <a:rPr lang="tr-TR" sz="2800">
                <a:solidFill>
                  <a:srgbClr val="000000"/>
                </a:solidFill>
              </a:rPr>
              <a:t> The term supply refers to the behavior of producers, sellers in competitive markets.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739744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Supply (cont’d)</a:t>
            </a:r>
          </a:p>
          <a:p>
            <a:endParaRPr lang="tr-TR" dirty="0"/>
          </a:p>
          <a:p>
            <a:r>
              <a:rPr lang="en-US" dirty="0"/>
              <a:t>Supply and </a:t>
            </a:r>
            <a:r>
              <a:rPr lang="en-US" dirty="0" err="1"/>
              <a:t>dem</a:t>
            </a:r>
            <a:r>
              <a:rPr lang="tr-TR" dirty="0"/>
              <a:t>a</a:t>
            </a:r>
            <a:r>
              <a:rPr lang="en-US" dirty="0" err="1"/>
              <a:t>nd</a:t>
            </a:r>
            <a:r>
              <a:rPr lang="en-US" dirty="0"/>
              <a:t> together</a:t>
            </a:r>
            <a:r>
              <a:rPr lang="tr-TR" dirty="0"/>
              <a:t>, </a:t>
            </a:r>
            <a:r>
              <a:rPr lang="tr-TR" dirty="0" err="1"/>
              <a:t>equilibrium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493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pPr defTabSz="914400"/>
            <a:r>
              <a:rPr lang="tr-TR" sz="3600">
                <a:solidFill>
                  <a:srgbClr val="696464"/>
                </a:solidFill>
              </a:rPr>
              <a:t>Supply and demand together</a:t>
            </a:r>
            <a:endParaRPr lang="tr-TR"/>
          </a:p>
        </p:txBody>
      </p:sp>
      <p:sp>
        <p:nvSpPr>
          <p:cNvPr id="38914" name="Rectangle 2"/>
          <p:cNvSpPr>
            <a:spLocks noGrp="1"/>
          </p:cNvSpPr>
          <p:nvPr>
            <p:ph sz="quarter" idx="1"/>
          </p:nvPr>
        </p:nvSpPr>
        <p:spPr bwMode="auto">
          <a:xfrm>
            <a:off x="914400" y="2284413"/>
            <a:ext cx="7772400" cy="3735387"/>
          </a:xfrm>
          <a:noFill/>
          <a:ln w="12700" cap="flat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420688" indent="-420688" algn="l">
              <a:spcBef>
                <a:spcPts val="500"/>
              </a:spcBef>
              <a:buClr>
                <a:srgbClr val="000000"/>
              </a:buClr>
              <a:buSzPct val="85000"/>
              <a:buFont typeface="Wingdings 2" pitchFamily="18" charset="2"/>
              <a:buChar char="•"/>
            </a:pPr>
            <a:r>
              <a:rPr lang="tr-TR" sz="4000" i="1">
                <a:solidFill>
                  <a:srgbClr val="25A9A6"/>
                </a:solidFill>
              </a:rPr>
              <a:t>Equilibrium</a:t>
            </a:r>
            <a:r>
              <a:rPr lang="tr-TR" sz="4000">
                <a:solidFill>
                  <a:srgbClr val="000000"/>
                </a:solidFill>
              </a:rPr>
              <a:t> : The price has reached the level where quantity supplied equals quantity demanded. 	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42902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pPr defTabSz="914400"/>
            <a:r>
              <a:rPr lang="tr-TR" sz="4000">
                <a:solidFill>
                  <a:srgbClr val="696464"/>
                </a:solidFill>
              </a:rPr>
              <a:t>Supply and demand together</a:t>
            </a:r>
            <a:endParaRPr lang="tr-TR"/>
          </a:p>
        </p:txBody>
      </p:sp>
      <p:sp>
        <p:nvSpPr>
          <p:cNvPr id="39938" name="Rectangle 2"/>
          <p:cNvSpPr>
            <a:spLocks noGrp="1"/>
          </p:cNvSpPr>
          <p:nvPr>
            <p:ph sz="quarter" idx="1"/>
          </p:nvPr>
        </p:nvSpPr>
        <p:spPr bwMode="auto">
          <a:xfrm>
            <a:off x="914400" y="1712913"/>
            <a:ext cx="7772400" cy="4306887"/>
          </a:xfrm>
          <a:noFill/>
          <a:ln w="12700" cap="flat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336550" indent="-336550" algn="l">
              <a:spcBef>
                <a:spcPts val="500"/>
              </a:spcBef>
              <a:buClr>
                <a:srgbClr val="000000"/>
              </a:buClr>
              <a:buSzPct val="85000"/>
              <a:buFont typeface="Wingdings 2" pitchFamily="18" charset="2"/>
              <a:buChar char="•"/>
            </a:pPr>
            <a:r>
              <a:rPr lang="tr-TR" sz="3200" i="1">
                <a:solidFill>
                  <a:srgbClr val="25A9A6"/>
                </a:solidFill>
              </a:rPr>
              <a:t>Equilibrium Price</a:t>
            </a:r>
            <a:endParaRPr lang="tr-TR" sz="3200">
              <a:solidFill>
                <a:srgbClr val="000000"/>
              </a:solidFill>
            </a:endParaRPr>
          </a:p>
          <a:p>
            <a:pPr marL="623888" lvl="1" indent="-304800" algn="l">
              <a:spcBef>
                <a:spcPts val="300"/>
              </a:spcBef>
              <a:buClr>
                <a:srgbClr val="9B2D1F"/>
              </a:buClr>
              <a:buSzPct val="85000"/>
              <a:buFont typeface="Wingdings 2" pitchFamily="18" charset="2"/>
              <a:buChar char="•"/>
            </a:pPr>
            <a:r>
              <a:rPr lang="tr-TR" sz="3200">
                <a:solidFill>
                  <a:srgbClr val="000000"/>
                </a:solidFill>
              </a:rPr>
              <a:t>The price at which quantity supplied equals quantity demanded. </a:t>
            </a:r>
            <a:endParaRPr lang="tr-TR" sz="2400">
              <a:solidFill>
                <a:srgbClr val="000000"/>
              </a:solidFill>
            </a:endParaRPr>
          </a:p>
          <a:p>
            <a:pPr marL="623888" lvl="1" indent="-304800" algn="l">
              <a:spcBef>
                <a:spcPts val="300"/>
              </a:spcBef>
              <a:buClr>
                <a:srgbClr val="9B2D1F"/>
              </a:buClr>
              <a:buSzPct val="85000"/>
              <a:buFont typeface="Wingdings 2" pitchFamily="18" charset="2"/>
              <a:buChar char="•"/>
            </a:pPr>
            <a:r>
              <a:rPr lang="tr-TR" sz="3200">
                <a:solidFill>
                  <a:srgbClr val="000000"/>
                </a:solidFill>
              </a:rPr>
              <a:t>On a graph, it is the price at which the supply and demand curves intersect.</a:t>
            </a:r>
            <a:endParaRPr lang="tr-TR" sz="2400">
              <a:solidFill>
                <a:srgbClr val="000000"/>
              </a:solidFill>
            </a:endParaRPr>
          </a:p>
          <a:p>
            <a:pPr marL="336550" indent="-336550" algn="l">
              <a:spcBef>
                <a:spcPts val="500"/>
              </a:spcBef>
              <a:buClr>
                <a:srgbClr val="000000"/>
              </a:buClr>
              <a:buSzPct val="85000"/>
              <a:buFont typeface="Wingdings 2" pitchFamily="18" charset="2"/>
              <a:buChar char="•"/>
            </a:pPr>
            <a:r>
              <a:rPr lang="tr-TR" sz="3200" i="1">
                <a:solidFill>
                  <a:srgbClr val="25A9A6"/>
                </a:solidFill>
              </a:rPr>
              <a:t>Equilibrium Quantity</a:t>
            </a:r>
            <a:endParaRPr lang="tr-TR" sz="3200">
              <a:solidFill>
                <a:srgbClr val="000000"/>
              </a:solidFill>
            </a:endParaRPr>
          </a:p>
          <a:p>
            <a:pPr marL="623888" lvl="1" indent="-304800" algn="l">
              <a:spcBef>
                <a:spcPts val="300"/>
              </a:spcBef>
              <a:buClr>
                <a:srgbClr val="9B2D1F"/>
              </a:buClr>
              <a:buSzPct val="85000"/>
              <a:buFont typeface="Wingdings 2" pitchFamily="18" charset="2"/>
              <a:buChar char="•"/>
            </a:pPr>
            <a:r>
              <a:rPr lang="tr-TR" sz="3200">
                <a:solidFill>
                  <a:srgbClr val="000000"/>
                </a:solidFill>
              </a:rPr>
              <a:t>The quantity supplied and the quantity demanded at the equilibrium price. 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41630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1" descr="image1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81200"/>
            <a:ext cx="3962400" cy="289560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</p:pic>
      <p:pic>
        <p:nvPicPr>
          <p:cNvPr id="40962" name="Picture 2" descr="image13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905000"/>
            <a:ext cx="3733800" cy="289560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</p:pic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3581400"/>
            <a:ext cx="2819400" cy="1447800"/>
            <a:chOff x="0" y="0"/>
            <a:chExt cx="222" cy="114"/>
          </a:xfrm>
        </p:grpSpPr>
        <p:sp>
          <p:nvSpPr>
            <p:cNvPr id="40964" name="AutoShape 4"/>
            <p:cNvSpPr>
              <a:spLocks/>
            </p:cNvSpPr>
            <p:nvPr/>
          </p:nvSpPr>
          <p:spPr bwMode="auto">
            <a:xfrm>
              <a:off x="0" y="0"/>
              <a:ext cx="222" cy="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6764"/>
                    <a:pt x="16764" y="21600"/>
                    <a:pt x="10800" y="21600"/>
                  </a:cubicBezTo>
                  <a:cubicBezTo>
                    <a:pt x="4835" y="21600"/>
                    <a:pt x="0" y="16764"/>
                    <a:pt x="0" y="10800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C0128"/>
              </a:solidFill>
              <a:prstDash val="solid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defTabSz="914400"/>
              <a:endParaRPr lang="tr-TR" sz="1800"/>
            </a:p>
          </p:txBody>
        </p:sp>
        <p:sp>
          <p:nvSpPr>
            <p:cNvPr id="40965" name="Line 5"/>
            <p:cNvSpPr>
              <a:spLocks noChangeShapeType="1"/>
            </p:cNvSpPr>
            <p:nvPr/>
          </p:nvSpPr>
          <p:spPr bwMode="auto">
            <a:xfrm>
              <a:off x="132" y="38"/>
              <a:ext cx="53" cy="76"/>
            </a:xfrm>
            <a:prstGeom prst="line">
              <a:avLst/>
            </a:prstGeom>
            <a:noFill/>
            <a:ln w="57150" cap="flat" cmpd="sng">
              <a:solidFill>
                <a:srgbClr val="FC0128"/>
              </a:solidFill>
              <a:prstDash val="solid"/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715000" y="3581400"/>
            <a:ext cx="2590800" cy="1600200"/>
            <a:chOff x="0" y="0"/>
            <a:chExt cx="204" cy="126"/>
          </a:xfrm>
        </p:grpSpPr>
        <p:sp>
          <p:nvSpPr>
            <p:cNvPr id="40967" name="AutoShape 7"/>
            <p:cNvSpPr>
              <a:spLocks/>
            </p:cNvSpPr>
            <p:nvPr/>
          </p:nvSpPr>
          <p:spPr bwMode="auto">
            <a:xfrm>
              <a:off x="0" y="0"/>
              <a:ext cx="204" cy="4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6764"/>
                    <a:pt x="16764" y="21600"/>
                    <a:pt x="10800" y="21600"/>
                  </a:cubicBezTo>
                  <a:cubicBezTo>
                    <a:pt x="4835" y="21600"/>
                    <a:pt x="0" y="16764"/>
                    <a:pt x="0" y="10800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C0128"/>
              </a:solidFill>
              <a:prstDash val="solid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defTabSz="914400"/>
              <a:endParaRPr lang="tr-TR" sz="1800"/>
            </a:p>
          </p:txBody>
        </p:sp>
        <p:sp>
          <p:nvSpPr>
            <p:cNvPr id="40968" name="Line 8"/>
            <p:cNvSpPr>
              <a:spLocks noChangeShapeType="1"/>
            </p:cNvSpPr>
            <p:nvPr/>
          </p:nvSpPr>
          <p:spPr bwMode="auto">
            <a:xfrm flipH="1">
              <a:off x="66" y="45"/>
              <a:ext cx="28" cy="81"/>
            </a:xfrm>
            <a:prstGeom prst="line">
              <a:avLst/>
            </a:prstGeom>
            <a:noFill/>
            <a:ln w="57150" cap="flat" cmpd="sng">
              <a:solidFill>
                <a:srgbClr val="FC0128"/>
              </a:solidFill>
              <a:prstDash val="solid"/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40969" name="AutoShape 9"/>
          <p:cNvSpPr>
            <a:spLocks/>
          </p:cNvSpPr>
          <p:nvPr/>
        </p:nvSpPr>
        <p:spPr bwMode="auto">
          <a:xfrm>
            <a:off x="1524000" y="5105400"/>
            <a:ext cx="6400800" cy="965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pPr algn="ctr" defTabSz="914400">
              <a:spcBef>
                <a:spcPts val="1600"/>
              </a:spcBef>
            </a:pPr>
            <a:r>
              <a:rPr lang="tr-TR" sz="2800">
                <a:solidFill>
                  <a:srgbClr val="494076"/>
                </a:solidFill>
              </a:rPr>
              <a:t>At $2.00, the quantity demanded is equal to the quantity supplied!</a:t>
            </a:r>
            <a:endParaRPr lang="tr-TR"/>
          </a:p>
        </p:txBody>
      </p:sp>
      <p:sp>
        <p:nvSpPr>
          <p:cNvPr id="40970" name="Rectangle 10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pPr defTabSz="914400"/>
            <a:r>
              <a:rPr lang="tr-TR" sz="3200">
                <a:solidFill>
                  <a:srgbClr val="696464"/>
                </a:solidFill>
              </a:rPr>
              <a:t>Supply and demand together</a:t>
            </a:r>
            <a:endParaRPr lang="tr-TR"/>
          </a:p>
        </p:txBody>
      </p:sp>
      <p:sp>
        <p:nvSpPr>
          <p:cNvPr id="40971" name="AutoShape 11"/>
          <p:cNvSpPr>
            <a:spLocks/>
          </p:cNvSpPr>
          <p:nvPr/>
        </p:nvSpPr>
        <p:spPr bwMode="auto">
          <a:xfrm>
            <a:off x="914400" y="1447800"/>
            <a:ext cx="2971800" cy="469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pPr defTabSz="914400">
              <a:spcBef>
                <a:spcPts val="1400"/>
              </a:spcBef>
            </a:pPr>
            <a:r>
              <a:rPr lang="tr-TR" sz="2400"/>
              <a:t>Demand Schedule</a:t>
            </a:r>
            <a:endParaRPr lang="tr-TR"/>
          </a:p>
        </p:txBody>
      </p:sp>
      <p:sp>
        <p:nvSpPr>
          <p:cNvPr id="40972" name="AutoShape 12"/>
          <p:cNvSpPr>
            <a:spLocks/>
          </p:cNvSpPr>
          <p:nvPr/>
        </p:nvSpPr>
        <p:spPr bwMode="auto">
          <a:xfrm>
            <a:off x="5562600" y="1447800"/>
            <a:ext cx="2971800" cy="469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pPr defTabSz="914400">
              <a:spcBef>
                <a:spcPts val="1400"/>
              </a:spcBef>
            </a:pPr>
            <a:r>
              <a:rPr lang="tr-TR" sz="2400"/>
              <a:t>Supply Schedule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28237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9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AutoShape 1"/>
          <p:cNvSpPr>
            <a:spLocks/>
          </p:cNvSpPr>
          <p:nvPr/>
        </p:nvSpPr>
        <p:spPr bwMode="auto">
          <a:xfrm>
            <a:off x="6564313" y="6215063"/>
            <a:ext cx="2641600" cy="228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pPr defTabSz="914400"/>
            <a:r>
              <a:rPr lang="tr-TR" sz="800" b="1">
                <a:solidFill>
                  <a:srgbClr val="FFFFFF"/>
                </a:solidFill>
              </a:rPr>
              <a:t>Copyright©2003  Southwestern/Thomson Learning</a:t>
            </a:r>
            <a:endParaRPr lang="tr-TR"/>
          </a:p>
        </p:txBody>
      </p:sp>
      <p:sp>
        <p:nvSpPr>
          <p:cNvPr id="41986" name="AutoShape 2"/>
          <p:cNvSpPr>
            <a:spLocks/>
          </p:cNvSpPr>
          <p:nvPr/>
        </p:nvSpPr>
        <p:spPr bwMode="auto">
          <a:xfrm>
            <a:off x="1606550" y="979488"/>
            <a:ext cx="7016750" cy="45894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3F6F9"/>
          </a:solidFill>
          <a:ln w="234950" cap="flat" cmpd="sng">
            <a:solidFill>
              <a:srgbClr val="F3F6F9"/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endParaRPr lang="tr-TR" sz="1800"/>
          </a:p>
        </p:txBody>
      </p:sp>
      <p:sp>
        <p:nvSpPr>
          <p:cNvPr id="41987" name="AutoShape 3"/>
          <p:cNvSpPr>
            <a:spLocks/>
          </p:cNvSpPr>
          <p:nvPr/>
        </p:nvSpPr>
        <p:spPr bwMode="auto">
          <a:xfrm>
            <a:off x="1606550" y="979488"/>
            <a:ext cx="7016750" cy="45894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2F4F8"/>
          </a:solidFill>
          <a:ln w="212725" cap="flat" cmpd="sng">
            <a:solidFill>
              <a:srgbClr val="F2F4F8"/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endParaRPr lang="tr-TR" sz="1800"/>
          </a:p>
        </p:txBody>
      </p:sp>
      <p:sp>
        <p:nvSpPr>
          <p:cNvPr id="41988" name="AutoShape 4"/>
          <p:cNvSpPr>
            <a:spLocks/>
          </p:cNvSpPr>
          <p:nvPr/>
        </p:nvSpPr>
        <p:spPr bwMode="auto">
          <a:xfrm>
            <a:off x="1606550" y="979488"/>
            <a:ext cx="7016750" cy="45894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1F4F7"/>
          </a:solidFill>
          <a:ln w="192088" cap="flat" cmpd="sng">
            <a:solidFill>
              <a:srgbClr val="F1F4F7"/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endParaRPr lang="tr-TR" sz="1800"/>
          </a:p>
        </p:txBody>
      </p:sp>
      <p:sp>
        <p:nvSpPr>
          <p:cNvPr id="41989" name="AutoShape 5"/>
          <p:cNvSpPr>
            <a:spLocks/>
          </p:cNvSpPr>
          <p:nvPr/>
        </p:nvSpPr>
        <p:spPr bwMode="auto">
          <a:xfrm>
            <a:off x="1606550" y="979488"/>
            <a:ext cx="7016750" cy="45894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0F2F5"/>
          </a:solidFill>
          <a:ln w="169863" cap="flat" cmpd="sng">
            <a:solidFill>
              <a:srgbClr val="F0F2F5"/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endParaRPr lang="tr-TR" sz="1800"/>
          </a:p>
        </p:txBody>
      </p:sp>
      <p:sp>
        <p:nvSpPr>
          <p:cNvPr id="41990" name="AutoShape 6"/>
          <p:cNvSpPr>
            <a:spLocks/>
          </p:cNvSpPr>
          <p:nvPr/>
        </p:nvSpPr>
        <p:spPr bwMode="auto">
          <a:xfrm>
            <a:off x="1606550" y="979488"/>
            <a:ext cx="7016750" cy="45894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EF1F4"/>
          </a:solidFill>
          <a:ln w="149225" cap="flat" cmpd="sng">
            <a:solidFill>
              <a:srgbClr val="EEF1F4"/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endParaRPr lang="tr-TR" sz="1800"/>
          </a:p>
        </p:txBody>
      </p:sp>
      <p:sp>
        <p:nvSpPr>
          <p:cNvPr id="41991" name="AutoShape 7"/>
          <p:cNvSpPr>
            <a:spLocks/>
          </p:cNvSpPr>
          <p:nvPr/>
        </p:nvSpPr>
        <p:spPr bwMode="auto">
          <a:xfrm>
            <a:off x="1606550" y="979488"/>
            <a:ext cx="7016750" cy="45894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DEFF3"/>
          </a:solidFill>
          <a:ln w="128588" cap="flat" cmpd="sng">
            <a:solidFill>
              <a:srgbClr val="EDEFF3"/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endParaRPr lang="tr-TR" sz="1800"/>
          </a:p>
        </p:txBody>
      </p:sp>
      <p:sp>
        <p:nvSpPr>
          <p:cNvPr id="41992" name="AutoShape 8"/>
          <p:cNvSpPr>
            <a:spLocks/>
          </p:cNvSpPr>
          <p:nvPr/>
        </p:nvSpPr>
        <p:spPr bwMode="auto">
          <a:xfrm>
            <a:off x="1606550" y="979488"/>
            <a:ext cx="7016750" cy="45894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EEF2"/>
          </a:solidFill>
          <a:ln w="106363" cap="flat" cmpd="sng">
            <a:solidFill>
              <a:srgbClr val="EBEEF2"/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endParaRPr lang="tr-TR" sz="1800"/>
          </a:p>
        </p:txBody>
      </p:sp>
      <p:sp>
        <p:nvSpPr>
          <p:cNvPr id="41993" name="AutoShape 9"/>
          <p:cNvSpPr>
            <a:spLocks/>
          </p:cNvSpPr>
          <p:nvPr/>
        </p:nvSpPr>
        <p:spPr bwMode="auto">
          <a:xfrm>
            <a:off x="1606550" y="979488"/>
            <a:ext cx="7016750" cy="45894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AECF1"/>
          </a:solidFill>
          <a:ln w="85725" cap="flat" cmpd="sng">
            <a:solidFill>
              <a:srgbClr val="EAECF1"/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endParaRPr lang="tr-TR" sz="1800"/>
          </a:p>
        </p:txBody>
      </p:sp>
      <p:sp>
        <p:nvSpPr>
          <p:cNvPr id="41994" name="AutoShape 10"/>
          <p:cNvSpPr>
            <a:spLocks/>
          </p:cNvSpPr>
          <p:nvPr/>
        </p:nvSpPr>
        <p:spPr bwMode="auto">
          <a:xfrm>
            <a:off x="1606550" y="979488"/>
            <a:ext cx="7016750" cy="45894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9EBF0"/>
          </a:solidFill>
          <a:ln w="63500" cap="flat" cmpd="sng">
            <a:solidFill>
              <a:srgbClr val="E9EBF0"/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endParaRPr lang="tr-TR" sz="1800"/>
          </a:p>
        </p:txBody>
      </p:sp>
      <p:sp>
        <p:nvSpPr>
          <p:cNvPr id="41995" name="AutoShape 11"/>
          <p:cNvSpPr>
            <a:spLocks/>
          </p:cNvSpPr>
          <p:nvPr/>
        </p:nvSpPr>
        <p:spPr bwMode="auto">
          <a:xfrm>
            <a:off x="1606550" y="979488"/>
            <a:ext cx="7016750" cy="45894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7EAEF"/>
          </a:solidFill>
          <a:ln w="42863" cap="flat" cmpd="sng">
            <a:solidFill>
              <a:srgbClr val="E7EAEF"/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endParaRPr lang="tr-TR" sz="1800"/>
          </a:p>
        </p:txBody>
      </p:sp>
      <p:sp>
        <p:nvSpPr>
          <p:cNvPr id="41996" name="AutoShape 12"/>
          <p:cNvSpPr>
            <a:spLocks/>
          </p:cNvSpPr>
          <p:nvPr/>
        </p:nvSpPr>
        <p:spPr bwMode="auto">
          <a:xfrm>
            <a:off x="1606550" y="979488"/>
            <a:ext cx="7016750" cy="45894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6E9EF"/>
          </a:solidFill>
          <a:ln w="20638" cap="flat" cmpd="sng">
            <a:solidFill>
              <a:srgbClr val="E6E9EF"/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endParaRPr lang="tr-TR" sz="1800"/>
          </a:p>
        </p:txBody>
      </p:sp>
      <p:sp>
        <p:nvSpPr>
          <p:cNvPr id="41997" name="AutoShape 13"/>
          <p:cNvSpPr>
            <a:spLocks/>
          </p:cNvSpPr>
          <p:nvPr/>
        </p:nvSpPr>
        <p:spPr bwMode="auto">
          <a:xfrm>
            <a:off x="1500188" y="874713"/>
            <a:ext cx="7016750" cy="45894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endParaRPr lang="tr-TR" sz="1800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1947863" y="5268913"/>
            <a:ext cx="1587" cy="193675"/>
          </a:xfrm>
          <a:prstGeom prst="line">
            <a:avLst/>
          </a:prstGeom>
          <a:noFill/>
          <a:ln w="20638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>
            <a:off x="2395538" y="5268913"/>
            <a:ext cx="1587" cy="193675"/>
          </a:xfrm>
          <a:prstGeom prst="line">
            <a:avLst/>
          </a:prstGeom>
          <a:noFill/>
          <a:ln w="20638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2000" name="Line 16"/>
          <p:cNvSpPr>
            <a:spLocks noChangeShapeType="1"/>
          </p:cNvSpPr>
          <p:nvPr/>
        </p:nvSpPr>
        <p:spPr bwMode="auto">
          <a:xfrm>
            <a:off x="2843213" y="5268913"/>
            <a:ext cx="1587" cy="193675"/>
          </a:xfrm>
          <a:prstGeom prst="line">
            <a:avLst/>
          </a:prstGeom>
          <a:noFill/>
          <a:ln w="20638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2001" name="Line 17"/>
          <p:cNvSpPr>
            <a:spLocks noChangeShapeType="1"/>
          </p:cNvSpPr>
          <p:nvPr/>
        </p:nvSpPr>
        <p:spPr bwMode="auto">
          <a:xfrm>
            <a:off x="3290888" y="5268913"/>
            <a:ext cx="3175" cy="193675"/>
          </a:xfrm>
          <a:prstGeom prst="line">
            <a:avLst/>
          </a:prstGeom>
          <a:noFill/>
          <a:ln w="20638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>
            <a:off x="3738563" y="5268913"/>
            <a:ext cx="3175" cy="193675"/>
          </a:xfrm>
          <a:prstGeom prst="line">
            <a:avLst/>
          </a:prstGeom>
          <a:noFill/>
          <a:ln w="20638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2003" name="Line 19"/>
          <p:cNvSpPr>
            <a:spLocks noChangeShapeType="1"/>
          </p:cNvSpPr>
          <p:nvPr/>
        </p:nvSpPr>
        <p:spPr bwMode="auto">
          <a:xfrm>
            <a:off x="4186238" y="5268913"/>
            <a:ext cx="3175" cy="193675"/>
          </a:xfrm>
          <a:prstGeom prst="line">
            <a:avLst/>
          </a:prstGeom>
          <a:noFill/>
          <a:ln w="20638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5062538" y="5268913"/>
            <a:ext cx="1587" cy="193675"/>
          </a:xfrm>
          <a:prstGeom prst="line">
            <a:avLst/>
          </a:prstGeom>
          <a:noFill/>
          <a:ln w="20638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2005" name="Line 21"/>
          <p:cNvSpPr>
            <a:spLocks noChangeShapeType="1"/>
          </p:cNvSpPr>
          <p:nvPr/>
        </p:nvSpPr>
        <p:spPr bwMode="auto">
          <a:xfrm>
            <a:off x="5510213" y="5268913"/>
            <a:ext cx="1587" cy="193675"/>
          </a:xfrm>
          <a:prstGeom prst="line">
            <a:avLst/>
          </a:prstGeom>
          <a:noFill/>
          <a:ln w="20638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2006" name="Line 22"/>
          <p:cNvSpPr>
            <a:spLocks noChangeShapeType="1"/>
          </p:cNvSpPr>
          <p:nvPr/>
        </p:nvSpPr>
        <p:spPr bwMode="auto">
          <a:xfrm>
            <a:off x="5957888" y="5268913"/>
            <a:ext cx="1587" cy="193675"/>
          </a:xfrm>
          <a:prstGeom prst="line">
            <a:avLst/>
          </a:prstGeom>
          <a:noFill/>
          <a:ln w="20638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>
            <a:off x="6405563" y="5268913"/>
            <a:ext cx="1587" cy="193675"/>
          </a:xfrm>
          <a:prstGeom prst="line">
            <a:avLst/>
          </a:prstGeom>
          <a:noFill/>
          <a:ln w="20638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2008" name="Line 24"/>
          <p:cNvSpPr>
            <a:spLocks noChangeShapeType="1"/>
          </p:cNvSpPr>
          <p:nvPr/>
        </p:nvSpPr>
        <p:spPr bwMode="auto">
          <a:xfrm>
            <a:off x="6853238" y="5270500"/>
            <a:ext cx="0" cy="192088"/>
          </a:xfrm>
          <a:prstGeom prst="line">
            <a:avLst/>
          </a:prstGeom>
          <a:noFill/>
          <a:ln w="20638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2009" name="Line 25"/>
          <p:cNvSpPr>
            <a:spLocks noChangeShapeType="1"/>
          </p:cNvSpPr>
          <p:nvPr/>
        </p:nvSpPr>
        <p:spPr bwMode="auto">
          <a:xfrm>
            <a:off x="7300913" y="5270500"/>
            <a:ext cx="0" cy="192088"/>
          </a:xfrm>
          <a:prstGeom prst="line">
            <a:avLst/>
          </a:prstGeom>
          <a:noFill/>
          <a:ln w="20638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2010" name="Line 26"/>
          <p:cNvSpPr>
            <a:spLocks noChangeShapeType="1"/>
          </p:cNvSpPr>
          <p:nvPr/>
        </p:nvSpPr>
        <p:spPr bwMode="auto">
          <a:xfrm>
            <a:off x="4633913" y="5268913"/>
            <a:ext cx="3175" cy="193675"/>
          </a:xfrm>
          <a:prstGeom prst="line">
            <a:avLst/>
          </a:prstGeom>
          <a:noFill/>
          <a:ln w="20638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42011" name="AutoShape 27"/>
          <p:cNvSpPr>
            <a:spLocks/>
          </p:cNvSpPr>
          <p:nvPr/>
        </p:nvSpPr>
        <p:spPr bwMode="auto">
          <a:xfrm>
            <a:off x="1493838" y="873125"/>
            <a:ext cx="7016750" cy="45894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noFill/>
          <a:ln w="20638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endParaRPr lang="tr-TR" sz="1800"/>
          </a:p>
        </p:txBody>
      </p:sp>
      <p:sp>
        <p:nvSpPr>
          <p:cNvPr id="42012" name="AutoShape 28"/>
          <p:cNvSpPr>
            <a:spLocks/>
          </p:cNvSpPr>
          <p:nvPr/>
        </p:nvSpPr>
        <p:spPr bwMode="auto">
          <a:xfrm>
            <a:off x="496888" y="827088"/>
            <a:ext cx="946150" cy="317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r>
              <a:rPr lang="tr-TR" sz="1800" b="1"/>
              <a:t>Price of</a:t>
            </a:r>
            <a:endParaRPr lang="tr-TR"/>
          </a:p>
        </p:txBody>
      </p:sp>
      <p:sp>
        <p:nvSpPr>
          <p:cNvPr id="42013" name="AutoShape 29"/>
          <p:cNvSpPr>
            <a:spLocks/>
          </p:cNvSpPr>
          <p:nvPr/>
        </p:nvSpPr>
        <p:spPr bwMode="auto">
          <a:xfrm>
            <a:off x="228600" y="1111250"/>
            <a:ext cx="1206500" cy="317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r>
              <a:rPr lang="tr-TR" sz="1800" b="1"/>
              <a:t>Ice-Cream</a:t>
            </a:r>
            <a:endParaRPr lang="tr-TR"/>
          </a:p>
        </p:txBody>
      </p:sp>
      <p:sp>
        <p:nvSpPr>
          <p:cNvPr id="42014" name="AutoShape 30"/>
          <p:cNvSpPr>
            <a:spLocks/>
          </p:cNvSpPr>
          <p:nvPr/>
        </p:nvSpPr>
        <p:spPr bwMode="auto">
          <a:xfrm>
            <a:off x="760413" y="1395413"/>
            <a:ext cx="666750" cy="317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r>
              <a:rPr lang="tr-TR" sz="1800" b="1"/>
              <a:t>Cone</a:t>
            </a:r>
            <a:endParaRPr lang="tr-TR"/>
          </a:p>
        </p:txBody>
      </p:sp>
      <p:sp>
        <p:nvSpPr>
          <p:cNvPr id="42015" name="AutoShape 31"/>
          <p:cNvSpPr>
            <a:spLocks/>
          </p:cNvSpPr>
          <p:nvPr/>
        </p:nvSpPr>
        <p:spPr bwMode="auto">
          <a:xfrm>
            <a:off x="1433513" y="5476875"/>
            <a:ext cx="139700" cy="279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r>
              <a:rPr lang="tr-TR" sz="1800"/>
              <a:t>0</a:t>
            </a:r>
            <a:endParaRPr lang="tr-TR"/>
          </a:p>
        </p:txBody>
      </p:sp>
      <p:sp>
        <p:nvSpPr>
          <p:cNvPr id="42016" name="AutoShape 32"/>
          <p:cNvSpPr>
            <a:spLocks/>
          </p:cNvSpPr>
          <p:nvPr/>
        </p:nvSpPr>
        <p:spPr bwMode="auto">
          <a:xfrm>
            <a:off x="1873250" y="5476875"/>
            <a:ext cx="139700" cy="279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r>
              <a:rPr lang="tr-TR" sz="1800"/>
              <a:t>1</a:t>
            </a:r>
            <a:endParaRPr lang="tr-TR"/>
          </a:p>
        </p:txBody>
      </p:sp>
      <p:sp>
        <p:nvSpPr>
          <p:cNvPr id="42017" name="AutoShape 33"/>
          <p:cNvSpPr>
            <a:spLocks/>
          </p:cNvSpPr>
          <p:nvPr/>
        </p:nvSpPr>
        <p:spPr bwMode="auto">
          <a:xfrm>
            <a:off x="2333625" y="5476875"/>
            <a:ext cx="139700" cy="279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r>
              <a:rPr lang="tr-TR" sz="1800"/>
              <a:t>2</a:t>
            </a:r>
            <a:endParaRPr lang="tr-TR"/>
          </a:p>
        </p:txBody>
      </p:sp>
      <p:sp>
        <p:nvSpPr>
          <p:cNvPr id="42018" name="AutoShape 34"/>
          <p:cNvSpPr>
            <a:spLocks/>
          </p:cNvSpPr>
          <p:nvPr/>
        </p:nvSpPr>
        <p:spPr bwMode="auto">
          <a:xfrm>
            <a:off x="2779713" y="5476875"/>
            <a:ext cx="139700" cy="279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r>
              <a:rPr lang="tr-TR" sz="1800"/>
              <a:t>3</a:t>
            </a:r>
            <a:endParaRPr lang="tr-TR"/>
          </a:p>
        </p:txBody>
      </p:sp>
      <p:sp>
        <p:nvSpPr>
          <p:cNvPr id="42019" name="AutoShape 35"/>
          <p:cNvSpPr>
            <a:spLocks/>
          </p:cNvSpPr>
          <p:nvPr/>
        </p:nvSpPr>
        <p:spPr bwMode="auto">
          <a:xfrm>
            <a:off x="3233738" y="5476875"/>
            <a:ext cx="139700" cy="279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r>
              <a:rPr lang="tr-TR" sz="1800"/>
              <a:t>4</a:t>
            </a:r>
            <a:endParaRPr lang="tr-TR"/>
          </a:p>
        </p:txBody>
      </p:sp>
      <p:sp>
        <p:nvSpPr>
          <p:cNvPr id="42020" name="AutoShape 36"/>
          <p:cNvSpPr>
            <a:spLocks/>
          </p:cNvSpPr>
          <p:nvPr/>
        </p:nvSpPr>
        <p:spPr bwMode="auto">
          <a:xfrm>
            <a:off x="3679825" y="5476875"/>
            <a:ext cx="139700" cy="279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r>
              <a:rPr lang="tr-TR" sz="1800"/>
              <a:t>5</a:t>
            </a:r>
            <a:endParaRPr lang="tr-TR"/>
          </a:p>
        </p:txBody>
      </p:sp>
      <p:sp>
        <p:nvSpPr>
          <p:cNvPr id="42021" name="AutoShape 37"/>
          <p:cNvSpPr>
            <a:spLocks/>
          </p:cNvSpPr>
          <p:nvPr/>
        </p:nvSpPr>
        <p:spPr bwMode="auto">
          <a:xfrm>
            <a:off x="4133850" y="5476875"/>
            <a:ext cx="139700" cy="279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r>
              <a:rPr lang="tr-TR" sz="1800"/>
              <a:t>6</a:t>
            </a:r>
            <a:endParaRPr lang="tr-TR"/>
          </a:p>
        </p:txBody>
      </p:sp>
      <p:sp>
        <p:nvSpPr>
          <p:cNvPr id="42022" name="AutoShape 38"/>
          <p:cNvSpPr>
            <a:spLocks/>
          </p:cNvSpPr>
          <p:nvPr/>
        </p:nvSpPr>
        <p:spPr bwMode="auto">
          <a:xfrm>
            <a:off x="4579938" y="5476875"/>
            <a:ext cx="139700" cy="279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r>
              <a:rPr lang="tr-TR" sz="1800"/>
              <a:t>7</a:t>
            </a:r>
            <a:endParaRPr lang="tr-TR"/>
          </a:p>
        </p:txBody>
      </p:sp>
      <p:sp>
        <p:nvSpPr>
          <p:cNvPr id="42023" name="AutoShape 39"/>
          <p:cNvSpPr>
            <a:spLocks/>
          </p:cNvSpPr>
          <p:nvPr/>
        </p:nvSpPr>
        <p:spPr bwMode="auto">
          <a:xfrm>
            <a:off x="5002213" y="5476875"/>
            <a:ext cx="139700" cy="279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r>
              <a:rPr lang="tr-TR" sz="1800"/>
              <a:t>8</a:t>
            </a:r>
            <a:endParaRPr lang="tr-TR"/>
          </a:p>
        </p:txBody>
      </p:sp>
      <p:sp>
        <p:nvSpPr>
          <p:cNvPr id="42024" name="AutoShape 40"/>
          <p:cNvSpPr>
            <a:spLocks/>
          </p:cNvSpPr>
          <p:nvPr/>
        </p:nvSpPr>
        <p:spPr bwMode="auto">
          <a:xfrm>
            <a:off x="5454650" y="5476875"/>
            <a:ext cx="139700" cy="279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r>
              <a:rPr lang="tr-TR" sz="1800"/>
              <a:t>9</a:t>
            </a:r>
            <a:endParaRPr lang="tr-TR"/>
          </a:p>
        </p:txBody>
      </p:sp>
      <p:sp>
        <p:nvSpPr>
          <p:cNvPr id="42025" name="AutoShape 41"/>
          <p:cNvSpPr>
            <a:spLocks/>
          </p:cNvSpPr>
          <p:nvPr/>
        </p:nvSpPr>
        <p:spPr bwMode="auto">
          <a:xfrm>
            <a:off x="5837238" y="5476875"/>
            <a:ext cx="266700" cy="279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r>
              <a:rPr lang="tr-TR" sz="1800"/>
              <a:t>10</a:t>
            </a:r>
            <a:endParaRPr lang="tr-TR"/>
          </a:p>
        </p:txBody>
      </p:sp>
      <p:sp>
        <p:nvSpPr>
          <p:cNvPr id="42026" name="AutoShape 42"/>
          <p:cNvSpPr>
            <a:spLocks/>
          </p:cNvSpPr>
          <p:nvPr/>
        </p:nvSpPr>
        <p:spPr bwMode="auto">
          <a:xfrm>
            <a:off x="6278563" y="5476875"/>
            <a:ext cx="254000" cy="279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r>
              <a:rPr lang="tr-TR" sz="1800"/>
              <a:t>11</a:t>
            </a:r>
            <a:endParaRPr lang="tr-TR"/>
          </a:p>
        </p:txBody>
      </p:sp>
      <p:sp>
        <p:nvSpPr>
          <p:cNvPr id="42027" name="AutoShape 43"/>
          <p:cNvSpPr>
            <a:spLocks/>
          </p:cNvSpPr>
          <p:nvPr/>
        </p:nvSpPr>
        <p:spPr bwMode="auto">
          <a:xfrm>
            <a:off x="6724650" y="5476875"/>
            <a:ext cx="266700" cy="279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r>
              <a:rPr lang="tr-TR" sz="1800"/>
              <a:t>12</a:t>
            </a:r>
            <a:endParaRPr lang="tr-TR"/>
          </a:p>
        </p:txBody>
      </p:sp>
      <p:sp>
        <p:nvSpPr>
          <p:cNvPr id="42028" name="AutoShape 44"/>
          <p:cNvSpPr>
            <a:spLocks/>
          </p:cNvSpPr>
          <p:nvPr/>
        </p:nvSpPr>
        <p:spPr bwMode="auto">
          <a:xfrm>
            <a:off x="5338763" y="5768975"/>
            <a:ext cx="3214687" cy="317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r>
              <a:rPr lang="tr-TR" sz="1800" b="1"/>
              <a:t>Quantity of Ice-Cream Cones</a:t>
            </a:r>
            <a:endParaRPr lang="tr-TR"/>
          </a:p>
        </p:txBody>
      </p:sp>
      <p:sp>
        <p:nvSpPr>
          <p:cNvPr id="42029" name="AutoShape 45"/>
          <p:cNvSpPr>
            <a:spLocks/>
          </p:cNvSpPr>
          <p:nvPr/>
        </p:nvSpPr>
        <p:spPr bwMode="auto">
          <a:xfrm>
            <a:off x="7172325" y="5476875"/>
            <a:ext cx="266700" cy="279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r>
              <a:rPr lang="tr-TR" sz="1800"/>
              <a:t>13</a:t>
            </a:r>
            <a:endParaRPr lang="tr-TR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4699000" y="4394200"/>
            <a:ext cx="1898650" cy="938213"/>
            <a:chOff x="0" y="0"/>
            <a:chExt cx="150" cy="74"/>
          </a:xfrm>
        </p:grpSpPr>
        <p:sp>
          <p:nvSpPr>
            <p:cNvPr id="42031" name="Line 47"/>
            <p:cNvSpPr>
              <a:spLocks noChangeShapeType="1"/>
            </p:cNvSpPr>
            <p:nvPr/>
          </p:nvSpPr>
          <p:spPr bwMode="auto">
            <a:xfrm flipH="1">
              <a:off x="-1" y="21"/>
              <a:ext cx="38" cy="53"/>
            </a:xfrm>
            <a:prstGeom prst="line">
              <a:avLst/>
            </a:prstGeom>
            <a:noFill/>
            <a:ln w="20638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3" name="Group 48"/>
            <p:cNvGrpSpPr>
              <a:grpSpLocks/>
            </p:cNvGrpSpPr>
            <p:nvPr/>
          </p:nvGrpSpPr>
          <p:grpSpPr bwMode="auto">
            <a:xfrm>
              <a:off x="37" y="0"/>
              <a:ext cx="113" cy="58"/>
              <a:chOff x="0" y="0"/>
              <a:chExt cx="113" cy="58"/>
            </a:xfrm>
          </p:grpSpPr>
          <p:sp>
            <p:nvSpPr>
              <p:cNvPr id="42033" name="AutoShape 49"/>
              <p:cNvSpPr>
                <a:spLocks/>
              </p:cNvSpPr>
              <p:nvPr/>
            </p:nvSpPr>
            <p:spPr bwMode="auto">
              <a:xfrm>
                <a:off x="0" y="0"/>
                <a:ext cx="113" cy="5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E1E5E9"/>
              </a:solidFill>
              <a:ln w="12700" cap="flat" cmpd="sng">
                <a:noFill/>
                <a:prstDash val="solid"/>
                <a:miter lim="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defTabSz="914400"/>
                <a:endParaRPr lang="tr-TR" sz="1800"/>
              </a:p>
            </p:txBody>
          </p:sp>
          <p:sp>
            <p:nvSpPr>
              <p:cNvPr id="42034" name="AutoShape 50"/>
              <p:cNvSpPr>
                <a:spLocks/>
              </p:cNvSpPr>
              <p:nvPr/>
            </p:nvSpPr>
            <p:spPr bwMode="auto">
              <a:xfrm>
                <a:off x="6" y="5"/>
                <a:ext cx="91" cy="2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flat" cmpd="sng">
                <a:noFill/>
                <a:prstDash val="solid"/>
                <a:miter lim="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defTabSz="914400"/>
                <a:r>
                  <a:rPr lang="tr-TR" sz="1800"/>
                  <a:t>Equilibrium</a:t>
                </a:r>
                <a:endParaRPr lang="tr-TR"/>
              </a:p>
            </p:txBody>
          </p:sp>
          <p:sp>
            <p:nvSpPr>
              <p:cNvPr id="42035" name="AutoShape 51"/>
              <p:cNvSpPr>
                <a:spLocks/>
              </p:cNvSpPr>
              <p:nvPr/>
            </p:nvSpPr>
            <p:spPr bwMode="auto">
              <a:xfrm>
                <a:off x="6" y="28"/>
                <a:ext cx="65" cy="2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flat" cmpd="sng">
                <a:noFill/>
                <a:prstDash val="solid"/>
                <a:miter lim="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defTabSz="914400"/>
                <a:r>
                  <a:rPr lang="tr-TR" sz="1800"/>
                  <a:t>quantity</a:t>
                </a:r>
                <a:endParaRPr lang="tr-TR"/>
              </a:p>
            </p:txBody>
          </p:sp>
        </p:grp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1543050" y="2601913"/>
            <a:ext cx="2239963" cy="384175"/>
            <a:chOff x="0" y="0"/>
            <a:chExt cx="177" cy="31"/>
          </a:xfrm>
        </p:grpSpPr>
        <p:sp>
          <p:nvSpPr>
            <p:cNvPr id="42037" name="Line 53"/>
            <p:cNvSpPr>
              <a:spLocks noChangeShapeType="1"/>
            </p:cNvSpPr>
            <p:nvPr/>
          </p:nvSpPr>
          <p:spPr bwMode="auto">
            <a:xfrm flipH="1">
              <a:off x="-1" y="13"/>
              <a:ext cx="18" cy="14"/>
            </a:xfrm>
            <a:prstGeom prst="line">
              <a:avLst/>
            </a:prstGeom>
            <a:noFill/>
            <a:ln w="20638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2038" name="AutoShape 54"/>
            <p:cNvSpPr>
              <a:spLocks/>
            </p:cNvSpPr>
            <p:nvPr/>
          </p:nvSpPr>
          <p:spPr bwMode="auto">
            <a:xfrm>
              <a:off x="15" y="0"/>
              <a:ext cx="162" cy="3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1E5E9"/>
            </a:solidFill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endParaRPr lang="tr-TR" sz="1800"/>
            </a:p>
          </p:txBody>
        </p:sp>
        <p:sp>
          <p:nvSpPr>
            <p:cNvPr id="42039" name="AutoShape 55"/>
            <p:cNvSpPr>
              <a:spLocks/>
            </p:cNvSpPr>
            <p:nvPr/>
          </p:nvSpPr>
          <p:spPr bwMode="auto">
            <a:xfrm>
              <a:off x="21" y="4"/>
              <a:ext cx="135" cy="2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r>
                <a:rPr lang="tr-TR" sz="1800"/>
                <a:t>Equilibrium price</a:t>
              </a:r>
              <a:endParaRPr lang="tr-TR"/>
            </a:p>
          </p:txBody>
        </p: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4784725" y="2516188"/>
            <a:ext cx="3198813" cy="511175"/>
            <a:chOff x="0" y="0"/>
            <a:chExt cx="252" cy="41"/>
          </a:xfrm>
        </p:grpSpPr>
        <p:sp>
          <p:nvSpPr>
            <p:cNvPr id="42041" name="Line 57"/>
            <p:cNvSpPr>
              <a:spLocks noChangeShapeType="1"/>
            </p:cNvSpPr>
            <p:nvPr/>
          </p:nvSpPr>
          <p:spPr bwMode="auto">
            <a:xfrm flipH="1">
              <a:off x="-1" y="16"/>
              <a:ext cx="146" cy="25"/>
            </a:xfrm>
            <a:prstGeom prst="line">
              <a:avLst/>
            </a:prstGeom>
            <a:noFill/>
            <a:ln w="20638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2042" name="AutoShape 58"/>
            <p:cNvSpPr>
              <a:spLocks/>
            </p:cNvSpPr>
            <p:nvPr/>
          </p:nvSpPr>
          <p:spPr bwMode="auto">
            <a:xfrm>
              <a:off x="141" y="0"/>
              <a:ext cx="111" cy="3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1E5E9"/>
            </a:solidFill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endParaRPr lang="tr-TR" sz="1800"/>
            </a:p>
          </p:txBody>
        </p:sp>
        <p:sp>
          <p:nvSpPr>
            <p:cNvPr id="42043" name="AutoShape 59"/>
            <p:cNvSpPr>
              <a:spLocks/>
            </p:cNvSpPr>
            <p:nvPr/>
          </p:nvSpPr>
          <p:spPr bwMode="auto">
            <a:xfrm>
              <a:off x="145" y="6"/>
              <a:ext cx="91" cy="2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r>
                <a:rPr lang="tr-TR" sz="1800"/>
                <a:t>Equilibrium</a:t>
              </a:r>
              <a:endParaRPr lang="tr-TR"/>
            </a:p>
          </p:txBody>
        </p:sp>
      </p:grp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1776413" y="1393825"/>
            <a:ext cx="6364287" cy="3148013"/>
            <a:chOff x="0" y="0"/>
            <a:chExt cx="502" cy="248"/>
          </a:xfrm>
        </p:grpSpPr>
        <p:sp>
          <p:nvSpPr>
            <p:cNvPr id="42045" name="Line 61"/>
            <p:cNvSpPr>
              <a:spLocks noChangeShapeType="1"/>
            </p:cNvSpPr>
            <p:nvPr/>
          </p:nvSpPr>
          <p:spPr bwMode="auto">
            <a:xfrm flipH="1">
              <a:off x="0" y="14"/>
              <a:ext cx="437" cy="234"/>
            </a:xfrm>
            <a:prstGeom prst="line">
              <a:avLst/>
            </a:prstGeom>
            <a:noFill/>
            <a:ln w="63500" cap="flat" cmpd="sng">
              <a:solidFill>
                <a:srgbClr val="004C9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2046" name="AutoShape 62"/>
            <p:cNvSpPr>
              <a:spLocks/>
            </p:cNvSpPr>
            <p:nvPr/>
          </p:nvSpPr>
          <p:spPr bwMode="auto">
            <a:xfrm>
              <a:off x="440" y="0"/>
              <a:ext cx="57" cy="2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r>
                <a:rPr lang="tr-TR" sz="1800"/>
                <a:t>Supply</a:t>
              </a:r>
              <a:endParaRPr lang="tr-TR"/>
            </a:p>
          </p:txBody>
        </p:sp>
      </p:grpSp>
      <p:grpSp>
        <p:nvGrpSpPr>
          <p:cNvPr id="7" name="Group 63"/>
          <p:cNvGrpSpPr>
            <a:grpSpLocks/>
          </p:cNvGrpSpPr>
          <p:nvPr/>
        </p:nvGrpSpPr>
        <p:grpSpPr bwMode="auto">
          <a:xfrm>
            <a:off x="1884363" y="1554163"/>
            <a:ext cx="6607175" cy="3190875"/>
            <a:chOff x="0" y="0"/>
            <a:chExt cx="521" cy="252"/>
          </a:xfrm>
        </p:grpSpPr>
        <p:sp>
          <p:nvSpPr>
            <p:cNvPr id="42048" name="Line 64"/>
            <p:cNvSpPr>
              <a:spLocks noChangeShapeType="1"/>
            </p:cNvSpPr>
            <p:nvPr/>
          </p:nvSpPr>
          <p:spPr bwMode="auto">
            <a:xfrm>
              <a:off x="0" y="-1"/>
              <a:ext cx="444" cy="239"/>
            </a:xfrm>
            <a:prstGeom prst="line">
              <a:avLst/>
            </a:prstGeom>
            <a:noFill/>
            <a:ln w="63500" cap="flat" cmpd="sng">
              <a:solidFill>
                <a:srgbClr val="004C9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2049" name="AutoShape 65"/>
            <p:cNvSpPr>
              <a:spLocks/>
            </p:cNvSpPr>
            <p:nvPr/>
          </p:nvSpPr>
          <p:spPr bwMode="auto">
            <a:xfrm>
              <a:off x="445" y="227"/>
              <a:ext cx="70" cy="2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r>
                <a:rPr lang="tr-TR" sz="1800"/>
                <a:t>Demand</a:t>
              </a:r>
              <a:endParaRPr lang="tr-TR"/>
            </a:p>
          </p:txBody>
        </p:sp>
      </p:grpSp>
      <p:grpSp>
        <p:nvGrpSpPr>
          <p:cNvPr id="8" name="Group 66"/>
          <p:cNvGrpSpPr>
            <a:grpSpLocks/>
          </p:cNvGrpSpPr>
          <p:nvPr/>
        </p:nvGrpSpPr>
        <p:grpSpPr bwMode="auto">
          <a:xfrm>
            <a:off x="831850" y="2906713"/>
            <a:ext cx="3863975" cy="2363787"/>
            <a:chOff x="0" y="0"/>
            <a:chExt cx="305" cy="187"/>
          </a:xfrm>
        </p:grpSpPr>
        <p:sp>
          <p:nvSpPr>
            <p:cNvPr id="42051" name="Line 67"/>
            <p:cNvSpPr>
              <a:spLocks noChangeShapeType="1"/>
            </p:cNvSpPr>
            <p:nvPr/>
          </p:nvSpPr>
          <p:spPr bwMode="auto">
            <a:xfrm>
              <a:off x="54" y="9"/>
              <a:ext cx="244" cy="1"/>
            </a:xfrm>
            <a:prstGeom prst="line">
              <a:avLst/>
            </a:prstGeom>
            <a:noFill/>
            <a:ln w="20638" cap="flat" cmpd="sng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2052" name="AutoShape 68"/>
            <p:cNvSpPr>
              <a:spLocks/>
            </p:cNvSpPr>
            <p:nvPr/>
          </p:nvSpPr>
          <p:spPr bwMode="auto">
            <a:xfrm>
              <a:off x="297" y="9"/>
              <a:ext cx="3" cy="1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611"/>
                  </a:lnTo>
                  <a:lnTo>
                    <a:pt x="21600" y="21600"/>
                  </a:lnTo>
                </a:path>
              </a:pathLst>
            </a:custGeom>
            <a:noFill/>
            <a:ln w="20638" cap="flat" cmpd="sng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endParaRPr lang="tr-TR" sz="1800"/>
            </a:p>
          </p:txBody>
        </p:sp>
        <p:sp>
          <p:nvSpPr>
            <p:cNvPr id="42053" name="AutoShape 69"/>
            <p:cNvSpPr>
              <a:spLocks/>
            </p:cNvSpPr>
            <p:nvPr/>
          </p:nvSpPr>
          <p:spPr bwMode="auto">
            <a:xfrm>
              <a:off x="292" y="2"/>
              <a:ext cx="13" cy="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6764"/>
                    <a:pt x="16764" y="21600"/>
                    <a:pt x="10800" y="21600"/>
                  </a:cubicBezTo>
                  <a:cubicBezTo>
                    <a:pt x="4835" y="21600"/>
                    <a:pt x="0" y="16764"/>
                    <a:pt x="0" y="10800"/>
                  </a:cubicBezTo>
                  <a:close/>
                </a:path>
              </a:pathLst>
            </a:custGeom>
            <a:solidFill>
              <a:srgbClr val="000000"/>
            </a:solidFill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endParaRPr lang="tr-TR" sz="1800"/>
            </a:p>
          </p:txBody>
        </p:sp>
        <p:sp>
          <p:nvSpPr>
            <p:cNvPr id="42054" name="AutoShape 70"/>
            <p:cNvSpPr>
              <a:spLocks/>
            </p:cNvSpPr>
            <p:nvPr/>
          </p:nvSpPr>
          <p:spPr bwMode="auto">
            <a:xfrm>
              <a:off x="0" y="0"/>
              <a:ext cx="47" cy="2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r>
                <a:rPr lang="tr-TR" sz="1800"/>
                <a:t>$2.00</a:t>
              </a:r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26103719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Equilibrium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Demand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Supply</a:t>
            </a:r>
            <a:r>
              <a:rPr lang="tr-TR" dirty="0"/>
              <a:t> </a:t>
            </a:r>
            <a:r>
              <a:rPr lang="tr-TR" dirty="0" err="1"/>
              <a:t>Equations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tr-TR" dirty="0"/>
                  <a:t>Function </a:t>
                </a:r>
                <a:r>
                  <a:rPr lang="tr-TR" dirty="0" err="1"/>
                  <a:t>for</a:t>
                </a:r>
                <a:r>
                  <a:rPr lang="tr-TR" dirty="0"/>
                  <a:t> </a:t>
                </a:r>
                <a:r>
                  <a:rPr lang="tr-TR" dirty="0" err="1"/>
                  <a:t>demand</a:t>
                </a:r>
                <a:r>
                  <a:rPr lang="tr-TR" dirty="0"/>
                  <a:t> is </a:t>
                </a:r>
                <a:r>
                  <a:rPr lang="tr-TR" dirty="0" err="1"/>
                  <a:t>always</a:t>
                </a:r>
                <a:r>
                  <a:rPr lang="tr-TR" dirty="0"/>
                  <a:t> </a:t>
                </a:r>
                <a:r>
                  <a:rPr lang="tr-TR" dirty="0" err="1"/>
                  <a:t>written</a:t>
                </a:r>
                <a:r>
                  <a:rPr lang="tr-TR" dirty="0"/>
                  <a:t> as </a:t>
                </a:r>
                <a:r>
                  <a:rPr lang="tr-TR" dirty="0" err="1"/>
                  <a:t>quantity</a:t>
                </a:r>
                <a:r>
                  <a:rPr lang="tr-TR" dirty="0"/>
                  <a:t> </a:t>
                </a:r>
                <a:r>
                  <a:rPr lang="tr-TR" dirty="0" err="1"/>
                  <a:t>demanded</a:t>
                </a:r>
                <a:r>
                  <a:rPr lang="tr-TR" dirty="0"/>
                  <a:t> </a:t>
                </a:r>
                <a:r>
                  <a:rPr lang="tr-TR" dirty="0" err="1"/>
                  <a:t>equal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r>
                  <a:rPr lang="tr-TR" dirty="0"/>
                  <a:t> a </a:t>
                </a:r>
                <a:r>
                  <a:rPr lang="tr-TR" dirty="0" err="1"/>
                  <a:t>constant</a:t>
                </a:r>
                <a:r>
                  <a:rPr lang="tr-TR" dirty="0"/>
                  <a:t> </a:t>
                </a:r>
                <a:r>
                  <a:rPr lang="tr-TR" dirty="0" err="1"/>
                  <a:t>minus</a:t>
                </a:r>
                <a:r>
                  <a:rPr lang="tr-TR" dirty="0"/>
                  <a:t> </a:t>
                </a:r>
                <a:r>
                  <a:rPr lang="tr-TR" dirty="0" err="1"/>
                  <a:t>constant</a:t>
                </a:r>
                <a:r>
                  <a:rPr lang="tr-TR" dirty="0"/>
                  <a:t> </a:t>
                </a:r>
                <a:r>
                  <a:rPr lang="tr-TR" dirty="0" err="1"/>
                  <a:t>times</a:t>
                </a:r>
                <a:r>
                  <a:rPr lang="tr-TR" dirty="0"/>
                  <a:t> </a:t>
                </a:r>
                <a:r>
                  <a:rPr lang="tr-TR" dirty="0" err="1"/>
                  <a:t>price</a:t>
                </a:r>
                <a:r>
                  <a:rPr lang="tr-TR" dirty="0"/>
                  <a:t>. </a:t>
                </a:r>
                <a:r>
                  <a:rPr lang="tr-TR" dirty="0" err="1"/>
                  <a:t>E.g</a:t>
                </a:r>
                <a:r>
                  <a:rPr lang="tr-TR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tr-TR" b="0" i="1" smtClean="0">
                              <a:latin typeface="Cambria Math"/>
                            </a:rPr>
                            <m:t>𝐷</m:t>
                          </m:r>
                        </m:sup>
                      </m:sSup>
                      <m:r>
                        <a:rPr lang="tr-TR" b="0" i="1" smtClean="0">
                          <a:latin typeface="Cambria Math"/>
                        </a:rPr>
                        <m:t>=2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tr-TR" b="0" i="1" smtClean="0">
                          <a:latin typeface="Cambria Math"/>
                        </a:rPr>
                        <m:t>−3</m:t>
                      </m:r>
                      <m:r>
                        <a:rPr lang="tr-TR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tr-TR" b="0" dirty="0"/>
              </a:p>
              <a:p>
                <a:r>
                  <a:rPr lang="tr-TR" dirty="0" err="1"/>
                  <a:t>Function</a:t>
                </a:r>
                <a:r>
                  <a:rPr lang="tr-TR" dirty="0"/>
                  <a:t> </a:t>
                </a:r>
                <a:r>
                  <a:rPr lang="tr-TR" dirty="0" err="1"/>
                  <a:t>for</a:t>
                </a:r>
                <a:r>
                  <a:rPr lang="tr-TR" dirty="0"/>
                  <a:t> </a:t>
                </a:r>
                <a:r>
                  <a:rPr lang="tr-TR" dirty="0" err="1"/>
                  <a:t>supply</a:t>
                </a:r>
                <a:r>
                  <a:rPr lang="tr-TR" dirty="0"/>
                  <a:t> is </a:t>
                </a:r>
                <a:r>
                  <a:rPr lang="tr-TR" dirty="0" err="1"/>
                  <a:t>always</a:t>
                </a:r>
                <a:r>
                  <a:rPr lang="tr-TR" dirty="0"/>
                  <a:t> </a:t>
                </a:r>
                <a:r>
                  <a:rPr lang="tr-TR" dirty="0" err="1"/>
                  <a:t>written</a:t>
                </a:r>
                <a:r>
                  <a:rPr lang="tr-TR" dirty="0"/>
                  <a:t> as </a:t>
                </a:r>
                <a:r>
                  <a:rPr lang="tr-TR" dirty="0" err="1"/>
                  <a:t>quantity</a:t>
                </a:r>
                <a:r>
                  <a:rPr lang="tr-TR" dirty="0"/>
                  <a:t> </a:t>
                </a:r>
                <a:r>
                  <a:rPr lang="tr-TR" dirty="0" err="1"/>
                  <a:t>supplied</a:t>
                </a:r>
                <a:r>
                  <a:rPr lang="tr-TR" dirty="0"/>
                  <a:t> </a:t>
                </a:r>
                <a:r>
                  <a:rPr lang="tr-TR" dirty="0" err="1"/>
                  <a:t>equal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r>
                  <a:rPr lang="tr-TR" dirty="0"/>
                  <a:t> a </a:t>
                </a:r>
                <a:r>
                  <a:rPr lang="tr-TR" dirty="0" err="1"/>
                  <a:t>constant</a:t>
                </a:r>
                <a:r>
                  <a:rPr lang="tr-TR" dirty="0"/>
                  <a:t> </a:t>
                </a:r>
                <a:r>
                  <a:rPr lang="tr-TR" dirty="0" err="1"/>
                  <a:t>plus</a:t>
                </a:r>
                <a:r>
                  <a:rPr lang="tr-TR" dirty="0"/>
                  <a:t> </a:t>
                </a:r>
                <a:r>
                  <a:rPr lang="tr-TR" dirty="0" err="1"/>
                  <a:t>constant</a:t>
                </a:r>
                <a:r>
                  <a:rPr lang="tr-TR" dirty="0"/>
                  <a:t> </a:t>
                </a:r>
                <a:r>
                  <a:rPr lang="tr-TR" dirty="0" err="1"/>
                  <a:t>times</a:t>
                </a:r>
                <a:r>
                  <a:rPr lang="tr-TR" dirty="0"/>
                  <a:t> </a:t>
                </a:r>
                <a:r>
                  <a:rPr lang="tr-TR" dirty="0" err="1"/>
                  <a:t>price</a:t>
                </a:r>
                <a:r>
                  <a:rPr lang="tr-TR" dirty="0"/>
                  <a:t>. </a:t>
                </a:r>
                <a:r>
                  <a:rPr lang="tr-TR" dirty="0" err="1"/>
                  <a:t>E.g</a:t>
                </a:r>
                <a:r>
                  <a:rPr lang="tr-TR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tr-TR" i="1">
                              <a:latin typeface="Cambria Math"/>
                            </a:rPr>
                            <m:t>𝐷</m:t>
                          </m:r>
                        </m:sup>
                      </m:sSup>
                      <m:r>
                        <a:rPr lang="tr-TR" i="1">
                          <a:latin typeface="Cambria Math"/>
                        </a:rPr>
                        <m:t>=</m:t>
                      </m:r>
                      <m:r>
                        <a:rPr lang="tr-TR" b="0" i="1" smtClean="0">
                          <a:latin typeface="Cambria Math"/>
                        </a:rPr>
                        <m:t>−4+2</m:t>
                      </m:r>
                      <m:r>
                        <a:rPr lang="tr-TR" i="1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tr-TR" dirty="0"/>
              </a:p>
              <a:p>
                <a:r>
                  <a:rPr lang="tr-TR" dirty="0" err="1"/>
                  <a:t>Equilibrium</a:t>
                </a:r>
                <a:r>
                  <a:rPr lang="tr-TR" dirty="0"/>
                  <a:t> </a:t>
                </a:r>
                <a:r>
                  <a:rPr lang="tr-TR" dirty="0" err="1"/>
                  <a:t>price</a:t>
                </a:r>
                <a:r>
                  <a:rPr lang="tr-TR" dirty="0"/>
                  <a:t> is at </a:t>
                </a:r>
                <a:r>
                  <a:rPr lang="tr-TR" dirty="0" err="1"/>
                  <a:t>where</a:t>
                </a:r>
                <a:r>
                  <a:rPr lang="tr-TR" dirty="0"/>
                  <a:t> </a:t>
                </a:r>
                <a:r>
                  <a:rPr lang="tr-TR" dirty="0" err="1"/>
                  <a:t>they</a:t>
                </a:r>
                <a:r>
                  <a:rPr lang="tr-TR" dirty="0"/>
                  <a:t> </a:t>
                </a:r>
                <a:r>
                  <a:rPr lang="tr-TR" dirty="0" err="1"/>
                  <a:t>are</a:t>
                </a:r>
                <a:r>
                  <a:rPr lang="tr-TR" dirty="0"/>
                  <a:t> </a:t>
                </a:r>
                <a:r>
                  <a:rPr lang="tr-TR" dirty="0" err="1"/>
                  <a:t>equal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/>
                  <a:t>each</a:t>
                </a:r>
                <a:r>
                  <a:rPr lang="tr-TR" dirty="0"/>
                  <a:t> </a:t>
                </a:r>
                <a:r>
                  <a:rPr lang="tr-TR" dirty="0" err="1"/>
                  <a:t>other</a:t>
                </a:r>
                <a:r>
                  <a:rPr lang="tr-TR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/>
                        </a:rPr>
                        <m:t>−</m:t>
                      </m:r>
                      <m:r>
                        <a:rPr lang="tr-TR" b="0" i="1" smtClean="0">
                          <a:latin typeface="Cambria Math"/>
                        </a:rPr>
                        <m:t>4+2</m:t>
                      </m:r>
                      <m:r>
                        <a:rPr lang="tr-TR" b="0" i="1" smtClean="0">
                          <a:latin typeface="Cambria Math"/>
                        </a:rPr>
                        <m:t>𝑃</m:t>
                      </m:r>
                      <m:r>
                        <a:rPr lang="tr-TR" b="0" i="1" smtClean="0">
                          <a:latin typeface="Cambria Math"/>
                        </a:rPr>
                        <m:t>=21−3</m:t>
                      </m:r>
                      <m:r>
                        <a:rPr lang="tr-TR" i="1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/>
                        </a:rPr>
                        <m:t>𝑃</m:t>
                      </m:r>
                      <m:r>
                        <a:rPr lang="tr-TR" b="0" i="1" smtClean="0">
                          <a:latin typeface="Cambria Math"/>
                        </a:rPr>
                        <m:t>=5</m:t>
                      </m:r>
                    </m:oMath>
                  </m:oMathPara>
                </a14:m>
                <a:endParaRPr lang="tr-T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tr-TR" b="0" i="1" smtClean="0">
                              <a:latin typeface="Cambria Math"/>
                            </a:rPr>
                            <m:t>𝐷</m:t>
                          </m:r>
                        </m:sup>
                      </m:sSup>
                      <m:r>
                        <a:rPr lang="tr-T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tr-TR" b="0" i="1" smtClean="0">
                              <a:latin typeface="Cambria Math"/>
                            </a:rPr>
                            <m:t>𝑆</m:t>
                          </m:r>
                        </m:sup>
                      </m:sSup>
                      <m:r>
                        <a:rPr lang="tr-TR" b="0" i="1" smtClean="0">
                          <a:latin typeface="Cambria Math"/>
                        </a:rPr>
                        <m:t>=6</m:t>
                      </m:r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endParaRPr lang="tr-TR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200" r="-23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970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AutoShape 1"/>
          <p:cNvSpPr>
            <a:spLocks/>
          </p:cNvSpPr>
          <p:nvPr/>
        </p:nvSpPr>
        <p:spPr bwMode="auto">
          <a:xfrm>
            <a:off x="6564313" y="6000750"/>
            <a:ext cx="2641600" cy="228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pPr defTabSz="914400"/>
            <a:r>
              <a:rPr lang="tr-TR" sz="800" b="1">
                <a:solidFill>
                  <a:srgbClr val="FFFFFF"/>
                </a:solidFill>
              </a:rPr>
              <a:t>Copyright©2003  Southwestern/Thomson Learning</a:t>
            </a:r>
            <a:endParaRPr lang="tr-TR"/>
          </a:p>
        </p:txBody>
      </p:sp>
      <p:sp>
        <p:nvSpPr>
          <p:cNvPr id="43010" name="AutoShape 2"/>
          <p:cNvSpPr>
            <a:spLocks/>
          </p:cNvSpPr>
          <p:nvPr/>
        </p:nvSpPr>
        <p:spPr bwMode="auto">
          <a:xfrm>
            <a:off x="2122488" y="1238250"/>
            <a:ext cx="5221287" cy="37036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3F6F9"/>
          </a:solidFill>
          <a:ln w="233363" cap="flat" cmpd="sng">
            <a:solidFill>
              <a:srgbClr val="F3F6F9"/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endParaRPr lang="tr-TR" sz="1800"/>
          </a:p>
        </p:txBody>
      </p:sp>
      <p:sp>
        <p:nvSpPr>
          <p:cNvPr id="43011" name="AutoShape 3"/>
          <p:cNvSpPr>
            <a:spLocks/>
          </p:cNvSpPr>
          <p:nvPr/>
        </p:nvSpPr>
        <p:spPr bwMode="auto">
          <a:xfrm>
            <a:off x="2122488" y="1238250"/>
            <a:ext cx="5221287" cy="37036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2F4F8"/>
          </a:solidFill>
          <a:ln w="212725" cap="flat" cmpd="sng">
            <a:solidFill>
              <a:srgbClr val="F2F4F8"/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endParaRPr lang="tr-TR" sz="1800"/>
          </a:p>
        </p:txBody>
      </p:sp>
      <p:sp>
        <p:nvSpPr>
          <p:cNvPr id="43012" name="AutoShape 4"/>
          <p:cNvSpPr>
            <a:spLocks/>
          </p:cNvSpPr>
          <p:nvPr/>
        </p:nvSpPr>
        <p:spPr bwMode="auto">
          <a:xfrm>
            <a:off x="2122488" y="1238250"/>
            <a:ext cx="5221287" cy="37036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1F4F7"/>
          </a:solidFill>
          <a:ln w="190500" cap="flat" cmpd="sng">
            <a:solidFill>
              <a:srgbClr val="F1F4F7"/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endParaRPr lang="tr-TR" sz="1800"/>
          </a:p>
        </p:txBody>
      </p:sp>
      <p:sp>
        <p:nvSpPr>
          <p:cNvPr id="43013" name="AutoShape 5"/>
          <p:cNvSpPr>
            <a:spLocks/>
          </p:cNvSpPr>
          <p:nvPr/>
        </p:nvSpPr>
        <p:spPr bwMode="auto">
          <a:xfrm>
            <a:off x="2122488" y="1238250"/>
            <a:ext cx="5221287" cy="37036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0F2F5"/>
          </a:solidFill>
          <a:ln w="169863" cap="flat" cmpd="sng">
            <a:solidFill>
              <a:srgbClr val="F0F2F5"/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endParaRPr lang="tr-TR" sz="1800"/>
          </a:p>
        </p:txBody>
      </p:sp>
      <p:sp>
        <p:nvSpPr>
          <p:cNvPr id="43014" name="AutoShape 6"/>
          <p:cNvSpPr>
            <a:spLocks/>
          </p:cNvSpPr>
          <p:nvPr/>
        </p:nvSpPr>
        <p:spPr bwMode="auto">
          <a:xfrm>
            <a:off x="2122488" y="1238250"/>
            <a:ext cx="5221287" cy="37036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EF1F4"/>
          </a:solidFill>
          <a:ln w="149225" cap="flat" cmpd="sng">
            <a:solidFill>
              <a:srgbClr val="EEF1F4"/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endParaRPr lang="tr-TR" sz="1800"/>
          </a:p>
        </p:txBody>
      </p:sp>
      <p:sp>
        <p:nvSpPr>
          <p:cNvPr id="43015" name="AutoShape 7"/>
          <p:cNvSpPr>
            <a:spLocks/>
          </p:cNvSpPr>
          <p:nvPr/>
        </p:nvSpPr>
        <p:spPr bwMode="auto">
          <a:xfrm>
            <a:off x="2122488" y="1238250"/>
            <a:ext cx="5221287" cy="37036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DEFF3"/>
          </a:solidFill>
          <a:ln w="127000" cap="flat" cmpd="sng">
            <a:solidFill>
              <a:srgbClr val="EDEFF3"/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endParaRPr lang="tr-TR" sz="1800"/>
          </a:p>
        </p:txBody>
      </p:sp>
      <p:sp>
        <p:nvSpPr>
          <p:cNvPr id="43016" name="AutoShape 8"/>
          <p:cNvSpPr>
            <a:spLocks/>
          </p:cNvSpPr>
          <p:nvPr/>
        </p:nvSpPr>
        <p:spPr bwMode="auto">
          <a:xfrm>
            <a:off x="2122488" y="1238250"/>
            <a:ext cx="5221287" cy="37036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EEF2"/>
          </a:solidFill>
          <a:ln w="106363" cap="flat" cmpd="sng">
            <a:solidFill>
              <a:srgbClr val="EBEEF2"/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endParaRPr lang="tr-TR" sz="1800"/>
          </a:p>
        </p:txBody>
      </p:sp>
      <p:sp>
        <p:nvSpPr>
          <p:cNvPr id="43017" name="AutoShape 9"/>
          <p:cNvSpPr>
            <a:spLocks/>
          </p:cNvSpPr>
          <p:nvPr/>
        </p:nvSpPr>
        <p:spPr bwMode="auto">
          <a:xfrm>
            <a:off x="2122488" y="1238250"/>
            <a:ext cx="5221287" cy="37036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AECF1"/>
          </a:solidFill>
          <a:ln w="84138" cap="flat" cmpd="sng">
            <a:solidFill>
              <a:srgbClr val="EAECF1"/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endParaRPr lang="tr-TR" sz="1800"/>
          </a:p>
        </p:txBody>
      </p:sp>
      <p:sp>
        <p:nvSpPr>
          <p:cNvPr id="43018" name="AutoShape 10"/>
          <p:cNvSpPr>
            <a:spLocks/>
          </p:cNvSpPr>
          <p:nvPr/>
        </p:nvSpPr>
        <p:spPr bwMode="auto">
          <a:xfrm>
            <a:off x="2122488" y="1238250"/>
            <a:ext cx="5221287" cy="37036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9EBF0"/>
          </a:solidFill>
          <a:ln w="63500" cap="flat" cmpd="sng">
            <a:solidFill>
              <a:srgbClr val="E9EBF0"/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endParaRPr lang="tr-TR" sz="1800"/>
          </a:p>
        </p:txBody>
      </p:sp>
      <p:sp>
        <p:nvSpPr>
          <p:cNvPr id="43019" name="AutoShape 11"/>
          <p:cNvSpPr>
            <a:spLocks/>
          </p:cNvSpPr>
          <p:nvPr/>
        </p:nvSpPr>
        <p:spPr bwMode="auto">
          <a:xfrm>
            <a:off x="2122488" y="1238250"/>
            <a:ext cx="5221287" cy="37036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7EAEF"/>
          </a:solidFill>
          <a:ln w="42863" cap="flat" cmpd="sng">
            <a:solidFill>
              <a:srgbClr val="E7EAEF"/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endParaRPr lang="tr-TR" sz="1800"/>
          </a:p>
        </p:txBody>
      </p:sp>
      <p:sp>
        <p:nvSpPr>
          <p:cNvPr id="43020" name="AutoShape 12"/>
          <p:cNvSpPr>
            <a:spLocks/>
          </p:cNvSpPr>
          <p:nvPr/>
        </p:nvSpPr>
        <p:spPr bwMode="auto">
          <a:xfrm>
            <a:off x="2122488" y="1238250"/>
            <a:ext cx="5221287" cy="37036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6E9EF"/>
          </a:solidFill>
          <a:ln w="20638" cap="flat" cmpd="sng">
            <a:solidFill>
              <a:srgbClr val="E6E9EF"/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endParaRPr lang="tr-TR" sz="1800"/>
          </a:p>
        </p:txBody>
      </p:sp>
      <p:sp>
        <p:nvSpPr>
          <p:cNvPr id="43021" name="AutoShape 13"/>
          <p:cNvSpPr>
            <a:spLocks/>
          </p:cNvSpPr>
          <p:nvPr/>
        </p:nvSpPr>
        <p:spPr bwMode="auto">
          <a:xfrm>
            <a:off x="2036763" y="1157288"/>
            <a:ext cx="5200650" cy="36814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endParaRPr lang="tr-TR" sz="1800"/>
          </a:p>
        </p:txBody>
      </p:sp>
      <p:sp>
        <p:nvSpPr>
          <p:cNvPr id="43022" name="AutoShape 14"/>
          <p:cNvSpPr>
            <a:spLocks/>
          </p:cNvSpPr>
          <p:nvPr/>
        </p:nvSpPr>
        <p:spPr bwMode="auto">
          <a:xfrm>
            <a:off x="2036763" y="1157288"/>
            <a:ext cx="5200650" cy="36814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noFill/>
          <a:ln w="20638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endParaRPr lang="tr-TR" sz="1800"/>
          </a:p>
        </p:txBody>
      </p:sp>
      <p:sp>
        <p:nvSpPr>
          <p:cNvPr id="43023" name="AutoShape 15"/>
          <p:cNvSpPr>
            <a:spLocks/>
          </p:cNvSpPr>
          <p:nvPr/>
        </p:nvSpPr>
        <p:spPr bwMode="auto">
          <a:xfrm>
            <a:off x="1081088" y="1130300"/>
            <a:ext cx="958850" cy="3079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r>
              <a:rPr lang="tr-TR" sz="1700" b="1"/>
              <a:t>Price of</a:t>
            </a:r>
            <a:endParaRPr lang="tr-TR"/>
          </a:p>
        </p:txBody>
      </p:sp>
      <p:sp>
        <p:nvSpPr>
          <p:cNvPr id="43024" name="AutoShape 16"/>
          <p:cNvSpPr>
            <a:spLocks/>
          </p:cNvSpPr>
          <p:nvPr/>
        </p:nvSpPr>
        <p:spPr bwMode="auto">
          <a:xfrm>
            <a:off x="817563" y="1404938"/>
            <a:ext cx="1236662" cy="3079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r>
              <a:rPr lang="tr-TR" sz="1700" b="1"/>
              <a:t>Ice-Cream</a:t>
            </a:r>
            <a:endParaRPr lang="tr-TR"/>
          </a:p>
        </p:txBody>
      </p:sp>
      <p:sp>
        <p:nvSpPr>
          <p:cNvPr id="43025" name="AutoShape 17"/>
          <p:cNvSpPr>
            <a:spLocks/>
          </p:cNvSpPr>
          <p:nvPr/>
        </p:nvSpPr>
        <p:spPr bwMode="auto">
          <a:xfrm>
            <a:off x="1350963" y="1677988"/>
            <a:ext cx="696912" cy="3079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r>
              <a:rPr lang="tr-TR" sz="1700" b="1"/>
              <a:t>Cone</a:t>
            </a:r>
            <a:endParaRPr lang="tr-TR"/>
          </a:p>
        </p:txBody>
      </p:sp>
      <p:sp>
        <p:nvSpPr>
          <p:cNvPr id="43026" name="AutoShape 18"/>
          <p:cNvSpPr>
            <a:spLocks/>
          </p:cNvSpPr>
          <p:nvPr/>
        </p:nvSpPr>
        <p:spPr bwMode="auto">
          <a:xfrm>
            <a:off x="1944688" y="4867275"/>
            <a:ext cx="131762" cy="2587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r>
              <a:rPr lang="tr-TR" sz="1700"/>
              <a:t>0</a:t>
            </a:r>
            <a:endParaRPr lang="tr-TR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249488" y="1417638"/>
            <a:ext cx="4706937" cy="2460625"/>
            <a:chOff x="0" y="0"/>
            <a:chExt cx="371" cy="194"/>
          </a:xfrm>
        </p:grpSpPr>
        <p:sp>
          <p:nvSpPr>
            <p:cNvPr id="43028" name="Line 20"/>
            <p:cNvSpPr>
              <a:spLocks noChangeShapeType="1"/>
            </p:cNvSpPr>
            <p:nvPr/>
          </p:nvSpPr>
          <p:spPr bwMode="auto">
            <a:xfrm flipH="1">
              <a:off x="0" y="27"/>
              <a:ext cx="321" cy="167"/>
            </a:xfrm>
            <a:prstGeom prst="line">
              <a:avLst/>
            </a:prstGeom>
            <a:noFill/>
            <a:ln w="63500" cap="flat" cmpd="sng">
              <a:solidFill>
                <a:srgbClr val="004C9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029" name="AutoShape 21"/>
            <p:cNvSpPr>
              <a:spLocks/>
            </p:cNvSpPr>
            <p:nvPr/>
          </p:nvSpPr>
          <p:spPr bwMode="auto">
            <a:xfrm>
              <a:off x="307" y="0"/>
              <a:ext cx="54" cy="2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r>
                <a:rPr lang="tr-TR" sz="1700"/>
                <a:t>Supply</a:t>
              </a:r>
              <a:endParaRPr lang="tr-TR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2314575" y="1770063"/>
            <a:ext cx="4903788" cy="2590800"/>
            <a:chOff x="0" y="0"/>
            <a:chExt cx="387" cy="205"/>
          </a:xfrm>
        </p:grpSpPr>
        <p:sp>
          <p:nvSpPr>
            <p:cNvPr id="43031" name="Line 23"/>
            <p:cNvSpPr>
              <a:spLocks noChangeShapeType="1"/>
            </p:cNvSpPr>
            <p:nvPr/>
          </p:nvSpPr>
          <p:spPr bwMode="auto">
            <a:xfrm>
              <a:off x="-1" y="0"/>
              <a:ext cx="327" cy="168"/>
            </a:xfrm>
            <a:prstGeom prst="line">
              <a:avLst/>
            </a:prstGeom>
            <a:noFill/>
            <a:ln w="63500" cap="flat" cmpd="sng">
              <a:solidFill>
                <a:srgbClr val="004C9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3032" name="AutoShape 24"/>
            <p:cNvSpPr>
              <a:spLocks/>
            </p:cNvSpPr>
            <p:nvPr/>
          </p:nvSpPr>
          <p:spPr bwMode="auto">
            <a:xfrm>
              <a:off x="310" y="179"/>
              <a:ext cx="66" cy="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r>
                <a:rPr lang="tr-TR" sz="1700"/>
                <a:t>Demand</a:t>
              </a:r>
              <a:endParaRPr lang="tr-TR"/>
            </a:p>
          </p:txBody>
        </p:sp>
      </p:grpSp>
      <p:sp>
        <p:nvSpPr>
          <p:cNvPr id="43033" name="AutoShape 25"/>
          <p:cNvSpPr>
            <a:spLocks/>
          </p:cNvSpPr>
          <p:nvPr/>
        </p:nvSpPr>
        <p:spPr bwMode="auto">
          <a:xfrm>
            <a:off x="3587750" y="788988"/>
            <a:ext cx="2103438" cy="3079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r>
              <a:rPr lang="tr-TR" sz="1700" b="1"/>
              <a:t>(a) Excess Supply</a:t>
            </a:r>
            <a:endParaRPr lang="tr-TR"/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2738438" y="5146675"/>
            <a:ext cx="1189037" cy="571500"/>
            <a:chOff x="0" y="0"/>
            <a:chExt cx="94" cy="45"/>
          </a:xfrm>
        </p:grpSpPr>
        <p:sp>
          <p:nvSpPr>
            <p:cNvPr id="43035" name="AutoShape 27"/>
            <p:cNvSpPr>
              <a:spLocks/>
            </p:cNvSpPr>
            <p:nvPr/>
          </p:nvSpPr>
          <p:spPr bwMode="auto">
            <a:xfrm>
              <a:off x="0" y="0"/>
              <a:ext cx="94" cy="4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1E5E9"/>
            </a:solidFill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endParaRPr lang="tr-TR" sz="1800"/>
            </a:p>
          </p:txBody>
        </p:sp>
        <p:sp>
          <p:nvSpPr>
            <p:cNvPr id="43036" name="AutoShape 28"/>
            <p:cNvSpPr>
              <a:spLocks/>
            </p:cNvSpPr>
            <p:nvPr/>
          </p:nvSpPr>
          <p:spPr bwMode="auto">
            <a:xfrm>
              <a:off x="3" y="1"/>
              <a:ext cx="65" cy="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r>
                <a:rPr lang="tr-TR" sz="1700"/>
                <a:t>Quantity</a:t>
              </a:r>
              <a:endParaRPr lang="tr-TR"/>
            </a:p>
          </p:txBody>
        </p:sp>
        <p:sp>
          <p:nvSpPr>
            <p:cNvPr id="43037" name="AutoShape 29"/>
            <p:cNvSpPr>
              <a:spLocks/>
            </p:cNvSpPr>
            <p:nvPr/>
          </p:nvSpPr>
          <p:spPr bwMode="auto">
            <a:xfrm>
              <a:off x="3" y="23"/>
              <a:ext cx="82" cy="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r>
                <a:rPr lang="tr-TR" sz="1700"/>
                <a:t>demanded</a:t>
              </a:r>
              <a:endParaRPr lang="tr-TR"/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4818063" y="5146675"/>
            <a:ext cx="976312" cy="571500"/>
            <a:chOff x="0" y="0"/>
            <a:chExt cx="77" cy="45"/>
          </a:xfrm>
        </p:grpSpPr>
        <p:sp>
          <p:nvSpPr>
            <p:cNvPr id="43039" name="AutoShape 31"/>
            <p:cNvSpPr>
              <a:spLocks/>
            </p:cNvSpPr>
            <p:nvPr/>
          </p:nvSpPr>
          <p:spPr bwMode="auto">
            <a:xfrm>
              <a:off x="0" y="0"/>
              <a:ext cx="77" cy="4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1E5E9"/>
            </a:solidFill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endParaRPr lang="tr-TR" sz="1800"/>
            </a:p>
          </p:txBody>
        </p:sp>
        <p:sp>
          <p:nvSpPr>
            <p:cNvPr id="43040" name="AutoShape 32"/>
            <p:cNvSpPr>
              <a:spLocks/>
            </p:cNvSpPr>
            <p:nvPr/>
          </p:nvSpPr>
          <p:spPr bwMode="auto">
            <a:xfrm>
              <a:off x="4" y="2"/>
              <a:ext cx="65" cy="2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r>
                <a:rPr lang="tr-TR" sz="1700"/>
                <a:t>Quantity</a:t>
              </a:r>
              <a:endParaRPr lang="tr-TR"/>
            </a:p>
          </p:txBody>
        </p:sp>
        <p:sp>
          <p:nvSpPr>
            <p:cNvPr id="43041" name="AutoShape 33"/>
            <p:cNvSpPr>
              <a:spLocks/>
            </p:cNvSpPr>
            <p:nvPr/>
          </p:nvSpPr>
          <p:spPr bwMode="auto">
            <a:xfrm>
              <a:off x="4" y="23"/>
              <a:ext cx="65" cy="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r>
                <a:rPr lang="tr-TR" sz="1700"/>
                <a:t>supplied</a:t>
              </a:r>
              <a:endParaRPr lang="tr-TR"/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3354388" y="1668463"/>
            <a:ext cx="1952625" cy="511175"/>
            <a:chOff x="0" y="0"/>
            <a:chExt cx="154" cy="41"/>
          </a:xfrm>
        </p:grpSpPr>
        <p:sp>
          <p:nvSpPr>
            <p:cNvPr id="43043" name="AutoShape 35"/>
            <p:cNvSpPr>
              <a:spLocks/>
            </p:cNvSpPr>
            <p:nvPr/>
          </p:nvSpPr>
          <p:spPr bwMode="auto">
            <a:xfrm>
              <a:off x="0" y="29"/>
              <a:ext cx="154" cy="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21600" y="15428"/>
                    <a:pt x="20895" y="12342"/>
                    <a:pt x="20426" y="12342"/>
                  </a:cubicBezTo>
                  <a:cubicBezTo>
                    <a:pt x="11504" y="12342"/>
                    <a:pt x="11504" y="12342"/>
                    <a:pt x="11504" y="12342"/>
                  </a:cubicBezTo>
                  <a:cubicBezTo>
                    <a:pt x="11034" y="12342"/>
                    <a:pt x="10565" y="6171"/>
                    <a:pt x="10565" y="0"/>
                  </a:cubicBezTo>
                  <a:cubicBezTo>
                    <a:pt x="10565" y="6171"/>
                    <a:pt x="10330" y="12342"/>
                    <a:pt x="9860" y="12342"/>
                  </a:cubicBezTo>
                  <a:cubicBezTo>
                    <a:pt x="939" y="12342"/>
                    <a:pt x="939" y="12342"/>
                    <a:pt x="939" y="12342"/>
                  </a:cubicBezTo>
                  <a:cubicBezTo>
                    <a:pt x="469" y="12342"/>
                    <a:pt x="0" y="15428"/>
                    <a:pt x="0" y="21600"/>
                  </a:cubicBezTo>
                </a:path>
              </a:pathLst>
            </a:custGeom>
            <a:noFill/>
            <a:ln w="20638" cap="flat" cmpd="sng">
              <a:solidFill>
                <a:srgbClr val="3F002F"/>
              </a:solidFill>
              <a:prstDash val="solid"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endParaRPr lang="tr-TR" sz="1800"/>
            </a:p>
          </p:txBody>
        </p:sp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41" y="0"/>
              <a:ext cx="71" cy="28"/>
              <a:chOff x="0" y="0"/>
              <a:chExt cx="71" cy="28"/>
            </a:xfrm>
          </p:grpSpPr>
          <p:sp>
            <p:nvSpPr>
              <p:cNvPr id="43045" name="AutoShape 37"/>
              <p:cNvSpPr>
                <a:spLocks/>
              </p:cNvSpPr>
              <p:nvPr/>
            </p:nvSpPr>
            <p:spPr bwMode="auto">
              <a:xfrm>
                <a:off x="0" y="0"/>
                <a:ext cx="71" cy="2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E1E5E9"/>
              </a:solidFill>
              <a:ln w="12700" cap="flat" cmpd="sng">
                <a:noFill/>
                <a:prstDash val="solid"/>
                <a:miter lim="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defTabSz="914400"/>
                <a:endParaRPr lang="tr-TR" sz="1800"/>
              </a:p>
            </p:txBody>
          </p:sp>
          <p:sp>
            <p:nvSpPr>
              <p:cNvPr id="43046" name="AutoShape 38"/>
              <p:cNvSpPr>
                <a:spLocks/>
              </p:cNvSpPr>
              <p:nvPr/>
            </p:nvSpPr>
            <p:spPr bwMode="auto">
              <a:xfrm>
                <a:off x="5" y="3"/>
                <a:ext cx="60" cy="2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flat" cmpd="sng">
                <a:noFill/>
                <a:prstDash val="solid"/>
                <a:miter lim="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defTabSz="914400"/>
                <a:r>
                  <a:rPr lang="tr-TR" sz="1700"/>
                  <a:t>Surplus</a:t>
                </a:r>
                <a:endParaRPr lang="tr-TR"/>
              </a:p>
            </p:txBody>
          </p:sp>
        </p:grpSp>
      </p:grpSp>
      <p:sp>
        <p:nvSpPr>
          <p:cNvPr id="43047" name="AutoShape 39"/>
          <p:cNvSpPr>
            <a:spLocks/>
          </p:cNvSpPr>
          <p:nvPr/>
        </p:nvSpPr>
        <p:spPr bwMode="auto">
          <a:xfrm>
            <a:off x="5967413" y="4916488"/>
            <a:ext cx="1343025" cy="3079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r>
              <a:rPr lang="tr-TR" sz="1700" b="1"/>
              <a:t>Quantity of</a:t>
            </a:r>
            <a:endParaRPr lang="tr-TR"/>
          </a:p>
        </p:txBody>
      </p:sp>
      <p:sp>
        <p:nvSpPr>
          <p:cNvPr id="43048" name="AutoShape 40"/>
          <p:cNvSpPr>
            <a:spLocks/>
          </p:cNvSpPr>
          <p:nvPr/>
        </p:nvSpPr>
        <p:spPr bwMode="auto">
          <a:xfrm>
            <a:off x="6075363" y="5189538"/>
            <a:ext cx="1236662" cy="3079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r>
              <a:rPr lang="tr-TR" sz="1700" b="1"/>
              <a:t>Ice-Cream</a:t>
            </a:r>
            <a:endParaRPr lang="tr-TR"/>
          </a:p>
        </p:txBody>
      </p:sp>
      <p:sp>
        <p:nvSpPr>
          <p:cNvPr id="43049" name="AutoShape 41"/>
          <p:cNvSpPr>
            <a:spLocks/>
          </p:cNvSpPr>
          <p:nvPr/>
        </p:nvSpPr>
        <p:spPr bwMode="auto">
          <a:xfrm>
            <a:off x="6478588" y="5464175"/>
            <a:ext cx="825500" cy="3079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r>
              <a:rPr lang="tr-TR" sz="1700" b="1"/>
              <a:t>Cones</a:t>
            </a:r>
            <a:endParaRPr lang="tr-TR"/>
          </a:p>
        </p:txBody>
      </p: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3260725" y="2241550"/>
            <a:ext cx="234950" cy="2933700"/>
            <a:chOff x="0" y="0"/>
            <a:chExt cx="19" cy="231"/>
          </a:xfrm>
        </p:grpSpPr>
        <p:sp>
          <p:nvSpPr>
            <p:cNvPr id="43051" name="AutoShape 43"/>
            <p:cNvSpPr>
              <a:spLocks/>
            </p:cNvSpPr>
            <p:nvPr/>
          </p:nvSpPr>
          <p:spPr bwMode="auto">
            <a:xfrm>
              <a:off x="0" y="206"/>
              <a:ext cx="11" cy="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r>
                <a:rPr lang="tr-TR" sz="1700"/>
                <a:t>4</a:t>
              </a:r>
              <a:endParaRPr lang="tr-TR"/>
            </a:p>
          </p:txBody>
        </p:sp>
        <p:grpSp>
          <p:nvGrpSpPr>
            <p:cNvPr id="9" name="Group 44"/>
            <p:cNvGrpSpPr>
              <a:grpSpLocks/>
            </p:cNvGrpSpPr>
            <p:nvPr/>
          </p:nvGrpSpPr>
          <p:grpSpPr bwMode="auto">
            <a:xfrm>
              <a:off x="2" y="0"/>
              <a:ext cx="9" cy="203"/>
              <a:chOff x="0" y="0"/>
              <a:chExt cx="9" cy="203"/>
            </a:xfrm>
          </p:grpSpPr>
          <p:sp>
            <p:nvSpPr>
              <p:cNvPr id="43053" name="Line 45"/>
              <p:cNvSpPr>
                <a:spLocks noChangeShapeType="1"/>
              </p:cNvSpPr>
              <p:nvPr/>
            </p:nvSpPr>
            <p:spPr bwMode="auto">
              <a:xfrm>
                <a:off x="4" y="3"/>
                <a:ext cx="1" cy="200"/>
              </a:xfrm>
              <a:prstGeom prst="line">
                <a:avLst/>
              </a:prstGeom>
              <a:noFill/>
              <a:ln w="20638" cap="flat" cmpd="sng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054" name="AutoShape 46"/>
              <p:cNvSpPr>
                <a:spLocks/>
              </p:cNvSpPr>
              <p:nvPr/>
            </p:nvSpPr>
            <p:spPr bwMode="auto">
              <a:xfrm>
                <a:off x="0" y="0"/>
                <a:ext cx="9" cy="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lnTo>
                      <a:pt x="0" y="10800"/>
                    </a:ln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600" y="4835"/>
                      <a:pt x="21600" y="10800"/>
                    </a:cubicBezTo>
                    <a:cubicBezTo>
                      <a:pt x="21600" y="16764"/>
                      <a:pt x="16764" y="21600"/>
                      <a:pt x="10800" y="21600"/>
                    </a:cubicBezTo>
                    <a:cubicBezTo>
                      <a:pt x="4835" y="21600"/>
                      <a:pt x="0" y="16764"/>
                      <a:pt x="0" y="108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 cmpd="sng">
                <a:noFill/>
                <a:prstDash val="solid"/>
                <a:miter lim="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defTabSz="914400"/>
                <a:endParaRPr lang="tr-TR" sz="1800"/>
              </a:p>
            </p:txBody>
          </p:sp>
        </p:grpSp>
      </p:grpSp>
      <p:grpSp>
        <p:nvGrpSpPr>
          <p:cNvPr id="10" name="Group 47"/>
          <p:cNvGrpSpPr>
            <a:grpSpLocks/>
          </p:cNvGrpSpPr>
          <p:nvPr/>
        </p:nvGrpSpPr>
        <p:grpSpPr bwMode="auto">
          <a:xfrm>
            <a:off x="1343025" y="2138363"/>
            <a:ext cx="4191000" cy="3035300"/>
            <a:chOff x="0" y="0"/>
            <a:chExt cx="330" cy="240"/>
          </a:xfrm>
        </p:grpSpPr>
        <p:sp>
          <p:nvSpPr>
            <p:cNvPr id="43056" name="AutoShape 48"/>
            <p:cNvSpPr>
              <a:spLocks/>
            </p:cNvSpPr>
            <p:nvPr/>
          </p:nvSpPr>
          <p:spPr bwMode="auto">
            <a:xfrm>
              <a:off x="0" y="0"/>
              <a:ext cx="44" cy="2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r>
                <a:rPr lang="tr-TR" sz="1700"/>
                <a:t>$2.50</a:t>
              </a:r>
              <a:endParaRPr lang="tr-TR"/>
            </a:p>
          </p:txBody>
        </p:sp>
        <p:sp>
          <p:nvSpPr>
            <p:cNvPr id="43057" name="AutoShape 49"/>
            <p:cNvSpPr>
              <a:spLocks/>
            </p:cNvSpPr>
            <p:nvPr/>
          </p:nvSpPr>
          <p:spPr bwMode="auto">
            <a:xfrm>
              <a:off x="301" y="214"/>
              <a:ext cx="21" cy="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r>
                <a:rPr lang="tr-TR" sz="1700"/>
                <a:t>10</a:t>
              </a:r>
              <a:endParaRPr lang="tr-TR"/>
            </a:p>
          </p:txBody>
        </p:sp>
        <p:sp>
          <p:nvSpPr>
            <p:cNvPr id="43058" name="AutoShape 50"/>
            <p:cNvSpPr>
              <a:spLocks/>
            </p:cNvSpPr>
            <p:nvPr/>
          </p:nvSpPr>
          <p:spPr bwMode="auto">
            <a:xfrm>
              <a:off x="56" y="11"/>
              <a:ext cx="257" cy="2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20638" cap="flat" cmpd="sng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endParaRPr lang="tr-TR" sz="1800"/>
            </a:p>
          </p:txBody>
        </p:sp>
        <p:sp>
          <p:nvSpPr>
            <p:cNvPr id="43059" name="AutoShape 51"/>
            <p:cNvSpPr>
              <a:spLocks/>
            </p:cNvSpPr>
            <p:nvPr/>
          </p:nvSpPr>
          <p:spPr bwMode="auto">
            <a:xfrm>
              <a:off x="308" y="8"/>
              <a:ext cx="10" cy="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0" y="10800"/>
                  </a:lnTo>
                  <a:cubicBezTo>
                    <a:pt x="0" y="4835"/>
                    <a:pt x="4835" y="0"/>
                    <a:pt x="10799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6764"/>
                    <a:pt x="16764" y="21600"/>
                    <a:pt x="10799" y="21600"/>
                  </a:cubicBezTo>
                  <a:cubicBezTo>
                    <a:pt x="4835" y="21600"/>
                    <a:pt x="0" y="16764"/>
                    <a:pt x="0" y="10800"/>
                  </a:cubicBezTo>
                  <a:close/>
                </a:path>
              </a:pathLst>
            </a:custGeom>
            <a:solidFill>
              <a:srgbClr val="000000"/>
            </a:solidFill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endParaRPr lang="tr-TR" sz="1800"/>
            </a:p>
          </p:txBody>
        </p:sp>
      </p:grpSp>
      <p:grpSp>
        <p:nvGrpSpPr>
          <p:cNvPr id="11" name="Group 52"/>
          <p:cNvGrpSpPr>
            <a:grpSpLocks/>
          </p:cNvGrpSpPr>
          <p:nvPr/>
        </p:nvGrpSpPr>
        <p:grpSpPr bwMode="auto">
          <a:xfrm>
            <a:off x="1471613" y="2671763"/>
            <a:ext cx="3019425" cy="2501900"/>
            <a:chOff x="0" y="0"/>
            <a:chExt cx="238" cy="198"/>
          </a:xfrm>
        </p:grpSpPr>
        <p:sp>
          <p:nvSpPr>
            <p:cNvPr id="43061" name="AutoShape 53"/>
            <p:cNvSpPr>
              <a:spLocks/>
            </p:cNvSpPr>
            <p:nvPr/>
          </p:nvSpPr>
          <p:spPr bwMode="auto">
            <a:xfrm>
              <a:off x="0" y="0"/>
              <a:ext cx="35" cy="2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r>
                <a:rPr lang="tr-TR" sz="1700"/>
                <a:t>2.00</a:t>
              </a:r>
              <a:endParaRPr lang="tr-TR"/>
            </a:p>
          </p:txBody>
        </p:sp>
        <p:sp>
          <p:nvSpPr>
            <p:cNvPr id="43062" name="AutoShape 54"/>
            <p:cNvSpPr>
              <a:spLocks/>
            </p:cNvSpPr>
            <p:nvPr/>
          </p:nvSpPr>
          <p:spPr bwMode="auto">
            <a:xfrm>
              <a:off x="219" y="172"/>
              <a:ext cx="11" cy="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r>
                <a:rPr lang="tr-TR" sz="1700"/>
                <a:t>7</a:t>
              </a:r>
              <a:endParaRPr lang="tr-TR"/>
            </a:p>
          </p:txBody>
        </p:sp>
        <p:grpSp>
          <p:nvGrpSpPr>
            <p:cNvPr id="12" name="Group 55"/>
            <p:cNvGrpSpPr>
              <a:grpSpLocks/>
            </p:cNvGrpSpPr>
            <p:nvPr/>
          </p:nvGrpSpPr>
          <p:grpSpPr bwMode="auto">
            <a:xfrm>
              <a:off x="46" y="6"/>
              <a:ext cx="182" cy="165"/>
              <a:chOff x="0" y="0"/>
              <a:chExt cx="182" cy="165"/>
            </a:xfrm>
          </p:grpSpPr>
          <p:sp>
            <p:nvSpPr>
              <p:cNvPr id="43064" name="AutoShape 56"/>
              <p:cNvSpPr>
                <a:spLocks/>
              </p:cNvSpPr>
              <p:nvPr/>
            </p:nvSpPr>
            <p:spPr bwMode="auto">
              <a:xfrm>
                <a:off x="0" y="3"/>
                <a:ext cx="178" cy="1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</a:path>
                </a:pathLst>
              </a:custGeom>
              <a:noFill/>
              <a:ln w="20638" cap="flat" cmpd="sng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defTabSz="914400"/>
                <a:endParaRPr lang="tr-TR" sz="1800"/>
              </a:p>
            </p:txBody>
          </p:sp>
          <p:sp>
            <p:nvSpPr>
              <p:cNvPr id="43065" name="AutoShape 57"/>
              <p:cNvSpPr>
                <a:spLocks/>
              </p:cNvSpPr>
              <p:nvPr/>
            </p:nvSpPr>
            <p:spPr bwMode="auto">
              <a:xfrm>
                <a:off x="173" y="0"/>
                <a:ext cx="9" cy="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lnTo>
                      <a:pt x="0" y="10800"/>
                    </a:lnTo>
                    <a:cubicBezTo>
                      <a:pt x="0" y="4835"/>
                      <a:pt x="4835" y="0"/>
                      <a:pt x="10799" y="0"/>
                    </a:cubicBezTo>
                    <a:cubicBezTo>
                      <a:pt x="16764" y="0"/>
                      <a:pt x="21600" y="4835"/>
                      <a:pt x="21600" y="10800"/>
                    </a:cubicBezTo>
                    <a:cubicBezTo>
                      <a:pt x="21600" y="16764"/>
                      <a:pt x="16764" y="21600"/>
                      <a:pt x="10799" y="21600"/>
                    </a:cubicBezTo>
                    <a:cubicBezTo>
                      <a:pt x="4835" y="21600"/>
                      <a:pt x="0" y="16764"/>
                      <a:pt x="0" y="108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 cmpd="sng">
                <a:noFill/>
                <a:prstDash val="solid"/>
                <a:miter lim="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defTabSz="914400"/>
                <a:endParaRPr lang="tr-TR" sz="1800"/>
              </a:p>
            </p:txBody>
          </p:sp>
          <p:sp>
            <p:nvSpPr>
              <p:cNvPr id="43066" name="Line 58"/>
              <p:cNvSpPr>
                <a:spLocks noChangeShapeType="1"/>
              </p:cNvSpPr>
              <p:nvPr/>
            </p:nvSpPr>
            <p:spPr bwMode="auto">
              <a:xfrm>
                <a:off x="-1" y="3"/>
                <a:ext cx="180" cy="1"/>
              </a:xfrm>
              <a:prstGeom prst="line">
                <a:avLst/>
              </a:prstGeom>
              <a:noFill/>
              <a:ln w="20638" cap="flat" cmpd="sng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24129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0547712" presetClass="entr" presetSubtype="1335717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30547712" presetClass="entr" presetSubtype="1335713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pPr defTabSz="914400"/>
            <a:r>
              <a:rPr lang="tr-TR" sz="3200">
                <a:solidFill>
                  <a:srgbClr val="696464"/>
                </a:solidFill>
              </a:rPr>
              <a:t>Equilibrium</a:t>
            </a:r>
            <a:endParaRPr lang="tr-TR"/>
          </a:p>
        </p:txBody>
      </p:sp>
      <p:sp>
        <p:nvSpPr>
          <p:cNvPr id="44034" name="Rectangle 2"/>
          <p:cNvSpPr>
            <a:spLocks noGrp="1"/>
          </p:cNvSpPr>
          <p:nvPr>
            <p:ph sz="quarter" idx="1"/>
          </p:nvPr>
        </p:nvSpPr>
        <p:spPr bwMode="auto">
          <a:xfrm>
            <a:off x="914400" y="1447800"/>
            <a:ext cx="7772400" cy="4572000"/>
          </a:xfrm>
          <a:noFill/>
          <a:ln w="12700" cap="flat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336550" indent="-336550" algn="l">
              <a:spcBef>
                <a:spcPts val="500"/>
              </a:spcBef>
              <a:buClr>
                <a:srgbClr val="D34817"/>
              </a:buClr>
              <a:buSzPct val="85000"/>
              <a:buFont typeface="Wingdings 2" pitchFamily="18" charset="2"/>
              <a:buChar char="•"/>
            </a:pPr>
            <a:r>
              <a:rPr lang="tr-TR" sz="3200" i="1">
                <a:solidFill>
                  <a:srgbClr val="25A9A6"/>
                </a:solidFill>
              </a:rPr>
              <a:t>Surplus</a:t>
            </a:r>
            <a:endParaRPr lang="tr-TR" sz="3200">
              <a:solidFill>
                <a:srgbClr val="000000"/>
              </a:solidFill>
            </a:endParaRPr>
          </a:p>
          <a:p>
            <a:pPr marL="623888" lvl="1" indent="-304800" algn="l">
              <a:spcBef>
                <a:spcPts val="300"/>
              </a:spcBef>
              <a:buClr>
                <a:srgbClr val="9B2D1F"/>
              </a:buClr>
              <a:buSzPct val="85000"/>
              <a:buFont typeface="Wingdings 2" pitchFamily="18" charset="2"/>
              <a:buChar char="•"/>
            </a:pPr>
            <a:r>
              <a:rPr lang="tr-TR" sz="3200">
                <a:solidFill>
                  <a:srgbClr val="000000"/>
                </a:solidFill>
              </a:rPr>
              <a:t>When price &gt; equilibrium price, then quantity supplied &gt; quantity demanded.  </a:t>
            </a:r>
            <a:endParaRPr lang="tr-TR" sz="2400">
              <a:solidFill>
                <a:srgbClr val="000000"/>
              </a:solidFill>
            </a:endParaRPr>
          </a:p>
          <a:p>
            <a:pPr lvl="2" indent="-320675" algn="l">
              <a:spcBef>
                <a:spcPts val="300"/>
              </a:spcBef>
              <a:buClr>
                <a:srgbClr val="E6AFA9"/>
              </a:buClr>
              <a:buSzPct val="85000"/>
              <a:buFont typeface="Wingdings 2" pitchFamily="18" charset="2"/>
              <a:buChar char="•"/>
            </a:pPr>
            <a:r>
              <a:rPr lang="tr-TR" sz="2800">
                <a:solidFill>
                  <a:srgbClr val="000000"/>
                </a:solidFill>
              </a:rPr>
              <a:t>There is excess supply or a surplus.  </a:t>
            </a:r>
            <a:endParaRPr lang="tr-TR" sz="2000">
              <a:solidFill>
                <a:srgbClr val="000000"/>
              </a:solidFill>
            </a:endParaRPr>
          </a:p>
          <a:p>
            <a:pPr lvl="2" indent="-320675" algn="l">
              <a:spcBef>
                <a:spcPts val="300"/>
              </a:spcBef>
              <a:buClr>
                <a:srgbClr val="E6AFA9"/>
              </a:buClr>
              <a:buSzPct val="85000"/>
              <a:buFont typeface="Wingdings 2" pitchFamily="18" charset="2"/>
              <a:buChar char="•"/>
            </a:pPr>
            <a:r>
              <a:rPr lang="tr-TR" sz="2800">
                <a:solidFill>
                  <a:srgbClr val="000000"/>
                </a:solidFill>
              </a:rPr>
              <a:t>Suppliers will lower the price to increase sales, thereby moving toward equilibrium</a:t>
            </a:r>
            <a:r>
              <a:rPr lang="tr-TR" sz="2000">
                <a:solidFill>
                  <a:srgbClr val="000000"/>
                </a:solidFill>
              </a:rPr>
              <a:t>.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491649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pPr defTabSz="914400"/>
            <a:r>
              <a:rPr lang="tr-TR" sz="3200">
                <a:solidFill>
                  <a:srgbClr val="696464"/>
                </a:solidFill>
              </a:rPr>
              <a:t>The price mechanism works as follows:</a:t>
            </a:r>
            <a:endParaRPr lang="tr-TR"/>
          </a:p>
        </p:txBody>
      </p:sp>
      <p:sp>
        <p:nvSpPr>
          <p:cNvPr id="49154" name="Rectangle 2"/>
          <p:cNvSpPr>
            <a:spLocks noGrp="1"/>
          </p:cNvSpPr>
          <p:nvPr>
            <p:ph sz="quarter" idx="1"/>
          </p:nvPr>
        </p:nvSpPr>
        <p:spPr bwMode="auto">
          <a:xfrm>
            <a:off x="914400" y="1447800"/>
            <a:ext cx="7772400" cy="4572000"/>
          </a:xfrm>
          <a:noFill/>
          <a:ln w="12700" cap="flat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0" lvl="1">
              <a:spcBef>
                <a:spcPts val="1200"/>
              </a:spcBef>
              <a:buClr>
                <a:srgbClr val="D34817"/>
              </a:buClr>
              <a:buFont typeface="Wingdings 2" pitchFamily="18" charset="2"/>
              <a:buNone/>
            </a:pPr>
            <a:r>
              <a:rPr lang="tr-TR" sz="2400" dirty="0" err="1">
                <a:solidFill>
                  <a:srgbClr val="000000"/>
                </a:solidFill>
              </a:rPr>
              <a:t>If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the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quantity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demanded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3200" dirty="0">
                <a:solidFill>
                  <a:srgbClr val="000000"/>
                </a:solidFill>
              </a:rPr>
              <a:t>&lt;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the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quantity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supplied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</a:p>
          <a:p>
            <a:pPr marL="0" lvl="1">
              <a:spcBef>
                <a:spcPts val="1200"/>
              </a:spcBef>
              <a:buClr>
                <a:srgbClr val="D34817"/>
              </a:buClr>
              <a:buFont typeface="Wingdings 2" pitchFamily="18" charset="2"/>
              <a:buNone/>
            </a:pPr>
            <a:r>
              <a:rPr lang="tr-TR" sz="2400" dirty="0">
                <a:solidFill>
                  <a:srgbClr val="000000"/>
                </a:solidFill>
              </a:rPr>
              <a:t>at </a:t>
            </a:r>
            <a:r>
              <a:rPr lang="tr-TR" sz="2400" dirty="0" err="1">
                <a:solidFill>
                  <a:srgbClr val="000000"/>
                </a:solidFill>
              </a:rPr>
              <a:t>the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existing</a:t>
            </a:r>
            <a:r>
              <a:rPr lang="tr-TR" sz="2400" dirty="0">
                <a:solidFill>
                  <a:srgbClr val="000000"/>
                </a:solidFill>
              </a:rPr>
              <a:t> market </a:t>
            </a:r>
            <a:r>
              <a:rPr lang="tr-TR" sz="2400" dirty="0" err="1">
                <a:solidFill>
                  <a:srgbClr val="000000"/>
                </a:solidFill>
              </a:rPr>
              <a:t>price</a:t>
            </a:r>
            <a:r>
              <a:rPr lang="tr-TR" sz="2400" dirty="0">
                <a:solidFill>
                  <a:srgbClr val="000000"/>
                </a:solidFill>
              </a:rPr>
              <a:t>, </a:t>
            </a:r>
          </a:p>
          <a:p>
            <a:pPr marL="0" lvl="1">
              <a:spcBef>
                <a:spcPts val="1200"/>
              </a:spcBef>
              <a:buClr>
                <a:srgbClr val="D34817"/>
              </a:buClr>
              <a:buFont typeface="Wingdings 2" pitchFamily="18" charset="2"/>
              <a:buNone/>
            </a:pPr>
            <a:r>
              <a:rPr lang="en-US" dirty="0">
                <a:solidFill>
                  <a:srgbClr val="000000"/>
                </a:solidFill>
              </a:rPr>
              <a:t>then </a:t>
            </a:r>
            <a:r>
              <a:rPr lang="tr-TR" sz="2400" dirty="0" err="1">
                <a:solidFill>
                  <a:srgbClr val="000000"/>
                </a:solidFill>
              </a:rPr>
              <a:t>the</a:t>
            </a:r>
            <a:r>
              <a:rPr lang="tr-TR" sz="2400" dirty="0">
                <a:solidFill>
                  <a:srgbClr val="000000"/>
                </a:solidFill>
              </a:rPr>
              <a:t> market </a:t>
            </a:r>
            <a:r>
              <a:rPr lang="tr-TR" sz="2400" dirty="0" err="1">
                <a:solidFill>
                  <a:srgbClr val="000000"/>
                </a:solidFill>
              </a:rPr>
              <a:t>price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declines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until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the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excess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supply</a:t>
            </a:r>
            <a:r>
              <a:rPr lang="tr-TR" sz="2400" dirty="0">
                <a:solidFill>
                  <a:srgbClr val="000000"/>
                </a:solidFill>
              </a:rPr>
              <a:t> is </a:t>
            </a:r>
            <a:r>
              <a:rPr lang="tr-TR" sz="2400" dirty="0" err="1">
                <a:solidFill>
                  <a:srgbClr val="000000"/>
                </a:solidFill>
              </a:rPr>
              <a:t>eliminated</a:t>
            </a:r>
            <a:r>
              <a:rPr lang="tr-TR" sz="2400" dirty="0">
                <a:solidFill>
                  <a:srgbClr val="000000"/>
                </a:solidFill>
              </a:rPr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078092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50800"/>
            <a:ext cx="8229600" cy="685800"/>
          </a:xfrm>
        </p:spPr>
        <p:txBody>
          <a:bodyPr/>
          <a:lstStyle/>
          <a:p>
            <a:pPr defTabSz="914400">
              <a:lnSpc>
                <a:spcPct val="80000"/>
              </a:lnSpc>
            </a:pPr>
            <a:r>
              <a:rPr lang="tr-TR" sz="2400">
                <a:solidFill>
                  <a:srgbClr val="FFFFFF"/>
                </a:solidFill>
              </a:rPr>
              <a:t>Figure 9 Markets Not in Equilibrium</a:t>
            </a:r>
            <a:endParaRPr lang="tr-TR"/>
          </a:p>
        </p:txBody>
      </p:sp>
      <p:sp>
        <p:nvSpPr>
          <p:cNvPr id="46082" name="AutoShape 2"/>
          <p:cNvSpPr>
            <a:spLocks/>
          </p:cNvSpPr>
          <p:nvPr/>
        </p:nvSpPr>
        <p:spPr bwMode="auto">
          <a:xfrm>
            <a:off x="6564313" y="6680200"/>
            <a:ext cx="2641600" cy="228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pPr defTabSz="914400"/>
            <a:r>
              <a:rPr lang="tr-TR" sz="800" b="1">
                <a:solidFill>
                  <a:srgbClr val="FFFFFF"/>
                </a:solidFill>
              </a:rPr>
              <a:t>Copyright©2003  Southwestern/Thomson Learning</a:t>
            </a:r>
            <a:endParaRPr lang="tr-TR"/>
          </a:p>
        </p:txBody>
      </p:sp>
      <p:sp>
        <p:nvSpPr>
          <p:cNvPr id="46083" name="AutoShape 3"/>
          <p:cNvSpPr>
            <a:spLocks/>
          </p:cNvSpPr>
          <p:nvPr/>
        </p:nvSpPr>
        <p:spPr bwMode="auto">
          <a:xfrm>
            <a:off x="2357438" y="1916113"/>
            <a:ext cx="5178425" cy="37052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3F6F9"/>
          </a:solidFill>
          <a:ln w="233363" cap="flat" cmpd="sng">
            <a:solidFill>
              <a:srgbClr val="F3F6F9"/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endParaRPr lang="tr-TR" sz="1800"/>
          </a:p>
        </p:txBody>
      </p:sp>
      <p:sp>
        <p:nvSpPr>
          <p:cNvPr id="46084" name="AutoShape 4"/>
          <p:cNvSpPr>
            <a:spLocks/>
          </p:cNvSpPr>
          <p:nvPr/>
        </p:nvSpPr>
        <p:spPr bwMode="auto">
          <a:xfrm>
            <a:off x="2357438" y="1916113"/>
            <a:ext cx="5178425" cy="37052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2F4F8"/>
          </a:solidFill>
          <a:ln w="212725" cap="flat" cmpd="sng">
            <a:solidFill>
              <a:srgbClr val="F2F4F8"/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endParaRPr lang="tr-TR" sz="1800"/>
          </a:p>
        </p:txBody>
      </p:sp>
      <p:sp>
        <p:nvSpPr>
          <p:cNvPr id="46085" name="AutoShape 5"/>
          <p:cNvSpPr>
            <a:spLocks/>
          </p:cNvSpPr>
          <p:nvPr/>
        </p:nvSpPr>
        <p:spPr bwMode="auto">
          <a:xfrm>
            <a:off x="2357438" y="1916113"/>
            <a:ext cx="5178425" cy="37052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1F4F7"/>
          </a:solidFill>
          <a:ln w="190500" cap="flat" cmpd="sng">
            <a:solidFill>
              <a:srgbClr val="F1F4F7"/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endParaRPr lang="tr-TR" sz="1800"/>
          </a:p>
        </p:txBody>
      </p:sp>
      <p:sp>
        <p:nvSpPr>
          <p:cNvPr id="46086" name="AutoShape 6"/>
          <p:cNvSpPr>
            <a:spLocks/>
          </p:cNvSpPr>
          <p:nvPr/>
        </p:nvSpPr>
        <p:spPr bwMode="auto">
          <a:xfrm>
            <a:off x="2357438" y="1916113"/>
            <a:ext cx="5178425" cy="37052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0F2F5"/>
          </a:solidFill>
          <a:ln w="169863" cap="flat" cmpd="sng">
            <a:solidFill>
              <a:srgbClr val="F0F2F5"/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endParaRPr lang="tr-TR" sz="1800"/>
          </a:p>
        </p:txBody>
      </p:sp>
      <p:sp>
        <p:nvSpPr>
          <p:cNvPr id="46087" name="AutoShape 7"/>
          <p:cNvSpPr>
            <a:spLocks/>
          </p:cNvSpPr>
          <p:nvPr/>
        </p:nvSpPr>
        <p:spPr bwMode="auto">
          <a:xfrm>
            <a:off x="2357438" y="1916113"/>
            <a:ext cx="5178425" cy="37052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EF1F4"/>
          </a:solidFill>
          <a:ln w="149225" cap="flat" cmpd="sng">
            <a:solidFill>
              <a:srgbClr val="EEF1F4"/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endParaRPr lang="tr-TR" sz="1800"/>
          </a:p>
        </p:txBody>
      </p:sp>
      <p:sp>
        <p:nvSpPr>
          <p:cNvPr id="46088" name="AutoShape 8"/>
          <p:cNvSpPr>
            <a:spLocks/>
          </p:cNvSpPr>
          <p:nvPr/>
        </p:nvSpPr>
        <p:spPr bwMode="auto">
          <a:xfrm>
            <a:off x="2357438" y="1916113"/>
            <a:ext cx="5178425" cy="37052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DEFF3"/>
          </a:solidFill>
          <a:ln w="127000" cap="flat" cmpd="sng">
            <a:solidFill>
              <a:srgbClr val="EDEFF3"/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endParaRPr lang="tr-TR" sz="1800"/>
          </a:p>
        </p:txBody>
      </p:sp>
      <p:sp>
        <p:nvSpPr>
          <p:cNvPr id="46089" name="AutoShape 9"/>
          <p:cNvSpPr>
            <a:spLocks/>
          </p:cNvSpPr>
          <p:nvPr/>
        </p:nvSpPr>
        <p:spPr bwMode="auto">
          <a:xfrm>
            <a:off x="2357438" y="1916113"/>
            <a:ext cx="5178425" cy="37052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EEF2"/>
          </a:solidFill>
          <a:ln w="106363" cap="flat" cmpd="sng">
            <a:solidFill>
              <a:srgbClr val="EBEEF2"/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endParaRPr lang="tr-TR" sz="1800"/>
          </a:p>
        </p:txBody>
      </p:sp>
      <p:sp>
        <p:nvSpPr>
          <p:cNvPr id="46090" name="AutoShape 10"/>
          <p:cNvSpPr>
            <a:spLocks/>
          </p:cNvSpPr>
          <p:nvPr/>
        </p:nvSpPr>
        <p:spPr bwMode="auto">
          <a:xfrm>
            <a:off x="2357438" y="1916113"/>
            <a:ext cx="5178425" cy="37052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AECF1"/>
          </a:solidFill>
          <a:ln w="84138" cap="flat" cmpd="sng">
            <a:solidFill>
              <a:srgbClr val="EAECF1"/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endParaRPr lang="tr-TR" sz="1800"/>
          </a:p>
        </p:txBody>
      </p:sp>
      <p:sp>
        <p:nvSpPr>
          <p:cNvPr id="46091" name="AutoShape 11"/>
          <p:cNvSpPr>
            <a:spLocks/>
          </p:cNvSpPr>
          <p:nvPr/>
        </p:nvSpPr>
        <p:spPr bwMode="auto">
          <a:xfrm>
            <a:off x="2357438" y="1916113"/>
            <a:ext cx="5178425" cy="37052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9EBF0"/>
          </a:solidFill>
          <a:ln w="63500" cap="flat" cmpd="sng">
            <a:solidFill>
              <a:srgbClr val="E9EBF0"/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endParaRPr lang="tr-TR" sz="1800"/>
          </a:p>
        </p:txBody>
      </p:sp>
      <p:sp>
        <p:nvSpPr>
          <p:cNvPr id="46092" name="AutoShape 12"/>
          <p:cNvSpPr>
            <a:spLocks/>
          </p:cNvSpPr>
          <p:nvPr/>
        </p:nvSpPr>
        <p:spPr bwMode="auto">
          <a:xfrm>
            <a:off x="2357438" y="1916113"/>
            <a:ext cx="5178425" cy="37052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7EAEF"/>
          </a:solidFill>
          <a:ln w="42863" cap="flat" cmpd="sng">
            <a:solidFill>
              <a:srgbClr val="E7EAEF"/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endParaRPr lang="tr-TR" sz="1800"/>
          </a:p>
        </p:txBody>
      </p:sp>
      <p:sp>
        <p:nvSpPr>
          <p:cNvPr id="46093" name="AutoShape 13"/>
          <p:cNvSpPr>
            <a:spLocks/>
          </p:cNvSpPr>
          <p:nvPr/>
        </p:nvSpPr>
        <p:spPr bwMode="auto">
          <a:xfrm>
            <a:off x="2357438" y="1916113"/>
            <a:ext cx="5178425" cy="37052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6E9EF"/>
          </a:solidFill>
          <a:ln w="20638" cap="flat" cmpd="sng">
            <a:solidFill>
              <a:srgbClr val="E6E9EF"/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endParaRPr lang="tr-TR" sz="1800"/>
          </a:p>
        </p:txBody>
      </p:sp>
      <p:sp>
        <p:nvSpPr>
          <p:cNvPr id="46094" name="AutoShape 14"/>
          <p:cNvSpPr>
            <a:spLocks/>
          </p:cNvSpPr>
          <p:nvPr/>
        </p:nvSpPr>
        <p:spPr bwMode="auto">
          <a:xfrm>
            <a:off x="2251075" y="1816100"/>
            <a:ext cx="5178425" cy="37020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endParaRPr lang="tr-TR" sz="1800"/>
          </a:p>
        </p:txBody>
      </p:sp>
      <p:sp>
        <p:nvSpPr>
          <p:cNvPr id="46095" name="AutoShape 15"/>
          <p:cNvSpPr>
            <a:spLocks/>
          </p:cNvSpPr>
          <p:nvPr/>
        </p:nvSpPr>
        <p:spPr bwMode="auto">
          <a:xfrm>
            <a:off x="2251075" y="1816100"/>
            <a:ext cx="5178425" cy="37020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noFill/>
          <a:ln w="20638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endParaRPr lang="tr-TR" sz="1800"/>
          </a:p>
        </p:txBody>
      </p:sp>
      <p:sp>
        <p:nvSpPr>
          <p:cNvPr id="46096" name="AutoShape 16"/>
          <p:cNvSpPr>
            <a:spLocks/>
          </p:cNvSpPr>
          <p:nvPr/>
        </p:nvSpPr>
        <p:spPr bwMode="auto">
          <a:xfrm>
            <a:off x="1314450" y="1809750"/>
            <a:ext cx="803275" cy="2587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r>
              <a:rPr lang="tr-TR" sz="1700" b="1"/>
              <a:t>Price of</a:t>
            </a:r>
            <a:endParaRPr lang="tr-TR"/>
          </a:p>
        </p:txBody>
      </p:sp>
      <p:sp>
        <p:nvSpPr>
          <p:cNvPr id="46097" name="AutoShape 17"/>
          <p:cNvSpPr>
            <a:spLocks/>
          </p:cNvSpPr>
          <p:nvPr/>
        </p:nvSpPr>
        <p:spPr bwMode="auto">
          <a:xfrm>
            <a:off x="1052513" y="2084388"/>
            <a:ext cx="1055687" cy="2571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r>
              <a:rPr lang="tr-TR" sz="1700" b="1"/>
              <a:t>Ice-Cream</a:t>
            </a:r>
            <a:endParaRPr lang="tr-TR"/>
          </a:p>
        </p:txBody>
      </p:sp>
      <p:sp>
        <p:nvSpPr>
          <p:cNvPr id="46098" name="AutoShape 18"/>
          <p:cNvSpPr>
            <a:spLocks/>
          </p:cNvSpPr>
          <p:nvPr/>
        </p:nvSpPr>
        <p:spPr bwMode="auto">
          <a:xfrm>
            <a:off x="1577975" y="2357438"/>
            <a:ext cx="552450" cy="2571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r>
              <a:rPr lang="tr-TR" sz="1700" b="1"/>
              <a:t>Cone</a:t>
            </a:r>
            <a:endParaRPr lang="tr-TR"/>
          </a:p>
        </p:txBody>
      </p:sp>
      <p:sp>
        <p:nvSpPr>
          <p:cNvPr id="46099" name="AutoShape 19"/>
          <p:cNvSpPr>
            <a:spLocks/>
          </p:cNvSpPr>
          <p:nvPr/>
        </p:nvSpPr>
        <p:spPr bwMode="auto">
          <a:xfrm>
            <a:off x="2166938" y="5546725"/>
            <a:ext cx="131762" cy="2587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r>
              <a:rPr lang="tr-TR" sz="1700"/>
              <a:t>0</a:t>
            </a:r>
            <a:endParaRPr lang="tr-TR"/>
          </a:p>
        </p:txBody>
      </p:sp>
      <p:sp>
        <p:nvSpPr>
          <p:cNvPr id="46100" name="AutoShape 20"/>
          <p:cNvSpPr>
            <a:spLocks/>
          </p:cNvSpPr>
          <p:nvPr/>
        </p:nvSpPr>
        <p:spPr bwMode="auto">
          <a:xfrm>
            <a:off x="6238875" y="5595938"/>
            <a:ext cx="1150938" cy="2571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r>
              <a:rPr lang="tr-TR" sz="1700" b="1"/>
              <a:t>Quantity of</a:t>
            </a:r>
            <a:endParaRPr lang="tr-TR"/>
          </a:p>
        </p:txBody>
      </p:sp>
      <p:sp>
        <p:nvSpPr>
          <p:cNvPr id="46101" name="AutoShape 21"/>
          <p:cNvSpPr>
            <a:spLocks/>
          </p:cNvSpPr>
          <p:nvPr/>
        </p:nvSpPr>
        <p:spPr bwMode="auto">
          <a:xfrm>
            <a:off x="6345238" y="5868988"/>
            <a:ext cx="1055687" cy="2571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r>
              <a:rPr lang="tr-TR" sz="1700" b="1"/>
              <a:t>Ice-Cream</a:t>
            </a:r>
            <a:endParaRPr lang="tr-TR"/>
          </a:p>
        </p:txBody>
      </p:sp>
      <p:sp>
        <p:nvSpPr>
          <p:cNvPr id="46102" name="AutoShape 22"/>
          <p:cNvSpPr>
            <a:spLocks/>
          </p:cNvSpPr>
          <p:nvPr/>
        </p:nvSpPr>
        <p:spPr bwMode="auto">
          <a:xfrm>
            <a:off x="6750050" y="6143625"/>
            <a:ext cx="671513" cy="2587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r>
              <a:rPr lang="tr-TR" sz="1700" b="1"/>
              <a:t>Cones</a:t>
            </a:r>
            <a:endParaRPr lang="tr-TR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484438" y="2132013"/>
            <a:ext cx="4681537" cy="2405062"/>
            <a:chOff x="0" y="0"/>
            <a:chExt cx="369" cy="190"/>
          </a:xfrm>
        </p:grpSpPr>
        <p:sp>
          <p:nvSpPr>
            <p:cNvPr id="46104" name="Line 24"/>
            <p:cNvSpPr>
              <a:spLocks noChangeShapeType="1"/>
            </p:cNvSpPr>
            <p:nvPr/>
          </p:nvSpPr>
          <p:spPr bwMode="auto">
            <a:xfrm flipH="1">
              <a:off x="0" y="23"/>
              <a:ext cx="321" cy="167"/>
            </a:xfrm>
            <a:prstGeom prst="line">
              <a:avLst/>
            </a:prstGeom>
            <a:noFill/>
            <a:ln w="63500" cap="flat" cmpd="sng">
              <a:solidFill>
                <a:srgbClr val="004C9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6105" name="AutoShape 25"/>
            <p:cNvSpPr>
              <a:spLocks/>
            </p:cNvSpPr>
            <p:nvPr/>
          </p:nvSpPr>
          <p:spPr bwMode="auto">
            <a:xfrm>
              <a:off x="315" y="0"/>
              <a:ext cx="54" cy="2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r>
                <a:rPr lang="tr-TR" sz="1700"/>
                <a:t>Supply</a:t>
              </a:r>
              <a:endParaRPr lang="tr-TR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2547938" y="2430463"/>
            <a:ext cx="4767262" cy="2540000"/>
            <a:chOff x="0" y="0"/>
            <a:chExt cx="376" cy="200"/>
          </a:xfrm>
        </p:grpSpPr>
        <p:sp>
          <p:nvSpPr>
            <p:cNvPr id="46107" name="Line 27"/>
            <p:cNvSpPr>
              <a:spLocks noChangeShapeType="1"/>
            </p:cNvSpPr>
            <p:nvPr/>
          </p:nvSpPr>
          <p:spPr bwMode="auto">
            <a:xfrm>
              <a:off x="-1" y="-1"/>
              <a:ext cx="327" cy="171"/>
            </a:xfrm>
            <a:prstGeom prst="line">
              <a:avLst/>
            </a:prstGeom>
            <a:noFill/>
            <a:ln w="63500" cap="flat" cmpd="sng">
              <a:solidFill>
                <a:srgbClr val="004C9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6108" name="AutoShape 28"/>
            <p:cNvSpPr>
              <a:spLocks/>
            </p:cNvSpPr>
            <p:nvPr/>
          </p:nvSpPr>
          <p:spPr bwMode="auto">
            <a:xfrm>
              <a:off x="310" y="179"/>
              <a:ext cx="66" cy="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r>
                <a:rPr lang="tr-TR" sz="1700"/>
                <a:t>Demand</a:t>
              </a:r>
              <a:endParaRPr lang="tr-TR"/>
            </a:p>
          </p:txBody>
        </p:sp>
      </p:grpSp>
      <p:sp>
        <p:nvSpPr>
          <p:cNvPr id="46109" name="AutoShape 29"/>
          <p:cNvSpPr>
            <a:spLocks/>
          </p:cNvSpPr>
          <p:nvPr/>
        </p:nvSpPr>
        <p:spPr bwMode="auto">
          <a:xfrm>
            <a:off x="3759200" y="1460500"/>
            <a:ext cx="2003425" cy="2587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r>
              <a:rPr lang="tr-TR" sz="1700" b="1"/>
              <a:t>(b) Excess Demand</a:t>
            </a:r>
            <a:endParaRPr lang="tr-TR"/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3057525" y="5805488"/>
            <a:ext cx="976313" cy="592137"/>
            <a:chOff x="0" y="0"/>
            <a:chExt cx="77" cy="47"/>
          </a:xfrm>
        </p:grpSpPr>
        <p:sp>
          <p:nvSpPr>
            <p:cNvPr id="46111" name="AutoShape 31"/>
            <p:cNvSpPr>
              <a:spLocks/>
            </p:cNvSpPr>
            <p:nvPr/>
          </p:nvSpPr>
          <p:spPr bwMode="auto">
            <a:xfrm>
              <a:off x="0" y="0"/>
              <a:ext cx="77" cy="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1E5E9"/>
            </a:solidFill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endParaRPr lang="tr-TR" sz="1800"/>
            </a:p>
          </p:txBody>
        </p:sp>
        <p:sp>
          <p:nvSpPr>
            <p:cNvPr id="46112" name="AutoShape 32"/>
            <p:cNvSpPr>
              <a:spLocks/>
            </p:cNvSpPr>
            <p:nvPr/>
          </p:nvSpPr>
          <p:spPr bwMode="auto">
            <a:xfrm>
              <a:off x="6" y="2"/>
              <a:ext cx="65" cy="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r>
                <a:rPr lang="tr-TR" sz="1700"/>
                <a:t>Quantity</a:t>
              </a:r>
              <a:endParaRPr lang="tr-TR"/>
            </a:p>
          </p:txBody>
        </p:sp>
        <p:sp>
          <p:nvSpPr>
            <p:cNvPr id="46113" name="AutoShape 33"/>
            <p:cNvSpPr>
              <a:spLocks/>
            </p:cNvSpPr>
            <p:nvPr/>
          </p:nvSpPr>
          <p:spPr bwMode="auto">
            <a:xfrm>
              <a:off x="6" y="23"/>
              <a:ext cx="65" cy="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r>
                <a:rPr lang="tr-TR" sz="1700"/>
                <a:t>supplied</a:t>
              </a:r>
              <a:endParaRPr lang="tr-TR"/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4926013" y="5805488"/>
            <a:ext cx="1187450" cy="592137"/>
            <a:chOff x="0" y="0"/>
            <a:chExt cx="94" cy="47"/>
          </a:xfrm>
        </p:grpSpPr>
        <p:sp>
          <p:nvSpPr>
            <p:cNvPr id="46115" name="AutoShape 35"/>
            <p:cNvSpPr>
              <a:spLocks/>
            </p:cNvSpPr>
            <p:nvPr/>
          </p:nvSpPr>
          <p:spPr bwMode="auto">
            <a:xfrm>
              <a:off x="0" y="0"/>
              <a:ext cx="94" cy="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1E5E9"/>
            </a:solidFill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endParaRPr lang="tr-TR" sz="1800"/>
            </a:p>
          </p:txBody>
        </p:sp>
        <p:sp>
          <p:nvSpPr>
            <p:cNvPr id="46116" name="AutoShape 36"/>
            <p:cNvSpPr>
              <a:spLocks/>
            </p:cNvSpPr>
            <p:nvPr/>
          </p:nvSpPr>
          <p:spPr bwMode="auto">
            <a:xfrm>
              <a:off x="6" y="2"/>
              <a:ext cx="65" cy="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r>
                <a:rPr lang="tr-TR" sz="1700"/>
                <a:t>Quantity</a:t>
              </a:r>
              <a:endParaRPr lang="tr-TR"/>
            </a:p>
          </p:txBody>
        </p:sp>
        <p:sp>
          <p:nvSpPr>
            <p:cNvPr id="46117" name="AutoShape 37"/>
            <p:cNvSpPr>
              <a:spLocks/>
            </p:cNvSpPr>
            <p:nvPr/>
          </p:nvSpPr>
          <p:spPr bwMode="auto">
            <a:xfrm>
              <a:off x="6" y="24"/>
              <a:ext cx="82" cy="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r>
                <a:rPr lang="tr-TR" sz="1700"/>
                <a:t>demanded</a:t>
              </a:r>
              <a:endParaRPr lang="tr-TR"/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1719263" y="3876675"/>
            <a:ext cx="3954462" cy="1928813"/>
            <a:chOff x="0" y="0"/>
            <a:chExt cx="312" cy="152"/>
          </a:xfrm>
        </p:grpSpPr>
        <p:sp>
          <p:nvSpPr>
            <p:cNvPr id="46119" name="AutoShape 39"/>
            <p:cNvSpPr>
              <a:spLocks/>
            </p:cNvSpPr>
            <p:nvPr/>
          </p:nvSpPr>
          <p:spPr bwMode="auto">
            <a:xfrm>
              <a:off x="43" y="8"/>
              <a:ext cx="258" cy="12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20638" cap="flat" cmpd="sng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endParaRPr lang="tr-TR" sz="1800"/>
            </a:p>
          </p:txBody>
        </p:sp>
        <p:sp>
          <p:nvSpPr>
            <p:cNvPr id="46120" name="AutoShape 40"/>
            <p:cNvSpPr>
              <a:spLocks/>
            </p:cNvSpPr>
            <p:nvPr/>
          </p:nvSpPr>
          <p:spPr bwMode="auto">
            <a:xfrm>
              <a:off x="295" y="3"/>
              <a:ext cx="11" cy="1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6764"/>
                    <a:pt x="16764" y="21600"/>
                    <a:pt x="10800" y="21600"/>
                  </a:cubicBezTo>
                  <a:cubicBezTo>
                    <a:pt x="4835" y="21600"/>
                    <a:pt x="0" y="16764"/>
                    <a:pt x="0" y="10800"/>
                  </a:cubicBezTo>
                  <a:close/>
                </a:path>
              </a:pathLst>
            </a:custGeom>
            <a:solidFill>
              <a:srgbClr val="000000"/>
            </a:solidFill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endParaRPr lang="tr-TR" sz="1800"/>
            </a:p>
          </p:txBody>
        </p:sp>
        <p:sp>
          <p:nvSpPr>
            <p:cNvPr id="46121" name="AutoShape 41"/>
            <p:cNvSpPr>
              <a:spLocks/>
            </p:cNvSpPr>
            <p:nvPr/>
          </p:nvSpPr>
          <p:spPr bwMode="auto">
            <a:xfrm>
              <a:off x="0" y="0"/>
              <a:ext cx="35" cy="2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r>
                <a:rPr lang="tr-TR" sz="1700"/>
                <a:t>1.50</a:t>
              </a:r>
              <a:endParaRPr lang="tr-TR"/>
            </a:p>
          </p:txBody>
        </p:sp>
        <p:sp>
          <p:nvSpPr>
            <p:cNvPr id="46122" name="AutoShape 42"/>
            <p:cNvSpPr>
              <a:spLocks/>
            </p:cNvSpPr>
            <p:nvPr/>
          </p:nvSpPr>
          <p:spPr bwMode="auto">
            <a:xfrm>
              <a:off x="291" y="131"/>
              <a:ext cx="21" cy="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r>
                <a:rPr lang="tr-TR" sz="1700"/>
                <a:t>10</a:t>
              </a:r>
              <a:endParaRPr lang="tr-TR"/>
            </a:p>
          </p:txBody>
        </p:sp>
      </p:grp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1592263" y="3376613"/>
            <a:ext cx="3044825" cy="2428875"/>
            <a:chOff x="0" y="0"/>
            <a:chExt cx="240" cy="192"/>
          </a:xfrm>
        </p:grpSpPr>
        <p:sp>
          <p:nvSpPr>
            <p:cNvPr id="46124" name="AutoShape 44"/>
            <p:cNvSpPr>
              <a:spLocks/>
            </p:cNvSpPr>
            <p:nvPr/>
          </p:nvSpPr>
          <p:spPr bwMode="auto">
            <a:xfrm>
              <a:off x="53" y="7"/>
              <a:ext cx="180" cy="1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20638" cap="flat" cmpd="sng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endParaRPr lang="tr-TR" sz="1800"/>
            </a:p>
          </p:txBody>
        </p:sp>
        <p:sp>
          <p:nvSpPr>
            <p:cNvPr id="46125" name="AutoShape 45"/>
            <p:cNvSpPr>
              <a:spLocks/>
            </p:cNvSpPr>
            <p:nvPr/>
          </p:nvSpPr>
          <p:spPr bwMode="auto">
            <a:xfrm>
              <a:off x="228" y="2"/>
              <a:ext cx="10" cy="1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0" y="10800"/>
                  </a:lnTo>
                  <a:cubicBezTo>
                    <a:pt x="0" y="4835"/>
                    <a:pt x="4835" y="0"/>
                    <a:pt x="10799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6764"/>
                    <a:pt x="16764" y="21600"/>
                    <a:pt x="10799" y="21600"/>
                  </a:cubicBezTo>
                  <a:cubicBezTo>
                    <a:pt x="4835" y="21600"/>
                    <a:pt x="0" y="16764"/>
                    <a:pt x="0" y="10800"/>
                  </a:cubicBezTo>
                  <a:close/>
                </a:path>
              </a:pathLst>
            </a:custGeom>
            <a:solidFill>
              <a:srgbClr val="000000"/>
            </a:solidFill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endParaRPr lang="tr-TR" sz="1800"/>
            </a:p>
          </p:txBody>
        </p:sp>
        <p:sp>
          <p:nvSpPr>
            <p:cNvPr id="46126" name="AutoShape 46"/>
            <p:cNvSpPr>
              <a:spLocks/>
            </p:cNvSpPr>
            <p:nvPr/>
          </p:nvSpPr>
          <p:spPr bwMode="auto">
            <a:xfrm>
              <a:off x="0" y="0"/>
              <a:ext cx="44" cy="2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r>
                <a:rPr lang="tr-TR" sz="1700"/>
                <a:t>$2.00</a:t>
              </a:r>
              <a:endParaRPr lang="tr-TR"/>
            </a:p>
          </p:txBody>
        </p:sp>
        <p:sp>
          <p:nvSpPr>
            <p:cNvPr id="46127" name="AutoShape 47"/>
            <p:cNvSpPr>
              <a:spLocks/>
            </p:cNvSpPr>
            <p:nvPr/>
          </p:nvSpPr>
          <p:spPr bwMode="auto">
            <a:xfrm>
              <a:off x="229" y="170"/>
              <a:ext cx="11" cy="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r>
                <a:rPr lang="tr-TR" sz="1700"/>
                <a:t>7</a:t>
              </a:r>
              <a:endParaRPr lang="tr-TR"/>
            </a:p>
          </p:txBody>
        </p:sp>
      </p:grp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3503613" y="3922713"/>
            <a:ext cx="138112" cy="1882775"/>
            <a:chOff x="0" y="0"/>
            <a:chExt cx="11" cy="149"/>
          </a:xfrm>
        </p:grpSpPr>
        <p:sp>
          <p:nvSpPr>
            <p:cNvPr id="46129" name="Line 49"/>
            <p:cNvSpPr>
              <a:spLocks noChangeShapeType="1"/>
            </p:cNvSpPr>
            <p:nvPr/>
          </p:nvSpPr>
          <p:spPr bwMode="auto">
            <a:xfrm>
              <a:off x="5" y="4"/>
              <a:ext cx="1" cy="120"/>
            </a:xfrm>
            <a:prstGeom prst="line">
              <a:avLst/>
            </a:prstGeom>
            <a:noFill/>
            <a:ln w="20638" cap="flat" cmpd="sng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46130" name="AutoShape 50"/>
            <p:cNvSpPr>
              <a:spLocks/>
            </p:cNvSpPr>
            <p:nvPr/>
          </p:nvSpPr>
          <p:spPr bwMode="auto">
            <a:xfrm>
              <a:off x="0" y="0"/>
              <a:ext cx="10" cy="1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6764"/>
                    <a:pt x="16764" y="21600"/>
                    <a:pt x="10800" y="21600"/>
                  </a:cubicBezTo>
                  <a:cubicBezTo>
                    <a:pt x="4835" y="21600"/>
                    <a:pt x="0" y="16764"/>
                    <a:pt x="0" y="10800"/>
                  </a:cubicBezTo>
                  <a:close/>
                </a:path>
              </a:pathLst>
            </a:custGeom>
            <a:solidFill>
              <a:srgbClr val="000000"/>
            </a:solidFill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endParaRPr lang="tr-TR" sz="1800"/>
            </a:p>
          </p:txBody>
        </p:sp>
        <p:sp>
          <p:nvSpPr>
            <p:cNvPr id="46131" name="AutoShape 51"/>
            <p:cNvSpPr>
              <a:spLocks/>
            </p:cNvSpPr>
            <p:nvPr/>
          </p:nvSpPr>
          <p:spPr bwMode="auto">
            <a:xfrm>
              <a:off x="0" y="127"/>
              <a:ext cx="11" cy="2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r>
                <a:rPr lang="tr-TR" sz="1700"/>
                <a:t>4</a:t>
              </a:r>
              <a:endParaRPr lang="tr-TR"/>
            </a:p>
          </p:txBody>
        </p:sp>
      </p:grpSp>
      <p:grpSp>
        <p:nvGrpSpPr>
          <p:cNvPr id="9" name="Group 52"/>
          <p:cNvGrpSpPr>
            <a:grpSpLocks/>
          </p:cNvGrpSpPr>
          <p:nvPr/>
        </p:nvGrpSpPr>
        <p:grpSpPr bwMode="auto">
          <a:xfrm>
            <a:off x="3567113" y="4086225"/>
            <a:ext cx="1952625" cy="490538"/>
            <a:chOff x="0" y="0"/>
            <a:chExt cx="154" cy="39"/>
          </a:xfrm>
        </p:grpSpPr>
        <p:sp>
          <p:nvSpPr>
            <p:cNvPr id="46133" name="AutoShape 53"/>
            <p:cNvSpPr>
              <a:spLocks/>
            </p:cNvSpPr>
            <p:nvPr/>
          </p:nvSpPr>
          <p:spPr bwMode="auto">
            <a:xfrm>
              <a:off x="0" y="0"/>
              <a:ext cx="154" cy="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0" y="6171"/>
                    <a:pt x="469" y="9257"/>
                    <a:pt x="939" y="9257"/>
                  </a:cubicBezTo>
                  <a:cubicBezTo>
                    <a:pt x="10095" y="9257"/>
                    <a:pt x="10095" y="9257"/>
                    <a:pt x="10095" y="9257"/>
                  </a:cubicBezTo>
                  <a:cubicBezTo>
                    <a:pt x="10330" y="9257"/>
                    <a:pt x="10800" y="15428"/>
                    <a:pt x="10800" y="21600"/>
                  </a:cubicBezTo>
                  <a:cubicBezTo>
                    <a:pt x="10800" y="15428"/>
                    <a:pt x="11269" y="9257"/>
                    <a:pt x="11504" y="9257"/>
                  </a:cubicBezTo>
                  <a:cubicBezTo>
                    <a:pt x="20426" y="9257"/>
                    <a:pt x="20426" y="9257"/>
                    <a:pt x="20426" y="9257"/>
                  </a:cubicBezTo>
                  <a:cubicBezTo>
                    <a:pt x="20895" y="9257"/>
                    <a:pt x="21600" y="6171"/>
                    <a:pt x="21600" y="0"/>
                  </a:cubicBezTo>
                </a:path>
              </a:pathLst>
            </a:custGeom>
            <a:noFill/>
            <a:ln w="20638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endParaRPr lang="tr-TR" sz="1800"/>
            </a:p>
          </p:txBody>
        </p:sp>
        <p:grpSp>
          <p:nvGrpSpPr>
            <p:cNvPr id="10" name="Group 54"/>
            <p:cNvGrpSpPr>
              <a:grpSpLocks/>
            </p:cNvGrpSpPr>
            <p:nvPr/>
          </p:nvGrpSpPr>
          <p:grpSpPr bwMode="auto">
            <a:xfrm>
              <a:off x="38" y="12"/>
              <a:ext cx="79" cy="27"/>
              <a:chOff x="0" y="0"/>
              <a:chExt cx="79" cy="26"/>
            </a:xfrm>
          </p:grpSpPr>
          <p:sp>
            <p:nvSpPr>
              <p:cNvPr id="46135" name="AutoShape 55"/>
              <p:cNvSpPr>
                <a:spLocks/>
              </p:cNvSpPr>
              <p:nvPr/>
            </p:nvSpPr>
            <p:spPr bwMode="auto">
              <a:xfrm>
                <a:off x="0" y="0"/>
                <a:ext cx="79" cy="2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E1E5E9"/>
              </a:solidFill>
              <a:ln w="12700" cap="flat" cmpd="sng">
                <a:noFill/>
                <a:prstDash val="solid"/>
                <a:miter lim="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defTabSz="914400"/>
                <a:endParaRPr lang="tr-TR" sz="1800"/>
              </a:p>
            </p:txBody>
          </p:sp>
          <p:sp>
            <p:nvSpPr>
              <p:cNvPr id="46136" name="AutoShape 56"/>
              <p:cNvSpPr>
                <a:spLocks/>
              </p:cNvSpPr>
              <p:nvPr/>
            </p:nvSpPr>
            <p:spPr bwMode="auto">
              <a:xfrm>
                <a:off x="5" y="2"/>
                <a:ext cx="71" cy="2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flat" cmpd="sng">
                <a:noFill/>
                <a:prstDash val="solid"/>
                <a:miter lim="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defTabSz="914400"/>
                <a:r>
                  <a:rPr lang="tr-TR" sz="1700"/>
                  <a:t>Shortage</a:t>
                </a:r>
                <a:endParaRPr lang="tr-T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54041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2956544" presetClass="entr" presetSubtype="13049015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32956544" presetClass="entr" presetSubtype="13048976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pPr defTabSz="914400"/>
            <a:r>
              <a:rPr lang="tr-TR" sz="3200">
                <a:solidFill>
                  <a:srgbClr val="696464"/>
                </a:solidFill>
              </a:rPr>
              <a:t>Equilibrium</a:t>
            </a:r>
            <a:endParaRPr lang="tr-TR"/>
          </a:p>
        </p:txBody>
      </p:sp>
      <p:sp>
        <p:nvSpPr>
          <p:cNvPr id="45058" name="Rectangle 2"/>
          <p:cNvSpPr>
            <a:spLocks noGrp="1"/>
          </p:cNvSpPr>
          <p:nvPr>
            <p:ph sz="quarter" idx="1"/>
          </p:nvPr>
        </p:nvSpPr>
        <p:spPr bwMode="auto">
          <a:xfrm>
            <a:off x="914400" y="1447800"/>
            <a:ext cx="7772400" cy="4572000"/>
          </a:xfrm>
          <a:noFill/>
          <a:ln w="12700" cap="flat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336550" indent="-336550" algn="l">
              <a:spcBef>
                <a:spcPts val="500"/>
              </a:spcBef>
              <a:buClr>
                <a:srgbClr val="D34817"/>
              </a:buClr>
              <a:buSzPct val="85000"/>
              <a:buFont typeface="Wingdings 2" pitchFamily="18" charset="2"/>
              <a:buChar char="•"/>
            </a:pPr>
            <a:r>
              <a:rPr lang="tr-TR" sz="3200" i="1">
                <a:solidFill>
                  <a:srgbClr val="25A9A6"/>
                </a:solidFill>
              </a:rPr>
              <a:t>Shortage</a:t>
            </a:r>
            <a:endParaRPr lang="tr-TR" sz="3200">
              <a:solidFill>
                <a:srgbClr val="000000"/>
              </a:solidFill>
            </a:endParaRPr>
          </a:p>
          <a:p>
            <a:pPr marL="623888" lvl="1" indent="-304800" algn="l">
              <a:spcBef>
                <a:spcPts val="300"/>
              </a:spcBef>
              <a:buClr>
                <a:srgbClr val="9B2D1F"/>
              </a:buClr>
              <a:buSzPct val="85000"/>
              <a:buFont typeface="Wingdings 2" pitchFamily="18" charset="2"/>
              <a:buChar char="•"/>
            </a:pPr>
            <a:r>
              <a:rPr lang="tr-TR" sz="3200">
                <a:solidFill>
                  <a:srgbClr val="000000"/>
                </a:solidFill>
              </a:rPr>
              <a:t>When price &lt; equilibrium price, then quantity demanded &gt; the quantity supplied.  </a:t>
            </a:r>
            <a:endParaRPr lang="tr-TR" sz="2400">
              <a:solidFill>
                <a:srgbClr val="000000"/>
              </a:solidFill>
            </a:endParaRPr>
          </a:p>
          <a:p>
            <a:pPr lvl="2" indent="-320675" algn="l">
              <a:spcBef>
                <a:spcPts val="300"/>
              </a:spcBef>
              <a:buClr>
                <a:srgbClr val="E6AFA9"/>
              </a:buClr>
              <a:buSzPct val="85000"/>
              <a:buFont typeface="Wingdings 2" pitchFamily="18" charset="2"/>
              <a:buChar char="•"/>
            </a:pPr>
            <a:r>
              <a:rPr lang="tr-TR" sz="2800">
                <a:solidFill>
                  <a:srgbClr val="000000"/>
                </a:solidFill>
              </a:rPr>
              <a:t>There is excess demand or a shortage. </a:t>
            </a:r>
            <a:endParaRPr lang="tr-TR" sz="2000">
              <a:solidFill>
                <a:srgbClr val="000000"/>
              </a:solidFill>
            </a:endParaRPr>
          </a:p>
          <a:p>
            <a:pPr lvl="2" indent="-320675" algn="l">
              <a:spcBef>
                <a:spcPts val="300"/>
              </a:spcBef>
              <a:buClr>
                <a:srgbClr val="E6AFA9"/>
              </a:buClr>
              <a:buSzPct val="85000"/>
              <a:buFont typeface="Wingdings 2" pitchFamily="18" charset="2"/>
              <a:buChar char="•"/>
            </a:pPr>
            <a:r>
              <a:rPr lang="tr-TR" sz="2800">
                <a:solidFill>
                  <a:srgbClr val="000000"/>
                </a:solidFill>
              </a:rPr>
              <a:t> Suppliers will raise the price due to too many buyers chasing too few goods, thereby moving toward equilibrium.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58676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pPr defTabSz="914400"/>
            <a:r>
              <a:rPr lang="tr-TR" sz="4000">
                <a:solidFill>
                  <a:srgbClr val="696464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Supply</a:t>
            </a:r>
            <a:endParaRPr lang="tr-TR"/>
          </a:p>
        </p:txBody>
      </p:sp>
      <p:sp>
        <p:nvSpPr>
          <p:cNvPr id="23554" name="Rectangle 2"/>
          <p:cNvSpPr>
            <a:spLocks noGrp="1"/>
          </p:cNvSpPr>
          <p:nvPr>
            <p:ph type="body" idx="1"/>
          </p:nvPr>
        </p:nvSpPr>
        <p:spPr bwMode="auto">
          <a:xfrm>
            <a:off x="457200" y="1370013"/>
            <a:ext cx="8229600" cy="4527550"/>
          </a:xfrm>
          <a:noFill/>
          <a:ln w="12700" cap="flat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273050" indent="-273050">
              <a:spcBef>
                <a:spcPts val="500"/>
              </a:spcBef>
              <a:buClr>
                <a:srgbClr val="D34817"/>
              </a:buClr>
              <a:buSzPct val="85000"/>
              <a:buFont typeface="Wingdings 2" pitchFamily="18" charset="2"/>
              <a:buChar char="•"/>
            </a:pPr>
            <a:r>
              <a:rPr lang="tr-TR" sz="2600" u="sng">
                <a:latin typeface="Arial" pitchFamily="34" charset="0"/>
                <a:cs typeface="Arial" pitchFamily="34" charset="0"/>
                <a:sym typeface="Arial" pitchFamily="34" charset="0"/>
              </a:rPr>
              <a:t>Supply</a:t>
            </a:r>
            <a:r>
              <a:rPr lang="tr-TR" sz="2600">
                <a:latin typeface="Arial" pitchFamily="34" charset="0"/>
                <a:cs typeface="Arial" pitchFamily="34" charset="0"/>
                <a:sym typeface="Arial" pitchFamily="34" charset="0"/>
              </a:rPr>
              <a:t> is a relationship between two specific variables: </a:t>
            </a:r>
            <a:r>
              <a:rPr lang="tr-TR" sz="2600" i="1">
                <a:latin typeface="Arial" pitchFamily="34" charset="0"/>
                <a:cs typeface="Arial" pitchFamily="34" charset="0"/>
                <a:sym typeface="Arial" pitchFamily="34" charset="0"/>
              </a:rPr>
              <a:t>Price</a:t>
            </a:r>
            <a:r>
              <a:rPr lang="tr-TR" sz="2600">
                <a:latin typeface="Arial" pitchFamily="34" charset="0"/>
                <a:cs typeface="Arial" pitchFamily="34" charset="0"/>
                <a:sym typeface="Arial" pitchFamily="34" charset="0"/>
              </a:rPr>
              <a:t> and </a:t>
            </a:r>
            <a:r>
              <a:rPr lang="tr-TR" sz="2600" i="1">
                <a:latin typeface="Arial" pitchFamily="34" charset="0"/>
                <a:cs typeface="Arial" pitchFamily="34" charset="0"/>
                <a:sym typeface="Arial" pitchFamily="34" charset="0"/>
              </a:rPr>
              <a:t>quantity supplied </a:t>
            </a:r>
            <a:endParaRPr lang="tr-TR" sz="2600">
              <a:latin typeface="Arial" pitchFamily="34" charset="0"/>
              <a:cs typeface="Arial" pitchFamily="34" charset="0"/>
              <a:sym typeface="Arial" pitchFamily="34" charset="0"/>
            </a:endParaRPr>
          </a:p>
          <a:p>
            <a:pPr marL="547688" lvl="1" indent="-228600">
              <a:spcBef>
                <a:spcPts val="300"/>
              </a:spcBef>
              <a:buClr>
                <a:srgbClr val="9B2D1F"/>
              </a:buClr>
              <a:buSzPct val="85000"/>
              <a:buFont typeface="Wingdings 2" pitchFamily="18" charset="2"/>
              <a:buChar char="•"/>
            </a:pPr>
            <a:r>
              <a:rPr lang="tr-TR">
                <a:latin typeface="Arial" pitchFamily="34" charset="0"/>
                <a:cs typeface="Arial" pitchFamily="34" charset="0"/>
                <a:sym typeface="Arial" pitchFamily="34" charset="0"/>
              </a:rPr>
              <a:t>while a number of other relevant variables are kept constant, e.g.</a:t>
            </a:r>
            <a:endParaRPr lang="tr-TR">
              <a:latin typeface="Helvetica" charset="0"/>
              <a:sym typeface="Helvetica" charset="0"/>
            </a:endParaRPr>
          </a:p>
          <a:p>
            <a:pPr marL="822325" lvl="2" indent="-228600">
              <a:spcBef>
                <a:spcPts val="300"/>
              </a:spcBef>
              <a:buClr>
                <a:srgbClr val="E6AFA9"/>
              </a:buClr>
              <a:buSzPct val="85000"/>
              <a:buFont typeface="Wingdings 2" pitchFamily="18" charset="2"/>
              <a:buChar char="•"/>
            </a:pPr>
            <a:r>
              <a:rPr lang="tr-TR" sz="2000">
                <a:latin typeface="Arial" pitchFamily="34" charset="0"/>
                <a:cs typeface="Arial" pitchFamily="34" charset="0"/>
                <a:sym typeface="Arial" pitchFamily="34" charset="0"/>
              </a:rPr>
              <a:t>Input prices</a:t>
            </a:r>
            <a:endParaRPr lang="tr-TR" sz="2000">
              <a:latin typeface="Helvetica" charset="0"/>
              <a:sym typeface="Helvetica" charset="0"/>
            </a:endParaRPr>
          </a:p>
          <a:p>
            <a:pPr marL="822325" lvl="2" indent="-228600">
              <a:spcBef>
                <a:spcPts val="300"/>
              </a:spcBef>
              <a:buClr>
                <a:srgbClr val="E6AFA9"/>
              </a:buClr>
              <a:buSzPct val="85000"/>
              <a:buFont typeface="Wingdings 2" pitchFamily="18" charset="2"/>
              <a:buChar char="•"/>
            </a:pPr>
            <a:r>
              <a:rPr lang="tr-TR" sz="2000">
                <a:latin typeface="Arial" pitchFamily="34" charset="0"/>
                <a:cs typeface="Arial" pitchFamily="34" charset="0"/>
                <a:sym typeface="Arial" pitchFamily="34" charset="0"/>
              </a:rPr>
              <a:t>Technology </a:t>
            </a:r>
            <a:endParaRPr lang="tr-TR" sz="2000">
              <a:latin typeface="Helvetica" charset="0"/>
              <a:sym typeface="Helvetica" charset="0"/>
            </a:endParaRPr>
          </a:p>
          <a:p>
            <a:pPr marL="822325" lvl="2" indent="-228600">
              <a:spcBef>
                <a:spcPts val="300"/>
              </a:spcBef>
              <a:buClr>
                <a:srgbClr val="E6AFA9"/>
              </a:buClr>
              <a:buSzPct val="85000"/>
              <a:buFont typeface="Wingdings 2" pitchFamily="18" charset="2"/>
              <a:buChar char="•"/>
            </a:pPr>
            <a:r>
              <a:rPr lang="tr-TR" sz="2000">
                <a:latin typeface="Arial" pitchFamily="34" charset="0"/>
                <a:cs typeface="Arial" pitchFamily="34" charset="0"/>
                <a:sym typeface="Arial" pitchFamily="34" charset="0"/>
              </a:rPr>
              <a:t>Expectations</a:t>
            </a:r>
            <a:endParaRPr lang="tr-TR" sz="2000">
              <a:latin typeface="Helvetica" charset="0"/>
              <a:sym typeface="Helvetica" charset="0"/>
            </a:endParaRPr>
          </a:p>
          <a:p>
            <a:pPr marL="822325" lvl="2" indent="-228600">
              <a:spcBef>
                <a:spcPts val="300"/>
              </a:spcBef>
              <a:buClr>
                <a:srgbClr val="E6AFA9"/>
              </a:buClr>
              <a:buSzPct val="85000"/>
              <a:buFont typeface="Wingdings 2" pitchFamily="18" charset="2"/>
              <a:buChar char="•"/>
            </a:pPr>
            <a:endParaRPr lang="tr-TR" sz="2000">
              <a:latin typeface="Arial" pitchFamily="34" charset="0"/>
              <a:cs typeface="Arial" pitchFamily="34" charset="0"/>
              <a:sym typeface="Arial" pitchFamily="34" charset="0"/>
            </a:endParaRPr>
          </a:p>
          <a:p>
            <a:pPr marL="273050" indent="-273050">
              <a:spcBef>
                <a:spcPts val="500"/>
              </a:spcBef>
              <a:buClr>
                <a:srgbClr val="D34817"/>
              </a:buClr>
              <a:buSzPct val="85000"/>
              <a:buFont typeface="Wingdings 2" pitchFamily="18" charset="2"/>
              <a:buChar char="•"/>
            </a:pPr>
            <a:r>
              <a:rPr lang="tr-TR" sz="2600" u="sng">
                <a:latin typeface="Arial" pitchFamily="34" charset="0"/>
                <a:cs typeface="Arial" pitchFamily="34" charset="0"/>
                <a:sym typeface="Arial" pitchFamily="34" charset="0"/>
              </a:rPr>
              <a:t>Quantity supplied of a good</a:t>
            </a:r>
            <a:r>
              <a:rPr lang="tr-TR" sz="2600">
                <a:latin typeface="Arial" pitchFamily="34" charset="0"/>
                <a:cs typeface="Arial" pitchFamily="34" charset="0"/>
                <a:sym typeface="Arial" pitchFamily="34" charset="0"/>
              </a:rPr>
              <a:t> is the amount of that good that sellers are willing and able to sell.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677995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pPr defTabSz="914400"/>
            <a:r>
              <a:rPr lang="tr-TR" sz="3200">
                <a:solidFill>
                  <a:srgbClr val="696464"/>
                </a:solidFill>
              </a:rPr>
              <a:t>The price mechanism works as follows:</a:t>
            </a:r>
            <a:endParaRPr lang="tr-TR"/>
          </a:p>
        </p:txBody>
      </p:sp>
      <p:sp>
        <p:nvSpPr>
          <p:cNvPr id="48130" name="Rectangle 2"/>
          <p:cNvSpPr>
            <a:spLocks noGrp="1"/>
          </p:cNvSpPr>
          <p:nvPr>
            <p:ph sz="quarter" idx="1"/>
          </p:nvPr>
        </p:nvSpPr>
        <p:spPr bwMode="auto">
          <a:xfrm>
            <a:off x="914400" y="1447800"/>
            <a:ext cx="7772400" cy="4572000"/>
          </a:xfrm>
          <a:noFill/>
          <a:ln w="12700" cap="flat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114300" lvl="1" indent="-342900">
              <a:spcBef>
                <a:spcPts val="1200"/>
              </a:spcBef>
              <a:buClr>
                <a:srgbClr val="D34817"/>
              </a:buClr>
            </a:pPr>
            <a:r>
              <a:rPr lang="tr-TR" sz="2400" dirty="0" err="1">
                <a:solidFill>
                  <a:srgbClr val="000000"/>
                </a:solidFill>
              </a:rPr>
              <a:t>If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the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quantity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demanded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3200" dirty="0">
                <a:solidFill>
                  <a:srgbClr val="000000"/>
                </a:solidFill>
              </a:rPr>
              <a:t>&gt;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the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quantity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supplied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</a:p>
          <a:p>
            <a:pPr marL="0" lvl="1">
              <a:spcBef>
                <a:spcPts val="1200"/>
              </a:spcBef>
              <a:buClr>
                <a:srgbClr val="D34817"/>
              </a:buClr>
              <a:buFont typeface="Wingdings 2" pitchFamily="18" charset="2"/>
              <a:buNone/>
            </a:pPr>
            <a:r>
              <a:rPr lang="tr-TR" sz="2400" dirty="0">
                <a:solidFill>
                  <a:srgbClr val="000000"/>
                </a:solidFill>
              </a:rPr>
              <a:t>at </a:t>
            </a:r>
            <a:r>
              <a:rPr lang="tr-TR" sz="2400" dirty="0" err="1">
                <a:solidFill>
                  <a:srgbClr val="000000"/>
                </a:solidFill>
              </a:rPr>
              <a:t>the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existing</a:t>
            </a:r>
            <a:r>
              <a:rPr lang="tr-TR" sz="2400" dirty="0">
                <a:solidFill>
                  <a:srgbClr val="000000"/>
                </a:solidFill>
              </a:rPr>
              <a:t> market </a:t>
            </a:r>
            <a:r>
              <a:rPr lang="tr-TR" sz="2400" dirty="0" err="1">
                <a:solidFill>
                  <a:srgbClr val="000000"/>
                </a:solidFill>
              </a:rPr>
              <a:t>price</a:t>
            </a:r>
            <a:r>
              <a:rPr lang="tr-TR" sz="2400" dirty="0">
                <a:solidFill>
                  <a:srgbClr val="000000"/>
                </a:solidFill>
              </a:rPr>
              <a:t>, </a:t>
            </a:r>
          </a:p>
          <a:p>
            <a:pPr marL="114300" lvl="1" indent="-342900">
              <a:spcBef>
                <a:spcPts val="1200"/>
              </a:spcBef>
              <a:buClr>
                <a:srgbClr val="D34817"/>
              </a:buClr>
            </a:pPr>
            <a:r>
              <a:rPr lang="tr-TR" sz="2400" dirty="0" err="1">
                <a:solidFill>
                  <a:srgbClr val="000000"/>
                </a:solidFill>
              </a:rPr>
              <a:t>Then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the</a:t>
            </a:r>
            <a:r>
              <a:rPr lang="tr-TR" sz="2400" dirty="0">
                <a:solidFill>
                  <a:srgbClr val="000000"/>
                </a:solidFill>
              </a:rPr>
              <a:t> market </a:t>
            </a:r>
            <a:r>
              <a:rPr lang="tr-TR" sz="2400" dirty="0" err="1">
                <a:solidFill>
                  <a:srgbClr val="000000"/>
                </a:solidFill>
              </a:rPr>
              <a:t>price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will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rise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until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the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excess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demand</a:t>
            </a:r>
            <a:r>
              <a:rPr lang="tr-TR" sz="2400" dirty="0">
                <a:solidFill>
                  <a:srgbClr val="000000"/>
                </a:solidFill>
              </a:rPr>
              <a:t> is </a:t>
            </a:r>
          </a:p>
          <a:p>
            <a:pPr marL="0" lvl="1">
              <a:spcBef>
                <a:spcPts val="1200"/>
              </a:spcBef>
              <a:buClr>
                <a:srgbClr val="D34817"/>
              </a:buClr>
              <a:buFont typeface="Wingdings 2" pitchFamily="18" charset="2"/>
              <a:buNone/>
            </a:pPr>
            <a:r>
              <a:rPr lang="tr-TR" sz="2400" dirty="0" err="1">
                <a:solidFill>
                  <a:srgbClr val="000000"/>
                </a:solidFill>
              </a:rPr>
              <a:t>eliminated</a:t>
            </a:r>
            <a:r>
              <a:rPr lang="tr-TR" sz="2400" dirty="0">
                <a:solidFill>
                  <a:srgbClr val="000000"/>
                </a:solidFill>
              </a:rPr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37228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pPr defTabSz="914400"/>
            <a:r>
              <a:rPr lang="tr-TR" sz="3200">
                <a:solidFill>
                  <a:srgbClr val="696464"/>
                </a:solidFill>
              </a:rPr>
              <a:t>Equilibrium: The price mechanism at work</a:t>
            </a:r>
            <a:endParaRPr lang="tr-TR"/>
          </a:p>
        </p:txBody>
      </p:sp>
      <p:sp>
        <p:nvSpPr>
          <p:cNvPr id="47106" name="Rectangle 2"/>
          <p:cNvSpPr>
            <a:spLocks noGrp="1"/>
          </p:cNvSpPr>
          <p:nvPr>
            <p:ph sz="quarter" idx="1"/>
          </p:nvPr>
        </p:nvSpPr>
        <p:spPr bwMode="auto">
          <a:xfrm>
            <a:off x="914400" y="1447800"/>
            <a:ext cx="7772400" cy="4572000"/>
          </a:xfrm>
          <a:noFill/>
          <a:ln w="12700" cap="flat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0" lvl="1" algn="l">
              <a:spcBef>
                <a:spcPts val="1200"/>
              </a:spcBef>
              <a:buClr>
                <a:srgbClr val="9B2D1F"/>
              </a:buClr>
              <a:buSzPct val="85000"/>
              <a:buFont typeface="Wingdings 2" pitchFamily="18" charset="2"/>
              <a:buChar char="•"/>
            </a:pPr>
            <a:r>
              <a:rPr lang="tr-TR" sz="3200">
                <a:solidFill>
                  <a:srgbClr val="000000"/>
                </a:solidFill>
              </a:rPr>
              <a:t> The price adjusts to bring the quantity supplied and the quantity demanded into balance.</a:t>
            </a:r>
            <a:endParaRPr lang="tr-TR" sz="2400">
              <a:solidFill>
                <a:srgbClr val="000000"/>
              </a:solidFill>
            </a:endParaRPr>
          </a:p>
          <a:p>
            <a:pPr marL="0" lvl="1" algn="l">
              <a:spcBef>
                <a:spcPts val="1200"/>
              </a:spcBef>
              <a:buClr>
                <a:srgbClr val="9B2D1F"/>
              </a:buClr>
              <a:buSzPct val="85000"/>
              <a:buFont typeface="Wingdings 2" pitchFamily="18" charset="2"/>
              <a:buChar char="•"/>
            </a:pPr>
            <a:r>
              <a:rPr lang="tr-TR" sz="3200" b="1">
                <a:solidFill>
                  <a:srgbClr val="000000"/>
                </a:solidFill>
              </a:rPr>
              <a:t> Free markets</a:t>
            </a:r>
            <a:r>
              <a:rPr lang="tr-TR" sz="3200">
                <a:solidFill>
                  <a:srgbClr val="000000"/>
                </a:solidFill>
              </a:rPr>
              <a:t> reach equilibrium through the interaction of buyers and sellers and price is the tool through which the market is cleared.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73594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pPr algn="ctr" defTabSz="914400"/>
            <a:r>
              <a:rPr lang="tr-TR" sz="2800">
                <a:solidFill>
                  <a:srgbClr val="696464"/>
                </a:solidFill>
              </a:rPr>
              <a:t>A few words on the meaning of the market equilibrium </a:t>
            </a:r>
            <a:endParaRPr lang="tr-TR"/>
          </a:p>
        </p:txBody>
      </p:sp>
      <p:sp>
        <p:nvSpPr>
          <p:cNvPr id="50178" name="Rectangle 2"/>
          <p:cNvSpPr>
            <a:spLocks noGrp="1"/>
          </p:cNvSpPr>
          <p:nvPr>
            <p:ph sz="quarter" idx="1"/>
          </p:nvPr>
        </p:nvSpPr>
        <p:spPr bwMode="auto">
          <a:xfrm>
            <a:off x="914400" y="1447800"/>
            <a:ext cx="7772400" cy="4572000"/>
          </a:xfrm>
          <a:noFill/>
          <a:ln w="12700" cap="flat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  <a:buClr>
                <a:srgbClr val="D34817"/>
              </a:buClr>
              <a:buSzPct val="85000"/>
              <a:buFont typeface="Wingdings 2" pitchFamily="18" charset="2"/>
              <a:buChar char="•"/>
            </a:pPr>
            <a:r>
              <a:rPr lang="tr-TR" sz="2500">
                <a:solidFill>
                  <a:srgbClr val="000000"/>
                </a:solidFill>
              </a:rPr>
              <a:t> Equilibrium:  </a:t>
            </a:r>
            <a:endParaRPr lang="tr-TR" sz="24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D34817"/>
              </a:buClr>
              <a:buFont typeface="Wingdings 2" pitchFamily="18" charset="2"/>
              <a:buNone/>
            </a:pPr>
            <a:r>
              <a:rPr lang="tr-TR" sz="2500">
                <a:solidFill>
                  <a:srgbClr val="000000"/>
                </a:solidFill>
              </a:rPr>
              <a:t>quantity demanded = quantity supplied</a:t>
            </a:r>
            <a:endParaRPr lang="tr-TR" sz="2400">
              <a:solidFill>
                <a:srgbClr val="000000"/>
              </a:solidFill>
            </a:endParaRPr>
          </a:p>
          <a:p>
            <a:pPr algn="l">
              <a:lnSpc>
                <a:spcPct val="90000"/>
              </a:lnSpc>
              <a:spcBef>
                <a:spcPts val="1200"/>
              </a:spcBef>
              <a:buClr>
                <a:srgbClr val="D34817"/>
              </a:buClr>
              <a:buFont typeface="Wingdings 2" pitchFamily="18" charset="2"/>
              <a:buNone/>
            </a:pPr>
            <a:endParaRPr lang="tr-TR" sz="2800">
              <a:solidFill>
                <a:srgbClr val="000000"/>
              </a:solidFill>
            </a:endParaRPr>
          </a:p>
          <a:p>
            <a:pPr algn="l">
              <a:lnSpc>
                <a:spcPct val="90000"/>
              </a:lnSpc>
              <a:spcBef>
                <a:spcPts val="1200"/>
              </a:spcBef>
              <a:buClr>
                <a:srgbClr val="D34817"/>
              </a:buClr>
              <a:buSzPct val="85000"/>
              <a:buFont typeface="Wingdings 2" pitchFamily="18" charset="2"/>
              <a:buChar char="•"/>
            </a:pPr>
            <a:r>
              <a:rPr lang="tr-TR" sz="2500">
                <a:solidFill>
                  <a:srgbClr val="000000"/>
                </a:solidFill>
              </a:rPr>
              <a:t> At the equilibrium price all buyers buy as much as they want, there is no shortage.  There is not a single buyer who says: I want to buy more of the good but I can't find any.</a:t>
            </a:r>
            <a:endParaRPr lang="tr-TR" sz="2400">
              <a:solidFill>
                <a:srgbClr val="000000"/>
              </a:solidFill>
            </a:endParaRPr>
          </a:p>
          <a:p>
            <a:pPr algn="l">
              <a:lnSpc>
                <a:spcPct val="90000"/>
              </a:lnSpc>
              <a:spcBef>
                <a:spcPts val="1200"/>
              </a:spcBef>
              <a:buClr>
                <a:srgbClr val="D34817"/>
              </a:buClr>
              <a:buSzPct val="85000"/>
              <a:buFont typeface="Wingdings 2" pitchFamily="18" charset="2"/>
              <a:buChar char="•"/>
            </a:pPr>
            <a:r>
              <a:rPr lang="tr-TR" sz="2500">
                <a:solidFill>
                  <a:srgbClr val="000000"/>
                </a:solidFill>
              </a:rPr>
              <a:t> At the equilibrium price all sellers sell as much as they want, there is no surplus (unsold goods).  There is not a single seller who says: I want to sell more of the good but I can't find any buyers.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50595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pPr algn="ctr" defTabSz="914400"/>
            <a:r>
              <a:rPr lang="tr-TR" sz="2800">
                <a:solidFill>
                  <a:srgbClr val="696464"/>
                </a:solidFill>
              </a:rPr>
              <a:t>A few words on the meaning of the market equilibrium </a:t>
            </a:r>
            <a:endParaRPr lang="tr-TR"/>
          </a:p>
        </p:txBody>
      </p:sp>
      <p:sp>
        <p:nvSpPr>
          <p:cNvPr id="51202" name="Rectangle 2"/>
          <p:cNvSpPr>
            <a:spLocks noGrp="1"/>
          </p:cNvSpPr>
          <p:nvPr>
            <p:ph sz="quarter" idx="1"/>
          </p:nvPr>
        </p:nvSpPr>
        <p:spPr bwMode="auto">
          <a:xfrm>
            <a:off x="914400" y="1447800"/>
            <a:ext cx="7772400" cy="4572000"/>
          </a:xfrm>
          <a:noFill/>
          <a:ln w="12700" cap="flat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  <a:buClr>
                <a:srgbClr val="D34817"/>
              </a:buClr>
              <a:buSzPct val="85000"/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0000"/>
                </a:solidFill>
              </a:rPr>
              <a:t> No </a:t>
            </a:r>
            <a:r>
              <a:rPr lang="tr-TR" sz="2800" dirty="0" err="1">
                <a:solidFill>
                  <a:srgbClr val="000000"/>
                </a:solidFill>
              </a:rPr>
              <a:t>buyer</a:t>
            </a:r>
            <a:r>
              <a:rPr lang="tr-TR" sz="2800" dirty="0">
                <a:solidFill>
                  <a:srgbClr val="000000"/>
                </a:solidFill>
              </a:rPr>
              <a:t> is </a:t>
            </a:r>
            <a:r>
              <a:rPr lang="tr-TR" sz="2800" dirty="0" err="1">
                <a:solidFill>
                  <a:srgbClr val="000000"/>
                </a:solidFill>
              </a:rPr>
              <a:t>absolutely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tr-TR" sz="2800" dirty="0" err="1">
                <a:solidFill>
                  <a:srgbClr val="000000"/>
                </a:solidFill>
              </a:rPr>
              <a:t>happy</a:t>
            </a:r>
            <a:r>
              <a:rPr lang="tr-TR" sz="2800" dirty="0">
                <a:solidFill>
                  <a:srgbClr val="000000"/>
                </a:solidFill>
              </a:rPr>
              <a:t>:  </a:t>
            </a:r>
            <a:r>
              <a:rPr lang="tr-TR" sz="2800" dirty="0" err="1">
                <a:solidFill>
                  <a:srgbClr val="000000"/>
                </a:solidFill>
              </a:rPr>
              <a:t>Almost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tr-TR" sz="2800" dirty="0" err="1">
                <a:solidFill>
                  <a:srgbClr val="000000"/>
                </a:solidFill>
              </a:rPr>
              <a:t>every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tr-TR" sz="2800" dirty="0" err="1">
                <a:solidFill>
                  <a:srgbClr val="000000"/>
                </a:solidFill>
              </a:rPr>
              <a:t>buyer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tr-TR" sz="2800" dirty="0" err="1">
                <a:solidFill>
                  <a:srgbClr val="000000"/>
                </a:solidFill>
              </a:rPr>
              <a:t>will</a:t>
            </a:r>
            <a:r>
              <a:rPr lang="tr-TR" sz="2800" dirty="0">
                <a:solidFill>
                  <a:srgbClr val="000000"/>
                </a:solidFill>
              </a:rPr>
              <a:t> be </a:t>
            </a:r>
            <a:r>
              <a:rPr lang="tr-TR" sz="2800" dirty="0" err="1">
                <a:solidFill>
                  <a:srgbClr val="000000"/>
                </a:solidFill>
              </a:rPr>
              <a:t>happier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tr-TR" sz="2800" dirty="0" err="1">
                <a:solidFill>
                  <a:srgbClr val="000000"/>
                </a:solidFill>
              </a:rPr>
              <a:t>if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tr-TR" sz="2800" dirty="0" err="1">
                <a:solidFill>
                  <a:srgbClr val="000000"/>
                </a:solidFill>
              </a:rPr>
              <a:t>she</a:t>
            </a:r>
            <a:r>
              <a:rPr lang="tr-TR" sz="2800" dirty="0">
                <a:solidFill>
                  <a:srgbClr val="000000"/>
                </a:solidFill>
              </a:rPr>
              <a:t> can buy </a:t>
            </a:r>
            <a:r>
              <a:rPr lang="tr-TR" sz="2800" dirty="0" err="1">
                <a:solidFill>
                  <a:srgbClr val="000000"/>
                </a:solidFill>
              </a:rPr>
              <a:t>more</a:t>
            </a:r>
            <a:r>
              <a:rPr lang="tr-TR" sz="2800" dirty="0">
                <a:solidFill>
                  <a:srgbClr val="000000"/>
                </a:solidFill>
              </a:rPr>
              <a:t> of </a:t>
            </a:r>
            <a:r>
              <a:rPr lang="tr-TR" sz="2800" dirty="0" err="1">
                <a:solidFill>
                  <a:srgbClr val="000000"/>
                </a:solidFill>
              </a:rPr>
              <a:t>the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tr-TR" sz="2800" dirty="0" err="1">
                <a:solidFill>
                  <a:srgbClr val="000000"/>
                </a:solidFill>
              </a:rPr>
              <a:t>good</a:t>
            </a:r>
            <a:r>
              <a:rPr lang="tr-TR" sz="2800" dirty="0">
                <a:solidFill>
                  <a:srgbClr val="000000"/>
                </a:solidFill>
              </a:rPr>
              <a:t> at a </a:t>
            </a:r>
            <a:r>
              <a:rPr lang="tr-TR" sz="2800" dirty="0" err="1">
                <a:solidFill>
                  <a:srgbClr val="000000"/>
                </a:solidFill>
              </a:rPr>
              <a:t>lower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tr-TR" sz="2800" dirty="0" err="1">
                <a:solidFill>
                  <a:srgbClr val="000000"/>
                </a:solidFill>
              </a:rPr>
              <a:t>price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tr-TR" sz="2800" dirty="0" err="1">
                <a:solidFill>
                  <a:srgbClr val="000000"/>
                </a:solidFill>
              </a:rPr>
              <a:t>than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tr-TR" sz="2800" dirty="0" err="1">
                <a:solidFill>
                  <a:srgbClr val="000000"/>
                </a:solidFill>
              </a:rPr>
              <a:t>the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tr-TR" sz="2800" dirty="0" err="1">
                <a:solidFill>
                  <a:srgbClr val="000000"/>
                </a:solidFill>
              </a:rPr>
              <a:t>equilibrium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tr-TR" sz="2800" dirty="0" err="1">
                <a:solidFill>
                  <a:srgbClr val="000000"/>
                </a:solidFill>
              </a:rPr>
              <a:t>price</a:t>
            </a:r>
            <a:r>
              <a:rPr lang="tr-TR" sz="2800" dirty="0">
                <a:solidFill>
                  <a:srgbClr val="000000"/>
                </a:solidFill>
              </a:rPr>
              <a:t>.</a:t>
            </a:r>
          </a:p>
          <a:p>
            <a:pPr algn="l">
              <a:lnSpc>
                <a:spcPct val="90000"/>
              </a:lnSpc>
              <a:spcBef>
                <a:spcPts val="1200"/>
              </a:spcBef>
              <a:buClr>
                <a:srgbClr val="D34817"/>
              </a:buClr>
              <a:buSzPct val="85000"/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tr-TR" sz="2800" dirty="0" err="1">
                <a:solidFill>
                  <a:srgbClr val="000000"/>
                </a:solidFill>
              </a:rPr>
              <a:t>What</a:t>
            </a:r>
            <a:r>
              <a:rPr lang="tr-TR" sz="2800" dirty="0">
                <a:solidFill>
                  <a:srgbClr val="000000"/>
                </a:solidFill>
              </a:rPr>
              <a:t> is </a:t>
            </a:r>
            <a:r>
              <a:rPr lang="tr-TR" sz="2800" dirty="0" err="1">
                <a:solidFill>
                  <a:srgbClr val="000000"/>
                </a:solidFill>
              </a:rPr>
              <a:t>the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tr-TR" sz="2800" dirty="0" err="1">
                <a:solidFill>
                  <a:srgbClr val="000000"/>
                </a:solidFill>
              </a:rPr>
              <a:t>price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tr-TR" sz="2800" dirty="0" err="1">
                <a:solidFill>
                  <a:srgbClr val="000000"/>
                </a:solidFill>
              </a:rPr>
              <a:t>the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tr-TR" sz="2800" dirty="0" err="1">
                <a:solidFill>
                  <a:srgbClr val="000000"/>
                </a:solidFill>
              </a:rPr>
              <a:t>buyers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tr-TR" sz="2800" dirty="0" err="1">
                <a:solidFill>
                  <a:srgbClr val="000000"/>
                </a:solidFill>
              </a:rPr>
              <a:t>want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tr-TR" sz="2800" dirty="0" err="1">
                <a:solidFill>
                  <a:srgbClr val="000000"/>
                </a:solidFill>
              </a:rPr>
              <a:t>best</a:t>
            </a:r>
            <a:r>
              <a:rPr lang="tr-TR" sz="2800" dirty="0">
                <a:solidFill>
                  <a:srgbClr val="000000"/>
                </a:solidFill>
              </a:rPr>
              <a:t>? (</a:t>
            </a:r>
            <a:r>
              <a:rPr lang="tr-TR" sz="2800" dirty="0" err="1">
                <a:solidFill>
                  <a:srgbClr val="000000"/>
                </a:solidFill>
              </a:rPr>
              <a:t>Provided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tr-TR" sz="2800" dirty="0" err="1">
                <a:solidFill>
                  <a:srgbClr val="000000"/>
                </a:solidFill>
              </a:rPr>
              <a:t>that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tr-TR" sz="2800" dirty="0" err="1">
                <a:solidFill>
                  <a:srgbClr val="000000"/>
                </a:solidFill>
              </a:rPr>
              <a:t>there</a:t>
            </a:r>
            <a:r>
              <a:rPr lang="tr-TR" sz="2800" dirty="0">
                <a:solidFill>
                  <a:srgbClr val="000000"/>
                </a:solidFill>
              </a:rPr>
              <a:t> is </a:t>
            </a:r>
            <a:r>
              <a:rPr lang="tr-TR" sz="2800" dirty="0" err="1">
                <a:solidFill>
                  <a:srgbClr val="000000"/>
                </a:solidFill>
              </a:rPr>
              <a:t>enough</a:t>
            </a:r>
            <a:r>
              <a:rPr lang="tr-TR" sz="2800" dirty="0">
                <a:solidFill>
                  <a:srgbClr val="000000"/>
                </a:solidFill>
              </a:rPr>
              <a:t> of </a:t>
            </a:r>
            <a:r>
              <a:rPr lang="tr-TR" sz="2800" dirty="0" err="1">
                <a:solidFill>
                  <a:srgbClr val="000000"/>
                </a:solidFill>
              </a:rPr>
              <a:t>the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tr-TR" sz="2800" dirty="0" err="1">
                <a:solidFill>
                  <a:srgbClr val="000000"/>
                </a:solidFill>
              </a:rPr>
              <a:t>good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tr-TR" sz="2800" dirty="0" err="1">
                <a:solidFill>
                  <a:srgbClr val="000000"/>
                </a:solidFill>
              </a:rPr>
              <a:t>supplied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tr-TR" sz="2800" dirty="0" err="1">
                <a:solidFill>
                  <a:srgbClr val="000000"/>
                </a:solidFill>
              </a:rPr>
              <a:t>to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tr-TR" sz="2800" dirty="0" err="1">
                <a:solidFill>
                  <a:srgbClr val="000000"/>
                </a:solidFill>
              </a:rPr>
              <a:t>satisfy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tr-TR" sz="2800" dirty="0" err="1">
                <a:solidFill>
                  <a:srgbClr val="000000"/>
                </a:solidFill>
              </a:rPr>
              <a:t>demand</a:t>
            </a:r>
            <a:r>
              <a:rPr lang="tr-TR" sz="2800" dirty="0">
                <a:solidFill>
                  <a:srgbClr val="000000"/>
                </a:solidFill>
              </a:rPr>
              <a:t> at </a:t>
            </a:r>
            <a:r>
              <a:rPr lang="tr-TR" sz="2800" dirty="0" err="1">
                <a:solidFill>
                  <a:srgbClr val="000000"/>
                </a:solidFill>
              </a:rPr>
              <a:t>that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tr-TR" sz="2800" dirty="0" err="1">
                <a:solidFill>
                  <a:srgbClr val="000000"/>
                </a:solidFill>
              </a:rPr>
              <a:t>price</a:t>
            </a:r>
            <a:r>
              <a:rPr lang="tr-TR" sz="2800" dirty="0">
                <a:solidFill>
                  <a:srgbClr val="000000"/>
                </a:solidFill>
              </a:rPr>
              <a:t>.)</a:t>
            </a:r>
            <a:endParaRPr lang="en-US" sz="2800" dirty="0">
              <a:solidFill>
                <a:srgbClr val="000000"/>
              </a:solidFill>
            </a:endParaRPr>
          </a:p>
          <a:p>
            <a:pPr algn="l">
              <a:lnSpc>
                <a:spcPct val="90000"/>
              </a:lnSpc>
              <a:spcBef>
                <a:spcPts val="1200"/>
              </a:spcBef>
              <a:buClr>
                <a:srgbClr val="D34817"/>
              </a:buClr>
              <a:buSzPct val="85000"/>
              <a:buFont typeface="Arial" panose="020B0604020202020204" pitchFamily="34" charset="0"/>
              <a:buChar char="•"/>
            </a:pPr>
            <a:r>
              <a:rPr lang="tr-TR" sz="2800" dirty="0" err="1">
                <a:solidFill>
                  <a:srgbClr val="000000"/>
                </a:solidFill>
              </a:rPr>
              <a:t>The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tr-TR" sz="2800" dirty="0" err="1">
                <a:solidFill>
                  <a:srgbClr val="000000"/>
                </a:solidFill>
              </a:rPr>
              <a:t>good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tr-TR" sz="2800" dirty="0" err="1">
                <a:solidFill>
                  <a:srgbClr val="000000"/>
                </a:solidFill>
              </a:rPr>
              <a:t>should</a:t>
            </a:r>
            <a:r>
              <a:rPr lang="tr-TR" sz="2800" dirty="0">
                <a:solidFill>
                  <a:srgbClr val="000000"/>
                </a:solidFill>
              </a:rPr>
              <a:t> be </a:t>
            </a:r>
            <a:r>
              <a:rPr lang="tr-TR" sz="2800" dirty="0" err="1">
                <a:solidFill>
                  <a:srgbClr val="000000"/>
                </a:solidFill>
              </a:rPr>
              <a:t>free</a:t>
            </a:r>
            <a:r>
              <a:rPr lang="tr-TR" sz="2800" dirty="0">
                <a:solidFill>
                  <a:srgbClr val="000000"/>
                </a:solidFill>
              </a:rPr>
              <a:t> (</a:t>
            </a:r>
            <a:r>
              <a:rPr lang="tr-TR" sz="2800" dirty="0" err="1">
                <a:solidFill>
                  <a:srgbClr val="000000"/>
                </a:solidFill>
              </a:rPr>
              <a:t>price</a:t>
            </a:r>
            <a:r>
              <a:rPr lang="tr-TR" sz="2800" dirty="0">
                <a:solidFill>
                  <a:srgbClr val="000000"/>
                </a:solidFill>
              </a:rPr>
              <a:t> = 0)</a:t>
            </a:r>
            <a:endParaRPr lang="tr-TR" sz="2400" dirty="0">
              <a:solidFill>
                <a:srgbClr val="000000"/>
              </a:solidFill>
            </a:endParaRPr>
          </a:p>
          <a:p>
            <a:pPr algn="l">
              <a:lnSpc>
                <a:spcPct val="90000"/>
              </a:lnSpc>
              <a:spcBef>
                <a:spcPts val="1200"/>
              </a:spcBef>
              <a:buClr>
                <a:srgbClr val="D34817"/>
              </a:buClr>
              <a:buSzPct val="85000"/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0000"/>
                </a:solidFill>
              </a:rPr>
              <a:t> No seller is </a:t>
            </a:r>
            <a:r>
              <a:rPr lang="tr-TR" sz="2800" dirty="0" err="1">
                <a:solidFill>
                  <a:srgbClr val="000000"/>
                </a:solidFill>
              </a:rPr>
              <a:t>absolutely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tr-TR" sz="2800" dirty="0" err="1">
                <a:solidFill>
                  <a:srgbClr val="000000"/>
                </a:solidFill>
              </a:rPr>
              <a:t>happy</a:t>
            </a:r>
            <a:r>
              <a:rPr lang="tr-TR" sz="2800" dirty="0">
                <a:solidFill>
                  <a:srgbClr val="000000"/>
                </a:solidFill>
              </a:rPr>
              <a:t>:  </a:t>
            </a:r>
            <a:r>
              <a:rPr lang="tr-TR" sz="2800" dirty="0" err="1">
                <a:solidFill>
                  <a:srgbClr val="000000"/>
                </a:solidFill>
              </a:rPr>
              <a:t>Almost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tr-TR" sz="2800" dirty="0" err="1">
                <a:solidFill>
                  <a:srgbClr val="000000"/>
                </a:solidFill>
              </a:rPr>
              <a:t>every</a:t>
            </a:r>
            <a:r>
              <a:rPr lang="tr-TR" sz="2800" dirty="0">
                <a:solidFill>
                  <a:srgbClr val="000000"/>
                </a:solidFill>
              </a:rPr>
              <a:t> seller </a:t>
            </a:r>
            <a:r>
              <a:rPr lang="tr-TR" sz="2800" dirty="0" err="1">
                <a:solidFill>
                  <a:srgbClr val="000000"/>
                </a:solidFill>
              </a:rPr>
              <a:t>will</a:t>
            </a:r>
            <a:r>
              <a:rPr lang="tr-TR" sz="2800" dirty="0">
                <a:solidFill>
                  <a:srgbClr val="000000"/>
                </a:solidFill>
              </a:rPr>
              <a:t> be </a:t>
            </a:r>
            <a:r>
              <a:rPr lang="tr-TR" sz="2800" dirty="0" err="1">
                <a:solidFill>
                  <a:srgbClr val="000000"/>
                </a:solidFill>
              </a:rPr>
              <a:t>happier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tr-TR" sz="2800" dirty="0" err="1">
                <a:solidFill>
                  <a:srgbClr val="000000"/>
                </a:solidFill>
              </a:rPr>
              <a:t>if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tr-TR" sz="2800" dirty="0" err="1">
                <a:solidFill>
                  <a:srgbClr val="000000"/>
                </a:solidFill>
              </a:rPr>
              <a:t>she</a:t>
            </a:r>
            <a:r>
              <a:rPr lang="tr-TR" sz="2800" dirty="0">
                <a:solidFill>
                  <a:srgbClr val="000000"/>
                </a:solidFill>
              </a:rPr>
              <a:t> can </a:t>
            </a:r>
            <a:r>
              <a:rPr lang="tr-TR" sz="2800" dirty="0" err="1">
                <a:solidFill>
                  <a:srgbClr val="000000"/>
                </a:solidFill>
              </a:rPr>
              <a:t>sell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tr-TR" sz="2800" dirty="0" err="1">
                <a:solidFill>
                  <a:srgbClr val="000000"/>
                </a:solidFill>
              </a:rPr>
              <a:t>more</a:t>
            </a:r>
            <a:r>
              <a:rPr lang="tr-TR" sz="2800" dirty="0">
                <a:solidFill>
                  <a:srgbClr val="000000"/>
                </a:solidFill>
              </a:rPr>
              <a:t> of </a:t>
            </a:r>
            <a:r>
              <a:rPr lang="tr-TR" sz="2800" dirty="0" err="1">
                <a:solidFill>
                  <a:srgbClr val="000000"/>
                </a:solidFill>
              </a:rPr>
              <a:t>the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tr-TR" sz="2800" dirty="0" err="1">
                <a:solidFill>
                  <a:srgbClr val="000000"/>
                </a:solidFill>
              </a:rPr>
              <a:t>good</a:t>
            </a:r>
            <a:r>
              <a:rPr lang="tr-TR" sz="2800" dirty="0">
                <a:solidFill>
                  <a:srgbClr val="000000"/>
                </a:solidFill>
              </a:rPr>
              <a:t> at a </a:t>
            </a:r>
            <a:r>
              <a:rPr lang="tr-TR" sz="2800" dirty="0" err="1">
                <a:solidFill>
                  <a:srgbClr val="000000"/>
                </a:solidFill>
              </a:rPr>
              <a:t>higher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tr-TR" sz="2800" dirty="0" err="1">
                <a:solidFill>
                  <a:srgbClr val="000000"/>
                </a:solidFill>
              </a:rPr>
              <a:t>price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tr-TR" sz="2800" dirty="0" err="1">
                <a:solidFill>
                  <a:srgbClr val="000000"/>
                </a:solidFill>
              </a:rPr>
              <a:t>than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tr-TR" sz="2800" dirty="0" err="1">
                <a:solidFill>
                  <a:srgbClr val="000000"/>
                </a:solidFill>
              </a:rPr>
              <a:t>the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tr-TR" sz="2800" dirty="0" err="1">
                <a:solidFill>
                  <a:srgbClr val="000000"/>
                </a:solidFill>
              </a:rPr>
              <a:t>equilibrium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tr-TR" sz="2800" dirty="0" err="1">
                <a:solidFill>
                  <a:srgbClr val="000000"/>
                </a:solidFill>
              </a:rPr>
              <a:t>price</a:t>
            </a:r>
            <a:r>
              <a:rPr lang="tr-TR" sz="2800" dirty="0">
                <a:solidFill>
                  <a:srgbClr val="000000"/>
                </a:solidFill>
              </a:rPr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758405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pPr defTabSz="914400"/>
            <a:endParaRPr lang="tr-TR" sz="4000">
              <a:solidFill>
                <a:srgbClr val="696464"/>
              </a:solidFill>
            </a:endParaRPr>
          </a:p>
        </p:txBody>
      </p:sp>
      <p:sp>
        <p:nvSpPr>
          <p:cNvPr id="56322" name="Rectangle 2"/>
          <p:cNvSpPr>
            <a:spLocks noGrp="1"/>
          </p:cNvSpPr>
          <p:nvPr>
            <p:ph sz="quarter" idx="1"/>
          </p:nvPr>
        </p:nvSpPr>
        <p:spPr bwMode="auto">
          <a:xfrm>
            <a:off x="914400" y="1447800"/>
            <a:ext cx="7772400" cy="4572000"/>
          </a:xfrm>
          <a:noFill/>
          <a:ln w="12700" cap="flat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ts val="1200"/>
              </a:spcBef>
              <a:buClr>
                <a:srgbClr val="D34817"/>
              </a:buClr>
              <a:buFont typeface="Wingdings 2" pitchFamily="18" charset="2"/>
              <a:buNone/>
            </a:pPr>
            <a:r>
              <a:rPr lang="tr-TR" sz="2600">
                <a:solidFill>
                  <a:srgbClr val="000000"/>
                </a:solidFill>
              </a:rPr>
              <a:t>This is how the sellers learn the relative desirability (consumption value, benefit to consumers etc) of ice-cream: they learn it through its price.</a:t>
            </a:r>
          </a:p>
          <a:p>
            <a:pPr algn="l">
              <a:spcBef>
                <a:spcPts val="1200"/>
              </a:spcBef>
              <a:buClr>
                <a:srgbClr val="D34817"/>
              </a:buClr>
              <a:buFont typeface="Wingdings 2" pitchFamily="18" charset="2"/>
              <a:buNone/>
            </a:pPr>
            <a:endParaRPr lang="tr-TR" sz="230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  <a:buClr>
                <a:srgbClr val="D34817"/>
              </a:buClr>
              <a:buFont typeface="Wingdings 2" pitchFamily="18" charset="2"/>
              <a:buNone/>
            </a:pPr>
            <a:r>
              <a:rPr lang="tr-TR" sz="4200">
                <a:solidFill>
                  <a:srgbClr val="000000"/>
                </a:solidFill>
              </a:rPr>
              <a:t>Prices act as signals that guide the allocation of scarce resources in a market economy.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06077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2907776" presetClass="entr" presetSubtype="10163012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2907776" presetClass="entr" presetSubtype="10163012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866775"/>
          </a:xfrm>
        </p:spPr>
        <p:txBody>
          <a:bodyPr/>
          <a:lstStyle/>
          <a:p>
            <a:pPr algn="ctr" defTabSz="914400"/>
            <a:r>
              <a:rPr lang="tr-TR" sz="3600">
                <a:solidFill>
                  <a:srgbClr val="696464"/>
                </a:solidFill>
              </a:rPr>
              <a:t>Demand curve</a:t>
            </a:r>
            <a:endParaRPr lang="tr-TR"/>
          </a:p>
        </p:txBody>
      </p:sp>
      <p:sp>
        <p:nvSpPr>
          <p:cNvPr id="9218" name="Rectangle 2"/>
          <p:cNvSpPr>
            <a:spLocks noGrp="1"/>
          </p:cNvSpPr>
          <p:nvPr>
            <p:ph type="body" idx="1"/>
          </p:nvPr>
        </p:nvSpPr>
        <p:spPr bwMode="auto">
          <a:xfrm>
            <a:off x="914400" y="1069975"/>
            <a:ext cx="7772400" cy="3073400"/>
          </a:xfrm>
          <a:noFill/>
          <a:ln w="12700" cap="flat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9000"/>
              </a:lnSpc>
              <a:spcBef>
                <a:spcPts val="1200"/>
              </a:spcBef>
              <a:buClr>
                <a:srgbClr val="D34817"/>
              </a:buClr>
              <a:buFont typeface="Wingdings 2" pitchFamily="18" charset="2"/>
              <a:buNone/>
            </a:pPr>
            <a:r>
              <a:rPr lang="tr-TR" sz="2300">
                <a:solidFill>
                  <a:srgbClr val="000000"/>
                </a:solidFill>
              </a:rPr>
              <a:t>The demand curve shows how the quantity of a good depends on the price.</a:t>
            </a:r>
            <a:endParaRPr lang="tr-TR" sz="2200">
              <a:solidFill>
                <a:srgbClr val="000000"/>
              </a:solidFill>
            </a:endParaRPr>
          </a:p>
          <a:p>
            <a:pPr marL="430213" lvl="1" indent="-215900" algn="l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Font typeface="ArialMT" charset="0"/>
              <a:buChar char="•"/>
            </a:pPr>
            <a:r>
              <a:rPr lang="tr-TR" sz="2000">
                <a:solidFill>
                  <a:srgbClr val="000000"/>
                </a:solidFill>
              </a:rPr>
              <a:t>Law of demand: As the price of a good falls, the quantity demanded rises.  The demand curve slopes downward.</a:t>
            </a:r>
          </a:p>
          <a:p>
            <a:pPr marL="430213" lvl="1" indent="-215900" algn="l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Font typeface="ArialMT" charset="0"/>
              <a:buChar char="•"/>
            </a:pPr>
            <a:r>
              <a:rPr lang="tr-TR" sz="2000">
                <a:solidFill>
                  <a:srgbClr val="000000"/>
                </a:solidFill>
              </a:rPr>
              <a:t>In addition to price, other determinants of how much consumers want to buy include income, the prices of complements and substitutes, tastes, expectations, and the number of buyers.</a:t>
            </a:r>
          </a:p>
          <a:p>
            <a:pPr marL="430213" lvl="1" indent="-215900" algn="l">
              <a:lnSpc>
                <a:spcPct val="90000"/>
              </a:lnSpc>
              <a:spcBef>
                <a:spcPts val="300"/>
              </a:spcBef>
              <a:buClr>
                <a:srgbClr val="9B2D1F"/>
              </a:buClr>
              <a:buSzPct val="85000"/>
              <a:buFont typeface="ArialMT" charset="0"/>
              <a:buChar char="•"/>
            </a:pPr>
            <a:r>
              <a:rPr lang="tr-TR" sz="2000">
                <a:solidFill>
                  <a:srgbClr val="000000"/>
                </a:solidFill>
              </a:rPr>
              <a:t>If one of these factors changes, the demand curve shifts.</a:t>
            </a:r>
            <a:endParaRPr lang="tr-TR"/>
          </a:p>
        </p:txBody>
      </p:sp>
      <p:pic>
        <p:nvPicPr>
          <p:cNvPr id="9219" name="Picture 3" descr="image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8538" y="4146550"/>
            <a:ext cx="3143250" cy="239712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</p:pic>
      <p:pic>
        <p:nvPicPr>
          <p:cNvPr id="9220" name="Picture 4" descr="image3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0" y="4075113"/>
            <a:ext cx="3357563" cy="256063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197649025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pPr algn="ctr" defTabSz="914400"/>
            <a:r>
              <a:rPr lang="tr-TR" sz="2800">
                <a:solidFill>
                  <a:srgbClr val="696464"/>
                </a:solidFill>
              </a:rPr>
              <a:t>Shifts versus movements along the demand curve</a:t>
            </a:r>
            <a:endParaRPr lang="tr-TR"/>
          </a:p>
        </p:txBody>
      </p:sp>
      <p:sp>
        <p:nvSpPr>
          <p:cNvPr id="12290" name="Rectangle 2"/>
          <p:cNvSpPr>
            <a:spLocks noGrp="1"/>
          </p:cNvSpPr>
          <p:nvPr>
            <p:ph type="body" idx="1"/>
          </p:nvPr>
        </p:nvSpPr>
        <p:spPr bwMode="auto">
          <a:xfrm>
            <a:off x="457200" y="1638300"/>
            <a:ext cx="8229600" cy="4525963"/>
          </a:xfrm>
          <a:noFill/>
          <a:ln w="12700" cap="flat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34925" algn="l">
              <a:spcBef>
                <a:spcPts val="1200"/>
              </a:spcBef>
              <a:buClr>
                <a:srgbClr val="D34817"/>
              </a:buClr>
              <a:buSzPct val="85000"/>
              <a:buFont typeface="Wingdings 2" pitchFamily="18" charset="2"/>
              <a:buChar char="•"/>
            </a:pPr>
            <a:r>
              <a:rPr lang="tr-TR" sz="3100">
                <a:solidFill>
                  <a:srgbClr val="000000"/>
                </a:solidFill>
              </a:rPr>
              <a:t> When the price of the good changes we show the change in the buyer’s desired level of consumption as a movement along a (fixed) demand curve. We call this a change in quantity demanded.</a:t>
            </a:r>
          </a:p>
          <a:p>
            <a:pPr marL="34925" lvl="2" algn="l">
              <a:spcBef>
                <a:spcPts val="1200"/>
              </a:spcBef>
              <a:buClr>
                <a:srgbClr val="E6AFA9"/>
              </a:buClr>
              <a:buSzPct val="85000"/>
              <a:buFont typeface="Wingdings 2" pitchFamily="18" charset="2"/>
              <a:buChar char="•"/>
            </a:pPr>
            <a:r>
              <a:rPr lang="tr-TR" sz="3100">
                <a:solidFill>
                  <a:srgbClr val="000000"/>
                </a:solidFill>
              </a:rPr>
              <a:t> When the consumer’s income, or prices of other goods, 	etc., change, we show this as a shift in the demand 	curve. We call this a change in demand.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359880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938212"/>
          </a:xfrm>
        </p:spPr>
        <p:txBody>
          <a:bodyPr/>
          <a:lstStyle/>
          <a:p>
            <a:pPr algn="ctr" defTabSz="914400"/>
            <a:r>
              <a:rPr lang="tr-TR" sz="3600">
                <a:solidFill>
                  <a:srgbClr val="696464"/>
                </a:solidFill>
              </a:rPr>
              <a:t>Supply curve</a:t>
            </a:r>
            <a:endParaRPr lang="tr-TR"/>
          </a:p>
        </p:txBody>
      </p:sp>
      <p:sp>
        <p:nvSpPr>
          <p:cNvPr id="13314" name="Rectangle 2"/>
          <p:cNvSpPr>
            <a:spLocks noGrp="1"/>
          </p:cNvSpPr>
          <p:nvPr>
            <p:ph type="body" idx="1"/>
          </p:nvPr>
        </p:nvSpPr>
        <p:spPr bwMode="auto">
          <a:xfrm>
            <a:off x="914400" y="1141413"/>
            <a:ext cx="7772400" cy="2859087"/>
          </a:xfrm>
          <a:noFill/>
          <a:ln w="12700" cap="flat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80000"/>
              </a:lnSpc>
              <a:spcBef>
                <a:spcPts val="1200"/>
              </a:spcBef>
              <a:buClr>
                <a:srgbClr val="D34817"/>
              </a:buClr>
              <a:buFont typeface="Wingdings 2" pitchFamily="18" charset="2"/>
              <a:buNone/>
            </a:pPr>
            <a:r>
              <a:rPr lang="tr-TR" sz="2500">
                <a:solidFill>
                  <a:srgbClr val="000000"/>
                </a:solidFill>
              </a:rPr>
              <a:t>The supply curve shows how the quantity of a good supplied depends on the price.</a:t>
            </a:r>
            <a:endParaRPr lang="tr-TR" sz="2400">
              <a:solidFill>
                <a:srgbClr val="000000"/>
              </a:solidFill>
            </a:endParaRPr>
          </a:p>
          <a:p>
            <a:pPr marL="442913" lvl="1" indent="-228600" algn="l">
              <a:lnSpc>
                <a:spcPct val="80000"/>
              </a:lnSpc>
              <a:spcBef>
                <a:spcPts val="300"/>
              </a:spcBef>
              <a:buClr>
                <a:srgbClr val="9B2D1F"/>
              </a:buClr>
              <a:buSzPct val="85000"/>
              <a:buFont typeface="ArialMT" charset="0"/>
              <a:buChar char="•"/>
            </a:pPr>
            <a:r>
              <a:rPr lang="tr-TR" sz="2200">
                <a:solidFill>
                  <a:srgbClr val="000000"/>
                </a:solidFill>
              </a:rPr>
              <a:t>The law of supply: As the price of a good rises, the quantity supplied rises.  The supply curve slopes upward.</a:t>
            </a:r>
          </a:p>
          <a:p>
            <a:pPr marL="442913" lvl="1" indent="-228600" algn="l">
              <a:lnSpc>
                <a:spcPct val="80000"/>
              </a:lnSpc>
              <a:spcBef>
                <a:spcPts val="300"/>
              </a:spcBef>
              <a:buClr>
                <a:srgbClr val="9B2D1F"/>
              </a:buClr>
              <a:buSzPct val="85000"/>
              <a:buFont typeface="ArialMT" charset="0"/>
              <a:buChar char="•"/>
            </a:pPr>
            <a:r>
              <a:rPr lang="tr-TR" sz="2200">
                <a:solidFill>
                  <a:srgbClr val="000000"/>
                </a:solidFill>
              </a:rPr>
              <a:t>In addition to price, other determinants of how much producers want to sell include input prices, technology, expectations, and the number of sellers.</a:t>
            </a:r>
          </a:p>
          <a:p>
            <a:pPr marL="442913" lvl="1" indent="-228600" algn="l">
              <a:lnSpc>
                <a:spcPct val="80000"/>
              </a:lnSpc>
              <a:spcBef>
                <a:spcPts val="300"/>
              </a:spcBef>
              <a:buClr>
                <a:srgbClr val="9B2D1F"/>
              </a:buClr>
              <a:buSzPct val="85000"/>
              <a:buFont typeface="ArialMT" charset="0"/>
              <a:buChar char="•"/>
            </a:pPr>
            <a:r>
              <a:rPr lang="tr-TR" sz="2200">
                <a:solidFill>
                  <a:srgbClr val="000000"/>
                </a:solidFill>
              </a:rPr>
              <a:t>If one of these factors changes, the supply curve shifts.</a:t>
            </a:r>
            <a:endParaRPr lang="tr-TR"/>
          </a:p>
        </p:txBody>
      </p:sp>
      <p:pic>
        <p:nvPicPr>
          <p:cNvPr id="13315" name="Picture 3" descr="image6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5600" y="4071938"/>
            <a:ext cx="4579938" cy="234632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</p:pic>
      <p:pic>
        <p:nvPicPr>
          <p:cNvPr id="13316" name="Picture 4" descr="image7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88" y="4000500"/>
            <a:ext cx="3911600" cy="240823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2098656531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009650"/>
          </a:xfrm>
        </p:spPr>
        <p:txBody>
          <a:bodyPr/>
          <a:lstStyle/>
          <a:p>
            <a:pPr defTabSz="914400"/>
            <a:r>
              <a:rPr lang="tr-TR" sz="2800">
                <a:solidFill>
                  <a:srgbClr val="696464"/>
                </a:solidFill>
              </a:rPr>
              <a:t>Shifts versus movements along the supply curve</a:t>
            </a:r>
            <a:endParaRPr lang="tr-TR"/>
          </a:p>
        </p:txBody>
      </p:sp>
      <p:sp>
        <p:nvSpPr>
          <p:cNvPr id="14338" name="Rectangle 2"/>
          <p:cNvSpPr>
            <a:spLocks noGrp="1"/>
          </p:cNvSpPr>
          <p:nvPr>
            <p:ph type="body" idx="1"/>
          </p:nvPr>
        </p:nvSpPr>
        <p:spPr bwMode="auto">
          <a:xfrm>
            <a:off x="457200" y="1566863"/>
            <a:ext cx="8229600" cy="4525962"/>
          </a:xfrm>
          <a:noFill/>
          <a:ln w="12700" cap="flat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573088" lvl="2" indent="-366713" algn="l">
              <a:spcBef>
                <a:spcPts val="1200"/>
              </a:spcBef>
              <a:buClr>
                <a:srgbClr val="E6AFA9"/>
              </a:buClr>
              <a:buSzPct val="85000"/>
              <a:buFont typeface="Wingdings 2" pitchFamily="18" charset="2"/>
              <a:buChar char="•"/>
            </a:pPr>
            <a:r>
              <a:rPr lang="tr-TR" sz="3200">
                <a:solidFill>
                  <a:srgbClr val="000000"/>
                </a:solidFill>
              </a:rPr>
              <a:t>When the price of the good changes we show the change in production levels as a movement along a (fixed) supply curve. We call it a change in quantity supplied.</a:t>
            </a:r>
            <a:endParaRPr lang="tr-TR" sz="2000">
              <a:solidFill>
                <a:srgbClr val="000000"/>
              </a:solidFill>
            </a:endParaRPr>
          </a:p>
          <a:p>
            <a:pPr marL="573088" lvl="2" indent="-366713" algn="l">
              <a:spcBef>
                <a:spcPts val="1200"/>
              </a:spcBef>
              <a:buClr>
                <a:srgbClr val="E6AFA9"/>
              </a:buClr>
              <a:buSzPct val="85000"/>
              <a:buFont typeface="Wingdings 2" pitchFamily="18" charset="2"/>
              <a:buChar char="•"/>
            </a:pPr>
            <a:r>
              <a:rPr lang="tr-TR" sz="3200">
                <a:solidFill>
                  <a:srgbClr val="000000"/>
                </a:solidFill>
              </a:rPr>
              <a:t>When input prices, or technology, etc., change, we show this as a shift in the supply curve. We call it a change in supply.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2361833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tr-TR" sz="3400">
                <a:solidFill>
                  <a:srgbClr val="696464"/>
                </a:solidFill>
              </a:rPr>
              <a:t>Now something that is </a:t>
            </a:r>
            <a:br>
              <a:rPr lang="tr-TR" sz="3400">
                <a:solidFill>
                  <a:srgbClr val="696464"/>
                </a:solidFill>
              </a:rPr>
            </a:br>
            <a:r>
              <a:rPr lang="tr-TR" sz="3400">
                <a:solidFill>
                  <a:srgbClr val="696464"/>
                </a:solidFill>
              </a:rPr>
              <a:t>really  really  REALLY  very important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752954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pPr defTabSz="914400"/>
            <a:r>
              <a:rPr lang="tr-TR" sz="4000">
                <a:solidFill>
                  <a:srgbClr val="696464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Supply</a:t>
            </a:r>
            <a:endParaRPr lang="tr-TR"/>
          </a:p>
        </p:txBody>
      </p:sp>
      <p:sp>
        <p:nvSpPr>
          <p:cNvPr id="24578" name="Rectangle 2"/>
          <p:cNvSpPr>
            <a:spLocks noGrp="1"/>
          </p:cNvSpPr>
          <p:nvPr>
            <p:ph type="body" idx="1"/>
          </p:nvPr>
        </p:nvSpPr>
        <p:spPr bwMode="auto">
          <a:xfrm>
            <a:off x="457200" y="1370013"/>
            <a:ext cx="8229600" cy="4527550"/>
          </a:xfrm>
          <a:noFill/>
          <a:ln w="12700" cap="flat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273050" indent="-273050">
              <a:spcBef>
                <a:spcPts val="500"/>
              </a:spcBef>
              <a:buClr>
                <a:srgbClr val="D34817"/>
              </a:buClr>
              <a:buSzPct val="85000"/>
              <a:buFont typeface="Wingdings 2" pitchFamily="18" charset="2"/>
              <a:buChar char="•"/>
            </a:pPr>
            <a:r>
              <a:rPr lang="tr-TR" sz="2600">
                <a:latin typeface="Arial" pitchFamily="34" charset="0"/>
                <a:cs typeface="Arial" pitchFamily="34" charset="0"/>
                <a:sym typeface="Arial" pitchFamily="34" charset="0"/>
              </a:rPr>
              <a:t>The supply curve gives the relationship between price and quantity supplied, assuming that all other determinants of quantity supplied are kept constant.</a:t>
            </a:r>
          </a:p>
          <a:p>
            <a:pPr marL="273050" indent="-273050">
              <a:spcBef>
                <a:spcPts val="500"/>
              </a:spcBef>
              <a:buClr>
                <a:srgbClr val="D34817"/>
              </a:buClr>
              <a:buSzPct val="85000"/>
              <a:buFont typeface="Wingdings 2" pitchFamily="18" charset="2"/>
              <a:buChar char="•"/>
            </a:pPr>
            <a:r>
              <a:rPr lang="tr-TR" sz="2600" b="1" u="sng">
                <a:latin typeface="Arial" pitchFamily="34" charset="0"/>
                <a:cs typeface="Arial" pitchFamily="34" charset="0"/>
                <a:sym typeface="Arial" pitchFamily="34" charset="0"/>
              </a:rPr>
              <a:t>The Law of Supply:</a:t>
            </a:r>
            <a:r>
              <a:rPr lang="tr-TR" sz="2600" b="1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tr-TR" sz="2600">
                <a:latin typeface="Arial" pitchFamily="34" charset="0"/>
                <a:cs typeface="Arial" pitchFamily="34" charset="0"/>
                <a:sym typeface="Arial" pitchFamily="34" charset="0"/>
              </a:rPr>
              <a:t>Other things being equal, the quantity supplied of a good rises when the price of the good rises.</a:t>
            </a:r>
          </a:p>
          <a:p>
            <a:pPr marL="273050" indent="-273050">
              <a:spcBef>
                <a:spcPts val="500"/>
              </a:spcBef>
              <a:buClr>
                <a:srgbClr val="D34817"/>
              </a:buClr>
              <a:buSzPct val="85000"/>
              <a:buFont typeface="Wingdings 2" pitchFamily="18" charset="2"/>
              <a:buChar char="•"/>
            </a:pPr>
            <a:r>
              <a:rPr lang="tr-TR" sz="2600" b="1" u="sng">
                <a:latin typeface="Arial" pitchFamily="34" charset="0"/>
                <a:cs typeface="Arial" pitchFamily="34" charset="0"/>
                <a:sym typeface="Arial" pitchFamily="34" charset="0"/>
              </a:rPr>
              <a:t>Remark:</a:t>
            </a:r>
            <a:r>
              <a:rPr lang="tr-TR" sz="2600">
                <a:latin typeface="Arial" pitchFamily="34" charset="0"/>
                <a:cs typeface="Arial" pitchFamily="34" charset="0"/>
                <a:sym typeface="Arial" pitchFamily="34" charset="0"/>
              </a:rPr>
              <a:t>  A change in the price of a good will cause a change in the quantity supplied of that good, but will not cause a change in the supply for that good.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1602015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39800"/>
          </a:xfrm>
        </p:spPr>
        <p:txBody>
          <a:bodyPr>
            <a:normAutofit fontScale="90000"/>
          </a:bodyPr>
          <a:lstStyle/>
          <a:p>
            <a:pPr defTabSz="914400"/>
            <a:r>
              <a:rPr lang="tr-TR" sz="2700">
                <a:solidFill>
                  <a:srgbClr val="696464"/>
                </a:solidFill>
              </a:rPr>
              <a:t>Analyzing Changes in Equilibrium: The three steps method </a:t>
            </a:r>
            <a:endParaRPr lang="tr-TR"/>
          </a:p>
        </p:txBody>
      </p:sp>
      <p:sp>
        <p:nvSpPr>
          <p:cNvPr id="53250" name="Rectangle 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noFill/>
          <a:ln w="12700" cap="flat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382588" indent="-382588" algn="l">
              <a:spcBef>
                <a:spcPts val="1200"/>
              </a:spcBef>
              <a:buClr>
                <a:srgbClr val="D34817"/>
              </a:buClr>
              <a:buFont typeface="Wingdings 2" pitchFamily="18" charset="2"/>
              <a:buNone/>
            </a:pPr>
            <a:r>
              <a:rPr lang="tr-TR" sz="2900">
                <a:solidFill>
                  <a:srgbClr val="000000"/>
                </a:solidFill>
              </a:rPr>
              <a:t>0.	Something (an event) happens:  e.g., a meteor hits the earth.</a:t>
            </a:r>
          </a:p>
          <a:p>
            <a:pPr marL="382588" indent="-382588" algn="l">
              <a:spcBef>
                <a:spcPts val="1200"/>
              </a:spcBef>
              <a:buClr>
                <a:srgbClr val="D34817"/>
              </a:buClr>
              <a:buSzPct val="85000"/>
              <a:buFont typeface="Wingdings 2" pitchFamily="18" charset="2"/>
              <a:buAutoNum type="arabicPeriod"/>
            </a:pPr>
            <a:r>
              <a:rPr lang="tr-TR" sz="2900">
                <a:solidFill>
                  <a:srgbClr val="000000"/>
                </a:solidFill>
              </a:rPr>
              <a:t>Decide whether the event shifts the supply or demand curve (or both).</a:t>
            </a:r>
          </a:p>
          <a:p>
            <a:pPr marL="382588" indent="-382588" algn="l">
              <a:spcBef>
                <a:spcPts val="1200"/>
              </a:spcBef>
              <a:buClr>
                <a:srgbClr val="D34817"/>
              </a:buClr>
              <a:buSzPct val="85000"/>
              <a:buFont typeface="Wingdings 2" pitchFamily="18" charset="2"/>
              <a:buAutoNum type="arabicPeriod"/>
            </a:pPr>
            <a:r>
              <a:rPr lang="tr-TR" sz="2900">
                <a:solidFill>
                  <a:srgbClr val="000000"/>
                </a:solidFill>
              </a:rPr>
              <a:t>Decide whether the curve(s) shift(s) to the left or to the right.</a:t>
            </a:r>
          </a:p>
          <a:p>
            <a:pPr marL="382588" indent="-382588" algn="l">
              <a:spcBef>
                <a:spcPts val="1200"/>
              </a:spcBef>
              <a:buClr>
                <a:srgbClr val="D34817"/>
              </a:buClr>
              <a:buSzPct val="85000"/>
              <a:buFont typeface="Wingdings 2" pitchFamily="18" charset="2"/>
              <a:buAutoNum type="arabicPeriod"/>
            </a:pPr>
            <a:r>
              <a:rPr lang="tr-TR" sz="2900">
                <a:solidFill>
                  <a:srgbClr val="000000"/>
                </a:solidFill>
              </a:rPr>
              <a:t>Use the supply-and-demand diagram to see how the shift affects equilibrium price and quantity.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1269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ChangeArrowheads="1"/>
          </p:cNvSpPr>
          <p:nvPr>
            <p:ph type="title"/>
          </p:nvPr>
        </p:nvSpPr>
        <p:spPr>
          <a:xfrm>
            <a:off x="538163" y="260350"/>
            <a:ext cx="8229600" cy="685800"/>
          </a:xfrm>
        </p:spPr>
        <p:txBody>
          <a:bodyPr/>
          <a:lstStyle/>
          <a:p>
            <a:pPr defTabSz="914400">
              <a:lnSpc>
                <a:spcPct val="80000"/>
              </a:lnSpc>
            </a:pPr>
            <a:r>
              <a:rPr lang="tr-TR" sz="2300">
                <a:solidFill>
                  <a:srgbClr val="FFFFFF"/>
                </a:solidFill>
              </a:rPr>
              <a:t>Figure 10 How an Increase in Demand Affects the Equilibrium</a:t>
            </a:r>
            <a:endParaRPr lang="tr-TR"/>
          </a:p>
        </p:txBody>
      </p:sp>
      <p:sp>
        <p:nvSpPr>
          <p:cNvPr id="54274" name="AutoShape 2"/>
          <p:cNvSpPr>
            <a:spLocks/>
          </p:cNvSpPr>
          <p:nvPr/>
        </p:nvSpPr>
        <p:spPr bwMode="auto">
          <a:xfrm>
            <a:off x="6564313" y="6680200"/>
            <a:ext cx="2641600" cy="228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pPr defTabSz="914400"/>
            <a:r>
              <a:rPr lang="tr-TR" sz="800" b="1">
                <a:solidFill>
                  <a:srgbClr val="FFFFFF"/>
                </a:solidFill>
              </a:rPr>
              <a:t>Copyright©2003  Southwestern/Thomson Learning</a:t>
            </a:r>
            <a:endParaRPr lang="tr-TR"/>
          </a:p>
        </p:txBody>
      </p:sp>
      <p:sp>
        <p:nvSpPr>
          <p:cNvPr id="54275" name="AutoShape 3"/>
          <p:cNvSpPr>
            <a:spLocks/>
          </p:cNvSpPr>
          <p:nvPr/>
        </p:nvSpPr>
        <p:spPr bwMode="auto">
          <a:xfrm>
            <a:off x="2030413" y="1122363"/>
            <a:ext cx="6381750" cy="48863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3F6F9"/>
          </a:solidFill>
          <a:ln w="200025" cap="flat" cmpd="sng">
            <a:solidFill>
              <a:srgbClr val="F3F6F9"/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endParaRPr lang="tr-TR" sz="1800"/>
          </a:p>
        </p:txBody>
      </p:sp>
      <p:sp>
        <p:nvSpPr>
          <p:cNvPr id="54276" name="AutoShape 4"/>
          <p:cNvSpPr>
            <a:spLocks/>
          </p:cNvSpPr>
          <p:nvPr/>
        </p:nvSpPr>
        <p:spPr bwMode="auto">
          <a:xfrm>
            <a:off x="2030413" y="1122363"/>
            <a:ext cx="6381750" cy="48863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2F4F8"/>
          </a:solidFill>
          <a:ln w="182563" cap="flat" cmpd="sng">
            <a:solidFill>
              <a:srgbClr val="F2F4F8"/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endParaRPr lang="tr-TR" sz="1800"/>
          </a:p>
        </p:txBody>
      </p:sp>
      <p:sp>
        <p:nvSpPr>
          <p:cNvPr id="54277" name="AutoShape 5"/>
          <p:cNvSpPr>
            <a:spLocks/>
          </p:cNvSpPr>
          <p:nvPr/>
        </p:nvSpPr>
        <p:spPr bwMode="auto">
          <a:xfrm>
            <a:off x="2030413" y="1122363"/>
            <a:ext cx="6381750" cy="48863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1F4F7"/>
          </a:solidFill>
          <a:ln w="163513" cap="flat" cmpd="sng">
            <a:solidFill>
              <a:srgbClr val="F1F4F7"/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endParaRPr lang="tr-TR" sz="1800"/>
          </a:p>
        </p:txBody>
      </p:sp>
      <p:sp>
        <p:nvSpPr>
          <p:cNvPr id="54278" name="AutoShape 6"/>
          <p:cNvSpPr>
            <a:spLocks/>
          </p:cNvSpPr>
          <p:nvPr/>
        </p:nvSpPr>
        <p:spPr bwMode="auto">
          <a:xfrm>
            <a:off x="2030413" y="1122363"/>
            <a:ext cx="6381750" cy="48863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0F2F5"/>
          </a:solidFill>
          <a:ln w="146050" cap="flat" cmpd="sng">
            <a:solidFill>
              <a:srgbClr val="F0F2F5"/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endParaRPr lang="tr-TR" sz="1800"/>
          </a:p>
        </p:txBody>
      </p:sp>
      <p:sp>
        <p:nvSpPr>
          <p:cNvPr id="54279" name="AutoShape 7"/>
          <p:cNvSpPr>
            <a:spLocks/>
          </p:cNvSpPr>
          <p:nvPr/>
        </p:nvSpPr>
        <p:spPr bwMode="auto">
          <a:xfrm>
            <a:off x="2030413" y="1122363"/>
            <a:ext cx="6381750" cy="48863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EF1F4"/>
          </a:solidFill>
          <a:ln w="127000" cap="flat" cmpd="sng">
            <a:solidFill>
              <a:srgbClr val="EEF1F4"/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endParaRPr lang="tr-TR" sz="1800"/>
          </a:p>
        </p:txBody>
      </p:sp>
      <p:sp>
        <p:nvSpPr>
          <p:cNvPr id="54280" name="AutoShape 8"/>
          <p:cNvSpPr>
            <a:spLocks/>
          </p:cNvSpPr>
          <p:nvPr/>
        </p:nvSpPr>
        <p:spPr bwMode="auto">
          <a:xfrm>
            <a:off x="2030413" y="1122363"/>
            <a:ext cx="6381750" cy="48863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DEFF3"/>
          </a:solidFill>
          <a:ln w="109538" cap="flat" cmpd="sng">
            <a:solidFill>
              <a:srgbClr val="EDEFF3"/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endParaRPr lang="tr-TR" sz="1800"/>
          </a:p>
        </p:txBody>
      </p:sp>
      <p:sp>
        <p:nvSpPr>
          <p:cNvPr id="54281" name="AutoShape 9"/>
          <p:cNvSpPr>
            <a:spLocks/>
          </p:cNvSpPr>
          <p:nvPr/>
        </p:nvSpPr>
        <p:spPr bwMode="auto">
          <a:xfrm>
            <a:off x="2030413" y="1122363"/>
            <a:ext cx="6381750" cy="48863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BEEF2"/>
          </a:solidFill>
          <a:ln w="90488" cap="flat" cmpd="sng">
            <a:solidFill>
              <a:srgbClr val="EBEEF2"/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endParaRPr lang="tr-TR" sz="1800"/>
          </a:p>
        </p:txBody>
      </p:sp>
      <p:sp>
        <p:nvSpPr>
          <p:cNvPr id="54282" name="AutoShape 10"/>
          <p:cNvSpPr>
            <a:spLocks/>
          </p:cNvSpPr>
          <p:nvPr/>
        </p:nvSpPr>
        <p:spPr bwMode="auto">
          <a:xfrm>
            <a:off x="2030413" y="1122363"/>
            <a:ext cx="6381750" cy="48863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AECF1"/>
          </a:solidFill>
          <a:ln w="73025" cap="flat" cmpd="sng">
            <a:solidFill>
              <a:srgbClr val="EAECF1"/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endParaRPr lang="tr-TR" sz="1800"/>
          </a:p>
        </p:txBody>
      </p:sp>
      <p:sp>
        <p:nvSpPr>
          <p:cNvPr id="54283" name="AutoShape 11"/>
          <p:cNvSpPr>
            <a:spLocks/>
          </p:cNvSpPr>
          <p:nvPr/>
        </p:nvSpPr>
        <p:spPr bwMode="auto">
          <a:xfrm>
            <a:off x="2030413" y="1122363"/>
            <a:ext cx="6381750" cy="48863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9EBF0"/>
          </a:solidFill>
          <a:ln w="53975" cap="flat" cmpd="sng">
            <a:solidFill>
              <a:srgbClr val="E9EBF0"/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endParaRPr lang="tr-TR" sz="1800"/>
          </a:p>
        </p:txBody>
      </p:sp>
      <p:sp>
        <p:nvSpPr>
          <p:cNvPr id="54284" name="AutoShape 12"/>
          <p:cNvSpPr>
            <a:spLocks/>
          </p:cNvSpPr>
          <p:nvPr/>
        </p:nvSpPr>
        <p:spPr bwMode="auto">
          <a:xfrm>
            <a:off x="2030413" y="1122363"/>
            <a:ext cx="6381750" cy="48863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7EAEF"/>
          </a:solidFill>
          <a:ln w="36513" cap="flat" cmpd="sng">
            <a:solidFill>
              <a:srgbClr val="E7EAEF"/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endParaRPr lang="tr-TR" sz="1800"/>
          </a:p>
        </p:txBody>
      </p:sp>
      <p:sp>
        <p:nvSpPr>
          <p:cNvPr id="54285" name="AutoShape 13"/>
          <p:cNvSpPr>
            <a:spLocks/>
          </p:cNvSpPr>
          <p:nvPr/>
        </p:nvSpPr>
        <p:spPr bwMode="auto">
          <a:xfrm>
            <a:off x="2030413" y="1122363"/>
            <a:ext cx="6381750" cy="48863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6E9EF"/>
          </a:solidFill>
          <a:ln w="17463" cap="flat" cmpd="sng">
            <a:solidFill>
              <a:srgbClr val="E6E9EF"/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endParaRPr lang="tr-TR" sz="1800"/>
          </a:p>
        </p:txBody>
      </p:sp>
      <p:sp>
        <p:nvSpPr>
          <p:cNvPr id="54286" name="AutoShape 14"/>
          <p:cNvSpPr>
            <a:spLocks/>
          </p:cNvSpPr>
          <p:nvPr/>
        </p:nvSpPr>
        <p:spPr bwMode="auto">
          <a:xfrm>
            <a:off x="1958975" y="1049338"/>
            <a:ext cx="6362700" cy="48704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endParaRPr lang="tr-TR" sz="1800"/>
          </a:p>
        </p:txBody>
      </p:sp>
      <p:sp>
        <p:nvSpPr>
          <p:cNvPr id="54287" name="AutoShape 15"/>
          <p:cNvSpPr>
            <a:spLocks/>
          </p:cNvSpPr>
          <p:nvPr/>
        </p:nvSpPr>
        <p:spPr bwMode="auto">
          <a:xfrm>
            <a:off x="1946275" y="1049338"/>
            <a:ext cx="6362700" cy="48704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noFill/>
          <a:ln w="17463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endParaRPr lang="tr-TR" sz="1800"/>
          </a:p>
        </p:txBody>
      </p: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3032125" y="2511425"/>
            <a:ext cx="1236663" cy="1588"/>
          </a:xfrm>
          <a:prstGeom prst="line">
            <a:avLst/>
          </a:prstGeom>
          <a:noFill/>
          <a:ln w="17526" cap="flat" cmpd="sng">
            <a:solidFill>
              <a:srgbClr val="000000"/>
            </a:solidFill>
            <a:prstDash val="solid"/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4376738" y="6043613"/>
            <a:ext cx="654050" cy="3175"/>
          </a:xfrm>
          <a:prstGeom prst="line">
            <a:avLst/>
          </a:prstGeom>
          <a:noFill/>
          <a:ln w="17526" cap="flat" cmpd="sng">
            <a:solidFill>
              <a:srgbClr val="000000"/>
            </a:solidFill>
            <a:prstDash val="solid"/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1668463" y="3441700"/>
            <a:ext cx="1587" cy="258763"/>
          </a:xfrm>
          <a:prstGeom prst="line">
            <a:avLst/>
          </a:prstGeom>
          <a:noFill/>
          <a:ln w="17526" cap="flat" cmpd="sng">
            <a:solidFill>
              <a:srgbClr val="000000"/>
            </a:solidFill>
            <a:prstDash val="solid"/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54291" name="AutoShape 19"/>
          <p:cNvSpPr>
            <a:spLocks/>
          </p:cNvSpPr>
          <p:nvPr/>
        </p:nvSpPr>
        <p:spPr bwMode="auto">
          <a:xfrm>
            <a:off x="1182688" y="1004888"/>
            <a:ext cx="796925" cy="2667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r>
              <a:rPr lang="tr-TR" sz="1500" b="1"/>
              <a:t>Price of</a:t>
            </a:r>
            <a:endParaRPr lang="tr-TR"/>
          </a:p>
        </p:txBody>
      </p:sp>
      <p:sp>
        <p:nvSpPr>
          <p:cNvPr id="54292" name="AutoShape 20"/>
          <p:cNvSpPr>
            <a:spLocks/>
          </p:cNvSpPr>
          <p:nvPr/>
        </p:nvSpPr>
        <p:spPr bwMode="auto">
          <a:xfrm>
            <a:off x="960438" y="1241425"/>
            <a:ext cx="1017587" cy="2667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r>
              <a:rPr lang="tr-TR" sz="1500" b="1"/>
              <a:t>Ice-Cream</a:t>
            </a:r>
            <a:endParaRPr lang="tr-TR"/>
          </a:p>
        </p:txBody>
      </p:sp>
      <p:sp>
        <p:nvSpPr>
          <p:cNvPr id="54293" name="AutoShape 21"/>
          <p:cNvSpPr>
            <a:spLocks/>
          </p:cNvSpPr>
          <p:nvPr/>
        </p:nvSpPr>
        <p:spPr bwMode="auto">
          <a:xfrm>
            <a:off x="1409700" y="1479550"/>
            <a:ext cx="561975" cy="2667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r>
              <a:rPr lang="tr-TR" sz="1500" b="1"/>
              <a:t>Cone</a:t>
            </a:r>
            <a:endParaRPr lang="tr-TR"/>
          </a:p>
        </p:txBody>
      </p:sp>
      <p:sp>
        <p:nvSpPr>
          <p:cNvPr id="54294" name="AutoShape 22"/>
          <p:cNvSpPr>
            <a:spLocks/>
          </p:cNvSpPr>
          <p:nvPr/>
        </p:nvSpPr>
        <p:spPr bwMode="auto">
          <a:xfrm>
            <a:off x="1900238" y="5949950"/>
            <a:ext cx="192087" cy="2555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r>
              <a:rPr lang="tr-TR" sz="1500"/>
              <a:t>0</a:t>
            </a:r>
            <a:endParaRPr lang="tr-TR"/>
          </a:p>
        </p:txBody>
      </p:sp>
      <p:sp>
        <p:nvSpPr>
          <p:cNvPr id="54295" name="AutoShape 23"/>
          <p:cNvSpPr>
            <a:spLocks/>
          </p:cNvSpPr>
          <p:nvPr/>
        </p:nvSpPr>
        <p:spPr bwMode="auto">
          <a:xfrm>
            <a:off x="7199313" y="5945188"/>
            <a:ext cx="1149350" cy="2667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r>
              <a:rPr lang="tr-TR" sz="1500" b="1"/>
              <a:t>Quantity of </a:t>
            </a:r>
            <a:endParaRPr lang="tr-TR"/>
          </a:p>
        </p:txBody>
      </p:sp>
      <p:sp>
        <p:nvSpPr>
          <p:cNvPr id="54296" name="AutoShape 24"/>
          <p:cNvSpPr>
            <a:spLocks/>
          </p:cNvSpPr>
          <p:nvPr/>
        </p:nvSpPr>
        <p:spPr bwMode="auto">
          <a:xfrm>
            <a:off x="6696075" y="6181725"/>
            <a:ext cx="1652588" cy="2667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r>
              <a:rPr lang="tr-TR" sz="1500" b="1"/>
              <a:t>Ice-Cream Cones</a:t>
            </a:r>
            <a:endParaRPr lang="tr-TR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341563" y="2638425"/>
            <a:ext cx="4654550" cy="2179638"/>
            <a:chOff x="0" y="0"/>
            <a:chExt cx="367" cy="172"/>
          </a:xfrm>
        </p:grpSpPr>
        <p:sp>
          <p:nvSpPr>
            <p:cNvPr id="54298" name="Line 26"/>
            <p:cNvSpPr>
              <a:spLocks noChangeShapeType="1"/>
            </p:cNvSpPr>
            <p:nvPr/>
          </p:nvSpPr>
          <p:spPr bwMode="auto">
            <a:xfrm flipH="1">
              <a:off x="0" y="8"/>
              <a:ext cx="313" cy="164"/>
            </a:xfrm>
            <a:prstGeom prst="line">
              <a:avLst/>
            </a:prstGeom>
            <a:noFill/>
            <a:ln w="53975" cap="flat" cmpd="sng">
              <a:solidFill>
                <a:srgbClr val="004C9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54299" name="AutoShape 27"/>
            <p:cNvSpPr>
              <a:spLocks/>
            </p:cNvSpPr>
            <p:nvPr/>
          </p:nvSpPr>
          <p:spPr bwMode="auto">
            <a:xfrm>
              <a:off x="315" y="0"/>
              <a:ext cx="47" cy="1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r>
                <a:rPr lang="tr-TR" sz="1500"/>
                <a:t>Supply</a:t>
              </a:r>
              <a:endParaRPr lang="tr-TR"/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4395788" y="3827463"/>
            <a:ext cx="1965325" cy="812800"/>
            <a:chOff x="0" y="0"/>
            <a:chExt cx="155" cy="65"/>
          </a:xfrm>
        </p:grpSpPr>
        <p:sp>
          <p:nvSpPr>
            <p:cNvPr id="54301" name="Line 29"/>
            <p:cNvSpPr>
              <a:spLocks noChangeShapeType="1"/>
            </p:cNvSpPr>
            <p:nvPr/>
          </p:nvSpPr>
          <p:spPr bwMode="auto">
            <a:xfrm>
              <a:off x="0" y="0"/>
              <a:ext cx="93" cy="32"/>
            </a:xfrm>
            <a:prstGeom prst="line">
              <a:avLst/>
            </a:prstGeom>
            <a:noFill/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54302" name="AutoShape 30"/>
            <p:cNvSpPr>
              <a:spLocks/>
            </p:cNvSpPr>
            <p:nvPr/>
          </p:nvSpPr>
          <p:spPr bwMode="auto">
            <a:xfrm>
              <a:off x="94" y="25"/>
              <a:ext cx="37" cy="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r>
                <a:rPr lang="tr-TR" sz="1500"/>
                <a:t>Initial</a:t>
              </a:r>
              <a:endParaRPr lang="tr-TR"/>
            </a:p>
          </p:txBody>
        </p:sp>
        <p:sp>
          <p:nvSpPr>
            <p:cNvPr id="54303" name="AutoShape 31"/>
            <p:cNvSpPr>
              <a:spLocks/>
            </p:cNvSpPr>
            <p:nvPr/>
          </p:nvSpPr>
          <p:spPr bwMode="auto">
            <a:xfrm>
              <a:off x="76" y="43"/>
              <a:ext cx="74" cy="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r>
                <a:rPr lang="tr-TR" sz="1500"/>
                <a:t>equilibrium</a:t>
              </a:r>
              <a:endParaRPr lang="tr-TR"/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2613025" y="2220913"/>
            <a:ext cx="3670300" cy="3454400"/>
            <a:chOff x="0" y="0"/>
            <a:chExt cx="289" cy="272"/>
          </a:xfrm>
        </p:grpSpPr>
        <p:sp>
          <p:nvSpPr>
            <p:cNvPr id="54305" name="Line 33"/>
            <p:cNvSpPr>
              <a:spLocks noChangeShapeType="1"/>
            </p:cNvSpPr>
            <p:nvPr/>
          </p:nvSpPr>
          <p:spPr bwMode="auto">
            <a:xfrm>
              <a:off x="-1" y="-1"/>
              <a:ext cx="269" cy="259"/>
            </a:xfrm>
            <a:prstGeom prst="line">
              <a:avLst/>
            </a:prstGeom>
            <a:noFill/>
            <a:ln w="53975" cap="flat" cmpd="sng">
              <a:solidFill>
                <a:srgbClr val="004C9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54306" name="AutoShape 34"/>
            <p:cNvSpPr>
              <a:spLocks/>
            </p:cNvSpPr>
            <p:nvPr/>
          </p:nvSpPr>
          <p:spPr bwMode="auto">
            <a:xfrm>
              <a:off x="271" y="250"/>
              <a:ext cx="13" cy="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r>
                <a:rPr lang="tr-TR" sz="1500"/>
                <a:t>D</a:t>
              </a:r>
              <a:endParaRPr lang="tr-TR"/>
            </a:p>
          </p:txBody>
        </p:sp>
        <p:sp>
          <p:nvSpPr>
            <p:cNvPr id="54307" name="AutoShape 35"/>
            <p:cNvSpPr>
              <a:spLocks/>
            </p:cNvSpPr>
            <p:nvPr/>
          </p:nvSpPr>
          <p:spPr bwMode="auto">
            <a:xfrm>
              <a:off x="283" y="260"/>
              <a:ext cx="4" cy="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17672" y="0"/>
                  </a:lnTo>
                  <a:lnTo>
                    <a:pt x="10800" y="3085"/>
                  </a:lnTo>
                  <a:lnTo>
                    <a:pt x="0" y="5785"/>
                  </a:lnTo>
                  <a:lnTo>
                    <a:pt x="0" y="8871"/>
                  </a:lnTo>
                  <a:lnTo>
                    <a:pt x="6872" y="7328"/>
                  </a:lnTo>
                  <a:lnTo>
                    <a:pt x="14727" y="4242"/>
                  </a:lnTo>
                  <a:lnTo>
                    <a:pt x="14727" y="21600"/>
                  </a:lnTo>
                  <a:lnTo>
                    <a:pt x="21600" y="21600"/>
                  </a:lnTo>
                  <a:lnTo>
                    <a:pt x="21600" y="1542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endParaRPr lang="tr-TR" sz="1800"/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3468688" y="1554163"/>
            <a:ext cx="3622675" cy="3503612"/>
            <a:chOff x="0" y="0"/>
            <a:chExt cx="286" cy="276"/>
          </a:xfrm>
        </p:grpSpPr>
        <p:sp>
          <p:nvSpPr>
            <p:cNvPr id="54309" name="Line 37"/>
            <p:cNvSpPr>
              <a:spLocks noChangeShapeType="1"/>
            </p:cNvSpPr>
            <p:nvPr/>
          </p:nvSpPr>
          <p:spPr bwMode="auto">
            <a:xfrm>
              <a:off x="-1" y="-1"/>
              <a:ext cx="269" cy="259"/>
            </a:xfrm>
            <a:prstGeom prst="line">
              <a:avLst/>
            </a:prstGeom>
            <a:noFill/>
            <a:ln w="53975" cap="flat" cmpd="sng">
              <a:solidFill>
                <a:srgbClr val="5F161D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54310" name="AutoShape 38"/>
            <p:cNvSpPr>
              <a:spLocks/>
            </p:cNvSpPr>
            <p:nvPr/>
          </p:nvSpPr>
          <p:spPr bwMode="auto">
            <a:xfrm>
              <a:off x="267" y="254"/>
              <a:ext cx="13" cy="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r>
                <a:rPr lang="tr-TR" sz="1500"/>
                <a:t>D</a:t>
              </a:r>
              <a:endParaRPr lang="tr-TR"/>
            </a:p>
          </p:txBody>
        </p:sp>
        <p:sp>
          <p:nvSpPr>
            <p:cNvPr id="54311" name="AutoShape 39"/>
            <p:cNvSpPr>
              <a:spLocks/>
            </p:cNvSpPr>
            <p:nvPr/>
          </p:nvSpPr>
          <p:spPr bwMode="auto">
            <a:xfrm>
              <a:off x="279" y="264"/>
              <a:ext cx="6" cy="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5795" y="19938"/>
                  </a:moveTo>
                  <a:lnTo>
                    <a:pt x="7902" y="18692"/>
                  </a:lnTo>
                  <a:lnTo>
                    <a:pt x="11590" y="15369"/>
                  </a:lnTo>
                  <a:lnTo>
                    <a:pt x="17912" y="10800"/>
                  </a:lnTo>
                  <a:lnTo>
                    <a:pt x="20019" y="9138"/>
                  </a:lnTo>
                  <a:lnTo>
                    <a:pt x="21600" y="6230"/>
                  </a:lnTo>
                  <a:lnTo>
                    <a:pt x="21600" y="2907"/>
                  </a:lnTo>
                  <a:lnTo>
                    <a:pt x="20019" y="1246"/>
                  </a:lnTo>
                  <a:lnTo>
                    <a:pt x="15804" y="0"/>
                  </a:lnTo>
                  <a:lnTo>
                    <a:pt x="11590" y="0"/>
                  </a:lnTo>
                  <a:lnTo>
                    <a:pt x="7902" y="0"/>
                  </a:lnTo>
                  <a:lnTo>
                    <a:pt x="3687" y="1246"/>
                  </a:lnTo>
                  <a:lnTo>
                    <a:pt x="2107" y="2907"/>
                  </a:lnTo>
                  <a:lnTo>
                    <a:pt x="2107" y="6230"/>
                  </a:lnTo>
                  <a:lnTo>
                    <a:pt x="5795" y="6230"/>
                  </a:lnTo>
                  <a:lnTo>
                    <a:pt x="5795" y="2907"/>
                  </a:lnTo>
                  <a:lnTo>
                    <a:pt x="11590" y="1246"/>
                  </a:lnTo>
                  <a:lnTo>
                    <a:pt x="15804" y="2907"/>
                  </a:lnTo>
                  <a:lnTo>
                    <a:pt x="17912" y="6230"/>
                  </a:lnTo>
                  <a:lnTo>
                    <a:pt x="15804" y="9138"/>
                  </a:lnTo>
                  <a:lnTo>
                    <a:pt x="7902" y="13707"/>
                  </a:lnTo>
                  <a:lnTo>
                    <a:pt x="3687" y="17030"/>
                  </a:lnTo>
                  <a:lnTo>
                    <a:pt x="0" y="1993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9938"/>
                  </a:lnTo>
                  <a:lnTo>
                    <a:pt x="7902" y="19938"/>
                  </a:lnTo>
                  <a:lnTo>
                    <a:pt x="5795" y="19938"/>
                  </a:lnTo>
                  <a:close/>
                </a:path>
              </a:pathLst>
            </a:custGeom>
            <a:solidFill>
              <a:srgbClr val="000000"/>
            </a:solidFill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endParaRPr lang="tr-TR" sz="1800"/>
            </a:p>
          </p:txBody>
        </p:sp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2378075" y="6081713"/>
            <a:ext cx="2308225" cy="647700"/>
            <a:chOff x="0" y="0"/>
            <a:chExt cx="182" cy="52"/>
          </a:xfrm>
        </p:grpSpPr>
        <p:sp>
          <p:nvSpPr>
            <p:cNvPr id="54313" name="Line 41"/>
            <p:cNvSpPr>
              <a:spLocks noChangeShapeType="1"/>
            </p:cNvSpPr>
            <p:nvPr/>
          </p:nvSpPr>
          <p:spPr bwMode="auto">
            <a:xfrm flipH="1">
              <a:off x="125" y="-1"/>
              <a:ext cx="57" cy="23"/>
            </a:xfrm>
            <a:prstGeom prst="line">
              <a:avLst/>
            </a:prstGeom>
            <a:noFill/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54314" name="AutoShape 42"/>
            <p:cNvSpPr>
              <a:spLocks/>
            </p:cNvSpPr>
            <p:nvPr/>
          </p:nvSpPr>
          <p:spPr bwMode="auto">
            <a:xfrm>
              <a:off x="0" y="7"/>
              <a:ext cx="138" cy="4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1E5E9"/>
            </a:solidFill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endParaRPr lang="tr-TR" sz="1800"/>
            </a:p>
          </p:txBody>
        </p:sp>
        <p:sp>
          <p:nvSpPr>
            <p:cNvPr id="54315" name="AutoShape 43"/>
            <p:cNvSpPr>
              <a:spLocks/>
            </p:cNvSpPr>
            <p:nvPr/>
          </p:nvSpPr>
          <p:spPr bwMode="auto">
            <a:xfrm>
              <a:off x="5" y="9"/>
              <a:ext cx="15" cy="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r>
                <a:rPr lang="tr-TR" sz="1500"/>
                <a:t>3.</a:t>
              </a:r>
              <a:endParaRPr lang="tr-TR"/>
            </a:p>
          </p:txBody>
        </p:sp>
        <p:sp>
          <p:nvSpPr>
            <p:cNvPr id="54316" name="AutoShape 44"/>
            <p:cNvSpPr>
              <a:spLocks/>
            </p:cNvSpPr>
            <p:nvPr/>
          </p:nvSpPr>
          <p:spPr bwMode="auto">
            <a:xfrm>
              <a:off x="18" y="9"/>
              <a:ext cx="31" cy="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r>
                <a:rPr lang="tr-TR" sz="1500"/>
                <a:t> . . . </a:t>
              </a:r>
              <a:endParaRPr lang="tr-TR"/>
            </a:p>
          </p:txBody>
        </p:sp>
        <p:sp>
          <p:nvSpPr>
            <p:cNvPr id="54317" name="AutoShape 45"/>
            <p:cNvSpPr>
              <a:spLocks/>
            </p:cNvSpPr>
            <p:nvPr/>
          </p:nvSpPr>
          <p:spPr bwMode="auto">
            <a:xfrm>
              <a:off x="47" y="9"/>
              <a:ext cx="86" cy="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r>
                <a:rPr lang="tr-TR" sz="1500"/>
                <a:t>and a higher</a:t>
              </a:r>
              <a:endParaRPr lang="tr-TR"/>
            </a:p>
          </p:txBody>
        </p:sp>
        <p:sp>
          <p:nvSpPr>
            <p:cNvPr id="54318" name="AutoShape 46"/>
            <p:cNvSpPr>
              <a:spLocks/>
            </p:cNvSpPr>
            <p:nvPr/>
          </p:nvSpPr>
          <p:spPr bwMode="auto">
            <a:xfrm>
              <a:off x="5" y="28"/>
              <a:ext cx="91" cy="1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r>
                <a:rPr lang="tr-TR" sz="1500"/>
                <a:t>quantity sold.</a:t>
              </a:r>
              <a:endParaRPr lang="tr-TR"/>
            </a:p>
          </p:txBody>
        </p:sp>
      </p:grp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468313" y="3611563"/>
            <a:ext cx="1417637" cy="1171575"/>
            <a:chOff x="0" y="0"/>
            <a:chExt cx="112" cy="93"/>
          </a:xfrm>
        </p:grpSpPr>
        <p:sp>
          <p:nvSpPr>
            <p:cNvPr id="54320" name="Line 48"/>
            <p:cNvSpPr>
              <a:spLocks noChangeShapeType="1"/>
            </p:cNvSpPr>
            <p:nvPr/>
          </p:nvSpPr>
          <p:spPr bwMode="auto">
            <a:xfrm flipV="1">
              <a:off x="35" y="-1"/>
              <a:ext cx="54" cy="31"/>
            </a:xfrm>
            <a:prstGeom prst="line">
              <a:avLst/>
            </a:prstGeom>
            <a:noFill/>
            <a:ln w="17463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8" name="Group 49"/>
            <p:cNvGrpSpPr>
              <a:grpSpLocks/>
            </p:cNvGrpSpPr>
            <p:nvPr/>
          </p:nvGrpSpPr>
          <p:grpSpPr bwMode="auto">
            <a:xfrm>
              <a:off x="0" y="29"/>
              <a:ext cx="112" cy="64"/>
              <a:chOff x="0" y="0"/>
              <a:chExt cx="112" cy="63"/>
            </a:xfrm>
          </p:grpSpPr>
          <p:sp>
            <p:nvSpPr>
              <p:cNvPr id="54322" name="AutoShape 50"/>
              <p:cNvSpPr>
                <a:spLocks/>
              </p:cNvSpPr>
              <p:nvPr/>
            </p:nvSpPr>
            <p:spPr bwMode="auto">
              <a:xfrm>
                <a:off x="0" y="0"/>
                <a:ext cx="112" cy="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E1E5E9"/>
              </a:solidFill>
              <a:ln w="12700" cap="flat" cmpd="sng">
                <a:noFill/>
                <a:prstDash val="solid"/>
                <a:miter lim="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defTabSz="914400"/>
                <a:endParaRPr lang="tr-TR" sz="1800"/>
              </a:p>
            </p:txBody>
          </p:sp>
          <p:sp>
            <p:nvSpPr>
              <p:cNvPr id="54323" name="AutoShape 51"/>
              <p:cNvSpPr>
                <a:spLocks/>
              </p:cNvSpPr>
              <p:nvPr/>
            </p:nvSpPr>
            <p:spPr bwMode="auto">
              <a:xfrm>
                <a:off x="8" y="5"/>
                <a:ext cx="101" cy="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flat" cmpd="sng">
                <a:noFill/>
                <a:prstDash val="solid"/>
                <a:miter lim="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defTabSz="914400"/>
                <a:r>
                  <a:rPr lang="tr-TR" sz="1500"/>
                  <a:t>2. . . . resulting</a:t>
                </a:r>
                <a:endParaRPr lang="tr-TR"/>
              </a:p>
            </p:txBody>
          </p:sp>
          <p:sp>
            <p:nvSpPr>
              <p:cNvPr id="54324" name="AutoShape 52"/>
              <p:cNvSpPr>
                <a:spLocks/>
              </p:cNvSpPr>
              <p:nvPr/>
            </p:nvSpPr>
            <p:spPr bwMode="auto">
              <a:xfrm>
                <a:off x="8" y="23"/>
                <a:ext cx="72" cy="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flat" cmpd="sng">
                <a:noFill/>
                <a:prstDash val="solid"/>
                <a:miter lim="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defTabSz="914400"/>
                <a:r>
                  <a:rPr lang="tr-TR" sz="1500"/>
                  <a:t>in a higher</a:t>
                </a:r>
                <a:endParaRPr lang="tr-TR"/>
              </a:p>
            </p:txBody>
          </p:sp>
          <p:sp>
            <p:nvSpPr>
              <p:cNvPr id="54325" name="AutoShape 53"/>
              <p:cNvSpPr>
                <a:spLocks/>
              </p:cNvSpPr>
              <p:nvPr/>
            </p:nvSpPr>
            <p:spPr bwMode="auto">
              <a:xfrm>
                <a:off x="8" y="42"/>
                <a:ext cx="60" cy="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flat" cmpd="sng">
                <a:noFill/>
                <a:prstDash val="solid"/>
                <a:miter lim="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defTabSz="914400"/>
                <a:r>
                  <a:rPr lang="tr-TR" sz="1500"/>
                  <a:t>price . . .</a:t>
                </a:r>
                <a:endParaRPr lang="tr-TR"/>
              </a:p>
            </p:txBody>
          </p:sp>
        </p:grpSp>
      </p:grpSp>
      <p:grpSp>
        <p:nvGrpSpPr>
          <p:cNvPr id="9" name="Group 54"/>
          <p:cNvGrpSpPr>
            <a:grpSpLocks/>
          </p:cNvGrpSpPr>
          <p:nvPr/>
        </p:nvGrpSpPr>
        <p:grpSpPr bwMode="auto">
          <a:xfrm>
            <a:off x="4522788" y="763588"/>
            <a:ext cx="3557587" cy="1008062"/>
            <a:chOff x="0" y="0"/>
            <a:chExt cx="281" cy="80"/>
          </a:xfrm>
        </p:grpSpPr>
        <p:sp>
          <p:nvSpPr>
            <p:cNvPr id="54327" name="AutoShape 55"/>
            <p:cNvSpPr>
              <a:spLocks/>
            </p:cNvSpPr>
            <p:nvPr/>
          </p:nvSpPr>
          <p:spPr bwMode="auto">
            <a:xfrm>
              <a:off x="0" y="0"/>
              <a:ext cx="260" cy="8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1E5E9"/>
            </a:solidFill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endParaRPr lang="tr-TR" sz="1800"/>
            </a:p>
          </p:txBody>
        </p:sp>
        <p:sp>
          <p:nvSpPr>
            <p:cNvPr id="54328" name="AutoShape 56"/>
            <p:cNvSpPr>
              <a:spLocks/>
            </p:cNvSpPr>
            <p:nvPr/>
          </p:nvSpPr>
          <p:spPr bwMode="auto">
            <a:xfrm>
              <a:off x="3" y="7"/>
              <a:ext cx="278" cy="2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r>
                <a:rPr lang="tr-TR" sz="1600"/>
                <a:t>1. News says that regular consumption</a:t>
              </a:r>
              <a:endParaRPr lang="tr-TR"/>
            </a:p>
          </p:txBody>
        </p:sp>
        <p:sp>
          <p:nvSpPr>
            <p:cNvPr id="54329" name="AutoShape 57"/>
            <p:cNvSpPr>
              <a:spLocks/>
            </p:cNvSpPr>
            <p:nvPr/>
          </p:nvSpPr>
          <p:spPr bwMode="auto">
            <a:xfrm>
              <a:off x="3" y="28"/>
              <a:ext cx="215" cy="3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r>
                <a:rPr lang="tr-TR" sz="1600"/>
                <a:t>of vanilla ice-cream reduces  </a:t>
              </a:r>
              <a:endParaRPr lang="tr-TR" sz="1800"/>
            </a:p>
            <a:p>
              <a:pPr defTabSz="914400"/>
              <a:r>
                <a:rPr lang="tr-TR" sz="1600"/>
                <a:t>cardiovascular diseases</a:t>
              </a:r>
              <a:endParaRPr lang="tr-TR"/>
            </a:p>
          </p:txBody>
        </p:sp>
      </p:grpSp>
      <p:grpSp>
        <p:nvGrpSpPr>
          <p:cNvPr id="10" name="Group 58"/>
          <p:cNvGrpSpPr>
            <a:grpSpLocks/>
          </p:cNvGrpSpPr>
          <p:nvPr/>
        </p:nvGrpSpPr>
        <p:grpSpPr bwMode="auto">
          <a:xfrm>
            <a:off x="1511300" y="3732213"/>
            <a:ext cx="2897188" cy="2473325"/>
            <a:chOff x="0" y="0"/>
            <a:chExt cx="229" cy="195"/>
          </a:xfrm>
        </p:grpSpPr>
        <p:grpSp>
          <p:nvGrpSpPr>
            <p:cNvPr id="11" name="Group 59"/>
            <p:cNvGrpSpPr>
              <a:grpSpLocks/>
            </p:cNvGrpSpPr>
            <p:nvPr/>
          </p:nvGrpSpPr>
          <p:grpSpPr bwMode="auto">
            <a:xfrm>
              <a:off x="36" y="1"/>
              <a:ext cx="187" cy="172"/>
              <a:chOff x="0" y="0"/>
              <a:chExt cx="186" cy="171"/>
            </a:xfrm>
          </p:grpSpPr>
          <p:sp>
            <p:nvSpPr>
              <p:cNvPr id="54332" name="AutoShape 60"/>
              <p:cNvSpPr>
                <a:spLocks/>
              </p:cNvSpPr>
              <p:nvPr/>
            </p:nvSpPr>
            <p:spPr bwMode="auto">
              <a:xfrm>
                <a:off x="0" y="4"/>
                <a:ext cx="181" cy="1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</a:path>
                </a:pathLst>
              </a:custGeom>
              <a:noFill/>
              <a:ln w="17463" cap="flat" cmpd="sng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defTabSz="914400"/>
                <a:endParaRPr lang="tr-TR" sz="1800"/>
              </a:p>
            </p:txBody>
          </p:sp>
          <p:sp>
            <p:nvSpPr>
              <p:cNvPr id="54333" name="AutoShape 61"/>
              <p:cNvSpPr>
                <a:spLocks/>
              </p:cNvSpPr>
              <p:nvPr/>
            </p:nvSpPr>
            <p:spPr bwMode="auto">
              <a:xfrm>
                <a:off x="176" y="0"/>
                <a:ext cx="10" cy="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lnTo>
                      <a:pt x="0" y="10800"/>
                    </a:ln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600" y="4835"/>
                      <a:pt x="21600" y="10800"/>
                    </a:cubicBezTo>
                    <a:cubicBezTo>
                      <a:pt x="21600" y="16764"/>
                      <a:pt x="16764" y="21600"/>
                      <a:pt x="10800" y="21600"/>
                    </a:cubicBezTo>
                    <a:cubicBezTo>
                      <a:pt x="4835" y="21600"/>
                      <a:pt x="0" y="16764"/>
                      <a:pt x="0" y="108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 cmpd="sng">
                <a:noFill/>
                <a:prstDash val="solid"/>
                <a:miter lim="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defTabSz="914400"/>
                <a:endParaRPr lang="tr-TR" sz="1800"/>
              </a:p>
            </p:txBody>
          </p:sp>
        </p:grpSp>
        <p:sp>
          <p:nvSpPr>
            <p:cNvPr id="54334" name="AutoShape 62"/>
            <p:cNvSpPr>
              <a:spLocks/>
            </p:cNvSpPr>
            <p:nvPr/>
          </p:nvSpPr>
          <p:spPr bwMode="auto">
            <a:xfrm>
              <a:off x="0" y="0"/>
              <a:ext cx="31" cy="1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r>
                <a:rPr lang="tr-TR" sz="1500"/>
                <a:t>2.00</a:t>
              </a:r>
              <a:endParaRPr lang="tr-TR"/>
            </a:p>
          </p:txBody>
        </p:sp>
        <p:sp>
          <p:nvSpPr>
            <p:cNvPr id="54335" name="AutoShape 63"/>
            <p:cNvSpPr>
              <a:spLocks/>
            </p:cNvSpPr>
            <p:nvPr/>
          </p:nvSpPr>
          <p:spPr bwMode="auto">
            <a:xfrm>
              <a:off x="213" y="174"/>
              <a:ext cx="11" cy="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r>
                <a:rPr lang="tr-TR" sz="1500"/>
                <a:t>7</a:t>
              </a:r>
              <a:endParaRPr lang="tr-TR"/>
            </a:p>
          </p:txBody>
        </p:sp>
      </p:grpSp>
      <p:grpSp>
        <p:nvGrpSpPr>
          <p:cNvPr id="12" name="Group 64"/>
          <p:cNvGrpSpPr>
            <a:grpSpLocks/>
          </p:cNvGrpSpPr>
          <p:nvPr/>
        </p:nvGrpSpPr>
        <p:grpSpPr bwMode="auto">
          <a:xfrm>
            <a:off x="1401763" y="3176588"/>
            <a:ext cx="5534025" cy="3003550"/>
            <a:chOff x="0" y="0"/>
            <a:chExt cx="436" cy="237"/>
          </a:xfrm>
        </p:grpSpPr>
        <p:sp>
          <p:nvSpPr>
            <p:cNvPr id="54337" name="AutoShape 65"/>
            <p:cNvSpPr>
              <a:spLocks/>
            </p:cNvSpPr>
            <p:nvPr/>
          </p:nvSpPr>
          <p:spPr bwMode="auto">
            <a:xfrm>
              <a:off x="328" y="0"/>
              <a:ext cx="108" cy="1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14400"/>
              <a:r>
                <a:rPr lang="tr-TR" sz="1500"/>
                <a:t>New equilibrium</a:t>
              </a:r>
              <a:endParaRPr lang="tr-TR"/>
            </a:p>
          </p:txBody>
        </p:sp>
        <p:grpSp>
          <p:nvGrpSpPr>
            <p:cNvPr id="13" name="Group 66"/>
            <p:cNvGrpSpPr>
              <a:grpSpLocks/>
            </p:cNvGrpSpPr>
            <p:nvPr/>
          </p:nvGrpSpPr>
          <p:grpSpPr bwMode="auto">
            <a:xfrm>
              <a:off x="0" y="0"/>
              <a:ext cx="323" cy="237"/>
              <a:chOff x="0" y="0"/>
              <a:chExt cx="323" cy="236"/>
            </a:xfrm>
          </p:grpSpPr>
          <p:sp>
            <p:nvSpPr>
              <p:cNvPr id="54339" name="AutoShape 67"/>
              <p:cNvSpPr>
                <a:spLocks/>
              </p:cNvSpPr>
              <p:nvPr/>
            </p:nvSpPr>
            <p:spPr bwMode="auto">
              <a:xfrm>
                <a:off x="45" y="8"/>
                <a:ext cx="260" cy="20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</a:path>
                </a:pathLst>
              </a:custGeom>
              <a:noFill/>
              <a:ln w="17463" cap="flat" cmpd="sng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defTabSz="914400"/>
                <a:endParaRPr lang="tr-TR" sz="1800"/>
              </a:p>
            </p:txBody>
          </p:sp>
          <p:sp>
            <p:nvSpPr>
              <p:cNvPr id="54340" name="AutoShape 68"/>
              <p:cNvSpPr>
                <a:spLocks/>
              </p:cNvSpPr>
              <p:nvPr/>
            </p:nvSpPr>
            <p:spPr bwMode="auto">
              <a:xfrm>
                <a:off x="300" y="2"/>
                <a:ext cx="11" cy="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0799"/>
                    </a:moveTo>
                    <a:lnTo>
                      <a:pt x="0" y="10799"/>
                    </a:ln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600" y="4835"/>
                      <a:pt x="21600" y="10799"/>
                    </a:cubicBezTo>
                    <a:cubicBezTo>
                      <a:pt x="21600" y="16764"/>
                      <a:pt x="16764" y="21600"/>
                      <a:pt x="10800" y="21600"/>
                    </a:cubicBezTo>
                    <a:cubicBezTo>
                      <a:pt x="4835" y="21600"/>
                      <a:pt x="0" y="16764"/>
                      <a:pt x="0" y="107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 cmpd="sng">
                <a:noFill/>
                <a:prstDash val="solid"/>
                <a:miter lim="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defTabSz="914400"/>
                <a:endParaRPr lang="tr-TR" sz="1800"/>
              </a:p>
            </p:txBody>
          </p:sp>
          <p:sp>
            <p:nvSpPr>
              <p:cNvPr id="54341" name="AutoShape 69"/>
              <p:cNvSpPr>
                <a:spLocks/>
              </p:cNvSpPr>
              <p:nvPr/>
            </p:nvSpPr>
            <p:spPr bwMode="auto">
              <a:xfrm>
                <a:off x="0" y="0"/>
                <a:ext cx="39" cy="1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flat" cmpd="sng">
                <a:noFill/>
                <a:prstDash val="solid"/>
                <a:miter lim="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defTabSz="914400"/>
                <a:r>
                  <a:rPr lang="tr-TR" sz="1500"/>
                  <a:t>$2.50</a:t>
                </a:r>
                <a:endParaRPr lang="tr-TR"/>
              </a:p>
            </p:txBody>
          </p:sp>
          <p:sp>
            <p:nvSpPr>
              <p:cNvPr id="54342" name="AutoShape 70"/>
              <p:cNvSpPr>
                <a:spLocks/>
              </p:cNvSpPr>
              <p:nvPr/>
            </p:nvSpPr>
            <p:spPr bwMode="auto">
              <a:xfrm>
                <a:off x="293" y="217"/>
                <a:ext cx="30" cy="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flat" cmpd="sng">
                <a:noFill/>
                <a:prstDash val="solid"/>
                <a:miter lim="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defTabSz="914400"/>
                <a:r>
                  <a:rPr lang="tr-TR" sz="1500"/>
                  <a:t>10          </a:t>
                </a:r>
                <a:endParaRPr lang="tr-TR"/>
              </a:p>
            </p:txBody>
          </p:sp>
        </p:grpSp>
      </p:grpSp>
      <p:sp>
        <p:nvSpPr>
          <p:cNvPr id="54343" name="Line 71"/>
          <p:cNvSpPr>
            <a:spLocks noChangeShapeType="1"/>
          </p:cNvSpPr>
          <p:nvPr/>
        </p:nvSpPr>
        <p:spPr bwMode="auto">
          <a:xfrm>
            <a:off x="4338638" y="3808413"/>
            <a:ext cx="1590675" cy="3175"/>
          </a:xfrm>
          <a:prstGeom prst="line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54344" name="Line 72"/>
          <p:cNvSpPr>
            <a:spLocks noChangeShapeType="1"/>
          </p:cNvSpPr>
          <p:nvPr/>
        </p:nvSpPr>
        <p:spPr bwMode="auto">
          <a:xfrm flipH="1">
            <a:off x="5840413" y="3852863"/>
            <a:ext cx="0" cy="2073275"/>
          </a:xfrm>
          <a:prstGeom prst="line">
            <a:avLst/>
          </a:prstGeom>
          <a:noFill/>
          <a:ln w="9525" cap="flat" cmpd="sng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54345" name="AutoShape 73"/>
          <p:cNvSpPr>
            <a:spLocks/>
          </p:cNvSpPr>
          <p:nvPr/>
        </p:nvSpPr>
        <p:spPr bwMode="auto">
          <a:xfrm>
            <a:off x="5776913" y="5929313"/>
            <a:ext cx="366712" cy="228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defTabSz="914400"/>
            <a:r>
              <a:rPr lang="tr-TR" sz="1500"/>
              <a:t> 12          </a:t>
            </a:r>
            <a:endParaRPr lang="tr-TR"/>
          </a:p>
        </p:txBody>
      </p:sp>
      <p:sp>
        <p:nvSpPr>
          <p:cNvPr id="54346" name="Line 74"/>
          <p:cNvSpPr>
            <a:spLocks noChangeShapeType="1"/>
          </p:cNvSpPr>
          <p:nvPr/>
        </p:nvSpPr>
        <p:spPr bwMode="auto">
          <a:xfrm>
            <a:off x="4283075" y="4724400"/>
            <a:ext cx="1584325" cy="0"/>
          </a:xfrm>
          <a:prstGeom prst="line">
            <a:avLst/>
          </a:prstGeom>
          <a:noFill/>
          <a:ln w="9525" cap="flat" cmpd="sng">
            <a:solidFill>
              <a:srgbClr val="D34412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54347" name="AutoShape 75"/>
          <p:cNvSpPr>
            <a:spLocks/>
          </p:cNvSpPr>
          <p:nvPr/>
        </p:nvSpPr>
        <p:spPr bwMode="auto">
          <a:xfrm>
            <a:off x="6731000" y="5227638"/>
            <a:ext cx="2592388" cy="342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pPr defTabSz="914400"/>
            <a:r>
              <a:rPr lang="tr-TR" sz="1600"/>
              <a:t>Excess demand at P = 2</a:t>
            </a:r>
            <a:endParaRPr lang="tr-TR"/>
          </a:p>
        </p:txBody>
      </p:sp>
      <p:sp>
        <p:nvSpPr>
          <p:cNvPr id="54348" name="AutoShape 76"/>
          <p:cNvSpPr>
            <a:spLocks/>
          </p:cNvSpPr>
          <p:nvPr/>
        </p:nvSpPr>
        <p:spPr bwMode="auto">
          <a:xfrm>
            <a:off x="4733925" y="4810125"/>
            <a:ext cx="2667000" cy="9810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15308"/>
                </a:moveTo>
                <a:lnTo>
                  <a:pt x="11957" y="21600"/>
                </a:lnTo>
                <a:lnTo>
                  <a:pt x="77" y="16566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D34412"/>
            </a:solidFill>
            <a:prstDash val="lgDash"/>
            <a:round/>
            <a:headEnd/>
            <a:tailEnd type="triangle" w="med" len="med"/>
          </a:ln>
          <a:effectLst/>
        </p:spPr>
        <p:txBody>
          <a:bodyPr lIns="0" tIns="0" rIns="0" bIns="0" anchor="ctr"/>
          <a:lstStyle/>
          <a:p>
            <a:pPr algn="ctr" defTabSz="914400"/>
            <a:endParaRPr lang="tr-TR" sz="1800"/>
          </a:p>
        </p:txBody>
      </p:sp>
    </p:spTree>
    <p:extLst>
      <p:ext uri="{BB962C8B-B14F-4D97-AF65-F5344CB8AC3E}">
        <p14:creationId xmlns:p14="http://schemas.microsoft.com/office/powerpoint/2010/main" val="36050509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5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5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5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4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4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4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4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8" grpId="0" animBg="1"/>
      <p:bldP spid="54289" grpId="0" animBg="1"/>
      <p:bldP spid="54290" grpId="0" animBg="1"/>
      <p:bldP spid="54343" grpId="0" animBg="1"/>
      <p:bldP spid="54344" grpId="0" animBg="1"/>
      <p:bldP spid="54345" grpId="0" autoUpdateAnimBg="0"/>
      <p:bldP spid="54346" grpId="0" animBg="1"/>
      <p:bldP spid="54347" grpId="0" autoUpdateAnimBg="0"/>
      <p:bldP spid="54348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defTabSz="914400"/>
            <a:r>
              <a:rPr lang="tr-TR" sz="2500">
                <a:solidFill>
                  <a:srgbClr val="696464"/>
                </a:solidFill>
              </a:rPr>
              <a:t>This is what prices do: Prices communicate information</a:t>
            </a:r>
            <a:endParaRPr lang="tr-TR"/>
          </a:p>
        </p:txBody>
      </p:sp>
      <p:sp>
        <p:nvSpPr>
          <p:cNvPr id="55298" name="Rectangle 2"/>
          <p:cNvSpPr>
            <a:spLocks noGrp="1"/>
          </p:cNvSpPr>
          <p:nvPr>
            <p:ph type="body" idx="1"/>
          </p:nvPr>
        </p:nvSpPr>
        <p:spPr bwMode="auto">
          <a:xfrm>
            <a:off x="457200" y="1160463"/>
            <a:ext cx="8229600" cy="5197475"/>
          </a:xfrm>
          <a:noFill/>
          <a:ln w="12700" cap="flat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438150" indent="-438150" algn="l">
              <a:spcBef>
                <a:spcPts val="1200"/>
              </a:spcBef>
              <a:buClr>
                <a:srgbClr val="D34817"/>
              </a:buClr>
              <a:buSzPct val="85000"/>
              <a:buFont typeface="Wingdings 2" pitchFamily="18" charset="2"/>
              <a:buAutoNum type="arabicPeriod"/>
            </a:pPr>
            <a:r>
              <a:rPr lang="tr-TR" sz="2400" dirty="0" err="1">
                <a:solidFill>
                  <a:srgbClr val="000000"/>
                </a:solidFill>
              </a:rPr>
              <a:t>Demand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rises</a:t>
            </a:r>
            <a:r>
              <a:rPr lang="tr-TR" sz="2400" dirty="0">
                <a:solidFill>
                  <a:srgbClr val="000000"/>
                </a:solidFill>
              </a:rPr>
              <a:t>: </a:t>
            </a:r>
            <a:r>
              <a:rPr lang="tr-TR" sz="2400" dirty="0" err="1">
                <a:solidFill>
                  <a:srgbClr val="000000"/>
                </a:solidFill>
              </a:rPr>
              <a:t>people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want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more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ice</a:t>
            </a:r>
            <a:r>
              <a:rPr lang="tr-TR" sz="2400" dirty="0">
                <a:solidFill>
                  <a:srgbClr val="000000"/>
                </a:solidFill>
              </a:rPr>
              <a:t>-</a:t>
            </a:r>
            <a:r>
              <a:rPr lang="tr-TR" sz="2400" dirty="0" err="1">
                <a:solidFill>
                  <a:srgbClr val="000000"/>
                </a:solidFill>
              </a:rPr>
              <a:t>cream</a:t>
            </a:r>
            <a:r>
              <a:rPr lang="tr-TR" sz="2400" dirty="0">
                <a:solidFill>
                  <a:srgbClr val="000000"/>
                </a:solidFill>
              </a:rPr>
              <a:t>.</a:t>
            </a:r>
          </a:p>
          <a:p>
            <a:pPr marL="438150" indent="-438150" algn="l">
              <a:spcBef>
                <a:spcPts val="1200"/>
              </a:spcBef>
              <a:buClr>
                <a:srgbClr val="D34817"/>
              </a:buClr>
              <a:buSzPct val="85000"/>
              <a:buFont typeface="Wingdings 2" pitchFamily="18" charset="2"/>
              <a:buAutoNum type="arabicPeriod"/>
            </a:pPr>
            <a:r>
              <a:rPr lang="tr-TR" sz="2400" dirty="0" err="1">
                <a:solidFill>
                  <a:srgbClr val="000000"/>
                </a:solidFill>
              </a:rPr>
              <a:t>There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must</a:t>
            </a:r>
            <a:r>
              <a:rPr lang="tr-TR" sz="2400" dirty="0">
                <a:solidFill>
                  <a:srgbClr val="000000"/>
                </a:solidFill>
              </a:rPr>
              <a:t> be </a:t>
            </a:r>
            <a:r>
              <a:rPr lang="tr-TR" sz="2400" dirty="0" err="1">
                <a:solidFill>
                  <a:srgbClr val="000000"/>
                </a:solidFill>
              </a:rPr>
              <a:t>more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production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to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meet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the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higher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demand</a:t>
            </a:r>
            <a:r>
              <a:rPr lang="tr-TR" sz="2400" dirty="0">
                <a:solidFill>
                  <a:srgbClr val="000000"/>
                </a:solidFill>
              </a:rPr>
              <a:t>.</a:t>
            </a:r>
          </a:p>
          <a:p>
            <a:pPr marL="438150" indent="-438150" algn="l">
              <a:spcBef>
                <a:spcPts val="1200"/>
              </a:spcBef>
              <a:buClr>
                <a:srgbClr val="D34817"/>
              </a:buClr>
              <a:buSzPct val="85000"/>
              <a:buFont typeface="Wingdings 2" pitchFamily="18" charset="2"/>
              <a:buAutoNum type="arabicPeriod"/>
            </a:pPr>
            <a:r>
              <a:rPr lang="tr-TR" sz="2400" dirty="0" err="1">
                <a:solidFill>
                  <a:srgbClr val="000000"/>
                </a:solidFill>
              </a:rPr>
              <a:t>How</a:t>
            </a:r>
            <a:r>
              <a:rPr lang="tr-TR" sz="2400" dirty="0">
                <a:solidFill>
                  <a:srgbClr val="000000"/>
                </a:solidFill>
              </a:rPr>
              <a:t> can </a:t>
            </a:r>
            <a:r>
              <a:rPr lang="tr-TR" sz="2400" dirty="0" err="1">
                <a:solidFill>
                  <a:srgbClr val="000000"/>
                </a:solidFill>
              </a:rPr>
              <a:t>you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convince</a:t>
            </a:r>
            <a:r>
              <a:rPr lang="tr-TR" sz="2400" dirty="0">
                <a:solidFill>
                  <a:srgbClr val="000000"/>
                </a:solidFill>
              </a:rPr>
              <a:t>/</a:t>
            </a:r>
            <a:r>
              <a:rPr lang="tr-TR" sz="2400" dirty="0" err="1">
                <a:solidFill>
                  <a:srgbClr val="000000"/>
                </a:solidFill>
              </a:rPr>
              <a:t>make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the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sellers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supply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more</a:t>
            </a:r>
            <a:r>
              <a:rPr lang="tr-TR" sz="2400" dirty="0">
                <a:solidFill>
                  <a:srgbClr val="000000"/>
                </a:solidFill>
              </a:rPr>
              <a:t>?</a:t>
            </a:r>
          </a:p>
          <a:p>
            <a:pPr marL="438150" indent="-438150" algn="l">
              <a:spcBef>
                <a:spcPts val="1200"/>
              </a:spcBef>
              <a:buClr>
                <a:srgbClr val="D34817"/>
              </a:buClr>
              <a:buSzPct val="85000"/>
              <a:buFont typeface="Wingdings 2" pitchFamily="18" charset="2"/>
              <a:buAutoNum type="arabicPeriod"/>
            </a:pPr>
            <a:r>
              <a:rPr lang="tr-TR" sz="2400" dirty="0" err="1">
                <a:solidFill>
                  <a:srgbClr val="000000"/>
                </a:solidFill>
              </a:rPr>
              <a:t>They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are</a:t>
            </a:r>
            <a:r>
              <a:rPr lang="tr-TR" sz="2400" dirty="0">
                <a:solidFill>
                  <a:srgbClr val="000000"/>
                </a:solidFill>
              </a:rPr>
              <a:t> self </a:t>
            </a:r>
            <a:r>
              <a:rPr lang="tr-TR" sz="2400" dirty="0" err="1">
                <a:solidFill>
                  <a:srgbClr val="000000"/>
                </a:solidFill>
              </a:rPr>
              <a:t>interested</a:t>
            </a:r>
            <a:r>
              <a:rPr lang="tr-TR" sz="2400" dirty="0">
                <a:solidFill>
                  <a:srgbClr val="000000"/>
                </a:solidFill>
              </a:rPr>
              <a:t>, </a:t>
            </a:r>
            <a:r>
              <a:rPr lang="tr-TR" sz="2400" dirty="0" err="1">
                <a:solidFill>
                  <a:srgbClr val="000000"/>
                </a:solidFill>
              </a:rPr>
              <a:t>they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need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higher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prices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to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work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harder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and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supply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more</a:t>
            </a:r>
            <a:r>
              <a:rPr lang="tr-TR" sz="2400" dirty="0">
                <a:solidFill>
                  <a:srgbClr val="000000"/>
                </a:solidFill>
              </a:rPr>
              <a:t>.</a:t>
            </a:r>
          </a:p>
          <a:p>
            <a:pPr marL="438150" indent="-438150" algn="l">
              <a:spcBef>
                <a:spcPts val="1200"/>
              </a:spcBef>
              <a:buClr>
                <a:srgbClr val="D34817"/>
              </a:buClr>
              <a:buSzPct val="85000"/>
              <a:buFont typeface="Wingdings 2" pitchFamily="18" charset="2"/>
              <a:buAutoNum type="arabicPeriod"/>
            </a:pPr>
            <a:r>
              <a:rPr lang="tr-TR" sz="2400" dirty="0" err="1">
                <a:solidFill>
                  <a:srgbClr val="000000"/>
                </a:solidFill>
              </a:rPr>
              <a:t>The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price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must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rise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to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create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more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supply</a:t>
            </a:r>
            <a:r>
              <a:rPr lang="tr-TR" sz="2400" dirty="0">
                <a:solidFill>
                  <a:srgbClr val="000000"/>
                </a:solidFill>
              </a:rPr>
              <a:t> (</a:t>
            </a:r>
            <a:r>
              <a:rPr lang="tr-TR" sz="2400" dirty="0" err="1">
                <a:solidFill>
                  <a:srgbClr val="000000"/>
                </a:solidFill>
              </a:rPr>
              <a:t>raise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the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quantity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supplied</a:t>
            </a:r>
            <a:r>
              <a:rPr lang="tr-TR" sz="2400" dirty="0">
                <a:solidFill>
                  <a:srgbClr val="000000"/>
                </a:solidFill>
              </a:rPr>
              <a:t>)</a:t>
            </a:r>
          </a:p>
          <a:p>
            <a:pPr marL="438150" indent="-438150" algn="l">
              <a:spcBef>
                <a:spcPts val="1200"/>
              </a:spcBef>
              <a:buClr>
                <a:srgbClr val="D34817"/>
              </a:buClr>
              <a:buSzPct val="85000"/>
              <a:buFont typeface="Wingdings 2" pitchFamily="18" charset="2"/>
              <a:buAutoNum type="arabicPeriod"/>
            </a:pPr>
            <a:r>
              <a:rPr lang="tr-TR" sz="2400" dirty="0" err="1">
                <a:solidFill>
                  <a:srgbClr val="000000"/>
                </a:solidFill>
              </a:rPr>
              <a:t>The</a:t>
            </a:r>
            <a:r>
              <a:rPr lang="tr-TR" sz="2400" dirty="0">
                <a:solidFill>
                  <a:srgbClr val="000000"/>
                </a:solidFill>
              </a:rPr>
              <a:t> “</a:t>
            </a:r>
            <a:r>
              <a:rPr lang="tr-TR" sz="2400" dirty="0" err="1">
                <a:solidFill>
                  <a:srgbClr val="000000"/>
                </a:solidFill>
              </a:rPr>
              <a:t>demand</a:t>
            </a:r>
            <a:r>
              <a:rPr lang="tr-TR" sz="2400" dirty="0">
                <a:solidFill>
                  <a:srgbClr val="000000"/>
                </a:solidFill>
              </a:rPr>
              <a:t>-</a:t>
            </a:r>
            <a:r>
              <a:rPr lang="tr-TR" sz="2400" dirty="0" err="1">
                <a:solidFill>
                  <a:srgbClr val="000000"/>
                </a:solidFill>
              </a:rPr>
              <a:t>induced</a:t>
            </a:r>
            <a:r>
              <a:rPr lang="tr-TR" sz="2400" dirty="0">
                <a:solidFill>
                  <a:srgbClr val="000000"/>
                </a:solidFill>
              </a:rPr>
              <a:t>-</a:t>
            </a:r>
            <a:r>
              <a:rPr lang="tr-TR" sz="2400" dirty="0" err="1">
                <a:solidFill>
                  <a:srgbClr val="000000"/>
                </a:solidFill>
              </a:rPr>
              <a:t>higher</a:t>
            </a:r>
            <a:r>
              <a:rPr lang="tr-TR" sz="2400" dirty="0">
                <a:solidFill>
                  <a:srgbClr val="000000"/>
                </a:solidFill>
              </a:rPr>
              <a:t>-</a:t>
            </a:r>
            <a:r>
              <a:rPr lang="tr-TR" sz="2400" dirty="0" err="1">
                <a:solidFill>
                  <a:srgbClr val="000000"/>
                </a:solidFill>
              </a:rPr>
              <a:t>price</a:t>
            </a:r>
            <a:r>
              <a:rPr lang="tr-TR" sz="2400" dirty="0">
                <a:solidFill>
                  <a:srgbClr val="000000"/>
                </a:solidFill>
              </a:rPr>
              <a:t>” is a </a:t>
            </a:r>
            <a:r>
              <a:rPr lang="tr-TR" sz="2400" dirty="0" err="1">
                <a:solidFill>
                  <a:srgbClr val="000000"/>
                </a:solidFill>
              </a:rPr>
              <a:t>message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from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the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buyers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to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the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sellers</a:t>
            </a:r>
            <a:r>
              <a:rPr lang="tr-TR" sz="2400" dirty="0">
                <a:solidFill>
                  <a:srgbClr val="000000"/>
                </a:solidFill>
              </a:rPr>
              <a:t>:  </a:t>
            </a:r>
            <a:r>
              <a:rPr lang="tr-TR" sz="2400" dirty="0" err="1">
                <a:solidFill>
                  <a:srgbClr val="000000"/>
                </a:solidFill>
              </a:rPr>
              <a:t>We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want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more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ice</a:t>
            </a:r>
            <a:r>
              <a:rPr lang="tr-TR" sz="2400" dirty="0">
                <a:solidFill>
                  <a:srgbClr val="000000"/>
                </a:solidFill>
              </a:rPr>
              <a:t>-</a:t>
            </a:r>
            <a:r>
              <a:rPr lang="tr-TR" sz="2400" dirty="0" err="1">
                <a:solidFill>
                  <a:srgbClr val="000000"/>
                </a:solidFill>
              </a:rPr>
              <a:t>cream</a:t>
            </a:r>
            <a:r>
              <a:rPr lang="tr-TR" sz="2400" dirty="0">
                <a:solidFill>
                  <a:srgbClr val="000000"/>
                </a:solidFill>
              </a:rPr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354832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pPr defTabSz="914400"/>
            <a:endParaRPr lang="tr-TR" sz="4000">
              <a:solidFill>
                <a:srgbClr val="696464"/>
              </a:solidFill>
            </a:endParaRPr>
          </a:p>
        </p:txBody>
      </p:sp>
      <p:sp>
        <p:nvSpPr>
          <p:cNvPr id="56322" name="Rectangle 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noFill/>
          <a:ln w="12700" cap="flat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ts val="1200"/>
              </a:spcBef>
              <a:buClr>
                <a:srgbClr val="D34817"/>
              </a:buClr>
              <a:buFont typeface="Wingdings 2" pitchFamily="18" charset="2"/>
              <a:buNone/>
            </a:pPr>
            <a:r>
              <a:rPr lang="tr-TR" sz="2600">
                <a:solidFill>
                  <a:srgbClr val="000000"/>
                </a:solidFill>
              </a:rPr>
              <a:t>This is how the sellers learn the relative desirability (consumption value, benefit to consumers etc) of ice-cream: they learn it through its price.</a:t>
            </a:r>
          </a:p>
          <a:p>
            <a:pPr algn="l">
              <a:spcBef>
                <a:spcPts val="1200"/>
              </a:spcBef>
              <a:buClr>
                <a:srgbClr val="D34817"/>
              </a:buClr>
              <a:buFont typeface="Wingdings 2" pitchFamily="18" charset="2"/>
              <a:buNone/>
            </a:pPr>
            <a:endParaRPr lang="tr-TR" sz="230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  <a:buClr>
                <a:srgbClr val="D34817"/>
              </a:buClr>
              <a:buFont typeface="Wingdings 2" pitchFamily="18" charset="2"/>
              <a:buNone/>
            </a:pPr>
            <a:r>
              <a:rPr lang="tr-TR" sz="4200">
                <a:solidFill>
                  <a:srgbClr val="000000"/>
                </a:solidFill>
              </a:rPr>
              <a:t>Prices act as signals that guide the allocation of scarce resources in a market economy.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52630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2907776" presetClass="entr" presetSubtype="10163012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2907776" presetClass="entr" presetSubtype="10163012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example</a:t>
            </a:r>
            <a:endParaRPr lang="tr-TR" dirty="0"/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supply shift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432097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0800"/>
            <a:ext cx="8229600" cy="6858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sz="2400">
                <a:solidFill>
                  <a:schemeClr val="bg1"/>
                </a:solidFill>
              </a:rPr>
              <a:t>Figure 11 How a Decrease in Supply Affects the Equilibrium</a:t>
            </a:r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6564313" y="6680200"/>
            <a:ext cx="26416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800" b="1" i="0">
                <a:solidFill>
                  <a:schemeClr val="bg1"/>
                </a:solidFill>
              </a:rPr>
              <a:t>Copyright©2003  Southwestern/Thomson Learning</a:t>
            </a: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1971675" y="1225550"/>
            <a:ext cx="6194425" cy="4778375"/>
          </a:xfrm>
          <a:prstGeom prst="rect">
            <a:avLst/>
          </a:prstGeom>
          <a:solidFill>
            <a:srgbClr val="E6E9EF"/>
          </a:solidFill>
          <a:ln w="17463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tr-TR"/>
          </a:p>
        </p:txBody>
      </p:sp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1971675" y="1225550"/>
            <a:ext cx="6194425" cy="4778375"/>
          </a:xfrm>
          <a:prstGeom prst="rect">
            <a:avLst/>
          </a:prstGeom>
          <a:solidFill>
            <a:srgbClr val="F3F6F9"/>
          </a:solidFill>
          <a:ln w="193675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tr-TR"/>
          </a:p>
        </p:txBody>
      </p:sp>
      <p:sp>
        <p:nvSpPr>
          <p:cNvPr id="31750" name="Rectangle 7"/>
          <p:cNvSpPr>
            <a:spLocks noChangeArrowheads="1"/>
          </p:cNvSpPr>
          <p:nvPr/>
        </p:nvSpPr>
        <p:spPr bwMode="auto">
          <a:xfrm>
            <a:off x="1971675" y="1225550"/>
            <a:ext cx="6194425" cy="4778375"/>
          </a:xfrm>
          <a:prstGeom prst="rect">
            <a:avLst/>
          </a:prstGeom>
          <a:solidFill>
            <a:srgbClr val="F2F4F8"/>
          </a:solidFill>
          <a:ln w="176213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tr-TR"/>
          </a:p>
        </p:txBody>
      </p:sp>
      <p:sp>
        <p:nvSpPr>
          <p:cNvPr id="31751" name="Rectangle 8"/>
          <p:cNvSpPr>
            <a:spLocks noChangeArrowheads="1"/>
          </p:cNvSpPr>
          <p:nvPr/>
        </p:nvSpPr>
        <p:spPr bwMode="auto">
          <a:xfrm>
            <a:off x="1971675" y="1225550"/>
            <a:ext cx="6194425" cy="4778375"/>
          </a:xfrm>
          <a:prstGeom prst="rect">
            <a:avLst/>
          </a:prstGeom>
          <a:solidFill>
            <a:srgbClr val="F1F4F7"/>
          </a:solidFill>
          <a:ln w="158750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tr-TR"/>
          </a:p>
        </p:txBody>
      </p:sp>
      <p:sp>
        <p:nvSpPr>
          <p:cNvPr id="31752" name="Rectangle 9"/>
          <p:cNvSpPr>
            <a:spLocks noChangeArrowheads="1"/>
          </p:cNvSpPr>
          <p:nvPr/>
        </p:nvSpPr>
        <p:spPr bwMode="auto">
          <a:xfrm>
            <a:off x="1971675" y="1225550"/>
            <a:ext cx="6194425" cy="4778375"/>
          </a:xfrm>
          <a:prstGeom prst="rect">
            <a:avLst/>
          </a:prstGeom>
          <a:solidFill>
            <a:srgbClr val="F0F2F5"/>
          </a:solidFill>
          <a:ln w="141288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tr-TR"/>
          </a:p>
        </p:txBody>
      </p:sp>
      <p:sp>
        <p:nvSpPr>
          <p:cNvPr id="31753" name="Rectangle 10"/>
          <p:cNvSpPr>
            <a:spLocks noChangeArrowheads="1"/>
          </p:cNvSpPr>
          <p:nvPr/>
        </p:nvSpPr>
        <p:spPr bwMode="auto">
          <a:xfrm>
            <a:off x="1971675" y="1225550"/>
            <a:ext cx="6194425" cy="4778375"/>
          </a:xfrm>
          <a:prstGeom prst="rect">
            <a:avLst/>
          </a:prstGeom>
          <a:solidFill>
            <a:srgbClr val="EEF1F4"/>
          </a:solidFill>
          <a:ln w="123825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tr-TR"/>
          </a:p>
        </p:txBody>
      </p:sp>
      <p:sp>
        <p:nvSpPr>
          <p:cNvPr id="31754" name="Rectangle 11"/>
          <p:cNvSpPr>
            <a:spLocks noChangeArrowheads="1"/>
          </p:cNvSpPr>
          <p:nvPr/>
        </p:nvSpPr>
        <p:spPr bwMode="auto">
          <a:xfrm>
            <a:off x="1971675" y="1225550"/>
            <a:ext cx="6194425" cy="4778375"/>
          </a:xfrm>
          <a:prstGeom prst="rect">
            <a:avLst/>
          </a:prstGeom>
          <a:solidFill>
            <a:srgbClr val="EDEFF3"/>
          </a:solidFill>
          <a:ln w="106363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tr-TR"/>
          </a:p>
        </p:txBody>
      </p:sp>
      <p:sp>
        <p:nvSpPr>
          <p:cNvPr id="31755" name="Rectangle 12"/>
          <p:cNvSpPr>
            <a:spLocks noChangeArrowheads="1"/>
          </p:cNvSpPr>
          <p:nvPr/>
        </p:nvSpPr>
        <p:spPr bwMode="auto">
          <a:xfrm>
            <a:off x="1971675" y="1225550"/>
            <a:ext cx="6194425" cy="4778375"/>
          </a:xfrm>
          <a:prstGeom prst="rect">
            <a:avLst/>
          </a:prstGeom>
          <a:solidFill>
            <a:srgbClr val="EBEEF2"/>
          </a:solidFill>
          <a:ln w="88900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tr-TR"/>
          </a:p>
        </p:txBody>
      </p:sp>
      <p:sp>
        <p:nvSpPr>
          <p:cNvPr id="31756" name="Rectangle 13"/>
          <p:cNvSpPr>
            <a:spLocks noChangeArrowheads="1"/>
          </p:cNvSpPr>
          <p:nvPr/>
        </p:nvSpPr>
        <p:spPr bwMode="auto">
          <a:xfrm>
            <a:off x="1971675" y="1225550"/>
            <a:ext cx="6194425" cy="4778375"/>
          </a:xfrm>
          <a:prstGeom prst="rect">
            <a:avLst/>
          </a:prstGeom>
          <a:solidFill>
            <a:srgbClr val="EAECF1"/>
          </a:solidFill>
          <a:ln w="69850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tr-TR"/>
          </a:p>
        </p:txBody>
      </p:sp>
      <p:sp>
        <p:nvSpPr>
          <p:cNvPr id="31757" name="Rectangle 14"/>
          <p:cNvSpPr>
            <a:spLocks noChangeArrowheads="1"/>
          </p:cNvSpPr>
          <p:nvPr/>
        </p:nvSpPr>
        <p:spPr bwMode="auto">
          <a:xfrm>
            <a:off x="1971675" y="1225550"/>
            <a:ext cx="6194425" cy="4778375"/>
          </a:xfrm>
          <a:prstGeom prst="rect">
            <a:avLst/>
          </a:prstGeom>
          <a:solidFill>
            <a:srgbClr val="E9EBF0"/>
          </a:solidFill>
          <a:ln w="52388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tr-TR"/>
          </a:p>
        </p:txBody>
      </p:sp>
      <p:sp>
        <p:nvSpPr>
          <p:cNvPr id="31758" name="Rectangle 15"/>
          <p:cNvSpPr>
            <a:spLocks noChangeArrowheads="1"/>
          </p:cNvSpPr>
          <p:nvPr/>
        </p:nvSpPr>
        <p:spPr bwMode="auto">
          <a:xfrm>
            <a:off x="1971675" y="1225550"/>
            <a:ext cx="6194425" cy="4778375"/>
          </a:xfrm>
          <a:prstGeom prst="rect">
            <a:avLst/>
          </a:prstGeom>
          <a:solidFill>
            <a:srgbClr val="E7EAEF"/>
          </a:solidFill>
          <a:ln w="3492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tr-TR"/>
          </a:p>
        </p:txBody>
      </p:sp>
      <p:sp>
        <p:nvSpPr>
          <p:cNvPr id="31759" name="Rectangle 16"/>
          <p:cNvSpPr>
            <a:spLocks noChangeArrowheads="1"/>
          </p:cNvSpPr>
          <p:nvPr/>
        </p:nvSpPr>
        <p:spPr bwMode="auto">
          <a:xfrm>
            <a:off x="1835696" y="1124744"/>
            <a:ext cx="6176963" cy="4759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tr-TR"/>
          </a:p>
        </p:txBody>
      </p:sp>
      <p:sp>
        <p:nvSpPr>
          <p:cNvPr id="31760" name="Freeform 17"/>
          <p:cNvSpPr>
            <a:spLocks/>
          </p:cNvSpPr>
          <p:nvPr/>
        </p:nvSpPr>
        <p:spPr bwMode="auto">
          <a:xfrm>
            <a:off x="1889125" y="1155700"/>
            <a:ext cx="6176963" cy="4759325"/>
          </a:xfrm>
          <a:custGeom>
            <a:avLst/>
            <a:gdLst>
              <a:gd name="T0" fmla="*/ 0 w 3891"/>
              <a:gd name="T1" fmla="*/ 0 h 2998"/>
              <a:gd name="T2" fmla="*/ 0 w 3891"/>
              <a:gd name="T3" fmla="*/ 2147483647 h 2998"/>
              <a:gd name="T4" fmla="*/ 2147483647 w 3891"/>
              <a:gd name="T5" fmla="*/ 2147483647 h 2998"/>
              <a:gd name="T6" fmla="*/ 0 60000 65536"/>
              <a:gd name="T7" fmla="*/ 0 60000 65536"/>
              <a:gd name="T8" fmla="*/ 0 60000 65536"/>
              <a:gd name="T9" fmla="*/ 0 w 3891"/>
              <a:gd name="T10" fmla="*/ 0 h 2998"/>
              <a:gd name="T11" fmla="*/ 3891 w 3891"/>
              <a:gd name="T12" fmla="*/ 2998 h 29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91" h="2998">
                <a:moveTo>
                  <a:pt x="0" y="0"/>
                </a:moveTo>
                <a:lnTo>
                  <a:pt x="0" y="2998"/>
                </a:lnTo>
                <a:lnTo>
                  <a:pt x="3891" y="2998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538642" name="Line 18"/>
          <p:cNvSpPr>
            <a:spLocks noChangeShapeType="1"/>
          </p:cNvSpPr>
          <p:nvPr/>
        </p:nvSpPr>
        <p:spPr bwMode="auto">
          <a:xfrm flipH="1">
            <a:off x="4089400" y="2617788"/>
            <a:ext cx="1235075" cy="1587"/>
          </a:xfrm>
          <a:prstGeom prst="line">
            <a:avLst/>
          </a:prstGeom>
          <a:noFill/>
          <a:ln w="17526">
            <a:solidFill>
              <a:srgbClr val="00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538643" name="Line 19"/>
          <p:cNvSpPr>
            <a:spLocks noChangeShapeType="1"/>
          </p:cNvSpPr>
          <p:nvPr/>
        </p:nvSpPr>
        <p:spPr bwMode="auto">
          <a:xfrm rot="10800000">
            <a:off x="3278188" y="6038850"/>
            <a:ext cx="811212" cy="1588"/>
          </a:xfrm>
          <a:prstGeom prst="line">
            <a:avLst/>
          </a:prstGeom>
          <a:noFill/>
          <a:ln w="17526">
            <a:solidFill>
              <a:srgbClr val="00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538644" name="Line 20"/>
          <p:cNvSpPr>
            <a:spLocks noChangeShapeType="1"/>
          </p:cNvSpPr>
          <p:nvPr/>
        </p:nvSpPr>
        <p:spPr bwMode="auto">
          <a:xfrm flipH="1" flipV="1">
            <a:off x="1614488" y="3490913"/>
            <a:ext cx="4762" cy="238125"/>
          </a:xfrm>
          <a:prstGeom prst="line">
            <a:avLst/>
          </a:prstGeom>
          <a:noFill/>
          <a:ln w="17526">
            <a:solidFill>
              <a:srgbClr val="00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1764" name="Rectangle 21"/>
          <p:cNvSpPr>
            <a:spLocks noChangeArrowheads="1"/>
          </p:cNvSpPr>
          <p:nvPr/>
        </p:nvSpPr>
        <p:spPr bwMode="auto">
          <a:xfrm>
            <a:off x="1128713" y="1100138"/>
            <a:ext cx="788987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 b="1" i="0">
                <a:solidFill>
                  <a:srgbClr val="000000"/>
                </a:solidFill>
              </a:rPr>
              <a:t>Price of</a:t>
            </a:r>
            <a:endParaRPr lang="en-US" sz="2400" i="0">
              <a:latin typeface="Times New Roman" pitchFamily="18" charset="0"/>
            </a:endParaRPr>
          </a:p>
        </p:txBody>
      </p:sp>
      <p:sp>
        <p:nvSpPr>
          <p:cNvPr id="31765" name="Rectangle 22"/>
          <p:cNvSpPr>
            <a:spLocks noChangeArrowheads="1"/>
          </p:cNvSpPr>
          <p:nvPr/>
        </p:nvSpPr>
        <p:spPr bwMode="auto">
          <a:xfrm>
            <a:off x="911225" y="1333500"/>
            <a:ext cx="1017588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 b="1" i="0">
                <a:solidFill>
                  <a:srgbClr val="000000"/>
                </a:solidFill>
              </a:rPr>
              <a:t>Ice-Cream</a:t>
            </a:r>
            <a:endParaRPr lang="en-US" sz="2400" i="0">
              <a:latin typeface="Times New Roman" pitchFamily="18" charset="0"/>
            </a:endParaRPr>
          </a:p>
        </p:txBody>
      </p:sp>
      <p:sp>
        <p:nvSpPr>
          <p:cNvPr id="31766" name="Rectangle 23"/>
          <p:cNvSpPr>
            <a:spLocks noChangeArrowheads="1"/>
          </p:cNvSpPr>
          <p:nvPr/>
        </p:nvSpPr>
        <p:spPr bwMode="auto">
          <a:xfrm>
            <a:off x="1350963" y="1566863"/>
            <a:ext cx="573087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 b="1" i="0">
                <a:solidFill>
                  <a:srgbClr val="000000"/>
                </a:solidFill>
              </a:rPr>
              <a:t>Cone</a:t>
            </a:r>
            <a:endParaRPr lang="en-US" sz="2400" i="0">
              <a:latin typeface="Times New Roman" pitchFamily="18" charset="0"/>
            </a:endParaRPr>
          </a:p>
        </p:txBody>
      </p:sp>
      <p:sp>
        <p:nvSpPr>
          <p:cNvPr id="31767" name="Rectangle 24"/>
          <p:cNvSpPr>
            <a:spLocks noChangeArrowheads="1"/>
          </p:cNvSpPr>
          <p:nvPr/>
        </p:nvSpPr>
        <p:spPr bwMode="auto">
          <a:xfrm>
            <a:off x="1830388" y="5957888"/>
            <a:ext cx="193675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 i="0">
                <a:solidFill>
                  <a:srgbClr val="000000"/>
                </a:solidFill>
              </a:rPr>
              <a:t>0</a:t>
            </a:r>
            <a:endParaRPr lang="en-US" sz="2400" i="0">
              <a:latin typeface="Times New Roman" pitchFamily="18" charset="0"/>
            </a:endParaRPr>
          </a:p>
        </p:txBody>
      </p:sp>
      <p:sp>
        <p:nvSpPr>
          <p:cNvPr id="31768" name="Rectangle 25"/>
          <p:cNvSpPr>
            <a:spLocks noChangeArrowheads="1"/>
          </p:cNvSpPr>
          <p:nvPr/>
        </p:nvSpPr>
        <p:spPr bwMode="auto">
          <a:xfrm>
            <a:off x="7005638" y="5953125"/>
            <a:ext cx="1157287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 b="1" i="0">
                <a:solidFill>
                  <a:srgbClr val="000000"/>
                </a:solidFill>
              </a:rPr>
              <a:t>Quantity of </a:t>
            </a:r>
            <a:endParaRPr lang="en-US" sz="2400" i="0">
              <a:latin typeface="Times New Roman" pitchFamily="18" charset="0"/>
            </a:endParaRPr>
          </a:p>
        </p:txBody>
      </p:sp>
      <p:sp>
        <p:nvSpPr>
          <p:cNvPr id="31769" name="Rectangle 26"/>
          <p:cNvSpPr>
            <a:spLocks noChangeArrowheads="1"/>
          </p:cNvSpPr>
          <p:nvPr/>
        </p:nvSpPr>
        <p:spPr bwMode="auto">
          <a:xfrm>
            <a:off x="6515100" y="6186488"/>
            <a:ext cx="1655763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 b="1" i="0">
                <a:solidFill>
                  <a:srgbClr val="000000"/>
                </a:solidFill>
              </a:rPr>
              <a:t>Ice-Cream Cones</a:t>
            </a:r>
            <a:endParaRPr lang="en-US" sz="2400" i="0">
              <a:latin typeface="Times New Roman" pitchFamily="18" charset="0"/>
            </a:endParaRP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2166938" y="2795588"/>
            <a:ext cx="4908550" cy="2362200"/>
            <a:chOff x="1365" y="1761"/>
            <a:chExt cx="3092" cy="1488"/>
          </a:xfrm>
        </p:grpSpPr>
        <p:sp>
          <p:nvSpPr>
            <p:cNvPr id="31813" name="Line 28"/>
            <p:cNvSpPr>
              <a:spLocks noChangeShapeType="1"/>
            </p:cNvSpPr>
            <p:nvPr/>
          </p:nvSpPr>
          <p:spPr bwMode="auto">
            <a:xfrm>
              <a:off x="1365" y="1761"/>
              <a:ext cx="2545" cy="1366"/>
            </a:xfrm>
            <a:prstGeom prst="line">
              <a:avLst/>
            </a:prstGeom>
            <a:noFill/>
            <a:ln w="52388">
              <a:solidFill>
                <a:srgbClr val="004C9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1814" name="Rectangle 29"/>
            <p:cNvSpPr>
              <a:spLocks noChangeArrowheads="1"/>
            </p:cNvSpPr>
            <p:nvPr/>
          </p:nvSpPr>
          <p:spPr bwMode="auto">
            <a:xfrm>
              <a:off x="3956" y="3083"/>
              <a:ext cx="501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 i="0">
                  <a:solidFill>
                    <a:srgbClr val="000000"/>
                  </a:solidFill>
                </a:rPr>
                <a:t>Demand</a:t>
              </a:r>
              <a:endParaRPr lang="en-US" sz="2400" i="0">
                <a:latin typeface="Times New Roman" pitchFamily="18" charset="0"/>
              </a:endParaRP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3368675" y="2982913"/>
            <a:ext cx="925513" cy="461962"/>
            <a:chOff x="2122" y="1879"/>
            <a:chExt cx="583" cy="291"/>
          </a:xfrm>
        </p:grpSpPr>
        <p:sp>
          <p:nvSpPr>
            <p:cNvPr id="31811" name="Rectangle 31"/>
            <p:cNvSpPr>
              <a:spLocks noChangeArrowheads="1"/>
            </p:cNvSpPr>
            <p:nvPr/>
          </p:nvSpPr>
          <p:spPr bwMode="auto">
            <a:xfrm>
              <a:off x="2291" y="1879"/>
              <a:ext cx="241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 i="0">
                  <a:solidFill>
                    <a:srgbClr val="000000"/>
                  </a:solidFill>
                </a:rPr>
                <a:t>New</a:t>
              </a:r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31812" name="Rectangle 32"/>
            <p:cNvSpPr>
              <a:spLocks noChangeArrowheads="1"/>
            </p:cNvSpPr>
            <p:nvPr/>
          </p:nvSpPr>
          <p:spPr bwMode="auto">
            <a:xfrm>
              <a:off x="2122" y="2026"/>
              <a:ext cx="58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 i="0">
                  <a:solidFill>
                    <a:srgbClr val="000000"/>
                  </a:solidFill>
                </a:rPr>
                <a:t>equilibrium</a:t>
              </a:r>
              <a:endParaRPr lang="en-US" sz="2400" i="0">
                <a:latin typeface="Times New Roman" pitchFamily="18" charset="0"/>
              </a:endParaRPr>
            </a:p>
          </p:txBody>
        </p:sp>
      </p:grpSp>
      <p:sp>
        <p:nvSpPr>
          <p:cNvPr id="538657" name="Rectangle 33"/>
          <p:cNvSpPr>
            <a:spLocks noChangeArrowheads="1"/>
          </p:cNvSpPr>
          <p:nvPr/>
        </p:nvSpPr>
        <p:spPr bwMode="auto">
          <a:xfrm>
            <a:off x="4303713" y="3717925"/>
            <a:ext cx="14239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 i="0">
                <a:solidFill>
                  <a:srgbClr val="000000"/>
                </a:solidFill>
              </a:rPr>
              <a:t>Initial equilibrium</a:t>
            </a:r>
            <a:endParaRPr lang="en-US" sz="2400" i="0">
              <a:latin typeface="Times New Roman" pitchFamily="18" charset="0"/>
            </a:endParaRPr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2519363" y="2117725"/>
            <a:ext cx="3459162" cy="3340100"/>
            <a:chOff x="1587" y="1334"/>
            <a:chExt cx="2179" cy="2104"/>
          </a:xfrm>
        </p:grpSpPr>
        <p:sp>
          <p:nvSpPr>
            <p:cNvPr id="31809" name="Line 35"/>
            <p:cNvSpPr>
              <a:spLocks noChangeShapeType="1"/>
            </p:cNvSpPr>
            <p:nvPr/>
          </p:nvSpPr>
          <p:spPr bwMode="auto">
            <a:xfrm flipH="1">
              <a:off x="1587" y="1438"/>
              <a:ext cx="2023" cy="2000"/>
            </a:xfrm>
            <a:prstGeom prst="line">
              <a:avLst/>
            </a:prstGeom>
            <a:noFill/>
            <a:ln w="52388">
              <a:solidFill>
                <a:srgbClr val="004C9F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1810" name="Rectangle 36"/>
            <p:cNvSpPr>
              <a:spLocks noChangeArrowheads="1"/>
            </p:cNvSpPr>
            <p:nvPr/>
          </p:nvSpPr>
          <p:spPr bwMode="auto">
            <a:xfrm>
              <a:off x="3642" y="1334"/>
              <a:ext cx="12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S</a:t>
              </a:r>
              <a:r>
                <a:rPr lang="en-US" sz="1500" i="0" baseline="-25000">
                  <a:solidFill>
                    <a:srgbClr val="000000"/>
                  </a:solidFill>
                </a:rPr>
                <a:t>1</a:t>
              </a:r>
              <a:endParaRPr lang="en-US" sz="2400" i="0">
                <a:latin typeface="Times New Roman" pitchFamily="18" charset="0"/>
              </a:endParaRPr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2130425" y="1854200"/>
            <a:ext cx="2614613" cy="2527300"/>
            <a:chOff x="1342" y="1168"/>
            <a:chExt cx="1647" cy="1592"/>
          </a:xfrm>
        </p:grpSpPr>
        <p:sp>
          <p:nvSpPr>
            <p:cNvPr id="31807" name="Line 38"/>
            <p:cNvSpPr>
              <a:spLocks noChangeShapeType="1"/>
            </p:cNvSpPr>
            <p:nvPr/>
          </p:nvSpPr>
          <p:spPr bwMode="auto">
            <a:xfrm flipH="1">
              <a:off x="1342" y="1272"/>
              <a:ext cx="1501" cy="1488"/>
            </a:xfrm>
            <a:prstGeom prst="line">
              <a:avLst/>
            </a:prstGeom>
            <a:noFill/>
            <a:ln w="52388">
              <a:solidFill>
                <a:srgbClr val="5F161D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1808" name="Rectangle 39"/>
            <p:cNvSpPr>
              <a:spLocks noChangeArrowheads="1"/>
            </p:cNvSpPr>
            <p:nvPr/>
          </p:nvSpPr>
          <p:spPr bwMode="auto">
            <a:xfrm>
              <a:off x="2865" y="1168"/>
              <a:ext cx="12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</a:rPr>
                <a:t>S</a:t>
              </a:r>
              <a:r>
                <a:rPr lang="en-US" sz="1500" i="0" baseline="-25000">
                  <a:solidFill>
                    <a:srgbClr val="000000"/>
                  </a:solidFill>
                </a:rPr>
                <a:t>2</a:t>
              </a:r>
              <a:endParaRPr lang="en-US" sz="2400" i="0">
                <a:latin typeface="Times New Roman" pitchFamily="18" charset="0"/>
              </a:endParaRPr>
            </a:p>
          </p:txBody>
        </p:sp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419100" y="3659188"/>
            <a:ext cx="1398588" cy="1481137"/>
            <a:chOff x="264" y="2305"/>
            <a:chExt cx="881" cy="933"/>
          </a:xfrm>
        </p:grpSpPr>
        <p:sp>
          <p:nvSpPr>
            <p:cNvPr id="31799" name="Line 41"/>
            <p:cNvSpPr>
              <a:spLocks noChangeShapeType="1"/>
            </p:cNvSpPr>
            <p:nvPr/>
          </p:nvSpPr>
          <p:spPr bwMode="auto">
            <a:xfrm flipV="1">
              <a:off x="598" y="2305"/>
              <a:ext cx="378" cy="30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7" name="Group 42"/>
            <p:cNvGrpSpPr>
              <a:grpSpLocks/>
            </p:cNvGrpSpPr>
            <p:nvPr/>
          </p:nvGrpSpPr>
          <p:grpSpPr bwMode="auto">
            <a:xfrm>
              <a:off x="264" y="2593"/>
              <a:ext cx="881" cy="645"/>
              <a:chOff x="264" y="2593"/>
              <a:chExt cx="881" cy="645"/>
            </a:xfrm>
          </p:grpSpPr>
          <p:sp>
            <p:nvSpPr>
              <p:cNvPr id="31801" name="Rectangle 43"/>
              <p:cNvSpPr>
                <a:spLocks noChangeArrowheads="1"/>
              </p:cNvSpPr>
              <p:nvPr/>
            </p:nvSpPr>
            <p:spPr bwMode="auto">
              <a:xfrm>
                <a:off x="264" y="2593"/>
                <a:ext cx="867" cy="645"/>
              </a:xfrm>
              <a:prstGeom prst="rect">
                <a:avLst/>
              </a:prstGeom>
              <a:solidFill>
                <a:srgbClr val="E1E5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tr-TR"/>
              </a:p>
            </p:txBody>
          </p:sp>
          <p:grpSp>
            <p:nvGrpSpPr>
              <p:cNvPr id="8" name="Group 44"/>
              <p:cNvGrpSpPr>
                <a:grpSpLocks/>
              </p:cNvGrpSpPr>
              <p:nvPr/>
            </p:nvGrpSpPr>
            <p:grpSpPr bwMode="auto">
              <a:xfrm>
                <a:off x="309" y="2631"/>
                <a:ext cx="836" cy="607"/>
                <a:chOff x="309" y="2631"/>
                <a:chExt cx="836" cy="607"/>
              </a:xfrm>
            </p:grpSpPr>
            <p:sp>
              <p:nvSpPr>
                <p:cNvPr id="31803" name="Rectangle 45"/>
                <p:cNvSpPr>
                  <a:spLocks noChangeArrowheads="1"/>
                </p:cNvSpPr>
                <p:nvPr/>
              </p:nvSpPr>
              <p:spPr bwMode="auto">
                <a:xfrm>
                  <a:off x="309" y="2631"/>
                  <a:ext cx="836" cy="1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lang="en-US" sz="1500" i="0">
                      <a:solidFill>
                        <a:srgbClr val="000000"/>
                      </a:solidFill>
                    </a:rPr>
                    <a:t>2. . . . resulting</a:t>
                  </a:r>
                  <a:endParaRPr lang="en-US" sz="2400" i="0">
                    <a:latin typeface="Times New Roman" pitchFamily="18" charset="0"/>
                  </a:endParaRPr>
                </a:p>
              </p:txBody>
            </p:sp>
            <p:sp>
              <p:nvSpPr>
                <p:cNvPr id="31804" name="Rectangle 46"/>
                <p:cNvSpPr>
                  <a:spLocks noChangeArrowheads="1"/>
                </p:cNvSpPr>
                <p:nvPr/>
              </p:nvSpPr>
              <p:spPr bwMode="auto">
                <a:xfrm>
                  <a:off x="309" y="2778"/>
                  <a:ext cx="604" cy="1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lang="en-US" sz="1500" i="0">
                      <a:solidFill>
                        <a:srgbClr val="000000"/>
                      </a:solidFill>
                    </a:rPr>
                    <a:t>in a higher</a:t>
                  </a:r>
                  <a:endParaRPr lang="en-US" sz="2400" i="0">
                    <a:latin typeface="Times New Roman" pitchFamily="18" charset="0"/>
                  </a:endParaRPr>
                </a:p>
              </p:txBody>
            </p:sp>
            <p:sp>
              <p:nvSpPr>
                <p:cNvPr id="31805" name="Rectangle 47"/>
                <p:cNvSpPr>
                  <a:spLocks noChangeArrowheads="1"/>
                </p:cNvSpPr>
                <p:nvPr/>
              </p:nvSpPr>
              <p:spPr bwMode="auto">
                <a:xfrm>
                  <a:off x="309" y="2925"/>
                  <a:ext cx="630" cy="1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lang="en-US" sz="1500" i="0">
                      <a:solidFill>
                        <a:srgbClr val="000000"/>
                      </a:solidFill>
                    </a:rPr>
                    <a:t>price of ice</a:t>
                  </a:r>
                  <a:endParaRPr lang="en-US" sz="2400" i="0">
                    <a:latin typeface="Times New Roman" pitchFamily="18" charset="0"/>
                  </a:endParaRPr>
                </a:p>
              </p:txBody>
            </p:sp>
            <p:sp>
              <p:nvSpPr>
                <p:cNvPr id="31806" name="Rectangle 48"/>
                <p:cNvSpPr>
                  <a:spLocks noChangeArrowheads="1"/>
                </p:cNvSpPr>
                <p:nvPr/>
              </p:nvSpPr>
              <p:spPr bwMode="auto">
                <a:xfrm>
                  <a:off x="309" y="3072"/>
                  <a:ext cx="582" cy="1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lang="en-US" sz="1500" i="0">
                      <a:solidFill>
                        <a:srgbClr val="000000"/>
                      </a:solidFill>
                    </a:rPr>
                    <a:t>cream . . .</a:t>
                  </a:r>
                  <a:endParaRPr lang="en-US" sz="2400" i="0">
                    <a:latin typeface="Times New Roman" pitchFamily="18" charset="0"/>
                  </a:endParaRPr>
                </a:p>
              </p:txBody>
            </p:sp>
          </p:grpSp>
        </p:grpSp>
      </p:grp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5360993" y="1196977"/>
            <a:ext cx="2667002" cy="787401"/>
            <a:chOff x="3377" y="754"/>
            <a:chExt cx="1680" cy="496"/>
          </a:xfrm>
        </p:grpSpPr>
        <p:sp>
          <p:nvSpPr>
            <p:cNvPr id="31795" name="Rectangle 51"/>
            <p:cNvSpPr>
              <a:spLocks noChangeArrowheads="1"/>
            </p:cNvSpPr>
            <p:nvPr/>
          </p:nvSpPr>
          <p:spPr bwMode="auto">
            <a:xfrm>
              <a:off x="3377" y="754"/>
              <a:ext cx="1680" cy="496"/>
            </a:xfrm>
            <a:prstGeom prst="rect">
              <a:avLst/>
            </a:prstGeom>
            <a:solidFill>
              <a:srgbClr val="E1E5E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tr-TR"/>
            </a:p>
          </p:txBody>
        </p:sp>
        <p:sp>
          <p:nvSpPr>
            <p:cNvPr id="31796" name="Rectangle 52"/>
            <p:cNvSpPr>
              <a:spLocks noChangeArrowheads="1"/>
            </p:cNvSpPr>
            <p:nvPr/>
          </p:nvSpPr>
          <p:spPr bwMode="auto">
            <a:xfrm>
              <a:off x="3408" y="798"/>
              <a:ext cx="1394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 i="0" dirty="0">
                  <a:solidFill>
                    <a:srgbClr val="000000"/>
                  </a:solidFill>
                </a:rPr>
                <a:t>1.There is  an increase in the</a:t>
              </a:r>
              <a:endParaRPr lang="en-US" sz="2400" i="0" dirty="0">
                <a:latin typeface="Times New Roman" pitchFamily="18" charset="0"/>
              </a:endParaRPr>
            </a:p>
          </p:txBody>
        </p:sp>
        <p:sp>
          <p:nvSpPr>
            <p:cNvPr id="31797" name="Rectangle 53"/>
            <p:cNvSpPr>
              <a:spLocks noChangeArrowheads="1"/>
            </p:cNvSpPr>
            <p:nvPr/>
          </p:nvSpPr>
          <p:spPr bwMode="auto">
            <a:xfrm>
              <a:off x="3408" y="945"/>
              <a:ext cx="139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 i="0" dirty="0">
                  <a:solidFill>
                    <a:srgbClr val="000000"/>
                  </a:solidFill>
                </a:rPr>
                <a:t>price of sugar (a major input</a:t>
              </a:r>
              <a:endParaRPr lang="en-US" sz="2400" i="0" dirty="0">
                <a:latin typeface="Times New Roman" pitchFamily="18" charset="0"/>
              </a:endParaRPr>
            </a:p>
          </p:txBody>
        </p:sp>
        <p:sp>
          <p:nvSpPr>
            <p:cNvPr id="31798" name="Rectangle 54"/>
            <p:cNvSpPr>
              <a:spLocks noChangeArrowheads="1"/>
            </p:cNvSpPr>
            <p:nvPr/>
          </p:nvSpPr>
          <p:spPr bwMode="auto">
            <a:xfrm>
              <a:off x="3408" y="1092"/>
              <a:ext cx="1516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 dirty="0">
                  <a:solidFill>
                    <a:srgbClr val="000000"/>
                  </a:solidFill>
                </a:rPr>
                <a:t>In the production o</a:t>
              </a:r>
              <a:r>
                <a:rPr lang="en-US" sz="1500" i="0" dirty="0">
                  <a:solidFill>
                    <a:srgbClr val="000000"/>
                  </a:solidFill>
                </a:rPr>
                <a:t>f ice cream)</a:t>
              </a:r>
              <a:endParaRPr lang="en-US" sz="2400" i="0" dirty="0">
                <a:latin typeface="Times New Roman" pitchFamily="18" charset="0"/>
              </a:endParaRPr>
            </a:p>
          </p:txBody>
        </p:sp>
      </p:grpSp>
      <p:grpSp>
        <p:nvGrpSpPr>
          <p:cNvPr id="10" name="Group 55"/>
          <p:cNvGrpSpPr>
            <a:grpSpLocks/>
          </p:cNvGrpSpPr>
          <p:nvPr/>
        </p:nvGrpSpPr>
        <p:grpSpPr bwMode="auto">
          <a:xfrm>
            <a:off x="3667125" y="6073775"/>
            <a:ext cx="2293938" cy="635000"/>
            <a:chOff x="2310" y="3826"/>
            <a:chExt cx="1445" cy="400"/>
          </a:xfrm>
        </p:grpSpPr>
        <p:sp>
          <p:nvSpPr>
            <p:cNvPr id="31788" name="Line 56"/>
            <p:cNvSpPr>
              <a:spLocks noChangeShapeType="1"/>
            </p:cNvSpPr>
            <p:nvPr/>
          </p:nvSpPr>
          <p:spPr bwMode="auto">
            <a:xfrm>
              <a:off x="2310" y="3826"/>
              <a:ext cx="433" cy="14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1789" name="Rectangle 57"/>
            <p:cNvSpPr>
              <a:spLocks noChangeArrowheads="1"/>
            </p:cNvSpPr>
            <p:nvPr/>
          </p:nvSpPr>
          <p:spPr bwMode="auto">
            <a:xfrm>
              <a:off x="2732" y="3882"/>
              <a:ext cx="1023" cy="344"/>
            </a:xfrm>
            <a:prstGeom prst="rect">
              <a:avLst/>
            </a:prstGeom>
            <a:solidFill>
              <a:srgbClr val="E1E5E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tr-TR"/>
            </a:p>
          </p:txBody>
        </p:sp>
        <p:sp>
          <p:nvSpPr>
            <p:cNvPr id="31790" name="Rectangle 58"/>
            <p:cNvSpPr>
              <a:spLocks noChangeArrowheads="1"/>
            </p:cNvSpPr>
            <p:nvPr/>
          </p:nvSpPr>
          <p:spPr bwMode="auto">
            <a:xfrm>
              <a:off x="2763" y="3907"/>
              <a:ext cx="155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 i="0">
                  <a:solidFill>
                    <a:srgbClr val="000000"/>
                  </a:solidFill>
                </a:rPr>
                <a:t>3.</a:t>
              </a:r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31791" name="Rectangle 59"/>
            <p:cNvSpPr>
              <a:spLocks noChangeArrowheads="1"/>
            </p:cNvSpPr>
            <p:nvPr/>
          </p:nvSpPr>
          <p:spPr bwMode="auto">
            <a:xfrm>
              <a:off x="2862" y="3907"/>
              <a:ext cx="287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 i="0">
                  <a:solidFill>
                    <a:srgbClr val="000000"/>
                  </a:solidFill>
                </a:rPr>
                <a:t> . . . </a:t>
              </a:r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31792" name="Rectangle 60"/>
            <p:cNvSpPr>
              <a:spLocks noChangeArrowheads="1"/>
            </p:cNvSpPr>
            <p:nvPr/>
          </p:nvSpPr>
          <p:spPr bwMode="auto">
            <a:xfrm>
              <a:off x="3091" y="3907"/>
              <a:ext cx="656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 i="0">
                  <a:solidFill>
                    <a:srgbClr val="000000"/>
                  </a:solidFill>
                </a:rPr>
                <a:t>and a lower</a:t>
              </a:r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31793" name="Rectangle 61"/>
            <p:cNvSpPr>
              <a:spLocks noChangeArrowheads="1"/>
            </p:cNvSpPr>
            <p:nvPr/>
          </p:nvSpPr>
          <p:spPr bwMode="auto">
            <a:xfrm>
              <a:off x="2763" y="4054"/>
              <a:ext cx="748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 i="0">
                  <a:solidFill>
                    <a:srgbClr val="000000"/>
                  </a:solidFill>
                </a:rPr>
                <a:t>quantity sold.</a:t>
              </a:r>
              <a:endParaRPr lang="en-US" sz="2400" i="0">
                <a:latin typeface="Times New Roman" pitchFamily="18" charset="0"/>
              </a:endParaRPr>
            </a:p>
          </p:txBody>
        </p:sp>
      </p:grpSp>
      <p:grpSp>
        <p:nvGrpSpPr>
          <p:cNvPr id="11" name="Group 62"/>
          <p:cNvGrpSpPr>
            <a:grpSpLocks/>
          </p:cNvGrpSpPr>
          <p:nvPr/>
        </p:nvGrpSpPr>
        <p:grpSpPr bwMode="auto">
          <a:xfrm>
            <a:off x="1449388" y="3778250"/>
            <a:ext cx="2836862" cy="2443163"/>
            <a:chOff x="913" y="2380"/>
            <a:chExt cx="1787" cy="1539"/>
          </a:xfrm>
        </p:grpSpPr>
        <p:sp>
          <p:nvSpPr>
            <p:cNvPr id="31784" name="Freeform 63"/>
            <p:cNvSpPr>
              <a:spLocks/>
            </p:cNvSpPr>
            <p:nvPr/>
          </p:nvSpPr>
          <p:spPr bwMode="auto">
            <a:xfrm>
              <a:off x="1209" y="2427"/>
              <a:ext cx="1401" cy="1299"/>
            </a:xfrm>
            <a:custGeom>
              <a:avLst/>
              <a:gdLst>
                <a:gd name="T0" fmla="*/ 0 w 1401"/>
                <a:gd name="T1" fmla="*/ 0 h 1299"/>
                <a:gd name="T2" fmla="*/ 1401 w 1401"/>
                <a:gd name="T3" fmla="*/ 0 h 1299"/>
                <a:gd name="T4" fmla="*/ 1401 w 1401"/>
                <a:gd name="T5" fmla="*/ 1299 h 1299"/>
                <a:gd name="T6" fmla="*/ 0 60000 65536"/>
                <a:gd name="T7" fmla="*/ 0 60000 65536"/>
                <a:gd name="T8" fmla="*/ 0 60000 65536"/>
                <a:gd name="T9" fmla="*/ 0 w 1401"/>
                <a:gd name="T10" fmla="*/ 0 h 1299"/>
                <a:gd name="T11" fmla="*/ 1401 w 1401"/>
                <a:gd name="T12" fmla="*/ 1299 h 12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1" h="1299">
                  <a:moveTo>
                    <a:pt x="0" y="0"/>
                  </a:moveTo>
                  <a:lnTo>
                    <a:pt x="1401" y="0"/>
                  </a:lnTo>
                  <a:lnTo>
                    <a:pt x="1401" y="1299"/>
                  </a:lnTo>
                </a:path>
              </a:pathLst>
            </a:custGeom>
            <a:noFill/>
            <a:ln w="17463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1785" name="Oval 64"/>
            <p:cNvSpPr>
              <a:spLocks noChangeArrowheads="1"/>
            </p:cNvSpPr>
            <p:nvPr/>
          </p:nvSpPr>
          <p:spPr bwMode="auto">
            <a:xfrm>
              <a:off x="2576" y="2394"/>
              <a:ext cx="78" cy="6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tr-TR"/>
            </a:p>
          </p:txBody>
        </p:sp>
        <p:sp>
          <p:nvSpPr>
            <p:cNvPr id="31786" name="Rectangle 65"/>
            <p:cNvSpPr>
              <a:spLocks noChangeArrowheads="1"/>
            </p:cNvSpPr>
            <p:nvPr/>
          </p:nvSpPr>
          <p:spPr bwMode="auto">
            <a:xfrm>
              <a:off x="913" y="2380"/>
              <a:ext cx="287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 i="0">
                  <a:solidFill>
                    <a:srgbClr val="000000"/>
                  </a:solidFill>
                </a:rPr>
                <a:t>2.00</a:t>
              </a:r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31787" name="Rectangle 66"/>
            <p:cNvSpPr>
              <a:spLocks noChangeArrowheads="1"/>
            </p:cNvSpPr>
            <p:nvPr/>
          </p:nvSpPr>
          <p:spPr bwMode="auto">
            <a:xfrm>
              <a:off x="2578" y="3753"/>
              <a:ext cx="122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 i="0">
                  <a:solidFill>
                    <a:srgbClr val="000000"/>
                  </a:solidFill>
                </a:rPr>
                <a:t>7</a:t>
              </a:r>
              <a:endParaRPr lang="en-US" sz="2400" i="0">
                <a:latin typeface="Times New Roman" pitchFamily="18" charset="0"/>
              </a:endParaRPr>
            </a:p>
          </p:txBody>
        </p:sp>
      </p:grpSp>
      <p:grpSp>
        <p:nvGrpSpPr>
          <p:cNvPr id="12" name="Group 67"/>
          <p:cNvGrpSpPr>
            <a:grpSpLocks/>
          </p:cNvGrpSpPr>
          <p:nvPr/>
        </p:nvGrpSpPr>
        <p:grpSpPr bwMode="auto">
          <a:xfrm>
            <a:off x="1344613" y="3241675"/>
            <a:ext cx="1978025" cy="2979738"/>
            <a:chOff x="847" y="2042"/>
            <a:chExt cx="1246" cy="1877"/>
          </a:xfrm>
        </p:grpSpPr>
        <p:sp>
          <p:nvSpPr>
            <p:cNvPr id="31780" name="Freeform 68"/>
            <p:cNvSpPr>
              <a:spLocks/>
            </p:cNvSpPr>
            <p:nvPr/>
          </p:nvSpPr>
          <p:spPr bwMode="auto">
            <a:xfrm>
              <a:off x="1198" y="2105"/>
              <a:ext cx="811" cy="1621"/>
            </a:xfrm>
            <a:custGeom>
              <a:avLst/>
              <a:gdLst>
                <a:gd name="T0" fmla="*/ 0 w 811"/>
                <a:gd name="T1" fmla="*/ 0 h 1621"/>
                <a:gd name="T2" fmla="*/ 811 w 811"/>
                <a:gd name="T3" fmla="*/ 0 h 1621"/>
                <a:gd name="T4" fmla="*/ 811 w 811"/>
                <a:gd name="T5" fmla="*/ 1621 h 1621"/>
                <a:gd name="T6" fmla="*/ 0 60000 65536"/>
                <a:gd name="T7" fmla="*/ 0 60000 65536"/>
                <a:gd name="T8" fmla="*/ 0 60000 65536"/>
                <a:gd name="T9" fmla="*/ 0 w 811"/>
                <a:gd name="T10" fmla="*/ 0 h 1621"/>
                <a:gd name="T11" fmla="*/ 811 w 811"/>
                <a:gd name="T12" fmla="*/ 1621 h 16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1" h="1621">
                  <a:moveTo>
                    <a:pt x="0" y="0"/>
                  </a:moveTo>
                  <a:lnTo>
                    <a:pt x="811" y="0"/>
                  </a:lnTo>
                  <a:lnTo>
                    <a:pt x="811" y="1621"/>
                  </a:lnTo>
                </a:path>
              </a:pathLst>
            </a:custGeom>
            <a:noFill/>
            <a:ln w="17463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1781" name="Oval 69"/>
            <p:cNvSpPr>
              <a:spLocks noChangeArrowheads="1"/>
            </p:cNvSpPr>
            <p:nvPr/>
          </p:nvSpPr>
          <p:spPr bwMode="auto">
            <a:xfrm>
              <a:off x="1965" y="2060"/>
              <a:ext cx="78" cy="7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tr-TR"/>
            </a:p>
          </p:txBody>
        </p:sp>
        <p:sp>
          <p:nvSpPr>
            <p:cNvPr id="31782" name="Rectangle 70"/>
            <p:cNvSpPr>
              <a:spLocks noChangeArrowheads="1"/>
            </p:cNvSpPr>
            <p:nvPr/>
          </p:nvSpPr>
          <p:spPr bwMode="auto">
            <a:xfrm>
              <a:off x="847" y="2042"/>
              <a:ext cx="354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 i="0">
                  <a:solidFill>
                    <a:srgbClr val="000000"/>
                  </a:solidFill>
                </a:rPr>
                <a:t>$2.50</a:t>
              </a:r>
              <a:endParaRPr lang="en-US" sz="2400" i="0">
                <a:latin typeface="Times New Roman" pitchFamily="18" charset="0"/>
              </a:endParaRPr>
            </a:p>
          </p:txBody>
        </p:sp>
        <p:sp>
          <p:nvSpPr>
            <p:cNvPr id="31783" name="Rectangle 71"/>
            <p:cNvSpPr>
              <a:spLocks noChangeArrowheads="1"/>
            </p:cNvSpPr>
            <p:nvPr/>
          </p:nvSpPr>
          <p:spPr bwMode="auto">
            <a:xfrm>
              <a:off x="1971" y="3753"/>
              <a:ext cx="122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 i="0">
                  <a:solidFill>
                    <a:srgbClr val="000000"/>
                  </a:solidFill>
                </a:rPr>
                <a:t>4</a:t>
              </a:r>
              <a:endParaRPr lang="en-US" sz="2400" i="0">
                <a:latin typeface="Times New Roman" pitchFamily="18" charset="0"/>
              </a:endParaRPr>
            </a:p>
          </p:txBody>
        </p:sp>
      </p:grpSp>
      <p:cxnSp>
        <p:nvCxnSpPr>
          <p:cNvPr id="75" name="Straight Connector 74"/>
          <p:cNvCxnSpPr/>
          <p:nvPr/>
        </p:nvCxnSpPr>
        <p:spPr>
          <a:xfrm>
            <a:off x="2699792" y="3861048"/>
            <a:ext cx="0" cy="208823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Left Brace 76"/>
          <p:cNvSpPr/>
          <p:nvPr/>
        </p:nvSpPr>
        <p:spPr>
          <a:xfrm rot="16200000" flipV="1">
            <a:off x="3275856" y="3284984"/>
            <a:ext cx="288032" cy="144016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8" name="TextBox 77"/>
          <p:cNvSpPr txBox="1"/>
          <p:nvPr/>
        </p:nvSpPr>
        <p:spPr>
          <a:xfrm>
            <a:off x="1979712" y="1628800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Excess demand, shortage</a:t>
            </a:r>
            <a:endParaRPr lang="tr-TR" sz="1600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3347864" y="1916832"/>
            <a:ext cx="0" cy="20162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39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3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8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38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3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42" grpId="0" animBg="1"/>
      <p:bldP spid="538644" grpId="0" animBg="1"/>
      <p:bldP spid="77" grpId="0" animBg="1"/>
      <p:bldP spid="7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/>
              <a:t>Again, prices communicate 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60463"/>
            <a:ext cx="8229600" cy="5197475"/>
          </a:xfrm>
        </p:spPr>
        <p:txBody>
          <a:bodyPr rtlCol="0"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400" dirty="0"/>
              <a:t>Ice-cream production is now more costly.</a:t>
            </a:r>
          </a:p>
          <a:p>
            <a:pPr marL="457200" indent="-4572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400" dirty="0"/>
              <a:t>Demand must be reduced.</a:t>
            </a:r>
          </a:p>
          <a:p>
            <a:pPr marL="457200" indent="-4572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400" dirty="0"/>
              <a:t>How can you make the buyers reduce their consumption?</a:t>
            </a:r>
          </a:p>
          <a:p>
            <a:pPr marL="457200" indent="-4572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400" dirty="0"/>
              <a:t>They are self interested, they respond to prices: </a:t>
            </a:r>
          </a:p>
          <a:p>
            <a:pPr marL="457200" indent="-4572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400" dirty="0"/>
              <a:t>Higher prices will make them consume less.</a:t>
            </a:r>
          </a:p>
          <a:p>
            <a:pPr marL="457200" indent="-4572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400" dirty="0"/>
              <a:t>As the price of ice-cream rises, buyers will reduce their quantity demanded and substitute towards other goods.</a:t>
            </a:r>
            <a:endParaRPr lang="tr-TR" sz="2400" dirty="0"/>
          </a:p>
          <a:p>
            <a:pPr marL="457200" indent="-4572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400" dirty="0"/>
              <a:t>Buyers find out about the relative scarcity of a good through its price.</a:t>
            </a:r>
            <a:endParaRPr lang="tr-TR" sz="2400" dirty="0"/>
          </a:p>
          <a:p>
            <a:pPr marL="457200" indent="-4572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400" dirty="0"/>
              <a:t>Each individual buyer then decides what to do him/herself; decision making is decentralized.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39683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7456970" cy="504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2648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real world application</a:t>
            </a:r>
            <a:br>
              <a:rPr lang="en-US" dirty="0"/>
            </a:br>
            <a:r>
              <a:rPr lang="en-US" dirty="0"/>
              <a:t> World food prices</a:t>
            </a:r>
            <a:endParaRPr lang="tr-T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53195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pPr defTabSz="914400"/>
            <a:r>
              <a:rPr lang="tr-TR" sz="4000">
                <a:solidFill>
                  <a:srgbClr val="696464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Food Price Increases</a:t>
            </a:r>
            <a:endParaRPr lang="tr-TR"/>
          </a:p>
        </p:txBody>
      </p:sp>
      <p:sp>
        <p:nvSpPr>
          <p:cNvPr id="8194" name="Rectangle 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noFill/>
          <a:ln w="12700" cap="flat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180975" indent="-180975">
              <a:spcBef>
                <a:spcPts val="500"/>
              </a:spcBef>
              <a:buClr>
                <a:srgbClr val="D34817"/>
              </a:buClr>
              <a:buSzPct val="85000"/>
              <a:buFont typeface="Wingdings 2" pitchFamily="18" charset="2"/>
              <a:buChar char="•"/>
            </a:pPr>
            <a:r>
              <a:rPr lang="tr-TR" sz="2600">
                <a:latin typeface="Arial" pitchFamily="34" charset="0"/>
                <a:cs typeface="Arial" pitchFamily="34" charset="0"/>
                <a:sym typeface="Arial" pitchFamily="34" charset="0"/>
              </a:rPr>
              <a:t>The FAO food price index which covers the prices of the most important food commodities showed a price increase of 71% during the 15 months between the end of 2006 and March 2008. </a:t>
            </a:r>
          </a:p>
          <a:p>
            <a:pPr marL="180975" indent="-180975">
              <a:spcBef>
                <a:spcPts val="500"/>
              </a:spcBef>
              <a:buClr>
                <a:srgbClr val="D34817"/>
              </a:buClr>
              <a:buFont typeface="Wingdings 2" pitchFamily="18" charset="2"/>
              <a:buNone/>
            </a:pPr>
            <a:endParaRPr lang="tr-TR" sz="2600">
              <a:latin typeface="Arial" pitchFamily="34" charset="0"/>
              <a:cs typeface="Arial" pitchFamily="34" charset="0"/>
              <a:sym typeface="Arial" pitchFamily="34" charset="0"/>
            </a:endParaRPr>
          </a:p>
          <a:p>
            <a:pPr marL="180975" indent="-180975">
              <a:spcBef>
                <a:spcPts val="500"/>
              </a:spcBef>
              <a:buClr>
                <a:srgbClr val="D34817"/>
              </a:buClr>
              <a:buSzPct val="85000"/>
              <a:buFont typeface="Wingdings 2" pitchFamily="18" charset="2"/>
              <a:buChar char="•"/>
            </a:pPr>
            <a:r>
              <a:rPr lang="tr-TR" sz="2600">
                <a:latin typeface="Arial" pitchFamily="34" charset="0"/>
                <a:cs typeface="Arial" pitchFamily="34" charset="0"/>
                <a:sym typeface="Arial" pitchFamily="34" charset="0"/>
              </a:rPr>
              <a:t>The increase was particularly dramatic for rice and cereals where the prices sky-rocketed to a peak of 126% in this time period. 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431669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Defending the law of supply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Revenue is the unit price of the product multiplied by the amount sold.  (If you sell 5 units at a unit price of $3, your revenue will be $15.)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A change in price changes revenues and hence profits, so it is a major determinant of the amount sellers will want to sell.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Because a higher price leads to higher profit, and a higher profit leads to a larger amount that sellers will want to sell, we expect that a greater quantity is supplied when the price is higher.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Thus, the relationship between quantity that sellers will sell and price should be direct or positive.</a:t>
            </a:r>
          </a:p>
        </p:txBody>
      </p:sp>
    </p:spTree>
    <p:extLst>
      <p:ext uri="{BB962C8B-B14F-4D97-AF65-F5344CB8AC3E}">
        <p14:creationId xmlns:p14="http://schemas.microsoft.com/office/powerpoint/2010/main" val="158860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 fontScale="90000"/>
          </a:bodyPr>
          <a:lstStyle/>
          <a:p>
            <a:pPr defTabSz="914400"/>
            <a:r>
              <a:rPr lang="tr-TR" sz="4000" dirty="0" err="1">
                <a:solidFill>
                  <a:srgbClr val="696464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Food</a:t>
            </a:r>
            <a:r>
              <a:rPr lang="tr-TR" sz="4000" dirty="0">
                <a:solidFill>
                  <a:srgbClr val="696464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dirty="0" err="1">
                <a:solidFill>
                  <a:srgbClr val="696464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p</a:t>
            </a:r>
            <a:r>
              <a:rPr lang="tr-TR" sz="4000" dirty="0" err="1">
                <a:solidFill>
                  <a:srgbClr val="696464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rice</a:t>
            </a:r>
            <a:r>
              <a:rPr lang="tr-TR" sz="4000" dirty="0">
                <a:solidFill>
                  <a:srgbClr val="696464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dirty="0" err="1">
                <a:solidFill>
                  <a:srgbClr val="696464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i</a:t>
            </a:r>
            <a:r>
              <a:rPr lang="tr-TR" sz="4000" dirty="0" err="1">
                <a:solidFill>
                  <a:srgbClr val="696464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ncreases</a:t>
            </a:r>
            <a:r>
              <a:rPr lang="en-US" sz="4000" dirty="0">
                <a:solidFill>
                  <a:srgbClr val="696464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btw 2006-08</a:t>
            </a:r>
            <a:endParaRPr lang="tr-TR" dirty="0"/>
          </a:p>
        </p:txBody>
      </p:sp>
      <p:graphicFrame>
        <p:nvGraphicFramePr>
          <p:cNvPr id="9218" name="Group 2"/>
          <p:cNvGraphicFramePr>
            <a:graphicFrameLocks noGrp="1"/>
          </p:cNvGraphicFramePr>
          <p:nvPr/>
        </p:nvGraphicFramePr>
        <p:xfrm>
          <a:off x="457200" y="1828800"/>
          <a:ext cx="8229600" cy="3483931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 charset="0"/>
                          <a:cs typeface="Times New Roman" pitchFamily="18" charset="0"/>
                          <a:sym typeface="Helvetica" charset="0"/>
                        </a:rPr>
                        <a:t>Commodity</a:t>
                      </a:r>
                      <a:endParaRPr kumimoji="0" lang="tr-TR" sz="20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charset="0"/>
                        <a:cs typeface="Times New Roman" pitchFamily="18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 charset="0"/>
                          <a:cs typeface="Times New Roman" pitchFamily="18" charset="0"/>
                          <a:sym typeface="Helvetica" charset="0"/>
                        </a:rPr>
                        <a:t>Price increase from</a:t>
                      </a:r>
                    </a:p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 charset="0"/>
                          <a:cs typeface="Times New Roman" pitchFamily="18" charset="0"/>
                          <a:sym typeface="Helvetica" charset="0"/>
                        </a:rPr>
                        <a:t>start 2006 to mid-2008</a:t>
                      </a:r>
                      <a:endParaRPr kumimoji="0" lang="tr-TR" sz="20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charset="0"/>
                        <a:cs typeface="Times New Roman" pitchFamily="18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cs typeface="Times New Roman" pitchFamily="18" charset="0"/>
                          <a:sym typeface="Helvetica" charset="0"/>
                        </a:rPr>
                        <a:t>Maize</a:t>
                      </a:r>
                      <a:endParaRPr kumimoji="0" lang="tr-TR" sz="20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charset="0"/>
                        <a:cs typeface="Times New Roman" pitchFamily="18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E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cs typeface="Times New Roman" pitchFamily="18" charset="0"/>
                          <a:sym typeface="Helvetica" charset="0"/>
                        </a:rPr>
                        <a:t>180 %</a:t>
                      </a:r>
                      <a:endParaRPr kumimoji="0" lang="tr-TR" sz="20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charset="0"/>
                        <a:cs typeface="Times New Roman" pitchFamily="18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cs typeface="Times New Roman" pitchFamily="18" charset="0"/>
                          <a:sym typeface="Helvetica" charset="0"/>
                        </a:rPr>
                        <a:t>Wheat</a:t>
                      </a:r>
                      <a:endParaRPr kumimoji="0" lang="tr-TR" sz="20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charset="0"/>
                        <a:cs typeface="Times New Roman" pitchFamily="18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cs typeface="Times New Roman" pitchFamily="18" charset="0"/>
                          <a:sym typeface="Helvetica" charset="0"/>
                        </a:rPr>
                        <a:t>110 %</a:t>
                      </a:r>
                      <a:endParaRPr kumimoji="0" lang="tr-TR" sz="20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charset="0"/>
                        <a:cs typeface="Times New Roman" pitchFamily="18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cs typeface="Times New Roman" pitchFamily="18" charset="0"/>
                          <a:sym typeface="Helvetica" charset="0"/>
                        </a:rPr>
                        <a:t>Oil</a:t>
                      </a:r>
                      <a:endParaRPr kumimoji="0" lang="tr-TR" sz="20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charset="0"/>
                        <a:cs typeface="Times New Roman" pitchFamily="18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E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cs typeface="Times New Roman" pitchFamily="18" charset="0"/>
                          <a:sym typeface="Helvetica" charset="0"/>
                        </a:rPr>
                        <a:t>110 %</a:t>
                      </a:r>
                      <a:endParaRPr kumimoji="0" lang="tr-TR" sz="20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charset="0"/>
                        <a:cs typeface="Times New Roman" pitchFamily="18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cs typeface="Times New Roman" pitchFamily="18" charset="0"/>
                          <a:sym typeface="Helvetica" charset="0"/>
                        </a:rPr>
                        <a:t>Cocoa</a:t>
                      </a:r>
                      <a:endParaRPr kumimoji="0" lang="tr-TR" sz="20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charset="0"/>
                        <a:cs typeface="Times New Roman" pitchFamily="18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cs typeface="Times New Roman" pitchFamily="18" charset="0"/>
                          <a:sym typeface="Helvetica" charset="0"/>
                        </a:rPr>
                        <a:t>90 %</a:t>
                      </a:r>
                      <a:endParaRPr kumimoji="0" lang="tr-TR" sz="20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charset="0"/>
                        <a:cs typeface="Times New Roman" pitchFamily="18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cs typeface="Times New Roman" pitchFamily="18" charset="0"/>
                          <a:sym typeface="Helvetica" charset="0"/>
                        </a:rPr>
                        <a:t>Coffee</a:t>
                      </a:r>
                      <a:endParaRPr kumimoji="0" lang="tr-TR" sz="20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charset="0"/>
                        <a:cs typeface="Times New Roman" pitchFamily="18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E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cs typeface="Times New Roman" pitchFamily="18" charset="0"/>
                          <a:sym typeface="Helvetica" charset="0"/>
                        </a:rPr>
                        <a:t>70 %</a:t>
                      </a:r>
                      <a:endParaRPr kumimoji="0" lang="tr-TR" sz="20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charset="0"/>
                        <a:cs typeface="Times New Roman" pitchFamily="18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cs typeface="Times New Roman" pitchFamily="18" charset="0"/>
                          <a:sym typeface="Helvetica" charset="0"/>
                        </a:rPr>
                        <a:t>Cotton</a:t>
                      </a:r>
                      <a:endParaRPr kumimoji="0" lang="tr-TR" sz="20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charset="0"/>
                        <a:cs typeface="Times New Roman" pitchFamily="18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cs typeface="Times New Roman" pitchFamily="18" charset="0"/>
                          <a:sym typeface="Helvetica" charset="0"/>
                        </a:rPr>
                        <a:t>30 %</a:t>
                      </a:r>
                      <a:endParaRPr kumimoji="0" lang="tr-TR" sz="20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charset="0"/>
                        <a:cs typeface="Times New Roman" pitchFamily="18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cs typeface="Times New Roman" pitchFamily="18" charset="0"/>
                          <a:sym typeface="Helvetica" charset="0"/>
                        </a:rPr>
                        <a:t>Sugar</a:t>
                      </a:r>
                      <a:endParaRPr kumimoji="0" lang="tr-TR" sz="20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charset="0"/>
                        <a:cs typeface="Times New Roman" pitchFamily="18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E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cs typeface="Times New Roman" pitchFamily="18" charset="0"/>
                          <a:sym typeface="Helvetica" charset="0"/>
                        </a:rPr>
                        <a:t>10 %</a:t>
                      </a:r>
                      <a:endParaRPr kumimoji="0" lang="tr-TR" sz="20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charset="0"/>
                        <a:cs typeface="Times New Roman" pitchFamily="18" charset="0"/>
                        <a:sym typeface="Helvetica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031645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pPr defTabSz="914400"/>
            <a:r>
              <a:rPr lang="tr-TR" sz="4000">
                <a:solidFill>
                  <a:srgbClr val="696464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Food Price Increases</a:t>
            </a:r>
            <a:endParaRPr lang="tr-TR"/>
          </a:p>
        </p:txBody>
      </p:sp>
      <p:sp>
        <p:nvSpPr>
          <p:cNvPr id="13314" name="Rectangle 2"/>
          <p:cNvSpPr>
            <a:spLocks noGrp="1"/>
          </p:cNvSpPr>
          <p:nvPr>
            <p:ph type="body" idx="1"/>
          </p:nvPr>
        </p:nvSpPr>
        <p:spPr bwMode="auto">
          <a:xfrm>
            <a:off x="457200" y="1370013"/>
            <a:ext cx="8229600" cy="4527550"/>
          </a:xfrm>
          <a:noFill/>
          <a:ln w="12700" cap="flat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273050" indent="-273050">
              <a:spcBef>
                <a:spcPts val="500"/>
              </a:spcBef>
              <a:buClr>
                <a:srgbClr val="D34817"/>
              </a:buClr>
              <a:buSzPct val="85000"/>
              <a:buFont typeface="Wingdings 2" pitchFamily="18" charset="2"/>
              <a:buChar char="•"/>
            </a:pPr>
            <a:r>
              <a:rPr lang="tr-TR" sz="2600" dirty="0" err="1">
                <a:latin typeface="Arial" pitchFamily="34" charset="0"/>
                <a:cs typeface="Arial" pitchFamily="34" charset="0"/>
                <a:sym typeface="Arial" pitchFamily="34" charset="0"/>
              </a:rPr>
              <a:t>Why</a:t>
            </a:r>
            <a:r>
              <a:rPr lang="tr-TR" sz="2600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tr-TR" sz="2600" dirty="0" err="1">
                <a:latin typeface="Arial" pitchFamily="34" charset="0"/>
                <a:cs typeface="Arial" pitchFamily="34" charset="0"/>
                <a:sym typeface="Arial" pitchFamily="34" charset="0"/>
              </a:rPr>
              <a:t>did</a:t>
            </a:r>
            <a:r>
              <a:rPr lang="tr-TR" sz="2600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tr-TR" sz="2600" dirty="0" err="1">
                <a:latin typeface="Arial" pitchFamily="34" charset="0"/>
                <a:cs typeface="Arial" pitchFamily="34" charset="0"/>
                <a:sym typeface="Arial" pitchFamily="34" charset="0"/>
              </a:rPr>
              <a:t>the</a:t>
            </a:r>
            <a:r>
              <a:rPr lang="tr-TR" sz="2600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tr-TR" sz="2600" dirty="0" err="1">
                <a:latin typeface="Arial" pitchFamily="34" charset="0"/>
                <a:cs typeface="Arial" pitchFamily="34" charset="0"/>
                <a:sym typeface="Arial" pitchFamily="34" charset="0"/>
              </a:rPr>
              <a:t>food</a:t>
            </a:r>
            <a:r>
              <a:rPr lang="tr-TR" sz="2600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tr-TR" sz="2600" dirty="0" err="1">
                <a:latin typeface="Arial" pitchFamily="34" charset="0"/>
                <a:cs typeface="Arial" pitchFamily="34" charset="0"/>
                <a:sym typeface="Arial" pitchFamily="34" charset="0"/>
              </a:rPr>
              <a:t>prices</a:t>
            </a:r>
            <a:r>
              <a:rPr lang="tr-TR" sz="2600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tr-TR" sz="2600" dirty="0" err="1">
                <a:latin typeface="Arial" pitchFamily="34" charset="0"/>
                <a:cs typeface="Arial" pitchFamily="34" charset="0"/>
                <a:sym typeface="Arial" pitchFamily="34" charset="0"/>
              </a:rPr>
              <a:t>increase</a:t>
            </a:r>
            <a:r>
              <a:rPr lang="tr-TR" sz="2600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tr-TR" sz="2600" dirty="0" err="1">
                <a:latin typeface="Arial" pitchFamily="34" charset="0"/>
                <a:cs typeface="Arial" pitchFamily="34" charset="0"/>
                <a:sym typeface="Arial" pitchFamily="34" charset="0"/>
              </a:rPr>
              <a:t>dramatically</a:t>
            </a:r>
            <a:r>
              <a:rPr lang="tr-TR" sz="2600" dirty="0">
                <a:latin typeface="Arial" pitchFamily="34" charset="0"/>
                <a:cs typeface="Arial" pitchFamily="34" charset="0"/>
                <a:sym typeface="Arial" pitchFamily="34" charset="0"/>
              </a:rPr>
              <a:t>?</a:t>
            </a:r>
          </a:p>
          <a:p>
            <a:pPr marL="547688" lvl="1" indent="-228600">
              <a:spcBef>
                <a:spcPts val="300"/>
              </a:spcBef>
              <a:buClr>
                <a:srgbClr val="9B2D1F"/>
              </a:buClr>
              <a:buSzPct val="85000"/>
              <a:buFont typeface="Arial" pitchFamily="34" charset="0"/>
              <a:buChar char="•"/>
            </a:pPr>
            <a:r>
              <a:rPr lang="tr-TR" dirty="0" err="1">
                <a:latin typeface="Arial" pitchFamily="34" charset="0"/>
                <a:cs typeface="Arial" pitchFamily="34" charset="0"/>
                <a:sym typeface="Arial" pitchFamily="34" charset="0"/>
              </a:rPr>
              <a:t>Increasing</a:t>
            </a:r>
            <a:r>
              <a:rPr lang="tr-TR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tr-TR" dirty="0" err="1">
                <a:latin typeface="Arial" pitchFamily="34" charset="0"/>
                <a:cs typeface="Arial" pitchFamily="34" charset="0"/>
                <a:sym typeface="Arial" pitchFamily="34" charset="0"/>
              </a:rPr>
              <a:t>consumption</a:t>
            </a:r>
            <a:r>
              <a:rPr lang="tr-TR" dirty="0">
                <a:latin typeface="Arial" pitchFamily="34" charset="0"/>
                <a:cs typeface="Arial" pitchFamily="34" charset="0"/>
                <a:sym typeface="Arial" pitchFamily="34" charset="0"/>
              </a:rPr>
              <a:t> of </a:t>
            </a:r>
            <a:r>
              <a:rPr lang="tr-TR" dirty="0" err="1">
                <a:latin typeface="Arial" pitchFamily="34" charset="0"/>
                <a:cs typeface="Arial" pitchFamily="34" charset="0"/>
                <a:sym typeface="Arial" pitchFamily="34" charset="0"/>
              </a:rPr>
              <a:t>dairy</a:t>
            </a:r>
            <a:r>
              <a:rPr lang="tr-TR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tr-TR" dirty="0" err="1">
                <a:latin typeface="Arial" pitchFamily="34" charset="0"/>
                <a:cs typeface="Arial" pitchFamily="34" charset="0"/>
                <a:sym typeface="Arial" pitchFamily="34" charset="0"/>
              </a:rPr>
              <a:t>products</a:t>
            </a:r>
            <a:r>
              <a:rPr lang="tr-TR" dirty="0">
                <a:latin typeface="Arial" pitchFamily="34" charset="0"/>
                <a:cs typeface="Arial" pitchFamily="34" charset="0"/>
                <a:sym typeface="Arial" pitchFamily="34" charset="0"/>
              </a:rPr>
              <a:t> in </a:t>
            </a:r>
            <a:r>
              <a:rPr lang="tr-TR" dirty="0" err="1">
                <a:latin typeface="Arial" pitchFamily="34" charset="0"/>
                <a:cs typeface="Arial" pitchFamily="34" charset="0"/>
                <a:sym typeface="Arial" pitchFamily="34" charset="0"/>
              </a:rPr>
              <a:t>the</a:t>
            </a:r>
            <a:r>
              <a:rPr lang="tr-TR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tr-TR" dirty="0" err="1">
                <a:latin typeface="Arial" pitchFamily="34" charset="0"/>
                <a:cs typeface="Arial" pitchFamily="34" charset="0"/>
                <a:sym typeface="Arial" pitchFamily="34" charset="0"/>
              </a:rPr>
              <a:t>developing</a:t>
            </a:r>
            <a:r>
              <a:rPr lang="tr-TR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tr-TR" dirty="0" err="1">
                <a:latin typeface="Arial" pitchFamily="34" charset="0"/>
                <a:cs typeface="Arial" pitchFamily="34" charset="0"/>
                <a:sym typeface="Arial" pitchFamily="34" charset="0"/>
              </a:rPr>
              <a:t>countries</a:t>
            </a:r>
            <a:endParaRPr lang="tr-TR" dirty="0">
              <a:latin typeface="Helvetica" charset="0"/>
              <a:sym typeface="Helvetica" charset="0"/>
            </a:endParaRPr>
          </a:p>
          <a:p>
            <a:pPr marL="547688" lvl="1" indent="-228600">
              <a:spcBef>
                <a:spcPts val="300"/>
              </a:spcBef>
              <a:buClr>
                <a:srgbClr val="9B2D1F"/>
              </a:buClr>
              <a:buSzPct val="85000"/>
              <a:buFont typeface="Arial" pitchFamily="34" charset="0"/>
              <a:buChar char="•"/>
            </a:pPr>
            <a:r>
              <a:rPr lang="tr-TR" dirty="0" err="1">
                <a:latin typeface="Arial" pitchFamily="34" charset="0"/>
                <a:cs typeface="Arial" pitchFamily="34" charset="0"/>
                <a:sym typeface="Arial" pitchFamily="34" charset="0"/>
              </a:rPr>
              <a:t>Agricultural</a:t>
            </a:r>
            <a:r>
              <a:rPr lang="tr-TR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tr-TR" dirty="0" err="1">
                <a:latin typeface="Arial" pitchFamily="34" charset="0"/>
                <a:cs typeface="Arial" pitchFamily="34" charset="0"/>
                <a:sym typeface="Arial" pitchFamily="34" charset="0"/>
              </a:rPr>
              <a:t>productivity</a:t>
            </a:r>
            <a:endParaRPr lang="tr-TR" dirty="0">
              <a:latin typeface="Helvetica" charset="0"/>
              <a:sym typeface="Helvetica" charset="0"/>
            </a:endParaRPr>
          </a:p>
          <a:p>
            <a:pPr marL="547688" lvl="1" indent="-228600">
              <a:spcBef>
                <a:spcPts val="300"/>
              </a:spcBef>
              <a:buClr>
                <a:srgbClr val="9B2D1F"/>
              </a:buClr>
              <a:buSzPct val="85000"/>
              <a:buFont typeface="Arial" pitchFamily="34" charset="0"/>
              <a:buChar char="•"/>
            </a:pPr>
            <a:r>
              <a:rPr lang="tr-TR" dirty="0" err="1">
                <a:latin typeface="Arial" pitchFamily="34" charset="0"/>
                <a:cs typeface="Arial" pitchFamily="34" charset="0"/>
                <a:sym typeface="Arial" pitchFamily="34" charset="0"/>
              </a:rPr>
              <a:t>Production</a:t>
            </a:r>
            <a:r>
              <a:rPr lang="tr-TR" dirty="0">
                <a:latin typeface="Arial" pitchFamily="34" charset="0"/>
                <a:cs typeface="Arial" pitchFamily="34" charset="0"/>
                <a:sym typeface="Arial" pitchFamily="34" charset="0"/>
              </a:rPr>
              <a:t> of </a:t>
            </a:r>
            <a:r>
              <a:rPr lang="tr-TR" dirty="0" err="1">
                <a:latin typeface="Arial" pitchFamily="34" charset="0"/>
                <a:cs typeface="Arial" pitchFamily="34" charset="0"/>
                <a:sym typeface="Arial" pitchFamily="34" charset="0"/>
              </a:rPr>
              <a:t>agro</a:t>
            </a:r>
            <a:r>
              <a:rPr lang="tr-TR" dirty="0">
                <a:latin typeface="Arial" pitchFamily="34" charset="0"/>
                <a:cs typeface="Arial" pitchFamily="34" charset="0"/>
                <a:sym typeface="Arial" pitchFamily="34" charset="0"/>
              </a:rPr>
              <a:t>-</a:t>
            </a:r>
            <a:r>
              <a:rPr lang="tr-TR" dirty="0" err="1">
                <a:latin typeface="Arial" pitchFamily="34" charset="0"/>
                <a:cs typeface="Arial" pitchFamily="34" charset="0"/>
                <a:sym typeface="Arial" pitchFamily="34" charset="0"/>
              </a:rPr>
              <a:t>fuels</a:t>
            </a:r>
            <a:r>
              <a:rPr lang="tr-TR" dirty="0">
                <a:latin typeface="Arial" pitchFamily="34" charset="0"/>
                <a:cs typeface="Arial" pitchFamily="34" charset="0"/>
                <a:sym typeface="Arial" pitchFamily="34" charset="0"/>
              </a:rPr>
              <a:t> (</a:t>
            </a:r>
            <a:r>
              <a:rPr lang="tr-TR" dirty="0" err="1">
                <a:latin typeface="Arial" pitchFamily="34" charset="0"/>
                <a:cs typeface="Arial" pitchFamily="34" charset="0"/>
                <a:sym typeface="Arial" pitchFamily="34" charset="0"/>
              </a:rPr>
              <a:t>ethanol</a:t>
            </a:r>
            <a:r>
              <a:rPr lang="tr-TR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tr-TR" dirty="0" err="1">
                <a:latin typeface="Arial" pitchFamily="34" charset="0"/>
                <a:cs typeface="Arial" pitchFamily="34" charset="0"/>
                <a:sym typeface="Arial" pitchFamily="34" charset="0"/>
              </a:rPr>
              <a:t>and</a:t>
            </a:r>
            <a:r>
              <a:rPr lang="tr-TR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tr-TR" dirty="0" err="1">
                <a:latin typeface="Arial" pitchFamily="34" charset="0"/>
                <a:cs typeface="Arial" pitchFamily="34" charset="0"/>
                <a:sym typeface="Arial" pitchFamily="34" charset="0"/>
              </a:rPr>
              <a:t>biodiesel</a:t>
            </a:r>
            <a:r>
              <a:rPr lang="tr-TR" dirty="0">
                <a:latin typeface="Arial" pitchFamily="34" charset="0"/>
                <a:cs typeface="Arial" pitchFamily="34" charset="0"/>
                <a:sym typeface="Arial" pitchFamily="34" charset="0"/>
              </a:rPr>
              <a:t>) </a:t>
            </a:r>
            <a:endParaRPr lang="tr-TR" dirty="0">
              <a:latin typeface="Helvetica" charset="0"/>
              <a:sym typeface="Helvetica" charset="0"/>
            </a:endParaRPr>
          </a:p>
          <a:p>
            <a:pPr marL="547688" lvl="1" indent="-228600">
              <a:spcBef>
                <a:spcPts val="300"/>
              </a:spcBef>
              <a:buClr>
                <a:srgbClr val="9B2D1F"/>
              </a:buClr>
              <a:buSzPct val="85000"/>
              <a:buFont typeface="Arial" pitchFamily="34" charset="0"/>
              <a:buChar char="•"/>
            </a:pPr>
            <a:r>
              <a:rPr lang="tr-TR" dirty="0" err="1">
                <a:latin typeface="Arial" pitchFamily="34" charset="0"/>
                <a:cs typeface="Arial" pitchFamily="34" charset="0"/>
                <a:sym typeface="Arial" pitchFamily="34" charset="0"/>
              </a:rPr>
              <a:t>The</a:t>
            </a:r>
            <a:r>
              <a:rPr lang="tr-TR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tr-TR" dirty="0" err="1">
                <a:latin typeface="Arial" pitchFamily="34" charset="0"/>
                <a:cs typeface="Arial" pitchFamily="34" charset="0"/>
                <a:sym typeface="Arial" pitchFamily="34" charset="0"/>
              </a:rPr>
              <a:t>reduction</a:t>
            </a:r>
            <a:r>
              <a:rPr lang="tr-TR" dirty="0">
                <a:latin typeface="Arial" pitchFamily="34" charset="0"/>
                <a:cs typeface="Arial" pitchFamily="34" charset="0"/>
                <a:sym typeface="Arial" pitchFamily="34" charset="0"/>
              </a:rPr>
              <a:t> of </a:t>
            </a:r>
            <a:r>
              <a:rPr lang="tr-TR" dirty="0" err="1">
                <a:latin typeface="Arial" pitchFamily="34" charset="0"/>
                <a:cs typeface="Arial" pitchFamily="34" charset="0"/>
                <a:sym typeface="Arial" pitchFamily="34" charset="0"/>
              </a:rPr>
              <a:t>food</a:t>
            </a:r>
            <a:r>
              <a:rPr lang="tr-TR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tr-TR" dirty="0" err="1">
                <a:latin typeface="Arial" pitchFamily="34" charset="0"/>
                <a:cs typeface="Arial" pitchFamily="34" charset="0"/>
                <a:sym typeface="Arial" pitchFamily="34" charset="0"/>
              </a:rPr>
              <a:t>stocks</a:t>
            </a:r>
            <a:r>
              <a:rPr lang="tr-TR" dirty="0">
                <a:latin typeface="Arial" pitchFamily="34" charset="0"/>
                <a:cs typeface="Arial" pitchFamily="34" charset="0"/>
                <a:sym typeface="Arial" pitchFamily="34" charset="0"/>
              </a:rPr>
              <a:t> (</a:t>
            </a:r>
            <a:r>
              <a:rPr lang="tr-TR" dirty="0" err="1">
                <a:latin typeface="Arial" pitchFamily="34" charset="0"/>
                <a:cs typeface="Arial" pitchFamily="34" charset="0"/>
                <a:sym typeface="Arial" pitchFamily="34" charset="0"/>
              </a:rPr>
              <a:t>particularly</a:t>
            </a:r>
            <a:r>
              <a:rPr lang="tr-TR" dirty="0">
                <a:latin typeface="Arial" pitchFamily="34" charset="0"/>
                <a:cs typeface="Arial" pitchFamily="34" charset="0"/>
                <a:sym typeface="Arial" pitchFamily="34" charset="0"/>
              </a:rPr>
              <a:t> in </a:t>
            </a:r>
            <a:r>
              <a:rPr lang="tr-TR" dirty="0" err="1">
                <a:latin typeface="Arial" pitchFamily="34" charset="0"/>
                <a:cs typeface="Arial" pitchFamily="34" charset="0"/>
                <a:sym typeface="Arial" pitchFamily="34" charset="0"/>
              </a:rPr>
              <a:t>the</a:t>
            </a:r>
            <a:r>
              <a:rPr lang="tr-TR" dirty="0">
                <a:latin typeface="Arial" pitchFamily="34" charset="0"/>
                <a:cs typeface="Arial" pitchFamily="34" charset="0"/>
                <a:sym typeface="Arial" pitchFamily="34" charset="0"/>
              </a:rPr>
              <a:t> EU)</a:t>
            </a:r>
            <a:endParaRPr lang="tr-TR" dirty="0">
              <a:latin typeface="Helvetica" charset="0"/>
              <a:sym typeface="Helvetica" charset="0"/>
            </a:endParaRPr>
          </a:p>
          <a:p>
            <a:pPr marL="547688" lvl="1" indent="-228600">
              <a:spcBef>
                <a:spcPts val="300"/>
              </a:spcBef>
              <a:buClr>
                <a:srgbClr val="9B2D1F"/>
              </a:buClr>
              <a:buSzPct val="85000"/>
              <a:buFont typeface="Arial" pitchFamily="34" charset="0"/>
              <a:buChar char="•"/>
            </a:pPr>
            <a:r>
              <a:rPr lang="tr-TR" dirty="0" err="1">
                <a:latin typeface="Arial" pitchFamily="34" charset="0"/>
                <a:cs typeface="Arial" pitchFamily="34" charset="0"/>
                <a:sym typeface="Arial" pitchFamily="34" charset="0"/>
              </a:rPr>
              <a:t>The</a:t>
            </a:r>
            <a:r>
              <a:rPr lang="tr-TR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tr-TR" dirty="0" err="1">
                <a:latin typeface="Arial" pitchFamily="34" charset="0"/>
                <a:cs typeface="Arial" pitchFamily="34" charset="0"/>
                <a:sym typeface="Arial" pitchFamily="34" charset="0"/>
              </a:rPr>
              <a:t>increase</a:t>
            </a:r>
            <a:r>
              <a:rPr lang="tr-TR" dirty="0">
                <a:latin typeface="Arial" pitchFamily="34" charset="0"/>
                <a:cs typeface="Arial" pitchFamily="34" charset="0"/>
                <a:sym typeface="Arial" pitchFamily="34" charset="0"/>
              </a:rPr>
              <a:t> in </a:t>
            </a:r>
            <a:r>
              <a:rPr lang="tr-TR" dirty="0" err="1">
                <a:latin typeface="Arial" pitchFamily="34" charset="0"/>
                <a:cs typeface="Arial" pitchFamily="34" charset="0"/>
                <a:sym typeface="Arial" pitchFamily="34" charset="0"/>
              </a:rPr>
              <a:t>the</a:t>
            </a:r>
            <a:r>
              <a:rPr lang="tr-TR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tr-TR" dirty="0" err="1">
                <a:latin typeface="Arial" pitchFamily="34" charset="0"/>
                <a:cs typeface="Arial" pitchFamily="34" charset="0"/>
                <a:sym typeface="Arial" pitchFamily="34" charset="0"/>
              </a:rPr>
              <a:t>oil</a:t>
            </a:r>
            <a:r>
              <a:rPr lang="tr-TR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tr-TR" dirty="0" err="1">
                <a:latin typeface="Arial" pitchFamily="34" charset="0"/>
                <a:cs typeface="Arial" pitchFamily="34" charset="0"/>
                <a:sym typeface="Arial" pitchFamily="34" charset="0"/>
              </a:rPr>
              <a:t>prices</a:t>
            </a:r>
            <a:endParaRPr lang="tr-TR" dirty="0">
              <a:latin typeface="Helvetica" charset="0"/>
              <a:sym typeface="Helvetica" charset="0"/>
            </a:endParaRPr>
          </a:p>
          <a:p>
            <a:pPr marL="547688" lvl="1" indent="-228600">
              <a:spcBef>
                <a:spcPts val="300"/>
              </a:spcBef>
              <a:buClr>
                <a:srgbClr val="9B2D1F"/>
              </a:buClr>
              <a:buSzPct val="85000"/>
              <a:buFont typeface="Arial" pitchFamily="34" charset="0"/>
              <a:buChar char="•"/>
            </a:pPr>
            <a:r>
              <a:rPr lang="tr-TR" dirty="0" err="1">
                <a:latin typeface="Arial" pitchFamily="34" charset="0"/>
                <a:cs typeface="Arial" pitchFamily="34" charset="0"/>
                <a:sym typeface="Arial" pitchFamily="34" charset="0"/>
              </a:rPr>
              <a:t>Weather</a:t>
            </a:r>
            <a:r>
              <a:rPr lang="tr-TR" dirty="0">
                <a:latin typeface="Arial" pitchFamily="34" charset="0"/>
                <a:cs typeface="Arial" pitchFamily="34" charset="0"/>
                <a:sym typeface="Arial" pitchFamily="34" charset="0"/>
              </a:rPr>
              <a:t> (La </a:t>
            </a:r>
            <a:r>
              <a:rPr lang="tr-TR" dirty="0" err="1">
                <a:latin typeface="Arial" pitchFamily="34" charset="0"/>
                <a:cs typeface="Arial" pitchFamily="34" charset="0"/>
                <a:sym typeface="Arial" pitchFamily="34" charset="0"/>
              </a:rPr>
              <a:t>Nina</a:t>
            </a:r>
            <a:r>
              <a:rPr lang="tr-TR" dirty="0">
                <a:latin typeface="Arial" pitchFamily="34" charset="0"/>
                <a:cs typeface="Arial" pitchFamily="34" charset="0"/>
                <a:sym typeface="Arial" pitchFamily="34" charset="0"/>
              </a:rPr>
              <a:t>-</a:t>
            </a:r>
            <a:r>
              <a:rPr lang="tr-TR" dirty="0" err="1">
                <a:latin typeface="Arial" pitchFamily="34" charset="0"/>
                <a:cs typeface="Arial" pitchFamily="34" charset="0"/>
                <a:sym typeface="Arial" pitchFamily="34" charset="0"/>
              </a:rPr>
              <a:t>cooling</a:t>
            </a:r>
            <a:r>
              <a:rPr lang="tr-TR" dirty="0">
                <a:latin typeface="Arial" pitchFamily="34" charset="0"/>
                <a:cs typeface="Arial" pitchFamily="34" charset="0"/>
                <a:sym typeface="Arial" pitchFamily="34" charset="0"/>
              </a:rPr>
              <a:t> of </a:t>
            </a:r>
            <a:r>
              <a:rPr lang="tr-TR" dirty="0" err="1">
                <a:latin typeface="Arial" pitchFamily="34" charset="0"/>
                <a:cs typeface="Arial" pitchFamily="34" charset="0"/>
                <a:sym typeface="Arial" pitchFamily="34" charset="0"/>
              </a:rPr>
              <a:t>equatorial</a:t>
            </a:r>
            <a:r>
              <a:rPr lang="tr-TR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tr-TR" dirty="0" err="1">
                <a:latin typeface="Arial" pitchFamily="34" charset="0"/>
                <a:cs typeface="Arial" pitchFamily="34" charset="0"/>
                <a:sym typeface="Arial" pitchFamily="34" charset="0"/>
              </a:rPr>
              <a:t>Pacific</a:t>
            </a:r>
            <a:r>
              <a:rPr lang="tr-TR" dirty="0">
                <a:latin typeface="Arial" pitchFamily="34" charset="0"/>
                <a:cs typeface="Arial" pitchFamily="34" charset="0"/>
                <a:sym typeface="Arial" pitchFamily="34" charset="0"/>
              </a:rPr>
              <a:t>, </a:t>
            </a:r>
            <a:r>
              <a:rPr lang="tr-TR" dirty="0" err="1">
                <a:latin typeface="Arial" pitchFamily="34" charset="0"/>
                <a:cs typeface="Arial" pitchFamily="34" charset="0"/>
                <a:sym typeface="Arial" pitchFamily="34" charset="0"/>
              </a:rPr>
              <a:t>flood</a:t>
            </a:r>
            <a:r>
              <a:rPr lang="tr-TR" dirty="0">
                <a:latin typeface="Arial" pitchFamily="34" charset="0"/>
                <a:cs typeface="Arial" pitchFamily="34" charset="0"/>
                <a:sym typeface="Arial" pitchFamily="34" charset="0"/>
              </a:rPr>
              <a:t> in </a:t>
            </a:r>
            <a:r>
              <a:rPr lang="tr-TR" dirty="0" err="1">
                <a:latin typeface="Arial" pitchFamily="34" charset="0"/>
                <a:cs typeface="Arial" pitchFamily="34" charset="0"/>
                <a:sym typeface="Arial" pitchFamily="34" charset="0"/>
              </a:rPr>
              <a:t>Australia</a:t>
            </a:r>
            <a:r>
              <a:rPr lang="tr-TR" dirty="0">
                <a:latin typeface="Arial" pitchFamily="34" charset="0"/>
                <a:cs typeface="Arial" pitchFamily="34" charset="0"/>
                <a:sym typeface="Arial" pitchFamily="34" charset="0"/>
              </a:rPr>
              <a:t>, </a:t>
            </a:r>
            <a:r>
              <a:rPr lang="tr-TR" dirty="0" err="1">
                <a:latin typeface="Arial" pitchFamily="34" charset="0"/>
                <a:cs typeface="Arial" pitchFamily="34" charset="0"/>
                <a:sym typeface="Arial" pitchFamily="34" charset="0"/>
              </a:rPr>
              <a:t>etc</a:t>
            </a:r>
            <a:r>
              <a:rPr lang="tr-TR" dirty="0">
                <a:latin typeface="Arial" pitchFamily="34" charset="0"/>
                <a:cs typeface="Arial" pitchFamily="34" charset="0"/>
                <a:sym typeface="Arial" pitchFamily="34" charset="0"/>
              </a:rPr>
              <a:t>.)</a:t>
            </a:r>
            <a:endParaRPr lang="tr-TR" dirty="0">
              <a:latin typeface="Helvetica" charset="0"/>
              <a:sym typeface="Helvetica" charset="0"/>
            </a:endParaRPr>
          </a:p>
          <a:p>
            <a:pPr marL="547688" lvl="1" indent="-228600">
              <a:spcBef>
                <a:spcPts val="300"/>
              </a:spcBef>
              <a:buClr>
                <a:srgbClr val="9B2D1F"/>
              </a:buClr>
              <a:buSzPct val="85000"/>
              <a:buFont typeface="Arial" pitchFamily="34" charset="0"/>
              <a:buChar char="•"/>
            </a:pPr>
            <a:r>
              <a:rPr lang="tr-TR" dirty="0" err="1">
                <a:latin typeface="Arial" pitchFamily="34" charset="0"/>
                <a:cs typeface="Arial" pitchFamily="34" charset="0"/>
                <a:sym typeface="Arial" pitchFamily="34" charset="0"/>
              </a:rPr>
              <a:t>Export</a:t>
            </a:r>
            <a:r>
              <a:rPr lang="tr-TR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tr-TR" dirty="0" err="1">
                <a:latin typeface="Arial" pitchFamily="34" charset="0"/>
                <a:cs typeface="Arial" pitchFamily="34" charset="0"/>
                <a:sym typeface="Arial" pitchFamily="34" charset="0"/>
              </a:rPr>
              <a:t>restrictions</a:t>
            </a:r>
            <a:r>
              <a:rPr lang="tr-TR" dirty="0">
                <a:latin typeface="Arial" pitchFamily="34" charset="0"/>
                <a:cs typeface="Arial" pitchFamily="34" charset="0"/>
                <a:sym typeface="Arial" pitchFamily="34" charset="0"/>
              </a:rPr>
              <a:t> on </a:t>
            </a:r>
            <a:r>
              <a:rPr lang="tr-TR" dirty="0" err="1">
                <a:latin typeface="Arial" pitchFamily="34" charset="0"/>
                <a:cs typeface="Arial" pitchFamily="34" charset="0"/>
                <a:sym typeface="Arial" pitchFamily="34" charset="0"/>
              </a:rPr>
              <a:t>food</a:t>
            </a:r>
            <a:r>
              <a:rPr lang="tr-TR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tr-TR" dirty="0" err="1">
                <a:latin typeface="Arial" pitchFamily="34" charset="0"/>
                <a:cs typeface="Arial" pitchFamily="34" charset="0"/>
                <a:sym typeface="Arial" pitchFamily="34" charset="0"/>
              </a:rPr>
              <a:t>by</a:t>
            </a:r>
            <a:r>
              <a:rPr lang="tr-TR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tr-TR" dirty="0" err="1">
                <a:latin typeface="Arial" pitchFamily="34" charset="0"/>
                <a:cs typeface="Arial" pitchFamily="34" charset="0"/>
                <a:sym typeface="Arial" pitchFamily="34" charset="0"/>
              </a:rPr>
              <a:t>governments</a:t>
            </a:r>
            <a:endParaRPr lang="tr-TR" dirty="0">
              <a:latin typeface="Helvetica" charset="0"/>
              <a:sym typeface="Helvetica" charset="0"/>
            </a:endParaRPr>
          </a:p>
          <a:p>
            <a:pPr marL="547688" lvl="1" indent="-228600">
              <a:spcBef>
                <a:spcPts val="300"/>
              </a:spcBef>
              <a:buClr>
                <a:srgbClr val="9B2D1F"/>
              </a:buClr>
              <a:buSzPct val="85000"/>
              <a:buFont typeface="Arial" pitchFamily="34" charset="0"/>
              <a:buChar char="•"/>
            </a:pPr>
            <a:r>
              <a:rPr lang="tr-TR" dirty="0" err="1">
                <a:latin typeface="Arial" pitchFamily="34" charset="0"/>
                <a:cs typeface="Arial" pitchFamily="34" charset="0"/>
                <a:sym typeface="Arial" pitchFamily="34" charset="0"/>
              </a:rPr>
              <a:t>Speculation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1874694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The food vs. fuel dilemma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A study in demand and supply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819869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/>
              <a:t>The food vs. fuel dilemma is about using farmland or crops for </a:t>
            </a:r>
            <a:r>
              <a:rPr lang="en-US" sz="3200" dirty="0">
                <a:hlinkClick r:id="rId2" tooltip="Biofuel"/>
              </a:rPr>
              <a:t>bio-fuels</a:t>
            </a:r>
            <a:r>
              <a:rPr lang="en-US" sz="3200" dirty="0"/>
              <a:t> production (mostly ethanol) so as to threaten the </a:t>
            </a:r>
            <a:r>
              <a:rPr lang="en-US" sz="3200" dirty="0">
                <a:hlinkClick r:id="rId3" tooltip="Food supply"/>
              </a:rPr>
              <a:t>food supply</a:t>
            </a:r>
            <a:r>
              <a:rPr lang="en-US" sz="3200" dirty="0"/>
              <a:t> on a global scale.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/>
              <a:t>There is discussion about how significant the issue is, what is causing it, and what can be done about it.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177902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	</a:t>
            </a:r>
            <a:r>
              <a:rPr lang="en-US" sz="3200" dirty="0"/>
              <a:t>But a fair statement of the issue would be that..</a:t>
            </a:r>
          </a:p>
          <a:p>
            <a:pPr>
              <a:buNone/>
            </a:pPr>
            <a:r>
              <a:rPr lang="en-US" sz="3200" dirty="0"/>
              <a:t>	The main problem with subsidizing the production of ethanol (bio-fuel) from corn is that it is causing people in low-income countries to go hungry. 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17494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/>
              <a:t>From Guardian Sept 2012:</a:t>
            </a:r>
            <a:endParaRPr lang="tr-T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Under laws intended to reduce foreign oil imports, 40% of US maize (corn) harvest must be used to make bio-fuels, even though one of the deepest droughts in the past 100 years is expected to reduce crop yields significantly.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In addition, EU countries are expected to move towards drawing 10-20% of their energy supply for transport from bio-fuels to reduce carbon emissions.</a:t>
            </a:r>
          </a:p>
        </p:txBody>
      </p:sp>
    </p:spTree>
    <p:extLst>
      <p:ext uri="{BB962C8B-B14F-4D97-AF65-F5344CB8AC3E}">
        <p14:creationId xmlns:p14="http://schemas.microsoft.com/office/powerpoint/2010/main" val="21110118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>
                <a:hlinkClick r:id="rId2"/>
              </a:rPr>
              <a:t>UN FAO director general José </a:t>
            </a:r>
            <a:r>
              <a:rPr lang="en-US" dirty="0" err="1">
                <a:hlinkClick r:id="rId2"/>
              </a:rPr>
              <a:t>Graziano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da</a:t>
            </a:r>
            <a:r>
              <a:rPr lang="en-US" dirty="0">
                <a:hlinkClick r:id="rId2"/>
              </a:rPr>
              <a:t> Silva</a:t>
            </a:r>
            <a:r>
              <a:rPr lang="en-US" dirty="0"/>
              <a:t> said suspension of the [</a:t>
            </a:r>
            <a:r>
              <a:rPr lang="en-US" dirty="0" err="1"/>
              <a:t>biofuel</a:t>
            </a:r>
            <a:r>
              <a:rPr lang="en-US" dirty="0"/>
              <a:t>] quota would allow more of the crop to be diverted for food production. "</a:t>
            </a:r>
            <a:r>
              <a:rPr lang="en-US" u="sng" dirty="0">
                <a:hlinkClick r:id="rId3"/>
              </a:rPr>
              <a:t>The worst drought for 50 years is inflicting huge damage on the US maize crop, with serious consequences for the overall international food supply</a:t>
            </a:r>
            <a:r>
              <a:rPr lang="en-US" dirty="0"/>
              <a:t>," he wrote in the Financial Times.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074764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facts</a:t>
            </a:r>
            <a:endParaRPr lang="tr-T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t="8516" b="1830"/>
          <a:stretch>
            <a:fillRect/>
          </a:stretch>
        </p:blipFill>
        <p:spPr bwMode="auto">
          <a:xfrm>
            <a:off x="214282" y="2285992"/>
            <a:ext cx="4269507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 t="5556" r="661"/>
          <a:stretch>
            <a:fillRect/>
          </a:stretch>
        </p:blipFill>
        <p:spPr bwMode="auto">
          <a:xfrm>
            <a:off x="4429124" y="2285992"/>
            <a:ext cx="4412177" cy="3659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716016" y="2852936"/>
            <a:ext cx="72008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3285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Cost for developing countries</a:t>
            </a:r>
            <a:endParaRPr lang="tr-T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871914" cy="45720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Source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hlinkClick r:id="rId2"/>
              </a:rPr>
              <a:t>http://www.ase.tufts.edu/gdae/Pubs/rp/ActionAid_Fueling_Food_Crisis.pdf</a:t>
            </a:r>
            <a:r>
              <a:rPr lang="en-US" sz="20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tr-TR" sz="2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941887" y="1576387"/>
            <a:ext cx="37338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53646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AutoShape 1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defTabSz="914400"/>
            <a:endParaRPr lang="tr-TR" sz="1800"/>
          </a:p>
        </p:txBody>
      </p:sp>
      <p:sp>
        <p:nvSpPr>
          <p:cNvPr id="58370" name="AutoShape 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14400"/>
            <a:endParaRPr lang="tr-TR" sz="2800" i="1">
              <a:solidFill>
                <a:srgbClr val="FFFFFF"/>
              </a:solidFill>
            </a:endParaRPr>
          </a:p>
        </p:txBody>
      </p:sp>
      <p:sp>
        <p:nvSpPr>
          <p:cNvPr id="58371" name="AutoShape 3"/>
          <p:cNvSpPr>
            <a:spLocks/>
          </p:cNvSpPr>
          <p:nvPr/>
        </p:nvSpPr>
        <p:spPr bwMode="auto">
          <a:xfrm>
            <a:off x="47625" y="163513"/>
            <a:ext cx="9013825" cy="6694487"/>
          </a:xfrm>
          <a:prstGeom prst="roundRect">
            <a:avLst>
              <a:gd name="adj" fmla="val 4931"/>
            </a:avLst>
          </a:prstGeom>
          <a:solidFill>
            <a:srgbClr val="FFFFFF"/>
          </a:solidFill>
          <a:ln w="6350" cap="sq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14400"/>
            <a:endParaRPr lang="tr-TR" sz="2800" i="1">
              <a:solidFill>
                <a:srgbClr val="FFFFFF"/>
              </a:solidFill>
            </a:endParaRP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pPr defTabSz="914400"/>
            <a:r>
              <a:rPr lang="tr-TR" sz="4000" dirty="0" err="1">
                <a:solidFill>
                  <a:srgbClr val="696464"/>
                </a:solidFill>
              </a:rPr>
              <a:t>Food</a:t>
            </a:r>
            <a:r>
              <a:rPr lang="tr-TR" sz="4000" dirty="0">
                <a:solidFill>
                  <a:srgbClr val="696464"/>
                </a:solidFill>
              </a:rPr>
              <a:t> </a:t>
            </a:r>
            <a:r>
              <a:rPr lang="tr-TR" sz="4000" dirty="0" err="1">
                <a:solidFill>
                  <a:srgbClr val="696464"/>
                </a:solidFill>
              </a:rPr>
              <a:t>Price</a:t>
            </a:r>
            <a:r>
              <a:rPr lang="tr-TR" sz="4000" dirty="0">
                <a:solidFill>
                  <a:srgbClr val="696464"/>
                </a:solidFill>
              </a:rPr>
              <a:t> </a:t>
            </a:r>
            <a:r>
              <a:rPr lang="tr-TR" sz="4000" dirty="0" err="1">
                <a:solidFill>
                  <a:srgbClr val="696464"/>
                </a:solidFill>
              </a:rPr>
              <a:t>Increases</a:t>
            </a:r>
            <a:endParaRPr lang="tr-TR" dirty="0"/>
          </a:p>
        </p:txBody>
      </p:sp>
      <p:sp>
        <p:nvSpPr>
          <p:cNvPr id="58373" name="Rectangle 5"/>
          <p:cNvSpPr>
            <a:spLocks noGrp="1"/>
          </p:cNvSpPr>
          <p:nvPr>
            <p:ph type="body" idx="1"/>
          </p:nvPr>
        </p:nvSpPr>
        <p:spPr bwMode="auto">
          <a:xfrm>
            <a:off x="457200" y="1370013"/>
            <a:ext cx="8229600" cy="4527550"/>
          </a:xfrm>
          <a:noFill/>
          <a:ln w="12700" cap="flat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477838" lvl="1" indent="-158750">
              <a:spcBef>
                <a:spcPts val="300"/>
              </a:spcBef>
              <a:buClr>
                <a:srgbClr val="9B2D1F"/>
              </a:buClr>
              <a:buFont typeface="Wingdings 2" pitchFamily="18" charset="2"/>
              <a:buChar char="•"/>
            </a:pPr>
            <a:r>
              <a:rPr lang="en-US" sz="2600" dirty="0">
                <a:solidFill>
                  <a:srgbClr val="000000"/>
                </a:solidFill>
              </a:rPr>
              <a:t>Before we analyze the case of biofuels, l</a:t>
            </a:r>
            <a:r>
              <a:rPr lang="tr-TR" sz="2600" dirty="0">
                <a:solidFill>
                  <a:srgbClr val="000000"/>
                </a:solidFill>
              </a:rPr>
              <a:t>et us </a:t>
            </a:r>
            <a:r>
              <a:rPr lang="tr-TR" sz="2600" dirty="0" err="1">
                <a:solidFill>
                  <a:srgbClr val="000000"/>
                </a:solidFill>
              </a:rPr>
              <a:t>consider</a:t>
            </a:r>
            <a:r>
              <a:rPr lang="tr-TR" sz="2600" dirty="0">
                <a:solidFill>
                  <a:srgbClr val="000000"/>
                </a:solidFill>
              </a:rPr>
              <a:t> </a:t>
            </a:r>
            <a:r>
              <a:rPr lang="tr-TR" sz="2600" b="1" dirty="0" err="1">
                <a:solidFill>
                  <a:srgbClr val="000000"/>
                </a:solidFill>
              </a:rPr>
              <a:t>the</a:t>
            </a:r>
            <a:r>
              <a:rPr lang="tr-TR" sz="2600" b="1" dirty="0">
                <a:solidFill>
                  <a:srgbClr val="000000"/>
                </a:solidFill>
              </a:rPr>
              <a:t> </a:t>
            </a:r>
            <a:r>
              <a:rPr lang="tr-TR" sz="2600" b="1" dirty="0" err="1">
                <a:solidFill>
                  <a:srgbClr val="000000"/>
                </a:solidFill>
              </a:rPr>
              <a:t>effect</a:t>
            </a:r>
            <a:r>
              <a:rPr lang="tr-TR" sz="2600" b="1" dirty="0">
                <a:solidFill>
                  <a:srgbClr val="000000"/>
                </a:solidFill>
              </a:rPr>
              <a:t> of </a:t>
            </a:r>
            <a:r>
              <a:rPr lang="tr-TR" sz="2800" b="1" dirty="0" err="1">
                <a:solidFill>
                  <a:srgbClr val="000000"/>
                </a:solidFill>
              </a:rPr>
              <a:t>weather</a:t>
            </a:r>
            <a:r>
              <a:rPr lang="tr-TR" sz="2800" b="1" dirty="0">
                <a:solidFill>
                  <a:srgbClr val="000000"/>
                </a:solidFill>
              </a:rPr>
              <a:t> </a:t>
            </a:r>
            <a:r>
              <a:rPr lang="tr-TR" sz="2800" dirty="0">
                <a:solidFill>
                  <a:srgbClr val="000000"/>
                </a:solidFill>
              </a:rPr>
              <a:t>(La Nina-</a:t>
            </a:r>
            <a:r>
              <a:rPr lang="tr-TR" sz="2800" dirty="0" err="1">
                <a:solidFill>
                  <a:srgbClr val="000000"/>
                </a:solidFill>
              </a:rPr>
              <a:t>cooling</a:t>
            </a:r>
            <a:r>
              <a:rPr lang="tr-TR" sz="2800" dirty="0">
                <a:solidFill>
                  <a:srgbClr val="000000"/>
                </a:solidFill>
              </a:rPr>
              <a:t> of </a:t>
            </a:r>
            <a:r>
              <a:rPr lang="tr-TR" sz="2800" dirty="0" err="1">
                <a:solidFill>
                  <a:srgbClr val="000000"/>
                </a:solidFill>
              </a:rPr>
              <a:t>equatorial</a:t>
            </a:r>
            <a:r>
              <a:rPr lang="tr-TR" sz="2800" dirty="0">
                <a:solidFill>
                  <a:srgbClr val="000000"/>
                </a:solidFill>
              </a:rPr>
              <a:t> Pacific, </a:t>
            </a:r>
            <a:r>
              <a:rPr lang="tr-TR" sz="2800" dirty="0" err="1">
                <a:solidFill>
                  <a:srgbClr val="000000"/>
                </a:solidFill>
              </a:rPr>
              <a:t>flood</a:t>
            </a:r>
            <a:r>
              <a:rPr lang="tr-TR" sz="2800" dirty="0">
                <a:solidFill>
                  <a:srgbClr val="000000"/>
                </a:solidFill>
              </a:rPr>
              <a:t> in </a:t>
            </a:r>
            <a:r>
              <a:rPr lang="tr-TR" sz="2800" dirty="0" err="1">
                <a:solidFill>
                  <a:srgbClr val="000000"/>
                </a:solidFill>
              </a:rPr>
              <a:t>Australia</a:t>
            </a:r>
            <a:r>
              <a:rPr lang="tr-TR" sz="2800" dirty="0">
                <a:solidFill>
                  <a:srgbClr val="000000"/>
                </a:solidFill>
              </a:rPr>
              <a:t>, </a:t>
            </a:r>
            <a:r>
              <a:rPr lang="tr-TR" sz="2800" dirty="0" err="1">
                <a:solidFill>
                  <a:srgbClr val="000000"/>
                </a:solidFill>
              </a:rPr>
              <a:t>etc</a:t>
            </a:r>
            <a:r>
              <a:rPr lang="tr-TR" sz="2800" dirty="0">
                <a:solidFill>
                  <a:srgbClr val="000000"/>
                </a:solidFill>
              </a:rPr>
              <a:t>.)</a:t>
            </a:r>
            <a:r>
              <a:rPr lang="en-US" sz="2800" dirty="0">
                <a:solidFill>
                  <a:srgbClr val="000000"/>
                </a:solidFill>
              </a:rPr>
              <a:t>.</a:t>
            </a:r>
            <a:endParaRPr lang="tr-TR" sz="2800" dirty="0">
              <a:solidFill>
                <a:srgbClr val="000000"/>
              </a:solidFill>
            </a:endParaRPr>
          </a:p>
        </p:txBody>
      </p:sp>
      <p:sp>
        <p:nvSpPr>
          <p:cNvPr id="58374" name="Line 6"/>
          <p:cNvSpPr>
            <a:spLocks noChangeShapeType="1"/>
          </p:cNvSpPr>
          <p:nvPr/>
        </p:nvSpPr>
        <p:spPr bwMode="auto">
          <a:xfrm flipV="1">
            <a:off x="2970213" y="3581400"/>
            <a:ext cx="1587" cy="2590800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>
            <a:off x="2970213" y="6172200"/>
            <a:ext cx="3354387" cy="1588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58376" name="AutoShape 8"/>
          <p:cNvSpPr>
            <a:spLocks/>
          </p:cNvSpPr>
          <p:nvPr/>
        </p:nvSpPr>
        <p:spPr bwMode="auto">
          <a:xfrm>
            <a:off x="3581400" y="3886200"/>
            <a:ext cx="2209800" cy="18161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372" y="5525"/>
                  <a:pt x="744" y="11051"/>
                  <a:pt x="4344" y="14651"/>
                </a:cubicBezTo>
                <a:cubicBezTo>
                  <a:pt x="7944" y="18251"/>
                  <a:pt x="18765" y="20794"/>
                  <a:pt x="21600" y="21600"/>
                </a:cubicBezTo>
              </a:path>
            </a:pathLst>
          </a:custGeom>
          <a:noFill/>
          <a:ln w="25400" cap="flat" cmpd="sng">
            <a:solidFill>
              <a:srgbClr val="D34412"/>
            </a:solidFill>
            <a:prstDash val="solid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14400"/>
            <a:endParaRPr lang="tr-TR" sz="2800" i="1"/>
          </a:p>
        </p:txBody>
      </p:sp>
      <p:sp>
        <p:nvSpPr>
          <p:cNvPr id="58377" name="AutoShape 9"/>
          <p:cNvSpPr>
            <a:spLocks/>
          </p:cNvSpPr>
          <p:nvPr/>
        </p:nvSpPr>
        <p:spPr bwMode="auto">
          <a:xfrm>
            <a:off x="4305300" y="3708400"/>
            <a:ext cx="546100" cy="21717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5232" y="18031"/>
                  <a:pt x="10465" y="14463"/>
                  <a:pt x="14065" y="10863"/>
                </a:cubicBezTo>
                <a:cubicBezTo>
                  <a:pt x="17665" y="7263"/>
                  <a:pt x="19632" y="3631"/>
                  <a:pt x="21600" y="0"/>
                </a:cubicBezTo>
              </a:path>
            </a:pathLst>
          </a:custGeom>
          <a:noFill/>
          <a:ln w="25400" cap="flat" cmpd="sng">
            <a:solidFill>
              <a:srgbClr val="0070C0"/>
            </a:solidFill>
            <a:prstDash val="solid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14400"/>
            <a:endParaRPr lang="tr-TR" sz="2800" i="1"/>
          </a:p>
        </p:txBody>
      </p:sp>
      <p:sp>
        <p:nvSpPr>
          <p:cNvPr id="58378" name="AutoShape 10"/>
          <p:cNvSpPr>
            <a:spLocks/>
          </p:cNvSpPr>
          <p:nvPr/>
        </p:nvSpPr>
        <p:spPr bwMode="auto">
          <a:xfrm>
            <a:off x="3657600" y="3733800"/>
            <a:ext cx="546100" cy="21717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5232" y="18031"/>
                  <a:pt x="10465" y="14463"/>
                  <a:pt x="14065" y="10863"/>
                </a:cubicBezTo>
                <a:cubicBezTo>
                  <a:pt x="17665" y="7263"/>
                  <a:pt x="19632" y="3631"/>
                  <a:pt x="21600" y="0"/>
                </a:cubicBezTo>
              </a:path>
            </a:pathLst>
          </a:custGeom>
          <a:noFill/>
          <a:ln w="25400" cap="flat" cmpd="sng">
            <a:solidFill>
              <a:srgbClr val="0070C0"/>
            </a:solidFill>
            <a:prstDash val="solid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14400"/>
            <a:endParaRPr lang="tr-TR" sz="2800" i="1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 flipH="1" flipV="1">
            <a:off x="4114800" y="4572000"/>
            <a:ext cx="533400" cy="1588"/>
          </a:xfrm>
          <a:prstGeom prst="lin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58380" name="AutoShape 12"/>
          <p:cNvSpPr>
            <a:spLocks/>
          </p:cNvSpPr>
          <p:nvPr/>
        </p:nvSpPr>
        <p:spPr bwMode="auto">
          <a:xfrm>
            <a:off x="5791200" y="5562600"/>
            <a:ext cx="293688" cy="279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pPr defTabSz="914400"/>
            <a:r>
              <a:rPr lang="tr-TR" i="1">
                <a:latin typeface="Arial" pitchFamily="34" charset="0"/>
                <a:cs typeface="Arial" pitchFamily="34" charset="0"/>
                <a:sym typeface="Arial" pitchFamily="34" charset="0"/>
              </a:rPr>
              <a:t>D</a:t>
            </a:r>
            <a:endParaRPr lang="tr-TR"/>
          </a:p>
        </p:txBody>
      </p:sp>
      <p:sp>
        <p:nvSpPr>
          <p:cNvPr id="58381" name="AutoShape 13"/>
          <p:cNvSpPr>
            <a:spLocks/>
          </p:cNvSpPr>
          <p:nvPr/>
        </p:nvSpPr>
        <p:spPr bwMode="auto">
          <a:xfrm>
            <a:off x="4876800" y="3657600"/>
            <a:ext cx="320675" cy="3048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pPr defTabSz="914400"/>
            <a:r>
              <a:rPr lang="tr-TR" i="1">
                <a:latin typeface="Arial" pitchFamily="34" charset="0"/>
                <a:cs typeface="Arial" pitchFamily="34" charset="0"/>
                <a:sym typeface="Arial" pitchFamily="34" charset="0"/>
              </a:rPr>
              <a:t>S</a:t>
            </a:r>
            <a:r>
              <a:rPr lang="tr-TR" i="1" baseline="-25000">
                <a:latin typeface="Arial" pitchFamily="34" charset="0"/>
                <a:cs typeface="Arial" pitchFamily="34" charset="0"/>
                <a:sym typeface="Arial" pitchFamily="34" charset="0"/>
              </a:rPr>
              <a:t>1</a:t>
            </a:r>
            <a:endParaRPr lang="tr-TR"/>
          </a:p>
        </p:txBody>
      </p:sp>
      <p:sp>
        <p:nvSpPr>
          <p:cNvPr id="58382" name="AutoShape 14"/>
          <p:cNvSpPr>
            <a:spLocks/>
          </p:cNvSpPr>
          <p:nvPr/>
        </p:nvSpPr>
        <p:spPr bwMode="auto">
          <a:xfrm>
            <a:off x="4267200" y="3657600"/>
            <a:ext cx="320675" cy="3048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pPr defTabSz="914400"/>
            <a:r>
              <a:rPr lang="tr-TR" i="1">
                <a:latin typeface="Arial" pitchFamily="34" charset="0"/>
                <a:cs typeface="Arial" pitchFamily="34" charset="0"/>
                <a:sym typeface="Arial" pitchFamily="34" charset="0"/>
              </a:rPr>
              <a:t>S</a:t>
            </a:r>
            <a:r>
              <a:rPr lang="tr-TR" i="1" baseline="-25000">
                <a:latin typeface="Arial" pitchFamily="34" charset="0"/>
                <a:cs typeface="Arial" pitchFamily="34" charset="0"/>
                <a:sym typeface="Arial" pitchFamily="34" charset="0"/>
              </a:rPr>
              <a:t>2</a:t>
            </a:r>
            <a:endParaRPr lang="tr-TR"/>
          </a:p>
        </p:txBody>
      </p:sp>
      <p:sp>
        <p:nvSpPr>
          <p:cNvPr id="58383" name="AutoShape 15"/>
          <p:cNvSpPr>
            <a:spLocks/>
          </p:cNvSpPr>
          <p:nvPr/>
        </p:nvSpPr>
        <p:spPr bwMode="auto">
          <a:xfrm>
            <a:off x="5943600" y="6248400"/>
            <a:ext cx="1795463" cy="342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pPr defTabSz="914400"/>
            <a:r>
              <a:rPr lang="tr-TR" sz="1600" b="1" i="1"/>
              <a:t>Quantity of grain </a:t>
            </a:r>
            <a:endParaRPr lang="tr-TR"/>
          </a:p>
        </p:txBody>
      </p:sp>
      <p:sp>
        <p:nvSpPr>
          <p:cNvPr id="58384" name="AutoShape 16"/>
          <p:cNvSpPr>
            <a:spLocks/>
          </p:cNvSpPr>
          <p:nvPr/>
        </p:nvSpPr>
        <p:spPr bwMode="auto">
          <a:xfrm>
            <a:off x="2049463" y="3581400"/>
            <a:ext cx="1014412" cy="584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pPr algn="ctr" defTabSz="914400"/>
            <a:r>
              <a:rPr lang="tr-TR" sz="1600" b="1" i="1"/>
              <a:t>Price of </a:t>
            </a:r>
            <a:endParaRPr lang="tr-TR" sz="2800" i="1">
              <a:latin typeface="Arial" pitchFamily="34" charset="0"/>
              <a:cs typeface="Arial" pitchFamily="34" charset="0"/>
              <a:sym typeface="Arial" pitchFamily="34" charset="0"/>
            </a:endParaRPr>
          </a:p>
          <a:p>
            <a:pPr algn="ctr" defTabSz="914400"/>
            <a:r>
              <a:rPr lang="tr-TR" sz="1600" b="1" i="1"/>
              <a:t>grain </a:t>
            </a:r>
            <a:endParaRPr lang="tr-TR"/>
          </a:p>
        </p:txBody>
      </p:sp>
      <p:sp>
        <p:nvSpPr>
          <p:cNvPr id="58385" name="AutoShape 17"/>
          <p:cNvSpPr>
            <a:spLocks/>
          </p:cNvSpPr>
          <p:nvPr/>
        </p:nvSpPr>
        <p:spPr bwMode="auto">
          <a:xfrm>
            <a:off x="4427538" y="5429250"/>
            <a:ext cx="396875" cy="368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pPr defTabSz="914400"/>
            <a:r>
              <a:rPr lang="tr-TR" sz="1600" i="1">
                <a:latin typeface="Arial" pitchFamily="34" charset="0"/>
                <a:cs typeface="Arial" pitchFamily="34" charset="0"/>
                <a:sym typeface="Arial" pitchFamily="34" charset="0"/>
              </a:rPr>
              <a:t>E</a:t>
            </a:r>
            <a:r>
              <a:rPr lang="tr-TR" sz="1600" i="1" baseline="-25000">
                <a:latin typeface="Arial" pitchFamily="34" charset="0"/>
                <a:cs typeface="Arial" pitchFamily="34" charset="0"/>
                <a:sym typeface="Arial" pitchFamily="34" charset="0"/>
              </a:rPr>
              <a:t>0</a:t>
            </a:r>
            <a:endParaRPr lang="tr-TR"/>
          </a:p>
        </p:txBody>
      </p:sp>
      <p:sp>
        <p:nvSpPr>
          <p:cNvPr id="58386" name="AutoShape 18"/>
          <p:cNvSpPr>
            <a:spLocks/>
          </p:cNvSpPr>
          <p:nvPr/>
        </p:nvSpPr>
        <p:spPr bwMode="auto">
          <a:xfrm>
            <a:off x="3498850" y="4929188"/>
            <a:ext cx="396875" cy="368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pPr defTabSz="914400"/>
            <a:r>
              <a:rPr lang="tr-TR" sz="1600" i="1">
                <a:latin typeface="Arial" pitchFamily="34" charset="0"/>
                <a:cs typeface="Arial" pitchFamily="34" charset="0"/>
                <a:sym typeface="Arial" pitchFamily="34" charset="0"/>
              </a:rPr>
              <a:t>E</a:t>
            </a:r>
            <a:r>
              <a:rPr lang="tr-TR" sz="1600" i="1" baseline="-25000">
                <a:latin typeface="Arial" pitchFamily="34" charset="0"/>
                <a:cs typeface="Arial" pitchFamily="34" charset="0"/>
                <a:sym typeface="Arial" pitchFamily="34" charset="0"/>
              </a:rPr>
              <a:t>1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096552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Example: Finding the supply curve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7544" y="1484313"/>
            <a:ext cx="8208912" cy="482500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E" sz="2400" dirty="0"/>
              <a:t>A small t-shirt factory uses one machine (leased at £20 a week) to produce t-shirts. The machine is operated by one worker and produces 1 t-shirt per hour.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E" sz="2400" dirty="0"/>
              <a:t>The worker is paid £1 per hour on weekdays, £2 per hour on Saturdays , and £3 per hour on Sundays.  Working day is max 8 hours by law. (strictly enforced.)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E" sz="2400" dirty="0"/>
              <a:t>All other costs, such as raw materials, electricity, etc., are £1 per t-shirt.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AutoShape 1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defTabSz="914400"/>
            <a:endParaRPr lang="tr-TR" sz="1800"/>
          </a:p>
        </p:txBody>
      </p:sp>
      <p:sp>
        <p:nvSpPr>
          <p:cNvPr id="58370" name="AutoShape 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14400"/>
            <a:endParaRPr lang="tr-TR" sz="2800" i="1">
              <a:solidFill>
                <a:srgbClr val="FFFFFF"/>
              </a:solidFill>
            </a:endParaRPr>
          </a:p>
        </p:txBody>
      </p:sp>
      <p:sp>
        <p:nvSpPr>
          <p:cNvPr id="58371" name="AutoShape 3"/>
          <p:cNvSpPr>
            <a:spLocks/>
          </p:cNvSpPr>
          <p:nvPr/>
        </p:nvSpPr>
        <p:spPr bwMode="auto">
          <a:xfrm>
            <a:off x="63500" y="68263"/>
            <a:ext cx="9013825" cy="6694487"/>
          </a:xfrm>
          <a:prstGeom prst="roundRect">
            <a:avLst>
              <a:gd name="adj" fmla="val 4931"/>
            </a:avLst>
          </a:prstGeom>
          <a:solidFill>
            <a:srgbClr val="FFFFFF"/>
          </a:solidFill>
          <a:ln w="6350" cap="sq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14400"/>
            <a:r>
              <a:rPr lang="en-US" sz="2800" i="1" dirty="0">
                <a:solidFill>
                  <a:srgbClr val="FFFFFF"/>
                </a:solidFill>
              </a:rPr>
              <a:t>pp</a:t>
            </a:r>
            <a:endParaRPr lang="tr-TR" sz="2800" i="1" dirty="0">
              <a:solidFill>
                <a:srgbClr val="FFFFFF"/>
              </a:solidFill>
            </a:endParaRP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pPr defTabSz="914400"/>
            <a:r>
              <a:rPr lang="tr-TR" sz="4000" dirty="0" err="1">
                <a:solidFill>
                  <a:srgbClr val="696464"/>
                </a:solidFill>
              </a:rPr>
              <a:t>Food</a:t>
            </a:r>
            <a:r>
              <a:rPr lang="tr-TR" sz="4000" dirty="0">
                <a:solidFill>
                  <a:srgbClr val="696464"/>
                </a:solidFill>
              </a:rPr>
              <a:t> </a:t>
            </a:r>
            <a:r>
              <a:rPr lang="tr-TR" sz="4000" dirty="0" err="1">
                <a:solidFill>
                  <a:srgbClr val="696464"/>
                </a:solidFill>
              </a:rPr>
              <a:t>Price</a:t>
            </a:r>
            <a:r>
              <a:rPr lang="tr-TR" sz="4000" dirty="0">
                <a:solidFill>
                  <a:srgbClr val="696464"/>
                </a:solidFill>
              </a:rPr>
              <a:t> </a:t>
            </a:r>
            <a:r>
              <a:rPr lang="tr-TR" sz="4000" dirty="0" err="1">
                <a:solidFill>
                  <a:srgbClr val="696464"/>
                </a:solidFill>
              </a:rPr>
              <a:t>Increases</a:t>
            </a:r>
            <a:endParaRPr lang="tr-TR" dirty="0"/>
          </a:p>
        </p:txBody>
      </p:sp>
      <p:sp>
        <p:nvSpPr>
          <p:cNvPr id="58373" name="Rectangle 5"/>
          <p:cNvSpPr>
            <a:spLocks noGrp="1"/>
          </p:cNvSpPr>
          <p:nvPr>
            <p:ph type="body" idx="1"/>
          </p:nvPr>
        </p:nvSpPr>
        <p:spPr bwMode="auto">
          <a:xfrm>
            <a:off x="457200" y="1370013"/>
            <a:ext cx="8229600" cy="4527550"/>
          </a:xfrm>
          <a:noFill/>
          <a:ln w="12700" cap="flat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273050" indent="-273050">
              <a:spcBef>
                <a:spcPts val="500"/>
              </a:spcBef>
              <a:buClr>
                <a:srgbClr val="D34817"/>
              </a:buClr>
              <a:buFont typeface="Wingdings 2" pitchFamily="18" charset="2"/>
              <a:buChar char="•"/>
            </a:pPr>
            <a:r>
              <a:rPr lang="tr-TR" sz="2600" dirty="0" err="1">
                <a:solidFill>
                  <a:srgbClr val="000000"/>
                </a:solidFill>
              </a:rPr>
              <a:t>Let</a:t>
            </a:r>
            <a:r>
              <a:rPr lang="tr-TR" sz="2600" dirty="0">
                <a:solidFill>
                  <a:srgbClr val="000000"/>
                </a:solidFill>
              </a:rPr>
              <a:t> us </a:t>
            </a:r>
            <a:r>
              <a:rPr lang="tr-TR" sz="2600" dirty="0" err="1">
                <a:solidFill>
                  <a:srgbClr val="000000"/>
                </a:solidFill>
              </a:rPr>
              <a:t>consider</a:t>
            </a:r>
            <a:r>
              <a:rPr lang="tr-TR" sz="2600" dirty="0">
                <a:solidFill>
                  <a:srgbClr val="000000"/>
                </a:solidFill>
              </a:rPr>
              <a:t> </a:t>
            </a:r>
            <a:r>
              <a:rPr lang="tr-TR" sz="2600" dirty="0" err="1">
                <a:solidFill>
                  <a:srgbClr val="000000"/>
                </a:solidFill>
              </a:rPr>
              <a:t>the</a:t>
            </a:r>
            <a:r>
              <a:rPr lang="tr-TR" sz="2600" dirty="0">
                <a:solidFill>
                  <a:srgbClr val="000000"/>
                </a:solidFill>
              </a:rPr>
              <a:t> </a:t>
            </a:r>
            <a:r>
              <a:rPr lang="tr-TR" sz="2600" dirty="0" err="1">
                <a:solidFill>
                  <a:srgbClr val="000000"/>
                </a:solidFill>
              </a:rPr>
              <a:t>effect</a:t>
            </a:r>
            <a:r>
              <a:rPr lang="tr-TR" sz="2600" dirty="0">
                <a:solidFill>
                  <a:srgbClr val="000000"/>
                </a:solidFill>
              </a:rPr>
              <a:t> of </a:t>
            </a:r>
            <a:r>
              <a:rPr lang="en-US" sz="2800" dirty="0"/>
              <a:t>using farmland or crops for </a:t>
            </a:r>
            <a:r>
              <a:rPr lang="en-US" sz="2800" dirty="0">
                <a:hlinkClick r:id="rId2" tooltip="Biofuel"/>
              </a:rPr>
              <a:t>bio-fuels</a:t>
            </a:r>
            <a:r>
              <a:rPr lang="en-US" sz="2800" dirty="0"/>
              <a:t> production</a:t>
            </a:r>
            <a:r>
              <a:rPr lang="tr-TR" sz="2600" dirty="0">
                <a:solidFill>
                  <a:srgbClr val="000000"/>
                </a:solidFill>
              </a:rPr>
              <a:t> on </a:t>
            </a:r>
            <a:r>
              <a:rPr lang="tr-TR" sz="2600" dirty="0" err="1">
                <a:solidFill>
                  <a:srgbClr val="000000"/>
                </a:solidFill>
              </a:rPr>
              <a:t>the</a:t>
            </a:r>
            <a:r>
              <a:rPr lang="tr-TR" sz="2600" dirty="0">
                <a:solidFill>
                  <a:srgbClr val="000000"/>
                </a:solidFill>
              </a:rPr>
              <a:t> </a:t>
            </a:r>
            <a:r>
              <a:rPr lang="tr-TR" sz="2600" dirty="0" err="1">
                <a:solidFill>
                  <a:srgbClr val="000000"/>
                </a:solidFill>
              </a:rPr>
              <a:t>food</a:t>
            </a:r>
            <a:r>
              <a:rPr lang="tr-TR" sz="2600" dirty="0">
                <a:solidFill>
                  <a:srgbClr val="000000"/>
                </a:solidFill>
              </a:rPr>
              <a:t> </a:t>
            </a:r>
            <a:r>
              <a:rPr lang="tr-TR" sz="2600" dirty="0" err="1">
                <a:solidFill>
                  <a:srgbClr val="000000"/>
                </a:solidFill>
              </a:rPr>
              <a:t>price</a:t>
            </a:r>
            <a:r>
              <a:rPr lang="tr-TR" sz="2600" dirty="0">
                <a:solidFill>
                  <a:srgbClr val="000000"/>
                </a:solidFill>
              </a:rPr>
              <a:t>.</a:t>
            </a:r>
          </a:p>
          <a:p>
            <a:pPr marL="547688" lvl="1" indent="-228600" algn="l">
              <a:spcBef>
                <a:spcPts val="300"/>
              </a:spcBef>
              <a:buClr>
                <a:srgbClr val="9B2D1F"/>
              </a:buClr>
              <a:buSzPct val="85000"/>
              <a:buFont typeface="ArialMT" charset="0"/>
              <a:buChar char="•"/>
            </a:pPr>
            <a:r>
              <a:rPr lang="tr-TR" sz="2400" dirty="0" err="1">
                <a:solidFill>
                  <a:srgbClr val="000000"/>
                </a:solidFill>
              </a:rPr>
              <a:t>Some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portion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(40%) </a:t>
            </a:r>
            <a:r>
              <a:rPr lang="tr-TR" sz="2400" dirty="0">
                <a:solidFill>
                  <a:srgbClr val="000000"/>
                </a:solidFill>
              </a:rPr>
              <a:t>of </a:t>
            </a:r>
            <a:r>
              <a:rPr lang="tr-TR" sz="2400" dirty="0" err="1">
                <a:solidFill>
                  <a:srgbClr val="000000"/>
                </a:solidFill>
              </a:rPr>
              <a:t>the</a:t>
            </a:r>
            <a:r>
              <a:rPr lang="tr-TR" sz="2400" dirty="0">
                <a:solidFill>
                  <a:srgbClr val="000000"/>
                </a:solidFill>
              </a:rPr>
              <a:t> total </a:t>
            </a:r>
            <a:r>
              <a:rPr lang="tr-TR" sz="2400" dirty="0" err="1">
                <a:solidFill>
                  <a:srgbClr val="000000"/>
                </a:solidFill>
              </a:rPr>
              <a:t>production</a:t>
            </a:r>
            <a:r>
              <a:rPr lang="tr-TR" sz="2400" dirty="0">
                <a:solidFill>
                  <a:srgbClr val="000000"/>
                </a:solidFill>
              </a:rPr>
              <a:t> is </a:t>
            </a:r>
            <a:r>
              <a:rPr lang="en-US" sz="2400" dirty="0">
                <a:solidFill>
                  <a:srgbClr val="000000"/>
                </a:solidFill>
              </a:rPr>
              <a:t>allocated for bio-fuels</a:t>
            </a:r>
            <a:r>
              <a:rPr lang="tr-TR" sz="2400" dirty="0">
                <a:solidFill>
                  <a:srgbClr val="000000"/>
                </a:solidFill>
              </a:rPr>
              <a:t>.</a:t>
            </a:r>
            <a:r>
              <a:rPr lang="en-US" sz="2400" dirty="0">
                <a:solidFill>
                  <a:srgbClr val="000000"/>
                </a:solidFill>
              </a:rPr>
              <a:t> How?</a:t>
            </a:r>
            <a:endParaRPr lang="tr-TR" dirty="0"/>
          </a:p>
        </p:txBody>
      </p:sp>
      <p:sp>
        <p:nvSpPr>
          <p:cNvPr id="58374" name="Line 6"/>
          <p:cNvSpPr>
            <a:spLocks noChangeShapeType="1"/>
          </p:cNvSpPr>
          <p:nvPr/>
        </p:nvSpPr>
        <p:spPr bwMode="auto">
          <a:xfrm flipV="1">
            <a:off x="2970213" y="3581400"/>
            <a:ext cx="1587" cy="2590800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>
            <a:off x="2970213" y="6172200"/>
            <a:ext cx="3354387" cy="1588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58376" name="AutoShape 8"/>
          <p:cNvSpPr>
            <a:spLocks/>
          </p:cNvSpPr>
          <p:nvPr/>
        </p:nvSpPr>
        <p:spPr bwMode="auto">
          <a:xfrm>
            <a:off x="3581400" y="3886200"/>
            <a:ext cx="2209800" cy="18161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372" y="5525"/>
                  <a:pt x="744" y="11051"/>
                  <a:pt x="4344" y="14651"/>
                </a:cubicBezTo>
                <a:cubicBezTo>
                  <a:pt x="7944" y="18251"/>
                  <a:pt x="18765" y="20794"/>
                  <a:pt x="21600" y="21600"/>
                </a:cubicBezTo>
              </a:path>
            </a:pathLst>
          </a:custGeom>
          <a:noFill/>
          <a:ln w="25400" cap="flat" cmpd="sng">
            <a:solidFill>
              <a:srgbClr val="D34412"/>
            </a:solidFill>
            <a:prstDash val="solid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14400"/>
            <a:endParaRPr lang="tr-TR" sz="2800" i="1"/>
          </a:p>
        </p:txBody>
      </p:sp>
      <p:sp>
        <p:nvSpPr>
          <p:cNvPr id="58377" name="AutoShape 9"/>
          <p:cNvSpPr>
            <a:spLocks/>
          </p:cNvSpPr>
          <p:nvPr/>
        </p:nvSpPr>
        <p:spPr bwMode="auto">
          <a:xfrm>
            <a:off x="3779912" y="3415506"/>
            <a:ext cx="1872208" cy="219789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5232" y="18031"/>
                  <a:pt x="10465" y="14463"/>
                  <a:pt x="14065" y="10863"/>
                </a:cubicBezTo>
                <a:cubicBezTo>
                  <a:pt x="17665" y="7263"/>
                  <a:pt x="19632" y="3631"/>
                  <a:pt x="21600" y="0"/>
                </a:cubicBezTo>
              </a:path>
            </a:pathLst>
          </a:custGeom>
          <a:noFill/>
          <a:ln w="25400" cap="flat" cmpd="sng">
            <a:solidFill>
              <a:srgbClr val="0070C0"/>
            </a:solidFill>
            <a:prstDash val="solid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14400"/>
            <a:endParaRPr lang="tr-TR" sz="2800" i="1"/>
          </a:p>
        </p:txBody>
      </p:sp>
      <p:sp>
        <p:nvSpPr>
          <p:cNvPr id="58380" name="AutoShape 12"/>
          <p:cNvSpPr>
            <a:spLocks/>
          </p:cNvSpPr>
          <p:nvPr/>
        </p:nvSpPr>
        <p:spPr bwMode="auto">
          <a:xfrm>
            <a:off x="5791200" y="5562600"/>
            <a:ext cx="293688" cy="279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pPr defTabSz="914400"/>
            <a:r>
              <a:rPr lang="tr-TR" i="1">
                <a:latin typeface="Arial" pitchFamily="34" charset="0"/>
                <a:cs typeface="Arial" pitchFamily="34" charset="0"/>
                <a:sym typeface="Arial" pitchFamily="34" charset="0"/>
              </a:rPr>
              <a:t>D</a:t>
            </a:r>
            <a:endParaRPr lang="tr-TR"/>
          </a:p>
        </p:txBody>
      </p:sp>
      <p:sp>
        <p:nvSpPr>
          <p:cNvPr id="58381" name="AutoShape 13"/>
          <p:cNvSpPr>
            <a:spLocks/>
          </p:cNvSpPr>
          <p:nvPr/>
        </p:nvSpPr>
        <p:spPr bwMode="auto">
          <a:xfrm>
            <a:off x="4876800" y="3657600"/>
            <a:ext cx="320675" cy="3048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pPr defTabSz="914400"/>
            <a:r>
              <a:rPr lang="tr-TR" i="1" dirty="0">
                <a:latin typeface="Arial" pitchFamily="34" charset="0"/>
                <a:cs typeface="Arial" pitchFamily="34" charset="0"/>
                <a:sym typeface="Arial" pitchFamily="34" charset="0"/>
              </a:rPr>
              <a:t>S</a:t>
            </a:r>
            <a:endParaRPr lang="tr-TR" dirty="0"/>
          </a:p>
        </p:txBody>
      </p:sp>
      <p:sp>
        <p:nvSpPr>
          <p:cNvPr id="58383" name="AutoShape 15"/>
          <p:cNvSpPr>
            <a:spLocks/>
          </p:cNvSpPr>
          <p:nvPr/>
        </p:nvSpPr>
        <p:spPr bwMode="auto">
          <a:xfrm>
            <a:off x="5943600" y="6248400"/>
            <a:ext cx="1795463" cy="342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pPr defTabSz="914400"/>
            <a:r>
              <a:rPr lang="tr-TR" sz="1600" b="1" i="1"/>
              <a:t>Quantity of grain </a:t>
            </a:r>
            <a:endParaRPr lang="tr-TR"/>
          </a:p>
        </p:txBody>
      </p:sp>
      <p:sp>
        <p:nvSpPr>
          <p:cNvPr id="58384" name="AutoShape 16"/>
          <p:cNvSpPr>
            <a:spLocks/>
          </p:cNvSpPr>
          <p:nvPr/>
        </p:nvSpPr>
        <p:spPr bwMode="auto">
          <a:xfrm>
            <a:off x="2049463" y="3581400"/>
            <a:ext cx="1014412" cy="584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pPr algn="ctr" defTabSz="914400"/>
            <a:r>
              <a:rPr lang="tr-TR" sz="1600" b="1" i="1"/>
              <a:t>Price of </a:t>
            </a:r>
            <a:endParaRPr lang="tr-TR" sz="2800" i="1">
              <a:latin typeface="Arial" pitchFamily="34" charset="0"/>
              <a:cs typeface="Arial" pitchFamily="34" charset="0"/>
              <a:sym typeface="Arial" pitchFamily="34" charset="0"/>
            </a:endParaRPr>
          </a:p>
          <a:p>
            <a:pPr algn="ctr" defTabSz="914400"/>
            <a:r>
              <a:rPr lang="tr-TR" sz="1600" b="1" i="1"/>
              <a:t>grain </a:t>
            </a:r>
            <a:endParaRPr lang="tr-TR"/>
          </a:p>
        </p:txBody>
      </p:sp>
      <p:sp>
        <p:nvSpPr>
          <p:cNvPr id="58385" name="AutoShape 17"/>
          <p:cNvSpPr>
            <a:spLocks/>
          </p:cNvSpPr>
          <p:nvPr/>
        </p:nvSpPr>
        <p:spPr bwMode="auto">
          <a:xfrm>
            <a:off x="4092575" y="5342164"/>
            <a:ext cx="396875" cy="368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pPr defTabSz="914400"/>
            <a:r>
              <a:rPr lang="tr-TR" sz="1600" i="1" dirty="0">
                <a:latin typeface="Arial" pitchFamily="34" charset="0"/>
                <a:cs typeface="Arial" pitchFamily="34" charset="0"/>
                <a:sym typeface="Arial" pitchFamily="34" charset="0"/>
              </a:rPr>
              <a:t>E</a:t>
            </a:r>
            <a:r>
              <a:rPr lang="tr-TR" sz="1600" i="1" baseline="-25000" dirty="0">
                <a:latin typeface="Arial" pitchFamily="34" charset="0"/>
                <a:cs typeface="Arial" pitchFamily="34" charset="0"/>
                <a:sym typeface="Arial" pitchFamily="34" charset="0"/>
              </a:rPr>
              <a:t>0</a:t>
            </a:r>
            <a:endParaRPr lang="tr-TR"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2971800" y="5229200"/>
            <a:ext cx="1319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utoShape 17"/>
          <p:cNvSpPr>
            <a:spLocks/>
          </p:cNvSpPr>
          <p:nvPr/>
        </p:nvSpPr>
        <p:spPr bwMode="auto">
          <a:xfrm>
            <a:off x="2517662" y="5045050"/>
            <a:ext cx="396875" cy="368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pPr defTabSz="914400"/>
            <a:r>
              <a:rPr lang="en-US" sz="1600" i="1" dirty="0">
                <a:latin typeface="Arial" pitchFamily="34" charset="0"/>
                <a:cs typeface="Arial" pitchFamily="34" charset="0"/>
                <a:sym typeface="Arial" pitchFamily="34" charset="0"/>
              </a:rPr>
              <a:t>p</a:t>
            </a:r>
            <a:r>
              <a:rPr lang="tr-TR" sz="1600" i="1" baseline="-25000" dirty="0">
                <a:latin typeface="Arial" pitchFamily="34" charset="0"/>
                <a:cs typeface="Arial" pitchFamily="34" charset="0"/>
                <a:sym typeface="Arial" pitchFamily="34" charset="0"/>
              </a:rPr>
              <a:t>0</a:t>
            </a:r>
            <a:endParaRPr lang="tr-TR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91012" y="5229200"/>
            <a:ext cx="0" cy="9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17"/>
          <p:cNvSpPr>
            <a:spLocks/>
          </p:cNvSpPr>
          <p:nvPr/>
        </p:nvSpPr>
        <p:spPr bwMode="auto">
          <a:xfrm>
            <a:off x="4092574" y="6264250"/>
            <a:ext cx="396875" cy="368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pPr defTabSz="914400"/>
            <a:r>
              <a:rPr lang="en-US" sz="1600" i="1" dirty="0">
                <a:latin typeface="Arial" pitchFamily="34" charset="0"/>
                <a:cs typeface="Arial" pitchFamily="34" charset="0"/>
                <a:sym typeface="Arial" pitchFamily="34" charset="0"/>
              </a:rPr>
              <a:t>q</a:t>
            </a:r>
            <a:r>
              <a:rPr lang="tr-TR" sz="1600" i="1" baseline="-25000" dirty="0">
                <a:latin typeface="Arial" pitchFamily="34" charset="0"/>
                <a:cs typeface="Arial" pitchFamily="34" charset="0"/>
                <a:sym typeface="Arial" pitchFamily="34" charset="0"/>
              </a:rPr>
              <a:t>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5025394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AutoShape 1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defTabSz="914400"/>
            <a:endParaRPr lang="tr-TR" sz="1800"/>
          </a:p>
        </p:txBody>
      </p:sp>
      <p:sp>
        <p:nvSpPr>
          <p:cNvPr id="58370" name="AutoShape 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14400"/>
            <a:endParaRPr lang="tr-TR" sz="2800" i="1">
              <a:solidFill>
                <a:srgbClr val="FFFFFF"/>
              </a:solidFill>
            </a:endParaRPr>
          </a:p>
        </p:txBody>
      </p:sp>
      <p:sp>
        <p:nvSpPr>
          <p:cNvPr id="58371" name="AutoShape 3"/>
          <p:cNvSpPr>
            <a:spLocks/>
          </p:cNvSpPr>
          <p:nvPr/>
        </p:nvSpPr>
        <p:spPr bwMode="auto">
          <a:xfrm>
            <a:off x="68602" y="35606"/>
            <a:ext cx="9013825" cy="6694487"/>
          </a:xfrm>
          <a:prstGeom prst="roundRect">
            <a:avLst>
              <a:gd name="adj" fmla="val 4931"/>
            </a:avLst>
          </a:prstGeom>
          <a:solidFill>
            <a:srgbClr val="FFFFFF"/>
          </a:solidFill>
          <a:ln w="6350" cap="sq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14400"/>
            <a:endParaRPr lang="tr-TR" sz="2800" i="1">
              <a:solidFill>
                <a:srgbClr val="FFFFFF"/>
              </a:solidFill>
            </a:endParaRP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pPr defTabSz="914400"/>
            <a:r>
              <a:rPr lang="tr-TR" sz="4000" dirty="0" err="1">
                <a:solidFill>
                  <a:srgbClr val="696464"/>
                </a:solidFill>
              </a:rPr>
              <a:t>Food</a:t>
            </a:r>
            <a:r>
              <a:rPr lang="tr-TR" sz="4000" dirty="0">
                <a:solidFill>
                  <a:srgbClr val="696464"/>
                </a:solidFill>
              </a:rPr>
              <a:t> </a:t>
            </a:r>
            <a:r>
              <a:rPr lang="tr-TR" sz="4000" dirty="0" err="1">
                <a:solidFill>
                  <a:srgbClr val="696464"/>
                </a:solidFill>
              </a:rPr>
              <a:t>Price</a:t>
            </a:r>
            <a:r>
              <a:rPr lang="tr-TR" sz="4000" dirty="0">
                <a:solidFill>
                  <a:srgbClr val="696464"/>
                </a:solidFill>
              </a:rPr>
              <a:t> </a:t>
            </a:r>
            <a:r>
              <a:rPr lang="tr-TR" sz="4000" dirty="0" err="1">
                <a:solidFill>
                  <a:srgbClr val="696464"/>
                </a:solidFill>
              </a:rPr>
              <a:t>Increases</a:t>
            </a:r>
            <a:endParaRPr lang="tr-TR" dirty="0"/>
          </a:p>
        </p:txBody>
      </p:sp>
      <p:sp>
        <p:nvSpPr>
          <p:cNvPr id="58373" name="Rectangle 5"/>
          <p:cNvSpPr>
            <a:spLocks noGrp="1"/>
          </p:cNvSpPr>
          <p:nvPr>
            <p:ph type="body" idx="1"/>
          </p:nvPr>
        </p:nvSpPr>
        <p:spPr bwMode="auto">
          <a:xfrm>
            <a:off x="457200" y="1370013"/>
            <a:ext cx="8229600" cy="4527550"/>
          </a:xfrm>
          <a:noFill/>
          <a:ln w="12700" cap="flat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273050" indent="-273050">
              <a:spcBef>
                <a:spcPts val="500"/>
              </a:spcBef>
              <a:buClr>
                <a:srgbClr val="D34817"/>
              </a:buClr>
              <a:buFont typeface="Wingdings 2" pitchFamily="18" charset="2"/>
              <a:buChar char="•"/>
            </a:pPr>
            <a:r>
              <a:rPr lang="tr-TR" sz="2600" dirty="0" err="1">
                <a:solidFill>
                  <a:srgbClr val="000000"/>
                </a:solidFill>
              </a:rPr>
              <a:t>Let</a:t>
            </a:r>
            <a:r>
              <a:rPr lang="tr-TR" sz="2600" dirty="0">
                <a:solidFill>
                  <a:srgbClr val="000000"/>
                </a:solidFill>
              </a:rPr>
              <a:t> us </a:t>
            </a:r>
            <a:r>
              <a:rPr lang="tr-TR" sz="2600" dirty="0" err="1">
                <a:solidFill>
                  <a:srgbClr val="000000"/>
                </a:solidFill>
              </a:rPr>
              <a:t>consider</a:t>
            </a:r>
            <a:r>
              <a:rPr lang="tr-TR" sz="2600" dirty="0">
                <a:solidFill>
                  <a:srgbClr val="000000"/>
                </a:solidFill>
              </a:rPr>
              <a:t> </a:t>
            </a:r>
            <a:r>
              <a:rPr lang="tr-TR" sz="2600" dirty="0" err="1">
                <a:solidFill>
                  <a:srgbClr val="000000"/>
                </a:solidFill>
              </a:rPr>
              <a:t>the</a:t>
            </a:r>
            <a:r>
              <a:rPr lang="tr-TR" sz="2600" dirty="0">
                <a:solidFill>
                  <a:srgbClr val="000000"/>
                </a:solidFill>
              </a:rPr>
              <a:t> </a:t>
            </a:r>
            <a:r>
              <a:rPr lang="tr-TR" sz="2600" dirty="0" err="1">
                <a:solidFill>
                  <a:srgbClr val="000000"/>
                </a:solidFill>
              </a:rPr>
              <a:t>effect</a:t>
            </a:r>
            <a:r>
              <a:rPr lang="tr-TR" sz="2600" dirty="0">
                <a:solidFill>
                  <a:srgbClr val="000000"/>
                </a:solidFill>
              </a:rPr>
              <a:t> of </a:t>
            </a:r>
            <a:r>
              <a:rPr lang="en-US" sz="2800" dirty="0"/>
              <a:t>using farmland or crops for </a:t>
            </a:r>
            <a:r>
              <a:rPr lang="en-US" sz="2800" dirty="0">
                <a:hlinkClick r:id="rId2" tooltip="Biofuel"/>
              </a:rPr>
              <a:t>bio-fuels</a:t>
            </a:r>
            <a:r>
              <a:rPr lang="en-US" sz="2800" dirty="0"/>
              <a:t> production</a:t>
            </a:r>
            <a:r>
              <a:rPr lang="tr-TR" sz="2600" dirty="0">
                <a:solidFill>
                  <a:srgbClr val="000000"/>
                </a:solidFill>
              </a:rPr>
              <a:t> on </a:t>
            </a:r>
            <a:r>
              <a:rPr lang="tr-TR" sz="2600" dirty="0" err="1">
                <a:solidFill>
                  <a:srgbClr val="000000"/>
                </a:solidFill>
              </a:rPr>
              <a:t>the</a:t>
            </a:r>
            <a:r>
              <a:rPr lang="tr-TR" sz="2600" dirty="0">
                <a:solidFill>
                  <a:srgbClr val="000000"/>
                </a:solidFill>
              </a:rPr>
              <a:t> </a:t>
            </a:r>
            <a:r>
              <a:rPr lang="tr-TR" sz="2600" dirty="0" err="1">
                <a:solidFill>
                  <a:srgbClr val="000000"/>
                </a:solidFill>
              </a:rPr>
              <a:t>food</a:t>
            </a:r>
            <a:r>
              <a:rPr lang="tr-TR" sz="2600" dirty="0">
                <a:solidFill>
                  <a:srgbClr val="000000"/>
                </a:solidFill>
              </a:rPr>
              <a:t> </a:t>
            </a:r>
            <a:r>
              <a:rPr lang="tr-TR" sz="2600" dirty="0" err="1">
                <a:solidFill>
                  <a:srgbClr val="000000"/>
                </a:solidFill>
              </a:rPr>
              <a:t>price</a:t>
            </a:r>
            <a:r>
              <a:rPr lang="tr-TR" sz="2600" dirty="0">
                <a:solidFill>
                  <a:srgbClr val="000000"/>
                </a:solidFill>
              </a:rPr>
              <a:t>.</a:t>
            </a:r>
          </a:p>
          <a:p>
            <a:pPr marL="547688" lvl="1" indent="-228600" algn="l">
              <a:spcBef>
                <a:spcPts val="300"/>
              </a:spcBef>
              <a:buClr>
                <a:srgbClr val="9B2D1F"/>
              </a:buClr>
              <a:buSzPct val="85000"/>
              <a:buFont typeface="ArialMT" charset="0"/>
              <a:buChar char="•"/>
            </a:pPr>
            <a:r>
              <a:rPr lang="tr-TR" sz="2400" dirty="0" err="1">
                <a:solidFill>
                  <a:srgbClr val="000000"/>
                </a:solidFill>
              </a:rPr>
              <a:t>Some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tr-TR" sz="2400" dirty="0" err="1">
                <a:solidFill>
                  <a:srgbClr val="000000"/>
                </a:solidFill>
              </a:rPr>
              <a:t>portion</a:t>
            </a:r>
            <a:r>
              <a:rPr lang="tr-TR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(40%) </a:t>
            </a:r>
            <a:r>
              <a:rPr lang="tr-TR" sz="2400" dirty="0">
                <a:solidFill>
                  <a:srgbClr val="000000"/>
                </a:solidFill>
              </a:rPr>
              <a:t>of </a:t>
            </a:r>
            <a:r>
              <a:rPr lang="tr-TR" sz="2400" dirty="0" err="1">
                <a:solidFill>
                  <a:srgbClr val="000000"/>
                </a:solidFill>
              </a:rPr>
              <a:t>the</a:t>
            </a:r>
            <a:r>
              <a:rPr lang="tr-TR" sz="2400" dirty="0">
                <a:solidFill>
                  <a:srgbClr val="000000"/>
                </a:solidFill>
              </a:rPr>
              <a:t> total </a:t>
            </a:r>
            <a:r>
              <a:rPr lang="tr-TR" sz="2400" dirty="0" err="1">
                <a:solidFill>
                  <a:srgbClr val="000000"/>
                </a:solidFill>
              </a:rPr>
              <a:t>production</a:t>
            </a:r>
            <a:r>
              <a:rPr lang="tr-TR" sz="2400" dirty="0">
                <a:solidFill>
                  <a:srgbClr val="000000"/>
                </a:solidFill>
              </a:rPr>
              <a:t> is </a:t>
            </a:r>
            <a:r>
              <a:rPr lang="en-US" sz="2400" dirty="0">
                <a:solidFill>
                  <a:srgbClr val="000000"/>
                </a:solidFill>
              </a:rPr>
              <a:t>allocated for bio-fuels</a:t>
            </a:r>
            <a:r>
              <a:rPr lang="tr-TR" sz="2400" dirty="0">
                <a:solidFill>
                  <a:srgbClr val="000000"/>
                </a:solidFill>
              </a:rPr>
              <a:t>.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endParaRPr lang="tr-TR" dirty="0"/>
          </a:p>
        </p:txBody>
      </p:sp>
      <p:sp>
        <p:nvSpPr>
          <p:cNvPr id="58374" name="Line 6"/>
          <p:cNvSpPr>
            <a:spLocks noChangeShapeType="1"/>
          </p:cNvSpPr>
          <p:nvPr/>
        </p:nvSpPr>
        <p:spPr bwMode="auto">
          <a:xfrm flipV="1">
            <a:off x="2970213" y="3581400"/>
            <a:ext cx="1587" cy="2590800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>
            <a:off x="2970213" y="6172200"/>
            <a:ext cx="3354387" cy="1588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58376" name="AutoShape 8"/>
          <p:cNvSpPr>
            <a:spLocks/>
          </p:cNvSpPr>
          <p:nvPr/>
        </p:nvSpPr>
        <p:spPr bwMode="auto">
          <a:xfrm>
            <a:off x="3581400" y="3886200"/>
            <a:ext cx="2209800" cy="18161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372" y="5525"/>
                  <a:pt x="744" y="11051"/>
                  <a:pt x="4344" y="14651"/>
                </a:cubicBezTo>
                <a:cubicBezTo>
                  <a:pt x="7944" y="18251"/>
                  <a:pt x="18765" y="20794"/>
                  <a:pt x="21600" y="21600"/>
                </a:cubicBezTo>
              </a:path>
            </a:pathLst>
          </a:custGeom>
          <a:noFill/>
          <a:ln w="25400" cap="flat" cmpd="sng">
            <a:solidFill>
              <a:srgbClr val="D34412"/>
            </a:solidFill>
            <a:prstDash val="solid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14400"/>
            <a:endParaRPr lang="tr-TR" sz="2800" i="1"/>
          </a:p>
        </p:txBody>
      </p:sp>
      <p:sp>
        <p:nvSpPr>
          <p:cNvPr id="58377" name="AutoShape 9"/>
          <p:cNvSpPr>
            <a:spLocks/>
          </p:cNvSpPr>
          <p:nvPr/>
        </p:nvSpPr>
        <p:spPr bwMode="auto">
          <a:xfrm>
            <a:off x="3779912" y="3415506"/>
            <a:ext cx="1872208" cy="219789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5232" y="18031"/>
                  <a:pt x="10465" y="14463"/>
                  <a:pt x="14065" y="10863"/>
                </a:cubicBezTo>
                <a:cubicBezTo>
                  <a:pt x="17665" y="7263"/>
                  <a:pt x="19632" y="3631"/>
                  <a:pt x="21600" y="0"/>
                </a:cubicBezTo>
              </a:path>
            </a:pathLst>
          </a:custGeom>
          <a:noFill/>
          <a:ln w="25400" cap="flat" cmpd="sng">
            <a:solidFill>
              <a:srgbClr val="0070C0"/>
            </a:solidFill>
            <a:prstDash val="solid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14400"/>
            <a:endParaRPr lang="tr-TR" sz="2800" i="1"/>
          </a:p>
        </p:txBody>
      </p:sp>
      <p:sp>
        <p:nvSpPr>
          <p:cNvPr id="58380" name="AutoShape 12"/>
          <p:cNvSpPr>
            <a:spLocks/>
          </p:cNvSpPr>
          <p:nvPr/>
        </p:nvSpPr>
        <p:spPr bwMode="auto">
          <a:xfrm>
            <a:off x="5791200" y="5562600"/>
            <a:ext cx="293688" cy="279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pPr defTabSz="914400"/>
            <a:r>
              <a:rPr lang="tr-TR" i="1">
                <a:latin typeface="Arial" pitchFamily="34" charset="0"/>
                <a:cs typeface="Arial" pitchFamily="34" charset="0"/>
                <a:sym typeface="Arial" pitchFamily="34" charset="0"/>
              </a:rPr>
              <a:t>D</a:t>
            </a:r>
            <a:endParaRPr lang="tr-TR"/>
          </a:p>
        </p:txBody>
      </p:sp>
      <p:sp>
        <p:nvSpPr>
          <p:cNvPr id="58381" name="AutoShape 13"/>
          <p:cNvSpPr>
            <a:spLocks/>
          </p:cNvSpPr>
          <p:nvPr/>
        </p:nvSpPr>
        <p:spPr bwMode="auto">
          <a:xfrm>
            <a:off x="4876800" y="3657600"/>
            <a:ext cx="320675" cy="3048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pPr defTabSz="914400"/>
            <a:r>
              <a:rPr lang="tr-TR" i="1" dirty="0">
                <a:latin typeface="Arial" pitchFamily="34" charset="0"/>
                <a:cs typeface="Arial" pitchFamily="34" charset="0"/>
                <a:sym typeface="Arial" pitchFamily="34" charset="0"/>
              </a:rPr>
              <a:t>S</a:t>
            </a:r>
            <a:endParaRPr lang="tr-TR" dirty="0"/>
          </a:p>
        </p:txBody>
      </p:sp>
      <p:sp>
        <p:nvSpPr>
          <p:cNvPr id="58383" name="AutoShape 15"/>
          <p:cNvSpPr>
            <a:spLocks/>
          </p:cNvSpPr>
          <p:nvPr/>
        </p:nvSpPr>
        <p:spPr bwMode="auto">
          <a:xfrm>
            <a:off x="5943600" y="6248400"/>
            <a:ext cx="1795463" cy="342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pPr defTabSz="914400"/>
            <a:r>
              <a:rPr lang="tr-TR" sz="1600" b="1" i="1"/>
              <a:t>Quantity of grain </a:t>
            </a:r>
            <a:endParaRPr lang="tr-TR"/>
          </a:p>
        </p:txBody>
      </p:sp>
      <p:sp>
        <p:nvSpPr>
          <p:cNvPr id="58384" name="AutoShape 16"/>
          <p:cNvSpPr>
            <a:spLocks/>
          </p:cNvSpPr>
          <p:nvPr/>
        </p:nvSpPr>
        <p:spPr bwMode="auto">
          <a:xfrm>
            <a:off x="2049463" y="3581400"/>
            <a:ext cx="1014412" cy="584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pPr algn="ctr" defTabSz="914400"/>
            <a:r>
              <a:rPr lang="tr-TR" sz="1600" b="1" i="1"/>
              <a:t>Price of </a:t>
            </a:r>
            <a:endParaRPr lang="tr-TR" sz="2800" i="1">
              <a:latin typeface="Arial" pitchFamily="34" charset="0"/>
              <a:cs typeface="Arial" pitchFamily="34" charset="0"/>
              <a:sym typeface="Arial" pitchFamily="34" charset="0"/>
            </a:endParaRPr>
          </a:p>
          <a:p>
            <a:pPr algn="ctr" defTabSz="914400"/>
            <a:r>
              <a:rPr lang="tr-TR" sz="1600" b="1" i="1"/>
              <a:t>grain </a:t>
            </a:r>
            <a:endParaRPr lang="tr-TR"/>
          </a:p>
        </p:txBody>
      </p:sp>
      <p:sp>
        <p:nvSpPr>
          <p:cNvPr id="58385" name="AutoShape 17"/>
          <p:cNvSpPr>
            <a:spLocks/>
          </p:cNvSpPr>
          <p:nvPr/>
        </p:nvSpPr>
        <p:spPr bwMode="auto">
          <a:xfrm>
            <a:off x="4092575" y="5342164"/>
            <a:ext cx="396875" cy="368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pPr defTabSz="914400"/>
            <a:r>
              <a:rPr lang="tr-TR" sz="1600" i="1" dirty="0">
                <a:latin typeface="Arial" pitchFamily="34" charset="0"/>
                <a:cs typeface="Arial" pitchFamily="34" charset="0"/>
                <a:sym typeface="Arial" pitchFamily="34" charset="0"/>
              </a:rPr>
              <a:t>E</a:t>
            </a:r>
            <a:r>
              <a:rPr lang="tr-TR" sz="1600" i="1" baseline="-25000" dirty="0">
                <a:latin typeface="Arial" pitchFamily="34" charset="0"/>
                <a:cs typeface="Arial" pitchFamily="34" charset="0"/>
                <a:sym typeface="Arial" pitchFamily="34" charset="0"/>
              </a:rPr>
              <a:t>0</a:t>
            </a:r>
            <a:endParaRPr lang="tr-TR" dirty="0"/>
          </a:p>
        </p:txBody>
      </p:sp>
      <p:sp>
        <p:nvSpPr>
          <p:cNvPr id="58386" name="AutoShape 18"/>
          <p:cNvSpPr>
            <a:spLocks/>
          </p:cNvSpPr>
          <p:nvPr/>
        </p:nvSpPr>
        <p:spPr bwMode="auto">
          <a:xfrm>
            <a:off x="5197475" y="4330303"/>
            <a:ext cx="396875" cy="368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pPr defTabSz="914400"/>
            <a:r>
              <a:rPr lang="tr-TR" sz="1600" i="1" dirty="0">
                <a:latin typeface="Arial" pitchFamily="34" charset="0"/>
                <a:cs typeface="Arial" pitchFamily="34" charset="0"/>
                <a:sym typeface="Arial" pitchFamily="34" charset="0"/>
              </a:rPr>
              <a:t>E</a:t>
            </a:r>
            <a:r>
              <a:rPr lang="tr-TR" sz="1600" i="1" baseline="-25000" dirty="0">
                <a:latin typeface="Arial" pitchFamily="34" charset="0"/>
                <a:cs typeface="Arial" pitchFamily="34" charset="0"/>
                <a:sym typeface="Arial" pitchFamily="34" charset="0"/>
              </a:rPr>
              <a:t>1</a:t>
            </a:r>
            <a:endParaRPr lang="tr-TR" dirty="0"/>
          </a:p>
        </p:txBody>
      </p:sp>
      <p:sp>
        <p:nvSpPr>
          <p:cNvPr id="17" name="AutoShape 8"/>
          <p:cNvSpPr>
            <a:spLocks/>
          </p:cNvSpPr>
          <p:nvPr/>
        </p:nvSpPr>
        <p:spPr bwMode="auto">
          <a:xfrm>
            <a:off x="4092575" y="3257550"/>
            <a:ext cx="2209800" cy="18161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372" y="5525"/>
                  <a:pt x="744" y="11051"/>
                  <a:pt x="4344" y="14651"/>
                </a:cubicBezTo>
                <a:cubicBezTo>
                  <a:pt x="7944" y="18251"/>
                  <a:pt x="18765" y="20794"/>
                  <a:pt x="21600" y="21600"/>
                </a:cubicBezTo>
              </a:path>
            </a:pathLst>
          </a:custGeom>
          <a:noFill/>
          <a:ln w="25400" cap="flat" cmpd="sng">
            <a:solidFill>
              <a:srgbClr val="D34412"/>
            </a:solidFill>
            <a:prstDash val="solid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14400"/>
            <a:endParaRPr lang="tr-TR" sz="2800" i="1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2970212" y="4698603"/>
            <a:ext cx="19065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971800" y="5229200"/>
            <a:ext cx="12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17"/>
          <p:cNvSpPr>
            <a:spLocks/>
          </p:cNvSpPr>
          <p:nvPr/>
        </p:nvSpPr>
        <p:spPr bwMode="auto">
          <a:xfrm>
            <a:off x="2517662" y="5045050"/>
            <a:ext cx="396875" cy="368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pPr defTabSz="914400"/>
            <a:r>
              <a:rPr lang="en-US" sz="1600" i="1" dirty="0">
                <a:latin typeface="Arial" pitchFamily="34" charset="0"/>
                <a:cs typeface="Arial" pitchFamily="34" charset="0"/>
                <a:sym typeface="Arial" pitchFamily="34" charset="0"/>
              </a:rPr>
              <a:t>p</a:t>
            </a:r>
            <a:r>
              <a:rPr lang="tr-TR" sz="1600" i="1" baseline="-25000" dirty="0">
                <a:latin typeface="Arial" pitchFamily="34" charset="0"/>
                <a:cs typeface="Arial" pitchFamily="34" charset="0"/>
                <a:sym typeface="Arial" pitchFamily="34" charset="0"/>
              </a:rPr>
              <a:t>0</a:t>
            </a:r>
            <a:endParaRPr lang="tr-TR" dirty="0"/>
          </a:p>
        </p:txBody>
      </p:sp>
      <p:sp>
        <p:nvSpPr>
          <p:cNvPr id="24" name="AutoShape 17"/>
          <p:cNvSpPr>
            <a:spLocks/>
          </p:cNvSpPr>
          <p:nvPr/>
        </p:nvSpPr>
        <p:spPr bwMode="auto">
          <a:xfrm>
            <a:off x="2517661" y="4519417"/>
            <a:ext cx="396875" cy="368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pPr defTabSz="914400"/>
            <a:r>
              <a:rPr lang="en-US" sz="1600" i="1" dirty="0">
                <a:latin typeface="Arial" pitchFamily="34" charset="0"/>
                <a:cs typeface="Arial" pitchFamily="34" charset="0"/>
                <a:sym typeface="Arial" pitchFamily="34" charset="0"/>
              </a:rPr>
              <a:t>p</a:t>
            </a:r>
            <a:r>
              <a:rPr lang="en-US" sz="1600" i="1" baseline="-25000" dirty="0">
                <a:latin typeface="Arial" pitchFamily="34" charset="0"/>
                <a:cs typeface="Arial" pitchFamily="34" charset="0"/>
                <a:sym typeface="Arial" pitchFamily="34" charset="0"/>
              </a:rPr>
              <a:t>1</a:t>
            </a:r>
            <a:endParaRPr lang="tr-TR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876800" y="4703567"/>
            <a:ext cx="0" cy="1468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07904" y="4705155"/>
            <a:ext cx="0" cy="1468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utoShape 17"/>
          <p:cNvSpPr>
            <a:spLocks/>
          </p:cNvSpPr>
          <p:nvPr/>
        </p:nvSpPr>
        <p:spPr bwMode="auto">
          <a:xfrm>
            <a:off x="4656704" y="6264250"/>
            <a:ext cx="396875" cy="368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pPr defTabSz="914400"/>
            <a:r>
              <a:rPr lang="en-US" sz="1600" i="1" dirty="0">
                <a:latin typeface="Arial" pitchFamily="34" charset="0"/>
                <a:cs typeface="Arial" pitchFamily="34" charset="0"/>
                <a:sym typeface="Arial" pitchFamily="34" charset="0"/>
              </a:rPr>
              <a:t>q</a:t>
            </a:r>
            <a:r>
              <a:rPr lang="en-US" sz="1600" i="1" baseline="-25000" dirty="0">
                <a:latin typeface="Arial" pitchFamily="34" charset="0"/>
                <a:cs typeface="Arial" pitchFamily="34" charset="0"/>
                <a:sym typeface="Arial" pitchFamily="34" charset="0"/>
              </a:rPr>
              <a:t>1</a:t>
            </a:r>
            <a:endParaRPr lang="tr-TR" dirty="0"/>
          </a:p>
        </p:txBody>
      </p:sp>
      <p:sp>
        <p:nvSpPr>
          <p:cNvPr id="32" name="AutoShape 17"/>
          <p:cNvSpPr>
            <a:spLocks/>
          </p:cNvSpPr>
          <p:nvPr/>
        </p:nvSpPr>
        <p:spPr bwMode="auto">
          <a:xfrm>
            <a:off x="3509466" y="6269214"/>
            <a:ext cx="583109" cy="368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/>
          <a:lstStyle/>
          <a:p>
            <a:pPr defTabSz="914400"/>
            <a:r>
              <a:rPr lang="en-US" sz="1600" i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q</a:t>
            </a:r>
            <a:r>
              <a:rPr lang="en-US" sz="1600" i="1" baseline="-25000" dirty="0" err="1">
                <a:latin typeface="Arial" pitchFamily="34" charset="0"/>
                <a:cs typeface="Arial" pitchFamily="34" charset="0"/>
                <a:sym typeface="Arial" pitchFamily="34" charset="0"/>
              </a:rPr>
              <a:t>food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28924404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AutoShape 1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defTabSz="914400"/>
            <a:endParaRPr lang="tr-TR" sz="1800"/>
          </a:p>
        </p:txBody>
      </p:sp>
      <p:sp>
        <p:nvSpPr>
          <p:cNvPr id="59394" name="AutoShape 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14400"/>
            <a:endParaRPr lang="tr-TR" sz="2800" i="1">
              <a:solidFill>
                <a:srgbClr val="FFFFFF"/>
              </a:solidFill>
            </a:endParaRPr>
          </a:p>
        </p:txBody>
      </p:sp>
      <p:sp>
        <p:nvSpPr>
          <p:cNvPr id="59395" name="AutoShape 3"/>
          <p:cNvSpPr>
            <a:spLocks/>
          </p:cNvSpPr>
          <p:nvPr/>
        </p:nvSpPr>
        <p:spPr bwMode="auto">
          <a:xfrm>
            <a:off x="63500" y="68263"/>
            <a:ext cx="9013825" cy="6694487"/>
          </a:xfrm>
          <a:prstGeom prst="roundRect">
            <a:avLst>
              <a:gd name="adj" fmla="val 4931"/>
            </a:avLst>
          </a:prstGeom>
          <a:solidFill>
            <a:srgbClr val="FFFFFF"/>
          </a:solidFill>
          <a:ln w="6350" cap="sq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14400"/>
            <a:endParaRPr lang="tr-TR" sz="2800" i="1">
              <a:solidFill>
                <a:srgbClr val="FFFFFF"/>
              </a:solidFill>
            </a:endParaRP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pPr defTabSz="914400"/>
            <a:r>
              <a:rPr lang="tr-TR" sz="4000" dirty="0" err="1">
                <a:solidFill>
                  <a:srgbClr val="696464"/>
                </a:solidFill>
              </a:rPr>
              <a:t>Food</a:t>
            </a:r>
            <a:r>
              <a:rPr lang="tr-TR" sz="4000" dirty="0">
                <a:solidFill>
                  <a:srgbClr val="696464"/>
                </a:solidFill>
              </a:rPr>
              <a:t> </a:t>
            </a:r>
            <a:r>
              <a:rPr lang="tr-TR" sz="4000" dirty="0" err="1">
                <a:solidFill>
                  <a:srgbClr val="696464"/>
                </a:solidFill>
              </a:rPr>
              <a:t>Price</a:t>
            </a:r>
            <a:r>
              <a:rPr lang="tr-TR" sz="4000" dirty="0">
                <a:solidFill>
                  <a:srgbClr val="696464"/>
                </a:solidFill>
              </a:rPr>
              <a:t> </a:t>
            </a:r>
            <a:r>
              <a:rPr lang="tr-TR" sz="4000" dirty="0" err="1">
                <a:solidFill>
                  <a:srgbClr val="696464"/>
                </a:solidFill>
              </a:rPr>
              <a:t>Increases</a:t>
            </a:r>
            <a:endParaRPr lang="tr-TR" dirty="0"/>
          </a:p>
        </p:txBody>
      </p:sp>
      <p:sp>
        <p:nvSpPr>
          <p:cNvPr id="59397" name="Rectangle 5"/>
          <p:cNvSpPr>
            <a:spLocks noGrp="1"/>
          </p:cNvSpPr>
          <p:nvPr>
            <p:ph type="body" idx="1"/>
          </p:nvPr>
        </p:nvSpPr>
        <p:spPr bwMode="auto">
          <a:xfrm>
            <a:off x="457200" y="1322388"/>
            <a:ext cx="8229600" cy="4525962"/>
          </a:xfrm>
          <a:noFill/>
          <a:ln w="12700" cap="flat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  <a:normAutofit/>
          </a:bodyPr>
          <a:lstStyle/>
          <a:p>
            <a:pPr marL="42863" indent="-42863" algn="l">
              <a:spcBef>
                <a:spcPts val="500"/>
              </a:spcBef>
              <a:buClr>
                <a:srgbClr val="D34817"/>
              </a:buClr>
              <a:buSzPct val="85000"/>
              <a:buFont typeface="Wingdings 2" pitchFamily="18" charset="2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Other </a:t>
            </a:r>
            <a:r>
              <a:rPr lang="tr-TR" sz="2800" dirty="0" err="1">
                <a:solidFill>
                  <a:srgbClr val="000000"/>
                </a:solidFill>
              </a:rPr>
              <a:t>factors</a:t>
            </a:r>
            <a:r>
              <a:rPr lang="en-US" sz="2800" dirty="0">
                <a:solidFill>
                  <a:srgbClr val="000000"/>
                </a:solidFill>
              </a:rPr>
              <a:t>:</a:t>
            </a:r>
            <a:endParaRPr lang="tr-TR" sz="2800" dirty="0">
              <a:solidFill>
                <a:srgbClr val="000000"/>
              </a:solidFill>
            </a:endParaRPr>
          </a:p>
          <a:p>
            <a:pPr marL="477838" lvl="1" indent="-158750" algn="l">
              <a:spcBef>
                <a:spcPts val="300"/>
              </a:spcBef>
              <a:buClr>
                <a:srgbClr val="9B2D1F"/>
              </a:buClr>
              <a:buSzPct val="85000"/>
              <a:buFont typeface="Wingdings 2" pitchFamily="18" charset="2"/>
              <a:buChar char="•"/>
            </a:pPr>
            <a:r>
              <a:rPr lang="tr-TR" sz="2800" dirty="0" err="1">
                <a:solidFill>
                  <a:srgbClr val="000000"/>
                </a:solidFill>
              </a:rPr>
              <a:t>agricultural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tr-TR" sz="2800" dirty="0" err="1">
                <a:solidFill>
                  <a:srgbClr val="000000"/>
                </a:solidFill>
              </a:rPr>
              <a:t>productivity</a:t>
            </a:r>
            <a:r>
              <a:rPr lang="tr-TR" sz="2800" dirty="0">
                <a:solidFill>
                  <a:srgbClr val="000000"/>
                </a:solidFill>
              </a:rPr>
              <a:t>,</a:t>
            </a:r>
          </a:p>
          <a:p>
            <a:pPr marL="477838" lvl="1" indent="-158750" algn="l">
              <a:spcBef>
                <a:spcPts val="300"/>
              </a:spcBef>
              <a:buClr>
                <a:srgbClr val="9B2D1F"/>
              </a:buClr>
              <a:buSzPct val="85000"/>
              <a:buFont typeface="Wingdings 2" pitchFamily="18" charset="2"/>
              <a:buChar char="•"/>
            </a:pPr>
            <a:r>
              <a:rPr lang="tr-TR" sz="2800" dirty="0" err="1">
                <a:solidFill>
                  <a:srgbClr val="000000"/>
                </a:solidFill>
              </a:rPr>
              <a:t>the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tr-TR" sz="2800" dirty="0" err="1">
                <a:solidFill>
                  <a:srgbClr val="000000"/>
                </a:solidFill>
              </a:rPr>
              <a:t>reduction</a:t>
            </a:r>
            <a:r>
              <a:rPr lang="tr-TR" sz="2800" dirty="0">
                <a:solidFill>
                  <a:srgbClr val="000000"/>
                </a:solidFill>
              </a:rPr>
              <a:t> of </a:t>
            </a:r>
            <a:r>
              <a:rPr lang="tr-TR" sz="2800" dirty="0" err="1">
                <a:solidFill>
                  <a:srgbClr val="000000"/>
                </a:solidFill>
              </a:rPr>
              <a:t>food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tr-TR" sz="2800" dirty="0" err="1">
                <a:solidFill>
                  <a:srgbClr val="000000"/>
                </a:solidFill>
              </a:rPr>
              <a:t>stocks</a:t>
            </a:r>
            <a:r>
              <a:rPr lang="tr-TR" sz="2800" dirty="0">
                <a:solidFill>
                  <a:srgbClr val="000000"/>
                </a:solidFill>
              </a:rPr>
              <a:t> (</a:t>
            </a:r>
            <a:r>
              <a:rPr lang="tr-TR" sz="2800" dirty="0" err="1">
                <a:solidFill>
                  <a:srgbClr val="000000"/>
                </a:solidFill>
              </a:rPr>
              <a:t>particularly</a:t>
            </a:r>
            <a:r>
              <a:rPr lang="tr-TR" sz="2800" dirty="0">
                <a:solidFill>
                  <a:srgbClr val="000000"/>
                </a:solidFill>
              </a:rPr>
              <a:t> in </a:t>
            </a:r>
            <a:r>
              <a:rPr lang="tr-TR" sz="2800" dirty="0" err="1">
                <a:solidFill>
                  <a:srgbClr val="000000"/>
                </a:solidFill>
              </a:rPr>
              <a:t>the</a:t>
            </a:r>
            <a:r>
              <a:rPr lang="tr-TR" sz="2800" dirty="0">
                <a:solidFill>
                  <a:srgbClr val="000000"/>
                </a:solidFill>
              </a:rPr>
              <a:t> EU),</a:t>
            </a:r>
          </a:p>
          <a:p>
            <a:pPr marL="477838" lvl="1" indent="-158750" algn="l">
              <a:spcBef>
                <a:spcPts val="300"/>
              </a:spcBef>
              <a:buClr>
                <a:srgbClr val="9B2D1F"/>
              </a:buClr>
              <a:buSzPct val="85000"/>
              <a:buFont typeface="Wingdings 2" pitchFamily="18" charset="2"/>
              <a:buChar char="•"/>
            </a:pPr>
            <a:r>
              <a:rPr lang="tr-TR" sz="2800" dirty="0" err="1">
                <a:solidFill>
                  <a:srgbClr val="000000"/>
                </a:solidFill>
              </a:rPr>
              <a:t>the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tr-TR" sz="2800" dirty="0" err="1">
                <a:solidFill>
                  <a:srgbClr val="000000"/>
                </a:solidFill>
              </a:rPr>
              <a:t>increase</a:t>
            </a:r>
            <a:r>
              <a:rPr lang="tr-TR" sz="2800" dirty="0">
                <a:solidFill>
                  <a:srgbClr val="000000"/>
                </a:solidFill>
              </a:rPr>
              <a:t> in </a:t>
            </a:r>
            <a:r>
              <a:rPr lang="tr-TR" sz="2800" dirty="0" err="1">
                <a:solidFill>
                  <a:srgbClr val="000000"/>
                </a:solidFill>
              </a:rPr>
              <a:t>the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tr-TR" sz="2800" dirty="0" err="1">
                <a:solidFill>
                  <a:srgbClr val="000000"/>
                </a:solidFill>
              </a:rPr>
              <a:t>oil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tr-TR" sz="2800" dirty="0" err="1">
                <a:solidFill>
                  <a:srgbClr val="000000"/>
                </a:solidFill>
              </a:rPr>
              <a:t>prices</a:t>
            </a:r>
            <a:r>
              <a:rPr lang="tr-TR" sz="2800" dirty="0">
                <a:solidFill>
                  <a:srgbClr val="000000"/>
                </a:solidFill>
              </a:rPr>
              <a:t>,</a:t>
            </a:r>
          </a:p>
          <a:p>
            <a:pPr marL="477838" lvl="1" indent="-158750" algn="l">
              <a:spcBef>
                <a:spcPts val="300"/>
              </a:spcBef>
              <a:buClr>
                <a:srgbClr val="9B2D1F"/>
              </a:buClr>
              <a:buSzPct val="85000"/>
              <a:buFont typeface="Wingdings 2" pitchFamily="18" charset="2"/>
              <a:buChar char="•"/>
            </a:pPr>
            <a:r>
              <a:rPr lang="tr-TR" sz="2800" dirty="0" err="1">
                <a:solidFill>
                  <a:srgbClr val="000000"/>
                </a:solidFill>
              </a:rPr>
              <a:t>export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tr-TR" sz="2800" dirty="0" err="1">
                <a:solidFill>
                  <a:srgbClr val="000000"/>
                </a:solidFill>
              </a:rPr>
              <a:t>restrictions</a:t>
            </a:r>
            <a:r>
              <a:rPr lang="tr-TR" sz="2800" dirty="0">
                <a:solidFill>
                  <a:srgbClr val="000000"/>
                </a:solidFill>
              </a:rPr>
              <a:t> on </a:t>
            </a:r>
            <a:r>
              <a:rPr lang="tr-TR" sz="2800" dirty="0" err="1">
                <a:solidFill>
                  <a:srgbClr val="000000"/>
                </a:solidFill>
              </a:rPr>
              <a:t>food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tr-TR" sz="2800" dirty="0" err="1">
                <a:solidFill>
                  <a:srgbClr val="000000"/>
                </a:solidFill>
              </a:rPr>
              <a:t>by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tr-TR" sz="2800" dirty="0" err="1">
                <a:solidFill>
                  <a:srgbClr val="000000"/>
                </a:solidFill>
              </a:rPr>
              <a:t>governments</a:t>
            </a:r>
            <a:r>
              <a:rPr lang="tr-TR" sz="2800" dirty="0">
                <a:solidFill>
                  <a:srgbClr val="000000"/>
                </a:solidFill>
              </a:rPr>
              <a:t>,</a:t>
            </a:r>
            <a:endParaRPr lang="en-US" sz="2800" dirty="0">
              <a:solidFill>
                <a:srgbClr val="000000"/>
              </a:solidFill>
            </a:endParaRPr>
          </a:p>
          <a:p>
            <a:pPr marL="42863" indent="-42863" algn="l">
              <a:spcBef>
                <a:spcPts val="500"/>
              </a:spcBef>
              <a:buClr>
                <a:srgbClr val="D34817"/>
              </a:buClr>
              <a:buFont typeface="Wingdings 2" pitchFamily="18" charset="2"/>
              <a:buNone/>
            </a:pPr>
            <a:r>
              <a:rPr lang="tr-TR" sz="2800" dirty="0">
                <a:solidFill>
                  <a:srgbClr val="000000"/>
                </a:solidFill>
              </a:rPr>
              <a:t>	</a:t>
            </a:r>
          </a:p>
          <a:p>
            <a:pPr marL="42863" indent="-42863" algn="l">
              <a:spcBef>
                <a:spcPts val="500"/>
              </a:spcBef>
              <a:buClr>
                <a:srgbClr val="D34817"/>
              </a:buClr>
              <a:buFont typeface="Wingdings 2" pitchFamily="18" charset="2"/>
              <a:buNone/>
            </a:pPr>
            <a:endParaRPr lang="tr-TR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67891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Question #4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7544" y="1484313"/>
            <a:ext cx="8208912" cy="4825007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E" sz="2400" dirty="0"/>
              <a:t>How many t-shirts will be supplied if Benetton pays </a:t>
            </a:r>
            <a:r>
              <a:rPr lang="en-IE" sz="2400" dirty="0">
                <a:solidFill>
                  <a:srgbClr val="FF0000"/>
                </a:solidFill>
              </a:rPr>
              <a:t>£2.5</a:t>
            </a:r>
            <a:r>
              <a:rPr lang="en-IE" sz="2400" dirty="0"/>
              <a:t> per t-shirt? </a:t>
            </a:r>
            <a:r>
              <a:rPr lang="en-IE" sz="2400" b="1" dirty="0">
                <a:solidFill>
                  <a:srgbClr val="FF0000"/>
                </a:solidFill>
              </a:rPr>
              <a:t>_______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E" sz="2400" dirty="0"/>
              <a:t>How many t-shirts if Benetton pays P = </a:t>
            </a:r>
            <a:r>
              <a:rPr lang="en-IE" sz="2400" dirty="0">
                <a:solidFill>
                  <a:srgbClr val="FF0000"/>
                </a:solidFill>
              </a:rPr>
              <a:t>£3.5</a:t>
            </a:r>
            <a:r>
              <a:rPr lang="en-IE" sz="2400" dirty="0"/>
              <a:t>?     </a:t>
            </a:r>
            <a:r>
              <a:rPr lang="en-IE" sz="2400" b="1" dirty="0">
                <a:solidFill>
                  <a:srgbClr val="FF0000"/>
                </a:solidFill>
              </a:rPr>
              <a:t>_________</a:t>
            </a:r>
            <a:endParaRPr lang="en-IE" sz="24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E" sz="2400" dirty="0"/>
              <a:t>How many t-shirts if Benetton pays P = </a:t>
            </a:r>
            <a:r>
              <a:rPr lang="en-IE" sz="2400" dirty="0">
                <a:solidFill>
                  <a:srgbClr val="FF0000"/>
                </a:solidFill>
              </a:rPr>
              <a:t>£4.5</a:t>
            </a:r>
            <a:r>
              <a:rPr lang="en-IE" sz="2400" dirty="0"/>
              <a:t>?     </a:t>
            </a:r>
            <a:r>
              <a:rPr lang="en-IE" sz="2400" b="1" dirty="0">
                <a:solidFill>
                  <a:srgbClr val="FF0000"/>
                </a:solidFill>
              </a:rPr>
              <a:t>_________</a:t>
            </a:r>
            <a:endParaRPr lang="en-IE" sz="24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E" sz="2400" dirty="0"/>
              <a:t>How many t-shirts if Benetton pays P = </a:t>
            </a:r>
            <a:r>
              <a:rPr lang="en-IE" sz="2400" dirty="0">
                <a:solidFill>
                  <a:srgbClr val="FF0000"/>
                </a:solidFill>
              </a:rPr>
              <a:t>£1.5</a:t>
            </a:r>
            <a:r>
              <a:rPr lang="en-IE" sz="2400" dirty="0"/>
              <a:t>?     </a:t>
            </a:r>
            <a:r>
              <a:rPr lang="en-IE" sz="2400" b="1" dirty="0">
                <a:solidFill>
                  <a:srgbClr val="FF0000"/>
                </a:solidFill>
              </a:rPr>
              <a:t>_________</a:t>
            </a:r>
            <a:endParaRPr lang="en-IE" sz="24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E" sz="2400" dirty="0"/>
              <a:t>How many t-shirts if Benetton pays P = </a:t>
            </a:r>
            <a:r>
              <a:rPr lang="en-IE" sz="2400" dirty="0">
                <a:solidFill>
                  <a:srgbClr val="FF0000"/>
                </a:solidFill>
              </a:rPr>
              <a:t>£2.5</a:t>
            </a:r>
            <a:r>
              <a:rPr lang="en-IE" sz="2400" dirty="0"/>
              <a:t>?     </a:t>
            </a:r>
            <a:r>
              <a:rPr lang="en-IE" sz="2400" b="1" dirty="0">
                <a:solidFill>
                  <a:srgbClr val="FF0000"/>
                </a:solidFill>
              </a:rPr>
              <a:t>_________</a:t>
            </a:r>
            <a:endParaRPr lang="en-IE" sz="24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IE" sz="24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E" sz="2400" dirty="0"/>
              <a:t>Use your answers to prepare the supply schedule. Put these price and quantity supplied figures in a table form with 2 columns. Also draw a price - quantity supplied graph, put these price and quantity supplied figures on the graph and connect the dots with a line.  What is the shape of the line?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7544" y="260649"/>
            <a:ext cx="8208912" cy="604867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rgbClr val="002060"/>
                </a:solidFill>
              </a:rPr>
              <a:t>A small t-shirt factory uses one machine (leased at £20 a week) to produce t-shirts. The machine is operated by one worker and produces 1 t-shirt per hour.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rgbClr val="002060"/>
                </a:solidFill>
              </a:rPr>
              <a:t>The worker is paid £1 per hour on weekdays, £2 per hour on Saturdays , and £3 per hour on Sundays.  Working day is max 8 hours by law. (strictly enforced.)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rgbClr val="002060"/>
                </a:solidFill>
              </a:rPr>
              <a:t>All other costs, such as raw materials, electricity, etc., are £1 per t-shirt.</a:t>
            </a:r>
            <a:endParaRPr lang="en-IE" sz="2400" dirty="0">
              <a:solidFill>
                <a:srgbClr val="00206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E" sz="2400" b="1" u="sng" dirty="0"/>
              <a:t>Question #4: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E" sz="2400" dirty="0"/>
              <a:t>How many t-shirts will be supplied if Benetton pays </a:t>
            </a:r>
            <a:r>
              <a:rPr lang="en-IE" sz="2400" dirty="0">
                <a:solidFill>
                  <a:srgbClr val="FF0000"/>
                </a:solidFill>
              </a:rPr>
              <a:t>£2.5</a:t>
            </a:r>
            <a:r>
              <a:rPr lang="en-IE" sz="2400" dirty="0"/>
              <a:t> per t-shirt? </a:t>
            </a:r>
            <a:r>
              <a:rPr lang="en-IE" sz="2400" b="1" dirty="0">
                <a:solidFill>
                  <a:srgbClr val="FF0000"/>
                </a:solidFill>
              </a:rPr>
              <a:t>_______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E" sz="2400" dirty="0"/>
              <a:t>How many t-shirts if Benetton pays P = </a:t>
            </a:r>
            <a:r>
              <a:rPr lang="en-IE" sz="2400" dirty="0">
                <a:solidFill>
                  <a:srgbClr val="FF0000"/>
                </a:solidFill>
              </a:rPr>
              <a:t>£3.5</a:t>
            </a:r>
            <a:r>
              <a:rPr lang="en-IE" sz="2400" dirty="0"/>
              <a:t>?     </a:t>
            </a:r>
            <a:r>
              <a:rPr lang="en-IE" sz="2400" b="1" dirty="0">
                <a:solidFill>
                  <a:srgbClr val="FF0000"/>
                </a:solidFill>
              </a:rPr>
              <a:t>_________</a:t>
            </a:r>
            <a:endParaRPr lang="en-IE" sz="24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E" sz="2400" dirty="0"/>
              <a:t>How many t-shirts if Benetton pays P = </a:t>
            </a:r>
            <a:r>
              <a:rPr lang="en-IE" sz="2400" dirty="0">
                <a:solidFill>
                  <a:srgbClr val="FF0000"/>
                </a:solidFill>
              </a:rPr>
              <a:t>£4.5</a:t>
            </a:r>
            <a:r>
              <a:rPr lang="en-IE" sz="2400" dirty="0"/>
              <a:t>?     </a:t>
            </a:r>
            <a:r>
              <a:rPr lang="en-IE" sz="2400" b="1" dirty="0">
                <a:solidFill>
                  <a:srgbClr val="FF0000"/>
                </a:solidFill>
              </a:rPr>
              <a:t>_________</a:t>
            </a:r>
            <a:endParaRPr lang="en-IE" sz="24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E" sz="2400" dirty="0"/>
              <a:t>How many t-shirts if Benetton pays P = </a:t>
            </a:r>
            <a:r>
              <a:rPr lang="en-IE" sz="2400" dirty="0">
                <a:solidFill>
                  <a:srgbClr val="FF0000"/>
                </a:solidFill>
              </a:rPr>
              <a:t>£1.5</a:t>
            </a:r>
            <a:r>
              <a:rPr lang="en-IE" sz="2400" dirty="0"/>
              <a:t>?     </a:t>
            </a:r>
            <a:r>
              <a:rPr lang="en-IE" sz="2400" b="1" dirty="0">
                <a:solidFill>
                  <a:srgbClr val="FF0000"/>
                </a:solidFill>
              </a:rPr>
              <a:t>_________</a:t>
            </a:r>
            <a:endParaRPr lang="en-IE" sz="24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E" sz="2400" dirty="0"/>
              <a:t>How many t-shirts if Benetton pays P = </a:t>
            </a:r>
            <a:r>
              <a:rPr lang="en-IE" sz="2400" dirty="0">
                <a:solidFill>
                  <a:srgbClr val="FF0000"/>
                </a:solidFill>
              </a:rPr>
              <a:t>£2.5</a:t>
            </a:r>
            <a:r>
              <a:rPr lang="en-IE" sz="2400" dirty="0"/>
              <a:t>?     </a:t>
            </a:r>
            <a:r>
              <a:rPr lang="en-IE" sz="2400" b="1" dirty="0">
                <a:solidFill>
                  <a:srgbClr val="FF0000"/>
                </a:solidFill>
              </a:rPr>
              <a:t>_________</a:t>
            </a:r>
            <a:endParaRPr lang="en-IE" sz="24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E" sz="2400" dirty="0"/>
              <a:t>Use your answers to prepare the supply schedule. Put these price and quantity supplied figures in a table form with 2 columns. Also draw a price - quantity supplied graph, put these price and quantity supplied figures on the graph and connect the dots with a line.  What is the shape of the line? </a:t>
            </a:r>
          </a:p>
        </p:txBody>
      </p:sp>
    </p:spTree>
    <p:extLst>
      <p:ext uri="{BB962C8B-B14F-4D97-AF65-F5344CB8AC3E}">
        <p14:creationId xmlns:p14="http://schemas.microsoft.com/office/powerpoint/2010/main" val="2407921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pPr defTabSz="914400"/>
            <a:r>
              <a:rPr lang="tr-TR" sz="2800">
                <a:solidFill>
                  <a:srgbClr val="696464"/>
                </a:solidFill>
              </a:rPr>
              <a:t>Costs at the one-worker, one-machine t-shirt factory </a:t>
            </a:r>
            <a:endParaRPr lang="tr-TR"/>
          </a:p>
        </p:txBody>
      </p:sp>
      <p:sp>
        <p:nvSpPr>
          <p:cNvPr id="18434" name="Rectangle 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noFill/>
          <a:ln w="12700" cap="flat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  <a:buClr>
                <a:srgbClr val="D34817"/>
              </a:buClr>
              <a:buFont typeface="Wingdings 2" pitchFamily="18" charset="2"/>
              <a:buNone/>
            </a:pPr>
            <a:r>
              <a:rPr lang="tr-TR" sz="2100">
                <a:solidFill>
                  <a:srgbClr val="000000"/>
                </a:solidFill>
              </a:rPr>
              <a:t>Suppose  45 t-shirts are produced:  </a:t>
            </a:r>
            <a:endParaRPr lang="tr-TR" sz="2300">
              <a:solidFill>
                <a:srgbClr val="000000"/>
              </a:solidFill>
            </a:endParaRPr>
          </a:p>
          <a:p>
            <a:pPr algn="l">
              <a:lnSpc>
                <a:spcPct val="90000"/>
              </a:lnSpc>
              <a:spcBef>
                <a:spcPts val="1200"/>
              </a:spcBef>
              <a:buClr>
                <a:srgbClr val="D34817"/>
              </a:buClr>
              <a:buFont typeface="Wingdings 2" pitchFamily="18" charset="2"/>
              <a:buNone/>
            </a:pPr>
            <a:r>
              <a:rPr lang="tr-TR" sz="2100">
                <a:solidFill>
                  <a:srgbClr val="000000"/>
                </a:solidFill>
              </a:rPr>
              <a:t>Total cost is £20 for the machine, £45 for raw materials, and £50 for labor = £115.  </a:t>
            </a:r>
            <a:endParaRPr lang="tr-TR" sz="2300">
              <a:solidFill>
                <a:srgbClr val="000000"/>
              </a:solidFill>
            </a:endParaRPr>
          </a:p>
          <a:p>
            <a:pPr algn="l">
              <a:lnSpc>
                <a:spcPct val="90000"/>
              </a:lnSpc>
              <a:spcBef>
                <a:spcPts val="1200"/>
              </a:spcBef>
              <a:buClr>
                <a:srgbClr val="D34817"/>
              </a:buClr>
              <a:buFont typeface="Wingdings 2" pitchFamily="18" charset="2"/>
              <a:buNone/>
            </a:pPr>
            <a:r>
              <a:rPr lang="tr-TR" sz="2100">
                <a:solidFill>
                  <a:srgbClr val="000000"/>
                </a:solidFill>
              </a:rPr>
              <a:t>£20 for the machine is called the FIXED cost, because it doesn’t change as we change the number of t-shirts we produce.</a:t>
            </a:r>
            <a:endParaRPr lang="tr-TR" sz="2300">
              <a:solidFill>
                <a:srgbClr val="000000"/>
              </a:solidFill>
            </a:endParaRPr>
          </a:p>
          <a:p>
            <a:pPr algn="l">
              <a:lnSpc>
                <a:spcPct val="90000"/>
              </a:lnSpc>
              <a:spcBef>
                <a:spcPts val="1200"/>
              </a:spcBef>
              <a:buClr>
                <a:srgbClr val="D34817"/>
              </a:buClr>
              <a:buFont typeface="Wingdings 2" pitchFamily="18" charset="2"/>
              <a:buNone/>
            </a:pPr>
            <a:r>
              <a:rPr lang="tr-TR" sz="2100">
                <a:solidFill>
                  <a:srgbClr val="000000"/>
                </a:solidFill>
              </a:rPr>
              <a:t>The raw material and labor costs are the VARIABLE costs: £95.</a:t>
            </a:r>
            <a:endParaRPr lang="tr-TR" sz="2300">
              <a:solidFill>
                <a:srgbClr val="000000"/>
              </a:solidFill>
            </a:endParaRPr>
          </a:p>
          <a:p>
            <a:pPr algn="l">
              <a:lnSpc>
                <a:spcPct val="90000"/>
              </a:lnSpc>
              <a:spcBef>
                <a:spcPts val="1200"/>
              </a:spcBef>
              <a:buClr>
                <a:srgbClr val="D34817"/>
              </a:buClr>
              <a:buFont typeface="Wingdings 2" pitchFamily="18" charset="2"/>
              <a:buNone/>
            </a:pPr>
            <a:r>
              <a:rPr lang="tr-TR" sz="2100">
                <a:solidFill>
                  <a:srgbClr val="000000"/>
                </a:solidFill>
              </a:rPr>
              <a:t>£115/45 = £2.55 is called the AVERAGE cost. (aka the UNIT cost).</a:t>
            </a:r>
            <a:endParaRPr lang="tr-TR" sz="2300">
              <a:solidFill>
                <a:srgbClr val="000000"/>
              </a:solidFill>
            </a:endParaRPr>
          </a:p>
          <a:p>
            <a:pPr algn="l">
              <a:lnSpc>
                <a:spcPct val="90000"/>
              </a:lnSpc>
              <a:spcBef>
                <a:spcPts val="1200"/>
              </a:spcBef>
              <a:buClr>
                <a:srgbClr val="D34817"/>
              </a:buClr>
              <a:buFont typeface="Wingdings 2" pitchFamily="18" charset="2"/>
              <a:buNone/>
            </a:pPr>
            <a:r>
              <a:rPr lang="tr-TR" sz="2100">
                <a:solidFill>
                  <a:srgbClr val="000000"/>
                </a:solidFill>
              </a:rPr>
              <a:t>Suppose  we produce one more t-shirt, the 46</a:t>
            </a:r>
            <a:r>
              <a:rPr lang="tr-TR" sz="2100" baseline="30000">
                <a:solidFill>
                  <a:srgbClr val="000000"/>
                </a:solidFill>
              </a:rPr>
              <a:t>th</a:t>
            </a:r>
            <a:r>
              <a:rPr lang="tr-TR" sz="2100">
                <a:solidFill>
                  <a:srgbClr val="000000"/>
                </a:solidFill>
              </a:rPr>
              <a:t>.</a:t>
            </a:r>
            <a:endParaRPr lang="tr-TR" sz="2300">
              <a:solidFill>
                <a:srgbClr val="000000"/>
              </a:solidFill>
            </a:endParaRPr>
          </a:p>
          <a:p>
            <a:pPr algn="l">
              <a:lnSpc>
                <a:spcPct val="90000"/>
              </a:lnSpc>
              <a:spcBef>
                <a:spcPts val="1200"/>
              </a:spcBef>
              <a:buClr>
                <a:srgbClr val="D34817"/>
              </a:buClr>
              <a:buFont typeface="Wingdings 2" pitchFamily="18" charset="2"/>
              <a:buNone/>
            </a:pPr>
            <a:r>
              <a:rPr lang="tr-TR" sz="2100">
                <a:solidFill>
                  <a:srgbClr val="000000"/>
                </a:solidFill>
              </a:rPr>
              <a:t>Then variable costs will go up by £2 (labor) + £1 (raw material) = £3.  This  £3 is called the MARGINAL cost, or the ADDITIONAL cost of producing one more t-shirt (starting with 45 t-shirts).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3847893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834</TotalTime>
  <Words>3771</Words>
  <Application>Microsoft Office PowerPoint</Application>
  <PresentationFormat>On-screen Show (4:3)</PresentationFormat>
  <Paragraphs>424</Paragraphs>
  <Slides>62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62</vt:i4>
      </vt:variant>
    </vt:vector>
  </HeadingPairs>
  <TitlesOfParts>
    <vt:vector size="74" baseType="lpstr">
      <vt:lpstr>Arial</vt:lpstr>
      <vt:lpstr>ArialMT</vt:lpstr>
      <vt:lpstr>Calibri</vt:lpstr>
      <vt:lpstr>Cambria Math</vt:lpstr>
      <vt:lpstr>Franklin Gothic Book</vt:lpstr>
      <vt:lpstr>Helvetica</vt:lpstr>
      <vt:lpstr>Perpetua</vt:lpstr>
      <vt:lpstr>Times New Roman</vt:lpstr>
      <vt:lpstr>Wingdings 2</vt:lpstr>
      <vt:lpstr>Equity</vt:lpstr>
      <vt:lpstr>Custom Design</vt:lpstr>
      <vt:lpstr>1_Equity</vt:lpstr>
      <vt:lpstr>Econ 100 Principles of Economics</vt:lpstr>
      <vt:lpstr>TODAY</vt:lpstr>
      <vt:lpstr>Supply</vt:lpstr>
      <vt:lpstr>Supply</vt:lpstr>
      <vt:lpstr>Defending the law of supply</vt:lpstr>
      <vt:lpstr>Example: Finding the supply curve</vt:lpstr>
      <vt:lpstr>Question #4</vt:lpstr>
      <vt:lpstr>PowerPoint Presentation</vt:lpstr>
      <vt:lpstr>Costs at the one-worker, one-machine t-shirt factory </vt:lpstr>
      <vt:lpstr>P = £2.5  How many t-shirts should we supply? </vt:lpstr>
      <vt:lpstr>Quantity supplied at different prices</vt:lpstr>
      <vt:lpstr>The supply curve and the supply schedule look like this…</vt:lpstr>
      <vt:lpstr>So what was the point of all this?</vt:lpstr>
      <vt:lpstr>PowerPoint Presentation</vt:lpstr>
      <vt:lpstr>Now the great moment has arrived </vt:lpstr>
      <vt:lpstr>Supply and demand together</vt:lpstr>
      <vt:lpstr>Competitive markets</vt:lpstr>
      <vt:lpstr>Perfect Competition (Perfectly competitive markets)</vt:lpstr>
      <vt:lpstr>Competitive markets</vt:lpstr>
      <vt:lpstr>Supply and demand together</vt:lpstr>
      <vt:lpstr>Supply and demand together</vt:lpstr>
      <vt:lpstr>Supply and demand together</vt:lpstr>
      <vt:lpstr>PowerPoint Presentation</vt:lpstr>
      <vt:lpstr>Equilibrium from Demand and Supply Equations</vt:lpstr>
      <vt:lpstr>PowerPoint Presentation</vt:lpstr>
      <vt:lpstr>Equilibrium</vt:lpstr>
      <vt:lpstr>The price mechanism works as follows:</vt:lpstr>
      <vt:lpstr>Figure 9 Markets Not in Equilibrium</vt:lpstr>
      <vt:lpstr>Equilibrium</vt:lpstr>
      <vt:lpstr>The price mechanism works as follows:</vt:lpstr>
      <vt:lpstr>Equilibrium: The price mechanism at work</vt:lpstr>
      <vt:lpstr>A few words on the meaning of the market equilibrium </vt:lpstr>
      <vt:lpstr>A few words on the meaning of the market equilibrium </vt:lpstr>
      <vt:lpstr>PowerPoint Presentation</vt:lpstr>
      <vt:lpstr>Demand curve</vt:lpstr>
      <vt:lpstr>Shifts versus movements along the demand curve</vt:lpstr>
      <vt:lpstr>Supply curve</vt:lpstr>
      <vt:lpstr>Shifts versus movements along the supply curve</vt:lpstr>
      <vt:lpstr>Now something that is  really  really  REALLY  very important</vt:lpstr>
      <vt:lpstr>Analyzing Changes in Equilibrium: The three steps method </vt:lpstr>
      <vt:lpstr>Figure 10 How an Increase in Demand Affects the Equilibrium</vt:lpstr>
      <vt:lpstr>This is what prices do: Prices communicate information</vt:lpstr>
      <vt:lpstr>PowerPoint Presentation</vt:lpstr>
      <vt:lpstr>One more example</vt:lpstr>
      <vt:lpstr>Figure 11 How a Decrease in Supply Affects the Equilibrium</vt:lpstr>
      <vt:lpstr>Again, prices communicate </vt:lpstr>
      <vt:lpstr>PowerPoint Presentation</vt:lpstr>
      <vt:lpstr>A real world application  World food prices</vt:lpstr>
      <vt:lpstr>Food Price Increases</vt:lpstr>
      <vt:lpstr>Food price increases btw 2006-08</vt:lpstr>
      <vt:lpstr>Food Price Increases</vt:lpstr>
      <vt:lpstr> The food vs. fuel dilemma</vt:lpstr>
      <vt:lpstr>PowerPoint Presentation</vt:lpstr>
      <vt:lpstr>PowerPoint Presentation</vt:lpstr>
      <vt:lpstr>From Guardian Sept 2012:</vt:lpstr>
      <vt:lpstr>PowerPoint Presentation</vt:lpstr>
      <vt:lpstr>More facts</vt:lpstr>
      <vt:lpstr>Cost for developing countries</vt:lpstr>
      <vt:lpstr>Food Price Increases</vt:lpstr>
      <vt:lpstr>Food Price Increases</vt:lpstr>
      <vt:lpstr>Food Price Increases</vt:lpstr>
      <vt:lpstr>Food Price Increases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musman</dc:creator>
  <cp:lastModifiedBy>Selin Öztürk</cp:lastModifiedBy>
  <cp:revision>104</cp:revision>
  <dcterms:created xsi:type="dcterms:W3CDTF">2013-03-03T17:44:55Z</dcterms:created>
  <dcterms:modified xsi:type="dcterms:W3CDTF">2023-04-03T08:58:34Z</dcterms:modified>
</cp:coreProperties>
</file>