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45" r:id="rId2"/>
    <p:sldId id="368" r:id="rId3"/>
    <p:sldId id="309" r:id="rId4"/>
    <p:sldId id="256" r:id="rId5"/>
    <p:sldId id="257" r:id="rId6"/>
    <p:sldId id="260" r:id="rId7"/>
    <p:sldId id="346" r:id="rId8"/>
    <p:sldId id="347" r:id="rId9"/>
    <p:sldId id="348" r:id="rId10"/>
    <p:sldId id="349" r:id="rId11"/>
    <p:sldId id="350" r:id="rId12"/>
    <p:sldId id="262" r:id="rId13"/>
    <p:sldId id="264" r:id="rId14"/>
    <p:sldId id="351" r:id="rId15"/>
    <p:sldId id="352" r:id="rId16"/>
    <p:sldId id="320" r:id="rId17"/>
    <p:sldId id="353" r:id="rId18"/>
    <p:sldId id="354" r:id="rId19"/>
    <p:sldId id="355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59" r:id="rId30"/>
    <p:sldId id="356" r:id="rId31"/>
    <p:sldId id="357" r:id="rId32"/>
    <p:sldId id="358" r:id="rId33"/>
    <p:sldId id="307" r:id="rId34"/>
    <p:sldId id="308" r:id="rId35"/>
    <p:sldId id="369" r:id="rId36"/>
    <p:sldId id="370" r:id="rId37"/>
    <p:sldId id="371" r:id="rId38"/>
    <p:sldId id="375" r:id="rId39"/>
    <p:sldId id="376" r:id="rId40"/>
    <p:sldId id="270" r:id="rId41"/>
    <p:sldId id="274" r:id="rId42"/>
    <p:sldId id="275" r:id="rId43"/>
    <p:sldId id="276" r:id="rId44"/>
    <p:sldId id="277" r:id="rId45"/>
    <p:sldId id="278" r:id="rId46"/>
    <p:sldId id="386" r:id="rId47"/>
    <p:sldId id="387" r:id="rId48"/>
    <p:sldId id="388" r:id="rId49"/>
    <p:sldId id="389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0A97C-7E89-499C-82D7-48680A454326}" v="3" dt="2023-04-03T10:08:2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93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 Öztürk" userId="4ce78f29-7afb-4a01-a3e6-cea8b08c7ac2" providerId="ADAL" clId="{4DF0A97C-7E89-499C-82D7-48680A454326}"/>
    <pc:docChg chg="delSld">
      <pc:chgData name="Selin Öztürk" userId="4ce78f29-7afb-4a01-a3e6-cea8b08c7ac2" providerId="ADAL" clId="{4DF0A97C-7E89-499C-82D7-48680A454326}" dt="2023-04-03T10:08:36.292" v="0" actId="2696"/>
      <pc:docMkLst>
        <pc:docMk/>
      </pc:docMkLst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3316196976" sldId="360"/>
        </pc:sldMkLst>
      </pc:sldChg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2831328255" sldId="363"/>
        </pc:sldMkLst>
      </pc:sldChg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292781387" sldId="364"/>
        </pc:sldMkLst>
      </pc:sldChg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2755706340" sldId="365"/>
        </pc:sldMkLst>
      </pc:sldChg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2918697186" sldId="366"/>
        </pc:sldMkLst>
      </pc:sldChg>
      <pc:sldChg chg="del">
        <pc:chgData name="Selin Öztürk" userId="4ce78f29-7afb-4a01-a3e6-cea8b08c7ac2" providerId="ADAL" clId="{4DF0A97C-7E89-499C-82D7-48680A454326}" dt="2023-04-03T10:08:36.292" v="0" actId="2696"/>
        <pc:sldMkLst>
          <pc:docMk/>
          <pc:sldMk cId="1816385523" sldId="36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89E4-566A-4FCB-82B0-4030A6DFC072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31DEC-0FDA-45F1-BDAB-1F41C27F5CC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36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DC947-FB41-4B0D-A5F9-9452F3D6DDFB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B917-5E14-4CDB-BE89-6AB2A687F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40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E1A1F7-3601-4385-A765-40B87DA0C798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6A523-A562-4C88-94DD-111C7A773F49}" type="slidenum">
              <a:rPr lang="en-US"/>
              <a:pPr/>
              <a:t>23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F76-427A-4333-9A71-C26B5B1AF925}" type="slidenum">
              <a:rPr lang="en-US"/>
              <a:pPr/>
              <a:t>24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F76-427A-4333-9A71-C26B5B1AF925}" type="slidenum">
              <a:rPr lang="en-US"/>
              <a:pPr/>
              <a:t>25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5F278-E92B-4CF3-B800-EF5FCB9385F8}" type="slidenum">
              <a:rPr lang="en-US"/>
              <a:pPr/>
              <a:t>26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6A523-A562-4C88-94DD-111C7A773F49}" type="slidenum">
              <a:rPr lang="en-US"/>
              <a:pPr/>
              <a:t>27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6A523-A562-4C88-94DD-111C7A773F49}" type="slidenum">
              <a:rPr lang="en-US"/>
              <a:pPr/>
              <a:t>28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FEA82-BD33-4DAA-9F71-18488182C521}" type="slidenum">
              <a:rPr lang="en-US"/>
              <a:pPr/>
              <a:t>41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9BF00-6C7C-42C2-BA91-5283EAA2A296}" type="slidenum">
              <a:rPr lang="en-US"/>
              <a:pPr/>
              <a:t>42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BE3ED-4BA6-4CB4-A47F-2A0EBC4B3DA5}" type="slidenum">
              <a:rPr lang="en-US"/>
              <a:pPr/>
              <a:t>43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E4E1E-77C9-418A-B201-2C5E38BC2D62}" type="slidenum">
              <a:rPr lang="en-US"/>
              <a:pPr/>
              <a:t>44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Instructor Notes: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623C6-012F-48BF-815F-527EAF094242}" type="slidenum">
              <a:rPr lang="en-US"/>
              <a:pPr/>
              <a:t>45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Instructor Notes: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Instructor Notes: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AE8FA-D85F-42FB-B91D-57219C378BAF}" type="slidenum">
              <a:rPr lang="en-US"/>
              <a:pPr/>
              <a:t>18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Some examples.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AE8FA-D85F-42FB-B91D-57219C378BAF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Some examples.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D815A-E5F4-4F24-88AB-5C2A986FCF38}" type="slidenum">
              <a:rPr lang="en-US"/>
              <a:pPr/>
              <a:t>20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 am trying to give supply and demand about equal billing here.  My text does </a:t>
            </a:r>
            <a:r>
              <a:rPr lang="en-US" dirty="0" err="1"/>
              <a:t>elasticities</a:t>
            </a:r>
            <a:r>
              <a:rPr lang="en-US" dirty="0"/>
              <a:t> before the detailed demand and supply discussions.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F76-427A-4333-9A71-C26B5B1AF925}" type="slidenum">
              <a:rPr lang="en-US"/>
              <a:pPr/>
              <a:t>22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7877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30775" y="1676400"/>
            <a:ext cx="3787775" cy="41148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9F5CB9-1451-4B57-8CED-F4765BBD0196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F3820A-1B08-4563-9D84-B9E61C0BD81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theoildrum.com/node/439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  <a:p>
            <a:r>
              <a:rPr lang="en-US" dirty="0"/>
              <a:t>March </a:t>
            </a:r>
            <a:r>
              <a:rPr lang="tr-TR" dirty="0"/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Econ 100</a:t>
            </a:r>
            <a:r>
              <a:rPr/>
              <a:t/>
            </a:r>
            <a:br>
              <a:rPr/>
            </a:br>
            <a:r>
              <a:t>Principles of Economics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9" name="Picture 5" descr="file0001554703029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904" y="3225626"/>
            <a:ext cx="2895600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>
                <a:cs typeface="Arial" charset="0"/>
              </a:rPr>
              <a:t>Time is on our side…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1"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  <a:cs typeface="Arial" pitchFamily="34" charset="0"/>
              </a:rPr>
              <a:t>More time to adjust means higher elasticity!</a:t>
            </a:r>
          </a:p>
          <a:p>
            <a:pPr marL="361950" lvl="1"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  <a:cs typeface="Arial" pitchFamily="34" charset="0"/>
              </a:rPr>
              <a:t>Over time consumers can adjust their behavior by finding substitutes (Thus makes their demand more price elastic).</a:t>
            </a:r>
          </a:p>
        </p:txBody>
      </p:sp>
    </p:spTree>
    <p:extLst>
      <p:ext uri="{BB962C8B-B14F-4D97-AF65-F5344CB8AC3E}">
        <p14:creationId xmlns:p14="http://schemas.microsoft.com/office/powerpoint/2010/main" val="388894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>
                <a:cs typeface="Arial" charset="0"/>
              </a:rPr>
              <a:t>Luxuries vs. necessities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19050">
              <a:buNone/>
              <a:defRPr/>
            </a:pPr>
            <a:r>
              <a:rPr lang="en-US" sz="2400" dirty="0">
                <a:cs typeface="Arial" pitchFamily="34" charset="0"/>
              </a:rPr>
              <a:t>Demand for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necessities</a:t>
            </a:r>
            <a:r>
              <a:rPr lang="en-US" sz="2400" dirty="0">
                <a:cs typeface="Arial" pitchFamily="34" charset="0"/>
              </a:rPr>
              <a:t> is price inelastic. </a:t>
            </a:r>
          </a:p>
          <a:p>
            <a:pPr marL="0" indent="19050" algn="r"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 marL="0" indent="19050" algn="r">
              <a:buNone/>
              <a:defRPr/>
            </a:pPr>
            <a:r>
              <a:rPr lang="en-US" sz="2400" dirty="0">
                <a:cs typeface="Arial" pitchFamily="34" charset="0"/>
              </a:rPr>
              <a:t>Demand for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luxuries </a:t>
            </a:r>
            <a:r>
              <a:rPr lang="en-US" sz="2400" dirty="0">
                <a:cs typeface="Arial" pitchFamily="34" charset="0"/>
              </a:rPr>
              <a:t> is price elastic.</a:t>
            </a:r>
          </a:p>
        </p:txBody>
      </p:sp>
      <p:pic>
        <p:nvPicPr>
          <p:cNvPr id="6" name="Picture 5" descr="file84712445933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996952"/>
            <a:ext cx="4731406" cy="31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le00087661522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348880"/>
            <a:ext cx="2499320" cy="3332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88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Price elasticity of demand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determinants of the price elasticity of demand:</a:t>
            </a:r>
          </a:p>
          <a:p>
            <a:pPr lvl="2"/>
            <a:r>
              <a:rPr lang="en-US" dirty="0"/>
              <a:t>Availability of Close Substitutes</a:t>
            </a:r>
          </a:p>
          <a:p>
            <a:pPr lvl="2"/>
            <a:r>
              <a:rPr lang="en-US" dirty="0"/>
              <a:t>Necessities </a:t>
            </a:r>
            <a:r>
              <a:rPr lang="en-US" i="1" dirty="0"/>
              <a:t>versus</a:t>
            </a:r>
            <a:r>
              <a:rPr lang="en-US" dirty="0"/>
              <a:t> Luxuries</a:t>
            </a:r>
          </a:p>
          <a:p>
            <a:pPr lvl="2"/>
            <a:r>
              <a:rPr lang="en-US" dirty="0"/>
              <a:t>Definition of the Market</a:t>
            </a:r>
          </a:p>
          <a:p>
            <a:pPr lvl="2"/>
            <a:r>
              <a:rPr lang="en-US" dirty="0"/>
              <a:t>Time Horizon</a:t>
            </a:r>
          </a:p>
          <a:p>
            <a:r>
              <a:rPr lang="en-US" dirty="0"/>
              <a:t>Demand tends to be more elastic:</a:t>
            </a:r>
          </a:p>
          <a:p>
            <a:pPr lvl="2"/>
            <a:r>
              <a:rPr lang="en-US" dirty="0"/>
              <a:t>If there are a large number of close substitutes.</a:t>
            </a:r>
          </a:p>
          <a:p>
            <a:pPr lvl="2"/>
            <a:r>
              <a:rPr lang="en-US" dirty="0"/>
              <a:t>If the good is a luxury.</a:t>
            </a:r>
          </a:p>
          <a:p>
            <a:pPr lvl="2"/>
            <a:r>
              <a:rPr lang="en-US" dirty="0"/>
              <a:t>If the market is more narrowly defined (food versus milk).</a:t>
            </a:r>
          </a:p>
          <a:p>
            <a:pPr lvl="2"/>
            <a:r>
              <a:rPr lang="en-US" dirty="0"/>
              <a:t>If we consider a longer time period after the price change.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to c</a:t>
            </a:r>
            <a:r>
              <a:rPr lang="tr-TR" dirty="0" err="1"/>
              <a:t>omput</a:t>
            </a:r>
            <a:r>
              <a:rPr lang="en-US" dirty="0"/>
              <a:t>e</a:t>
            </a:r>
            <a:r>
              <a:rPr lang="tr-TR" dirty="0"/>
              <a:t> </a:t>
            </a:r>
            <a:r>
              <a:rPr lang="tr-TR" dirty="0" err="1"/>
              <a:t>th</a:t>
            </a:r>
            <a:r>
              <a:rPr lang="en-US" dirty="0"/>
              <a:t>e price elasticity of demand?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5926"/>
            <a:ext cx="7772400" cy="4233874"/>
          </a:xfrm>
        </p:spPr>
        <p:txBody>
          <a:bodyPr/>
          <a:lstStyle/>
          <a:p>
            <a:r>
              <a:rPr lang="en-US" dirty="0"/>
              <a:t>The price elasticity of demand is computed as the percentage change in the quantity demanded divided by the percentage change in price.</a:t>
            </a:r>
          </a:p>
          <a:p>
            <a:endParaRPr lang="en-US" dirty="0"/>
          </a:p>
          <a:p>
            <a:pPr>
              <a:buNone/>
            </a:pPr>
            <a:endParaRPr lang="tr-TR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85786" y="3857628"/>
          <a:ext cx="7786742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647960" imgH="431640" progId="">
                  <p:embed/>
                </p:oleObj>
              </mc:Choice>
              <mc:Fallback>
                <p:oleObj name="Equation" r:id="rId3" imgW="4647960" imgH="431640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57628"/>
                        <a:ext cx="7786742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71538" y="5072074"/>
            <a:ext cx="757242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Because the price elasticity of demand measures how much quantity demanded responds to the price, it is closely related to the slope of the demand curve.</a:t>
            </a:r>
          </a:p>
          <a:p>
            <a:pPr>
              <a:buNone/>
            </a:pPr>
            <a:r>
              <a:rPr lang="en-US" dirty="0"/>
              <a:t>BUT, slope is not elasticity!!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formula: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When the price of ice cream is </a:t>
            </a:r>
            <a:r>
              <a:rPr lang="en-US" sz="2400" dirty="0">
                <a:latin typeface="Calibri"/>
              </a:rPr>
              <a:t>₺</a:t>
            </a:r>
            <a:r>
              <a:rPr lang="en-US" sz="2400" dirty="0"/>
              <a:t>2, quantity demanded is 10 units (cones of ice-cream). </a:t>
            </a:r>
          </a:p>
          <a:p>
            <a:pPr>
              <a:buNone/>
            </a:pPr>
            <a:r>
              <a:rPr lang="en-US" sz="2400" dirty="0"/>
              <a:t>	When the price of ice-cream is ₺2.20, quantity demanded is 8 units. </a:t>
            </a:r>
          </a:p>
          <a:p>
            <a:pPr>
              <a:buNone/>
            </a:pPr>
            <a:r>
              <a:rPr lang="en-US" sz="2400" dirty="0"/>
              <a:t>	Please compute the price elasticity of demand at P = ₺2!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We will now compute the price elasticity of demand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14400" y="1941587"/>
          <a:ext cx="7507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438600" imgH="596880" progId="">
                  <p:embed/>
                </p:oleObj>
              </mc:Choice>
              <mc:Fallback>
                <p:oleObj name="Equation" r:id="rId4" imgW="6438600" imgH="596880" progId="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1587"/>
                        <a:ext cx="750728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68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Computing the E</a:t>
            </a:r>
            <a:r>
              <a:rPr lang="en-US" sz="2800" baseline="-25000" dirty="0"/>
              <a:t>P</a:t>
            </a:r>
            <a:endParaRPr lang="tr-TR" sz="28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dirty="0"/>
              <a:t>When P = ₺2.00, </a:t>
            </a:r>
            <a:r>
              <a:rPr lang="en-US" sz="2400" dirty="0">
                <a:sym typeface="Symbol"/>
              </a:rPr>
              <a:t>  </a:t>
            </a:r>
            <a:r>
              <a:rPr lang="en-US" sz="2400" dirty="0"/>
              <a:t>Q</a:t>
            </a:r>
            <a:r>
              <a:rPr lang="en-US" sz="2400" baseline="-25000" dirty="0"/>
              <a:t>D</a:t>
            </a:r>
            <a:r>
              <a:rPr lang="en-US" sz="2400" dirty="0"/>
              <a:t> = 10</a:t>
            </a:r>
          </a:p>
          <a:p>
            <a:pPr marL="457200" indent="-457200">
              <a:buNone/>
            </a:pPr>
            <a:r>
              <a:rPr lang="en-US" sz="2400" dirty="0"/>
              <a:t>When P = ₺2.20, </a:t>
            </a:r>
            <a:r>
              <a:rPr lang="en-US" sz="2400" dirty="0">
                <a:sym typeface="Symbol"/>
              </a:rPr>
              <a:t>  </a:t>
            </a:r>
            <a:r>
              <a:rPr lang="en-US" sz="2400" dirty="0"/>
              <a:t>Q</a:t>
            </a:r>
            <a:r>
              <a:rPr lang="en-US" sz="2400" baseline="-25000" dirty="0"/>
              <a:t>D</a:t>
            </a:r>
            <a:r>
              <a:rPr lang="en-US" sz="2400" dirty="0"/>
              <a:t> =   8</a:t>
            </a:r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Change in Q</a:t>
            </a:r>
            <a:r>
              <a:rPr lang="en-US" sz="2400" baseline="-25000" dirty="0"/>
              <a:t>D</a:t>
            </a:r>
            <a:r>
              <a:rPr lang="en-US" sz="2400" dirty="0"/>
              <a:t> (</a:t>
            </a:r>
            <a:r>
              <a:rPr lang="el-GR" sz="2400" dirty="0"/>
              <a:t>Δ</a:t>
            </a:r>
            <a:r>
              <a:rPr lang="en-US" sz="2400" dirty="0"/>
              <a:t>Q</a:t>
            </a:r>
            <a:r>
              <a:rPr lang="en-US" sz="2400" baseline="-25000" dirty="0"/>
              <a:t>D</a:t>
            </a:r>
            <a:r>
              <a:rPr lang="en-US" sz="2400" dirty="0"/>
              <a:t>) is (8 – 10) =  –2.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% change in Q</a:t>
            </a:r>
            <a:r>
              <a:rPr lang="en-US" sz="2400" baseline="-25000" dirty="0"/>
              <a:t>D</a:t>
            </a:r>
            <a:r>
              <a:rPr lang="en-US" sz="2400" dirty="0"/>
              <a:t> is –(2/10)x100 = –20%.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Change in price (</a:t>
            </a:r>
            <a:r>
              <a:rPr lang="el-GR" sz="2400" dirty="0"/>
              <a:t>Δ</a:t>
            </a:r>
            <a:r>
              <a:rPr lang="en-US" sz="2400" dirty="0"/>
              <a:t>P) is (2.20 – 2.00) = +0.20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% change in price is (0.20/2)x100 = +10%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= {% change in Q</a:t>
            </a:r>
            <a:r>
              <a:rPr lang="en-US" sz="2400" baseline="-25000" dirty="0"/>
              <a:t>D</a:t>
            </a:r>
            <a:r>
              <a:rPr lang="en-US" sz="2400" dirty="0"/>
              <a:t>}/{% change in P}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 = –20/10 = –2.</a:t>
            </a:r>
          </a:p>
        </p:txBody>
      </p:sp>
      <p:graphicFrame>
        <p:nvGraphicFramePr>
          <p:cNvPr id="665602" name="Object 2"/>
          <p:cNvGraphicFramePr>
            <a:graphicFrameLocks noChangeAspect="1"/>
          </p:cNvGraphicFramePr>
          <p:nvPr/>
        </p:nvGraphicFramePr>
        <p:xfrm>
          <a:off x="6305550" y="1577975"/>
          <a:ext cx="24685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84200" imgH="431640" progId="Equation.3">
                  <p:embed/>
                </p:oleObj>
              </mc:Choice>
              <mc:Fallback>
                <p:oleObj name="Equation" r:id="rId3" imgW="1384200" imgH="431640" progId="Equation.3">
                  <p:embed/>
                  <p:pic>
                    <p:nvPicPr>
                      <p:cNvPr id="66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577975"/>
                        <a:ext cx="2468563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61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one…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When the price of good X is $5, you buy 20 units. When the price is $4, you buy 23 units.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Compute the price elasticity of demand at P = $5.</a:t>
            </a:r>
          </a:p>
          <a:p>
            <a:pPr marL="457200" indent="-45720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one…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When the price of good X is $5, you buy 20 units. When the price is $4, you buy 23 units. </a:t>
            </a:r>
            <a:br>
              <a:rPr lang="en-US" sz="2400" dirty="0"/>
            </a:br>
            <a:r>
              <a:rPr lang="en-US" sz="2400" dirty="0"/>
              <a:t>Compute the price elasticity of demand at P = $5.</a:t>
            </a:r>
          </a:p>
          <a:p>
            <a:pPr marL="457200" indent="-457200">
              <a:buNone/>
            </a:pPr>
            <a:r>
              <a:rPr lang="en-US" sz="2400" dirty="0"/>
              <a:t>Solution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Change in price: (4.00 – 5.00) = -1.00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% change in price: (1.00/5.00)x100 = -20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Change in Q</a:t>
            </a:r>
            <a:r>
              <a:rPr lang="en-US" sz="2000" baseline="-25000" dirty="0"/>
              <a:t>D</a:t>
            </a:r>
            <a:r>
              <a:rPr lang="en-US" sz="2000" dirty="0"/>
              <a:t>: (23 – 20) =  3.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% change in Q</a:t>
            </a:r>
            <a:r>
              <a:rPr lang="en-US" sz="2000" baseline="-25000" dirty="0"/>
              <a:t>D</a:t>
            </a:r>
            <a:r>
              <a:rPr lang="en-US" sz="2000" dirty="0"/>
              <a:t> is –(3/20)x100 = 15.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baseline="-25000" dirty="0"/>
              <a:t>P</a:t>
            </a:r>
            <a:r>
              <a:rPr lang="en-US" sz="2000" dirty="0"/>
              <a:t> is % change in Q</a:t>
            </a:r>
            <a:r>
              <a:rPr lang="en-US" sz="2000" baseline="-25000" dirty="0"/>
              <a:t>D</a:t>
            </a:r>
            <a:r>
              <a:rPr lang="en-US" sz="2000" dirty="0"/>
              <a:t> divided by % change in 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baseline="-25000" dirty="0"/>
              <a:t>P</a:t>
            </a:r>
            <a:r>
              <a:rPr lang="en-US" sz="2000" dirty="0"/>
              <a:t>  = 15/-20 = –3/4.</a:t>
            </a:r>
          </a:p>
        </p:txBody>
      </p:sp>
    </p:spTree>
    <p:extLst>
      <p:ext uri="{BB962C8B-B14F-4D97-AF65-F5344CB8AC3E}">
        <p14:creationId xmlns:p14="http://schemas.microsoft.com/office/powerpoint/2010/main" val="28439384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What does the E</a:t>
            </a:r>
            <a:r>
              <a:rPr lang="en-US" sz="2800" baseline="-25000" dirty="0"/>
              <a:t>P</a:t>
            </a:r>
            <a:r>
              <a:rPr lang="en-US" sz="2800" dirty="0"/>
              <a:t> number mean?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/>
              <a:t>Suppose the price elasticity of demand for gasoline is </a:t>
            </a:r>
            <a:r>
              <a:rPr lang="en-US" sz="2400" dirty="0">
                <a:solidFill>
                  <a:srgbClr val="FC0128"/>
                </a:solidFill>
              </a:rPr>
              <a:t>-0.2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/>
              <a:t>This means:</a:t>
            </a:r>
          </a:p>
          <a:p>
            <a:pPr marL="360000" indent="-360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When the price of gasoline rises by 1%, the quantity demanded falls by 0.2%</a:t>
            </a:r>
          </a:p>
          <a:p>
            <a:pPr marL="360000" indent="-360000">
              <a:spcBef>
                <a:spcPts val="0"/>
              </a:spcBef>
              <a:spcAft>
                <a:spcPts val="2400"/>
              </a:spcAft>
              <a:buFont typeface="Wingdings" pitchFamily="2" charset="2"/>
              <a:buChar char="Ø"/>
            </a:pPr>
            <a:r>
              <a:rPr lang="en-US" sz="2400" dirty="0"/>
              <a:t>When the price of gasoline rises by 5%, the quantity demanded falls by 1%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Gasoline demand is not very price sensitive.</a:t>
            </a:r>
          </a:p>
        </p:txBody>
      </p:sp>
    </p:spTree>
    <p:extLst>
      <p:ext uri="{BB962C8B-B14F-4D97-AF65-F5344CB8AC3E}">
        <p14:creationId xmlns:p14="http://schemas.microsoft.com/office/powerpoint/2010/main" val="3048747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What does the E</a:t>
            </a:r>
            <a:r>
              <a:rPr lang="en-US" sz="2800" baseline="-25000" dirty="0"/>
              <a:t>P</a:t>
            </a:r>
            <a:r>
              <a:rPr lang="en-US" sz="2800" dirty="0"/>
              <a:t> number mean?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/>
              <a:t>Suppose the price elasticity of demand for gold jewelry is </a:t>
            </a:r>
            <a:r>
              <a:rPr lang="en-US" sz="2400" dirty="0">
                <a:solidFill>
                  <a:srgbClr val="FC0128"/>
                </a:solidFill>
              </a:rPr>
              <a:t>-2.5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/>
              <a:t>This means: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When the price of gold jewelry rises by 5%, the quantity demanded falls by 12.5%.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Jewelry demand is price sensitive.</a:t>
            </a:r>
          </a:p>
        </p:txBody>
      </p:sp>
    </p:spTree>
    <p:extLst>
      <p:ext uri="{BB962C8B-B14F-4D97-AF65-F5344CB8AC3E}">
        <p14:creationId xmlns:p14="http://schemas.microsoft.com/office/powerpoint/2010/main" val="246215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4D3AF-EDB4-7C38-F8DD-B21B65EB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D2DAA-5A86-0255-014C-25645F4CAD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Assignment 4 will be available on Friday till Sunday midnigt. More questions, more time, 90 minutes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Elasticity</a:t>
            </a:r>
          </a:p>
        </p:txBody>
      </p:sp>
    </p:spTree>
    <p:extLst>
      <p:ext uri="{BB962C8B-B14F-4D97-AF65-F5344CB8AC3E}">
        <p14:creationId xmlns:p14="http://schemas.microsoft.com/office/powerpoint/2010/main" val="24549629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1"/>
            <a:ext cx="8291264" cy="576065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More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95456" cy="4852392"/>
          </a:xfrm>
          <a:noFill/>
          <a:ln/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dirty="0"/>
              <a:t>Remember that 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elasticity is a measure of the responsiveness of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quantity demanded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or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quantity supplied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to one of its determinants.</a:t>
            </a:r>
            <a:endParaRPr lang="en-US" sz="2400" dirty="0"/>
          </a:p>
          <a:p>
            <a:pPr>
              <a:spcAft>
                <a:spcPts val="600"/>
              </a:spcAft>
              <a:buNone/>
            </a:pPr>
            <a:r>
              <a:rPr lang="en-US" sz="2400" dirty="0"/>
              <a:t>So there is also a price elasticity of supply.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So, we can say things like…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Price elasticity of supply for beef is </a:t>
            </a:r>
            <a:r>
              <a:rPr lang="en-US" sz="2400" dirty="0">
                <a:solidFill>
                  <a:srgbClr val="FC0128"/>
                </a:solidFill>
              </a:rPr>
              <a:t>5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What we mean by this is that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when the price of  beef increases by 1%, the quantity supplied increases by 5%.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So, beef supply is price 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algn="ctr"/>
            <a:r>
              <a:rPr lang="en-US" sz="2400" dirty="0"/>
              <a:t>The correct question: </a:t>
            </a:r>
            <a:br>
              <a:rPr lang="en-US" sz="2400" dirty="0"/>
            </a:br>
            <a:r>
              <a:rPr lang="en-US" sz="2400" dirty="0"/>
              <a:t>What is the price elasticity of demand at price P</a:t>
            </a:r>
            <a:r>
              <a:rPr lang="en-US" sz="2400" baseline="30000" dirty="0"/>
              <a:t>o</a:t>
            </a:r>
            <a:r>
              <a:rPr lang="en-US" sz="2400" dirty="0"/>
              <a:t>? (P</a:t>
            </a:r>
            <a:r>
              <a:rPr lang="en-US" sz="2400" baseline="30000" dirty="0"/>
              <a:t>o</a:t>
            </a:r>
            <a:r>
              <a:rPr lang="en-US" sz="2400" dirty="0"/>
              <a:t> is a specific price for example $28/kg –for beef)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106990" cy="2257400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</a:rPr>
              <a:t>So for example…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319213" y="1393842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40979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82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4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1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2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3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98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41000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sz="2800" dirty="0"/>
              <a:t>A Linear Demand Curve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/>
              <a:t>                          A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/>
              <a:t>                                      B</a:t>
            </a:r>
            <a:endParaRPr lang="tr-TR" sz="2400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algn="ctr"/>
            <a:r>
              <a:rPr lang="en-US" sz="2400" dirty="0"/>
              <a:t>The correct question: </a:t>
            </a:r>
            <a:br>
              <a:rPr lang="en-US" sz="2400" dirty="0"/>
            </a:br>
            <a:r>
              <a:rPr lang="en-US" sz="2400" dirty="0"/>
              <a:t>What is the price elasticity of demand at price P</a:t>
            </a:r>
            <a:r>
              <a:rPr lang="en-US" sz="2400" baseline="30000" dirty="0"/>
              <a:t>o</a:t>
            </a:r>
            <a:r>
              <a:rPr lang="en-US" sz="2400" dirty="0"/>
              <a:t>? (P</a:t>
            </a:r>
            <a:r>
              <a:rPr lang="en-US" sz="2400" baseline="30000" dirty="0"/>
              <a:t>o</a:t>
            </a:r>
            <a:r>
              <a:rPr lang="en-US" sz="2400" dirty="0"/>
              <a:t> is a specific price for example $28/kg –for beef)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106990" cy="2257400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</a:rPr>
              <a:t>P</a:t>
            </a:r>
            <a:r>
              <a:rPr lang="en-US" sz="2400" baseline="30000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 = Current price of good X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Q</a:t>
            </a:r>
            <a:r>
              <a:rPr lang="en-US" sz="2400" baseline="30000" dirty="0"/>
              <a:t>O</a:t>
            </a:r>
            <a:r>
              <a:rPr lang="en-US" sz="2400" dirty="0">
                <a:latin typeface="+mj-lt"/>
              </a:rPr>
              <a:t> = Quantity demanded at that price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ΔP = a small change in the current price</a:t>
            </a:r>
          </a:p>
          <a:p>
            <a:pPr>
              <a:buNone/>
            </a:pPr>
            <a:r>
              <a:rPr lang="en-US" sz="2400" dirty="0"/>
              <a:t>Δ</a:t>
            </a:r>
            <a:r>
              <a:rPr lang="en-US" sz="2400" dirty="0">
                <a:latin typeface="+mj-lt"/>
              </a:rPr>
              <a:t>Q</a:t>
            </a:r>
            <a:r>
              <a:rPr lang="en-US" sz="2400" baseline="30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= the resulting change in quantity demanded</a:t>
            </a:r>
          </a:p>
        </p:txBody>
      </p:sp>
      <p:graphicFrame>
        <p:nvGraphicFramePr>
          <p:cNvPr id="143360" name="Object 1024"/>
          <p:cNvGraphicFramePr>
            <a:graphicFrameLocks noChangeAspect="1"/>
          </p:cNvGraphicFramePr>
          <p:nvPr/>
        </p:nvGraphicFramePr>
        <p:xfrm>
          <a:off x="815975" y="4302125"/>
          <a:ext cx="6870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4140000" imgH="457200" progId="Equation.3">
                  <p:embed/>
                </p:oleObj>
              </mc:Choice>
              <mc:Fallback>
                <p:oleObj name="Equation" r:id="rId4" imgW="4140000" imgH="457200" progId="Equation.3">
                  <p:embed/>
                  <p:pic>
                    <p:nvPicPr>
                      <p:cNvPr id="14336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302125"/>
                        <a:ext cx="68707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sz="2400" dirty="0"/>
              <a:t>A little bit of mathematics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106990" cy="4104456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</a:rPr>
              <a:t>Take the formula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  <a:p>
            <a:pPr>
              <a:buNone/>
            </a:pPr>
            <a:endParaRPr lang="en-US" sz="2400" dirty="0">
              <a:latin typeface="+mj-lt"/>
            </a:endParaRPr>
          </a:p>
          <a:p>
            <a:pPr>
              <a:buNone/>
            </a:pPr>
            <a:r>
              <a:rPr lang="en-US" sz="2400" dirty="0">
                <a:latin typeface="+mj-lt"/>
              </a:rPr>
              <a:t>Rearrange the formula</a:t>
            </a:r>
          </a:p>
        </p:txBody>
      </p:sp>
      <p:graphicFrame>
        <p:nvGraphicFramePr>
          <p:cNvPr id="143360" name="Object 1024"/>
          <p:cNvGraphicFramePr>
            <a:graphicFrameLocks noChangeAspect="1"/>
          </p:cNvGraphicFramePr>
          <p:nvPr/>
        </p:nvGraphicFramePr>
        <p:xfrm>
          <a:off x="2699792" y="2204864"/>
          <a:ext cx="18970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143000" imgH="406080" progId="Equation.3">
                  <p:embed/>
                </p:oleObj>
              </mc:Choice>
              <mc:Fallback>
                <p:oleObj name="Equation" r:id="rId4" imgW="1143000" imgH="406080" progId="Equation.3">
                  <p:embed/>
                  <p:pic>
                    <p:nvPicPr>
                      <p:cNvPr id="14336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04864"/>
                        <a:ext cx="1897063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2782888" y="3617913"/>
          <a:ext cx="1874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130040" imgH="406080" progId="Equation.3">
                  <p:embed/>
                </p:oleObj>
              </mc:Choice>
              <mc:Fallback>
                <p:oleObj name="Equation" r:id="rId6" imgW="1130040" imgH="406080" progId="Equation.3">
                  <p:embed/>
                  <p:pic>
                    <p:nvPicPr>
                      <p:cNvPr id="293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617913"/>
                        <a:ext cx="187483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sz="2800" dirty="0"/>
              <a:t>What is this          ?  (</a:t>
            </a:r>
            <a:r>
              <a:rPr lang="en-US" sz="2400" dirty="0"/>
              <a:t>It is related to the slope of the demand curve.)</a:t>
            </a:r>
            <a:endParaRPr lang="en-US" sz="28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604963"/>
            <a:ext cx="3420690" cy="4632349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C0128"/>
                </a:solidFill>
                <a:latin typeface="+mj-lt"/>
              </a:rPr>
              <a:t>Price decreases from P</a:t>
            </a:r>
            <a:r>
              <a:rPr lang="en-US" sz="2000" baseline="-25000" dirty="0">
                <a:solidFill>
                  <a:srgbClr val="FC0128"/>
                </a:solidFill>
                <a:latin typeface="+mj-lt"/>
              </a:rPr>
              <a:t>1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 to P</a:t>
            </a:r>
            <a:r>
              <a:rPr lang="en-US" sz="2000" baseline="-25000" dirty="0">
                <a:solidFill>
                  <a:srgbClr val="FC0128"/>
                </a:solidFill>
                <a:latin typeface="+mj-lt"/>
              </a:rPr>
              <a:t>2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l-GR" sz="2000" dirty="0">
                <a:solidFill>
                  <a:srgbClr val="FC0128"/>
                </a:solidFill>
                <a:latin typeface="+mj-lt"/>
              </a:rPr>
              <a:t>Δ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P = (</a:t>
            </a:r>
            <a:r>
              <a:rPr lang="en-US" sz="2000" dirty="0">
                <a:solidFill>
                  <a:srgbClr val="FC0128"/>
                </a:solidFill>
              </a:rPr>
              <a:t>P</a:t>
            </a:r>
            <a:r>
              <a:rPr lang="en-US" sz="2000" baseline="-25000" dirty="0">
                <a:solidFill>
                  <a:srgbClr val="FC0128"/>
                </a:solidFill>
              </a:rPr>
              <a:t>2</a:t>
            </a:r>
            <a:r>
              <a:rPr lang="en-US" sz="2000" dirty="0">
                <a:solidFill>
                  <a:srgbClr val="FC0128"/>
                </a:solidFill>
              </a:rPr>
              <a:t>–P</a:t>
            </a:r>
            <a:r>
              <a:rPr lang="en-US" sz="2000" baseline="-25000" dirty="0">
                <a:solidFill>
                  <a:srgbClr val="FC0128"/>
                </a:solidFill>
              </a:rPr>
              <a:t>1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)</a:t>
            </a:r>
            <a:r>
              <a:rPr lang="en-US" sz="2000" dirty="0">
                <a:latin typeface="+mj-lt"/>
              </a:rPr>
              <a:t> = the change in price. (</a:t>
            </a:r>
            <a:r>
              <a:rPr lang="el-GR" sz="2000" dirty="0">
                <a:solidFill>
                  <a:srgbClr val="FC0128"/>
                </a:solidFill>
              </a:rPr>
              <a:t>Δ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P &lt; 0</a:t>
            </a:r>
            <a:r>
              <a:rPr lang="en-US" sz="2000" dirty="0">
                <a:latin typeface="+mj-lt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C0128"/>
                </a:solidFill>
              </a:rPr>
              <a:t>Quantity demanded increases from Q</a:t>
            </a:r>
            <a:r>
              <a:rPr lang="en-US" sz="2000" baseline="-25000" dirty="0">
                <a:solidFill>
                  <a:srgbClr val="FC0128"/>
                </a:solidFill>
              </a:rPr>
              <a:t>1</a:t>
            </a:r>
            <a:r>
              <a:rPr lang="en-US" sz="2000" dirty="0">
                <a:solidFill>
                  <a:srgbClr val="FC0128"/>
                </a:solidFill>
              </a:rPr>
              <a:t> to Q</a:t>
            </a:r>
            <a:r>
              <a:rPr lang="en-US" sz="2000" baseline="-25000" dirty="0">
                <a:solidFill>
                  <a:srgbClr val="FC0128"/>
                </a:solidFill>
              </a:rPr>
              <a:t>2</a:t>
            </a:r>
            <a:r>
              <a:rPr lang="en-US" sz="2000" dirty="0">
                <a:solidFill>
                  <a:srgbClr val="FC0128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l-GR" sz="2000" dirty="0">
                <a:solidFill>
                  <a:srgbClr val="FC0128"/>
                </a:solidFill>
              </a:rPr>
              <a:t>Δ</a:t>
            </a:r>
            <a:r>
              <a:rPr lang="en-US" sz="2000" dirty="0">
                <a:solidFill>
                  <a:srgbClr val="FC0128"/>
                </a:solidFill>
              </a:rPr>
              <a:t>Q = (Q</a:t>
            </a:r>
            <a:r>
              <a:rPr lang="en-US" sz="2000" baseline="-25000" dirty="0">
                <a:solidFill>
                  <a:srgbClr val="FC0128"/>
                </a:solidFill>
              </a:rPr>
              <a:t>2</a:t>
            </a:r>
            <a:r>
              <a:rPr lang="en-US" sz="2000" dirty="0">
                <a:solidFill>
                  <a:srgbClr val="FC0128"/>
                </a:solidFill>
              </a:rPr>
              <a:t>–Q</a:t>
            </a:r>
            <a:r>
              <a:rPr lang="en-US" sz="2000" baseline="-25000" dirty="0">
                <a:solidFill>
                  <a:srgbClr val="FC0128"/>
                </a:solidFill>
              </a:rPr>
              <a:t>1</a:t>
            </a:r>
            <a:r>
              <a:rPr lang="en-US" sz="2000" dirty="0">
                <a:solidFill>
                  <a:srgbClr val="FC0128"/>
                </a:solidFill>
              </a:rPr>
              <a:t>)</a:t>
            </a:r>
            <a:r>
              <a:rPr lang="en-US" sz="2000" dirty="0"/>
              <a:t> = </a:t>
            </a:r>
            <a:r>
              <a:rPr lang="en-US" sz="2000" dirty="0">
                <a:latin typeface="+mj-lt"/>
              </a:rPr>
              <a:t>the change in quantity demanded.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slope = </a:t>
            </a:r>
            <a:r>
              <a:rPr lang="el-GR" sz="2000" dirty="0">
                <a:solidFill>
                  <a:srgbClr val="FC0128"/>
                </a:solidFill>
              </a:rPr>
              <a:t> Δ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P/</a:t>
            </a:r>
            <a:r>
              <a:rPr lang="el-GR" sz="2000" dirty="0">
                <a:solidFill>
                  <a:srgbClr val="FC0128"/>
                </a:solidFill>
              </a:rPr>
              <a:t>Δ</a:t>
            </a:r>
            <a:r>
              <a:rPr lang="en-US" sz="2000" dirty="0">
                <a:solidFill>
                  <a:srgbClr val="FC0128"/>
                </a:solidFill>
              </a:rPr>
              <a:t>Q</a:t>
            </a:r>
            <a:endParaRPr lang="en-US" sz="2000" dirty="0">
              <a:solidFill>
                <a:srgbClr val="FC0128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1/slope = </a:t>
            </a:r>
            <a:r>
              <a:rPr lang="el-GR" sz="2000" dirty="0">
                <a:solidFill>
                  <a:srgbClr val="FC0128"/>
                </a:solidFill>
              </a:rPr>
              <a:t> Δ</a:t>
            </a:r>
            <a:r>
              <a:rPr lang="en-US" sz="2000" dirty="0">
                <a:solidFill>
                  <a:srgbClr val="FC0128"/>
                </a:solidFill>
              </a:rPr>
              <a:t>Q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/</a:t>
            </a:r>
            <a:r>
              <a:rPr lang="el-GR" sz="2000" dirty="0">
                <a:solidFill>
                  <a:srgbClr val="FC0128"/>
                </a:solidFill>
              </a:rPr>
              <a:t>Δ</a:t>
            </a:r>
            <a:r>
              <a:rPr lang="en-US" sz="2000" dirty="0">
                <a:solidFill>
                  <a:srgbClr val="FC0128"/>
                </a:solidFill>
              </a:rPr>
              <a:t>P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solidFill>
                <a:srgbClr val="FC0128"/>
              </a:solidFill>
              <a:latin typeface="+mj-l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C0128"/>
                </a:solidFill>
                <a:latin typeface="+mj-lt"/>
              </a:rPr>
              <a:t>Elasticity E</a:t>
            </a:r>
            <a:r>
              <a:rPr lang="en-US" sz="2000" baseline="-25000" dirty="0">
                <a:solidFill>
                  <a:srgbClr val="FC0128"/>
                </a:solidFill>
                <a:latin typeface="+mj-lt"/>
              </a:rPr>
              <a:t>P</a:t>
            </a:r>
            <a:r>
              <a:rPr lang="en-US" sz="2000" dirty="0">
                <a:solidFill>
                  <a:srgbClr val="FC0128"/>
                </a:solidFill>
                <a:latin typeface="+mj-lt"/>
              </a:rPr>
              <a:t> = (1/slope)x(P/Q)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solidFill>
                <a:srgbClr val="FC0128"/>
              </a:solidFill>
              <a:latin typeface="+mj-lt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17218" y="1592263"/>
            <a:ext cx="5275262" cy="4689475"/>
            <a:chOff x="2293" y="1003"/>
            <a:chExt cx="3323" cy="2954"/>
          </a:xfrm>
          <a:solidFill>
            <a:srgbClr val="FDEADA">
              <a:alpha val="38824"/>
            </a:srgbClr>
          </a:solidFill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293" y="1003"/>
              <a:ext cx="3286" cy="2954"/>
            </a:xfrm>
            <a:prstGeom prst="rect">
              <a:avLst/>
            </a:prstGeom>
            <a:grpFill/>
            <a:ln w="25400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381" y="1296"/>
              <a:ext cx="3235" cy="2588"/>
              <a:chOff x="2381" y="1296"/>
              <a:chExt cx="3235" cy="2588"/>
            </a:xfrm>
            <a:grpFill/>
          </p:grpSpPr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2880" y="1296"/>
                <a:ext cx="2592" cy="2304"/>
                <a:chOff x="2880" y="1296"/>
                <a:chExt cx="2592" cy="2304"/>
              </a:xfrm>
              <a:grpFill/>
            </p:grpSpPr>
            <p:sp>
              <p:nvSpPr>
                <p:cNvPr id="43013" name="Line 5"/>
                <p:cNvSpPr>
                  <a:spLocks noChangeShapeType="1"/>
                </p:cNvSpPr>
                <p:nvPr/>
              </p:nvSpPr>
              <p:spPr bwMode="auto">
                <a:xfrm>
                  <a:off x="2880" y="1296"/>
                  <a:ext cx="0" cy="229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3014" name="Line 6"/>
                <p:cNvSpPr>
                  <a:spLocks noChangeShapeType="1"/>
                </p:cNvSpPr>
                <p:nvPr/>
              </p:nvSpPr>
              <p:spPr bwMode="auto">
                <a:xfrm>
                  <a:off x="2880" y="3600"/>
                  <a:ext cx="2592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2381" y="1296"/>
                <a:ext cx="499" cy="233"/>
              </a:xfrm>
              <a:prstGeom prst="rect">
                <a:avLst/>
              </a:prstGeom>
              <a:noFill/>
              <a:ln w="9525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Price</a:t>
                </a:r>
              </a:p>
            </p:txBody>
          </p:sp>
          <p:sp>
            <p:nvSpPr>
              <p:cNvPr id="43016" name="Rectangle 8"/>
              <p:cNvSpPr>
                <a:spLocks noChangeArrowheads="1"/>
              </p:cNvSpPr>
              <p:nvPr/>
            </p:nvSpPr>
            <p:spPr bwMode="auto">
              <a:xfrm>
                <a:off x="4921" y="3648"/>
                <a:ext cx="695" cy="236"/>
              </a:xfrm>
              <a:prstGeom prst="rect">
                <a:avLst/>
              </a:prstGeom>
              <a:noFill/>
              <a:ln w="9525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Quantity</a:t>
                </a:r>
              </a:p>
            </p:txBody>
          </p: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976" y="1344"/>
                <a:ext cx="2048" cy="2070"/>
                <a:chOff x="2976" y="1344"/>
                <a:chExt cx="2048" cy="2070"/>
              </a:xfrm>
              <a:grpFill/>
            </p:grpSpPr>
            <p:sp>
              <p:nvSpPr>
                <p:cNvPr id="43017" name="Line 9"/>
                <p:cNvSpPr>
                  <a:spLocks noChangeShapeType="1"/>
                </p:cNvSpPr>
                <p:nvPr/>
              </p:nvSpPr>
              <p:spPr bwMode="auto">
                <a:xfrm>
                  <a:off x="3155" y="1565"/>
                  <a:ext cx="1869" cy="1849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30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976" y="1344"/>
                  <a:ext cx="675" cy="233"/>
                </a:xfrm>
                <a:prstGeom prst="rect">
                  <a:avLst/>
                </a:prstGeom>
                <a:noFill/>
                <a:ln w="9525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Demand</a:t>
                  </a:r>
                </a:p>
              </p:txBody>
            </p:sp>
          </p:grp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8" y="3429001"/>
            <a:ext cx="979489" cy="2732088"/>
            <a:chOff x="3600" y="2160"/>
            <a:chExt cx="617" cy="1721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3744" y="2160"/>
              <a:ext cx="0" cy="144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3600" y="3648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C0128"/>
                  </a:solidFill>
                </a:rPr>
                <a:t>Q</a:t>
              </a:r>
              <a:r>
                <a:rPr lang="en-US" baseline="-25000" dirty="0">
                  <a:solidFill>
                    <a:srgbClr val="FC0128"/>
                  </a:solidFill>
                </a:rPr>
                <a:t>1</a:t>
              </a: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4032" y="2448"/>
              <a:ext cx="0" cy="115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3852" y="3648"/>
              <a:ext cx="3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FC0128"/>
                  </a:solidFill>
                </a:rPr>
                <a:t>   Q</a:t>
              </a:r>
              <a:r>
                <a:rPr lang="en-US" baseline="-25000" dirty="0">
                  <a:solidFill>
                    <a:srgbClr val="FC0128"/>
                  </a:solidFill>
                </a:rPr>
                <a:t>2</a:t>
              </a: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756" y="2544"/>
              <a:ext cx="3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FC0128"/>
                  </a:solidFill>
                  <a:latin typeface="Symbol" pitchFamily="18" charset="2"/>
                </a:rPr>
                <a:t>D</a:t>
              </a:r>
              <a:r>
                <a:rPr lang="en-US" dirty="0">
                  <a:solidFill>
                    <a:srgbClr val="FC0128"/>
                  </a:solidFill>
                </a:rPr>
                <a:t>Q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189413" y="3276602"/>
            <a:ext cx="2211388" cy="738188"/>
            <a:chOff x="2639" y="2064"/>
            <a:chExt cx="1393" cy="465"/>
          </a:xfrm>
        </p:grpSpPr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864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2639" y="20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FC0128"/>
                  </a:solidFill>
                </a:rPr>
                <a:t>P</a:t>
              </a:r>
              <a:r>
                <a:rPr lang="en-US" baseline="-25000" dirty="0">
                  <a:solidFill>
                    <a:srgbClr val="FC0128"/>
                  </a:solidFill>
                </a:rPr>
                <a:t>1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2880" y="2448"/>
              <a:ext cx="1152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2639" y="229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FC0128"/>
                  </a:solidFill>
                </a:rPr>
                <a:t>P</a:t>
              </a:r>
              <a:r>
                <a:rPr lang="en-US" baseline="-25000" dirty="0">
                  <a:solidFill>
                    <a:srgbClr val="FC0128"/>
                  </a:solidFill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3454" y="2176"/>
              <a:ext cx="2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rgbClr val="FC0128"/>
                  </a:solidFill>
                  <a:latin typeface="Symbol" pitchFamily="18" charset="2"/>
                </a:rPr>
                <a:t>D</a:t>
              </a:r>
              <a:r>
                <a:rPr lang="en-US" dirty="0">
                  <a:solidFill>
                    <a:srgbClr val="FC0128"/>
                  </a:solidFill>
                </a:rPr>
                <a:t>P</a:t>
              </a:r>
            </a:p>
          </p:txBody>
        </p:sp>
      </p:grpSp>
      <p:graphicFrame>
        <p:nvGraphicFramePr>
          <p:cNvPr id="144384" name="Object 1024"/>
          <p:cNvGraphicFramePr>
            <a:graphicFrameLocks noChangeAspect="1"/>
          </p:cNvGraphicFramePr>
          <p:nvPr/>
        </p:nvGraphicFramePr>
        <p:xfrm>
          <a:off x="6845300" y="2138363"/>
          <a:ext cx="13684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761760" imgH="406080" progId="Equation.3">
                  <p:embed/>
                </p:oleObj>
              </mc:Choice>
              <mc:Fallback>
                <p:oleObj name="Equation" r:id="rId5" imgW="761760" imgH="406080" progId="Equation.3">
                  <p:embed/>
                  <p:pic>
                    <p:nvPicPr>
                      <p:cNvPr id="1443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138363"/>
                        <a:ext cx="136842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Line 32"/>
          <p:cNvSpPr>
            <a:spLocks noChangeShapeType="1"/>
          </p:cNvSpPr>
          <p:nvPr/>
        </p:nvSpPr>
        <p:spPr bwMode="auto">
          <a:xfrm flipH="1">
            <a:off x="6172200" y="2895600"/>
            <a:ext cx="1447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2357422" y="285728"/>
          <a:ext cx="662830" cy="93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279360" imgH="393480" progId="Equation.3">
                  <p:embed/>
                </p:oleObj>
              </mc:Choice>
              <mc:Fallback>
                <p:oleObj name="Equation" r:id="rId7" imgW="279360" imgH="393480" progId="Equation.3">
                  <p:embed/>
                  <p:pic>
                    <p:nvPicPr>
                      <p:cNvPr id="294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85728"/>
                        <a:ext cx="662830" cy="935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4139952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6136" y="6161174"/>
            <a:ext cx="750540" cy="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323528" y="4914553"/>
          <a:ext cx="1874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1130040" imgH="406080" progId="Equation.3">
                  <p:embed/>
                </p:oleObj>
              </mc:Choice>
              <mc:Fallback>
                <p:oleObj name="Equation" r:id="rId9" imgW="1130040" imgH="406080" progId="Equation.3">
                  <p:embed/>
                  <p:pic>
                    <p:nvPicPr>
                      <p:cNvPr id="294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14553"/>
                        <a:ext cx="187483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40979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82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4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1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2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3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98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41000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41004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5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41007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sz="2800" dirty="0"/>
              <a:t>A Linear Demand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which we also write as E</a:t>
            </a:r>
            <a:r>
              <a:rPr lang="en-US" sz="2400" baseline="-25000" dirty="0"/>
              <a:t>P</a:t>
            </a:r>
            <a:r>
              <a:rPr lang="en-US" sz="2400" dirty="0"/>
              <a:t> = [1/slope]x(P/Q) </a:t>
            </a:r>
            <a:endParaRPr lang="tr-TR" sz="2400" dirty="0"/>
          </a:p>
        </p:txBody>
      </p:sp>
      <p:sp>
        <p:nvSpPr>
          <p:cNvPr id="51" name="Content Placeholder 50"/>
          <p:cNvSpPr>
            <a:spLocks noGrp="1"/>
          </p:cNvSpPr>
          <p:nvPr>
            <p:ph sz="half" idx="2"/>
          </p:nvPr>
        </p:nvSpPr>
        <p:spPr>
          <a:xfrm>
            <a:off x="5357936" y="1124744"/>
            <a:ext cx="346253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Slope = ‒½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1/slope = ‒2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at P = 6 is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‒2x(6/2) = ‒6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at P = 3.5 is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/>
              </a:rPr>
              <a:t>‒</a:t>
            </a:r>
            <a:r>
              <a:rPr lang="en-US" sz="2400" dirty="0"/>
              <a:t>2x(3.5/7) = ‒1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at P = 1 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‒2x(1/12) = ‒1/6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2400" dirty="0"/>
          </a:p>
        </p:txBody>
      </p:sp>
      <p:pic>
        <p:nvPicPr>
          <p:cNvPr id="3696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 l="9171" t="13839" r="7028"/>
          <a:stretch>
            <a:fillRect/>
          </a:stretch>
        </p:blipFill>
        <p:spPr bwMode="auto">
          <a:xfrm>
            <a:off x="35496" y="1052736"/>
            <a:ext cx="5004242" cy="35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2737" name="Object 1"/>
          <p:cNvGraphicFramePr>
            <a:graphicFrameLocks noChangeAspect="1"/>
          </p:cNvGraphicFramePr>
          <p:nvPr/>
        </p:nvGraphicFramePr>
        <p:xfrm>
          <a:off x="2357422" y="5143512"/>
          <a:ext cx="18748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130040" imgH="406080" progId="Equation.3">
                  <p:embed/>
                </p:oleObj>
              </mc:Choice>
              <mc:Fallback>
                <p:oleObj name="Equation" r:id="rId5" imgW="1130040" imgH="406080" progId="Equation.3">
                  <p:embed/>
                  <p:pic>
                    <p:nvPicPr>
                      <p:cNvPr id="3727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143512"/>
                        <a:ext cx="1874838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 fontScale="90000"/>
          </a:bodyPr>
          <a:lstStyle/>
          <a:p>
            <a:r>
              <a:rPr lang="en-US" dirty="0"/>
              <a:t>Elastic versus inelastic demand curves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285860"/>
            <a:ext cx="7972452" cy="5214974"/>
          </a:xfrm>
        </p:spPr>
        <p:txBody>
          <a:bodyPr>
            <a:normAutofit fontScale="92500"/>
          </a:bodyPr>
          <a:lstStyle/>
          <a:p>
            <a:r>
              <a:rPr lang="en-US" dirty="0"/>
              <a:t>Roughly, </a:t>
            </a:r>
          </a:p>
          <a:p>
            <a:pPr lvl="1"/>
            <a:r>
              <a:rPr lang="en-US" dirty="0"/>
              <a:t>Inelastic Demand</a:t>
            </a:r>
          </a:p>
          <a:p>
            <a:pPr lvl="3"/>
            <a:r>
              <a:rPr lang="en-US" dirty="0"/>
              <a:t>Quantity demanded does not respond strongly to price changes.</a:t>
            </a:r>
          </a:p>
          <a:p>
            <a:pPr lvl="3"/>
            <a:r>
              <a:rPr lang="en-US" dirty="0"/>
              <a:t>Price elasticity of demand is less than one.</a:t>
            </a:r>
          </a:p>
          <a:p>
            <a:pPr lvl="1"/>
            <a:r>
              <a:rPr lang="en-US" dirty="0"/>
              <a:t>Elastic Demand</a:t>
            </a:r>
          </a:p>
          <a:p>
            <a:pPr lvl="3"/>
            <a:r>
              <a:rPr lang="en-US" dirty="0"/>
              <a:t>Quantity demanded responds strongly to changes in price.</a:t>
            </a:r>
          </a:p>
          <a:p>
            <a:pPr lvl="3"/>
            <a:r>
              <a:rPr lang="en-US" dirty="0"/>
              <a:t>Price elasticity of demand is greater than one.</a:t>
            </a:r>
          </a:p>
          <a:p>
            <a:r>
              <a:rPr lang="en-US" dirty="0"/>
              <a:t>Formally,</a:t>
            </a:r>
          </a:p>
          <a:p>
            <a:pPr lvl="1"/>
            <a:r>
              <a:rPr lang="en-US" dirty="0"/>
              <a:t>If |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 | &gt; 1, demand is (price) </a:t>
            </a:r>
            <a:r>
              <a:rPr lang="en-US" i="1" dirty="0"/>
              <a:t>elastic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/>
              <a:t>If |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 | &lt; 1, demand is (price) </a:t>
            </a:r>
            <a:r>
              <a:rPr lang="en-US" i="1" dirty="0"/>
              <a:t>inelastic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/>
              <a:t>If |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 | = 1, demand is (price) </a:t>
            </a:r>
            <a:r>
              <a:rPr lang="en-US" i="1" dirty="0"/>
              <a:t>unit elastic</a:t>
            </a:r>
            <a:r>
              <a:rPr lang="en-US" dirty="0"/>
              <a:t>.</a:t>
            </a:r>
          </a:p>
          <a:p>
            <a:r>
              <a:rPr lang="en-US" dirty="0"/>
              <a:t>A very important remark: Because price and quantity are negatively related along the (typical) demand curve,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 is (always) negative.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500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Elasticity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real price elasticity numbers</a:t>
            </a:r>
            <a:endParaRPr lang="tr-TR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On average, in the United States, a 10% increase in the price of water can</a:t>
            </a:r>
            <a:r>
              <a:rPr lang="tr-TR" sz="2400" dirty="0"/>
              <a:t> </a:t>
            </a:r>
            <a:r>
              <a:rPr lang="en-US" sz="2400" dirty="0"/>
              <a:t>be expected to diminish demand in the urban residential sector by about 3 to 4 %.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/>
              <a:t>This is equivalent to saying that U.S. residential water </a:t>
            </a:r>
            <a:r>
              <a:rPr lang="en-US" sz="2400" i="1" dirty="0"/>
              <a:t>price elasticity E</a:t>
            </a:r>
            <a:r>
              <a:rPr lang="en-US" sz="2400" i="1" baseline="-25000" dirty="0"/>
              <a:t>P</a:t>
            </a:r>
            <a:r>
              <a:rPr lang="en-US" sz="2400" i="1" dirty="0"/>
              <a:t> is in the range of</a:t>
            </a:r>
            <a:r>
              <a:rPr lang="tr-TR" sz="2400" i="1" dirty="0"/>
              <a:t> </a:t>
            </a:r>
            <a:r>
              <a:rPr lang="tr-TR" sz="2400" dirty="0"/>
              <a:t>–0.3 </a:t>
            </a:r>
            <a:r>
              <a:rPr lang="tr-TR" sz="2400" dirty="0" err="1"/>
              <a:t>to</a:t>
            </a:r>
            <a:r>
              <a:rPr lang="tr-TR" sz="2400" dirty="0"/>
              <a:t> –0.4.</a:t>
            </a:r>
          </a:p>
        </p:txBody>
      </p:sp>
    </p:spTree>
    <p:extLst>
      <p:ext uri="{BB962C8B-B14F-4D97-AF65-F5344CB8AC3E}">
        <p14:creationId xmlns:p14="http://schemas.microsoft.com/office/powerpoint/2010/main" val="284447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Price Elasticity Estimates in New England</a:t>
            </a:r>
            <a:endParaRPr lang="tr-T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6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9359"/>
            <a:ext cx="9108504" cy="551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781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836712"/>
          </a:xfrm>
        </p:spPr>
        <p:txBody>
          <a:bodyPr>
            <a:noAutofit/>
          </a:bodyPr>
          <a:lstStyle/>
          <a:p>
            <a:r>
              <a:rPr lang="en-US" sz="2800" dirty="0"/>
              <a:t>Oil price demand elasticity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More recent numbers collected from scientific studies by the Bank of England (6/2008)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Price elasticity is close to zero in short term.</a:t>
            </a:r>
          </a:p>
          <a:p>
            <a:pPr marL="0" indent="0">
              <a:buNone/>
            </a:pPr>
            <a:r>
              <a:rPr lang="en-US" sz="2000" dirty="0"/>
              <a:t>It increases with time, but remains low.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1800" dirty="0">
                <a:hlinkClick r:id="rId2"/>
              </a:rPr>
              <a:t>www.</a:t>
            </a:r>
            <a:r>
              <a:rPr lang="tr-TR" sz="1800" dirty="0" err="1">
                <a:hlinkClick r:id="rId2"/>
              </a:rPr>
              <a:t>theoildrum</a:t>
            </a:r>
            <a:r>
              <a:rPr lang="tr-TR" sz="1800" dirty="0">
                <a:hlinkClick r:id="rId2"/>
              </a:rPr>
              <a:t>.com/</a:t>
            </a:r>
            <a:r>
              <a:rPr lang="tr-TR" sz="1800" dirty="0" err="1">
                <a:hlinkClick r:id="rId2"/>
              </a:rPr>
              <a:t>node</a:t>
            </a:r>
            <a:r>
              <a:rPr lang="tr-TR" sz="1800" dirty="0">
                <a:hlinkClick r:id="rId2"/>
              </a:rPr>
              <a:t>/4397</a:t>
            </a:r>
            <a:r>
              <a:rPr lang="tr-TR" sz="18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8323" y="1196752"/>
            <a:ext cx="4625677" cy="551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92273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 on elasticity calculation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30531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	Elasticity calculation can be tricky, because there are many (simultaneous) influences on demand and supply.   (See the example below.)  Consider a demand curve drawn on the </a:t>
            </a:r>
            <a:r>
              <a:rPr lang="en-US" i="1" dirty="0"/>
              <a:t>P­</a:t>
            </a:r>
            <a:r>
              <a:rPr lang="en-US" dirty="0"/>
              <a:t> vs. </a:t>
            </a:r>
            <a:r>
              <a:rPr lang="en-US" i="1" dirty="0"/>
              <a:t>Q</a:t>
            </a:r>
            <a:r>
              <a:rPr lang="en-US" dirty="0"/>
              <a:t> graph. 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 is a measure that corresponds to movements up and down the demand curve.  But changes in other variables (shown as shifts in the </a:t>
            </a:r>
            <a:r>
              <a:rPr lang="en-US" i="1" dirty="0"/>
              <a:t>P</a:t>
            </a:r>
            <a:r>
              <a:rPr lang="en-US" dirty="0"/>
              <a:t> vs. </a:t>
            </a:r>
            <a:r>
              <a:rPr lang="en-US" i="1" dirty="0"/>
              <a:t>Q</a:t>
            </a:r>
            <a:r>
              <a:rPr lang="en-US" dirty="0"/>
              <a:t> graph) also impact price and quantity.  To calculate 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correctly, we have to make sure that </a:t>
            </a:r>
            <a:r>
              <a:rPr lang="en-US" i="1" dirty="0"/>
              <a:t>all else is held constant</a:t>
            </a:r>
            <a:r>
              <a:rPr lang="en-US" dirty="0"/>
              <a:t>.         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 on elasticity calculation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	The following data show the prices of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, the annual income of the consumer, and the quantities of </a:t>
            </a:r>
            <a:r>
              <a:rPr lang="en-US" sz="2000" i="1" dirty="0"/>
              <a:t>X</a:t>
            </a:r>
            <a:r>
              <a:rPr lang="en-US" sz="2000" dirty="0"/>
              <a:t> consumed during the last 6 years.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(a) Which pair of years would you use to calculate the price elasticity of demand for </a:t>
            </a:r>
            <a:r>
              <a:rPr lang="en-US" sz="2000" i="1" dirty="0"/>
              <a:t>X</a:t>
            </a:r>
            <a:r>
              <a:rPr lang="en-US" sz="2000" dirty="0"/>
              <a:t>?  Why? </a:t>
            </a:r>
            <a:endParaRPr lang="tr-TR" sz="2000" dirty="0"/>
          </a:p>
          <a:p>
            <a:pPr>
              <a:buNone/>
            </a:pPr>
            <a:r>
              <a:rPr lang="en-US" sz="2000" dirty="0"/>
              <a:t>	(b) What is the price elasticity of demand for </a:t>
            </a:r>
            <a:r>
              <a:rPr lang="en-US" sz="2000" i="1" dirty="0"/>
              <a:t>X</a:t>
            </a:r>
            <a:r>
              <a:rPr lang="en-US" sz="2000" dirty="0"/>
              <a:t>?</a:t>
            </a:r>
            <a:endParaRPr lang="tr-TR" sz="2000" dirty="0"/>
          </a:p>
          <a:p>
            <a:pPr>
              <a:buNone/>
            </a:pP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682240"/>
          <a:ext cx="6096000" cy="1493520"/>
        </p:xfrm>
        <a:graphic>
          <a:graphicData uri="http://schemas.openxmlformats.org/drawingml/2006/table">
            <a:tbl>
              <a:tblPr/>
              <a:tblGrid>
                <a:gridCol w="844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7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91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Year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  <a:cs typeface="Times New Roman"/>
                        </a:rPr>
                        <a:t>X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($)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  <a:cs typeface="Times New Roman"/>
                        </a:rPr>
                        <a:t>Y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($)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Income ($)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1987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20,000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1988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18,000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1989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18,000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1990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20,000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1991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20,000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1992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369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56540" algn="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25,000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Choose 2008 and 2009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Why?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Because </a:t>
            </a:r>
            <a:r>
              <a:rPr lang="en-US" sz="2400" kern="0" dirty="0" err="1"/>
              <a:t>P</a:t>
            </a:r>
            <a:r>
              <a:rPr lang="en-US" sz="2400" kern="0" baseline="-50000" dirty="0" err="1"/>
              <a:t>y</a:t>
            </a:r>
            <a:r>
              <a:rPr lang="en-US" sz="2400" kern="0" dirty="0"/>
              <a:t> and Income are constant in those two years.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In 2008 :  P = 110,  Q = 90</a:t>
            </a:r>
            <a:endParaRPr lang="tr-TR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In 2009 :  P = 90,    Q = 100</a:t>
            </a:r>
          </a:p>
        </p:txBody>
      </p:sp>
      <p:pic>
        <p:nvPicPr>
          <p:cNvPr id="67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539" y="1196752"/>
            <a:ext cx="420195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916007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 fontAlgn="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kern="0" dirty="0"/>
              <a:t>In 2008 :  P = 110,  Q = 90</a:t>
            </a:r>
            <a:endParaRPr lang="tr-TR" sz="2400" b="1" i="1" kern="0" dirty="0"/>
          </a:p>
          <a:p>
            <a:pPr marL="0" indent="0" fontAlgn="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/>
              <a:t>In 2009 :  P = 90,    Q = 100</a:t>
            </a:r>
          </a:p>
          <a:p>
            <a:pPr marL="0" indent="0" fontAlgn="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The percentage change in Q is +11.1%  (100–90)/</a:t>
            </a:r>
            <a:r>
              <a:rPr lang="en-US" sz="2400" b="1" dirty="0"/>
              <a:t>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The percentage change in P is  –18.2%  (90–110)/</a:t>
            </a:r>
            <a:r>
              <a:rPr lang="en-US" sz="2400" b="1" dirty="0"/>
              <a:t>110</a:t>
            </a:r>
            <a:endParaRPr lang="tr-TR" sz="2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= % change in Q divided by % change in P</a:t>
            </a:r>
            <a:endParaRPr lang="tr-TR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=  –11.1/18.2 = –0.61 (inelastic)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E</a:t>
            </a:r>
            <a:r>
              <a:rPr lang="en-US" sz="2400" b="1" baseline="-25000" dirty="0"/>
              <a:t>P</a:t>
            </a:r>
            <a:r>
              <a:rPr lang="en-US" sz="2400" b="1" dirty="0"/>
              <a:t> = </a:t>
            </a:r>
            <a:r>
              <a:rPr lang="en-US" sz="2400" b="1" u="sng" dirty="0"/>
              <a:t>–0.61 at P = 110. </a:t>
            </a:r>
            <a:endParaRPr lang="tr-TR" sz="2400" b="1" u="sng" dirty="0"/>
          </a:p>
        </p:txBody>
      </p:sp>
      <p:pic>
        <p:nvPicPr>
          <p:cNvPr id="67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539" y="1196752"/>
            <a:ext cx="420195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60135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 fontAlgn="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/>
              <a:t>In 2008 :  P = 110,  Q = 90</a:t>
            </a:r>
            <a:endParaRPr lang="tr-TR" sz="2400" kern="0" dirty="0"/>
          </a:p>
          <a:p>
            <a:pPr marL="0" indent="0" fontAlgn="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kern="0" dirty="0"/>
              <a:t>In 2009 :  P = 90,    Q =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We can also ask: What is the price elasticity of demand at P = 90?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The percentage change in Q is –10%  (90–100)/</a:t>
            </a:r>
            <a:r>
              <a:rPr lang="en-US" sz="2400" b="1" dirty="0"/>
              <a:t>100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The percentage change in P is  +22.2%  (110–90)/</a:t>
            </a:r>
            <a:r>
              <a:rPr lang="en-US" sz="2400" b="1" dirty="0"/>
              <a:t>90</a:t>
            </a:r>
            <a:endParaRPr lang="tr-TR" sz="24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= % change in Q divided by % change in P</a:t>
            </a:r>
            <a:endParaRPr lang="tr-TR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E</a:t>
            </a:r>
            <a:r>
              <a:rPr lang="en-US" sz="2400" baseline="-25000" dirty="0"/>
              <a:t>P</a:t>
            </a:r>
            <a:r>
              <a:rPr lang="en-US" sz="2400" dirty="0"/>
              <a:t> =  –10/22.2 = –0.45 (inelastic)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/>
              <a:t>E</a:t>
            </a:r>
            <a:r>
              <a:rPr lang="en-US" sz="2400" b="1" baseline="-25000" dirty="0"/>
              <a:t>P</a:t>
            </a:r>
            <a:r>
              <a:rPr lang="en-US" sz="2400" b="1" dirty="0"/>
              <a:t> = </a:t>
            </a:r>
            <a:r>
              <a:rPr lang="en-US" sz="2400" b="1" u="sng" dirty="0"/>
              <a:t>–0.45 at P = 90</a:t>
            </a:r>
            <a:r>
              <a:rPr lang="en-US" sz="2400" dirty="0"/>
              <a:t>. </a:t>
            </a:r>
            <a:endParaRPr lang="tr-TR" sz="2400" dirty="0"/>
          </a:p>
        </p:txBody>
      </p:sp>
      <p:pic>
        <p:nvPicPr>
          <p:cNvPr id="67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539" y="1124744"/>
            <a:ext cx="420195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7474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In 2008:  P = 110,  Q = 90</a:t>
            </a:r>
            <a:endParaRPr lang="tr-TR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In 2009:  P = 90,    Q = 100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Change in P is 20, change in Q is 10 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</a:rPr>
              <a:t>If P = 110 and Q = 90 is used then E = 0.61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</a:rPr>
              <a:t>If P = 90 and Q = 100 is used then E = 0.45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The book suggest we should use the midpoint Q and midpoint P: P = 100 and Q = 95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2400" kern="0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sz="2400" kern="0" dirty="0"/>
              <a:t>You would get E = 0.50</a:t>
            </a:r>
          </a:p>
        </p:txBody>
      </p:sp>
    </p:spTree>
    <p:extLst>
      <p:ext uri="{BB962C8B-B14F-4D97-AF65-F5344CB8AC3E}">
        <p14:creationId xmlns:p14="http://schemas.microsoft.com/office/powerpoint/2010/main" val="312483991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Greg Mankiw’s words…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tr-TR" sz="2400" dirty="0"/>
              <a:t>The Midpoint Method is a better way to calculate percentage changes and elasticities.</a:t>
            </a:r>
          </a:p>
          <a:p>
            <a:pPr marL="0" indent="0">
              <a:buNone/>
            </a:pPr>
            <a:r>
              <a:rPr lang="en-US" altLang="tr-TR" sz="2400" dirty="0"/>
              <a:t>The midpoint formula is preferable when calculating the price elasticity of demand because it gives the same answer regardless of the direction of the change.</a:t>
            </a: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292908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Elasticity</a:t>
            </a:r>
            <a:r>
              <a:rPr lang="tr-TR" dirty="0"/>
              <a:t> and </a:t>
            </a:r>
            <a:r>
              <a:rPr lang="tr-TR" dirty="0" err="1"/>
              <a:t>applications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Law</a:t>
            </a:r>
            <a:r>
              <a:rPr lang="tr-TR" dirty="0"/>
              <a:t> of </a:t>
            </a:r>
            <a:r>
              <a:rPr lang="tr-TR" dirty="0" err="1"/>
              <a:t>demand</a:t>
            </a:r>
            <a:r>
              <a:rPr lang="tr-TR" dirty="0"/>
              <a:t>: “</a:t>
            </a:r>
            <a:r>
              <a:rPr lang="en-US" dirty="0"/>
              <a:t>T</a:t>
            </a:r>
            <a:r>
              <a:rPr lang="tr-TR" dirty="0"/>
              <a:t>he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is  </a:t>
            </a:r>
            <a:r>
              <a:rPr lang="tr-TR" dirty="0" err="1"/>
              <a:t>downward</a:t>
            </a:r>
            <a:r>
              <a:rPr lang="tr-TR" dirty="0"/>
              <a:t>-</a:t>
            </a:r>
            <a:r>
              <a:rPr lang="tr-TR" dirty="0" err="1"/>
              <a:t>sloping</a:t>
            </a:r>
            <a:r>
              <a:rPr lang="en-US" dirty="0"/>
              <a:t>. As price rises quantity demanded falls, [as price falls quantity demanded rises].</a:t>
            </a:r>
            <a:r>
              <a:rPr lang="tr-TR" dirty="0"/>
              <a:t>”  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market: public transportation</a:t>
            </a:r>
          </a:p>
          <a:p>
            <a:pPr>
              <a:buNone/>
            </a:pPr>
            <a:r>
              <a:rPr lang="en-US" i="1" dirty="0"/>
              <a:t>In 1984, the City of Chicago wanted to attract more transit riders with lower fares.  J. L. </a:t>
            </a:r>
            <a:r>
              <a:rPr lang="en-US" i="1" dirty="0" err="1"/>
              <a:t>Shofer</a:t>
            </a:r>
            <a:r>
              <a:rPr lang="en-US" i="1" dirty="0"/>
              <a:t>, research director at Northwestern University’s Transportation Center, wrote:</a:t>
            </a:r>
            <a:endParaRPr lang="tr-TR" i="1" dirty="0"/>
          </a:p>
          <a:p>
            <a:pPr>
              <a:buNone/>
            </a:pPr>
            <a:r>
              <a:rPr lang="en-US" i="1" dirty="0"/>
              <a:t>“Lower fares never make up for loss of revenues.  Even when losing riders by increasing fares, revenue usually goes up. It’s a law of economics.”</a:t>
            </a:r>
            <a:r>
              <a:rPr lang="tr-TR" i="1" dirty="0"/>
              <a:t> </a:t>
            </a:r>
            <a:r>
              <a:rPr lang="tr-TR" dirty="0"/>
              <a:t> </a:t>
            </a:r>
          </a:p>
          <a:p>
            <a:pPr>
              <a:buNone/>
            </a:pPr>
            <a:r>
              <a:rPr lang="tr-TR" dirty="0"/>
              <a:t> </a:t>
            </a:r>
          </a:p>
          <a:p>
            <a:r>
              <a:rPr lang="tr-TR" dirty="0" err="1"/>
              <a:t>Th</a:t>
            </a:r>
            <a:r>
              <a:rPr lang="en-US" dirty="0"/>
              <a:t>e law of demand is </a:t>
            </a:r>
            <a:r>
              <a:rPr lang="tr-TR" dirty="0" err="1"/>
              <a:t>too</a:t>
            </a:r>
            <a:r>
              <a:rPr lang="tr-TR" dirty="0"/>
              <a:t> general</a:t>
            </a:r>
            <a:r>
              <a:rPr lang="en-US" dirty="0"/>
              <a:t> and not useful in analyzing the case above.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(</a:t>
            </a:r>
            <a:r>
              <a:rPr lang="tr-TR" dirty="0" err="1"/>
              <a:t>precise</a:t>
            </a:r>
            <a:r>
              <a:rPr lang="tr-TR" dirty="0"/>
              <a:t>) </a:t>
            </a:r>
            <a:r>
              <a:rPr lang="tr-TR" dirty="0" err="1"/>
              <a:t>information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demand curves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r>
              <a:rPr lang="en-US" dirty="0"/>
              <a:t>Perfectly Inelastic</a:t>
            </a:r>
          </a:p>
          <a:p>
            <a:pPr lvl="2"/>
            <a:r>
              <a:rPr lang="en-US" dirty="0"/>
              <a:t>Quantity demanded does not respond to price changes.</a:t>
            </a:r>
          </a:p>
          <a:p>
            <a:r>
              <a:rPr lang="en-US" dirty="0"/>
              <a:t>Perfectly Elastic</a:t>
            </a:r>
          </a:p>
          <a:p>
            <a:pPr lvl="2"/>
            <a:r>
              <a:rPr lang="en-US" dirty="0"/>
              <a:t>Quantity demanded changes infinitely with any change in price.</a:t>
            </a:r>
          </a:p>
          <a:p>
            <a:r>
              <a:rPr lang="en-US" dirty="0"/>
              <a:t>Unit Elastic</a:t>
            </a:r>
          </a:p>
          <a:p>
            <a:pPr lvl="2"/>
            <a:r>
              <a:rPr lang="en-US" dirty="0"/>
              <a:t>Quantity demanded changes by the same percentage as the price.</a:t>
            </a:r>
            <a:endParaRPr lang="tr-TR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 dirty="0">
                <a:solidFill>
                  <a:schemeClr val="bg1"/>
                </a:solidFill>
              </a:rPr>
              <a:t>E </a:t>
            </a:r>
            <a:r>
              <a:rPr lang="en-GB" sz="1800" b="1" dirty="0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 dirty="0"/>
                <a:t>Demand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0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1. An increase in price…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4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$4.00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84188" y="2922588"/>
            <a:ext cx="633412" cy="860425"/>
            <a:chOff x="305" y="1848"/>
            <a:chExt cx="399" cy="542"/>
          </a:xfrm>
        </p:grpSpPr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305" y="1848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$5.00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V="1">
              <a:off x="509" y="2041"/>
              <a:ext cx="8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500318" y="6115068"/>
            <a:ext cx="2857500" cy="396877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2. …leaves the quantity demanded unchanged.</a:t>
            </a:r>
          </a:p>
        </p:txBody>
      </p: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6908"/>
          </a:xfrm>
          <a:noFill/>
          <a:ln/>
          <a:effectLst/>
        </p:spPr>
        <p:txBody>
          <a:bodyPr>
            <a:normAutofit/>
          </a:bodyPr>
          <a:lstStyle/>
          <a:p>
            <a:r>
              <a:rPr lang="en-US" sz="3600" dirty="0"/>
              <a:t>Perfectly Inelastic Demand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1. A 22% increase in price…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4188" y="2922588"/>
            <a:ext cx="633412" cy="860425"/>
            <a:chOff x="305" y="1848"/>
            <a:chExt cx="399" cy="542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05" y="1848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$5.00</a:t>
              </a: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V="1">
              <a:off x="509" y="2041"/>
              <a:ext cx="8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535238" y="6275388"/>
            <a:ext cx="3257550" cy="3968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2. … Leads to a 11% decrease in quantity demanded.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6644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51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39784"/>
          </a:xfrm>
          <a:noFill/>
          <a:ln/>
          <a:effectLst/>
        </p:spPr>
        <p:txBody>
          <a:bodyPr>
            <a:normAutofit/>
          </a:bodyPr>
          <a:lstStyle/>
          <a:p>
            <a:r>
              <a:rPr lang="en-US" sz="3600" dirty="0"/>
              <a:t>Inelastic Demand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57298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1. A 22% increase in price…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4188" y="2922588"/>
            <a:ext cx="633412" cy="860425"/>
            <a:chOff x="305" y="1848"/>
            <a:chExt cx="399" cy="542"/>
          </a:xfrm>
        </p:grpSpPr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305" y="1848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$5.00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509" y="2041"/>
              <a:ext cx="8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546350" y="6275388"/>
            <a:ext cx="3257550" cy="3968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2. … Leads to a 22% decrease in quantity demanded.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8692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61"/>
                <a:gd name="T1" fmla="*/ 0 h 21600"/>
                <a:gd name="T2" fmla="*/ 21561 w 21561"/>
                <a:gd name="T3" fmla="*/ 20307 h 21600"/>
                <a:gd name="T4" fmla="*/ 0 w 2156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9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39784"/>
          </a:xfrm>
          <a:noFill/>
          <a:ln/>
          <a:effectLst/>
        </p:spPr>
        <p:txBody>
          <a:bodyPr>
            <a:normAutofit/>
          </a:bodyPr>
          <a:lstStyle/>
          <a:p>
            <a:r>
              <a:rPr lang="en-US" sz="3600" dirty="0"/>
              <a:t>Unit Elastic Demand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1. A 22% increase in price…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4188" y="2922588"/>
            <a:ext cx="633412" cy="860425"/>
            <a:chOff x="305" y="1848"/>
            <a:chExt cx="399" cy="542"/>
          </a:xfrm>
        </p:grpSpPr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305" y="1848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$5.00</a:t>
              </a: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V="1">
              <a:off x="509" y="2041"/>
              <a:ext cx="8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017713" y="6251599"/>
            <a:ext cx="3257550" cy="396877"/>
          </a:xfrm>
          <a:prstGeom prst="rect">
            <a:avLst/>
          </a:prstGeom>
          <a:solidFill>
            <a:srgbClr val="666699">
              <a:alpha val="4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 dirty="0"/>
              <a:t>2. … Leads to a 67% decrease in quantity demanded.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30740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61"/>
                <a:gd name="T1" fmla="*/ 0 h 21600"/>
                <a:gd name="T2" fmla="*/ 21561 w 21561"/>
                <a:gd name="T3" fmla="*/ 20307 h 21600"/>
                <a:gd name="T4" fmla="*/ 0 w 2156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43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dirty="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47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6908"/>
          </a:xfrm>
          <a:noFill/>
          <a:ln/>
          <a:effectLst/>
        </p:spPr>
        <p:txBody>
          <a:bodyPr>
            <a:normAutofit/>
          </a:bodyPr>
          <a:lstStyle/>
          <a:p>
            <a:r>
              <a:rPr lang="en-US" sz="3600" dirty="0"/>
              <a:t>Elastic Demand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8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 dirty="0"/>
                <a:t>2. At exactly $4, consumers will buy any quantity. 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8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8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noFill/>
          <a:ln/>
          <a:effectLst/>
        </p:spPr>
        <p:txBody>
          <a:bodyPr>
            <a:normAutofit/>
          </a:bodyPr>
          <a:lstStyle/>
          <a:p>
            <a:r>
              <a:rPr lang="en-US" sz="3600" dirty="0"/>
              <a:t>Perfectly Elastic Demand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test #1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demand curves is more price elastic at P = P</a:t>
            </a:r>
            <a:r>
              <a:rPr lang="en-US" baseline="-25000" dirty="0"/>
              <a:t>0</a:t>
            </a:r>
            <a:r>
              <a:rPr lang="en-US" dirty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114458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>
            <a:noAutofit/>
          </a:bodyPr>
          <a:lstStyle/>
          <a:p>
            <a:r>
              <a:rPr lang="en-US" sz="2400" dirty="0"/>
              <a:t>Which demand curves is more price elastic at P = P</a:t>
            </a:r>
            <a:r>
              <a:rPr lang="en-US" sz="2400" baseline="-25000" dirty="0"/>
              <a:t>0</a:t>
            </a:r>
            <a:r>
              <a:rPr lang="en-US" sz="2400" dirty="0"/>
              <a:t>?</a:t>
            </a:r>
            <a:endParaRPr lang="tr-T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574" r="6269" b="19178"/>
          <a:stretch/>
        </p:blipFill>
        <p:spPr>
          <a:xfrm>
            <a:off x="2411760" y="1700808"/>
            <a:ext cx="4392488" cy="396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3428999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0</a:t>
            </a:r>
            <a:endParaRPr kumimoji="0" lang="tr-TR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01302" y="2060848"/>
            <a:ext cx="1987196" cy="3053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133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test #2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demand curves is more price elastic at P = P</a:t>
            </a:r>
            <a:r>
              <a:rPr lang="en-US" baseline="-25000" dirty="0"/>
              <a:t>0</a:t>
            </a:r>
            <a:r>
              <a:rPr lang="en-US" dirty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366988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Which demand curves is more price elastic at P = P</a:t>
            </a:r>
            <a:r>
              <a:rPr lang="en-US" sz="2400" baseline="-25000" dirty="0">
                <a:solidFill>
                  <a:prstClr val="black"/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?</a:t>
            </a:r>
            <a:endParaRPr lang="tr-T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00" r="8502" b="16001"/>
          <a:stretch/>
        </p:blipFill>
        <p:spPr>
          <a:xfrm>
            <a:off x="2627784" y="1700808"/>
            <a:ext cx="4392488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3356992"/>
            <a:ext cx="216024" cy="2880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0</a:t>
            </a:r>
            <a:endParaRPr kumimoji="0" lang="tr-TR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32402" y="2348880"/>
            <a:ext cx="3499364" cy="2678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678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T</a:t>
            </a:r>
            <a:r>
              <a:rPr lang="tr-TR" dirty="0" err="1"/>
              <a:t>wo</a:t>
            </a:r>
            <a:r>
              <a:rPr lang="tr-TR" dirty="0"/>
              <a:t>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curves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5572164" cy="457200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200" b="1" dirty="0"/>
              <a:t>	     </a:t>
            </a:r>
          </a:p>
          <a:p>
            <a:pPr>
              <a:buNone/>
            </a:pPr>
            <a:r>
              <a:rPr lang="en-US" sz="6200" b="1" dirty="0"/>
              <a:t>	      P</a:t>
            </a:r>
            <a:endParaRPr lang="tr-TR" sz="6200" dirty="0"/>
          </a:p>
          <a:p>
            <a:pPr>
              <a:buNone/>
            </a:pPr>
            <a:r>
              <a:rPr lang="tr-TR" dirty="0"/>
              <a:t> </a:t>
            </a:r>
          </a:p>
          <a:p>
            <a:pPr>
              <a:buNone/>
            </a:pPr>
            <a:r>
              <a:rPr lang="tr-TR" dirty="0"/>
              <a:t> </a:t>
            </a:r>
          </a:p>
          <a:p>
            <a:pPr>
              <a:buNone/>
            </a:pPr>
            <a:r>
              <a:rPr lang="tr-TR" dirty="0"/>
              <a:t> </a:t>
            </a:r>
          </a:p>
          <a:p>
            <a:pPr>
              <a:buNone/>
            </a:pPr>
            <a:r>
              <a:rPr lang="tr-TR" dirty="0"/>
              <a:t> </a:t>
            </a:r>
          </a:p>
          <a:p>
            <a:pPr>
              <a:buNone/>
            </a:pPr>
            <a:r>
              <a:rPr lang="tr-TR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r-TR" dirty="0"/>
              <a:t> </a:t>
            </a:r>
            <a:r>
              <a:rPr lang="en-US" dirty="0"/>
              <a:t>          </a:t>
            </a:r>
            <a:r>
              <a:rPr lang="en-US" sz="5500" dirty="0"/>
              <a:t>P</a:t>
            </a:r>
            <a:r>
              <a:rPr lang="en-US" sz="5500" baseline="-25000" dirty="0"/>
              <a:t>1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</a:t>
            </a:r>
          </a:p>
          <a:p>
            <a:pPr>
              <a:buNone/>
            </a:pPr>
            <a:r>
              <a:rPr lang="tr-TR" dirty="0"/>
              <a:t>                                                </a:t>
            </a:r>
          </a:p>
          <a:p>
            <a:pPr>
              <a:buNone/>
            </a:pPr>
            <a:r>
              <a:rPr lang="tr-TR" dirty="0"/>
              <a:t>          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r-TR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r-TR" dirty="0"/>
              <a:t>          </a:t>
            </a:r>
            <a:r>
              <a:rPr lang="en-US" sz="5500" dirty="0"/>
              <a:t>P</a:t>
            </a:r>
            <a:r>
              <a:rPr lang="en-US" sz="5500" baseline="-25000" dirty="0"/>
              <a:t>2</a:t>
            </a:r>
            <a:r>
              <a:rPr lang="tr-TR" dirty="0"/>
              <a:t> 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r-TR" dirty="0"/>
              <a:t>                                                                                                                                  </a:t>
            </a:r>
            <a:r>
              <a:rPr lang="en-US" dirty="0"/>
              <a:t>                                                                     </a:t>
            </a:r>
            <a:r>
              <a:rPr lang="tr-TR" sz="5500" b="1" dirty="0" err="1"/>
              <a:t>D</a:t>
            </a:r>
            <a:r>
              <a:rPr lang="tr-TR" sz="5500" b="1" baseline="30000" dirty="0" err="1"/>
              <a:t>b</a:t>
            </a:r>
            <a:endParaRPr lang="tr-TR" sz="5500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en-US" dirty="0"/>
              <a:t>	             </a:t>
            </a:r>
            <a:r>
              <a:rPr lang="tr-TR" dirty="0"/>
              <a:t>                                                                                      </a:t>
            </a:r>
            <a:r>
              <a:rPr lang="en-US" dirty="0"/>
              <a:t>                                </a:t>
            </a:r>
            <a:r>
              <a:rPr lang="tr-TR" sz="5500" b="1" dirty="0"/>
              <a:t>D</a:t>
            </a:r>
            <a:r>
              <a:rPr lang="tr-TR" sz="5500" b="1" baseline="30000" dirty="0"/>
              <a:t>a</a:t>
            </a:r>
            <a:endParaRPr lang="tr-TR" sz="5500" dirty="0"/>
          </a:p>
          <a:p>
            <a:pPr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	                                                                                					                                 </a:t>
            </a:r>
            <a:r>
              <a:rPr lang="en-US" sz="5500" b="1" dirty="0"/>
              <a:t>Q</a:t>
            </a:r>
            <a:r>
              <a:rPr lang="tr-TR" dirty="0"/>
              <a:t/>
            </a:r>
            <a:br>
              <a:rPr lang="tr-TR" dirty="0"/>
            </a:br>
            <a:r>
              <a:rPr lang="tr-TR" sz="5500" b="1" dirty="0"/>
              <a:t>                        </a:t>
            </a:r>
            <a:r>
              <a:rPr lang="en-US" sz="5500" b="1" dirty="0"/>
              <a:t>                    </a:t>
            </a:r>
            <a:r>
              <a:rPr lang="tr-TR" sz="5500" b="1" dirty="0"/>
              <a:t>Q</a:t>
            </a:r>
            <a:r>
              <a:rPr lang="tr-TR" sz="5500" b="1" baseline="-25000" dirty="0"/>
              <a:t>1</a:t>
            </a:r>
            <a:r>
              <a:rPr lang="tr-TR" sz="5500" b="1" dirty="0"/>
              <a:t>        </a:t>
            </a:r>
            <a:r>
              <a:rPr lang="en-US" sz="5500" b="1" dirty="0"/>
              <a:t>   </a:t>
            </a:r>
            <a:r>
              <a:rPr lang="tr-TR" sz="5500" b="1" dirty="0"/>
              <a:t>Q</a:t>
            </a:r>
            <a:r>
              <a:rPr lang="tr-TR" sz="5500" b="1" baseline="-25000" dirty="0"/>
              <a:t>2</a:t>
            </a:r>
            <a:r>
              <a:rPr lang="tr-TR" sz="5500" b="1" dirty="0"/>
              <a:t>                      </a:t>
            </a:r>
            <a:r>
              <a:rPr lang="en-US" sz="5500" b="1" dirty="0"/>
              <a:t>          </a:t>
            </a:r>
            <a:r>
              <a:rPr lang="tr-TR" sz="5500" b="1" dirty="0"/>
              <a:t>Q</a:t>
            </a:r>
            <a:r>
              <a:rPr lang="en-US" sz="5500" b="1" baseline="-25000" dirty="0"/>
              <a:t>3</a:t>
            </a:r>
            <a:r>
              <a:rPr lang="en-US" sz="5500" b="1" baseline="30000" dirty="0"/>
              <a:t>	</a:t>
            </a:r>
            <a:endParaRPr lang="tr-TR" dirty="0"/>
          </a:p>
          <a:p>
            <a:pPr>
              <a:buNone/>
            </a:pPr>
            <a:r>
              <a:rPr lang="tr-TR" dirty="0"/>
              <a:t/>
            </a:r>
            <a:br>
              <a:rPr lang="tr-TR" dirty="0"/>
            </a:br>
            <a:r>
              <a:rPr lang="tr-TR" dirty="0"/>
              <a:t> 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"/>
          </p:nvPr>
        </p:nvSpPr>
        <p:spPr>
          <a:xfrm>
            <a:off x="5929322" y="1285860"/>
            <a:ext cx="3000396" cy="485778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sz="1800" dirty="0"/>
              <a:t>As P </a:t>
            </a:r>
            <a:r>
              <a:rPr lang="tr-TR" sz="1800" dirty="0" err="1"/>
              <a:t>decreases</a:t>
            </a:r>
            <a:r>
              <a:rPr lang="tr-TR" sz="1800" dirty="0"/>
              <a:t> </a:t>
            </a:r>
            <a:r>
              <a:rPr lang="tr-TR" sz="1800" dirty="0" err="1"/>
              <a:t>from</a:t>
            </a:r>
            <a:r>
              <a:rPr lang="tr-TR" sz="1800" dirty="0"/>
              <a:t> P</a:t>
            </a:r>
            <a:r>
              <a:rPr lang="tr-TR" sz="1800" baseline="-25000" dirty="0"/>
              <a:t>1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P</a:t>
            </a:r>
            <a:r>
              <a:rPr lang="tr-TR" sz="1800" baseline="-25000" dirty="0"/>
              <a:t>2</a:t>
            </a:r>
            <a:r>
              <a:rPr lang="tr-TR" sz="1800" dirty="0"/>
              <a:t>, QD </a:t>
            </a:r>
            <a:r>
              <a:rPr lang="tr-TR" sz="1800" dirty="0" err="1"/>
              <a:t>increases</a:t>
            </a:r>
            <a:r>
              <a:rPr lang="tr-TR" sz="1800" dirty="0"/>
              <a:t> </a:t>
            </a:r>
            <a:r>
              <a:rPr lang="tr-TR" sz="1800" dirty="0" err="1"/>
              <a:t>along</a:t>
            </a:r>
            <a:r>
              <a:rPr lang="tr-TR" sz="1800" dirty="0"/>
              <a:t> 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demand</a:t>
            </a:r>
            <a:r>
              <a:rPr lang="tr-TR" sz="1800" dirty="0"/>
              <a:t> </a:t>
            </a:r>
            <a:r>
              <a:rPr lang="tr-TR" sz="1800" dirty="0" err="1"/>
              <a:t>curves</a:t>
            </a:r>
            <a:r>
              <a:rPr lang="tr-TR" sz="1800" dirty="0"/>
              <a:t> D</a:t>
            </a:r>
            <a:r>
              <a:rPr lang="tr-TR" sz="1800" baseline="30000" dirty="0"/>
              <a:t>a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D</a:t>
            </a:r>
            <a:r>
              <a:rPr lang="tr-TR" sz="1800" baseline="30000" dirty="0" err="1"/>
              <a:t>b</a:t>
            </a:r>
            <a:r>
              <a:rPr lang="tr-TR" sz="1800" dirty="0"/>
              <a:t>.  </a:t>
            </a:r>
            <a:endParaRPr lang="en-US" sz="1800" dirty="0"/>
          </a:p>
          <a:p>
            <a:r>
              <a:rPr lang="tr-TR" sz="1800" dirty="0" err="1"/>
              <a:t>However</a:t>
            </a:r>
            <a:r>
              <a:rPr lang="tr-TR" sz="1800" dirty="0"/>
              <a:t>, an </a:t>
            </a:r>
            <a:r>
              <a:rPr lang="tr-TR" sz="1800" dirty="0" err="1"/>
              <a:t>equal</a:t>
            </a:r>
            <a:r>
              <a:rPr lang="tr-TR" sz="1800" dirty="0"/>
              <a:t> </a:t>
            </a:r>
            <a:r>
              <a:rPr lang="tr-TR" sz="1800" dirty="0" err="1"/>
              <a:t>decrease</a:t>
            </a:r>
            <a:r>
              <a:rPr lang="tr-TR" sz="1800" dirty="0"/>
              <a:t> in </a:t>
            </a:r>
            <a:r>
              <a:rPr lang="tr-TR" sz="1800" dirty="0" err="1"/>
              <a:t>price</a:t>
            </a:r>
            <a:r>
              <a:rPr lang="tr-TR" sz="1800" dirty="0"/>
              <a:t> </a:t>
            </a:r>
            <a:r>
              <a:rPr lang="tr-TR" sz="1800" dirty="0" err="1"/>
              <a:t>results</a:t>
            </a:r>
            <a:r>
              <a:rPr lang="tr-TR" sz="1800" dirty="0"/>
              <a:t> </a:t>
            </a:r>
          </a:p>
          <a:p>
            <a:pPr lvl="1"/>
            <a:r>
              <a:rPr lang="tr-TR" sz="1800" dirty="0"/>
              <a:t>in a </a:t>
            </a:r>
            <a:r>
              <a:rPr lang="tr-TR" sz="1800" dirty="0" err="1"/>
              <a:t>smaller</a:t>
            </a:r>
            <a:r>
              <a:rPr lang="tr-TR" sz="1800" dirty="0"/>
              <a:t> </a:t>
            </a:r>
            <a:r>
              <a:rPr lang="tr-TR" sz="1800" dirty="0" err="1"/>
              <a:t>increase</a:t>
            </a:r>
            <a:r>
              <a:rPr lang="tr-TR" sz="1800" dirty="0"/>
              <a:t> in QD in </a:t>
            </a:r>
            <a:r>
              <a:rPr lang="tr-TR" sz="1800" dirty="0" err="1"/>
              <a:t>demand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D</a:t>
            </a:r>
            <a:r>
              <a:rPr lang="tr-TR" sz="1800" baseline="30000" dirty="0"/>
              <a:t>a</a:t>
            </a:r>
            <a:r>
              <a:rPr lang="tr-TR" sz="1800" dirty="0"/>
              <a:t>, </a:t>
            </a:r>
          </a:p>
          <a:p>
            <a:pPr lvl="1"/>
            <a:r>
              <a:rPr lang="tr-TR" sz="1800" dirty="0"/>
              <a:t>in a </a:t>
            </a:r>
            <a:r>
              <a:rPr lang="tr-TR" sz="1800" dirty="0" err="1"/>
              <a:t>larger</a:t>
            </a:r>
            <a:r>
              <a:rPr lang="tr-TR" sz="1800" dirty="0"/>
              <a:t> </a:t>
            </a:r>
            <a:r>
              <a:rPr lang="tr-TR" sz="1800" dirty="0" err="1"/>
              <a:t>increase</a:t>
            </a:r>
            <a:r>
              <a:rPr lang="tr-TR" sz="1800" dirty="0"/>
              <a:t> in QD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demand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</a:t>
            </a:r>
            <a:r>
              <a:rPr lang="tr-TR" sz="1800" dirty="0" err="1"/>
              <a:t>D</a:t>
            </a:r>
            <a:r>
              <a:rPr lang="tr-TR" sz="1800" baseline="30000" dirty="0" err="1"/>
              <a:t>b</a:t>
            </a:r>
            <a:r>
              <a:rPr lang="tr-TR" sz="1800" dirty="0"/>
              <a:t>.</a:t>
            </a:r>
            <a:endParaRPr lang="en-US" sz="1800" dirty="0"/>
          </a:p>
          <a:p>
            <a:r>
              <a:rPr lang="en-US" sz="1800" dirty="0"/>
              <a:t>Demand </a:t>
            </a:r>
            <a:r>
              <a:rPr lang="tr-TR" sz="1800" dirty="0" err="1"/>
              <a:t>Curve</a:t>
            </a:r>
            <a:r>
              <a:rPr lang="tr-TR" sz="1800" dirty="0"/>
              <a:t> D</a:t>
            </a:r>
            <a:r>
              <a:rPr lang="tr-TR" sz="1800" baseline="30000" dirty="0"/>
              <a:t>a</a:t>
            </a:r>
            <a:r>
              <a:rPr lang="tr-TR" sz="1800" dirty="0"/>
              <a:t> is </a:t>
            </a:r>
            <a:r>
              <a:rPr lang="tr-TR" sz="1800" dirty="0" err="1"/>
              <a:t>relatively</a:t>
            </a:r>
            <a:r>
              <a:rPr lang="tr-TR" sz="1800" dirty="0"/>
              <a:t> </a:t>
            </a:r>
            <a:r>
              <a:rPr lang="tr-TR" sz="1800" dirty="0" err="1"/>
              <a:t>less</a:t>
            </a:r>
            <a:r>
              <a:rPr lang="tr-TR" sz="1800" dirty="0"/>
              <a:t> </a:t>
            </a:r>
            <a:r>
              <a:rPr lang="tr-TR" sz="1800" dirty="0" err="1"/>
              <a:t>responsive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price</a:t>
            </a:r>
            <a:r>
              <a:rPr lang="tr-TR" sz="1800" dirty="0"/>
              <a:t> </a:t>
            </a:r>
            <a:r>
              <a:rPr lang="tr-TR" sz="1800" dirty="0" err="1"/>
              <a:t>changes</a:t>
            </a:r>
            <a:r>
              <a:rPr lang="tr-TR" sz="1800" dirty="0"/>
              <a:t> </a:t>
            </a:r>
            <a:r>
              <a:rPr lang="tr-TR" sz="1800" dirty="0" err="1"/>
              <a:t>whereas</a:t>
            </a:r>
            <a:r>
              <a:rPr lang="tr-TR" sz="1800" dirty="0"/>
              <a:t> </a:t>
            </a:r>
            <a:r>
              <a:rPr lang="en-US" sz="1800" dirty="0"/>
              <a:t>Demand </a:t>
            </a:r>
            <a:r>
              <a:rPr lang="tr-TR" sz="1800" dirty="0" err="1"/>
              <a:t>curve</a:t>
            </a:r>
            <a:r>
              <a:rPr lang="tr-TR" sz="1800" dirty="0"/>
              <a:t> </a:t>
            </a:r>
            <a:r>
              <a:rPr lang="tr-TR" sz="1800" dirty="0" err="1"/>
              <a:t>D</a:t>
            </a:r>
            <a:r>
              <a:rPr lang="tr-TR" sz="1800" baseline="30000" dirty="0" err="1"/>
              <a:t>b</a:t>
            </a:r>
            <a:r>
              <a:rPr lang="tr-TR" sz="1800" dirty="0"/>
              <a:t> is </a:t>
            </a:r>
            <a:r>
              <a:rPr lang="tr-TR" sz="1800" dirty="0" err="1"/>
              <a:t>relatively</a:t>
            </a:r>
            <a:r>
              <a:rPr lang="tr-TR" sz="1800" dirty="0"/>
              <a:t> </a:t>
            </a:r>
            <a:r>
              <a:rPr lang="tr-TR" sz="1800" dirty="0" err="1"/>
              <a:t>more</a:t>
            </a:r>
            <a:r>
              <a:rPr lang="tr-TR" sz="1800" dirty="0"/>
              <a:t> </a:t>
            </a:r>
            <a:r>
              <a:rPr lang="tr-TR" sz="1800" dirty="0" err="1"/>
              <a:t>responsive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pPr>
              <a:buNone/>
            </a:pPr>
            <a:endParaRPr lang="tr-TR" dirty="0"/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 flipV="1">
            <a:off x="1071538" y="4714884"/>
            <a:ext cx="44815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142976" y="2500306"/>
            <a:ext cx="3779835" cy="145097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0835" y="4065216"/>
            <a:ext cx="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1071538" y="2071678"/>
            <a:ext cx="0" cy="26431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071538" y="3000372"/>
            <a:ext cx="12636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00562" y="3786190"/>
            <a:ext cx="0" cy="9191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71538" y="3786190"/>
            <a:ext cx="34432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357422" y="3000372"/>
            <a:ext cx="0" cy="1724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714480" y="2214554"/>
            <a:ext cx="1839913" cy="218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3000364" y="3786190"/>
            <a:ext cx="0" cy="9191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215208" y="342820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57422" y="428625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57422" y="4572008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elasticity of demand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305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Price elasticity of demand is the percentage change in quantity demanded given a percent change in the price. </a:t>
            </a:r>
          </a:p>
          <a:p>
            <a:pPr lvl="1"/>
            <a:r>
              <a:rPr lang="en-US" dirty="0"/>
              <a:t>If the amount of any good that people purchase changes a lot in response to a small price change, we say “DEMAND IS ELASTIC”</a:t>
            </a:r>
            <a:endParaRPr lang="tr-TR" dirty="0"/>
          </a:p>
          <a:p>
            <a:pPr lvl="1"/>
            <a:r>
              <a:rPr lang="en-US" dirty="0"/>
              <a:t>If a large price change results in a small change in the amount that people purchase, we say “DEMAND IS INELASTIC”</a:t>
            </a:r>
            <a:endParaRPr lang="tr-TR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tr-TR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makes the demand more elastic?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Demand tends to be more elastic if, …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there are close substitutes.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/>
              <a:t>the market is more narrowly defined (food versus milk).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/>
              <a:t>more time is allowed after the price change.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/>
              <a:t>the good is a luxury.  (Necessities have inelastic demand.)</a:t>
            </a:r>
          </a:p>
        </p:txBody>
      </p:sp>
    </p:spTree>
    <p:extLst>
      <p:ext uri="{BB962C8B-B14F-4D97-AF65-F5344CB8AC3E}">
        <p14:creationId xmlns:p14="http://schemas.microsoft.com/office/powerpoint/2010/main" val="107245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Substitutes?</a:t>
            </a:r>
          </a:p>
        </p:txBody>
      </p:sp>
      <p:pic>
        <p:nvPicPr>
          <p:cNvPr id="136195" name="Content Placeholder 5" descr="file00046289409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2133600"/>
            <a:ext cx="2682875" cy="35718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276600" y="1752600"/>
            <a:ext cx="5255840" cy="43735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/>
              <a:t>The patent expires on a brand-name drug and five generic drugs come on the market.  </a:t>
            </a:r>
          </a:p>
          <a:p>
            <a:pPr marL="0" indent="0">
              <a:buNone/>
              <a:defRPr/>
            </a:pPr>
            <a:r>
              <a:rPr lang="en-US" sz="2000" dirty="0"/>
              <a:t>As a result, the demand for the original drug becomes…</a:t>
            </a:r>
          </a:p>
          <a:p>
            <a:pPr marL="0" indent="0" eaLnBrk="1" hangingPunct="1">
              <a:buFont typeface="Calibri" pitchFamily="34" charset="0"/>
              <a:buAutoNum type="alphaLcParenR"/>
              <a:defRPr/>
            </a:pPr>
            <a:r>
              <a:rPr lang="en-US" sz="2000" dirty="0"/>
              <a:t> more price elastic</a:t>
            </a:r>
          </a:p>
          <a:p>
            <a:pPr marL="0" indent="0">
              <a:buFont typeface="Calibri" pitchFamily="34" charset="0"/>
              <a:buAutoNum type="alphaLcParenR"/>
              <a:defRPr/>
            </a:pPr>
            <a:r>
              <a:rPr lang="en-US" sz="2000" dirty="0"/>
              <a:t> less price elastic</a:t>
            </a:r>
          </a:p>
          <a:p>
            <a:pPr marL="0" indent="0">
              <a:buFont typeface="Calibri" pitchFamily="34" charset="0"/>
              <a:buAutoNum type="alphaLcParenR"/>
              <a:defRPr/>
            </a:pPr>
            <a:endParaRPr lang="en-US" sz="2000" dirty="0"/>
          </a:p>
          <a:p>
            <a:pPr marL="0" indent="0">
              <a:buFont typeface="Calibri" pitchFamily="34" charset="0"/>
              <a:buAutoNum type="alphaLcParenR"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B050"/>
                </a:solidFill>
              </a:rPr>
              <a:t>The demand for the original drug becomes more price elastic.</a:t>
            </a:r>
          </a:p>
        </p:txBody>
      </p:sp>
    </p:spTree>
    <p:extLst>
      <p:ext uri="{BB962C8B-B14F-4D97-AF65-F5344CB8AC3E}">
        <p14:creationId xmlns:p14="http://schemas.microsoft.com/office/powerpoint/2010/main" val="703077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cs typeface="Arial" charset="0"/>
              </a:rPr>
              <a:t>Demand for food v. demand for lettuce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The</a:t>
            </a:r>
            <a:r>
              <a:rPr lang="en-US" sz="2400" dirty="0">
                <a:latin typeface="+mj-lt"/>
                <a:cs typeface="Arial" pitchFamily="34" charset="0"/>
              </a:rPr>
              <a:t> more general </a:t>
            </a:r>
            <a:r>
              <a:rPr lang="en-US" sz="2400" dirty="0">
                <a:latin typeface="+mj-lt"/>
                <a:ea typeface="+mj-ea"/>
                <a:cs typeface="+mj-cs"/>
              </a:rPr>
              <a:t>the classification, </a:t>
            </a:r>
            <a:r>
              <a:rPr lang="en-US" sz="2400" dirty="0">
                <a:latin typeface="+mj-lt"/>
                <a:cs typeface="Arial" pitchFamily="34" charset="0"/>
              </a:rPr>
              <a:t>the fewer substitutes there are </a:t>
            </a:r>
            <a:r>
              <a:rPr lang="en-US" sz="2400" dirty="0">
                <a:latin typeface="+mj-lt"/>
                <a:ea typeface="+mj-ea"/>
                <a:cs typeface="+mj-cs"/>
              </a:rPr>
              <a:t>and this makes demand less elastic.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latin typeface="+mj-lt"/>
                <a:cs typeface="Arial" pitchFamily="34" charset="0"/>
              </a:rPr>
              <a:t>Demand for food is </a:t>
            </a:r>
            <a:r>
              <a:rPr lang="en-US" sz="2400" dirty="0">
                <a:cs typeface="Arial" pitchFamily="34" charset="0"/>
              </a:rPr>
              <a:t>less price elastic than demand for lettuce.</a:t>
            </a:r>
            <a:endParaRPr lang="en-US" sz="2400" dirty="0">
              <a:latin typeface="+mj-lt"/>
              <a:cs typeface="Arial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 descr="C:\Users\solina\Downloads\mimiliz_P1010497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060" y="3383310"/>
            <a:ext cx="2527300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 descr="C:\Users\solina\Downloads\DSCF217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56992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67944" y="4005064"/>
            <a:ext cx="825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entury Gothic" pitchFamily="34" charset="0"/>
              </a:rPr>
              <a:t>vs. </a:t>
            </a:r>
          </a:p>
        </p:txBody>
      </p:sp>
    </p:spTree>
    <p:extLst>
      <p:ext uri="{BB962C8B-B14F-4D97-AF65-F5344CB8AC3E}">
        <p14:creationId xmlns:p14="http://schemas.microsoft.com/office/powerpoint/2010/main" val="275498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508</TotalTime>
  <Words>2152</Words>
  <Application>Microsoft Office PowerPoint</Application>
  <PresentationFormat>On-screen Show (4:3)</PresentationFormat>
  <Paragraphs>438</Paragraphs>
  <Slides>49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Equity</vt:lpstr>
      <vt:lpstr>Equation</vt:lpstr>
      <vt:lpstr>Econ 100 Principles of Economics</vt:lpstr>
      <vt:lpstr>About Today</vt:lpstr>
      <vt:lpstr>Elasticity</vt:lpstr>
      <vt:lpstr>Elasticity and applications</vt:lpstr>
      <vt:lpstr>  Two demand curves</vt:lpstr>
      <vt:lpstr>Price elasticity of demand</vt:lpstr>
      <vt:lpstr>What makes the demand more elastic?</vt:lpstr>
      <vt:lpstr>Substitutes?</vt:lpstr>
      <vt:lpstr>Demand for food v. demand for lettuce</vt:lpstr>
      <vt:lpstr>Time is on our side…</vt:lpstr>
      <vt:lpstr>Luxuries vs. necessities</vt:lpstr>
      <vt:lpstr>Price elasticity of demand</vt:lpstr>
      <vt:lpstr>How to compute the price elasticity of demand?</vt:lpstr>
      <vt:lpstr>We will now compute the price elasticity of demand</vt:lpstr>
      <vt:lpstr>Computing the EP</vt:lpstr>
      <vt:lpstr>Another one…</vt:lpstr>
      <vt:lpstr>Another one…</vt:lpstr>
      <vt:lpstr>What does the EP number mean?</vt:lpstr>
      <vt:lpstr>What does the EP number mean?</vt:lpstr>
      <vt:lpstr>More examples</vt:lpstr>
      <vt:lpstr>So, we can say things like…</vt:lpstr>
      <vt:lpstr>The correct question:  What is the price elasticity of demand at price Po? (Po is a specific price for example $28/kg –for beef)</vt:lpstr>
      <vt:lpstr>A Linear Demand Curve</vt:lpstr>
      <vt:lpstr>The correct question:  What is the price elasticity of demand at price Po? (Po is a specific price for example $28/kg –for beef)</vt:lpstr>
      <vt:lpstr>A little bit of mathematics</vt:lpstr>
      <vt:lpstr>What is this          ?  (It is related to the slope of the demand curve.)</vt:lpstr>
      <vt:lpstr>A Linear Demand Curve</vt:lpstr>
      <vt:lpstr>               which we also write as EP = [1/slope]x(P/Q) </vt:lpstr>
      <vt:lpstr>Elastic versus inelastic demand curves</vt:lpstr>
      <vt:lpstr>Some real price elasticity numbers</vt:lpstr>
      <vt:lpstr>Price Elasticity Estimates in New England</vt:lpstr>
      <vt:lpstr>Oil price demand elasticity</vt:lpstr>
      <vt:lpstr>Remark on elasticity calculation</vt:lpstr>
      <vt:lpstr>Remark on elasticity calculation</vt:lpstr>
      <vt:lpstr>Solution</vt:lpstr>
      <vt:lpstr>Solution</vt:lpstr>
      <vt:lpstr>Solution</vt:lpstr>
      <vt:lpstr>PowerPoint Presentation</vt:lpstr>
      <vt:lpstr>In Greg Mankiw’s words…</vt:lpstr>
      <vt:lpstr>Particular demand curves</vt:lpstr>
      <vt:lpstr>Perfectly Inelastic Demand</vt:lpstr>
      <vt:lpstr>Inelastic Demand</vt:lpstr>
      <vt:lpstr>Unit Elastic Demand</vt:lpstr>
      <vt:lpstr>Elastic Demand</vt:lpstr>
      <vt:lpstr>Perfectly Elastic Demand</vt:lpstr>
      <vt:lpstr>Self test #1</vt:lpstr>
      <vt:lpstr>Which demand curves is more price elastic at P = P0?</vt:lpstr>
      <vt:lpstr>Self test #2</vt:lpstr>
      <vt:lpstr>Which demand curves is more price elastic at P = P0?</vt:lpstr>
    </vt:vector>
  </TitlesOfParts>
  <Company>Koc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and applications</dc:title>
  <dc:creator>musman</dc:creator>
  <cp:lastModifiedBy>selin öztürk</cp:lastModifiedBy>
  <cp:revision>66</cp:revision>
  <dcterms:created xsi:type="dcterms:W3CDTF">2011-03-13T13:06:45Z</dcterms:created>
  <dcterms:modified xsi:type="dcterms:W3CDTF">2023-04-03T12:33:40Z</dcterms:modified>
</cp:coreProperties>
</file>