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2" r:id="rId5"/>
    <p:sldMasterId id="2147483725" r:id="rId6"/>
  </p:sldMasterIdLst>
  <p:notesMasterIdLst>
    <p:notesMasterId r:id="rId48"/>
  </p:notesMasterIdLst>
  <p:sldIdLst>
    <p:sldId id="257" r:id="rId7"/>
    <p:sldId id="258" r:id="rId8"/>
    <p:sldId id="294" r:id="rId9"/>
    <p:sldId id="295" r:id="rId10"/>
    <p:sldId id="296" r:id="rId11"/>
    <p:sldId id="297" r:id="rId12"/>
    <p:sldId id="298" r:id="rId13"/>
    <p:sldId id="259" r:id="rId14"/>
    <p:sldId id="260" r:id="rId15"/>
    <p:sldId id="261" r:id="rId16"/>
    <p:sldId id="262" r:id="rId17"/>
    <p:sldId id="263" r:id="rId18"/>
    <p:sldId id="264" r:id="rId19"/>
    <p:sldId id="265" r:id="rId20"/>
    <p:sldId id="266"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E9196B-E77B-4608-AD59-6317A4E00B9B}" type="datetimeFigureOut">
              <a:rPr lang="en-GB" smtClean="0"/>
              <a:t>09/04/2023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149C3C-632B-487F-803B-DDEEC23C8500}" type="slidenum">
              <a:rPr lang="en-GB" smtClean="0"/>
              <a:t>‹#›</a:t>
            </a:fld>
            <a:endParaRPr lang="en-GB"/>
          </a:p>
        </p:txBody>
      </p:sp>
    </p:spTree>
    <p:extLst>
      <p:ext uri="{BB962C8B-B14F-4D97-AF65-F5344CB8AC3E}">
        <p14:creationId xmlns:p14="http://schemas.microsoft.com/office/powerpoint/2010/main" val="181989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D6A523-A562-4C88-94DD-111C7A773F49}" type="slidenum">
              <a:rPr lang="en-US">
                <a:solidFill>
                  <a:prstClr val="black"/>
                </a:solidFill>
              </a:rPr>
              <a:pPr/>
              <a:t>6</a:t>
            </a:fld>
            <a:endParaRPr lang="en-US">
              <a:solidFill>
                <a:prstClr val="black"/>
              </a:solidFill>
            </a:endParaRPr>
          </a:p>
        </p:txBody>
      </p:sp>
      <p:sp>
        <p:nvSpPr>
          <p:cNvPr id="419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D6A523-A562-4C88-94DD-111C7A773F49}" type="slidenum">
              <a:rPr lang="en-US">
                <a:solidFill>
                  <a:prstClr val="black"/>
                </a:solidFill>
              </a:rPr>
              <a:pPr/>
              <a:t>16</a:t>
            </a:fld>
            <a:endParaRPr lang="en-US">
              <a:solidFill>
                <a:prstClr val="black"/>
              </a:solidFill>
            </a:endParaRPr>
          </a:p>
        </p:txBody>
      </p:sp>
      <p:sp>
        <p:nvSpPr>
          <p:cNvPr id="419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DF0FCD-31D7-42B8-9D05-62246EA120CF}" type="slidenum">
              <a:rPr lang="en-US">
                <a:solidFill>
                  <a:prstClr val="black"/>
                </a:solidFill>
              </a:rPr>
              <a:pPr/>
              <a:t>17</a:t>
            </a:fld>
            <a:endParaRPr lang="en-US">
              <a:solidFill>
                <a:prstClr val="black"/>
              </a:solidFill>
            </a:endParaRPr>
          </a:p>
        </p:txBody>
      </p:sp>
      <p:sp>
        <p:nvSpPr>
          <p:cNvPr id="747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47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36C8F4-474C-4C60-9A10-24D70B196748}" type="slidenum">
              <a:rPr lang="en-US">
                <a:solidFill>
                  <a:prstClr val="black"/>
                </a:solidFill>
              </a:rPr>
              <a:pPr/>
              <a:t>19</a:t>
            </a:fld>
            <a:endParaRPr lang="en-US">
              <a:solidFill>
                <a:prstClr val="black"/>
              </a:solidFill>
            </a:endParaRPr>
          </a:p>
        </p:txBody>
      </p:sp>
      <p:sp>
        <p:nvSpPr>
          <p:cNvPr id="1054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54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a:noFill/>
        </p:spPr>
        <p:txBody>
          <a:bodyPr/>
          <a:lstStyle/>
          <a:p>
            <a:pPr>
              <a:defRPr/>
            </a:pPr>
            <a:fld id="{BDEA65C4-01E6-4587-AB29-D64560294C4E}" type="slidenum">
              <a:rPr lang="en-US">
                <a:solidFill>
                  <a:prstClr val="black"/>
                </a:solidFill>
              </a:rPr>
              <a:pPr>
                <a:defRPr/>
              </a:pPr>
              <a:t>30</a:t>
            </a:fld>
            <a:endParaRPr lang="en-US">
              <a:solidFill>
                <a:prstClr val="black"/>
              </a:solidFill>
            </a:endParaRPr>
          </a:p>
        </p:txBody>
      </p:sp>
      <p:sp>
        <p:nvSpPr>
          <p:cNvPr id="71683" name="Rectangle 2"/>
          <p:cNvSpPr>
            <a:spLocks noGrp="1" noChangeArrowheads="1"/>
          </p:cNvSpPr>
          <p:nvPr>
            <p:ph type="body" idx="1"/>
          </p:nvPr>
        </p:nvSpPr>
        <p:spPr>
          <a:noFill/>
          <a:ln/>
        </p:spPr>
        <p:txBody>
          <a:bodyPr lIns="92238" tIns="46901" rIns="92238" bIns="46901"/>
          <a:lstStyle/>
          <a:p>
            <a:r>
              <a:rPr lang="en-US"/>
              <a:t>Your example.</a:t>
            </a:r>
          </a:p>
        </p:txBody>
      </p:sp>
      <p:sp>
        <p:nvSpPr>
          <p:cNvPr id="71684" name="Rectangle 3"/>
          <p:cNvSpPr>
            <a:spLocks noGrp="1" noRot="1" noChangeAspect="1" noChangeArrowheads="1" noTextEdit="1"/>
          </p:cNvSpPr>
          <p:nvPr>
            <p:ph type="sldImg"/>
          </p:nvPr>
        </p:nvSpPr>
        <p:spPr>
          <a:xfrm>
            <a:off x="1152525" y="693738"/>
            <a:ext cx="4554538" cy="3416300"/>
          </a:xfrm>
          <a:ln cap="flat"/>
        </p:spPr>
      </p:sp>
    </p:spTree>
    <p:extLst>
      <p:ext uri="{BB962C8B-B14F-4D97-AF65-F5344CB8AC3E}">
        <p14:creationId xmlns:p14="http://schemas.microsoft.com/office/powerpoint/2010/main" val="4209865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a:noFill/>
        </p:spPr>
        <p:txBody>
          <a:bodyPr/>
          <a:lstStyle/>
          <a:p>
            <a:pPr>
              <a:defRPr/>
            </a:pPr>
            <a:fld id="{BDEA65C4-01E6-4587-AB29-D64560294C4E}" type="slidenum">
              <a:rPr lang="en-US">
                <a:solidFill>
                  <a:prstClr val="black"/>
                </a:solidFill>
              </a:rPr>
              <a:pPr>
                <a:defRPr/>
              </a:pPr>
              <a:t>32</a:t>
            </a:fld>
            <a:endParaRPr lang="en-US">
              <a:solidFill>
                <a:prstClr val="black"/>
              </a:solidFill>
            </a:endParaRPr>
          </a:p>
        </p:txBody>
      </p:sp>
      <p:sp>
        <p:nvSpPr>
          <p:cNvPr id="71683" name="Rectangle 2"/>
          <p:cNvSpPr>
            <a:spLocks noGrp="1" noChangeArrowheads="1"/>
          </p:cNvSpPr>
          <p:nvPr>
            <p:ph type="body" idx="1"/>
          </p:nvPr>
        </p:nvSpPr>
        <p:spPr>
          <a:noFill/>
          <a:ln/>
        </p:spPr>
        <p:txBody>
          <a:bodyPr lIns="92238" tIns="46901" rIns="92238" bIns="46901"/>
          <a:lstStyle/>
          <a:p>
            <a:r>
              <a:rPr lang="en-US"/>
              <a:t>Your example.</a:t>
            </a:r>
          </a:p>
        </p:txBody>
      </p:sp>
      <p:sp>
        <p:nvSpPr>
          <p:cNvPr id="71684" name="Rectangle 3"/>
          <p:cNvSpPr>
            <a:spLocks noGrp="1" noRot="1" noChangeAspect="1" noChangeArrowheads="1" noTextEdit="1"/>
          </p:cNvSpPr>
          <p:nvPr>
            <p:ph type="sldImg"/>
          </p:nvPr>
        </p:nvSpPr>
        <p:spPr>
          <a:xfrm>
            <a:off x="1152525" y="693738"/>
            <a:ext cx="4554538" cy="3416300"/>
          </a:xfrm>
          <a:ln cap="flat"/>
        </p:spPr>
      </p:sp>
    </p:spTree>
    <p:extLst>
      <p:ext uri="{BB962C8B-B14F-4D97-AF65-F5344CB8AC3E}">
        <p14:creationId xmlns:p14="http://schemas.microsoft.com/office/powerpoint/2010/main" val="2956768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a:noFill/>
        </p:spPr>
        <p:txBody>
          <a:bodyPr/>
          <a:lstStyle/>
          <a:p>
            <a:pPr>
              <a:defRPr/>
            </a:pPr>
            <a:fld id="{BDEA65C4-01E6-4587-AB29-D64560294C4E}" type="slidenum">
              <a:rPr lang="en-US">
                <a:solidFill>
                  <a:prstClr val="black"/>
                </a:solidFill>
              </a:rPr>
              <a:pPr>
                <a:defRPr/>
              </a:pPr>
              <a:t>33</a:t>
            </a:fld>
            <a:endParaRPr lang="en-US">
              <a:solidFill>
                <a:prstClr val="black"/>
              </a:solidFill>
            </a:endParaRPr>
          </a:p>
        </p:txBody>
      </p:sp>
      <p:sp>
        <p:nvSpPr>
          <p:cNvPr id="71683" name="Rectangle 2"/>
          <p:cNvSpPr>
            <a:spLocks noGrp="1" noChangeArrowheads="1"/>
          </p:cNvSpPr>
          <p:nvPr>
            <p:ph type="body" idx="1"/>
          </p:nvPr>
        </p:nvSpPr>
        <p:spPr>
          <a:noFill/>
          <a:ln/>
        </p:spPr>
        <p:txBody>
          <a:bodyPr lIns="92238" tIns="46901" rIns="92238" bIns="46901"/>
          <a:lstStyle/>
          <a:p>
            <a:r>
              <a:rPr lang="en-US"/>
              <a:t>Your example.</a:t>
            </a:r>
          </a:p>
        </p:txBody>
      </p:sp>
      <p:sp>
        <p:nvSpPr>
          <p:cNvPr id="71684" name="Rectangle 3"/>
          <p:cNvSpPr>
            <a:spLocks noGrp="1" noRot="1" noChangeAspect="1" noChangeArrowheads="1" noTextEdit="1"/>
          </p:cNvSpPr>
          <p:nvPr>
            <p:ph type="sldImg"/>
          </p:nvPr>
        </p:nvSpPr>
        <p:spPr>
          <a:xfrm>
            <a:off x="1152525" y="693738"/>
            <a:ext cx="4554538" cy="3416300"/>
          </a:xfrm>
          <a:ln cap="flat"/>
        </p:spPr>
      </p:sp>
    </p:spTree>
    <p:extLst>
      <p:ext uri="{BB962C8B-B14F-4D97-AF65-F5344CB8AC3E}">
        <p14:creationId xmlns:p14="http://schemas.microsoft.com/office/powerpoint/2010/main" val="330176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p:spPr>
        <p:txBody>
          <a:bodyPr/>
          <a:lstStyle/>
          <a:p>
            <a:pPr>
              <a:defRPr/>
            </a:pPr>
            <a:fld id="{2D2F554C-AB4C-48F9-A2FE-154E00FC4F5D}" type="slidenum">
              <a:rPr lang="en-US">
                <a:solidFill>
                  <a:prstClr val="black"/>
                </a:solidFill>
              </a:rPr>
              <a:pPr>
                <a:defRPr/>
              </a:pPr>
              <a:t>35</a:t>
            </a:fld>
            <a:endParaRPr lang="en-US">
              <a:solidFill>
                <a:prstClr val="black"/>
              </a:solidFill>
            </a:endParaRPr>
          </a:p>
        </p:txBody>
      </p:sp>
      <p:sp>
        <p:nvSpPr>
          <p:cNvPr id="74755" name="Rectangle 2"/>
          <p:cNvSpPr>
            <a:spLocks noGrp="1" noChangeArrowheads="1"/>
          </p:cNvSpPr>
          <p:nvPr>
            <p:ph type="body" idx="1"/>
          </p:nvPr>
        </p:nvSpPr>
        <p:spPr>
          <a:noFill/>
          <a:ln/>
        </p:spPr>
        <p:txBody>
          <a:bodyPr lIns="92238" tIns="46901" rIns="92238" bIns="46901"/>
          <a:lstStyle/>
          <a:p>
            <a:r>
              <a:rPr lang="en-US"/>
              <a:t>ditto</a:t>
            </a:r>
          </a:p>
        </p:txBody>
      </p:sp>
      <p:sp>
        <p:nvSpPr>
          <p:cNvPr id="74756" name="Rectangle 3"/>
          <p:cNvSpPr>
            <a:spLocks noGrp="1" noRot="1" noChangeAspect="1" noChangeArrowheads="1" noTextEdit="1"/>
          </p:cNvSpPr>
          <p:nvPr>
            <p:ph type="sldImg"/>
          </p:nvPr>
        </p:nvSpPr>
        <p:spPr>
          <a:xfrm>
            <a:off x="1152525" y="693738"/>
            <a:ext cx="4554538" cy="3416300"/>
          </a:xfrm>
          <a:ln cap="flat"/>
        </p:spPr>
      </p:sp>
    </p:spTree>
    <p:extLst>
      <p:ext uri="{BB962C8B-B14F-4D97-AF65-F5344CB8AC3E}">
        <p14:creationId xmlns:p14="http://schemas.microsoft.com/office/powerpoint/2010/main" val="404579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defRPr/>
            </a:pPr>
            <a:fld id="{C704722D-6571-49E9-81B8-F7BCCA980D08}" type="slidenum">
              <a:rPr lang="en-US">
                <a:solidFill>
                  <a:prstClr val="black"/>
                </a:solidFill>
              </a:rPr>
              <a:pPr>
                <a:defRPr/>
              </a:pPr>
              <a:t>40</a:t>
            </a:fld>
            <a:endParaRPr lang="en-US">
              <a:solidFill>
                <a:prstClr val="black"/>
              </a:solidFill>
            </a:endParaRPr>
          </a:p>
        </p:txBody>
      </p:sp>
      <p:sp>
        <p:nvSpPr>
          <p:cNvPr id="604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04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D6A523-A562-4C88-94DD-111C7A773F49}" type="slidenum">
              <a:rPr lang="en-US">
                <a:solidFill>
                  <a:prstClr val="black"/>
                </a:solidFill>
              </a:rPr>
              <a:pPr/>
              <a:t>7</a:t>
            </a:fld>
            <a:endParaRPr lang="en-US">
              <a:solidFill>
                <a:prstClr val="black"/>
              </a:solidFill>
            </a:endParaRPr>
          </a:p>
        </p:txBody>
      </p:sp>
      <p:sp>
        <p:nvSpPr>
          <p:cNvPr id="419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01D75-5672-4AE6-BAAD-D811C242528B}" type="slidenum">
              <a:rPr lang="en-US">
                <a:solidFill>
                  <a:prstClr val="black"/>
                </a:solidFill>
              </a:rPr>
              <a:pPr/>
              <a:t>9</a:t>
            </a:fld>
            <a:endParaRPr lang="en-US">
              <a:solidFill>
                <a:prstClr val="black"/>
              </a:solidFill>
            </a:endParaRPr>
          </a:p>
        </p:txBody>
      </p:sp>
      <p:sp>
        <p:nvSpPr>
          <p:cNvPr id="686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86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34069F-1897-4262-A06D-C16613C66B6B}" type="slidenum">
              <a:rPr lang="en-US">
                <a:solidFill>
                  <a:prstClr val="black"/>
                </a:solidFill>
              </a:rPr>
              <a:pPr/>
              <a:t>10</a:t>
            </a:fld>
            <a:endParaRPr lang="en-US">
              <a:solidFill>
                <a:prstClr val="black"/>
              </a:solidFill>
            </a:endParaRPr>
          </a:p>
        </p:txBody>
      </p:sp>
      <p:sp>
        <p:nvSpPr>
          <p:cNvPr id="358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5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9D9779-B7C0-4A74-9C4A-378A571BA5EB}" type="slidenum">
              <a:rPr lang="en-US">
                <a:solidFill>
                  <a:prstClr val="black"/>
                </a:solidFill>
              </a:rPr>
              <a:pPr/>
              <a:t>11</a:t>
            </a:fld>
            <a:endParaRPr lang="en-US">
              <a:solidFill>
                <a:prstClr val="black"/>
              </a:solidFill>
            </a:endParaRPr>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86BC55-876A-4A70-879E-57D4F49CBF7B}" type="slidenum">
              <a:rPr lang="en-US">
                <a:solidFill>
                  <a:prstClr val="black"/>
                </a:solidFill>
              </a:rPr>
              <a:pPr/>
              <a:t>12</a:t>
            </a:fld>
            <a:endParaRPr lang="en-US">
              <a:solidFill>
                <a:prstClr val="black"/>
              </a:solidFill>
            </a:endParaRPr>
          </a:p>
        </p:txBody>
      </p:sp>
      <p:sp>
        <p:nvSpPr>
          <p:cNvPr id="378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55242A-BE57-48A9-9EE5-FC68B0199EAE}" type="slidenum">
              <a:rPr lang="en-US">
                <a:solidFill>
                  <a:prstClr val="black"/>
                </a:solidFill>
              </a:rPr>
              <a:pPr/>
              <a:t>13</a:t>
            </a:fld>
            <a:endParaRPr lang="en-US">
              <a:solidFill>
                <a:prstClr val="black"/>
              </a:solidFill>
            </a:endParaRPr>
          </a:p>
        </p:txBody>
      </p:sp>
      <p:sp>
        <p:nvSpPr>
          <p:cNvPr id="399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6A8471-82C5-4CE6-A5D1-F1DF2CF6B542}" type="slidenum">
              <a:rPr lang="en-US">
                <a:solidFill>
                  <a:prstClr val="black"/>
                </a:solidFill>
              </a:rPr>
              <a:pPr/>
              <a:t>14</a:t>
            </a:fld>
            <a:endParaRPr lang="en-US">
              <a:solidFill>
                <a:prstClr val="black"/>
              </a:solidFill>
            </a:endParaRPr>
          </a:p>
        </p:txBody>
      </p:sp>
      <p:sp>
        <p:nvSpPr>
          <p:cNvPr id="706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06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ABA13E6-82E6-41DD-A61A-653C664A9D92}" type="slidenum">
              <a:rPr lang="en-US">
                <a:solidFill>
                  <a:prstClr val="black"/>
                </a:solidFill>
              </a:rPr>
              <a:pPr/>
              <a:t>15</a:t>
            </a:fld>
            <a:endParaRPr lang="en-US">
              <a:solidFill>
                <a:prstClr val="black"/>
              </a:solidFill>
            </a:endParaRPr>
          </a:p>
        </p:txBody>
      </p:sp>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p:txBody>
          <a:bodyPr lIns="91432" tIns="45716" rIns="91432" bIns="45716"/>
          <a:lstStyle/>
          <a:p>
            <a:pPr>
              <a:spcBef>
                <a:spcPct val="0"/>
              </a:spcBef>
            </a:pPr>
            <a:endParaRPr lang="tr-TR"/>
          </a:p>
        </p:txBody>
      </p:sp>
      <p:sp>
        <p:nvSpPr>
          <p:cNvPr id="56323" name="Slide Number Placeholder 3"/>
          <p:cNvSpPr txBox="1">
            <a:spLocks noGrp="1"/>
          </p:cNvSpPr>
          <p:nvPr/>
        </p:nvSpPr>
        <p:spPr bwMode="auto">
          <a:xfrm>
            <a:off x="3884414" y="8685894"/>
            <a:ext cx="2972098" cy="456595"/>
          </a:xfrm>
          <a:prstGeom prst="rect">
            <a:avLst/>
          </a:prstGeom>
          <a:noFill/>
          <a:ln w="9525">
            <a:noFill/>
            <a:miter lim="800000"/>
            <a:headEnd/>
            <a:tailEnd/>
          </a:ln>
        </p:spPr>
        <p:txBody>
          <a:bodyPr lIns="91432" tIns="45716" rIns="91432" bIns="45716" anchor="b"/>
          <a:lstStyle/>
          <a:p>
            <a:pPr algn="r" defTabSz="914485"/>
            <a:fld id="{C48E3772-3ADB-4682-B529-3F9422AF20BD}" type="slidenum">
              <a:rPr lang="en-US" sz="1200">
                <a:solidFill>
                  <a:prstClr val="black"/>
                </a:solidFill>
              </a:rPr>
              <a:pPr algn="r" defTabSz="914485"/>
              <a:t>15</a:t>
            </a:fld>
            <a:endParaRPr lang="en-US" sz="1200"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17" name="Footer Placeholder 16"/>
          <p:cNvSpPr>
            <a:spLocks noGrp="1"/>
          </p:cNvSpPr>
          <p:nvPr>
            <p:ph type="ftr" sz="quarter" idx="11"/>
          </p:nvPr>
        </p:nvSpPr>
        <p:spPr/>
        <p:txBody>
          <a:bodyPr/>
          <a:lstStyle/>
          <a:p>
            <a:endParaRPr lang="tr-TR">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1F3820A-1B08-4563-9D84-B9E61C0BD81B}" type="slidenum">
              <a:rPr lang="tr-TR" smtClean="0"/>
              <a:pPr/>
              <a:t>‹#›</a:t>
            </a:fld>
            <a:endParaRPr lang="tr-T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2004222986"/>
      </p:ext>
    </p:extLst>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p:txBody>
          <a:bodyPr/>
          <a:lstStyle/>
          <a:p>
            <a:endParaRPr lang="tr-TR">
              <a:solidFill>
                <a:srgbClr val="696464"/>
              </a:solidFill>
            </a:endParaRPr>
          </a:p>
        </p:txBody>
      </p:sp>
      <p:sp>
        <p:nvSpPr>
          <p:cNvPr id="6" name="Slide Number Placeholder 5"/>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3226610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p:txBody>
          <a:bodyPr/>
          <a:lstStyle/>
          <a:p>
            <a:endParaRPr lang="tr-TR">
              <a:solidFill>
                <a:srgbClr val="696464"/>
              </a:solidFill>
            </a:endParaRPr>
          </a:p>
        </p:txBody>
      </p:sp>
      <p:sp>
        <p:nvSpPr>
          <p:cNvPr id="6" name="Slide Number Placeholder 5"/>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281681942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7772400" cy="11049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990600" y="1676400"/>
            <a:ext cx="3787775"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lipArt Placeholder 3"/>
          <p:cNvSpPr>
            <a:spLocks noGrp="1"/>
          </p:cNvSpPr>
          <p:nvPr>
            <p:ph type="clipArt" sz="half" idx="2"/>
          </p:nvPr>
        </p:nvSpPr>
        <p:spPr>
          <a:xfrm>
            <a:off x="4930775" y="1676400"/>
            <a:ext cx="3787775" cy="4114800"/>
          </a:xfrm>
        </p:spPr>
        <p:txBody>
          <a:bodyPr/>
          <a:lstStyle/>
          <a:p>
            <a:endParaRPr lang="tr-TR"/>
          </a:p>
        </p:txBody>
      </p:sp>
    </p:spTree>
    <p:extLst>
      <p:ext uri="{BB962C8B-B14F-4D97-AF65-F5344CB8AC3E}">
        <p14:creationId xmlns:p14="http://schemas.microsoft.com/office/powerpoint/2010/main" val="1258690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17" name="Footer Placeholder 16"/>
          <p:cNvSpPr>
            <a:spLocks noGrp="1"/>
          </p:cNvSpPr>
          <p:nvPr>
            <p:ph type="ftr" sz="quarter" idx="11"/>
          </p:nvPr>
        </p:nvSpPr>
        <p:spPr/>
        <p:txBody>
          <a:bodyPr/>
          <a:lstStyle/>
          <a:p>
            <a:endParaRPr lang="tr-TR">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1F3820A-1B08-4563-9D84-B9E61C0BD81B}" type="slidenum">
              <a:rPr lang="tr-TR" smtClean="0"/>
              <a:pPr/>
              <a:t>‹#›</a:t>
            </a:fld>
            <a:endParaRPr lang="tr-T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312897509"/>
      </p:ext>
    </p:extLst>
  </p:cSld>
  <p:clrMapOvr>
    <a:overrideClrMapping bg1="lt1" tx1="dk1" bg2="lt2" tx2="dk2" accent1="accent1" accent2="accent2" accent3="accent3" accent4="accent4" accent5="accent5" accent6="accent6" hlink="hlink" folHlink="folHlink"/>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p:txBody>
          <a:bodyPr/>
          <a:lstStyle/>
          <a:p>
            <a:endParaRPr lang="tr-TR">
              <a:solidFill>
                <a:srgbClr val="696464"/>
              </a:solidFill>
            </a:endParaRPr>
          </a:p>
        </p:txBody>
      </p:sp>
      <p:sp>
        <p:nvSpPr>
          <p:cNvPr id="6" name="Slide Number Placeholder 5"/>
          <p:cNvSpPr>
            <a:spLocks noGrp="1"/>
          </p:cNvSpPr>
          <p:nvPr>
            <p:ph type="sldNum" sz="quarter" idx="12"/>
          </p:nvPr>
        </p:nvSpPr>
        <p:spPr/>
        <p:txBody>
          <a:bodyPr/>
          <a:lstStyle/>
          <a:p>
            <a:fld id="{A1F3820A-1B08-4563-9D84-B9E61C0BD81B}" type="slidenum">
              <a:rPr lang="tr-TR" smtClean="0"/>
              <a:pPr/>
              <a:t>‹#›</a:t>
            </a:fld>
            <a:endParaRPr lang="tr-T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19124385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a:xfrm>
            <a:off x="800100" y="6172200"/>
            <a:ext cx="4000500" cy="457200"/>
          </a:xfrm>
        </p:spPr>
        <p:txBody>
          <a:bodyPr/>
          <a:lstStyle/>
          <a:p>
            <a:endParaRPr lang="tr-TR">
              <a:solidFill>
                <a:srgbClr val="696464"/>
              </a:solidFill>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46304" y="6208776"/>
            <a:ext cx="457200" cy="457200"/>
          </a:xfrm>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3191080926"/>
      </p:ext>
    </p:extLst>
  </p:cSld>
  <p:clrMapOvr>
    <a:overrideClrMapping bg1="lt1" tx1="dk1" bg2="lt2" tx2="dk2" accent1="accent1" accent2="accent2" accent3="accent3" accent4="accent4" accent5="accent5" accent6="accent6" hlink="hlink" folHlink="folHlink"/>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6" name="Footer Placeholder 5"/>
          <p:cNvSpPr>
            <a:spLocks noGrp="1"/>
          </p:cNvSpPr>
          <p:nvPr>
            <p:ph type="ftr" sz="quarter" idx="11"/>
          </p:nvPr>
        </p:nvSpPr>
        <p:spPr/>
        <p:txBody>
          <a:bodyPr/>
          <a:lstStyle/>
          <a:p>
            <a:endParaRPr lang="tr-TR">
              <a:solidFill>
                <a:srgbClr val="696464"/>
              </a:solidFill>
            </a:endParaRPr>
          </a:p>
        </p:txBody>
      </p:sp>
      <p:sp>
        <p:nvSpPr>
          <p:cNvPr id="7" name="Slide Number Placeholder 6"/>
          <p:cNvSpPr>
            <a:spLocks noGrp="1"/>
          </p:cNvSpPr>
          <p:nvPr>
            <p:ph type="sldNum" sz="quarter" idx="12"/>
          </p:nvPr>
        </p:nvSpPr>
        <p:spPr/>
        <p:txBody>
          <a:bodyPr/>
          <a:lstStyle/>
          <a:p>
            <a:fld id="{A1F3820A-1B08-4563-9D84-B9E61C0BD81B}" type="slidenum">
              <a:rPr lang="tr-TR" smtClean="0"/>
              <a:pPr/>
              <a:t>‹#›</a:t>
            </a:fld>
            <a:endParaRPr lang="tr-T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47085152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8" name="Footer Placeholder 7"/>
          <p:cNvSpPr>
            <a:spLocks noGrp="1"/>
          </p:cNvSpPr>
          <p:nvPr>
            <p:ph type="ftr" sz="quarter" idx="11"/>
          </p:nvPr>
        </p:nvSpPr>
        <p:spPr/>
        <p:txBody>
          <a:bodyPr/>
          <a:lstStyle/>
          <a:p>
            <a:endParaRPr lang="tr-TR">
              <a:solidFill>
                <a:srgbClr val="696464"/>
              </a:solidFill>
            </a:endParaRPr>
          </a:p>
        </p:txBody>
      </p:sp>
      <p:sp>
        <p:nvSpPr>
          <p:cNvPr id="9" name="Slide Number Placeholder 8"/>
          <p:cNvSpPr>
            <a:spLocks noGrp="1"/>
          </p:cNvSpPr>
          <p:nvPr>
            <p:ph type="sldNum" sz="quarter" idx="12"/>
          </p:nvPr>
        </p:nvSpPr>
        <p:spPr/>
        <p:txBody>
          <a:bodyPr/>
          <a:lstStyle/>
          <a:p>
            <a:fld id="{A1F3820A-1B08-4563-9D84-B9E61C0BD81B}" type="slidenum">
              <a:rPr lang="tr-TR" smtClean="0"/>
              <a:pPr/>
              <a:t>‹#›</a:t>
            </a:fld>
            <a:endParaRPr lang="tr-T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21224016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4" name="Footer Placeholder 3"/>
          <p:cNvSpPr>
            <a:spLocks noGrp="1"/>
          </p:cNvSpPr>
          <p:nvPr>
            <p:ph type="ftr" sz="quarter" idx="11"/>
          </p:nvPr>
        </p:nvSpPr>
        <p:spPr/>
        <p:txBody>
          <a:bodyPr/>
          <a:lstStyle/>
          <a:p>
            <a:endParaRPr lang="tr-TR">
              <a:solidFill>
                <a:srgbClr val="696464"/>
              </a:solidFill>
            </a:endParaRPr>
          </a:p>
        </p:txBody>
      </p:sp>
      <p:sp>
        <p:nvSpPr>
          <p:cNvPr id="5" name="Slide Number Placeholder 4"/>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61246180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3" name="Footer Placeholder 2"/>
          <p:cNvSpPr>
            <a:spLocks noGrp="1"/>
          </p:cNvSpPr>
          <p:nvPr>
            <p:ph type="ftr" sz="quarter" idx="11"/>
          </p:nvPr>
        </p:nvSpPr>
        <p:spPr/>
        <p:txBody>
          <a:bodyPr/>
          <a:lstStyle/>
          <a:p>
            <a:endParaRPr lang="tr-TR">
              <a:solidFill>
                <a:srgbClr val="696464"/>
              </a:solidFill>
            </a:endParaRPr>
          </a:p>
        </p:txBody>
      </p:sp>
      <p:sp>
        <p:nvSpPr>
          <p:cNvPr id="4" name="Slide Number Placeholder 3"/>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157137007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p:txBody>
          <a:bodyPr/>
          <a:lstStyle/>
          <a:p>
            <a:endParaRPr lang="tr-TR">
              <a:solidFill>
                <a:srgbClr val="696464"/>
              </a:solidFill>
            </a:endParaRPr>
          </a:p>
        </p:txBody>
      </p:sp>
      <p:sp>
        <p:nvSpPr>
          <p:cNvPr id="6" name="Slide Number Placeholder 5"/>
          <p:cNvSpPr>
            <a:spLocks noGrp="1"/>
          </p:cNvSpPr>
          <p:nvPr>
            <p:ph type="sldNum" sz="quarter" idx="12"/>
          </p:nvPr>
        </p:nvSpPr>
        <p:spPr/>
        <p:txBody>
          <a:bodyPr/>
          <a:lstStyle/>
          <a:p>
            <a:fld id="{A1F3820A-1B08-4563-9D84-B9E61C0BD81B}" type="slidenum">
              <a:rPr lang="tr-TR" smtClean="0"/>
              <a:pPr/>
              <a:t>‹#›</a:t>
            </a:fld>
            <a:endParaRPr lang="tr-T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61171079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6" name="Footer Placeholder 5"/>
          <p:cNvSpPr>
            <a:spLocks noGrp="1"/>
          </p:cNvSpPr>
          <p:nvPr>
            <p:ph type="ftr" sz="quarter" idx="11"/>
          </p:nvPr>
        </p:nvSpPr>
        <p:spPr/>
        <p:txBody>
          <a:bodyPr/>
          <a:lstStyle/>
          <a:p>
            <a:endParaRPr lang="tr-TR">
              <a:solidFill>
                <a:srgbClr val="696464"/>
              </a:solidFill>
            </a:endParaRPr>
          </a:p>
        </p:txBody>
      </p:sp>
      <p:sp>
        <p:nvSpPr>
          <p:cNvPr id="7" name="Slide Number Placeholder 6"/>
          <p:cNvSpPr>
            <a:spLocks noGrp="1"/>
          </p:cNvSpPr>
          <p:nvPr>
            <p:ph type="sldNum" sz="quarter" idx="12"/>
          </p:nvPr>
        </p:nvSpPr>
        <p:spPr/>
        <p:txBody>
          <a:bodyPr/>
          <a:lstStyle/>
          <a:p>
            <a:fld id="{A1F3820A-1B08-4563-9D84-B9E61C0BD81B}" type="slidenum">
              <a:rPr lang="tr-TR" smtClean="0"/>
              <a:pPr/>
              <a:t>‹#›</a:t>
            </a:fld>
            <a:endParaRPr lang="tr-T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28159111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6" name="Footer Placeholder 5"/>
          <p:cNvSpPr>
            <a:spLocks noGrp="1"/>
          </p:cNvSpPr>
          <p:nvPr>
            <p:ph type="ftr" sz="quarter" idx="11"/>
          </p:nvPr>
        </p:nvSpPr>
        <p:spPr>
          <a:xfrm>
            <a:off x="914400" y="6172200"/>
            <a:ext cx="3886200" cy="457200"/>
          </a:xfrm>
        </p:spPr>
        <p:txBody>
          <a:bodyPr/>
          <a:lstStyle/>
          <a:p>
            <a:endParaRPr lang="tr-TR">
              <a:solidFill>
                <a:srgbClr val="696464"/>
              </a:solidFill>
            </a:endParaRPr>
          </a:p>
        </p:txBody>
      </p:sp>
      <p:sp>
        <p:nvSpPr>
          <p:cNvPr id="7" name="Slide Number Placeholder 6"/>
          <p:cNvSpPr>
            <a:spLocks noGrp="1"/>
          </p:cNvSpPr>
          <p:nvPr>
            <p:ph type="sldNum" sz="quarter" idx="12"/>
          </p:nvPr>
        </p:nvSpPr>
        <p:spPr>
          <a:xfrm>
            <a:off x="146304" y="6208776"/>
            <a:ext cx="457200" cy="457200"/>
          </a:xfrm>
        </p:spPr>
        <p:txBody>
          <a:bodyPr/>
          <a:lstStyle/>
          <a:p>
            <a:fld id="{A1F3820A-1B08-4563-9D84-B9E61C0BD81B}" type="slidenum">
              <a:rPr lang="tr-TR" smtClean="0"/>
              <a:pPr/>
              <a:t>‹#›</a:t>
            </a:fld>
            <a:endParaRPr lang="tr-T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8412624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p:txBody>
          <a:bodyPr/>
          <a:lstStyle/>
          <a:p>
            <a:endParaRPr lang="tr-TR">
              <a:solidFill>
                <a:srgbClr val="696464"/>
              </a:solidFill>
            </a:endParaRPr>
          </a:p>
        </p:txBody>
      </p:sp>
      <p:sp>
        <p:nvSpPr>
          <p:cNvPr id="6" name="Slide Number Placeholder 5"/>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226115545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p:txBody>
          <a:bodyPr/>
          <a:lstStyle/>
          <a:p>
            <a:endParaRPr lang="tr-TR">
              <a:solidFill>
                <a:srgbClr val="696464"/>
              </a:solidFill>
            </a:endParaRPr>
          </a:p>
        </p:txBody>
      </p:sp>
      <p:sp>
        <p:nvSpPr>
          <p:cNvPr id="6" name="Slide Number Placeholder 5"/>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162880541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7772400" cy="11049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990600" y="1676400"/>
            <a:ext cx="3787775"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lipArt Placeholder 3"/>
          <p:cNvSpPr>
            <a:spLocks noGrp="1"/>
          </p:cNvSpPr>
          <p:nvPr>
            <p:ph type="clipArt" sz="half" idx="2"/>
          </p:nvPr>
        </p:nvSpPr>
        <p:spPr>
          <a:xfrm>
            <a:off x="4930775" y="1676400"/>
            <a:ext cx="3787775" cy="4114800"/>
          </a:xfrm>
        </p:spPr>
        <p:txBody>
          <a:bodyPr/>
          <a:lstStyle/>
          <a:p>
            <a:endParaRPr lang="tr-TR"/>
          </a:p>
        </p:txBody>
      </p:sp>
    </p:spTree>
    <p:extLst>
      <p:ext uri="{BB962C8B-B14F-4D97-AF65-F5344CB8AC3E}">
        <p14:creationId xmlns:p14="http://schemas.microsoft.com/office/powerpoint/2010/main" val="35890014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17" name="Footer Placeholder 16"/>
          <p:cNvSpPr>
            <a:spLocks noGrp="1"/>
          </p:cNvSpPr>
          <p:nvPr>
            <p:ph type="ftr" sz="quarter" idx="11"/>
          </p:nvPr>
        </p:nvSpPr>
        <p:spPr/>
        <p:txBody>
          <a:bodyPr/>
          <a:lstStyle/>
          <a:p>
            <a:endParaRPr lang="tr-TR">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1F3820A-1B08-4563-9D84-B9E61C0BD81B}" type="slidenum">
              <a:rPr lang="tr-TR" smtClean="0"/>
              <a:pPr/>
              <a:t>‹#›</a:t>
            </a:fld>
            <a:endParaRPr lang="tr-T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993069890"/>
      </p:ext>
    </p:extLst>
  </p:cSld>
  <p:clrMapOvr>
    <a:overrideClrMapping bg1="lt1" tx1="dk1" bg2="lt2" tx2="dk2" accent1="accent1" accent2="accent2" accent3="accent3" accent4="accent4" accent5="accent5" accent6="accent6" hlink="hlink" folHlink="folHlink"/>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p:txBody>
          <a:bodyPr/>
          <a:lstStyle/>
          <a:p>
            <a:endParaRPr lang="tr-TR">
              <a:solidFill>
                <a:srgbClr val="696464"/>
              </a:solidFill>
            </a:endParaRPr>
          </a:p>
        </p:txBody>
      </p:sp>
      <p:sp>
        <p:nvSpPr>
          <p:cNvPr id="6" name="Slide Number Placeholder 5"/>
          <p:cNvSpPr>
            <a:spLocks noGrp="1"/>
          </p:cNvSpPr>
          <p:nvPr>
            <p:ph type="sldNum" sz="quarter" idx="12"/>
          </p:nvPr>
        </p:nvSpPr>
        <p:spPr/>
        <p:txBody>
          <a:bodyPr/>
          <a:lstStyle/>
          <a:p>
            <a:fld id="{A1F3820A-1B08-4563-9D84-B9E61C0BD81B}" type="slidenum">
              <a:rPr lang="tr-TR" smtClean="0"/>
              <a:pPr/>
              <a:t>‹#›</a:t>
            </a:fld>
            <a:endParaRPr lang="tr-T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858534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a:xfrm>
            <a:off x="800100" y="6172200"/>
            <a:ext cx="4000500" cy="457200"/>
          </a:xfrm>
        </p:spPr>
        <p:txBody>
          <a:bodyPr/>
          <a:lstStyle/>
          <a:p>
            <a:endParaRPr lang="tr-TR">
              <a:solidFill>
                <a:srgbClr val="696464"/>
              </a:solidFill>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46304" y="6208776"/>
            <a:ext cx="457200" cy="457200"/>
          </a:xfrm>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1814420114"/>
      </p:ext>
    </p:extLst>
  </p:cSld>
  <p:clrMapOvr>
    <a:overrideClrMapping bg1="lt1" tx1="dk1" bg2="lt2" tx2="dk2" accent1="accent1" accent2="accent2" accent3="accent3" accent4="accent4" accent5="accent5" accent6="accent6" hlink="hlink" folHlink="folHlink"/>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6" name="Footer Placeholder 5"/>
          <p:cNvSpPr>
            <a:spLocks noGrp="1"/>
          </p:cNvSpPr>
          <p:nvPr>
            <p:ph type="ftr" sz="quarter" idx="11"/>
          </p:nvPr>
        </p:nvSpPr>
        <p:spPr/>
        <p:txBody>
          <a:bodyPr/>
          <a:lstStyle/>
          <a:p>
            <a:endParaRPr lang="tr-TR">
              <a:solidFill>
                <a:srgbClr val="696464"/>
              </a:solidFill>
            </a:endParaRPr>
          </a:p>
        </p:txBody>
      </p:sp>
      <p:sp>
        <p:nvSpPr>
          <p:cNvPr id="7" name="Slide Number Placeholder 6"/>
          <p:cNvSpPr>
            <a:spLocks noGrp="1"/>
          </p:cNvSpPr>
          <p:nvPr>
            <p:ph type="sldNum" sz="quarter" idx="12"/>
          </p:nvPr>
        </p:nvSpPr>
        <p:spPr/>
        <p:txBody>
          <a:bodyPr/>
          <a:lstStyle/>
          <a:p>
            <a:fld id="{A1F3820A-1B08-4563-9D84-B9E61C0BD81B}" type="slidenum">
              <a:rPr lang="tr-TR" smtClean="0"/>
              <a:pPr/>
              <a:t>‹#›</a:t>
            </a:fld>
            <a:endParaRPr lang="tr-T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67564731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8" name="Footer Placeholder 7"/>
          <p:cNvSpPr>
            <a:spLocks noGrp="1"/>
          </p:cNvSpPr>
          <p:nvPr>
            <p:ph type="ftr" sz="quarter" idx="11"/>
          </p:nvPr>
        </p:nvSpPr>
        <p:spPr/>
        <p:txBody>
          <a:bodyPr/>
          <a:lstStyle/>
          <a:p>
            <a:endParaRPr lang="tr-TR">
              <a:solidFill>
                <a:srgbClr val="696464"/>
              </a:solidFill>
            </a:endParaRPr>
          </a:p>
        </p:txBody>
      </p:sp>
      <p:sp>
        <p:nvSpPr>
          <p:cNvPr id="9" name="Slide Number Placeholder 8"/>
          <p:cNvSpPr>
            <a:spLocks noGrp="1"/>
          </p:cNvSpPr>
          <p:nvPr>
            <p:ph type="sldNum" sz="quarter" idx="12"/>
          </p:nvPr>
        </p:nvSpPr>
        <p:spPr/>
        <p:txBody>
          <a:bodyPr/>
          <a:lstStyle/>
          <a:p>
            <a:fld id="{A1F3820A-1B08-4563-9D84-B9E61C0BD81B}" type="slidenum">
              <a:rPr lang="tr-TR" smtClean="0"/>
              <a:pPr/>
              <a:t>‹#›</a:t>
            </a:fld>
            <a:endParaRPr lang="tr-T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421263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a:xfrm>
            <a:off x="800100" y="6172200"/>
            <a:ext cx="4000500" cy="457200"/>
          </a:xfrm>
        </p:spPr>
        <p:txBody>
          <a:bodyPr/>
          <a:lstStyle/>
          <a:p>
            <a:endParaRPr lang="tr-TR">
              <a:solidFill>
                <a:srgbClr val="696464"/>
              </a:solidFill>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46304" y="6208776"/>
            <a:ext cx="457200" cy="457200"/>
          </a:xfrm>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1228319385"/>
      </p:ext>
    </p:extLst>
  </p:cSld>
  <p:clrMapOvr>
    <a:overrideClrMapping bg1="lt1" tx1="dk1" bg2="lt2" tx2="dk2" accent1="accent1" accent2="accent2" accent3="accent3" accent4="accent4" accent5="accent5" accent6="accent6" hlink="hlink" folHlink="folHlink"/>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4" name="Footer Placeholder 3"/>
          <p:cNvSpPr>
            <a:spLocks noGrp="1"/>
          </p:cNvSpPr>
          <p:nvPr>
            <p:ph type="ftr" sz="quarter" idx="11"/>
          </p:nvPr>
        </p:nvSpPr>
        <p:spPr/>
        <p:txBody>
          <a:bodyPr/>
          <a:lstStyle/>
          <a:p>
            <a:endParaRPr lang="tr-TR">
              <a:solidFill>
                <a:srgbClr val="696464"/>
              </a:solidFill>
            </a:endParaRPr>
          </a:p>
        </p:txBody>
      </p:sp>
      <p:sp>
        <p:nvSpPr>
          <p:cNvPr id="5" name="Slide Number Placeholder 4"/>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2295165263"/>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3" name="Footer Placeholder 2"/>
          <p:cNvSpPr>
            <a:spLocks noGrp="1"/>
          </p:cNvSpPr>
          <p:nvPr>
            <p:ph type="ftr" sz="quarter" idx="11"/>
          </p:nvPr>
        </p:nvSpPr>
        <p:spPr/>
        <p:txBody>
          <a:bodyPr/>
          <a:lstStyle/>
          <a:p>
            <a:endParaRPr lang="tr-TR">
              <a:solidFill>
                <a:srgbClr val="696464"/>
              </a:solidFill>
            </a:endParaRPr>
          </a:p>
        </p:txBody>
      </p:sp>
      <p:sp>
        <p:nvSpPr>
          <p:cNvPr id="4" name="Slide Number Placeholder 3"/>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158723157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6" name="Footer Placeholder 5"/>
          <p:cNvSpPr>
            <a:spLocks noGrp="1"/>
          </p:cNvSpPr>
          <p:nvPr>
            <p:ph type="ftr" sz="quarter" idx="11"/>
          </p:nvPr>
        </p:nvSpPr>
        <p:spPr/>
        <p:txBody>
          <a:bodyPr/>
          <a:lstStyle/>
          <a:p>
            <a:endParaRPr lang="tr-TR">
              <a:solidFill>
                <a:srgbClr val="696464"/>
              </a:solidFill>
            </a:endParaRPr>
          </a:p>
        </p:txBody>
      </p:sp>
      <p:sp>
        <p:nvSpPr>
          <p:cNvPr id="7" name="Slide Number Placeholder 6"/>
          <p:cNvSpPr>
            <a:spLocks noGrp="1"/>
          </p:cNvSpPr>
          <p:nvPr>
            <p:ph type="sldNum" sz="quarter" idx="12"/>
          </p:nvPr>
        </p:nvSpPr>
        <p:spPr/>
        <p:txBody>
          <a:bodyPr/>
          <a:lstStyle/>
          <a:p>
            <a:fld id="{A1F3820A-1B08-4563-9D84-B9E61C0BD81B}" type="slidenum">
              <a:rPr lang="tr-TR" smtClean="0"/>
              <a:pPr/>
              <a:t>‹#›</a:t>
            </a:fld>
            <a:endParaRPr lang="tr-T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47301083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6" name="Footer Placeholder 5"/>
          <p:cNvSpPr>
            <a:spLocks noGrp="1"/>
          </p:cNvSpPr>
          <p:nvPr>
            <p:ph type="ftr" sz="quarter" idx="11"/>
          </p:nvPr>
        </p:nvSpPr>
        <p:spPr>
          <a:xfrm>
            <a:off x="914400" y="6172200"/>
            <a:ext cx="3886200" cy="457200"/>
          </a:xfrm>
        </p:spPr>
        <p:txBody>
          <a:bodyPr/>
          <a:lstStyle/>
          <a:p>
            <a:endParaRPr lang="tr-TR">
              <a:solidFill>
                <a:srgbClr val="696464"/>
              </a:solidFill>
            </a:endParaRPr>
          </a:p>
        </p:txBody>
      </p:sp>
      <p:sp>
        <p:nvSpPr>
          <p:cNvPr id="7" name="Slide Number Placeholder 6"/>
          <p:cNvSpPr>
            <a:spLocks noGrp="1"/>
          </p:cNvSpPr>
          <p:nvPr>
            <p:ph type="sldNum" sz="quarter" idx="12"/>
          </p:nvPr>
        </p:nvSpPr>
        <p:spPr>
          <a:xfrm>
            <a:off x="146304" y="6208776"/>
            <a:ext cx="457200" cy="457200"/>
          </a:xfrm>
        </p:spPr>
        <p:txBody>
          <a:bodyPr/>
          <a:lstStyle/>
          <a:p>
            <a:fld id="{A1F3820A-1B08-4563-9D84-B9E61C0BD81B}" type="slidenum">
              <a:rPr lang="tr-TR" smtClean="0"/>
              <a:pPr/>
              <a:t>‹#›</a:t>
            </a:fld>
            <a:endParaRPr lang="tr-T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79896354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p:txBody>
          <a:bodyPr/>
          <a:lstStyle/>
          <a:p>
            <a:endParaRPr lang="tr-TR">
              <a:solidFill>
                <a:srgbClr val="696464"/>
              </a:solidFill>
            </a:endParaRPr>
          </a:p>
        </p:txBody>
      </p:sp>
      <p:sp>
        <p:nvSpPr>
          <p:cNvPr id="6" name="Slide Number Placeholder 5"/>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173825685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p:txBody>
          <a:bodyPr/>
          <a:lstStyle/>
          <a:p>
            <a:endParaRPr lang="tr-TR">
              <a:solidFill>
                <a:srgbClr val="696464"/>
              </a:solidFill>
            </a:endParaRPr>
          </a:p>
        </p:txBody>
      </p:sp>
      <p:sp>
        <p:nvSpPr>
          <p:cNvPr id="6" name="Slide Number Placeholder 5"/>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427988129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7772400" cy="11049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990600" y="1676400"/>
            <a:ext cx="3787775"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lipArt Placeholder 3"/>
          <p:cNvSpPr>
            <a:spLocks noGrp="1"/>
          </p:cNvSpPr>
          <p:nvPr>
            <p:ph type="clipArt" sz="half" idx="2"/>
          </p:nvPr>
        </p:nvSpPr>
        <p:spPr>
          <a:xfrm>
            <a:off x="4930775" y="1676400"/>
            <a:ext cx="3787775" cy="4114800"/>
          </a:xfrm>
        </p:spPr>
        <p:txBody>
          <a:bodyPr/>
          <a:lstStyle/>
          <a:p>
            <a:endParaRPr lang="tr-TR"/>
          </a:p>
        </p:txBody>
      </p:sp>
    </p:spTree>
    <p:extLst>
      <p:ext uri="{BB962C8B-B14F-4D97-AF65-F5344CB8AC3E}">
        <p14:creationId xmlns:p14="http://schemas.microsoft.com/office/powerpoint/2010/main" val="3353071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17" name="Footer Placeholder 16"/>
          <p:cNvSpPr>
            <a:spLocks noGrp="1"/>
          </p:cNvSpPr>
          <p:nvPr>
            <p:ph type="ftr" sz="quarter" idx="11"/>
          </p:nvPr>
        </p:nvSpPr>
        <p:spPr/>
        <p:txBody>
          <a:bodyPr/>
          <a:lstStyle/>
          <a:p>
            <a:endParaRPr lang="tr-TR">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1F3820A-1B08-4563-9D84-B9E61C0BD81B}" type="slidenum">
              <a:rPr lang="tr-TR" smtClean="0"/>
              <a:pPr/>
              <a:t>‹#›</a:t>
            </a:fld>
            <a:endParaRPr lang="tr-T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48017617"/>
      </p:ext>
    </p:extLst>
  </p:cSld>
  <p:clrMapOvr>
    <a:overrideClrMapping bg1="lt1" tx1="dk1" bg2="lt2" tx2="dk2" accent1="accent1" accent2="accent2" accent3="accent3" accent4="accent4" accent5="accent5" accent6="accent6" hlink="hlink" folHlink="folHlink"/>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p:txBody>
          <a:bodyPr/>
          <a:lstStyle/>
          <a:p>
            <a:endParaRPr lang="tr-TR">
              <a:solidFill>
                <a:srgbClr val="696464"/>
              </a:solidFill>
            </a:endParaRPr>
          </a:p>
        </p:txBody>
      </p:sp>
      <p:sp>
        <p:nvSpPr>
          <p:cNvPr id="6" name="Slide Number Placeholder 5"/>
          <p:cNvSpPr>
            <a:spLocks noGrp="1"/>
          </p:cNvSpPr>
          <p:nvPr>
            <p:ph type="sldNum" sz="quarter" idx="12"/>
          </p:nvPr>
        </p:nvSpPr>
        <p:spPr/>
        <p:txBody>
          <a:bodyPr/>
          <a:lstStyle/>
          <a:p>
            <a:fld id="{A1F3820A-1B08-4563-9D84-B9E61C0BD81B}" type="slidenum">
              <a:rPr lang="tr-TR" smtClean="0"/>
              <a:pPr/>
              <a:t>‹#›</a:t>
            </a:fld>
            <a:endParaRPr lang="tr-T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9514667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a:xfrm>
            <a:off x="800100" y="6172200"/>
            <a:ext cx="4000500" cy="457200"/>
          </a:xfrm>
        </p:spPr>
        <p:txBody>
          <a:bodyPr/>
          <a:lstStyle/>
          <a:p>
            <a:endParaRPr lang="tr-TR">
              <a:solidFill>
                <a:srgbClr val="696464"/>
              </a:solidFill>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46304" y="6208776"/>
            <a:ext cx="457200" cy="457200"/>
          </a:xfrm>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2559710514"/>
      </p:ext>
    </p:extLst>
  </p:cSld>
  <p:clrMapOvr>
    <a:overrideClrMapping bg1="lt1" tx1="dk1" bg2="lt2" tx2="dk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6" name="Footer Placeholder 5"/>
          <p:cNvSpPr>
            <a:spLocks noGrp="1"/>
          </p:cNvSpPr>
          <p:nvPr>
            <p:ph type="ftr" sz="quarter" idx="11"/>
          </p:nvPr>
        </p:nvSpPr>
        <p:spPr/>
        <p:txBody>
          <a:bodyPr/>
          <a:lstStyle/>
          <a:p>
            <a:endParaRPr lang="tr-TR">
              <a:solidFill>
                <a:srgbClr val="696464"/>
              </a:solidFill>
            </a:endParaRPr>
          </a:p>
        </p:txBody>
      </p:sp>
      <p:sp>
        <p:nvSpPr>
          <p:cNvPr id="7" name="Slide Number Placeholder 6"/>
          <p:cNvSpPr>
            <a:spLocks noGrp="1"/>
          </p:cNvSpPr>
          <p:nvPr>
            <p:ph type="sldNum" sz="quarter" idx="12"/>
          </p:nvPr>
        </p:nvSpPr>
        <p:spPr/>
        <p:txBody>
          <a:bodyPr/>
          <a:lstStyle/>
          <a:p>
            <a:fld id="{A1F3820A-1B08-4563-9D84-B9E61C0BD81B}" type="slidenum">
              <a:rPr lang="tr-TR" smtClean="0"/>
              <a:pPr/>
              <a:t>‹#›</a:t>
            </a:fld>
            <a:endParaRPr lang="tr-T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759808960"/>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6" name="Footer Placeholder 5"/>
          <p:cNvSpPr>
            <a:spLocks noGrp="1"/>
          </p:cNvSpPr>
          <p:nvPr>
            <p:ph type="ftr" sz="quarter" idx="11"/>
          </p:nvPr>
        </p:nvSpPr>
        <p:spPr/>
        <p:txBody>
          <a:bodyPr/>
          <a:lstStyle/>
          <a:p>
            <a:endParaRPr lang="tr-TR">
              <a:solidFill>
                <a:srgbClr val="696464"/>
              </a:solidFill>
            </a:endParaRPr>
          </a:p>
        </p:txBody>
      </p:sp>
      <p:sp>
        <p:nvSpPr>
          <p:cNvPr id="7" name="Slide Number Placeholder 6"/>
          <p:cNvSpPr>
            <a:spLocks noGrp="1"/>
          </p:cNvSpPr>
          <p:nvPr>
            <p:ph type="sldNum" sz="quarter" idx="12"/>
          </p:nvPr>
        </p:nvSpPr>
        <p:spPr/>
        <p:txBody>
          <a:bodyPr/>
          <a:lstStyle/>
          <a:p>
            <a:fld id="{A1F3820A-1B08-4563-9D84-B9E61C0BD81B}" type="slidenum">
              <a:rPr lang="tr-TR" smtClean="0"/>
              <a:pPr/>
              <a:t>‹#›</a:t>
            </a:fld>
            <a:endParaRPr lang="tr-T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7781103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8" name="Footer Placeholder 7"/>
          <p:cNvSpPr>
            <a:spLocks noGrp="1"/>
          </p:cNvSpPr>
          <p:nvPr>
            <p:ph type="ftr" sz="quarter" idx="11"/>
          </p:nvPr>
        </p:nvSpPr>
        <p:spPr/>
        <p:txBody>
          <a:bodyPr/>
          <a:lstStyle/>
          <a:p>
            <a:endParaRPr lang="tr-TR">
              <a:solidFill>
                <a:srgbClr val="696464"/>
              </a:solidFill>
            </a:endParaRPr>
          </a:p>
        </p:txBody>
      </p:sp>
      <p:sp>
        <p:nvSpPr>
          <p:cNvPr id="9" name="Slide Number Placeholder 8"/>
          <p:cNvSpPr>
            <a:spLocks noGrp="1"/>
          </p:cNvSpPr>
          <p:nvPr>
            <p:ph type="sldNum" sz="quarter" idx="12"/>
          </p:nvPr>
        </p:nvSpPr>
        <p:spPr/>
        <p:txBody>
          <a:bodyPr/>
          <a:lstStyle/>
          <a:p>
            <a:fld id="{A1F3820A-1B08-4563-9D84-B9E61C0BD81B}" type="slidenum">
              <a:rPr lang="tr-TR" smtClean="0"/>
              <a:pPr/>
              <a:t>‹#›</a:t>
            </a:fld>
            <a:endParaRPr lang="tr-T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50116675"/>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4" name="Footer Placeholder 3"/>
          <p:cNvSpPr>
            <a:spLocks noGrp="1"/>
          </p:cNvSpPr>
          <p:nvPr>
            <p:ph type="ftr" sz="quarter" idx="11"/>
          </p:nvPr>
        </p:nvSpPr>
        <p:spPr/>
        <p:txBody>
          <a:bodyPr/>
          <a:lstStyle/>
          <a:p>
            <a:endParaRPr lang="tr-TR">
              <a:solidFill>
                <a:srgbClr val="696464"/>
              </a:solidFill>
            </a:endParaRPr>
          </a:p>
        </p:txBody>
      </p:sp>
      <p:sp>
        <p:nvSpPr>
          <p:cNvPr id="5" name="Slide Number Placeholder 4"/>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2748989846"/>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3" name="Footer Placeholder 2"/>
          <p:cNvSpPr>
            <a:spLocks noGrp="1"/>
          </p:cNvSpPr>
          <p:nvPr>
            <p:ph type="ftr" sz="quarter" idx="11"/>
          </p:nvPr>
        </p:nvSpPr>
        <p:spPr/>
        <p:txBody>
          <a:bodyPr/>
          <a:lstStyle/>
          <a:p>
            <a:endParaRPr lang="tr-TR">
              <a:solidFill>
                <a:srgbClr val="696464"/>
              </a:solidFill>
            </a:endParaRPr>
          </a:p>
        </p:txBody>
      </p:sp>
      <p:sp>
        <p:nvSpPr>
          <p:cNvPr id="4" name="Slide Number Placeholder 3"/>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1154601537"/>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6" name="Footer Placeholder 5"/>
          <p:cNvSpPr>
            <a:spLocks noGrp="1"/>
          </p:cNvSpPr>
          <p:nvPr>
            <p:ph type="ftr" sz="quarter" idx="11"/>
          </p:nvPr>
        </p:nvSpPr>
        <p:spPr/>
        <p:txBody>
          <a:bodyPr/>
          <a:lstStyle/>
          <a:p>
            <a:endParaRPr lang="tr-TR">
              <a:solidFill>
                <a:srgbClr val="696464"/>
              </a:solidFill>
            </a:endParaRPr>
          </a:p>
        </p:txBody>
      </p:sp>
      <p:sp>
        <p:nvSpPr>
          <p:cNvPr id="7" name="Slide Number Placeholder 6"/>
          <p:cNvSpPr>
            <a:spLocks noGrp="1"/>
          </p:cNvSpPr>
          <p:nvPr>
            <p:ph type="sldNum" sz="quarter" idx="12"/>
          </p:nvPr>
        </p:nvSpPr>
        <p:spPr/>
        <p:txBody>
          <a:bodyPr/>
          <a:lstStyle/>
          <a:p>
            <a:fld id="{A1F3820A-1B08-4563-9D84-B9E61C0BD81B}" type="slidenum">
              <a:rPr lang="tr-TR" smtClean="0"/>
              <a:pPr/>
              <a:t>‹#›</a:t>
            </a:fld>
            <a:endParaRPr lang="tr-T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483317434"/>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6" name="Footer Placeholder 5"/>
          <p:cNvSpPr>
            <a:spLocks noGrp="1"/>
          </p:cNvSpPr>
          <p:nvPr>
            <p:ph type="ftr" sz="quarter" idx="11"/>
          </p:nvPr>
        </p:nvSpPr>
        <p:spPr>
          <a:xfrm>
            <a:off x="914400" y="6172200"/>
            <a:ext cx="3886200" cy="457200"/>
          </a:xfrm>
        </p:spPr>
        <p:txBody>
          <a:bodyPr/>
          <a:lstStyle/>
          <a:p>
            <a:endParaRPr lang="tr-TR">
              <a:solidFill>
                <a:srgbClr val="696464"/>
              </a:solidFill>
            </a:endParaRPr>
          </a:p>
        </p:txBody>
      </p:sp>
      <p:sp>
        <p:nvSpPr>
          <p:cNvPr id="7" name="Slide Number Placeholder 6"/>
          <p:cNvSpPr>
            <a:spLocks noGrp="1"/>
          </p:cNvSpPr>
          <p:nvPr>
            <p:ph type="sldNum" sz="quarter" idx="12"/>
          </p:nvPr>
        </p:nvSpPr>
        <p:spPr>
          <a:xfrm>
            <a:off x="146304" y="6208776"/>
            <a:ext cx="457200" cy="457200"/>
          </a:xfrm>
        </p:spPr>
        <p:txBody>
          <a:bodyPr/>
          <a:lstStyle/>
          <a:p>
            <a:fld id="{A1F3820A-1B08-4563-9D84-B9E61C0BD81B}" type="slidenum">
              <a:rPr lang="tr-TR" smtClean="0"/>
              <a:pPr/>
              <a:t>‹#›</a:t>
            </a:fld>
            <a:endParaRPr lang="tr-T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182386325"/>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p:txBody>
          <a:bodyPr/>
          <a:lstStyle/>
          <a:p>
            <a:endParaRPr lang="tr-TR">
              <a:solidFill>
                <a:srgbClr val="696464"/>
              </a:solidFill>
            </a:endParaRPr>
          </a:p>
        </p:txBody>
      </p:sp>
      <p:sp>
        <p:nvSpPr>
          <p:cNvPr id="6" name="Slide Number Placeholder 5"/>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1365841795"/>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p:txBody>
          <a:bodyPr/>
          <a:lstStyle/>
          <a:p>
            <a:endParaRPr lang="tr-TR">
              <a:solidFill>
                <a:srgbClr val="696464"/>
              </a:solidFill>
            </a:endParaRPr>
          </a:p>
        </p:txBody>
      </p:sp>
      <p:sp>
        <p:nvSpPr>
          <p:cNvPr id="6" name="Slide Number Placeholder 5"/>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159775524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7772400" cy="11049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990600" y="1676400"/>
            <a:ext cx="3787775"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lipArt Placeholder 3"/>
          <p:cNvSpPr>
            <a:spLocks noGrp="1"/>
          </p:cNvSpPr>
          <p:nvPr>
            <p:ph type="clipArt" sz="half" idx="2"/>
          </p:nvPr>
        </p:nvSpPr>
        <p:spPr>
          <a:xfrm>
            <a:off x="4930775" y="1676400"/>
            <a:ext cx="3787775" cy="4114800"/>
          </a:xfrm>
        </p:spPr>
        <p:txBody>
          <a:bodyPr/>
          <a:lstStyle/>
          <a:p>
            <a:endParaRPr lang="tr-TR"/>
          </a:p>
        </p:txBody>
      </p:sp>
    </p:spTree>
    <p:extLst>
      <p:ext uri="{BB962C8B-B14F-4D97-AF65-F5344CB8AC3E}">
        <p14:creationId xmlns:p14="http://schemas.microsoft.com/office/powerpoint/2010/main" val="13334142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17" name="Footer Placeholder 16"/>
          <p:cNvSpPr>
            <a:spLocks noGrp="1"/>
          </p:cNvSpPr>
          <p:nvPr>
            <p:ph type="ftr" sz="quarter" idx="11"/>
          </p:nvPr>
        </p:nvSpPr>
        <p:spPr/>
        <p:txBody>
          <a:bodyPr/>
          <a:lstStyle/>
          <a:p>
            <a:endParaRPr lang="tr-TR">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1F3820A-1B08-4563-9D84-B9E61C0BD81B}" type="slidenum">
              <a:rPr lang="tr-TR" smtClean="0"/>
              <a:pPr/>
              <a:t>‹#›</a:t>
            </a:fld>
            <a:endParaRPr lang="tr-T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2451577104"/>
      </p:ext>
    </p:extLst>
  </p:cSld>
  <p:clrMapOvr>
    <a:overrideClrMapping bg1="lt1" tx1="dk1" bg2="lt2" tx2="dk2" accent1="accent1" accent2="accent2" accent3="accent3" accent4="accent4" accent5="accent5" accent6="accent6" hlink="hlink" folHlink="folHlink"/>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8" name="Footer Placeholder 7"/>
          <p:cNvSpPr>
            <a:spLocks noGrp="1"/>
          </p:cNvSpPr>
          <p:nvPr>
            <p:ph type="ftr" sz="quarter" idx="11"/>
          </p:nvPr>
        </p:nvSpPr>
        <p:spPr/>
        <p:txBody>
          <a:bodyPr/>
          <a:lstStyle/>
          <a:p>
            <a:endParaRPr lang="tr-TR">
              <a:solidFill>
                <a:srgbClr val="696464"/>
              </a:solidFill>
            </a:endParaRPr>
          </a:p>
        </p:txBody>
      </p:sp>
      <p:sp>
        <p:nvSpPr>
          <p:cNvPr id="9" name="Slide Number Placeholder 8"/>
          <p:cNvSpPr>
            <a:spLocks noGrp="1"/>
          </p:cNvSpPr>
          <p:nvPr>
            <p:ph type="sldNum" sz="quarter" idx="12"/>
          </p:nvPr>
        </p:nvSpPr>
        <p:spPr/>
        <p:txBody>
          <a:bodyPr/>
          <a:lstStyle/>
          <a:p>
            <a:fld id="{A1F3820A-1B08-4563-9D84-B9E61C0BD81B}" type="slidenum">
              <a:rPr lang="tr-TR" smtClean="0"/>
              <a:pPr/>
              <a:t>‹#›</a:t>
            </a:fld>
            <a:endParaRPr lang="tr-T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30192108"/>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p:txBody>
          <a:bodyPr/>
          <a:lstStyle/>
          <a:p>
            <a:endParaRPr lang="tr-TR">
              <a:solidFill>
                <a:srgbClr val="696464"/>
              </a:solidFill>
            </a:endParaRPr>
          </a:p>
        </p:txBody>
      </p:sp>
      <p:sp>
        <p:nvSpPr>
          <p:cNvPr id="6" name="Slide Number Placeholder 5"/>
          <p:cNvSpPr>
            <a:spLocks noGrp="1"/>
          </p:cNvSpPr>
          <p:nvPr>
            <p:ph type="sldNum" sz="quarter" idx="12"/>
          </p:nvPr>
        </p:nvSpPr>
        <p:spPr/>
        <p:txBody>
          <a:bodyPr/>
          <a:lstStyle/>
          <a:p>
            <a:fld id="{A1F3820A-1B08-4563-9D84-B9E61C0BD81B}" type="slidenum">
              <a:rPr lang="tr-TR" smtClean="0"/>
              <a:pPr/>
              <a:t>‹#›</a:t>
            </a:fld>
            <a:endParaRPr lang="tr-T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961426864"/>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a:xfrm>
            <a:off x="800100" y="6172200"/>
            <a:ext cx="4000500" cy="457200"/>
          </a:xfrm>
        </p:spPr>
        <p:txBody>
          <a:bodyPr/>
          <a:lstStyle/>
          <a:p>
            <a:endParaRPr lang="tr-TR">
              <a:solidFill>
                <a:srgbClr val="696464"/>
              </a:solidFill>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46304" y="6208776"/>
            <a:ext cx="457200" cy="457200"/>
          </a:xfrm>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2235146242"/>
      </p:ext>
    </p:extLst>
  </p:cSld>
  <p:clrMapOvr>
    <a:overrideClrMapping bg1="lt1" tx1="dk1" bg2="lt2" tx2="dk2" accent1="accent1" accent2="accent2" accent3="accent3" accent4="accent4" accent5="accent5" accent6="accent6" hlink="hlink" folHlink="folHlink"/>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6" name="Footer Placeholder 5"/>
          <p:cNvSpPr>
            <a:spLocks noGrp="1"/>
          </p:cNvSpPr>
          <p:nvPr>
            <p:ph type="ftr" sz="quarter" idx="11"/>
          </p:nvPr>
        </p:nvSpPr>
        <p:spPr/>
        <p:txBody>
          <a:bodyPr/>
          <a:lstStyle/>
          <a:p>
            <a:endParaRPr lang="tr-TR">
              <a:solidFill>
                <a:srgbClr val="696464"/>
              </a:solidFill>
            </a:endParaRPr>
          </a:p>
        </p:txBody>
      </p:sp>
      <p:sp>
        <p:nvSpPr>
          <p:cNvPr id="7" name="Slide Number Placeholder 6"/>
          <p:cNvSpPr>
            <a:spLocks noGrp="1"/>
          </p:cNvSpPr>
          <p:nvPr>
            <p:ph type="sldNum" sz="quarter" idx="12"/>
          </p:nvPr>
        </p:nvSpPr>
        <p:spPr/>
        <p:txBody>
          <a:bodyPr/>
          <a:lstStyle/>
          <a:p>
            <a:fld id="{A1F3820A-1B08-4563-9D84-B9E61C0BD81B}" type="slidenum">
              <a:rPr lang="tr-TR" smtClean="0"/>
              <a:pPr/>
              <a:t>‹#›</a:t>
            </a:fld>
            <a:endParaRPr lang="tr-T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776874065"/>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8" name="Footer Placeholder 7"/>
          <p:cNvSpPr>
            <a:spLocks noGrp="1"/>
          </p:cNvSpPr>
          <p:nvPr>
            <p:ph type="ftr" sz="quarter" idx="11"/>
          </p:nvPr>
        </p:nvSpPr>
        <p:spPr/>
        <p:txBody>
          <a:bodyPr/>
          <a:lstStyle/>
          <a:p>
            <a:endParaRPr lang="tr-TR">
              <a:solidFill>
                <a:srgbClr val="696464"/>
              </a:solidFill>
            </a:endParaRPr>
          </a:p>
        </p:txBody>
      </p:sp>
      <p:sp>
        <p:nvSpPr>
          <p:cNvPr id="9" name="Slide Number Placeholder 8"/>
          <p:cNvSpPr>
            <a:spLocks noGrp="1"/>
          </p:cNvSpPr>
          <p:nvPr>
            <p:ph type="sldNum" sz="quarter" idx="12"/>
          </p:nvPr>
        </p:nvSpPr>
        <p:spPr/>
        <p:txBody>
          <a:bodyPr/>
          <a:lstStyle/>
          <a:p>
            <a:fld id="{A1F3820A-1B08-4563-9D84-B9E61C0BD81B}" type="slidenum">
              <a:rPr lang="tr-TR" smtClean="0"/>
              <a:pPr/>
              <a:t>‹#›</a:t>
            </a:fld>
            <a:endParaRPr lang="tr-T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60907345"/>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4" name="Footer Placeholder 3"/>
          <p:cNvSpPr>
            <a:spLocks noGrp="1"/>
          </p:cNvSpPr>
          <p:nvPr>
            <p:ph type="ftr" sz="quarter" idx="11"/>
          </p:nvPr>
        </p:nvSpPr>
        <p:spPr/>
        <p:txBody>
          <a:bodyPr/>
          <a:lstStyle/>
          <a:p>
            <a:endParaRPr lang="tr-TR">
              <a:solidFill>
                <a:srgbClr val="696464"/>
              </a:solidFill>
            </a:endParaRPr>
          </a:p>
        </p:txBody>
      </p:sp>
      <p:sp>
        <p:nvSpPr>
          <p:cNvPr id="5" name="Slide Number Placeholder 4"/>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2316664032"/>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3" name="Footer Placeholder 2"/>
          <p:cNvSpPr>
            <a:spLocks noGrp="1"/>
          </p:cNvSpPr>
          <p:nvPr>
            <p:ph type="ftr" sz="quarter" idx="11"/>
          </p:nvPr>
        </p:nvSpPr>
        <p:spPr/>
        <p:txBody>
          <a:bodyPr/>
          <a:lstStyle/>
          <a:p>
            <a:endParaRPr lang="tr-TR">
              <a:solidFill>
                <a:srgbClr val="696464"/>
              </a:solidFill>
            </a:endParaRPr>
          </a:p>
        </p:txBody>
      </p:sp>
      <p:sp>
        <p:nvSpPr>
          <p:cNvPr id="4" name="Slide Number Placeholder 3"/>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2992093882"/>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6" name="Footer Placeholder 5"/>
          <p:cNvSpPr>
            <a:spLocks noGrp="1"/>
          </p:cNvSpPr>
          <p:nvPr>
            <p:ph type="ftr" sz="quarter" idx="11"/>
          </p:nvPr>
        </p:nvSpPr>
        <p:spPr/>
        <p:txBody>
          <a:bodyPr/>
          <a:lstStyle/>
          <a:p>
            <a:endParaRPr lang="tr-TR">
              <a:solidFill>
                <a:srgbClr val="696464"/>
              </a:solidFill>
            </a:endParaRPr>
          </a:p>
        </p:txBody>
      </p:sp>
      <p:sp>
        <p:nvSpPr>
          <p:cNvPr id="7" name="Slide Number Placeholder 6"/>
          <p:cNvSpPr>
            <a:spLocks noGrp="1"/>
          </p:cNvSpPr>
          <p:nvPr>
            <p:ph type="sldNum" sz="quarter" idx="12"/>
          </p:nvPr>
        </p:nvSpPr>
        <p:spPr/>
        <p:txBody>
          <a:bodyPr/>
          <a:lstStyle/>
          <a:p>
            <a:fld id="{A1F3820A-1B08-4563-9D84-B9E61C0BD81B}" type="slidenum">
              <a:rPr lang="tr-TR" smtClean="0"/>
              <a:pPr/>
              <a:t>‹#›</a:t>
            </a:fld>
            <a:endParaRPr lang="tr-T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047653751"/>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6" name="Footer Placeholder 5"/>
          <p:cNvSpPr>
            <a:spLocks noGrp="1"/>
          </p:cNvSpPr>
          <p:nvPr>
            <p:ph type="ftr" sz="quarter" idx="11"/>
          </p:nvPr>
        </p:nvSpPr>
        <p:spPr>
          <a:xfrm>
            <a:off x="914400" y="6172200"/>
            <a:ext cx="3886200" cy="457200"/>
          </a:xfrm>
        </p:spPr>
        <p:txBody>
          <a:bodyPr/>
          <a:lstStyle/>
          <a:p>
            <a:endParaRPr lang="tr-TR">
              <a:solidFill>
                <a:srgbClr val="696464"/>
              </a:solidFill>
            </a:endParaRPr>
          </a:p>
        </p:txBody>
      </p:sp>
      <p:sp>
        <p:nvSpPr>
          <p:cNvPr id="7" name="Slide Number Placeholder 6"/>
          <p:cNvSpPr>
            <a:spLocks noGrp="1"/>
          </p:cNvSpPr>
          <p:nvPr>
            <p:ph type="sldNum" sz="quarter" idx="12"/>
          </p:nvPr>
        </p:nvSpPr>
        <p:spPr>
          <a:xfrm>
            <a:off x="146304" y="6208776"/>
            <a:ext cx="457200" cy="457200"/>
          </a:xfrm>
        </p:spPr>
        <p:txBody>
          <a:bodyPr/>
          <a:lstStyle/>
          <a:p>
            <a:fld id="{A1F3820A-1B08-4563-9D84-B9E61C0BD81B}" type="slidenum">
              <a:rPr lang="tr-TR" smtClean="0"/>
              <a:pPr/>
              <a:t>‹#›</a:t>
            </a:fld>
            <a:endParaRPr lang="tr-T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536028693"/>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p:txBody>
          <a:bodyPr/>
          <a:lstStyle/>
          <a:p>
            <a:endParaRPr lang="tr-TR">
              <a:solidFill>
                <a:srgbClr val="696464"/>
              </a:solidFill>
            </a:endParaRPr>
          </a:p>
        </p:txBody>
      </p:sp>
      <p:sp>
        <p:nvSpPr>
          <p:cNvPr id="6" name="Slide Number Placeholder 5"/>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2941297567"/>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p:txBody>
          <a:bodyPr/>
          <a:lstStyle/>
          <a:p>
            <a:endParaRPr lang="tr-TR">
              <a:solidFill>
                <a:srgbClr val="696464"/>
              </a:solidFill>
            </a:endParaRPr>
          </a:p>
        </p:txBody>
      </p:sp>
      <p:sp>
        <p:nvSpPr>
          <p:cNvPr id="6" name="Slide Number Placeholder 5"/>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109964711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4" name="Footer Placeholder 3"/>
          <p:cNvSpPr>
            <a:spLocks noGrp="1"/>
          </p:cNvSpPr>
          <p:nvPr>
            <p:ph type="ftr" sz="quarter" idx="11"/>
          </p:nvPr>
        </p:nvSpPr>
        <p:spPr/>
        <p:txBody>
          <a:bodyPr/>
          <a:lstStyle/>
          <a:p>
            <a:endParaRPr lang="tr-TR">
              <a:solidFill>
                <a:srgbClr val="696464"/>
              </a:solidFill>
            </a:endParaRPr>
          </a:p>
        </p:txBody>
      </p:sp>
      <p:sp>
        <p:nvSpPr>
          <p:cNvPr id="5" name="Slide Number Placeholder 4"/>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2460088212"/>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7772400" cy="11049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990600" y="1676400"/>
            <a:ext cx="3787775"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lipArt Placeholder 3"/>
          <p:cNvSpPr>
            <a:spLocks noGrp="1"/>
          </p:cNvSpPr>
          <p:nvPr>
            <p:ph type="clipArt" sz="half" idx="2"/>
          </p:nvPr>
        </p:nvSpPr>
        <p:spPr>
          <a:xfrm>
            <a:off x="4930775" y="1676400"/>
            <a:ext cx="3787775" cy="4114800"/>
          </a:xfrm>
        </p:spPr>
        <p:txBody>
          <a:bodyPr/>
          <a:lstStyle/>
          <a:p>
            <a:endParaRPr lang="tr-TR"/>
          </a:p>
        </p:txBody>
      </p:sp>
    </p:spTree>
    <p:extLst>
      <p:ext uri="{BB962C8B-B14F-4D97-AF65-F5344CB8AC3E}">
        <p14:creationId xmlns:p14="http://schemas.microsoft.com/office/powerpoint/2010/main" val="39885971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17" name="Footer Placeholder 16"/>
          <p:cNvSpPr>
            <a:spLocks noGrp="1"/>
          </p:cNvSpPr>
          <p:nvPr>
            <p:ph type="ftr" sz="quarter" idx="11"/>
          </p:nvPr>
        </p:nvSpPr>
        <p:spPr/>
        <p:txBody>
          <a:bodyPr/>
          <a:lstStyle/>
          <a:p>
            <a:endParaRPr lang="tr-TR">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1F3820A-1B08-4563-9D84-B9E61C0BD81B}" type="slidenum">
              <a:rPr lang="tr-TR" smtClean="0"/>
              <a:pPr/>
              <a:t>‹#›</a:t>
            </a:fld>
            <a:endParaRPr lang="tr-T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410984904"/>
      </p:ext>
    </p:extLst>
  </p:cSld>
  <p:clrMapOvr>
    <a:overrideClrMapping bg1="lt1" tx1="dk1" bg2="lt2" tx2="dk2" accent1="accent1" accent2="accent2" accent3="accent3" accent4="accent4" accent5="accent5" accent6="accent6" hlink="hlink" folHlink="folHlink"/>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p:txBody>
          <a:bodyPr/>
          <a:lstStyle/>
          <a:p>
            <a:endParaRPr lang="tr-TR">
              <a:solidFill>
                <a:srgbClr val="696464"/>
              </a:solidFill>
            </a:endParaRPr>
          </a:p>
        </p:txBody>
      </p:sp>
      <p:sp>
        <p:nvSpPr>
          <p:cNvPr id="6" name="Slide Number Placeholder 5"/>
          <p:cNvSpPr>
            <a:spLocks noGrp="1"/>
          </p:cNvSpPr>
          <p:nvPr>
            <p:ph type="sldNum" sz="quarter" idx="12"/>
          </p:nvPr>
        </p:nvSpPr>
        <p:spPr/>
        <p:txBody>
          <a:bodyPr/>
          <a:lstStyle/>
          <a:p>
            <a:fld id="{A1F3820A-1B08-4563-9D84-B9E61C0BD81B}" type="slidenum">
              <a:rPr lang="tr-TR" smtClean="0"/>
              <a:pPr/>
              <a:t>‹#›</a:t>
            </a:fld>
            <a:endParaRPr lang="tr-T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90980901"/>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a:xfrm>
            <a:off x="800100" y="6172200"/>
            <a:ext cx="4000500" cy="457200"/>
          </a:xfrm>
        </p:spPr>
        <p:txBody>
          <a:bodyPr/>
          <a:lstStyle/>
          <a:p>
            <a:endParaRPr lang="tr-TR">
              <a:solidFill>
                <a:srgbClr val="696464"/>
              </a:solidFill>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46304" y="6208776"/>
            <a:ext cx="457200" cy="457200"/>
          </a:xfrm>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3041832423"/>
      </p:ext>
    </p:extLst>
  </p:cSld>
  <p:clrMapOvr>
    <a:overrideClrMapping bg1="lt1" tx1="dk1" bg2="lt2" tx2="dk2" accent1="accent1" accent2="accent2" accent3="accent3" accent4="accent4" accent5="accent5" accent6="accent6" hlink="hlink" folHlink="folHlink"/>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6" name="Footer Placeholder 5"/>
          <p:cNvSpPr>
            <a:spLocks noGrp="1"/>
          </p:cNvSpPr>
          <p:nvPr>
            <p:ph type="ftr" sz="quarter" idx="11"/>
          </p:nvPr>
        </p:nvSpPr>
        <p:spPr/>
        <p:txBody>
          <a:bodyPr/>
          <a:lstStyle/>
          <a:p>
            <a:endParaRPr lang="tr-TR">
              <a:solidFill>
                <a:srgbClr val="696464"/>
              </a:solidFill>
            </a:endParaRPr>
          </a:p>
        </p:txBody>
      </p:sp>
      <p:sp>
        <p:nvSpPr>
          <p:cNvPr id="7" name="Slide Number Placeholder 6"/>
          <p:cNvSpPr>
            <a:spLocks noGrp="1"/>
          </p:cNvSpPr>
          <p:nvPr>
            <p:ph type="sldNum" sz="quarter" idx="12"/>
          </p:nvPr>
        </p:nvSpPr>
        <p:spPr/>
        <p:txBody>
          <a:bodyPr/>
          <a:lstStyle/>
          <a:p>
            <a:fld id="{A1F3820A-1B08-4563-9D84-B9E61C0BD81B}" type="slidenum">
              <a:rPr lang="tr-TR" smtClean="0"/>
              <a:pPr/>
              <a:t>‹#›</a:t>
            </a:fld>
            <a:endParaRPr lang="tr-T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531028313"/>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8" name="Footer Placeholder 7"/>
          <p:cNvSpPr>
            <a:spLocks noGrp="1"/>
          </p:cNvSpPr>
          <p:nvPr>
            <p:ph type="ftr" sz="quarter" idx="11"/>
          </p:nvPr>
        </p:nvSpPr>
        <p:spPr/>
        <p:txBody>
          <a:bodyPr/>
          <a:lstStyle/>
          <a:p>
            <a:endParaRPr lang="tr-TR">
              <a:solidFill>
                <a:srgbClr val="696464"/>
              </a:solidFill>
            </a:endParaRPr>
          </a:p>
        </p:txBody>
      </p:sp>
      <p:sp>
        <p:nvSpPr>
          <p:cNvPr id="9" name="Slide Number Placeholder 8"/>
          <p:cNvSpPr>
            <a:spLocks noGrp="1"/>
          </p:cNvSpPr>
          <p:nvPr>
            <p:ph type="sldNum" sz="quarter" idx="12"/>
          </p:nvPr>
        </p:nvSpPr>
        <p:spPr/>
        <p:txBody>
          <a:bodyPr/>
          <a:lstStyle/>
          <a:p>
            <a:fld id="{A1F3820A-1B08-4563-9D84-B9E61C0BD81B}" type="slidenum">
              <a:rPr lang="tr-TR" smtClean="0"/>
              <a:pPr/>
              <a:t>‹#›</a:t>
            </a:fld>
            <a:endParaRPr lang="tr-T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26252032"/>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4" name="Footer Placeholder 3"/>
          <p:cNvSpPr>
            <a:spLocks noGrp="1"/>
          </p:cNvSpPr>
          <p:nvPr>
            <p:ph type="ftr" sz="quarter" idx="11"/>
          </p:nvPr>
        </p:nvSpPr>
        <p:spPr/>
        <p:txBody>
          <a:bodyPr/>
          <a:lstStyle/>
          <a:p>
            <a:endParaRPr lang="tr-TR">
              <a:solidFill>
                <a:srgbClr val="696464"/>
              </a:solidFill>
            </a:endParaRPr>
          </a:p>
        </p:txBody>
      </p:sp>
      <p:sp>
        <p:nvSpPr>
          <p:cNvPr id="5" name="Slide Number Placeholder 4"/>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2216393816"/>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3" name="Footer Placeholder 2"/>
          <p:cNvSpPr>
            <a:spLocks noGrp="1"/>
          </p:cNvSpPr>
          <p:nvPr>
            <p:ph type="ftr" sz="quarter" idx="11"/>
          </p:nvPr>
        </p:nvSpPr>
        <p:spPr/>
        <p:txBody>
          <a:bodyPr/>
          <a:lstStyle/>
          <a:p>
            <a:endParaRPr lang="tr-TR">
              <a:solidFill>
                <a:srgbClr val="696464"/>
              </a:solidFill>
            </a:endParaRPr>
          </a:p>
        </p:txBody>
      </p:sp>
      <p:sp>
        <p:nvSpPr>
          <p:cNvPr id="4" name="Slide Number Placeholder 3"/>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3637899527"/>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6" name="Footer Placeholder 5"/>
          <p:cNvSpPr>
            <a:spLocks noGrp="1"/>
          </p:cNvSpPr>
          <p:nvPr>
            <p:ph type="ftr" sz="quarter" idx="11"/>
          </p:nvPr>
        </p:nvSpPr>
        <p:spPr/>
        <p:txBody>
          <a:bodyPr/>
          <a:lstStyle/>
          <a:p>
            <a:endParaRPr lang="tr-TR">
              <a:solidFill>
                <a:srgbClr val="696464"/>
              </a:solidFill>
            </a:endParaRPr>
          </a:p>
        </p:txBody>
      </p:sp>
      <p:sp>
        <p:nvSpPr>
          <p:cNvPr id="7" name="Slide Number Placeholder 6"/>
          <p:cNvSpPr>
            <a:spLocks noGrp="1"/>
          </p:cNvSpPr>
          <p:nvPr>
            <p:ph type="sldNum" sz="quarter" idx="12"/>
          </p:nvPr>
        </p:nvSpPr>
        <p:spPr/>
        <p:txBody>
          <a:bodyPr/>
          <a:lstStyle/>
          <a:p>
            <a:fld id="{A1F3820A-1B08-4563-9D84-B9E61C0BD81B}" type="slidenum">
              <a:rPr lang="tr-TR" smtClean="0"/>
              <a:pPr/>
              <a:t>‹#›</a:t>
            </a:fld>
            <a:endParaRPr lang="tr-T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95047022"/>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6" name="Footer Placeholder 5"/>
          <p:cNvSpPr>
            <a:spLocks noGrp="1"/>
          </p:cNvSpPr>
          <p:nvPr>
            <p:ph type="ftr" sz="quarter" idx="11"/>
          </p:nvPr>
        </p:nvSpPr>
        <p:spPr>
          <a:xfrm>
            <a:off x="914400" y="6172200"/>
            <a:ext cx="3886200" cy="457200"/>
          </a:xfrm>
        </p:spPr>
        <p:txBody>
          <a:bodyPr/>
          <a:lstStyle/>
          <a:p>
            <a:endParaRPr lang="tr-TR">
              <a:solidFill>
                <a:srgbClr val="696464"/>
              </a:solidFill>
            </a:endParaRPr>
          </a:p>
        </p:txBody>
      </p:sp>
      <p:sp>
        <p:nvSpPr>
          <p:cNvPr id="7" name="Slide Number Placeholder 6"/>
          <p:cNvSpPr>
            <a:spLocks noGrp="1"/>
          </p:cNvSpPr>
          <p:nvPr>
            <p:ph type="sldNum" sz="quarter" idx="12"/>
          </p:nvPr>
        </p:nvSpPr>
        <p:spPr>
          <a:xfrm>
            <a:off x="146304" y="6208776"/>
            <a:ext cx="457200" cy="457200"/>
          </a:xfrm>
        </p:spPr>
        <p:txBody>
          <a:bodyPr/>
          <a:lstStyle/>
          <a:p>
            <a:fld id="{A1F3820A-1B08-4563-9D84-B9E61C0BD81B}" type="slidenum">
              <a:rPr lang="tr-TR" smtClean="0"/>
              <a:pPr/>
              <a:t>‹#›</a:t>
            </a:fld>
            <a:endParaRPr lang="tr-T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22068461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3" name="Footer Placeholder 2"/>
          <p:cNvSpPr>
            <a:spLocks noGrp="1"/>
          </p:cNvSpPr>
          <p:nvPr>
            <p:ph type="ftr" sz="quarter" idx="11"/>
          </p:nvPr>
        </p:nvSpPr>
        <p:spPr/>
        <p:txBody>
          <a:bodyPr/>
          <a:lstStyle/>
          <a:p>
            <a:endParaRPr lang="tr-TR">
              <a:solidFill>
                <a:srgbClr val="696464"/>
              </a:solidFill>
            </a:endParaRPr>
          </a:p>
        </p:txBody>
      </p:sp>
      <p:sp>
        <p:nvSpPr>
          <p:cNvPr id="4" name="Slide Number Placeholder 3"/>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1265840231"/>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p:txBody>
          <a:bodyPr/>
          <a:lstStyle/>
          <a:p>
            <a:endParaRPr lang="tr-TR">
              <a:solidFill>
                <a:srgbClr val="696464"/>
              </a:solidFill>
            </a:endParaRPr>
          </a:p>
        </p:txBody>
      </p:sp>
      <p:sp>
        <p:nvSpPr>
          <p:cNvPr id="6" name="Slide Number Placeholder 5"/>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431587807"/>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5" name="Footer Placeholder 4"/>
          <p:cNvSpPr>
            <a:spLocks noGrp="1"/>
          </p:cNvSpPr>
          <p:nvPr>
            <p:ph type="ftr" sz="quarter" idx="11"/>
          </p:nvPr>
        </p:nvSpPr>
        <p:spPr/>
        <p:txBody>
          <a:bodyPr/>
          <a:lstStyle/>
          <a:p>
            <a:endParaRPr lang="tr-TR">
              <a:solidFill>
                <a:srgbClr val="696464"/>
              </a:solidFill>
            </a:endParaRPr>
          </a:p>
        </p:txBody>
      </p:sp>
      <p:sp>
        <p:nvSpPr>
          <p:cNvPr id="6" name="Slide Number Placeholder 5"/>
          <p:cNvSpPr>
            <a:spLocks noGrp="1"/>
          </p:cNvSpPr>
          <p:nvPr>
            <p:ph type="sldNum" sz="quarter" idx="12"/>
          </p:nvPr>
        </p:nvSpPr>
        <p:spPr/>
        <p:txBody>
          <a:bodyPr/>
          <a:lstStyle/>
          <a:p>
            <a:fld id="{A1F3820A-1B08-4563-9D84-B9E61C0BD81B}" type="slidenum">
              <a:rPr lang="tr-TR" smtClean="0"/>
              <a:pPr/>
              <a:t>‹#›</a:t>
            </a:fld>
            <a:endParaRPr lang="tr-TR"/>
          </a:p>
        </p:txBody>
      </p:sp>
    </p:spTree>
    <p:extLst>
      <p:ext uri="{BB962C8B-B14F-4D97-AF65-F5344CB8AC3E}">
        <p14:creationId xmlns:p14="http://schemas.microsoft.com/office/powerpoint/2010/main" val="73678796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7772400" cy="11049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990600" y="1676400"/>
            <a:ext cx="3787775"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lipArt Placeholder 3"/>
          <p:cNvSpPr>
            <a:spLocks noGrp="1"/>
          </p:cNvSpPr>
          <p:nvPr>
            <p:ph type="clipArt" sz="half" idx="2"/>
          </p:nvPr>
        </p:nvSpPr>
        <p:spPr>
          <a:xfrm>
            <a:off x="4930775" y="1676400"/>
            <a:ext cx="3787775" cy="4114800"/>
          </a:xfrm>
        </p:spPr>
        <p:txBody>
          <a:bodyPr/>
          <a:lstStyle/>
          <a:p>
            <a:endParaRPr lang="tr-TR"/>
          </a:p>
        </p:txBody>
      </p:sp>
    </p:spTree>
    <p:extLst>
      <p:ext uri="{BB962C8B-B14F-4D97-AF65-F5344CB8AC3E}">
        <p14:creationId xmlns:p14="http://schemas.microsoft.com/office/powerpoint/2010/main" val="999839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6" name="Footer Placeholder 5"/>
          <p:cNvSpPr>
            <a:spLocks noGrp="1"/>
          </p:cNvSpPr>
          <p:nvPr>
            <p:ph type="ftr" sz="quarter" idx="11"/>
          </p:nvPr>
        </p:nvSpPr>
        <p:spPr/>
        <p:txBody>
          <a:bodyPr/>
          <a:lstStyle/>
          <a:p>
            <a:endParaRPr lang="tr-TR">
              <a:solidFill>
                <a:srgbClr val="696464"/>
              </a:solidFill>
            </a:endParaRPr>
          </a:p>
        </p:txBody>
      </p:sp>
      <p:sp>
        <p:nvSpPr>
          <p:cNvPr id="7" name="Slide Number Placeholder 6"/>
          <p:cNvSpPr>
            <a:spLocks noGrp="1"/>
          </p:cNvSpPr>
          <p:nvPr>
            <p:ph type="sldNum" sz="quarter" idx="12"/>
          </p:nvPr>
        </p:nvSpPr>
        <p:spPr/>
        <p:txBody>
          <a:bodyPr/>
          <a:lstStyle/>
          <a:p>
            <a:fld id="{A1F3820A-1B08-4563-9D84-B9E61C0BD81B}" type="slidenum">
              <a:rPr lang="tr-TR" smtClean="0"/>
              <a:pPr/>
              <a:t>‹#›</a:t>
            </a:fld>
            <a:endParaRPr lang="tr-T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96765812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6" name="Footer Placeholder 5"/>
          <p:cNvSpPr>
            <a:spLocks noGrp="1"/>
          </p:cNvSpPr>
          <p:nvPr>
            <p:ph type="ftr" sz="quarter" idx="11"/>
          </p:nvPr>
        </p:nvSpPr>
        <p:spPr>
          <a:xfrm>
            <a:off x="914400" y="6172200"/>
            <a:ext cx="3886200" cy="457200"/>
          </a:xfrm>
        </p:spPr>
        <p:txBody>
          <a:bodyPr/>
          <a:lstStyle/>
          <a:p>
            <a:endParaRPr lang="tr-TR">
              <a:solidFill>
                <a:srgbClr val="696464"/>
              </a:solidFill>
            </a:endParaRPr>
          </a:p>
        </p:txBody>
      </p:sp>
      <p:sp>
        <p:nvSpPr>
          <p:cNvPr id="7" name="Slide Number Placeholder 6"/>
          <p:cNvSpPr>
            <a:spLocks noGrp="1"/>
          </p:cNvSpPr>
          <p:nvPr>
            <p:ph type="sldNum" sz="quarter" idx="12"/>
          </p:nvPr>
        </p:nvSpPr>
        <p:spPr>
          <a:xfrm>
            <a:off x="146304" y="6208776"/>
            <a:ext cx="457200" cy="457200"/>
          </a:xfrm>
        </p:spPr>
        <p:txBody>
          <a:bodyPr/>
          <a:lstStyle/>
          <a:p>
            <a:fld id="{A1F3820A-1B08-4563-9D84-B9E61C0BD81B}" type="slidenum">
              <a:rPr lang="tr-TR" smtClean="0"/>
              <a:pPr/>
              <a:t>‹#›</a:t>
            </a:fld>
            <a:endParaRPr lang="tr-T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262392464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solidFill>
                <a:srgbClr val="696464"/>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1F3820A-1B08-4563-9D84-B9E61C0BD81B}" type="slidenum">
              <a:rPr lang="tr-TR" smtClean="0"/>
              <a:pPr/>
              <a:t>‹#›</a:t>
            </a:fld>
            <a:endParaRPr lang="tr-TR"/>
          </a:p>
        </p:txBody>
      </p:sp>
    </p:spTree>
    <p:extLst>
      <p:ext uri="{BB962C8B-B14F-4D97-AF65-F5344CB8AC3E}">
        <p14:creationId xmlns:p14="http://schemas.microsoft.com/office/powerpoint/2010/main" val="3172872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solidFill>
                <a:srgbClr val="696464"/>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1F3820A-1B08-4563-9D84-B9E61C0BD81B}" type="slidenum">
              <a:rPr lang="tr-TR" smtClean="0"/>
              <a:pPr/>
              <a:t>‹#›</a:t>
            </a:fld>
            <a:endParaRPr lang="tr-TR"/>
          </a:p>
        </p:txBody>
      </p:sp>
    </p:spTree>
    <p:extLst>
      <p:ext uri="{BB962C8B-B14F-4D97-AF65-F5344CB8AC3E}">
        <p14:creationId xmlns:p14="http://schemas.microsoft.com/office/powerpoint/2010/main" val="244393682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solidFill>
                <a:srgbClr val="696464"/>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1F3820A-1B08-4563-9D84-B9E61C0BD81B}" type="slidenum">
              <a:rPr lang="tr-TR" smtClean="0"/>
              <a:pPr/>
              <a:t>‹#›</a:t>
            </a:fld>
            <a:endParaRPr lang="tr-TR"/>
          </a:p>
        </p:txBody>
      </p:sp>
    </p:spTree>
    <p:extLst>
      <p:ext uri="{BB962C8B-B14F-4D97-AF65-F5344CB8AC3E}">
        <p14:creationId xmlns:p14="http://schemas.microsoft.com/office/powerpoint/2010/main" val="269886645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solidFill>
                <a:srgbClr val="696464"/>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1F3820A-1B08-4563-9D84-B9E61C0BD81B}" type="slidenum">
              <a:rPr lang="tr-TR" smtClean="0"/>
              <a:pPr/>
              <a:t>‹#›</a:t>
            </a:fld>
            <a:endParaRPr lang="tr-TR"/>
          </a:p>
        </p:txBody>
      </p:sp>
    </p:spTree>
    <p:extLst>
      <p:ext uri="{BB962C8B-B14F-4D97-AF65-F5344CB8AC3E}">
        <p14:creationId xmlns:p14="http://schemas.microsoft.com/office/powerpoint/2010/main" val="356599053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solidFill>
                <a:srgbClr val="696464"/>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1F3820A-1B08-4563-9D84-B9E61C0BD81B}" type="slidenum">
              <a:rPr lang="tr-TR" smtClean="0"/>
              <a:pPr/>
              <a:t>‹#›</a:t>
            </a:fld>
            <a:endParaRPr lang="tr-TR"/>
          </a:p>
        </p:txBody>
      </p:sp>
    </p:spTree>
    <p:extLst>
      <p:ext uri="{BB962C8B-B14F-4D97-AF65-F5344CB8AC3E}">
        <p14:creationId xmlns:p14="http://schemas.microsoft.com/office/powerpoint/2010/main" val="371554578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C9F5CB9-1451-4B57-8CED-F4765BBD0196}" type="datetimeFigureOut">
              <a:rPr lang="tr-TR" smtClean="0">
                <a:solidFill>
                  <a:srgbClr val="696464"/>
                </a:solidFill>
              </a:rPr>
              <a:pPr/>
              <a:t>9.04.2023</a:t>
            </a:fld>
            <a:endParaRPr lang="tr-TR">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solidFill>
                <a:srgbClr val="696464"/>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1F3820A-1B08-4563-9D84-B9E61C0BD81B}" type="slidenum">
              <a:rPr lang="tr-TR" smtClean="0"/>
              <a:pPr/>
              <a:t>‹#›</a:t>
            </a:fld>
            <a:endParaRPr lang="tr-TR"/>
          </a:p>
        </p:txBody>
      </p:sp>
    </p:spTree>
    <p:extLst>
      <p:ext uri="{BB962C8B-B14F-4D97-AF65-F5344CB8AC3E}">
        <p14:creationId xmlns:p14="http://schemas.microsoft.com/office/powerpoint/2010/main" val="291363642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hyperlink" Target="http://www.npr.org/2012/08/04/158119458/soaked-in-drought-lessons-from-the-dust-bowl" TargetMode="External"/><Relationship Id="rId7" Type="http://schemas.openxmlformats.org/officeDocument/2006/relationships/hyperlink" Target="http://www.npr.org/blogs/thesalt/2012/08/14/158752153/secret-side-of-the-drought-corn-farmers-will-benefit" TargetMode="External"/><Relationship Id="rId2" Type="http://schemas.openxmlformats.org/officeDocument/2006/relationships/hyperlink" Target="http://blogs.worthpublishers.com/seetheinvisiblehand/2012/08/15/drought-economics-elasticity-and-total-revenue/" TargetMode="External"/><Relationship Id="rId1" Type="http://schemas.openxmlformats.org/officeDocument/2006/relationships/slideLayout" Target="../slideLayouts/slideLayout26.xml"/><Relationship Id="rId6" Type="http://schemas.openxmlformats.org/officeDocument/2006/relationships/hyperlink" Target="http://www.nytimes.com/2012/08/11/business/projections-for-corn-yield-falls-to-17-year-low.html?_r=1&amp;pagewanted=all" TargetMode="External"/><Relationship Id="rId5" Type="http://schemas.openxmlformats.org/officeDocument/2006/relationships/hyperlink" Target="http://www.zoominfo.com/" TargetMode="External"/><Relationship Id="rId4" Type="http://schemas.openxmlformats.org/officeDocument/2006/relationships/hyperlink" Target="http://money.cnn.com/2012/08/10/news/economy/usda-corn/index.ht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hyperlink" Target="http://emlakkulisi.com/gecen-yil-koprulerden-152-milyon-arac-gecti/223746" TargetMode="External"/><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hyperlink" Target="http://www.swlearning.com/economics/mankiw/principles2e/rep/dl/ch05.pdf" TargetMode="Externa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0.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4.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Lecture </a:t>
            </a:r>
            <a:r>
              <a:rPr lang="en-US" dirty="0" smtClean="0"/>
              <a:t>13</a:t>
            </a:r>
            <a:endParaRPr lang="en-US" dirty="0"/>
          </a:p>
          <a:p>
            <a:r>
              <a:rPr lang="en-US" dirty="0"/>
              <a:t>March </a:t>
            </a:r>
            <a:r>
              <a:rPr lang="en-GB" dirty="0" smtClean="0"/>
              <a:t>10</a:t>
            </a:r>
            <a:endParaRPr lang="tr-TR" dirty="0"/>
          </a:p>
        </p:txBody>
      </p:sp>
      <p:sp>
        <p:nvSpPr>
          <p:cNvPr id="2" name="Title 1"/>
          <p:cNvSpPr>
            <a:spLocks noGrp="1"/>
          </p:cNvSpPr>
          <p:nvPr>
            <p:ph type="ctrTitle"/>
          </p:nvPr>
        </p:nvSpPr>
        <p:spPr/>
        <p:txBody>
          <a:bodyPr/>
          <a:lstStyle/>
          <a:p>
            <a:r>
              <a:t>Econ 100</a:t>
            </a:r>
            <a:r>
              <a:rPr/>
              <a:t/>
            </a:r>
            <a:br>
              <a:rPr/>
            </a:br>
            <a:r>
              <a:t>Principles of Economics</a:t>
            </a:r>
            <a:endParaRPr lang="tr-TR" dirty="0"/>
          </a:p>
        </p:txBody>
      </p:sp>
    </p:spTree>
    <p:extLst>
      <p:ext uri="{BB962C8B-B14F-4D97-AF65-F5344CB8AC3E}">
        <p14:creationId xmlns:p14="http://schemas.microsoft.com/office/powerpoint/2010/main" val="2318372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308100" y="1293813"/>
            <a:ext cx="7134225" cy="4535487"/>
          </a:xfrm>
          <a:prstGeom prst="rect">
            <a:avLst/>
          </a:prstGeom>
          <a:solidFill>
            <a:schemeClr val="bg1"/>
          </a:solidFill>
          <a:ln w="9525">
            <a:solidFill>
              <a:schemeClr val="tx1"/>
            </a:solidFill>
            <a:miter lim="800000"/>
            <a:headEnd/>
            <a:tailEnd/>
          </a:ln>
          <a:effectLst/>
        </p:spPr>
        <p:txBody>
          <a:bodyPr wrap="none" anchor="ctr"/>
          <a:lstStyle/>
          <a:p>
            <a:endParaRPr lang="tr-TR">
              <a:solidFill>
                <a:prstClr val="black"/>
              </a:solidFill>
            </a:endParaRPr>
          </a:p>
        </p:txBody>
      </p:sp>
      <p:sp>
        <p:nvSpPr>
          <p:cNvPr id="34820" name="Text Box 4"/>
          <p:cNvSpPr txBox="1">
            <a:spLocks noChangeArrowheads="1"/>
          </p:cNvSpPr>
          <p:nvPr/>
        </p:nvSpPr>
        <p:spPr bwMode="auto">
          <a:xfrm>
            <a:off x="200025" y="1298575"/>
            <a:ext cx="1066800" cy="274638"/>
          </a:xfrm>
          <a:prstGeom prst="rect">
            <a:avLst/>
          </a:prstGeom>
          <a:noFill/>
          <a:ln w="9525">
            <a:noFill/>
            <a:miter lim="800000"/>
            <a:headEnd/>
            <a:tailEnd/>
          </a:ln>
          <a:effectLst/>
        </p:spPr>
        <p:txBody>
          <a:bodyPr>
            <a:spAutoFit/>
          </a:bodyPr>
          <a:lstStyle/>
          <a:p>
            <a:pPr algn="r">
              <a:spcBef>
                <a:spcPct val="50000"/>
              </a:spcBef>
            </a:pPr>
            <a:r>
              <a:rPr lang="en-GB" sz="1200" b="1">
                <a:solidFill>
                  <a:prstClr val="black"/>
                </a:solidFill>
              </a:rPr>
              <a:t>Price</a:t>
            </a:r>
          </a:p>
        </p:txBody>
      </p:sp>
      <p:sp>
        <p:nvSpPr>
          <p:cNvPr id="34821" name="Text Box 5"/>
          <p:cNvSpPr txBox="1">
            <a:spLocks noChangeArrowheads="1"/>
          </p:cNvSpPr>
          <p:nvPr/>
        </p:nvSpPr>
        <p:spPr bwMode="auto">
          <a:xfrm>
            <a:off x="6481763" y="5907088"/>
            <a:ext cx="1954212" cy="274637"/>
          </a:xfrm>
          <a:prstGeom prst="rect">
            <a:avLst/>
          </a:prstGeom>
          <a:noFill/>
          <a:ln w="9525">
            <a:noFill/>
            <a:miter lim="800000"/>
            <a:headEnd/>
            <a:tailEnd/>
          </a:ln>
          <a:effectLst/>
        </p:spPr>
        <p:txBody>
          <a:bodyPr>
            <a:spAutoFit/>
          </a:bodyPr>
          <a:lstStyle/>
          <a:p>
            <a:pPr algn="r">
              <a:spcBef>
                <a:spcPct val="50000"/>
              </a:spcBef>
            </a:pPr>
            <a:r>
              <a:rPr lang="en-GB" sz="1200" b="1">
                <a:solidFill>
                  <a:prstClr val="black"/>
                </a:solidFill>
              </a:rPr>
              <a:t>Quantity</a:t>
            </a:r>
          </a:p>
        </p:txBody>
      </p:sp>
      <p:sp>
        <p:nvSpPr>
          <p:cNvPr id="34823" name="Text Box 7"/>
          <p:cNvSpPr txBox="1">
            <a:spLocks noChangeArrowheads="1"/>
          </p:cNvSpPr>
          <p:nvPr/>
        </p:nvSpPr>
        <p:spPr bwMode="auto">
          <a:xfrm>
            <a:off x="1047750" y="5894388"/>
            <a:ext cx="328613" cy="304800"/>
          </a:xfrm>
          <a:prstGeom prst="rect">
            <a:avLst/>
          </a:prstGeom>
          <a:noFill/>
          <a:ln w="9525">
            <a:noFill/>
            <a:miter lim="800000"/>
            <a:headEnd/>
            <a:tailEnd/>
          </a:ln>
          <a:effectLst/>
        </p:spPr>
        <p:txBody>
          <a:bodyPr>
            <a:spAutoFit/>
          </a:bodyPr>
          <a:lstStyle/>
          <a:p>
            <a:pPr>
              <a:spcBef>
                <a:spcPct val="50000"/>
              </a:spcBef>
            </a:pPr>
            <a:r>
              <a:rPr lang="en-GB" sz="1400">
                <a:solidFill>
                  <a:prstClr val="black"/>
                </a:solidFill>
              </a:rPr>
              <a:t>0</a:t>
            </a:r>
          </a:p>
        </p:txBody>
      </p:sp>
      <p:sp>
        <p:nvSpPr>
          <p:cNvPr id="34824" name="Text Box 8"/>
          <p:cNvSpPr txBox="1">
            <a:spLocks noChangeArrowheads="1"/>
          </p:cNvSpPr>
          <p:nvPr/>
        </p:nvSpPr>
        <p:spPr bwMode="auto">
          <a:xfrm>
            <a:off x="4414838" y="5857875"/>
            <a:ext cx="587375" cy="304800"/>
          </a:xfrm>
          <a:prstGeom prst="rect">
            <a:avLst/>
          </a:prstGeom>
          <a:noFill/>
          <a:ln w="9525">
            <a:noFill/>
            <a:miter lim="800000"/>
            <a:headEnd/>
            <a:tailEnd/>
          </a:ln>
          <a:effectLst/>
        </p:spPr>
        <p:txBody>
          <a:bodyPr>
            <a:spAutoFit/>
          </a:bodyPr>
          <a:lstStyle/>
          <a:p>
            <a:pPr>
              <a:spcBef>
                <a:spcPct val="50000"/>
              </a:spcBef>
            </a:pPr>
            <a:r>
              <a:rPr lang="en-GB" sz="1400" dirty="0">
                <a:solidFill>
                  <a:prstClr val="black"/>
                </a:solidFill>
              </a:rPr>
              <a:t>100</a:t>
            </a:r>
          </a:p>
        </p:txBody>
      </p:sp>
      <p:grpSp>
        <p:nvGrpSpPr>
          <p:cNvPr id="2" name="Group 9"/>
          <p:cNvGrpSpPr>
            <a:grpSpLocks/>
          </p:cNvGrpSpPr>
          <p:nvPr/>
        </p:nvGrpSpPr>
        <p:grpSpPr bwMode="auto">
          <a:xfrm>
            <a:off x="2755900" y="2051050"/>
            <a:ext cx="4959350" cy="3176588"/>
            <a:chOff x="1736" y="1292"/>
            <a:chExt cx="3124" cy="2001"/>
          </a:xfrm>
        </p:grpSpPr>
        <p:sp>
          <p:nvSpPr>
            <p:cNvPr id="34826" name="Line 10"/>
            <p:cNvSpPr>
              <a:spLocks noChangeShapeType="1"/>
            </p:cNvSpPr>
            <p:nvPr/>
          </p:nvSpPr>
          <p:spPr bwMode="auto">
            <a:xfrm>
              <a:off x="1736" y="1292"/>
              <a:ext cx="2378" cy="1822"/>
            </a:xfrm>
            <a:prstGeom prst="line">
              <a:avLst/>
            </a:prstGeom>
            <a:noFill/>
            <a:ln w="76200">
              <a:solidFill>
                <a:schemeClr val="accent2"/>
              </a:solidFill>
              <a:round/>
              <a:headEnd/>
              <a:tailEnd/>
            </a:ln>
            <a:effectLst/>
          </p:spPr>
          <p:txBody>
            <a:bodyPr wrap="none" anchor="ctr"/>
            <a:lstStyle/>
            <a:p>
              <a:endParaRPr lang="tr-TR">
                <a:solidFill>
                  <a:prstClr val="black"/>
                </a:solidFill>
              </a:endParaRPr>
            </a:p>
          </p:txBody>
        </p:sp>
        <p:sp>
          <p:nvSpPr>
            <p:cNvPr id="34827" name="Text Box 11"/>
            <p:cNvSpPr txBox="1">
              <a:spLocks noChangeArrowheads="1"/>
            </p:cNvSpPr>
            <p:nvPr/>
          </p:nvSpPr>
          <p:spPr bwMode="auto">
            <a:xfrm>
              <a:off x="4148" y="3081"/>
              <a:ext cx="712" cy="212"/>
            </a:xfrm>
            <a:prstGeom prst="rect">
              <a:avLst/>
            </a:prstGeom>
            <a:noFill/>
            <a:ln w="9525">
              <a:noFill/>
              <a:miter lim="800000"/>
              <a:headEnd/>
              <a:tailEnd/>
            </a:ln>
            <a:effectLst/>
          </p:spPr>
          <p:txBody>
            <a:bodyPr>
              <a:spAutoFit/>
            </a:bodyPr>
            <a:lstStyle/>
            <a:p>
              <a:pPr>
                <a:spcBef>
                  <a:spcPct val="50000"/>
                </a:spcBef>
              </a:pPr>
              <a:r>
                <a:rPr lang="en-GB" sz="1600">
                  <a:solidFill>
                    <a:prstClr val="black"/>
                  </a:solidFill>
                </a:rPr>
                <a:t>Demand</a:t>
              </a:r>
            </a:p>
          </p:txBody>
        </p:sp>
      </p:grpSp>
      <p:sp>
        <p:nvSpPr>
          <p:cNvPr id="34828" name="Rectangle 12"/>
          <p:cNvSpPr>
            <a:spLocks noChangeArrowheads="1"/>
          </p:cNvSpPr>
          <p:nvPr/>
        </p:nvSpPr>
        <p:spPr bwMode="auto">
          <a:xfrm>
            <a:off x="1306513" y="3538538"/>
            <a:ext cx="3351212" cy="2293937"/>
          </a:xfrm>
          <a:prstGeom prst="rect">
            <a:avLst/>
          </a:prstGeom>
          <a:solidFill>
            <a:srgbClr val="B97DE3"/>
          </a:solidFill>
          <a:ln w="9525">
            <a:solidFill>
              <a:schemeClr val="tx1"/>
            </a:solidFill>
            <a:prstDash val="dash"/>
            <a:miter lim="800000"/>
            <a:headEnd/>
            <a:tailEnd/>
          </a:ln>
          <a:effectLst/>
        </p:spPr>
        <p:txBody>
          <a:bodyPr wrap="none" anchor="ctr"/>
          <a:lstStyle/>
          <a:p>
            <a:pPr algn="ctr"/>
            <a:r>
              <a:rPr lang="en-GB" i="1">
                <a:solidFill>
                  <a:prstClr val="black"/>
                </a:solidFill>
              </a:rPr>
              <a:t>P </a:t>
            </a:r>
            <a:r>
              <a:rPr lang="en-GB">
                <a:solidFill>
                  <a:prstClr val="black"/>
                </a:solidFill>
              </a:rPr>
              <a:t>x </a:t>
            </a:r>
            <a:r>
              <a:rPr lang="en-GB" i="1">
                <a:solidFill>
                  <a:prstClr val="black"/>
                </a:solidFill>
              </a:rPr>
              <a:t>Q = </a:t>
            </a:r>
            <a:r>
              <a:rPr lang="en-GB">
                <a:solidFill>
                  <a:prstClr val="black"/>
                </a:solidFill>
              </a:rPr>
              <a:t>$400</a:t>
            </a:r>
          </a:p>
          <a:p>
            <a:pPr algn="ctr"/>
            <a:r>
              <a:rPr lang="en-GB">
                <a:solidFill>
                  <a:prstClr val="black"/>
                </a:solidFill>
              </a:rPr>
              <a:t>(revenue)</a:t>
            </a:r>
          </a:p>
        </p:txBody>
      </p:sp>
      <p:sp>
        <p:nvSpPr>
          <p:cNvPr id="34829" name="Text Box 13"/>
          <p:cNvSpPr txBox="1">
            <a:spLocks noChangeArrowheads="1"/>
          </p:cNvSpPr>
          <p:nvPr/>
        </p:nvSpPr>
        <p:spPr bwMode="auto">
          <a:xfrm>
            <a:off x="490538" y="3382963"/>
            <a:ext cx="811212" cy="304800"/>
          </a:xfrm>
          <a:prstGeom prst="rect">
            <a:avLst/>
          </a:prstGeom>
          <a:noFill/>
          <a:ln w="9525">
            <a:noFill/>
            <a:miter lim="800000"/>
            <a:headEnd/>
            <a:tailEnd/>
          </a:ln>
          <a:effectLst/>
        </p:spPr>
        <p:txBody>
          <a:bodyPr>
            <a:spAutoFit/>
          </a:bodyPr>
          <a:lstStyle/>
          <a:p>
            <a:pPr>
              <a:spcBef>
                <a:spcPct val="50000"/>
              </a:spcBef>
            </a:pPr>
            <a:r>
              <a:rPr lang="en-GB" sz="1400" dirty="0">
                <a:solidFill>
                  <a:prstClr val="black"/>
                </a:solidFill>
              </a:rPr>
              <a:t>$4.00</a:t>
            </a:r>
          </a:p>
        </p:txBody>
      </p:sp>
      <p:grpSp>
        <p:nvGrpSpPr>
          <p:cNvPr id="3" name="Group 14"/>
          <p:cNvGrpSpPr>
            <a:grpSpLocks/>
          </p:cNvGrpSpPr>
          <p:nvPr/>
        </p:nvGrpSpPr>
        <p:grpSpPr bwMode="auto">
          <a:xfrm>
            <a:off x="1306513" y="3441700"/>
            <a:ext cx="3459162" cy="187325"/>
            <a:chOff x="823" y="2168"/>
            <a:chExt cx="2179" cy="118"/>
          </a:xfrm>
        </p:grpSpPr>
        <p:sp>
          <p:nvSpPr>
            <p:cNvPr id="34831" name="Oval 15"/>
            <p:cNvSpPr>
              <a:spLocks noChangeAspect="1" noChangeArrowheads="1"/>
            </p:cNvSpPr>
            <p:nvPr/>
          </p:nvSpPr>
          <p:spPr bwMode="auto">
            <a:xfrm>
              <a:off x="2880" y="2168"/>
              <a:ext cx="122" cy="118"/>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34832" name="Line 16"/>
            <p:cNvSpPr>
              <a:spLocks noChangeShapeType="1"/>
            </p:cNvSpPr>
            <p:nvPr/>
          </p:nvSpPr>
          <p:spPr bwMode="auto">
            <a:xfrm>
              <a:off x="823" y="2230"/>
              <a:ext cx="2111" cy="0"/>
            </a:xfrm>
            <a:prstGeom prst="line">
              <a:avLst/>
            </a:prstGeom>
            <a:noFill/>
            <a:ln w="12700">
              <a:solidFill>
                <a:schemeClr val="tx1"/>
              </a:solidFill>
              <a:prstDash val="dash"/>
              <a:round/>
              <a:headEnd/>
              <a:tailEnd/>
            </a:ln>
            <a:effectLst/>
          </p:spPr>
          <p:txBody>
            <a:bodyPr wrap="none" anchor="ctr"/>
            <a:lstStyle/>
            <a:p>
              <a:endParaRPr lang="tr-TR">
                <a:solidFill>
                  <a:prstClr val="black"/>
                </a:solidFill>
              </a:endParaRPr>
            </a:p>
          </p:txBody>
        </p:sp>
      </p:grpSp>
      <p:sp>
        <p:nvSpPr>
          <p:cNvPr id="34833" name="Line 17"/>
          <p:cNvSpPr>
            <a:spLocks noChangeShapeType="1"/>
          </p:cNvSpPr>
          <p:nvPr/>
        </p:nvSpPr>
        <p:spPr bwMode="auto">
          <a:xfrm>
            <a:off x="4656138" y="3575050"/>
            <a:ext cx="0" cy="2268538"/>
          </a:xfrm>
          <a:prstGeom prst="line">
            <a:avLst/>
          </a:prstGeom>
          <a:noFill/>
          <a:ln w="12700">
            <a:solidFill>
              <a:schemeClr val="tx1"/>
            </a:solidFill>
            <a:prstDash val="dash"/>
            <a:round/>
            <a:headEnd/>
            <a:tailEnd/>
          </a:ln>
          <a:effectLst/>
        </p:spPr>
        <p:txBody>
          <a:bodyPr wrap="none" anchor="ctr"/>
          <a:lstStyle/>
          <a:p>
            <a:endParaRPr lang="tr-TR">
              <a:solidFill>
                <a:prstClr val="black"/>
              </a:solidFill>
            </a:endParaRPr>
          </a:p>
        </p:txBody>
      </p:sp>
      <p:sp>
        <p:nvSpPr>
          <p:cNvPr id="34835" name="Rectangle 19"/>
          <p:cNvSpPr>
            <a:spLocks noGrp="1" noChangeArrowheads="1"/>
          </p:cNvSpPr>
          <p:nvPr>
            <p:ph type="title"/>
          </p:nvPr>
        </p:nvSpPr>
        <p:spPr>
          <a:xfrm>
            <a:off x="457200" y="274638"/>
            <a:ext cx="8229600" cy="868346"/>
          </a:xfrm>
          <a:noFill/>
          <a:ln/>
          <a:effectLst/>
        </p:spPr>
        <p:txBody>
          <a:bodyPr>
            <a:normAutofit/>
          </a:bodyPr>
          <a:lstStyle/>
          <a:p>
            <a:pPr algn="ctr"/>
            <a:r>
              <a:rPr lang="en-US" sz="3600" dirty="0">
                <a:solidFill>
                  <a:srgbClr val="FF0000"/>
                </a:solidFill>
              </a:rPr>
              <a:t>Total Revenue</a:t>
            </a:r>
          </a:p>
        </p:txBody>
      </p:sp>
    </p:spTree>
    <p:extLst>
      <p:ext uri="{BB962C8B-B14F-4D97-AF65-F5344CB8AC3E}">
        <p14:creationId xmlns:p14="http://schemas.microsoft.com/office/powerpoint/2010/main" val="423868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4833"/>
                                        </p:tgtEl>
                                        <p:attrNameLst>
                                          <p:attrName>style.visibility</p:attrName>
                                        </p:attrNameLst>
                                      </p:cBhvr>
                                      <p:to>
                                        <p:strVal val="visible"/>
                                      </p:to>
                                    </p:set>
                                    <p:animEffect transition="in" filter="wipe(up)">
                                      <p:cBhvr>
                                        <p:cTn id="15" dur="500"/>
                                        <p:tgtEl>
                                          <p:spTgt spid="34833"/>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348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34828"/>
                                        </p:tgtEl>
                                        <p:attrNameLst>
                                          <p:attrName>style.visibility</p:attrName>
                                        </p:attrNameLst>
                                      </p:cBhvr>
                                      <p:to>
                                        <p:strVal val="visible"/>
                                      </p:to>
                                    </p:set>
                                    <p:anim calcmode="lin" valueType="num">
                                      <p:cBhvr>
                                        <p:cTn id="25" dur="500" fill="hold"/>
                                        <p:tgtEl>
                                          <p:spTgt spid="34828"/>
                                        </p:tgtEl>
                                        <p:attrNameLst>
                                          <p:attrName>ppt_w</p:attrName>
                                        </p:attrNameLst>
                                      </p:cBhvr>
                                      <p:tavLst>
                                        <p:tav tm="0">
                                          <p:val>
                                            <p:fltVal val="0"/>
                                          </p:val>
                                        </p:tav>
                                        <p:tav tm="100000">
                                          <p:val>
                                            <p:strVal val="#ppt_w"/>
                                          </p:val>
                                        </p:tav>
                                      </p:tavLst>
                                    </p:anim>
                                    <p:anim calcmode="lin" valueType="num">
                                      <p:cBhvr>
                                        <p:cTn id="26" dur="500" fill="hold"/>
                                        <p:tgtEl>
                                          <p:spTgt spid="348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p:bldP spid="34828" grpId="0" animBg="1" autoUpdateAnimBg="0"/>
      <p:bldP spid="34829" grpId="0"/>
      <p:bldP spid="34833"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normAutofit/>
          </a:bodyPr>
          <a:lstStyle/>
          <a:p>
            <a:pPr algn="l"/>
            <a:r>
              <a:rPr lang="en-US" sz="2800" dirty="0"/>
              <a:t>		Pricing and revenue management</a:t>
            </a:r>
            <a:br>
              <a:rPr lang="en-US" sz="2800" dirty="0"/>
            </a:br>
            <a:r>
              <a:rPr lang="en-US" sz="2800" b="1" dirty="0">
                <a:solidFill>
                  <a:srgbClr val="FF0000"/>
                </a:solidFill>
              </a:rPr>
              <a:t>Scenario I</a:t>
            </a:r>
            <a:r>
              <a:rPr lang="en-US" sz="2800" dirty="0"/>
              <a:t>				</a:t>
            </a:r>
            <a:r>
              <a:rPr lang="en-US" sz="2800" dirty="0">
                <a:solidFill>
                  <a:srgbClr val="0070C0"/>
                </a:solidFill>
              </a:rPr>
              <a:t>Scenario II</a:t>
            </a:r>
          </a:p>
        </p:txBody>
      </p:sp>
      <p:sp>
        <p:nvSpPr>
          <p:cNvPr id="547843" name="Rectangle 3"/>
          <p:cNvSpPr>
            <a:spLocks noGrp="1" noChangeArrowheads="1"/>
          </p:cNvSpPr>
          <p:nvPr>
            <p:ph sz="half" idx="1"/>
          </p:nvPr>
        </p:nvSpPr>
        <p:spPr>
          <a:ln w="25400">
            <a:solidFill>
              <a:schemeClr val="accent1">
                <a:alpha val="97000"/>
              </a:schemeClr>
            </a:solidFill>
          </a:ln>
        </p:spPr>
        <p:txBody>
          <a:bodyPr>
            <a:noAutofit/>
          </a:bodyPr>
          <a:lstStyle/>
          <a:p>
            <a:pPr marL="144000" indent="-144000">
              <a:lnSpc>
                <a:spcPct val="90000"/>
              </a:lnSpc>
              <a:spcBef>
                <a:spcPts val="0"/>
              </a:spcBef>
              <a:spcAft>
                <a:spcPts val="600"/>
              </a:spcAft>
            </a:pPr>
            <a:r>
              <a:rPr lang="en-US" sz="2400" dirty="0"/>
              <a:t>According to your marketing research department the price elasticity of demand for your product is -2.</a:t>
            </a:r>
          </a:p>
          <a:p>
            <a:pPr marL="144000" indent="-144000">
              <a:lnSpc>
                <a:spcPct val="90000"/>
              </a:lnSpc>
              <a:spcBef>
                <a:spcPts val="0"/>
              </a:spcBef>
              <a:spcAft>
                <a:spcPts val="600"/>
              </a:spcAft>
            </a:pPr>
            <a:r>
              <a:rPr lang="en-US" sz="2400" dirty="0"/>
              <a:t>You need to increase revenues by 10% to meet your marketing goals.</a:t>
            </a:r>
          </a:p>
          <a:p>
            <a:pPr marL="144000" indent="-144000">
              <a:lnSpc>
                <a:spcPct val="90000"/>
              </a:lnSpc>
              <a:spcBef>
                <a:spcPts val="0"/>
              </a:spcBef>
              <a:spcAft>
                <a:spcPts val="600"/>
              </a:spcAft>
            </a:pPr>
            <a:r>
              <a:rPr lang="en-US" sz="2400" dirty="0"/>
              <a:t>Your current price is 10 and you are selling 200 units per week. </a:t>
            </a:r>
          </a:p>
          <a:p>
            <a:pPr marL="144000" indent="-144000">
              <a:lnSpc>
                <a:spcPct val="90000"/>
              </a:lnSpc>
              <a:spcBef>
                <a:spcPts val="0"/>
              </a:spcBef>
              <a:spcAft>
                <a:spcPts val="600"/>
              </a:spcAft>
            </a:pPr>
            <a:r>
              <a:rPr lang="en-US" sz="2400" dirty="0"/>
              <a:t>To achieve your goal, what should be your new price?</a:t>
            </a:r>
          </a:p>
        </p:txBody>
      </p:sp>
      <p:sp>
        <p:nvSpPr>
          <p:cNvPr id="5" name="Content Placeholder 4"/>
          <p:cNvSpPr>
            <a:spLocks noGrp="1"/>
          </p:cNvSpPr>
          <p:nvPr>
            <p:ph sz="half" idx="2"/>
          </p:nvPr>
        </p:nvSpPr>
        <p:spPr>
          <a:xfrm>
            <a:off x="4788024" y="1484784"/>
            <a:ext cx="4038600" cy="4525963"/>
          </a:xfrm>
          <a:ln w="25400">
            <a:solidFill>
              <a:srgbClr val="0070C0">
                <a:alpha val="97000"/>
              </a:srgbClr>
            </a:solidFill>
          </a:ln>
        </p:spPr>
        <p:txBody>
          <a:bodyPr>
            <a:normAutofit fontScale="92500" lnSpcReduction="10000"/>
          </a:bodyPr>
          <a:lstStyle/>
          <a:p>
            <a:pPr marL="144000" indent="-144000">
              <a:lnSpc>
                <a:spcPct val="110000"/>
              </a:lnSpc>
              <a:spcBef>
                <a:spcPts val="0"/>
              </a:spcBef>
              <a:spcAft>
                <a:spcPts val="600"/>
              </a:spcAft>
            </a:pPr>
            <a:r>
              <a:rPr lang="en-US" dirty="0"/>
              <a:t>According to your marketing research department the price elasticity of demand for your product is -1/2.</a:t>
            </a:r>
          </a:p>
          <a:p>
            <a:pPr marL="144000" indent="-144000">
              <a:lnSpc>
                <a:spcPct val="110000"/>
              </a:lnSpc>
              <a:spcBef>
                <a:spcPts val="0"/>
              </a:spcBef>
              <a:spcAft>
                <a:spcPts val="600"/>
              </a:spcAft>
            </a:pPr>
            <a:r>
              <a:rPr lang="en-US" dirty="0"/>
              <a:t>You need to increase revenues by 10% to meet your marketing goals.</a:t>
            </a:r>
          </a:p>
          <a:p>
            <a:pPr marL="144000" indent="-144000">
              <a:lnSpc>
                <a:spcPct val="110000"/>
              </a:lnSpc>
              <a:spcBef>
                <a:spcPts val="0"/>
              </a:spcBef>
              <a:spcAft>
                <a:spcPts val="600"/>
              </a:spcAft>
            </a:pPr>
            <a:r>
              <a:rPr lang="en-US" dirty="0"/>
              <a:t>Your current price is 10 and you are selling 200 units per week. </a:t>
            </a:r>
          </a:p>
          <a:p>
            <a:pPr marL="144000" indent="-144000">
              <a:lnSpc>
                <a:spcPct val="110000"/>
              </a:lnSpc>
              <a:spcBef>
                <a:spcPts val="0"/>
              </a:spcBef>
              <a:spcAft>
                <a:spcPts val="600"/>
              </a:spcAft>
            </a:pPr>
            <a:r>
              <a:rPr lang="en-US" dirty="0"/>
              <a:t>To achieve your goal, what should be your new price?</a:t>
            </a:r>
          </a:p>
        </p:txBody>
      </p:sp>
    </p:spTree>
    <p:extLst>
      <p:ext uri="{BB962C8B-B14F-4D97-AF65-F5344CB8AC3E}">
        <p14:creationId xmlns:p14="http://schemas.microsoft.com/office/powerpoint/2010/main" val="42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7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7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7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78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1308100" y="2214554"/>
            <a:ext cx="7134225" cy="3614746"/>
          </a:xfrm>
          <a:prstGeom prst="rect">
            <a:avLst/>
          </a:prstGeom>
          <a:solidFill>
            <a:schemeClr val="bg1"/>
          </a:solidFill>
          <a:ln w="9525">
            <a:solidFill>
              <a:schemeClr val="tx1"/>
            </a:solidFill>
            <a:miter lim="800000"/>
            <a:headEnd/>
            <a:tailEnd/>
          </a:ln>
          <a:effectLst/>
        </p:spPr>
        <p:txBody>
          <a:bodyPr wrap="none" anchor="ctr"/>
          <a:lstStyle/>
          <a:p>
            <a:endParaRPr lang="tr-TR">
              <a:solidFill>
                <a:prstClr val="black"/>
              </a:solidFill>
            </a:endParaRPr>
          </a:p>
        </p:txBody>
      </p:sp>
      <p:sp>
        <p:nvSpPr>
          <p:cNvPr id="36868" name="Text Box 4"/>
          <p:cNvSpPr txBox="1">
            <a:spLocks noChangeArrowheads="1"/>
          </p:cNvSpPr>
          <p:nvPr/>
        </p:nvSpPr>
        <p:spPr bwMode="auto">
          <a:xfrm>
            <a:off x="142844" y="2357430"/>
            <a:ext cx="1066800" cy="274638"/>
          </a:xfrm>
          <a:prstGeom prst="rect">
            <a:avLst/>
          </a:prstGeom>
          <a:noFill/>
          <a:ln w="9525">
            <a:noFill/>
            <a:miter lim="800000"/>
            <a:headEnd/>
            <a:tailEnd/>
          </a:ln>
          <a:effectLst/>
        </p:spPr>
        <p:txBody>
          <a:bodyPr>
            <a:spAutoFit/>
          </a:bodyPr>
          <a:lstStyle/>
          <a:p>
            <a:pPr algn="r">
              <a:spcBef>
                <a:spcPct val="50000"/>
              </a:spcBef>
            </a:pPr>
            <a:r>
              <a:rPr lang="en-GB" sz="1200" b="1" dirty="0">
                <a:solidFill>
                  <a:prstClr val="black"/>
                </a:solidFill>
              </a:rPr>
              <a:t>Price</a:t>
            </a:r>
          </a:p>
        </p:txBody>
      </p:sp>
      <p:sp>
        <p:nvSpPr>
          <p:cNvPr id="36869" name="Text Box 5"/>
          <p:cNvSpPr txBox="1">
            <a:spLocks noChangeArrowheads="1"/>
          </p:cNvSpPr>
          <p:nvPr/>
        </p:nvSpPr>
        <p:spPr bwMode="auto">
          <a:xfrm>
            <a:off x="6481763" y="5907088"/>
            <a:ext cx="1954212" cy="274637"/>
          </a:xfrm>
          <a:prstGeom prst="rect">
            <a:avLst/>
          </a:prstGeom>
          <a:noFill/>
          <a:ln w="9525">
            <a:noFill/>
            <a:miter lim="800000"/>
            <a:headEnd/>
            <a:tailEnd/>
          </a:ln>
          <a:effectLst/>
        </p:spPr>
        <p:txBody>
          <a:bodyPr>
            <a:spAutoFit/>
          </a:bodyPr>
          <a:lstStyle/>
          <a:p>
            <a:pPr algn="r">
              <a:spcBef>
                <a:spcPct val="50000"/>
              </a:spcBef>
            </a:pPr>
            <a:r>
              <a:rPr lang="en-GB" sz="1200" b="1">
                <a:solidFill>
                  <a:prstClr val="black"/>
                </a:solidFill>
              </a:rPr>
              <a:t>Quantity</a:t>
            </a:r>
          </a:p>
        </p:txBody>
      </p:sp>
      <p:sp>
        <p:nvSpPr>
          <p:cNvPr id="36871" name="Text Box 7"/>
          <p:cNvSpPr txBox="1">
            <a:spLocks noChangeArrowheads="1"/>
          </p:cNvSpPr>
          <p:nvPr/>
        </p:nvSpPr>
        <p:spPr bwMode="auto">
          <a:xfrm>
            <a:off x="1047750" y="5894388"/>
            <a:ext cx="328613" cy="304800"/>
          </a:xfrm>
          <a:prstGeom prst="rect">
            <a:avLst/>
          </a:prstGeom>
          <a:noFill/>
          <a:ln w="9525">
            <a:noFill/>
            <a:miter lim="800000"/>
            <a:headEnd/>
            <a:tailEnd/>
          </a:ln>
          <a:effectLst/>
        </p:spPr>
        <p:txBody>
          <a:bodyPr>
            <a:spAutoFit/>
          </a:bodyPr>
          <a:lstStyle/>
          <a:p>
            <a:pPr>
              <a:spcBef>
                <a:spcPct val="50000"/>
              </a:spcBef>
            </a:pPr>
            <a:r>
              <a:rPr lang="en-GB" sz="1400">
                <a:solidFill>
                  <a:prstClr val="black"/>
                </a:solidFill>
              </a:rPr>
              <a:t>0</a:t>
            </a:r>
          </a:p>
        </p:txBody>
      </p:sp>
      <p:sp>
        <p:nvSpPr>
          <p:cNvPr id="36872" name="Text Box 8"/>
          <p:cNvSpPr txBox="1">
            <a:spLocks noChangeArrowheads="1"/>
          </p:cNvSpPr>
          <p:nvPr/>
        </p:nvSpPr>
        <p:spPr bwMode="auto">
          <a:xfrm>
            <a:off x="4392613" y="5891213"/>
            <a:ext cx="587375" cy="304800"/>
          </a:xfrm>
          <a:prstGeom prst="rect">
            <a:avLst/>
          </a:prstGeom>
          <a:noFill/>
          <a:ln w="9525">
            <a:noFill/>
            <a:miter lim="800000"/>
            <a:headEnd/>
            <a:tailEnd/>
          </a:ln>
          <a:effectLst/>
        </p:spPr>
        <p:txBody>
          <a:bodyPr>
            <a:spAutoFit/>
          </a:bodyPr>
          <a:lstStyle/>
          <a:p>
            <a:pPr>
              <a:spcBef>
                <a:spcPct val="50000"/>
              </a:spcBef>
            </a:pPr>
            <a:r>
              <a:rPr lang="en-GB" sz="1400">
                <a:solidFill>
                  <a:prstClr val="black"/>
                </a:solidFill>
              </a:rPr>
              <a:t>80</a:t>
            </a:r>
          </a:p>
        </p:txBody>
      </p:sp>
      <p:grpSp>
        <p:nvGrpSpPr>
          <p:cNvPr id="2" name="Group 9"/>
          <p:cNvGrpSpPr>
            <a:grpSpLocks/>
          </p:cNvGrpSpPr>
          <p:nvPr/>
        </p:nvGrpSpPr>
        <p:grpSpPr bwMode="auto">
          <a:xfrm>
            <a:off x="3295650" y="2346325"/>
            <a:ext cx="3832225" cy="3376613"/>
            <a:chOff x="2113" y="1463"/>
            <a:chExt cx="2414" cy="2127"/>
          </a:xfrm>
        </p:grpSpPr>
        <p:sp>
          <p:nvSpPr>
            <p:cNvPr id="36874" name="Line 10"/>
            <p:cNvSpPr>
              <a:spLocks noChangeShapeType="1"/>
            </p:cNvSpPr>
            <p:nvPr/>
          </p:nvSpPr>
          <p:spPr bwMode="auto">
            <a:xfrm>
              <a:off x="2113" y="1463"/>
              <a:ext cx="1608" cy="2062"/>
            </a:xfrm>
            <a:prstGeom prst="line">
              <a:avLst/>
            </a:prstGeom>
            <a:noFill/>
            <a:ln w="76200">
              <a:solidFill>
                <a:schemeClr val="accent2"/>
              </a:solidFill>
              <a:round/>
              <a:headEnd/>
              <a:tailEnd/>
            </a:ln>
            <a:effectLst/>
          </p:spPr>
          <p:txBody>
            <a:bodyPr wrap="none" anchor="ctr"/>
            <a:lstStyle/>
            <a:p>
              <a:endParaRPr lang="tr-TR">
                <a:solidFill>
                  <a:prstClr val="black"/>
                </a:solidFill>
              </a:endParaRPr>
            </a:p>
          </p:txBody>
        </p:sp>
        <p:sp>
          <p:nvSpPr>
            <p:cNvPr id="36875" name="Text Box 11"/>
            <p:cNvSpPr txBox="1">
              <a:spLocks noChangeArrowheads="1"/>
            </p:cNvSpPr>
            <p:nvPr/>
          </p:nvSpPr>
          <p:spPr bwMode="auto">
            <a:xfrm>
              <a:off x="3721" y="3378"/>
              <a:ext cx="806" cy="212"/>
            </a:xfrm>
            <a:prstGeom prst="rect">
              <a:avLst/>
            </a:prstGeom>
            <a:noFill/>
            <a:ln w="9525">
              <a:noFill/>
              <a:miter lim="800000"/>
              <a:headEnd/>
              <a:tailEnd/>
            </a:ln>
            <a:effectLst/>
          </p:spPr>
          <p:txBody>
            <a:bodyPr>
              <a:spAutoFit/>
            </a:bodyPr>
            <a:lstStyle/>
            <a:p>
              <a:pPr>
                <a:spcBef>
                  <a:spcPct val="50000"/>
                </a:spcBef>
              </a:pPr>
              <a:r>
                <a:rPr lang="en-GB" sz="1600">
                  <a:solidFill>
                    <a:prstClr val="black"/>
                  </a:solidFill>
                </a:rPr>
                <a:t>Demand</a:t>
              </a:r>
            </a:p>
          </p:txBody>
        </p:sp>
      </p:grpSp>
      <p:sp>
        <p:nvSpPr>
          <p:cNvPr id="36876" name="Text Box 12"/>
          <p:cNvSpPr txBox="1">
            <a:spLocks noChangeArrowheads="1"/>
          </p:cNvSpPr>
          <p:nvPr/>
        </p:nvSpPr>
        <p:spPr bwMode="auto">
          <a:xfrm>
            <a:off x="525463" y="3841750"/>
            <a:ext cx="811212" cy="304800"/>
          </a:xfrm>
          <a:prstGeom prst="rect">
            <a:avLst/>
          </a:prstGeom>
          <a:noFill/>
          <a:ln w="9525">
            <a:noFill/>
            <a:miter lim="800000"/>
            <a:headEnd/>
            <a:tailEnd/>
          </a:ln>
          <a:effectLst/>
        </p:spPr>
        <p:txBody>
          <a:bodyPr>
            <a:spAutoFit/>
          </a:bodyPr>
          <a:lstStyle/>
          <a:p>
            <a:pPr>
              <a:spcBef>
                <a:spcPct val="50000"/>
              </a:spcBef>
            </a:pPr>
            <a:r>
              <a:rPr lang="en-GB" sz="1400">
                <a:solidFill>
                  <a:prstClr val="black"/>
                </a:solidFill>
              </a:rPr>
              <a:t>$3.00</a:t>
            </a:r>
          </a:p>
        </p:txBody>
      </p:sp>
      <p:grpSp>
        <p:nvGrpSpPr>
          <p:cNvPr id="3" name="Group 13"/>
          <p:cNvGrpSpPr>
            <a:grpSpLocks/>
          </p:cNvGrpSpPr>
          <p:nvPr/>
        </p:nvGrpSpPr>
        <p:grpSpPr bwMode="auto">
          <a:xfrm>
            <a:off x="1306513" y="3903663"/>
            <a:ext cx="3351212" cy="1928812"/>
            <a:chOff x="830" y="2459"/>
            <a:chExt cx="2111" cy="1215"/>
          </a:xfrm>
        </p:grpSpPr>
        <p:grpSp>
          <p:nvGrpSpPr>
            <p:cNvPr id="4" name="Group 14"/>
            <p:cNvGrpSpPr>
              <a:grpSpLocks/>
            </p:cNvGrpSpPr>
            <p:nvPr/>
          </p:nvGrpSpPr>
          <p:grpSpPr bwMode="auto">
            <a:xfrm>
              <a:off x="830" y="2511"/>
              <a:ext cx="2044" cy="1163"/>
              <a:chOff x="830" y="2511"/>
              <a:chExt cx="2044" cy="1163"/>
            </a:xfrm>
          </p:grpSpPr>
          <p:sp>
            <p:nvSpPr>
              <p:cNvPr id="36879" name="Rectangle 15"/>
              <p:cNvSpPr>
                <a:spLocks noChangeArrowheads="1"/>
              </p:cNvSpPr>
              <p:nvPr/>
            </p:nvSpPr>
            <p:spPr bwMode="auto">
              <a:xfrm>
                <a:off x="830" y="3163"/>
                <a:ext cx="2044" cy="511"/>
              </a:xfrm>
              <a:prstGeom prst="rect">
                <a:avLst/>
              </a:prstGeom>
              <a:solidFill>
                <a:srgbClr val="B97DE3"/>
              </a:solidFill>
              <a:ln w="9525">
                <a:noFill/>
                <a:prstDash val="dash"/>
                <a:miter lim="800000"/>
                <a:headEnd/>
                <a:tailEnd/>
              </a:ln>
              <a:effectLst/>
            </p:spPr>
            <p:txBody>
              <a:bodyPr wrap="none" anchor="ctr"/>
              <a:lstStyle/>
              <a:p>
                <a:pPr algn="ctr"/>
                <a:endParaRPr lang="en-GB">
                  <a:solidFill>
                    <a:prstClr val="black"/>
                  </a:solidFill>
                </a:endParaRPr>
              </a:p>
            </p:txBody>
          </p:sp>
          <p:sp>
            <p:nvSpPr>
              <p:cNvPr id="36880" name="Rectangle 16"/>
              <p:cNvSpPr>
                <a:spLocks noChangeArrowheads="1"/>
              </p:cNvSpPr>
              <p:nvPr/>
            </p:nvSpPr>
            <p:spPr bwMode="auto">
              <a:xfrm>
                <a:off x="832" y="2511"/>
                <a:ext cx="2039" cy="659"/>
              </a:xfrm>
              <a:prstGeom prst="rect">
                <a:avLst/>
              </a:prstGeom>
              <a:solidFill>
                <a:srgbClr val="B97DE3"/>
              </a:solidFill>
              <a:ln w="9525">
                <a:noFill/>
                <a:prstDash val="dash"/>
                <a:miter lim="800000"/>
                <a:headEnd/>
                <a:tailEnd/>
              </a:ln>
              <a:effectLst/>
            </p:spPr>
            <p:txBody>
              <a:bodyPr wrap="none" anchor="ctr"/>
              <a:lstStyle/>
              <a:p>
                <a:pPr algn="ctr"/>
                <a:r>
                  <a:rPr lang="en-GB" i="1" dirty="0">
                    <a:solidFill>
                      <a:prstClr val="black"/>
                    </a:solidFill>
                  </a:rPr>
                  <a:t>P </a:t>
                </a:r>
                <a:r>
                  <a:rPr lang="en-GB" dirty="0">
                    <a:solidFill>
                      <a:prstClr val="black"/>
                    </a:solidFill>
                  </a:rPr>
                  <a:t>x </a:t>
                </a:r>
                <a:r>
                  <a:rPr lang="en-GB" i="1" dirty="0">
                    <a:solidFill>
                      <a:prstClr val="black"/>
                    </a:solidFill>
                  </a:rPr>
                  <a:t>Q = </a:t>
                </a:r>
                <a:r>
                  <a:rPr lang="en-GB" dirty="0">
                    <a:solidFill>
                      <a:prstClr val="black"/>
                    </a:solidFill>
                  </a:rPr>
                  <a:t>$240</a:t>
                </a:r>
              </a:p>
              <a:p>
                <a:pPr algn="ctr"/>
                <a:r>
                  <a:rPr lang="en-GB" dirty="0">
                    <a:solidFill>
                      <a:prstClr val="black"/>
                    </a:solidFill>
                  </a:rPr>
                  <a:t>(revenue)</a:t>
                </a:r>
              </a:p>
            </p:txBody>
          </p:sp>
        </p:grpSp>
        <p:sp>
          <p:nvSpPr>
            <p:cNvPr id="36881" name="Oval 17"/>
            <p:cNvSpPr>
              <a:spLocks noChangeAspect="1" noChangeArrowheads="1"/>
            </p:cNvSpPr>
            <p:nvPr/>
          </p:nvSpPr>
          <p:spPr bwMode="auto">
            <a:xfrm>
              <a:off x="2819" y="2459"/>
              <a:ext cx="122" cy="118"/>
            </a:xfrm>
            <a:prstGeom prst="ellipse">
              <a:avLst/>
            </a:prstGeom>
            <a:solidFill>
              <a:srgbClr val="B97DE3"/>
            </a:solidFill>
            <a:ln w="9525">
              <a:solidFill>
                <a:schemeClr val="tx1"/>
              </a:solidFill>
              <a:round/>
              <a:headEnd/>
              <a:tailEnd/>
            </a:ln>
            <a:effectLst/>
          </p:spPr>
          <p:txBody>
            <a:bodyPr wrap="none" anchor="ctr"/>
            <a:lstStyle/>
            <a:p>
              <a:endParaRPr lang="tr-TR">
                <a:solidFill>
                  <a:prstClr val="black"/>
                </a:solidFill>
              </a:endParaRPr>
            </a:p>
          </p:txBody>
        </p:sp>
      </p:grpSp>
      <p:sp>
        <p:nvSpPr>
          <p:cNvPr id="36882" name="Rectangle 18"/>
          <p:cNvSpPr>
            <a:spLocks noChangeArrowheads="1"/>
          </p:cNvSpPr>
          <p:nvPr/>
        </p:nvSpPr>
        <p:spPr bwMode="auto">
          <a:xfrm>
            <a:off x="1306513" y="5037138"/>
            <a:ext cx="4105275" cy="798512"/>
          </a:xfrm>
          <a:prstGeom prst="rect">
            <a:avLst/>
          </a:prstGeom>
          <a:solidFill>
            <a:srgbClr val="AB34E3"/>
          </a:solidFill>
          <a:ln w="9525">
            <a:noFill/>
            <a:prstDash val="dash"/>
            <a:miter lim="800000"/>
            <a:headEnd/>
            <a:tailEnd/>
          </a:ln>
          <a:effectLst/>
        </p:spPr>
        <p:txBody>
          <a:bodyPr wrap="none" anchor="ctr"/>
          <a:lstStyle/>
          <a:p>
            <a:r>
              <a:rPr lang="en-GB" i="1">
                <a:solidFill>
                  <a:prstClr val="black"/>
                </a:solidFill>
              </a:rPr>
              <a:t>	P </a:t>
            </a:r>
            <a:r>
              <a:rPr lang="en-GB">
                <a:solidFill>
                  <a:prstClr val="black"/>
                </a:solidFill>
              </a:rPr>
              <a:t>x </a:t>
            </a:r>
            <a:r>
              <a:rPr lang="en-GB" i="1">
                <a:solidFill>
                  <a:prstClr val="black"/>
                </a:solidFill>
              </a:rPr>
              <a:t>Q = </a:t>
            </a:r>
            <a:r>
              <a:rPr lang="en-GB">
                <a:solidFill>
                  <a:prstClr val="black"/>
                </a:solidFill>
              </a:rPr>
              <a:t>$100</a:t>
            </a:r>
          </a:p>
          <a:p>
            <a:r>
              <a:rPr lang="en-GB">
                <a:solidFill>
                  <a:prstClr val="black"/>
                </a:solidFill>
              </a:rPr>
              <a:t>	   (revenue)</a:t>
            </a:r>
          </a:p>
        </p:txBody>
      </p:sp>
      <p:sp>
        <p:nvSpPr>
          <p:cNvPr id="36883" name="Text Box 19"/>
          <p:cNvSpPr txBox="1">
            <a:spLocks noChangeArrowheads="1"/>
          </p:cNvSpPr>
          <p:nvPr/>
        </p:nvSpPr>
        <p:spPr bwMode="auto">
          <a:xfrm>
            <a:off x="546100" y="4887913"/>
            <a:ext cx="811213" cy="304800"/>
          </a:xfrm>
          <a:prstGeom prst="rect">
            <a:avLst/>
          </a:prstGeom>
          <a:noFill/>
          <a:ln w="9525">
            <a:noFill/>
            <a:miter lim="800000"/>
            <a:headEnd/>
            <a:tailEnd/>
          </a:ln>
          <a:effectLst/>
        </p:spPr>
        <p:txBody>
          <a:bodyPr>
            <a:spAutoFit/>
          </a:bodyPr>
          <a:lstStyle/>
          <a:p>
            <a:pPr>
              <a:spcBef>
                <a:spcPct val="50000"/>
              </a:spcBef>
            </a:pPr>
            <a:r>
              <a:rPr lang="en-GB" sz="1400">
                <a:solidFill>
                  <a:prstClr val="black"/>
                </a:solidFill>
              </a:rPr>
              <a:t>$1.00</a:t>
            </a:r>
          </a:p>
        </p:txBody>
      </p:sp>
      <p:sp>
        <p:nvSpPr>
          <p:cNvPr id="36884" name="Text Box 20"/>
          <p:cNvSpPr txBox="1">
            <a:spLocks noChangeArrowheads="1"/>
          </p:cNvSpPr>
          <p:nvPr/>
        </p:nvSpPr>
        <p:spPr bwMode="auto">
          <a:xfrm>
            <a:off x="5210175" y="5868988"/>
            <a:ext cx="587375" cy="304800"/>
          </a:xfrm>
          <a:prstGeom prst="rect">
            <a:avLst/>
          </a:prstGeom>
          <a:noFill/>
          <a:ln w="9525">
            <a:noFill/>
            <a:miter lim="800000"/>
            <a:headEnd/>
            <a:tailEnd/>
          </a:ln>
          <a:effectLst/>
        </p:spPr>
        <p:txBody>
          <a:bodyPr>
            <a:spAutoFit/>
          </a:bodyPr>
          <a:lstStyle/>
          <a:p>
            <a:pPr>
              <a:spcBef>
                <a:spcPct val="50000"/>
              </a:spcBef>
            </a:pPr>
            <a:r>
              <a:rPr lang="en-GB" sz="1400">
                <a:solidFill>
                  <a:prstClr val="black"/>
                </a:solidFill>
              </a:rPr>
              <a:t>100</a:t>
            </a:r>
          </a:p>
        </p:txBody>
      </p:sp>
      <p:grpSp>
        <p:nvGrpSpPr>
          <p:cNvPr id="5" name="Group 21"/>
          <p:cNvGrpSpPr>
            <a:grpSpLocks/>
          </p:cNvGrpSpPr>
          <p:nvPr/>
        </p:nvGrpSpPr>
        <p:grpSpPr bwMode="auto">
          <a:xfrm>
            <a:off x="1308100" y="4968875"/>
            <a:ext cx="4167188" cy="814388"/>
            <a:chOff x="681" y="3168"/>
            <a:chExt cx="2832" cy="498"/>
          </a:xfrm>
        </p:grpSpPr>
        <p:sp>
          <p:nvSpPr>
            <p:cNvPr id="36886" name="Line 22"/>
            <p:cNvSpPr>
              <a:spLocks noChangeShapeType="1"/>
            </p:cNvSpPr>
            <p:nvPr/>
          </p:nvSpPr>
          <p:spPr bwMode="auto">
            <a:xfrm>
              <a:off x="681" y="3203"/>
              <a:ext cx="2786" cy="15"/>
            </a:xfrm>
            <a:prstGeom prst="line">
              <a:avLst/>
            </a:prstGeom>
            <a:noFill/>
            <a:ln w="12700">
              <a:solidFill>
                <a:schemeClr val="tx1"/>
              </a:solidFill>
              <a:prstDash val="dash"/>
              <a:round/>
              <a:headEnd/>
              <a:tailEnd/>
            </a:ln>
            <a:effectLst/>
          </p:spPr>
          <p:txBody>
            <a:bodyPr wrap="none" anchor="ctr"/>
            <a:lstStyle/>
            <a:p>
              <a:endParaRPr lang="tr-TR">
                <a:solidFill>
                  <a:prstClr val="black"/>
                </a:solidFill>
              </a:endParaRPr>
            </a:p>
          </p:txBody>
        </p:sp>
        <p:sp>
          <p:nvSpPr>
            <p:cNvPr id="36887" name="Oval 23"/>
            <p:cNvSpPr>
              <a:spLocks noChangeAspect="1" noChangeArrowheads="1"/>
            </p:cNvSpPr>
            <p:nvPr/>
          </p:nvSpPr>
          <p:spPr bwMode="auto">
            <a:xfrm>
              <a:off x="3391" y="3168"/>
              <a:ext cx="122" cy="118"/>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36888" name="Line 24"/>
            <p:cNvSpPr>
              <a:spLocks noChangeShapeType="1"/>
            </p:cNvSpPr>
            <p:nvPr/>
          </p:nvSpPr>
          <p:spPr bwMode="auto">
            <a:xfrm>
              <a:off x="3451" y="3237"/>
              <a:ext cx="0" cy="429"/>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grpSp>
      <p:grpSp>
        <p:nvGrpSpPr>
          <p:cNvPr id="6" name="Group 25"/>
          <p:cNvGrpSpPr>
            <a:grpSpLocks/>
          </p:cNvGrpSpPr>
          <p:nvPr/>
        </p:nvGrpSpPr>
        <p:grpSpPr bwMode="auto">
          <a:xfrm>
            <a:off x="1271588" y="3897313"/>
            <a:ext cx="3379787" cy="1931987"/>
            <a:chOff x="801" y="2455"/>
            <a:chExt cx="2129" cy="1217"/>
          </a:xfrm>
        </p:grpSpPr>
        <p:sp>
          <p:nvSpPr>
            <p:cNvPr id="36890" name="Line 26"/>
            <p:cNvSpPr>
              <a:spLocks noChangeShapeType="1"/>
            </p:cNvSpPr>
            <p:nvPr/>
          </p:nvSpPr>
          <p:spPr bwMode="auto">
            <a:xfrm>
              <a:off x="801" y="2514"/>
              <a:ext cx="2071" cy="1"/>
            </a:xfrm>
            <a:prstGeom prst="line">
              <a:avLst/>
            </a:prstGeom>
            <a:noFill/>
            <a:ln w="12700">
              <a:solidFill>
                <a:schemeClr val="tx1"/>
              </a:solidFill>
              <a:prstDash val="dash"/>
              <a:round/>
              <a:headEnd/>
              <a:tailEnd/>
            </a:ln>
            <a:effectLst/>
          </p:spPr>
          <p:txBody>
            <a:bodyPr wrap="none" anchor="ctr"/>
            <a:lstStyle/>
            <a:p>
              <a:endParaRPr lang="tr-TR">
                <a:solidFill>
                  <a:prstClr val="black"/>
                </a:solidFill>
              </a:endParaRPr>
            </a:p>
          </p:txBody>
        </p:sp>
        <p:sp>
          <p:nvSpPr>
            <p:cNvPr id="36891" name="Oval 27"/>
            <p:cNvSpPr>
              <a:spLocks noChangeAspect="1" noChangeArrowheads="1"/>
            </p:cNvSpPr>
            <p:nvPr/>
          </p:nvSpPr>
          <p:spPr bwMode="auto">
            <a:xfrm>
              <a:off x="2817" y="2455"/>
              <a:ext cx="113" cy="122"/>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36892" name="Line 28"/>
            <p:cNvSpPr>
              <a:spLocks noChangeShapeType="1"/>
            </p:cNvSpPr>
            <p:nvPr/>
          </p:nvSpPr>
          <p:spPr bwMode="auto">
            <a:xfrm>
              <a:off x="2851" y="2534"/>
              <a:ext cx="15" cy="1138"/>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grpSp>
      <p:sp>
        <p:nvSpPr>
          <p:cNvPr id="36894" name="Rectangle 30"/>
          <p:cNvSpPr>
            <a:spLocks noGrp="1" noChangeArrowheads="1"/>
          </p:cNvSpPr>
          <p:nvPr>
            <p:ph type="title"/>
          </p:nvPr>
        </p:nvSpPr>
        <p:spPr>
          <a:xfrm>
            <a:off x="914400" y="274638"/>
            <a:ext cx="7772400" cy="1011222"/>
          </a:xfrm>
          <a:noFill/>
          <a:ln/>
          <a:effectLst/>
        </p:spPr>
        <p:txBody>
          <a:bodyPr>
            <a:noAutofit/>
          </a:bodyPr>
          <a:lstStyle/>
          <a:p>
            <a:pPr algn="ctr"/>
            <a:r>
              <a:rPr lang="en-US" sz="2800" dirty="0"/>
              <a:t>Inelastic Demand: How does total revenue change when prices change?</a:t>
            </a:r>
          </a:p>
        </p:txBody>
      </p:sp>
      <p:sp>
        <p:nvSpPr>
          <p:cNvPr id="28" name="Rectangle 27"/>
          <p:cNvSpPr/>
          <p:nvPr/>
        </p:nvSpPr>
        <p:spPr>
          <a:xfrm>
            <a:off x="642910" y="1357298"/>
            <a:ext cx="8215370" cy="646331"/>
          </a:xfrm>
          <a:prstGeom prst="rect">
            <a:avLst/>
          </a:prstGeom>
          <a:ln>
            <a:solidFill>
              <a:schemeClr val="accent1"/>
            </a:solidFill>
          </a:ln>
        </p:spPr>
        <p:txBody>
          <a:bodyPr wrap="square">
            <a:spAutoFit/>
          </a:bodyPr>
          <a:lstStyle/>
          <a:p>
            <a:r>
              <a:rPr lang="en-US" dirty="0">
                <a:solidFill>
                  <a:prstClr val="black"/>
                </a:solidFill>
              </a:rPr>
              <a:t>With an inelastic demand curve, an increase in the price leads to a decrease in quantity demanded that is proportionately smaller. Thus, </a:t>
            </a:r>
            <a:r>
              <a:rPr lang="en-US" i="1" dirty="0">
                <a:solidFill>
                  <a:srgbClr val="920DA9"/>
                </a:solidFill>
              </a:rPr>
              <a:t>total revenue increases when price increases</a:t>
            </a:r>
            <a:r>
              <a:rPr lang="en-US" i="1" dirty="0">
                <a:solidFill>
                  <a:prstClr val="black"/>
                </a:solidFill>
              </a:rPr>
              <a:t>.</a:t>
            </a:r>
          </a:p>
        </p:txBody>
      </p:sp>
    </p:spTree>
    <p:extLst>
      <p:ext uri="{BB962C8B-B14F-4D97-AF65-F5344CB8AC3E}">
        <p14:creationId xmlns:p14="http://schemas.microsoft.com/office/powerpoint/2010/main" val="21518292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357290" y="2500306"/>
            <a:ext cx="7121525" cy="3829060"/>
          </a:xfrm>
          <a:prstGeom prst="rect">
            <a:avLst/>
          </a:prstGeom>
          <a:solidFill>
            <a:schemeClr val="bg1"/>
          </a:solidFill>
          <a:ln w="9525">
            <a:solidFill>
              <a:schemeClr val="tx1"/>
            </a:solidFill>
            <a:miter lim="800000"/>
            <a:headEnd/>
            <a:tailEnd/>
          </a:ln>
          <a:effectLst/>
        </p:spPr>
        <p:txBody>
          <a:bodyPr wrap="none" anchor="ctr"/>
          <a:lstStyle/>
          <a:p>
            <a:endParaRPr lang="tr-TR">
              <a:solidFill>
                <a:prstClr val="black"/>
              </a:solidFill>
            </a:endParaRPr>
          </a:p>
        </p:txBody>
      </p:sp>
      <p:sp>
        <p:nvSpPr>
          <p:cNvPr id="38916" name="Text Box 4"/>
          <p:cNvSpPr txBox="1">
            <a:spLocks noChangeArrowheads="1"/>
          </p:cNvSpPr>
          <p:nvPr/>
        </p:nvSpPr>
        <p:spPr bwMode="auto">
          <a:xfrm>
            <a:off x="142844" y="2500306"/>
            <a:ext cx="1066800" cy="274638"/>
          </a:xfrm>
          <a:prstGeom prst="rect">
            <a:avLst/>
          </a:prstGeom>
          <a:noFill/>
          <a:ln w="9525">
            <a:noFill/>
            <a:miter lim="800000"/>
            <a:headEnd/>
            <a:tailEnd/>
          </a:ln>
          <a:effectLst/>
        </p:spPr>
        <p:txBody>
          <a:bodyPr>
            <a:spAutoFit/>
          </a:bodyPr>
          <a:lstStyle/>
          <a:p>
            <a:pPr algn="r">
              <a:spcBef>
                <a:spcPct val="50000"/>
              </a:spcBef>
            </a:pPr>
            <a:r>
              <a:rPr lang="en-GB" sz="1200" b="1" dirty="0">
                <a:solidFill>
                  <a:prstClr val="black"/>
                </a:solidFill>
              </a:rPr>
              <a:t>Price</a:t>
            </a:r>
          </a:p>
        </p:txBody>
      </p:sp>
      <p:sp>
        <p:nvSpPr>
          <p:cNvPr id="38917" name="Text Box 5"/>
          <p:cNvSpPr txBox="1">
            <a:spLocks noChangeArrowheads="1"/>
          </p:cNvSpPr>
          <p:nvPr/>
        </p:nvSpPr>
        <p:spPr bwMode="auto">
          <a:xfrm>
            <a:off x="6643702" y="6429396"/>
            <a:ext cx="1954212" cy="274637"/>
          </a:xfrm>
          <a:prstGeom prst="rect">
            <a:avLst/>
          </a:prstGeom>
          <a:noFill/>
          <a:ln w="9525">
            <a:noFill/>
            <a:miter lim="800000"/>
            <a:headEnd/>
            <a:tailEnd/>
          </a:ln>
          <a:effectLst/>
        </p:spPr>
        <p:txBody>
          <a:bodyPr>
            <a:spAutoFit/>
          </a:bodyPr>
          <a:lstStyle/>
          <a:p>
            <a:pPr algn="r">
              <a:spcBef>
                <a:spcPct val="50000"/>
              </a:spcBef>
            </a:pPr>
            <a:r>
              <a:rPr lang="en-GB" sz="1200" b="1" dirty="0">
                <a:solidFill>
                  <a:prstClr val="black"/>
                </a:solidFill>
              </a:rPr>
              <a:t>Quantity</a:t>
            </a:r>
          </a:p>
        </p:txBody>
      </p:sp>
      <p:sp>
        <p:nvSpPr>
          <p:cNvPr id="38919" name="Text Box 7"/>
          <p:cNvSpPr txBox="1">
            <a:spLocks noChangeArrowheads="1"/>
          </p:cNvSpPr>
          <p:nvPr/>
        </p:nvSpPr>
        <p:spPr bwMode="auto">
          <a:xfrm>
            <a:off x="1000100" y="6286520"/>
            <a:ext cx="328613" cy="304800"/>
          </a:xfrm>
          <a:prstGeom prst="rect">
            <a:avLst/>
          </a:prstGeom>
          <a:noFill/>
          <a:ln w="9525">
            <a:noFill/>
            <a:miter lim="800000"/>
            <a:headEnd/>
            <a:tailEnd/>
          </a:ln>
          <a:effectLst/>
        </p:spPr>
        <p:txBody>
          <a:bodyPr>
            <a:spAutoFit/>
          </a:bodyPr>
          <a:lstStyle/>
          <a:p>
            <a:pPr>
              <a:spcBef>
                <a:spcPct val="50000"/>
              </a:spcBef>
            </a:pPr>
            <a:r>
              <a:rPr lang="en-GB" sz="1400" dirty="0">
                <a:solidFill>
                  <a:prstClr val="black"/>
                </a:solidFill>
              </a:rPr>
              <a:t>0</a:t>
            </a:r>
          </a:p>
        </p:txBody>
      </p:sp>
      <p:sp>
        <p:nvSpPr>
          <p:cNvPr id="38920" name="Text Box 8"/>
          <p:cNvSpPr txBox="1">
            <a:spLocks noChangeArrowheads="1"/>
          </p:cNvSpPr>
          <p:nvPr/>
        </p:nvSpPr>
        <p:spPr bwMode="auto">
          <a:xfrm>
            <a:off x="3929058" y="6286520"/>
            <a:ext cx="587375" cy="304800"/>
          </a:xfrm>
          <a:prstGeom prst="rect">
            <a:avLst/>
          </a:prstGeom>
          <a:noFill/>
          <a:ln w="9525">
            <a:noFill/>
            <a:miter lim="800000"/>
            <a:headEnd/>
            <a:tailEnd/>
          </a:ln>
          <a:effectLst/>
        </p:spPr>
        <p:txBody>
          <a:bodyPr>
            <a:spAutoFit/>
          </a:bodyPr>
          <a:lstStyle/>
          <a:p>
            <a:pPr>
              <a:spcBef>
                <a:spcPct val="50000"/>
              </a:spcBef>
            </a:pPr>
            <a:r>
              <a:rPr lang="en-GB" sz="1400" dirty="0">
                <a:solidFill>
                  <a:prstClr val="black"/>
                </a:solidFill>
              </a:rPr>
              <a:t>50</a:t>
            </a:r>
          </a:p>
        </p:txBody>
      </p:sp>
      <p:grpSp>
        <p:nvGrpSpPr>
          <p:cNvPr id="2" name="Group 9"/>
          <p:cNvGrpSpPr>
            <a:grpSpLocks/>
          </p:cNvGrpSpPr>
          <p:nvPr/>
        </p:nvGrpSpPr>
        <p:grpSpPr bwMode="auto">
          <a:xfrm>
            <a:off x="2000232" y="2714620"/>
            <a:ext cx="5781675" cy="1860550"/>
            <a:chOff x="1099" y="1330"/>
            <a:chExt cx="3642" cy="1172"/>
          </a:xfrm>
        </p:grpSpPr>
        <p:sp>
          <p:nvSpPr>
            <p:cNvPr id="38922" name="Line 10"/>
            <p:cNvSpPr>
              <a:spLocks noChangeShapeType="1"/>
            </p:cNvSpPr>
            <p:nvPr/>
          </p:nvSpPr>
          <p:spPr bwMode="auto">
            <a:xfrm>
              <a:off x="1099" y="1330"/>
              <a:ext cx="2808" cy="1114"/>
            </a:xfrm>
            <a:prstGeom prst="line">
              <a:avLst/>
            </a:prstGeom>
            <a:noFill/>
            <a:ln w="76200">
              <a:solidFill>
                <a:schemeClr val="accent2"/>
              </a:solidFill>
              <a:round/>
              <a:headEnd/>
              <a:tailEnd/>
            </a:ln>
            <a:effectLst/>
          </p:spPr>
          <p:txBody>
            <a:bodyPr wrap="none" anchor="ctr"/>
            <a:lstStyle/>
            <a:p>
              <a:endParaRPr lang="tr-TR">
                <a:solidFill>
                  <a:prstClr val="black"/>
                </a:solidFill>
              </a:endParaRPr>
            </a:p>
          </p:txBody>
        </p:sp>
        <p:sp>
          <p:nvSpPr>
            <p:cNvPr id="38923" name="Text Box 11"/>
            <p:cNvSpPr txBox="1">
              <a:spLocks noChangeArrowheads="1"/>
            </p:cNvSpPr>
            <p:nvPr/>
          </p:nvSpPr>
          <p:spPr bwMode="auto">
            <a:xfrm>
              <a:off x="3935" y="2290"/>
              <a:ext cx="806" cy="212"/>
            </a:xfrm>
            <a:prstGeom prst="rect">
              <a:avLst/>
            </a:prstGeom>
            <a:noFill/>
            <a:ln w="9525">
              <a:noFill/>
              <a:miter lim="800000"/>
              <a:headEnd/>
              <a:tailEnd/>
            </a:ln>
            <a:effectLst/>
          </p:spPr>
          <p:txBody>
            <a:bodyPr>
              <a:spAutoFit/>
            </a:bodyPr>
            <a:lstStyle/>
            <a:p>
              <a:pPr>
                <a:spcBef>
                  <a:spcPct val="50000"/>
                </a:spcBef>
              </a:pPr>
              <a:r>
                <a:rPr lang="en-GB" sz="1600">
                  <a:solidFill>
                    <a:prstClr val="black"/>
                  </a:solidFill>
                </a:rPr>
                <a:t>Demand</a:t>
              </a:r>
            </a:p>
          </p:txBody>
        </p:sp>
      </p:grpSp>
      <p:sp>
        <p:nvSpPr>
          <p:cNvPr id="38924" name="Text Box 12"/>
          <p:cNvSpPr txBox="1">
            <a:spLocks noChangeArrowheads="1"/>
          </p:cNvSpPr>
          <p:nvPr/>
        </p:nvSpPr>
        <p:spPr bwMode="auto">
          <a:xfrm>
            <a:off x="571472" y="3429000"/>
            <a:ext cx="811213" cy="304800"/>
          </a:xfrm>
          <a:prstGeom prst="rect">
            <a:avLst/>
          </a:prstGeom>
          <a:noFill/>
          <a:ln w="9525">
            <a:noFill/>
            <a:miter lim="800000"/>
            <a:headEnd/>
            <a:tailEnd/>
          </a:ln>
          <a:effectLst/>
        </p:spPr>
        <p:txBody>
          <a:bodyPr>
            <a:spAutoFit/>
          </a:bodyPr>
          <a:lstStyle/>
          <a:p>
            <a:pPr>
              <a:spcBef>
                <a:spcPct val="50000"/>
              </a:spcBef>
            </a:pPr>
            <a:r>
              <a:rPr lang="en-GB" sz="1400" dirty="0">
                <a:solidFill>
                  <a:prstClr val="black"/>
                </a:solidFill>
              </a:rPr>
              <a:t>$4.00</a:t>
            </a:r>
          </a:p>
        </p:txBody>
      </p:sp>
      <p:grpSp>
        <p:nvGrpSpPr>
          <p:cNvPr id="3" name="Group 13"/>
          <p:cNvGrpSpPr>
            <a:grpSpLocks/>
          </p:cNvGrpSpPr>
          <p:nvPr/>
        </p:nvGrpSpPr>
        <p:grpSpPr bwMode="auto">
          <a:xfrm>
            <a:off x="1357290" y="2928934"/>
            <a:ext cx="1104900" cy="3425825"/>
            <a:chOff x="831" y="1517"/>
            <a:chExt cx="696" cy="2158"/>
          </a:xfrm>
        </p:grpSpPr>
        <p:sp>
          <p:nvSpPr>
            <p:cNvPr id="38926" name="Rectangle 14"/>
            <p:cNvSpPr>
              <a:spLocks noChangeArrowheads="1"/>
            </p:cNvSpPr>
            <p:nvPr/>
          </p:nvSpPr>
          <p:spPr bwMode="auto">
            <a:xfrm>
              <a:off x="831" y="1924"/>
              <a:ext cx="696" cy="1751"/>
            </a:xfrm>
            <a:prstGeom prst="rect">
              <a:avLst/>
            </a:prstGeom>
            <a:solidFill>
              <a:srgbClr val="AB34E3"/>
            </a:solidFill>
            <a:ln w="9525">
              <a:noFill/>
              <a:prstDash val="dash"/>
              <a:miter lim="800000"/>
              <a:headEnd/>
              <a:tailEnd/>
            </a:ln>
            <a:effectLst/>
          </p:spPr>
          <p:txBody>
            <a:bodyPr wrap="none" anchor="ctr"/>
            <a:lstStyle/>
            <a:p>
              <a:pPr algn="ctr"/>
              <a:endParaRPr lang="en-GB">
                <a:solidFill>
                  <a:prstClr val="black"/>
                </a:solidFill>
              </a:endParaRPr>
            </a:p>
          </p:txBody>
        </p:sp>
        <p:sp>
          <p:nvSpPr>
            <p:cNvPr id="38927" name="Rectangle 15"/>
            <p:cNvSpPr>
              <a:spLocks noChangeArrowheads="1"/>
            </p:cNvSpPr>
            <p:nvPr/>
          </p:nvSpPr>
          <p:spPr bwMode="auto">
            <a:xfrm>
              <a:off x="831" y="1517"/>
              <a:ext cx="694" cy="411"/>
            </a:xfrm>
            <a:prstGeom prst="rect">
              <a:avLst/>
            </a:prstGeom>
            <a:solidFill>
              <a:srgbClr val="B97DE3"/>
            </a:solidFill>
            <a:ln w="9525">
              <a:noFill/>
              <a:prstDash val="dash"/>
              <a:miter lim="800000"/>
              <a:headEnd/>
              <a:tailEnd/>
            </a:ln>
            <a:effectLst/>
          </p:spPr>
          <p:txBody>
            <a:bodyPr wrap="none" anchor="ctr"/>
            <a:lstStyle/>
            <a:p>
              <a:pPr algn="ctr"/>
              <a:endParaRPr lang="en-GB">
                <a:solidFill>
                  <a:prstClr val="black"/>
                </a:solidFill>
              </a:endParaRPr>
            </a:p>
          </p:txBody>
        </p:sp>
      </p:grpSp>
      <p:sp>
        <p:nvSpPr>
          <p:cNvPr id="38928" name="Rectangle 16"/>
          <p:cNvSpPr>
            <a:spLocks noChangeArrowheads="1"/>
          </p:cNvSpPr>
          <p:nvPr/>
        </p:nvSpPr>
        <p:spPr bwMode="auto">
          <a:xfrm>
            <a:off x="1357290" y="3571876"/>
            <a:ext cx="2705100" cy="2786062"/>
          </a:xfrm>
          <a:prstGeom prst="rect">
            <a:avLst/>
          </a:prstGeom>
          <a:solidFill>
            <a:srgbClr val="AB34E3"/>
          </a:solidFill>
          <a:ln w="9525">
            <a:noFill/>
            <a:prstDash val="dash"/>
            <a:miter lim="800000"/>
            <a:headEnd/>
            <a:tailEnd/>
          </a:ln>
          <a:effectLst/>
        </p:spPr>
        <p:txBody>
          <a:bodyPr wrap="none" anchor="ctr"/>
          <a:lstStyle/>
          <a:p>
            <a:pPr algn="ctr"/>
            <a:endParaRPr lang="en-GB">
              <a:solidFill>
                <a:prstClr val="black"/>
              </a:solidFill>
            </a:endParaRPr>
          </a:p>
        </p:txBody>
      </p:sp>
      <p:sp>
        <p:nvSpPr>
          <p:cNvPr id="38929" name="Text Box 17"/>
          <p:cNvSpPr txBox="1">
            <a:spLocks noChangeArrowheads="1"/>
          </p:cNvSpPr>
          <p:nvPr/>
        </p:nvSpPr>
        <p:spPr bwMode="auto">
          <a:xfrm>
            <a:off x="500034" y="2786058"/>
            <a:ext cx="811213" cy="304800"/>
          </a:xfrm>
          <a:prstGeom prst="rect">
            <a:avLst/>
          </a:prstGeom>
          <a:noFill/>
          <a:ln w="9525">
            <a:noFill/>
            <a:miter lim="800000"/>
            <a:headEnd/>
            <a:tailEnd/>
          </a:ln>
          <a:effectLst/>
        </p:spPr>
        <p:txBody>
          <a:bodyPr>
            <a:spAutoFit/>
          </a:bodyPr>
          <a:lstStyle/>
          <a:p>
            <a:pPr>
              <a:spcBef>
                <a:spcPct val="50000"/>
              </a:spcBef>
            </a:pPr>
            <a:r>
              <a:rPr lang="en-GB" sz="1400" dirty="0">
                <a:solidFill>
                  <a:prstClr val="black"/>
                </a:solidFill>
              </a:rPr>
              <a:t>$5.00</a:t>
            </a:r>
          </a:p>
        </p:txBody>
      </p:sp>
      <p:grpSp>
        <p:nvGrpSpPr>
          <p:cNvPr id="4" name="Group 18"/>
          <p:cNvGrpSpPr>
            <a:grpSpLocks/>
          </p:cNvGrpSpPr>
          <p:nvPr/>
        </p:nvGrpSpPr>
        <p:grpSpPr bwMode="auto">
          <a:xfrm>
            <a:off x="1357291" y="2785887"/>
            <a:ext cx="1179513" cy="3521246"/>
            <a:chOff x="855" y="1514"/>
            <a:chExt cx="743" cy="2174"/>
          </a:xfrm>
        </p:grpSpPr>
        <p:sp>
          <p:nvSpPr>
            <p:cNvPr id="38931" name="Line 19"/>
            <p:cNvSpPr>
              <a:spLocks noChangeShapeType="1"/>
            </p:cNvSpPr>
            <p:nvPr/>
          </p:nvSpPr>
          <p:spPr bwMode="auto">
            <a:xfrm>
              <a:off x="855" y="1602"/>
              <a:ext cx="693" cy="1"/>
            </a:xfrm>
            <a:prstGeom prst="line">
              <a:avLst/>
            </a:prstGeom>
            <a:noFill/>
            <a:ln w="12700">
              <a:solidFill>
                <a:schemeClr val="tx1"/>
              </a:solidFill>
              <a:prstDash val="dash"/>
              <a:round/>
              <a:headEnd/>
              <a:tailEnd/>
            </a:ln>
            <a:effectLst/>
          </p:spPr>
          <p:txBody>
            <a:bodyPr wrap="none" anchor="ctr"/>
            <a:lstStyle/>
            <a:p>
              <a:endParaRPr lang="tr-TR">
                <a:solidFill>
                  <a:prstClr val="black"/>
                </a:solidFill>
              </a:endParaRPr>
            </a:p>
          </p:txBody>
        </p:sp>
        <p:sp>
          <p:nvSpPr>
            <p:cNvPr id="38932" name="Oval 20"/>
            <p:cNvSpPr>
              <a:spLocks noChangeAspect="1" noChangeArrowheads="1"/>
            </p:cNvSpPr>
            <p:nvPr/>
          </p:nvSpPr>
          <p:spPr bwMode="auto">
            <a:xfrm>
              <a:off x="1485" y="1514"/>
              <a:ext cx="113" cy="122"/>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38933" name="Line 21"/>
            <p:cNvSpPr>
              <a:spLocks noChangeShapeType="1"/>
            </p:cNvSpPr>
            <p:nvPr/>
          </p:nvSpPr>
          <p:spPr bwMode="auto">
            <a:xfrm>
              <a:off x="1525" y="1557"/>
              <a:ext cx="0" cy="2131"/>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grpSp>
      <p:grpSp>
        <p:nvGrpSpPr>
          <p:cNvPr id="5" name="Group 22"/>
          <p:cNvGrpSpPr>
            <a:grpSpLocks/>
          </p:cNvGrpSpPr>
          <p:nvPr/>
        </p:nvGrpSpPr>
        <p:grpSpPr bwMode="auto">
          <a:xfrm>
            <a:off x="1357290" y="3429000"/>
            <a:ext cx="2840037" cy="2894013"/>
            <a:chOff x="823" y="1848"/>
            <a:chExt cx="1789" cy="1823"/>
          </a:xfrm>
        </p:grpSpPr>
        <p:sp>
          <p:nvSpPr>
            <p:cNvPr id="38935" name="Line 23"/>
            <p:cNvSpPr>
              <a:spLocks noChangeShapeType="1"/>
            </p:cNvSpPr>
            <p:nvPr/>
          </p:nvSpPr>
          <p:spPr bwMode="auto">
            <a:xfrm>
              <a:off x="823" y="1929"/>
              <a:ext cx="1715" cy="8"/>
            </a:xfrm>
            <a:prstGeom prst="line">
              <a:avLst/>
            </a:prstGeom>
            <a:noFill/>
            <a:ln w="12700">
              <a:solidFill>
                <a:schemeClr val="tx1"/>
              </a:solidFill>
              <a:prstDash val="dash"/>
              <a:round/>
              <a:headEnd/>
              <a:tailEnd/>
            </a:ln>
            <a:effectLst/>
          </p:spPr>
          <p:txBody>
            <a:bodyPr wrap="none" anchor="ctr"/>
            <a:lstStyle/>
            <a:p>
              <a:endParaRPr lang="tr-TR">
                <a:solidFill>
                  <a:prstClr val="black"/>
                </a:solidFill>
              </a:endParaRPr>
            </a:p>
          </p:txBody>
        </p:sp>
        <p:sp>
          <p:nvSpPr>
            <p:cNvPr id="38936" name="Oval 24"/>
            <p:cNvSpPr>
              <a:spLocks noChangeAspect="1" noChangeArrowheads="1"/>
            </p:cNvSpPr>
            <p:nvPr/>
          </p:nvSpPr>
          <p:spPr bwMode="auto">
            <a:xfrm>
              <a:off x="2499" y="1848"/>
              <a:ext cx="113" cy="122"/>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38937" name="Line 25"/>
            <p:cNvSpPr>
              <a:spLocks noChangeShapeType="1"/>
            </p:cNvSpPr>
            <p:nvPr/>
          </p:nvSpPr>
          <p:spPr bwMode="auto">
            <a:xfrm>
              <a:off x="2533" y="1941"/>
              <a:ext cx="8" cy="1730"/>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grpSp>
      <p:sp>
        <p:nvSpPr>
          <p:cNvPr id="38938" name="Text Box 26"/>
          <p:cNvSpPr txBox="1">
            <a:spLocks noChangeArrowheads="1"/>
          </p:cNvSpPr>
          <p:nvPr/>
        </p:nvSpPr>
        <p:spPr bwMode="auto">
          <a:xfrm>
            <a:off x="2214546" y="6286520"/>
            <a:ext cx="587375" cy="304800"/>
          </a:xfrm>
          <a:prstGeom prst="rect">
            <a:avLst/>
          </a:prstGeom>
          <a:noFill/>
          <a:ln w="9525">
            <a:noFill/>
            <a:miter lim="800000"/>
            <a:headEnd/>
            <a:tailEnd/>
          </a:ln>
          <a:effectLst/>
        </p:spPr>
        <p:txBody>
          <a:bodyPr>
            <a:spAutoFit/>
          </a:bodyPr>
          <a:lstStyle/>
          <a:p>
            <a:pPr>
              <a:spcBef>
                <a:spcPct val="50000"/>
              </a:spcBef>
            </a:pPr>
            <a:r>
              <a:rPr lang="en-GB" sz="1400" dirty="0">
                <a:solidFill>
                  <a:prstClr val="black"/>
                </a:solidFill>
              </a:rPr>
              <a:t>20</a:t>
            </a:r>
          </a:p>
        </p:txBody>
      </p:sp>
      <p:grpSp>
        <p:nvGrpSpPr>
          <p:cNvPr id="6" name="Group 27"/>
          <p:cNvGrpSpPr>
            <a:grpSpLocks/>
          </p:cNvGrpSpPr>
          <p:nvPr/>
        </p:nvGrpSpPr>
        <p:grpSpPr bwMode="auto">
          <a:xfrm>
            <a:off x="1787525" y="4549775"/>
            <a:ext cx="5114925" cy="366713"/>
            <a:chOff x="1126" y="2629"/>
            <a:chExt cx="3222" cy="231"/>
          </a:xfrm>
        </p:grpSpPr>
        <p:sp>
          <p:nvSpPr>
            <p:cNvPr id="38940" name="Text Box 28"/>
            <p:cNvSpPr txBox="1">
              <a:spLocks noChangeArrowheads="1"/>
            </p:cNvSpPr>
            <p:nvPr/>
          </p:nvSpPr>
          <p:spPr bwMode="auto">
            <a:xfrm>
              <a:off x="2948" y="2629"/>
              <a:ext cx="1400" cy="231"/>
            </a:xfrm>
            <a:prstGeom prst="rect">
              <a:avLst/>
            </a:prstGeom>
            <a:noFill/>
            <a:ln w="9525">
              <a:noFill/>
              <a:miter lim="800000"/>
              <a:headEnd/>
              <a:tailEnd/>
            </a:ln>
            <a:effectLst/>
          </p:spPr>
          <p:txBody>
            <a:bodyPr>
              <a:spAutoFit/>
            </a:bodyPr>
            <a:lstStyle/>
            <a:p>
              <a:pPr>
                <a:spcBef>
                  <a:spcPct val="50000"/>
                </a:spcBef>
              </a:pPr>
              <a:r>
                <a:rPr lang="en-GB">
                  <a:solidFill>
                    <a:prstClr val="black"/>
                  </a:solidFill>
                </a:rPr>
                <a:t>Revenue = $100</a:t>
              </a:r>
            </a:p>
          </p:txBody>
        </p:sp>
        <p:sp>
          <p:nvSpPr>
            <p:cNvPr id="38941" name="Line 29"/>
            <p:cNvSpPr>
              <a:spLocks noChangeShapeType="1"/>
            </p:cNvSpPr>
            <p:nvPr/>
          </p:nvSpPr>
          <p:spPr bwMode="auto">
            <a:xfrm flipH="1">
              <a:off x="1126" y="2741"/>
              <a:ext cx="1852" cy="15"/>
            </a:xfrm>
            <a:prstGeom prst="line">
              <a:avLst/>
            </a:prstGeom>
            <a:noFill/>
            <a:ln w="9525">
              <a:solidFill>
                <a:schemeClr val="tx1"/>
              </a:solidFill>
              <a:round/>
              <a:headEnd/>
              <a:tailEnd/>
            </a:ln>
            <a:effectLst/>
          </p:spPr>
          <p:txBody>
            <a:bodyPr wrap="none" anchor="ctr"/>
            <a:lstStyle/>
            <a:p>
              <a:endParaRPr lang="tr-TR">
                <a:solidFill>
                  <a:prstClr val="black"/>
                </a:solidFill>
              </a:endParaRPr>
            </a:p>
          </p:txBody>
        </p:sp>
      </p:grpSp>
      <p:grpSp>
        <p:nvGrpSpPr>
          <p:cNvPr id="7" name="Group 30"/>
          <p:cNvGrpSpPr>
            <a:grpSpLocks/>
          </p:cNvGrpSpPr>
          <p:nvPr/>
        </p:nvGrpSpPr>
        <p:grpSpPr bwMode="auto">
          <a:xfrm>
            <a:off x="2571751" y="5429249"/>
            <a:ext cx="4365626" cy="366712"/>
            <a:chOff x="1318" y="3398"/>
            <a:chExt cx="2750" cy="231"/>
          </a:xfrm>
        </p:grpSpPr>
        <p:sp>
          <p:nvSpPr>
            <p:cNvPr id="38943" name="Text Box 31"/>
            <p:cNvSpPr txBox="1">
              <a:spLocks noChangeArrowheads="1"/>
            </p:cNvSpPr>
            <p:nvPr/>
          </p:nvSpPr>
          <p:spPr bwMode="auto">
            <a:xfrm>
              <a:off x="2668" y="3398"/>
              <a:ext cx="1400" cy="231"/>
            </a:xfrm>
            <a:prstGeom prst="rect">
              <a:avLst/>
            </a:prstGeom>
            <a:noFill/>
            <a:ln w="9525">
              <a:noFill/>
              <a:miter lim="800000"/>
              <a:headEnd/>
              <a:tailEnd/>
            </a:ln>
            <a:effectLst/>
          </p:spPr>
          <p:txBody>
            <a:bodyPr>
              <a:spAutoFit/>
            </a:bodyPr>
            <a:lstStyle/>
            <a:p>
              <a:pPr>
                <a:spcBef>
                  <a:spcPct val="50000"/>
                </a:spcBef>
              </a:pPr>
              <a:r>
                <a:rPr lang="en-GB" dirty="0">
                  <a:solidFill>
                    <a:prstClr val="black"/>
                  </a:solidFill>
                </a:rPr>
                <a:t>Revenue = $200</a:t>
              </a:r>
            </a:p>
          </p:txBody>
        </p:sp>
        <p:sp>
          <p:nvSpPr>
            <p:cNvPr id="38944" name="Line 32"/>
            <p:cNvSpPr>
              <a:spLocks noChangeShapeType="1"/>
            </p:cNvSpPr>
            <p:nvPr/>
          </p:nvSpPr>
          <p:spPr bwMode="auto">
            <a:xfrm flipH="1">
              <a:off x="1318" y="3488"/>
              <a:ext cx="1378" cy="8"/>
            </a:xfrm>
            <a:prstGeom prst="line">
              <a:avLst/>
            </a:prstGeom>
            <a:noFill/>
            <a:ln w="9525">
              <a:solidFill>
                <a:schemeClr val="tx1"/>
              </a:solidFill>
              <a:round/>
              <a:headEnd/>
              <a:tailEnd/>
            </a:ln>
            <a:effectLst/>
          </p:spPr>
          <p:txBody>
            <a:bodyPr wrap="none" anchor="ctr"/>
            <a:lstStyle/>
            <a:p>
              <a:endParaRPr lang="tr-TR">
                <a:solidFill>
                  <a:prstClr val="black"/>
                </a:solidFill>
              </a:endParaRPr>
            </a:p>
          </p:txBody>
        </p:sp>
      </p:grpSp>
      <p:grpSp>
        <p:nvGrpSpPr>
          <p:cNvPr id="8" name="Group 33"/>
          <p:cNvGrpSpPr>
            <a:grpSpLocks/>
          </p:cNvGrpSpPr>
          <p:nvPr/>
        </p:nvGrpSpPr>
        <p:grpSpPr bwMode="auto">
          <a:xfrm>
            <a:off x="857250" y="3071814"/>
            <a:ext cx="2986088" cy="3357563"/>
            <a:chOff x="540" y="1935"/>
            <a:chExt cx="1881" cy="2115"/>
          </a:xfrm>
        </p:grpSpPr>
        <p:sp>
          <p:nvSpPr>
            <p:cNvPr id="38946" name="Line 34"/>
            <p:cNvSpPr>
              <a:spLocks noChangeShapeType="1"/>
            </p:cNvSpPr>
            <p:nvPr/>
          </p:nvSpPr>
          <p:spPr bwMode="auto">
            <a:xfrm flipV="1">
              <a:off x="540" y="1935"/>
              <a:ext cx="0" cy="223"/>
            </a:xfrm>
            <a:prstGeom prst="line">
              <a:avLst/>
            </a:prstGeom>
            <a:noFill/>
            <a:ln w="9525">
              <a:solidFill>
                <a:schemeClr val="tx1"/>
              </a:solidFill>
              <a:round/>
              <a:headEnd/>
              <a:tailEnd type="triangle" w="med" len="med"/>
            </a:ln>
            <a:effectLst/>
          </p:spPr>
          <p:txBody>
            <a:bodyPr wrap="none" anchor="ctr"/>
            <a:lstStyle/>
            <a:p>
              <a:endParaRPr lang="tr-TR">
                <a:solidFill>
                  <a:prstClr val="black"/>
                </a:solidFill>
              </a:endParaRPr>
            </a:p>
          </p:txBody>
        </p:sp>
        <p:sp>
          <p:nvSpPr>
            <p:cNvPr id="38947" name="Line 35"/>
            <p:cNvSpPr>
              <a:spLocks noChangeShapeType="1"/>
            </p:cNvSpPr>
            <p:nvPr/>
          </p:nvSpPr>
          <p:spPr bwMode="auto">
            <a:xfrm flipH="1">
              <a:off x="1665" y="4050"/>
              <a:ext cx="756" cy="0"/>
            </a:xfrm>
            <a:prstGeom prst="line">
              <a:avLst/>
            </a:prstGeom>
            <a:noFill/>
            <a:ln w="9525">
              <a:solidFill>
                <a:schemeClr val="tx1"/>
              </a:solidFill>
              <a:round/>
              <a:headEnd/>
              <a:tailEnd type="triangle" w="med" len="med"/>
            </a:ln>
            <a:effectLst/>
          </p:spPr>
          <p:txBody>
            <a:bodyPr wrap="none" anchor="ctr"/>
            <a:lstStyle/>
            <a:p>
              <a:endParaRPr lang="tr-TR">
                <a:solidFill>
                  <a:prstClr val="black"/>
                </a:solidFill>
              </a:endParaRPr>
            </a:p>
          </p:txBody>
        </p:sp>
      </p:grpSp>
      <p:sp>
        <p:nvSpPr>
          <p:cNvPr id="38949" name="Rectangle 37"/>
          <p:cNvSpPr>
            <a:spLocks noGrp="1" noChangeArrowheads="1"/>
          </p:cNvSpPr>
          <p:nvPr>
            <p:ph type="title"/>
          </p:nvPr>
        </p:nvSpPr>
        <p:spPr>
          <a:xfrm>
            <a:off x="914400" y="274638"/>
            <a:ext cx="7772400" cy="1011222"/>
          </a:xfrm>
          <a:noFill/>
          <a:ln/>
          <a:effectLst/>
        </p:spPr>
        <p:txBody>
          <a:bodyPr>
            <a:normAutofit/>
          </a:bodyPr>
          <a:lstStyle/>
          <a:p>
            <a:pPr algn="ctr"/>
            <a:r>
              <a:rPr lang="en-US" sz="2800" dirty="0"/>
              <a:t>Elastic Demand: How does total revenue change when prices change?</a:t>
            </a:r>
            <a:endParaRPr lang="en-US" sz="2800" dirty="0">
              <a:solidFill>
                <a:srgbClr val="720E3E"/>
              </a:solidFill>
              <a:effectLst>
                <a:outerShdw blurRad="38100" dist="38100" dir="2700000" algn="tl">
                  <a:srgbClr val="000000"/>
                </a:outerShdw>
              </a:effectLst>
            </a:endParaRPr>
          </a:p>
        </p:txBody>
      </p:sp>
      <p:sp>
        <p:nvSpPr>
          <p:cNvPr id="36" name="Rectangle 35"/>
          <p:cNvSpPr/>
          <p:nvPr/>
        </p:nvSpPr>
        <p:spPr>
          <a:xfrm>
            <a:off x="642910" y="1428736"/>
            <a:ext cx="8215370" cy="646331"/>
          </a:xfrm>
          <a:prstGeom prst="rect">
            <a:avLst/>
          </a:prstGeom>
          <a:ln>
            <a:solidFill>
              <a:schemeClr val="accent1"/>
            </a:solidFill>
          </a:ln>
        </p:spPr>
        <p:txBody>
          <a:bodyPr wrap="square">
            <a:spAutoFit/>
          </a:bodyPr>
          <a:lstStyle/>
          <a:p>
            <a:r>
              <a:rPr lang="en-US" dirty="0">
                <a:solidFill>
                  <a:prstClr val="black"/>
                </a:solidFill>
              </a:rPr>
              <a:t>With an elastic demand curve, an increase in the price leads to a decrease in quantity demanded that is proportionately larger. Thus, </a:t>
            </a:r>
            <a:r>
              <a:rPr lang="en-US" i="1" dirty="0">
                <a:solidFill>
                  <a:srgbClr val="920DA9"/>
                </a:solidFill>
              </a:rPr>
              <a:t>total revenue decreases when price increases</a:t>
            </a:r>
            <a:r>
              <a:rPr lang="en-US" i="1" dirty="0">
                <a:solidFill>
                  <a:prstClr val="black"/>
                </a:solidFill>
              </a:rPr>
              <a:t>.</a:t>
            </a:r>
          </a:p>
        </p:txBody>
      </p:sp>
    </p:spTree>
    <p:extLst>
      <p:ext uri="{BB962C8B-B14F-4D97-AF65-F5344CB8AC3E}">
        <p14:creationId xmlns:p14="http://schemas.microsoft.com/office/powerpoint/2010/main" val="144243433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685800" y="1295400"/>
            <a:ext cx="7772400" cy="3919550"/>
          </a:xfrm>
        </p:spPr>
        <p:txBody>
          <a:bodyPr>
            <a:normAutofit/>
          </a:bodyPr>
          <a:lstStyle/>
          <a:p>
            <a:r>
              <a:rPr lang="en-US" sz="2400" dirty="0"/>
              <a:t>If demand is elastic at P = P</a:t>
            </a:r>
            <a:r>
              <a:rPr lang="en-US" sz="2400" baseline="30000" dirty="0"/>
              <a:t>o</a:t>
            </a:r>
            <a:r>
              <a:rPr lang="en-US" sz="2400" dirty="0"/>
              <a:t>, a small  increase in price leads to a decrease in total revenue.</a:t>
            </a:r>
          </a:p>
          <a:p>
            <a:r>
              <a:rPr lang="en-US" sz="2400" dirty="0"/>
              <a:t>This is so because a 1% increase in price leads to a more than 1% decrease in quantity demanded</a:t>
            </a:r>
            <a:r>
              <a:rPr lang="en-US" sz="2400" i="1" dirty="0"/>
              <a:t>.</a:t>
            </a:r>
          </a:p>
          <a:p>
            <a:r>
              <a:rPr lang="en-US" sz="2400" dirty="0"/>
              <a:t>If demand is inelastic at P = P</a:t>
            </a:r>
            <a:r>
              <a:rPr lang="en-US" sz="2400" baseline="30000" dirty="0"/>
              <a:t>o</a:t>
            </a:r>
            <a:r>
              <a:rPr lang="en-US" sz="2400" dirty="0"/>
              <a:t>, a small increase in price leads to an increase in total revenue.</a:t>
            </a:r>
          </a:p>
          <a:p>
            <a:r>
              <a:rPr lang="en-US" sz="2400" dirty="0"/>
              <a:t>This is so because a 1% increase in price leads to a less than 1% decrease in quantity demanded</a:t>
            </a:r>
            <a:r>
              <a:rPr lang="en-US" sz="2400" i="1" dirty="0"/>
              <a:t>.</a:t>
            </a:r>
          </a:p>
        </p:txBody>
      </p:sp>
      <p:sp>
        <p:nvSpPr>
          <p:cNvPr id="69635" name="Rectangle 3"/>
          <p:cNvSpPr>
            <a:spLocks noGrp="1" noChangeArrowheads="1"/>
          </p:cNvSpPr>
          <p:nvPr>
            <p:ph type="title"/>
          </p:nvPr>
        </p:nvSpPr>
        <p:spPr>
          <a:noFill/>
          <a:ln/>
          <a:effectLst/>
        </p:spPr>
        <p:txBody>
          <a:bodyPr/>
          <a:lstStyle/>
          <a:p>
            <a:pPr algn="ctr"/>
            <a:r>
              <a:rPr lang="en-US" sz="2800" dirty="0">
                <a:solidFill>
                  <a:srgbClr val="FF0000"/>
                </a:solidFill>
              </a:rPr>
              <a:t>Elasticity and Total Revenue</a:t>
            </a:r>
          </a:p>
        </p:txBody>
      </p:sp>
    </p:spTree>
    <p:extLst>
      <p:ext uri="{BB962C8B-B14F-4D97-AF65-F5344CB8AC3E}">
        <p14:creationId xmlns:p14="http://schemas.microsoft.com/office/powerpoint/2010/main" val="132879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Effect transition="in" filter="wipe(left)">
                                      <p:cBhvr>
                                        <p:cTn id="7" dur="1000"/>
                                        <p:tgtEl>
                                          <p:spTgt spid="696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4">
                                            <p:txEl>
                                              <p:pRg st="1" end="1"/>
                                            </p:txEl>
                                          </p:spTgt>
                                        </p:tgtEl>
                                        <p:attrNameLst>
                                          <p:attrName>style.visibility</p:attrName>
                                        </p:attrNameLst>
                                      </p:cBhvr>
                                      <p:to>
                                        <p:strVal val="visible"/>
                                      </p:to>
                                    </p:set>
                                    <p:animEffect transition="in" filter="wipe(left)">
                                      <p:cBhvr>
                                        <p:cTn id="12" dur="1000"/>
                                        <p:tgtEl>
                                          <p:spTgt spid="696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4">
                                            <p:txEl>
                                              <p:pRg st="2" end="2"/>
                                            </p:txEl>
                                          </p:spTgt>
                                        </p:tgtEl>
                                        <p:attrNameLst>
                                          <p:attrName>style.visibility</p:attrName>
                                        </p:attrNameLst>
                                      </p:cBhvr>
                                      <p:to>
                                        <p:strVal val="visible"/>
                                      </p:to>
                                    </p:set>
                                    <p:animEffect transition="in" filter="wipe(left)">
                                      <p:cBhvr>
                                        <p:cTn id="17" dur="1000"/>
                                        <p:tgtEl>
                                          <p:spTgt spid="696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634">
                                            <p:txEl>
                                              <p:pRg st="3" end="3"/>
                                            </p:txEl>
                                          </p:spTgt>
                                        </p:tgtEl>
                                        <p:attrNameLst>
                                          <p:attrName>style.visibility</p:attrName>
                                        </p:attrNameLst>
                                      </p:cBhvr>
                                      <p:to>
                                        <p:strVal val="visible"/>
                                      </p:to>
                                    </p:set>
                                    <p:animEffect transition="in" filter="wipe(left)">
                                      <p:cBhvr>
                                        <p:cTn id="22" dur="1000"/>
                                        <p:tgtEl>
                                          <p:spTgt spid="696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bldLvl="4"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914400"/>
            <a:ext cx="8229600" cy="685800"/>
          </a:xfrm>
        </p:spPr>
        <p:txBody>
          <a:bodyPr>
            <a:noAutofit/>
          </a:bodyPr>
          <a:lstStyle/>
          <a:p>
            <a:r>
              <a:rPr lang="en-US" sz="2800" dirty="0"/>
              <a:t>Relationship Between Elasticity and Total Revenue</a:t>
            </a:r>
          </a:p>
        </p:txBody>
      </p:sp>
      <p:graphicFrame>
        <p:nvGraphicFramePr>
          <p:cNvPr id="18452" name="Group 20"/>
          <p:cNvGraphicFramePr>
            <a:graphicFrameLocks noGrp="1"/>
          </p:cNvGraphicFramePr>
          <p:nvPr>
            <p:ph idx="4294967295"/>
          </p:nvPr>
        </p:nvGraphicFramePr>
        <p:xfrm>
          <a:off x="381000" y="2133600"/>
          <a:ext cx="8153400" cy="3276600"/>
        </p:xfrm>
        <a:graphic>
          <a:graphicData uri="http://schemas.openxmlformats.org/drawingml/2006/table">
            <a:tbl>
              <a:tblPr/>
              <a:tblGrid>
                <a:gridCol w="3124200">
                  <a:extLst>
                    <a:ext uri="{9D8B030D-6E8A-4147-A177-3AD203B41FA5}">
                      <a16:colId xmlns="" xmlns:a16="http://schemas.microsoft.com/office/drawing/2014/main" val="20000"/>
                    </a:ext>
                  </a:extLst>
                </a:gridCol>
                <a:gridCol w="2590800">
                  <a:extLst>
                    <a:ext uri="{9D8B030D-6E8A-4147-A177-3AD203B41FA5}">
                      <a16:colId xmlns="" xmlns:a16="http://schemas.microsoft.com/office/drawing/2014/main" val="20001"/>
                    </a:ext>
                  </a:extLst>
                </a:gridCol>
                <a:gridCol w="2438400">
                  <a:extLst>
                    <a:ext uri="{9D8B030D-6E8A-4147-A177-3AD203B41FA5}">
                      <a16:colId xmlns="" xmlns:a16="http://schemas.microsoft.com/office/drawing/2014/main" val="20002"/>
                    </a:ext>
                  </a:extLst>
                </a:gridCol>
              </a:tblGrid>
              <a:tr h="819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2400" b="1" i="0" u="none" strike="noStrike" cap="none" normalizeH="0" baseline="0" dirty="0">
                        <a:ln>
                          <a:noFill/>
                        </a:ln>
                        <a:solidFill>
                          <a:srgbClr val="FFFFFF"/>
                        </a:solidFill>
                        <a:effectLst/>
                        <a:latin typeface="+mj-lt"/>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38393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FFFFFF"/>
                          </a:solidFill>
                          <a:effectLst/>
                          <a:latin typeface="+mj-lt"/>
                        </a:rPr>
                        <a:t>Price Rise</a:t>
                      </a:r>
                    </a:p>
                  </a:txBody>
                  <a:tcPr anchor="ct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38393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FFFFFF"/>
                          </a:solidFill>
                          <a:effectLst/>
                          <a:latin typeface="+mj-lt"/>
                        </a:rPr>
                        <a:t>Price Decline</a:t>
                      </a:r>
                    </a:p>
                  </a:txBody>
                  <a:tcPr anchor="ct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38393E"/>
                    </a:solidFill>
                  </a:tcPr>
                </a:tc>
                <a:extLst>
                  <a:ext uri="{0D108BD9-81ED-4DB2-BD59-A6C34878D82A}">
                    <a16:rowId xmlns="" xmlns:a16="http://schemas.microsoft.com/office/drawing/2014/main" val="10000"/>
                  </a:ext>
                </a:extLst>
              </a:tr>
              <a:tr h="819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mj-lt"/>
                        </a:rPr>
                        <a:t>Elastic (E</a:t>
                      </a:r>
                      <a:r>
                        <a:rPr kumimoji="0" lang="en-US" sz="2400" b="1" i="0" u="none" strike="noStrike" cap="none" normalizeH="0" baseline="-25000" dirty="0">
                          <a:ln>
                            <a:noFill/>
                          </a:ln>
                          <a:solidFill>
                            <a:schemeClr val="bg1"/>
                          </a:solidFill>
                          <a:effectLst/>
                          <a:latin typeface="+mj-lt"/>
                        </a:rPr>
                        <a:t>P</a:t>
                      </a:r>
                      <a:r>
                        <a:rPr kumimoji="0" lang="en-US" sz="2400" b="1" i="0" u="none" strike="noStrike" cap="none" normalizeH="0" baseline="0" dirty="0">
                          <a:ln>
                            <a:noFill/>
                          </a:ln>
                          <a:solidFill>
                            <a:schemeClr val="bg1"/>
                          </a:solidFill>
                          <a:effectLst/>
                          <a:latin typeface="+mj-lt"/>
                        </a:rPr>
                        <a:t> &gt; 1)</a:t>
                      </a:r>
                    </a:p>
                  </a:txBody>
                  <a:tcPr anchor="ct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38393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rPr>
                        <a:t>TR decreases</a:t>
                      </a:r>
                    </a:p>
                  </a:txBody>
                  <a:tcPr anchor="ct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mj-lt"/>
                        </a:rPr>
                        <a:t>TR increases</a:t>
                      </a:r>
                    </a:p>
                  </a:txBody>
                  <a:tcPr anchor="ct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 xmlns:a16="http://schemas.microsoft.com/office/drawing/2014/main" val="10001"/>
                  </a:ext>
                </a:extLst>
              </a:tr>
              <a:tr h="819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mj-lt"/>
                        </a:rPr>
                        <a:t>Unit Elastic (E</a:t>
                      </a:r>
                      <a:r>
                        <a:rPr kumimoji="0" lang="en-US" sz="2400" b="1" i="0" u="none" strike="noStrike" cap="none" normalizeH="0" baseline="-25000" dirty="0">
                          <a:ln>
                            <a:noFill/>
                          </a:ln>
                          <a:solidFill>
                            <a:schemeClr val="bg1"/>
                          </a:solidFill>
                          <a:effectLst/>
                          <a:latin typeface="+mj-lt"/>
                        </a:rPr>
                        <a:t>P</a:t>
                      </a:r>
                      <a:r>
                        <a:rPr kumimoji="0" lang="en-US" sz="2400" b="1" i="0" u="none" strike="noStrike" cap="none" normalizeH="0" baseline="0" dirty="0">
                          <a:ln>
                            <a:noFill/>
                          </a:ln>
                          <a:solidFill>
                            <a:schemeClr val="bg1"/>
                          </a:solidFill>
                          <a:effectLst/>
                          <a:latin typeface="+mj-lt"/>
                        </a:rPr>
                        <a:t> = 1)</a:t>
                      </a:r>
                    </a:p>
                  </a:txBody>
                  <a:tcPr anchor="ctr" horzOverflow="overflow">
                    <a:lnL>
                      <a:noFill/>
                    </a:lnL>
                    <a:lnR>
                      <a:noFill/>
                    </a:lnR>
                    <a:lnT>
                      <a:noFill/>
                    </a:lnT>
                    <a:lnB>
                      <a:noFill/>
                    </a:lnB>
                    <a:lnTlToBr>
                      <a:noFill/>
                    </a:lnTlToBr>
                    <a:lnBlToTr>
                      <a:noFill/>
                    </a:lnBlToTr>
                    <a:solidFill>
                      <a:srgbClr val="38393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rPr>
                        <a:t>TR constant</a:t>
                      </a:r>
                    </a:p>
                  </a:txBody>
                  <a:tcPr anchor="ct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mj-lt"/>
                        </a:rPr>
                        <a:t>TR constant</a:t>
                      </a:r>
                    </a:p>
                  </a:txBody>
                  <a:tcPr anchor="ctr" horzOverflow="overflow">
                    <a:lnL>
                      <a:noFill/>
                    </a:lnL>
                    <a:lnR>
                      <a:noFill/>
                    </a:lnR>
                    <a:lnT>
                      <a:noFill/>
                    </a:lnT>
                    <a:lnB>
                      <a:noFill/>
                    </a:lnB>
                    <a:lnTlToBr>
                      <a:noFill/>
                    </a:lnTlToBr>
                    <a:lnBlToTr>
                      <a:noFill/>
                    </a:lnBlToTr>
                    <a:solidFill>
                      <a:schemeClr val="bg1"/>
                    </a:solidFill>
                  </a:tcPr>
                </a:tc>
                <a:extLst>
                  <a:ext uri="{0D108BD9-81ED-4DB2-BD59-A6C34878D82A}">
                    <a16:rowId xmlns="" xmlns:a16="http://schemas.microsoft.com/office/drawing/2014/main" val="10002"/>
                  </a:ext>
                </a:extLst>
              </a:tr>
              <a:tr h="819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mj-lt"/>
                        </a:rPr>
                        <a:t>Inelastic (E</a:t>
                      </a:r>
                      <a:r>
                        <a:rPr kumimoji="0" lang="en-US" sz="2400" b="1" i="0" u="none" strike="noStrike" cap="none" normalizeH="0" baseline="-25000" dirty="0">
                          <a:ln>
                            <a:noFill/>
                          </a:ln>
                          <a:solidFill>
                            <a:schemeClr val="bg1"/>
                          </a:solidFill>
                          <a:effectLst/>
                          <a:latin typeface="+mj-lt"/>
                        </a:rPr>
                        <a:t>P</a:t>
                      </a:r>
                      <a:r>
                        <a:rPr kumimoji="0" lang="en-US" sz="2400" b="1" i="0" u="none" strike="noStrike" cap="none" normalizeH="0" baseline="0" dirty="0">
                          <a:ln>
                            <a:noFill/>
                          </a:ln>
                          <a:solidFill>
                            <a:schemeClr val="bg1"/>
                          </a:solidFill>
                          <a:effectLst/>
                          <a:latin typeface="+mj-lt"/>
                        </a:rPr>
                        <a:t> &lt; 1)</a:t>
                      </a:r>
                    </a:p>
                  </a:txBody>
                  <a:tcPr anchor="ct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38393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rPr>
                        <a:t>TR increases</a:t>
                      </a:r>
                    </a:p>
                  </a:txBody>
                  <a:tcPr anchor="ct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rPr>
                        <a:t>TR decreases</a:t>
                      </a:r>
                    </a:p>
                  </a:txBody>
                  <a:tcPr anchor="ct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 xmlns:a16="http://schemas.microsoft.com/office/drawing/2014/main" val="10003"/>
                  </a:ext>
                </a:extLst>
              </a:tr>
            </a:tbl>
          </a:graphicData>
        </a:graphic>
      </p:graphicFrame>
      <p:sp>
        <p:nvSpPr>
          <p:cNvPr id="18451" name="Rectangle 4"/>
          <p:cNvSpPr>
            <a:spLocks noChangeArrowheads="1"/>
          </p:cNvSpPr>
          <p:nvPr/>
        </p:nvSpPr>
        <p:spPr bwMode="auto">
          <a:xfrm>
            <a:off x="7162800" y="6324600"/>
            <a:ext cx="1905000" cy="457200"/>
          </a:xfrm>
          <a:prstGeom prst="rect">
            <a:avLst/>
          </a:prstGeom>
          <a:noFill/>
          <a:ln w="9525">
            <a:noFill/>
            <a:miter lim="800000"/>
            <a:headEnd/>
            <a:tailEnd/>
          </a:ln>
        </p:spPr>
        <p:txBody>
          <a:bodyPr anchor="b"/>
          <a:lstStyle/>
          <a:p>
            <a:pPr algn="r"/>
            <a:r>
              <a:rPr lang="en-US" sz="1200">
                <a:solidFill>
                  <a:prstClr val="black"/>
                </a:solidFill>
                <a:latin typeface="Times New Roman" pitchFamily="18" charset="0"/>
              </a:rPr>
              <a:t>7-</a:t>
            </a:r>
            <a:fld id="{566EC42C-81CF-418F-983C-891D04E87F8B}" type="slidenum">
              <a:rPr lang="en-US" sz="1200">
                <a:solidFill>
                  <a:prstClr val="black"/>
                </a:solidFill>
                <a:latin typeface="Times New Roman" pitchFamily="18" charset="0"/>
              </a:rPr>
              <a:pPr algn="r"/>
              <a:t>15</a:t>
            </a:fld>
            <a:endParaRPr lang="en-US" sz="1200">
              <a:solidFill>
                <a:prstClr val="black"/>
              </a:solidFill>
              <a:latin typeface="Times New Roman" pitchFamily="18" charset="0"/>
            </a:endParaRPr>
          </a:p>
        </p:txBody>
      </p:sp>
    </p:spTree>
    <p:extLst>
      <p:ext uri="{BB962C8B-B14F-4D97-AF65-F5344CB8AC3E}">
        <p14:creationId xmlns:p14="http://schemas.microsoft.com/office/powerpoint/2010/main" val="33699437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1319213" y="1304925"/>
            <a:ext cx="7134225" cy="4535488"/>
          </a:xfrm>
          <a:prstGeom prst="rect">
            <a:avLst/>
          </a:prstGeom>
          <a:solidFill>
            <a:schemeClr val="bg1"/>
          </a:solidFill>
          <a:ln w="9525">
            <a:solidFill>
              <a:schemeClr val="tx1"/>
            </a:solidFill>
            <a:miter lim="800000"/>
            <a:headEnd/>
            <a:tailEnd/>
          </a:ln>
          <a:effectLst/>
        </p:spPr>
        <p:txBody>
          <a:bodyPr wrap="none" anchor="ctr"/>
          <a:lstStyle/>
          <a:p>
            <a:endParaRPr lang="tr-TR">
              <a:solidFill>
                <a:prstClr val="black"/>
              </a:solidFill>
            </a:endParaRPr>
          </a:p>
        </p:txBody>
      </p:sp>
      <p:sp>
        <p:nvSpPr>
          <p:cNvPr id="40964" name="Text Box 4"/>
          <p:cNvSpPr txBox="1">
            <a:spLocks noChangeArrowheads="1"/>
          </p:cNvSpPr>
          <p:nvPr/>
        </p:nvSpPr>
        <p:spPr bwMode="auto">
          <a:xfrm>
            <a:off x="696913" y="1158875"/>
            <a:ext cx="573087" cy="274638"/>
          </a:xfrm>
          <a:prstGeom prst="rect">
            <a:avLst/>
          </a:prstGeom>
          <a:noFill/>
          <a:ln w="9525">
            <a:noFill/>
            <a:miter lim="800000"/>
            <a:headEnd/>
            <a:tailEnd/>
          </a:ln>
          <a:effectLst/>
        </p:spPr>
        <p:txBody>
          <a:bodyPr>
            <a:spAutoFit/>
          </a:bodyPr>
          <a:lstStyle/>
          <a:p>
            <a:pPr>
              <a:spcBef>
                <a:spcPct val="50000"/>
              </a:spcBef>
            </a:pPr>
            <a:r>
              <a:rPr lang="en-GB" sz="1200" b="1">
                <a:solidFill>
                  <a:prstClr val="black"/>
                </a:solidFill>
              </a:rPr>
              <a:t>Price</a:t>
            </a:r>
          </a:p>
        </p:txBody>
      </p:sp>
      <p:sp>
        <p:nvSpPr>
          <p:cNvPr id="40965" name="Text Box 5"/>
          <p:cNvSpPr txBox="1">
            <a:spLocks noChangeArrowheads="1"/>
          </p:cNvSpPr>
          <p:nvPr/>
        </p:nvSpPr>
        <p:spPr bwMode="auto">
          <a:xfrm>
            <a:off x="7712075" y="5894388"/>
            <a:ext cx="871538" cy="274637"/>
          </a:xfrm>
          <a:prstGeom prst="rect">
            <a:avLst/>
          </a:prstGeom>
          <a:noFill/>
          <a:ln w="9525">
            <a:noFill/>
            <a:miter lim="800000"/>
            <a:headEnd/>
            <a:tailEnd/>
          </a:ln>
          <a:effectLst/>
        </p:spPr>
        <p:txBody>
          <a:bodyPr>
            <a:spAutoFit/>
          </a:bodyPr>
          <a:lstStyle/>
          <a:p>
            <a:pPr>
              <a:spcBef>
                <a:spcPct val="50000"/>
              </a:spcBef>
            </a:pPr>
            <a:r>
              <a:rPr lang="en-GB" sz="1200" b="1">
                <a:solidFill>
                  <a:prstClr val="black"/>
                </a:solidFill>
              </a:rPr>
              <a:t>Quantity</a:t>
            </a:r>
          </a:p>
        </p:txBody>
      </p:sp>
      <p:sp>
        <p:nvSpPr>
          <p:cNvPr id="40967" name="Line 7"/>
          <p:cNvSpPr>
            <a:spLocks noChangeShapeType="1"/>
          </p:cNvSpPr>
          <p:nvPr/>
        </p:nvSpPr>
        <p:spPr bwMode="auto">
          <a:xfrm>
            <a:off x="1306513" y="1593850"/>
            <a:ext cx="6069012" cy="4256088"/>
          </a:xfrm>
          <a:prstGeom prst="line">
            <a:avLst/>
          </a:prstGeom>
          <a:noFill/>
          <a:ln w="76200">
            <a:solidFill>
              <a:schemeClr val="accent2"/>
            </a:solidFill>
            <a:round/>
            <a:headEnd/>
            <a:tailEnd/>
          </a:ln>
          <a:effectLst/>
        </p:spPr>
        <p:txBody>
          <a:bodyPr wrap="none" anchor="ctr"/>
          <a:lstStyle/>
          <a:p>
            <a:endParaRPr lang="tr-TR">
              <a:solidFill>
                <a:prstClr val="black"/>
              </a:solidFill>
            </a:endParaRPr>
          </a:p>
        </p:txBody>
      </p:sp>
      <p:sp>
        <p:nvSpPr>
          <p:cNvPr id="40968" name="Line 8"/>
          <p:cNvSpPr>
            <a:spLocks noChangeShapeType="1"/>
          </p:cNvSpPr>
          <p:nvPr/>
        </p:nvSpPr>
        <p:spPr bwMode="auto">
          <a:xfrm>
            <a:off x="2100263" y="2192338"/>
            <a:ext cx="0" cy="3670300"/>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69" name="Text Box 9"/>
          <p:cNvSpPr txBox="1">
            <a:spLocks noChangeArrowheads="1"/>
          </p:cNvSpPr>
          <p:nvPr/>
        </p:nvSpPr>
        <p:spPr bwMode="auto">
          <a:xfrm>
            <a:off x="1874838" y="5919788"/>
            <a:ext cx="3810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2</a:t>
            </a:r>
          </a:p>
        </p:txBody>
      </p:sp>
      <p:sp>
        <p:nvSpPr>
          <p:cNvPr id="40970" name="Line 10"/>
          <p:cNvSpPr>
            <a:spLocks noChangeShapeType="1"/>
          </p:cNvSpPr>
          <p:nvPr/>
        </p:nvSpPr>
        <p:spPr bwMode="auto">
          <a:xfrm>
            <a:off x="2955925" y="2838450"/>
            <a:ext cx="0" cy="3001963"/>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71" name="Text Box 11"/>
          <p:cNvSpPr txBox="1">
            <a:spLocks noChangeArrowheads="1"/>
          </p:cNvSpPr>
          <p:nvPr/>
        </p:nvSpPr>
        <p:spPr bwMode="auto">
          <a:xfrm>
            <a:off x="2705100" y="5900738"/>
            <a:ext cx="3810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4</a:t>
            </a:r>
          </a:p>
        </p:txBody>
      </p:sp>
      <p:sp>
        <p:nvSpPr>
          <p:cNvPr id="40972" name="Line 12"/>
          <p:cNvSpPr>
            <a:spLocks noChangeShapeType="1"/>
          </p:cNvSpPr>
          <p:nvPr/>
        </p:nvSpPr>
        <p:spPr bwMode="auto">
          <a:xfrm>
            <a:off x="4692650" y="4010025"/>
            <a:ext cx="0" cy="1801813"/>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73" name="Line 13"/>
          <p:cNvSpPr>
            <a:spLocks noChangeShapeType="1"/>
          </p:cNvSpPr>
          <p:nvPr/>
        </p:nvSpPr>
        <p:spPr bwMode="auto">
          <a:xfrm flipH="1">
            <a:off x="5548313" y="4610100"/>
            <a:ext cx="11112" cy="1238250"/>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74" name="Line 14"/>
          <p:cNvSpPr>
            <a:spLocks noChangeShapeType="1"/>
          </p:cNvSpPr>
          <p:nvPr/>
        </p:nvSpPr>
        <p:spPr bwMode="auto">
          <a:xfrm>
            <a:off x="3811588" y="3398838"/>
            <a:ext cx="25400" cy="2462212"/>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75" name="Text Box 15"/>
          <p:cNvSpPr txBox="1">
            <a:spLocks noChangeArrowheads="1"/>
          </p:cNvSpPr>
          <p:nvPr/>
        </p:nvSpPr>
        <p:spPr bwMode="auto">
          <a:xfrm>
            <a:off x="3581400" y="5932488"/>
            <a:ext cx="3810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6</a:t>
            </a:r>
          </a:p>
        </p:txBody>
      </p:sp>
      <p:sp>
        <p:nvSpPr>
          <p:cNvPr id="40976" name="Text Box 16"/>
          <p:cNvSpPr txBox="1">
            <a:spLocks noChangeArrowheads="1"/>
          </p:cNvSpPr>
          <p:nvPr/>
        </p:nvSpPr>
        <p:spPr bwMode="auto">
          <a:xfrm>
            <a:off x="4511675" y="5938838"/>
            <a:ext cx="3810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8</a:t>
            </a:r>
          </a:p>
        </p:txBody>
      </p:sp>
      <p:sp>
        <p:nvSpPr>
          <p:cNvPr id="40977" name="Text Box 17"/>
          <p:cNvSpPr txBox="1">
            <a:spLocks noChangeArrowheads="1"/>
          </p:cNvSpPr>
          <p:nvPr/>
        </p:nvSpPr>
        <p:spPr bwMode="auto">
          <a:xfrm>
            <a:off x="5276850" y="5945188"/>
            <a:ext cx="5334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10</a:t>
            </a:r>
          </a:p>
        </p:txBody>
      </p:sp>
      <p:sp>
        <p:nvSpPr>
          <p:cNvPr id="40978" name="Text Box 18"/>
          <p:cNvSpPr txBox="1">
            <a:spLocks noChangeArrowheads="1"/>
          </p:cNvSpPr>
          <p:nvPr/>
        </p:nvSpPr>
        <p:spPr bwMode="auto">
          <a:xfrm>
            <a:off x="6094413" y="5926138"/>
            <a:ext cx="5334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12</a:t>
            </a:r>
          </a:p>
        </p:txBody>
      </p:sp>
      <p:sp>
        <p:nvSpPr>
          <p:cNvPr id="40979" name="Oval 19"/>
          <p:cNvSpPr>
            <a:spLocks noChangeAspect="1" noChangeArrowheads="1"/>
          </p:cNvSpPr>
          <p:nvPr/>
        </p:nvSpPr>
        <p:spPr bwMode="auto">
          <a:xfrm>
            <a:off x="6330950" y="5102225"/>
            <a:ext cx="193675" cy="187325"/>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40980" name="Text Box 20"/>
          <p:cNvSpPr txBox="1">
            <a:spLocks noChangeArrowheads="1"/>
          </p:cNvSpPr>
          <p:nvPr/>
        </p:nvSpPr>
        <p:spPr bwMode="auto">
          <a:xfrm>
            <a:off x="838200" y="5907088"/>
            <a:ext cx="6096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0</a:t>
            </a:r>
          </a:p>
        </p:txBody>
      </p:sp>
      <p:sp>
        <p:nvSpPr>
          <p:cNvPr id="40981" name="Text Box 21"/>
          <p:cNvSpPr txBox="1">
            <a:spLocks noChangeArrowheads="1"/>
          </p:cNvSpPr>
          <p:nvPr/>
        </p:nvSpPr>
        <p:spPr bwMode="auto">
          <a:xfrm>
            <a:off x="0" y="2046288"/>
            <a:ext cx="12192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6</a:t>
            </a:r>
          </a:p>
        </p:txBody>
      </p:sp>
      <p:sp>
        <p:nvSpPr>
          <p:cNvPr id="40982" name="Oval 22"/>
          <p:cNvSpPr>
            <a:spLocks noChangeAspect="1" noChangeArrowheads="1"/>
          </p:cNvSpPr>
          <p:nvPr/>
        </p:nvSpPr>
        <p:spPr bwMode="auto">
          <a:xfrm>
            <a:off x="2878138" y="2684463"/>
            <a:ext cx="193675" cy="187325"/>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40983" name="Line 23"/>
          <p:cNvSpPr>
            <a:spLocks noChangeShapeType="1"/>
          </p:cNvSpPr>
          <p:nvPr/>
        </p:nvSpPr>
        <p:spPr bwMode="auto">
          <a:xfrm>
            <a:off x="1325563" y="2214563"/>
            <a:ext cx="838200" cy="0"/>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84" name="Oval 24"/>
          <p:cNvSpPr>
            <a:spLocks noChangeAspect="1" noChangeArrowheads="1"/>
          </p:cNvSpPr>
          <p:nvPr/>
        </p:nvSpPr>
        <p:spPr bwMode="auto">
          <a:xfrm>
            <a:off x="2035175" y="2092325"/>
            <a:ext cx="193675" cy="187325"/>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40985" name="Text Box 25"/>
          <p:cNvSpPr txBox="1">
            <a:spLocks noChangeArrowheads="1"/>
          </p:cNvSpPr>
          <p:nvPr/>
        </p:nvSpPr>
        <p:spPr bwMode="auto">
          <a:xfrm>
            <a:off x="19050" y="2640013"/>
            <a:ext cx="12192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5</a:t>
            </a:r>
          </a:p>
        </p:txBody>
      </p:sp>
      <p:sp>
        <p:nvSpPr>
          <p:cNvPr id="40986" name="Line 26"/>
          <p:cNvSpPr>
            <a:spLocks noChangeShapeType="1"/>
          </p:cNvSpPr>
          <p:nvPr/>
        </p:nvSpPr>
        <p:spPr bwMode="auto">
          <a:xfrm>
            <a:off x="1301750" y="2805113"/>
            <a:ext cx="1752600" cy="0"/>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87" name="Text Box 27"/>
          <p:cNvSpPr txBox="1">
            <a:spLocks noChangeArrowheads="1"/>
          </p:cNvSpPr>
          <p:nvPr/>
        </p:nvSpPr>
        <p:spPr bwMode="auto">
          <a:xfrm>
            <a:off x="19050" y="3233738"/>
            <a:ext cx="12192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4</a:t>
            </a:r>
          </a:p>
        </p:txBody>
      </p:sp>
      <p:sp>
        <p:nvSpPr>
          <p:cNvPr id="40988" name="Line 28"/>
          <p:cNvSpPr>
            <a:spLocks noChangeShapeType="1"/>
          </p:cNvSpPr>
          <p:nvPr/>
        </p:nvSpPr>
        <p:spPr bwMode="auto">
          <a:xfrm>
            <a:off x="1303338" y="3397250"/>
            <a:ext cx="2543175" cy="0"/>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89" name="Line 29"/>
          <p:cNvSpPr>
            <a:spLocks noChangeShapeType="1"/>
          </p:cNvSpPr>
          <p:nvPr/>
        </p:nvSpPr>
        <p:spPr bwMode="auto">
          <a:xfrm>
            <a:off x="1327150" y="3987800"/>
            <a:ext cx="3387725" cy="0"/>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90" name="Line 30"/>
          <p:cNvSpPr>
            <a:spLocks noChangeShapeType="1"/>
          </p:cNvSpPr>
          <p:nvPr/>
        </p:nvSpPr>
        <p:spPr bwMode="auto">
          <a:xfrm>
            <a:off x="1338263" y="4579938"/>
            <a:ext cx="4202112" cy="0"/>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91" name="Oval 31"/>
          <p:cNvSpPr>
            <a:spLocks noChangeAspect="1" noChangeArrowheads="1"/>
          </p:cNvSpPr>
          <p:nvPr/>
        </p:nvSpPr>
        <p:spPr bwMode="auto">
          <a:xfrm>
            <a:off x="3763963" y="3292475"/>
            <a:ext cx="193675" cy="187325"/>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40992" name="Oval 32"/>
          <p:cNvSpPr>
            <a:spLocks noChangeAspect="1" noChangeArrowheads="1"/>
          </p:cNvSpPr>
          <p:nvPr/>
        </p:nvSpPr>
        <p:spPr bwMode="auto">
          <a:xfrm>
            <a:off x="5453063" y="4487863"/>
            <a:ext cx="193675" cy="187325"/>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40993" name="Oval 33"/>
          <p:cNvSpPr>
            <a:spLocks noChangeAspect="1" noChangeArrowheads="1"/>
          </p:cNvSpPr>
          <p:nvPr/>
        </p:nvSpPr>
        <p:spPr bwMode="auto">
          <a:xfrm>
            <a:off x="4632325" y="3921125"/>
            <a:ext cx="193675" cy="187325"/>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40994" name="Text Box 34"/>
          <p:cNvSpPr txBox="1">
            <a:spLocks noChangeArrowheads="1"/>
          </p:cNvSpPr>
          <p:nvPr/>
        </p:nvSpPr>
        <p:spPr bwMode="auto">
          <a:xfrm>
            <a:off x="19050" y="3827463"/>
            <a:ext cx="12192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3</a:t>
            </a:r>
          </a:p>
        </p:txBody>
      </p:sp>
      <p:sp>
        <p:nvSpPr>
          <p:cNvPr id="40995" name="Text Box 35"/>
          <p:cNvSpPr txBox="1">
            <a:spLocks noChangeArrowheads="1"/>
          </p:cNvSpPr>
          <p:nvPr/>
        </p:nvSpPr>
        <p:spPr bwMode="auto">
          <a:xfrm>
            <a:off x="19050" y="4421188"/>
            <a:ext cx="12192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2</a:t>
            </a:r>
          </a:p>
        </p:txBody>
      </p:sp>
      <p:sp>
        <p:nvSpPr>
          <p:cNvPr id="40996" name="Text Box 36"/>
          <p:cNvSpPr txBox="1">
            <a:spLocks noChangeArrowheads="1"/>
          </p:cNvSpPr>
          <p:nvPr/>
        </p:nvSpPr>
        <p:spPr bwMode="auto">
          <a:xfrm>
            <a:off x="19050" y="5014913"/>
            <a:ext cx="12192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1</a:t>
            </a:r>
          </a:p>
        </p:txBody>
      </p:sp>
      <p:sp>
        <p:nvSpPr>
          <p:cNvPr id="40997" name="Text Box 37"/>
          <p:cNvSpPr txBox="1">
            <a:spLocks noChangeArrowheads="1"/>
          </p:cNvSpPr>
          <p:nvPr/>
        </p:nvSpPr>
        <p:spPr bwMode="auto">
          <a:xfrm>
            <a:off x="0" y="1452563"/>
            <a:ext cx="12192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7</a:t>
            </a:r>
          </a:p>
        </p:txBody>
      </p:sp>
      <p:sp>
        <p:nvSpPr>
          <p:cNvPr id="40998" name="Oval 38"/>
          <p:cNvSpPr>
            <a:spLocks noChangeAspect="1" noChangeArrowheads="1"/>
          </p:cNvSpPr>
          <p:nvPr/>
        </p:nvSpPr>
        <p:spPr bwMode="auto">
          <a:xfrm>
            <a:off x="1230313" y="1517650"/>
            <a:ext cx="193675" cy="187325"/>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40999" name="Text Box 39"/>
          <p:cNvSpPr txBox="1">
            <a:spLocks noChangeArrowheads="1"/>
          </p:cNvSpPr>
          <p:nvPr/>
        </p:nvSpPr>
        <p:spPr bwMode="auto">
          <a:xfrm>
            <a:off x="7034213" y="5913438"/>
            <a:ext cx="5334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14</a:t>
            </a:r>
          </a:p>
        </p:txBody>
      </p:sp>
      <p:sp>
        <p:nvSpPr>
          <p:cNvPr id="41000" name="Oval 40"/>
          <p:cNvSpPr>
            <a:spLocks noChangeAspect="1" noChangeArrowheads="1"/>
          </p:cNvSpPr>
          <p:nvPr/>
        </p:nvSpPr>
        <p:spPr bwMode="auto">
          <a:xfrm>
            <a:off x="7246938" y="5738813"/>
            <a:ext cx="193675" cy="187325"/>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41001" name="Line 41"/>
          <p:cNvSpPr>
            <a:spLocks noChangeShapeType="1"/>
          </p:cNvSpPr>
          <p:nvPr/>
        </p:nvSpPr>
        <p:spPr bwMode="auto">
          <a:xfrm>
            <a:off x="1314450" y="5172075"/>
            <a:ext cx="5106988" cy="11113"/>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1002" name="Line 42"/>
          <p:cNvSpPr>
            <a:spLocks noChangeShapeType="1"/>
          </p:cNvSpPr>
          <p:nvPr/>
        </p:nvSpPr>
        <p:spPr bwMode="auto">
          <a:xfrm flipH="1">
            <a:off x="6416675" y="5173663"/>
            <a:ext cx="0" cy="685800"/>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grpSp>
        <p:nvGrpSpPr>
          <p:cNvPr id="2" name="Group 43"/>
          <p:cNvGrpSpPr>
            <a:grpSpLocks/>
          </p:cNvGrpSpPr>
          <p:nvPr/>
        </p:nvGrpSpPr>
        <p:grpSpPr bwMode="auto">
          <a:xfrm>
            <a:off x="1209675" y="1398588"/>
            <a:ext cx="3532188" cy="1154112"/>
            <a:chOff x="762" y="881"/>
            <a:chExt cx="2225" cy="727"/>
          </a:xfrm>
        </p:grpSpPr>
        <p:sp>
          <p:nvSpPr>
            <p:cNvPr id="41004" name="AutoShape 44"/>
            <p:cNvSpPr>
              <a:spLocks/>
            </p:cNvSpPr>
            <p:nvPr/>
          </p:nvSpPr>
          <p:spPr bwMode="auto">
            <a:xfrm rot="-3244349">
              <a:off x="1697" y="318"/>
              <a:ext cx="355" cy="2225"/>
            </a:xfrm>
            <a:prstGeom prst="rightBrace">
              <a:avLst>
                <a:gd name="adj1" fmla="val 52230"/>
                <a:gd name="adj2" fmla="val 50000"/>
              </a:avLst>
            </a:prstGeom>
            <a:noFill/>
            <a:ln w="38100">
              <a:solidFill>
                <a:schemeClr val="tx1"/>
              </a:solidFill>
              <a:round/>
              <a:headEnd/>
              <a:tailEnd/>
            </a:ln>
            <a:effectLst/>
          </p:spPr>
          <p:txBody>
            <a:bodyPr wrap="none" anchor="ctr"/>
            <a:lstStyle/>
            <a:p>
              <a:endParaRPr lang="tr-TR">
                <a:solidFill>
                  <a:prstClr val="black"/>
                </a:solidFill>
              </a:endParaRPr>
            </a:p>
          </p:txBody>
        </p:sp>
        <p:sp>
          <p:nvSpPr>
            <p:cNvPr id="41005" name="Text Box 45"/>
            <p:cNvSpPr txBox="1">
              <a:spLocks noChangeArrowheads="1"/>
            </p:cNvSpPr>
            <p:nvPr/>
          </p:nvSpPr>
          <p:spPr bwMode="auto">
            <a:xfrm>
              <a:off x="2045" y="881"/>
              <a:ext cx="666" cy="460"/>
            </a:xfrm>
            <a:prstGeom prst="rect">
              <a:avLst/>
            </a:prstGeom>
            <a:solidFill>
              <a:srgbClr val="FEFFBA"/>
            </a:solidFill>
            <a:ln w="9525">
              <a:noFill/>
              <a:miter lim="800000"/>
              <a:headEnd/>
              <a:tailEnd/>
            </a:ln>
            <a:effectLst/>
          </p:spPr>
          <p:txBody>
            <a:bodyPr>
              <a:spAutoFit/>
            </a:bodyPr>
            <a:lstStyle/>
            <a:p>
              <a:pPr>
                <a:spcBef>
                  <a:spcPct val="50000"/>
                </a:spcBef>
              </a:pPr>
              <a:r>
                <a:rPr lang="en-GB" sz="1400">
                  <a:solidFill>
                    <a:prstClr val="black"/>
                  </a:solidFill>
                </a:rPr>
                <a:t>Elasticity is larger than 1.</a:t>
              </a:r>
            </a:p>
          </p:txBody>
        </p:sp>
      </p:grpSp>
      <p:grpSp>
        <p:nvGrpSpPr>
          <p:cNvPr id="3" name="Group 46"/>
          <p:cNvGrpSpPr>
            <a:grpSpLocks/>
          </p:cNvGrpSpPr>
          <p:nvPr/>
        </p:nvGrpSpPr>
        <p:grpSpPr bwMode="auto">
          <a:xfrm>
            <a:off x="4100513" y="3478213"/>
            <a:ext cx="3800475" cy="1281112"/>
            <a:chOff x="2648" y="2192"/>
            <a:chExt cx="2394" cy="807"/>
          </a:xfrm>
        </p:grpSpPr>
        <p:sp>
          <p:nvSpPr>
            <p:cNvPr id="41007" name="AutoShape 47"/>
            <p:cNvSpPr>
              <a:spLocks/>
            </p:cNvSpPr>
            <p:nvPr/>
          </p:nvSpPr>
          <p:spPr bwMode="auto">
            <a:xfrm rot="-3244349">
              <a:off x="3667" y="1625"/>
              <a:ext cx="355" cy="2394"/>
            </a:xfrm>
            <a:prstGeom prst="rightBrace">
              <a:avLst>
                <a:gd name="adj1" fmla="val 56197"/>
                <a:gd name="adj2" fmla="val 50000"/>
              </a:avLst>
            </a:prstGeom>
            <a:noFill/>
            <a:ln w="38100">
              <a:solidFill>
                <a:schemeClr val="tx1"/>
              </a:solidFill>
              <a:round/>
              <a:headEnd/>
              <a:tailEnd/>
            </a:ln>
            <a:effectLst/>
          </p:spPr>
          <p:txBody>
            <a:bodyPr wrap="none" anchor="ctr"/>
            <a:lstStyle/>
            <a:p>
              <a:endParaRPr lang="tr-TR">
                <a:solidFill>
                  <a:prstClr val="black"/>
                </a:solidFill>
              </a:endParaRPr>
            </a:p>
          </p:txBody>
        </p:sp>
        <p:sp>
          <p:nvSpPr>
            <p:cNvPr id="41008" name="Text Box 48"/>
            <p:cNvSpPr txBox="1">
              <a:spLocks noChangeArrowheads="1"/>
            </p:cNvSpPr>
            <p:nvPr/>
          </p:nvSpPr>
          <p:spPr bwMode="auto">
            <a:xfrm>
              <a:off x="4045" y="2192"/>
              <a:ext cx="666" cy="460"/>
            </a:xfrm>
            <a:prstGeom prst="rect">
              <a:avLst/>
            </a:prstGeom>
            <a:solidFill>
              <a:srgbClr val="FEFFBA"/>
            </a:solidFill>
            <a:ln w="9525">
              <a:noFill/>
              <a:miter lim="800000"/>
              <a:headEnd/>
              <a:tailEnd/>
            </a:ln>
            <a:effectLst/>
          </p:spPr>
          <p:txBody>
            <a:bodyPr>
              <a:spAutoFit/>
            </a:bodyPr>
            <a:lstStyle/>
            <a:p>
              <a:pPr>
                <a:spcBef>
                  <a:spcPct val="50000"/>
                </a:spcBef>
              </a:pPr>
              <a:r>
                <a:rPr lang="en-GB" sz="1400">
                  <a:solidFill>
                    <a:prstClr val="black"/>
                  </a:solidFill>
                </a:rPr>
                <a:t>Elasticity is smaller than 1.</a:t>
              </a:r>
            </a:p>
          </p:txBody>
        </p:sp>
      </p:grpSp>
      <p:sp>
        <p:nvSpPr>
          <p:cNvPr id="41010" name="Rectangle 50"/>
          <p:cNvSpPr>
            <a:spLocks noGrp="1" noChangeArrowheads="1"/>
          </p:cNvSpPr>
          <p:nvPr>
            <p:ph type="title"/>
          </p:nvPr>
        </p:nvSpPr>
        <p:spPr>
          <a:xfrm>
            <a:off x="914400" y="274638"/>
            <a:ext cx="7772400" cy="796908"/>
          </a:xfrm>
          <a:noFill/>
          <a:ln/>
          <a:effectLst/>
        </p:spPr>
        <p:txBody>
          <a:bodyPr>
            <a:normAutofit fontScale="90000"/>
          </a:bodyPr>
          <a:lstStyle/>
          <a:p>
            <a:pPr algn="ctr"/>
            <a:r>
              <a:rPr lang="en-US" sz="2800" dirty="0"/>
              <a:t>Remember:</a:t>
            </a:r>
            <a:br>
              <a:rPr lang="en-US" sz="2800" dirty="0"/>
            </a:br>
            <a:r>
              <a:rPr lang="en-US" sz="2800" dirty="0"/>
              <a:t>Elasticity along a linear demand curve</a:t>
            </a:r>
            <a:endParaRPr lang="en-US" sz="2800" dirty="0">
              <a:solidFill>
                <a:srgbClr val="720E3E"/>
              </a:solidFill>
              <a:effectLst>
                <a:outerShdw blurRad="38100" dist="38100" dir="2700000" algn="tl">
                  <a:srgbClr val="000000"/>
                </a:outerShdw>
              </a:effectLst>
            </a:endParaRPr>
          </a:p>
        </p:txBody>
      </p:sp>
    </p:spTree>
    <p:extLst>
      <p:ext uri="{BB962C8B-B14F-4D97-AF65-F5344CB8AC3E}">
        <p14:creationId xmlns:p14="http://schemas.microsoft.com/office/powerpoint/2010/main" val="417586701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title"/>
          </p:nvPr>
        </p:nvSpPr>
        <p:spPr>
          <a:noFill/>
          <a:ln/>
          <a:effectLst/>
        </p:spPr>
        <p:txBody>
          <a:bodyPr/>
          <a:lstStyle/>
          <a:p>
            <a:pPr algn="ctr"/>
            <a:r>
              <a:rPr lang="en-US" sz="2800" dirty="0"/>
              <a:t>Elasticity and Total Revenue along a Linear Demand Curve</a:t>
            </a:r>
            <a:endParaRPr lang="en-US" sz="2800" dirty="0">
              <a:solidFill>
                <a:srgbClr val="720E3E"/>
              </a:solidFill>
              <a:effectLst>
                <a:outerShdw blurRad="38100" dist="38100" dir="2700000" algn="tl">
                  <a:srgbClr val="000000"/>
                </a:outerShdw>
              </a:effectLst>
            </a:endParaRPr>
          </a:p>
        </p:txBody>
      </p:sp>
      <p:pic>
        <p:nvPicPr>
          <p:cNvPr id="73733" name="Picture 5"/>
          <p:cNvPicPr>
            <a:picLocks noChangeAspect="1" noChangeArrowheads="1"/>
          </p:cNvPicPr>
          <p:nvPr/>
        </p:nvPicPr>
        <p:blipFill>
          <a:blip r:embed="rId3"/>
          <a:srcRect l="5128" r="5983"/>
          <a:stretch>
            <a:fillRect/>
          </a:stretch>
        </p:blipFill>
        <p:spPr bwMode="auto">
          <a:xfrm>
            <a:off x="381000" y="1676400"/>
            <a:ext cx="8382000" cy="3505200"/>
          </a:xfrm>
          <a:prstGeom prst="rect">
            <a:avLst/>
          </a:prstGeom>
          <a:noFill/>
          <a:ln w="9525">
            <a:noFill/>
            <a:miter lim="800000"/>
            <a:headEnd/>
            <a:tailEnd/>
          </a:ln>
          <a:effectLst/>
        </p:spPr>
      </p:pic>
    </p:spTree>
    <p:extLst>
      <p:ext uri="{BB962C8B-B14F-4D97-AF65-F5344CB8AC3E}">
        <p14:creationId xmlns:p14="http://schemas.microsoft.com/office/powerpoint/2010/main" val="18568821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Real-life examples</a:t>
            </a:r>
            <a:endParaRPr lang="tr-TR" dirty="0"/>
          </a:p>
        </p:txBody>
      </p:sp>
      <p:sp>
        <p:nvSpPr>
          <p:cNvPr id="5" name="Text Placeholder 4"/>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12250859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title"/>
          </p:nvPr>
        </p:nvSpPr>
        <p:spPr>
          <a:noFill/>
          <a:ln/>
          <a:effectLst/>
        </p:spPr>
        <p:txBody>
          <a:bodyPr/>
          <a:lstStyle/>
          <a:p>
            <a:pPr algn="ctr"/>
            <a:r>
              <a:rPr lang="en-US" sz="3200" dirty="0"/>
              <a:t>Three applications of supply, demand, and elasticity</a:t>
            </a:r>
          </a:p>
        </p:txBody>
      </p:sp>
      <p:sp>
        <p:nvSpPr>
          <p:cNvPr id="104450" name="Rectangle 2"/>
          <p:cNvSpPr>
            <a:spLocks noGrp="1" noChangeArrowheads="1"/>
          </p:cNvSpPr>
          <p:nvPr>
            <p:ph sz="quarter" idx="1"/>
          </p:nvPr>
        </p:nvSpPr>
        <p:spPr>
          <a:xfrm>
            <a:off x="714348" y="1857364"/>
            <a:ext cx="7772400" cy="2428892"/>
          </a:xfrm>
        </p:spPr>
        <p:txBody>
          <a:bodyPr/>
          <a:lstStyle/>
          <a:p>
            <a:pPr>
              <a:lnSpc>
                <a:spcPct val="90000"/>
              </a:lnSpc>
            </a:pPr>
            <a:r>
              <a:rPr lang="en-US" dirty="0"/>
              <a:t>Good news </a:t>
            </a:r>
            <a:r>
              <a:rPr lang="en-US" dirty="0" err="1"/>
              <a:t>vs</a:t>
            </a:r>
            <a:r>
              <a:rPr lang="en-US" dirty="0"/>
              <a:t> bad news for farmers</a:t>
            </a:r>
          </a:p>
          <a:p>
            <a:pPr>
              <a:lnSpc>
                <a:spcPct val="90000"/>
              </a:lnSpc>
            </a:pPr>
            <a:r>
              <a:rPr lang="en-US" dirty="0"/>
              <a:t>OPEC</a:t>
            </a:r>
          </a:p>
          <a:p>
            <a:pPr>
              <a:lnSpc>
                <a:spcPct val="90000"/>
              </a:lnSpc>
            </a:pPr>
            <a:r>
              <a:rPr lang="en-US" dirty="0"/>
              <a:t>Drugs and crime</a:t>
            </a:r>
          </a:p>
          <a:p>
            <a:pPr>
              <a:lnSpc>
                <a:spcPct val="90000"/>
              </a:lnSpc>
            </a:pPr>
            <a:r>
              <a:rPr lang="en-US" dirty="0"/>
              <a:t>Teen smokers</a:t>
            </a:r>
          </a:p>
          <a:p>
            <a:pPr>
              <a:lnSpc>
                <a:spcPct val="90000"/>
              </a:lnSpc>
            </a:pPr>
            <a:r>
              <a:rPr lang="en-US" dirty="0"/>
              <a:t>Gasoline tax decreases accidents.</a:t>
            </a:r>
          </a:p>
          <a:p>
            <a:pPr>
              <a:lnSpc>
                <a:spcPct val="90000"/>
              </a:lnSpc>
              <a:buClr>
                <a:schemeClr val="tx1"/>
              </a:buClr>
              <a:buFontTx/>
              <a:buNone/>
            </a:pPr>
            <a:endParaRPr lang="en-US" dirty="0"/>
          </a:p>
        </p:txBody>
      </p:sp>
    </p:spTree>
    <p:extLst>
      <p:ext uri="{BB962C8B-B14F-4D97-AF65-F5344CB8AC3E}">
        <p14:creationId xmlns:p14="http://schemas.microsoft.com/office/powerpoint/2010/main" val="79982057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54D3AF-EDB4-7C38-F8DD-B21B65EB4332}"/>
              </a:ext>
            </a:extLst>
          </p:cNvPr>
          <p:cNvSpPr>
            <a:spLocks noGrp="1"/>
          </p:cNvSpPr>
          <p:nvPr>
            <p:ph type="title"/>
          </p:nvPr>
        </p:nvSpPr>
        <p:spPr/>
        <p:txBody>
          <a:bodyPr/>
          <a:lstStyle/>
          <a:p>
            <a:r>
              <a:rPr lang="tr-TR" dirty="0"/>
              <a:t>About Today</a:t>
            </a:r>
          </a:p>
        </p:txBody>
      </p:sp>
      <p:sp>
        <p:nvSpPr>
          <p:cNvPr id="3" name="Content Placeholder 2">
            <a:extLst>
              <a:ext uri="{FF2B5EF4-FFF2-40B4-BE49-F238E27FC236}">
                <a16:creationId xmlns="" xmlns:a16="http://schemas.microsoft.com/office/drawing/2014/main" id="{CEED2DAA-5A86-0255-014C-25645F4CAD89}"/>
              </a:ext>
            </a:extLst>
          </p:cNvPr>
          <p:cNvSpPr>
            <a:spLocks noGrp="1"/>
          </p:cNvSpPr>
          <p:nvPr>
            <p:ph sz="quarter" idx="1"/>
          </p:nvPr>
        </p:nvSpPr>
        <p:spPr/>
        <p:txBody>
          <a:bodyPr/>
          <a:lstStyle/>
          <a:p>
            <a:pPr marL="0" indent="0">
              <a:buNone/>
            </a:pPr>
            <a:endParaRPr lang="tr-TR" dirty="0"/>
          </a:p>
          <a:p>
            <a:endParaRPr lang="tr-TR" dirty="0"/>
          </a:p>
          <a:p>
            <a:r>
              <a:rPr lang="tr-TR" dirty="0" err="1" smtClean="0"/>
              <a:t>Elasticit</a:t>
            </a:r>
            <a:r>
              <a:rPr lang="en-GB" dirty="0" smtClean="0"/>
              <a:t>y</a:t>
            </a:r>
            <a:r>
              <a:rPr lang="tr-TR" dirty="0" smtClean="0"/>
              <a:t>, </a:t>
            </a:r>
            <a:r>
              <a:rPr lang="tr-TR" dirty="0" err="1" smtClean="0"/>
              <a:t>contd</a:t>
            </a:r>
            <a:r>
              <a:rPr lang="tr-TR" dirty="0" smtClean="0"/>
              <a:t>.</a:t>
            </a:r>
          </a:p>
          <a:p>
            <a:endParaRPr lang="tr-TR" dirty="0"/>
          </a:p>
          <a:p>
            <a:r>
              <a:rPr lang="tr-TR" dirty="0" err="1" smtClean="0"/>
              <a:t>Revenue</a:t>
            </a:r>
            <a:r>
              <a:rPr lang="tr-TR" dirty="0" smtClean="0"/>
              <a:t> </a:t>
            </a:r>
            <a:r>
              <a:rPr lang="tr-TR" dirty="0" err="1" smtClean="0"/>
              <a:t>and</a:t>
            </a:r>
            <a:r>
              <a:rPr lang="tr-TR" dirty="0" smtClean="0"/>
              <a:t> </a:t>
            </a:r>
            <a:r>
              <a:rPr lang="tr-TR" dirty="0" err="1" smtClean="0"/>
              <a:t>price</a:t>
            </a:r>
            <a:r>
              <a:rPr lang="tr-TR" dirty="0" smtClean="0"/>
              <a:t> </a:t>
            </a:r>
            <a:r>
              <a:rPr lang="tr-TR" dirty="0" err="1" smtClean="0"/>
              <a:t>elasticity</a:t>
            </a:r>
            <a:r>
              <a:rPr lang="tr-TR" dirty="0" smtClean="0"/>
              <a:t> of </a:t>
            </a:r>
            <a:r>
              <a:rPr lang="tr-TR" dirty="0" err="1" smtClean="0"/>
              <a:t>demand</a:t>
            </a:r>
            <a:endParaRPr lang="tr-TR" dirty="0" smtClean="0"/>
          </a:p>
          <a:p>
            <a:endParaRPr lang="tr-TR" dirty="0"/>
          </a:p>
          <a:p>
            <a:r>
              <a:rPr lang="tr-TR" smtClean="0"/>
              <a:t>Real </a:t>
            </a:r>
            <a:r>
              <a:rPr lang="tr-TR" smtClean="0"/>
              <a:t>life </a:t>
            </a:r>
            <a:r>
              <a:rPr lang="tr-TR" dirty="0" err="1" smtClean="0"/>
              <a:t>examples</a:t>
            </a:r>
            <a:r>
              <a:rPr lang="tr-TR" dirty="0" smtClean="0"/>
              <a:t> </a:t>
            </a:r>
            <a:r>
              <a:rPr lang="tr-TR" dirty="0" err="1" smtClean="0"/>
              <a:t>for</a:t>
            </a:r>
            <a:r>
              <a:rPr lang="tr-TR" dirty="0" smtClean="0"/>
              <a:t> </a:t>
            </a:r>
            <a:r>
              <a:rPr lang="tr-TR" dirty="0" err="1" smtClean="0"/>
              <a:t>elasticity</a:t>
            </a:r>
            <a:endParaRPr lang="tr-TR" dirty="0"/>
          </a:p>
        </p:txBody>
      </p:sp>
    </p:spTree>
    <p:extLst>
      <p:ext uri="{BB962C8B-B14F-4D97-AF65-F5344CB8AC3E}">
        <p14:creationId xmlns:p14="http://schemas.microsoft.com/office/powerpoint/2010/main" val="137155597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small example/application</a:t>
            </a:r>
            <a:endParaRPr lang="tr-TR" dirty="0"/>
          </a:p>
        </p:txBody>
      </p:sp>
      <p:sp>
        <p:nvSpPr>
          <p:cNvPr id="3" name="Content Placeholder 2"/>
          <p:cNvSpPr>
            <a:spLocks noGrp="1"/>
          </p:cNvSpPr>
          <p:nvPr>
            <p:ph type="body" idx="1"/>
          </p:nvPr>
        </p:nvSpPr>
        <p:spPr/>
        <p:txBody>
          <a:bodyPr/>
          <a:lstStyle/>
          <a:p>
            <a:r>
              <a:rPr lang="en-US" dirty="0"/>
              <a:t>Elasticity, supply shifts, price changes, and revenues</a:t>
            </a:r>
            <a:endParaRPr lang="tr-TR" dirty="0"/>
          </a:p>
        </p:txBody>
      </p:sp>
    </p:spTree>
    <p:extLst>
      <p:ext uri="{BB962C8B-B14F-4D97-AF65-F5344CB8AC3E}">
        <p14:creationId xmlns:p14="http://schemas.microsoft.com/office/powerpoint/2010/main" val="35696415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sz="quarter" idx="1"/>
          </p:nvPr>
        </p:nvSpPr>
        <p:spPr/>
        <p:txBody>
          <a:bodyPr/>
          <a:lstStyle/>
          <a:p>
            <a:pPr algn="l"/>
            <a:r>
              <a:rPr lang="en-US" dirty="0"/>
              <a:t>Can good news be bad news for farmers?</a:t>
            </a:r>
            <a:endParaRPr lang="tr-TR" dirty="0"/>
          </a:p>
        </p:txBody>
      </p:sp>
      <p:pic>
        <p:nvPicPr>
          <p:cNvPr id="41986" name="Picture 2"/>
          <p:cNvPicPr>
            <a:picLocks noChangeAspect="1" noChangeArrowheads="1"/>
          </p:cNvPicPr>
          <p:nvPr/>
        </p:nvPicPr>
        <p:blipFill>
          <a:blip r:embed="rId2" cstate="print"/>
          <a:srcRect/>
          <a:stretch>
            <a:fillRect/>
          </a:stretch>
        </p:blipFill>
        <p:spPr bwMode="auto">
          <a:xfrm>
            <a:off x="1437184" y="1988840"/>
            <a:ext cx="6096000" cy="4572000"/>
          </a:xfrm>
          <a:prstGeom prst="rect">
            <a:avLst/>
          </a:prstGeom>
          <a:noFill/>
          <a:ln w="9525">
            <a:noFill/>
            <a:miter lim="800000"/>
            <a:headEnd/>
            <a:tailEnd/>
          </a:ln>
        </p:spPr>
      </p:pic>
    </p:spTree>
    <p:extLst>
      <p:ext uri="{BB962C8B-B14F-4D97-AF65-F5344CB8AC3E}">
        <p14:creationId xmlns:p14="http://schemas.microsoft.com/office/powerpoint/2010/main" val="299202094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quarter" idx="1"/>
          </p:nvPr>
        </p:nvSpPr>
        <p:spPr bwMode="auto">
          <a:noFill/>
          <a:ln>
            <a:miter lim="800000"/>
            <a:headEnd/>
            <a:tailEnd/>
          </a:ln>
        </p:spPr>
        <p:txBody>
          <a:bodyPr vert="horz" wrap="square" lIns="91440" tIns="45720" rIns="91440" bIns="45720" numCol="1" anchor="t" anchorCtr="0" compatLnSpc="1">
            <a:prstTxWarp prst="textNoShape">
              <a:avLst/>
            </a:prstTxWarp>
            <a:noAutofit/>
          </a:bodyPr>
          <a:lstStyle/>
          <a:p>
            <a:pPr marL="0" indent="0">
              <a:spcBef>
                <a:spcPts val="0"/>
              </a:spcBef>
              <a:spcAft>
                <a:spcPts val="1200"/>
              </a:spcAft>
              <a:buNone/>
            </a:pPr>
            <a:r>
              <a:rPr lang="en-US" sz="2400" dirty="0"/>
              <a:t>Farmers use a new hybrid of wheat so that production per acre increases by 20%!</a:t>
            </a:r>
          </a:p>
          <a:p>
            <a:pPr marL="0" indent="0">
              <a:spcBef>
                <a:spcPts val="0"/>
              </a:spcBef>
              <a:spcAft>
                <a:spcPts val="1200"/>
              </a:spcAft>
              <a:buNone/>
            </a:pPr>
            <a:r>
              <a:rPr lang="en-US" sz="2400" dirty="0"/>
              <a:t>What happens now?</a:t>
            </a:r>
          </a:p>
        </p:txBody>
      </p:sp>
    </p:spTree>
    <p:extLst>
      <p:ext uri="{BB962C8B-B14F-4D97-AF65-F5344CB8AC3E}">
        <p14:creationId xmlns:p14="http://schemas.microsoft.com/office/powerpoint/2010/main" val="36687241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E:\Mankiw\Mankiw PPT\narrow aqua button bckgrd.jpg"/>
          <p:cNvPicPr>
            <a:picLocks noChangeAspect="1" noChangeArrowheads="1"/>
          </p:cNvPicPr>
          <p:nvPr/>
        </p:nvPicPr>
        <p:blipFill>
          <a:blip r:embed="rId2">
            <a:extLst>
              <a:ext uri="{28A0092B-C50C-407E-A947-70E740481C1C}">
                <a14:useLocalDpi xmlns:a14="http://schemas.microsoft.com/office/drawing/2010/main" val="0"/>
              </a:ext>
            </a:extLst>
          </a:blip>
          <a:srcRect r="1688"/>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5779" name="Rectangle 3"/>
          <p:cNvSpPr>
            <a:spLocks noGrp="1" noChangeArrowheads="1"/>
          </p:cNvSpPr>
          <p:nvPr>
            <p:ph type="title"/>
          </p:nvPr>
        </p:nvSpPr>
        <p:spPr/>
        <p:txBody>
          <a:bodyPr/>
          <a:lstStyle/>
          <a:p>
            <a:pPr algn="l">
              <a:lnSpc>
                <a:spcPct val="80000"/>
              </a:lnSpc>
            </a:pPr>
            <a:r>
              <a:rPr lang="en-US" altLang="tr-TR" sz="2400">
                <a:solidFill>
                  <a:schemeClr val="bg1"/>
                </a:solidFill>
              </a:rPr>
              <a:t>Figure 8 An Increase in Supply in the Market for Wheat</a:t>
            </a:r>
          </a:p>
        </p:txBody>
      </p:sp>
      <p:sp>
        <p:nvSpPr>
          <p:cNvPr id="2" name="Text Placeholder 1"/>
          <p:cNvSpPr>
            <a:spLocks noGrp="1"/>
          </p:cNvSpPr>
          <p:nvPr>
            <p:ph type="body" idx="1"/>
          </p:nvPr>
        </p:nvSpPr>
        <p:spPr/>
        <p:txBody>
          <a:bodyPr/>
          <a:lstStyle/>
          <a:p>
            <a:endParaRPr lang="en-US"/>
          </a:p>
        </p:txBody>
      </p:sp>
      <p:sp>
        <p:nvSpPr>
          <p:cNvPr id="75780" name="Text Box 4"/>
          <p:cNvSpPr txBox="1">
            <a:spLocks noChangeArrowheads="1"/>
          </p:cNvSpPr>
          <p:nvPr/>
        </p:nvSpPr>
        <p:spPr bwMode="auto">
          <a:xfrm rot="-21600000">
            <a:off x="6564313" y="6680200"/>
            <a:ext cx="26416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lang="en-US" altLang="en-US" sz="800" b="1">
                <a:solidFill>
                  <a:srgbClr val="FFFFFF"/>
                </a:solidFill>
                <a:latin typeface="Arial" panose="020B0604020202020204" pitchFamily="34" charset="0"/>
              </a:rPr>
              <a:t>Copyright©2003  Southwestern/Thomson Learning</a:t>
            </a:r>
          </a:p>
        </p:txBody>
      </p:sp>
      <p:sp>
        <p:nvSpPr>
          <p:cNvPr id="75781" name="Rectangle 5"/>
          <p:cNvSpPr>
            <a:spLocks noChangeArrowheads="1"/>
          </p:cNvSpPr>
          <p:nvPr/>
        </p:nvSpPr>
        <p:spPr bwMode="auto">
          <a:xfrm>
            <a:off x="3109913" y="1274763"/>
            <a:ext cx="4576762" cy="3894137"/>
          </a:xfrm>
          <a:prstGeom prst="rect">
            <a:avLst/>
          </a:prstGeom>
          <a:solidFill>
            <a:srgbClr val="F3F6F9"/>
          </a:solidFill>
          <a:ln w="230188">
            <a:solidFill>
              <a:srgbClr val="F3F6F9"/>
            </a:solidFill>
            <a:miter lim="800000"/>
            <a:headEnd/>
            <a:tailEnd/>
          </a:ln>
        </p:spPr>
        <p:txBody>
          <a:bodyPr/>
          <a:lstStyle/>
          <a:p>
            <a:pPr eaLnBrk="0" fontAlgn="base" hangingPunct="0">
              <a:spcBef>
                <a:spcPct val="0"/>
              </a:spcBef>
              <a:spcAft>
                <a:spcPct val="0"/>
              </a:spcAft>
              <a:defRPr/>
            </a:pPr>
            <a:endParaRPr lang="tr-TR" sz="2400">
              <a:solidFill>
                <a:srgbClr val="000000"/>
              </a:solidFill>
            </a:endParaRPr>
          </a:p>
        </p:txBody>
      </p:sp>
      <p:sp>
        <p:nvSpPr>
          <p:cNvPr id="75782" name="Rectangle 6"/>
          <p:cNvSpPr>
            <a:spLocks noChangeArrowheads="1"/>
          </p:cNvSpPr>
          <p:nvPr/>
        </p:nvSpPr>
        <p:spPr bwMode="auto">
          <a:xfrm>
            <a:off x="3109913" y="1274763"/>
            <a:ext cx="4576762" cy="3894137"/>
          </a:xfrm>
          <a:prstGeom prst="rect">
            <a:avLst/>
          </a:prstGeom>
          <a:solidFill>
            <a:srgbClr val="F2F4F8"/>
          </a:solidFill>
          <a:ln w="209550">
            <a:solidFill>
              <a:srgbClr val="F2F4F8"/>
            </a:solidFill>
            <a:miter lim="800000"/>
            <a:headEnd/>
            <a:tailEnd/>
          </a:ln>
        </p:spPr>
        <p:txBody>
          <a:bodyPr/>
          <a:lstStyle/>
          <a:p>
            <a:pPr eaLnBrk="0" fontAlgn="base" hangingPunct="0">
              <a:spcBef>
                <a:spcPct val="0"/>
              </a:spcBef>
              <a:spcAft>
                <a:spcPct val="0"/>
              </a:spcAft>
              <a:defRPr/>
            </a:pPr>
            <a:endParaRPr lang="tr-TR" sz="2400">
              <a:solidFill>
                <a:srgbClr val="000000"/>
              </a:solidFill>
            </a:endParaRPr>
          </a:p>
        </p:txBody>
      </p:sp>
      <p:sp>
        <p:nvSpPr>
          <p:cNvPr id="75783" name="Rectangle 7"/>
          <p:cNvSpPr>
            <a:spLocks noChangeArrowheads="1"/>
          </p:cNvSpPr>
          <p:nvPr/>
        </p:nvSpPr>
        <p:spPr bwMode="auto">
          <a:xfrm>
            <a:off x="3109913" y="1274763"/>
            <a:ext cx="4576762" cy="3894137"/>
          </a:xfrm>
          <a:prstGeom prst="rect">
            <a:avLst/>
          </a:prstGeom>
          <a:solidFill>
            <a:srgbClr val="F1F4F7"/>
          </a:solidFill>
          <a:ln w="188913">
            <a:solidFill>
              <a:srgbClr val="F1F4F7"/>
            </a:solidFill>
            <a:miter lim="800000"/>
            <a:headEnd/>
            <a:tailEnd/>
          </a:ln>
        </p:spPr>
        <p:txBody>
          <a:bodyPr/>
          <a:lstStyle/>
          <a:p>
            <a:pPr eaLnBrk="0" fontAlgn="base" hangingPunct="0">
              <a:spcBef>
                <a:spcPct val="0"/>
              </a:spcBef>
              <a:spcAft>
                <a:spcPct val="0"/>
              </a:spcAft>
              <a:defRPr/>
            </a:pPr>
            <a:endParaRPr lang="tr-TR" sz="2400">
              <a:solidFill>
                <a:srgbClr val="000000"/>
              </a:solidFill>
            </a:endParaRPr>
          </a:p>
        </p:txBody>
      </p:sp>
      <p:sp>
        <p:nvSpPr>
          <p:cNvPr id="75784" name="Rectangle 8"/>
          <p:cNvSpPr>
            <a:spLocks noChangeArrowheads="1"/>
          </p:cNvSpPr>
          <p:nvPr/>
        </p:nvSpPr>
        <p:spPr bwMode="auto">
          <a:xfrm>
            <a:off x="3109913" y="1274763"/>
            <a:ext cx="4576762" cy="3894137"/>
          </a:xfrm>
          <a:prstGeom prst="rect">
            <a:avLst/>
          </a:prstGeom>
          <a:solidFill>
            <a:srgbClr val="F0F2F5"/>
          </a:solidFill>
          <a:ln w="168275">
            <a:solidFill>
              <a:srgbClr val="F0F2F5"/>
            </a:solidFill>
            <a:miter lim="800000"/>
            <a:headEnd/>
            <a:tailEnd/>
          </a:ln>
        </p:spPr>
        <p:txBody>
          <a:bodyPr/>
          <a:lstStyle/>
          <a:p>
            <a:pPr eaLnBrk="0" fontAlgn="base" hangingPunct="0">
              <a:spcBef>
                <a:spcPct val="0"/>
              </a:spcBef>
              <a:spcAft>
                <a:spcPct val="0"/>
              </a:spcAft>
              <a:defRPr/>
            </a:pPr>
            <a:endParaRPr lang="tr-TR" sz="2400">
              <a:solidFill>
                <a:srgbClr val="000000"/>
              </a:solidFill>
            </a:endParaRPr>
          </a:p>
        </p:txBody>
      </p:sp>
      <p:sp>
        <p:nvSpPr>
          <p:cNvPr id="75785" name="Rectangle 9"/>
          <p:cNvSpPr>
            <a:spLocks noChangeArrowheads="1"/>
          </p:cNvSpPr>
          <p:nvPr/>
        </p:nvSpPr>
        <p:spPr bwMode="auto">
          <a:xfrm>
            <a:off x="3109913" y="1274763"/>
            <a:ext cx="4576762" cy="3894137"/>
          </a:xfrm>
          <a:prstGeom prst="rect">
            <a:avLst/>
          </a:prstGeom>
          <a:solidFill>
            <a:srgbClr val="EEF1F4"/>
          </a:solidFill>
          <a:ln w="147638">
            <a:solidFill>
              <a:srgbClr val="EEF1F4"/>
            </a:solidFill>
            <a:miter lim="800000"/>
            <a:headEnd/>
            <a:tailEnd/>
          </a:ln>
        </p:spPr>
        <p:txBody>
          <a:bodyPr/>
          <a:lstStyle/>
          <a:p>
            <a:pPr eaLnBrk="0" fontAlgn="base" hangingPunct="0">
              <a:spcBef>
                <a:spcPct val="0"/>
              </a:spcBef>
              <a:spcAft>
                <a:spcPct val="0"/>
              </a:spcAft>
              <a:defRPr/>
            </a:pPr>
            <a:endParaRPr lang="tr-TR" sz="2400">
              <a:solidFill>
                <a:srgbClr val="000000"/>
              </a:solidFill>
            </a:endParaRPr>
          </a:p>
        </p:txBody>
      </p:sp>
      <p:sp>
        <p:nvSpPr>
          <p:cNvPr id="75786" name="Rectangle 10"/>
          <p:cNvSpPr>
            <a:spLocks noChangeArrowheads="1"/>
          </p:cNvSpPr>
          <p:nvPr/>
        </p:nvSpPr>
        <p:spPr bwMode="auto">
          <a:xfrm>
            <a:off x="3109913" y="1274763"/>
            <a:ext cx="4576762" cy="3894137"/>
          </a:xfrm>
          <a:prstGeom prst="rect">
            <a:avLst/>
          </a:prstGeom>
          <a:solidFill>
            <a:srgbClr val="EDEFF3"/>
          </a:solidFill>
          <a:ln w="125413">
            <a:solidFill>
              <a:srgbClr val="EDEFF3"/>
            </a:solidFill>
            <a:miter lim="800000"/>
            <a:headEnd/>
            <a:tailEnd/>
          </a:ln>
        </p:spPr>
        <p:txBody>
          <a:bodyPr/>
          <a:lstStyle/>
          <a:p>
            <a:pPr eaLnBrk="0" fontAlgn="base" hangingPunct="0">
              <a:spcBef>
                <a:spcPct val="0"/>
              </a:spcBef>
              <a:spcAft>
                <a:spcPct val="0"/>
              </a:spcAft>
              <a:defRPr/>
            </a:pPr>
            <a:endParaRPr lang="tr-TR" sz="2400">
              <a:solidFill>
                <a:srgbClr val="000000"/>
              </a:solidFill>
            </a:endParaRPr>
          </a:p>
        </p:txBody>
      </p:sp>
      <p:sp>
        <p:nvSpPr>
          <p:cNvPr id="75787" name="Rectangle 11"/>
          <p:cNvSpPr>
            <a:spLocks noChangeArrowheads="1"/>
          </p:cNvSpPr>
          <p:nvPr/>
        </p:nvSpPr>
        <p:spPr bwMode="auto">
          <a:xfrm>
            <a:off x="3109913" y="1274763"/>
            <a:ext cx="4576762" cy="3894137"/>
          </a:xfrm>
          <a:prstGeom prst="rect">
            <a:avLst/>
          </a:prstGeom>
          <a:solidFill>
            <a:srgbClr val="EBEEF2"/>
          </a:solidFill>
          <a:ln w="104775">
            <a:solidFill>
              <a:srgbClr val="EBEEF2"/>
            </a:solidFill>
            <a:miter lim="800000"/>
            <a:headEnd/>
            <a:tailEnd/>
          </a:ln>
        </p:spPr>
        <p:txBody>
          <a:bodyPr/>
          <a:lstStyle/>
          <a:p>
            <a:pPr eaLnBrk="0" fontAlgn="base" hangingPunct="0">
              <a:spcBef>
                <a:spcPct val="0"/>
              </a:spcBef>
              <a:spcAft>
                <a:spcPct val="0"/>
              </a:spcAft>
              <a:defRPr/>
            </a:pPr>
            <a:endParaRPr lang="tr-TR" sz="2400">
              <a:solidFill>
                <a:srgbClr val="000000"/>
              </a:solidFill>
            </a:endParaRPr>
          </a:p>
        </p:txBody>
      </p:sp>
      <p:sp>
        <p:nvSpPr>
          <p:cNvPr id="75788" name="Rectangle 12"/>
          <p:cNvSpPr>
            <a:spLocks noChangeArrowheads="1"/>
          </p:cNvSpPr>
          <p:nvPr/>
        </p:nvSpPr>
        <p:spPr bwMode="auto">
          <a:xfrm>
            <a:off x="3109913" y="1274763"/>
            <a:ext cx="4576762" cy="3894137"/>
          </a:xfrm>
          <a:prstGeom prst="rect">
            <a:avLst/>
          </a:prstGeom>
          <a:solidFill>
            <a:srgbClr val="EAECF1"/>
          </a:solidFill>
          <a:ln w="84138">
            <a:solidFill>
              <a:srgbClr val="EAECF1"/>
            </a:solidFill>
            <a:miter lim="800000"/>
            <a:headEnd/>
            <a:tailEnd/>
          </a:ln>
        </p:spPr>
        <p:txBody>
          <a:bodyPr/>
          <a:lstStyle/>
          <a:p>
            <a:pPr eaLnBrk="0" fontAlgn="base" hangingPunct="0">
              <a:spcBef>
                <a:spcPct val="0"/>
              </a:spcBef>
              <a:spcAft>
                <a:spcPct val="0"/>
              </a:spcAft>
              <a:defRPr/>
            </a:pPr>
            <a:endParaRPr lang="tr-TR" sz="2400">
              <a:solidFill>
                <a:srgbClr val="000000"/>
              </a:solidFill>
            </a:endParaRPr>
          </a:p>
        </p:txBody>
      </p:sp>
      <p:sp>
        <p:nvSpPr>
          <p:cNvPr id="75789" name="Rectangle 13"/>
          <p:cNvSpPr>
            <a:spLocks noChangeArrowheads="1"/>
          </p:cNvSpPr>
          <p:nvPr/>
        </p:nvSpPr>
        <p:spPr bwMode="auto">
          <a:xfrm>
            <a:off x="3109913" y="1274763"/>
            <a:ext cx="4576762" cy="3894137"/>
          </a:xfrm>
          <a:prstGeom prst="rect">
            <a:avLst/>
          </a:prstGeom>
          <a:solidFill>
            <a:srgbClr val="E9EBF0"/>
          </a:solidFill>
          <a:ln w="63500">
            <a:solidFill>
              <a:srgbClr val="E9EBF0"/>
            </a:solidFill>
            <a:miter lim="800000"/>
            <a:headEnd/>
            <a:tailEnd/>
          </a:ln>
        </p:spPr>
        <p:txBody>
          <a:bodyPr/>
          <a:lstStyle/>
          <a:p>
            <a:pPr eaLnBrk="0" fontAlgn="base" hangingPunct="0">
              <a:spcBef>
                <a:spcPct val="0"/>
              </a:spcBef>
              <a:spcAft>
                <a:spcPct val="0"/>
              </a:spcAft>
              <a:defRPr/>
            </a:pPr>
            <a:endParaRPr lang="tr-TR" sz="2400">
              <a:solidFill>
                <a:srgbClr val="000000"/>
              </a:solidFill>
            </a:endParaRPr>
          </a:p>
        </p:txBody>
      </p:sp>
      <p:sp>
        <p:nvSpPr>
          <p:cNvPr id="75790" name="Rectangle 14"/>
          <p:cNvSpPr>
            <a:spLocks noChangeArrowheads="1"/>
          </p:cNvSpPr>
          <p:nvPr/>
        </p:nvSpPr>
        <p:spPr bwMode="auto">
          <a:xfrm>
            <a:off x="3109913" y="1274763"/>
            <a:ext cx="4576762" cy="3894137"/>
          </a:xfrm>
          <a:prstGeom prst="rect">
            <a:avLst/>
          </a:prstGeom>
          <a:solidFill>
            <a:srgbClr val="E7EAEF"/>
          </a:solidFill>
          <a:ln w="41275">
            <a:solidFill>
              <a:srgbClr val="E7EAEF"/>
            </a:solidFill>
            <a:miter lim="800000"/>
            <a:headEnd/>
            <a:tailEnd/>
          </a:ln>
        </p:spPr>
        <p:txBody>
          <a:bodyPr/>
          <a:lstStyle/>
          <a:p>
            <a:pPr eaLnBrk="0" fontAlgn="base" hangingPunct="0">
              <a:spcBef>
                <a:spcPct val="0"/>
              </a:spcBef>
              <a:spcAft>
                <a:spcPct val="0"/>
              </a:spcAft>
              <a:defRPr/>
            </a:pPr>
            <a:endParaRPr lang="tr-TR" sz="2400">
              <a:solidFill>
                <a:srgbClr val="000000"/>
              </a:solidFill>
            </a:endParaRPr>
          </a:p>
        </p:txBody>
      </p:sp>
      <p:sp>
        <p:nvSpPr>
          <p:cNvPr id="75791" name="Rectangle 15"/>
          <p:cNvSpPr>
            <a:spLocks noChangeArrowheads="1"/>
          </p:cNvSpPr>
          <p:nvPr/>
        </p:nvSpPr>
        <p:spPr bwMode="auto">
          <a:xfrm>
            <a:off x="3109913" y="1274763"/>
            <a:ext cx="4576762" cy="3894137"/>
          </a:xfrm>
          <a:prstGeom prst="rect">
            <a:avLst/>
          </a:prstGeom>
          <a:solidFill>
            <a:srgbClr val="E6E9EF"/>
          </a:solidFill>
          <a:ln w="20638">
            <a:solidFill>
              <a:srgbClr val="E6E9EF"/>
            </a:solidFill>
            <a:miter lim="800000"/>
            <a:headEnd/>
            <a:tailEnd/>
          </a:ln>
        </p:spPr>
        <p:txBody>
          <a:bodyPr/>
          <a:lstStyle/>
          <a:p>
            <a:pPr eaLnBrk="0" fontAlgn="base" hangingPunct="0">
              <a:spcBef>
                <a:spcPct val="0"/>
              </a:spcBef>
              <a:spcAft>
                <a:spcPct val="0"/>
              </a:spcAft>
              <a:defRPr/>
            </a:pPr>
            <a:endParaRPr lang="tr-TR" sz="2400">
              <a:solidFill>
                <a:srgbClr val="000000"/>
              </a:solidFill>
            </a:endParaRPr>
          </a:p>
        </p:txBody>
      </p:sp>
      <p:sp>
        <p:nvSpPr>
          <p:cNvPr id="75792" name="Rectangle 16"/>
          <p:cNvSpPr>
            <a:spLocks noChangeArrowheads="1"/>
          </p:cNvSpPr>
          <p:nvPr/>
        </p:nvSpPr>
        <p:spPr bwMode="auto">
          <a:xfrm>
            <a:off x="3005138" y="1169988"/>
            <a:ext cx="4598987" cy="38941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defRPr/>
            </a:pPr>
            <a:endParaRPr lang="tr-TR" sz="2400">
              <a:solidFill>
                <a:srgbClr val="000000"/>
              </a:solidFill>
            </a:endParaRPr>
          </a:p>
        </p:txBody>
      </p:sp>
      <p:sp>
        <p:nvSpPr>
          <p:cNvPr id="75793" name="Freeform 17"/>
          <p:cNvSpPr>
            <a:spLocks/>
          </p:cNvSpPr>
          <p:nvPr/>
        </p:nvSpPr>
        <p:spPr bwMode="auto">
          <a:xfrm>
            <a:off x="3005138" y="1169988"/>
            <a:ext cx="4598987" cy="3894137"/>
          </a:xfrm>
          <a:custGeom>
            <a:avLst/>
            <a:gdLst>
              <a:gd name="T0" fmla="*/ 0 w 2897"/>
              <a:gd name="T1" fmla="*/ 0 h 2453"/>
              <a:gd name="T2" fmla="*/ 0 w 2897"/>
              <a:gd name="T3" fmla="*/ 2453 h 2453"/>
              <a:gd name="T4" fmla="*/ 2897 w 2897"/>
              <a:gd name="T5" fmla="*/ 2453 h 2453"/>
            </a:gdLst>
            <a:ahLst/>
            <a:cxnLst>
              <a:cxn ang="0">
                <a:pos x="T0" y="T1"/>
              </a:cxn>
              <a:cxn ang="0">
                <a:pos x="T2" y="T3"/>
              </a:cxn>
              <a:cxn ang="0">
                <a:pos x="T4" y="T5"/>
              </a:cxn>
            </a:cxnLst>
            <a:rect l="0" t="0" r="r" b="b"/>
            <a:pathLst>
              <a:path w="2897" h="2453">
                <a:moveTo>
                  <a:pt x="0" y="0"/>
                </a:moveTo>
                <a:lnTo>
                  <a:pt x="0" y="2453"/>
                </a:lnTo>
                <a:lnTo>
                  <a:pt x="2897" y="2453"/>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defRPr/>
            </a:pPr>
            <a:endParaRPr lang="tr-TR" sz="2400">
              <a:solidFill>
                <a:srgbClr val="000000"/>
              </a:solidFill>
            </a:endParaRPr>
          </a:p>
        </p:txBody>
      </p:sp>
      <p:sp>
        <p:nvSpPr>
          <p:cNvPr id="75794" name="Line 18"/>
          <p:cNvSpPr>
            <a:spLocks noChangeShapeType="1"/>
          </p:cNvSpPr>
          <p:nvPr/>
        </p:nvSpPr>
        <p:spPr bwMode="auto">
          <a:xfrm flipV="1">
            <a:off x="2879725" y="2990850"/>
            <a:ext cx="0" cy="422275"/>
          </a:xfrm>
          <a:prstGeom prst="line">
            <a:avLst/>
          </a:prstGeom>
          <a:noFill/>
          <a:ln w="2222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defRPr/>
            </a:pPr>
            <a:endParaRPr lang="tr-TR" sz="2400">
              <a:solidFill>
                <a:srgbClr val="000000"/>
              </a:solidFill>
            </a:endParaRPr>
          </a:p>
        </p:txBody>
      </p:sp>
      <p:sp>
        <p:nvSpPr>
          <p:cNvPr id="75795" name="Line 19"/>
          <p:cNvSpPr>
            <a:spLocks noChangeShapeType="1"/>
          </p:cNvSpPr>
          <p:nvPr/>
        </p:nvSpPr>
        <p:spPr bwMode="auto">
          <a:xfrm flipH="1">
            <a:off x="5311096" y="5230813"/>
            <a:ext cx="360000" cy="0"/>
          </a:xfrm>
          <a:prstGeom prst="line">
            <a:avLst/>
          </a:prstGeom>
          <a:noFill/>
          <a:ln w="2222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defRPr/>
            </a:pPr>
            <a:endParaRPr lang="tr-TR" sz="2400">
              <a:solidFill>
                <a:srgbClr val="000000"/>
              </a:solidFill>
            </a:endParaRPr>
          </a:p>
        </p:txBody>
      </p:sp>
      <p:sp>
        <p:nvSpPr>
          <p:cNvPr id="75796" name="Line 20"/>
          <p:cNvSpPr>
            <a:spLocks noChangeShapeType="1"/>
          </p:cNvSpPr>
          <p:nvPr/>
        </p:nvSpPr>
        <p:spPr bwMode="auto">
          <a:xfrm rot="10800000">
            <a:off x="5503863" y="2635250"/>
            <a:ext cx="334962" cy="1588"/>
          </a:xfrm>
          <a:prstGeom prst="line">
            <a:avLst/>
          </a:prstGeom>
          <a:noFill/>
          <a:ln w="2222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defRPr/>
            </a:pPr>
            <a:endParaRPr lang="tr-TR" sz="2400">
              <a:solidFill>
                <a:srgbClr val="000000"/>
              </a:solidFill>
            </a:endParaRPr>
          </a:p>
        </p:txBody>
      </p:sp>
      <p:sp>
        <p:nvSpPr>
          <p:cNvPr id="75797" name="Rectangle 21"/>
          <p:cNvSpPr>
            <a:spLocks noChangeArrowheads="1"/>
          </p:cNvSpPr>
          <p:nvPr/>
        </p:nvSpPr>
        <p:spPr bwMode="auto">
          <a:xfrm>
            <a:off x="6391275" y="5076825"/>
            <a:ext cx="13065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b="1">
                <a:solidFill>
                  <a:srgbClr val="000000"/>
                </a:solidFill>
                <a:latin typeface="Arial" panose="020B0604020202020204" pitchFamily="34" charset="0"/>
              </a:rPr>
              <a:t>Quantity of</a:t>
            </a:r>
            <a:endParaRPr lang="en-US" altLang="tr-TR" sz="2400">
              <a:solidFill>
                <a:srgbClr val="000000"/>
              </a:solidFill>
            </a:endParaRPr>
          </a:p>
        </p:txBody>
      </p:sp>
      <p:sp>
        <p:nvSpPr>
          <p:cNvPr id="75798" name="Rectangle 22"/>
          <p:cNvSpPr>
            <a:spLocks noChangeArrowheads="1"/>
          </p:cNvSpPr>
          <p:nvPr/>
        </p:nvSpPr>
        <p:spPr bwMode="auto">
          <a:xfrm>
            <a:off x="6896100" y="5353050"/>
            <a:ext cx="78898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b="1">
                <a:solidFill>
                  <a:srgbClr val="000000"/>
                </a:solidFill>
                <a:latin typeface="Arial" panose="020B0604020202020204" pitchFamily="34" charset="0"/>
              </a:rPr>
              <a:t>Wheat</a:t>
            </a:r>
            <a:endParaRPr lang="en-US" altLang="tr-TR" sz="2400">
              <a:solidFill>
                <a:srgbClr val="000000"/>
              </a:solidFill>
            </a:endParaRPr>
          </a:p>
        </p:txBody>
      </p:sp>
      <p:sp>
        <p:nvSpPr>
          <p:cNvPr id="75799" name="Rectangle 23"/>
          <p:cNvSpPr>
            <a:spLocks noChangeArrowheads="1"/>
          </p:cNvSpPr>
          <p:nvPr/>
        </p:nvSpPr>
        <p:spPr bwMode="auto">
          <a:xfrm>
            <a:off x="2836863" y="5084763"/>
            <a:ext cx="2286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a:solidFill>
                  <a:srgbClr val="000000"/>
                </a:solidFill>
                <a:latin typeface="Arial" panose="020B0604020202020204" pitchFamily="34" charset="0"/>
              </a:rPr>
              <a:t>0</a:t>
            </a:r>
            <a:endParaRPr lang="en-US" altLang="tr-TR" sz="2400">
              <a:solidFill>
                <a:srgbClr val="000000"/>
              </a:solidFill>
            </a:endParaRPr>
          </a:p>
        </p:txBody>
      </p:sp>
      <p:sp>
        <p:nvSpPr>
          <p:cNvPr id="75800" name="Rectangle 24"/>
          <p:cNvSpPr>
            <a:spLocks noChangeArrowheads="1"/>
          </p:cNvSpPr>
          <p:nvPr/>
        </p:nvSpPr>
        <p:spPr bwMode="auto">
          <a:xfrm>
            <a:off x="2138363" y="1131888"/>
            <a:ext cx="9334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b="1">
                <a:solidFill>
                  <a:srgbClr val="000000"/>
                </a:solidFill>
                <a:latin typeface="Arial" panose="020B0604020202020204" pitchFamily="34" charset="0"/>
              </a:rPr>
              <a:t>Price of</a:t>
            </a:r>
            <a:endParaRPr lang="en-US" altLang="tr-TR" sz="2400">
              <a:solidFill>
                <a:srgbClr val="000000"/>
              </a:solidFill>
            </a:endParaRPr>
          </a:p>
        </p:txBody>
      </p:sp>
      <p:sp>
        <p:nvSpPr>
          <p:cNvPr id="75801" name="Rectangle 25"/>
          <p:cNvSpPr>
            <a:spLocks noChangeArrowheads="1"/>
          </p:cNvSpPr>
          <p:nvPr/>
        </p:nvSpPr>
        <p:spPr bwMode="auto">
          <a:xfrm>
            <a:off x="2282825" y="1409700"/>
            <a:ext cx="78898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b="1">
                <a:solidFill>
                  <a:srgbClr val="000000"/>
                </a:solidFill>
                <a:latin typeface="Arial" panose="020B0604020202020204" pitchFamily="34" charset="0"/>
              </a:rPr>
              <a:t>Wheat</a:t>
            </a:r>
            <a:endParaRPr lang="en-US" altLang="tr-TR" sz="2400">
              <a:solidFill>
                <a:srgbClr val="000000"/>
              </a:solidFill>
            </a:endParaRPr>
          </a:p>
        </p:txBody>
      </p:sp>
      <p:grpSp>
        <p:nvGrpSpPr>
          <p:cNvPr id="75802" name="Group 26"/>
          <p:cNvGrpSpPr>
            <a:grpSpLocks/>
          </p:cNvGrpSpPr>
          <p:nvPr/>
        </p:nvGrpSpPr>
        <p:grpSpPr bwMode="auto">
          <a:xfrm>
            <a:off x="3382963" y="5294313"/>
            <a:ext cx="3948112" cy="1277937"/>
            <a:chOff x="2131" y="3335"/>
            <a:chExt cx="2487" cy="805"/>
          </a:xfrm>
        </p:grpSpPr>
        <p:sp>
          <p:nvSpPr>
            <p:cNvPr id="75803" name="Line 27"/>
            <p:cNvSpPr>
              <a:spLocks noChangeShapeType="1"/>
            </p:cNvSpPr>
            <p:nvPr/>
          </p:nvSpPr>
          <p:spPr bwMode="auto">
            <a:xfrm flipH="1">
              <a:off x="3229" y="3335"/>
              <a:ext cx="158" cy="25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tr-TR" sz="2400">
                <a:solidFill>
                  <a:srgbClr val="000000"/>
                </a:solidFill>
              </a:endParaRPr>
            </a:p>
          </p:txBody>
        </p:sp>
        <p:grpSp>
          <p:nvGrpSpPr>
            <p:cNvPr id="75804" name="Group 28"/>
            <p:cNvGrpSpPr>
              <a:grpSpLocks/>
            </p:cNvGrpSpPr>
            <p:nvPr/>
          </p:nvGrpSpPr>
          <p:grpSpPr bwMode="auto">
            <a:xfrm>
              <a:off x="2131" y="3546"/>
              <a:ext cx="2487" cy="594"/>
              <a:chOff x="2131" y="3546"/>
              <a:chExt cx="2487" cy="594"/>
            </a:xfrm>
          </p:grpSpPr>
          <p:sp>
            <p:nvSpPr>
              <p:cNvPr id="75805" name="Rectangle 29"/>
              <p:cNvSpPr>
                <a:spLocks noChangeArrowheads="1"/>
              </p:cNvSpPr>
              <p:nvPr/>
            </p:nvSpPr>
            <p:spPr bwMode="auto">
              <a:xfrm>
                <a:off x="2131" y="3546"/>
                <a:ext cx="2487" cy="594"/>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defRPr/>
                </a:pPr>
                <a:endParaRPr lang="tr-TR" sz="2400">
                  <a:solidFill>
                    <a:srgbClr val="000000"/>
                  </a:solidFill>
                </a:endParaRPr>
              </a:p>
            </p:txBody>
          </p:sp>
          <p:sp>
            <p:nvSpPr>
              <p:cNvPr id="75806" name="Rectangle 30"/>
              <p:cNvSpPr>
                <a:spLocks noChangeArrowheads="1"/>
              </p:cNvSpPr>
              <p:nvPr/>
            </p:nvSpPr>
            <p:spPr bwMode="auto">
              <a:xfrm>
                <a:off x="2236" y="3578"/>
                <a:ext cx="227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a:solidFill>
                      <a:srgbClr val="000000"/>
                    </a:solidFill>
                    <a:latin typeface="Arial" panose="020B0604020202020204" pitchFamily="34" charset="0"/>
                  </a:rPr>
                  <a:t>3.  . . . and a proportionately smaller</a:t>
                </a:r>
                <a:endParaRPr lang="en-US" altLang="tr-TR" sz="2400">
                  <a:solidFill>
                    <a:srgbClr val="000000"/>
                  </a:solidFill>
                </a:endParaRPr>
              </a:p>
            </p:txBody>
          </p:sp>
          <p:sp>
            <p:nvSpPr>
              <p:cNvPr id="75807" name="Rectangle 31"/>
              <p:cNvSpPr>
                <a:spLocks noChangeArrowheads="1"/>
              </p:cNvSpPr>
              <p:nvPr/>
            </p:nvSpPr>
            <p:spPr bwMode="auto">
              <a:xfrm>
                <a:off x="2236" y="3752"/>
                <a:ext cx="2343"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a:solidFill>
                      <a:srgbClr val="000000"/>
                    </a:solidFill>
                    <a:latin typeface="Arial" panose="020B0604020202020204" pitchFamily="34" charset="0"/>
                  </a:rPr>
                  <a:t>increase in quantity sold. As a result,</a:t>
                </a:r>
                <a:endParaRPr lang="en-US" altLang="tr-TR" sz="2400">
                  <a:solidFill>
                    <a:srgbClr val="000000"/>
                  </a:solidFill>
                </a:endParaRPr>
              </a:p>
            </p:txBody>
          </p:sp>
          <p:sp>
            <p:nvSpPr>
              <p:cNvPr id="75808" name="Rectangle 32"/>
              <p:cNvSpPr>
                <a:spLocks noChangeArrowheads="1"/>
              </p:cNvSpPr>
              <p:nvPr/>
            </p:nvSpPr>
            <p:spPr bwMode="auto">
              <a:xfrm>
                <a:off x="2236" y="3926"/>
                <a:ext cx="214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a:solidFill>
                      <a:srgbClr val="000000"/>
                    </a:solidFill>
                    <a:latin typeface="Arial" panose="020B0604020202020204" pitchFamily="34" charset="0"/>
                  </a:rPr>
                  <a:t>revenue falls from $300 to $220.  </a:t>
                </a:r>
                <a:endParaRPr lang="en-US" altLang="tr-TR" sz="2400">
                  <a:solidFill>
                    <a:srgbClr val="000000"/>
                  </a:solidFill>
                </a:endParaRPr>
              </a:p>
            </p:txBody>
          </p:sp>
        </p:grpSp>
      </p:grpSp>
      <p:grpSp>
        <p:nvGrpSpPr>
          <p:cNvPr id="75809" name="Group 33"/>
          <p:cNvGrpSpPr>
            <a:grpSpLocks/>
          </p:cNvGrpSpPr>
          <p:nvPr/>
        </p:nvGrpSpPr>
        <p:grpSpPr bwMode="auto">
          <a:xfrm>
            <a:off x="5146675" y="2362200"/>
            <a:ext cx="1949450" cy="2508250"/>
            <a:chOff x="3242" y="1488"/>
            <a:chExt cx="1228" cy="1580"/>
          </a:xfrm>
        </p:grpSpPr>
        <p:sp>
          <p:nvSpPr>
            <p:cNvPr id="75810" name="Line 34"/>
            <p:cNvSpPr>
              <a:spLocks noChangeShapeType="1"/>
            </p:cNvSpPr>
            <p:nvPr/>
          </p:nvSpPr>
          <p:spPr bwMode="auto">
            <a:xfrm>
              <a:off x="3242" y="1488"/>
              <a:ext cx="595" cy="1517"/>
            </a:xfrm>
            <a:prstGeom prst="line">
              <a:avLst/>
            </a:prstGeom>
            <a:noFill/>
            <a:ln w="63500">
              <a:solidFill>
                <a:srgbClr val="004C9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tr-TR" sz="2400">
                <a:solidFill>
                  <a:srgbClr val="000000"/>
                </a:solidFill>
              </a:endParaRPr>
            </a:p>
          </p:txBody>
        </p:sp>
        <p:sp>
          <p:nvSpPr>
            <p:cNvPr id="75811" name="Rectangle 35"/>
            <p:cNvSpPr>
              <a:spLocks noChangeArrowheads="1"/>
            </p:cNvSpPr>
            <p:nvPr/>
          </p:nvSpPr>
          <p:spPr bwMode="auto">
            <a:xfrm>
              <a:off x="3878" y="2872"/>
              <a:ext cx="59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a:solidFill>
                    <a:srgbClr val="000000"/>
                  </a:solidFill>
                  <a:latin typeface="Arial" panose="020B0604020202020204" pitchFamily="34" charset="0"/>
                </a:rPr>
                <a:t>Demand</a:t>
              </a:r>
              <a:endParaRPr lang="en-US" altLang="tr-TR" sz="2400">
                <a:solidFill>
                  <a:srgbClr val="000000"/>
                </a:solidFill>
              </a:endParaRPr>
            </a:p>
          </p:txBody>
        </p:sp>
      </p:grpSp>
      <p:grpSp>
        <p:nvGrpSpPr>
          <p:cNvPr id="75812" name="Group 36"/>
          <p:cNvGrpSpPr>
            <a:grpSpLocks/>
          </p:cNvGrpSpPr>
          <p:nvPr/>
        </p:nvGrpSpPr>
        <p:grpSpPr bwMode="auto">
          <a:xfrm>
            <a:off x="4643438" y="2109788"/>
            <a:ext cx="1081087" cy="2514600"/>
            <a:chOff x="2925" y="1329"/>
            <a:chExt cx="681" cy="1584"/>
          </a:xfrm>
        </p:grpSpPr>
        <p:sp>
          <p:nvSpPr>
            <p:cNvPr id="75813" name="Line 37"/>
            <p:cNvSpPr>
              <a:spLocks noChangeShapeType="1"/>
            </p:cNvSpPr>
            <p:nvPr/>
          </p:nvSpPr>
          <p:spPr bwMode="auto">
            <a:xfrm flipH="1">
              <a:off x="2925" y="1475"/>
              <a:ext cx="555" cy="1438"/>
            </a:xfrm>
            <a:prstGeom prst="line">
              <a:avLst/>
            </a:prstGeom>
            <a:noFill/>
            <a:ln w="63500">
              <a:solidFill>
                <a:srgbClr val="004C9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tr-TR" sz="2400">
                <a:solidFill>
                  <a:srgbClr val="000000"/>
                </a:solidFill>
              </a:endParaRPr>
            </a:p>
          </p:txBody>
        </p:sp>
        <p:sp>
          <p:nvSpPr>
            <p:cNvPr id="75814" name="Rectangle 38"/>
            <p:cNvSpPr>
              <a:spLocks noChangeArrowheads="1"/>
            </p:cNvSpPr>
            <p:nvPr/>
          </p:nvSpPr>
          <p:spPr bwMode="auto">
            <a:xfrm>
              <a:off x="3466" y="1329"/>
              <a:ext cx="14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i="1">
                  <a:solidFill>
                    <a:srgbClr val="000000"/>
                  </a:solidFill>
                  <a:latin typeface="Arial" panose="020B0604020202020204" pitchFamily="34" charset="0"/>
                </a:rPr>
                <a:t>S</a:t>
              </a:r>
              <a:r>
                <a:rPr lang="en-US" altLang="tr-TR" sz="1700" baseline="-25000">
                  <a:solidFill>
                    <a:srgbClr val="000000"/>
                  </a:solidFill>
                  <a:latin typeface="Arial" panose="020B0604020202020204" pitchFamily="34" charset="0"/>
                </a:rPr>
                <a:t>1</a:t>
              </a:r>
              <a:endParaRPr lang="en-US" altLang="tr-TR" sz="2400">
                <a:solidFill>
                  <a:srgbClr val="000000"/>
                </a:solidFill>
              </a:endParaRPr>
            </a:p>
          </p:txBody>
        </p:sp>
      </p:grpSp>
      <p:grpSp>
        <p:nvGrpSpPr>
          <p:cNvPr id="75815" name="Group 39"/>
          <p:cNvGrpSpPr>
            <a:grpSpLocks/>
          </p:cNvGrpSpPr>
          <p:nvPr/>
        </p:nvGrpSpPr>
        <p:grpSpPr bwMode="auto">
          <a:xfrm>
            <a:off x="5167313" y="2262188"/>
            <a:ext cx="1074737" cy="2508250"/>
            <a:chOff x="3255" y="1425"/>
            <a:chExt cx="677" cy="1580"/>
          </a:xfrm>
        </p:grpSpPr>
        <p:sp>
          <p:nvSpPr>
            <p:cNvPr id="75816" name="Line 40"/>
            <p:cNvSpPr>
              <a:spLocks noChangeShapeType="1"/>
            </p:cNvSpPr>
            <p:nvPr/>
          </p:nvSpPr>
          <p:spPr bwMode="auto">
            <a:xfrm flipH="1">
              <a:off x="3255" y="1581"/>
              <a:ext cx="556" cy="1424"/>
            </a:xfrm>
            <a:prstGeom prst="line">
              <a:avLst/>
            </a:prstGeom>
            <a:noFill/>
            <a:ln w="63500">
              <a:solidFill>
                <a:srgbClr val="5F161D"/>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tr-TR" sz="2400">
                <a:solidFill>
                  <a:srgbClr val="000000"/>
                </a:solidFill>
              </a:endParaRPr>
            </a:p>
          </p:txBody>
        </p:sp>
        <p:sp>
          <p:nvSpPr>
            <p:cNvPr id="75817" name="Rectangle 41"/>
            <p:cNvSpPr>
              <a:spLocks noChangeArrowheads="1"/>
            </p:cNvSpPr>
            <p:nvPr/>
          </p:nvSpPr>
          <p:spPr bwMode="auto">
            <a:xfrm>
              <a:off x="3792" y="1425"/>
              <a:ext cx="14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i="1">
                  <a:solidFill>
                    <a:srgbClr val="000000"/>
                  </a:solidFill>
                  <a:latin typeface="Arial" panose="020B0604020202020204" pitchFamily="34" charset="0"/>
                </a:rPr>
                <a:t>S</a:t>
              </a:r>
              <a:r>
                <a:rPr lang="en-US" altLang="tr-TR" sz="1700" baseline="-25000">
                  <a:solidFill>
                    <a:srgbClr val="000000"/>
                  </a:solidFill>
                  <a:latin typeface="Arial" panose="020B0604020202020204" pitchFamily="34" charset="0"/>
                </a:rPr>
                <a:t>2</a:t>
              </a:r>
              <a:endParaRPr lang="en-US" altLang="tr-TR" sz="2400">
                <a:solidFill>
                  <a:srgbClr val="000000"/>
                </a:solidFill>
              </a:endParaRPr>
            </a:p>
          </p:txBody>
        </p:sp>
      </p:grpSp>
      <p:grpSp>
        <p:nvGrpSpPr>
          <p:cNvPr id="75818" name="Group 42"/>
          <p:cNvGrpSpPr>
            <a:grpSpLocks/>
          </p:cNvGrpSpPr>
          <p:nvPr/>
        </p:nvGrpSpPr>
        <p:grpSpPr bwMode="auto">
          <a:xfrm>
            <a:off x="1387475" y="1714500"/>
            <a:ext cx="1512888" cy="1465263"/>
            <a:chOff x="874" y="1080"/>
            <a:chExt cx="953" cy="923"/>
          </a:xfrm>
        </p:grpSpPr>
        <p:sp>
          <p:nvSpPr>
            <p:cNvPr id="75819" name="Line 43"/>
            <p:cNvSpPr>
              <a:spLocks noChangeShapeType="1"/>
            </p:cNvSpPr>
            <p:nvPr/>
          </p:nvSpPr>
          <p:spPr bwMode="auto">
            <a:xfrm>
              <a:off x="1443" y="1528"/>
              <a:ext cx="304" cy="47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tr-TR" sz="2400">
                <a:solidFill>
                  <a:srgbClr val="000000"/>
                </a:solidFill>
              </a:endParaRPr>
            </a:p>
          </p:txBody>
        </p:sp>
        <p:grpSp>
          <p:nvGrpSpPr>
            <p:cNvPr id="75820" name="Group 44"/>
            <p:cNvGrpSpPr>
              <a:grpSpLocks/>
            </p:cNvGrpSpPr>
            <p:nvPr/>
          </p:nvGrpSpPr>
          <p:grpSpPr bwMode="auto">
            <a:xfrm>
              <a:off x="874" y="1080"/>
              <a:ext cx="953" cy="606"/>
              <a:chOff x="874" y="1080"/>
              <a:chExt cx="953" cy="606"/>
            </a:xfrm>
          </p:grpSpPr>
          <p:sp>
            <p:nvSpPr>
              <p:cNvPr id="75821" name="Rectangle 45"/>
              <p:cNvSpPr>
                <a:spLocks noChangeArrowheads="1"/>
              </p:cNvSpPr>
              <p:nvPr/>
            </p:nvSpPr>
            <p:spPr bwMode="auto">
              <a:xfrm>
                <a:off x="874" y="1080"/>
                <a:ext cx="953" cy="606"/>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defRPr/>
                </a:pPr>
                <a:endParaRPr lang="tr-TR" sz="2400">
                  <a:solidFill>
                    <a:srgbClr val="000000"/>
                  </a:solidFill>
                </a:endParaRPr>
              </a:p>
            </p:txBody>
          </p:sp>
          <p:sp>
            <p:nvSpPr>
              <p:cNvPr id="75822" name="Rectangle 46"/>
              <p:cNvSpPr>
                <a:spLocks noChangeArrowheads="1"/>
              </p:cNvSpPr>
              <p:nvPr/>
            </p:nvSpPr>
            <p:spPr bwMode="auto">
              <a:xfrm>
                <a:off x="968" y="1124"/>
                <a:ext cx="78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a:solidFill>
                      <a:srgbClr val="000000"/>
                    </a:solidFill>
                    <a:latin typeface="Arial" panose="020B0604020202020204" pitchFamily="34" charset="0"/>
                  </a:rPr>
                  <a:t>2. . . . leads</a:t>
                </a:r>
                <a:endParaRPr lang="en-US" altLang="tr-TR" sz="2400">
                  <a:solidFill>
                    <a:srgbClr val="000000"/>
                  </a:solidFill>
                </a:endParaRPr>
              </a:p>
            </p:txBody>
          </p:sp>
          <p:sp>
            <p:nvSpPr>
              <p:cNvPr id="75823" name="Rectangle 47"/>
              <p:cNvSpPr>
                <a:spLocks noChangeArrowheads="1"/>
              </p:cNvSpPr>
              <p:nvPr/>
            </p:nvSpPr>
            <p:spPr bwMode="auto">
              <a:xfrm>
                <a:off x="968" y="1298"/>
                <a:ext cx="85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a:solidFill>
                      <a:srgbClr val="000000"/>
                    </a:solidFill>
                    <a:latin typeface="Arial" panose="020B0604020202020204" pitchFamily="34" charset="0"/>
                  </a:rPr>
                  <a:t>to a large fall</a:t>
                </a:r>
                <a:endParaRPr lang="en-US" altLang="tr-TR" sz="2400">
                  <a:solidFill>
                    <a:srgbClr val="000000"/>
                  </a:solidFill>
                </a:endParaRPr>
              </a:p>
            </p:txBody>
          </p:sp>
          <p:sp>
            <p:nvSpPr>
              <p:cNvPr id="75824" name="Rectangle 48"/>
              <p:cNvSpPr>
                <a:spLocks noChangeArrowheads="1"/>
              </p:cNvSpPr>
              <p:nvPr/>
            </p:nvSpPr>
            <p:spPr bwMode="auto">
              <a:xfrm>
                <a:off x="968" y="1472"/>
                <a:ext cx="75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a:solidFill>
                      <a:srgbClr val="000000"/>
                    </a:solidFill>
                    <a:latin typeface="Arial" panose="020B0604020202020204" pitchFamily="34" charset="0"/>
                  </a:rPr>
                  <a:t>in price . . .</a:t>
                </a:r>
                <a:endParaRPr lang="en-US" altLang="tr-TR" sz="2400">
                  <a:solidFill>
                    <a:srgbClr val="000000"/>
                  </a:solidFill>
                </a:endParaRPr>
              </a:p>
            </p:txBody>
          </p:sp>
        </p:grpSp>
      </p:grpSp>
      <p:sp>
        <p:nvSpPr>
          <p:cNvPr id="75825" name="Rectangle 49"/>
          <p:cNvSpPr>
            <a:spLocks noChangeArrowheads="1"/>
          </p:cNvSpPr>
          <p:nvPr/>
        </p:nvSpPr>
        <p:spPr bwMode="auto">
          <a:xfrm>
            <a:off x="6577013" y="1722438"/>
            <a:ext cx="16668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a:solidFill>
                  <a:srgbClr val="000000"/>
                </a:solidFill>
                <a:latin typeface="Arial" panose="020B0604020202020204" pitchFamily="34" charset="0"/>
              </a:rPr>
              <a:t> </a:t>
            </a:r>
            <a:endParaRPr lang="en-US" altLang="tr-TR" sz="2400">
              <a:solidFill>
                <a:srgbClr val="000000"/>
              </a:solidFill>
            </a:endParaRPr>
          </a:p>
        </p:txBody>
      </p:sp>
      <p:grpSp>
        <p:nvGrpSpPr>
          <p:cNvPr id="75826" name="Group 50"/>
          <p:cNvGrpSpPr>
            <a:grpSpLocks/>
          </p:cNvGrpSpPr>
          <p:nvPr/>
        </p:nvGrpSpPr>
        <p:grpSpPr bwMode="auto">
          <a:xfrm>
            <a:off x="4432306" y="1357315"/>
            <a:ext cx="3038479" cy="1214438"/>
            <a:chOff x="2792" y="855"/>
            <a:chExt cx="1914" cy="765"/>
          </a:xfrm>
        </p:grpSpPr>
        <p:grpSp>
          <p:nvGrpSpPr>
            <p:cNvPr id="75827" name="Group 51"/>
            <p:cNvGrpSpPr>
              <a:grpSpLocks/>
            </p:cNvGrpSpPr>
            <p:nvPr/>
          </p:nvGrpSpPr>
          <p:grpSpPr bwMode="auto">
            <a:xfrm>
              <a:off x="2792" y="855"/>
              <a:ext cx="1914" cy="765"/>
              <a:chOff x="2792" y="855"/>
              <a:chExt cx="1914" cy="765"/>
            </a:xfrm>
          </p:grpSpPr>
          <p:sp>
            <p:nvSpPr>
              <p:cNvPr id="75828" name="Line 52"/>
              <p:cNvSpPr>
                <a:spLocks noChangeShapeType="1"/>
              </p:cNvSpPr>
              <p:nvPr/>
            </p:nvSpPr>
            <p:spPr bwMode="auto">
              <a:xfrm flipV="1">
                <a:off x="3599" y="1211"/>
                <a:ext cx="66" cy="40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tr-TR" sz="2400">
                  <a:solidFill>
                    <a:srgbClr val="000000"/>
                  </a:solidFill>
                </a:endParaRPr>
              </a:p>
            </p:txBody>
          </p:sp>
          <p:grpSp>
            <p:nvGrpSpPr>
              <p:cNvPr id="75829" name="Group 53"/>
              <p:cNvGrpSpPr>
                <a:grpSpLocks/>
              </p:cNvGrpSpPr>
              <p:nvPr/>
            </p:nvGrpSpPr>
            <p:grpSpPr bwMode="auto">
              <a:xfrm>
                <a:off x="2792" y="855"/>
                <a:ext cx="1914" cy="436"/>
                <a:chOff x="2792" y="855"/>
                <a:chExt cx="1914" cy="436"/>
              </a:xfrm>
            </p:grpSpPr>
            <p:sp>
              <p:nvSpPr>
                <p:cNvPr id="75830" name="Rectangle 54"/>
                <p:cNvSpPr>
                  <a:spLocks noChangeArrowheads="1"/>
                </p:cNvSpPr>
                <p:nvPr/>
              </p:nvSpPr>
              <p:spPr bwMode="auto">
                <a:xfrm>
                  <a:off x="2792" y="855"/>
                  <a:ext cx="1905" cy="436"/>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defRPr/>
                  </a:pPr>
                  <a:endParaRPr lang="tr-TR" sz="2400">
                    <a:solidFill>
                      <a:srgbClr val="000000"/>
                    </a:solidFill>
                  </a:endParaRPr>
                </a:p>
              </p:txBody>
            </p:sp>
            <p:sp>
              <p:nvSpPr>
                <p:cNvPr id="75831" name="Rectangle 55"/>
                <p:cNvSpPr>
                  <a:spLocks noChangeArrowheads="1"/>
                </p:cNvSpPr>
                <p:nvPr/>
              </p:nvSpPr>
              <p:spPr bwMode="auto">
                <a:xfrm>
                  <a:off x="2837" y="910"/>
                  <a:ext cx="1869"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a:solidFill>
                        <a:srgbClr val="000000"/>
                      </a:solidFill>
                      <a:latin typeface="Arial" panose="020B0604020202020204" pitchFamily="34" charset="0"/>
                    </a:rPr>
                    <a:t>1. When demand is inelastic,</a:t>
                  </a:r>
                  <a:endParaRPr lang="en-US" altLang="tr-TR" sz="2400">
                    <a:solidFill>
                      <a:srgbClr val="000000"/>
                    </a:solidFill>
                  </a:endParaRPr>
                </a:p>
              </p:txBody>
            </p:sp>
            <p:sp>
              <p:nvSpPr>
                <p:cNvPr id="75832" name="Rectangle 56"/>
                <p:cNvSpPr>
                  <a:spLocks noChangeArrowheads="1"/>
                </p:cNvSpPr>
                <p:nvPr/>
              </p:nvSpPr>
              <p:spPr bwMode="auto">
                <a:xfrm>
                  <a:off x="2837" y="1085"/>
                  <a:ext cx="137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dirty="0">
                      <a:solidFill>
                        <a:srgbClr val="000000"/>
                      </a:solidFill>
                      <a:latin typeface="Arial" panose="020B0604020202020204" pitchFamily="34" charset="0"/>
                    </a:rPr>
                    <a:t>an increase in supply</a:t>
                  </a:r>
                  <a:endParaRPr lang="en-US" altLang="tr-TR" sz="2400" dirty="0">
                    <a:solidFill>
                      <a:srgbClr val="000000"/>
                    </a:solidFill>
                  </a:endParaRPr>
                </a:p>
              </p:txBody>
            </p:sp>
          </p:grpSp>
        </p:grpSp>
        <p:sp>
          <p:nvSpPr>
            <p:cNvPr id="75833" name="Rectangle 57"/>
            <p:cNvSpPr>
              <a:spLocks noChangeArrowheads="1"/>
            </p:cNvSpPr>
            <p:nvPr/>
          </p:nvSpPr>
          <p:spPr bwMode="auto">
            <a:xfrm>
              <a:off x="4191" y="1085"/>
              <a:ext cx="26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a:solidFill>
                    <a:srgbClr val="000000"/>
                  </a:solidFill>
                  <a:latin typeface="Arial" panose="020B0604020202020204" pitchFamily="34" charset="0"/>
                </a:rPr>
                <a:t>. . .</a:t>
              </a:r>
              <a:endParaRPr lang="en-US" altLang="tr-TR" sz="2400">
                <a:solidFill>
                  <a:srgbClr val="000000"/>
                </a:solidFill>
              </a:endParaRPr>
            </a:p>
          </p:txBody>
        </p:sp>
      </p:grpSp>
      <p:grpSp>
        <p:nvGrpSpPr>
          <p:cNvPr id="75834" name="Group 58"/>
          <p:cNvGrpSpPr>
            <a:grpSpLocks/>
          </p:cNvGrpSpPr>
          <p:nvPr/>
        </p:nvGrpSpPr>
        <p:grpSpPr bwMode="auto">
          <a:xfrm>
            <a:off x="2822575" y="3459163"/>
            <a:ext cx="3278188" cy="1936750"/>
            <a:chOff x="1778" y="2179"/>
            <a:chExt cx="2065" cy="1220"/>
          </a:xfrm>
        </p:grpSpPr>
        <p:sp>
          <p:nvSpPr>
            <p:cNvPr id="75835" name="Freeform 59"/>
            <p:cNvSpPr>
              <a:spLocks/>
            </p:cNvSpPr>
            <p:nvPr/>
          </p:nvSpPr>
          <p:spPr bwMode="auto">
            <a:xfrm>
              <a:off x="1893" y="2254"/>
              <a:ext cx="1653" cy="936"/>
            </a:xfrm>
            <a:custGeom>
              <a:avLst/>
              <a:gdLst>
                <a:gd name="T0" fmla="*/ 1653 w 1653"/>
                <a:gd name="T1" fmla="*/ 936 h 936"/>
                <a:gd name="T2" fmla="*/ 1653 w 1653"/>
                <a:gd name="T3" fmla="*/ 0 h 936"/>
                <a:gd name="T4" fmla="*/ 0 w 1653"/>
                <a:gd name="T5" fmla="*/ 0 h 936"/>
              </a:gdLst>
              <a:ahLst/>
              <a:cxnLst>
                <a:cxn ang="0">
                  <a:pos x="T0" y="T1"/>
                </a:cxn>
                <a:cxn ang="0">
                  <a:pos x="T2" y="T3"/>
                </a:cxn>
                <a:cxn ang="0">
                  <a:pos x="T4" y="T5"/>
                </a:cxn>
              </a:cxnLst>
              <a:rect l="0" t="0" r="r" b="b"/>
              <a:pathLst>
                <a:path w="1653" h="936">
                  <a:moveTo>
                    <a:pt x="1653" y="936"/>
                  </a:moveTo>
                  <a:lnTo>
                    <a:pt x="1653" y="0"/>
                  </a:lnTo>
                  <a:lnTo>
                    <a:pt x="0" y="0"/>
                  </a:lnTo>
                </a:path>
              </a:pathLst>
            </a:custGeom>
            <a:noFill/>
            <a:ln w="20638" cap="flat">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defRPr/>
              </a:pPr>
              <a:endParaRPr lang="tr-TR" sz="2400">
                <a:solidFill>
                  <a:srgbClr val="000000"/>
                </a:solidFill>
              </a:endParaRPr>
            </a:p>
          </p:txBody>
        </p:sp>
        <p:sp>
          <p:nvSpPr>
            <p:cNvPr id="75836" name="Rectangle 60"/>
            <p:cNvSpPr>
              <a:spLocks noChangeArrowheads="1"/>
            </p:cNvSpPr>
            <p:nvPr/>
          </p:nvSpPr>
          <p:spPr bwMode="auto">
            <a:xfrm>
              <a:off x="1778" y="2179"/>
              <a:ext cx="14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a:solidFill>
                    <a:srgbClr val="000000"/>
                  </a:solidFill>
                  <a:latin typeface="Arial" panose="020B0604020202020204" pitchFamily="34" charset="0"/>
                </a:rPr>
                <a:t>2</a:t>
              </a:r>
              <a:endParaRPr lang="en-US" altLang="tr-TR" sz="2400">
                <a:solidFill>
                  <a:srgbClr val="000000"/>
                </a:solidFill>
              </a:endParaRPr>
            </a:p>
          </p:txBody>
        </p:sp>
        <p:sp>
          <p:nvSpPr>
            <p:cNvPr id="75837" name="Rectangle 61"/>
            <p:cNvSpPr>
              <a:spLocks noChangeArrowheads="1"/>
            </p:cNvSpPr>
            <p:nvPr/>
          </p:nvSpPr>
          <p:spPr bwMode="auto">
            <a:xfrm>
              <a:off x="3542" y="3203"/>
              <a:ext cx="30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a:solidFill>
                    <a:srgbClr val="000000"/>
                  </a:solidFill>
                  <a:latin typeface="Arial" panose="020B0604020202020204" pitchFamily="34" charset="0"/>
                </a:rPr>
                <a:t>110</a:t>
              </a:r>
              <a:endParaRPr lang="en-US" altLang="tr-TR" sz="2400">
                <a:solidFill>
                  <a:srgbClr val="000000"/>
                </a:solidFill>
              </a:endParaRPr>
            </a:p>
          </p:txBody>
        </p:sp>
        <p:sp>
          <p:nvSpPr>
            <p:cNvPr id="75838" name="Oval 62"/>
            <p:cNvSpPr>
              <a:spLocks noChangeArrowheads="1"/>
            </p:cNvSpPr>
            <p:nvPr/>
          </p:nvSpPr>
          <p:spPr bwMode="auto">
            <a:xfrm>
              <a:off x="3507" y="2227"/>
              <a:ext cx="79" cy="6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defRPr/>
              </a:pPr>
              <a:endParaRPr lang="tr-TR" sz="2400">
                <a:solidFill>
                  <a:srgbClr val="000000"/>
                </a:solidFill>
              </a:endParaRPr>
            </a:p>
          </p:txBody>
        </p:sp>
      </p:grpSp>
      <p:grpSp>
        <p:nvGrpSpPr>
          <p:cNvPr id="75839" name="Group 63"/>
          <p:cNvGrpSpPr>
            <a:grpSpLocks/>
          </p:cNvGrpSpPr>
          <p:nvPr/>
        </p:nvGrpSpPr>
        <p:grpSpPr bwMode="auto">
          <a:xfrm>
            <a:off x="2698750" y="2732088"/>
            <a:ext cx="2711450" cy="2663825"/>
            <a:chOff x="1700" y="1721"/>
            <a:chExt cx="1708" cy="1678"/>
          </a:xfrm>
        </p:grpSpPr>
        <p:sp>
          <p:nvSpPr>
            <p:cNvPr id="75840" name="Rectangle 64"/>
            <p:cNvSpPr>
              <a:spLocks noChangeArrowheads="1"/>
            </p:cNvSpPr>
            <p:nvPr/>
          </p:nvSpPr>
          <p:spPr bwMode="auto">
            <a:xfrm>
              <a:off x="1700" y="1721"/>
              <a:ext cx="22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a:solidFill>
                    <a:srgbClr val="000000"/>
                  </a:solidFill>
                  <a:latin typeface="Arial" panose="020B0604020202020204" pitchFamily="34" charset="0"/>
                </a:rPr>
                <a:t>$3</a:t>
              </a:r>
              <a:endParaRPr lang="en-US" altLang="tr-TR" sz="2400">
                <a:solidFill>
                  <a:srgbClr val="000000"/>
                </a:solidFill>
              </a:endParaRPr>
            </a:p>
          </p:txBody>
        </p:sp>
        <p:sp>
          <p:nvSpPr>
            <p:cNvPr id="75841" name="Rectangle 65"/>
            <p:cNvSpPr>
              <a:spLocks noChangeArrowheads="1"/>
            </p:cNvSpPr>
            <p:nvPr/>
          </p:nvSpPr>
          <p:spPr bwMode="auto">
            <a:xfrm>
              <a:off x="3107" y="3203"/>
              <a:ext cx="30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defRPr/>
              </a:pPr>
              <a:r>
                <a:rPr lang="en-US" altLang="tr-TR" sz="1700">
                  <a:solidFill>
                    <a:srgbClr val="000000"/>
                  </a:solidFill>
                  <a:latin typeface="Arial" panose="020B0604020202020204" pitchFamily="34" charset="0"/>
                </a:rPr>
                <a:t>100</a:t>
              </a:r>
              <a:endParaRPr lang="en-US" altLang="tr-TR" sz="2400">
                <a:solidFill>
                  <a:srgbClr val="000000"/>
                </a:solidFill>
              </a:endParaRPr>
            </a:p>
          </p:txBody>
        </p:sp>
        <p:grpSp>
          <p:nvGrpSpPr>
            <p:cNvPr id="75842" name="Group 66"/>
            <p:cNvGrpSpPr>
              <a:grpSpLocks/>
            </p:cNvGrpSpPr>
            <p:nvPr/>
          </p:nvGrpSpPr>
          <p:grpSpPr bwMode="auto">
            <a:xfrm>
              <a:off x="1893" y="1752"/>
              <a:ext cx="1508" cy="1438"/>
              <a:chOff x="1893" y="1752"/>
              <a:chExt cx="1508" cy="1438"/>
            </a:xfrm>
          </p:grpSpPr>
          <p:sp>
            <p:nvSpPr>
              <p:cNvPr id="75843" name="Freeform 67"/>
              <p:cNvSpPr>
                <a:spLocks/>
              </p:cNvSpPr>
              <p:nvPr/>
            </p:nvSpPr>
            <p:spPr bwMode="auto">
              <a:xfrm>
                <a:off x="1893" y="1792"/>
                <a:ext cx="1468" cy="1398"/>
              </a:xfrm>
              <a:custGeom>
                <a:avLst/>
                <a:gdLst>
                  <a:gd name="T0" fmla="*/ 1468 w 1468"/>
                  <a:gd name="T1" fmla="*/ 1398 h 1398"/>
                  <a:gd name="T2" fmla="*/ 1468 w 1468"/>
                  <a:gd name="T3" fmla="*/ 0 h 1398"/>
                  <a:gd name="T4" fmla="*/ 0 w 1468"/>
                  <a:gd name="T5" fmla="*/ 0 h 1398"/>
                </a:gdLst>
                <a:ahLst/>
                <a:cxnLst>
                  <a:cxn ang="0">
                    <a:pos x="T0" y="T1"/>
                  </a:cxn>
                  <a:cxn ang="0">
                    <a:pos x="T2" y="T3"/>
                  </a:cxn>
                  <a:cxn ang="0">
                    <a:pos x="T4" y="T5"/>
                  </a:cxn>
                </a:cxnLst>
                <a:rect l="0" t="0" r="r" b="b"/>
                <a:pathLst>
                  <a:path w="1468" h="1398">
                    <a:moveTo>
                      <a:pt x="1468" y="1398"/>
                    </a:moveTo>
                    <a:lnTo>
                      <a:pt x="1468" y="0"/>
                    </a:lnTo>
                    <a:lnTo>
                      <a:pt x="0" y="0"/>
                    </a:lnTo>
                  </a:path>
                </a:pathLst>
              </a:custGeom>
              <a:noFill/>
              <a:ln w="20638" cap="flat">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defRPr/>
                </a:pPr>
                <a:endParaRPr lang="tr-TR" sz="2400">
                  <a:solidFill>
                    <a:srgbClr val="000000"/>
                  </a:solidFill>
                </a:endParaRPr>
              </a:p>
            </p:txBody>
          </p:sp>
          <p:sp>
            <p:nvSpPr>
              <p:cNvPr id="75844" name="Oval 68"/>
              <p:cNvSpPr>
                <a:spLocks noChangeArrowheads="1"/>
              </p:cNvSpPr>
              <p:nvPr/>
            </p:nvSpPr>
            <p:spPr bwMode="auto">
              <a:xfrm>
                <a:off x="3321" y="1752"/>
                <a:ext cx="80" cy="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defRPr/>
                </a:pPr>
                <a:endParaRPr lang="tr-TR" sz="2400">
                  <a:solidFill>
                    <a:srgbClr val="000000"/>
                  </a:solidFill>
                </a:endParaRPr>
              </a:p>
            </p:txBody>
          </p:sp>
        </p:grpSp>
      </p:grpSp>
    </p:spTree>
    <p:extLst>
      <p:ext uri="{BB962C8B-B14F-4D97-AF65-F5344CB8AC3E}">
        <p14:creationId xmlns:p14="http://schemas.microsoft.com/office/powerpoint/2010/main" val="3584406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75809"/>
                                        </p:tgtEl>
                                        <p:attrNameLst>
                                          <p:attrName>style.visibility</p:attrName>
                                        </p:attrNameLst>
                                      </p:cBhvr>
                                      <p:to>
                                        <p:strVal val="visible"/>
                                      </p:to>
                                    </p:set>
                                    <p:animEffect transition="in" filter="strips(downRight)">
                                      <p:cBhvr>
                                        <p:cTn id="7" dur="500"/>
                                        <p:tgtEl>
                                          <p:spTgt spid="758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75812"/>
                                        </p:tgtEl>
                                        <p:attrNameLst>
                                          <p:attrName>style.visibility</p:attrName>
                                        </p:attrNameLst>
                                      </p:cBhvr>
                                      <p:to>
                                        <p:strVal val="visible"/>
                                      </p:to>
                                    </p:set>
                                    <p:animEffect transition="in" filter="strips(upRight)">
                                      <p:cBhvr>
                                        <p:cTn id="12" dur="500"/>
                                        <p:tgtEl>
                                          <p:spTgt spid="758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75839"/>
                                        </p:tgtEl>
                                        <p:attrNameLst>
                                          <p:attrName>style.visibility</p:attrName>
                                        </p:attrNameLst>
                                      </p:cBhvr>
                                      <p:to>
                                        <p:strVal val="visible"/>
                                      </p:to>
                                    </p:set>
                                    <p:animEffect transition="in" filter="strips(upRight)">
                                      <p:cBhvr>
                                        <p:cTn id="17" dur="500"/>
                                        <p:tgtEl>
                                          <p:spTgt spid="758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288" fill="hold" grpId="0" nodeType="clickEffect">
                                  <p:stCondLst>
                                    <p:cond delay="0"/>
                                  </p:stCondLst>
                                  <p:childTnLst>
                                    <p:set>
                                      <p:cBhvr>
                                        <p:cTn id="21" dur="1" fill="hold">
                                          <p:stCondLst>
                                            <p:cond delay="0"/>
                                          </p:stCondLst>
                                        </p:cTn>
                                        <p:tgtEl>
                                          <p:spTgt spid="75796"/>
                                        </p:tgtEl>
                                        <p:attrNameLst>
                                          <p:attrName>style.visibility</p:attrName>
                                        </p:attrNameLst>
                                      </p:cBhvr>
                                      <p:to>
                                        <p:strVal val="visible"/>
                                      </p:to>
                                    </p:set>
                                    <p:anim calcmode="lin" valueType="num">
                                      <p:cBhvr>
                                        <p:cTn id="22" dur="500" fill="hold"/>
                                        <p:tgtEl>
                                          <p:spTgt spid="75796"/>
                                        </p:tgtEl>
                                        <p:attrNameLst>
                                          <p:attrName>ppt_w</p:attrName>
                                        </p:attrNameLst>
                                      </p:cBhvr>
                                      <p:tavLst>
                                        <p:tav tm="0">
                                          <p:val>
                                            <p:strVal val="4/3*#ppt_w"/>
                                          </p:val>
                                        </p:tav>
                                        <p:tav tm="100000">
                                          <p:val>
                                            <p:strVal val="#ppt_w"/>
                                          </p:val>
                                        </p:tav>
                                      </p:tavLst>
                                    </p:anim>
                                    <p:anim calcmode="lin" valueType="num">
                                      <p:cBhvr>
                                        <p:cTn id="23" dur="500" fill="hold"/>
                                        <p:tgtEl>
                                          <p:spTgt spid="75796"/>
                                        </p:tgtEl>
                                        <p:attrNameLst>
                                          <p:attrName>ppt_h</p:attrName>
                                        </p:attrNameLst>
                                      </p:cBhvr>
                                      <p:tavLst>
                                        <p:tav tm="0">
                                          <p:val>
                                            <p:strVal val="4/3*#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75815"/>
                                        </p:tgtEl>
                                        <p:attrNameLst>
                                          <p:attrName>style.visibility</p:attrName>
                                        </p:attrNameLst>
                                      </p:cBhvr>
                                      <p:to>
                                        <p:strVal val="visible"/>
                                      </p:to>
                                    </p:set>
                                    <p:animEffect transition="in" filter="wipe(down)">
                                      <p:cBhvr>
                                        <p:cTn id="28" dur="500"/>
                                        <p:tgtEl>
                                          <p:spTgt spid="758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288" fill="hold" grpId="0" nodeType="clickEffect">
                                  <p:stCondLst>
                                    <p:cond delay="0"/>
                                  </p:stCondLst>
                                  <p:childTnLst>
                                    <p:set>
                                      <p:cBhvr>
                                        <p:cTn id="32" dur="1" fill="hold">
                                          <p:stCondLst>
                                            <p:cond delay="0"/>
                                          </p:stCondLst>
                                        </p:cTn>
                                        <p:tgtEl>
                                          <p:spTgt spid="75794"/>
                                        </p:tgtEl>
                                        <p:attrNameLst>
                                          <p:attrName>style.visibility</p:attrName>
                                        </p:attrNameLst>
                                      </p:cBhvr>
                                      <p:to>
                                        <p:strVal val="visible"/>
                                      </p:to>
                                    </p:set>
                                    <p:anim calcmode="lin" valueType="num">
                                      <p:cBhvr>
                                        <p:cTn id="33" dur="500" fill="hold"/>
                                        <p:tgtEl>
                                          <p:spTgt spid="75794"/>
                                        </p:tgtEl>
                                        <p:attrNameLst>
                                          <p:attrName>ppt_w</p:attrName>
                                        </p:attrNameLst>
                                      </p:cBhvr>
                                      <p:tavLst>
                                        <p:tav tm="0">
                                          <p:val>
                                            <p:strVal val="4/3*#ppt_w"/>
                                          </p:val>
                                        </p:tav>
                                        <p:tav tm="100000">
                                          <p:val>
                                            <p:strVal val="#ppt_w"/>
                                          </p:val>
                                        </p:tav>
                                      </p:tavLst>
                                    </p:anim>
                                    <p:anim calcmode="lin" valueType="num">
                                      <p:cBhvr>
                                        <p:cTn id="34" dur="500" fill="hold"/>
                                        <p:tgtEl>
                                          <p:spTgt spid="75794"/>
                                        </p:tgtEl>
                                        <p:attrNameLst>
                                          <p:attrName>ppt_h</p:attrName>
                                        </p:attrNameLst>
                                      </p:cBhvr>
                                      <p:tavLst>
                                        <p:tav tm="0">
                                          <p:val>
                                            <p:strVal val="4/3*#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3" fill="hold" nodeType="clickEffect">
                                  <p:stCondLst>
                                    <p:cond delay="0"/>
                                  </p:stCondLst>
                                  <p:childTnLst>
                                    <p:set>
                                      <p:cBhvr>
                                        <p:cTn id="38" dur="1" fill="hold">
                                          <p:stCondLst>
                                            <p:cond delay="0"/>
                                          </p:stCondLst>
                                        </p:cTn>
                                        <p:tgtEl>
                                          <p:spTgt spid="75834"/>
                                        </p:tgtEl>
                                        <p:attrNameLst>
                                          <p:attrName>style.visibility</p:attrName>
                                        </p:attrNameLst>
                                      </p:cBhvr>
                                      <p:to>
                                        <p:strVal val="visible"/>
                                      </p:to>
                                    </p:set>
                                    <p:animEffect transition="in" filter="strips(upRight)">
                                      <p:cBhvr>
                                        <p:cTn id="39" dur="500"/>
                                        <p:tgtEl>
                                          <p:spTgt spid="7583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75826"/>
                                        </p:tgtEl>
                                        <p:attrNameLst>
                                          <p:attrName>style.visibility</p:attrName>
                                        </p:attrNameLst>
                                      </p:cBhvr>
                                      <p:to>
                                        <p:strVal val="visible"/>
                                      </p:to>
                                    </p:set>
                                    <p:animEffect transition="in" filter="wipe(down)">
                                      <p:cBhvr>
                                        <p:cTn id="44" dur="500"/>
                                        <p:tgtEl>
                                          <p:spTgt spid="7582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nodeType="clickEffect">
                                  <p:stCondLst>
                                    <p:cond delay="0"/>
                                  </p:stCondLst>
                                  <p:childTnLst>
                                    <p:set>
                                      <p:cBhvr>
                                        <p:cTn id="48" dur="1" fill="hold">
                                          <p:stCondLst>
                                            <p:cond delay="0"/>
                                          </p:stCondLst>
                                        </p:cTn>
                                        <p:tgtEl>
                                          <p:spTgt spid="75818"/>
                                        </p:tgtEl>
                                        <p:attrNameLst>
                                          <p:attrName>style.visibility</p:attrName>
                                        </p:attrNameLst>
                                      </p:cBhvr>
                                      <p:to>
                                        <p:strVal val="visible"/>
                                      </p:to>
                                    </p:set>
                                    <p:animEffect transition="in" filter="wipe(down)">
                                      <p:cBhvr>
                                        <p:cTn id="49" dur="500"/>
                                        <p:tgtEl>
                                          <p:spTgt spid="7581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288" fill="hold" grpId="0" nodeType="clickEffect">
                                  <p:stCondLst>
                                    <p:cond delay="0"/>
                                  </p:stCondLst>
                                  <p:childTnLst>
                                    <p:set>
                                      <p:cBhvr>
                                        <p:cTn id="53" dur="1" fill="hold">
                                          <p:stCondLst>
                                            <p:cond delay="0"/>
                                          </p:stCondLst>
                                        </p:cTn>
                                        <p:tgtEl>
                                          <p:spTgt spid="75795"/>
                                        </p:tgtEl>
                                        <p:attrNameLst>
                                          <p:attrName>style.visibility</p:attrName>
                                        </p:attrNameLst>
                                      </p:cBhvr>
                                      <p:to>
                                        <p:strVal val="visible"/>
                                      </p:to>
                                    </p:set>
                                    <p:anim calcmode="lin" valueType="num">
                                      <p:cBhvr>
                                        <p:cTn id="54" dur="500" fill="hold"/>
                                        <p:tgtEl>
                                          <p:spTgt spid="75795"/>
                                        </p:tgtEl>
                                        <p:attrNameLst>
                                          <p:attrName>ppt_w</p:attrName>
                                        </p:attrNameLst>
                                      </p:cBhvr>
                                      <p:tavLst>
                                        <p:tav tm="0">
                                          <p:val>
                                            <p:strVal val="4/3*#ppt_w"/>
                                          </p:val>
                                        </p:tav>
                                        <p:tav tm="100000">
                                          <p:val>
                                            <p:strVal val="#ppt_w"/>
                                          </p:val>
                                        </p:tav>
                                      </p:tavLst>
                                    </p:anim>
                                    <p:anim calcmode="lin" valueType="num">
                                      <p:cBhvr>
                                        <p:cTn id="55" dur="500" fill="hold"/>
                                        <p:tgtEl>
                                          <p:spTgt spid="75795"/>
                                        </p:tgtEl>
                                        <p:attrNameLst>
                                          <p:attrName>ppt_h</p:attrName>
                                        </p:attrNameLst>
                                      </p:cBhvr>
                                      <p:tavLst>
                                        <p:tav tm="0">
                                          <p:val>
                                            <p:strVal val="4/3*#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75802"/>
                                        </p:tgtEl>
                                        <p:attrNameLst>
                                          <p:attrName>style.visibility</p:attrName>
                                        </p:attrNameLst>
                                      </p:cBhvr>
                                      <p:to>
                                        <p:strVal val="visible"/>
                                      </p:to>
                                    </p:set>
                                    <p:animEffect transition="in" filter="wipe(up)">
                                      <p:cBhvr>
                                        <p:cTn id="60" dur="500"/>
                                        <p:tgtEl>
                                          <p:spTgt spid="75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4" grpId="0" animBg="1"/>
      <p:bldP spid="75795" grpId="0" animBg="1"/>
      <p:bldP spid="7579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D603089-9ECD-4EFB-93F8-BD65E28FE8A2}" type="slidenum">
              <a:rPr lang="en-US" smtClean="0">
                <a:solidFill>
                  <a:prstClr val="black">
                    <a:tint val="75000"/>
                  </a:prstClr>
                </a:solidFill>
              </a:rPr>
              <a:pPr>
                <a:defRPr/>
              </a:pPr>
              <a:t>24</a:t>
            </a:fld>
            <a:endParaRPr lang="en-US">
              <a:solidFill>
                <a:prstClr val="black">
                  <a:tint val="75000"/>
                </a:prstClr>
              </a:solidFill>
            </a:endParaRPr>
          </a:p>
        </p:txBody>
      </p:sp>
      <p:sp>
        <p:nvSpPr>
          <p:cNvPr id="6" name="Content Placeholder 5"/>
          <p:cNvSpPr>
            <a:spLocks noGrp="1"/>
          </p:cNvSpPr>
          <p:nvPr>
            <p:ph sz="quarter" idx="1"/>
          </p:nvPr>
        </p:nvSpPr>
        <p:spPr/>
        <p:txBody>
          <a:bodyPr>
            <a:normAutofit/>
          </a:bodyPr>
          <a:lstStyle/>
          <a:p>
            <a:pPr marL="0" indent="0">
              <a:spcBef>
                <a:spcPts val="0"/>
              </a:spcBef>
              <a:spcAft>
                <a:spcPts val="1200"/>
              </a:spcAft>
              <a:buNone/>
            </a:pPr>
            <a:r>
              <a:rPr lang="en-US" sz="2400" dirty="0"/>
              <a:t>Good news (an advance in farm technology) is indeed bad news for farmers. (sharp decline in prices and decline revenues) </a:t>
            </a:r>
          </a:p>
          <a:p>
            <a:pPr marL="0" indent="0">
              <a:spcBef>
                <a:spcPts val="0"/>
              </a:spcBef>
              <a:spcAft>
                <a:spcPts val="1200"/>
              </a:spcAft>
              <a:buNone/>
            </a:pPr>
            <a:r>
              <a:rPr lang="en-US" sz="2400" dirty="0"/>
              <a:t>That is because the demand for wheat is inelastic.</a:t>
            </a:r>
          </a:p>
        </p:txBody>
      </p:sp>
    </p:spTree>
    <p:extLst>
      <p:ext uri="{BB962C8B-B14F-4D97-AF65-F5344CB8AC3E}">
        <p14:creationId xmlns:p14="http://schemas.microsoft.com/office/powerpoint/2010/main" val="421480723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quarter" idx="1"/>
          </p:nvPr>
        </p:nvSpPr>
        <p:spPr bwMode="auto">
          <a:noFill/>
          <a:ln>
            <a:miter lim="800000"/>
            <a:headEnd/>
            <a:tailEnd/>
          </a:ln>
        </p:spPr>
        <p:txBody>
          <a:bodyPr vert="horz" wrap="square" lIns="91440" tIns="45720" rIns="91440" bIns="45720" numCol="1" anchor="t" anchorCtr="0" compatLnSpc="1">
            <a:prstTxWarp prst="textNoShape">
              <a:avLst/>
            </a:prstTxWarp>
            <a:noAutofit/>
          </a:bodyPr>
          <a:lstStyle/>
          <a:p>
            <a:pPr marL="0" indent="0">
              <a:spcBef>
                <a:spcPts val="0"/>
              </a:spcBef>
              <a:spcAft>
                <a:spcPts val="1200"/>
              </a:spcAft>
              <a:buNone/>
            </a:pPr>
            <a:r>
              <a:rPr lang="en-US" sz="2400" dirty="0"/>
              <a:t>But, bad news can be good news! </a:t>
            </a:r>
            <a:endParaRPr lang="en-US" dirty="0"/>
          </a:p>
        </p:txBody>
      </p:sp>
      <p:pic>
        <p:nvPicPr>
          <p:cNvPr id="8193" name="Picture 1"/>
          <p:cNvPicPr>
            <a:picLocks noChangeAspect="1" noChangeArrowheads="1"/>
          </p:cNvPicPr>
          <p:nvPr/>
        </p:nvPicPr>
        <p:blipFill>
          <a:blip r:embed="rId2" cstate="print"/>
          <a:srcRect/>
          <a:stretch>
            <a:fillRect/>
          </a:stretch>
        </p:blipFill>
        <p:spPr bwMode="auto">
          <a:xfrm>
            <a:off x="2771800" y="3429000"/>
            <a:ext cx="2466975" cy="1847850"/>
          </a:xfrm>
          <a:prstGeom prst="rect">
            <a:avLst/>
          </a:prstGeom>
          <a:noFill/>
          <a:ln w="9525">
            <a:noFill/>
            <a:miter lim="800000"/>
            <a:headEnd/>
            <a:tailEnd/>
          </a:ln>
        </p:spPr>
      </p:pic>
    </p:spTree>
    <p:extLst>
      <p:ext uri="{BB962C8B-B14F-4D97-AF65-F5344CB8AC3E}">
        <p14:creationId xmlns:p14="http://schemas.microsoft.com/office/powerpoint/2010/main" val="304233086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800" b="1" dirty="0">
                <a:hlinkClick r:id="rId2" tooltip="Permanent Link to Drought Economics: Elasticity and Total Revenue"/>
              </a:rPr>
              <a:t>Drought Economics: Elasticity and Total Revenue</a:t>
            </a:r>
            <a:endParaRPr lang="tr-TR" sz="2800" dirty="0"/>
          </a:p>
        </p:txBody>
      </p:sp>
      <p:sp>
        <p:nvSpPr>
          <p:cNvPr id="6" name="Content Placeholder 5"/>
          <p:cNvSpPr>
            <a:spLocks noGrp="1"/>
          </p:cNvSpPr>
          <p:nvPr>
            <p:ph sz="quarter" idx="1"/>
          </p:nvPr>
        </p:nvSpPr>
        <p:spPr/>
        <p:txBody>
          <a:bodyPr>
            <a:normAutofit fontScale="77500" lnSpcReduction="20000"/>
          </a:bodyPr>
          <a:lstStyle/>
          <a:p>
            <a:pPr marL="0" indent="0">
              <a:lnSpc>
                <a:spcPct val="120000"/>
              </a:lnSpc>
              <a:spcBef>
                <a:spcPts val="0"/>
              </a:spcBef>
              <a:spcAft>
                <a:spcPts val="600"/>
              </a:spcAft>
              <a:buNone/>
            </a:pPr>
            <a:r>
              <a:rPr lang="en-US" dirty="0"/>
              <a:t>You’ve all heard a lot about </a:t>
            </a:r>
            <a:r>
              <a:rPr lang="en-US" dirty="0">
                <a:solidFill>
                  <a:srgbClr val="FF0000"/>
                </a:solidFill>
              </a:rPr>
              <a:t>this year’s </a:t>
            </a:r>
            <a:r>
              <a:rPr lang="en-US" dirty="0">
                <a:solidFill>
                  <a:srgbClr val="FF0000"/>
                </a:solidFill>
                <a:hlinkClick r:id="rId3"/>
              </a:rPr>
              <a:t>devastating drought</a:t>
            </a:r>
            <a:r>
              <a:rPr lang="en-US" dirty="0">
                <a:solidFill>
                  <a:srgbClr val="FF0000"/>
                </a:solidFill>
              </a:rPr>
              <a:t> in the Midwest</a:t>
            </a:r>
            <a:r>
              <a:rPr lang="en-US" dirty="0"/>
              <a:t>, right? The U.S. Department of Agriculture </a:t>
            </a:r>
            <a:r>
              <a:rPr lang="en-US" dirty="0">
                <a:hlinkClick r:id="rId4"/>
              </a:rPr>
              <a:t>announced</a:t>
            </a:r>
            <a:r>
              <a:rPr lang="en-US" dirty="0"/>
              <a:t> last Friday that the </a:t>
            </a:r>
            <a:r>
              <a:rPr lang="en-US" dirty="0">
                <a:solidFill>
                  <a:srgbClr val="FF0000"/>
                </a:solidFill>
              </a:rPr>
              <a:t>average U.S. cornfield this year will yield less per acre than it has since 1995.</a:t>
            </a:r>
          </a:p>
          <a:p>
            <a:pPr marL="0" indent="0">
              <a:lnSpc>
                <a:spcPct val="120000"/>
              </a:lnSpc>
              <a:spcBef>
                <a:spcPts val="0"/>
              </a:spcBef>
              <a:spcAft>
                <a:spcPts val="600"/>
              </a:spcAft>
              <a:buNone/>
            </a:pPr>
            <a:r>
              <a:rPr lang="en-US" dirty="0"/>
              <a:t>So you’d think that </a:t>
            </a:r>
            <a:r>
              <a:rPr lang="en-US" dirty="0">
                <a:solidFill>
                  <a:srgbClr val="FF0000"/>
                </a:solidFill>
              </a:rPr>
              <a:t>farmers who grow these crops must be really hurting.</a:t>
            </a:r>
            <a:r>
              <a:rPr lang="en-US" dirty="0"/>
              <a:t> And that’s certainly the impression you get from media reports. </a:t>
            </a:r>
            <a:r>
              <a:rPr lang="en-US" dirty="0">
                <a:hlinkClick r:id="rId5"/>
              </a:rPr>
              <a:t>Nick </a:t>
            </a:r>
            <a:r>
              <a:rPr lang="en-US" dirty="0" err="1">
                <a:hlinkClick r:id="rId5"/>
              </a:rPr>
              <a:t>Guetterman</a:t>
            </a:r>
            <a:r>
              <a:rPr lang="en-US" dirty="0"/>
              <a:t>, president of the Johnson County Farm Bureau in eastern Kansas, </a:t>
            </a:r>
            <a:r>
              <a:rPr lang="en-US" dirty="0" err="1">
                <a:hlinkClick r:id="rId6"/>
              </a:rPr>
              <a:t>tells</a:t>
            </a:r>
            <a:r>
              <a:rPr lang="en-US" i="1" dirty="0" err="1"/>
              <a:t>The</a:t>
            </a:r>
            <a:r>
              <a:rPr lang="en-US" i="1" dirty="0"/>
              <a:t> New York Times</a:t>
            </a:r>
            <a:r>
              <a:rPr lang="en-US" dirty="0"/>
              <a:t>: “You take what you get, that’s all you can do. You go to church and pray.”</a:t>
            </a:r>
          </a:p>
          <a:p>
            <a:pPr marL="0" indent="0">
              <a:lnSpc>
                <a:spcPct val="120000"/>
              </a:lnSpc>
              <a:spcBef>
                <a:spcPts val="0"/>
              </a:spcBef>
              <a:spcAft>
                <a:spcPts val="600"/>
              </a:spcAft>
              <a:buNone/>
            </a:pPr>
            <a:r>
              <a:rPr lang="en-US" dirty="0">
                <a:solidFill>
                  <a:srgbClr val="FF0000"/>
                </a:solidFill>
              </a:rPr>
              <a:t>But</a:t>
            </a:r>
            <a:r>
              <a:rPr lang="en-US" dirty="0"/>
              <a:t> how’s this for a surprising fact? On average, </a:t>
            </a:r>
            <a:r>
              <a:rPr lang="en-US" dirty="0">
                <a:solidFill>
                  <a:srgbClr val="FF0000"/>
                </a:solidFill>
              </a:rPr>
              <a:t>corn growers actually will rake in a record amount of cash from their harvest this year</a:t>
            </a:r>
            <a:r>
              <a:rPr lang="en-US" dirty="0"/>
              <a:t>.</a:t>
            </a:r>
          </a:p>
          <a:p>
            <a:pPr marL="0" indent="0">
              <a:lnSpc>
                <a:spcPct val="120000"/>
              </a:lnSpc>
              <a:spcBef>
                <a:spcPts val="0"/>
              </a:spcBef>
              <a:spcAft>
                <a:spcPts val="600"/>
              </a:spcAft>
              <a:buNone/>
            </a:pPr>
            <a:r>
              <a:rPr lang="en-US" dirty="0"/>
              <a:t>Why? It’s simple. Because of the drought,</a:t>
            </a:r>
            <a:r>
              <a:rPr lang="en-US" b="1" dirty="0"/>
              <a:t> </a:t>
            </a:r>
            <a:r>
              <a:rPr lang="en-US" dirty="0"/>
              <a:t>supply is down and the price of corn has gone sky-high. So even a reduced harvest is worth more.</a:t>
            </a:r>
          </a:p>
        </p:txBody>
      </p:sp>
      <p:sp>
        <p:nvSpPr>
          <p:cNvPr id="8" name="Rectangle 7"/>
          <p:cNvSpPr/>
          <p:nvPr/>
        </p:nvSpPr>
        <p:spPr>
          <a:xfrm>
            <a:off x="395536" y="5879013"/>
            <a:ext cx="8136904" cy="646331"/>
          </a:xfrm>
          <a:prstGeom prst="rect">
            <a:avLst/>
          </a:prstGeom>
        </p:spPr>
        <p:txBody>
          <a:bodyPr wrap="square">
            <a:spAutoFit/>
          </a:bodyPr>
          <a:lstStyle/>
          <a:p>
            <a:pPr>
              <a:defRPr/>
            </a:pPr>
            <a:r>
              <a:rPr lang="tr-TR" dirty="0">
                <a:solidFill>
                  <a:prstClr val="black"/>
                </a:solidFill>
                <a:hlinkClick r:id="rId7"/>
              </a:rPr>
              <a:t>http://www.</a:t>
            </a:r>
            <a:r>
              <a:rPr lang="tr-TR" dirty="0" err="1">
                <a:solidFill>
                  <a:prstClr val="black"/>
                </a:solidFill>
                <a:hlinkClick r:id="rId7"/>
              </a:rPr>
              <a:t>npr</a:t>
            </a:r>
            <a:r>
              <a:rPr lang="tr-TR" dirty="0">
                <a:solidFill>
                  <a:prstClr val="black"/>
                </a:solidFill>
                <a:hlinkClick r:id="rId7"/>
              </a:rPr>
              <a:t>.org/</a:t>
            </a:r>
            <a:r>
              <a:rPr lang="tr-TR" dirty="0" err="1">
                <a:solidFill>
                  <a:prstClr val="black"/>
                </a:solidFill>
                <a:hlinkClick r:id="rId7"/>
              </a:rPr>
              <a:t>blogs</a:t>
            </a:r>
            <a:r>
              <a:rPr lang="tr-TR" dirty="0">
                <a:solidFill>
                  <a:prstClr val="black"/>
                </a:solidFill>
                <a:hlinkClick r:id="rId7"/>
              </a:rPr>
              <a:t>/</a:t>
            </a:r>
            <a:r>
              <a:rPr lang="tr-TR" dirty="0" err="1">
                <a:solidFill>
                  <a:prstClr val="black"/>
                </a:solidFill>
                <a:hlinkClick r:id="rId7"/>
              </a:rPr>
              <a:t>thesalt</a:t>
            </a:r>
            <a:r>
              <a:rPr lang="tr-TR" dirty="0">
                <a:solidFill>
                  <a:prstClr val="black"/>
                </a:solidFill>
                <a:hlinkClick r:id="rId7"/>
              </a:rPr>
              <a:t>/2012/08/14/158752153/</a:t>
            </a:r>
            <a:r>
              <a:rPr lang="tr-TR" dirty="0" err="1">
                <a:solidFill>
                  <a:prstClr val="black"/>
                </a:solidFill>
                <a:hlinkClick r:id="rId7"/>
              </a:rPr>
              <a:t>secret</a:t>
            </a:r>
            <a:r>
              <a:rPr lang="tr-TR" dirty="0">
                <a:solidFill>
                  <a:prstClr val="black"/>
                </a:solidFill>
                <a:hlinkClick r:id="rId7"/>
              </a:rPr>
              <a:t>-</a:t>
            </a:r>
            <a:r>
              <a:rPr lang="tr-TR" dirty="0" err="1">
                <a:solidFill>
                  <a:prstClr val="black"/>
                </a:solidFill>
                <a:hlinkClick r:id="rId7"/>
              </a:rPr>
              <a:t>side</a:t>
            </a:r>
            <a:r>
              <a:rPr lang="tr-TR" dirty="0">
                <a:solidFill>
                  <a:prstClr val="black"/>
                </a:solidFill>
                <a:hlinkClick r:id="rId7"/>
              </a:rPr>
              <a:t>-of-</a:t>
            </a:r>
            <a:r>
              <a:rPr lang="tr-TR" dirty="0" err="1">
                <a:solidFill>
                  <a:prstClr val="black"/>
                </a:solidFill>
                <a:hlinkClick r:id="rId7"/>
              </a:rPr>
              <a:t>the</a:t>
            </a:r>
            <a:r>
              <a:rPr lang="tr-TR" dirty="0">
                <a:solidFill>
                  <a:prstClr val="black"/>
                </a:solidFill>
                <a:hlinkClick r:id="rId7"/>
              </a:rPr>
              <a:t>-</a:t>
            </a:r>
            <a:r>
              <a:rPr lang="tr-TR" dirty="0" err="1">
                <a:solidFill>
                  <a:prstClr val="black"/>
                </a:solidFill>
                <a:hlinkClick r:id="rId7"/>
              </a:rPr>
              <a:t>drought</a:t>
            </a:r>
            <a:r>
              <a:rPr lang="tr-TR" dirty="0">
                <a:solidFill>
                  <a:prstClr val="black"/>
                </a:solidFill>
                <a:hlinkClick r:id="rId7"/>
              </a:rPr>
              <a:t>-</a:t>
            </a:r>
            <a:r>
              <a:rPr lang="tr-TR" dirty="0" err="1">
                <a:solidFill>
                  <a:prstClr val="black"/>
                </a:solidFill>
                <a:hlinkClick r:id="rId7"/>
              </a:rPr>
              <a:t>corn</a:t>
            </a:r>
            <a:r>
              <a:rPr lang="tr-TR" dirty="0">
                <a:solidFill>
                  <a:prstClr val="black"/>
                </a:solidFill>
                <a:hlinkClick r:id="rId7"/>
              </a:rPr>
              <a:t>-</a:t>
            </a:r>
            <a:r>
              <a:rPr lang="tr-TR" dirty="0" err="1">
                <a:solidFill>
                  <a:prstClr val="black"/>
                </a:solidFill>
                <a:hlinkClick r:id="rId7"/>
              </a:rPr>
              <a:t>farmers</a:t>
            </a:r>
            <a:r>
              <a:rPr lang="tr-TR" dirty="0">
                <a:solidFill>
                  <a:prstClr val="black"/>
                </a:solidFill>
                <a:hlinkClick r:id="rId7"/>
              </a:rPr>
              <a:t>-</a:t>
            </a:r>
            <a:r>
              <a:rPr lang="tr-TR" dirty="0" err="1">
                <a:solidFill>
                  <a:prstClr val="black"/>
                </a:solidFill>
                <a:hlinkClick r:id="rId7"/>
              </a:rPr>
              <a:t>will</a:t>
            </a:r>
            <a:r>
              <a:rPr lang="tr-TR" dirty="0">
                <a:solidFill>
                  <a:prstClr val="black"/>
                </a:solidFill>
                <a:hlinkClick r:id="rId7"/>
              </a:rPr>
              <a:t>-</a:t>
            </a:r>
            <a:r>
              <a:rPr lang="tr-TR" dirty="0" err="1">
                <a:solidFill>
                  <a:prstClr val="black"/>
                </a:solidFill>
                <a:hlinkClick r:id="rId7"/>
              </a:rPr>
              <a:t>benefit</a:t>
            </a:r>
            <a:r>
              <a:rPr lang="en-US" dirty="0">
                <a:solidFill>
                  <a:prstClr val="black"/>
                </a:solidFill>
              </a:rPr>
              <a:t> </a:t>
            </a:r>
            <a:endParaRPr lang="tr-TR" dirty="0">
              <a:solidFill>
                <a:prstClr val="black"/>
              </a:solidFill>
            </a:endParaRPr>
          </a:p>
        </p:txBody>
      </p:sp>
    </p:spTree>
    <p:extLst>
      <p:ext uri="{BB962C8B-B14F-4D97-AF65-F5344CB8AC3E}">
        <p14:creationId xmlns:p14="http://schemas.microsoft.com/office/powerpoint/2010/main" val="13326443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Your turn now</a:t>
            </a:r>
            <a:endParaRPr lang="tr-TR" dirty="0"/>
          </a:p>
        </p:txBody>
      </p:sp>
      <p:sp>
        <p:nvSpPr>
          <p:cNvPr id="6" name="Subtitle 5"/>
          <p:cNvSpPr>
            <a:spLocks noGrp="1"/>
          </p:cNvSpPr>
          <p:nvPr>
            <p:ph type="body" idx="1"/>
          </p:nvPr>
        </p:nvSpPr>
        <p:spPr/>
        <p:txBody>
          <a:bodyPr/>
          <a:lstStyle/>
          <a:p>
            <a:r>
              <a:rPr lang="en-US" dirty="0"/>
              <a:t>Some real numbers</a:t>
            </a:r>
            <a:endParaRPr lang="tr-TR" dirty="0"/>
          </a:p>
        </p:txBody>
      </p:sp>
    </p:spTree>
    <p:extLst>
      <p:ext uri="{BB962C8B-B14F-4D97-AF65-F5344CB8AC3E}">
        <p14:creationId xmlns:p14="http://schemas.microsoft.com/office/powerpoint/2010/main" val="125389971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Corn Production, US</a:t>
            </a:r>
            <a:endParaRPr lang="tr-TR" sz="2800" dirty="0"/>
          </a:p>
        </p:txBody>
      </p:sp>
      <p:sp>
        <p:nvSpPr>
          <p:cNvPr id="3" name="Content Placeholder 2"/>
          <p:cNvSpPr>
            <a:spLocks noGrp="1"/>
          </p:cNvSpPr>
          <p:nvPr>
            <p:ph sz="quarter" idx="1"/>
          </p:nvPr>
        </p:nvSpPr>
        <p:spPr/>
        <p:txBody>
          <a:bodyPr>
            <a:normAutofit/>
          </a:bodyPr>
          <a:lstStyle/>
          <a:p>
            <a:endParaRPr lang="en-US" sz="2400" dirty="0"/>
          </a:p>
          <a:p>
            <a:endParaRPr lang="en-US" sz="2400" dirty="0"/>
          </a:p>
          <a:p>
            <a:endParaRPr lang="en-US" sz="2400" dirty="0"/>
          </a:p>
          <a:p>
            <a:endParaRPr lang="en-US" sz="2400" dirty="0"/>
          </a:p>
          <a:p>
            <a:endParaRPr lang="en-US" sz="2400" dirty="0"/>
          </a:p>
          <a:p>
            <a:endParaRPr lang="en-US" sz="2400" dirty="0"/>
          </a:p>
          <a:p>
            <a:pPr marL="457200" indent="-457200">
              <a:buFont typeface="+mj-lt"/>
              <a:buAutoNum type="alphaLcPeriod"/>
            </a:pPr>
            <a:r>
              <a:rPr lang="en-US" sz="2400" dirty="0"/>
              <a:t>Compute the revenues per acre. In which year are revenues highest? Which year lowest?</a:t>
            </a:r>
            <a:endParaRPr lang="tr-TR" sz="2400" dirty="0"/>
          </a:p>
          <a:p>
            <a:pPr marL="457200" indent="-457200">
              <a:buFont typeface="+mj-lt"/>
              <a:buAutoNum type="alphaLcPeriod"/>
            </a:pPr>
            <a:r>
              <a:rPr lang="en-US" sz="2400" dirty="0"/>
              <a:t>Estimate the price elasticity of demand at P = 6.20. </a:t>
            </a:r>
            <a:r>
              <a:rPr lang="en-US" sz="2400" b="1" u="sng" dirty="0"/>
              <a:t>What assumptions do you need to make</a:t>
            </a:r>
            <a:r>
              <a:rPr lang="en-US" sz="2400" dirty="0"/>
              <a:t>?</a:t>
            </a:r>
            <a:endParaRPr lang="tr-TR" sz="2400" dirty="0"/>
          </a:p>
          <a:p>
            <a:endParaRPr lang="tr-TR" sz="2400" dirty="0"/>
          </a:p>
        </p:txBody>
      </p:sp>
      <p:graphicFrame>
        <p:nvGraphicFramePr>
          <p:cNvPr id="6" name="Table 5"/>
          <p:cNvGraphicFramePr>
            <a:graphicFrameLocks noGrp="1"/>
          </p:cNvGraphicFramePr>
          <p:nvPr/>
        </p:nvGraphicFramePr>
        <p:xfrm>
          <a:off x="1524000" y="1397000"/>
          <a:ext cx="6096000" cy="2397760"/>
        </p:xfrm>
        <a:graphic>
          <a:graphicData uri="http://schemas.openxmlformats.org/drawingml/2006/table">
            <a:tbl>
              <a:tblPr firstRow="1" bandRow="1">
                <a:tableStyleId>{5C22544A-7EE6-4342-B048-85BDC9FD1C3A}</a:tableStyleId>
              </a:tblPr>
              <a:tblGrid>
                <a:gridCol w="152400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524000">
                  <a:extLst>
                    <a:ext uri="{9D8B030D-6E8A-4147-A177-3AD203B41FA5}">
                      <a16:colId xmlns="" xmlns:a16="http://schemas.microsoft.com/office/drawing/2014/main" val="20003"/>
                    </a:ext>
                  </a:extLst>
                </a:gridCol>
              </a:tblGrid>
              <a:tr h="370840">
                <a:tc>
                  <a:txBody>
                    <a:bodyPr/>
                    <a:lstStyle/>
                    <a:p>
                      <a:pPr algn="ctr"/>
                      <a:r>
                        <a:rPr lang="tr-TR" dirty="0" err="1"/>
                        <a:t>Year</a:t>
                      </a:r>
                      <a:endParaRPr lang="tr-TR" dirty="0"/>
                    </a:p>
                  </a:txBody>
                  <a:tcPr anchor="ctr"/>
                </a:tc>
                <a:tc>
                  <a:txBody>
                    <a:bodyPr/>
                    <a:lstStyle/>
                    <a:p>
                      <a:pPr algn="ctr"/>
                      <a:r>
                        <a:rPr lang="en-US" dirty="0"/>
                        <a:t>Output</a:t>
                      </a:r>
                      <a:r>
                        <a:rPr lang="tr-TR" dirty="0"/>
                        <a:t/>
                      </a:r>
                      <a:br>
                        <a:rPr lang="tr-TR" dirty="0"/>
                      </a:br>
                      <a:r>
                        <a:rPr lang="tr-TR" dirty="0"/>
                        <a:t>(</a:t>
                      </a:r>
                      <a:r>
                        <a:rPr lang="tr-TR" dirty="0" err="1"/>
                        <a:t>bushels</a:t>
                      </a:r>
                      <a:r>
                        <a:rPr lang="tr-TR" dirty="0"/>
                        <a:t> </a:t>
                      </a:r>
                      <a:r>
                        <a:rPr lang="tr-TR" dirty="0" err="1"/>
                        <a:t>per</a:t>
                      </a:r>
                      <a:r>
                        <a:rPr lang="tr-TR" dirty="0"/>
                        <a:t> </a:t>
                      </a:r>
                      <a:r>
                        <a:rPr lang="tr-TR" dirty="0" err="1"/>
                        <a:t>acre</a:t>
                      </a:r>
                      <a:r>
                        <a:rPr lang="tr-TR" dirty="0"/>
                        <a:t>)</a:t>
                      </a:r>
                    </a:p>
                  </a:txBody>
                  <a:tcPr anchor="ctr"/>
                </a:tc>
                <a:tc>
                  <a:txBody>
                    <a:bodyPr/>
                    <a:lstStyle/>
                    <a:p>
                      <a:pPr algn="ctr"/>
                      <a:r>
                        <a:rPr lang="tr-TR" dirty="0" err="1"/>
                        <a:t>Price</a:t>
                      </a:r>
                      <a:r>
                        <a:rPr lang="tr-TR" dirty="0"/>
                        <a:t/>
                      </a:r>
                      <a:br>
                        <a:rPr lang="tr-TR" dirty="0"/>
                      </a:br>
                      <a:r>
                        <a:rPr lang="tr-TR" dirty="0"/>
                        <a:t>($ </a:t>
                      </a:r>
                      <a:r>
                        <a:rPr lang="tr-TR" dirty="0" err="1"/>
                        <a:t>per</a:t>
                      </a:r>
                      <a:r>
                        <a:rPr lang="tr-TR" dirty="0"/>
                        <a:t> </a:t>
                      </a:r>
                      <a:r>
                        <a:rPr lang="tr-TR" dirty="0" err="1"/>
                        <a:t>bushel</a:t>
                      </a:r>
                      <a:r>
                        <a:rPr lang="tr-TR" dirty="0"/>
                        <a:t>)</a:t>
                      </a:r>
                    </a:p>
                  </a:txBody>
                  <a:tcPr anchor="ctr"/>
                </a:tc>
                <a:tc>
                  <a:txBody>
                    <a:bodyPr/>
                    <a:lstStyle/>
                    <a:p>
                      <a:pPr algn="ctr"/>
                      <a:r>
                        <a:rPr lang="en-US" dirty="0"/>
                        <a:t>Total </a:t>
                      </a:r>
                      <a:r>
                        <a:rPr lang="tr-TR" dirty="0" err="1"/>
                        <a:t>revenue</a:t>
                      </a:r>
                      <a:r>
                        <a:rPr lang="tr-TR" dirty="0"/>
                        <a:t/>
                      </a:r>
                      <a:br>
                        <a:rPr lang="tr-TR" dirty="0"/>
                      </a:br>
                      <a:r>
                        <a:rPr lang="tr-TR" dirty="0"/>
                        <a:t>($ </a:t>
                      </a:r>
                      <a:r>
                        <a:rPr lang="tr-TR" dirty="0" err="1"/>
                        <a:t>per</a:t>
                      </a:r>
                      <a:r>
                        <a:rPr lang="tr-TR" dirty="0"/>
                        <a:t> </a:t>
                      </a:r>
                      <a:r>
                        <a:rPr lang="tr-TR" dirty="0" err="1"/>
                        <a:t>acre</a:t>
                      </a:r>
                      <a:r>
                        <a:rPr lang="tr-TR" dirty="0"/>
                        <a:t>)</a:t>
                      </a:r>
                    </a:p>
                  </a:txBody>
                  <a:tcPr anchor="ctr"/>
                </a:tc>
                <a:extLst>
                  <a:ext uri="{0D108BD9-81ED-4DB2-BD59-A6C34878D82A}">
                    <a16:rowId xmlns="" xmlns:a16="http://schemas.microsoft.com/office/drawing/2014/main" val="10000"/>
                  </a:ext>
                </a:extLst>
              </a:tr>
              <a:tr h="370840">
                <a:tc>
                  <a:txBody>
                    <a:bodyPr/>
                    <a:lstStyle/>
                    <a:p>
                      <a:pPr algn="ctr"/>
                      <a:r>
                        <a:rPr lang="tr-TR" dirty="0"/>
                        <a:t>2009</a:t>
                      </a:r>
                    </a:p>
                  </a:txBody>
                  <a:tcPr anchor="ctr"/>
                </a:tc>
                <a:tc>
                  <a:txBody>
                    <a:bodyPr/>
                    <a:lstStyle/>
                    <a:p>
                      <a:pPr algn="ctr"/>
                      <a:r>
                        <a:rPr lang="tr-TR" dirty="0"/>
                        <a:t>16</a:t>
                      </a:r>
                      <a:r>
                        <a:rPr lang="en-US" dirty="0"/>
                        <a:t>5</a:t>
                      </a:r>
                      <a:endParaRPr lang="tr-TR" dirty="0"/>
                    </a:p>
                  </a:txBody>
                  <a:tcPr anchor="ctr"/>
                </a:tc>
                <a:tc>
                  <a:txBody>
                    <a:bodyPr/>
                    <a:lstStyle/>
                    <a:p>
                      <a:pPr algn="ctr"/>
                      <a:r>
                        <a:rPr lang="tr-TR" dirty="0"/>
                        <a:t>$3.5</a:t>
                      </a:r>
                      <a:r>
                        <a:rPr lang="en-US" dirty="0"/>
                        <a:t>0</a:t>
                      </a:r>
                      <a:endParaRPr lang="tr-TR" dirty="0"/>
                    </a:p>
                  </a:txBody>
                  <a:tcPr anchor="ctr"/>
                </a:tc>
                <a:tc>
                  <a:txBody>
                    <a:bodyPr/>
                    <a:lstStyle/>
                    <a:p>
                      <a:pPr algn="ctr"/>
                      <a:endParaRPr lang="tr-TR" dirty="0"/>
                    </a:p>
                  </a:txBody>
                  <a:tcPr anchor="ctr"/>
                </a:tc>
                <a:extLst>
                  <a:ext uri="{0D108BD9-81ED-4DB2-BD59-A6C34878D82A}">
                    <a16:rowId xmlns="" xmlns:a16="http://schemas.microsoft.com/office/drawing/2014/main" val="10001"/>
                  </a:ext>
                </a:extLst>
              </a:tr>
              <a:tr h="370840">
                <a:tc>
                  <a:txBody>
                    <a:bodyPr/>
                    <a:lstStyle/>
                    <a:p>
                      <a:pPr algn="ctr"/>
                      <a:r>
                        <a:rPr lang="tr-TR"/>
                        <a:t>2010</a:t>
                      </a:r>
                    </a:p>
                  </a:txBody>
                  <a:tcPr anchor="ctr"/>
                </a:tc>
                <a:tc>
                  <a:txBody>
                    <a:bodyPr/>
                    <a:lstStyle/>
                    <a:p>
                      <a:pPr algn="ctr"/>
                      <a:r>
                        <a:rPr lang="tr-TR" dirty="0"/>
                        <a:t>15</a:t>
                      </a:r>
                      <a:r>
                        <a:rPr lang="en-US" dirty="0"/>
                        <a:t>3</a:t>
                      </a:r>
                      <a:endParaRPr lang="tr-TR" dirty="0"/>
                    </a:p>
                  </a:txBody>
                  <a:tcPr anchor="ctr"/>
                </a:tc>
                <a:tc>
                  <a:txBody>
                    <a:bodyPr/>
                    <a:lstStyle/>
                    <a:p>
                      <a:pPr algn="ctr"/>
                      <a:r>
                        <a:rPr lang="tr-TR" dirty="0"/>
                        <a:t>$5.</a:t>
                      </a:r>
                      <a:r>
                        <a:rPr lang="en-US" dirty="0"/>
                        <a:t>20</a:t>
                      </a:r>
                      <a:endParaRPr lang="tr-TR" dirty="0"/>
                    </a:p>
                  </a:txBody>
                  <a:tcPr anchor="ctr"/>
                </a:tc>
                <a:tc>
                  <a:txBody>
                    <a:bodyPr/>
                    <a:lstStyle/>
                    <a:p>
                      <a:pPr algn="ctr"/>
                      <a:endParaRPr lang="tr-TR" dirty="0"/>
                    </a:p>
                  </a:txBody>
                  <a:tcPr anchor="ctr"/>
                </a:tc>
                <a:extLst>
                  <a:ext uri="{0D108BD9-81ED-4DB2-BD59-A6C34878D82A}">
                    <a16:rowId xmlns="" xmlns:a16="http://schemas.microsoft.com/office/drawing/2014/main" val="10002"/>
                  </a:ext>
                </a:extLst>
              </a:tr>
              <a:tr h="370840">
                <a:tc>
                  <a:txBody>
                    <a:bodyPr/>
                    <a:lstStyle/>
                    <a:p>
                      <a:pPr algn="ctr"/>
                      <a:r>
                        <a:rPr lang="tr-TR"/>
                        <a:t>2011</a:t>
                      </a:r>
                    </a:p>
                  </a:txBody>
                  <a:tcPr anchor="ctr"/>
                </a:tc>
                <a:tc>
                  <a:txBody>
                    <a:bodyPr/>
                    <a:lstStyle/>
                    <a:p>
                      <a:pPr algn="ctr"/>
                      <a:r>
                        <a:rPr lang="tr-TR" dirty="0"/>
                        <a:t>147</a:t>
                      </a:r>
                    </a:p>
                  </a:txBody>
                  <a:tcPr anchor="ctr"/>
                </a:tc>
                <a:tc>
                  <a:txBody>
                    <a:bodyPr/>
                    <a:lstStyle/>
                    <a:p>
                      <a:pPr algn="ctr"/>
                      <a:r>
                        <a:rPr lang="tr-TR" dirty="0"/>
                        <a:t>$6.20</a:t>
                      </a:r>
                    </a:p>
                  </a:txBody>
                  <a:tcPr anchor="ctr"/>
                </a:tc>
                <a:tc>
                  <a:txBody>
                    <a:bodyPr/>
                    <a:lstStyle/>
                    <a:p>
                      <a:pPr algn="ctr"/>
                      <a:endParaRPr lang="tr-TR" dirty="0"/>
                    </a:p>
                  </a:txBody>
                  <a:tcPr anchor="ctr"/>
                </a:tc>
                <a:extLst>
                  <a:ext uri="{0D108BD9-81ED-4DB2-BD59-A6C34878D82A}">
                    <a16:rowId xmlns="" xmlns:a16="http://schemas.microsoft.com/office/drawing/2014/main" val="10003"/>
                  </a:ext>
                </a:extLst>
              </a:tr>
              <a:tr h="370840">
                <a:tc>
                  <a:txBody>
                    <a:bodyPr/>
                    <a:lstStyle/>
                    <a:p>
                      <a:pPr algn="ctr"/>
                      <a:r>
                        <a:rPr lang="tr-TR"/>
                        <a:t>2012*</a:t>
                      </a:r>
                    </a:p>
                  </a:txBody>
                  <a:tcPr anchor="ctr"/>
                </a:tc>
                <a:tc>
                  <a:txBody>
                    <a:bodyPr/>
                    <a:lstStyle/>
                    <a:p>
                      <a:pPr algn="ctr"/>
                      <a:r>
                        <a:rPr lang="tr-TR" dirty="0"/>
                        <a:t>123</a:t>
                      </a:r>
                    </a:p>
                  </a:txBody>
                  <a:tcPr anchor="ctr"/>
                </a:tc>
                <a:tc>
                  <a:txBody>
                    <a:bodyPr/>
                    <a:lstStyle/>
                    <a:p>
                      <a:pPr algn="ctr"/>
                      <a:r>
                        <a:rPr lang="tr-TR" dirty="0"/>
                        <a:t>$7.50</a:t>
                      </a:r>
                    </a:p>
                  </a:txBody>
                  <a:tcPr anchor="ctr"/>
                </a:tc>
                <a:tc>
                  <a:txBody>
                    <a:bodyPr/>
                    <a:lstStyle/>
                    <a:p>
                      <a:pPr algn="ctr"/>
                      <a:endParaRPr lang="tr-TR" dirty="0"/>
                    </a:p>
                  </a:txBody>
                  <a:tcPr/>
                </a:tc>
                <a:extLst>
                  <a:ext uri="{0D108BD9-81ED-4DB2-BD59-A6C34878D82A}">
                    <a16:rowId xmlns="" xmlns:a16="http://schemas.microsoft.com/office/drawing/2014/main" val="10004"/>
                  </a:ext>
                </a:extLst>
              </a:tr>
            </a:tbl>
          </a:graphicData>
        </a:graphic>
      </p:graphicFrame>
      <p:sp>
        <p:nvSpPr>
          <p:cNvPr id="5" name="Rectangle 4"/>
          <p:cNvSpPr/>
          <p:nvPr/>
        </p:nvSpPr>
        <p:spPr>
          <a:xfrm>
            <a:off x="6444208" y="5877272"/>
            <a:ext cx="2306401" cy="369332"/>
          </a:xfrm>
          <a:prstGeom prst="rect">
            <a:avLst/>
          </a:prstGeom>
        </p:spPr>
        <p:txBody>
          <a:bodyPr wrap="none">
            <a:spAutoFit/>
          </a:bodyPr>
          <a:lstStyle/>
          <a:p>
            <a:pPr>
              <a:defRPr/>
            </a:pPr>
            <a:r>
              <a:rPr lang="en-US" dirty="0">
                <a:solidFill>
                  <a:prstClr val="black"/>
                </a:solidFill>
              </a:rPr>
              <a:t>36.7 bushels = 1 </a:t>
            </a:r>
            <a:r>
              <a:rPr lang="en-US" dirty="0" err="1">
                <a:solidFill>
                  <a:prstClr val="black"/>
                </a:solidFill>
              </a:rPr>
              <a:t>tonne</a:t>
            </a:r>
            <a:endParaRPr lang="tr-TR" dirty="0">
              <a:solidFill>
                <a:prstClr val="black"/>
              </a:solidFill>
            </a:endParaRPr>
          </a:p>
        </p:txBody>
      </p:sp>
      <p:sp>
        <p:nvSpPr>
          <p:cNvPr id="7" name="Rectangle 6"/>
          <p:cNvSpPr/>
          <p:nvPr/>
        </p:nvSpPr>
        <p:spPr>
          <a:xfrm>
            <a:off x="3923928" y="3789040"/>
            <a:ext cx="4097917" cy="369332"/>
          </a:xfrm>
          <a:prstGeom prst="rect">
            <a:avLst/>
          </a:prstGeom>
        </p:spPr>
        <p:txBody>
          <a:bodyPr wrap="none">
            <a:spAutoFit/>
          </a:bodyPr>
          <a:lstStyle/>
          <a:p>
            <a:pPr>
              <a:defRPr/>
            </a:pPr>
            <a:r>
              <a:rPr lang="en-US" dirty="0">
                <a:solidFill>
                  <a:prstClr val="black"/>
                </a:solidFill>
              </a:rPr>
              <a:t>For 2012: estimated values. Source: USDA</a:t>
            </a:r>
          </a:p>
        </p:txBody>
      </p:sp>
      <p:sp>
        <p:nvSpPr>
          <p:cNvPr id="8" name="Rectangle 7"/>
          <p:cNvSpPr/>
          <p:nvPr/>
        </p:nvSpPr>
        <p:spPr>
          <a:xfrm>
            <a:off x="179512" y="260648"/>
            <a:ext cx="1955151" cy="523220"/>
          </a:xfrm>
          <a:prstGeom prst="rect">
            <a:avLst/>
          </a:prstGeom>
        </p:spPr>
        <p:txBody>
          <a:bodyPr wrap="none">
            <a:spAutoFit/>
          </a:bodyPr>
          <a:lstStyle/>
          <a:p>
            <a:pPr>
              <a:defRPr/>
            </a:pPr>
            <a:r>
              <a:rPr lang="en-US" sz="2800" dirty="0">
                <a:solidFill>
                  <a:prstClr val="black"/>
                </a:solidFill>
              </a:rPr>
              <a:t>Question #1</a:t>
            </a:r>
            <a:endParaRPr lang="tr-TR" sz="2800" dirty="0">
              <a:solidFill>
                <a:prstClr val="black"/>
              </a:solidFill>
            </a:endParaRPr>
          </a:p>
        </p:txBody>
      </p:sp>
    </p:spTree>
    <p:extLst>
      <p:ext uri="{BB962C8B-B14F-4D97-AF65-F5344CB8AC3E}">
        <p14:creationId xmlns:p14="http://schemas.microsoft.com/office/powerpoint/2010/main" val="26677573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sz="quarter" idx="1"/>
          </p:nvPr>
        </p:nvSpPr>
        <p:spPr/>
        <p:txBody>
          <a:bodyPr/>
          <a:lstStyle/>
          <a:p>
            <a:r>
              <a:rPr lang="en-US" dirty="0"/>
              <a:t>Your turn now</a:t>
            </a:r>
            <a:endParaRPr lang="tr-TR" dirty="0"/>
          </a:p>
        </p:txBody>
      </p:sp>
    </p:spTree>
    <p:extLst>
      <p:ext uri="{BB962C8B-B14F-4D97-AF65-F5344CB8AC3E}">
        <p14:creationId xmlns:p14="http://schemas.microsoft.com/office/powerpoint/2010/main" val="111952534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elasticity of demand</a:t>
            </a:r>
            <a:endParaRPr lang="tr-TR" dirty="0"/>
          </a:p>
        </p:txBody>
      </p:sp>
      <p:sp>
        <p:nvSpPr>
          <p:cNvPr id="3" name="Content Placeholder 2"/>
          <p:cNvSpPr>
            <a:spLocks noGrp="1"/>
          </p:cNvSpPr>
          <p:nvPr>
            <p:ph sz="quarter" idx="1"/>
          </p:nvPr>
        </p:nvSpPr>
        <p:spPr>
          <a:xfrm>
            <a:off x="914400" y="1714488"/>
            <a:ext cx="7772400" cy="4305312"/>
          </a:xfrm>
        </p:spPr>
        <p:txBody>
          <a:bodyPr>
            <a:normAutofit fontScale="92500" lnSpcReduction="10000"/>
          </a:bodyPr>
          <a:lstStyle/>
          <a:p>
            <a:pPr>
              <a:lnSpc>
                <a:spcPct val="90000"/>
              </a:lnSpc>
              <a:buClr>
                <a:schemeClr val="accent2"/>
              </a:buClr>
            </a:pPr>
            <a:r>
              <a:rPr lang="en-US" i="1" dirty="0">
                <a:solidFill>
                  <a:srgbClr val="720E3E"/>
                </a:solidFill>
              </a:rPr>
              <a:t>Price elasticity of demand</a:t>
            </a:r>
            <a:r>
              <a:rPr lang="en-US" dirty="0"/>
              <a:t> is a measure of how much the quantity demanded of a good responds to a change in the price of that good.</a:t>
            </a:r>
          </a:p>
          <a:p>
            <a:pPr>
              <a:lnSpc>
                <a:spcPct val="90000"/>
              </a:lnSpc>
            </a:pPr>
            <a:endParaRPr lang="en-US" dirty="0"/>
          </a:p>
          <a:p>
            <a:pPr>
              <a:lnSpc>
                <a:spcPct val="90000"/>
              </a:lnSpc>
            </a:pPr>
            <a:r>
              <a:rPr lang="en-US" dirty="0"/>
              <a:t>Price elasticity of demand is the percentage change in quantity demanded given a percent change in the price. </a:t>
            </a:r>
          </a:p>
          <a:p>
            <a:pPr lvl="1"/>
            <a:r>
              <a:rPr lang="en-US" dirty="0"/>
              <a:t>If the amount of any good that people purchase changes a lot in response to a small price change, we say “DEMAND IS ELASTIC”</a:t>
            </a:r>
            <a:endParaRPr lang="tr-TR" dirty="0"/>
          </a:p>
          <a:p>
            <a:pPr lvl="1"/>
            <a:r>
              <a:rPr lang="en-US" dirty="0"/>
              <a:t>If a large price change results in a small change in the amount that people purchase, we say “DEMAND IS INELASTIC”</a:t>
            </a:r>
            <a:endParaRPr lang="tr-TR" dirty="0"/>
          </a:p>
          <a:p>
            <a:pPr>
              <a:lnSpc>
                <a:spcPct val="90000"/>
              </a:lnSpc>
              <a:buNone/>
            </a:pPr>
            <a:r>
              <a:rPr lang="en-US" dirty="0"/>
              <a:t/>
            </a:r>
            <a:br>
              <a:rPr lang="en-US" dirty="0"/>
            </a:br>
            <a:endParaRPr lang="en-US" dirty="0"/>
          </a:p>
          <a:p>
            <a:endParaRPr lang="tr-TR" dirty="0"/>
          </a:p>
        </p:txBody>
      </p:sp>
    </p:spTree>
    <p:extLst>
      <p:ext uri="{BB962C8B-B14F-4D97-AF65-F5344CB8AC3E}">
        <p14:creationId xmlns:p14="http://schemas.microsoft.com/office/powerpoint/2010/main" val="215841000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normAutofit/>
          </a:bodyPr>
          <a:lstStyle/>
          <a:p>
            <a:r>
              <a:rPr lang="en-US" sz="2800" dirty="0"/>
              <a:t>Bridge Toll Example</a:t>
            </a:r>
          </a:p>
        </p:txBody>
      </p:sp>
      <p:sp>
        <p:nvSpPr>
          <p:cNvPr id="121859" name="Rectangle 3"/>
          <p:cNvSpPr>
            <a:spLocks noGrp="1" noChangeArrowheads="1"/>
          </p:cNvSpPr>
          <p:nvPr>
            <p:ph sz="quarter" idx="1"/>
          </p:nvPr>
        </p:nvSpPr>
        <p:spPr>
          <a:noFill/>
        </p:spPr>
        <p:txBody>
          <a:bodyPr>
            <a:normAutofit/>
          </a:bodyPr>
          <a:lstStyle/>
          <a:p>
            <a:pPr marL="0" indent="0">
              <a:spcBef>
                <a:spcPts val="0"/>
              </a:spcBef>
              <a:spcAft>
                <a:spcPts val="2400"/>
              </a:spcAft>
              <a:buNone/>
            </a:pPr>
            <a:r>
              <a:rPr lang="en-US" sz="2400" dirty="0"/>
              <a:t>Current toll for the George Washington Bridge is $2.00/trip. </a:t>
            </a:r>
          </a:p>
        </p:txBody>
      </p:sp>
      <p:sp>
        <p:nvSpPr>
          <p:cNvPr id="4" name="Rectangle 3"/>
          <p:cNvSpPr/>
          <p:nvPr/>
        </p:nvSpPr>
        <p:spPr>
          <a:xfrm>
            <a:off x="179512" y="4607432"/>
            <a:ext cx="3240360" cy="1477328"/>
          </a:xfrm>
          <a:prstGeom prst="rect">
            <a:avLst/>
          </a:prstGeom>
        </p:spPr>
        <p:txBody>
          <a:bodyPr wrap="square">
            <a:spAutoFit/>
          </a:bodyPr>
          <a:lstStyle/>
          <a:p>
            <a:pPr>
              <a:defRPr/>
            </a:pPr>
            <a:r>
              <a:rPr lang="en-US" dirty="0">
                <a:solidFill>
                  <a:prstClr val="black"/>
                </a:solidFill>
              </a:rPr>
              <a:t>As of 2013, the George Washington Bridge carries 102 million vehicles per year. </a:t>
            </a:r>
          </a:p>
          <a:p>
            <a:pPr>
              <a:defRPr/>
            </a:pPr>
            <a:r>
              <a:rPr lang="en-US" dirty="0">
                <a:solidFill>
                  <a:prstClr val="black"/>
                </a:solidFill>
              </a:rPr>
              <a:t>It is the world's busiest motor vehicle bridge.</a:t>
            </a:r>
            <a:endParaRPr lang="tr-TR" dirty="0">
              <a:solidFill>
                <a:prstClr val="black"/>
              </a:solidFill>
            </a:endParaRPr>
          </a:p>
        </p:txBody>
      </p:sp>
      <p:pic>
        <p:nvPicPr>
          <p:cNvPr id="721921" name="Picture 1"/>
          <p:cNvPicPr>
            <a:picLocks noChangeAspect="1" noChangeArrowheads="1"/>
          </p:cNvPicPr>
          <p:nvPr/>
        </p:nvPicPr>
        <p:blipFill>
          <a:blip r:embed="rId3" cstate="print"/>
          <a:srcRect/>
          <a:stretch>
            <a:fillRect/>
          </a:stretch>
        </p:blipFill>
        <p:spPr bwMode="auto">
          <a:xfrm>
            <a:off x="3419872" y="2213292"/>
            <a:ext cx="5421982" cy="4384060"/>
          </a:xfrm>
          <a:prstGeom prst="rect">
            <a:avLst/>
          </a:prstGeom>
          <a:noFill/>
          <a:ln w="9525">
            <a:noFill/>
            <a:miter lim="800000"/>
            <a:headEnd/>
            <a:tailEnd/>
          </a:ln>
        </p:spPr>
      </p:pic>
    </p:spTree>
    <p:extLst>
      <p:ext uri="{BB962C8B-B14F-4D97-AF65-F5344CB8AC3E}">
        <p14:creationId xmlns:p14="http://schemas.microsoft.com/office/powerpoint/2010/main" val="3367880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219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873" name="Picture 1"/>
          <p:cNvPicPr>
            <a:picLocks noChangeAspect="1" noChangeArrowheads="1"/>
          </p:cNvPicPr>
          <p:nvPr/>
        </p:nvPicPr>
        <p:blipFill>
          <a:blip r:embed="rId2" cstate="print"/>
          <a:srcRect/>
          <a:stretch>
            <a:fillRect/>
          </a:stretch>
        </p:blipFill>
        <p:spPr bwMode="auto">
          <a:xfrm>
            <a:off x="3635896" y="2996952"/>
            <a:ext cx="5293527" cy="3329497"/>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sz="2800" dirty="0"/>
              <a:t>Bridges of FSM and Bo</a:t>
            </a:r>
            <a:r>
              <a:rPr lang="tr-TR" sz="2800" dirty="0" err="1"/>
              <a:t>ğaziçi</a:t>
            </a:r>
            <a:endParaRPr lang="tr-TR" sz="2800" dirty="0"/>
          </a:p>
        </p:txBody>
      </p:sp>
      <p:sp>
        <p:nvSpPr>
          <p:cNvPr id="3" name="Content Placeholder 2"/>
          <p:cNvSpPr>
            <a:spLocks noGrp="1"/>
          </p:cNvSpPr>
          <p:nvPr>
            <p:ph sz="quarter" idx="1"/>
          </p:nvPr>
        </p:nvSpPr>
        <p:spPr/>
        <p:txBody>
          <a:bodyPr>
            <a:normAutofit/>
          </a:bodyPr>
          <a:lstStyle/>
          <a:p>
            <a:pPr marL="0">
              <a:spcBef>
                <a:spcPts val="0"/>
              </a:spcBef>
              <a:buNone/>
            </a:pPr>
            <a:r>
              <a:rPr lang="en-US" sz="2400" dirty="0">
                <a:solidFill>
                  <a:srgbClr val="FF0000"/>
                </a:solidFill>
              </a:rPr>
              <a:t>Price </a:t>
            </a:r>
            <a:r>
              <a:rPr lang="tr-TR" sz="2400" dirty="0">
                <a:solidFill>
                  <a:srgbClr val="FF0000"/>
                </a:solidFill>
              </a:rPr>
              <a:t>TL</a:t>
            </a:r>
            <a:r>
              <a:rPr lang="en-US" sz="2400" dirty="0">
                <a:solidFill>
                  <a:srgbClr val="FF0000"/>
                </a:solidFill>
              </a:rPr>
              <a:t> </a:t>
            </a:r>
            <a:r>
              <a:rPr lang="tr-TR" sz="2400" dirty="0">
                <a:solidFill>
                  <a:srgbClr val="FF0000"/>
                </a:solidFill>
              </a:rPr>
              <a:t>4.25</a:t>
            </a:r>
            <a:endParaRPr lang="en-US" sz="2400" dirty="0"/>
          </a:p>
          <a:p>
            <a:pPr marL="0">
              <a:spcBef>
                <a:spcPts val="0"/>
              </a:spcBef>
              <a:buNone/>
            </a:pPr>
            <a:endParaRPr lang="en-US" sz="2400" dirty="0"/>
          </a:p>
        </p:txBody>
      </p:sp>
      <p:sp>
        <p:nvSpPr>
          <p:cNvPr id="5" name="Rectangle 4"/>
          <p:cNvSpPr/>
          <p:nvPr/>
        </p:nvSpPr>
        <p:spPr>
          <a:xfrm>
            <a:off x="504055" y="2132856"/>
            <a:ext cx="8569383" cy="707886"/>
          </a:xfrm>
          <a:prstGeom prst="rect">
            <a:avLst/>
          </a:prstGeom>
        </p:spPr>
        <p:txBody>
          <a:bodyPr wrap="square">
            <a:spAutoFit/>
          </a:bodyPr>
          <a:lstStyle/>
          <a:p>
            <a:pPr>
              <a:defRPr/>
            </a:pPr>
            <a:r>
              <a:rPr lang="en-US" sz="2000" dirty="0">
                <a:solidFill>
                  <a:srgbClr val="FF0000"/>
                </a:solidFill>
              </a:rPr>
              <a:t>Quantity </a:t>
            </a:r>
            <a:r>
              <a:rPr lang="tr-TR" sz="2000" dirty="0">
                <a:solidFill>
                  <a:prstClr val="black"/>
                </a:solidFill>
              </a:rPr>
              <a:t>Karayolları Genel Müdürlüğü verilerine göre, geçen yıl</a:t>
            </a:r>
            <a:r>
              <a:rPr lang="en-US" sz="2000" dirty="0">
                <a:solidFill>
                  <a:prstClr val="black"/>
                </a:solidFill>
              </a:rPr>
              <a:t> </a:t>
            </a:r>
            <a:r>
              <a:rPr lang="tr-TR" sz="2000" dirty="0">
                <a:solidFill>
                  <a:prstClr val="black"/>
                </a:solidFill>
              </a:rPr>
              <a:t>Boğaziçi ve Fatih Sultan Mehmet köprülerinde</a:t>
            </a:r>
            <a:r>
              <a:rPr lang="en-US" sz="2000" dirty="0">
                <a:solidFill>
                  <a:prstClr val="black"/>
                </a:solidFill>
              </a:rPr>
              <a:t>n </a:t>
            </a:r>
            <a:r>
              <a:rPr lang="tr-TR" sz="2000" dirty="0">
                <a:solidFill>
                  <a:prstClr val="black"/>
                </a:solidFill>
              </a:rPr>
              <a:t>152 milyon 400 bin taşıt geçti.</a:t>
            </a:r>
          </a:p>
        </p:txBody>
      </p:sp>
      <p:sp>
        <p:nvSpPr>
          <p:cNvPr id="4" name="Rectangle 3"/>
          <p:cNvSpPr/>
          <p:nvPr/>
        </p:nvSpPr>
        <p:spPr>
          <a:xfrm>
            <a:off x="251520" y="5848410"/>
            <a:ext cx="2664296" cy="646331"/>
          </a:xfrm>
          <a:prstGeom prst="rect">
            <a:avLst/>
          </a:prstGeom>
        </p:spPr>
        <p:txBody>
          <a:bodyPr wrap="square">
            <a:spAutoFit/>
          </a:bodyPr>
          <a:lstStyle/>
          <a:p>
            <a:pPr>
              <a:defRPr/>
            </a:pPr>
            <a:r>
              <a:rPr lang="tr-TR" sz="1200" dirty="0">
                <a:solidFill>
                  <a:prstClr val="black"/>
                </a:solidFill>
                <a:hlinkClick r:id="rId3"/>
              </a:rPr>
              <a:t>http://emlakkulisi.com/gecen-yil-koprulerden-152-milyon-arac-gecti/223746</a:t>
            </a:r>
            <a:r>
              <a:rPr lang="en-US" sz="1200" dirty="0">
                <a:solidFill>
                  <a:prstClr val="black"/>
                </a:solidFill>
              </a:rPr>
              <a:t> </a:t>
            </a:r>
            <a:r>
              <a:rPr lang="tr-TR" sz="1200" dirty="0">
                <a:solidFill>
                  <a:prstClr val="black"/>
                </a:solidFill>
              </a:rPr>
              <a:t>14 Ocak 2014, Salı</a:t>
            </a:r>
          </a:p>
        </p:txBody>
      </p:sp>
    </p:spTree>
    <p:extLst>
      <p:ext uri="{BB962C8B-B14F-4D97-AF65-F5344CB8AC3E}">
        <p14:creationId xmlns:p14="http://schemas.microsoft.com/office/powerpoint/2010/main" val="347503873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normAutofit/>
          </a:bodyPr>
          <a:lstStyle/>
          <a:p>
            <a:r>
              <a:rPr lang="en-US" sz="2800" dirty="0"/>
              <a:t>Bridge Toll Example</a:t>
            </a:r>
          </a:p>
        </p:txBody>
      </p:sp>
      <p:sp>
        <p:nvSpPr>
          <p:cNvPr id="121859" name="Rectangle 3"/>
          <p:cNvSpPr>
            <a:spLocks noGrp="1" noChangeArrowheads="1"/>
          </p:cNvSpPr>
          <p:nvPr>
            <p:ph sz="quarter" idx="1"/>
          </p:nvPr>
        </p:nvSpPr>
        <p:spPr>
          <a:noFill/>
        </p:spPr>
        <p:txBody>
          <a:bodyPr>
            <a:normAutofit/>
          </a:bodyPr>
          <a:lstStyle/>
          <a:p>
            <a:pPr marL="0" indent="0">
              <a:spcBef>
                <a:spcPts val="0"/>
              </a:spcBef>
              <a:spcAft>
                <a:spcPts val="2400"/>
              </a:spcAft>
              <a:buNone/>
            </a:pPr>
            <a:r>
              <a:rPr lang="en-US" sz="2400" dirty="0"/>
              <a:t>Current toll for the George Washington Bridge is $2.00/trip. </a:t>
            </a:r>
          </a:p>
          <a:p>
            <a:pPr marL="0" indent="0">
              <a:spcBef>
                <a:spcPts val="0"/>
              </a:spcBef>
              <a:spcAft>
                <a:spcPts val="2400"/>
              </a:spcAft>
              <a:buNone/>
            </a:pPr>
            <a:r>
              <a:rPr lang="en-US" sz="2400" dirty="0"/>
              <a:t>The quantity demanded is 11,000 trips/hour. </a:t>
            </a:r>
          </a:p>
          <a:p>
            <a:pPr marL="0" indent="0">
              <a:spcBef>
                <a:spcPts val="0"/>
              </a:spcBef>
              <a:spcAft>
                <a:spcPts val="2400"/>
              </a:spcAft>
              <a:buNone/>
            </a:pPr>
            <a:r>
              <a:rPr lang="en-US" sz="2400" dirty="0"/>
              <a:t>If the price elasticity of demand for bridge trips is </a:t>
            </a:r>
            <a:r>
              <a:rPr lang="en-US" sz="2400" dirty="0">
                <a:solidFill>
                  <a:srgbClr val="FF0000"/>
                </a:solidFill>
              </a:rPr>
              <a:t>E</a:t>
            </a:r>
            <a:r>
              <a:rPr lang="en-US" sz="2400" baseline="-25000" dirty="0">
                <a:solidFill>
                  <a:srgbClr val="FF0000"/>
                </a:solidFill>
              </a:rPr>
              <a:t>P</a:t>
            </a:r>
            <a:r>
              <a:rPr lang="en-US" sz="2400" dirty="0">
                <a:solidFill>
                  <a:srgbClr val="FF0000"/>
                </a:solidFill>
              </a:rPr>
              <a:t> = –</a:t>
            </a:r>
            <a:r>
              <a:rPr lang="tr-TR" sz="2400" dirty="0">
                <a:solidFill>
                  <a:srgbClr val="FC0128"/>
                </a:solidFill>
              </a:rPr>
              <a:t>0</a:t>
            </a:r>
            <a:r>
              <a:rPr lang="en-US" sz="2400" dirty="0">
                <a:solidFill>
                  <a:srgbClr val="FC0128"/>
                </a:solidFill>
              </a:rPr>
              <a:t>.5</a:t>
            </a:r>
            <a:r>
              <a:rPr lang="en-US" sz="2400" dirty="0"/>
              <a:t>, what is the effect of a 10% toll increase on revenues/hour?</a:t>
            </a:r>
          </a:p>
        </p:txBody>
      </p:sp>
    </p:spTree>
    <p:extLst>
      <p:ext uri="{BB962C8B-B14F-4D97-AF65-F5344CB8AC3E}">
        <p14:creationId xmlns:p14="http://schemas.microsoft.com/office/powerpoint/2010/main" val="3541102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normAutofit/>
          </a:bodyPr>
          <a:lstStyle/>
          <a:p>
            <a:r>
              <a:rPr lang="en-US" sz="2800" dirty="0"/>
              <a:t>Bridge Toll Example</a:t>
            </a:r>
          </a:p>
        </p:txBody>
      </p:sp>
      <p:sp>
        <p:nvSpPr>
          <p:cNvPr id="121859" name="Rectangle 3"/>
          <p:cNvSpPr>
            <a:spLocks noGrp="1" noChangeArrowheads="1"/>
          </p:cNvSpPr>
          <p:nvPr>
            <p:ph sz="quarter" idx="1"/>
          </p:nvPr>
        </p:nvSpPr>
        <p:spPr>
          <a:noFill/>
        </p:spPr>
        <p:txBody>
          <a:bodyPr>
            <a:normAutofit/>
          </a:bodyPr>
          <a:lstStyle/>
          <a:p>
            <a:pPr marL="0" indent="0">
              <a:spcBef>
                <a:spcPts val="0"/>
              </a:spcBef>
              <a:spcAft>
                <a:spcPts val="2400"/>
              </a:spcAft>
              <a:buNone/>
            </a:pPr>
            <a:r>
              <a:rPr lang="en-US" sz="2400" dirty="0"/>
              <a:t>Current toll for the George Washington Bridge is $2.00/trip. </a:t>
            </a:r>
          </a:p>
          <a:p>
            <a:pPr marL="0" indent="0">
              <a:spcBef>
                <a:spcPts val="0"/>
              </a:spcBef>
              <a:spcAft>
                <a:spcPts val="2400"/>
              </a:spcAft>
              <a:buNone/>
            </a:pPr>
            <a:r>
              <a:rPr lang="en-US" sz="2400" dirty="0"/>
              <a:t>The quantity demanded is 11,000 trips/hour. </a:t>
            </a:r>
          </a:p>
          <a:p>
            <a:pPr marL="0" indent="0">
              <a:spcBef>
                <a:spcPts val="0"/>
              </a:spcBef>
              <a:spcAft>
                <a:spcPts val="2400"/>
              </a:spcAft>
              <a:buNone/>
            </a:pPr>
            <a:r>
              <a:rPr lang="en-US" sz="2400" dirty="0"/>
              <a:t>If the price elasticity of demand for bridge trips is </a:t>
            </a:r>
            <a:r>
              <a:rPr lang="en-US" sz="2400" dirty="0">
                <a:solidFill>
                  <a:srgbClr val="FF0000"/>
                </a:solidFill>
              </a:rPr>
              <a:t>E</a:t>
            </a:r>
            <a:r>
              <a:rPr lang="en-US" sz="2400" baseline="-25000" dirty="0">
                <a:solidFill>
                  <a:srgbClr val="FF0000"/>
                </a:solidFill>
              </a:rPr>
              <a:t>P</a:t>
            </a:r>
            <a:r>
              <a:rPr lang="en-US" sz="2400" dirty="0">
                <a:solidFill>
                  <a:srgbClr val="FF0000"/>
                </a:solidFill>
              </a:rPr>
              <a:t> = –</a:t>
            </a:r>
            <a:r>
              <a:rPr lang="tr-TR" sz="2400" dirty="0">
                <a:solidFill>
                  <a:srgbClr val="FC0128"/>
                </a:solidFill>
              </a:rPr>
              <a:t>0</a:t>
            </a:r>
            <a:r>
              <a:rPr lang="en-US" sz="2400" dirty="0">
                <a:solidFill>
                  <a:srgbClr val="FC0128"/>
                </a:solidFill>
              </a:rPr>
              <a:t>.5</a:t>
            </a:r>
            <a:r>
              <a:rPr lang="en-US" sz="2400" dirty="0"/>
              <a:t>, what is the effect of a 10% toll increase on revenues/hour?</a:t>
            </a:r>
          </a:p>
        </p:txBody>
      </p:sp>
    </p:spTree>
    <p:extLst>
      <p:ext uri="{BB962C8B-B14F-4D97-AF65-F5344CB8AC3E}">
        <p14:creationId xmlns:p14="http://schemas.microsoft.com/office/powerpoint/2010/main" val="48706052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Answers </a:t>
            </a:r>
            <a:endParaRPr lang="tr-TR" dirty="0"/>
          </a:p>
        </p:txBody>
      </p:sp>
    </p:spTree>
    <p:extLst>
      <p:ext uri="{BB962C8B-B14F-4D97-AF65-F5344CB8AC3E}">
        <p14:creationId xmlns:p14="http://schemas.microsoft.com/office/powerpoint/2010/main" val="230935813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normAutofit/>
          </a:bodyPr>
          <a:lstStyle/>
          <a:p>
            <a:r>
              <a:rPr lang="en-US" sz="2800" dirty="0"/>
              <a:t>Bridge Toll increase with E</a:t>
            </a:r>
            <a:r>
              <a:rPr lang="en-US" sz="2800" baseline="-25000" dirty="0"/>
              <a:t>P</a:t>
            </a:r>
            <a:r>
              <a:rPr lang="en-US" sz="2800" dirty="0"/>
              <a:t> = -0.5 inelastic demand</a:t>
            </a:r>
          </a:p>
        </p:txBody>
      </p:sp>
      <p:sp>
        <p:nvSpPr>
          <p:cNvPr id="128003" name="Rectangle 3"/>
          <p:cNvSpPr>
            <a:spLocks noGrp="1" noChangeArrowheads="1"/>
          </p:cNvSpPr>
          <p:nvPr>
            <p:ph sz="quarter" idx="1"/>
          </p:nvPr>
        </p:nvSpPr>
        <p:spPr>
          <a:noFill/>
        </p:spPr>
        <p:txBody>
          <a:bodyPr>
            <a:normAutofit/>
          </a:bodyPr>
          <a:lstStyle/>
          <a:p>
            <a:pPr>
              <a:spcBef>
                <a:spcPts val="0"/>
              </a:spcBef>
              <a:spcAft>
                <a:spcPts val="2400"/>
              </a:spcAft>
            </a:pPr>
            <a:r>
              <a:rPr lang="en-US" sz="2400" dirty="0"/>
              <a:t>Price elasticity of demand is </a:t>
            </a:r>
            <a:r>
              <a:rPr lang="en-US" sz="2400" dirty="0">
                <a:solidFill>
                  <a:srgbClr val="FF0000"/>
                </a:solidFill>
              </a:rPr>
              <a:t>–</a:t>
            </a:r>
            <a:r>
              <a:rPr lang="en-US" sz="2400" dirty="0">
                <a:solidFill>
                  <a:srgbClr val="FC0128"/>
                </a:solidFill>
              </a:rPr>
              <a:t>0.5</a:t>
            </a:r>
            <a:endParaRPr lang="en-US" sz="2400" dirty="0"/>
          </a:p>
          <a:p>
            <a:pPr>
              <a:spcBef>
                <a:spcPts val="0"/>
              </a:spcBef>
              <a:spcAft>
                <a:spcPts val="2400"/>
              </a:spcAft>
            </a:pPr>
            <a:r>
              <a:rPr lang="en-US" sz="2400" dirty="0"/>
              <a:t>Toll increase of </a:t>
            </a:r>
            <a:r>
              <a:rPr lang="en-US" sz="2400" dirty="0">
                <a:solidFill>
                  <a:srgbClr val="FC0128"/>
                </a:solidFill>
              </a:rPr>
              <a:t>10%</a:t>
            </a:r>
            <a:r>
              <a:rPr lang="en-US" sz="2400" dirty="0"/>
              <a:t> implies a </a:t>
            </a:r>
            <a:r>
              <a:rPr lang="en-US" sz="2400" dirty="0">
                <a:solidFill>
                  <a:srgbClr val="FC0128"/>
                </a:solidFill>
              </a:rPr>
              <a:t>5%</a:t>
            </a:r>
            <a:r>
              <a:rPr lang="en-US" sz="2400" dirty="0"/>
              <a:t> decline in the quantity demanded.</a:t>
            </a:r>
          </a:p>
          <a:p>
            <a:pPr>
              <a:spcBef>
                <a:spcPts val="0"/>
              </a:spcBef>
              <a:spcAft>
                <a:spcPts val="2400"/>
              </a:spcAft>
            </a:pPr>
            <a:r>
              <a:rPr lang="en-US" sz="2400" dirty="0"/>
              <a:t>Initially 11,000 trips. Trips fall to </a:t>
            </a:r>
            <a:r>
              <a:rPr lang="en-US" sz="2400" dirty="0">
                <a:solidFill>
                  <a:srgbClr val="FC0128"/>
                </a:solidFill>
              </a:rPr>
              <a:t>10,450/hour</a:t>
            </a:r>
            <a:r>
              <a:rPr lang="en-US" sz="2400" dirty="0"/>
              <a:t>.</a:t>
            </a:r>
          </a:p>
          <a:p>
            <a:pPr>
              <a:spcBef>
                <a:spcPts val="0"/>
              </a:spcBef>
              <a:spcAft>
                <a:spcPts val="2400"/>
              </a:spcAft>
            </a:pPr>
            <a:r>
              <a:rPr lang="en-US" sz="2400" dirty="0"/>
              <a:t>Total revenue rises to </a:t>
            </a:r>
            <a:r>
              <a:rPr lang="en-US" sz="2400" dirty="0">
                <a:solidFill>
                  <a:srgbClr val="FC0128"/>
                </a:solidFill>
              </a:rPr>
              <a:t>$22,990/hour</a:t>
            </a:r>
            <a:r>
              <a:rPr lang="en-US" sz="2400" dirty="0"/>
              <a:t> (= 10,450 x $2.20).</a:t>
            </a:r>
          </a:p>
        </p:txBody>
      </p:sp>
    </p:spTree>
    <p:extLst>
      <p:ext uri="{BB962C8B-B14F-4D97-AF65-F5344CB8AC3E}">
        <p14:creationId xmlns:p14="http://schemas.microsoft.com/office/powerpoint/2010/main" val="33677795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32656"/>
            <a:ext cx="7772400" cy="1143000"/>
          </a:xfrm>
        </p:spPr>
        <p:txBody>
          <a:bodyPr>
            <a:normAutofit/>
          </a:bodyPr>
          <a:lstStyle/>
          <a:p>
            <a:r>
              <a:rPr lang="en-GB" sz="3600" dirty="0"/>
              <a:t>Application 3: Drugs and Crime</a:t>
            </a:r>
            <a:endParaRPr lang="en-US" dirty="0"/>
          </a:p>
        </p:txBody>
      </p:sp>
      <p:sp>
        <p:nvSpPr>
          <p:cNvPr id="3" name="Content Placeholder 2"/>
          <p:cNvSpPr>
            <a:spLocks noGrp="1"/>
          </p:cNvSpPr>
          <p:nvPr>
            <p:ph sz="quarter" idx="1"/>
          </p:nvPr>
        </p:nvSpPr>
        <p:spPr>
          <a:xfrm>
            <a:off x="914400" y="1447800"/>
            <a:ext cx="7772400" cy="4933528"/>
          </a:xfrm>
        </p:spPr>
        <p:txBody>
          <a:bodyPr>
            <a:normAutofit/>
          </a:bodyPr>
          <a:lstStyle/>
          <a:p>
            <a:pPr fontAlgn="base">
              <a:buFont typeface="Wingdings" panose="05000000000000000000" pitchFamily="2" charset="2"/>
              <a:buChar char="Ø"/>
            </a:pPr>
            <a:r>
              <a:rPr lang="en-US" dirty="0"/>
              <a:t>Over 300 economists have signed on to an open letter to the President, Congress, Governors, and State Legislators asking them to allow this “country to commence an open and honest debate about marijuana prohibition.” The petition states that the undersigned “believe such a debate will favor a regime in which marijuana is legal but taxed and regulated like other goods.”</a:t>
            </a:r>
          </a:p>
          <a:p>
            <a:pPr marL="0" indent="0" fontAlgn="base">
              <a:buNone/>
            </a:pPr>
            <a:endParaRPr lang="en-US" dirty="0"/>
          </a:p>
          <a:p>
            <a:pPr fontAlgn="base">
              <a:buFont typeface="Wingdings" panose="05000000000000000000" pitchFamily="2" charset="2"/>
              <a:buChar char="Ø"/>
            </a:pPr>
            <a:r>
              <a:rPr lang="en-US" dirty="0"/>
              <a:t>Notably, three of the economists who have already signed on are Nobel Laureates. </a:t>
            </a:r>
          </a:p>
        </p:txBody>
      </p:sp>
    </p:spTree>
    <p:extLst>
      <p:ext uri="{BB962C8B-B14F-4D97-AF65-F5344CB8AC3E}">
        <p14:creationId xmlns:p14="http://schemas.microsoft.com/office/powerpoint/2010/main" val="341106005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letter</a:t>
            </a:r>
          </a:p>
        </p:txBody>
      </p:sp>
      <p:sp>
        <p:nvSpPr>
          <p:cNvPr id="3" name="Content Placeholder 2"/>
          <p:cNvSpPr>
            <a:spLocks noGrp="1"/>
          </p:cNvSpPr>
          <p:nvPr>
            <p:ph sz="quarter" idx="1"/>
          </p:nvPr>
        </p:nvSpPr>
        <p:spPr>
          <a:xfrm>
            <a:off x="914400" y="1447800"/>
            <a:ext cx="7772400" cy="5149552"/>
          </a:xfrm>
        </p:spPr>
        <p:txBody>
          <a:bodyPr>
            <a:normAutofit fontScale="77500" lnSpcReduction="20000"/>
          </a:bodyPr>
          <a:lstStyle/>
          <a:p>
            <a:pPr fontAlgn="base">
              <a:buFont typeface="Wingdings" panose="05000000000000000000" pitchFamily="2" charset="2"/>
              <a:buChar char="Ø"/>
            </a:pPr>
            <a:r>
              <a:rPr lang="en-US" dirty="0"/>
              <a:t>We, the undersigned, call your attention to the attached report by Professor Jeffrey A. </a:t>
            </a:r>
            <a:r>
              <a:rPr lang="en-US" dirty="0" err="1"/>
              <a:t>Miron</a:t>
            </a:r>
            <a:r>
              <a:rPr lang="en-US" dirty="0"/>
              <a:t>, The Budgetary Implications of Marijuana Prohibition. The report shows that marijuana legalization — replacing prohibition with a system of taxation and regulation — would save $7.7 billion per year in state and federal expenditures on prohibition enforcement and produce tax revenues of at least $2.4 billion annually if marijuana were taxed like most consumer goods. If, however, marijuana were taxed similarly to alcohol or tobacco, it might generate as much as $6.2 billion annually.</a:t>
            </a:r>
          </a:p>
          <a:p>
            <a:pPr fontAlgn="base">
              <a:buFont typeface="Wingdings" panose="05000000000000000000" pitchFamily="2" charset="2"/>
              <a:buChar char="Ø"/>
            </a:pPr>
            <a:r>
              <a:rPr lang="en-US" dirty="0"/>
              <a:t>The fact that marijuana prohibition has these budgetary impacts does not by itself mean prohibition is bad policy. Existing evidence, however, suggests prohibition has minimal benefits and may itself cause substantial harm.</a:t>
            </a:r>
          </a:p>
          <a:p>
            <a:pPr fontAlgn="base">
              <a:buFont typeface="Wingdings" panose="05000000000000000000" pitchFamily="2" charset="2"/>
              <a:buChar char="Ø"/>
            </a:pPr>
            <a:r>
              <a:rPr lang="en-US" dirty="0"/>
              <a:t>We therefore urge the country to commence an open and honest debate about marijuana prohibition. We believe such a debate will favor a regime in which marijuana is legal but taxed and regulated like other goods. At a minimum, this debate will force advocates of current policy to show that prohibition has benefits sufficient to justify the cost to taxpayers, foregone tax revenues, and numerous ancillary consequences that result from marijuana prohibition.</a:t>
            </a:r>
          </a:p>
        </p:txBody>
      </p:sp>
    </p:spTree>
    <p:extLst>
      <p:ext uri="{BB962C8B-B14F-4D97-AF65-F5344CB8AC3E}">
        <p14:creationId xmlns:p14="http://schemas.microsoft.com/office/powerpoint/2010/main" val="72474461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764704"/>
            <a:ext cx="7772400" cy="1143000"/>
          </a:xfrm>
        </p:spPr>
        <p:txBody>
          <a:bodyPr>
            <a:normAutofit fontScale="90000"/>
          </a:bodyPr>
          <a:lstStyle/>
          <a:p>
            <a:pPr algn="ctr"/>
            <a:r>
              <a:rPr lang="en-US" sz="3100" b="1" dirty="0"/>
              <a:t>IT'S NO TOKE: COLORADO PULLS IN MILLIONS IN MARIJUANA TAX REVENUE</a:t>
            </a:r>
            <a:r>
              <a:rPr lang="en-US" dirty="0"/>
              <a:t/>
            </a:r>
            <a:br>
              <a:rPr lang="en-US" dirty="0"/>
            </a:br>
            <a:endParaRPr lang="en-US" dirty="0"/>
          </a:p>
        </p:txBody>
      </p:sp>
      <p:sp>
        <p:nvSpPr>
          <p:cNvPr id="3" name="Content Placeholder 2"/>
          <p:cNvSpPr>
            <a:spLocks noGrp="1"/>
          </p:cNvSpPr>
          <p:nvPr>
            <p:ph sz="quarter" idx="1"/>
          </p:nvPr>
        </p:nvSpPr>
        <p:spPr>
          <a:xfrm>
            <a:off x="914400" y="1447800"/>
            <a:ext cx="7772400" cy="5077544"/>
          </a:xfrm>
        </p:spPr>
        <p:txBody>
          <a:bodyPr>
            <a:normAutofit fontScale="92500" lnSpcReduction="10000"/>
          </a:bodyPr>
          <a:lstStyle/>
          <a:p>
            <a:pPr marL="0" indent="0" fontAlgn="base">
              <a:buNone/>
            </a:pPr>
            <a:r>
              <a:rPr lang="en-US" dirty="0"/>
              <a:t>(from FORBES, 03.11.2014)</a:t>
            </a:r>
          </a:p>
          <a:p>
            <a:pPr marL="0" indent="0" fontAlgn="base">
              <a:buNone/>
            </a:pPr>
            <a:endParaRPr lang="en-US" dirty="0"/>
          </a:p>
          <a:p>
            <a:pPr marL="0" indent="0" fontAlgn="base">
              <a:buNone/>
            </a:pPr>
            <a:r>
              <a:rPr lang="en-US" dirty="0"/>
              <a:t>They say crime pays? Not exactly. Legalize a former crime and tax it and it </a:t>
            </a:r>
            <a:r>
              <a:rPr lang="en-US" i="1" dirty="0"/>
              <a:t>really</a:t>
            </a:r>
            <a:r>
              <a:rPr lang="en-US" dirty="0"/>
              <a:t> pays.</a:t>
            </a:r>
          </a:p>
          <a:p>
            <a:pPr marL="0" indent="0" fontAlgn="base">
              <a:buNone/>
            </a:pPr>
            <a:endParaRPr lang="en-US" dirty="0"/>
          </a:p>
          <a:p>
            <a:pPr marL="0" indent="0" fontAlgn="base">
              <a:buNone/>
            </a:pPr>
            <a:r>
              <a:rPr lang="en-US" dirty="0"/>
              <a:t>Just ask Colorado. Perhaps not so awkwardly labeled the “Highest State,” Colorado pulled in $2 million in taxes related to the sale of recreational marijuana…in January 2014 alone. Combined with taxes on sales from medicinal marijuana, the state pulled in nearly $3.5 million in pot-related tax revenue. If that trend continues, the state will see more than $40 million in additional tax dollars in 2014. To put that in perspective, that’s approximately 1% of the total annual budgets for Delaware, South Dakota, Montana or West Virginia.</a:t>
            </a:r>
          </a:p>
          <a:p>
            <a:endParaRPr lang="en-US" dirty="0"/>
          </a:p>
        </p:txBody>
      </p:sp>
    </p:spTree>
    <p:extLst>
      <p:ext uri="{BB962C8B-B14F-4D97-AF65-F5344CB8AC3E}">
        <p14:creationId xmlns:p14="http://schemas.microsoft.com/office/powerpoint/2010/main" val="397910088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142852"/>
            <a:ext cx="7772400" cy="1143000"/>
          </a:xfrm>
        </p:spPr>
        <p:txBody>
          <a:bodyPr/>
          <a:lstStyle/>
          <a:p>
            <a:r>
              <a:rPr lang="en-GB" dirty="0"/>
              <a:t>Application 3: Drugs and Crime</a:t>
            </a:r>
            <a:endParaRPr lang="tr-TR" dirty="0"/>
          </a:p>
        </p:txBody>
      </p:sp>
      <p:sp>
        <p:nvSpPr>
          <p:cNvPr id="3" name="Content Placeholder 2"/>
          <p:cNvSpPr>
            <a:spLocks noGrp="1"/>
          </p:cNvSpPr>
          <p:nvPr>
            <p:ph sz="quarter" idx="1"/>
          </p:nvPr>
        </p:nvSpPr>
        <p:spPr/>
        <p:txBody>
          <a:bodyPr>
            <a:normAutofit fontScale="70000" lnSpcReduction="20000"/>
          </a:bodyPr>
          <a:lstStyle/>
          <a:p>
            <a:pPr>
              <a:buNone/>
            </a:pPr>
            <a:r>
              <a:rPr lang="en-US" b="1" dirty="0"/>
              <a:t>How elasticity affects the market for illegal goods</a:t>
            </a:r>
          </a:p>
          <a:p>
            <a:pPr>
              <a:buNone/>
            </a:pPr>
            <a:endParaRPr lang="en-US" b="1" dirty="0"/>
          </a:p>
          <a:p>
            <a:pPr fontAlgn="base">
              <a:buNone/>
            </a:pPr>
            <a:r>
              <a:rPr lang="en-US" dirty="0"/>
              <a:t>In an important new study, world-renowned economists argue that when demand for a good is inelastic, the cost of making consumption illegal exceeds the gain. Their paper in the Journal of Political Economy is a definitive explanation of the economics of illegal goods and a thoughtful explication of the costs of enforcement.</a:t>
            </a:r>
          </a:p>
          <a:p>
            <a:pPr fontAlgn="base">
              <a:buNone/>
            </a:pPr>
            <a:endParaRPr lang="en-US" dirty="0"/>
          </a:p>
          <a:p>
            <a:pPr fontAlgn="base">
              <a:buNone/>
            </a:pPr>
            <a:r>
              <a:rPr lang="en-US" dirty="0"/>
              <a:t>The authors demonstrate how the elasticity of demand is crucial to understanding the effects of punishment on suppliers. Enforcement raises costs for suppliers, who must respond to the risk of imprisonment and other punishments. This cost is passed on to the consumer, which induces lower consumption when demand is relatively elastic. However, in the case of illegal goods like drugs--where demand seems inelastic--higher prices lead not to less use, but to an increase in total spending.   In the case of drugs, then, the authors argue that excise taxes and persuasive techniques –such as advertising--are far more effective uses of enforcement expenditures. "This analysis…helps us understand why the War on Drugs has been so difficult to win…why efforts to reduce the supply of drugs leads to violence and greater power to street gangs and drug cartels," conclude the authors. "The answer lies in the basic theory of enforcement developed in this paper."</a:t>
            </a:r>
          </a:p>
          <a:p>
            <a:endParaRPr lang="tr-TR" dirty="0"/>
          </a:p>
        </p:txBody>
      </p:sp>
    </p:spTree>
    <p:extLst>
      <p:ext uri="{BB962C8B-B14F-4D97-AF65-F5344CB8AC3E}">
        <p14:creationId xmlns:p14="http://schemas.microsoft.com/office/powerpoint/2010/main" val="373900819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makes the demand more elastic?</a:t>
            </a:r>
            <a:endParaRPr lang="tr-TR" sz="2800" dirty="0"/>
          </a:p>
        </p:txBody>
      </p:sp>
      <p:sp>
        <p:nvSpPr>
          <p:cNvPr id="3" name="Content Placeholder 2"/>
          <p:cNvSpPr>
            <a:spLocks noGrp="1"/>
          </p:cNvSpPr>
          <p:nvPr>
            <p:ph idx="1"/>
          </p:nvPr>
        </p:nvSpPr>
        <p:spPr/>
        <p:txBody>
          <a:bodyPr>
            <a:normAutofit/>
          </a:bodyPr>
          <a:lstStyle/>
          <a:p>
            <a:pPr>
              <a:spcBef>
                <a:spcPts val="0"/>
              </a:spcBef>
              <a:spcAft>
                <a:spcPts val="1800"/>
              </a:spcAft>
              <a:buNone/>
            </a:pPr>
            <a:r>
              <a:rPr lang="en-US" sz="2400" dirty="0"/>
              <a:t>Demand tends to be more elastic if, … </a:t>
            </a:r>
          </a:p>
          <a:p>
            <a:pPr lvl="1">
              <a:spcBef>
                <a:spcPts val="0"/>
              </a:spcBef>
              <a:spcAft>
                <a:spcPts val="1800"/>
              </a:spcAft>
              <a:buFont typeface="Arial" pitchFamily="34" charset="0"/>
              <a:buChar char="•"/>
            </a:pPr>
            <a:r>
              <a:rPr lang="en-US" sz="2400" dirty="0">
                <a:solidFill>
                  <a:srgbClr val="FF0000"/>
                </a:solidFill>
              </a:rPr>
              <a:t>there are close substitutes.</a:t>
            </a:r>
          </a:p>
          <a:p>
            <a:pPr lvl="1">
              <a:spcBef>
                <a:spcPts val="0"/>
              </a:spcBef>
              <a:spcAft>
                <a:spcPts val="1800"/>
              </a:spcAft>
              <a:buFont typeface="Arial" pitchFamily="34" charset="0"/>
              <a:buChar char="•"/>
            </a:pPr>
            <a:r>
              <a:rPr lang="en-US" sz="2400" dirty="0"/>
              <a:t>the market is more narrowly defined (food versus milk).</a:t>
            </a:r>
          </a:p>
          <a:p>
            <a:pPr lvl="1">
              <a:spcBef>
                <a:spcPts val="0"/>
              </a:spcBef>
              <a:spcAft>
                <a:spcPts val="1800"/>
              </a:spcAft>
              <a:buFont typeface="Arial" pitchFamily="34" charset="0"/>
              <a:buChar char="•"/>
            </a:pPr>
            <a:r>
              <a:rPr lang="en-US" sz="2400" dirty="0"/>
              <a:t>more time is allowed after the price change.</a:t>
            </a:r>
          </a:p>
          <a:p>
            <a:pPr lvl="1">
              <a:spcBef>
                <a:spcPts val="0"/>
              </a:spcBef>
              <a:spcAft>
                <a:spcPts val="1800"/>
              </a:spcAft>
              <a:buFont typeface="Arial" pitchFamily="34" charset="0"/>
              <a:buChar char="•"/>
            </a:pPr>
            <a:r>
              <a:rPr lang="en-US" sz="2400" dirty="0"/>
              <a:t>the good is a luxury.  (Necessities have inelastic demand.)</a:t>
            </a:r>
          </a:p>
        </p:txBody>
      </p:sp>
    </p:spTree>
    <p:extLst>
      <p:ext uri="{BB962C8B-B14F-4D97-AF65-F5344CB8AC3E}">
        <p14:creationId xmlns:p14="http://schemas.microsoft.com/office/powerpoint/2010/main" val="33532651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106488" y="1304925"/>
            <a:ext cx="3617912" cy="4535488"/>
          </a:xfrm>
          <a:prstGeom prst="rect">
            <a:avLst/>
          </a:prstGeom>
          <a:solidFill>
            <a:schemeClr val="bg1"/>
          </a:solidFill>
          <a:ln w="9525">
            <a:solidFill>
              <a:schemeClr val="tx1"/>
            </a:solidFill>
            <a:miter lim="800000"/>
            <a:headEnd/>
            <a:tailEnd/>
          </a:ln>
          <a:effectLst/>
        </p:spPr>
        <p:txBody>
          <a:bodyPr wrap="none" anchor="ctr"/>
          <a:lstStyle/>
          <a:p>
            <a:pPr algn="ctr">
              <a:defRPr/>
            </a:pPr>
            <a:endParaRPr lang="en-GB">
              <a:solidFill>
                <a:prstClr val="black"/>
              </a:solidFill>
            </a:endParaRPr>
          </a:p>
        </p:txBody>
      </p:sp>
      <p:grpSp>
        <p:nvGrpSpPr>
          <p:cNvPr id="2" name="Group 4"/>
          <p:cNvGrpSpPr>
            <a:grpSpLocks/>
          </p:cNvGrpSpPr>
          <p:nvPr/>
        </p:nvGrpSpPr>
        <p:grpSpPr bwMode="auto">
          <a:xfrm>
            <a:off x="1912938" y="2111375"/>
            <a:ext cx="2409825" cy="3435350"/>
            <a:chOff x="2675" y="1360"/>
            <a:chExt cx="1503" cy="2171"/>
          </a:xfrm>
        </p:grpSpPr>
        <p:sp>
          <p:nvSpPr>
            <p:cNvPr id="59397" name="Line 5"/>
            <p:cNvSpPr>
              <a:spLocks noChangeShapeType="1"/>
            </p:cNvSpPr>
            <p:nvPr/>
          </p:nvSpPr>
          <p:spPr bwMode="auto">
            <a:xfrm>
              <a:off x="2675" y="1360"/>
              <a:ext cx="845" cy="2154"/>
            </a:xfrm>
            <a:prstGeom prst="line">
              <a:avLst/>
            </a:prstGeom>
            <a:noFill/>
            <a:ln w="76200">
              <a:solidFill>
                <a:schemeClr val="accent2"/>
              </a:solidFill>
              <a:round/>
              <a:headEnd/>
              <a:tailEnd/>
            </a:ln>
            <a:effectLst/>
          </p:spPr>
          <p:txBody>
            <a:bodyPr wrap="none" anchor="ctr"/>
            <a:lstStyle/>
            <a:p>
              <a:pPr>
                <a:defRPr/>
              </a:pPr>
              <a:endParaRPr lang="tr-TR">
                <a:solidFill>
                  <a:prstClr val="black"/>
                </a:solidFill>
              </a:endParaRPr>
            </a:p>
          </p:txBody>
        </p:sp>
        <p:sp>
          <p:nvSpPr>
            <p:cNvPr id="59398" name="Text Box 6"/>
            <p:cNvSpPr txBox="1">
              <a:spLocks noChangeArrowheads="1"/>
            </p:cNvSpPr>
            <p:nvPr/>
          </p:nvSpPr>
          <p:spPr bwMode="auto">
            <a:xfrm>
              <a:off x="3547" y="3318"/>
              <a:ext cx="631" cy="213"/>
            </a:xfrm>
            <a:prstGeom prst="rect">
              <a:avLst/>
            </a:prstGeom>
            <a:noFill/>
            <a:ln w="9525">
              <a:noFill/>
              <a:miter lim="800000"/>
              <a:headEnd/>
              <a:tailEnd/>
            </a:ln>
            <a:effectLst/>
          </p:spPr>
          <p:txBody>
            <a:bodyPr>
              <a:spAutoFit/>
            </a:bodyPr>
            <a:lstStyle/>
            <a:p>
              <a:pPr>
                <a:spcBef>
                  <a:spcPct val="50000"/>
                </a:spcBef>
                <a:defRPr/>
              </a:pPr>
              <a:r>
                <a:rPr lang="en-GB" sz="1600">
                  <a:solidFill>
                    <a:prstClr val="black"/>
                  </a:solidFill>
                </a:rPr>
                <a:t>Demand</a:t>
              </a:r>
            </a:p>
          </p:txBody>
        </p:sp>
      </p:grpSp>
      <p:grpSp>
        <p:nvGrpSpPr>
          <p:cNvPr id="3" name="Group 7"/>
          <p:cNvGrpSpPr>
            <a:grpSpLocks/>
          </p:cNvGrpSpPr>
          <p:nvPr/>
        </p:nvGrpSpPr>
        <p:grpSpPr bwMode="auto">
          <a:xfrm>
            <a:off x="1581150" y="2284413"/>
            <a:ext cx="3722688" cy="2727325"/>
            <a:chOff x="2020" y="1194"/>
            <a:chExt cx="2345" cy="1718"/>
          </a:xfrm>
        </p:grpSpPr>
        <p:sp>
          <p:nvSpPr>
            <p:cNvPr id="59400" name="Line 8"/>
            <p:cNvSpPr>
              <a:spLocks noChangeShapeType="1"/>
            </p:cNvSpPr>
            <p:nvPr/>
          </p:nvSpPr>
          <p:spPr bwMode="auto">
            <a:xfrm rot="20223501" flipV="1">
              <a:off x="2020" y="1704"/>
              <a:ext cx="1957" cy="1208"/>
            </a:xfrm>
            <a:prstGeom prst="line">
              <a:avLst/>
            </a:prstGeom>
            <a:noFill/>
            <a:ln w="76200">
              <a:solidFill>
                <a:schemeClr val="accent2"/>
              </a:solidFill>
              <a:round/>
              <a:headEnd/>
              <a:tailEnd/>
            </a:ln>
            <a:effectLst/>
          </p:spPr>
          <p:txBody>
            <a:bodyPr wrap="none" anchor="ctr"/>
            <a:lstStyle/>
            <a:p>
              <a:pPr>
                <a:defRPr/>
              </a:pPr>
              <a:endParaRPr lang="tr-TR">
                <a:solidFill>
                  <a:prstClr val="black"/>
                </a:solidFill>
              </a:endParaRPr>
            </a:p>
          </p:txBody>
        </p:sp>
        <p:sp>
          <p:nvSpPr>
            <p:cNvPr id="59401" name="Text Box 9"/>
            <p:cNvSpPr txBox="1">
              <a:spLocks noChangeArrowheads="1"/>
            </p:cNvSpPr>
            <p:nvPr/>
          </p:nvSpPr>
          <p:spPr bwMode="auto">
            <a:xfrm rot="-65697">
              <a:off x="3690" y="1194"/>
              <a:ext cx="675" cy="212"/>
            </a:xfrm>
            <a:prstGeom prst="rect">
              <a:avLst/>
            </a:prstGeom>
            <a:noFill/>
            <a:ln w="9525">
              <a:noFill/>
              <a:miter lim="800000"/>
              <a:headEnd/>
              <a:tailEnd/>
            </a:ln>
            <a:effectLst/>
          </p:spPr>
          <p:txBody>
            <a:bodyPr>
              <a:spAutoFit/>
            </a:bodyPr>
            <a:lstStyle/>
            <a:p>
              <a:pPr>
                <a:spcBef>
                  <a:spcPct val="50000"/>
                </a:spcBef>
                <a:defRPr/>
              </a:pPr>
              <a:r>
                <a:rPr lang="en-GB" sz="1600">
                  <a:solidFill>
                    <a:prstClr val="black"/>
                  </a:solidFill>
                </a:rPr>
                <a:t>S</a:t>
              </a:r>
              <a:r>
                <a:rPr lang="en-GB" sz="1600" baseline="-25000">
                  <a:solidFill>
                    <a:prstClr val="black"/>
                  </a:solidFill>
                </a:rPr>
                <a:t>1</a:t>
              </a:r>
              <a:endParaRPr lang="en-GB" sz="1600">
                <a:solidFill>
                  <a:prstClr val="black"/>
                </a:solidFill>
              </a:endParaRPr>
            </a:p>
          </p:txBody>
        </p:sp>
      </p:grpSp>
      <p:sp>
        <p:nvSpPr>
          <p:cNvPr id="59402" name="Text Box 10"/>
          <p:cNvSpPr txBox="1">
            <a:spLocks noChangeArrowheads="1"/>
          </p:cNvSpPr>
          <p:nvPr/>
        </p:nvSpPr>
        <p:spPr bwMode="auto">
          <a:xfrm>
            <a:off x="3306763" y="5895975"/>
            <a:ext cx="1530350" cy="274638"/>
          </a:xfrm>
          <a:prstGeom prst="rect">
            <a:avLst/>
          </a:prstGeom>
          <a:noFill/>
          <a:ln w="9525">
            <a:noFill/>
            <a:miter lim="800000"/>
            <a:headEnd/>
            <a:tailEnd/>
          </a:ln>
          <a:effectLst/>
        </p:spPr>
        <p:txBody>
          <a:bodyPr>
            <a:spAutoFit/>
          </a:bodyPr>
          <a:lstStyle/>
          <a:p>
            <a:pPr algn="r">
              <a:spcBef>
                <a:spcPct val="50000"/>
              </a:spcBef>
              <a:defRPr/>
            </a:pPr>
            <a:r>
              <a:rPr lang="en-GB" sz="1200" b="1">
                <a:solidFill>
                  <a:prstClr val="black"/>
                </a:solidFill>
              </a:rPr>
              <a:t>Quantity of Drugs</a:t>
            </a:r>
          </a:p>
        </p:txBody>
      </p:sp>
      <p:sp>
        <p:nvSpPr>
          <p:cNvPr id="59403" name="Text Box 11"/>
          <p:cNvSpPr txBox="1">
            <a:spLocks noChangeArrowheads="1"/>
          </p:cNvSpPr>
          <p:nvPr/>
        </p:nvSpPr>
        <p:spPr bwMode="auto">
          <a:xfrm>
            <a:off x="347663" y="1300163"/>
            <a:ext cx="773112" cy="639762"/>
          </a:xfrm>
          <a:prstGeom prst="rect">
            <a:avLst/>
          </a:prstGeom>
          <a:noFill/>
          <a:ln w="9525">
            <a:noFill/>
            <a:miter lim="800000"/>
            <a:headEnd/>
            <a:tailEnd/>
          </a:ln>
          <a:effectLst/>
        </p:spPr>
        <p:txBody>
          <a:bodyPr>
            <a:spAutoFit/>
          </a:bodyPr>
          <a:lstStyle/>
          <a:p>
            <a:pPr algn="r">
              <a:spcBef>
                <a:spcPct val="50000"/>
              </a:spcBef>
              <a:defRPr/>
            </a:pPr>
            <a:r>
              <a:rPr lang="en-GB" sz="1200" b="1">
                <a:solidFill>
                  <a:prstClr val="black"/>
                </a:solidFill>
              </a:rPr>
              <a:t>Price of Drugs</a:t>
            </a:r>
          </a:p>
        </p:txBody>
      </p:sp>
      <p:grpSp>
        <p:nvGrpSpPr>
          <p:cNvPr id="4" name="Group 12"/>
          <p:cNvGrpSpPr>
            <a:grpSpLocks/>
          </p:cNvGrpSpPr>
          <p:nvPr/>
        </p:nvGrpSpPr>
        <p:grpSpPr bwMode="auto">
          <a:xfrm>
            <a:off x="1341438" y="1712913"/>
            <a:ext cx="2846387" cy="3371850"/>
            <a:chOff x="2725" y="1391"/>
            <a:chExt cx="1793" cy="2124"/>
          </a:xfrm>
        </p:grpSpPr>
        <p:sp>
          <p:nvSpPr>
            <p:cNvPr id="59405" name="Line 13"/>
            <p:cNvSpPr>
              <a:spLocks noChangeShapeType="1"/>
            </p:cNvSpPr>
            <p:nvPr/>
          </p:nvSpPr>
          <p:spPr bwMode="auto">
            <a:xfrm flipV="1">
              <a:off x="2725" y="1618"/>
              <a:ext cx="1444" cy="1897"/>
            </a:xfrm>
            <a:prstGeom prst="line">
              <a:avLst/>
            </a:prstGeom>
            <a:noFill/>
            <a:ln w="76200">
              <a:solidFill>
                <a:srgbClr val="A61410"/>
              </a:solidFill>
              <a:round/>
              <a:headEnd/>
              <a:tailEnd/>
            </a:ln>
            <a:effectLst/>
          </p:spPr>
          <p:txBody>
            <a:bodyPr wrap="none" anchor="ctr"/>
            <a:lstStyle/>
            <a:p>
              <a:pPr>
                <a:defRPr/>
              </a:pPr>
              <a:endParaRPr lang="tr-TR">
                <a:solidFill>
                  <a:prstClr val="black"/>
                </a:solidFill>
              </a:endParaRPr>
            </a:p>
          </p:txBody>
        </p:sp>
        <p:sp>
          <p:nvSpPr>
            <p:cNvPr id="59406" name="Text Box 14"/>
            <p:cNvSpPr txBox="1">
              <a:spLocks noChangeArrowheads="1"/>
            </p:cNvSpPr>
            <p:nvPr/>
          </p:nvSpPr>
          <p:spPr bwMode="auto">
            <a:xfrm>
              <a:off x="4183" y="1391"/>
              <a:ext cx="335" cy="212"/>
            </a:xfrm>
            <a:prstGeom prst="rect">
              <a:avLst/>
            </a:prstGeom>
            <a:noFill/>
            <a:ln w="9525">
              <a:noFill/>
              <a:miter lim="800000"/>
              <a:headEnd/>
              <a:tailEnd/>
            </a:ln>
            <a:effectLst/>
          </p:spPr>
          <p:txBody>
            <a:bodyPr>
              <a:spAutoFit/>
            </a:bodyPr>
            <a:lstStyle/>
            <a:p>
              <a:pPr>
                <a:spcBef>
                  <a:spcPct val="50000"/>
                </a:spcBef>
                <a:defRPr/>
              </a:pPr>
              <a:r>
                <a:rPr lang="en-GB" sz="1600">
                  <a:solidFill>
                    <a:prstClr val="black"/>
                  </a:solidFill>
                </a:rPr>
                <a:t>S</a:t>
              </a:r>
              <a:r>
                <a:rPr lang="en-GB" sz="1600" baseline="-25000">
                  <a:solidFill>
                    <a:prstClr val="black"/>
                  </a:solidFill>
                </a:rPr>
                <a:t>2</a:t>
              </a:r>
              <a:endParaRPr lang="en-GB" sz="1600">
                <a:solidFill>
                  <a:prstClr val="black"/>
                </a:solidFill>
              </a:endParaRPr>
            </a:p>
          </p:txBody>
        </p:sp>
      </p:grpSp>
      <p:grpSp>
        <p:nvGrpSpPr>
          <p:cNvPr id="5" name="Group 15"/>
          <p:cNvGrpSpPr>
            <a:grpSpLocks/>
          </p:cNvGrpSpPr>
          <p:nvPr/>
        </p:nvGrpSpPr>
        <p:grpSpPr bwMode="auto">
          <a:xfrm>
            <a:off x="1943100" y="1455738"/>
            <a:ext cx="2057400" cy="1530350"/>
            <a:chOff x="1224" y="917"/>
            <a:chExt cx="1296" cy="964"/>
          </a:xfrm>
        </p:grpSpPr>
        <p:grpSp>
          <p:nvGrpSpPr>
            <p:cNvPr id="6" name="Group 16"/>
            <p:cNvGrpSpPr>
              <a:grpSpLocks/>
            </p:cNvGrpSpPr>
            <p:nvPr/>
          </p:nvGrpSpPr>
          <p:grpSpPr bwMode="auto">
            <a:xfrm>
              <a:off x="1224" y="917"/>
              <a:ext cx="1296" cy="861"/>
              <a:chOff x="1224" y="917"/>
              <a:chExt cx="1296" cy="861"/>
            </a:xfrm>
          </p:grpSpPr>
          <p:sp>
            <p:nvSpPr>
              <p:cNvPr id="59409" name="Text Box 17"/>
              <p:cNvSpPr txBox="1">
                <a:spLocks noChangeArrowheads="1"/>
              </p:cNvSpPr>
              <p:nvPr/>
            </p:nvSpPr>
            <p:spPr bwMode="auto">
              <a:xfrm>
                <a:off x="1224" y="917"/>
                <a:ext cx="1296" cy="250"/>
              </a:xfrm>
              <a:prstGeom prst="rect">
                <a:avLst/>
              </a:prstGeom>
              <a:solidFill>
                <a:srgbClr val="666699">
                  <a:alpha val="48000"/>
                </a:srgbClr>
              </a:solidFill>
              <a:ln w="9525">
                <a:noFill/>
                <a:miter lim="800000"/>
                <a:headEnd/>
                <a:tailEnd/>
              </a:ln>
              <a:effectLst/>
            </p:spPr>
            <p:txBody>
              <a:bodyPr>
                <a:spAutoFit/>
              </a:bodyPr>
              <a:lstStyle/>
              <a:p>
                <a:pPr>
                  <a:spcBef>
                    <a:spcPct val="50000"/>
                  </a:spcBef>
                  <a:defRPr/>
                </a:pPr>
                <a:r>
                  <a:rPr lang="en-GB" sz="1000">
                    <a:solidFill>
                      <a:prstClr val="black"/>
                    </a:solidFill>
                  </a:rPr>
                  <a:t>1. Drug interdiction reduces the supply of drugs…</a:t>
                </a:r>
              </a:p>
            </p:txBody>
          </p:sp>
          <p:sp>
            <p:nvSpPr>
              <p:cNvPr id="59410" name="Line 18"/>
              <p:cNvSpPr>
                <a:spLocks noChangeShapeType="1"/>
              </p:cNvSpPr>
              <p:nvPr/>
            </p:nvSpPr>
            <p:spPr bwMode="auto">
              <a:xfrm>
                <a:off x="2094" y="1134"/>
                <a:ext cx="156" cy="644"/>
              </a:xfrm>
              <a:prstGeom prst="line">
                <a:avLst/>
              </a:prstGeom>
              <a:noFill/>
              <a:ln w="9525">
                <a:solidFill>
                  <a:schemeClr val="tx1"/>
                </a:solidFill>
                <a:round/>
                <a:headEnd/>
                <a:tailEnd/>
              </a:ln>
              <a:effectLst/>
            </p:spPr>
            <p:txBody>
              <a:bodyPr wrap="none" anchor="ctr"/>
              <a:lstStyle/>
              <a:p>
                <a:pPr>
                  <a:defRPr/>
                </a:pPr>
                <a:endParaRPr lang="tr-TR">
                  <a:solidFill>
                    <a:prstClr val="black"/>
                  </a:solidFill>
                </a:endParaRPr>
              </a:p>
            </p:txBody>
          </p:sp>
        </p:grpSp>
        <p:sp>
          <p:nvSpPr>
            <p:cNvPr id="59411" name="Line 19"/>
            <p:cNvSpPr>
              <a:spLocks noChangeShapeType="1"/>
            </p:cNvSpPr>
            <p:nvPr/>
          </p:nvSpPr>
          <p:spPr bwMode="auto">
            <a:xfrm flipH="1">
              <a:off x="1982" y="1881"/>
              <a:ext cx="378" cy="0"/>
            </a:xfrm>
            <a:prstGeom prst="line">
              <a:avLst/>
            </a:prstGeom>
            <a:noFill/>
            <a:ln w="9525">
              <a:solidFill>
                <a:schemeClr val="tx1"/>
              </a:solidFill>
              <a:round/>
              <a:headEnd/>
              <a:tailEnd type="triangle" w="med" len="med"/>
            </a:ln>
            <a:effectLst/>
          </p:spPr>
          <p:txBody>
            <a:bodyPr wrap="none" anchor="ctr"/>
            <a:lstStyle/>
            <a:p>
              <a:pPr>
                <a:defRPr/>
              </a:pPr>
              <a:endParaRPr lang="tr-TR">
                <a:solidFill>
                  <a:prstClr val="black"/>
                </a:solidFill>
              </a:endParaRPr>
            </a:p>
          </p:txBody>
        </p:sp>
      </p:grpSp>
      <p:grpSp>
        <p:nvGrpSpPr>
          <p:cNvPr id="7" name="Group 20"/>
          <p:cNvGrpSpPr>
            <a:grpSpLocks/>
          </p:cNvGrpSpPr>
          <p:nvPr/>
        </p:nvGrpSpPr>
        <p:grpSpPr bwMode="auto">
          <a:xfrm>
            <a:off x="63500" y="3803650"/>
            <a:ext cx="881063" cy="1647825"/>
            <a:chOff x="40" y="2396"/>
            <a:chExt cx="555" cy="1038"/>
          </a:xfrm>
        </p:grpSpPr>
        <p:grpSp>
          <p:nvGrpSpPr>
            <p:cNvPr id="8" name="Group 21"/>
            <p:cNvGrpSpPr>
              <a:grpSpLocks/>
            </p:cNvGrpSpPr>
            <p:nvPr/>
          </p:nvGrpSpPr>
          <p:grpSpPr bwMode="auto">
            <a:xfrm>
              <a:off x="40" y="2474"/>
              <a:ext cx="555" cy="960"/>
              <a:chOff x="131" y="2474"/>
              <a:chExt cx="555" cy="960"/>
            </a:xfrm>
          </p:grpSpPr>
          <p:sp>
            <p:nvSpPr>
              <p:cNvPr id="59414" name="Text Box 22"/>
              <p:cNvSpPr txBox="1">
                <a:spLocks noChangeArrowheads="1"/>
              </p:cNvSpPr>
              <p:nvPr/>
            </p:nvSpPr>
            <p:spPr bwMode="auto">
              <a:xfrm>
                <a:off x="131" y="2992"/>
                <a:ext cx="555" cy="442"/>
              </a:xfrm>
              <a:prstGeom prst="rect">
                <a:avLst/>
              </a:prstGeom>
              <a:solidFill>
                <a:srgbClr val="666699">
                  <a:alpha val="48000"/>
                </a:srgbClr>
              </a:solidFill>
              <a:ln w="9525">
                <a:noFill/>
                <a:miter lim="800000"/>
                <a:headEnd/>
                <a:tailEnd/>
              </a:ln>
              <a:effectLst/>
            </p:spPr>
            <p:txBody>
              <a:bodyPr>
                <a:spAutoFit/>
              </a:bodyPr>
              <a:lstStyle/>
              <a:p>
                <a:pPr>
                  <a:spcBef>
                    <a:spcPct val="50000"/>
                  </a:spcBef>
                  <a:defRPr/>
                </a:pPr>
                <a:r>
                  <a:rPr lang="en-GB" sz="1000">
                    <a:solidFill>
                      <a:prstClr val="black"/>
                    </a:solidFill>
                  </a:rPr>
                  <a:t>2. … which raises the price… </a:t>
                </a:r>
              </a:p>
            </p:txBody>
          </p:sp>
          <p:sp>
            <p:nvSpPr>
              <p:cNvPr id="59415" name="Line 23"/>
              <p:cNvSpPr>
                <a:spLocks noChangeShapeType="1"/>
              </p:cNvSpPr>
              <p:nvPr/>
            </p:nvSpPr>
            <p:spPr bwMode="auto">
              <a:xfrm flipV="1">
                <a:off x="296" y="2474"/>
                <a:ext cx="252" cy="533"/>
              </a:xfrm>
              <a:prstGeom prst="line">
                <a:avLst/>
              </a:prstGeom>
              <a:noFill/>
              <a:ln w="9525">
                <a:solidFill>
                  <a:schemeClr val="tx1"/>
                </a:solidFill>
                <a:round/>
                <a:headEnd/>
                <a:tailEnd/>
              </a:ln>
              <a:effectLst/>
            </p:spPr>
            <p:txBody>
              <a:bodyPr wrap="none" anchor="ctr"/>
              <a:lstStyle/>
              <a:p>
                <a:pPr>
                  <a:defRPr/>
                </a:pPr>
                <a:endParaRPr lang="tr-TR">
                  <a:solidFill>
                    <a:prstClr val="black"/>
                  </a:solidFill>
                </a:endParaRPr>
              </a:p>
            </p:txBody>
          </p:sp>
        </p:grpSp>
        <p:sp>
          <p:nvSpPr>
            <p:cNvPr id="59416" name="Line 24"/>
            <p:cNvSpPr>
              <a:spLocks noChangeShapeType="1"/>
            </p:cNvSpPr>
            <p:nvPr/>
          </p:nvSpPr>
          <p:spPr bwMode="auto">
            <a:xfrm flipV="1">
              <a:off x="501" y="2396"/>
              <a:ext cx="0" cy="252"/>
            </a:xfrm>
            <a:prstGeom prst="line">
              <a:avLst/>
            </a:prstGeom>
            <a:noFill/>
            <a:ln w="9525">
              <a:solidFill>
                <a:schemeClr val="tx1"/>
              </a:solidFill>
              <a:round/>
              <a:headEnd/>
              <a:tailEnd type="triangle" w="med" len="med"/>
            </a:ln>
            <a:effectLst/>
          </p:spPr>
          <p:txBody>
            <a:bodyPr wrap="none" anchor="ctr"/>
            <a:lstStyle/>
            <a:p>
              <a:pPr>
                <a:defRPr/>
              </a:pPr>
              <a:endParaRPr lang="tr-TR">
                <a:solidFill>
                  <a:prstClr val="black"/>
                </a:solidFill>
              </a:endParaRPr>
            </a:p>
          </p:txBody>
        </p:sp>
      </p:grpSp>
      <p:grpSp>
        <p:nvGrpSpPr>
          <p:cNvPr id="9" name="Group 25"/>
          <p:cNvGrpSpPr>
            <a:grpSpLocks/>
          </p:cNvGrpSpPr>
          <p:nvPr/>
        </p:nvGrpSpPr>
        <p:grpSpPr bwMode="auto">
          <a:xfrm>
            <a:off x="612775" y="4238625"/>
            <a:ext cx="2341563" cy="304800"/>
            <a:chOff x="386" y="2670"/>
            <a:chExt cx="1475" cy="192"/>
          </a:xfrm>
        </p:grpSpPr>
        <p:sp>
          <p:nvSpPr>
            <p:cNvPr id="59418" name="Text Box 26"/>
            <p:cNvSpPr txBox="1">
              <a:spLocks noChangeArrowheads="1"/>
            </p:cNvSpPr>
            <p:nvPr/>
          </p:nvSpPr>
          <p:spPr bwMode="auto">
            <a:xfrm>
              <a:off x="386" y="2670"/>
              <a:ext cx="318" cy="192"/>
            </a:xfrm>
            <a:prstGeom prst="rect">
              <a:avLst/>
            </a:prstGeom>
            <a:noFill/>
            <a:ln w="9525">
              <a:noFill/>
              <a:miter lim="800000"/>
              <a:headEnd/>
              <a:tailEnd/>
            </a:ln>
            <a:effectLst/>
          </p:spPr>
          <p:txBody>
            <a:bodyPr>
              <a:spAutoFit/>
            </a:bodyPr>
            <a:lstStyle/>
            <a:p>
              <a:pPr>
                <a:spcBef>
                  <a:spcPct val="50000"/>
                </a:spcBef>
                <a:defRPr/>
              </a:pPr>
              <a:r>
                <a:rPr lang="en-GB" sz="1400" i="1">
                  <a:solidFill>
                    <a:prstClr val="black"/>
                  </a:solidFill>
                </a:rPr>
                <a:t>P</a:t>
              </a:r>
              <a:r>
                <a:rPr lang="en-GB" sz="1400" i="1" baseline="-25000">
                  <a:solidFill>
                    <a:prstClr val="black"/>
                  </a:solidFill>
                </a:rPr>
                <a:t>1</a:t>
              </a:r>
            </a:p>
          </p:txBody>
        </p:sp>
        <p:sp>
          <p:nvSpPr>
            <p:cNvPr id="59419" name="Line 27"/>
            <p:cNvSpPr>
              <a:spLocks noChangeShapeType="1"/>
            </p:cNvSpPr>
            <p:nvPr/>
          </p:nvSpPr>
          <p:spPr bwMode="auto">
            <a:xfrm>
              <a:off x="716" y="2785"/>
              <a:ext cx="1111" cy="0"/>
            </a:xfrm>
            <a:prstGeom prst="line">
              <a:avLst/>
            </a:prstGeom>
            <a:noFill/>
            <a:ln w="9525">
              <a:solidFill>
                <a:schemeClr val="tx1"/>
              </a:solidFill>
              <a:prstDash val="dash"/>
              <a:round/>
              <a:headEnd/>
              <a:tailEnd/>
            </a:ln>
            <a:effectLst/>
          </p:spPr>
          <p:txBody>
            <a:bodyPr wrap="none" anchor="ctr"/>
            <a:lstStyle/>
            <a:p>
              <a:pPr>
                <a:defRPr/>
              </a:pPr>
              <a:endParaRPr lang="tr-TR">
                <a:solidFill>
                  <a:prstClr val="black"/>
                </a:solidFill>
              </a:endParaRPr>
            </a:p>
          </p:txBody>
        </p:sp>
        <p:sp>
          <p:nvSpPr>
            <p:cNvPr id="59420" name="Oval 28"/>
            <p:cNvSpPr>
              <a:spLocks noChangeAspect="1" noChangeArrowheads="1"/>
            </p:cNvSpPr>
            <p:nvPr/>
          </p:nvSpPr>
          <p:spPr bwMode="auto">
            <a:xfrm>
              <a:off x="1739" y="2731"/>
              <a:ext cx="122" cy="118"/>
            </a:xfrm>
            <a:prstGeom prst="ellipse">
              <a:avLst/>
            </a:prstGeom>
            <a:solidFill>
              <a:schemeClr val="tx1"/>
            </a:solidFill>
            <a:ln w="9525">
              <a:solidFill>
                <a:schemeClr val="tx1"/>
              </a:solidFill>
              <a:round/>
              <a:headEnd/>
              <a:tailEnd/>
            </a:ln>
            <a:effectLst/>
          </p:spPr>
          <p:txBody>
            <a:bodyPr wrap="none" anchor="ctr"/>
            <a:lstStyle/>
            <a:p>
              <a:pPr>
                <a:defRPr/>
              </a:pPr>
              <a:endParaRPr lang="tr-TR">
                <a:solidFill>
                  <a:prstClr val="black"/>
                </a:solidFill>
              </a:endParaRPr>
            </a:p>
          </p:txBody>
        </p:sp>
      </p:grpSp>
      <p:grpSp>
        <p:nvGrpSpPr>
          <p:cNvPr id="10" name="Group 29"/>
          <p:cNvGrpSpPr>
            <a:grpSpLocks/>
          </p:cNvGrpSpPr>
          <p:nvPr/>
        </p:nvGrpSpPr>
        <p:grpSpPr bwMode="auto">
          <a:xfrm>
            <a:off x="614363" y="3433763"/>
            <a:ext cx="1951037" cy="304800"/>
            <a:chOff x="387" y="2163"/>
            <a:chExt cx="1229" cy="192"/>
          </a:xfrm>
        </p:grpSpPr>
        <p:sp>
          <p:nvSpPr>
            <p:cNvPr id="59422" name="Text Box 30"/>
            <p:cNvSpPr txBox="1">
              <a:spLocks noChangeArrowheads="1"/>
            </p:cNvSpPr>
            <p:nvPr/>
          </p:nvSpPr>
          <p:spPr bwMode="auto">
            <a:xfrm>
              <a:off x="387" y="2163"/>
              <a:ext cx="318" cy="192"/>
            </a:xfrm>
            <a:prstGeom prst="rect">
              <a:avLst/>
            </a:prstGeom>
            <a:noFill/>
            <a:ln w="9525">
              <a:noFill/>
              <a:miter lim="800000"/>
              <a:headEnd/>
              <a:tailEnd/>
            </a:ln>
            <a:effectLst/>
          </p:spPr>
          <p:txBody>
            <a:bodyPr>
              <a:spAutoFit/>
            </a:bodyPr>
            <a:lstStyle/>
            <a:p>
              <a:pPr>
                <a:spcBef>
                  <a:spcPct val="50000"/>
                </a:spcBef>
                <a:defRPr/>
              </a:pPr>
              <a:r>
                <a:rPr lang="en-GB" sz="1400" i="1">
                  <a:solidFill>
                    <a:prstClr val="black"/>
                  </a:solidFill>
                </a:rPr>
                <a:t>P</a:t>
              </a:r>
              <a:r>
                <a:rPr lang="en-GB" sz="1400" i="1" baseline="-25000">
                  <a:solidFill>
                    <a:prstClr val="black"/>
                  </a:solidFill>
                </a:rPr>
                <a:t>2</a:t>
              </a:r>
              <a:endParaRPr lang="en-GB" sz="1400">
                <a:solidFill>
                  <a:prstClr val="black"/>
                </a:solidFill>
              </a:endParaRPr>
            </a:p>
          </p:txBody>
        </p:sp>
        <p:sp>
          <p:nvSpPr>
            <p:cNvPr id="59423" name="Line 31"/>
            <p:cNvSpPr>
              <a:spLocks noChangeShapeType="1"/>
            </p:cNvSpPr>
            <p:nvPr/>
          </p:nvSpPr>
          <p:spPr bwMode="auto">
            <a:xfrm>
              <a:off x="725" y="2258"/>
              <a:ext cx="844" cy="7"/>
            </a:xfrm>
            <a:prstGeom prst="line">
              <a:avLst/>
            </a:prstGeom>
            <a:noFill/>
            <a:ln w="9525">
              <a:solidFill>
                <a:schemeClr val="tx1"/>
              </a:solidFill>
              <a:prstDash val="dash"/>
              <a:round/>
              <a:headEnd/>
              <a:tailEnd/>
            </a:ln>
            <a:effectLst/>
          </p:spPr>
          <p:txBody>
            <a:bodyPr wrap="none" anchor="ctr"/>
            <a:lstStyle/>
            <a:p>
              <a:pPr>
                <a:defRPr/>
              </a:pPr>
              <a:endParaRPr lang="tr-TR">
                <a:solidFill>
                  <a:prstClr val="black"/>
                </a:solidFill>
              </a:endParaRPr>
            </a:p>
          </p:txBody>
        </p:sp>
        <p:sp>
          <p:nvSpPr>
            <p:cNvPr id="59424" name="Oval 32"/>
            <p:cNvSpPr>
              <a:spLocks noChangeAspect="1" noChangeArrowheads="1"/>
            </p:cNvSpPr>
            <p:nvPr/>
          </p:nvSpPr>
          <p:spPr bwMode="auto">
            <a:xfrm>
              <a:off x="1494" y="2203"/>
              <a:ext cx="122" cy="118"/>
            </a:xfrm>
            <a:prstGeom prst="ellipse">
              <a:avLst/>
            </a:prstGeom>
            <a:solidFill>
              <a:schemeClr val="tx1"/>
            </a:solidFill>
            <a:ln w="9525">
              <a:solidFill>
                <a:schemeClr val="tx1"/>
              </a:solidFill>
              <a:round/>
              <a:headEnd/>
              <a:tailEnd/>
            </a:ln>
            <a:effectLst/>
          </p:spPr>
          <p:txBody>
            <a:bodyPr wrap="none" anchor="ctr"/>
            <a:lstStyle/>
            <a:p>
              <a:pPr>
                <a:defRPr/>
              </a:pPr>
              <a:endParaRPr lang="tr-TR">
                <a:solidFill>
                  <a:prstClr val="black"/>
                </a:solidFill>
              </a:endParaRPr>
            </a:p>
          </p:txBody>
        </p:sp>
      </p:grpSp>
      <p:sp>
        <p:nvSpPr>
          <p:cNvPr id="59425" name="Rectangle 33"/>
          <p:cNvSpPr>
            <a:spLocks noChangeArrowheads="1"/>
          </p:cNvSpPr>
          <p:nvPr/>
        </p:nvSpPr>
        <p:spPr bwMode="auto">
          <a:xfrm>
            <a:off x="5362575" y="1301750"/>
            <a:ext cx="3617913" cy="4570413"/>
          </a:xfrm>
          <a:prstGeom prst="rect">
            <a:avLst/>
          </a:prstGeom>
          <a:solidFill>
            <a:schemeClr val="bg1"/>
          </a:solidFill>
          <a:ln w="9525">
            <a:solidFill>
              <a:schemeClr val="tx1"/>
            </a:solidFill>
            <a:miter lim="800000"/>
            <a:headEnd/>
            <a:tailEnd/>
          </a:ln>
          <a:effectLst/>
        </p:spPr>
        <p:txBody>
          <a:bodyPr wrap="none" anchor="ctr"/>
          <a:lstStyle/>
          <a:p>
            <a:pPr algn="ctr">
              <a:defRPr/>
            </a:pPr>
            <a:endParaRPr lang="en-GB">
              <a:solidFill>
                <a:prstClr val="black"/>
              </a:solidFill>
            </a:endParaRPr>
          </a:p>
        </p:txBody>
      </p:sp>
      <p:grpSp>
        <p:nvGrpSpPr>
          <p:cNvPr id="11" name="Group 34"/>
          <p:cNvGrpSpPr>
            <a:grpSpLocks/>
          </p:cNvGrpSpPr>
          <p:nvPr/>
        </p:nvGrpSpPr>
        <p:grpSpPr bwMode="auto">
          <a:xfrm>
            <a:off x="6275388" y="2508250"/>
            <a:ext cx="2622550" cy="2292350"/>
            <a:chOff x="3953" y="1580"/>
            <a:chExt cx="1652" cy="1444"/>
          </a:xfrm>
        </p:grpSpPr>
        <p:sp>
          <p:nvSpPr>
            <p:cNvPr id="59427" name="Line 35"/>
            <p:cNvSpPr>
              <a:spLocks noChangeShapeType="1"/>
            </p:cNvSpPr>
            <p:nvPr/>
          </p:nvSpPr>
          <p:spPr bwMode="auto">
            <a:xfrm>
              <a:off x="3953" y="1580"/>
              <a:ext cx="1432" cy="1444"/>
            </a:xfrm>
            <a:prstGeom prst="line">
              <a:avLst/>
            </a:prstGeom>
            <a:noFill/>
            <a:ln w="76200">
              <a:solidFill>
                <a:schemeClr val="accent2"/>
              </a:solidFill>
              <a:round/>
              <a:headEnd/>
              <a:tailEnd/>
            </a:ln>
            <a:effectLst/>
          </p:spPr>
          <p:txBody>
            <a:bodyPr wrap="none" anchor="ctr"/>
            <a:lstStyle/>
            <a:p>
              <a:pPr>
                <a:defRPr/>
              </a:pPr>
              <a:endParaRPr lang="tr-TR">
                <a:solidFill>
                  <a:prstClr val="black"/>
                </a:solidFill>
              </a:endParaRPr>
            </a:p>
          </p:txBody>
        </p:sp>
        <p:sp>
          <p:nvSpPr>
            <p:cNvPr id="59428" name="Text Box 36"/>
            <p:cNvSpPr txBox="1">
              <a:spLocks noChangeArrowheads="1"/>
            </p:cNvSpPr>
            <p:nvPr/>
          </p:nvSpPr>
          <p:spPr bwMode="auto">
            <a:xfrm>
              <a:off x="5331" y="2761"/>
              <a:ext cx="274" cy="212"/>
            </a:xfrm>
            <a:prstGeom prst="rect">
              <a:avLst/>
            </a:prstGeom>
            <a:noFill/>
            <a:ln w="9525">
              <a:noFill/>
              <a:miter lim="800000"/>
              <a:headEnd/>
              <a:tailEnd/>
            </a:ln>
            <a:effectLst/>
          </p:spPr>
          <p:txBody>
            <a:bodyPr>
              <a:spAutoFit/>
            </a:bodyPr>
            <a:lstStyle/>
            <a:p>
              <a:pPr>
                <a:spcBef>
                  <a:spcPct val="50000"/>
                </a:spcBef>
                <a:defRPr/>
              </a:pPr>
              <a:r>
                <a:rPr lang="en-GB" sz="1600">
                  <a:solidFill>
                    <a:prstClr val="black"/>
                  </a:solidFill>
                </a:rPr>
                <a:t>D</a:t>
              </a:r>
              <a:r>
                <a:rPr lang="en-GB" sz="1600" baseline="-25000">
                  <a:solidFill>
                    <a:prstClr val="black"/>
                  </a:solidFill>
                </a:rPr>
                <a:t>1</a:t>
              </a:r>
              <a:endParaRPr lang="en-GB" sz="1600">
                <a:solidFill>
                  <a:prstClr val="black"/>
                </a:solidFill>
              </a:endParaRPr>
            </a:p>
          </p:txBody>
        </p:sp>
      </p:grpSp>
      <p:grpSp>
        <p:nvGrpSpPr>
          <p:cNvPr id="12" name="Group 37"/>
          <p:cNvGrpSpPr>
            <a:grpSpLocks/>
          </p:cNvGrpSpPr>
          <p:nvPr/>
        </p:nvGrpSpPr>
        <p:grpSpPr bwMode="auto">
          <a:xfrm>
            <a:off x="5830888" y="2514600"/>
            <a:ext cx="3313112" cy="1658938"/>
            <a:chOff x="3673" y="1584"/>
            <a:chExt cx="2087" cy="1045"/>
          </a:xfrm>
        </p:grpSpPr>
        <p:sp>
          <p:nvSpPr>
            <p:cNvPr id="59430" name="Line 38"/>
            <p:cNvSpPr>
              <a:spLocks noChangeShapeType="1"/>
            </p:cNvSpPr>
            <p:nvPr/>
          </p:nvSpPr>
          <p:spPr bwMode="auto">
            <a:xfrm rot="20223501" flipV="1">
              <a:off x="3673" y="2183"/>
              <a:ext cx="1995" cy="446"/>
            </a:xfrm>
            <a:prstGeom prst="line">
              <a:avLst/>
            </a:prstGeom>
            <a:noFill/>
            <a:ln w="76200">
              <a:solidFill>
                <a:schemeClr val="accent2"/>
              </a:solidFill>
              <a:round/>
              <a:headEnd/>
              <a:tailEnd/>
            </a:ln>
            <a:effectLst/>
          </p:spPr>
          <p:txBody>
            <a:bodyPr wrap="none" anchor="ctr"/>
            <a:lstStyle/>
            <a:p>
              <a:pPr>
                <a:defRPr/>
              </a:pPr>
              <a:endParaRPr lang="tr-TR">
                <a:solidFill>
                  <a:prstClr val="black"/>
                </a:solidFill>
              </a:endParaRPr>
            </a:p>
          </p:txBody>
        </p:sp>
        <p:sp>
          <p:nvSpPr>
            <p:cNvPr id="59431" name="Text Box 39"/>
            <p:cNvSpPr txBox="1">
              <a:spLocks noChangeArrowheads="1"/>
            </p:cNvSpPr>
            <p:nvPr/>
          </p:nvSpPr>
          <p:spPr bwMode="auto">
            <a:xfrm rot="-65697">
              <a:off x="5085" y="1584"/>
              <a:ext cx="675" cy="212"/>
            </a:xfrm>
            <a:prstGeom prst="rect">
              <a:avLst/>
            </a:prstGeom>
            <a:noFill/>
            <a:ln w="9525">
              <a:noFill/>
              <a:miter lim="800000"/>
              <a:headEnd/>
              <a:tailEnd/>
            </a:ln>
            <a:effectLst/>
          </p:spPr>
          <p:txBody>
            <a:bodyPr>
              <a:spAutoFit/>
            </a:bodyPr>
            <a:lstStyle/>
            <a:p>
              <a:pPr>
                <a:spcBef>
                  <a:spcPct val="50000"/>
                </a:spcBef>
                <a:defRPr/>
              </a:pPr>
              <a:r>
                <a:rPr lang="en-GB" sz="1600">
                  <a:solidFill>
                    <a:prstClr val="black"/>
                  </a:solidFill>
                </a:rPr>
                <a:t>Supply</a:t>
              </a:r>
            </a:p>
          </p:txBody>
        </p:sp>
      </p:grpSp>
      <p:grpSp>
        <p:nvGrpSpPr>
          <p:cNvPr id="13" name="Group 40"/>
          <p:cNvGrpSpPr>
            <a:grpSpLocks/>
          </p:cNvGrpSpPr>
          <p:nvPr/>
        </p:nvGrpSpPr>
        <p:grpSpPr bwMode="auto">
          <a:xfrm>
            <a:off x="5705475" y="1651000"/>
            <a:ext cx="2057400" cy="1682750"/>
            <a:chOff x="3594" y="1040"/>
            <a:chExt cx="1296" cy="1060"/>
          </a:xfrm>
        </p:grpSpPr>
        <p:sp>
          <p:nvSpPr>
            <p:cNvPr id="59433" name="Text Box 41"/>
            <p:cNvSpPr txBox="1">
              <a:spLocks noChangeArrowheads="1"/>
            </p:cNvSpPr>
            <p:nvPr/>
          </p:nvSpPr>
          <p:spPr bwMode="auto">
            <a:xfrm>
              <a:off x="3594" y="1040"/>
              <a:ext cx="1296" cy="250"/>
            </a:xfrm>
            <a:prstGeom prst="rect">
              <a:avLst/>
            </a:prstGeom>
            <a:solidFill>
              <a:srgbClr val="666699">
                <a:alpha val="48000"/>
              </a:srgbClr>
            </a:solidFill>
            <a:ln w="9525">
              <a:noFill/>
              <a:miter lim="800000"/>
              <a:headEnd/>
              <a:tailEnd/>
            </a:ln>
            <a:effectLst/>
          </p:spPr>
          <p:txBody>
            <a:bodyPr>
              <a:spAutoFit/>
            </a:bodyPr>
            <a:lstStyle/>
            <a:p>
              <a:pPr>
                <a:spcBef>
                  <a:spcPct val="50000"/>
                </a:spcBef>
                <a:defRPr/>
              </a:pPr>
              <a:r>
                <a:rPr lang="en-GB" sz="1000">
                  <a:solidFill>
                    <a:prstClr val="black"/>
                  </a:solidFill>
                </a:rPr>
                <a:t>1. Drug education reduces the demand for drugs…</a:t>
              </a:r>
            </a:p>
          </p:txBody>
        </p:sp>
        <p:sp>
          <p:nvSpPr>
            <p:cNvPr id="59434" name="Line 42"/>
            <p:cNvSpPr>
              <a:spLocks noChangeShapeType="1"/>
            </p:cNvSpPr>
            <p:nvPr/>
          </p:nvSpPr>
          <p:spPr bwMode="auto">
            <a:xfrm>
              <a:off x="3864" y="1265"/>
              <a:ext cx="185" cy="785"/>
            </a:xfrm>
            <a:prstGeom prst="line">
              <a:avLst/>
            </a:prstGeom>
            <a:noFill/>
            <a:ln w="9525">
              <a:solidFill>
                <a:schemeClr val="tx1"/>
              </a:solidFill>
              <a:round/>
              <a:headEnd/>
              <a:tailEnd/>
            </a:ln>
            <a:effectLst/>
          </p:spPr>
          <p:txBody>
            <a:bodyPr wrap="none" anchor="ctr"/>
            <a:lstStyle/>
            <a:p>
              <a:pPr>
                <a:defRPr/>
              </a:pPr>
              <a:endParaRPr lang="tr-TR">
                <a:solidFill>
                  <a:prstClr val="black"/>
                </a:solidFill>
              </a:endParaRPr>
            </a:p>
          </p:txBody>
        </p:sp>
        <p:sp>
          <p:nvSpPr>
            <p:cNvPr id="59435" name="Line 43"/>
            <p:cNvSpPr>
              <a:spLocks noChangeShapeType="1"/>
            </p:cNvSpPr>
            <p:nvPr/>
          </p:nvSpPr>
          <p:spPr bwMode="auto">
            <a:xfrm flipH="1">
              <a:off x="3849" y="2093"/>
              <a:ext cx="533" cy="7"/>
            </a:xfrm>
            <a:prstGeom prst="line">
              <a:avLst/>
            </a:prstGeom>
            <a:noFill/>
            <a:ln w="9525">
              <a:solidFill>
                <a:schemeClr val="tx1"/>
              </a:solidFill>
              <a:round/>
              <a:headEnd/>
              <a:tailEnd type="triangle" w="med" len="med"/>
            </a:ln>
            <a:effectLst/>
          </p:spPr>
          <p:txBody>
            <a:bodyPr wrap="none" anchor="ctr"/>
            <a:lstStyle/>
            <a:p>
              <a:pPr>
                <a:defRPr/>
              </a:pPr>
              <a:endParaRPr lang="tr-TR">
                <a:solidFill>
                  <a:prstClr val="black"/>
                </a:solidFill>
              </a:endParaRPr>
            </a:p>
          </p:txBody>
        </p:sp>
      </p:grpSp>
      <p:grpSp>
        <p:nvGrpSpPr>
          <p:cNvPr id="14" name="Group 44"/>
          <p:cNvGrpSpPr>
            <a:grpSpLocks/>
          </p:cNvGrpSpPr>
          <p:nvPr/>
        </p:nvGrpSpPr>
        <p:grpSpPr bwMode="auto">
          <a:xfrm>
            <a:off x="4565650" y="3968750"/>
            <a:ext cx="881063" cy="1525588"/>
            <a:chOff x="2876" y="2500"/>
            <a:chExt cx="555" cy="961"/>
          </a:xfrm>
        </p:grpSpPr>
        <p:sp>
          <p:nvSpPr>
            <p:cNvPr id="59437" name="Text Box 45"/>
            <p:cNvSpPr txBox="1">
              <a:spLocks noChangeArrowheads="1"/>
            </p:cNvSpPr>
            <p:nvPr/>
          </p:nvSpPr>
          <p:spPr bwMode="auto">
            <a:xfrm>
              <a:off x="2876" y="2923"/>
              <a:ext cx="555" cy="538"/>
            </a:xfrm>
            <a:prstGeom prst="rect">
              <a:avLst/>
            </a:prstGeom>
            <a:solidFill>
              <a:srgbClr val="666699">
                <a:alpha val="48000"/>
              </a:srgbClr>
            </a:solidFill>
            <a:ln w="9525">
              <a:noFill/>
              <a:miter lim="800000"/>
              <a:headEnd/>
              <a:tailEnd/>
            </a:ln>
            <a:effectLst/>
          </p:spPr>
          <p:txBody>
            <a:bodyPr>
              <a:spAutoFit/>
            </a:bodyPr>
            <a:lstStyle/>
            <a:p>
              <a:pPr>
                <a:spcBef>
                  <a:spcPct val="50000"/>
                </a:spcBef>
                <a:defRPr/>
              </a:pPr>
              <a:r>
                <a:rPr lang="en-GB" sz="1000">
                  <a:solidFill>
                    <a:prstClr val="black"/>
                  </a:solidFill>
                </a:rPr>
                <a:t>2. … which reduces the price… </a:t>
              </a:r>
            </a:p>
          </p:txBody>
        </p:sp>
        <p:sp>
          <p:nvSpPr>
            <p:cNvPr id="59438" name="Line 46"/>
            <p:cNvSpPr>
              <a:spLocks noChangeShapeType="1"/>
            </p:cNvSpPr>
            <p:nvPr/>
          </p:nvSpPr>
          <p:spPr bwMode="auto">
            <a:xfrm flipV="1">
              <a:off x="3041" y="2500"/>
              <a:ext cx="179" cy="438"/>
            </a:xfrm>
            <a:prstGeom prst="line">
              <a:avLst/>
            </a:prstGeom>
            <a:noFill/>
            <a:ln w="9525">
              <a:solidFill>
                <a:schemeClr val="tx1"/>
              </a:solidFill>
              <a:round/>
              <a:headEnd/>
              <a:tailEnd/>
            </a:ln>
            <a:effectLst/>
          </p:spPr>
          <p:txBody>
            <a:bodyPr wrap="none" anchor="ctr"/>
            <a:lstStyle/>
            <a:p>
              <a:pPr>
                <a:defRPr/>
              </a:pPr>
              <a:endParaRPr lang="tr-TR">
                <a:solidFill>
                  <a:prstClr val="black"/>
                </a:solidFill>
              </a:endParaRPr>
            </a:p>
          </p:txBody>
        </p:sp>
      </p:grpSp>
      <p:sp>
        <p:nvSpPr>
          <p:cNvPr id="59439" name="Text Box 47"/>
          <p:cNvSpPr txBox="1">
            <a:spLocks noChangeArrowheads="1"/>
          </p:cNvSpPr>
          <p:nvPr/>
        </p:nvSpPr>
        <p:spPr bwMode="auto">
          <a:xfrm>
            <a:off x="1082675" y="982663"/>
            <a:ext cx="3644900" cy="304800"/>
          </a:xfrm>
          <a:prstGeom prst="rect">
            <a:avLst/>
          </a:prstGeom>
          <a:noFill/>
          <a:ln w="9525">
            <a:noFill/>
            <a:miter lim="800000"/>
            <a:headEnd/>
            <a:tailEnd/>
          </a:ln>
          <a:effectLst/>
        </p:spPr>
        <p:txBody>
          <a:bodyPr>
            <a:spAutoFit/>
          </a:bodyPr>
          <a:lstStyle/>
          <a:p>
            <a:pPr algn="ctr">
              <a:spcBef>
                <a:spcPct val="50000"/>
              </a:spcBef>
              <a:defRPr/>
            </a:pPr>
            <a:r>
              <a:rPr lang="en-GB" sz="1400" b="1">
                <a:solidFill>
                  <a:prstClr val="black"/>
                </a:solidFill>
              </a:rPr>
              <a:t>(a) Drug Interdiction</a:t>
            </a:r>
          </a:p>
        </p:txBody>
      </p:sp>
      <p:sp>
        <p:nvSpPr>
          <p:cNvPr id="59440" name="Text Box 48"/>
          <p:cNvSpPr txBox="1">
            <a:spLocks noChangeArrowheads="1"/>
          </p:cNvSpPr>
          <p:nvPr/>
        </p:nvSpPr>
        <p:spPr bwMode="auto">
          <a:xfrm>
            <a:off x="5349875" y="1050925"/>
            <a:ext cx="3644900" cy="228600"/>
          </a:xfrm>
          <a:prstGeom prst="rect">
            <a:avLst/>
          </a:prstGeom>
          <a:noFill/>
          <a:ln w="9525">
            <a:noFill/>
            <a:miter lim="800000"/>
            <a:headEnd/>
            <a:tailEnd/>
          </a:ln>
          <a:effectLst/>
        </p:spPr>
        <p:txBody>
          <a:bodyPr>
            <a:spAutoFit/>
          </a:bodyPr>
          <a:lstStyle/>
          <a:p>
            <a:pPr>
              <a:spcBef>
                <a:spcPct val="50000"/>
              </a:spcBef>
              <a:defRPr/>
            </a:pPr>
            <a:endParaRPr lang="en-GB" sz="900">
              <a:solidFill>
                <a:prstClr val="black"/>
              </a:solidFill>
            </a:endParaRPr>
          </a:p>
        </p:txBody>
      </p:sp>
      <p:sp>
        <p:nvSpPr>
          <p:cNvPr id="59441" name="Text Box 49"/>
          <p:cNvSpPr txBox="1">
            <a:spLocks noChangeArrowheads="1"/>
          </p:cNvSpPr>
          <p:nvPr/>
        </p:nvSpPr>
        <p:spPr bwMode="auto">
          <a:xfrm>
            <a:off x="5338763" y="993775"/>
            <a:ext cx="3644900" cy="304800"/>
          </a:xfrm>
          <a:prstGeom prst="rect">
            <a:avLst/>
          </a:prstGeom>
          <a:noFill/>
          <a:ln w="9525">
            <a:noFill/>
            <a:miter lim="800000"/>
            <a:headEnd/>
            <a:tailEnd/>
          </a:ln>
          <a:effectLst/>
        </p:spPr>
        <p:txBody>
          <a:bodyPr>
            <a:spAutoFit/>
          </a:bodyPr>
          <a:lstStyle/>
          <a:p>
            <a:pPr algn="ctr">
              <a:spcBef>
                <a:spcPct val="50000"/>
              </a:spcBef>
              <a:defRPr/>
            </a:pPr>
            <a:r>
              <a:rPr lang="en-GB" sz="1400" b="1">
                <a:solidFill>
                  <a:prstClr val="black"/>
                </a:solidFill>
              </a:rPr>
              <a:t>(b) Drug Education</a:t>
            </a:r>
          </a:p>
        </p:txBody>
      </p:sp>
      <p:sp>
        <p:nvSpPr>
          <p:cNvPr id="59442" name="Line 50"/>
          <p:cNvSpPr>
            <a:spLocks noChangeShapeType="1"/>
          </p:cNvSpPr>
          <p:nvPr/>
        </p:nvSpPr>
        <p:spPr bwMode="auto">
          <a:xfrm>
            <a:off x="2833688" y="4395788"/>
            <a:ext cx="11112" cy="1447800"/>
          </a:xfrm>
          <a:prstGeom prst="line">
            <a:avLst/>
          </a:prstGeom>
          <a:noFill/>
          <a:ln w="9525">
            <a:solidFill>
              <a:schemeClr val="tx1"/>
            </a:solidFill>
            <a:prstDash val="dash"/>
            <a:round/>
            <a:headEnd/>
            <a:tailEnd/>
          </a:ln>
          <a:effectLst/>
        </p:spPr>
        <p:txBody>
          <a:bodyPr wrap="none" anchor="ctr"/>
          <a:lstStyle/>
          <a:p>
            <a:pPr>
              <a:defRPr/>
            </a:pPr>
            <a:endParaRPr lang="tr-TR">
              <a:solidFill>
                <a:prstClr val="black"/>
              </a:solidFill>
            </a:endParaRPr>
          </a:p>
        </p:txBody>
      </p:sp>
      <p:sp>
        <p:nvSpPr>
          <p:cNvPr id="59443" name="Text Box 51"/>
          <p:cNvSpPr txBox="1">
            <a:spLocks noChangeArrowheads="1"/>
          </p:cNvSpPr>
          <p:nvPr/>
        </p:nvSpPr>
        <p:spPr bwMode="auto">
          <a:xfrm>
            <a:off x="2705100" y="5854700"/>
            <a:ext cx="400050" cy="304800"/>
          </a:xfrm>
          <a:prstGeom prst="rect">
            <a:avLst/>
          </a:prstGeom>
          <a:noFill/>
          <a:ln w="9525">
            <a:noFill/>
            <a:miter lim="800000"/>
            <a:headEnd/>
            <a:tailEnd/>
          </a:ln>
          <a:effectLst/>
        </p:spPr>
        <p:txBody>
          <a:bodyPr>
            <a:spAutoFit/>
          </a:bodyPr>
          <a:lstStyle/>
          <a:p>
            <a:pPr>
              <a:spcBef>
                <a:spcPct val="50000"/>
              </a:spcBef>
              <a:defRPr/>
            </a:pPr>
            <a:r>
              <a:rPr lang="en-GB" sz="1400" i="1">
                <a:solidFill>
                  <a:prstClr val="black"/>
                </a:solidFill>
              </a:rPr>
              <a:t>Q</a:t>
            </a:r>
            <a:r>
              <a:rPr lang="en-GB" sz="1400" i="1" baseline="-25000">
                <a:solidFill>
                  <a:prstClr val="black"/>
                </a:solidFill>
              </a:rPr>
              <a:t>1</a:t>
            </a:r>
            <a:endParaRPr lang="en-GB">
              <a:solidFill>
                <a:prstClr val="black"/>
              </a:solidFill>
            </a:endParaRPr>
          </a:p>
        </p:txBody>
      </p:sp>
      <p:grpSp>
        <p:nvGrpSpPr>
          <p:cNvPr id="15" name="Group 52"/>
          <p:cNvGrpSpPr>
            <a:grpSpLocks/>
          </p:cNvGrpSpPr>
          <p:nvPr/>
        </p:nvGrpSpPr>
        <p:grpSpPr bwMode="auto">
          <a:xfrm>
            <a:off x="2281238" y="3679825"/>
            <a:ext cx="1577975" cy="2932113"/>
            <a:chOff x="1437" y="2318"/>
            <a:chExt cx="994" cy="1847"/>
          </a:xfrm>
        </p:grpSpPr>
        <p:sp>
          <p:nvSpPr>
            <p:cNvPr id="59445" name="Line 53"/>
            <p:cNvSpPr>
              <a:spLocks noChangeShapeType="1"/>
            </p:cNvSpPr>
            <p:nvPr/>
          </p:nvSpPr>
          <p:spPr bwMode="auto">
            <a:xfrm flipH="1">
              <a:off x="1555" y="2318"/>
              <a:ext cx="1" cy="1371"/>
            </a:xfrm>
            <a:prstGeom prst="line">
              <a:avLst/>
            </a:prstGeom>
            <a:noFill/>
            <a:ln w="9525">
              <a:solidFill>
                <a:schemeClr val="tx1"/>
              </a:solidFill>
              <a:prstDash val="dash"/>
              <a:round/>
              <a:headEnd/>
              <a:tailEnd/>
            </a:ln>
            <a:effectLst/>
          </p:spPr>
          <p:txBody>
            <a:bodyPr wrap="none" anchor="ctr"/>
            <a:lstStyle/>
            <a:p>
              <a:pPr>
                <a:defRPr/>
              </a:pPr>
              <a:endParaRPr lang="tr-TR">
                <a:solidFill>
                  <a:prstClr val="black"/>
                </a:solidFill>
              </a:endParaRPr>
            </a:p>
          </p:txBody>
        </p:sp>
        <p:sp>
          <p:nvSpPr>
            <p:cNvPr id="59446" name="Text Box 54"/>
            <p:cNvSpPr txBox="1">
              <a:spLocks noChangeArrowheads="1"/>
            </p:cNvSpPr>
            <p:nvPr/>
          </p:nvSpPr>
          <p:spPr bwMode="auto">
            <a:xfrm>
              <a:off x="1437" y="3688"/>
              <a:ext cx="252" cy="192"/>
            </a:xfrm>
            <a:prstGeom prst="rect">
              <a:avLst/>
            </a:prstGeom>
            <a:noFill/>
            <a:ln w="9525">
              <a:noFill/>
              <a:miter lim="800000"/>
              <a:headEnd/>
              <a:tailEnd/>
            </a:ln>
            <a:effectLst/>
          </p:spPr>
          <p:txBody>
            <a:bodyPr>
              <a:spAutoFit/>
            </a:bodyPr>
            <a:lstStyle/>
            <a:p>
              <a:pPr>
                <a:spcBef>
                  <a:spcPct val="50000"/>
                </a:spcBef>
                <a:defRPr/>
              </a:pPr>
              <a:r>
                <a:rPr lang="en-GB" sz="1400" i="1">
                  <a:solidFill>
                    <a:prstClr val="black"/>
                  </a:solidFill>
                </a:rPr>
                <a:t>Q</a:t>
              </a:r>
              <a:r>
                <a:rPr lang="en-GB" sz="1400" i="1" baseline="-25000">
                  <a:solidFill>
                    <a:prstClr val="black"/>
                  </a:solidFill>
                </a:rPr>
                <a:t>2</a:t>
              </a:r>
              <a:endParaRPr lang="en-GB">
                <a:solidFill>
                  <a:prstClr val="black"/>
                </a:solidFill>
              </a:endParaRPr>
            </a:p>
          </p:txBody>
        </p:sp>
        <p:sp>
          <p:nvSpPr>
            <p:cNvPr id="59447" name="Text Box 55"/>
            <p:cNvSpPr txBox="1">
              <a:spLocks noChangeArrowheads="1"/>
            </p:cNvSpPr>
            <p:nvPr/>
          </p:nvSpPr>
          <p:spPr bwMode="auto">
            <a:xfrm>
              <a:off x="1439" y="3915"/>
              <a:ext cx="992" cy="250"/>
            </a:xfrm>
            <a:prstGeom prst="rect">
              <a:avLst/>
            </a:prstGeom>
            <a:solidFill>
              <a:srgbClr val="666699">
                <a:alpha val="48000"/>
              </a:srgbClr>
            </a:solidFill>
            <a:ln w="9525">
              <a:noFill/>
              <a:miter lim="800000"/>
              <a:headEnd/>
              <a:tailEnd/>
            </a:ln>
            <a:effectLst/>
          </p:spPr>
          <p:txBody>
            <a:bodyPr>
              <a:spAutoFit/>
            </a:bodyPr>
            <a:lstStyle/>
            <a:p>
              <a:pPr>
                <a:spcBef>
                  <a:spcPct val="50000"/>
                </a:spcBef>
                <a:defRPr/>
              </a:pPr>
              <a:r>
                <a:rPr lang="en-GB" sz="1000">
                  <a:solidFill>
                    <a:prstClr val="black"/>
                  </a:solidFill>
                </a:rPr>
                <a:t>3. … and reduces the quantity sold. </a:t>
              </a:r>
            </a:p>
          </p:txBody>
        </p:sp>
        <p:sp>
          <p:nvSpPr>
            <p:cNvPr id="59448" name="Line 56"/>
            <p:cNvSpPr>
              <a:spLocks noChangeShapeType="1"/>
            </p:cNvSpPr>
            <p:nvPr/>
          </p:nvSpPr>
          <p:spPr bwMode="auto">
            <a:xfrm flipH="1" flipV="1">
              <a:off x="1678" y="3791"/>
              <a:ext cx="296" cy="156"/>
            </a:xfrm>
            <a:prstGeom prst="line">
              <a:avLst/>
            </a:prstGeom>
            <a:noFill/>
            <a:ln w="9525">
              <a:solidFill>
                <a:schemeClr val="tx1"/>
              </a:solidFill>
              <a:round/>
              <a:headEnd/>
              <a:tailEnd/>
            </a:ln>
            <a:effectLst/>
          </p:spPr>
          <p:txBody>
            <a:bodyPr wrap="none" anchor="ctr"/>
            <a:lstStyle/>
            <a:p>
              <a:pPr>
                <a:defRPr/>
              </a:pPr>
              <a:endParaRPr lang="tr-TR">
                <a:solidFill>
                  <a:prstClr val="black"/>
                </a:solidFill>
              </a:endParaRPr>
            </a:p>
          </p:txBody>
        </p:sp>
        <p:sp>
          <p:nvSpPr>
            <p:cNvPr id="59449" name="Line 57"/>
            <p:cNvSpPr>
              <a:spLocks noChangeShapeType="1"/>
            </p:cNvSpPr>
            <p:nvPr/>
          </p:nvSpPr>
          <p:spPr bwMode="auto">
            <a:xfrm flipH="1">
              <a:off x="1616" y="3777"/>
              <a:ext cx="125" cy="0"/>
            </a:xfrm>
            <a:prstGeom prst="line">
              <a:avLst/>
            </a:prstGeom>
            <a:noFill/>
            <a:ln w="9525">
              <a:solidFill>
                <a:schemeClr val="tx1"/>
              </a:solidFill>
              <a:round/>
              <a:headEnd/>
              <a:tailEnd type="triangle" w="med" len="med"/>
            </a:ln>
            <a:effectLst/>
          </p:spPr>
          <p:txBody>
            <a:bodyPr wrap="none" anchor="ctr"/>
            <a:lstStyle/>
            <a:p>
              <a:pPr>
                <a:defRPr/>
              </a:pPr>
              <a:endParaRPr lang="tr-TR">
                <a:solidFill>
                  <a:prstClr val="black"/>
                </a:solidFill>
              </a:endParaRPr>
            </a:p>
          </p:txBody>
        </p:sp>
      </p:grpSp>
      <p:grpSp>
        <p:nvGrpSpPr>
          <p:cNvPr id="16" name="Group 58"/>
          <p:cNvGrpSpPr>
            <a:grpSpLocks/>
          </p:cNvGrpSpPr>
          <p:nvPr/>
        </p:nvGrpSpPr>
        <p:grpSpPr bwMode="auto">
          <a:xfrm>
            <a:off x="6021388" y="4243388"/>
            <a:ext cx="2103437" cy="2403475"/>
            <a:chOff x="3793" y="2673"/>
            <a:chExt cx="1325" cy="1514"/>
          </a:xfrm>
        </p:grpSpPr>
        <p:sp>
          <p:nvSpPr>
            <p:cNvPr id="59451" name="Line 59"/>
            <p:cNvSpPr>
              <a:spLocks noChangeShapeType="1"/>
            </p:cNvSpPr>
            <p:nvPr/>
          </p:nvSpPr>
          <p:spPr bwMode="auto">
            <a:xfrm flipH="1">
              <a:off x="4251" y="2673"/>
              <a:ext cx="1" cy="1000"/>
            </a:xfrm>
            <a:prstGeom prst="line">
              <a:avLst/>
            </a:prstGeom>
            <a:noFill/>
            <a:ln w="9525">
              <a:solidFill>
                <a:schemeClr val="tx1"/>
              </a:solidFill>
              <a:prstDash val="dash"/>
              <a:round/>
              <a:headEnd/>
              <a:tailEnd/>
            </a:ln>
            <a:effectLst/>
          </p:spPr>
          <p:txBody>
            <a:bodyPr wrap="none" anchor="ctr"/>
            <a:lstStyle/>
            <a:p>
              <a:pPr>
                <a:defRPr/>
              </a:pPr>
              <a:endParaRPr lang="tr-TR">
                <a:solidFill>
                  <a:prstClr val="black"/>
                </a:solidFill>
              </a:endParaRPr>
            </a:p>
          </p:txBody>
        </p:sp>
        <p:sp>
          <p:nvSpPr>
            <p:cNvPr id="59452" name="Text Box 60"/>
            <p:cNvSpPr txBox="1">
              <a:spLocks noChangeArrowheads="1"/>
            </p:cNvSpPr>
            <p:nvPr/>
          </p:nvSpPr>
          <p:spPr bwMode="auto">
            <a:xfrm>
              <a:off x="4131" y="3672"/>
              <a:ext cx="252" cy="192"/>
            </a:xfrm>
            <a:prstGeom prst="rect">
              <a:avLst/>
            </a:prstGeom>
            <a:noFill/>
            <a:ln w="9525">
              <a:noFill/>
              <a:miter lim="800000"/>
              <a:headEnd/>
              <a:tailEnd/>
            </a:ln>
            <a:effectLst/>
          </p:spPr>
          <p:txBody>
            <a:bodyPr>
              <a:spAutoFit/>
            </a:bodyPr>
            <a:lstStyle/>
            <a:p>
              <a:pPr>
                <a:spcBef>
                  <a:spcPct val="50000"/>
                </a:spcBef>
                <a:defRPr/>
              </a:pPr>
              <a:r>
                <a:rPr lang="en-GB" sz="1400" i="1">
                  <a:solidFill>
                    <a:prstClr val="black"/>
                  </a:solidFill>
                </a:rPr>
                <a:t>Q</a:t>
              </a:r>
              <a:r>
                <a:rPr lang="en-GB" sz="1400" i="1" baseline="-25000">
                  <a:solidFill>
                    <a:prstClr val="black"/>
                  </a:solidFill>
                </a:rPr>
                <a:t>2</a:t>
              </a:r>
              <a:endParaRPr lang="en-GB">
                <a:solidFill>
                  <a:prstClr val="black"/>
                </a:solidFill>
              </a:endParaRPr>
            </a:p>
          </p:txBody>
        </p:sp>
        <p:sp>
          <p:nvSpPr>
            <p:cNvPr id="59453" name="Text Box 61"/>
            <p:cNvSpPr txBox="1">
              <a:spLocks noChangeArrowheads="1"/>
            </p:cNvSpPr>
            <p:nvPr/>
          </p:nvSpPr>
          <p:spPr bwMode="auto">
            <a:xfrm>
              <a:off x="3793" y="3937"/>
              <a:ext cx="1325" cy="250"/>
            </a:xfrm>
            <a:prstGeom prst="rect">
              <a:avLst/>
            </a:prstGeom>
            <a:solidFill>
              <a:srgbClr val="666699">
                <a:alpha val="48000"/>
              </a:srgbClr>
            </a:solidFill>
            <a:ln w="9525">
              <a:noFill/>
              <a:miter lim="800000"/>
              <a:headEnd/>
              <a:tailEnd/>
            </a:ln>
            <a:effectLst/>
          </p:spPr>
          <p:txBody>
            <a:bodyPr>
              <a:spAutoFit/>
            </a:bodyPr>
            <a:lstStyle/>
            <a:p>
              <a:pPr>
                <a:spcBef>
                  <a:spcPct val="50000"/>
                </a:spcBef>
                <a:defRPr/>
              </a:pPr>
              <a:r>
                <a:rPr lang="en-GB" sz="1000">
                  <a:solidFill>
                    <a:prstClr val="black"/>
                  </a:solidFill>
                </a:rPr>
                <a:t>3. … and reduces the quantity sold. </a:t>
              </a:r>
            </a:p>
          </p:txBody>
        </p:sp>
        <p:sp>
          <p:nvSpPr>
            <p:cNvPr id="59454" name="Line 62"/>
            <p:cNvSpPr>
              <a:spLocks noChangeShapeType="1"/>
            </p:cNvSpPr>
            <p:nvPr/>
          </p:nvSpPr>
          <p:spPr bwMode="auto">
            <a:xfrm flipH="1" flipV="1">
              <a:off x="4462" y="3768"/>
              <a:ext cx="0" cy="200"/>
            </a:xfrm>
            <a:prstGeom prst="line">
              <a:avLst/>
            </a:prstGeom>
            <a:noFill/>
            <a:ln w="9525">
              <a:solidFill>
                <a:schemeClr val="tx1"/>
              </a:solidFill>
              <a:round/>
              <a:headEnd/>
              <a:tailEnd/>
            </a:ln>
            <a:effectLst/>
          </p:spPr>
          <p:txBody>
            <a:bodyPr wrap="none" anchor="ctr"/>
            <a:lstStyle/>
            <a:p>
              <a:pPr>
                <a:defRPr/>
              </a:pPr>
              <a:endParaRPr lang="tr-TR">
                <a:solidFill>
                  <a:prstClr val="black"/>
                </a:solidFill>
              </a:endParaRPr>
            </a:p>
          </p:txBody>
        </p:sp>
        <p:sp>
          <p:nvSpPr>
            <p:cNvPr id="59455" name="Line 63"/>
            <p:cNvSpPr>
              <a:spLocks noChangeShapeType="1"/>
            </p:cNvSpPr>
            <p:nvPr/>
          </p:nvSpPr>
          <p:spPr bwMode="auto">
            <a:xfrm flipH="1">
              <a:off x="4326" y="3755"/>
              <a:ext cx="310" cy="0"/>
            </a:xfrm>
            <a:prstGeom prst="line">
              <a:avLst/>
            </a:prstGeom>
            <a:noFill/>
            <a:ln w="9525">
              <a:solidFill>
                <a:schemeClr val="tx1"/>
              </a:solidFill>
              <a:round/>
              <a:headEnd/>
              <a:tailEnd type="triangle" w="med" len="med"/>
            </a:ln>
            <a:effectLst/>
          </p:spPr>
          <p:txBody>
            <a:bodyPr wrap="none" anchor="ctr"/>
            <a:lstStyle/>
            <a:p>
              <a:pPr>
                <a:defRPr/>
              </a:pPr>
              <a:endParaRPr lang="tr-TR">
                <a:solidFill>
                  <a:prstClr val="black"/>
                </a:solidFill>
              </a:endParaRPr>
            </a:p>
          </p:txBody>
        </p:sp>
      </p:grpSp>
      <p:sp>
        <p:nvSpPr>
          <p:cNvPr id="59456" name="Text Box 64"/>
          <p:cNvSpPr txBox="1">
            <a:spLocks noChangeArrowheads="1"/>
          </p:cNvSpPr>
          <p:nvPr/>
        </p:nvSpPr>
        <p:spPr bwMode="auto">
          <a:xfrm>
            <a:off x="7624763" y="5907088"/>
            <a:ext cx="1530350" cy="274637"/>
          </a:xfrm>
          <a:prstGeom prst="rect">
            <a:avLst/>
          </a:prstGeom>
          <a:noFill/>
          <a:ln w="9525">
            <a:noFill/>
            <a:miter lim="800000"/>
            <a:headEnd/>
            <a:tailEnd/>
          </a:ln>
          <a:effectLst/>
        </p:spPr>
        <p:txBody>
          <a:bodyPr>
            <a:spAutoFit/>
          </a:bodyPr>
          <a:lstStyle/>
          <a:p>
            <a:pPr algn="r">
              <a:spcBef>
                <a:spcPct val="50000"/>
              </a:spcBef>
              <a:defRPr/>
            </a:pPr>
            <a:r>
              <a:rPr lang="en-GB" sz="1200" b="1">
                <a:solidFill>
                  <a:prstClr val="black"/>
                </a:solidFill>
              </a:rPr>
              <a:t>Quantity of Drugs</a:t>
            </a:r>
          </a:p>
        </p:txBody>
      </p:sp>
      <p:sp>
        <p:nvSpPr>
          <p:cNvPr id="59457" name="Text Box 65"/>
          <p:cNvSpPr txBox="1">
            <a:spLocks noChangeArrowheads="1"/>
          </p:cNvSpPr>
          <p:nvPr/>
        </p:nvSpPr>
        <p:spPr bwMode="auto">
          <a:xfrm>
            <a:off x="4637088" y="1323975"/>
            <a:ext cx="773112" cy="639763"/>
          </a:xfrm>
          <a:prstGeom prst="rect">
            <a:avLst/>
          </a:prstGeom>
          <a:noFill/>
          <a:ln w="9525">
            <a:noFill/>
            <a:miter lim="800000"/>
            <a:headEnd/>
            <a:tailEnd/>
          </a:ln>
          <a:effectLst/>
        </p:spPr>
        <p:txBody>
          <a:bodyPr>
            <a:spAutoFit/>
          </a:bodyPr>
          <a:lstStyle/>
          <a:p>
            <a:pPr algn="r">
              <a:spcBef>
                <a:spcPct val="50000"/>
              </a:spcBef>
              <a:defRPr/>
            </a:pPr>
            <a:r>
              <a:rPr lang="en-GB" sz="1200" b="1">
                <a:solidFill>
                  <a:prstClr val="black"/>
                </a:solidFill>
              </a:rPr>
              <a:t>Price of Drugs</a:t>
            </a:r>
          </a:p>
        </p:txBody>
      </p:sp>
      <p:grpSp>
        <p:nvGrpSpPr>
          <p:cNvPr id="17" name="Group 66"/>
          <p:cNvGrpSpPr>
            <a:grpSpLocks/>
          </p:cNvGrpSpPr>
          <p:nvPr/>
        </p:nvGrpSpPr>
        <p:grpSpPr bwMode="auto">
          <a:xfrm>
            <a:off x="5616575" y="3033713"/>
            <a:ext cx="2598738" cy="2379662"/>
            <a:chOff x="3538" y="1911"/>
            <a:chExt cx="1637" cy="1499"/>
          </a:xfrm>
        </p:grpSpPr>
        <p:sp>
          <p:nvSpPr>
            <p:cNvPr id="59459" name="Line 67"/>
            <p:cNvSpPr>
              <a:spLocks noChangeShapeType="1"/>
            </p:cNvSpPr>
            <p:nvPr/>
          </p:nvSpPr>
          <p:spPr bwMode="auto">
            <a:xfrm>
              <a:off x="3538" y="1911"/>
              <a:ext cx="1350" cy="1474"/>
            </a:xfrm>
            <a:prstGeom prst="line">
              <a:avLst/>
            </a:prstGeom>
            <a:noFill/>
            <a:ln w="76200">
              <a:solidFill>
                <a:srgbClr val="A61410"/>
              </a:solidFill>
              <a:round/>
              <a:headEnd/>
              <a:tailEnd/>
            </a:ln>
            <a:effectLst/>
          </p:spPr>
          <p:txBody>
            <a:bodyPr wrap="none" anchor="ctr"/>
            <a:lstStyle/>
            <a:p>
              <a:pPr>
                <a:defRPr/>
              </a:pPr>
              <a:endParaRPr lang="tr-TR">
                <a:solidFill>
                  <a:prstClr val="black"/>
                </a:solidFill>
              </a:endParaRPr>
            </a:p>
          </p:txBody>
        </p:sp>
        <p:sp>
          <p:nvSpPr>
            <p:cNvPr id="59460" name="Text Box 68"/>
            <p:cNvSpPr txBox="1">
              <a:spLocks noChangeArrowheads="1"/>
            </p:cNvSpPr>
            <p:nvPr/>
          </p:nvSpPr>
          <p:spPr bwMode="auto">
            <a:xfrm>
              <a:off x="4901" y="3198"/>
              <a:ext cx="274" cy="212"/>
            </a:xfrm>
            <a:prstGeom prst="rect">
              <a:avLst/>
            </a:prstGeom>
            <a:noFill/>
            <a:ln w="9525">
              <a:noFill/>
              <a:miter lim="800000"/>
              <a:headEnd/>
              <a:tailEnd/>
            </a:ln>
            <a:effectLst/>
          </p:spPr>
          <p:txBody>
            <a:bodyPr>
              <a:spAutoFit/>
            </a:bodyPr>
            <a:lstStyle/>
            <a:p>
              <a:pPr>
                <a:spcBef>
                  <a:spcPct val="50000"/>
                </a:spcBef>
                <a:defRPr/>
              </a:pPr>
              <a:r>
                <a:rPr lang="en-GB" sz="1600">
                  <a:solidFill>
                    <a:prstClr val="black"/>
                  </a:solidFill>
                </a:rPr>
                <a:t>D</a:t>
              </a:r>
              <a:r>
                <a:rPr lang="en-GB" sz="1600" baseline="-25000">
                  <a:solidFill>
                    <a:prstClr val="black"/>
                  </a:solidFill>
                </a:rPr>
                <a:t>2</a:t>
              </a:r>
              <a:endParaRPr lang="en-GB" sz="1600">
                <a:solidFill>
                  <a:prstClr val="black"/>
                </a:solidFill>
              </a:endParaRPr>
            </a:p>
          </p:txBody>
        </p:sp>
      </p:grpSp>
      <p:grpSp>
        <p:nvGrpSpPr>
          <p:cNvPr id="18" name="Group 69"/>
          <p:cNvGrpSpPr>
            <a:grpSpLocks/>
          </p:cNvGrpSpPr>
          <p:nvPr/>
        </p:nvGrpSpPr>
        <p:grpSpPr bwMode="auto">
          <a:xfrm>
            <a:off x="4999038" y="3559175"/>
            <a:ext cx="2733675" cy="2576513"/>
            <a:chOff x="3149" y="2242"/>
            <a:chExt cx="1722" cy="1623"/>
          </a:xfrm>
        </p:grpSpPr>
        <p:sp>
          <p:nvSpPr>
            <p:cNvPr id="59462" name="Text Box 70"/>
            <p:cNvSpPr txBox="1">
              <a:spLocks noChangeArrowheads="1"/>
            </p:cNvSpPr>
            <p:nvPr/>
          </p:nvSpPr>
          <p:spPr bwMode="auto">
            <a:xfrm>
              <a:off x="3149" y="2242"/>
              <a:ext cx="318" cy="192"/>
            </a:xfrm>
            <a:prstGeom prst="rect">
              <a:avLst/>
            </a:prstGeom>
            <a:noFill/>
            <a:ln w="9525">
              <a:noFill/>
              <a:miter lim="800000"/>
              <a:headEnd/>
              <a:tailEnd/>
            </a:ln>
            <a:effectLst/>
          </p:spPr>
          <p:txBody>
            <a:bodyPr>
              <a:spAutoFit/>
            </a:bodyPr>
            <a:lstStyle/>
            <a:p>
              <a:pPr>
                <a:spcBef>
                  <a:spcPct val="50000"/>
                </a:spcBef>
                <a:defRPr/>
              </a:pPr>
              <a:r>
                <a:rPr lang="en-GB" sz="1400" i="1">
                  <a:solidFill>
                    <a:prstClr val="black"/>
                  </a:solidFill>
                </a:rPr>
                <a:t>P</a:t>
              </a:r>
              <a:r>
                <a:rPr lang="en-GB" sz="1400" i="1" baseline="-25000">
                  <a:solidFill>
                    <a:prstClr val="black"/>
                  </a:solidFill>
                </a:rPr>
                <a:t>1</a:t>
              </a:r>
              <a:endParaRPr lang="en-GB" sz="1400">
                <a:solidFill>
                  <a:prstClr val="black"/>
                </a:solidFill>
              </a:endParaRPr>
            </a:p>
          </p:txBody>
        </p:sp>
        <p:sp>
          <p:nvSpPr>
            <p:cNvPr id="59463" name="Line 71"/>
            <p:cNvSpPr>
              <a:spLocks noChangeShapeType="1"/>
            </p:cNvSpPr>
            <p:nvPr/>
          </p:nvSpPr>
          <p:spPr bwMode="auto">
            <a:xfrm>
              <a:off x="3385" y="2359"/>
              <a:ext cx="1348" cy="7"/>
            </a:xfrm>
            <a:prstGeom prst="line">
              <a:avLst/>
            </a:prstGeom>
            <a:noFill/>
            <a:ln w="9525">
              <a:solidFill>
                <a:schemeClr val="tx1"/>
              </a:solidFill>
              <a:prstDash val="dash"/>
              <a:round/>
              <a:headEnd/>
              <a:tailEnd/>
            </a:ln>
            <a:effectLst/>
          </p:spPr>
          <p:txBody>
            <a:bodyPr wrap="none" anchor="ctr"/>
            <a:lstStyle/>
            <a:p>
              <a:pPr>
                <a:defRPr/>
              </a:pPr>
              <a:endParaRPr lang="tr-TR">
                <a:solidFill>
                  <a:prstClr val="black"/>
                </a:solidFill>
              </a:endParaRPr>
            </a:p>
          </p:txBody>
        </p:sp>
        <p:sp>
          <p:nvSpPr>
            <p:cNvPr id="59464" name="Oval 72"/>
            <p:cNvSpPr>
              <a:spLocks noChangeAspect="1" noChangeArrowheads="1"/>
            </p:cNvSpPr>
            <p:nvPr/>
          </p:nvSpPr>
          <p:spPr bwMode="auto">
            <a:xfrm>
              <a:off x="4664" y="2290"/>
              <a:ext cx="122" cy="118"/>
            </a:xfrm>
            <a:prstGeom prst="ellipse">
              <a:avLst/>
            </a:prstGeom>
            <a:solidFill>
              <a:schemeClr val="tx1"/>
            </a:solidFill>
            <a:ln w="9525">
              <a:solidFill>
                <a:schemeClr val="tx1"/>
              </a:solidFill>
              <a:round/>
              <a:headEnd/>
              <a:tailEnd/>
            </a:ln>
            <a:effectLst/>
          </p:spPr>
          <p:txBody>
            <a:bodyPr wrap="none" anchor="ctr"/>
            <a:lstStyle/>
            <a:p>
              <a:pPr>
                <a:defRPr/>
              </a:pPr>
              <a:endParaRPr lang="tr-TR">
                <a:solidFill>
                  <a:prstClr val="black"/>
                </a:solidFill>
              </a:endParaRPr>
            </a:p>
          </p:txBody>
        </p:sp>
        <p:sp>
          <p:nvSpPr>
            <p:cNvPr id="59465" name="Line 73"/>
            <p:cNvSpPr>
              <a:spLocks noChangeShapeType="1"/>
            </p:cNvSpPr>
            <p:nvPr/>
          </p:nvSpPr>
          <p:spPr bwMode="auto">
            <a:xfrm flipH="1">
              <a:off x="4718" y="2368"/>
              <a:ext cx="1" cy="1326"/>
            </a:xfrm>
            <a:prstGeom prst="line">
              <a:avLst/>
            </a:prstGeom>
            <a:noFill/>
            <a:ln w="9525">
              <a:solidFill>
                <a:schemeClr val="tx1"/>
              </a:solidFill>
              <a:prstDash val="dash"/>
              <a:round/>
              <a:headEnd/>
              <a:tailEnd/>
            </a:ln>
            <a:effectLst/>
          </p:spPr>
          <p:txBody>
            <a:bodyPr wrap="none" anchor="ctr"/>
            <a:lstStyle/>
            <a:p>
              <a:pPr>
                <a:defRPr/>
              </a:pPr>
              <a:endParaRPr lang="tr-TR">
                <a:solidFill>
                  <a:prstClr val="black"/>
                </a:solidFill>
              </a:endParaRPr>
            </a:p>
          </p:txBody>
        </p:sp>
        <p:sp>
          <p:nvSpPr>
            <p:cNvPr id="59466" name="Text Box 74"/>
            <p:cNvSpPr txBox="1">
              <a:spLocks noChangeArrowheads="1"/>
            </p:cNvSpPr>
            <p:nvPr/>
          </p:nvSpPr>
          <p:spPr bwMode="auto">
            <a:xfrm>
              <a:off x="4619" y="3673"/>
              <a:ext cx="252" cy="192"/>
            </a:xfrm>
            <a:prstGeom prst="rect">
              <a:avLst/>
            </a:prstGeom>
            <a:noFill/>
            <a:ln w="9525">
              <a:noFill/>
              <a:miter lim="800000"/>
              <a:headEnd/>
              <a:tailEnd/>
            </a:ln>
            <a:effectLst/>
          </p:spPr>
          <p:txBody>
            <a:bodyPr>
              <a:spAutoFit/>
            </a:bodyPr>
            <a:lstStyle/>
            <a:p>
              <a:pPr>
                <a:spcBef>
                  <a:spcPct val="50000"/>
                </a:spcBef>
                <a:defRPr/>
              </a:pPr>
              <a:r>
                <a:rPr lang="en-GB" sz="1400" i="1">
                  <a:solidFill>
                    <a:prstClr val="black"/>
                  </a:solidFill>
                </a:rPr>
                <a:t>Q</a:t>
              </a:r>
              <a:r>
                <a:rPr lang="en-GB" sz="1400" i="1" baseline="-25000">
                  <a:solidFill>
                    <a:prstClr val="black"/>
                  </a:solidFill>
                </a:rPr>
                <a:t>1</a:t>
              </a:r>
              <a:endParaRPr lang="en-GB">
                <a:solidFill>
                  <a:prstClr val="black"/>
                </a:solidFill>
              </a:endParaRPr>
            </a:p>
          </p:txBody>
        </p:sp>
      </p:grpSp>
      <p:grpSp>
        <p:nvGrpSpPr>
          <p:cNvPr id="19" name="Group 75"/>
          <p:cNvGrpSpPr>
            <a:grpSpLocks/>
          </p:cNvGrpSpPr>
          <p:nvPr/>
        </p:nvGrpSpPr>
        <p:grpSpPr bwMode="auto">
          <a:xfrm>
            <a:off x="4994275" y="3833813"/>
            <a:ext cx="504825" cy="585787"/>
            <a:chOff x="3146" y="2415"/>
            <a:chExt cx="318" cy="369"/>
          </a:xfrm>
        </p:grpSpPr>
        <p:sp>
          <p:nvSpPr>
            <p:cNvPr id="59468" name="Text Box 76"/>
            <p:cNvSpPr txBox="1">
              <a:spLocks noChangeArrowheads="1"/>
            </p:cNvSpPr>
            <p:nvPr/>
          </p:nvSpPr>
          <p:spPr bwMode="auto">
            <a:xfrm>
              <a:off x="3146" y="2592"/>
              <a:ext cx="318" cy="192"/>
            </a:xfrm>
            <a:prstGeom prst="rect">
              <a:avLst/>
            </a:prstGeom>
            <a:noFill/>
            <a:ln w="9525">
              <a:noFill/>
              <a:miter lim="800000"/>
              <a:headEnd/>
              <a:tailEnd/>
            </a:ln>
            <a:effectLst/>
          </p:spPr>
          <p:txBody>
            <a:bodyPr>
              <a:spAutoFit/>
            </a:bodyPr>
            <a:lstStyle/>
            <a:p>
              <a:pPr>
                <a:spcBef>
                  <a:spcPct val="50000"/>
                </a:spcBef>
                <a:defRPr/>
              </a:pPr>
              <a:r>
                <a:rPr lang="en-GB" sz="1400" i="1">
                  <a:solidFill>
                    <a:prstClr val="black"/>
                  </a:solidFill>
                </a:rPr>
                <a:t>P</a:t>
              </a:r>
              <a:r>
                <a:rPr lang="en-GB" sz="1400" i="1" baseline="-25000">
                  <a:solidFill>
                    <a:prstClr val="black"/>
                  </a:solidFill>
                </a:rPr>
                <a:t>2</a:t>
              </a:r>
            </a:p>
          </p:txBody>
        </p:sp>
        <p:sp>
          <p:nvSpPr>
            <p:cNvPr id="59469" name="Line 77"/>
            <p:cNvSpPr>
              <a:spLocks noChangeShapeType="1"/>
            </p:cNvSpPr>
            <p:nvPr/>
          </p:nvSpPr>
          <p:spPr bwMode="auto">
            <a:xfrm>
              <a:off x="3252" y="2415"/>
              <a:ext cx="0" cy="192"/>
            </a:xfrm>
            <a:prstGeom prst="line">
              <a:avLst/>
            </a:prstGeom>
            <a:noFill/>
            <a:ln w="9525">
              <a:solidFill>
                <a:schemeClr val="tx1"/>
              </a:solidFill>
              <a:round/>
              <a:headEnd/>
              <a:tailEnd type="triangle" w="med" len="med"/>
            </a:ln>
            <a:effectLst/>
          </p:spPr>
          <p:txBody>
            <a:bodyPr wrap="none" anchor="ctr"/>
            <a:lstStyle/>
            <a:p>
              <a:pPr>
                <a:defRPr/>
              </a:pPr>
              <a:endParaRPr lang="tr-TR">
                <a:solidFill>
                  <a:prstClr val="black"/>
                </a:solidFill>
              </a:endParaRPr>
            </a:p>
          </p:txBody>
        </p:sp>
      </p:grpSp>
      <p:grpSp>
        <p:nvGrpSpPr>
          <p:cNvPr id="20" name="Group 78"/>
          <p:cNvGrpSpPr>
            <a:grpSpLocks/>
          </p:cNvGrpSpPr>
          <p:nvPr/>
        </p:nvGrpSpPr>
        <p:grpSpPr bwMode="auto">
          <a:xfrm>
            <a:off x="5356225" y="4178300"/>
            <a:ext cx="1489075" cy="187325"/>
            <a:chOff x="3374" y="2632"/>
            <a:chExt cx="938" cy="118"/>
          </a:xfrm>
        </p:grpSpPr>
        <p:sp>
          <p:nvSpPr>
            <p:cNvPr id="59471" name="Line 79"/>
            <p:cNvSpPr>
              <a:spLocks noChangeShapeType="1"/>
            </p:cNvSpPr>
            <p:nvPr/>
          </p:nvSpPr>
          <p:spPr bwMode="auto">
            <a:xfrm>
              <a:off x="3374" y="2686"/>
              <a:ext cx="859" cy="0"/>
            </a:xfrm>
            <a:prstGeom prst="line">
              <a:avLst/>
            </a:prstGeom>
            <a:noFill/>
            <a:ln w="9525">
              <a:solidFill>
                <a:schemeClr val="tx1"/>
              </a:solidFill>
              <a:prstDash val="dash"/>
              <a:round/>
              <a:headEnd/>
              <a:tailEnd/>
            </a:ln>
            <a:effectLst/>
          </p:spPr>
          <p:txBody>
            <a:bodyPr wrap="none" anchor="ctr"/>
            <a:lstStyle/>
            <a:p>
              <a:pPr>
                <a:defRPr/>
              </a:pPr>
              <a:endParaRPr lang="tr-TR">
                <a:solidFill>
                  <a:prstClr val="black"/>
                </a:solidFill>
              </a:endParaRPr>
            </a:p>
          </p:txBody>
        </p:sp>
        <p:sp>
          <p:nvSpPr>
            <p:cNvPr id="59472" name="Oval 80"/>
            <p:cNvSpPr>
              <a:spLocks noChangeAspect="1" noChangeArrowheads="1"/>
            </p:cNvSpPr>
            <p:nvPr/>
          </p:nvSpPr>
          <p:spPr bwMode="auto">
            <a:xfrm>
              <a:off x="4190" y="2632"/>
              <a:ext cx="122" cy="118"/>
            </a:xfrm>
            <a:prstGeom prst="ellipse">
              <a:avLst/>
            </a:prstGeom>
            <a:solidFill>
              <a:schemeClr val="tx1"/>
            </a:solidFill>
            <a:ln w="9525">
              <a:solidFill>
                <a:schemeClr val="tx1"/>
              </a:solidFill>
              <a:round/>
              <a:headEnd/>
              <a:tailEnd/>
            </a:ln>
            <a:effectLst/>
          </p:spPr>
          <p:txBody>
            <a:bodyPr wrap="none" anchor="ctr"/>
            <a:lstStyle/>
            <a:p>
              <a:pPr>
                <a:defRPr/>
              </a:pPr>
              <a:endParaRPr lang="tr-TR">
                <a:solidFill>
                  <a:prstClr val="black"/>
                </a:solidFill>
              </a:endParaRPr>
            </a:p>
          </p:txBody>
        </p:sp>
      </p:grpSp>
      <p:sp>
        <p:nvSpPr>
          <p:cNvPr id="59474" name="Rectangle 82"/>
          <p:cNvSpPr>
            <a:spLocks noGrp="1" noChangeArrowheads="1"/>
          </p:cNvSpPr>
          <p:nvPr>
            <p:ph type="title"/>
          </p:nvPr>
        </p:nvSpPr>
        <p:spPr>
          <a:xfrm>
            <a:off x="928662" y="214290"/>
            <a:ext cx="7772400" cy="582594"/>
          </a:xfrm>
          <a:noFill/>
          <a:ln/>
          <a:effectLst/>
        </p:spPr>
        <p:txBody>
          <a:bodyPr/>
          <a:lstStyle/>
          <a:p>
            <a:pPr algn="ctr"/>
            <a:r>
              <a:rPr lang="en-GB" sz="2800" dirty="0"/>
              <a:t>Application 3: Drugs and Crime</a:t>
            </a:r>
            <a:endParaRPr lang="en-US" sz="1800" dirty="0"/>
          </a:p>
        </p:txBody>
      </p:sp>
    </p:spTree>
    <p:extLst>
      <p:ext uri="{BB962C8B-B14F-4D97-AF65-F5344CB8AC3E}">
        <p14:creationId xmlns:p14="http://schemas.microsoft.com/office/powerpoint/2010/main" val="423345988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endParaRPr lang="tr-TR" sz="2000" dirty="0"/>
          </a:p>
        </p:txBody>
      </p:sp>
      <p:sp>
        <p:nvSpPr>
          <p:cNvPr id="3" name="Content Placeholder 2"/>
          <p:cNvSpPr>
            <a:spLocks noGrp="1"/>
          </p:cNvSpPr>
          <p:nvPr>
            <p:ph sz="quarter" idx="1"/>
          </p:nvPr>
        </p:nvSpPr>
        <p:spPr/>
        <p:txBody>
          <a:bodyPr>
            <a:normAutofit fontScale="92500" lnSpcReduction="20000"/>
          </a:bodyPr>
          <a:lstStyle/>
          <a:p>
            <a:endParaRPr lang="en-US" dirty="0"/>
          </a:p>
          <a:p>
            <a:endParaRPr lang="en-US" dirty="0"/>
          </a:p>
          <a:p>
            <a:r>
              <a:rPr lang="en-US" sz="4000" dirty="0"/>
              <a:t>You can read the chapter on Elasticity here:</a:t>
            </a:r>
            <a:r>
              <a:rPr lang="en-US" sz="2800" dirty="0"/>
              <a:t/>
            </a:r>
            <a:br>
              <a:rPr lang="en-US" sz="2800" dirty="0"/>
            </a:br>
            <a:r>
              <a:rPr lang="tr-TR" sz="2800" dirty="0">
                <a:hlinkClick r:id="rId2"/>
              </a:rPr>
              <a:t>http://www.swlearning.com/economics/mankiw/principles2e/rep/dl/ch05.pdf</a:t>
            </a:r>
            <a:r>
              <a:rPr lang="en-US" sz="2800" dirty="0"/>
              <a:t> </a:t>
            </a:r>
            <a:endParaRPr lang="en-US" dirty="0"/>
          </a:p>
          <a:p>
            <a:endParaRPr lang="en-US" dirty="0"/>
          </a:p>
          <a:p>
            <a:endParaRPr lang="en-US" dirty="0"/>
          </a:p>
          <a:p>
            <a:endParaRPr lang="en-US" dirty="0"/>
          </a:p>
          <a:p>
            <a:endParaRPr lang="en-US" dirty="0"/>
          </a:p>
          <a:p>
            <a:r>
              <a:rPr lang="en-US" dirty="0"/>
              <a:t>End of the lecture</a:t>
            </a:r>
            <a:endParaRPr lang="tr-TR" dirty="0"/>
          </a:p>
        </p:txBody>
      </p:sp>
    </p:spTree>
    <p:extLst>
      <p:ext uri="{BB962C8B-B14F-4D97-AF65-F5344CB8AC3E}">
        <p14:creationId xmlns:p14="http://schemas.microsoft.com/office/powerpoint/2010/main" val="316747495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How to c</a:t>
            </a:r>
            <a:r>
              <a:rPr lang="tr-TR" dirty="0" err="1"/>
              <a:t>omput</a:t>
            </a:r>
            <a:r>
              <a:rPr lang="en-US" dirty="0"/>
              <a:t>e</a:t>
            </a:r>
            <a:r>
              <a:rPr lang="tr-TR" dirty="0"/>
              <a:t> </a:t>
            </a:r>
            <a:r>
              <a:rPr lang="tr-TR" dirty="0" err="1"/>
              <a:t>th</a:t>
            </a:r>
            <a:r>
              <a:rPr lang="en-US" dirty="0"/>
              <a:t>e price elasticity of demand?</a:t>
            </a:r>
            <a:endParaRPr lang="tr-TR" dirty="0"/>
          </a:p>
        </p:txBody>
      </p:sp>
      <p:sp>
        <p:nvSpPr>
          <p:cNvPr id="3" name="Content Placeholder 2"/>
          <p:cNvSpPr>
            <a:spLocks noGrp="1"/>
          </p:cNvSpPr>
          <p:nvPr>
            <p:ph sz="quarter" idx="1"/>
          </p:nvPr>
        </p:nvSpPr>
        <p:spPr>
          <a:xfrm>
            <a:off x="914400" y="1785926"/>
            <a:ext cx="7772400" cy="4233874"/>
          </a:xfrm>
        </p:spPr>
        <p:txBody>
          <a:bodyPr/>
          <a:lstStyle/>
          <a:p>
            <a:r>
              <a:rPr lang="en-US" dirty="0"/>
              <a:t>The price elasticity of demand is computed as the percentage change in the quantity demanded divided by the percentage change in price.</a:t>
            </a:r>
          </a:p>
          <a:p>
            <a:endParaRPr lang="en-US" dirty="0"/>
          </a:p>
          <a:p>
            <a:pPr>
              <a:buNone/>
            </a:pPr>
            <a:endParaRPr lang="tr-TR" dirty="0"/>
          </a:p>
        </p:txBody>
      </p:sp>
      <p:graphicFrame>
        <p:nvGraphicFramePr>
          <p:cNvPr id="4098" name="Object 2"/>
          <p:cNvGraphicFramePr>
            <a:graphicFrameLocks noChangeAspect="1"/>
          </p:cNvGraphicFramePr>
          <p:nvPr/>
        </p:nvGraphicFramePr>
        <p:xfrm>
          <a:off x="785786" y="3857628"/>
          <a:ext cx="7786742" cy="785818"/>
        </p:xfrm>
        <a:graphic>
          <a:graphicData uri="http://schemas.openxmlformats.org/presentationml/2006/ole">
            <mc:AlternateContent xmlns:mc="http://schemas.openxmlformats.org/markup-compatibility/2006">
              <mc:Choice xmlns:v="urn:schemas-microsoft-com:vml" Requires="v">
                <p:oleObj spid="_x0000_s1028" name="Equation" r:id="rId3" imgW="4647960" imgH="431640" progId="">
                  <p:embed/>
                </p:oleObj>
              </mc:Choice>
              <mc:Fallback>
                <p:oleObj name="Equation" r:id="rId3" imgW="4647960" imgH="4316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786" y="3857628"/>
                        <a:ext cx="7786742" cy="785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4"/>
          <p:cNvSpPr/>
          <p:nvPr/>
        </p:nvSpPr>
        <p:spPr>
          <a:xfrm>
            <a:off x="1071538" y="5072074"/>
            <a:ext cx="7572428" cy="923330"/>
          </a:xfrm>
          <a:prstGeom prst="rect">
            <a:avLst/>
          </a:prstGeom>
          <a:ln>
            <a:solidFill>
              <a:schemeClr val="tx1"/>
            </a:solidFill>
          </a:ln>
        </p:spPr>
        <p:txBody>
          <a:bodyPr wrap="square">
            <a:spAutoFit/>
          </a:bodyPr>
          <a:lstStyle/>
          <a:p>
            <a:r>
              <a:rPr lang="en-US" dirty="0">
                <a:solidFill>
                  <a:prstClr val="black"/>
                </a:solidFill>
              </a:rPr>
              <a:t>Because the price elasticity of demand measures how much quantity demanded responds to the price, it is closely related to the slope of the demand curve.</a:t>
            </a:r>
          </a:p>
          <a:p>
            <a:r>
              <a:rPr lang="en-US" dirty="0">
                <a:solidFill>
                  <a:prstClr val="black"/>
                </a:solidFill>
              </a:rPr>
              <a:t>BUT, slope is not elasticity!!</a:t>
            </a:r>
          </a:p>
        </p:txBody>
      </p:sp>
    </p:spTree>
    <p:extLst>
      <p:ext uri="{BB962C8B-B14F-4D97-AF65-F5344CB8AC3E}">
        <p14:creationId xmlns:p14="http://schemas.microsoft.com/office/powerpoint/2010/main" val="347714981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1319213" y="1304925"/>
            <a:ext cx="7134225" cy="4535488"/>
          </a:xfrm>
          <a:prstGeom prst="rect">
            <a:avLst/>
          </a:prstGeom>
          <a:solidFill>
            <a:schemeClr val="bg1"/>
          </a:solidFill>
          <a:ln w="9525">
            <a:solidFill>
              <a:schemeClr val="tx1"/>
            </a:solidFill>
            <a:miter lim="800000"/>
            <a:headEnd/>
            <a:tailEnd/>
          </a:ln>
          <a:effectLst/>
        </p:spPr>
        <p:txBody>
          <a:bodyPr wrap="none" anchor="ctr"/>
          <a:lstStyle/>
          <a:p>
            <a:endParaRPr lang="tr-TR">
              <a:solidFill>
                <a:prstClr val="black"/>
              </a:solidFill>
            </a:endParaRPr>
          </a:p>
        </p:txBody>
      </p:sp>
      <p:sp>
        <p:nvSpPr>
          <p:cNvPr id="40964" name="Text Box 4"/>
          <p:cNvSpPr txBox="1">
            <a:spLocks noChangeArrowheads="1"/>
          </p:cNvSpPr>
          <p:nvPr/>
        </p:nvSpPr>
        <p:spPr bwMode="auto">
          <a:xfrm>
            <a:off x="696913" y="1158875"/>
            <a:ext cx="573087" cy="274638"/>
          </a:xfrm>
          <a:prstGeom prst="rect">
            <a:avLst/>
          </a:prstGeom>
          <a:noFill/>
          <a:ln w="9525">
            <a:noFill/>
            <a:miter lim="800000"/>
            <a:headEnd/>
            <a:tailEnd/>
          </a:ln>
          <a:effectLst/>
        </p:spPr>
        <p:txBody>
          <a:bodyPr>
            <a:spAutoFit/>
          </a:bodyPr>
          <a:lstStyle/>
          <a:p>
            <a:pPr>
              <a:spcBef>
                <a:spcPct val="50000"/>
              </a:spcBef>
            </a:pPr>
            <a:r>
              <a:rPr lang="en-GB" sz="1200" b="1">
                <a:solidFill>
                  <a:prstClr val="black"/>
                </a:solidFill>
              </a:rPr>
              <a:t>Price</a:t>
            </a:r>
          </a:p>
        </p:txBody>
      </p:sp>
      <p:sp>
        <p:nvSpPr>
          <p:cNvPr id="40965" name="Text Box 5"/>
          <p:cNvSpPr txBox="1">
            <a:spLocks noChangeArrowheads="1"/>
          </p:cNvSpPr>
          <p:nvPr/>
        </p:nvSpPr>
        <p:spPr bwMode="auto">
          <a:xfrm>
            <a:off x="7712075" y="5894388"/>
            <a:ext cx="871538" cy="274637"/>
          </a:xfrm>
          <a:prstGeom prst="rect">
            <a:avLst/>
          </a:prstGeom>
          <a:noFill/>
          <a:ln w="9525">
            <a:noFill/>
            <a:miter lim="800000"/>
            <a:headEnd/>
            <a:tailEnd/>
          </a:ln>
          <a:effectLst/>
        </p:spPr>
        <p:txBody>
          <a:bodyPr>
            <a:spAutoFit/>
          </a:bodyPr>
          <a:lstStyle/>
          <a:p>
            <a:pPr>
              <a:spcBef>
                <a:spcPct val="50000"/>
              </a:spcBef>
            </a:pPr>
            <a:r>
              <a:rPr lang="en-GB" sz="1200" b="1">
                <a:solidFill>
                  <a:prstClr val="black"/>
                </a:solidFill>
              </a:rPr>
              <a:t>Quantity</a:t>
            </a:r>
          </a:p>
        </p:txBody>
      </p:sp>
      <p:sp>
        <p:nvSpPr>
          <p:cNvPr id="40967" name="Line 7"/>
          <p:cNvSpPr>
            <a:spLocks noChangeShapeType="1"/>
          </p:cNvSpPr>
          <p:nvPr/>
        </p:nvSpPr>
        <p:spPr bwMode="auto">
          <a:xfrm>
            <a:off x="1306513" y="1593850"/>
            <a:ext cx="6069012" cy="4256088"/>
          </a:xfrm>
          <a:prstGeom prst="line">
            <a:avLst/>
          </a:prstGeom>
          <a:noFill/>
          <a:ln w="76200">
            <a:solidFill>
              <a:schemeClr val="accent2"/>
            </a:solidFill>
            <a:round/>
            <a:headEnd/>
            <a:tailEnd/>
          </a:ln>
          <a:effectLst/>
        </p:spPr>
        <p:txBody>
          <a:bodyPr wrap="none" anchor="ctr"/>
          <a:lstStyle/>
          <a:p>
            <a:endParaRPr lang="tr-TR">
              <a:solidFill>
                <a:prstClr val="black"/>
              </a:solidFill>
            </a:endParaRPr>
          </a:p>
        </p:txBody>
      </p:sp>
      <p:sp>
        <p:nvSpPr>
          <p:cNvPr id="40968" name="Line 8"/>
          <p:cNvSpPr>
            <a:spLocks noChangeShapeType="1"/>
          </p:cNvSpPr>
          <p:nvPr/>
        </p:nvSpPr>
        <p:spPr bwMode="auto">
          <a:xfrm>
            <a:off x="2100263" y="2192338"/>
            <a:ext cx="0" cy="3670300"/>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69" name="Text Box 9"/>
          <p:cNvSpPr txBox="1">
            <a:spLocks noChangeArrowheads="1"/>
          </p:cNvSpPr>
          <p:nvPr/>
        </p:nvSpPr>
        <p:spPr bwMode="auto">
          <a:xfrm>
            <a:off x="1874838" y="5919788"/>
            <a:ext cx="3810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2</a:t>
            </a:r>
          </a:p>
        </p:txBody>
      </p:sp>
      <p:sp>
        <p:nvSpPr>
          <p:cNvPr id="40970" name="Line 10"/>
          <p:cNvSpPr>
            <a:spLocks noChangeShapeType="1"/>
          </p:cNvSpPr>
          <p:nvPr/>
        </p:nvSpPr>
        <p:spPr bwMode="auto">
          <a:xfrm>
            <a:off x="2955925" y="2838450"/>
            <a:ext cx="0" cy="3001963"/>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71" name="Text Box 11"/>
          <p:cNvSpPr txBox="1">
            <a:spLocks noChangeArrowheads="1"/>
          </p:cNvSpPr>
          <p:nvPr/>
        </p:nvSpPr>
        <p:spPr bwMode="auto">
          <a:xfrm>
            <a:off x="2705100" y="5900738"/>
            <a:ext cx="3810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4</a:t>
            </a:r>
          </a:p>
        </p:txBody>
      </p:sp>
      <p:sp>
        <p:nvSpPr>
          <p:cNvPr id="40972" name="Line 12"/>
          <p:cNvSpPr>
            <a:spLocks noChangeShapeType="1"/>
          </p:cNvSpPr>
          <p:nvPr/>
        </p:nvSpPr>
        <p:spPr bwMode="auto">
          <a:xfrm>
            <a:off x="4692650" y="4010025"/>
            <a:ext cx="0" cy="1801813"/>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73" name="Line 13"/>
          <p:cNvSpPr>
            <a:spLocks noChangeShapeType="1"/>
          </p:cNvSpPr>
          <p:nvPr/>
        </p:nvSpPr>
        <p:spPr bwMode="auto">
          <a:xfrm flipH="1">
            <a:off x="5548313" y="4610100"/>
            <a:ext cx="11112" cy="1238250"/>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74" name="Line 14"/>
          <p:cNvSpPr>
            <a:spLocks noChangeShapeType="1"/>
          </p:cNvSpPr>
          <p:nvPr/>
        </p:nvSpPr>
        <p:spPr bwMode="auto">
          <a:xfrm>
            <a:off x="3811588" y="3398838"/>
            <a:ext cx="25400" cy="2462212"/>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75" name="Text Box 15"/>
          <p:cNvSpPr txBox="1">
            <a:spLocks noChangeArrowheads="1"/>
          </p:cNvSpPr>
          <p:nvPr/>
        </p:nvSpPr>
        <p:spPr bwMode="auto">
          <a:xfrm>
            <a:off x="3581400" y="5932488"/>
            <a:ext cx="3810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6</a:t>
            </a:r>
          </a:p>
        </p:txBody>
      </p:sp>
      <p:sp>
        <p:nvSpPr>
          <p:cNvPr id="40976" name="Text Box 16"/>
          <p:cNvSpPr txBox="1">
            <a:spLocks noChangeArrowheads="1"/>
          </p:cNvSpPr>
          <p:nvPr/>
        </p:nvSpPr>
        <p:spPr bwMode="auto">
          <a:xfrm>
            <a:off x="4511675" y="5938838"/>
            <a:ext cx="3810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8</a:t>
            </a:r>
          </a:p>
        </p:txBody>
      </p:sp>
      <p:sp>
        <p:nvSpPr>
          <p:cNvPr id="40977" name="Text Box 17"/>
          <p:cNvSpPr txBox="1">
            <a:spLocks noChangeArrowheads="1"/>
          </p:cNvSpPr>
          <p:nvPr/>
        </p:nvSpPr>
        <p:spPr bwMode="auto">
          <a:xfrm>
            <a:off x="5276850" y="5945188"/>
            <a:ext cx="5334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10</a:t>
            </a:r>
          </a:p>
        </p:txBody>
      </p:sp>
      <p:sp>
        <p:nvSpPr>
          <p:cNvPr id="40978" name="Text Box 18"/>
          <p:cNvSpPr txBox="1">
            <a:spLocks noChangeArrowheads="1"/>
          </p:cNvSpPr>
          <p:nvPr/>
        </p:nvSpPr>
        <p:spPr bwMode="auto">
          <a:xfrm>
            <a:off x="6094413" y="5926138"/>
            <a:ext cx="5334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12</a:t>
            </a:r>
          </a:p>
        </p:txBody>
      </p:sp>
      <p:sp>
        <p:nvSpPr>
          <p:cNvPr id="40979" name="Oval 19"/>
          <p:cNvSpPr>
            <a:spLocks noChangeAspect="1" noChangeArrowheads="1"/>
          </p:cNvSpPr>
          <p:nvPr/>
        </p:nvSpPr>
        <p:spPr bwMode="auto">
          <a:xfrm>
            <a:off x="6330950" y="5102225"/>
            <a:ext cx="193675" cy="187325"/>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40980" name="Text Box 20"/>
          <p:cNvSpPr txBox="1">
            <a:spLocks noChangeArrowheads="1"/>
          </p:cNvSpPr>
          <p:nvPr/>
        </p:nvSpPr>
        <p:spPr bwMode="auto">
          <a:xfrm>
            <a:off x="838200" y="5907088"/>
            <a:ext cx="6096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0</a:t>
            </a:r>
          </a:p>
        </p:txBody>
      </p:sp>
      <p:sp>
        <p:nvSpPr>
          <p:cNvPr id="40981" name="Text Box 21"/>
          <p:cNvSpPr txBox="1">
            <a:spLocks noChangeArrowheads="1"/>
          </p:cNvSpPr>
          <p:nvPr/>
        </p:nvSpPr>
        <p:spPr bwMode="auto">
          <a:xfrm>
            <a:off x="0" y="2046288"/>
            <a:ext cx="12192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6</a:t>
            </a:r>
          </a:p>
        </p:txBody>
      </p:sp>
      <p:sp>
        <p:nvSpPr>
          <p:cNvPr id="40982" name="Oval 22"/>
          <p:cNvSpPr>
            <a:spLocks noChangeAspect="1" noChangeArrowheads="1"/>
          </p:cNvSpPr>
          <p:nvPr/>
        </p:nvSpPr>
        <p:spPr bwMode="auto">
          <a:xfrm>
            <a:off x="2878138" y="2684463"/>
            <a:ext cx="193675" cy="187325"/>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40983" name="Line 23"/>
          <p:cNvSpPr>
            <a:spLocks noChangeShapeType="1"/>
          </p:cNvSpPr>
          <p:nvPr/>
        </p:nvSpPr>
        <p:spPr bwMode="auto">
          <a:xfrm>
            <a:off x="1325563" y="2214563"/>
            <a:ext cx="838200" cy="0"/>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84" name="Oval 24"/>
          <p:cNvSpPr>
            <a:spLocks noChangeAspect="1" noChangeArrowheads="1"/>
          </p:cNvSpPr>
          <p:nvPr/>
        </p:nvSpPr>
        <p:spPr bwMode="auto">
          <a:xfrm>
            <a:off x="2035175" y="2092325"/>
            <a:ext cx="193675" cy="187325"/>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40985" name="Text Box 25"/>
          <p:cNvSpPr txBox="1">
            <a:spLocks noChangeArrowheads="1"/>
          </p:cNvSpPr>
          <p:nvPr/>
        </p:nvSpPr>
        <p:spPr bwMode="auto">
          <a:xfrm>
            <a:off x="19050" y="2640013"/>
            <a:ext cx="12192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5</a:t>
            </a:r>
          </a:p>
        </p:txBody>
      </p:sp>
      <p:sp>
        <p:nvSpPr>
          <p:cNvPr id="40986" name="Line 26"/>
          <p:cNvSpPr>
            <a:spLocks noChangeShapeType="1"/>
          </p:cNvSpPr>
          <p:nvPr/>
        </p:nvSpPr>
        <p:spPr bwMode="auto">
          <a:xfrm>
            <a:off x="1301750" y="2805113"/>
            <a:ext cx="1752600" cy="0"/>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87" name="Text Box 27"/>
          <p:cNvSpPr txBox="1">
            <a:spLocks noChangeArrowheads="1"/>
          </p:cNvSpPr>
          <p:nvPr/>
        </p:nvSpPr>
        <p:spPr bwMode="auto">
          <a:xfrm>
            <a:off x="19050" y="3233738"/>
            <a:ext cx="12192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4</a:t>
            </a:r>
          </a:p>
        </p:txBody>
      </p:sp>
      <p:sp>
        <p:nvSpPr>
          <p:cNvPr id="40988" name="Line 28"/>
          <p:cNvSpPr>
            <a:spLocks noChangeShapeType="1"/>
          </p:cNvSpPr>
          <p:nvPr/>
        </p:nvSpPr>
        <p:spPr bwMode="auto">
          <a:xfrm>
            <a:off x="1303338" y="3397250"/>
            <a:ext cx="2543175" cy="0"/>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89" name="Line 29"/>
          <p:cNvSpPr>
            <a:spLocks noChangeShapeType="1"/>
          </p:cNvSpPr>
          <p:nvPr/>
        </p:nvSpPr>
        <p:spPr bwMode="auto">
          <a:xfrm>
            <a:off x="1327150" y="3987800"/>
            <a:ext cx="3387725" cy="0"/>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90" name="Line 30"/>
          <p:cNvSpPr>
            <a:spLocks noChangeShapeType="1"/>
          </p:cNvSpPr>
          <p:nvPr/>
        </p:nvSpPr>
        <p:spPr bwMode="auto">
          <a:xfrm>
            <a:off x="1338263" y="4579938"/>
            <a:ext cx="4202112" cy="0"/>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0991" name="Oval 31"/>
          <p:cNvSpPr>
            <a:spLocks noChangeAspect="1" noChangeArrowheads="1"/>
          </p:cNvSpPr>
          <p:nvPr/>
        </p:nvSpPr>
        <p:spPr bwMode="auto">
          <a:xfrm>
            <a:off x="3763963" y="3292475"/>
            <a:ext cx="193675" cy="187325"/>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40992" name="Oval 32"/>
          <p:cNvSpPr>
            <a:spLocks noChangeAspect="1" noChangeArrowheads="1"/>
          </p:cNvSpPr>
          <p:nvPr/>
        </p:nvSpPr>
        <p:spPr bwMode="auto">
          <a:xfrm>
            <a:off x="5453063" y="4487863"/>
            <a:ext cx="193675" cy="187325"/>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40993" name="Oval 33"/>
          <p:cNvSpPr>
            <a:spLocks noChangeAspect="1" noChangeArrowheads="1"/>
          </p:cNvSpPr>
          <p:nvPr/>
        </p:nvSpPr>
        <p:spPr bwMode="auto">
          <a:xfrm>
            <a:off x="4632325" y="3921125"/>
            <a:ext cx="193675" cy="187325"/>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40994" name="Text Box 34"/>
          <p:cNvSpPr txBox="1">
            <a:spLocks noChangeArrowheads="1"/>
          </p:cNvSpPr>
          <p:nvPr/>
        </p:nvSpPr>
        <p:spPr bwMode="auto">
          <a:xfrm>
            <a:off x="19050" y="3827463"/>
            <a:ext cx="12192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3</a:t>
            </a:r>
          </a:p>
        </p:txBody>
      </p:sp>
      <p:sp>
        <p:nvSpPr>
          <p:cNvPr id="40995" name="Text Box 35"/>
          <p:cNvSpPr txBox="1">
            <a:spLocks noChangeArrowheads="1"/>
          </p:cNvSpPr>
          <p:nvPr/>
        </p:nvSpPr>
        <p:spPr bwMode="auto">
          <a:xfrm>
            <a:off x="19050" y="4421188"/>
            <a:ext cx="12192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2</a:t>
            </a:r>
          </a:p>
        </p:txBody>
      </p:sp>
      <p:sp>
        <p:nvSpPr>
          <p:cNvPr id="40996" name="Text Box 36"/>
          <p:cNvSpPr txBox="1">
            <a:spLocks noChangeArrowheads="1"/>
          </p:cNvSpPr>
          <p:nvPr/>
        </p:nvSpPr>
        <p:spPr bwMode="auto">
          <a:xfrm>
            <a:off x="19050" y="5014913"/>
            <a:ext cx="12192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1</a:t>
            </a:r>
          </a:p>
        </p:txBody>
      </p:sp>
      <p:sp>
        <p:nvSpPr>
          <p:cNvPr id="40997" name="Text Box 37"/>
          <p:cNvSpPr txBox="1">
            <a:spLocks noChangeArrowheads="1"/>
          </p:cNvSpPr>
          <p:nvPr/>
        </p:nvSpPr>
        <p:spPr bwMode="auto">
          <a:xfrm>
            <a:off x="0" y="1452563"/>
            <a:ext cx="12192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7</a:t>
            </a:r>
          </a:p>
        </p:txBody>
      </p:sp>
      <p:sp>
        <p:nvSpPr>
          <p:cNvPr id="40998" name="Oval 38"/>
          <p:cNvSpPr>
            <a:spLocks noChangeAspect="1" noChangeArrowheads="1"/>
          </p:cNvSpPr>
          <p:nvPr/>
        </p:nvSpPr>
        <p:spPr bwMode="auto">
          <a:xfrm>
            <a:off x="1230313" y="1517650"/>
            <a:ext cx="193675" cy="187325"/>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40999" name="Text Box 39"/>
          <p:cNvSpPr txBox="1">
            <a:spLocks noChangeArrowheads="1"/>
          </p:cNvSpPr>
          <p:nvPr/>
        </p:nvSpPr>
        <p:spPr bwMode="auto">
          <a:xfrm>
            <a:off x="7034213" y="5913438"/>
            <a:ext cx="533400" cy="336550"/>
          </a:xfrm>
          <a:prstGeom prst="rect">
            <a:avLst/>
          </a:prstGeom>
          <a:noFill/>
          <a:ln w="9525">
            <a:noFill/>
            <a:miter lim="800000"/>
            <a:headEnd/>
            <a:tailEnd/>
          </a:ln>
          <a:effectLst/>
        </p:spPr>
        <p:txBody>
          <a:bodyPr>
            <a:spAutoFit/>
          </a:bodyPr>
          <a:lstStyle/>
          <a:p>
            <a:pPr algn="r">
              <a:spcBef>
                <a:spcPct val="50000"/>
              </a:spcBef>
            </a:pPr>
            <a:r>
              <a:rPr lang="en-GB" sz="1600" b="1">
                <a:solidFill>
                  <a:prstClr val="black"/>
                </a:solidFill>
              </a:rPr>
              <a:t>14</a:t>
            </a:r>
          </a:p>
        </p:txBody>
      </p:sp>
      <p:sp>
        <p:nvSpPr>
          <p:cNvPr id="41000" name="Oval 40"/>
          <p:cNvSpPr>
            <a:spLocks noChangeAspect="1" noChangeArrowheads="1"/>
          </p:cNvSpPr>
          <p:nvPr/>
        </p:nvSpPr>
        <p:spPr bwMode="auto">
          <a:xfrm>
            <a:off x="7246938" y="5738813"/>
            <a:ext cx="193675" cy="187325"/>
          </a:xfrm>
          <a:prstGeom prst="ellipse">
            <a:avLst/>
          </a:prstGeom>
          <a:solidFill>
            <a:schemeClr val="tx1"/>
          </a:solidFill>
          <a:ln w="9525">
            <a:solidFill>
              <a:schemeClr val="tx1"/>
            </a:solidFill>
            <a:round/>
            <a:headEnd/>
            <a:tailEnd/>
          </a:ln>
          <a:effectLst/>
        </p:spPr>
        <p:txBody>
          <a:bodyPr wrap="none" anchor="ctr"/>
          <a:lstStyle/>
          <a:p>
            <a:endParaRPr lang="tr-TR">
              <a:solidFill>
                <a:prstClr val="black"/>
              </a:solidFill>
            </a:endParaRPr>
          </a:p>
        </p:txBody>
      </p:sp>
      <p:sp>
        <p:nvSpPr>
          <p:cNvPr id="41001" name="Line 41"/>
          <p:cNvSpPr>
            <a:spLocks noChangeShapeType="1"/>
          </p:cNvSpPr>
          <p:nvPr/>
        </p:nvSpPr>
        <p:spPr bwMode="auto">
          <a:xfrm>
            <a:off x="1314450" y="5172075"/>
            <a:ext cx="5106988" cy="11113"/>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sp>
        <p:nvSpPr>
          <p:cNvPr id="41002" name="Line 42"/>
          <p:cNvSpPr>
            <a:spLocks noChangeShapeType="1"/>
          </p:cNvSpPr>
          <p:nvPr/>
        </p:nvSpPr>
        <p:spPr bwMode="auto">
          <a:xfrm flipH="1">
            <a:off x="6416675" y="5173663"/>
            <a:ext cx="0" cy="685800"/>
          </a:xfrm>
          <a:prstGeom prst="line">
            <a:avLst/>
          </a:prstGeom>
          <a:noFill/>
          <a:ln w="9525">
            <a:solidFill>
              <a:schemeClr val="tx1"/>
            </a:solidFill>
            <a:prstDash val="dash"/>
            <a:round/>
            <a:headEnd/>
            <a:tailEnd/>
          </a:ln>
          <a:effectLst/>
        </p:spPr>
        <p:txBody>
          <a:bodyPr wrap="none" anchor="ctr"/>
          <a:lstStyle/>
          <a:p>
            <a:endParaRPr lang="tr-TR">
              <a:solidFill>
                <a:prstClr val="black"/>
              </a:solidFill>
            </a:endParaRPr>
          </a:p>
        </p:txBody>
      </p:sp>
      <p:grpSp>
        <p:nvGrpSpPr>
          <p:cNvPr id="2" name="Group 43"/>
          <p:cNvGrpSpPr>
            <a:grpSpLocks/>
          </p:cNvGrpSpPr>
          <p:nvPr/>
        </p:nvGrpSpPr>
        <p:grpSpPr bwMode="auto">
          <a:xfrm>
            <a:off x="1209675" y="1398588"/>
            <a:ext cx="3532188" cy="1154112"/>
            <a:chOff x="762" y="881"/>
            <a:chExt cx="2225" cy="727"/>
          </a:xfrm>
        </p:grpSpPr>
        <p:sp>
          <p:nvSpPr>
            <p:cNvPr id="41004" name="AutoShape 44"/>
            <p:cNvSpPr>
              <a:spLocks/>
            </p:cNvSpPr>
            <p:nvPr/>
          </p:nvSpPr>
          <p:spPr bwMode="auto">
            <a:xfrm rot="-3244349">
              <a:off x="1697" y="318"/>
              <a:ext cx="355" cy="2225"/>
            </a:xfrm>
            <a:prstGeom prst="rightBrace">
              <a:avLst>
                <a:gd name="adj1" fmla="val 52230"/>
                <a:gd name="adj2" fmla="val 50000"/>
              </a:avLst>
            </a:prstGeom>
            <a:noFill/>
            <a:ln w="38100">
              <a:solidFill>
                <a:schemeClr val="tx1"/>
              </a:solidFill>
              <a:round/>
              <a:headEnd/>
              <a:tailEnd/>
            </a:ln>
            <a:effectLst/>
          </p:spPr>
          <p:txBody>
            <a:bodyPr wrap="none" anchor="ctr"/>
            <a:lstStyle/>
            <a:p>
              <a:endParaRPr lang="tr-TR">
                <a:solidFill>
                  <a:prstClr val="black"/>
                </a:solidFill>
              </a:endParaRPr>
            </a:p>
          </p:txBody>
        </p:sp>
        <p:sp>
          <p:nvSpPr>
            <p:cNvPr id="41005" name="Text Box 45"/>
            <p:cNvSpPr txBox="1">
              <a:spLocks noChangeArrowheads="1"/>
            </p:cNvSpPr>
            <p:nvPr/>
          </p:nvSpPr>
          <p:spPr bwMode="auto">
            <a:xfrm>
              <a:off x="2045" y="881"/>
              <a:ext cx="666" cy="460"/>
            </a:xfrm>
            <a:prstGeom prst="rect">
              <a:avLst/>
            </a:prstGeom>
            <a:solidFill>
              <a:srgbClr val="FEFFBA"/>
            </a:solidFill>
            <a:ln w="9525">
              <a:noFill/>
              <a:miter lim="800000"/>
              <a:headEnd/>
              <a:tailEnd/>
            </a:ln>
            <a:effectLst/>
          </p:spPr>
          <p:txBody>
            <a:bodyPr>
              <a:spAutoFit/>
            </a:bodyPr>
            <a:lstStyle/>
            <a:p>
              <a:pPr>
                <a:spcBef>
                  <a:spcPct val="50000"/>
                </a:spcBef>
              </a:pPr>
              <a:r>
                <a:rPr lang="en-GB" sz="1400">
                  <a:solidFill>
                    <a:prstClr val="black"/>
                  </a:solidFill>
                </a:rPr>
                <a:t>Elasticity is larger than 1.</a:t>
              </a:r>
            </a:p>
          </p:txBody>
        </p:sp>
      </p:grpSp>
      <p:grpSp>
        <p:nvGrpSpPr>
          <p:cNvPr id="3" name="Group 46"/>
          <p:cNvGrpSpPr>
            <a:grpSpLocks/>
          </p:cNvGrpSpPr>
          <p:nvPr/>
        </p:nvGrpSpPr>
        <p:grpSpPr bwMode="auto">
          <a:xfrm>
            <a:off x="4100513" y="3478213"/>
            <a:ext cx="3800475" cy="1281112"/>
            <a:chOff x="2648" y="2192"/>
            <a:chExt cx="2394" cy="807"/>
          </a:xfrm>
        </p:grpSpPr>
        <p:sp>
          <p:nvSpPr>
            <p:cNvPr id="41007" name="AutoShape 47"/>
            <p:cNvSpPr>
              <a:spLocks/>
            </p:cNvSpPr>
            <p:nvPr/>
          </p:nvSpPr>
          <p:spPr bwMode="auto">
            <a:xfrm rot="-3244349">
              <a:off x="3667" y="1625"/>
              <a:ext cx="355" cy="2394"/>
            </a:xfrm>
            <a:prstGeom prst="rightBrace">
              <a:avLst>
                <a:gd name="adj1" fmla="val 56197"/>
                <a:gd name="adj2" fmla="val 50000"/>
              </a:avLst>
            </a:prstGeom>
            <a:noFill/>
            <a:ln w="38100">
              <a:solidFill>
                <a:schemeClr val="tx1"/>
              </a:solidFill>
              <a:round/>
              <a:headEnd/>
              <a:tailEnd/>
            </a:ln>
            <a:effectLst/>
          </p:spPr>
          <p:txBody>
            <a:bodyPr wrap="none" anchor="ctr"/>
            <a:lstStyle/>
            <a:p>
              <a:endParaRPr lang="tr-TR">
                <a:solidFill>
                  <a:prstClr val="black"/>
                </a:solidFill>
              </a:endParaRPr>
            </a:p>
          </p:txBody>
        </p:sp>
        <p:sp>
          <p:nvSpPr>
            <p:cNvPr id="41008" name="Text Box 48"/>
            <p:cNvSpPr txBox="1">
              <a:spLocks noChangeArrowheads="1"/>
            </p:cNvSpPr>
            <p:nvPr/>
          </p:nvSpPr>
          <p:spPr bwMode="auto">
            <a:xfrm>
              <a:off x="4045" y="2192"/>
              <a:ext cx="666" cy="460"/>
            </a:xfrm>
            <a:prstGeom prst="rect">
              <a:avLst/>
            </a:prstGeom>
            <a:solidFill>
              <a:srgbClr val="FEFFBA"/>
            </a:solidFill>
            <a:ln w="9525">
              <a:noFill/>
              <a:miter lim="800000"/>
              <a:headEnd/>
              <a:tailEnd/>
            </a:ln>
            <a:effectLst/>
          </p:spPr>
          <p:txBody>
            <a:bodyPr>
              <a:spAutoFit/>
            </a:bodyPr>
            <a:lstStyle/>
            <a:p>
              <a:pPr>
                <a:spcBef>
                  <a:spcPct val="50000"/>
                </a:spcBef>
              </a:pPr>
              <a:r>
                <a:rPr lang="en-GB" sz="1400">
                  <a:solidFill>
                    <a:prstClr val="black"/>
                  </a:solidFill>
                </a:rPr>
                <a:t>Elasticity is smaller than 1.</a:t>
              </a:r>
            </a:p>
          </p:txBody>
        </p:sp>
      </p:grpSp>
      <p:sp>
        <p:nvSpPr>
          <p:cNvPr id="41010" name="Rectangle 50"/>
          <p:cNvSpPr>
            <a:spLocks noGrp="1" noChangeArrowheads="1"/>
          </p:cNvSpPr>
          <p:nvPr>
            <p:ph type="title"/>
          </p:nvPr>
        </p:nvSpPr>
        <p:spPr>
          <a:noFill/>
          <a:ln/>
          <a:effectLst/>
        </p:spPr>
        <p:txBody>
          <a:bodyPr/>
          <a:lstStyle/>
          <a:p>
            <a:r>
              <a:rPr lang="en-US" sz="2800" dirty="0"/>
              <a:t>A Linear Demand Curve</a:t>
            </a:r>
          </a:p>
        </p:txBody>
      </p:sp>
    </p:spTree>
    <p:extLst>
      <p:ext uri="{BB962C8B-B14F-4D97-AF65-F5344CB8AC3E}">
        <p14:creationId xmlns:p14="http://schemas.microsoft.com/office/powerpoint/2010/main" val="388935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457200" y="274638"/>
            <a:ext cx="8229600" cy="850106"/>
          </a:xfrm>
        </p:spPr>
        <p:txBody>
          <a:bodyPr>
            <a:normAutofit/>
          </a:bodyPr>
          <a:lstStyle/>
          <a:p>
            <a:r>
              <a:rPr lang="en-US" sz="2400" dirty="0"/>
              <a:t>               which we also write as E</a:t>
            </a:r>
            <a:r>
              <a:rPr lang="en-US" sz="2400" baseline="-25000" dirty="0"/>
              <a:t>P</a:t>
            </a:r>
            <a:r>
              <a:rPr lang="en-US" sz="2400" dirty="0"/>
              <a:t> = [1/slope]x(P/Q) </a:t>
            </a:r>
            <a:endParaRPr lang="tr-TR" sz="2400" dirty="0"/>
          </a:p>
        </p:txBody>
      </p:sp>
      <p:sp>
        <p:nvSpPr>
          <p:cNvPr id="51" name="Content Placeholder 50"/>
          <p:cNvSpPr>
            <a:spLocks noGrp="1"/>
          </p:cNvSpPr>
          <p:nvPr>
            <p:ph sz="half" idx="2"/>
          </p:nvPr>
        </p:nvSpPr>
        <p:spPr>
          <a:xfrm>
            <a:off x="5357936" y="1124744"/>
            <a:ext cx="3462536" cy="4525963"/>
          </a:xfrm>
        </p:spPr>
        <p:txBody>
          <a:bodyPr>
            <a:normAutofit fontScale="92500" lnSpcReduction="10000"/>
          </a:bodyPr>
          <a:lstStyle/>
          <a:p>
            <a:pPr marL="0" indent="0">
              <a:spcBef>
                <a:spcPts val="0"/>
              </a:spcBef>
              <a:spcAft>
                <a:spcPts val="600"/>
              </a:spcAft>
              <a:buNone/>
            </a:pPr>
            <a:r>
              <a:rPr lang="en-US" sz="2400" dirty="0"/>
              <a:t>Slope = ‒½</a:t>
            </a:r>
          </a:p>
          <a:p>
            <a:pPr marL="0" indent="0">
              <a:spcBef>
                <a:spcPts val="0"/>
              </a:spcBef>
              <a:spcAft>
                <a:spcPts val="600"/>
              </a:spcAft>
              <a:buNone/>
            </a:pPr>
            <a:r>
              <a:rPr lang="en-US" sz="2400" dirty="0"/>
              <a:t>1/slope = ‒2</a:t>
            </a:r>
          </a:p>
          <a:p>
            <a:pPr marL="0" indent="0">
              <a:spcBef>
                <a:spcPts val="0"/>
              </a:spcBef>
              <a:spcAft>
                <a:spcPts val="600"/>
              </a:spcAft>
              <a:buNone/>
            </a:pPr>
            <a:endParaRPr lang="en-US" sz="2400" dirty="0"/>
          </a:p>
          <a:p>
            <a:pPr marL="0" indent="0">
              <a:spcBef>
                <a:spcPts val="0"/>
              </a:spcBef>
              <a:spcAft>
                <a:spcPts val="600"/>
              </a:spcAft>
              <a:buNone/>
            </a:pPr>
            <a:r>
              <a:rPr lang="en-US" sz="2400" dirty="0"/>
              <a:t>E</a:t>
            </a:r>
            <a:r>
              <a:rPr lang="en-US" sz="2400" baseline="-25000" dirty="0"/>
              <a:t>P</a:t>
            </a:r>
            <a:r>
              <a:rPr lang="en-US" sz="2400" dirty="0"/>
              <a:t> at P = 6 is </a:t>
            </a:r>
          </a:p>
          <a:p>
            <a:pPr marL="0" indent="0">
              <a:spcBef>
                <a:spcPts val="0"/>
              </a:spcBef>
              <a:spcAft>
                <a:spcPts val="600"/>
              </a:spcAft>
              <a:buNone/>
            </a:pPr>
            <a:r>
              <a:rPr lang="en-US" sz="2400" dirty="0"/>
              <a:t>‒2x(6/2) = ‒6</a:t>
            </a:r>
          </a:p>
          <a:p>
            <a:pPr marL="0" indent="0">
              <a:spcBef>
                <a:spcPts val="0"/>
              </a:spcBef>
              <a:spcAft>
                <a:spcPts val="600"/>
              </a:spcAft>
              <a:buNone/>
            </a:pPr>
            <a:endParaRPr lang="en-US" sz="2400" dirty="0"/>
          </a:p>
          <a:p>
            <a:pPr marL="0" indent="0">
              <a:spcBef>
                <a:spcPts val="0"/>
              </a:spcBef>
              <a:spcAft>
                <a:spcPts val="600"/>
              </a:spcAft>
              <a:buNone/>
            </a:pPr>
            <a:r>
              <a:rPr lang="en-US" sz="2400" dirty="0"/>
              <a:t>E</a:t>
            </a:r>
            <a:r>
              <a:rPr lang="en-US" sz="2400" baseline="-25000" dirty="0"/>
              <a:t>P</a:t>
            </a:r>
            <a:r>
              <a:rPr lang="en-US" sz="2400" dirty="0"/>
              <a:t> at P = 3.5 is </a:t>
            </a:r>
          </a:p>
          <a:p>
            <a:pPr marL="0" indent="0">
              <a:spcBef>
                <a:spcPts val="0"/>
              </a:spcBef>
              <a:spcAft>
                <a:spcPts val="600"/>
              </a:spcAft>
              <a:buNone/>
            </a:pPr>
            <a:r>
              <a:rPr lang="en-US" sz="2400" dirty="0">
                <a:latin typeface="Calibri"/>
              </a:rPr>
              <a:t>‒</a:t>
            </a:r>
            <a:r>
              <a:rPr lang="en-US" sz="2400" dirty="0"/>
              <a:t>2x(3.5/7) = ‒1</a:t>
            </a:r>
          </a:p>
          <a:p>
            <a:pPr marL="0" indent="0">
              <a:spcBef>
                <a:spcPts val="0"/>
              </a:spcBef>
              <a:spcAft>
                <a:spcPts val="600"/>
              </a:spcAft>
              <a:buNone/>
            </a:pPr>
            <a:endParaRPr lang="en-US" sz="2400" dirty="0"/>
          </a:p>
          <a:p>
            <a:pPr marL="0" indent="0">
              <a:spcBef>
                <a:spcPts val="0"/>
              </a:spcBef>
              <a:spcAft>
                <a:spcPts val="600"/>
              </a:spcAft>
              <a:buNone/>
            </a:pPr>
            <a:r>
              <a:rPr lang="en-US" sz="2400" dirty="0"/>
              <a:t>E</a:t>
            </a:r>
            <a:r>
              <a:rPr lang="en-US" sz="2400" baseline="-25000" dirty="0"/>
              <a:t>P</a:t>
            </a:r>
            <a:r>
              <a:rPr lang="en-US" sz="2400" dirty="0"/>
              <a:t> at P = 1 is</a:t>
            </a:r>
          </a:p>
          <a:p>
            <a:pPr marL="0" indent="0">
              <a:spcBef>
                <a:spcPts val="0"/>
              </a:spcBef>
              <a:spcAft>
                <a:spcPts val="600"/>
              </a:spcAft>
              <a:buNone/>
            </a:pPr>
            <a:r>
              <a:rPr lang="en-US" sz="2400" dirty="0"/>
              <a:t>‒2x(1/12) = ‒1/6</a:t>
            </a:r>
          </a:p>
          <a:p>
            <a:pPr marL="0" indent="0">
              <a:spcBef>
                <a:spcPts val="0"/>
              </a:spcBef>
              <a:spcAft>
                <a:spcPts val="600"/>
              </a:spcAft>
              <a:buNone/>
            </a:pPr>
            <a:endParaRPr lang="tr-TR" sz="2400" dirty="0"/>
          </a:p>
        </p:txBody>
      </p:sp>
      <p:pic>
        <p:nvPicPr>
          <p:cNvPr id="369666" name="Picture 2"/>
          <p:cNvPicPr>
            <a:picLocks noGrp="1" noChangeAspect="1" noChangeArrowheads="1"/>
          </p:cNvPicPr>
          <p:nvPr>
            <p:ph sz="half" idx="1"/>
          </p:nvPr>
        </p:nvPicPr>
        <p:blipFill>
          <a:blip r:embed="rId4" cstate="print"/>
          <a:srcRect l="9171" t="13839" r="7028"/>
          <a:stretch>
            <a:fillRect/>
          </a:stretch>
        </p:blipFill>
        <p:spPr bwMode="auto">
          <a:xfrm>
            <a:off x="35496" y="1052736"/>
            <a:ext cx="5004242" cy="3559262"/>
          </a:xfrm>
          <a:prstGeom prst="rect">
            <a:avLst/>
          </a:prstGeom>
          <a:noFill/>
          <a:ln w="9525">
            <a:noFill/>
            <a:miter lim="800000"/>
            <a:headEnd/>
            <a:tailEnd/>
          </a:ln>
          <a:effectLst/>
        </p:spPr>
      </p:pic>
      <p:graphicFrame>
        <p:nvGraphicFramePr>
          <p:cNvPr id="372737" name="Object 1"/>
          <p:cNvGraphicFramePr>
            <a:graphicFrameLocks noChangeAspect="1"/>
          </p:cNvGraphicFramePr>
          <p:nvPr/>
        </p:nvGraphicFramePr>
        <p:xfrm>
          <a:off x="2357422" y="5143512"/>
          <a:ext cx="1874838" cy="674688"/>
        </p:xfrm>
        <a:graphic>
          <a:graphicData uri="http://schemas.openxmlformats.org/presentationml/2006/ole">
            <mc:AlternateContent xmlns:mc="http://schemas.openxmlformats.org/markup-compatibility/2006">
              <mc:Choice xmlns:v="urn:schemas-microsoft-com:vml" Requires="v">
                <p:oleObj spid="_x0000_s2052" name="Equation" r:id="rId5" imgW="1130040" imgH="406080" progId="Equation.3">
                  <p:embed/>
                </p:oleObj>
              </mc:Choice>
              <mc:Fallback>
                <p:oleObj name="Equation" r:id="rId5" imgW="1130040" imgH="406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7422" y="5143512"/>
                        <a:ext cx="1874838" cy="67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4989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Revenue and price elasticity of demand</a:t>
            </a:r>
            <a:endParaRPr lang="tr-TR" dirty="0"/>
          </a:p>
        </p:txBody>
      </p:sp>
      <p:sp>
        <p:nvSpPr>
          <p:cNvPr id="5" name="Text Placeholder 4"/>
          <p:cNvSpPr>
            <a:spLocks noGrp="1"/>
          </p:cNvSpPr>
          <p:nvPr>
            <p:ph type="body" idx="1"/>
          </p:nvPr>
        </p:nvSpPr>
        <p:spPr/>
        <p:txBody>
          <a:bodyPr/>
          <a:lstStyle/>
          <a:p>
            <a:endParaRPr lang="tr-TR"/>
          </a:p>
        </p:txBody>
      </p:sp>
    </p:spTree>
    <p:extLst>
      <p:ext uri="{BB962C8B-B14F-4D97-AF65-F5344CB8AC3E}">
        <p14:creationId xmlns:p14="http://schemas.microsoft.com/office/powerpoint/2010/main" val="329282504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title"/>
          </p:nvPr>
        </p:nvSpPr>
        <p:spPr>
          <a:noFill/>
          <a:ln/>
          <a:effectLst/>
        </p:spPr>
        <p:txBody>
          <a:bodyPr>
            <a:noAutofit/>
          </a:bodyPr>
          <a:lstStyle/>
          <a:p>
            <a:pPr algn="ctr"/>
            <a:r>
              <a:rPr lang="en-US" sz="3600" dirty="0"/>
              <a:t>Total Revenue and the price elasticity of demand</a:t>
            </a:r>
          </a:p>
        </p:txBody>
      </p:sp>
      <p:sp>
        <p:nvSpPr>
          <p:cNvPr id="67586" name="Rectangle 2"/>
          <p:cNvSpPr>
            <a:spLocks noGrp="1" noChangeArrowheads="1"/>
          </p:cNvSpPr>
          <p:nvPr>
            <p:ph sz="quarter" idx="1"/>
          </p:nvPr>
        </p:nvSpPr>
        <p:spPr>
          <a:xfrm>
            <a:off x="685800" y="1295400"/>
            <a:ext cx="7772400" cy="5348310"/>
          </a:xfrm>
        </p:spPr>
        <p:txBody>
          <a:bodyPr>
            <a:normAutofit/>
          </a:bodyPr>
          <a:lstStyle/>
          <a:p>
            <a:r>
              <a:rPr lang="en-US" dirty="0"/>
              <a:t>Remember the quotation:</a:t>
            </a:r>
          </a:p>
          <a:p>
            <a:pPr>
              <a:buNone/>
            </a:pPr>
            <a:r>
              <a:rPr lang="en-US" i="1" dirty="0"/>
              <a:t>In 1984, the City of Chicago wanted to attract more transit riders with lower fares.  J. L. </a:t>
            </a:r>
            <a:r>
              <a:rPr lang="en-US" i="1" dirty="0" err="1"/>
              <a:t>Shofer</a:t>
            </a:r>
            <a:r>
              <a:rPr lang="en-US" i="1" dirty="0"/>
              <a:t>, research director at Northwestern University’s Transportation Center, wrote:</a:t>
            </a:r>
            <a:endParaRPr lang="tr-TR" i="1" dirty="0"/>
          </a:p>
          <a:p>
            <a:pPr>
              <a:buNone/>
            </a:pPr>
            <a:r>
              <a:rPr lang="en-US" i="1" dirty="0"/>
              <a:t>“Lower fares never make up for loss of revenues.  Even when losing riders by increasing fares, revenue usually goes up. It’s a law of economics.”</a:t>
            </a:r>
            <a:r>
              <a:rPr lang="tr-TR" i="1" dirty="0"/>
              <a:t> </a:t>
            </a:r>
            <a:r>
              <a:rPr lang="tr-TR" dirty="0"/>
              <a:t> </a:t>
            </a:r>
            <a:endParaRPr lang="en-US" i="1" dirty="0">
              <a:solidFill>
                <a:srgbClr val="720E3E"/>
              </a:solidFill>
            </a:endParaRPr>
          </a:p>
          <a:p>
            <a:pPr>
              <a:buClr>
                <a:schemeClr val="accent2"/>
              </a:buClr>
            </a:pPr>
            <a:endParaRPr lang="en-US" i="1" dirty="0">
              <a:solidFill>
                <a:srgbClr val="720E3E"/>
              </a:solidFill>
            </a:endParaRPr>
          </a:p>
          <a:p>
            <a:pPr>
              <a:buClr>
                <a:schemeClr val="accent2"/>
              </a:buClr>
            </a:pPr>
            <a:r>
              <a:rPr lang="en-US" i="1" dirty="0">
                <a:solidFill>
                  <a:srgbClr val="720E3E"/>
                </a:solidFill>
              </a:rPr>
              <a:t>Total revenue</a:t>
            </a:r>
            <a:r>
              <a:rPr lang="en-US" dirty="0"/>
              <a:t> is the amount paid by buyers and received by sellers of a good and computed as the price of the good times the quantity sold.</a:t>
            </a:r>
            <a:br>
              <a:rPr lang="en-US" dirty="0"/>
            </a:br>
            <a:r>
              <a:rPr lang="en-US" dirty="0"/>
              <a:t>			TR = P x Q</a:t>
            </a:r>
          </a:p>
        </p:txBody>
      </p:sp>
    </p:spTree>
    <p:extLst>
      <p:ext uri="{BB962C8B-B14F-4D97-AF65-F5344CB8AC3E}">
        <p14:creationId xmlns:p14="http://schemas.microsoft.com/office/powerpoint/2010/main" val="3376826175"/>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2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3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5.xml><?xml version="1.0" encoding="utf-8"?>
<a:theme xmlns:a="http://schemas.openxmlformats.org/drawingml/2006/main" name="4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6.xml><?xml version="1.0" encoding="utf-8"?>
<a:theme xmlns:a="http://schemas.openxmlformats.org/drawingml/2006/main" name="5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2183</Words>
  <Application>Microsoft Office PowerPoint</Application>
  <PresentationFormat>On-screen Show (4:3)</PresentationFormat>
  <Paragraphs>326</Paragraphs>
  <Slides>41</Slides>
  <Notes>17</Notes>
  <HiddenSlides>0</HiddenSlides>
  <MMClips>0</MMClips>
  <ScaleCrop>false</ScaleCrop>
  <HeadingPairs>
    <vt:vector size="6" baseType="variant">
      <vt:variant>
        <vt:lpstr>Theme</vt:lpstr>
      </vt:variant>
      <vt:variant>
        <vt:i4>6</vt:i4>
      </vt:variant>
      <vt:variant>
        <vt:lpstr>Embedded OLE Servers</vt:lpstr>
      </vt:variant>
      <vt:variant>
        <vt:i4>1</vt:i4>
      </vt:variant>
      <vt:variant>
        <vt:lpstr>Slide Titles</vt:lpstr>
      </vt:variant>
      <vt:variant>
        <vt:i4>41</vt:i4>
      </vt:variant>
    </vt:vector>
  </HeadingPairs>
  <TitlesOfParts>
    <vt:vector size="48" baseType="lpstr">
      <vt:lpstr>Equity</vt:lpstr>
      <vt:lpstr>1_Equity</vt:lpstr>
      <vt:lpstr>2_Equity</vt:lpstr>
      <vt:lpstr>3_Equity</vt:lpstr>
      <vt:lpstr>4_Equity</vt:lpstr>
      <vt:lpstr>5_Equity</vt:lpstr>
      <vt:lpstr>Equation</vt:lpstr>
      <vt:lpstr>Econ 100 Principles of Economics</vt:lpstr>
      <vt:lpstr>About Today</vt:lpstr>
      <vt:lpstr>Price elasticity of demand</vt:lpstr>
      <vt:lpstr>What makes the demand more elastic?</vt:lpstr>
      <vt:lpstr>How to compute the price elasticity of demand?</vt:lpstr>
      <vt:lpstr>A Linear Demand Curve</vt:lpstr>
      <vt:lpstr>               which we also write as EP = [1/slope]x(P/Q) </vt:lpstr>
      <vt:lpstr>Revenue and price elasticity of demand</vt:lpstr>
      <vt:lpstr>Total Revenue and the price elasticity of demand</vt:lpstr>
      <vt:lpstr>Total Revenue</vt:lpstr>
      <vt:lpstr>  Pricing and revenue management Scenario I    Scenario II</vt:lpstr>
      <vt:lpstr>Inelastic Demand: How does total revenue change when prices change?</vt:lpstr>
      <vt:lpstr>Elastic Demand: How does total revenue change when prices change?</vt:lpstr>
      <vt:lpstr>Elasticity and Total Revenue</vt:lpstr>
      <vt:lpstr>Relationship Between Elasticity and Total Revenue</vt:lpstr>
      <vt:lpstr>Remember: Elasticity along a linear demand curve</vt:lpstr>
      <vt:lpstr>Elasticity and Total Revenue along a Linear Demand Curve</vt:lpstr>
      <vt:lpstr>Real-life examples</vt:lpstr>
      <vt:lpstr>Three applications of supply, demand, and elasticity</vt:lpstr>
      <vt:lpstr>A small example/application</vt:lpstr>
      <vt:lpstr>PowerPoint Presentation</vt:lpstr>
      <vt:lpstr>PowerPoint Presentation</vt:lpstr>
      <vt:lpstr>Figure 8 An Increase in Supply in the Market for Wheat</vt:lpstr>
      <vt:lpstr>PowerPoint Presentation</vt:lpstr>
      <vt:lpstr>PowerPoint Presentation</vt:lpstr>
      <vt:lpstr>Drought Economics: Elasticity and Total Revenue</vt:lpstr>
      <vt:lpstr>Your turn now</vt:lpstr>
      <vt:lpstr>Corn Production, US</vt:lpstr>
      <vt:lpstr>PowerPoint Presentation</vt:lpstr>
      <vt:lpstr>Bridge Toll Example</vt:lpstr>
      <vt:lpstr>Bridges of FSM and Boğaziçi</vt:lpstr>
      <vt:lpstr>Bridge Toll Example</vt:lpstr>
      <vt:lpstr>Bridge Toll Example</vt:lpstr>
      <vt:lpstr>PowerPoint Presentation</vt:lpstr>
      <vt:lpstr>Bridge Toll increase with EP = -0.5 inelastic demand</vt:lpstr>
      <vt:lpstr>Application 3: Drugs and Crime</vt:lpstr>
      <vt:lpstr>The letter</vt:lpstr>
      <vt:lpstr>IT'S NO TOKE: COLORADO PULLS IN MILLIONS IN MARIJUANA TAX REVENUE </vt:lpstr>
      <vt:lpstr>Application 3: Drugs and Crime</vt:lpstr>
      <vt:lpstr>Application 3: Drugs and Crime</vt:lpstr>
      <vt:lpstr>PowerPoint Presentation</vt:lpstr>
    </vt:vector>
  </TitlesOfParts>
  <Company>By NeC ® 2010 | Katilimsiz.Com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 100 Principles of Economics</dc:title>
  <dc:creator>selin öztürk</dc:creator>
  <cp:lastModifiedBy>selin öztürk</cp:lastModifiedBy>
  <cp:revision>3</cp:revision>
  <dcterms:created xsi:type="dcterms:W3CDTF">2023-04-03T12:26:36Z</dcterms:created>
  <dcterms:modified xsi:type="dcterms:W3CDTF">2023-04-09T08:57:13Z</dcterms:modified>
</cp:coreProperties>
</file>