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306"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 Öztürk" userId="4ce78f29-7afb-4a01-a3e6-cea8b08c7ac2" providerId="ADAL" clId="{72CF4063-B0B1-41A6-9260-7C97E08D88E2}"/>
    <pc:docChg chg="custSel modSld">
      <pc:chgData name="Selin Öztürk" userId="4ce78f29-7afb-4a01-a3e6-cea8b08c7ac2" providerId="ADAL" clId="{72CF4063-B0B1-41A6-9260-7C97E08D88E2}" dt="2023-04-24T05:18:30.582" v="134" actId="20577"/>
      <pc:docMkLst>
        <pc:docMk/>
      </pc:docMkLst>
      <pc:sldChg chg="modSp mod">
        <pc:chgData name="Selin Öztürk" userId="4ce78f29-7afb-4a01-a3e6-cea8b08c7ac2" providerId="ADAL" clId="{72CF4063-B0B1-41A6-9260-7C97E08D88E2}" dt="2023-04-24T05:18:30.582" v="134" actId="20577"/>
        <pc:sldMkLst>
          <pc:docMk/>
          <pc:sldMk cId="1417526015" sldId="314"/>
        </pc:sldMkLst>
        <pc:spChg chg="mod">
          <ac:chgData name="Selin Öztürk" userId="4ce78f29-7afb-4a01-a3e6-cea8b08c7ac2" providerId="ADAL" clId="{72CF4063-B0B1-41A6-9260-7C97E08D88E2}" dt="2023-04-24T05:18:30.582" v="134" actId="20577"/>
          <ac:spMkLst>
            <pc:docMk/>
            <pc:sldMk cId="1417526015" sldId="31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357226-C4A9-46C0-82B5-4C929CB7812A}" type="datetimeFigureOut">
              <a:rPr lang="en-US" smtClean="0"/>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51BCE9-2C9E-4C0F-877A-EBDB54B87104}" type="slidenum">
              <a:rPr lang="en-US" smtClean="0"/>
              <a:t>‹#›</a:t>
            </a:fld>
            <a:endParaRPr lang="en-US"/>
          </a:p>
        </p:txBody>
      </p:sp>
    </p:spTree>
    <p:extLst>
      <p:ext uri="{BB962C8B-B14F-4D97-AF65-F5344CB8AC3E}">
        <p14:creationId xmlns:p14="http://schemas.microsoft.com/office/powerpoint/2010/main" val="366204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4B4026C7-CEB5-4AF9-A46E-D7B89B779185}" type="slidenum">
              <a:rPr lang="en-US"/>
              <a:pPr/>
              <a:t>10</a:t>
            </a:fld>
            <a:endParaRPr lang="en-US"/>
          </a:p>
        </p:txBody>
      </p:sp>
      <p:sp>
        <p:nvSpPr>
          <p:cNvPr id="77312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77312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2</a:t>
            </a:r>
          </a:p>
        </p:txBody>
      </p:sp>
      <p:sp>
        <p:nvSpPr>
          <p:cNvPr id="773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773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773126" name="Rectangle 6"/>
          <p:cNvSpPr>
            <a:spLocks noChangeArrowheads="1"/>
          </p:cNvSpPr>
          <p:nvPr/>
        </p:nvSpPr>
        <p:spPr bwMode="auto">
          <a:xfrm>
            <a:off x="3884613" y="0"/>
            <a:ext cx="2973387" cy="455613"/>
          </a:xfrm>
          <a:prstGeom prst="rect">
            <a:avLst/>
          </a:prstGeom>
          <a:noFill/>
          <a:ln w="9525">
            <a:noFill/>
            <a:miter lim="800000"/>
            <a:headEnd/>
            <a:tailEnd/>
          </a:ln>
          <a:effectLst/>
        </p:spPr>
        <p:txBody>
          <a:bodyPr wrap="none" anchor="ctr"/>
          <a:lstStyle/>
          <a:p>
            <a:endParaRPr lang="tr-TR"/>
          </a:p>
        </p:txBody>
      </p:sp>
      <p:sp>
        <p:nvSpPr>
          <p:cNvPr id="773127" name="Rectangle 7"/>
          <p:cNvSpPr>
            <a:spLocks noChangeArrowheads="1"/>
          </p:cNvSpPr>
          <p:nvPr/>
        </p:nvSpPr>
        <p:spPr bwMode="auto">
          <a:xfrm>
            <a:off x="3884613" y="8685213"/>
            <a:ext cx="2973387" cy="458787"/>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2</a:t>
            </a:r>
          </a:p>
        </p:txBody>
      </p:sp>
      <p:sp>
        <p:nvSpPr>
          <p:cNvPr id="773128" name="Rectangle 8"/>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tr-TR"/>
          </a:p>
        </p:txBody>
      </p:sp>
      <p:sp>
        <p:nvSpPr>
          <p:cNvPr id="773129" name="Rectangle 9"/>
          <p:cNvSpPr>
            <a:spLocks noChangeArrowheads="1"/>
          </p:cNvSpPr>
          <p:nvPr/>
        </p:nvSpPr>
        <p:spPr bwMode="auto">
          <a:xfrm>
            <a:off x="-1588" y="0"/>
            <a:ext cx="2971801" cy="455613"/>
          </a:xfrm>
          <a:prstGeom prst="rect">
            <a:avLst/>
          </a:prstGeom>
          <a:noFill/>
          <a:ln w="9525">
            <a:noFill/>
            <a:miter lim="800000"/>
            <a:headEnd/>
            <a:tailEnd/>
          </a:ln>
          <a:effectLst/>
        </p:spPr>
        <p:txBody>
          <a:bodyPr wrap="none" anchor="ctr"/>
          <a:lstStyle/>
          <a:p>
            <a:endParaRPr lang="tr-TR"/>
          </a:p>
        </p:txBody>
      </p:sp>
      <p:sp>
        <p:nvSpPr>
          <p:cNvPr id="773130" name="Rectangle 10"/>
          <p:cNvSpPr>
            <a:spLocks noGrp="1" noRot="1" noChangeAspect="1" noChangeArrowheads="1"/>
          </p:cNvSpPr>
          <p:nvPr>
            <p:ph type="sldImg"/>
          </p:nvPr>
        </p:nvSpPr>
        <p:spPr bwMode="auto">
          <a:xfrm>
            <a:off x="1152525" y="692150"/>
            <a:ext cx="4554538" cy="3416300"/>
          </a:xfrm>
          <a:prstGeom prst="rect">
            <a:avLst/>
          </a:prstGeom>
          <a:solidFill>
            <a:srgbClr val="FFFFFF"/>
          </a:solidFill>
          <a:ln w="12700" cap="flat">
            <a:solidFill>
              <a:srgbClr val="000000"/>
            </a:solidFill>
            <a:miter lim="800000"/>
            <a:headEnd/>
            <a:tailEnd/>
          </a:ln>
        </p:spPr>
      </p:sp>
      <p:sp>
        <p:nvSpPr>
          <p:cNvPr id="773131" name="Rectangle 11"/>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66" tIns="46033" rIns="92066" bIns="46033"/>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99C62FC-2C24-4AAC-85C6-B5C7E53CD7B3}" type="slidenum">
              <a:rPr lang="en-US"/>
              <a:pPr/>
              <a:t>36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6000E98-91B2-4CAD-BF80-8F237D3DFBD0}" type="slidenum">
              <a:rPr lang="en-US"/>
              <a:pPr/>
              <a:t>11</a:t>
            </a:fld>
            <a:endParaRPr lang="en-US"/>
          </a:p>
        </p:txBody>
      </p:sp>
      <p:sp>
        <p:nvSpPr>
          <p:cNvPr id="77517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77517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3</a:t>
            </a:r>
          </a:p>
        </p:txBody>
      </p:sp>
      <p:sp>
        <p:nvSpPr>
          <p:cNvPr id="77517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77517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775174" name="Rectangle 6"/>
          <p:cNvSpPr>
            <a:spLocks noChangeArrowheads="1"/>
          </p:cNvSpPr>
          <p:nvPr/>
        </p:nvSpPr>
        <p:spPr bwMode="auto">
          <a:xfrm>
            <a:off x="3884613" y="0"/>
            <a:ext cx="2973387" cy="455613"/>
          </a:xfrm>
          <a:prstGeom prst="rect">
            <a:avLst/>
          </a:prstGeom>
          <a:noFill/>
          <a:ln w="9525">
            <a:noFill/>
            <a:miter lim="800000"/>
            <a:headEnd/>
            <a:tailEnd/>
          </a:ln>
          <a:effectLst/>
        </p:spPr>
        <p:txBody>
          <a:bodyPr wrap="none" anchor="ctr"/>
          <a:lstStyle/>
          <a:p>
            <a:endParaRPr lang="tr-TR"/>
          </a:p>
        </p:txBody>
      </p:sp>
      <p:sp>
        <p:nvSpPr>
          <p:cNvPr id="775175" name="Rectangle 7"/>
          <p:cNvSpPr>
            <a:spLocks noChangeArrowheads="1"/>
          </p:cNvSpPr>
          <p:nvPr/>
        </p:nvSpPr>
        <p:spPr bwMode="auto">
          <a:xfrm>
            <a:off x="3884613" y="8685213"/>
            <a:ext cx="2973387" cy="458787"/>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3</a:t>
            </a:r>
          </a:p>
        </p:txBody>
      </p:sp>
      <p:sp>
        <p:nvSpPr>
          <p:cNvPr id="775176" name="Rectangle 8"/>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tr-TR"/>
          </a:p>
        </p:txBody>
      </p:sp>
      <p:sp>
        <p:nvSpPr>
          <p:cNvPr id="775177" name="Rectangle 9"/>
          <p:cNvSpPr>
            <a:spLocks noChangeArrowheads="1"/>
          </p:cNvSpPr>
          <p:nvPr/>
        </p:nvSpPr>
        <p:spPr bwMode="auto">
          <a:xfrm>
            <a:off x="-1588" y="0"/>
            <a:ext cx="2971801" cy="455613"/>
          </a:xfrm>
          <a:prstGeom prst="rect">
            <a:avLst/>
          </a:prstGeom>
          <a:noFill/>
          <a:ln w="9525">
            <a:noFill/>
            <a:miter lim="800000"/>
            <a:headEnd/>
            <a:tailEnd/>
          </a:ln>
          <a:effectLst/>
        </p:spPr>
        <p:txBody>
          <a:bodyPr wrap="none" anchor="ctr"/>
          <a:lstStyle/>
          <a:p>
            <a:endParaRPr lang="tr-TR"/>
          </a:p>
        </p:txBody>
      </p:sp>
      <p:sp>
        <p:nvSpPr>
          <p:cNvPr id="775178" name="Rectangle 10"/>
          <p:cNvSpPr>
            <a:spLocks noGrp="1" noRot="1" noChangeAspect="1" noChangeArrowheads="1"/>
          </p:cNvSpPr>
          <p:nvPr>
            <p:ph type="sldImg"/>
          </p:nvPr>
        </p:nvSpPr>
        <p:spPr bwMode="auto">
          <a:xfrm>
            <a:off x="1152525" y="692150"/>
            <a:ext cx="4554538" cy="3416300"/>
          </a:xfrm>
          <a:prstGeom prst="rect">
            <a:avLst/>
          </a:prstGeom>
          <a:solidFill>
            <a:srgbClr val="FFFFFF"/>
          </a:solidFill>
          <a:ln w="12700" cap="flat">
            <a:solidFill>
              <a:srgbClr val="000000"/>
            </a:solidFill>
            <a:miter lim="800000"/>
            <a:headEnd/>
            <a:tailEnd/>
          </a:ln>
        </p:spPr>
      </p:sp>
      <p:sp>
        <p:nvSpPr>
          <p:cNvPr id="775179" name="Rectangle 11"/>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66" tIns="46033" rIns="92066" bIns="46033"/>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6CBA5CFA-BE7C-45C5-8C64-B904CDFE97D2}" type="slidenum">
              <a:rPr lang="en-US"/>
              <a:pPr/>
              <a:t>12</a:t>
            </a:fld>
            <a:endParaRPr lang="en-US"/>
          </a:p>
        </p:txBody>
      </p:sp>
      <p:sp>
        <p:nvSpPr>
          <p:cNvPr id="77721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77721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4</a:t>
            </a:r>
          </a:p>
        </p:txBody>
      </p:sp>
      <p:sp>
        <p:nvSpPr>
          <p:cNvPr id="77722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77722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777222" name="Rectangle 6"/>
          <p:cNvSpPr>
            <a:spLocks noChangeArrowheads="1"/>
          </p:cNvSpPr>
          <p:nvPr/>
        </p:nvSpPr>
        <p:spPr bwMode="auto">
          <a:xfrm>
            <a:off x="3884613" y="0"/>
            <a:ext cx="2973387" cy="455613"/>
          </a:xfrm>
          <a:prstGeom prst="rect">
            <a:avLst/>
          </a:prstGeom>
          <a:noFill/>
          <a:ln w="9525">
            <a:noFill/>
            <a:miter lim="800000"/>
            <a:headEnd/>
            <a:tailEnd/>
          </a:ln>
          <a:effectLst/>
        </p:spPr>
        <p:txBody>
          <a:bodyPr wrap="none" anchor="ctr"/>
          <a:lstStyle/>
          <a:p>
            <a:endParaRPr lang="tr-TR"/>
          </a:p>
        </p:txBody>
      </p:sp>
      <p:sp>
        <p:nvSpPr>
          <p:cNvPr id="777223" name="Rectangle 7"/>
          <p:cNvSpPr>
            <a:spLocks noChangeArrowheads="1"/>
          </p:cNvSpPr>
          <p:nvPr/>
        </p:nvSpPr>
        <p:spPr bwMode="auto">
          <a:xfrm>
            <a:off x="3884613" y="8685213"/>
            <a:ext cx="2973387" cy="458787"/>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4</a:t>
            </a:r>
          </a:p>
        </p:txBody>
      </p:sp>
      <p:sp>
        <p:nvSpPr>
          <p:cNvPr id="777224" name="Rectangle 8"/>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tr-TR"/>
          </a:p>
        </p:txBody>
      </p:sp>
      <p:sp>
        <p:nvSpPr>
          <p:cNvPr id="777225" name="Rectangle 9"/>
          <p:cNvSpPr>
            <a:spLocks noChangeArrowheads="1"/>
          </p:cNvSpPr>
          <p:nvPr/>
        </p:nvSpPr>
        <p:spPr bwMode="auto">
          <a:xfrm>
            <a:off x="-1588" y="0"/>
            <a:ext cx="2971801" cy="455613"/>
          </a:xfrm>
          <a:prstGeom prst="rect">
            <a:avLst/>
          </a:prstGeom>
          <a:noFill/>
          <a:ln w="9525">
            <a:noFill/>
            <a:miter lim="800000"/>
            <a:headEnd/>
            <a:tailEnd/>
          </a:ln>
          <a:effectLst/>
        </p:spPr>
        <p:txBody>
          <a:bodyPr wrap="none" anchor="ctr"/>
          <a:lstStyle/>
          <a:p>
            <a:endParaRPr lang="tr-TR"/>
          </a:p>
        </p:txBody>
      </p:sp>
      <p:sp>
        <p:nvSpPr>
          <p:cNvPr id="777226" name="Rectangle 10"/>
          <p:cNvSpPr>
            <a:spLocks noGrp="1" noRot="1" noChangeAspect="1" noChangeArrowheads="1"/>
          </p:cNvSpPr>
          <p:nvPr>
            <p:ph type="sldImg"/>
          </p:nvPr>
        </p:nvSpPr>
        <p:spPr bwMode="auto">
          <a:xfrm>
            <a:off x="1152525" y="692150"/>
            <a:ext cx="4554538" cy="3416300"/>
          </a:xfrm>
          <a:prstGeom prst="rect">
            <a:avLst/>
          </a:prstGeom>
          <a:solidFill>
            <a:srgbClr val="FFFFFF"/>
          </a:solidFill>
          <a:ln w="12700" cap="flat">
            <a:solidFill>
              <a:srgbClr val="000000"/>
            </a:solidFill>
            <a:miter lim="800000"/>
            <a:headEnd/>
            <a:tailEnd/>
          </a:ln>
        </p:spPr>
      </p:sp>
      <p:sp>
        <p:nvSpPr>
          <p:cNvPr id="777227" name="Rectangle 11"/>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66" tIns="46033" rIns="92066" bIns="46033"/>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ED78954C-BFAA-47B4-A280-CA4294A60036}" type="slidenum">
              <a:rPr lang="en-US"/>
              <a:pPr/>
              <a:t>14</a:t>
            </a:fld>
            <a:endParaRPr lang="en-US"/>
          </a:p>
        </p:txBody>
      </p:sp>
      <p:sp>
        <p:nvSpPr>
          <p:cNvPr id="77926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77926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5</a:t>
            </a:r>
          </a:p>
        </p:txBody>
      </p:sp>
      <p:sp>
        <p:nvSpPr>
          <p:cNvPr id="77926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77926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779270" name="Rectangle 6"/>
          <p:cNvSpPr>
            <a:spLocks noChangeArrowheads="1"/>
          </p:cNvSpPr>
          <p:nvPr/>
        </p:nvSpPr>
        <p:spPr bwMode="auto">
          <a:xfrm>
            <a:off x="3884613" y="0"/>
            <a:ext cx="2973387" cy="455613"/>
          </a:xfrm>
          <a:prstGeom prst="rect">
            <a:avLst/>
          </a:prstGeom>
          <a:noFill/>
          <a:ln w="9525">
            <a:noFill/>
            <a:miter lim="800000"/>
            <a:headEnd/>
            <a:tailEnd/>
          </a:ln>
          <a:effectLst/>
        </p:spPr>
        <p:txBody>
          <a:bodyPr wrap="none" anchor="ctr"/>
          <a:lstStyle/>
          <a:p>
            <a:endParaRPr lang="tr-TR"/>
          </a:p>
        </p:txBody>
      </p:sp>
      <p:sp>
        <p:nvSpPr>
          <p:cNvPr id="779271" name="Rectangle 7"/>
          <p:cNvSpPr>
            <a:spLocks noChangeArrowheads="1"/>
          </p:cNvSpPr>
          <p:nvPr/>
        </p:nvSpPr>
        <p:spPr bwMode="auto">
          <a:xfrm>
            <a:off x="3884613" y="8685213"/>
            <a:ext cx="2973387" cy="458787"/>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5</a:t>
            </a:r>
          </a:p>
        </p:txBody>
      </p:sp>
      <p:sp>
        <p:nvSpPr>
          <p:cNvPr id="779272" name="Rectangle 8"/>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tr-TR"/>
          </a:p>
        </p:txBody>
      </p:sp>
      <p:sp>
        <p:nvSpPr>
          <p:cNvPr id="779273" name="Rectangle 9"/>
          <p:cNvSpPr>
            <a:spLocks noChangeArrowheads="1"/>
          </p:cNvSpPr>
          <p:nvPr/>
        </p:nvSpPr>
        <p:spPr bwMode="auto">
          <a:xfrm>
            <a:off x="-1588" y="0"/>
            <a:ext cx="2971801" cy="455613"/>
          </a:xfrm>
          <a:prstGeom prst="rect">
            <a:avLst/>
          </a:prstGeom>
          <a:noFill/>
          <a:ln w="9525">
            <a:noFill/>
            <a:miter lim="800000"/>
            <a:headEnd/>
            <a:tailEnd/>
          </a:ln>
          <a:effectLst/>
        </p:spPr>
        <p:txBody>
          <a:bodyPr wrap="none" anchor="ctr"/>
          <a:lstStyle/>
          <a:p>
            <a:endParaRPr lang="tr-TR"/>
          </a:p>
        </p:txBody>
      </p:sp>
      <p:sp>
        <p:nvSpPr>
          <p:cNvPr id="779274" name="Rectangle 10"/>
          <p:cNvSpPr>
            <a:spLocks noGrp="1" noRot="1" noChangeAspect="1" noChangeArrowheads="1"/>
          </p:cNvSpPr>
          <p:nvPr>
            <p:ph type="sldImg"/>
          </p:nvPr>
        </p:nvSpPr>
        <p:spPr bwMode="auto">
          <a:xfrm>
            <a:off x="1152525" y="692150"/>
            <a:ext cx="4554538" cy="3416300"/>
          </a:xfrm>
          <a:prstGeom prst="rect">
            <a:avLst/>
          </a:prstGeom>
          <a:solidFill>
            <a:srgbClr val="FFFFFF"/>
          </a:solidFill>
          <a:ln w="12700" cap="flat">
            <a:solidFill>
              <a:srgbClr val="000000"/>
            </a:solidFill>
            <a:miter lim="800000"/>
            <a:headEnd/>
            <a:tailEnd/>
          </a:ln>
        </p:spPr>
      </p:sp>
      <p:sp>
        <p:nvSpPr>
          <p:cNvPr id="779275" name="Rectangle 11"/>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66" tIns="46033" rIns="92066" bIns="46033"/>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99C62FC-2C24-4AAC-85C6-B5C7E53CD7B3}" type="slidenum">
              <a:rPr lang="en-US"/>
              <a:pPr/>
              <a:t>15</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886CDEDB-4140-42A0-B80C-9E5AB29E60C3}" type="slidenum">
              <a:rPr lang="en-US"/>
              <a:pPr/>
              <a:t>16</a:t>
            </a:fld>
            <a:endParaRPr lang="en-US"/>
          </a:p>
        </p:txBody>
      </p:sp>
      <p:sp>
        <p:nvSpPr>
          <p:cNvPr id="78541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78541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14</a:t>
            </a:r>
          </a:p>
        </p:txBody>
      </p:sp>
      <p:sp>
        <p:nvSpPr>
          <p:cNvPr id="78541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78541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785414" name="Rectangle 6"/>
          <p:cNvSpPr>
            <a:spLocks noChangeArrowheads="1"/>
          </p:cNvSpPr>
          <p:nvPr/>
        </p:nvSpPr>
        <p:spPr bwMode="auto">
          <a:xfrm>
            <a:off x="3884613" y="0"/>
            <a:ext cx="2973387" cy="455613"/>
          </a:xfrm>
          <a:prstGeom prst="rect">
            <a:avLst/>
          </a:prstGeom>
          <a:noFill/>
          <a:ln w="9525">
            <a:noFill/>
            <a:miter lim="800000"/>
            <a:headEnd/>
            <a:tailEnd/>
          </a:ln>
          <a:effectLst/>
        </p:spPr>
        <p:txBody>
          <a:bodyPr wrap="none" anchor="ctr"/>
          <a:lstStyle/>
          <a:p>
            <a:endParaRPr lang="tr-TR"/>
          </a:p>
        </p:txBody>
      </p:sp>
      <p:sp>
        <p:nvSpPr>
          <p:cNvPr id="785415" name="Rectangle 7"/>
          <p:cNvSpPr>
            <a:spLocks noChangeArrowheads="1"/>
          </p:cNvSpPr>
          <p:nvPr/>
        </p:nvSpPr>
        <p:spPr bwMode="auto">
          <a:xfrm>
            <a:off x="3884613" y="8685213"/>
            <a:ext cx="2973387" cy="458787"/>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11</a:t>
            </a:r>
          </a:p>
        </p:txBody>
      </p:sp>
      <p:sp>
        <p:nvSpPr>
          <p:cNvPr id="785416" name="Rectangle 8"/>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tr-TR"/>
          </a:p>
        </p:txBody>
      </p:sp>
      <p:sp>
        <p:nvSpPr>
          <p:cNvPr id="785417" name="Rectangle 9"/>
          <p:cNvSpPr>
            <a:spLocks noChangeArrowheads="1"/>
          </p:cNvSpPr>
          <p:nvPr/>
        </p:nvSpPr>
        <p:spPr bwMode="auto">
          <a:xfrm>
            <a:off x="-1588" y="0"/>
            <a:ext cx="2971801" cy="455613"/>
          </a:xfrm>
          <a:prstGeom prst="rect">
            <a:avLst/>
          </a:prstGeom>
          <a:noFill/>
          <a:ln w="9525">
            <a:noFill/>
            <a:miter lim="800000"/>
            <a:headEnd/>
            <a:tailEnd/>
          </a:ln>
          <a:effectLst/>
        </p:spPr>
        <p:txBody>
          <a:bodyPr wrap="none" anchor="ctr"/>
          <a:lstStyle/>
          <a:p>
            <a:endParaRPr lang="tr-TR"/>
          </a:p>
        </p:txBody>
      </p:sp>
      <p:sp>
        <p:nvSpPr>
          <p:cNvPr id="785418" name="Rectangle 10"/>
          <p:cNvSpPr>
            <a:spLocks noGrp="1" noRot="1" noChangeAspect="1" noChangeArrowheads="1"/>
          </p:cNvSpPr>
          <p:nvPr>
            <p:ph type="sldImg"/>
          </p:nvPr>
        </p:nvSpPr>
        <p:spPr bwMode="auto">
          <a:xfrm>
            <a:off x="1152525" y="692150"/>
            <a:ext cx="4554538" cy="3416300"/>
          </a:xfrm>
          <a:prstGeom prst="rect">
            <a:avLst/>
          </a:prstGeom>
          <a:solidFill>
            <a:srgbClr val="FFFFFF"/>
          </a:solidFill>
          <a:ln w="12700" cap="flat">
            <a:solidFill>
              <a:srgbClr val="000000"/>
            </a:solidFill>
            <a:miter lim="800000"/>
            <a:headEnd/>
            <a:tailEnd/>
          </a:ln>
        </p:spPr>
      </p:sp>
      <p:sp>
        <p:nvSpPr>
          <p:cNvPr id="785419" name="Rectangle 11"/>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66" tIns="46033" rIns="92066" bIns="46033"/>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99C62FC-2C24-4AAC-85C6-B5C7E53CD7B3}" type="slidenum">
              <a:rPr lang="en-US"/>
              <a:pPr/>
              <a:t>19</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99C62FC-2C24-4AAC-85C6-B5C7E53CD7B3}" type="slidenum">
              <a:rPr lang="en-US"/>
              <a:pPr/>
              <a:t>27</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99C62FC-2C24-4AAC-85C6-B5C7E53CD7B3}" type="slidenum">
              <a:rPr lang="en-US"/>
              <a:pPr/>
              <a:t>28</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17" name="Footer Placeholder 16"/>
          <p:cNvSpPr>
            <a:spLocks noGrp="1"/>
          </p:cNvSpPr>
          <p:nvPr>
            <p:ph type="ftr" sz="quarter" idx="11"/>
          </p:nvPr>
        </p:nvSpPr>
        <p:spPr/>
        <p:txBody>
          <a:bodyPr/>
          <a:lstStyle/>
          <a:p>
            <a:endParaRPr lang="tr-T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382B52E-5CCF-4ECA-95E6-4CABAA600938}" type="slidenum">
              <a:rPr lang="tr-TR" smtClean="0"/>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82B52E-5CCF-4ECA-95E6-4CABAA600938}"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82B52E-5CCF-4ECA-95E6-4CABAA600938}"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82B52E-5CCF-4ECA-95E6-4CABAA600938}" type="slidenum">
              <a:rPr lang="tr-TR" smtClean="0"/>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5" name="Footer Placeholder 4"/>
          <p:cNvSpPr>
            <a:spLocks noGrp="1"/>
          </p:cNvSpPr>
          <p:nvPr>
            <p:ph type="ftr" sz="quarter" idx="11"/>
          </p:nvPr>
        </p:nvSpPr>
        <p:spPr>
          <a:xfrm>
            <a:off x="800100" y="6172200"/>
            <a:ext cx="4000500" cy="457200"/>
          </a:xfrm>
        </p:spPr>
        <p:txBody>
          <a:bodyPr/>
          <a:lstStyle/>
          <a:p>
            <a:endParaRPr lang="tr-T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382B52E-5CCF-4ECA-95E6-4CABAA600938}"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382B52E-5CCF-4ECA-95E6-4CABAA600938}" type="slidenum">
              <a:rPr lang="tr-TR" smtClean="0"/>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382B52E-5CCF-4ECA-95E6-4CABAA600938}" type="slidenum">
              <a:rPr lang="tr-TR" smtClean="0"/>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382B52E-5CCF-4ECA-95E6-4CABAA600938}"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382B52E-5CCF-4ECA-95E6-4CABAA600938}"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382B52E-5CCF-4ECA-95E6-4CABAA600938}" type="slidenum">
              <a:rPr lang="tr-TR" smtClean="0"/>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9333351-B5C6-4823-B73E-853A6B4C69F0}" type="datetimeFigureOut">
              <a:rPr lang="tr-TR" smtClean="0"/>
              <a:pPr/>
              <a:t>24.04.2023</a:t>
            </a:fld>
            <a:endParaRPr lang="tr-TR"/>
          </a:p>
        </p:txBody>
      </p:sp>
      <p:sp>
        <p:nvSpPr>
          <p:cNvPr id="6" name="Footer Placeholder 5"/>
          <p:cNvSpPr>
            <a:spLocks noGrp="1"/>
          </p:cNvSpPr>
          <p:nvPr>
            <p:ph type="ftr" sz="quarter" idx="11"/>
          </p:nvPr>
        </p:nvSpPr>
        <p:spPr>
          <a:xfrm>
            <a:off x="914400" y="6172200"/>
            <a:ext cx="3886200" cy="457200"/>
          </a:xfrm>
        </p:spPr>
        <p:txBody>
          <a:bodyPr/>
          <a:lstStyle/>
          <a:p>
            <a:endParaRPr lang="tr-TR"/>
          </a:p>
        </p:txBody>
      </p:sp>
      <p:sp>
        <p:nvSpPr>
          <p:cNvPr id="7" name="Slide Number Placeholder 6"/>
          <p:cNvSpPr>
            <a:spLocks noGrp="1"/>
          </p:cNvSpPr>
          <p:nvPr>
            <p:ph type="sldNum" sz="quarter" idx="12"/>
          </p:nvPr>
        </p:nvSpPr>
        <p:spPr>
          <a:xfrm>
            <a:off x="146304" y="6208776"/>
            <a:ext cx="457200" cy="457200"/>
          </a:xfrm>
        </p:spPr>
        <p:txBody>
          <a:bodyPr/>
          <a:lstStyle/>
          <a:p>
            <a:fld id="{3382B52E-5CCF-4ECA-95E6-4CABAA600938}" type="slidenum">
              <a:rPr lang="tr-TR" smtClean="0"/>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9333351-B5C6-4823-B73E-853A6B4C69F0}" type="datetimeFigureOut">
              <a:rPr lang="tr-TR" smtClean="0"/>
              <a:pPr/>
              <a:t>24.04.2023</a:t>
            </a:fld>
            <a:endParaRPr lang="tr-T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382B52E-5CCF-4ECA-95E6-4CABAA600938}"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igmchicago.org/igm-economic-experts-panel/poll-results?SurveyID=SV_br0IEq5a9E77NMV"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Lecture 15</a:t>
            </a:r>
          </a:p>
          <a:p>
            <a:r>
              <a:rPr lang="en-US" dirty="0"/>
              <a:t>April 24</a:t>
            </a:r>
            <a:endParaRPr lang="tr-TR" dirty="0"/>
          </a:p>
        </p:txBody>
      </p:sp>
      <p:sp>
        <p:nvSpPr>
          <p:cNvPr id="2" name="Title 1"/>
          <p:cNvSpPr>
            <a:spLocks noGrp="1"/>
          </p:cNvSpPr>
          <p:nvPr>
            <p:ph type="ctrTitle"/>
          </p:nvPr>
        </p:nvSpPr>
        <p:spPr/>
        <p:txBody>
          <a:bodyPr/>
          <a:lstStyle/>
          <a:p>
            <a:r>
              <a:t>Econ 100</a:t>
            </a:r>
            <a:br>
              <a:rPr/>
            </a:br>
            <a:r>
              <a:t>Principles of Economics</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7720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772100"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772101"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772104" name="Rectangle 8"/>
          <p:cNvSpPr>
            <a:spLocks noGrp="1" noChangeArrowheads="1"/>
          </p:cNvSpPr>
          <p:nvPr>
            <p:ph type="title"/>
          </p:nvPr>
        </p:nvSpPr>
        <p:spPr/>
        <p:txBody>
          <a:bodyPr>
            <a:normAutofit/>
          </a:bodyPr>
          <a:lstStyle/>
          <a:p>
            <a:endParaRPr lang="en-US" dirty="0"/>
          </a:p>
        </p:txBody>
      </p:sp>
      <p:sp>
        <p:nvSpPr>
          <p:cNvPr id="772105" name="Rectangle 9"/>
          <p:cNvSpPr>
            <a:spLocks noGrp="1" noChangeArrowheads="1"/>
          </p:cNvSpPr>
          <p:nvPr>
            <p:ph type="body" idx="1"/>
          </p:nvPr>
        </p:nvSpPr>
        <p:spPr/>
        <p:txBody>
          <a:bodyPr>
            <a:normAutofit/>
          </a:bodyPr>
          <a:lstStyle/>
          <a:p>
            <a:r>
              <a:rPr lang="en-US" sz="2400" dirty="0"/>
              <a:t>In a free market system, market forces (demand and supply) determine the equilibrium prices and the equilibrium quantities (produced and consumed) of goods and services.</a:t>
            </a:r>
          </a:p>
          <a:p>
            <a:r>
              <a:rPr lang="en-US" sz="2400" dirty="0"/>
              <a:t>The competitive equilibrium is efficient, but it may be true that not everyone is satisfied.</a:t>
            </a:r>
          </a:p>
        </p:txBody>
      </p:sp>
    </p:spTree>
    <p:extLst>
      <p:ext uri="{BB962C8B-B14F-4D97-AF65-F5344CB8AC3E}">
        <p14:creationId xmlns:p14="http://schemas.microsoft.com/office/powerpoint/2010/main" val="8465194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8" name="Rectangle 4"/>
          <p:cNvSpPr>
            <a:spLocks noGrp="1" noChangeArrowheads="1"/>
          </p:cNvSpPr>
          <p:nvPr>
            <p:ph type="title"/>
          </p:nvPr>
        </p:nvSpPr>
        <p:spPr/>
        <p:txBody>
          <a:bodyPr>
            <a:normAutofit/>
          </a:bodyPr>
          <a:lstStyle/>
          <a:p>
            <a:r>
              <a:rPr lang="en-US" sz="2800" dirty="0"/>
              <a:t>CONTROLS ON PRICES</a:t>
            </a:r>
          </a:p>
        </p:txBody>
      </p:sp>
      <p:sp>
        <p:nvSpPr>
          <p:cNvPr id="774149" name="Rectangle 5"/>
          <p:cNvSpPr>
            <a:spLocks noGrp="1" noChangeArrowheads="1"/>
          </p:cNvSpPr>
          <p:nvPr>
            <p:ph type="body" idx="1"/>
          </p:nvPr>
        </p:nvSpPr>
        <p:spPr/>
        <p:txBody>
          <a:bodyPr>
            <a:normAutofit/>
          </a:bodyPr>
          <a:lstStyle/>
          <a:p>
            <a:r>
              <a:rPr lang="en-US" sz="2400" dirty="0"/>
              <a:t>They are used when policymakers believe the market price is unfair to buyers or sellers.  </a:t>
            </a:r>
          </a:p>
          <a:p>
            <a:r>
              <a:rPr lang="en-US" sz="2400" dirty="0"/>
              <a:t>They take the form of government-created price ceilings and price floors. </a:t>
            </a:r>
          </a:p>
        </p:txBody>
      </p:sp>
    </p:spTree>
    <p:extLst>
      <p:ext uri="{BB962C8B-B14F-4D97-AF65-F5344CB8AC3E}">
        <p14:creationId xmlns:p14="http://schemas.microsoft.com/office/powerpoint/2010/main" val="35379037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6" name="Rectangle 4"/>
          <p:cNvSpPr>
            <a:spLocks noGrp="1" noChangeArrowheads="1"/>
          </p:cNvSpPr>
          <p:nvPr>
            <p:ph type="title"/>
          </p:nvPr>
        </p:nvSpPr>
        <p:spPr/>
        <p:txBody>
          <a:bodyPr>
            <a:normAutofit/>
          </a:bodyPr>
          <a:lstStyle/>
          <a:p>
            <a:r>
              <a:rPr lang="en-US" sz="2800" dirty="0"/>
              <a:t>CONTROLS ON PRICES</a:t>
            </a:r>
          </a:p>
        </p:txBody>
      </p:sp>
      <p:sp>
        <p:nvSpPr>
          <p:cNvPr id="776197" name="Rectangle 5"/>
          <p:cNvSpPr>
            <a:spLocks noGrp="1" noChangeArrowheads="1"/>
          </p:cNvSpPr>
          <p:nvPr>
            <p:ph type="body" idx="1"/>
          </p:nvPr>
        </p:nvSpPr>
        <p:spPr>
          <a:ln/>
        </p:spPr>
        <p:txBody>
          <a:bodyPr>
            <a:normAutofit/>
          </a:bodyPr>
          <a:lstStyle/>
          <a:p>
            <a:pPr marL="0" indent="0">
              <a:spcBef>
                <a:spcPts val="0"/>
              </a:spcBef>
              <a:spcAft>
                <a:spcPts val="1200"/>
              </a:spcAft>
              <a:buClr>
                <a:srgbClr val="000000"/>
              </a:buClr>
              <a:buNone/>
            </a:pPr>
            <a:r>
              <a:rPr lang="en-US" sz="2400" i="1" dirty="0">
                <a:solidFill>
                  <a:srgbClr val="25A9A6"/>
                </a:solidFill>
              </a:rPr>
              <a:t>Price Ceiling</a:t>
            </a:r>
            <a:r>
              <a:rPr lang="en-US" sz="2400" dirty="0">
                <a:solidFill>
                  <a:srgbClr val="000000"/>
                </a:solidFill>
              </a:rPr>
              <a:t> </a:t>
            </a:r>
            <a:endParaRPr lang="en-US" sz="2400" dirty="0"/>
          </a:p>
          <a:p>
            <a:pPr marL="0" lvl="1" indent="0">
              <a:spcBef>
                <a:spcPts val="0"/>
              </a:spcBef>
              <a:spcAft>
                <a:spcPts val="1200"/>
              </a:spcAft>
              <a:buNone/>
            </a:pPr>
            <a:r>
              <a:rPr lang="en-US" sz="2400" dirty="0"/>
              <a:t>A legal </a:t>
            </a:r>
            <a:r>
              <a:rPr lang="en-US" sz="2400" i="1" dirty="0"/>
              <a:t>maximum</a:t>
            </a:r>
            <a:r>
              <a:rPr lang="en-US" sz="2400" dirty="0"/>
              <a:t> on the price at which a good can be sold. 	 The market price cannot be higher than this legal maximum.	</a:t>
            </a:r>
          </a:p>
          <a:p>
            <a:pPr marL="0" indent="0">
              <a:spcBef>
                <a:spcPts val="0"/>
              </a:spcBef>
              <a:spcAft>
                <a:spcPts val="1200"/>
              </a:spcAft>
              <a:buClr>
                <a:schemeClr val="tx1"/>
              </a:buClr>
              <a:buNone/>
            </a:pPr>
            <a:r>
              <a:rPr lang="en-US" sz="2400" i="1" dirty="0">
                <a:solidFill>
                  <a:srgbClr val="25A9A6"/>
                </a:solidFill>
              </a:rPr>
              <a:t>Price Floor</a:t>
            </a:r>
            <a:endParaRPr lang="en-US" sz="2400" dirty="0"/>
          </a:p>
          <a:p>
            <a:pPr marL="0" lvl="1" indent="0">
              <a:spcBef>
                <a:spcPts val="0"/>
              </a:spcBef>
              <a:spcAft>
                <a:spcPts val="1200"/>
              </a:spcAft>
              <a:buNone/>
            </a:pPr>
            <a:r>
              <a:rPr lang="en-US" sz="2400" dirty="0"/>
              <a:t>A legal </a:t>
            </a:r>
            <a:r>
              <a:rPr lang="en-US" sz="2400" i="1" dirty="0"/>
              <a:t>minimum</a:t>
            </a:r>
            <a:r>
              <a:rPr lang="en-US" sz="2400" dirty="0"/>
              <a:t> on the price at which a good can be sold.	 The market price cannot be lower than this legal minimum.		</a:t>
            </a:r>
          </a:p>
        </p:txBody>
      </p:sp>
    </p:spTree>
    <p:extLst>
      <p:ext uri="{BB962C8B-B14F-4D97-AF65-F5344CB8AC3E}">
        <p14:creationId xmlns:p14="http://schemas.microsoft.com/office/powerpoint/2010/main" val="313865770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a:t>What is the effect of each of the following on the market where they are applied?</a:t>
            </a:r>
          </a:p>
          <a:p>
            <a:pPr marL="457200" indent="-457200">
              <a:spcBef>
                <a:spcPts val="0"/>
              </a:spcBef>
              <a:spcAft>
                <a:spcPts val="1200"/>
              </a:spcAft>
              <a:buFont typeface="+mj-lt"/>
              <a:buAutoNum type="arabicPeriod"/>
            </a:pPr>
            <a:r>
              <a:rPr lang="en-US" sz="2400" dirty="0"/>
              <a:t>A price floor of P = 0 TL in the market for good X</a:t>
            </a:r>
          </a:p>
          <a:p>
            <a:pPr marL="457200" indent="-457200">
              <a:spcBef>
                <a:spcPts val="0"/>
              </a:spcBef>
              <a:spcAft>
                <a:spcPts val="1200"/>
              </a:spcAft>
              <a:buFont typeface="+mj-lt"/>
              <a:buAutoNum type="arabicPeriod"/>
            </a:pPr>
            <a:r>
              <a:rPr lang="en-US" sz="2400" dirty="0"/>
              <a:t>A price ceiling of P = 0 TL in the market for good Y</a:t>
            </a:r>
            <a:endParaRPr lang="tr-TR" sz="2400" dirty="0"/>
          </a:p>
        </p:txBody>
      </p:sp>
    </p:spTree>
    <p:extLst>
      <p:ext uri="{BB962C8B-B14F-4D97-AF65-F5344CB8AC3E}">
        <p14:creationId xmlns:p14="http://schemas.microsoft.com/office/powerpoint/2010/main" val="55227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6" name="Rectangle 6"/>
          <p:cNvSpPr>
            <a:spLocks noGrp="1" noChangeArrowheads="1"/>
          </p:cNvSpPr>
          <p:nvPr>
            <p:ph type="title"/>
          </p:nvPr>
        </p:nvSpPr>
        <p:spPr/>
        <p:txBody>
          <a:bodyPr>
            <a:normAutofit/>
          </a:bodyPr>
          <a:lstStyle/>
          <a:p>
            <a:r>
              <a:rPr lang="en-US" sz="2800" dirty="0"/>
              <a:t>How Price Ceilings Affect Market Outcomes</a:t>
            </a:r>
          </a:p>
        </p:txBody>
      </p:sp>
      <p:sp>
        <p:nvSpPr>
          <p:cNvPr id="778247" name="Rectangle 7"/>
          <p:cNvSpPr>
            <a:spLocks noGrp="1" noChangeArrowheads="1"/>
          </p:cNvSpPr>
          <p:nvPr>
            <p:ph type="body" idx="1"/>
          </p:nvPr>
        </p:nvSpPr>
        <p:spPr/>
        <p:txBody>
          <a:bodyPr>
            <a:normAutofit/>
          </a:bodyPr>
          <a:lstStyle/>
          <a:p>
            <a:pPr marL="0" lvl="1" indent="0">
              <a:spcBef>
                <a:spcPts val="0"/>
              </a:spcBef>
              <a:spcAft>
                <a:spcPts val="1200"/>
              </a:spcAft>
              <a:buNone/>
            </a:pPr>
            <a:r>
              <a:rPr lang="en-US" sz="2400" dirty="0"/>
              <a:t>To be effective the price ceiling must be </a:t>
            </a:r>
            <a:r>
              <a:rPr lang="en-US" sz="2400" i="1" dirty="0"/>
              <a:t>below</a:t>
            </a:r>
            <a:r>
              <a:rPr lang="en-US" sz="2400" dirty="0"/>
              <a:t> the equilibrium price.</a:t>
            </a:r>
          </a:p>
        </p:txBody>
      </p:sp>
    </p:spTree>
    <p:extLst>
      <p:ext uri="{BB962C8B-B14F-4D97-AF65-F5344CB8AC3E}">
        <p14:creationId xmlns:p14="http://schemas.microsoft.com/office/powerpoint/2010/main" val="14055249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l="13825" r="23502"/>
          <a:stretch>
            <a:fillRect/>
          </a:stretch>
        </p:blipFill>
        <p:spPr bwMode="auto">
          <a:xfrm>
            <a:off x="5724128" y="4787627"/>
            <a:ext cx="360040" cy="779859"/>
          </a:xfrm>
          <a:prstGeom prst="rect">
            <a:avLst/>
          </a:prstGeom>
          <a:noFill/>
          <a:ln w="9525">
            <a:noFill/>
            <a:miter lim="800000"/>
            <a:headEnd/>
            <a:tailEnd/>
          </a:ln>
        </p:spPr>
      </p:pic>
      <p:sp>
        <p:nvSpPr>
          <p:cNvPr id="19460" name="Rectangle 4"/>
          <p:cNvSpPr>
            <a:spLocks noGrp="1" noChangeArrowheads="1"/>
          </p:cNvSpPr>
          <p:nvPr>
            <p:ph type="title"/>
          </p:nvPr>
        </p:nvSpPr>
        <p:spPr>
          <a:xfrm>
            <a:off x="457200" y="44624"/>
            <a:ext cx="8229600" cy="1143000"/>
          </a:xfrm>
        </p:spPr>
        <p:txBody>
          <a:bodyPr>
            <a:noAutofit/>
          </a:bodyPr>
          <a:lstStyle/>
          <a:p>
            <a:pPr eaLnBrk="1" hangingPunct="1"/>
            <a:r>
              <a:rPr lang="en-US" sz="2800" dirty="0"/>
              <a:t>The equilibrium with the maximum price (price ceiling)</a:t>
            </a:r>
          </a:p>
        </p:txBody>
      </p:sp>
      <p:grpSp>
        <p:nvGrpSpPr>
          <p:cNvPr id="2" name="Group 5"/>
          <p:cNvGrpSpPr>
            <a:grpSpLocks/>
          </p:cNvGrpSpPr>
          <p:nvPr/>
        </p:nvGrpSpPr>
        <p:grpSpPr bwMode="auto">
          <a:xfrm>
            <a:off x="1371600" y="2286000"/>
            <a:ext cx="6705600" cy="3965575"/>
            <a:chOff x="864" y="1440"/>
            <a:chExt cx="4224" cy="2498"/>
          </a:xfrm>
        </p:grpSpPr>
        <p:sp>
          <p:nvSpPr>
            <p:cNvPr id="11300" name="Line 6"/>
            <p:cNvSpPr>
              <a:spLocks noChangeShapeType="1"/>
            </p:cNvSpPr>
            <p:nvPr/>
          </p:nvSpPr>
          <p:spPr bwMode="auto">
            <a:xfrm>
              <a:off x="1488" y="1536"/>
              <a:ext cx="0" cy="2112"/>
            </a:xfrm>
            <a:prstGeom prst="line">
              <a:avLst/>
            </a:prstGeom>
            <a:noFill/>
            <a:ln w="28575">
              <a:solidFill>
                <a:schemeClr val="tx1"/>
              </a:solidFill>
              <a:round/>
              <a:headEnd/>
              <a:tailEnd/>
            </a:ln>
          </p:spPr>
          <p:txBody>
            <a:bodyPr wrap="none" anchor="ctr"/>
            <a:lstStyle/>
            <a:p>
              <a:endParaRPr lang="tr-TR" sz="1600"/>
            </a:p>
          </p:txBody>
        </p:sp>
        <p:sp>
          <p:nvSpPr>
            <p:cNvPr id="11301" name="Line 7"/>
            <p:cNvSpPr>
              <a:spLocks noChangeShapeType="1"/>
            </p:cNvSpPr>
            <p:nvPr/>
          </p:nvSpPr>
          <p:spPr bwMode="auto">
            <a:xfrm>
              <a:off x="1488" y="3657"/>
              <a:ext cx="2880" cy="0"/>
            </a:xfrm>
            <a:prstGeom prst="line">
              <a:avLst/>
            </a:prstGeom>
            <a:noFill/>
            <a:ln w="28575">
              <a:solidFill>
                <a:schemeClr val="tx1"/>
              </a:solidFill>
              <a:round/>
              <a:headEnd/>
              <a:tailEnd/>
            </a:ln>
          </p:spPr>
          <p:txBody>
            <a:bodyPr wrap="none" anchor="ctr"/>
            <a:lstStyle/>
            <a:p>
              <a:endParaRPr lang="tr-TR" sz="1600"/>
            </a:p>
          </p:txBody>
        </p:sp>
        <p:sp>
          <p:nvSpPr>
            <p:cNvPr id="11302" name="Text Box 8"/>
            <p:cNvSpPr txBox="1">
              <a:spLocks noChangeArrowheads="1"/>
            </p:cNvSpPr>
            <p:nvPr/>
          </p:nvSpPr>
          <p:spPr bwMode="auto">
            <a:xfrm>
              <a:off x="864" y="1440"/>
              <a:ext cx="720" cy="194"/>
            </a:xfrm>
            <a:prstGeom prst="rect">
              <a:avLst/>
            </a:prstGeom>
            <a:noFill/>
            <a:ln w="9525">
              <a:noFill/>
              <a:miter lim="800000"/>
              <a:headEnd/>
              <a:tailEnd/>
            </a:ln>
          </p:spPr>
          <p:txBody>
            <a:bodyPr>
              <a:spAutoFit/>
            </a:bodyPr>
            <a:lstStyle/>
            <a:p>
              <a:pPr>
                <a:spcBef>
                  <a:spcPct val="50000"/>
                </a:spcBef>
              </a:pPr>
              <a:r>
                <a:rPr lang="en-US" sz="1400" dirty="0"/>
                <a:t>Price</a:t>
              </a:r>
            </a:p>
          </p:txBody>
        </p:sp>
        <p:sp>
          <p:nvSpPr>
            <p:cNvPr id="11303" name="Text Box 9"/>
            <p:cNvSpPr txBox="1">
              <a:spLocks noChangeArrowheads="1"/>
            </p:cNvSpPr>
            <p:nvPr/>
          </p:nvSpPr>
          <p:spPr bwMode="auto">
            <a:xfrm>
              <a:off x="4032" y="3744"/>
              <a:ext cx="1056" cy="194"/>
            </a:xfrm>
            <a:prstGeom prst="rect">
              <a:avLst/>
            </a:prstGeom>
            <a:noFill/>
            <a:ln w="9525">
              <a:noFill/>
              <a:miter lim="800000"/>
              <a:headEnd/>
              <a:tailEnd/>
            </a:ln>
          </p:spPr>
          <p:txBody>
            <a:bodyPr>
              <a:spAutoFit/>
            </a:bodyPr>
            <a:lstStyle/>
            <a:p>
              <a:pPr>
                <a:spcBef>
                  <a:spcPct val="50000"/>
                </a:spcBef>
              </a:pPr>
              <a:r>
                <a:rPr lang="en-US" sz="1400"/>
                <a:t>Quantity</a:t>
              </a:r>
            </a:p>
          </p:txBody>
        </p:sp>
      </p:grpSp>
      <p:sp>
        <p:nvSpPr>
          <p:cNvPr id="11270" name="Line 11"/>
          <p:cNvSpPr>
            <a:spLocks noChangeShapeType="1"/>
          </p:cNvSpPr>
          <p:nvPr/>
        </p:nvSpPr>
        <p:spPr bwMode="auto">
          <a:xfrm>
            <a:off x="4495800" y="4259188"/>
            <a:ext cx="0" cy="1524000"/>
          </a:xfrm>
          <a:prstGeom prst="line">
            <a:avLst/>
          </a:prstGeom>
          <a:noFill/>
          <a:ln w="19050">
            <a:solidFill>
              <a:schemeClr val="tx1"/>
            </a:solidFill>
            <a:prstDash val="sysDot"/>
            <a:round/>
            <a:headEnd/>
            <a:tailEnd/>
          </a:ln>
        </p:spPr>
        <p:txBody>
          <a:bodyPr wrap="none" anchor="ctr"/>
          <a:lstStyle/>
          <a:p>
            <a:endParaRPr lang="tr-TR" sz="2000"/>
          </a:p>
        </p:txBody>
      </p:sp>
      <p:sp>
        <p:nvSpPr>
          <p:cNvPr id="11271" name="Text Box 12"/>
          <p:cNvSpPr txBox="1">
            <a:spLocks noChangeArrowheads="1"/>
          </p:cNvSpPr>
          <p:nvPr/>
        </p:nvSpPr>
        <p:spPr bwMode="auto">
          <a:xfrm>
            <a:off x="1905000" y="4114800"/>
            <a:ext cx="457200" cy="338554"/>
          </a:xfrm>
          <a:prstGeom prst="rect">
            <a:avLst/>
          </a:prstGeom>
          <a:noFill/>
          <a:ln w="9525">
            <a:noFill/>
            <a:miter lim="800000"/>
            <a:headEnd/>
            <a:tailEnd/>
          </a:ln>
        </p:spPr>
        <p:txBody>
          <a:bodyPr>
            <a:spAutoFit/>
          </a:bodyPr>
          <a:lstStyle/>
          <a:p>
            <a:pPr>
              <a:spcBef>
                <a:spcPct val="50000"/>
              </a:spcBef>
            </a:pPr>
            <a:r>
              <a:rPr lang="en-US" sz="1600"/>
              <a:t>P</a:t>
            </a:r>
            <a:r>
              <a:rPr lang="en-US" sz="1600" baseline="-25000"/>
              <a:t>o</a:t>
            </a:r>
            <a:endParaRPr lang="en-US" sz="1600"/>
          </a:p>
        </p:txBody>
      </p:sp>
      <p:sp>
        <p:nvSpPr>
          <p:cNvPr id="11272" name="Text Box 13"/>
          <p:cNvSpPr txBox="1">
            <a:spLocks noChangeArrowheads="1"/>
          </p:cNvSpPr>
          <p:nvPr/>
        </p:nvSpPr>
        <p:spPr bwMode="auto">
          <a:xfrm>
            <a:off x="4267200" y="5867400"/>
            <a:ext cx="533400" cy="338554"/>
          </a:xfrm>
          <a:prstGeom prst="rect">
            <a:avLst/>
          </a:prstGeom>
          <a:noFill/>
          <a:ln w="9525">
            <a:noFill/>
            <a:miter lim="800000"/>
            <a:headEnd/>
            <a:tailEnd/>
          </a:ln>
        </p:spPr>
        <p:txBody>
          <a:bodyPr>
            <a:spAutoFit/>
          </a:bodyPr>
          <a:lstStyle/>
          <a:p>
            <a:pPr>
              <a:spcBef>
                <a:spcPct val="50000"/>
              </a:spcBef>
            </a:pPr>
            <a:r>
              <a:rPr lang="en-US" sz="1600" dirty="0" err="1"/>
              <a:t>Q</a:t>
            </a:r>
            <a:r>
              <a:rPr lang="en-US" sz="1600" baseline="-25000" dirty="0" err="1"/>
              <a:t>o</a:t>
            </a:r>
            <a:endParaRPr lang="en-US" sz="1600" dirty="0"/>
          </a:p>
        </p:txBody>
      </p:sp>
      <p:sp>
        <p:nvSpPr>
          <p:cNvPr id="11273" name="Text Box 15"/>
          <p:cNvSpPr txBox="1">
            <a:spLocks noChangeArrowheads="1"/>
          </p:cNvSpPr>
          <p:nvPr/>
        </p:nvSpPr>
        <p:spPr bwMode="auto">
          <a:xfrm>
            <a:off x="6781800" y="2743200"/>
            <a:ext cx="457200" cy="369332"/>
          </a:xfrm>
          <a:prstGeom prst="rect">
            <a:avLst/>
          </a:prstGeom>
          <a:noFill/>
          <a:ln w="9525">
            <a:noFill/>
            <a:miter lim="800000"/>
            <a:headEnd/>
            <a:tailEnd/>
          </a:ln>
        </p:spPr>
        <p:txBody>
          <a:bodyPr>
            <a:spAutoFit/>
          </a:bodyPr>
          <a:lstStyle/>
          <a:p>
            <a:pPr>
              <a:spcBef>
                <a:spcPct val="50000"/>
              </a:spcBef>
            </a:pPr>
            <a:r>
              <a:rPr lang="en-US"/>
              <a:t>S</a:t>
            </a:r>
          </a:p>
        </p:txBody>
      </p:sp>
      <p:sp>
        <p:nvSpPr>
          <p:cNvPr id="11274" name="Text Box 21"/>
          <p:cNvSpPr txBox="1">
            <a:spLocks noChangeArrowheads="1"/>
          </p:cNvSpPr>
          <p:nvPr/>
        </p:nvSpPr>
        <p:spPr bwMode="auto">
          <a:xfrm>
            <a:off x="6705600" y="5257800"/>
            <a:ext cx="609600" cy="338554"/>
          </a:xfrm>
          <a:prstGeom prst="rect">
            <a:avLst/>
          </a:prstGeom>
          <a:noFill/>
          <a:ln w="9525">
            <a:noFill/>
            <a:miter lim="800000"/>
            <a:headEnd/>
            <a:tailEnd/>
          </a:ln>
        </p:spPr>
        <p:txBody>
          <a:bodyPr>
            <a:spAutoFit/>
          </a:bodyPr>
          <a:lstStyle/>
          <a:p>
            <a:pPr>
              <a:spcBef>
                <a:spcPct val="50000"/>
              </a:spcBef>
            </a:pPr>
            <a:r>
              <a:rPr lang="en-US" sz="1600"/>
              <a:t>D</a:t>
            </a:r>
          </a:p>
        </p:txBody>
      </p:sp>
      <p:sp>
        <p:nvSpPr>
          <p:cNvPr id="19481" name="Line 25"/>
          <p:cNvSpPr>
            <a:spLocks noChangeShapeType="1"/>
          </p:cNvSpPr>
          <p:nvPr/>
        </p:nvSpPr>
        <p:spPr bwMode="auto">
          <a:xfrm flipH="1">
            <a:off x="2362200" y="4778102"/>
            <a:ext cx="1143000" cy="0"/>
          </a:xfrm>
          <a:prstGeom prst="line">
            <a:avLst/>
          </a:prstGeom>
          <a:noFill/>
          <a:ln w="19050">
            <a:solidFill>
              <a:schemeClr val="tx1"/>
            </a:solidFill>
            <a:prstDash val="sysDot"/>
            <a:round/>
            <a:headEnd/>
            <a:tailEnd/>
          </a:ln>
        </p:spPr>
        <p:txBody>
          <a:bodyPr wrap="none" anchor="ctr"/>
          <a:lstStyle/>
          <a:p>
            <a:endParaRPr lang="tr-TR" sz="2000"/>
          </a:p>
        </p:txBody>
      </p:sp>
      <p:sp>
        <p:nvSpPr>
          <p:cNvPr id="19484" name="Text Box 28"/>
          <p:cNvSpPr txBox="1">
            <a:spLocks noChangeArrowheads="1"/>
          </p:cNvSpPr>
          <p:nvPr/>
        </p:nvSpPr>
        <p:spPr bwMode="auto">
          <a:xfrm>
            <a:off x="3352800" y="5867400"/>
            <a:ext cx="533400" cy="338554"/>
          </a:xfrm>
          <a:prstGeom prst="rect">
            <a:avLst/>
          </a:prstGeom>
          <a:noFill/>
          <a:ln w="9525">
            <a:noFill/>
            <a:miter lim="800000"/>
            <a:headEnd/>
            <a:tailEnd/>
          </a:ln>
        </p:spPr>
        <p:txBody>
          <a:bodyPr>
            <a:spAutoFit/>
          </a:bodyPr>
          <a:lstStyle/>
          <a:p>
            <a:pPr>
              <a:spcBef>
                <a:spcPct val="50000"/>
              </a:spcBef>
            </a:pPr>
            <a:r>
              <a:rPr lang="en-US" sz="1600" dirty="0"/>
              <a:t>Q</a:t>
            </a:r>
            <a:r>
              <a:rPr lang="en-US" sz="1600" baseline="-25000" dirty="0"/>
              <a:t>S</a:t>
            </a:r>
            <a:endParaRPr lang="en-US" sz="1600" dirty="0"/>
          </a:p>
        </p:txBody>
      </p:sp>
      <p:sp>
        <p:nvSpPr>
          <p:cNvPr id="19485" name="Text Box 29"/>
          <p:cNvSpPr txBox="1">
            <a:spLocks noChangeArrowheads="1"/>
          </p:cNvSpPr>
          <p:nvPr/>
        </p:nvSpPr>
        <p:spPr bwMode="auto">
          <a:xfrm>
            <a:off x="107504" y="4602614"/>
            <a:ext cx="2232248" cy="338554"/>
          </a:xfrm>
          <a:prstGeom prst="rect">
            <a:avLst/>
          </a:prstGeom>
          <a:noFill/>
          <a:ln w="9525">
            <a:noFill/>
            <a:miter lim="800000"/>
            <a:headEnd/>
            <a:tailEnd/>
          </a:ln>
        </p:spPr>
        <p:txBody>
          <a:bodyPr wrap="square">
            <a:spAutoFit/>
          </a:bodyPr>
          <a:lstStyle/>
          <a:p>
            <a:pPr>
              <a:spcBef>
                <a:spcPct val="50000"/>
              </a:spcBef>
            </a:pPr>
            <a:r>
              <a:rPr lang="en-US" sz="1600" dirty="0"/>
              <a:t>The maximum price at P</a:t>
            </a:r>
            <a:r>
              <a:rPr lang="en-US" sz="1600" baseline="-25000" dirty="0"/>
              <a:t>L</a:t>
            </a:r>
            <a:endParaRPr lang="en-US" sz="1600" dirty="0"/>
          </a:p>
        </p:txBody>
      </p:sp>
      <p:sp>
        <p:nvSpPr>
          <p:cNvPr id="11282" name="Line 18"/>
          <p:cNvSpPr>
            <a:spLocks noChangeShapeType="1"/>
          </p:cNvSpPr>
          <p:nvPr/>
        </p:nvSpPr>
        <p:spPr bwMode="auto">
          <a:xfrm>
            <a:off x="2362200" y="3124200"/>
            <a:ext cx="4267200" cy="2286000"/>
          </a:xfrm>
          <a:prstGeom prst="line">
            <a:avLst/>
          </a:prstGeom>
          <a:noFill/>
          <a:ln w="28575">
            <a:solidFill>
              <a:srgbClr val="0000FF"/>
            </a:solidFill>
            <a:round/>
            <a:headEnd/>
            <a:tailEnd/>
          </a:ln>
        </p:spPr>
        <p:txBody>
          <a:bodyPr wrap="none" anchor="ctr"/>
          <a:lstStyle/>
          <a:p>
            <a:endParaRPr lang="tr-TR"/>
          </a:p>
        </p:txBody>
      </p:sp>
      <p:sp>
        <p:nvSpPr>
          <p:cNvPr id="11283" name="Line 10"/>
          <p:cNvSpPr>
            <a:spLocks noChangeShapeType="1"/>
          </p:cNvSpPr>
          <p:nvPr/>
        </p:nvSpPr>
        <p:spPr bwMode="auto">
          <a:xfrm>
            <a:off x="2362200" y="4267200"/>
            <a:ext cx="2133600" cy="0"/>
          </a:xfrm>
          <a:prstGeom prst="line">
            <a:avLst/>
          </a:prstGeom>
          <a:noFill/>
          <a:ln w="19050">
            <a:solidFill>
              <a:schemeClr val="tx1"/>
            </a:solidFill>
            <a:prstDash val="sysDot"/>
            <a:round/>
            <a:headEnd/>
            <a:tailEnd/>
          </a:ln>
        </p:spPr>
        <p:txBody>
          <a:bodyPr wrap="none" anchor="ctr"/>
          <a:lstStyle/>
          <a:p>
            <a:endParaRPr lang="tr-TR" sz="2000"/>
          </a:p>
        </p:txBody>
      </p:sp>
      <p:sp>
        <p:nvSpPr>
          <p:cNvPr id="19478" name="Line 22"/>
          <p:cNvSpPr>
            <a:spLocks noChangeShapeType="1"/>
          </p:cNvSpPr>
          <p:nvPr/>
        </p:nvSpPr>
        <p:spPr bwMode="auto">
          <a:xfrm>
            <a:off x="3505200" y="4761296"/>
            <a:ext cx="0" cy="1044000"/>
          </a:xfrm>
          <a:prstGeom prst="line">
            <a:avLst/>
          </a:prstGeom>
          <a:noFill/>
          <a:ln w="19050">
            <a:solidFill>
              <a:schemeClr val="tx1"/>
            </a:solidFill>
            <a:prstDash val="sysDot"/>
            <a:round/>
            <a:headEnd/>
            <a:tailEnd/>
          </a:ln>
        </p:spPr>
        <p:txBody>
          <a:bodyPr wrap="none" anchor="ctr"/>
          <a:lstStyle/>
          <a:p>
            <a:endParaRPr lang="tr-TR" sz="2000"/>
          </a:p>
        </p:txBody>
      </p:sp>
      <p:sp>
        <p:nvSpPr>
          <p:cNvPr id="11285" name="Line 14"/>
          <p:cNvSpPr>
            <a:spLocks noChangeShapeType="1"/>
          </p:cNvSpPr>
          <p:nvPr/>
        </p:nvSpPr>
        <p:spPr bwMode="auto">
          <a:xfrm flipV="1">
            <a:off x="2362200" y="3048000"/>
            <a:ext cx="4419600" cy="2286000"/>
          </a:xfrm>
          <a:prstGeom prst="line">
            <a:avLst/>
          </a:prstGeom>
          <a:noFill/>
          <a:ln w="28575">
            <a:solidFill>
              <a:srgbClr val="FF0000"/>
            </a:solidFill>
            <a:round/>
            <a:headEnd/>
            <a:tailEnd/>
          </a:ln>
        </p:spPr>
        <p:txBody>
          <a:bodyPr wrap="none" anchor="ctr"/>
          <a:lstStyle/>
          <a:p>
            <a:endParaRPr lang="tr-TR"/>
          </a:p>
        </p:txBody>
      </p:sp>
      <p:sp>
        <p:nvSpPr>
          <p:cNvPr id="40" name="Line 25"/>
          <p:cNvSpPr>
            <a:spLocks noChangeShapeType="1"/>
          </p:cNvSpPr>
          <p:nvPr/>
        </p:nvSpPr>
        <p:spPr bwMode="auto">
          <a:xfrm flipH="1">
            <a:off x="3525788" y="4776961"/>
            <a:ext cx="1836000" cy="0"/>
          </a:xfrm>
          <a:prstGeom prst="line">
            <a:avLst/>
          </a:prstGeom>
          <a:noFill/>
          <a:ln w="19050">
            <a:solidFill>
              <a:schemeClr val="tx1"/>
            </a:solidFill>
            <a:prstDash val="sysDot"/>
            <a:round/>
            <a:headEnd/>
            <a:tailEnd/>
          </a:ln>
        </p:spPr>
        <p:txBody>
          <a:bodyPr wrap="none" anchor="ctr"/>
          <a:lstStyle/>
          <a:p>
            <a:endParaRPr lang="tr-TR" sz="2000"/>
          </a:p>
        </p:txBody>
      </p:sp>
      <p:sp>
        <p:nvSpPr>
          <p:cNvPr id="41" name="Line 22"/>
          <p:cNvSpPr>
            <a:spLocks noChangeShapeType="1"/>
          </p:cNvSpPr>
          <p:nvPr/>
        </p:nvSpPr>
        <p:spPr bwMode="auto">
          <a:xfrm>
            <a:off x="5386184" y="4779932"/>
            <a:ext cx="0" cy="1044000"/>
          </a:xfrm>
          <a:prstGeom prst="line">
            <a:avLst/>
          </a:prstGeom>
          <a:noFill/>
          <a:ln w="19050">
            <a:solidFill>
              <a:schemeClr val="tx1"/>
            </a:solidFill>
            <a:prstDash val="sysDot"/>
            <a:round/>
            <a:headEnd/>
            <a:tailEnd/>
          </a:ln>
        </p:spPr>
        <p:txBody>
          <a:bodyPr wrap="none" anchor="ctr"/>
          <a:lstStyle/>
          <a:p>
            <a:endParaRPr lang="tr-TR" sz="2000"/>
          </a:p>
        </p:txBody>
      </p:sp>
      <p:sp>
        <p:nvSpPr>
          <p:cNvPr id="42" name="Text Box 28"/>
          <p:cNvSpPr txBox="1">
            <a:spLocks noChangeArrowheads="1"/>
          </p:cNvSpPr>
          <p:nvPr/>
        </p:nvSpPr>
        <p:spPr bwMode="auto">
          <a:xfrm>
            <a:off x="5148064" y="5805264"/>
            <a:ext cx="533400" cy="338554"/>
          </a:xfrm>
          <a:prstGeom prst="rect">
            <a:avLst/>
          </a:prstGeom>
          <a:noFill/>
          <a:ln w="9525">
            <a:noFill/>
            <a:miter lim="800000"/>
            <a:headEnd/>
            <a:tailEnd/>
          </a:ln>
        </p:spPr>
        <p:txBody>
          <a:bodyPr>
            <a:spAutoFit/>
          </a:bodyPr>
          <a:lstStyle/>
          <a:p>
            <a:pPr>
              <a:spcBef>
                <a:spcPct val="50000"/>
              </a:spcBef>
            </a:pPr>
            <a:r>
              <a:rPr lang="en-US" sz="1600" dirty="0"/>
              <a:t>  Q</a:t>
            </a:r>
            <a:r>
              <a:rPr lang="en-US" sz="1600" baseline="-25000" dirty="0"/>
              <a:t>D</a:t>
            </a:r>
            <a:endParaRPr lang="en-US" sz="1600" dirty="0"/>
          </a:p>
        </p:txBody>
      </p:sp>
      <p:sp>
        <p:nvSpPr>
          <p:cNvPr id="24" name="Line 25"/>
          <p:cNvSpPr>
            <a:spLocks noChangeShapeType="1"/>
          </p:cNvSpPr>
          <p:nvPr/>
        </p:nvSpPr>
        <p:spPr bwMode="auto">
          <a:xfrm flipH="1">
            <a:off x="2267744" y="4787627"/>
            <a:ext cx="3744000" cy="0"/>
          </a:xfrm>
          <a:prstGeom prst="line">
            <a:avLst/>
          </a:prstGeom>
          <a:noFill/>
          <a:ln w="38100">
            <a:solidFill>
              <a:srgbClr val="00B050"/>
            </a:solidFill>
            <a:prstDash val="solid"/>
            <a:round/>
            <a:headEnd/>
            <a:tailEnd/>
          </a:ln>
        </p:spPr>
        <p:txBody>
          <a:bodyPr wrap="none" anchor="ctr"/>
          <a:lstStyle/>
          <a:p>
            <a:endParaRPr lang="tr-TR" sz="2000"/>
          </a:p>
        </p:txBody>
      </p:sp>
      <p:sp>
        <p:nvSpPr>
          <p:cNvPr id="25" name="Rectangle 24"/>
          <p:cNvSpPr/>
          <p:nvPr/>
        </p:nvSpPr>
        <p:spPr>
          <a:xfrm>
            <a:off x="755576" y="1444714"/>
            <a:ext cx="7920880" cy="400110"/>
          </a:xfrm>
          <a:prstGeom prst="rect">
            <a:avLst/>
          </a:prstGeom>
          <a:solidFill>
            <a:srgbClr val="FFFFCC">
              <a:alpha val="49804"/>
            </a:srgbClr>
          </a:solidFill>
        </p:spPr>
        <p:txBody>
          <a:bodyPr wrap="square">
            <a:spAutoFit/>
          </a:bodyPr>
          <a:lstStyle/>
          <a:p>
            <a:r>
              <a:rPr lang="en-US" sz="2000" dirty="0">
                <a:solidFill>
                  <a:srgbClr val="00B0F0"/>
                </a:solidFill>
              </a:rPr>
              <a:t>With the maximum price at P</a:t>
            </a:r>
            <a:r>
              <a:rPr lang="en-US" sz="2000" baseline="-25000" dirty="0">
                <a:solidFill>
                  <a:srgbClr val="00B0F0"/>
                </a:solidFill>
              </a:rPr>
              <a:t>L</a:t>
            </a:r>
            <a:r>
              <a:rPr lang="en-US" sz="2000" dirty="0">
                <a:solidFill>
                  <a:srgbClr val="00B0F0"/>
                </a:solidFill>
              </a:rPr>
              <a:t> only Q</a:t>
            </a:r>
            <a:r>
              <a:rPr lang="en-US" sz="2000" baseline="-25000" dirty="0">
                <a:solidFill>
                  <a:srgbClr val="00B0F0"/>
                </a:solidFill>
              </a:rPr>
              <a:t>S</a:t>
            </a:r>
            <a:r>
              <a:rPr lang="en-US" sz="2000" dirty="0">
                <a:solidFill>
                  <a:srgbClr val="00B0F0"/>
                </a:solidFill>
              </a:rPr>
              <a:t> units are traded in the equilibrium </a:t>
            </a:r>
            <a:endParaRPr lang="tr-TR" sz="2000" dirty="0">
              <a:solidFill>
                <a:srgbClr val="00B0F0"/>
              </a:solidFill>
            </a:endParaRPr>
          </a:p>
        </p:txBody>
      </p:sp>
      <p:sp>
        <p:nvSpPr>
          <p:cNvPr id="26" name="Rectangle 25"/>
          <p:cNvSpPr/>
          <p:nvPr/>
        </p:nvSpPr>
        <p:spPr>
          <a:xfrm>
            <a:off x="755576" y="1844824"/>
            <a:ext cx="7920880" cy="400110"/>
          </a:xfrm>
          <a:prstGeom prst="rect">
            <a:avLst/>
          </a:prstGeom>
          <a:solidFill>
            <a:srgbClr val="FFFFCC">
              <a:alpha val="49804"/>
            </a:srgbClr>
          </a:solidFill>
        </p:spPr>
        <p:txBody>
          <a:bodyPr wrap="square">
            <a:spAutoFit/>
          </a:bodyPr>
          <a:lstStyle/>
          <a:p>
            <a:r>
              <a:rPr lang="en-US" sz="2000" dirty="0">
                <a:solidFill>
                  <a:srgbClr val="00B0F0"/>
                </a:solidFill>
              </a:rPr>
              <a:t>We observe that Q</a:t>
            </a:r>
            <a:r>
              <a:rPr lang="en-US" sz="2000" baseline="-25000" dirty="0">
                <a:solidFill>
                  <a:srgbClr val="00B0F0"/>
                </a:solidFill>
              </a:rPr>
              <a:t>S</a:t>
            </a:r>
            <a:r>
              <a:rPr lang="en-US" sz="2000" dirty="0">
                <a:solidFill>
                  <a:srgbClr val="00B0F0"/>
                </a:solidFill>
              </a:rPr>
              <a:t> &lt; Q</a:t>
            </a:r>
            <a:r>
              <a:rPr lang="en-US" sz="2000" baseline="-25000" dirty="0">
                <a:solidFill>
                  <a:srgbClr val="00B0F0"/>
                </a:solidFill>
              </a:rPr>
              <a:t>0</a:t>
            </a:r>
            <a:r>
              <a:rPr lang="en-US" sz="2000" dirty="0">
                <a:solidFill>
                  <a:srgbClr val="00B0F0"/>
                </a:solidFill>
              </a:rPr>
              <a:t>, the  “free” market equilibrium quantity.</a:t>
            </a:r>
            <a:endParaRPr lang="tr-TR" sz="2000" dirty="0">
              <a:solidFill>
                <a:srgbClr val="00B0F0"/>
              </a:solidFill>
            </a:endParaRPr>
          </a:p>
        </p:txBody>
      </p:sp>
      <p:sp>
        <p:nvSpPr>
          <p:cNvPr id="27" name="Up Arrow 26"/>
          <p:cNvSpPr/>
          <p:nvPr/>
        </p:nvSpPr>
        <p:spPr>
          <a:xfrm>
            <a:off x="3347864" y="6237312"/>
            <a:ext cx="360040" cy="3326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Left-Right Arrow 27"/>
          <p:cNvSpPr/>
          <p:nvPr/>
        </p:nvSpPr>
        <p:spPr>
          <a:xfrm>
            <a:off x="3491880" y="5301208"/>
            <a:ext cx="1008112" cy="432048"/>
          </a:xfrm>
          <a:prstGeom prst="lef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755576" y="1052736"/>
            <a:ext cx="7920880" cy="400110"/>
          </a:xfrm>
          <a:prstGeom prst="rect">
            <a:avLst/>
          </a:prstGeom>
          <a:solidFill>
            <a:srgbClr val="FFFFCC">
              <a:alpha val="49804"/>
            </a:srgbClr>
          </a:solidFill>
        </p:spPr>
        <p:txBody>
          <a:bodyPr wrap="square">
            <a:spAutoFit/>
          </a:bodyPr>
          <a:lstStyle/>
          <a:p>
            <a:r>
              <a:rPr lang="en-US" sz="2000" dirty="0">
                <a:solidFill>
                  <a:srgbClr val="00B0F0"/>
                </a:solidFill>
              </a:rPr>
              <a:t>With the maximum price at P</a:t>
            </a:r>
            <a:r>
              <a:rPr lang="en-US" sz="2000" baseline="-25000" dirty="0">
                <a:solidFill>
                  <a:srgbClr val="00B0F0"/>
                </a:solidFill>
              </a:rPr>
              <a:t>L</a:t>
            </a:r>
            <a:r>
              <a:rPr lang="en-US" sz="2000" dirty="0">
                <a:solidFill>
                  <a:srgbClr val="00B0F0"/>
                </a:solidFill>
              </a:rPr>
              <a:t> Q</a:t>
            </a:r>
            <a:r>
              <a:rPr lang="en-US" sz="2000" baseline="-25000" dirty="0">
                <a:solidFill>
                  <a:srgbClr val="00B0F0"/>
                </a:solidFill>
              </a:rPr>
              <a:t>D</a:t>
            </a:r>
            <a:r>
              <a:rPr lang="en-US" sz="2000" dirty="0">
                <a:solidFill>
                  <a:srgbClr val="00B0F0"/>
                </a:solidFill>
              </a:rPr>
              <a:t> &gt; Q</a:t>
            </a:r>
            <a:r>
              <a:rPr lang="en-US" sz="2000" baseline="-25000" dirty="0">
                <a:solidFill>
                  <a:srgbClr val="00B0F0"/>
                </a:solidFill>
              </a:rPr>
              <a:t>S</a:t>
            </a:r>
            <a:r>
              <a:rPr lang="en-US" sz="2000" dirty="0">
                <a:solidFill>
                  <a:srgbClr val="00B0F0"/>
                </a:solidFill>
              </a:rPr>
              <a:t> there is a shortage of Q</a:t>
            </a:r>
            <a:r>
              <a:rPr lang="en-US" sz="2000" baseline="-25000" dirty="0">
                <a:solidFill>
                  <a:srgbClr val="00B0F0"/>
                </a:solidFill>
              </a:rPr>
              <a:t>D</a:t>
            </a:r>
            <a:r>
              <a:rPr lang="en-US" sz="2000" dirty="0">
                <a:solidFill>
                  <a:srgbClr val="00B0F0"/>
                </a:solidFill>
              </a:rPr>
              <a:t> – Q</a:t>
            </a:r>
            <a:r>
              <a:rPr lang="en-US" sz="2000" baseline="-25000" dirty="0">
                <a:solidFill>
                  <a:srgbClr val="00B0F0"/>
                </a:solidFill>
              </a:rPr>
              <a:t>S</a:t>
            </a:r>
            <a:r>
              <a:rPr lang="en-US" sz="2000" dirty="0">
                <a:solidFill>
                  <a:srgbClr val="00B0F0"/>
                </a:solidFill>
              </a:rPr>
              <a:t> units.</a:t>
            </a:r>
            <a:endParaRPr lang="tr-TR" sz="2000" dirty="0">
              <a:solidFill>
                <a:srgbClr val="00B0F0"/>
              </a:solidFill>
            </a:endParaRPr>
          </a:p>
        </p:txBody>
      </p:sp>
    </p:spTree>
    <p:extLst>
      <p:ext uri="{BB962C8B-B14F-4D97-AF65-F5344CB8AC3E}">
        <p14:creationId xmlns:p14="http://schemas.microsoft.com/office/powerpoint/2010/main" val="267148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grpId="0" nodeType="clickEffect">
                                  <p:stCondLst>
                                    <p:cond delay="0"/>
                                  </p:stCondLst>
                                  <p:childTnLst>
                                    <p:set>
                                      <p:cBhvr>
                                        <p:cTn id="10" dur="1" fill="hold">
                                          <p:stCondLst>
                                            <p:cond delay="0"/>
                                          </p:stCondLst>
                                        </p:cTn>
                                        <p:tgtEl>
                                          <p:spTgt spid="19485"/>
                                        </p:tgtEl>
                                        <p:attrNameLst>
                                          <p:attrName>style.visibility</p:attrName>
                                        </p:attrNameLst>
                                      </p:cBhvr>
                                      <p:to>
                                        <p:strVal val="visible"/>
                                      </p:to>
                                    </p:set>
                                    <p:anim calcmode="lin" valueType="num">
                                      <p:cBhvr>
                                        <p:cTn id="11" dur="1000" fill="hold"/>
                                        <p:tgtEl>
                                          <p:spTgt spid="19485"/>
                                        </p:tgtEl>
                                        <p:attrNameLst>
                                          <p:attrName>ppt_x</p:attrName>
                                        </p:attrNameLst>
                                      </p:cBhvr>
                                      <p:tavLst>
                                        <p:tav tm="0">
                                          <p:val>
                                            <p:strVal val="#ppt_x-.2"/>
                                          </p:val>
                                        </p:tav>
                                        <p:tav tm="100000">
                                          <p:val>
                                            <p:strVal val="#ppt_x"/>
                                          </p:val>
                                        </p:tav>
                                      </p:tavLst>
                                    </p:anim>
                                    <p:anim calcmode="lin" valueType="num">
                                      <p:cBhvr>
                                        <p:cTn id="12" dur="1000" fill="hold"/>
                                        <p:tgtEl>
                                          <p:spTgt spid="19485"/>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9485"/>
                                        </p:tgtEl>
                                      </p:cBhvr>
                                    </p:animEffect>
                                  </p:childTnLst>
                                </p:cTn>
                              </p:par>
                            </p:childTnLst>
                          </p:cTn>
                        </p:par>
                        <p:par>
                          <p:cTn id="14" fill="hold">
                            <p:stCondLst>
                              <p:cond delay="1000"/>
                            </p:stCondLst>
                            <p:childTnLst>
                              <p:par>
                                <p:cTn id="15" presetID="29"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1000" fill="hold"/>
                                        <p:tgtEl>
                                          <p:spTgt spid="24"/>
                                        </p:tgtEl>
                                        <p:attrNameLst>
                                          <p:attrName>ppt_x</p:attrName>
                                        </p:attrNameLst>
                                      </p:cBhvr>
                                      <p:tavLst>
                                        <p:tav tm="0">
                                          <p:val>
                                            <p:strVal val="#ppt_x-.2"/>
                                          </p:val>
                                        </p:tav>
                                        <p:tav tm="100000">
                                          <p:val>
                                            <p:strVal val="#ppt_x"/>
                                          </p:val>
                                        </p:tav>
                                      </p:tavLst>
                                    </p:anim>
                                    <p:anim calcmode="lin" valueType="num">
                                      <p:cBhvr>
                                        <p:cTn id="1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4"/>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fade">
                                      <p:cBhvr>
                                        <p:cTn id="23" dur="500"/>
                                        <p:tgtEl>
                                          <p:spTgt spid="2050"/>
                                        </p:tgtEl>
                                      </p:cBhvr>
                                    </p:animEffect>
                                    <p:anim calcmode="lin" valueType="num">
                                      <p:cBhvr>
                                        <p:cTn id="24" dur="500" fill="hold"/>
                                        <p:tgtEl>
                                          <p:spTgt spid="2050"/>
                                        </p:tgtEl>
                                        <p:attrNameLst>
                                          <p:attrName>ppt_x</p:attrName>
                                        </p:attrNameLst>
                                      </p:cBhvr>
                                      <p:tavLst>
                                        <p:tav tm="0">
                                          <p:val>
                                            <p:strVal val="#ppt_x"/>
                                          </p:val>
                                        </p:tav>
                                        <p:tav tm="100000">
                                          <p:val>
                                            <p:strVal val="#ppt_x"/>
                                          </p:val>
                                        </p:tav>
                                      </p:tavLst>
                                    </p:anim>
                                    <p:anim calcmode="lin" valueType="num">
                                      <p:cBhvr>
                                        <p:cTn id="25" dur="5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2050"/>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childTnLst>
                          </p:cTn>
                        </p:par>
                        <p:par>
                          <p:cTn id="33" fill="hold">
                            <p:stCondLst>
                              <p:cond delay="500"/>
                            </p:stCondLst>
                            <p:childTnLst>
                              <p:par>
                                <p:cTn id="34" presetID="29" presetClass="entr" presetSubtype="0" fill="hold" grpId="0" nodeType="afterEffect">
                                  <p:stCondLst>
                                    <p:cond delay="0"/>
                                  </p:stCondLst>
                                  <p:childTnLst>
                                    <p:set>
                                      <p:cBhvr>
                                        <p:cTn id="35" dur="1" fill="hold">
                                          <p:stCondLst>
                                            <p:cond delay="0"/>
                                          </p:stCondLst>
                                        </p:cTn>
                                        <p:tgtEl>
                                          <p:spTgt spid="19481"/>
                                        </p:tgtEl>
                                        <p:attrNameLst>
                                          <p:attrName>style.visibility</p:attrName>
                                        </p:attrNameLst>
                                      </p:cBhvr>
                                      <p:to>
                                        <p:strVal val="visible"/>
                                      </p:to>
                                    </p:set>
                                    <p:anim calcmode="lin" valueType="num">
                                      <p:cBhvr>
                                        <p:cTn id="36" dur="1000" fill="hold"/>
                                        <p:tgtEl>
                                          <p:spTgt spid="19481"/>
                                        </p:tgtEl>
                                        <p:attrNameLst>
                                          <p:attrName>ppt_x</p:attrName>
                                        </p:attrNameLst>
                                      </p:cBhvr>
                                      <p:tavLst>
                                        <p:tav tm="0">
                                          <p:val>
                                            <p:strVal val="#ppt_x-.2"/>
                                          </p:val>
                                        </p:tav>
                                        <p:tav tm="100000">
                                          <p:val>
                                            <p:strVal val="#ppt_x"/>
                                          </p:val>
                                        </p:tav>
                                      </p:tavLst>
                                    </p:anim>
                                    <p:anim calcmode="lin" valueType="num">
                                      <p:cBhvr>
                                        <p:cTn id="37" dur="1000" fill="hold"/>
                                        <p:tgtEl>
                                          <p:spTgt spid="19481"/>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9481"/>
                                        </p:tgtEl>
                                      </p:cBhvr>
                                    </p:animEffect>
                                  </p:childTnLst>
                                </p:cTn>
                              </p:par>
                            </p:childTnLst>
                          </p:cTn>
                        </p:par>
                        <p:par>
                          <p:cTn id="39" fill="hold">
                            <p:stCondLst>
                              <p:cond delay="1500"/>
                            </p:stCondLst>
                            <p:childTnLst>
                              <p:par>
                                <p:cTn id="40" presetID="47" presetClass="entr" presetSubtype="0" fill="hold" grpId="0" nodeType="afterEffect">
                                  <p:stCondLst>
                                    <p:cond delay="0"/>
                                  </p:stCondLst>
                                  <p:childTnLst>
                                    <p:set>
                                      <p:cBhvr>
                                        <p:cTn id="41" dur="1" fill="hold">
                                          <p:stCondLst>
                                            <p:cond delay="0"/>
                                          </p:stCondLst>
                                        </p:cTn>
                                        <p:tgtEl>
                                          <p:spTgt spid="19478"/>
                                        </p:tgtEl>
                                        <p:attrNameLst>
                                          <p:attrName>style.visibility</p:attrName>
                                        </p:attrNameLst>
                                      </p:cBhvr>
                                      <p:to>
                                        <p:strVal val="visible"/>
                                      </p:to>
                                    </p:set>
                                    <p:animEffect transition="in" filter="fade">
                                      <p:cBhvr>
                                        <p:cTn id="42" dur="1000"/>
                                        <p:tgtEl>
                                          <p:spTgt spid="19478"/>
                                        </p:tgtEl>
                                      </p:cBhvr>
                                    </p:animEffect>
                                    <p:anim calcmode="lin" valueType="num">
                                      <p:cBhvr>
                                        <p:cTn id="43" dur="1000" fill="hold"/>
                                        <p:tgtEl>
                                          <p:spTgt spid="19478"/>
                                        </p:tgtEl>
                                        <p:attrNameLst>
                                          <p:attrName>ppt_x</p:attrName>
                                        </p:attrNameLst>
                                      </p:cBhvr>
                                      <p:tavLst>
                                        <p:tav tm="0">
                                          <p:val>
                                            <p:strVal val="#ppt_x"/>
                                          </p:val>
                                        </p:tav>
                                        <p:tav tm="100000">
                                          <p:val>
                                            <p:strVal val="#ppt_x"/>
                                          </p:val>
                                        </p:tav>
                                      </p:tavLst>
                                    </p:anim>
                                    <p:anim calcmode="lin" valueType="num">
                                      <p:cBhvr>
                                        <p:cTn id="44" dur="1000" fill="hold"/>
                                        <p:tgtEl>
                                          <p:spTgt spid="19478"/>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9484"/>
                                        </p:tgtEl>
                                        <p:attrNameLst>
                                          <p:attrName>style.visibility</p:attrName>
                                        </p:attrNameLst>
                                      </p:cBhvr>
                                      <p:to>
                                        <p:strVal val="visible"/>
                                      </p:to>
                                    </p:set>
                                    <p:animEffect transition="in" filter="fade">
                                      <p:cBhvr>
                                        <p:cTn id="48" dur="1000"/>
                                        <p:tgtEl>
                                          <p:spTgt spid="19484"/>
                                        </p:tgtEl>
                                      </p:cBhvr>
                                    </p:animEffect>
                                    <p:anim calcmode="lin" valueType="num">
                                      <p:cBhvr>
                                        <p:cTn id="49" dur="1000" fill="hold"/>
                                        <p:tgtEl>
                                          <p:spTgt spid="19484"/>
                                        </p:tgtEl>
                                        <p:attrNameLst>
                                          <p:attrName>ppt_x</p:attrName>
                                        </p:attrNameLst>
                                      </p:cBhvr>
                                      <p:tavLst>
                                        <p:tav tm="0">
                                          <p:val>
                                            <p:strVal val="#ppt_x"/>
                                          </p:val>
                                        </p:tav>
                                        <p:tav tm="100000">
                                          <p:val>
                                            <p:strVal val="#ppt_x"/>
                                          </p:val>
                                        </p:tav>
                                      </p:tavLst>
                                    </p:anim>
                                    <p:anim calcmode="lin" valueType="num">
                                      <p:cBhvr>
                                        <p:cTn id="50" dur="1000" fill="hold"/>
                                        <p:tgtEl>
                                          <p:spTgt spid="1948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1000" fill="hold"/>
                                        <p:tgtEl>
                                          <p:spTgt spid="40"/>
                                        </p:tgtEl>
                                        <p:attrNameLst>
                                          <p:attrName>ppt_x</p:attrName>
                                        </p:attrNameLst>
                                      </p:cBhvr>
                                      <p:tavLst>
                                        <p:tav tm="0">
                                          <p:val>
                                            <p:strVal val="#ppt_x-.2"/>
                                          </p:val>
                                        </p:tav>
                                        <p:tav tm="100000">
                                          <p:val>
                                            <p:strVal val="#ppt_x"/>
                                          </p:val>
                                        </p:tav>
                                      </p:tavLst>
                                    </p:anim>
                                    <p:anim calcmode="lin" valueType="num">
                                      <p:cBhvr>
                                        <p:cTn id="56"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57" dur="1000"/>
                                        <p:tgtEl>
                                          <p:spTgt spid="40"/>
                                        </p:tgtEl>
                                      </p:cBhvr>
                                    </p:animEffect>
                                  </p:childTnLst>
                                </p:cTn>
                              </p:par>
                            </p:childTnLst>
                          </p:cTn>
                        </p:par>
                        <p:par>
                          <p:cTn id="58" fill="hold">
                            <p:stCondLst>
                              <p:cond delay="1000"/>
                            </p:stCondLst>
                            <p:childTnLst>
                              <p:par>
                                <p:cTn id="59" presetID="47" presetClass="entr" presetSubtype="0"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1000"/>
                                        <p:tgtEl>
                                          <p:spTgt spid="41"/>
                                        </p:tgtEl>
                                      </p:cBhvr>
                                    </p:animEffect>
                                    <p:anim calcmode="lin" valueType="num">
                                      <p:cBhvr>
                                        <p:cTn id="62" dur="1000" fill="hold"/>
                                        <p:tgtEl>
                                          <p:spTgt spid="41"/>
                                        </p:tgtEl>
                                        <p:attrNameLst>
                                          <p:attrName>ppt_x</p:attrName>
                                        </p:attrNameLst>
                                      </p:cBhvr>
                                      <p:tavLst>
                                        <p:tav tm="0">
                                          <p:val>
                                            <p:strVal val="#ppt_x"/>
                                          </p:val>
                                        </p:tav>
                                        <p:tav tm="100000">
                                          <p:val>
                                            <p:strVal val="#ppt_x"/>
                                          </p:val>
                                        </p:tav>
                                      </p:tavLst>
                                    </p:anim>
                                    <p:anim calcmode="lin" valueType="num">
                                      <p:cBhvr>
                                        <p:cTn id="63" dur="1000" fill="hold"/>
                                        <p:tgtEl>
                                          <p:spTgt spid="41"/>
                                        </p:tgtEl>
                                        <p:attrNameLst>
                                          <p:attrName>ppt_y</p:attrName>
                                        </p:attrNameLst>
                                      </p:cBhvr>
                                      <p:tavLst>
                                        <p:tav tm="0">
                                          <p:val>
                                            <p:strVal val="#ppt_y-.1"/>
                                          </p:val>
                                        </p:tav>
                                        <p:tav tm="100000">
                                          <p:val>
                                            <p:strVal val="#ppt_y"/>
                                          </p:val>
                                        </p:tav>
                                      </p:tavLst>
                                    </p:anim>
                                  </p:childTnLst>
                                </p:cTn>
                              </p:par>
                            </p:childTnLst>
                          </p:cTn>
                        </p:par>
                        <p:par>
                          <p:cTn id="64" fill="hold">
                            <p:stCondLst>
                              <p:cond delay="2000"/>
                            </p:stCondLst>
                            <p:childTnLst>
                              <p:par>
                                <p:cTn id="65" presetID="42" presetClass="entr" presetSubtype="0" fill="hold" grpId="0"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1000"/>
                                        <p:tgtEl>
                                          <p:spTgt spid="42"/>
                                        </p:tgtEl>
                                      </p:cBhvr>
                                    </p:animEffect>
                                    <p:anim calcmode="lin" valueType="num">
                                      <p:cBhvr>
                                        <p:cTn id="68" dur="1000" fill="hold"/>
                                        <p:tgtEl>
                                          <p:spTgt spid="42"/>
                                        </p:tgtEl>
                                        <p:attrNameLst>
                                          <p:attrName>ppt_x</p:attrName>
                                        </p:attrNameLst>
                                      </p:cBhvr>
                                      <p:tavLst>
                                        <p:tav tm="0">
                                          <p:val>
                                            <p:strVal val="#ppt_x"/>
                                          </p:val>
                                        </p:tav>
                                        <p:tav tm="100000">
                                          <p:val>
                                            <p:strVal val="#ppt_x"/>
                                          </p:val>
                                        </p:tav>
                                      </p:tavLst>
                                    </p:anim>
                                    <p:anim calcmode="lin" valueType="num">
                                      <p:cBhvr>
                                        <p:cTn id="6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81" grpId="0" animBg="1"/>
      <p:bldP spid="19484" grpId="0"/>
      <p:bldP spid="19485" grpId="0"/>
      <p:bldP spid="19478" grpId="0" animBg="1"/>
      <p:bldP spid="40" grpId="0" animBg="1"/>
      <p:bldP spid="41" grpId="0" animBg="1"/>
      <p:bldP spid="42" grpId="0"/>
      <p:bldP spid="24" grpId="0" animBg="1"/>
      <p:bldP spid="24" grpId="1" animBg="1"/>
      <p:bldP spid="25" grpId="0" animBg="1"/>
      <p:bldP spid="26" grpId="0" animBg="1"/>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78438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784390" name="Rectangle 6"/>
          <p:cNvSpPr>
            <a:spLocks noGrp="1" noChangeArrowheads="1"/>
          </p:cNvSpPr>
          <p:nvPr>
            <p:ph type="title"/>
          </p:nvPr>
        </p:nvSpPr>
        <p:spPr/>
        <p:txBody>
          <a:bodyPr>
            <a:normAutofit/>
          </a:bodyPr>
          <a:lstStyle/>
          <a:p>
            <a:r>
              <a:rPr lang="en-US" sz="2800" dirty="0"/>
              <a:t>How Price Ceilings Affect Market Outcomes</a:t>
            </a:r>
            <a:endParaRPr lang="en-US" sz="4000" dirty="0"/>
          </a:p>
        </p:txBody>
      </p:sp>
      <p:sp>
        <p:nvSpPr>
          <p:cNvPr id="784391" name="Rectangle 7"/>
          <p:cNvSpPr>
            <a:spLocks noGrp="1" noChangeArrowheads="1"/>
          </p:cNvSpPr>
          <p:nvPr>
            <p:ph type="body" idx="1"/>
          </p:nvPr>
        </p:nvSpPr>
        <p:spPr/>
        <p:txBody>
          <a:bodyPr>
            <a:normAutofit/>
          </a:bodyPr>
          <a:lstStyle/>
          <a:p>
            <a:pPr marL="3175" indent="0">
              <a:spcBef>
                <a:spcPts val="0"/>
              </a:spcBef>
              <a:spcAft>
                <a:spcPts val="1200"/>
              </a:spcAft>
              <a:buNone/>
            </a:pPr>
            <a:r>
              <a:rPr lang="en-US" sz="2400" dirty="0"/>
              <a:t>Price Ceilings create shortages: Q</a:t>
            </a:r>
            <a:r>
              <a:rPr lang="en-US" sz="2400" baseline="-25000" dirty="0"/>
              <a:t>D</a:t>
            </a:r>
            <a:r>
              <a:rPr lang="en-US" sz="2400" dirty="0"/>
              <a:t> &gt; Q</a:t>
            </a:r>
            <a:r>
              <a:rPr lang="en-US" sz="2400" baseline="-25000" dirty="0"/>
              <a:t>S</a:t>
            </a:r>
            <a:r>
              <a:rPr lang="en-US" sz="2400" dirty="0"/>
              <a:t>.</a:t>
            </a:r>
          </a:p>
          <a:p>
            <a:pPr marL="3175" lvl="2" indent="0">
              <a:spcBef>
                <a:spcPts val="0"/>
              </a:spcBef>
              <a:spcAft>
                <a:spcPts val="1200"/>
              </a:spcAft>
              <a:buNone/>
            </a:pPr>
            <a:r>
              <a:rPr lang="en-US" dirty="0"/>
              <a:t>They also create non-price rationing: long lines, discrimination by sellers.</a:t>
            </a:r>
          </a:p>
        </p:txBody>
      </p:sp>
    </p:spTree>
    <p:extLst>
      <p:ext uri="{BB962C8B-B14F-4D97-AF65-F5344CB8AC3E}">
        <p14:creationId xmlns:p14="http://schemas.microsoft.com/office/powerpoint/2010/main" val="16122429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Government control on prices</a:t>
            </a:r>
            <a:endParaRPr lang="tr-TR" sz="2800" dirty="0"/>
          </a:p>
        </p:txBody>
      </p:sp>
      <p:sp>
        <p:nvSpPr>
          <p:cNvPr id="3" name="Content Placeholder 2"/>
          <p:cNvSpPr>
            <a:spLocks noGrp="1"/>
          </p:cNvSpPr>
          <p:nvPr>
            <p:ph idx="1"/>
          </p:nvPr>
        </p:nvSpPr>
        <p:spPr/>
        <p:txBody>
          <a:bodyPr>
            <a:normAutofit/>
          </a:bodyPr>
          <a:lstStyle/>
          <a:p>
            <a:pPr marL="0" indent="0">
              <a:spcBef>
                <a:spcPts val="0"/>
              </a:spcBef>
              <a:buNone/>
            </a:pPr>
            <a:r>
              <a:rPr lang="en-US" sz="2400" dirty="0"/>
              <a:t>An example for the maximum price is rent controls.</a:t>
            </a:r>
          </a:p>
          <a:p>
            <a:pPr marL="0" indent="0">
              <a:spcBef>
                <a:spcPts val="0"/>
              </a:spcBef>
              <a:buNone/>
            </a:pPr>
            <a:endParaRPr lang="en-US" sz="2400" dirty="0"/>
          </a:p>
          <a:p>
            <a:r>
              <a:rPr lang="en-US" sz="2400" dirty="0"/>
              <a:t>American soldiers returning from World War II found apartment costs in New York to be unaffordable.</a:t>
            </a:r>
          </a:p>
          <a:p>
            <a:r>
              <a:rPr lang="en-US" sz="2400" dirty="0"/>
              <a:t>As a result, the City of New York instituted a price ceiling on rent.</a:t>
            </a:r>
          </a:p>
          <a:p>
            <a:pPr marL="0" indent="0">
              <a:spcBef>
                <a:spcPts val="0"/>
              </a:spcBef>
              <a:buNone/>
            </a:pPr>
            <a:endParaRPr lang="en-US" sz="2400" dirty="0"/>
          </a:p>
        </p:txBody>
      </p:sp>
    </p:spTree>
    <p:extLst>
      <p:ext uri="{BB962C8B-B14F-4D97-AF65-F5344CB8AC3E}">
        <p14:creationId xmlns:p14="http://schemas.microsoft.com/office/powerpoint/2010/main" val="3231504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Now</a:t>
            </a:r>
            <a:endParaRPr lang="tr-TR" dirty="0"/>
          </a:p>
        </p:txBody>
      </p:sp>
      <p:sp>
        <p:nvSpPr>
          <p:cNvPr id="3" name="Content Placeholder 2"/>
          <p:cNvSpPr>
            <a:spLocks noGrp="1"/>
          </p:cNvSpPr>
          <p:nvPr>
            <p:ph type="body" idx="1"/>
          </p:nvPr>
        </p:nvSpPr>
        <p:spPr/>
        <p:txBody>
          <a:bodyPr/>
          <a:lstStyle/>
          <a:p>
            <a:r>
              <a:rPr lang="en-US" dirty="0"/>
              <a:t>Minimum prices (price floors)</a:t>
            </a:r>
            <a:endParaRPr lang="tr-TR" dirty="0"/>
          </a:p>
        </p:txBody>
      </p:sp>
    </p:spTree>
    <p:extLst>
      <p:ext uri="{BB962C8B-B14F-4D97-AF65-F5344CB8AC3E}">
        <p14:creationId xmlns:p14="http://schemas.microsoft.com/office/powerpoint/2010/main" val="3437741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l="13825" r="23502"/>
          <a:stretch>
            <a:fillRect/>
          </a:stretch>
        </p:blipFill>
        <p:spPr bwMode="auto">
          <a:xfrm>
            <a:off x="3779912" y="2515866"/>
            <a:ext cx="576064" cy="1247774"/>
          </a:xfrm>
          <a:prstGeom prst="rect">
            <a:avLst/>
          </a:prstGeom>
          <a:noFill/>
          <a:ln w="9525">
            <a:noFill/>
            <a:miter lim="800000"/>
            <a:headEnd/>
            <a:tailEnd/>
          </a:ln>
        </p:spPr>
      </p:pic>
      <p:sp>
        <p:nvSpPr>
          <p:cNvPr id="19460" name="Rectangle 4"/>
          <p:cNvSpPr>
            <a:spLocks noGrp="1" noChangeArrowheads="1"/>
          </p:cNvSpPr>
          <p:nvPr>
            <p:ph type="title"/>
          </p:nvPr>
        </p:nvSpPr>
        <p:spPr/>
        <p:txBody>
          <a:bodyPr>
            <a:noAutofit/>
          </a:bodyPr>
          <a:lstStyle/>
          <a:p>
            <a:pPr eaLnBrk="1" hangingPunct="1"/>
            <a:r>
              <a:rPr lang="en-US" sz="2800" dirty="0"/>
              <a:t>The equilibrium with the minimum price (price floor)</a:t>
            </a:r>
          </a:p>
        </p:txBody>
      </p:sp>
      <p:grpSp>
        <p:nvGrpSpPr>
          <p:cNvPr id="2" name="Group 5"/>
          <p:cNvGrpSpPr>
            <a:grpSpLocks/>
          </p:cNvGrpSpPr>
          <p:nvPr/>
        </p:nvGrpSpPr>
        <p:grpSpPr bwMode="auto">
          <a:xfrm>
            <a:off x="1371600" y="2286000"/>
            <a:ext cx="6705600" cy="3965575"/>
            <a:chOff x="864" y="1440"/>
            <a:chExt cx="4224" cy="2498"/>
          </a:xfrm>
        </p:grpSpPr>
        <p:sp>
          <p:nvSpPr>
            <p:cNvPr id="11300" name="Line 6"/>
            <p:cNvSpPr>
              <a:spLocks noChangeShapeType="1"/>
            </p:cNvSpPr>
            <p:nvPr/>
          </p:nvSpPr>
          <p:spPr bwMode="auto">
            <a:xfrm>
              <a:off x="1488" y="1536"/>
              <a:ext cx="0" cy="2112"/>
            </a:xfrm>
            <a:prstGeom prst="line">
              <a:avLst/>
            </a:prstGeom>
            <a:noFill/>
            <a:ln w="28575">
              <a:solidFill>
                <a:schemeClr val="tx1"/>
              </a:solidFill>
              <a:round/>
              <a:headEnd/>
              <a:tailEnd/>
            </a:ln>
          </p:spPr>
          <p:txBody>
            <a:bodyPr wrap="none" anchor="ctr"/>
            <a:lstStyle/>
            <a:p>
              <a:endParaRPr lang="tr-TR" sz="1600"/>
            </a:p>
          </p:txBody>
        </p:sp>
        <p:sp>
          <p:nvSpPr>
            <p:cNvPr id="11301" name="Line 7"/>
            <p:cNvSpPr>
              <a:spLocks noChangeShapeType="1"/>
            </p:cNvSpPr>
            <p:nvPr/>
          </p:nvSpPr>
          <p:spPr bwMode="auto">
            <a:xfrm>
              <a:off x="1488" y="3648"/>
              <a:ext cx="2880" cy="0"/>
            </a:xfrm>
            <a:prstGeom prst="line">
              <a:avLst/>
            </a:prstGeom>
            <a:noFill/>
            <a:ln w="28575">
              <a:solidFill>
                <a:schemeClr val="tx1"/>
              </a:solidFill>
              <a:round/>
              <a:headEnd/>
              <a:tailEnd/>
            </a:ln>
          </p:spPr>
          <p:txBody>
            <a:bodyPr wrap="none" anchor="ctr"/>
            <a:lstStyle/>
            <a:p>
              <a:endParaRPr lang="tr-TR" sz="1600"/>
            </a:p>
          </p:txBody>
        </p:sp>
        <p:sp>
          <p:nvSpPr>
            <p:cNvPr id="11302" name="Text Box 8"/>
            <p:cNvSpPr txBox="1">
              <a:spLocks noChangeArrowheads="1"/>
            </p:cNvSpPr>
            <p:nvPr/>
          </p:nvSpPr>
          <p:spPr bwMode="auto">
            <a:xfrm>
              <a:off x="864" y="1440"/>
              <a:ext cx="720" cy="194"/>
            </a:xfrm>
            <a:prstGeom prst="rect">
              <a:avLst/>
            </a:prstGeom>
            <a:noFill/>
            <a:ln w="9525">
              <a:noFill/>
              <a:miter lim="800000"/>
              <a:headEnd/>
              <a:tailEnd/>
            </a:ln>
          </p:spPr>
          <p:txBody>
            <a:bodyPr>
              <a:spAutoFit/>
            </a:bodyPr>
            <a:lstStyle/>
            <a:p>
              <a:pPr>
                <a:spcBef>
                  <a:spcPct val="50000"/>
                </a:spcBef>
              </a:pPr>
              <a:r>
                <a:rPr lang="en-US" sz="1400" dirty="0"/>
                <a:t>Price</a:t>
              </a:r>
            </a:p>
          </p:txBody>
        </p:sp>
        <p:sp>
          <p:nvSpPr>
            <p:cNvPr id="11303" name="Text Box 9"/>
            <p:cNvSpPr txBox="1">
              <a:spLocks noChangeArrowheads="1"/>
            </p:cNvSpPr>
            <p:nvPr/>
          </p:nvSpPr>
          <p:spPr bwMode="auto">
            <a:xfrm>
              <a:off x="4032" y="3744"/>
              <a:ext cx="1056" cy="194"/>
            </a:xfrm>
            <a:prstGeom prst="rect">
              <a:avLst/>
            </a:prstGeom>
            <a:noFill/>
            <a:ln w="9525">
              <a:noFill/>
              <a:miter lim="800000"/>
              <a:headEnd/>
              <a:tailEnd/>
            </a:ln>
          </p:spPr>
          <p:txBody>
            <a:bodyPr>
              <a:spAutoFit/>
            </a:bodyPr>
            <a:lstStyle/>
            <a:p>
              <a:pPr>
                <a:spcBef>
                  <a:spcPct val="50000"/>
                </a:spcBef>
              </a:pPr>
              <a:r>
                <a:rPr lang="en-US" sz="1400"/>
                <a:t>Quantity</a:t>
              </a:r>
            </a:p>
          </p:txBody>
        </p:sp>
      </p:grpSp>
      <p:sp>
        <p:nvSpPr>
          <p:cNvPr id="11270" name="Line 11"/>
          <p:cNvSpPr>
            <a:spLocks noChangeShapeType="1"/>
          </p:cNvSpPr>
          <p:nvPr/>
        </p:nvSpPr>
        <p:spPr bwMode="auto">
          <a:xfrm>
            <a:off x="4495800" y="4267200"/>
            <a:ext cx="0" cy="1524000"/>
          </a:xfrm>
          <a:prstGeom prst="line">
            <a:avLst/>
          </a:prstGeom>
          <a:noFill/>
          <a:ln w="19050">
            <a:solidFill>
              <a:schemeClr val="tx1"/>
            </a:solidFill>
            <a:prstDash val="sysDot"/>
            <a:round/>
            <a:headEnd/>
            <a:tailEnd/>
          </a:ln>
        </p:spPr>
        <p:txBody>
          <a:bodyPr wrap="none" anchor="ctr"/>
          <a:lstStyle/>
          <a:p>
            <a:endParaRPr lang="tr-TR" sz="2000"/>
          </a:p>
        </p:txBody>
      </p:sp>
      <p:sp>
        <p:nvSpPr>
          <p:cNvPr id="11271" name="Text Box 12"/>
          <p:cNvSpPr txBox="1">
            <a:spLocks noChangeArrowheads="1"/>
          </p:cNvSpPr>
          <p:nvPr/>
        </p:nvSpPr>
        <p:spPr bwMode="auto">
          <a:xfrm>
            <a:off x="1905000" y="4114800"/>
            <a:ext cx="457200" cy="338554"/>
          </a:xfrm>
          <a:prstGeom prst="rect">
            <a:avLst/>
          </a:prstGeom>
          <a:noFill/>
          <a:ln w="9525">
            <a:noFill/>
            <a:miter lim="800000"/>
            <a:headEnd/>
            <a:tailEnd/>
          </a:ln>
        </p:spPr>
        <p:txBody>
          <a:bodyPr>
            <a:spAutoFit/>
          </a:bodyPr>
          <a:lstStyle/>
          <a:p>
            <a:pPr>
              <a:spcBef>
                <a:spcPct val="50000"/>
              </a:spcBef>
            </a:pPr>
            <a:r>
              <a:rPr lang="en-US" sz="1600"/>
              <a:t>P</a:t>
            </a:r>
            <a:r>
              <a:rPr lang="en-US" sz="1600" baseline="-25000"/>
              <a:t>o</a:t>
            </a:r>
            <a:endParaRPr lang="en-US" sz="1600"/>
          </a:p>
        </p:txBody>
      </p:sp>
      <p:sp>
        <p:nvSpPr>
          <p:cNvPr id="11272" name="Text Box 13"/>
          <p:cNvSpPr txBox="1">
            <a:spLocks noChangeArrowheads="1"/>
          </p:cNvSpPr>
          <p:nvPr/>
        </p:nvSpPr>
        <p:spPr bwMode="auto">
          <a:xfrm>
            <a:off x="4267200" y="5867400"/>
            <a:ext cx="533400" cy="338554"/>
          </a:xfrm>
          <a:prstGeom prst="rect">
            <a:avLst/>
          </a:prstGeom>
          <a:noFill/>
          <a:ln w="9525">
            <a:noFill/>
            <a:miter lim="800000"/>
            <a:headEnd/>
            <a:tailEnd/>
          </a:ln>
        </p:spPr>
        <p:txBody>
          <a:bodyPr>
            <a:spAutoFit/>
          </a:bodyPr>
          <a:lstStyle/>
          <a:p>
            <a:pPr>
              <a:spcBef>
                <a:spcPct val="50000"/>
              </a:spcBef>
            </a:pPr>
            <a:r>
              <a:rPr lang="en-US" sz="1600" dirty="0" err="1"/>
              <a:t>Q</a:t>
            </a:r>
            <a:r>
              <a:rPr lang="en-US" sz="1600" baseline="-25000" dirty="0" err="1"/>
              <a:t>o</a:t>
            </a:r>
            <a:endParaRPr lang="en-US" sz="1600" dirty="0"/>
          </a:p>
        </p:txBody>
      </p:sp>
      <p:sp>
        <p:nvSpPr>
          <p:cNvPr id="11273" name="Text Box 15"/>
          <p:cNvSpPr txBox="1">
            <a:spLocks noChangeArrowheads="1"/>
          </p:cNvSpPr>
          <p:nvPr/>
        </p:nvSpPr>
        <p:spPr bwMode="auto">
          <a:xfrm>
            <a:off x="6781800" y="2743200"/>
            <a:ext cx="457200" cy="369332"/>
          </a:xfrm>
          <a:prstGeom prst="rect">
            <a:avLst/>
          </a:prstGeom>
          <a:noFill/>
          <a:ln w="9525">
            <a:noFill/>
            <a:miter lim="800000"/>
            <a:headEnd/>
            <a:tailEnd/>
          </a:ln>
        </p:spPr>
        <p:txBody>
          <a:bodyPr>
            <a:spAutoFit/>
          </a:bodyPr>
          <a:lstStyle/>
          <a:p>
            <a:pPr>
              <a:spcBef>
                <a:spcPct val="50000"/>
              </a:spcBef>
            </a:pPr>
            <a:r>
              <a:rPr lang="en-US"/>
              <a:t>S</a:t>
            </a:r>
          </a:p>
        </p:txBody>
      </p:sp>
      <p:sp>
        <p:nvSpPr>
          <p:cNvPr id="11274" name="Text Box 21"/>
          <p:cNvSpPr txBox="1">
            <a:spLocks noChangeArrowheads="1"/>
          </p:cNvSpPr>
          <p:nvPr/>
        </p:nvSpPr>
        <p:spPr bwMode="auto">
          <a:xfrm>
            <a:off x="6705600" y="5257800"/>
            <a:ext cx="609600" cy="338554"/>
          </a:xfrm>
          <a:prstGeom prst="rect">
            <a:avLst/>
          </a:prstGeom>
          <a:noFill/>
          <a:ln w="9525">
            <a:noFill/>
            <a:miter lim="800000"/>
            <a:headEnd/>
            <a:tailEnd/>
          </a:ln>
        </p:spPr>
        <p:txBody>
          <a:bodyPr>
            <a:spAutoFit/>
          </a:bodyPr>
          <a:lstStyle/>
          <a:p>
            <a:pPr>
              <a:spcBef>
                <a:spcPct val="50000"/>
              </a:spcBef>
            </a:pPr>
            <a:r>
              <a:rPr lang="en-US" sz="1600"/>
              <a:t>D</a:t>
            </a:r>
          </a:p>
        </p:txBody>
      </p:sp>
      <p:sp>
        <p:nvSpPr>
          <p:cNvPr id="19481" name="Line 25"/>
          <p:cNvSpPr>
            <a:spLocks noChangeShapeType="1"/>
          </p:cNvSpPr>
          <p:nvPr/>
        </p:nvSpPr>
        <p:spPr bwMode="auto">
          <a:xfrm flipH="1">
            <a:off x="2362200" y="3733800"/>
            <a:ext cx="1143000" cy="0"/>
          </a:xfrm>
          <a:prstGeom prst="line">
            <a:avLst/>
          </a:prstGeom>
          <a:noFill/>
          <a:ln w="19050">
            <a:solidFill>
              <a:schemeClr val="tx1"/>
            </a:solidFill>
            <a:prstDash val="sysDot"/>
            <a:round/>
            <a:headEnd/>
            <a:tailEnd/>
          </a:ln>
        </p:spPr>
        <p:txBody>
          <a:bodyPr wrap="none" anchor="ctr"/>
          <a:lstStyle/>
          <a:p>
            <a:endParaRPr lang="tr-TR" sz="2000"/>
          </a:p>
        </p:txBody>
      </p:sp>
      <p:sp>
        <p:nvSpPr>
          <p:cNvPr id="19484" name="Text Box 28"/>
          <p:cNvSpPr txBox="1">
            <a:spLocks noChangeArrowheads="1"/>
          </p:cNvSpPr>
          <p:nvPr/>
        </p:nvSpPr>
        <p:spPr bwMode="auto">
          <a:xfrm>
            <a:off x="3352800" y="5867400"/>
            <a:ext cx="533400" cy="338554"/>
          </a:xfrm>
          <a:prstGeom prst="rect">
            <a:avLst/>
          </a:prstGeom>
          <a:noFill/>
          <a:ln w="9525">
            <a:noFill/>
            <a:miter lim="800000"/>
            <a:headEnd/>
            <a:tailEnd/>
          </a:ln>
        </p:spPr>
        <p:txBody>
          <a:bodyPr>
            <a:spAutoFit/>
          </a:bodyPr>
          <a:lstStyle/>
          <a:p>
            <a:pPr>
              <a:spcBef>
                <a:spcPct val="50000"/>
              </a:spcBef>
            </a:pPr>
            <a:r>
              <a:rPr lang="en-US" sz="1600" dirty="0"/>
              <a:t>Q</a:t>
            </a:r>
            <a:r>
              <a:rPr lang="en-US" sz="1600" baseline="-25000" dirty="0"/>
              <a:t>D</a:t>
            </a:r>
            <a:endParaRPr lang="en-US" sz="1600" dirty="0"/>
          </a:p>
        </p:txBody>
      </p:sp>
      <p:sp>
        <p:nvSpPr>
          <p:cNvPr id="19485" name="Text Box 29"/>
          <p:cNvSpPr txBox="1">
            <a:spLocks noChangeArrowheads="1"/>
          </p:cNvSpPr>
          <p:nvPr/>
        </p:nvSpPr>
        <p:spPr bwMode="auto">
          <a:xfrm>
            <a:off x="107504" y="3573016"/>
            <a:ext cx="2232248" cy="338554"/>
          </a:xfrm>
          <a:prstGeom prst="rect">
            <a:avLst/>
          </a:prstGeom>
          <a:noFill/>
          <a:ln w="9525">
            <a:noFill/>
            <a:miter lim="800000"/>
            <a:headEnd/>
            <a:tailEnd/>
          </a:ln>
        </p:spPr>
        <p:txBody>
          <a:bodyPr wrap="square">
            <a:spAutoFit/>
          </a:bodyPr>
          <a:lstStyle/>
          <a:p>
            <a:pPr>
              <a:spcBef>
                <a:spcPct val="50000"/>
              </a:spcBef>
            </a:pPr>
            <a:r>
              <a:rPr lang="en-US" sz="1600" dirty="0"/>
              <a:t>The minimum price at P</a:t>
            </a:r>
            <a:r>
              <a:rPr lang="en-US" sz="1600" baseline="-25000" dirty="0"/>
              <a:t>H</a:t>
            </a:r>
            <a:endParaRPr lang="en-US" sz="1600" dirty="0"/>
          </a:p>
        </p:txBody>
      </p:sp>
      <p:sp>
        <p:nvSpPr>
          <p:cNvPr id="11282" name="Line 18"/>
          <p:cNvSpPr>
            <a:spLocks noChangeShapeType="1"/>
          </p:cNvSpPr>
          <p:nvPr/>
        </p:nvSpPr>
        <p:spPr bwMode="auto">
          <a:xfrm>
            <a:off x="2362200" y="3124200"/>
            <a:ext cx="4267200" cy="2286000"/>
          </a:xfrm>
          <a:prstGeom prst="line">
            <a:avLst/>
          </a:prstGeom>
          <a:noFill/>
          <a:ln w="28575">
            <a:solidFill>
              <a:srgbClr val="0000FF"/>
            </a:solidFill>
            <a:round/>
            <a:headEnd/>
            <a:tailEnd/>
          </a:ln>
        </p:spPr>
        <p:txBody>
          <a:bodyPr wrap="none" anchor="ctr"/>
          <a:lstStyle/>
          <a:p>
            <a:endParaRPr lang="tr-TR"/>
          </a:p>
        </p:txBody>
      </p:sp>
      <p:sp>
        <p:nvSpPr>
          <p:cNvPr id="11283" name="Line 10"/>
          <p:cNvSpPr>
            <a:spLocks noChangeShapeType="1"/>
          </p:cNvSpPr>
          <p:nvPr/>
        </p:nvSpPr>
        <p:spPr bwMode="auto">
          <a:xfrm>
            <a:off x="2362200" y="4267200"/>
            <a:ext cx="2133600" cy="0"/>
          </a:xfrm>
          <a:prstGeom prst="line">
            <a:avLst/>
          </a:prstGeom>
          <a:noFill/>
          <a:ln w="19050">
            <a:solidFill>
              <a:schemeClr val="tx1"/>
            </a:solidFill>
            <a:prstDash val="sysDot"/>
            <a:round/>
            <a:headEnd/>
            <a:tailEnd/>
          </a:ln>
        </p:spPr>
        <p:txBody>
          <a:bodyPr wrap="none" anchor="ctr"/>
          <a:lstStyle/>
          <a:p>
            <a:endParaRPr lang="tr-TR" sz="2000"/>
          </a:p>
        </p:txBody>
      </p:sp>
      <p:sp>
        <p:nvSpPr>
          <p:cNvPr id="19478" name="Line 22"/>
          <p:cNvSpPr>
            <a:spLocks noChangeShapeType="1"/>
          </p:cNvSpPr>
          <p:nvPr/>
        </p:nvSpPr>
        <p:spPr bwMode="auto">
          <a:xfrm>
            <a:off x="3505200" y="3733800"/>
            <a:ext cx="0" cy="2057400"/>
          </a:xfrm>
          <a:prstGeom prst="line">
            <a:avLst/>
          </a:prstGeom>
          <a:noFill/>
          <a:ln w="19050">
            <a:solidFill>
              <a:schemeClr val="tx1"/>
            </a:solidFill>
            <a:prstDash val="sysDot"/>
            <a:round/>
            <a:headEnd/>
            <a:tailEnd/>
          </a:ln>
        </p:spPr>
        <p:txBody>
          <a:bodyPr wrap="none" anchor="ctr"/>
          <a:lstStyle/>
          <a:p>
            <a:endParaRPr lang="tr-TR" sz="2000"/>
          </a:p>
        </p:txBody>
      </p:sp>
      <p:sp>
        <p:nvSpPr>
          <p:cNvPr id="11285" name="Line 14"/>
          <p:cNvSpPr>
            <a:spLocks noChangeShapeType="1"/>
          </p:cNvSpPr>
          <p:nvPr/>
        </p:nvSpPr>
        <p:spPr bwMode="auto">
          <a:xfrm flipV="1">
            <a:off x="2362200" y="3048000"/>
            <a:ext cx="4419600" cy="2286000"/>
          </a:xfrm>
          <a:prstGeom prst="line">
            <a:avLst/>
          </a:prstGeom>
          <a:noFill/>
          <a:ln w="28575">
            <a:solidFill>
              <a:srgbClr val="FF0000"/>
            </a:solidFill>
            <a:round/>
            <a:headEnd/>
            <a:tailEnd/>
          </a:ln>
        </p:spPr>
        <p:txBody>
          <a:bodyPr wrap="none" anchor="ctr"/>
          <a:lstStyle/>
          <a:p>
            <a:endParaRPr lang="tr-TR"/>
          </a:p>
        </p:txBody>
      </p:sp>
      <p:sp>
        <p:nvSpPr>
          <p:cNvPr id="40" name="Line 25"/>
          <p:cNvSpPr>
            <a:spLocks noChangeShapeType="1"/>
          </p:cNvSpPr>
          <p:nvPr/>
        </p:nvSpPr>
        <p:spPr bwMode="auto">
          <a:xfrm flipH="1">
            <a:off x="3563888" y="3738804"/>
            <a:ext cx="1836000" cy="0"/>
          </a:xfrm>
          <a:prstGeom prst="line">
            <a:avLst/>
          </a:prstGeom>
          <a:noFill/>
          <a:ln w="19050">
            <a:solidFill>
              <a:schemeClr val="tx1"/>
            </a:solidFill>
            <a:prstDash val="sysDot"/>
            <a:round/>
            <a:headEnd/>
            <a:tailEnd/>
          </a:ln>
        </p:spPr>
        <p:txBody>
          <a:bodyPr wrap="none" anchor="ctr"/>
          <a:lstStyle/>
          <a:p>
            <a:endParaRPr lang="tr-TR" sz="2000"/>
          </a:p>
        </p:txBody>
      </p:sp>
      <p:sp>
        <p:nvSpPr>
          <p:cNvPr id="41" name="Line 22"/>
          <p:cNvSpPr>
            <a:spLocks noChangeShapeType="1"/>
          </p:cNvSpPr>
          <p:nvPr/>
        </p:nvSpPr>
        <p:spPr bwMode="auto">
          <a:xfrm>
            <a:off x="5436096" y="3738804"/>
            <a:ext cx="0" cy="2057400"/>
          </a:xfrm>
          <a:prstGeom prst="line">
            <a:avLst/>
          </a:prstGeom>
          <a:noFill/>
          <a:ln w="19050">
            <a:solidFill>
              <a:schemeClr val="tx1"/>
            </a:solidFill>
            <a:prstDash val="sysDot"/>
            <a:round/>
            <a:headEnd/>
            <a:tailEnd/>
          </a:ln>
        </p:spPr>
        <p:txBody>
          <a:bodyPr wrap="none" anchor="ctr"/>
          <a:lstStyle/>
          <a:p>
            <a:endParaRPr lang="tr-TR" sz="2000"/>
          </a:p>
        </p:txBody>
      </p:sp>
      <p:sp>
        <p:nvSpPr>
          <p:cNvPr id="42" name="Text Box 28"/>
          <p:cNvSpPr txBox="1">
            <a:spLocks noChangeArrowheads="1"/>
          </p:cNvSpPr>
          <p:nvPr/>
        </p:nvSpPr>
        <p:spPr bwMode="auto">
          <a:xfrm>
            <a:off x="5292080" y="5805264"/>
            <a:ext cx="533400" cy="338554"/>
          </a:xfrm>
          <a:prstGeom prst="rect">
            <a:avLst/>
          </a:prstGeom>
          <a:noFill/>
          <a:ln w="9525">
            <a:noFill/>
            <a:miter lim="800000"/>
            <a:headEnd/>
            <a:tailEnd/>
          </a:ln>
        </p:spPr>
        <p:txBody>
          <a:bodyPr>
            <a:spAutoFit/>
          </a:bodyPr>
          <a:lstStyle/>
          <a:p>
            <a:pPr>
              <a:spcBef>
                <a:spcPct val="50000"/>
              </a:spcBef>
            </a:pPr>
            <a:r>
              <a:rPr lang="en-US" sz="1600" dirty="0"/>
              <a:t>Q</a:t>
            </a:r>
            <a:r>
              <a:rPr lang="en-US" sz="1600" baseline="-25000" dirty="0"/>
              <a:t>S</a:t>
            </a:r>
            <a:endParaRPr lang="en-US" sz="1600" dirty="0"/>
          </a:p>
        </p:txBody>
      </p:sp>
      <p:sp>
        <p:nvSpPr>
          <p:cNvPr id="24" name="Line 25"/>
          <p:cNvSpPr>
            <a:spLocks noChangeShapeType="1"/>
          </p:cNvSpPr>
          <p:nvPr/>
        </p:nvSpPr>
        <p:spPr bwMode="auto">
          <a:xfrm flipH="1">
            <a:off x="2339752" y="3717032"/>
            <a:ext cx="3600000" cy="0"/>
          </a:xfrm>
          <a:prstGeom prst="line">
            <a:avLst/>
          </a:prstGeom>
          <a:noFill/>
          <a:ln w="38100">
            <a:solidFill>
              <a:srgbClr val="00B050"/>
            </a:solidFill>
            <a:prstDash val="solid"/>
            <a:round/>
            <a:headEnd/>
            <a:tailEnd/>
          </a:ln>
        </p:spPr>
        <p:txBody>
          <a:bodyPr wrap="none" anchor="ctr"/>
          <a:lstStyle/>
          <a:p>
            <a:endParaRPr lang="tr-TR" sz="2000"/>
          </a:p>
        </p:txBody>
      </p:sp>
      <p:sp>
        <p:nvSpPr>
          <p:cNvPr id="25" name="Rectangle 24"/>
          <p:cNvSpPr/>
          <p:nvPr/>
        </p:nvSpPr>
        <p:spPr>
          <a:xfrm>
            <a:off x="611560" y="1428016"/>
            <a:ext cx="8280920" cy="400110"/>
          </a:xfrm>
          <a:prstGeom prst="rect">
            <a:avLst/>
          </a:prstGeom>
          <a:solidFill>
            <a:srgbClr val="FFFFCC">
              <a:alpha val="49804"/>
            </a:srgbClr>
          </a:solidFill>
        </p:spPr>
        <p:txBody>
          <a:bodyPr wrap="square">
            <a:spAutoFit/>
          </a:bodyPr>
          <a:lstStyle/>
          <a:p>
            <a:r>
              <a:rPr lang="en-US" sz="2000" dirty="0">
                <a:solidFill>
                  <a:srgbClr val="00B0F0"/>
                </a:solidFill>
              </a:rPr>
              <a:t>With the minimum price at P</a:t>
            </a:r>
            <a:r>
              <a:rPr lang="en-US" sz="2000" baseline="-25000" dirty="0">
                <a:solidFill>
                  <a:srgbClr val="00B0F0"/>
                </a:solidFill>
              </a:rPr>
              <a:t>H</a:t>
            </a:r>
            <a:r>
              <a:rPr lang="en-US" sz="2000" dirty="0">
                <a:solidFill>
                  <a:srgbClr val="00B0F0"/>
                </a:solidFill>
              </a:rPr>
              <a:t> only Q</a:t>
            </a:r>
            <a:r>
              <a:rPr lang="en-US" sz="2000" baseline="-25000" dirty="0">
                <a:solidFill>
                  <a:srgbClr val="00B0F0"/>
                </a:solidFill>
              </a:rPr>
              <a:t>D</a:t>
            </a:r>
            <a:r>
              <a:rPr lang="en-US" sz="2000" dirty="0">
                <a:solidFill>
                  <a:srgbClr val="00B0F0"/>
                </a:solidFill>
              </a:rPr>
              <a:t> units are traded in the equilibrium </a:t>
            </a:r>
            <a:endParaRPr lang="tr-TR" sz="2000" dirty="0">
              <a:solidFill>
                <a:srgbClr val="00B0F0"/>
              </a:solidFill>
            </a:endParaRPr>
          </a:p>
        </p:txBody>
      </p:sp>
      <p:sp>
        <p:nvSpPr>
          <p:cNvPr id="26" name="Rectangle 25"/>
          <p:cNvSpPr/>
          <p:nvPr/>
        </p:nvSpPr>
        <p:spPr>
          <a:xfrm>
            <a:off x="611560" y="1829584"/>
            <a:ext cx="8280920" cy="400110"/>
          </a:xfrm>
          <a:prstGeom prst="rect">
            <a:avLst/>
          </a:prstGeom>
          <a:solidFill>
            <a:srgbClr val="FFFFCC">
              <a:alpha val="49804"/>
            </a:srgbClr>
          </a:solidFill>
        </p:spPr>
        <p:txBody>
          <a:bodyPr wrap="square">
            <a:spAutoFit/>
          </a:bodyPr>
          <a:lstStyle/>
          <a:p>
            <a:r>
              <a:rPr lang="en-US" sz="2000" dirty="0">
                <a:solidFill>
                  <a:srgbClr val="00B0F0"/>
                </a:solidFill>
              </a:rPr>
              <a:t>We observe that Q</a:t>
            </a:r>
            <a:r>
              <a:rPr lang="en-US" sz="2000" baseline="-25000" dirty="0">
                <a:solidFill>
                  <a:srgbClr val="00B0F0"/>
                </a:solidFill>
              </a:rPr>
              <a:t>D</a:t>
            </a:r>
            <a:r>
              <a:rPr lang="en-US" sz="2000" dirty="0">
                <a:solidFill>
                  <a:srgbClr val="00B0F0"/>
                </a:solidFill>
              </a:rPr>
              <a:t> &lt; Q</a:t>
            </a:r>
            <a:r>
              <a:rPr lang="en-US" sz="2000" baseline="-25000" dirty="0">
                <a:solidFill>
                  <a:srgbClr val="00B0F0"/>
                </a:solidFill>
              </a:rPr>
              <a:t>0</a:t>
            </a:r>
            <a:r>
              <a:rPr lang="en-US" sz="2000" dirty="0">
                <a:solidFill>
                  <a:srgbClr val="00B0F0"/>
                </a:solidFill>
              </a:rPr>
              <a:t>, the  “free” market equilibrium quantity.</a:t>
            </a:r>
            <a:endParaRPr lang="tr-TR" sz="2000" dirty="0">
              <a:solidFill>
                <a:srgbClr val="00B0F0"/>
              </a:solidFill>
            </a:endParaRPr>
          </a:p>
        </p:txBody>
      </p:sp>
      <p:sp>
        <p:nvSpPr>
          <p:cNvPr id="27" name="Up Arrow 26"/>
          <p:cNvSpPr/>
          <p:nvPr/>
        </p:nvSpPr>
        <p:spPr>
          <a:xfrm>
            <a:off x="3347864" y="6237312"/>
            <a:ext cx="360040" cy="3326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Left-Right Arrow 27"/>
          <p:cNvSpPr/>
          <p:nvPr/>
        </p:nvSpPr>
        <p:spPr>
          <a:xfrm>
            <a:off x="3491880" y="5301208"/>
            <a:ext cx="1008112" cy="432048"/>
          </a:xfrm>
          <a:prstGeom prst="lef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611560" y="1052736"/>
            <a:ext cx="8388424" cy="400110"/>
          </a:xfrm>
          <a:prstGeom prst="rect">
            <a:avLst/>
          </a:prstGeom>
          <a:solidFill>
            <a:srgbClr val="FFFFCC">
              <a:alpha val="49804"/>
            </a:srgbClr>
          </a:solidFill>
        </p:spPr>
        <p:txBody>
          <a:bodyPr wrap="square">
            <a:spAutoFit/>
          </a:bodyPr>
          <a:lstStyle/>
          <a:p>
            <a:r>
              <a:rPr lang="en-US" sz="2000" dirty="0">
                <a:solidFill>
                  <a:srgbClr val="00B0F0"/>
                </a:solidFill>
              </a:rPr>
              <a:t>With a minimum price at P</a:t>
            </a:r>
            <a:r>
              <a:rPr lang="en-US" sz="2000" baseline="-25000" dirty="0">
                <a:solidFill>
                  <a:srgbClr val="00B0F0"/>
                </a:solidFill>
              </a:rPr>
              <a:t>H</a:t>
            </a:r>
            <a:r>
              <a:rPr lang="en-US" sz="2000" dirty="0">
                <a:solidFill>
                  <a:srgbClr val="00B0F0"/>
                </a:solidFill>
              </a:rPr>
              <a:t> we have Q</a:t>
            </a:r>
            <a:r>
              <a:rPr lang="en-US" sz="2000" baseline="-25000" dirty="0">
                <a:solidFill>
                  <a:srgbClr val="00B0F0"/>
                </a:solidFill>
              </a:rPr>
              <a:t>S</a:t>
            </a:r>
            <a:r>
              <a:rPr lang="en-US" sz="2000" dirty="0">
                <a:solidFill>
                  <a:srgbClr val="00B0F0"/>
                </a:solidFill>
              </a:rPr>
              <a:t> &gt; Q</a:t>
            </a:r>
            <a:r>
              <a:rPr lang="en-US" sz="2000" baseline="-25000" dirty="0">
                <a:solidFill>
                  <a:srgbClr val="00B0F0"/>
                </a:solidFill>
              </a:rPr>
              <a:t>D</a:t>
            </a:r>
            <a:r>
              <a:rPr lang="en-US" sz="2000" dirty="0">
                <a:solidFill>
                  <a:srgbClr val="00B0F0"/>
                </a:solidFill>
              </a:rPr>
              <a:t> there is a surplus of Q</a:t>
            </a:r>
            <a:r>
              <a:rPr lang="en-US" sz="2000" baseline="-25000" dirty="0">
                <a:solidFill>
                  <a:srgbClr val="00B0F0"/>
                </a:solidFill>
              </a:rPr>
              <a:t>S</a:t>
            </a:r>
            <a:r>
              <a:rPr lang="en-US" sz="2000" dirty="0">
                <a:solidFill>
                  <a:srgbClr val="00B0F0"/>
                </a:solidFill>
              </a:rPr>
              <a:t> – Q</a:t>
            </a:r>
            <a:r>
              <a:rPr lang="en-US" sz="2000" baseline="-25000" dirty="0">
                <a:solidFill>
                  <a:srgbClr val="00B0F0"/>
                </a:solidFill>
              </a:rPr>
              <a:t>D</a:t>
            </a:r>
            <a:r>
              <a:rPr lang="en-US" sz="2000" dirty="0">
                <a:solidFill>
                  <a:srgbClr val="00B0F0"/>
                </a:solidFill>
              </a:rPr>
              <a:t> units.</a:t>
            </a:r>
            <a:endParaRPr lang="tr-TR" sz="2000" dirty="0">
              <a:solidFill>
                <a:srgbClr val="00B0F0"/>
              </a:solidFill>
            </a:endParaRPr>
          </a:p>
        </p:txBody>
      </p:sp>
    </p:spTree>
    <p:extLst>
      <p:ext uri="{BB962C8B-B14F-4D97-AF65-F5344CB8AC3E}">
        <p14:creationId xmlns:p14="http://schemas.microsoft.com/office/powerpoint/2010/main" val="401872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grpId="0" nodeType="clickEffect">
                                  <p:stCondLst>
                                    <p:cond delay="0"/>
                                  </p:stCondLst>
                                  <p:childTnLst>
                                    <p:set>
                                      <p:cBhvr>
                                        <p:cTn id="10" dur="1" fill="hold">
                                          <p:stCondLst>
                                            <p:cond delay="0"/>
                                          </p:stCondLst>
                                        </p:cTn>
                                        <p:tgtEl>
                                          <p:spTgt spid="19485"/>
                                        </p:tgtEl>
                                        <p:attrNameLst>
                                          <p:attrName>style.visibility</p:attrName>
                                        </p:attrNameLst>
                                      </p:cBhvr>
                                      <p:to>
                                        <p:strVal val="visible"/>
                                      </p:to>
                                    </p:set>
                                    <p:anim calcmode="lin" valueType="num">
                                      <p:cBhvr>
                                        <p:cTn id="11" dur="1000" fill="hold"/>
                                        <p:tgtEl>
                                          <p:spTgt spid="19485"/>
                                        </p:tgtEl>
                                        <p:attrNameLst>
                                          <p:attrName>ppt_x</p:attrName>
                                        </p:attrNameLst>
                                      </p:cBhvr>
                                      <p:tavLst>
                                        <p:tav tm="0">
                                          <p:val>
                                            <p:strVal val="#ppt_x-.2"/>
                                          </p:val>
                                        </p:tav>
                                        <p:tav tm="100000">
                                          <p:val>
                                            <p:strVal val="#ppt_x"/>
                                          </p:val>
                                        </p:tav>
                                      </p:tavLst>
                                    </p:anim>
                                    <p:anim calcmode="lin" valueType="num">
                                      <p:cBhvr>
                                        <p:cTn id="12" dur="1000" fill="hold"/>
                                        <p:tgtEl>
                                          <p:spTgt spid="19485"/>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9485"/>
                                        </p:tgtEl>
                                      </p:cBhvr>
                                    </p:animEffect>
                                  </p:childTnLst>
                                </p:cTn>
                              </p:par>
                            </p:childTnLst>
                          </p:cTn>
                        </p:par>
                        <p:par>
                          <p:cTn id="14" fill="hold">
                            <p:stCondLst>
                              <p:cond delay="1000"/>
                            </p:stCondLst>
                            <p:childTnLst>
                              <p:par>
                                <p:cTn id="15" presetID="29"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1000" fill="hold"/>
                                        <p:tgtEl>
                                          <p:spTgt spid="24"/>
                                        </p:tgtEl>
                                        <p:attrNameLst>
                                          <p:attrName>ppt_x</p:attrName>
                                        </p:attrNameLst>
                                      </p:cBhvr>
                                      <p:tavLst>
                                        <p:tav tm="0">
                                          <p:val>
                                            <p:strVal val="#ppt_x-.2"/>
                                          </p:val>
                                        </p:tav>
                                        <p:tav tm="100000">
                                          <p:val>
                                            <p:strVal val="#ppt_x"/>
                                          </p:val>
                                        </p:tav>
                                      </p:tavLst>
                                    </p:anim>
                                    <p:anim calcmode="lin" valueType="num">
                                      <p:cBhvr>
                                        <p:cTn id="1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4"/>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fade">
                                      <p:cBhvr>
                                        <p:cTn id="23" dur="500"/>
                                        <p:tgtEl>
                                          <p:spTgt spid="2050"/>
                                        </p:tgtEl>
                                      </p:cBhvr>
                                    </p:animEffect>
                                    <p:anim calcmode="lin" valueType="num">
                                      <p:cBhvr>
                                        <p:cTn id="24" dur="500" fill="hold"/>
                                        <p:tgtEl>
                                          <p:spTgt spid="2050"/>
                                        </p:tgtEl>
                                        <p:attrNameLst>
                                          <p:attrName>ppt_x</p:attrName>
                                        </p:attrNameLst>
                                      </p:cBhvr>
                                      <p:tavLst>
                                        <p:tav tm="0">
                                          <p:val>
                                            <p:strVal val="#ppt_x"/>
                                          </p:val>
                                        </p:tav>
                                        <p:tav tm="100000">
                                          <p:val>
                                            <p:strVal val="#ppt_x"/>
                                          </p:val>
                                        </p:tav>
                                      </p:tavLst>
                                    </p:anim>
                                    <p:anim calcmode="lin" valueType="num">
                                      <p:cBhvr>
                                        <p:cTn id="25" dur="5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2050"/>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childTnLst>
                          </p:cTn>
                        </p:par>
                        <p:par>
                          <p:cTn id="33" fill="hold">
                            <p:stCondLst>
                              <p:cond delay="500"/>
                            </p:stCondLst>
                            <p:childTnLst>
                              <p:par>
                                <p:cTn id="34" presetID="29" presetClass="entr" presetSubtype="0" fill="hold" grpId="0" nodeType="afterEffect">
                                  <p:stCondLst>
                                    <p:cond delay="0"/>
                                  </p:stCondLst>
                                  <p:childTnLst>
                                    <p:set>
                                      <p:cBhvr>
                                        <p:cTn id="35" dur="1" fill="hold">
                                          <p:stCondLst>
                                            <p:cond delay="0"/>
                                          </p:stCondLst>
                                        </p:cTn>
                                        <p:tgtEl>
                                          <p:spTgt spid="19481"/>
                                        </p:tgtEl>
                                        <p:attrNameLst>
                                          <p:attrName>style.visibility</p:attrName>
                                        </p:attrNameLst>
                                      </p:cBhvr>
                                      <p:to>
                                        <p:strVal val="visible"/>
                                      </p:to>
                                    </p:set>
                                    <p:anim calcmode="lin" valueType="num">
                                      <p:cBhvr>
                                        <p:cTn id="36" dur="1000" fill="hold"/>
                                        <p:tgtEl>
                                          <p:spTgt spid="19481"/>
                                        </p:tgtEl>
                                        <p:attrNameLst>
                                          <p:attrName>ppt_x</p:attrName>
                                        </p:attrNameLst>
                                      </p:cBhvr>
                                      <p:tavLst>
                                        <p:tav tm="0">
                                          <p:val>
                                            <p:strVal val="#ppt_x-.2"/>
                                          </p:val>
                                        </p:tav>
                                        <p:tav tm="100000">
                                          <p:val>
                                            <p:strVal val="#ppt_x"/>
                                          </p:val>
                                        </p:tav>
                                      </p:tavLst>
                                    </p:anim>
                                    <p:anim calcmode="lin" valueType="num">
                                      <p:cBhvr>
                                        <p:cTn id="37" dur="1000" fill="hold"/>
                                        <p:tgtEl>
                                          <p:spTgt spid="19481"/>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9481"/>
                                        </p:tgtEl>
                                      </p:cBhvr>
                                    </p:animEffect>
                                  </p:childTnLst>
                                </p:cTn>
                              </p:par>
                            </p:childTnLst>
                          </p:cTn>
                        </p:par>
                        <p:par>
                          <p:cTn id="39" fill="hold">
                            <p:stCondLst>
                              <p:cond delay="1500"/>
                            </p:stCondLst>
                            <p:childTnLst>
                              <p:par>
                                <p:cTn id="40" presetID="47" presetClass="entr" presetSubtype="0" fill="hold" grpId="0" nodeType="afterEffect">
                                  <p:stCondLst>
                                    <p:cond delay="0"/>
                                  </p:stCondLst>
                                  <p:childTnLst>
                                    <p:set>
                                      <p:cBhvr>
                                        <p:cTn id="41" dur="1" fill="hold">
                                          <p:stCondLst>
                                            <p:cond delay="0"/>
                                          </p:stCondLst>
                                        </p:cTn>
                                        <p:tgtEl>
                                          <p:spTgt spid="19478"/>
                                        </p:tgtEl>
                                        <p:attrNameLst>
                                          <p:attrName>style.visibility</p:attrName>
                                        </p:attrNameLst>
                                      </p:cBhvr>
                                      <p:to>
                                        <p:strVal val="visible"/>
                                      </p:to>
                                    </p:set>
                                    <p:animEffect transition="in" filter="fade">
                                      <p:cBhvr>
                                        <p:cTn id="42" dur="1000"/>
                                        <p:tgtEl>
                                          <p:spTgt spid="19478"/>
                                        </p:tgtEl>
                                      </p:cBhvr>
                                    </p:animEffect>
                                    <p:anim calcmode="lin" valueType="num">
                                      <p:cBhvr>
                                        <p:cTn id="43" dur="1000" fill="hold"/>
                                        <p:tgtEl>
                                          <p:spTgt spid="19478"/>
                                        </p:tgtEl>
                                        <p:attrNameLst>
                                          <p:attrName>ppt_x</p:attrName>
                                        </p:attrNameLst>
                                      </p:cBhvr>
                                      <p:tavLst>
                                        <p:tav tm="0">
                                          <p:val>
                                            <p:strVal val="#ppt_x"/>
                                          </p:val>
                                        </p:tav>
                                        <p:tav tm="100000">
                                          <p:val>
                                            <p:strVal val="#ppt_x"/>
                                          </p:val>
                                        </p:tav>
                                      </p:tavLst>
                                    </p:anim>
                                    <p:anim calcmode="lin" valueType="num">
                                      <p:cBhvr>
                                        <p:cTn id="44" dur="1000" fill="hold"/>
                                        <p:tgtEl>
                                          <p:spTgt spid="19478"/>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9484"/>
                                        </p:tgtEl>
                                        <p:attrNameLst>
                                          <p:attrName>style.visibility</p:attrName>
                                        </p:attrNameLst>
                                      </p:cBhvr>
                                      <p:to>
                                        <p:strVal val="visible"/>
                                      </p:to>
                                    </p:set>
                                    <p:animEffect transition="in" filter="fade">
                                      <p:cBhvr>
                                        <p:cTn id="48" dur="1000"/>
                                        <p:tgtEl>
                                          <p:spTgt spid="19484"/>
                                        </p:tgtEl>
                                      </p:cBhvr>
                                    </p:animEffect>
                                    <p:anim calcmode="lin" valueType="num">
                                      <p:cBhvr>
                                        <p:cTn id="49" dur="1000" fill="hold"/>
                                        <p:tgtEl>
                                          <p:spTgt spid="19484"/>
                                        </p:tgtEl>
                                        <p:attrNameLst>
                                          <p:attrName>ppt_x</p:attrName>
                                        </p:attrNameLst>
                                      </p:cBhvr>
                                      <p:tavLst>
                                        <p:tav tm="0">
                                          <p:val>
                                            <p:strVal val="#ppt_x"/>
                                          </p:val>
                                        </p:tav>
                                        <p:tav tm="100000">
                                          <p:val>
                                            <p:strVal val="#ppt_x"/>
                                          </p:val>
                                        </p:tav>
                                      </p:tavLst>
                                    </p:anim>
                                    <p:anim calcmode="lin" valueType="num">
                                      <p:cBhvr>
                                        <p:cTn id="50" dur="1000" fill="hold"/>
                                        <p:tgtEl>
                                          <p:spTgt spid="1948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1000" fill="hold"/>
                                        <p:tgtEl>
                                          <p:spTgt spid="40"/>
                                        </p:tgtEl>
                                        <p:attrNameLst>
                                          <p:attrName>ppt_x</p:attrName>
                                        </p:attrNameLst>
                                      </p:cBhvr>
                                      <p:tavLst>
                                        <p:tav tm="0">
                                          <p:val>
                                            <p:strVal val="#ppt_x-.2"/>
                                          </p:val>
                                        </p:tav>
                                        <p:tav tm="100000">
                                          <p:val>
                                            <p:strVal val="#ppt_x"/>
                                          </p:val>
                                        </p:tav>
                                      </p:tavLst>
                                    </p:anim>
                                    <p:anim calcmode="lin" valueType="num">
                                      <p:cBhvr>
                                        <p:cTn id="56"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57" dur="1000"/>
                                        <p:tgtEl>
                                          <p:spTgt spid="40"/>
                                        </p:tgtEl>
                                      </p:cBhvr>
                                    </p:animEffect>
                                  </p:childTnLst>
                                </p:cTn>
                              </p:par>
                            </p:childTnLst>
                          </p:cTn>
                        </p:par>
                        <p:par>
                          <p:cTn id="58" fill="hold">
                            <p:stCondLst>
                              <p:cond delay="1000"/>
                            </p:stCondLst>
                            <p:childTnLst>
                              <p:par>
                                <p:cTn id="59" presetID="47" presetClass="entr" presetSubtype="0"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1000"/>
                                        <p:tgtEl>
                                          <p:spTgt spid="41"/>
                                        </p:tgtEl>
                                      </p:cBhvr>
                                    </p:animEffect>
                                    <p:anim calcmode="lin" valueType="num">
                                      <p:cBhvr>
                                        <p:cTn id="62" dur="1000" fill="hold"/>
                                        <p:tgtEl>
                                          <p:spTgt spid="41"/>
                                        </p:tgtEl>
                                        <p:attrNameLst>
                                          <p:attrName>ppt_x</p:attrName>
                                        </p:attrNameLst>
                                      </p:cBhvr>
                                      <p:tavLst>
                                        <p:tav tm="0">
                                          <p:val>
                                            <p:strVal val="#ppt_x"/>
                                          </p:val>
                                        </p:tav>
                                        <p:tav tm="100000">
                                          <p:val>
                                            <p:strVal val="#ppt_x"/>
                                          </p:val>
                                        </p:tav>
                                      </p:tavLst>
                                    </p:anim>
                                    <p:anim calcmode="lin" valueType="num">
                                      <p:cBhvr>
                                        <p:cTn id="63" dur="1000" fill="hold"/>
                                        <p:tgtEl>
                                          <p:spTgt spid="41"/>
                                        </p:tgtEl>
                                        <p:attrNameLst>
                                          <p:attrName>ppt_y</p:attrName>
                                        </p:attrNameLst>
                                      </p:cBhvr>
                                      <p:tavLst>
                                        <p:tav tm="0">
                                          <p:val>
                                            <p:strVal val="#ppt_y-.1"/>
                                          </p:val>
                                        </p:tav>
                                        <p:tav tm="100000">
                                          <p:val>
                                            <p:strVal val="#ppt_y"/>
                                          </p:val>
                                        </p:tav>
                                      </p:tavLst>
                                    </p:anim>
                                  </p:childTnLst>
                                </p:cTn>
                              </p:par>
                            </p:childTnLst>
                          </p:cTn>
                        </p:par>
                        <p:par>
                          <p:cTn id="64" fill="hold">
                            <p:stCondLst>
                              <p:cond delay="2000"/>
                            </p:stCondLst>
                            <p:childTnLst>
                              <p:par>
                                <p:cTn id="65" presetID="42" presetClass="entr" presetSubtype="0" fill="hold" grpId="0"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1000"/>
                                        <p:tgtEl>
                                          <p:spTgt spid="42"/>
                                        </p:tgtEl>
                                      </p:cBhvr>
                                    </p:animEffect>
                                    <p:anim calcmode="lin" valueType="num">
                                      <p:cBhvr>
                                        <p:cTn id="68" dur="1000" fill="hold"/>
                                        <p:tgtEl>
                                          <p:spTgt spid="42"/>
                                        </p:tgtEl>
                                        <p:attrNameLst>
                                          <p:attrName>ppt_x</p:attrName>
                                        </p:attrNameLst>
                                      </p:cBhvr>
                                      <p:tavLst>
                                        <p:tav tm="0">
                                          <p:val>
                                            <p:strVal val="#ppt_x"/>
                                          </p:val>
                                        </p:tav>
                                        <p:tav tm="100000">
                                          <p:val>
                                            <p:strVal val="#ppt_x"/>
                                          </p:val>
                                        </p:tav>
                                      </p:tavLst>
                                    </p:anim>
                                    <p:anim calcmode="lin" valueType="num">
                                      <p:cBhvr>
                                        <p:cTn id="6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81" grpId="0" animBg="1"/>
      <p:bldP spid="19484" grpId="0"/>
      <p:bldP spid="19485" grpId="0"/>
      <p:bldP spid="19478" grpId="0" animBg="1"/>
      <p:bldP spid="40" grpId="0" animBg="1"/>
      <p:bldP spid="41" grpId="0" animBg="1"/>
      <p:bldP spid="42" grpId="0"/>
      <p:bldP spid="24" grpId="0" animBg="1"/>
      <p:bldP spid="24" grpId="1" animBg="1"/>
      <p:bldP spid="25" grpId="0" animBg="1"/>
      <p:bldP spid="26" grpId="0" animBg="1"/>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type="body" idx="1"/>
          </p:nvPr>
        </p:nvSpPr>
        <p:spPr/>
        <p:txBody>
          <a:bodyPr>
            <a:normAutofit fontScale="92500" lnSpcReduction="20000"/>
          </a:bodyPr>
          <a:lstStyle/>
          <a:p>
            <a:r>
              <a:rPr lang="en-US" dirty="0"/>
              <a:t>-A brief summary of last lecture</a:t>
            </a:r>
          </a:p>
          <a:p>
            <a:r>
              <a:rPr lang="en-US" dirty="0"/>
              <a:t>-Government Control on prices</a:t>
            </a:r>
          </a:p>
          <a:p>
            <a:r>
              <a:rPr lang="en-US" dirty="0"/>
              <a:t>-Assignment </a:t>
            </a:r>
            <a:r>
              <a:rPr lang="tr-TR" dirty="0"/>
              <a:t>6</a:t>
            </a:r>
            <a:r>
              <a:rPr lang="en-US" dirty="0"/>
              <a:t> will be available </a:t>
            </a:r>
            <a:r>
              <a:rPr lang="tr-TR" dirty="0"/>
              <a:t>this Wednesday till Friday midnight since we have the midterm this Saturday</a:t>
            </a:r>
          </a:p>
        </p:txBody>
      </p:sp>
    </p:spTree>
    <p:extLst>
      <p:ext uri="{BB962C8B-B14F-4D97-AF65-F5344CB8AC3E}">
        <p14:creationId xmlns:p14="http://schemas.microsoft.com/office/powerpoint/2010/main" val="1417526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Government control on prices</a:t>
            </a:r>
            <a:endParaRPr lang="tr-TR" sz="2800" dirty="0"/>
          </a:p>
        </p:txBody>
      </p:sp>
      <p:sp>
        <p:nvSpPr>
          <p:cNvPr id="3" name="Content Placeholder 2"/>
          <p:cNvSpPr>
            <a:spLocks noGrp="1"/>
          </p:cNvSpPr>
          <p:nvPr>
            <p:ph idx="1"/>
          </p:nvPr>
        </p:nvSpPr>
        <p:spPr/>
        <p:txBody>
          <a:bodyPr>
            <a:normAutofit/>
          </a:bodyPr>
          <a:lstStyle/>
          <a:p>
            <a:pPr marL="0" indent="0">
              <a:spcBef>
                <a:spcPts val="0"/>
              </a:spcBef>
              <a:buNone/>
            </a:pPr>
            <a:r>
              <a:rPr lang="en-US" sz="2400" dirty="0"/>
              <a:t>An example for the minimum price is the minimum wage.</a:t>
            </a:r>
          </a:p>
        </p:txBody>
      </p:sp>
    </p:spTree>
    <p:extLst>
      <p:ext uri="{BB962C8B-B14F-4D97-AF65-F5344CB8AC3E}">
        <p14:creationId xmlns:p14="http://schemas.microsoft.com/office/powerpoint/2010/main" val="2416103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22" name="Picture 2" descr="E:\Mankiw\Mankiw PPT\narrow aqua button bckgrd.jpg"/>
          <p:cNvPicPr>
            <a:picLocks noChangeAspect="1" noChangeArrowheads="1"/>
          </p:cNvPicPr>
          <p:nvPr/>
        </p:nvPicPr>
        <p:blipFill>
          <a:blip r:embed="rId2" cstate="print"/>
          <a:srcRect r="1688"/>
          <a:stretch>
            <a:fillRect/>
          </a:stretch>
        </p:blipFill>
        <p:spPr bwMode="auto">
          <a:xfrm>
            <a:off x="0" y="0"/>
            <a:ext cx="9144000" cy="6858000"/>
          </a:xfrm>
          <a:prstGeom prst="rect">
            <a:avLst/>
          </a:prstGeom>
          <a:noFill/>
        </p:spPr>
      </p:pic>
      <p:sp>
        <p:nvSpPr>
          <p:cNvPr id="901123" name="Rectangle 3"/>
          <p:cNvSpPr>
            <a:spLocks noGrp="1" noChangeArrowheads="1"/>
          </p:cNvSpPr>
          <p:nvPr>
            <p:ph type="title"/>
          </p:nvPr>
        </p:nvSpPr>
        <p:spPr>
          <a:xfrm>
            <a:off x="609600" y="50800"/>
            <a:ext cx="8229600" cy="685800"/>
          </a:xfrm>
        </p:spPr>
        <p:txBody>
          <a:bodyPr/>
          <a:lstStyle/>
          <a:p>
            <a:pPr algn="l">
              <a:lnSpc>
                <a:spcPct val="80000"/>
              </a:lnSpc>
            </a:pPr>
            <a:r>
              <a:rPr lang="en-US" sz="2400" dirty="0">
                <a:solidFill>
                  <a:schemeClr val="bg1"/>
                </a:solidFill>
              </a:rPr>
              <a:t>How the Minimum Wage Affects the Labor Market</a:t>
            </a:r>
          </a:p>
        </p:txBody>
      </p:sp>
      <p:sp>
        <p:nvSpPr>
          <p:cNvPr id="901124" name="Text Box 4"/>
          <p:cNvSpPr txBox="1">
            <a:spLocks noChangeArrowheads="1"/>
          </p:cNvSpPr>
          <p:nvPr/>
        </p:nvSpPr>
        <p:spPr bwMode="auto">
          <a:xfrm rot="-21600000">
            <a:off x="6564313" y="6680200"/>
            <a:ext cx="2641600" cy="214313"/>
          </a:xfrm>
          <a:prstGeom prst="rect">
            <a:avLst/>
          </a:prstGeom>
          <a:noFill/>
          <a:ln w="9525">
            <a:noFill/>
            <a:miter lim="800000"/>
            <a:headEnd/>
            <a:tailEnd/>
          </a:ln>
          <a:effectLst/>
        </p:spPr>
        <p:txBody>
          <a:bodyPr wrap="none">
            <a:spAutoFit/>
          </a:bodyPr>
          <a:lstStyle/>
          <a:p>
            <a:r>
              <a:rPr lang="en-US" altLang="en-US" sz="800" b="1" i="0">
                <a:solidFill>
                  <a:schemeClr val="bg1"/>
                </a:solidFill>
              </a:rPr>
              <a:t>Copyright©2003  Southwestern/Thomson Learning</a:t>
            </a:r>
          </a:p>
        </p:txBody>
      </p:sp>
      <p:sp>
        <p:nvSpPr>
          <p:cNvPr id="901125" name="Rectangle 5"/>
          <p:cNvSpPr>
            <a:spLocks noChangeArrowheads="1"/>
          </p:cNvSpPr>
          <p:nvPr/>
        </p:nvSpPr>
        <p:spPr bwMode="auto">
          <a:xfrm>
            <a:off x="1924050" y="1536700"/>
            <a:ext cx="5200650" cy="4244975"/>
          </a:xfrm>
          <a:prstGeom prst="rect">
            <a:avLst/>
          </a:prstGeom>
          <a:solidFill>
            <a:srgbClr val="F3F6F9"/>
          </a:solidFill>
          <a:ln w="239713">
            <a:solidFill>
              <a:srgbClr val="F3F6F9"/>
            </a:solidFill>
            <a:miter lim="800000"/>
            <a:headEnd/>
            <a:tailEnd/>
          </a:ln>
        </p:spPr>
        <p:txBody>
          <a:bodyPr/>
          <a:lstStyle/>
          <a:p>
            <a:endParaRPr lang="tr-TR"/>
          </a:p>
        </p:txBody>
      </p:sp>
      <p:sp>
        <p:nvSpPr>
          <p:cNvPr id="901126" name="Rectangle 6"/>
          <p:cNvSpPr>
            <a:spLocks noChangeArrowheads="1"/>
          </p:cNvSpPr>
          <p:nvPr/>
        </p:nvSpPr>
        <p:spPr bwMode="auto">
          <a:xfrm>
            <a:off x="1924050" y="1536700"/>
            <a:ext cx="5200650" cy="4244975"/>
          </a:xfrm>
          <a:prstGeom prst="rect">
            <a:avLst/>
          </a:prstGeom>
          <a:solidFill>
            <a:srgbClr val="F2F4F8"/>
          </a:solidFill>
          <a:ln w="219075">
            <a:solidFill>
              <a:srgbClr val="F2F4F8"/>
            </a:solidFill>
            <a:miter lim="800000"/>
            <a:headEnd/>
            <a:tailEnd/>
          </a:ln>
        </p:spPr>
        <p:txBody>
          <a:bodyPr/>
          <a:lstStyle/>
          <a:p>
            <a:endParaRPr lang="tr-TR"/>
          </a:p>
        </p:txBody>
      </p:sp>
      <p:sp>
        <p:nvSpPr>
          <p:cNvPr id="901127" name="Rectangle 7"/>
          <p:cNvSpPr>
            <a:spLocks noChangeArrowheads="1"/>
          </p:cNvSpPr>
          <p:nvPr/>
        </p:nvSpPr>
        <p:spPr bwMode="auto">
          <a:xfrm>
            <a:off x="1924050" y="1536700"/>
            <a:ext cx="5200650" cy="4244975"/>
          </a:xfrm>
          <a:prstGeom prst="rect">
            <a:avLst/>
          </a:prstGeom>
          <a:solidFill>
            <a:srgbClr val="F1F4F7"/>
          </a:solidFill>
          <a:ln w="196850">
            <a:solidFill>
              <a:srgbClr val="F1F4F7"/>
            </a:solidFill>
            <a:miter lim="800000"/>
            <a:headEnd/>
            <a:tailEnd/>
          </a:ln>
        </p:spPr>
        <p:txBody>
          <a:bodyPr/>
          <a:lstStyle/>
          <a:p>
            <a:endParaRPr lang="tr-TR"/>
          </a:p>
        </p:txBody>
      </p:sp>
      <p:sp>
        <p:nvSpPr>
          <p:cNvPr id="901128" name="Rectangle 8"/>
          <p:cNvSpPr>
            <a:spLocks noChangeArrowheads="1"/>
          </p:cNvSpPr>
          <p:nvPr/>
        </p:nvSpPr>
        <p:spPr bwMode="auto">
          <a:xfrm>
            <a:off x="1924050" y="1536700"/>
            <a:ext cx="5200650" cy="4244975"/>
          </a:xfrm>
          <a:prstGeom prst="rect">
            <a:avLst/>
          </a:prstGeom>
          <a:solidFill>
            <a:srgbClr val="F0F2F5"/>
          </a:solidFill>
          <a:ln w="174625">
            <a:solidFill>
              <a:srgbClr val="F0F2F5"/>
            </a:solidFill>
            <a:miter lim="800000"/>
            <a:headEnd/>
            <a:tailEnd/>
          </a:ln>
        </p:spPr>
        <p:txBody>
          <a:bodyPr/>
          <a:lstStyle/>
          <a:p>
            <a:endParaRPr lang="tr-TR"/>
          </a:p>
        </p:txBody>
      </p:sp>
      <p:sp>
        <p:nvSpPr>
          <p:cNvPr id="901129" name="Rectangle 9"/>
          <p:cNvSpPr>
            <a:spLocks noChangeArrowheads="1"/>
          </p:cNvSpPr>
          <p:nvPr/>
        </p:nvSpPr>
        <p:spPr bwMode="auto">
          <a:xfrm>
            <a:off x="1924050" y="1536700"/>
            <a:ext cx="5200650" cy="4244975"/>
          </a:xfrm>
          <a:prstGeom prst="rect">
            <a:avLst/>
          </a:prstGeom>
          <a:solidFill>
            <a:srgbClr val="EEF1F4"/>
          </a:solidFill>
          <a:ln w="152400">
            <a:solidFill>
              <a:srgbClr val="EEF1F4"/>
            </a:solidFill>
            <a:miter lim="800000"/>
            <a:headEnd/>
            <a:tailEnd/>
          </a:ln>
        </p:spPr>
        <p:txBody>
          <a:bodyPr/>
          <a:lstStyle/>
          <a:p>
            <a:endParaRPr lang="tr-TR"/>
          </a:p>
        </p:txBody>
      </p:sp>
      <p:sp>
        <p:nvSpPr>
          <p:cNvPr id="901130" name="Rectangle 10"/>
          <p:cNvSpPr>
            <a:spLocks noChangeArrowheads="1"/>
          </p:cNvSpPr>
          <p:nvPr/>
        </p:nvSpPr>
        <p:spPr bwMode="auto">
          <a:xfrm>
            <a:off x="1924050" y="1536700"/>
            <a:ext cx="5200650" cy="4244975"/>
          </a:xfrm>
          <a:prstGeom prst="rect">
            <a:avLst/>
          </a:prstGeom>
          <a:solidFill>
            <a:srgbClr val="EDEFF3"/>
          </a:solidFill>
          <a:ln w="131763">
            <a:solidFill>
              <a:srgbClr val="EDEFF3"/>
            </a:solidFill>
            <a:miter lim="800000"/>
            <a:headEnd/>
            <a:tailEnd/>
          </a:ln>
        </p:spPr>
        <p:txBody>
          <a:bodyPr/>
          <a:lstStyle/>
          <a:p>
            <a:endParaRPr lang="tr-TR"/>
          </a:p>
        </p:txBody>
      </p:sp>
      <p:sp>
        <p:nvSpPr>
          <p:cNvPr id="901131" name="Rectangle 11"/>
          <p:cNvSpPr>
            <a:spLocks noChangeArrowheads="1"/>
          </p:cNvSpPr>
          <p:nvPr/>
        </p:nvSpPr>
        <p:spPr bwMode="auto">
          <a:xfrm>
            <a:off x="1924050" y="1536700"/>
            <a:ext cx="5200650" cy="4244975"/>
          </a:xfrm>
          <a:prstGeom prst="rect">
            <a:avLst/>
          </a:prstGeom>
          <a:solidFill>
            <a:srgbClr val="EBEEF2"/>
          </a:solidFill>
          <a:ln w="109538">
            <a:solidFill>
              <a:srgbClr val="EBEEF2"/>
            </a:solidFill>
            <a:miter lim="800000"/>
            <a:headEnd/>
            <a:tailEnd/>
          </a:ln>
        </p:spPr>
        <p:txBody>
          <a:bodyPr/>
          <a:lstStyle/>
          <a:p>
            <a:endParaRPr lang="tr-TR"/>
          </a:p>
        </p:txBody>
      </p:sp>
      <p:sp>
        <p:nvSpPr>
          <p:cNvPr id="901132" name="Rectangle 12"/>
          <p:cNvSpPr>
            <a:spLocks noChangeArrowheads="1"/>
          </p:cNvSpPr>
          <p:nvPr/>
        </p:nvSpPr>
        <p:spPr bwMode="auto">
          <a:xfrm>
            <a:off x="1924050" y="1536700"/>
            <a:ext cx="5200650" cy="4244975"/>
          </a:xfrm>
          <a:prstGeom prst="rect">
            <a:avLst/>
          </a:prstGeom>
          <a:solidFill>
            <a:srgbClr val="EAECF1"/>
          </a:solidFill>
          <a:ln w="87313">
            <a:solidFill>
              <a:srgbClr val="EAECF1"/>
            </a:solidFill>
            <a:miter lim="800000"/>
            <a:headEnd/>
            <a:tailEnd/>
          </a:ln>
        </p:spPr>
        <p:txBody>
          <a:bodyPr/>
          <a:lstStyle/>
          <a:p>
            <a:endParaRPr lang="tr-TR"/>
          </a:p>
        </p:txBody>
      </p:sp>
      <p:sp>
        <p:nvSpPr>
          <p:cNvPr id="901133" name="Rectangle 13"/>
          <p:cNvSpPr>
            <a:spLocks noChangeArrowheads="1"/>
          </p:cNvSpPr>
          <p:nvPr/>
        </p:nvSpPr>
        <p:spPr bwMode="auto">
          <a:xfrm>
            <a:off x="1924050" y="1536700"/>
            <a:ext cx="5200650" cy="4244975"/>
          </a:xfrm>
          <a:prstGeom prst="rect">
            <a:avLst/>
          </a:prstGeom>
          <a:solidFill>
            <a:srgbClr val="E9EBF0"/>
          </a:solidFill>
          <a:ln w="65088">
            <a:solidFill>
              <a:srgbClr val="E9EBF0"/>
            </a:solidFill>
            <a:miter lim="800000"/>
            <a:headEnd/>
            <a:tailEnd/>
          </a:ln>
        </p:spPr>
        <p:txBody>
          <a:bodyPr/>
          <a:lstStyle/>
          <a:p>
            <a:endParaRPr lang="tr-TR"/>
          </a:p>
        </p:txBody>
      </p:sp>
      <p:sp>
        <p:nvSpPr>
          <p:cNvPr id="901134" name="Rectangle 14"/>
          <p:cNvSpPr>
            <a:spLocks noChangeArrowheads="1"/>
          </p:cNvSpPr>
          <p:nvPr/>
        </p:nvSpPr>
        <p:spPr bwMode="auto">
          <a:xfrm>
            <a:off x="1924050" y="1536700"/>
            <a:ext cx="5200650" cy="4244975"/>
          </a:xfrm>
          <a:prstGeom prst="rect">
            <a:avLst/>
          </a:prstGeom>
          <a:solidFill>
            <a:srgbClr val="E7EAEF"/>
          </a:solidFill>
          <a:ln w="44450">
            <a:solidFill>
              <a:srgbClr val="E7EAEF"/>
            </a:solidFill>
            <a:miter lim="800000"/>
            <a:headEnd/>
            <a:tailEnd/>
          </a:ln>
        </p:spPr>
        <p:txBody>
          <a:bodyPr/>
          <a:lstStyle/>
          <a:p>
            <a:endParaRPr lang="tr-TR"/>
          </a:p>
        </p:txBody>
      </p:sp>
      <p:sp>
        <p:nvSpPr>
          <p:cNvPr id="901135" name="Rectangle 15"/>
          <p:cNvSpPr>
            <a:spLocks noChangeArrowheads="1"/>
          </p:cNvSpPr>
          <p:nvPr/>
        </p:nvSpPr>
        <p:spPr bwMode="auto">
          <a:xfrm>
            <a:off x="1924050" y="1536700"/>
            <a:ext cx="5200650" cy="4244975"/>
          </a:xfrm>
          <a:prstGeom prst="rect">
            <a:avLst/>
          </a:prstGeom>
          <a:solidFill>
            <a:srgbClr val="E6E9EF"/>
          </a:solidFill>
          <a:ln w="22225">
            <a:solidFill>
              <a:srgbClr val="E6E9EF"/>
            </a:solidFill>
            <a:miter lim="800000"/>
            <a:headEnd/>
            <a:tailEnd/>
          </a:ln>
        </p:spPr>
        <p:txBody>
          <a:bodyPr/>
          <a:lstStyle/>
          <a:p>
            <a:endParaRPr lang="tr-TR"/>
          </a:p>
        </p:txBody>
      </p:sp>
      <p:sp>
        <p:nvSpPr>
          <p:cNvPr id="901136" name="Rectangle 16"/>
          <p:cNvSpPr>
            <a:spLocks noChangeArrowheads="1"/>
          </p:cNvSpPr>
          <p:nvPr/>
        </p:nvSpPr>
        <p:spPr bwMode="auto">
          <a:xfrm>
            <a:off x="1814513" y="1428750"/>
            <a:ext cx="5200650" cy="4264025"/>
          </a:xfrm>
          <a:prstGeom prst="rect">
            <a:avLst/>
          </a:prstGeom>
          <a:solidFill>
            <a:srgbClr val="FFFFFF"/>
          </a:solidFill>
          <a:ln w="9525">
            <a:noFill/>
            <a:miter lim="800000"/>
            <a:headEnd/>
            <a:tailEnd/>
          </a:ln>
        </p:spPr>
        <p:txBody>
          <a:bodyPr/>
          <a:lstStyle/>
          <a:p>
            <a:endParaRPr lang="tr-TR"/>
          </a:p>
        </p:txBody>
      </p:sp>
      <p:sp>
        <p:nvSpPr>
          <p:cNvPr id="901137" name="Freeform 17"/>
          <p:cNvSpPr>
            <a:spLocks/>
          </p:cNvSpPr>
          <p:nvPr/>
        </p:nvSpPr>
        <p:spPr bwMode="auto">
          <a:xfrm>
            <a:off x="1814513" y="1428750"/>
            <a:ext cx="5200650" cy="4264025"/>
          </a:xfrm>
          <a:custGeom>
            <a:avLst/>
            <a:gdLst/>
            <a:ahLst/>
            <a:cxnLst>
              <a:cxn ang="0">
                <a:pos x="0" y="0"/>
              </a:cxn>
              <a:cxn ang="0">
                <a:pos x="0" y="2686"/>
              </a:cxn>
              <a:cxn ang="0">
                <a:pos x="3276" y="2686"/>
              </a:cxn>
            </a:cxnLst>
            <a:rect l="0" t="0" r="r" b="b"/>
            <a:pathLst>
              <a:path w="3276" h="2686">
                <a:moveTo>
                  <a:pt x="0" y="0"/>
                </a:moveTo>
                <a:lnTo>
                  <a:pt x="0" y="2686"/>
                </a:lnTo>
                <a:lnTo>
                  <a:pt x="3276" y="2686"/>
                </a:lnTo>
              </a:path>
            </a:pathLst>
          </a:custGeom>
          <a:noFill/>
          <a:ln w="22225">
            <a:solidFill>
              <a:srgbClr val="000000"/>
            </a:solidFill>
            <a:prstDash val="solid"/>
            <a:round/>
            <a:headEnd/>
            <a:tailEnd/>
          </a:ln>
        </p:spPr>
        <p:txBody>
          <a:bodyPr/>
          <a:lstStyle/>
          <a:p>
            <a:endParaRPr lang="tr-TR"/>
          </a:p>
        </p:txBody>
      </p:sp>
      <p:sp>
        <p:nvSpPr>
          <p:cNvPr id="901138" name="Rectangle 18"/>
          <p:cNvSpPr>
            <a:spLocks noChangeArrowheads="1"/>
          </p:cNvSpPr>
          <p:nvPr/>
        </p:nvSpPr>
        <p:spPr bwMode="auto">
          <a:xfrm>
            <a:off x="5868988" y="5795963"/>
            <a:ext cx="1139825" cy="517525"/>
          </a:xfrm>
          <a:prstGeom prst="rect">
            <a:avLst/>
          </a:prstGeom>
          <a:noFill/>
          <a:ln w="9525">
            <a:noFill/>
            <a:miter lim="800000"/>
            <a:headEnd/>
            <a:tailEnd/>
          </a:ln>
        </p:spPr>
        <p:txBody>
          <a:bodyPr wrap="none" lIns="0" tIns="0" rIns="0" bIns="0">
            <a:spAutoFit/>
          </a:bodyPr>
          <a:lstStyle/>
          <a:p>
            <a:r>
              <a:rPr lang="en-US" sz="1700" b="1" i="0">
                <a:solidFill>
                  <a:srgbClr val="000000"/>
                </a:solidFill>
              </a:rPr>
              <a:t>Quantity of</a:t>
            </a:r>
          </a:p>
          <a:p>
            <a:r>
              <a:rPr lang="en-US" sz="1700" b="1" i="0">
                <a:solidFill>
                  <a:srgbClr val="000000"/>
                </a:solidFill>
              </a:rPr>
              <a:t>Labor</a:t>
            </a:r>
            <a:endParaRPr lang="en-US" sz="2400" i="0">
              <a:latin typeface="Times New Roman" pitchFamily="18" charset="0"/>
            </a:endParaRPr>
          </a:p>
        </p:txBody>
      </p:sp>
      <p:sp>
        <p:nvSpPr>
          <p:cNvPr id="901139" name="Rectangle 19"/>
          <p:cNvSpPr>
            <a:spLocks noChangeArrowheads="1"/>
          </p:cNvSpPr>
          <p:nvPr/>
        </p:nvSpPr>
        <p:spPr bwMode="auto">
          <a:xfrm>
            <a:off x="1165225" y="1431925"/>
            <a:ext cx="576263" cy="258763"/>
          </a:xfrm>
          <a:prstGeom prst="rect">
            <a:avLst/>
          </a:prstGeom>
          <a:noFill/>
          <a:ln w="9525">
            <a:noFill/>
            <a:miter lim="800000"/>
            <a:headEnd/>
            <a:tailEnd/>
          </a:ln>
        </p:spPr>
        <p:txBody>
          <a:bodyPr wrap="none" lIns="0" tIns="0" rIns="0" bIns="0">
            <a:spAutoFit/>
          </a:bodyPr>
          <a:lstStyle/>
          <a:p>
            <a:pPr algn="r"/>
            <a:r>
              <a:rPr lang="en-US" sz="1700" b="1" i="0">
                <a:solidFill>
                  <a:srgbClr val="000000"/>
                </a:solidFill>
              </a:rPr>
              <a:t>Wage</a:t>
            </a:r>
            <a:endParaRPr lang="en-US" sz="2400" i="0">
              <a:latin typeface="Times New Roman" pitchFamily="18" charset="0"/>
            </a:endParaRPr>
          </a:p>
        </p:txBody>
      </p:sp>
      <p:sp>
        <p:nvSpPr>
          <p:cNvPr id="901140" name="Rectangle 20"/>
          <p:cNvSpPr>
            <a:spLocks noChangeArrowheads="1"/>
          </p:cNvSpPr>
          <p:nvPr/>
        </p:nvSpPr>
        <p:spPr bwMode="auto">
          <a:xfrm>
            <a:off x="1671638" y="5703888"/>
            <a:ext cx="120650" cy="258762"/>
          </a:xfrm>
          <a:prstGeom prst="rect">
            <a:avLst/>
          </a:prstGeom>
          <a:noFill/>
          <a:ln w="9525">
            <a:noFill/>
            <a:miter lim="800000"/>
            <a:headEnd/>
            <a:tailEnd/>
          </a:ln>
        </p:spPr>
        <p:txBody>
          <a:bodyPr wrap="none" lIns="0" tIns="0" rIns="0" bIns="0">
            <a:spAutoFit/>
          </a:bodyPr>
          <a:lstStyle/>
          <a:p>
            <a:r>
              <a:rPr lang="en-US" sz="1700" i="0">
                <a:solidFill>
                  <a:srgbClr val="000000"/>
                </a:solidFill>
              </a:rPr>
              <a:t>0</a:t>
            </a:r>
            <a:endParaRPr lang="en-US" sz="2400" i="0">
              <a:latin typeface="Times New Roman" pitchFamily="18" charset="0"/>
            </a:endParaRPr>
          </a:p>
        </p:txBody>
      </p:sp>
      <p:grpSp>
        <p:nvGrpSpPr>
          <p:cNvPr id="2" name="Group 21"/>
          <p:cNvGrpSpPr>
            <a:grpSpLocks/>
          </p:cNvGrpSpPr>
          <p:nvPr/>
        </p:nvGrpSpPr>
        <p:grpSpPr bwMode="auto">
          <a:xfrm>
            <a:off x="1989138" y="2674938"/>
            <a:ext cx="4379912" cy="2962275"/>
            <a:chOff x="1253" y="1685"/>
            <a:chExt cx="2759" cy="1866"/>
          </a:xfrm>
        </p:grpSpPr>
        <p:sp>
          <p:nvSpPr>
            <p:cNvPr id="901142" name="Line 22"/>
            <p:cNvSpPr>
              <a:spLocks noChangeShapeType="1"/>
            </p:cNvSpPr>
            <p:nvPr/>
          </p:nvSpPr>
          <p:spPr bwMode="auto">
            <a:xfrm flipH="1" flipV="1">
              <a:off x="1253" y="1685"/>
              <a:ext cx="2203" cy="1764"/>
            </a:xfrm>
            <a:prstGeom prst="line">
              <a:avLst/>
            </a:prstGeom>
            <a:noFill/>
            <a:ln w="65088">
              <a:solidFill>
                <a:srgbClr val="004C9F"/>
              </a:solidFill>
              <a:round/>
              <a:headEnd/>
              <a:tailEnd/>
            </a:ln>
          </p:spPr>
          <p:txBody>
            <a:bodyPr/>
            <a:lstStyle/>
            <a:p>
              <a:endParaRPr lang="tr-TR"/>
            </a:p>
          </p:txBody>
        </p:sp>
        <p:sp>
          <p:nvSpPr>
            <p:cNvPr id="901143" name="Rectangle 23"/>
            <p:cNvSpPr>
              <a:spLocks noChangeArrowheads="1"/>
            </p:cNvSpPr>
            <p:nvPr/>
          </p:nvSpPr>
          <p:spPr bwMode="auto">
            <a:xfrm>
              <a:off x="3519" y="3225"/>
              <a:ext cx="493" cy="326"/>
            </a:xfrm>
            <a:prstGeom prst="rect">
              <a:avLst/>
            </a:prstGeom>
            <a:noFill/>
            <a:ln w="9525">
              <a:noFill/>
              <a:miter lim="800000"/>
              <a:headEnd/>
              <a:tailEnd/>
            </a:ln>
          </p:spPr>
          <p:txBody>
            <a:bodyPr wrap="none" lIns="0" tIns="0" rIns="0" bIns="0">
              <a:spAutoFit/>
            </a:bodyPr>
            <a:lstStyle/>
            <a:p>
              <a:r>
                <a:rPr lang="en-US" sz="1700" i="0">
                  <a:solidFill>
                    <a:srgbClr val="000000"/>
                  </a:solidFill>
                </a:rPr>
                <a:t>Labor</a:t>
              </a:r>
            </a:p>
            <a:p>
              <a:r>
                <a:rPr lang="en-US" sz="1700" i="0">
                  <a:solidFill>
                    <a:srgbClr val="000000"/>
                  </a:solidFill>
                </a:rPr>
                <a:t>demand</a:t>
              </a:r>
              <a:endParaRPr lang="en-US" sz="2400" i="0">
                <a:latin typeface="Times New Roman" pitchFamily="18" charset="0"/>
              </a:endParaRPr>
            </a:p>
          </p:txBody>
        </p:sp>
      </p:grpSp>
      <p:grpSp>
        <p:nvGrpSpPr>
          <p:cNvPr id="3" name="Group 24"/>
          <p:cNvGrpSpPr>
            <a:grpSpLocks/>
          </p:cNvGrpSpPr>
          <p:nvPr/>
        </p:nvGrpSpPr>
        <p:grpSpPr bwMode="auto">
          <a:xfrm>
            <a:off x="2447925" y="2505075"/>
            <a:ext cx="4265613" cy="3079750"/>
            <a:chOff x="1542" y="1578"/>
            <a:chExt cx="2687" cy="1940"/>
          </a:xfrm>
        </p:grpSpPr>
        <p:sp>
          <p:nvSpPr>
            <p:cNvPr id="901145" name="Line 25"/>
            <p:cNvSpPr>
              <a:spLocks noChangeShapeType="1"/>
            </p:cNvSpPr>
            <p:nvPr/>
          </p:nvSpPr>
          <p:spPr bwMode="auto">
            <a:xfrm flipV="1">
              <a:off x="1542" y="1754"/>
              <a:ext cx="2217" cy="1764"/>
            </a:xfrm>
            <a:prstGeom prst="line">
              <a:avLst/>
            </a:prstGeom>
            <a:noFill/>
            <a:ln w="65088">
              <a:solidFill>
                <a:srgbClr val="004C9F"/>
              </a:solidFill>
              <a:round/>
              <a:headEnd/>
              <a:tailEnd/>
            </a:ln>
          </p:spPr>
          <p:txBody>
            <a:bodyPr/>
            <a:lstStyle/>
            <a:p>
              <a:endParaRPr lang="tr-TR"/>
            </a:p>
          </p:txBody>
        </p:sp>
        <p:sp>
          <p:nvSpPr>
            <p:cNvPr id="901146" name="Rectangle 26"/>
            <p:cNvSpPr>
              <a:spLocks noChangeArrowheads="1"/>
            </p:cNvSpPr>
            <p:nvPr/>
          </p:nvSpPr>
          <p:spPr bwMode="auto">
            <a:xfrm>
              <a:off x="3812" y="1578"/>
              <a:ext cx="417" cy="326"/>
            </a:xfrm>
            <a:prstGeom prst="rect">
              <a:avLst/>
            </a:prstGeom>
            <a:noFill/>
            <a:ln w="9525">
              <a:noFill/>
              <a:miter lim="800000"/>
              <a:headEnd/>
              <a:tailEnd/>
            </a:ln>
          </p:spPr>
          <p:txBody>
            <a:bodyPr wrap="none" lIns="0" tIns="0" rIns="0" bIns="0">
              <a:spAutoFit/>
            </a:bodyPr>
            <a:lstStyle/>
            <a:p>
              <a:r>
                <a:rPr lang="en-US" sz="1700" i="0">
                  <a:solidFill>
                    <a:srgbClr val="000000"/>
                  </a:solidFill>
                </a:rPr>
                <a:t>Labor</a:t>
              </a:r>
            </a:p>
            <a:p>
              <a:r>
                <a:rPr lang="en-US" sz="1700" i="0">
                  <a:solidFill>
                    <a:srgbClr val="000000"/>
                  </a:solidFill>
                </a:rPr>
                <a:t>Supply</a:t>
              </a:r>
              <a:endParaRPr lang="en-US" sz="2400" i="0">
                <a:latin typeface="Times New Roman" pitchFamily="18" charset="0"/>
              </a:endParaRPr>
            </a:p>
          </p:txBody>
        </p:sp>
      </p:grpSp>
      <p:grpSp>
        <p:nvGrpSpPr>
          <p:cNvPr id="4" name="Group 27"/>
          <p:cNvGrpSpPr>
            <a:grpSpLocks/>
          </p:cNvGrpSpPr>
          <p:nvPr/>
        </p:nvGrpSpPr>
        <p:grpSpPr bwMode="auto">
          <a:xfrm>
            <a:off x="673100" y="4046538"/>
            <a:ext cx="3954463" cy="2266950"/>
            <a:chOff x="424" y="2549"/>
            <a:chExt cx="2491" cy="1428"/>
          </a:xfrm>
        </p:grpSpPr>
        <p:sp>
          <p:nvSpPr>
            <p:cNvPr id="901148" name="Rectangle 28"/>
            <p:cNvSpPr>
              <a:spLocks noChangeArrowheads="1"/>
            </p:cNvSpPr>
            <p:nvPr/>
          </p:nvSpPr>
          <p:spPr bwMode="auto">
            <a:xfrm>
              <a:off x="2173" y="3651"/>
              <a:ext cx="742" cy="326"/>
            </a:xfrm>
            <a:prstGeom prst="rect">
              <a:avLst/>
            </a:prstGeom>
            <a:noFill/>
            <a:ln w="9525">
              <a:noFill/>
              <a:miter lim="800000"/>
              <a:headEnd/>
              <a:tailEnd/>
            </a:ln>
          </p:spPr>
          <p:txBody>
            <a:bodyPr wrap="none" lIns="0" tIns="0" rIns="0" bIns="0">
              <a:spAutoFit/>
            </a:bodyPr>
            <a:lstStyle/>
            <a:p>
              <a:pPr algn="ctr"/>
              <a:r>
                <a:rPr lang="en-US" sz="1700" i="0">
                  <a:solidFill>
                    <a:srgbClr val="000000"/>
                  </a:solidFill>
                </a:rPr>
                <a:t>Equilibrium</a:t>
              </a:r>
            </a:p>
            <a:p>
              <a:pPr algn="ctr"/>
              <a:r>
                <a:rPr lang="en-US" sz="1700" i="0">
                  <a:solidFill>
                    <a:srgbClr val="000000"/>
                  </a:solidFill>
                </a:rPr>
                <a:t>employment</a:t>
              </a:r>
              <a:endParaRPr lang="en-US" sz="2400" i="0">
                <a:latin typeface="Times New Roman" pitchFamily="18" charset="0"/>
              </a:endParaRPr>
            </a:p>
          </p:txBody>
        </p:sp>
        <p:sp>
          <p:nvSpPr>
            <p:cNvPr id="901149" name="Rectangle 29"/>
            <p:cNvSpPr>
              <a:spLocks noChangeArrowheads="1"/>
            </p:cNvSpPr>
            <p:nvPr/>
          </p:nvSpPr>
          <p:spPr bwMode="auto">
            <a:xfrm>
              <a:off x="424" y="2549"/>
              <a:ext cx="673" cy="326"/>
            </a:xfrm>
            <a:prstGeom prst="rect">
              <a:avLst/>
            </a:prstGeom>
            <a:noFill/>
            <a:ln w="9525">
              <a:noFill/>
              <a:miter lim="800000"/>
              <a:headEnd/>
              <a:tailEnd/>
            </a:ln>
          </p:spPr>
          <p:txBody>
            <a:bodyPr wrap="none" lIns="0" tIns="0" rIns="0" bIns="0">
              <a:spAutoFit/>
            </a:bodyPr>
            <a:lstStyle/>
            <a:p>
              <a:pPr algn="r"/>
              <a:r>
                <a:rPr lang="en-US" sz="1700" i="0">
                  <a:solidFill>
                    <a:srgbClr val="000000"/>
                  </a:solidFill>
                </a:rPr>
                <a:t>Equilibrium</a:t>
              </a:r>
            </a:p>
            <a:p>
              <a:pPr algn="r"/>
              <a:r>
                <a:rPr lang="en-US" sz="1700" i="0">
                  <a:solidFill>
                    <a:srgbClr val="000000"/>
                  </a:solidFill>
                </a:rPr>
                <a:t>wage</a:t>
              </a:r>
              <a:endParaRPr lang="en-US" sz="2400" i="0">
                <a:latin typeface="Times New Roman" pitchFamily="18" charset="0"/>
              </a:endParaRPr>
            </a:p>
          </p:txBody>
        </p:sp>
        <p:grpSp>
          <p:nvGrpSpPr>
            <p:cNvPr id="5" name="Group 30"/>
            <p:cNvGrpSpPr>
              <a:grpSpLocks/>
            </p:cNvGrpSpPr>
            <p:nvPr/>
          </p:nvGrpSpPr>
          <p:grpSpPr bwMode="auto">
            <a:xfrm>
              <a:off x="1143" y="2677"/>
              <a:ext cx="1445" cy="896"/>
              <a:chOff x="1143" y="2677"/>
              <a:chExt cx="1445" cy="896"/>
            </a:xfrm>
          </p:grpSpPr>
          <p:sp>
            <p:nvSpPr>
              <p:cNvPr id="901151" name="Freeform 31"/>
              <p:cNvSpPr>
                <a:spLocks/>
              </p:cNvSpPr>
              <p:nvPr/>
            </p:nvSpPr>
            <p:spPr bwMode="auto">
              <a:xfrm>
                <a:off x="1143" y="2718"/>
                <a:ext cx="1404" cy="855"/>
              </a:xfrm>
              <a:custGeom>
                <a:avLst/>
                <a:gdLst/>
                <a:ahLst/>
                <a:cxnLst>
                  <a:cxn ang="0">
                    <a:pos x="1404" y="855"/>
                  </a:cxn>
                  <a:cxn ang="0">
                    <a:pos x="1404" y="0"/>
                  </a:cxn>
                  <a:cxn ang="0">
                    <a:pos x="0" y="0"/>
                  </a:cxn>
                </a:cxnLst>
                <a:rect l="0" t="0" r="r" b="b"/>
                <a:pathLst>
                  <a:path w="1404" h="855">
                    <a:moveTo>
                      <a:pt x="1404" y="855"/>
                    </a:moveTo>
                    <a:lnTo>
                      <a:pt x="1404" y="0"/>
                    </a:lnTo>
                    <a:lnTo>
                      <a:pt x="0" y="0"/>
                    </a:lnTo>
                  </a:path>
                </a:pathLst>
              </a:custGeom>
              <a:noFill/>
              <a:ln w="22225" cap="flat">
                <a:solidFill>
                  <a:schemeClr val="tx1"/>
                </a:solidFill>
                <a:prstDash val="sysDot"/>
                <a:round/>
                <a:headEnd/>
                <a:tailEnd/>
              </a:ln>
            </p:spPr>
            <p:txBody>
              <a:bodyPr/>
              <a:lstStyle/>
              <a:p>
                <a:endParaRPr lang="tr-TR"/>
              </a:p>
            </p:txBody>
          </p:sp>
          <p:sp>
            <p:nvSpPr>
              <p:cNvPr id="901152" name="Oval 32"/>
              <p:cNvSpPr>
                <a:spLocks noChangeArrowheads="1"/>
              </p:cNvSpPr>
              <p:nvPr/>
            </p:nvSpPr>
            <p:spPr bwMode="auto">
              <a:xfrm>
                <a:off x="2506" y="2677"/>
                <a:ext cx="82" cy="83"/>
              </a:xfrm>
              <a:prstGeom prst="ellipse">
                <a:avLst/>
              </a:prstGeom>
              <a:solidFill>
                <a:srgbClr val="000000"/>
              </a:solidFill>
              <a:ln w="9525">
                <a:noFill/>
                <a:round/>
                <a:headEnd/>
                <a:tailEnd/>
              </a:ln>
            </p:spPr>
            <p:txBody>
              <a:bodyPr/>
              <a:lstStyle/>
              <a:p>
                <a:endParaRPr lang="tr-TR"/>
              </a:p>
            </p:txBody>
          </p:sp>
        </p:grpSp>
      </p:grpSp>
    </p:spTree>
    <p:extLst>
      <p:ext uri="{BB962C8B-B14F-4D97-AF65-F5344CB8AC3E}">
        <p14:creationId xmlns:p14="http://schemas.microsoft.com/office/powerpoint/2010/main" val="77665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0098" name="Picture 2" descr="E:\Mankiw\Mankiw PPT\narrow aqua button bckgrd.jpg"/>
          <p:cNvPicPr>
            <a:picLocks noChangeAspect="1" noChangeArrowheads="1"/>
          </p:cNvPicPr>
          <p:nvPr/>
        </p:nvPicPr>
        <p:blipFill>
          <a:blip r:embed="rId2" cstate="print"/>
          <a:srcRect r="1688"/>
          <a:stretch>
            <a:fillRect/>
          </a:stretch>
        </p:blipFill>
        <p:spPr bwMode="auto">
          <a:xfrm>
            <a:off x="0" y="-27384"/>
            <a:ext cx="9144000" cy="6858000"/>
          </a:xfrm>
          <a:prstGeom prst="rect">
            <a:avLst/>
          </a:prstGeom>
          <a:noFill/>
        </p:spPr>
      </p:pic>
      <p:sp>
        <p:nvSpPr>
          <p:cNvPr id="900099" name="Rectangle 3"/>
          <p:cNvSpPr>
            <a:spLocks noGrp="1" noChangeArrowheads="1"/>
          </p:cNvSpPr>
          <p:nvPr>
            <p:ph type="title"/>
          </p:nvPr>
        </p:nvSpPr>
        <p:spPr>
          <a:xfrm>
            <a:off x="609600" y="50800"/>
            <a:ext cx="8229600" cy="685800"/>
          </a:xfrm>
        </p:spPr>
        <p:txBody>
          <a:bodyPr/>
          <a:lstStyle/>
          <a:p>
            <a:pPr algn="l">
              <a:lnSpc>
                <a:spcPct val="80000"/>
              </a:lnSpc>
            </a:pPr>
            <a:r>
              <a:rPr lang="en-US" sz="2400" dirty="0">
                <a:solidFill>
                  <a:schemeClr val="bg1"/>
                </a:solidFill>
              </a:rPr>
              <a:t>How the Minimum Wage Affects the Labor Market</a:t>
            </a:r>
          </a:p>
        </p:txBody>
      </p:sp>
      <p:sp>
        <p:nvSpPr>
          <p:cNvPr id="900100" name="Text Box 4"/>
          <p:cNvSpPr txBox="1">
            <a:spLocks noChangeArrowheads="1"/>
          </p:cNvSpPr>
          <p:nvPr/>
        </p:nvSpPr>
        <p:spPr bwMode="auto">
          <a:xfrm rot="-21600000">
            <a:off x="6564313" y="6680200"/>
            <a:ext cx="2641600" cy="214313"/>
          </a:xfrm>
          <a:prstGeom prst="rect">
            <a:avLst/>
          </a:prstGeom>
          <a:noFill/>
          <a:ln w="9525">
            <a:noFill/>
            <a:miter lim="800000"/>
            <a:headEnd/>
            <a:tailEnd/>
          </a:ln>
          <a:effectLst/>
        </p:spPr>
        <p:txBody>
          <a:bodyPr wrap="none">
            <a:spAutoFit/>
          </a:bodyPr>
          <a:lstStyle/>
          <a:p>
            <a:r>
              <a:rPr lang="en-US" altLang="en-US" sz="800" b="1" i="0">
                <a:solidFill>
                  <a:schemeClr val="bg1"/>
                </a:solidFill>
              </a:rPr>
              <a:t>Copyright©2003  Southwestern/Thomson Learning</a:t>
            </a:r>
          </a:p>
        </p:txBody>
      </p:sp>
      <p:sp>
        <p:nvSpPr>
          <p:cNvPr id="900101" name="Rectangle 5"/>
          <p:cNvSpPr>
            <a:spLocks noChangeArrowheads="1"/>
          </p:cNvSpPr>
          <p:nvPr/>
        </p:nvSpPr>
        <p:spPr bwMode="auto">
          <a:xfrm>
            <a:off x="2152650" y="1536700"/>
            <a:ext cx="5200650" cy="4244975"/>
          </a:xfrm>
          <a:prstGeom prst="rect">
            <a:avLst/>
          </a:prstGeom>
          <a:solidFill>
            <a:srgbClr val="F3F6F9"/>
          </a:solidFill>
          <a:ln w="239713">
            <a:solidFill>
              <a:srgbClr val="F3F6F9"/>
            </a:solidFill>
            <a:miter lim="800000"/>
            <a:headEnd/>
            <a:tailEnd/>
          </a:ln>
        </p:spPr>
        <p:txBody>
          <a:bodyPr/>
          <a:lstStyle/>
          <a:p>
            <a:endParaRPr lang="tr-TR"/>
          </a:p>
        </p:txBody>
      </p:sp>
      <p:sp>
        <p:nvSpPr>
          <p:cNvPr id="900102" name="Rectangle 6"/>
          <p:cNvSpPr>
            <a:spLocks noChangeArrowheads="1"/>
          </p:cNvSpPr>
          <p:nvPr/>
        </p:nvSpPr>
        <p:spPr bwMode="auto">
          <a:xfrm>
            <a:off x="2152650" y="1536700"/>
            <a:ext cx="5200650" cy="4244975"/>
          </a:xfrm>
          <a:prstGeom prst="rect">
            <a:avLst/>
          </a:prstGeom>
          <a:solidFill>
            <a:srgbClr val="F2F4F8"/>
          </a:solidFill>
          <a:ln w="219075">
            <a:solidFill>
              <a:srgbClr val="F2F4F8"/>
            </a:solidFill>
            <a:miter lim="800000"/>
            <a:headEnd/>
            <a:tailEnd/>
          </a:ln>
        </p:spPr>
        <p:txBody>
          <a:bodyPr/>
          <a:lstStyle/>
          <a:p>
            <a:endParaRPr lang="tr-TR"/>
          </a:p>
        </p:txBody>
      </p:sp>
      <p:sp>
        <p:nvSpPr>
          <p:cNvPr id="900103" name="Rectangle 7"/>
          <p:cNvSpPr>
            <a:spLocks noChangeArrowheads="1"/>
          </p:cNvSpPr>
          <p:nvPr/>
        </p:nvSpPr>
        <p:spPr bwMode="auto">
          <a:xfrm>
            <a:off x="2152650" y="1536700"/>
            <a:ext cx="5200650" cy="4244975"/>
          </a:xfrm>
          <a:prstGeom prst="rect">
            <a:avLst/>
          </a:prstGeom>
          <a:solidFill>
            <a:srgbClr val="F1F4F7"/>
          </a:solidFill>
          <a:ln w="196850">
            <a:solidFill>
              <a:srgbClr val="F1F4F7"/>
            </a:solidFill>
            <a:miter lim="800000"/>
            <a:headEnd/>
            <a:tailEnd/>
          </a:ln>
        </p:spPr>
        <p:txBody>
          <a:bodyPr/>
          <a:lstStyle/>
          <a:p>
            <a:endParaRPr lang="tr-TR"/>
          </a:p>
        </p:txBody>
      </p:sp>
      <p:sp>
        <p:nvSpPr>
          <p:cNvPr id="900104" name="Rectangle 8"/>
          <p:cNvSpPr>
            <a:spLocks noChangeArrowheads="1"/>
          </p:cNvSpPr>
          <p:nvPr/>
        </p:nvSpPr>
        <p:spPr bwMode="auto">
          <a:xfrm>
            <a:off x="2152650" y="1536700"/>
            <a:ext cx="5200650" cy="4244975"/>
          </a:xfrm>
          <a:prstGeom prst="rect">
            <a:avLst/>
          </a:prstGeom>
          <a:solidFill>
            <a:srgbClr val="F0F2F5"/>
          </a:solidFill>
          <a:ln w="174625">
            <a:solidFill>
              <a:srgbClr val="F0F2F5"/>
            </a:solidFill>
            <a:miter lim="800000"/>
            <a:headEnd/>
            <a:tailEnd/>
          </a:ln>
        </p:spPr>
        <p:txBody>
          <a:bodyPr/>
          <a:lstStyle/>
          <a:p>
            <a:endParaRPr lang="tr-TR"/>
          </a:p>
        </p:txBody>
      </p:sp>
      <p:sp>
        <p:nvSpPr>
          <p:cNvPr id="900105" name="Rectangle 9"/>
          <p:cNvSpPr>
            <a:spLocks noChangeArrowheads="1"/>
          </p:cNvSpPr>
          <p:nvPr/>
        </p:nvSpPr>
        <p:spPr bwMode="auto">
          <a:xfrm>
            <a:off x="2152650" y="1536700"/>
            <a:ext cx="5200650" cy="4244975"/>
          </a:xfrm>
          <a:prstGeom prst="rect">
            <a:avLst/>
          </a:prstGeom>
          <a:solidFill>
            <a:srgbClr val="EEF1F4"/>
          </a:solidFill>
          <a:ln w="152400">
            <a:solidFill>
              <a:srgbClr val="EEF1F4"/>
            </a:solidFill>
            <a:miter lim="800000"/>
            <a:headEnd/>
            <a:tailEnd/>
          </a:ln>
        </p:spPr>
        <p:txBody>
          <a:bodyPr/>
          <a:lstStyle/>
          <a:p>
            <a:endParaRPr lang="tr-TR"/>
          </a:p>
        </p:txBody>
      </p:sp>
      <p:sp>
        <p:nvSpPr>
          <p:cNvPr id="900106" name="Rectangle 10"/>
          <p:cNvSpPr>
            <a:spLocks noChangeArrowheads="1"/>
          </p:cNvSpPr>
          <p:nvPr/>
        </p:nvSpPr>
        <p:spPr bwMode="auto">
          <a:xfrm>
            <a:off x="2152650" y="1536700"/>
            <a:ext cx="5200650" cy="4244975"/>
          </a:xfrm>
          <a:prstGeom prst="rect">
            <a:avLst/>
          </a:prstGeom>
          <a:solidFill>
            <a:srgbClr val="EDEFF3"/>
          </a:solidFill>
          <a:ln w="131763">
            <a:solidFill>
              <a:srgbClr val="EDEFF3"/>
            </a:solidFill>
            <a:miter lim="800000"/>
            <a:headEnd/>
            <a:tailEnd/>
          </a:ln>
        </p:spPr>
        <p:txBody>
          <a:bodyPr/>
          <a:lstStyle/>
          <a:p>
            <a:endParaRPr lang="tr-TR"/>
          </a:p>
        </p:txBody>
      </p:sp>
      <p:sp>
        <p:nvSpPr>
          <p:cNvPr id="900107" name="Rectangle 11"/>
          <p:cNvSpPr>
            <a:spLocks noChangeArrowheads="1"/>
          </p:cNvSpPr>
          <p:nvPr/>
        </p:nvSpPr>
        <p:spPr bwMode="auto">
          <a:xfrm>
            <a:off x="2152650" y="1536700"/>
            <a:ext cx="5200650" cy="4244975"/>
          </a:xfrm>
          <a:prstGeom prst="rect">
            <a:avLst/>
          </a:prstGeom>
          <a:solidFill>
            <a:srgbClr val="EBEEF2"/>
          </a:solidFill>
          <a:ln w="109538">
            <a:solidFill>
              <a:srgbClr val="EBEEF2"/>
            </a:solidFill>
            <a:miter lim="800000"/>
            <a:headEnd/>
            <a:tailEnd/>
          </a:ln>
        </p:spPr>
        <p:txBody>
          <a:bodyPr/>
          <a:lstStyle/>
          <a:p>
            <a:endParaRPr lang="tr-TR"/>
          </a:p>
        </p:txBody>
      </p:sp>
      <p:sp>
        <p:nvSpPr>
          <p:cNvPr id="900108" name="Rectangle 12"/>
          <p:cNvSpPr>
            <a:spLocks noChangeArrowheads="1"/>
          </p:cNvSpPr>
          <p:nvPr/>
        </p:nvSpPr>
        <p:spPr bwMode="auto">
          <a:xfrm>
            <a:off x="2152650" y="1536700"/>
            <a:ext cx="5200650" cy="4244975"/>
          </a:xfrm>
          <a:prstGeom prst="rect">
            <a:avLst/>
          </a:prstGeom>
          <a:solidFill>
            <a:srgbClr val="EAECF1"/>
          </a:solidFill>
          <a:ln w="87313">
            <a:solidFill>
              <a:srgbClr val="EAECF1"/>
            </a:solidFill>
            <a:miter lim="800000"/>
            <a:headEnd/>
            <a:tailEnd/>
          </a:ln>
        </p:spPr>
        <p:txBody>
          <a:bodyPr/>
          <a:lstStyle/>
          <a:p>
            <a:endParaRPr lang="tr-TR"/>
          </a:p>
        </p:txBody>
      </p:sp>
      <p:sp>
        <p:nvSpPr>
          <p:cNvPr id="900109" name="Rectangle 13"/>
          <p:cNvSpPr>
            <a:spLocks noChangeArrowheads="1"/>
          </p:cNvSpPr>
          <p:nvPr/>
        </p:nvSpPr>
        <p:spPr bwMode="auto">
          <a:xfrm>
            <a:off x="2152650" y="1536700"/>
            <a:ext cx="5200650" cy="4244975"/>
          </a:xfrm>
          <a:prstGeom prst="rect">
            <a:avLst/>
          </a:prstGeom>
          <a:solidFill>
            <a:srgbClr val="E9EBF0"/>
          </a:solidFill>
          <a:ln w="65088">
            <a:solidFill>
              <a:srgbClr val="E9EBF0"/>
            </a:solidFill>
            <a:miter lim="800000"/>
            <a:headEnd/>
            <a:tailEnd/>
          </a:ln>
        </p:spPr>
        <p:txBody>
          <a:bodyPr/>
          <a:lstStyle/>
          <a:p>
            <a:endParaRPr lang="tr-TR"/>
          </a:p>
        </p:txBody>
      </p:sp>
      <p:sp>
        <p:nvSpPr>
          <p:cNvPr id="900110" name="Rectangle 14"/>
          <p:cNvSpPr>
            <a:spLocks noChangeArrowheads="1"/>
          </p:cNvSpPr>
          <p:nvPr/>
        </p:nvSpPr>
        <p:spPr bwMode="auto">
          <a:xfrm>
            <a:off x="2152650" y="1536700"/>
            <a:ext cx="5200650" cy="4244975"/>
          </a:xfrm>
          <a:prstGeom prst="rect">
            <a:avLst/>
          </a:prstGeom>
          <a:solidFill>
            <a:srgbClr val="E7EAEF"/>
          </a:solidFill>
          <a:ln w="44450">
            <a:solidFill>
              <a:srgbClr val="E7EAEF"/>
            </a:solidFill>
            <a:miter lim="800000"/>
            <a:headEnd/>
            <a:tailEnd/>
          </a:ln>
        </p:spPr>
        <p:txBody>
          <a:bodyPr/>
          <a:lstStyle/>
          <a:p>
            <a:endParaRPr lang="tr-TR"/>
          </a:p>
        </p:txBody>
      </p:sp>
      <p:sp>
        <p:nvSpPr>
          <p:cNvPr id="900111" name="Rectangle 15"/>
          <p:cNvSpPr>
            <a:spLocks noChangeArrowheads="1"/>
          </p:cNvSpPr>
          <p:nvPr/>
        </p:nvSpPr>
        <p:spPr bwMode="auto">
          <a:xfrm>
            <a:off x="2152650" y="1536700"/>
            <a:ext cx="5200650" cy="4244975"/>
          </a:xfrm>
          <a:prstGeom prst="rect">
            <a:avLst/>
          </a:prstGeom>
          <a:solidFill>
            <a:srgbClr val="E6E9EF"/>
          </a:solidFill>
          <a:ln w="22225">
            <a:solidFill>
              <a:srgbClr val="E6E9EF"/>
            </a:solidFill>
            <a:miter lim="800000"/>
            <a:headEnd/>
            <a:tailEnd/>
          </a:ln>
        </p:spPr>
        <p:txBody>
          <a:bodyPr/>
          <a:lstStyle/>
          <a:p>
            <a:endParaRPr lang="tr-TR"/>
          </a:p>
        </p:txBody>
      </p:sp>
      <p:sp>
        <p:nvSpPr>
          <p:cNvPr id="900112" name="Rectangle 16"/>
          <p:cNvSpPr>
            <a:spLocks noChangeArrowheads="1"/>
          </p:cNvSpPr>
          <p:nvPr/>
        </p:nvSpPr>
        <p:spPr bwMode="auto">
          <a:xfrm>
            <a:off x="2043113" y="1428750"/>
            <a:ext cx="5200650" cy="4264025"/>
          </a:xfrm>
          <a:prstGeom prst="rect">
            <a:avLst/>
          </a:prstGeom>
          <a:solidFill>
            <a:srgbClr val="FFFFFF"/>
          </a:solidFill>
          <a:ln w="9525">
            <a:noFill/>
            <a:miter lim="800000"/>
            <a:headEnd/>
            <a:tailEnd/>
          </a:ln>
        </p:spPr>
        <p:txBody>
          <a:bodyPr/>
          <a:lstStyle/>
          <a:p>
            <a:endParaRPr lang="tr-TR"/>
          </a:p>
        </p:txBody>
      </p:sp>
      <p:sp>
        <p:nvSpPr>
          <p:cNvPr id="900113" name="Rectangle 17"/>
          <p:cNvSpPr>
            <a:spLocks noChangeArrowheads="1"/>
          </p:cNvSpPr>
          <p:nvPr/>
        </p:nvSpPr>
        <p:spPr bwMode="auto">
          <a:xfrm>
            <a:off x="6102350" y="5795963"/>
            <a:ext cx="1139825" cy="517525"/>
          </a:xfrm>
          <a:prstGeom prst="rect">
            <a:avLst/>
          </a:prstGeom>
          <a:noFill/>
          <a:ln w="9525">
            <a:noFill/>
            <a:miter lim="800000"/>
            <a:headEnd/>
            <a:tailEnd/>
          </a:ln>
        </p:spPr>
        <p:txBody>
          <a:bodyPr wrap="none" lIns="0" tIns="0" rIns="0" bIns="0">
            <a:spAutoFit/>
          </a:bodyPr>
          <a:lstStyle/>
          <a:p>
            <a:r>
              <a:rPr lang="en-US" sz="1700" b="1" i="0">
                <a:solidFill>
                  <a:srgbClr val="000000"/>
                </a:solidFill>
              </a:rPr>
              <a:t>Quantity of</a:t>
            </a:r>
          </a:p>
          <a:p>
            <a:r>
              <a:rPr lang="en-US" sz="1700" b="1" i="0">
                <a:solidFill>
                  <a:srgbClr val="000000"/>
                </a:solidFill>
              </a:rPr>
              <a:t>Labor</a:t>
            </a:r>
            <a:endParaRPr lang="en-US" sz="2400" i="0">
              <a:latin typeface="Times New Roman" pitchFamily="18" charset="0"/>
            </a:endParaRPr>
          </a:p>
        </p:txBody>
      </p:sp>
      <p:sp>
        <p:nvSpPr>
          <p:cNvPr id="900114" name="Rectangle 18"/>
          <p:cNvSpPr>
            <a:spLocks noChangeArrowheads="1"/>
          </p:cNvSpPr>
          <p:nvPr/>
        </p:nvSpPr>
        <p:spPr bwMode="auto">
          <a:xfrm>
            <a:off x="1398588" y="1431925"/>
            <a:ext cx="576262" cy="258763"/>
          </a:xfrm>
          <a:prstGeom prst="rect">
            <a:avLst/>
          </a:prstGeom>
          <a:noFill/>
          <a:ln w="9525">
            <a:noFill/>
            <a:miter lim="800000"/>
            <a:headEnd/>
            <a:tailEnd/>
          </a:ln>
        </p:spPr>
        <p:txBody>
          <a:bodyPr wrap="none" lIns="0" tIns="0" rIns="0" bIns="0">
            <a:spAutoFit/>
          </a:bodyPr>
          <a:lstStyle/>
          <a:p>
            <a:pPr algn="r"/>
            <a:r>
              <a:rPr lang="en-US" sz="1700" b="1" i="0">
                <a:solidFill>
                  <a:srgbClr val="000000"/>
                </a:solidFill>
              </a:rPr>
              <a:t>Wage</a:t>
            </a:r>
            <a:endParaRPr lang="en-US" sz="2400" i="0">
              <a:latin typeface="Times New Roman" pitchFamily="18" charset="0"/>
            </a:endParaRPr>
          </a:p>
        </p:txBody>
      </p:sp>
      <p:sp>
        <p:nvSpPr>
          <p:cNvPr id="900115" name="Rectangle 19"/>
          <p:cNvSpPr>
            <a:spLocks noChangeArrowheads="1"/>
          </p:cNvSpPr>
          <p:nvPr/>
        </p:nvSpPr>
        <p:spPr bwMode="auto">
          <a:xfrm>
            <a:off x="1905000" y="5703888"/>
            <a:ext cx="120650" cy="258762"/>
          </a:xfrm>
          <a:prstGeom prst="rect">
            <a:avLst/>
          </a:prstGeom>
          <a:noFill/>
          <a:ln w="9525">
            <a:noFill/>
            <a:miter lim="800000"/>
            <a:headEnd/>
            <a:tailEnd/>
          </a:ln>
        </p:spPr>
        <p:txBody>
          <a:bodyPr wrap="none" lIns="0" tIns="0" rIns="0" bIns="0">
            <a:spAutoFit/>
          </a:bodyPr>
          <a:lstStyle/>
          <a:p>
            <a:r>
              <a:rPr lang="en-US" sz="1700" i="0">
                <a:solidFill>
                  <a:srgbClr val="000000"/>
                </a:solidFill>
              </a:rPr>
              <a:t>0</a:t>
            </a:r>
            <a:endParaRPr lang="en-US" sz="2400" i="0">
              <a:latin typeface="Times New Roman" pitchFamily="18" charset="0"/>
            </a:endParaRPr>
          </a:p>
        </p:txBody>
      </p:sp>
      <p:grpSp>
        <p:nvGrpSpPr>
          <p:cNvPr id="2" name="Group 20"/>
          <p:cNvGrpSpPr>
            <a:grpSpLocks/>
          </p:cNvGrpSpPr>
          <p:nvPr/>
        </p:nvGrpSpPr>
        <p:grpSpPr bwMode="auto">
          <a:xfrm>
            <a:off x="2654300" y="2466975"/>
            <a:ext cx="4343400" cy="2941638"/>
            <a:chOff x="1672" y="1554"/>
            <a:chExt cx="2736" cy="1853"/>
          </a:xfrm>
        </p:grpSpPr>
        <p:sp>
          <p:nvSpPr>
            <p:cNvPr id="900117" name="Line 21"/>
            <p:cNvSpPr>
              <a:spLocks noChangeShapeType="1"/>
            </p:cNvSpPr>
            <p:nvPr/>
          </p:nvSpPr>
          <p:spPr bwMode="auto">
            <a:xfrm flipV="1">
              <a:off x="1672" y="1685"/>
              <a:ext cx="2286" cy="1722"/>
            </a:xfrm>
            <a:prstGeom prst="line">
              <a:avLst/>
            </a:prstGeom>
            <a:noFill/>
            <a:ln w="65088">
              <a:solidFill>
                <a:srgbClr val="004C9F"/>
              </a:solidFill>
              <a:round/>
              <a:headEnd/>
              <a:tailEnd/>
            </a:ln>
          </p:spPr>
          <p:txBody>
            <a:bodyPr/>
            <a:lstStyle/>
            <a:p>
              <a:endParaRPr lang="tr-TR"/>
            </a:p>
          </p:txBody>
        </p:sp>
        <p:sp>
          <p:nvSpPr>
            <p:cNvPr id="900118" name="Rectangle 22"/>
            <p:cNvSpPr>
              <a:spLocks noChangeArrowheads="1"/>
            </p:cNvSpPr>
            <p:nvPr/>
          </p:nvSpPr>
          <p:spPr bwMode="auto">
            <a:xfrm>
              <a:off x="3991" y="1554"/>
              <a:ext cx="417" cy="326"/>
            </a:xfrm>
            <a:prstGeom prst="rect">
              <a:avLst/>
            </a:prstGeom>
            <a:noFill/>
            <a:ln w="9525">
              <a:noFill/>
              <a:miter lim="800000"/>
              <a:headEnd/>
              <a:tailEnd/>
            </a:ln>
          </p:spPr>
          <p:txBody>
            <a:bodyPr wrap="none" lIns="0" tIns="0" rIns="0" bIns="0">
              <a:spAutoFit/>
            </a:bodyPr>
            <a:lstStyle/>
            <a:p>
              <a:r>
                <a:rPr lang="en-US" sz="1700" i="0">
                  <a:solidFill>
                    <a:srgbClr val="000000"/>
                  </a:solidFill>
                </a:rPr>
                <a:t>Labor</a:t>
              </a:r>
            </a:p>
            <a:p>
              <a:r>
                <a:rPr lang="en-US" sz="1700" i="0">
                  <a:solidFill>
                    <a:srgbClr val="000000"/>
                  </a:solidFill>
                </a:rPr>
                <a:t>Supply</a:t>
              </a:r>
              <a:endParaRPr lang="en-US" sz="2400" i="0">
                <a:latin typeface="Times New Roman" pitchFamily="18" charset="0"/>
              </a:endParaRPr>
            </a:p>
          </p:txBody>
        </p:sp>
      </p:grpSp>
      <p:grpSp>
        <p:nvGrpSpPr>
          <p:cNvPr id="3" name="Group 23"/>
          <p:cNvGrpSpPr>
            <a:grpSpLocks/>
          </p:cNvGrpSpPr>
          <p:nvPr/>
        </p:nvGrpSpPr>
        <p:grpSpPr bwMode="auto">
          <a:xfrm>
            <a:off x="3487738" y="2819400"/>
            <a:ext cx="1562100" cy="687388"/>
            <a:chOff x="2197" y="1776"/>
            <a:chExt cx="984" cy="433"/>
          </a:xfrm>
        </p:grpSpPr>
        <p:sp>
          <p:nvSpPr>
            <p:cNvPr id="900120" name="Freeform 24"/>
            <p:cNvSpPr>
              <a:spLocks/>
            </p:cNvSpPr>
            <p:nvPr/>
          </p:nvSpPr>
          <p:spPr bwMode="auto">
            <a:xfrm>
              <a:off x="2237" y="2112"/>
              <a:ext cx="908" cy="97"/>
            </a:xfrm>
            <a:custGeom>
              <a:avLst/>
              <a:gdLst/>
              <a:ahLst/>
              <a:cxnLst>
                <a:cxn ang="0">
                  <a:pos x="66" y="7"/>
                </a:cxn>
                <a:cxn ang="0">
                  <a:pos x="61" y="3"/>
                </a:cxn>
                <a:cxn ang="0">
                  <a:pos x="36" y="3"/>
                </a:cxn>
                <a:cxn ang="0">
                  <a:pos x="33" y="0"/>
                </a:cxn>
                <a:cxn ang="0">
                  <a:pos x="29" y="3"/>
                </a:cxn>
                <a:cxn ang="0">
                  <a:pos x="4" y="3"/>
                </a:cxn>
                <a:cxn ang="0">
                  <a:pos x="0" y="7"/>
                </a:cxn>
              </a:cxnLst>
              <a:rect l="0" t="0" r="r" b="b"/>
              <a:pathLst>
                <a:path w="66" h="7">
                  <a:moveTo>
                    <a:pt x="66" y="7"/>
                  </a:moveTo>
                  <a:cubicBezTo>
                    <a:pt x="66" y="5"/>
                    <a:pt x="63" y="3"/>
                    <a:pt x="61" y="3"/>
                  </a:cubicBezTo>
                  <a:cubicBezTo>
                    <a:pt x="36" y="3"/>
                    <a:pt x="36" y="3"/>
                    <a:pt x="36" y="3"/>
                  </a:cubicBezTo>
                  <a:cubicBezTo>
                    <a:pt x="34" y="3"/>
                    <a:pt x="33" y="2"/>
                    <a:pt x="33" y="0"/>
                  </a:cubicBezTo>
                  <a:cubicBezTo>
                    <a:pt x="33" y="2"/>
                    <a:pt x="31" y="3"/>
                    <a:pt x="29" y="3"/>
                  </a:cubicBezTo>
                  <a:cubicBezTo>
                    <a:pt x="4" y="3"/>
                    <a:pt x="4" y="3"/>
                    <a:pt x="4" y="3"/>
                  </a:cubicBezTo>
                  <a:cubicBezTo>
                    <a:pt x="2" y="3"/>
                    <a:pt x="0" y="5"/>
                    <a:pt x="0" y="7"/>
                  </a:cubicBezTo>
                </a:path>
              </a:pathLst>
            </a:custGeom>
            <a:noFill/>
            <a:ln w="22225">
              <a:solidFill>
                <a:srgbClr val="000000"/>
              </a:solidFill>
              <a:prstDash val="solid"/>
              <a:round/>
              <a:headEnd/>
              <a:tailEnd/>
            </a:ln>
          </p:spPr>
          <p:txBody>
            <a:bodyPr/>
            <a:lstStyle/>
            <a:p>
              <a:endParaRPr lang="tr-TR"/>
            </a:p>
          </p:txBody>
        </p:sp>
        <p:sp>
          <p:nvSpPr>
            <p:cNvPr id="900121" name="Rectangle 25"/>
            <p:cNvSpPr>
              <a:spLocks noChangeArrowheads="1"/>
            </p:cNvSpPr>
            <p:nvPr/>
          </p:nvSpPr>
          <p:spPr bwMode="auto">
            <a:xfrm>
              <a:off x="2197" y="1776"/>
              <a:ext cx="984" cy="326"/>
            </a:xfrm>
            <a:prstGeom prst="rect">
              <a:avLst/>
            </a:prstGeom>
            <a:noFill/>
            <a:ln w="9525">
              <a:noFill/>
              <a:miter lim="800000"/>
              <a:headEnd/>
              <a:tailEnd/>
            </a:ln>
          </p:spPr>
          <p:txBody>
            <a:bodyPr wrap="none" lIns="0" tIns="0" rIns="0" bIns="0">
              <a:spAutoFit/>
            </a:bodyPr>
            <a:lstStyle/>
            <a:p>
              <a:pPr algn="ctr"/>
              <a:r>
                <a:rPr lang="en-US" sz="1700" i="0">
                  <a:solidFill>
                    <a:srgbClr val="000000"/>
                  </a:solidFill>
                </a:rPr>
                <a:t>Labor surplus</a:t>
              </a:r>
            </a:p>
            <a:p>
              <a:pPr algn="ctr"/>
              <a:r>
                <a:rPr lang="en-US" sz="1700" i="0">
                  <a:solidFill>
                    <a:srgbClr val="000000"/>
                  </a:solidFill>
                </a:rPr>
                <a:t>(unemployment)</a:t>
              </a:r>
              <a:endParaRPr lang="en-US" sz="2400" i="0">
                <a:latin typeface="Times New Roman" pitchFamily="18" charset="0"/>
              </a:endParaRPr>
            </a:p>
          </p:txBody>
        </p:sp>
      </p:grpSp>
      <p:grpSp>
        <p:nvGrpSpPr>
          <p:cNvPr id="4" name="Group 26"/>
          <p:cNvGrpSpPr>
            <a:grpSpLocks/>
          </p:cNvGrpSpPr>
          <p:nvPr/>
        </p:nvGrpSpPr>
        <p:grpSpPr bwMode="auto">
          <a:xfrm>
            <a:off x="2255838" y="2681288"/>
            <a:ext cx="4479925" cy="2955925"/>
            <a:chOff x="1421" y="1689"/>
            <a:chExt cx="2822" cy="1862"/>
          </a:xfrm>
        </p:grpSpPr>
        <p:sp>
          <p:nvSpPr>
            <p:cNvPr id="900123" name="Rectangle 27"/>
            <p:cNvSpPr>
              <a:spLocks noChangeArrowheads="1"/>
            </p:cNvSpPr>
            <p:nvPr/>
          </p:nvSpPr>
          <p:spPr bwMode="auto">
            <a:xfrm>
              <a:off x="3750" y="3225"/>
              <a:ext cx="493" cy="326"/>
            </a:xfrm>
            <a:prstGeom prst="rect">
              <a:avLst/>
            </a:prstGeom>
            <a:noFill/>
            <a:ln w="9525">
              <a:noFill/>
              <a:miter lim="800000"/>
              <a:headEnd/>
              <a:tailEnd/>
            </a:ln>
          </p:spPr>
          <p:txBody>
            <a:bodyPr wrap="none" lIns="0" tIns="0" rIns="0" bIns="0">
              <a:spAutoFit/>
            </a:bodyPr>
            <a:lstStyle/>
            <a:p>
              <a:r>
                <a:rPr lang="en-US" sz="1700" i="0">
                  <a:solidFill>
                    <a:srgbClr val="000000"/>
                  </a:solidFill>
                </a:rPr>
                <a:t>Labor</a:t>
              </a:r>
            </a:p>
            <a:p>
              <a:r>
                <a:rPr lang="en-US" sz="1700" i="0">
                  <a:solidFill>
                    <a:srgbClr val="000000"/>
                  </a:solidFill>
                </a:rPr>
                <a:t>demand</a:t>
              </a:r>
              <a:endParaRPr lang="en-US" sz="2400" i="0">
                <a:latin typeface="Times New Roman" pitchFamily="18" charset="0"/>
              </a:endParaRPr>
            </a:p>
          </p:txBody>
        </p:sp>
        <p:sp>
          <p:nvSpPr>
            <p:cNvPr id="900124" name="Line 28"/>
            <p:cNvSpPr>
              <a:spLocks noChangeShapeType="1"/>
            </p:cNvSpPr>
            <p:nvPr/>
          </p:nvSpPr>
          <p:spPr bwMode="auto">
            <a:xfrm flipH="1" flipV="1">
              <a:off x="1421" y="1689"/>
              <a:ext cx="2286" cy="1722"/>
            </a:xfrm>
            <a:prstGeom prst="line">
              <a:avLst/>
            </a:prstGeom>
            <a:noFill/>
            <a:ln w="65088">
              <a:solidFill>
                <a:srgbClr val="004C9F"/>
              </a:solidFill>
              <a:round/>
              <a:headEnd/>
              <a:tailEnd/>
            </a:ln>
          </p:spPr>
          <p:txBody>
            <a:bodyPr/>
            <a:lstStyle/>
            <a:p>
              <a:endParaRPr lang="tr-TR"/>
            </a:p>
          </p:txBody>
        </p:sp>
      </p:grpSp>
      <p:grpSp>
        <p:nvGrpSpPr>
          <p:cNvPr id="5" name="Group 29"/>
          <p:cNvGrpSpPr>
            <a:grpSpLocks/>
          </p:cNvGrpSpPr>
          <p:nvPr/>
        </p:nvGrpSpPr>
        <p:grpSpPr bwMode="auto">
          <a:xfrm>
            <a:off x="1049338" y="3389313"/>
            <a:ext cx="5341937" cy="517525"/>
            <a:chOff x="661" y="2135"/>
            <a:chExt cx="3365" cy="326"/>
          </a:xfrm>
        </p:grpSpPr>
        <p:sp>
          <p:nvSpPr>
            <p:cNvPr id="900126" name="Line 30"/>
            <p:cNvSpPr>
              <a:spLocks noChangeShapeType="1"/>
            </p:cNvSpPr>
            <p:nvPr/>
          </p:nvSpPr>
          <p:spPr bwMode="auto">
            <a:xfrm flipH="1">
              <a:off x="1287" y="2291"/>
              <a:ext cx="2739" cy="1"/>
            </a:xfrm>
            <a:prstGeom prst="line">
              <a:avLst/>
            </a:prstGeom>
            <a:noFill/>
            <a:ln w="65088">
              <a:solidFill>
                <a:srgbClr val="E17E26"/>
              </a:solidFill>
              <a:round/>
              <a:headEnd/>
              <a:tailEnd/>
            </a:ln>
          </p:spPr>
          <p:txBody>
            <a:bodyPr/>
            <a:lstStyle/>
            <a:p>
              <a:endParaRPr lang="tr-TR"/>
            </a:p>
          </p:txBody>
        </p:sp>
        <p:sp>
          <p:nvSpPr>
            <p:cNvPr id="900127" name="Rectangle 31"/>
            <p:cNvSpPr>
              <a:spLocks noChangeArrowheads="1"/>
            </p:cNvSpPr>
            <p:nvPr/>
          </p:nvSpPr>
          <p:spPr bwMode="auto">
            <a:xfrm>
              <a:off x="661" y="2135"/>
              <a:ext cx="551" cy="326"/>
            </a:xfrm>
            <a:prstGeom prst="rect">
              <a:avLst/>
            </a:prstGeom>
            <a:noFill/>
            <a:ln w="9525">
              <a:noFill/>
              <a:miter lim="800000"/>
              <a:headEnd/>
              <a:tailEnd/>
            </a:ln>
          </p:spPr>
          <p:txBody>
            <a:bodyPr wrap="none" lIns="0" tIns="0" rIns="0" bIns="0">
              <a:spAutoFit/>
            </a:bodyPr>
            <a:lstStyle/>
            <a:p>
              <a:pPr algn="ctr"/>
              <a:r>
                <a:rPr lang="en-US" sz="1700" i="0">
                  <a:solidFill>
                    <a:srgbClr val="000000"/>
                  </a:solidFill>
                </a:rPr>
                <a:t>Minimum</a:t>
              </a:r>
            </a:p>
            <a:p>
              <a:pPr algn="ctr"/>
              <a:r>
                <a:rPr lang="en-US" sz="1700" i="0">
                  <a:solidFill>
                    <a:srgbClr val="000000"/>
                  </a:solidFill>
                </a:rPr>
                <a:t>wage</a:t>
              </a:r>
              <a:endParaRPr lang="en-US" sz="2400" i="0">
                <a:latin typeface="Times New Roman" pitchFamily="18" charset="0"/>
              </a:endParaRPr>
            </a:p>
          </p:txBody>
        </p:sp>
      </p:grpSp>
      <p:grpSp>
        <p:nvGrpSpPr>
          <p:cNvPr id="6" name="Group 32"/>
          <p:cNvGrpSpPr>
            <a:grpSpLocks/>
          </p:cNvGrpSpPr>
          <p:nvPr/>
        </p:nvGrpSpPr>
        <p:grpSpPr bwMode="auto">
          <a:xfrm>
            <a:off x="3005138" y="3571875"/>
            <a:ext cx="1023937" cy="2741613"/>
            <a:chOff x="1893" y="2250"/>
            <a:chExt cx="645" cy="1727"/>
          </a:xfrm>
        </p:grpSpPr>
        <p:sp>
          <p:nvSpPr>
            <p:cNvPr id="900129" name="Rectangle 33"/>
            <p:cNvSpPr>
              <a:spLocks noChangeArrowheads="1"/>
            </p:cNvSpPr>
            <p:nvPr/>
          </p:nvSpPr>
          <p:spPr bwMode="auto">
            <a:xfrm>
              <a:off x="1893" y="3651"/>
              <a:ext cx="645" cy="326"/>
            </a:xfrm>
            <a:prstGeom prst="rect">
              <a:avLst/>
            </a:prstGeom>
            <a:noFill/>
            <a:ln w="9525">
              <a:noFill/>
              <a:miter lim="800000"/>
              <a:headEnd/>
              <a:tailEnd/>
            </a:ln>
          </p:spPr>
          <p:txBody>
            <a:bodyPr wrap="none" lIns="0" tIns="0" rIns="0" bIns="0">
              <a:spAutoFit/>
            </a:bodyPr>
            <a:lstStyle/>
            <a:p>
              <a:pPr algn="ctr"/>
              <a:r>
                <a:rPr lang="en-US" sz="1700" i="0">
                  <a:solidFill>
                    <a:srgbClr val="000000"/>
                  </a:solidFill>
                </a:rPr>
                <a:t>Quantity</a:t>
              </a:r>
            </a:p>
            <a:p>
              <a:pPr algn="ctr"/>
              <a:r>
                <a:rPr lang="en-US" sz="1700" i="0">
                  <a:solidFill>
                    <a:srgbClr val="000000"/>
                  </a:solidFill>
                </a:rPr>
                <a:t>demanded</a:t>
              </a:r>
              <a:endParaRPr lang="en-US" sz="2400" i="0">
                <a:latin typeface="Times New Roman" pitchFamily="18" charset="0"/>
              </a:endParaRPr>
            </a:p>
          </p:txBody>
        </p:sp>
        <p:grpSp>
          <p:nvGrpSpPr>
            <p:cNvPr id="7" name="Group 34"/>
            <p:cNvGrpSpPr>
              <a:grpSpLocks/>
            </p:cNvGrpSpPr>
            <p:nvPr/>
          </p:nvGrpSpPr>
          <p:grpSpPr bwMode="auto">
            <a:xfrm>
              <a:off x="2182" y="2250"/>
              <a:ext cx="82" cy="1323"/>
              <a:chOff x="2182" y="2250"/>
              <a:chExt cx="82" cy="1323"/>
            </a:xfrm>
          </p:grpSpPr>
          <p:sp>
            <p:nvSpPr>
              <p:cNvPr id="900131" name="Line 35"/>
              <p:cNvSpPr>
                <a:spLocks noChangeShapeType="1"/>
              </p:cNvSpPr>
              <p:nvPr/>
            </p:nvSpPr>
            <p:spPr bwMode="auto">
              <a:xfrm flipV="1">
                <a:off x="2223" y="2291"/>
                <a:ext cx="1" cy="1282"/>
              </a:xfrm>
              <a:prstGeom prst="line">
                <a:avLst/>
              </a:prstGeom>
              <a:noFill/>
              <a:ln w="22225">
                <a:solidFill>
                  <a:schemeClr val="tx1"/>
                </a:solidFill>
                <a:prstDash val="sysDot"/>
                <a:round/>
                <a:headEnd/>
                <a:tailEnd/>
              </a:ln>
            </p:spPr>
            <p:txBody>
              <a:bodyPr/>
              <a:lstStyle/>
              <a:p>
                <a:endParaRPr lang="tr-TR"/>
              </a:p>
            </p:txBody>
          </p:sp>
          <p:sp>
            <p:nvSpPr>
              <p:cNvPr id="900132" name="Oval 36"/>
              <p:cNvSpPr>
                <a:spLocks noChangeArrowheads="1"/>
              </p:cNvSpPr>
              <p:nvPr/>
            </p:nvSpPr>
            <p:spPr bwMode="auto">
              <a:xfrm>
                <a:off x="2182" y="2250"/>
                <a:ext cx="82" cy="83"/>
              </a:xfrm>
              <a:prstGeom prst="ellipse">
                <a:avLst/>
              </a:prstGeom>
              <a:solidFill>
                <a:srgbClr val="000000"/>
              </a:solidFill>
              <a:ln w="9525">
                <a:noFill/>
                <a:round/>
                <a:headEnd/>
                <a:tailEnd/>
              </a:ln>
            </p:spPr>
            <p:txBody>
              <a:bodyPr/>
              <a:lstStyle/>
              <a:p>
                <a:endParaRPr lang="tr-TR"/>
              </a:p>
            </p:txBody>
          </p:sp>
        </p:grpSp>
      </p:grpSp>
      <p:grpSp>
        <p:nvGrpSpPr>
          <p:cNvPr id="8" name="Group 37"/>
          <p:cNvGrpSpPr>
            <a:grpSpLocks/>
          </p:cNvGrpSpPr>
          <p:nvPr/>
        </p:nvGrpSpPr>
        <p:grpSpPr bwMode="auto">
          <a:xfrm>
            <a:off x="4605338" y="3571875"/>
            <a:ext cx="806450" cy="2741613"/>
            <a:chOff x="2901" y="2250"/>
            <a:chExt cx="508" cy="1727"/>
          </a:xfrm>
        </p:grpSpPr>
        <p:sp>
          <p:nvSpPr>
            <p:cNvPr id="900134" name="Line 38"/>
            <p:cNvSpPr>
              <a:spLocks noChangeShapeType="1"/>
            </p:cNvSpPr>
            <p:nvPr/>
          </p:nvSpPr>
          <p:spPr bwMode="auto">
            <a:xfrm flipV="1">
              <a:off x="3159" y="2291"/>
              <a:ext cx="1" cy="1282"/>
            </a:xfrm>
            <a:prstGeom prst="line">
              <a:avLst/>
            </a:prstGeom>
            <a:noFill/>
            <a:ln w="22225">
              <a:solidFill>
                <a:schemeClr val="tx1"/>
              </a:solidFill>
              <a:prstDash val="sysDot"/>
              <a:round/>
              <a:headEnd/>
              <a:tailEnd/>
            </a:ln>
          </p:spPr>
          <p:txBody>
            <a:bodyPr/>
            <a:lstStyle/>
            <a:p>
              <a:endParaRPr lang="tr-TR"/>
            </a:p>
          </p:txBody>
        </p:sp>
        <p:sp>
          <p:nvSpPr>
            <p:cNvPr id="900135" name="Oval 39"/>
            <p:cNvSpPr>
              <a:spLocks noChangeArrowheads="1"/>
            </p:cNvSpPr>
            <p:nvPr/>
          </p:nvSpPr>
          <p:spPr bwMode="auto">
            <a:xfrm>
              <a:off x="3118" y="2250"/>
              <a:ext cx="82" cy="83"/>
            </a:xfrm>
            <a:prstGeom prst="ellipse">
              <a:avLst/>
            </a:prstGeom>
            <a:solidFill>
              <a:srgbClr val="000000"/>
            </a:solidFill>
            <a:ln w="9525">
              <a:noFill/>
              <a:round/>
              <a:headEnd/>
              <a:tailEnd/>
            </a:ln>
          </p:spPr>
          <p:txBody>
            <a:bodyPr/>
            <a:lstStyle/>
            <a:p>
              <a:endParaRPr lang="tr-TR"/>
            </a:p>
          </p:txBody>
        </p:sp>
        <p:sp>
          <p:nvSpPr>
            <p:cNvPr id="900136" name="Rectangle 40"/>
            <p:cNvSpPr>
              <a:spLocks noChangeArrowheads="1"/>
            </p:cNvSpPr>
            <p:nvPr/>
          </p:nvSpPr>
          <p:spPr bwMode="auto">
            <a:xfrm>
              <a:off x="2901" y="3651"/>
              <a:ext cx="508" cy="326"/>
            </a:xfrm>
            <a:prstGeom prst="rect">
              <a:avLst/>
            </a:prstGeom>
            <a:noFill/>
            <a:ln w="9525">
              <a:noFill/>
              <a:miter lim="800000"/>
              <a:headEnd/>
              <a:tailEnd/>
            </a:ln>
          </p:spPr>
          <p:txBody>
            <a:bodyPr wrap="none" lIns="0" tIns="0" rIns="0" bIns="0">
              <a:spAutoFit/>
            </a:bodyPr>
            <a:lstStyle/>
            <a:p>
              <a:pPr algn="ctr"/>
              <a:r>
                <a:rPr lang="en-US" sz="1700" i="0">
                  <a:solidFill>
                    <a:srgbClr val="000000"/>
                  </a:solidFill>
                </a:rPr>
                <a:t>Quantity</a:t>
              </a:r>
            </a:p>
            <a:p>
              <a:pPr algn="ctr"/>
              <a:r>
                <a:rPr lang="en-US" sz="1700" i="0">
                  <a:solidFill>
                    <a:srgbClr val="000000"/>
                  </a:solidFill>
                </a:rPr>
                <a:t>supplied</a:t>
              </a:r>
              <a:endParaRPr lang="en-US" sz="2400" i="0">
                <a:latin typeface="Times New Roman" pitchFamily="18" charset="0"/>
              </a:endParaRPr>
            </a:p>
          </p:txBody>
        </p:sp>
      </p:grpSp>
      <p:sp>
        <p:nvSpPr>
          <p:cNvPr id="900137" name="Freeform 41"/>
          <p:cNvSpPr>
            <a:spLocks/>
          </p:cNvSpPr>
          <p:nvPr/>
        </p:nvSpPr>
        <p:spPr bwMode="auto">
          <a:xfrm>
            <a:off x="2043113" y="1428750"/>
            <a:ext cx="5200650" cy="4264025"/>
          </a:xfrm>
          <a:custGeom>
            <a:avLst/>
            <a:gdLst/>
            <a:ahLst/>
            <a:cxnLst>
              <a:cxn ang="0">
                <a:pos x="0" y="0"/>
              </a:cxn>
              <a:cxn ang="0">
                <a:pos x="0" y="2686"/>
              </a:cxn>
              <a:cxn ang="0">
                <a:pos x="3276" y="2686"/>
              </a:cxn>
            </a:cxnLst>
            <a:rect l="0" t="0" r="r" b="b"/>
            <a:pathLst>
              <a:path w="3276" h="2686">
                <a:moveTo>
                  <a:pt x="0" y="0"/>
                </a:moveTo>
                <a:lnTo>
                  <a:pt x="0" y="2686"/>
                </a:lnTo>
                <a:lnTo>
                  <a:pt x="3276" y="2686"/>
                </a:lnTo>
              </a:path>
            </a:pathLst>
          </a:custGeom>
          <a:noFill/>
          <a:ln w="22225">
            <a:solidFill>
              <a:srgbClr val="000000"/>
            </a:solidFill>
            <a:prstDash val="solid"/>
            <a:round/>
            <a:headEnd/>
            <a:tailEnd/>
          </a:ln>
        </p:spPr>
        <p:txBody>
          <a:bodyPr/>
          <a:lstStyle/>
          <a:p>
            <a:endParaRPr lang="tr-TR"/>
          </a:p>
        </p:txBody>
      </p:sp>
    </p:spTree>
    <p:extLst>
      <p:ext uri="{BB962C8B-B14F-4D97-AF65-F5344CB8AC3E}">
        <p14:creationId xmlns:p14="http://schemas.microsoft.com/office/powerpoint/2010/main" val="160295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up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ubtitle 3"/>
          <p:cNvSpPr>
            <a:spLocks noGrp="1"/>
          </p:cNvSpPr>
          <p:nvPr>
            <p:ph type="body" idx="1"/>
          </p:nvPr>
        </p:nvSpPr>
        <p:spPr/>
        <p:txBody>
          <a:bodyPr/>
          <a:lstStyle/>
          <a:p>
            <a:r>
              <a:rPr lang="en-US" dirty="0"/>
              <a:t>Summary</a:t>
            </a:r>
            <a:endParaRPr lang="tr-TR" dirty="0"/>
          </a:p>
        </p:txBody>
      </p:sp>
    </p:spTree>
    <p:extLst>
      <p:ext uri="{BB962C8B-B14F-4D97-AF65-F5344CB8AC3E}">
        <p14:creationId xmlns:p14="http://schemas.microsoft.com/office/powerpoint/2010/main" val="242223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Government control on prices</a:t>
            </a:r>
            <a:endParaRPr lang="tr-TR" sz="2800" dirty="0"/>
          </a:p>
        </p:txBody>
      </p:sp>
      <p:sp>
        <p:nvSpPr>
          <p:cNvPr id="3" name="Content Placeholder 2"/>
          <p:cNvSpPr>
            <a:spLocks noGrp="1"/>
          </p:cNvSpPr>
          <p:nvPr>
            <p:ph idx="1"/>
          </p:nvPr>
        </p:nvSpPr>
        <p:spPr/>
        <p:txBody>
          <a:bodyPr>
            <a:normAutofit/>
          </a:bodyPr>
          <a:lstStyle/>
          <a:p>
            <a:pPr marL="0" indent="0">
              <a:spcBef>
                <a:spcPts val="0"/>
              </a:spcBef>
              <a:buNone/>
            </a:pPr>
            <a:r>
              <a:rPr lang="en-US" sz="2400" dirty="0"/>
              <a:t>A </a:t>
            </a:r>
            <a:r>
              <a:rPr lang="en-US" sz="2400" b="1" u="sng" dirty="0">
                <a:solidFill>
                  <a:srgbClr val="FF0000"/>
                </a:solidFill>
              </a:rPr>
              <a:t>price ceiling</a:t>
            </a:r>
            <a:r>
              <a:rPr lang="en-US" sz="2400" dirty="0"/>
              <a:t> (a maximum price)</a:t>
            </a:r>
          </a:p>
          <a:p>
            <a:pPr marL="0" indent="0">
              <a:spcBef>
                <a:spcPts val="0"/>
              </a:spcBef>
              <a:buNone/>
            </a:pPr>
            <a:endParaRPr lang="en-US" sz="2400" dirty="0"/>
          </a:p>
          <a:p>
            <a:pPr marL="0" indent="0">
              <a:spcBef>
                <a:spcPts val="0"/>
              </a:spcBef>
              <a:buNone/>
            </a:pPr>
            <a:r>
              <a:rPr lang="en-US" sz="2400" dirty="0"/>
              <a:t>If the government imposes a maximum price in a market, then the price of the good cannot be higher than this maximum price.</a:t>
            </a:r>
          </a:p>
          <a:p>
            <a:pPr marL="0" indent="0">
              <a:spcBef>
                <a:spcPts val="0"/>
              </a:spcBef>
              <a:buNone/>
            </a:pPr>
            <a:endParaRPr lang="en-US" sz="2400" dirty="0"/>
          </a:p>
          <a:p>
            <a:pPr marL="0" indent="0">
              <a:spcBef>
                <a:spcPts val="0"/>
              </a:spcBef>
              <a:buNone/>
            </a:pPr>
            <a:r>
              <a:rPr lang="en-US" sz="2400" dirty="0"/>
              <a:t>As a result, the quantity demanded exceeds the quantity supplied .</a:t>
            </a:r>
          </a:p>
          <a:p>
            <a:pPr marL="0" indent="0">
              <a:spcBef>
                <a:spcPts val="0"/>
              </a:spcBef>
              <a:buNone/>
            </a:pPr>
            <a:endParaRPr lang="en-US" sz="2400" dirty="0"/>
          </a:p>
          <a:p>
            <a:pPr marL="0" indent="0">
              <a:spcBef>
                <a:spcPts val="0"/>
              </a:spcBef>
              <a:buNone/>
            </a:pPr>
            <a:r>
              <a:rPr lang="en-US" sz="2400" dirty="0"/>
              <a:t>A </a:t>
            </a:r>
            <a:r>
              <a:rPr lang="en-US" sz="2400" b="1" u="sng" dirty="0">
                <a:solidFill>
                  <a:srgbClr val="FF0000"/>
                </a:solidFill>
              </a:rPr>
              <a:t>price ceiling</a:t>
            </a:r>
            <a:r>
              <a:rPr lang="en-US" sz="2400" dirty="0"/>
              <a:t> (a maximum price)  creates a shortage (excess demand).</a:t>
            </a:r>
          </a:p>
          <a:p>
            <a:pPr marL="0" indent="0">
              <a:spcBef>
                <a:spcPts val="0"/>
              </a:spcBef>
              <a:buNone/>
            </a:pPr>
            <a:endParaRPr lang="en-US" sz="2400" dirty="0"/>
          </a:p>
          <a:p>
            <a:pPr marL="0" indent="0">
              <a:spcBef>
                <a:spcPts val="0"/>
              </a:spcBef>
              <a:buNone/>
            </a:pPr>
            <a:endParaRPr lang="en-US" sz="2400" dirty="0"/>
          </a:p>
        </p:txBody>
      </p:sp>
    </p:spTree>
    <p:extLst>
      <p:ext uri="{BB962C8B-B14F-4D97-AF65-F5344CB8AC3E}">
        <p14:creationId xmlns:p14="http://schemas.microsoft.com/office/powerpoint/2010/main" val="111630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Government control on prices</a:t>
            </a:r>
            <a:endParaRPr lang="tr-TR" sz="2800" dirty="0"/>
          </a:p>
        </p:txBody>
      </p:sp>
      <p:sp>
        <p:nvSpPr>
          <p:cNvPr id="3" name="Content Placeholder 2"/>
          <p:cNvSpPr>
            <a:spLocks noGrp="1"/>
          </p:cNvSpPr>
          <p:nvPr>
            <p:ph idx="1"/>
          </p:nvPr>
        </p:nvSpPr>
        <p:spPr/>
        <p:txBody>
          <a:bodyPr>
            <a:normAutofit/>
          </a:bodyPr>
          <a:lstStyle/>
          <a:p>
            <a:pPr marL="0" indent="0">
              <a:spcBef>
                <a:spcPts val="0"/>
              </a:spcBef>
              <a:buNone/>
            </a:pPr>
            <a:r>
              <a:rPr lang="en-US" sz="2400" dirty="0"/>
              <a:t>A </a:t>
            </a:r>
            <a:r>
              <a:rPr lang="en-US" sz="2400" b="1" u="sng" dirty="0">
                <a:solidFill>
                  <a:srgbClr val="FF0000"/>
                </a:solidFill>
              </a:rPr>
              <a:t>price floor</a:t>
            </a:r>
            <a:r>
              <a:rPr lang="en-US" sz="2400" dirty="0"/>
              <a:t> (a minimum price)</a:t>
            </a:r>
          </a:p>
          <a:p>
            <a:pPr marL="0" indent="0">
              <a:spcBef>
                <a:spcPts val="0"/>
              </a:spcBef>
              <a:buNone/>
            </a:pPr>
            <a:endParaRPr lang="en-US" sz="2400" dirty="0"/>
          </a:p>
          <a:p>
            <a:pPr marL="0" indent="0">
              <a:spcBef>
                <a:spcPts val="0"/>
              </a:spcBef>
              <a:buNone/>
            </a:pPr>
            <a:r>
              <a:rPr lang="en-US" sz="2400" dirty="0"/>
              <a:t>If the government imposes a minimum price in a market, then the price of the good cannot be lower than this minimum price.</a:t>
            </a:r>
          </a:p>
          <a:p>
            <a:pPr marL="0" indent="0">
              <a:spcBef>
                <a:spcPts val="0"/>
              </a:spcBef>
              <a:buNone/>
            </a:pPr>
            <a:endParaRPr lang="en-US" sz="2400" dirty="0"/>
          </a:p>
          <a:p>
            <a:pPr marL="0" indent="0">
              <a:spcBef>
                <a:spcPts val="0"/>
              </a:spcBef>
              <a:buNone/>
            </a:pPr>
            <a:r>
              <a:rPr lang="en-US" sz="2400" dirty="0"/>
              <a:t>As a result, the quantity supplied exceeds the quantity demanded.</a:t>
            </a:r>
          </a:p>
          <a:p>
            <a:pPr marL="0" indent="0">
              <a:spcBef>
                <a:spcPts val="0"/>
              </a:spcBef>
              <a:buNone/>
            </a:pPr>
            <a:endParaRPr lang="en-US" sz="2400" dirty="0"/>
          </a:p>
          <a:p>
            <a:pPr marL="0" indent="0">
              <a:spcBef>
                <a:spcPts val="0"/>
              </a:spcBef>
              <a:buNone/>
            </a:pPr>
            <a:r>
              <a:rPr lang="en-US" sz="2400" dirty="0"/>
              <a:t>A </a:t>
            </a:r>
            <a:r>
              <a:rPr lang="en-US" sz="2400" b="1" u="sng" dirty="0">
                <a:solidFill>
                  <a:srgbClr val="FF0000"/>
                </a:solidFill>
              </a:rPr>
              <a:t>price floor</a:t>
            </a:r>
            <a:r>
              <a:rPr lang="en-US" sz="2400" dirty="0"/>
              <a:t> (a minimum price) creates a surplus (excess supply).</a:t>
            </a:r>
          </a:p>
        </p:txBody>
      </p:sp>
    </p:spTree>
    <p:extLst>
      <p:ext uri="{BB962C8B-B14F-4D97-AF65-F5344CB8AC3E}">
        <p14:creationId xmlns:p14="http://schemas.microsoft.com/office/powerpoint/2010/main" val="3486838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type="body" idx="1"/>
          </p:nvPr>
        </p:nvSpPr>
        <p:spPr/>
        <p:txBody>
          <a:bodyPr/>
          <a:lstStyle/>
          <a:p>
            <a:r>
              <a:rPr lang="en-US" dirty="0"/>
              <a:t>Price controls reduce total welfare</a:t>
            </a:r>
            <a:endParaRPr lang="tr-TR" dirty="0"/>
          </a:p>
        </p:txBody>
      </p:sp>
    </p:spTree>
    <p:extLst>
      <p:ext uri="{BB962C8B-B14F-4D97-AF65-F5344CB8AC3E}">
        <p14:creationId xmlns:p14="http://schemas.microsoft.com/office/powerpoint/2010/main" val="948554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reeform 2"/>
          <p:cNvSpPr>
            <a:spLocks/>
          </p:cNvSpPr>
          <p:nvPr/>
        </p:nvSpPr>
        <p:spPr bwMode="auto">
          <a:xfrm>
            <a:off x="2362200" y="4267200"/>
            <a:ext cx="2133600" cy="1066800"/>
          </a:xfrm>
          <a:custGeom>
            <a:avLst/>
            <a:gdLst>
              <a:gd name="T0" fmla="*/ 0 w 1344"/>
              <a:gd name="T1" fmla="*/ 672 h 672"/>
              <a:gd name="T2" fmla="*/ 0 w 1344"/>
              <a:gd name="T3" fmla="*/ 0 h 672"/>
              <a:gd name="T4" fmla="*/ 1344 w 1344"/>
              <a:gd name="T5" fmla="*/ 0 h 672"/>
              <a:gd name="T6" fmla="*/ 0 w 1344"/>
              <a:gd name="T7" fmla="*/ 672 h 672"/>
              <a:gd name="T8" fmla="*/ 0 60000 65536"/>
              <a:gd name="T9" fmla="*/ 0 60000 65536"/>
              <a:gd name="T10" fmla="*/ 0 60000 65536"/>
              <a:gd name="T11" fmla="*/ 0 60000 65536"/>
              <a:gd name="T12" fmla="*/ 0 w 1344"/>
              <a:gd name="T13" fmla="*/ 0 h 672"/>
              <a:gd name="T14" fmla="*/ 1344 w 1344"/>
              <a:gd name="T15" fmla="*/ 672 h 672"/>
            </a:gdLst>
            <a:ahLst/>
            <a:cxnLst>
              <a:cxn ang="T8">
                <a:pos x="T0" y="T1"/>
              </a:cxn>
              <a:cxn ang="T9">
                <a:pos x="T2" y="T3"/>
              </a:cxn>
              <a:cxn ang="T10">
                <a:pos x="T4" y="T5"/>
              </a:cxn>
              <a:cxn ang="T11">
                <a:pos x="T6" y="T7"/>
              </a:cxn>
            </a:cxnLst>
            <a:rect l="T12" t="T13" r="T14" b="T15"/>
            <a:pathLst>
              <a:path w="1344" h="672">
                <a:moveTo>
                  <a:pt x="0" y="672"/>
                </a:moveTo>
                <a:lnTo>
                  <a:pt x="0" y="0"/>
                </a:lnTo>
                <a:lnTo>
                  <a:pt x="1344" y="0"/>
                </a:lnTo>
                <a:lnTo>
                  <a:pt x="0" y="672"/>
                </a:lnTo>
                <a:close/>
              </a:path>
            </a:pathLst>
          </a:custGeom>
          <a:solidFill>
            <a:srgbClr val="FF0000"/>
          </a:solidFill>
          <a:ln w="9525">
            <a:noFill/>
            <a:round/>
            <a:headEnd/>
            <a:tailEnd/>
          </a:ln>
        </p:spPr>
        <p:txBody>
          <a:bodyPr wrap="none" anchor="ctr"/>
          <a:lstStyle/>
          <a:p>
            <a:endParaRPr lang="tr-TR"/>
          </a:p>
        </p:txBody>
      </p:sp>
      <p:sp>
        <p:nvSpPr>
          <p:cNvPr id="11267" name="Freeform 3"/>
          <p:cNvSpPr>
            <a:spLocks/>
          </p:cNvSpPr>
          <p:nvPr/>
        </p:nvSpPr>
        <p:spPr bwMode="auto">
          <a:xfrm>
            <a:off x="2362200" y="3124200"/>
            <a:ext cx="2133600" cy="1143000"/>
          </a:xfrm>
          <a:custGeom>
            <a:avLst/>
            <a:gdLst>
              <a:gd name="T0" fmla="*/ 0 w 1344"/>
              <a:gd name="T1" fmla="*/ 0 h 720"/>
              <a:gd name="T2" fmla="*/ 0 w 1344"/>
              <a:gd name="T3" fmla="*/ 720 h 720"/>
              <a:gd name="T4" fmla="*/ 1344 w 1344"/>
              <a:gd name="T5" fmla="*/ 720 h 720"/>
              <a:gd name="T6" fmla="*/ 0 w 1344"/>
              <a:gd name="T7" fmla="*/ 0 h 720"/>
              <a:gd name="T8" fmla="*/ 0 60000 65536"/>
              <a:gd name="T9" fmla="*/ 0 60000 65536"/>
              <a:gd name="T10" fmla="*/ 0 60000 65536"/>
              <a:gd name="T11" fmla="*/ 0 60000 65536"/>
              <a:gd name="T12" fmla="*/ 0 w 1344"/>
              <a:gd name="T13" fmla="*/ 0 h 720"/>
              <a:gd name="T14" fmla="*/ 1344 w 1344"/>
              <a:gd name="T15" fmla="*/ 720 h 720"/>
            </a:gdLst>
            <a:ahLst/>
            <a:cxnLst>
              <a:cxn ang="T8">
                <a:pos x="T0" y="T1"/>
              </a:cxn>
              <a:cxn ang="T9">
                <a:pos x="T2" y="T3"/>
              </a:cxn>
              <a:cxn ang="T10">
                <a:pos x="T4" y="T5"/>
              </a:cxn>
              <a:cxn ang="T11">
                <a:pos x="T6" y="T7"/>
              </a:cxn>
            </a:cxnLst>
            <a:rect l="T12" t="T13" r="T14" b="T15"/>
            <a:pathLst>
              <a:path w="1344" h="720">
                <a:moveTo>
                  <a:pt x="0" y="0"/>
                </a:moveTo>
                <a:lnTo>
                  <a:pt x="0" y="720"/>
                </a:lnTo>
                <a:lnTo>
                  <a:pt x="1344" y="720"/>
                </a:lnTo>
                <a:lnTo>
                  <a:pt x="0" y="0"/>
                </a:lnTo>
                <a:close/>
              </a:path>
            </a:pathLst>
          </a:custGeom>
          <a:solidFill>
            <a:srgbClr val="FFCC00"/>
          </a:solidFill>
          <a:ln w="9525">
            <a:noFill/>
            <a:round/>
            <a:headEnd/>
            <a:tailEnd/>
          </a:ln>
        </p:spPr>
        <p:txBody>
          <a:bodyPr wrap="none" anchor="ctr"/>
          <a:lstStyle/>
          <a:p>
            <a:endParaRPr lang="tr-TR"/>
          </a:p>
        </p:txBody>
      </p:sp>
      <p:sp>
        <p:nvSpPr>
          <p:cNvPr id="19460" name="Rectangle 4"/>
          <p:cNvSpPr>
            <a:spLocks noGrp="1" noChangeArrowheads="1"/>
          </p:cNvSpPr>
          <p:nvPr>
            <p:ph type="title"/>
          </p:nvPr>
        </p:nvSpPr>
        <p:spPr>
          <a:xfrm>
            <a:off x="914400" y="274638"/>
            <a:ext cx="7772400" cy="778098"/>
          </a:xfrm>
        </p:spPr>
        <p:txBody>
          <a:bodyPr>
            <a:noAutofit/>
          </a:bodyPr>
          <a:lstStyle/>
          <a:p>
            <a:r>
              <a:rPr lang="en-US" sz="2800" dirty="0"/>
              <a:t>A price floor and the efficiency loss</a:t>
            </a:r>
          </a:p>
        </p:txBody>
      </p:sp>
      <p:grpSp>
        <p:nvGrpSpPr>
          <p:cNvPr id="2" name="Group 5"/>
          <p:cNvGrpSpPr>
            <a:grpSpLocks/>
          </p:cNvGrpSpPr>
          <p:nvPr/>
        </p:nvGrpSpPr>
        <p:grpSpPr bwMode="auto">
          <a:xfrm>
            <a:off x="1371600" y="2286000"/>
            <a:ext cx="6705600" cy="3994150"/>
            <a:chOff x="864" y="1440"/>
            <a:chExt cx="4224" cy="2516"/>
          </a:xfrm>
        </p:grpSpPr>
        <p:sp>
          <p:nvSpPr>
            <p:cNvPr id="11300" name="Line 6"/>
            <p:cNvSpPr>
              <a:spLocks noChangeShapeType="1"/>
            </p:cNvSpPr>
            <p:nvPr/>
          </p:nvSpPr>
          <p:spPr bwMode="auto">
            <a:xfrm>
              <a:off x="1488" y="1536"/>
              <a:ext cx="0" cy="2112"/>
            </a:xfrm>
            <a:prstGeom prst="line">
              <a:avLst/>
            </a:prstGeom>
            <a:noFill/>
            <a:ln w="28575">
              <a:solidFill>
                <a:schemeClr val="tx1"/>
              </a:solidFill>
              <a:round/>
              <a:headEnd/>
              <a:tailEnd/>
            </a:ln>
          </p:spPr>
          <p:txBody>
            <a:bodyPr wrap="none" anchor="ctr"/>
            <a:lstStyle/>
            <a:p>
              <a:endParaRPr lang="tr-TR"/>
            </a:p>
          </p:txBody>
        </p:sp>
        <p:sp>
          <p:nvSpPr>
            <p:cNvPr id="11301" name="Line 7"/>
            <p:cNvSpPr>
              <a:spLocks noChangeShapeType="1"/>
            </p:cNvSpPr>
            <p:nvPr/>
          </p:nvSpPr>
          <p:spPr bwMode="auto">
            <a:xfrm>
              <a:off x="1488" y="3648"/>
              <a:ext cx="2880" cy="0"/>
            </a:xfrm>
            <a:prstGeom prst="line">
              <a:avLst/>
            </a:prstGeom>
            <a:noFill/>
            <a:ln w="28575">
              <a:solidFill>
                <a:schemeClr val="tx1"/>
              </a:solidFill>
              <a:round/>
              <a:headEnd/>
              <a:tailEnd/>
            </a:ln>
          </p:spPr>
          <p:txBody>
            <a:bodyPr wrap="none" anchor="ctr"/>
            <a:lstStyle/>
            <a:p>
              <a:endParaRPr lang="tr-TR"/>
            </a:p>
          </p:txBody>
        </p:sp>
        <p:sp>
          <p:nvSpPr>
            <p:cNvPr id="11302" name="Text Box 8"/>
            <p:cNvSpPr txBox="1">
              <a:spLocks noChangeArrowheads="1"/>
            </p:cNvSpPr>
            <p:nvPr/>
          </p:nvSpPr>
          <p:spPr bwMode="auto">
            <a:xfrm>
              <a:off x="864" y="1440"/>
              <a:ext cx="720" cy="212"/>
            </a:xfrm>
            <a:prstGeom prst="rect">
              <a:avLst/>
            </a:prstGeom>
            <a:noFill/>
            <a:ln w="9525">
              <a:noFill/>
              <a:miter lim="800000"/>
              <a:headEnd/>
              <a:tailEnd/>
            </a:ln>
          </p:spPr>
          <p:txBody>
            <a:bodyPr>
              <a:spAutoFit/>
            </a:bodyPr>
            <a:lstStyle/>
            <a:p>
              <a:pPr>
                <a:spcBef>
                  <a:spcPct val="50000"/>
                </a:spcBef>
              </a:pPr>
              <a:r>
                <a:rPr lang="en-US" sz="1600"/>
                <a:t>Price</a:t>
              </a:r>
            </a:p>
          </p:txBody>
        </p:sp>
        <p:sp>
          <p:nvSpPr>
            <p:cNvPr id="11303" name="Text Box 9"/>
            <p:cNvSpPr txBox="1">
              <a:spLocks noChangeArrowheads="1"/>
            </p:cNvSpPr>
            <p:nvPr/>
          </p:nvSpPr>
          <p:spPr bwMode="auto">
            <a:xfrm>
              <a:off x="4032" y="3744"/>
              <a:ext cx="1056" cy="212"/>
            </a:xfrm>
            <a:prstGeom prst="rect">
              <a:avLst/>
            </a:prstGeom>
            <a:noFill/>
            <a:ln w="9525">
              <a:noFill/>
              <a:miter lim="800000"/>
              <a:headEnd/>
              <a:tailEnd/>
            </a:ln>
          </p:spPr>
          <p:txBody>
            <a:bodyPr>
              <a:spAutoFit/>
            </a:bodyPr>
            <a:lstStyle/>
            <a:p>
              <a:pPr>
                <a:spcBef>
                  <a:spcPct val="50000"/>
                </a:spcBef>
              </a:pPr>
              <a:r>
                <a:rPr lang="en-US" sz="1600"/>
                <a:t>Quantity</a:t>
              </a:r>
            </a:p>
          </p:txBody>
        </p:sp>
      </p:grpSp>
      <p:sp>
        <p:nvSpPr>
          <p:cNvPr id="11270" name="Line 11"/>
          <p:cNvSpPr>
            <a:spLocks noChangeShapeType="1"/>
          </p:cNvSpPr>
          <p:nvPr/>
        </p:nvSpPr>
        <p:spPr bwMode="auto">
          <a:xfrm>
            <a:off x="4495800" y="4267200"/>
            <a:ext cx="0" cy="1524000"/>
          </a:xfrm>
          <a:prstGeom prst="line">
            <a:avLst/>
          </a:prstGeom>
          <a:noFill/>
          <a:ln w="19050">
            <a:solidFill>
              <a:schemeClr val="tx1"/>
            </a:solidFill>
            <a:prstDash val="sysDot"/>
            <a:round/>
            <a:headEnd/>
            <a:tailEnd/>
          </a:ln>
        </p:spPr>
        <p:txBody>
          <a:bodyPr wrap="none" anchor="ctr"/>
          <a:lstStyle/>
          <a:p>
            <a:endParaRPr lang="tr-TR"/>
          </a:p>
        </p:txBody>
      </p:sp>
      <p:sp>
        <p:nvSpPr>
          <p:cNvPr id="11271" name="Text Box 12"/>
          <p:cNvSpPr txBox="1">
            <a:spLocks noChangeArrowheads="1"/>
          </p:cNvSpPr>
          <p:nvPr/>
        </p:nvSpPr>
        <p:spPr bwMode="auto">
          <a:xfrm>
            <a:off x="1905000" y="4114800"/>
            <a:ext cx="457200" cy="304800"/>
          </a:xfrm>
          <a:prstGeom prst="rect">
            <a:avLst/>
          </a:prstGeom>
          <a:noFill/>
          <a:ln w="9525">
            <a:noFill/>
            <a:miter lim="800000"/>
            <a:headEnd/>
            <a:tailEnd/>
          </a:ln>
        </p:spPr>
        <p:txBody>
          <a:bodyPr>
            <a:spAutoFit/>
          </a:bodyPr>
          <a:lstStyle/>
          <a:p>
            <a:pPr>
              <a:spcBef>
                <a:spcPct val="50000"/>
              </a:spcBef>
            </a:pPr>
            <a:r>
              <a:rPr lang="en-US" sz="1400"/>
              <a:t>P</a:t>
            </a:r>
            <a:r>
              <a:rPr lang="en-US" sz="1400" baseline="-25000"/>
              <a:t>o</a:t>
            </a:r>
            <a:endParaRPr lang="en-US" sz="1400"/>
          </a:p>
        </p:txBody>
      </p:sp>
      <p:sp>
        <p:nvSpPr>
          <p:cNvPr id="11272" name="Text Box 13"/>
          <p:cNvSpPr txBox="1">
            <a:spLocks noChangeArrowheads="1"/>
          </p:cNvSpPr>
          <p:nvPr/>
        </p:nvSpPr>
        <p:spPr bwMode="auto">
          <a:xfrm>
            <a:off x="4267200" y="5867400"/>
            <a:ext cx="533400" cy="304800"/>
          </a:xfrm>
          <a:prstGeom prst="rect">
            <a:avLst/>
          </a:prstGeom>
          <a:noFill/>
          <a:ln w="9525">
            <a:noFill/>
            <a:miter lim="800000"/>
            <a:headEnd/>
            <a:tailEnd/>
          </a:ln>
        </p:spPr>
        <p:txBody>
          <a:bodyPr>
            <a:spAutoFit/>
          </a:bodyPr>
          <a:lstStyle/>
          <a:p>
            <a:pPr>
              <a:spcBef>
                <a:spcPct val="50000"/>
              </a:spcBef>
            </a:pPr>
            <a:r>
              <a:rPr lang="en-US" sz="1400"/>
              <a:t>Q</a:t>
            </a:r>
            <a:r>
              <a:rPr lang="en-US" sz="1400" baseline="-25000"/>
              <a:t>o</a:t>
            </a:r>
            <a:endParaRPr lang="en-US" sz="1400"/>
          </a:p>
        </p:txBody>
      </p:sp>
      <p:sp>
        <p:nvSpPr>
          <p:cNvPr id="11273" name="Text Box 15"/>
          <p:cNvSpPr txBox="1">
            <a:spLocks noChangeArrowheads="1"/>
          </p:cNvSpPr>
          <p:nvPr/>
        </p:nvSpPr>
        <p:spPr bwMode="auto">
          <a:xfrm>
            <a:off x="6781800" y="2743200"/>
            <a:ext cx="457200" cy="366713"/>
          </a:xfrm>
          <a:prstGeom prst="rect">
            <a:avLst/>
          </a:prstGeom>
          <a:noFill/>
          <a:ln w="9525">
            <a:noFill/>
            <a:miter lim="800000"/>
            <a:headEnd/>
            <a:tailEnd/>
          </a:ln>
        </p:spPr>
        <p:txBody>
          <a:bodyPr>
            <a:spAutoFit/>
          </a:bodyPr>
          <a:lstStyle/>
          <a:p>
            <a:pPr>
              <a:spcBef>
                <a:spcPct val="50000"/>
              </a:spcBef>
            </a:pPr>
            <a:r>
              <a:rPr lang="en-US" sz="1800"/>
              <a:t>S</a:t>
            </a:r>
          </a:p>
        </p:txBody>
      </p:sp>
      <p:sp>
        <p:nvSpPr>
          <p:cNvPr id="11274" name="Text Box 21"/>
          <p:cNvSpPr txBox="1">
            <a:spLocks noChangeArrowheads="1"/>
          </p:cNvSpPr>
          <p:nvPr/>
        </p:nvSpPr>
        <p:spPr bwMode="auto">
          <a:xfrm>
            <a:off x="6705600" y="5257800"/>
            <a:ext cx="609600" cy="336550"/>
          </a:xfrm>
          <a:prstGeom prst="rect">
            <a:avLst/>
          </a:prstGeom>
          <a:noFill/>
          <a:ln w="9525">
            <a:noFill/>
            <a:miter lim="800000"/>
            <a:headEnd/>
            <a:tailEnd/>
          </a:ln>
        </p:spPr>
        <p:txBody>
          <a:bodyPr>
            <a:spAutoFit/>
          </a:bodyPr>
          <a:lstStyle/>
          <a:p>
            <a:pPr>
              <a:spcBef>
                <a:spcPct val="50000"/>
              </a:spcBef>
            </a:pPr>
            <a:r>
              <a:rPr lang="en-US" sz="1600"/>
              <a:t>D</a:t>
            </a:r>
          </a:p>
        </p:txBody>
      </p:sp>
      <p:sp>
        <p:nvSpPr>
          <p:cNvPr id="19481" name="Line 25"/>
          <p:cNvSpPr>
            <a:spLocks noChangeShapeType="1"/>
          </p:cNvSpPr>
          <p:nvPr/>
        </p:nvSpPr>
        <p:spPr bwMode="auto">
          <a:xfrm flipH="1">
            <a:off x="2362200" y="3733800"/>
            <a:ext cx="1143000" cy="0"/>
          </a:xfrm>
          <a:prstGeom prst="line">
            <a:avLst/>
          </a:prstGeom>
          <a:noFill/>
          <a:ln w="19050">
            <a:solidFill>
              <a:schemeClr val="tx1"/>
            </a:solidFill>
            <a:prstDash val="sysDot"/>
            <a:round/>
            <a:headEnd/>
            <a:tailEnd/>
          </a:ln>
        </p:spPr>
        <p:txBody>
          <a:bodyPr wrap="none" anchor="ctr"/>
          <a:lstStyle/>
          <a:p>
            <a:endParaRPr lang="tr-TR"/>
          </a:p>
        </p:txBody>
      </p:sp>
      <p:sp>
        <p:nvSpPr>
          <p:cNvPr id="19484" name="Text Box 28"/>
          <p:cNvSpPr txBox="1">
            <a:spLocks noChangeArrowheads="1"/>
          </p:cNvSpPr>
          <p:nvPr/>
        </p:nvSpPr>
        <p:spPr bwMode="auto">
          <a:xfrm>
            <a:off x="3352800" y="5867400"/>
            <a:ext cx="533400" cy="304800"/>
          </a:xfrm>
          <a:prstGeom prst="rect">
            <a:avLst/>
          </a:prstGeom>
          <a:noFill/>
          <a:ln w="9525">
            <a:noFill/>
            <a:miter lim="800000"/>
            <a:headEnd/>
            <a:tailEnd/>
          </a:ln>
        </p:spPr>
        <p:txBody>
          <a:bodyPr>
            <a:spAutoFit/>
          </a:bodyPr>
          <a:lstStyle/>
          <a:p>
            <a:pPr>
              <a:spcBef>
                <a:spcPct val="50000"/>
              </a:spcBef>
            </a:pPr>
            <a:r>
              <a:rPr lang="en-US" sz="1400"/>
              <a:t>Q</a:t>
            </a:r>
            <a:r>
              <a:rPr lang="en-US" sz="1400" baseline="-25000"/>
              <a:t>L</a:t>
            </a:r>
            <a:endParaRPr lang="en-US" sz="1400"/>
          </a:p>
        </p:txBody>
      </p:sp>
      <p:grpSp>
        <p:nvGrpSpPr>
          <p:cNvPr id="3" name="Group 40"/>
          <p:cNvGrpSpPr>
            <a:grpSpLocks/>
          </p:cNvGrpSpPr>
          <p:nvPr/>
        </p:nvGrpSpPr>
        <p:grpSpPr bwMode="auto">
          <a:xfrm>
            <a:off x="762000" y="2895600"/>
            <a:ext cx="2743200" cy="838200"/>
            <a:chOff x="480" y="1824"/>
            <a:chExt cx="1728" cy="528"/>
          </a:xfrm>
        </p:grpSpPr>
        <p:sp>
          <p:nvSpPr>
            <p:cNvPr id="11297" name="Freeform 26"/>
            <p:cNvSpPr>
              <a:spLocks/>
            </p:cNvSpPr>
            <p:nvPr/>
          </p:nvSpPr>
          <p:spPr bwMode="auto">
            <a:xfrm>
              <a:off x="1488" y="1968"/>
              <a:ext cx="720" cy="384"/>
            </a:xfrm>
            <a:custGeom>
              <a:avLst/>
              <a:gdLst>
                <a:gd name="T0" fmla="*/ 0 w 720"/>
                <a:gd name="T1" fmla="*/ 0 h 384"/>
                <a:gd name="T2" fmla="*/ 0 w 720"/>
                <a:gd name="T3" fmla="*/ 384 h 384"/>
                <a:gd name="T4" fmla="*/ 720 w 720"/>
                <a:gd name="T5" fmla="*/ 384 h 384"/>
                <a:gd name="T6" fmla="*/ 0 w 720"/>
                <a:gd name="T7" fmla="*/ 0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0"/>
                  </a:moveTo>
                  <a:lnTo>
                    <a:pt x="0" y="384"/>
                  </a:lnTo>
                  <a:lnTo>
                    <a:pt x="720" y="384"/>
                  </a:lnTo>
                  <a:lnTo>
                    <a:pt x="0" y="0"/>
                  </a:lnTo>
                  <a:close/>
                </a:path>
              </a:pathLst>
            </a:custGeom>
            <a:solidFill>
              <a:srgbClr val="0000FF"/>
            </a:solidFill>
            <a:ln w="9525">
              <a:solidFill>
                <a:schemeClr val="tx1"/>
              </a:solidFill>
              <a:round/>
              <a:headEnd/>
              <a:tailEnd/>
            </a:ln>
          </p:spPr>
          <p:txBody>
            <a:bodyPr wrap="none" anchor="ctr"/>
            <a:lstStyle/>
            <a:p>
              <a:endParaRPr lang="tr-TR"/>
            </a:p>
          </p:txBody>
        </p:sp>
        <p:sp>
          <p:nvSpPr>
            <p:cNvPr id="11298" name="Text Box 31"/>
            <p:cNvSpPr txBox="1">
              <a:spLocks noChangeArrowheads="1"/>
            </p:cNvSpPr>
            <p:nvPr/>
          </p:nvSpPr>
          <p:spPr bwMode="auto">
            <a:xfrm>
              <a:off x="480" y="1824"/>
              <a:ext cx="912" cy="326"/>
            </a:xfrm>
            <a:prstGeom prst="rect">
              <a:avLst/>
            </a:prstGeom>
            <a:noFill/>
            <a:ln w="9525">
              <a:noFill/>
              <a:miter lim="800000"/>
              <a:headEnd/>
              <a:tailEnd/>
            </a:ln>
          </p:spPr>
          <p:txBody>
            <a:bodyPr>
              <a:spAutoFit/>
            </a:bodyPr>
            <a:lstStyle/>
            <a:p>
              <a:pPr>
                <a:spcBef>
                  <a:spcPct val="50000"/>
                </a:spcBef>
              </a:pPr>
              <a:r>
                <a:rPr lang="en-US" sz="1400"/>
                <a:t>New Consumer Surplus</a:t>
              </a:r>
            </a:p>
          </p:txBody>
        </p:sp>
        <p:sp>
          <p:nvSpPr>
            <p:cNvPr id="11299" name="Line 32"/>
            <p:cNvSpPr>
              <a:spLocks noChangeShapeType="1"/>
            </p:cNvSpPr>
            <p:nvPr/>
          </p:nvSpPr>
          <p:spPr bwMode="auto">
            <a:xfrm>
              <a:off x="1152" y="2064"/>
              <a:ext cx="480" cy="96"/>
            </a:xfrm>
            <a:prstGeom prst="line">
              <a:avLst/>
            </a:prstGeom>
            <a:noFill/>
            <a:ln w="9525">
              <a:solidFill>
                <a:schemeClr val="tx1"/>
              </a:solidFill>
              <a:round/>
              <a:headEnd/>
              <a:tailEnd type="triangle" w="med" len="med"/>
            </a:ln>
          </p:spPr>
          <p:txBody>
            <a:bodyPr wrap="none" anchor="ctr"/>
            <a:lstStyle/>
            <a:p>
              <a:endParaRPr lang="tr-TR"/>
            </a:p>
          </p:txBody>
        </p:sp>
      </p:grpSp>
      <p:sp>
        <p:nvSpPr>
          <p:cNvPr id="19485" name="Text Box 29"/>
          <p:cNvSpPr txBox="1">
            <a:spLocks noChangeArrowheads="1"/>
          </p:cNvSpPr>
          <p:nvPr/>
        </p:nvSpPr>
        <p:spPr bwMode="auto">
          <a:xfrm>
            <a:off x="1954560" y="3553271"/>
            <a:ext cx="457200" cy="307777"/>
          </a:xfrm>
          <a:prstGeom prst="rect">
            <a:avLst/>
          </a:prstGeom>
          <a:noFill/>
          <a:ln w="9525">
            <a:noFill/>
            <a:miter lim="800000"/>
            <a:headEnd/>
            <a:tailEnd/>
          </a:ln>
        </p:spPr>
        <p:txBody>
          <a:bodyPr>
            <a:spAutoFit/>
          </a:bodyPr>
          <a:lstStyle/>
          <a:p>
            <a:pPr>
              <a:spcBef>
                <a:spcPct val="50000"/>
              </a:spcBef>
            </a:pPr>
            <a:r>
              <a:rPr lang="en-US" sz="1400" dirty="0"/>
              <a:t>  P</a:t>
            </a:r>
            <a:r>
              <a:rPr lang="en-US" sz="1400" baseline="-25000" dirty="0"/>
              <a:t>H</a:t>
            </a:r>
            <a:endParaRPr lang="en-US" sz="1400" dirty="0"/>
          </a:p>
        </p:txBody>
      </p:sp>
      <p:grpSp>
        <p:nvGrpSpPr>
          <p:cNvPr id="4" name="Group 41"/>
          <p:cNvGrpSpPr>
            <a:grpSpLocks/>
          </p:cNvGrpSpPr>
          <p:nvPr/>
        </p:nvGrpSpPr>
        <p:grpSpPr bwMode="auto">
          <a:xfrm>
            <a:off x="685800" y="3748088"/>
            <a:ext cx="2830513" cy="1600200"/>
            <a:chOff x="432" y="2361"/>
            <a:chExt cx="1783" cy="1008"/>
          </a:xfrm>
        </p:grpSpPr>
        <p:sp>
          <p:nvSpPr>
            <p:cNvPr id="11294" name="Freeform 27"/>
            <p:cNvSpPr>
              <a:spLocks/>
            </p:cNvSpPr>
            <p:nvPr/>
          </p:nvSpPr>
          <p:spPr bwMode="auto">
            <a:xfrm>
              <a:off x="1495" y="2361"/>
              <a:ext cx="720" cy="1008"/>
            </a:xfrm>
            <a:custGeom>
              <a:avLst/>
              <a:gdLst>
                <a:gd name="T0" fmla="*/ 0 w 720"/>
                <a:gd name="T1" fmla="*/ 0 h 1008"/>
                <a:gd name="T2" fmla="*/ 0 w 720"/>
                <a:gd name="T3" fmla="*/ 1008 h 1008"/>
                <a:gd name="T4" fmla="*/ 720 w 720"/>
                <a:gd name="T5" fmla="*/ 624 h 1008"/>
                <a:gd name="T6" fmla="*/ 720 w 720"/>
                <a:gd name="T7" fmla="*/ 0 h 1008"/>
                <a:gd name="T8" fmla="*/ 0 w 720"/>
                <a:gd name="T9" fmla="*/ 0 h 1008"/>
                <a:gd name="T10" fmla="*/ 0 60000 65536"/>
                <a:gd name="T11" fmla="*/ 0 60000 65536"/>
                <a:gd name="T12" fmla="*/ 0 60000 65536"/>
                <a:gd name="T13" fmla="*/ 0 60000 65536"/>
                <a:gd name="T14" fmla="*/ 0 60000 65536"/>
                <a:gd name="T15" fmla="*/ 0 w 720"/>
                <a:gd name="T16" fmla="*/ 0 h 1008"/>
                <a:gd name="T17" fmla="*/ 720 w 720"/>
                <a:gd name="T18" fmla="*/ 1008 h 1008"/>
              </a:gdLst>
              <a:ahLst/>
              <a:cxnLst>
                <a:cxn ang="T10">
                  <a:pos x="T0" y="T1"/>
                </a:cxn>
                <a:cxn ang="T11">
                  <a:pos x="T2" y="T3"/>
                </a:cxn>
                <a:cxn ang="T12">
                  <a:pos x="T4" y="T5"/>
                </a:cxn>
                <a:cxn ang="T13">
                  <a:pos x="T6" y="T7"/>
                </a:cxn>
                <a:cxn ang="T14">
                  <a:pos x="T8" y="T9"/>
                </a:cxn>
              </a:cxnLst>
              <a:rect l="T15" t="T16" r="T17" b="T18"/>
              <a:pathLst>
                <a:path w="720" h="1008">
                  <a:moveTo>
                    <a:pt x="0" y="0"/>
                  </a:moveTo>
                  <a:lnTo>
                    <a:pt x="0" y="1008"/>
                  </a:lnTo>
                  <a:lnTo>
                    <a:pt x="720" y="624"/>
                  </a:lnTo>
                  <a:lnTo>
                    <a:pt x="720" y="0"/>
                  </a:lnTo>
                  <a:lnTo>
                    <a:pt x="0" y="0"/>
                  </a:lnTo>
                  <a:close/>
                </a:path>
              </a:pathLst>
            </a:custGeom>
            <a:solidFill>
              <a:srgbClr val="008000"/>
            </a:solidFill>
            <a:ln w="9525">
              <a:noFill/>
              <a:round/>
              <a:headEnd/>
              <a:tailEnd/>
            </a:ln>
          </p:spPr>
          <p:txBody>
            <a:bodyPr wrap="none" anchor="ctr"/>
            <a:lstStyle/>
            <a:p>
              <a:endParaRPr lang="tr-TR"/>
            </a:p>
          </p:txBody>
        </p:sp>
        <p:sp>
          <p:nvSpPr>
            <p:cNvPr id="11295" name="Text Box 30"/>
            <p:cNvSpPr txBox="1">
              <a:spLocks noChangeArrowheads="1"/>
            </p:cNvSpPr>
            <p:nvPr/>
          </p:nvSpPr>
          <p:spPr bwMode="auto">
            <a:xfrm>
              <a:off x="432" y="2976"/>
              <a:ext cx="864" cy="326"/>
            </a:xfrm>
            <a:prstGeom prst="rect">
              <a:avLst/>
            </a:prstGeom>
            <a:noFill/>
            <a:ln w="9525">
              <a:noFill/>
              <a:miter lim="800000"/>
              <a:headEnd/>
              <a:tailEnd/>
            </a:ln>
          </p:spPr>
          <p:txBody>
            <a:bodyPr>
              <a:spAutoFit/>
            </a:bodyPr>
            <a:lstStyle/>
            <a:p>
              <a:pPr>
                <a:spcBef>
                  <a:spcPct val="50000"/>
                </a:spcBef>
              </a:pPr>
              <a:r>
                <a:rPr lang="en-US" sz="1400"/>
                <a:t>New Producer Surplus</a:t>
              </a:r>
            </a:p>
          </p:txBody>
        </p:sp>
        <p:sp>
          <p:nvSpPr>
            <p:cNvPr id="11296" name="Line 33"/>
            <p:cNvSpPr>
              <a:spLocks noChangeShapeType="1"/>
            </p:cNvSpPr>
            <p:nvPr/>
          </p:nvSpPr>
          <p:spPr bwMode="auto">
            <a:xfrm flipV="1">
              <a:off x="1152" y="2688"/>
              <a:ext cx="816" cy="528"/>
            </a:xfrm>
            <a:prstGeom prst="line">
              <a:avLst/>
            </a:prstGeom>
            <a:noFill/>
            <a:ln w="9525">
              <a:solidFill>
                <a:schemeClr val="tx1"/>
              </a:solidFill>
              <a:round/>
              <a:headEnd/>
              <a:tailEnd type="triangle" w="med" len="med"/>
            </a:ln>
          </p:spPr>
          <p:txBody>
            <a:bodyPr wrap="none" anchor="ctr"/>
            <a:lstStyle/>
            <a:p>
              <a:endParaRPr lang="tr-TR"/>
            </a:p>
          </p:txBody>
        </p:sp>
      </p:grpSp>
      <p:grpSp>
        <p:nvGrpSpPr>
          <p:cNvPr id="5" name="Group 38"/>
          <p:cNvGrpSpPr>
            <a:grpSpLocks/>
          </p:cNvGrpSpPr>
          <p:nvPr/>
        </p:nvGrpSpPr>
        <p:grpSpPr bwMode="auto">
          <a:xfrm>
            <a:off x="3810000" y="2590800"/>
            <a:ext cx="2362200" cy="1524000"/>
            <a:chOff x="2400" y="1632"/>
            <a:chExt cx="1488" cy="960"/>
          </a:xfrm>
        </p:grpSpPr>
        <p:sp>
          <p:nvSpPr>
            <p:cNvPr id="11292" name="Text Box 34"/>
            <p:cNvSpPr txBox="1">
              <a:spLocks noChangeArrowheads="1"/>
            </p:cNvSpPr>
            <p:nvPr/>
          </p:nvSpPr>
          <p:spPr bwMode="auto">
            <a:xfrm>
              <a:off x="3024" y="1632"/>
              <a:ext cx="864" cy="460"/>
            </a:xfrm>
            <a:prstGeom prst="rect">
              <a:avLst/>
            </a:prstGeom>
            <a:noFill/>
            <a:ln w="9525">
              <a:noFill/>
              <a:miter lim="800000"/>
              <a:headEnd/>
              <a:tailEnd/>
            </a:ln>
          </p:spPr>
          <p:txBody>
            <a:bodyPr>
              <a:spAutoFit/>
            </a:bodyPr>
            <a:lstStyle/>
            <a:p>
              <a:pPr>
                <a:spcBef>
                  <a:spcPct val="50000"/>
                </a:spcBef>
              </a:pPr>
              <a:r>
                <a:rPr lang="en-US" sz="1400"/>
                <a:t>Lost Consumer Surplus</a:t>
              </a:r>
            </a:p>
          </p:txBody>
        </p:sp>
        <p:sp>
          <p:nvSpPr>
            <p:cNvPr id="11293" name="Line 35"/>
            <p:cNvSpPr>
              <a:spLocks noChangeShapeType="1"/>
            </p:cNvSpPr>
            <p:nvPr/>
          </p:nvSpPr>
          <p:spPr bwMode="auto">
            <a:xfrm flipH="1">
              <a:off x="2400" y="1872"/>
              <a:ext cx="576" cy="720"/>
            </a:xfrm>
            <a:prstGeom prst="line">
              <a:avLst/>
            </a:prstGeom>
            <a:noFill/>
            <a:ln w="9525">
              <a:solidFill>
                <a:schemeClr val="tx1"/>
              </a:solidFill>
              <a:round/>
              <a:headEnd/>
              <a:tailEnd type="triangle" w="med" len="med"/>
            </a:ln>
          </p:spPr>
          <p:txBody>
            <a:bodyPr wrap="none" anchor="ctr"/>
            <a:lstStyle/>
            <a:p>
              <a:endParaRPr lang="tr-TR"/>
            </a:p>
          </p:txBody>
        </p:sp>
      </p:grpSp>
      <p:grpSp>
        <p:nvGrpSpPr>
          <p:cNvPr id="6" name="Group 39"/>
          <p:cNvGrpSpPr>
            <a:grpSpLocks/>
          </p:cNvGrpSpPr>
          <p:nvPr/>
        </p:nvGrpSpPr>
        <p:grpSpPr bwMode="auto">
          <a:xfrm>
            <a:off x="3886200" y="4191000"/>
            <a:ext cx="4114800" cy="304800"/>
            <a:chOff x="2448" y="2640"/>
            <a:chExt cx="2592" cy="192"/>
          </a:xfrm>
        </p:grpSpPr>
        <p:sp>
          <p:nvSpPr>
            <p:cNvPr id="11290" name="Text Box 36"/>
            <p:cNvSpPr txBox="1">
              <a:spLocks noChangeArrowheads="1"/>
            </p:cNvSpPr>
            <p:nvPr/>
          </p:nvSpPr>
          <p:spPr bwMode="auto">
            <a:xfrm>
              <a:off x="3792" y="2640"/>
              <a:ext cx="1248" cy="192"/>
            </a:xfrm>
            <a:prstGeom prst="rect">
              <a:avLst/>
            </a:prstGeom>
            <a:noFill/>
            <a:ln w="9525">
              <a:noFill/>
              <a:miter lim="800000"/>
              <a:headEnd/>
              <a:tailEnd/>
            </a:ln>
          </p:spPr>
          <p:txBody>
            <a:bodyPr>
              <a:spAutoFit/>
            </a:bodyPr>
            <a:lstStyle/>
            <a:p>
              <a:pPr>
                <a:spcBef>
                  <a:spcPct val="50000"/>
                </a:spcBef>
              </a:pPr>
              <a:r>
                <a:rPr lang="en-US" sz="1400"/>
                <a:t>Lost Producer Surplus</a:t>
              </a:r>
            </a:p>
          </p:txBody>
        </p:sp>
        <p:sp>
          <p:nvSpPr>
            <p:cNvPr id="11291" name="Line 37"/>
            <p:cNvSpPr>
              <a:spLocks noChangeShapeType="1"/>
            </p:cNvSpPr>
            <p:nvPr/>
          </p:nvSpPr>
          <p:spPr bwMode="auto">
            <a:xfrm flipH="1">
              <a:off x="2448" y="2784"/>
              <a:ext cx="1344" cy="0"/>
            </a:xfrm>
            <a:prstGeom prst="line">
              <a:avLst/>
            </a:prstGeom>
            <a:noFill/>
            <a:ln w="9525">
              <a:solidFill>
                <a:schemeClr val="tx1"/>
              </a:solidFill>
              <a:round/>
              <a:headEnd/>
              <a:tailEnd type="triangle" w="med" len="med"/>
            </a:ln>
          </p:spPr>
          <p:txBody>
            <a:bodyPr wrap="none" anchor="ctr"/>
            <a:lstStyle/>
            <a:p>
              <a:endParaRPr lang="tr-TR"/>
            </a:p>
          </p:txBody>
        </p:sp>
      </p:grpSp>
      <p:sp>
        <p:nvSpPr>
          <p:cNvPr id="11282" name="Line 18"/>
          <p:cNvSpPr>
            <a:spLocks noChangeShapeType="1"/>
          </p:cNvSpPr>
          <p:nvPr/>
        </p:nvSpPr>
        <p:spPr bwMode="auto">
          <a:xfrm>
            <a:off x="2362200" y="3124200"/>
            <a:ext cx="4267200" cy="2286000"/>
          </a:xfrm>
          <a:prstGeom prst="line">
            <a:avLst/>
          </a:prstGeom>
          <a:noFill/>
          <a:ln w="28575">
            <a:solidFill>
              <a:srgbClr val="0000FF"/>
            </a:solidFill>
            <a:round/>
            <a:headEnd/>
            <a:tailEnd/>
          </a:ln>
        </p:spPr>
        <p:txBody>
          <a:bodyPr wrap="none" anchor="ctr"/>
          <a:lstStyle/>
          <a:p>
            <a:endParaRPr lang="tr-TR"/>
          </a:p>
        </p:txBody>
      </p:sp>
      <p:sp>
        <p:nvSpPr>
          <p:cNvPr id="11283" name="Line 10"/>
          <p:cNvSpPr>
            <a:spLocks noChangeShapeType="1"/>
          </p:cNvSpPr>
          <p:nvPr/>
        </p:nvSpPr>
        <p:spPr bwMode="auto">
          <a:xfrm>
            <a:off x="2362200" y="4267200"/>
            <a:ext cx="2133600" cy="0"/>
          </a:xfrm>
          <a:prstGeom prst="line">
            <a:avLst/>
          </a:prstGeom>
          <a:noFill/>
          <a:ln w="19050">
            <a:solidFill>
              <a:schemeClr val="tx1"/>
            </a:solidFill>
            <a:prstDash val="sysDot"/>
            <a:round/>
            <a:headEnd/>
            <a:tailEnd/>
          </a:ln>
        </p:spPr>
        <p:txBody>
          <a:bodyPr wrap="none" anchor="ctr"/>
          <a:lstStyle/>
          <a:p>
            <a:endParaRPr lang="tr-TR"/>
          </a:p>
        </p:txBody>
      </p:sp>
      <p:sp>
        <p:nvSpPr>
          <p:cNvPr id="19478" name="Line 22"/>
          <p:cNvSpPr>
            <a:spLocks noChangeShapeType="1"/>
          </p:cNvSpPr>
          <p:nvPr/>
        </p:nvSpPr>
        <p:spPr bwMode="auto">
          <a:xfrm>
            <a:off x="3505200" y="3733800"/>
            <a:ext cx="0" cy="2057400"/>
          </a:xfrm>
          <a:prstGeom prst="line">
            <a:avLst/>
          </a:prstGeom>
          <a:noFill/>
          <a:ln w="19050">
            <a:solidFill>
              <a:schemeClr val="tx1"/>
            </a:solidFill>
            <a:prstDash val="sysDot"/>
            <a:round/>
            <a:headEnd/>
            <a:tailEnd/>
          </a:ln>
        </p:spPr>
        <p:txBody>
          <a:bodyPr wrap="none" anchor="ctr"/>
          <a:lstStyle/>
          <a:p>
            <a:endParaRPr lang="tr-TR"/>
          </a:p>
        </p:txBody>
      </p:sp>
      <p:sp>
        <p:nvSpPr>
          <p:cNvPr id="11285" name="Line 14"/>
          <p:cNvSpPr>
            <a:spLocks noChangeShapeType="1"/>
          </p:cNvSpPr>
          <p:nvPr/>
        </p:nvSpPr>
        <p:spPr bwMode="auto">
          <a:xfrm flipV="1">
            <a:off x="2362200" y="3048000"/>
            <a:ext cx="4419600" cy="2286000"/>
          </a:xfrm>
          <a:prstGeom prst="line">
            <a:avLst/>
          </a:prstGeom>
          <a:noFill/>
          <a:ln w="28575">
            <a:solidFill>
              <a:srgbClr val="FF0000"/>
            </a:solidFill>
            <a:round/>
            <a:headEnd/>
            <a:tailEnd/>
          </a:ln>
        </p:spPr>
        <p:txBody>
          <a:bodyPr wrap="none" anchor="ctr"/>
          <a:lstStyle/>
          <a:p>
            <a:endParaRPr lang="tr-TR"/>
          </a:p>
        </p:txBody>
      </p:sp>
      <p:grpSp>
        <p:nvGrpSpPr>
          <p:cNvPr id="7" name="Group 45"/>
          <p:cNvGrpSpPr>
            <a:grpSpLocks/>
          </p:cNvGrpSpPr>
          <p:nvPr/>
        </p:nvGrpSpPr>
        <p:grpSpPr bwMode="auto">
          <a:xfrm>
            <a:off x="5715000" y="2286000"/>
            <a:ext cx="2895600" cy="1828800"/>
            <a:chOff x="3600" y="1440"/>
            <a:chExt cx="1824" cy="1152"/>
          </a:xfrm>
        </p:grpSpPr>
        <p:sp>
          <p:nvSpPr>
            <p:cNvPr id="11287" name="Text Box 42"/>
            <p:cNvSpPr txBox="1">
              <a:spLocks noChangeArrowheads="1"/>
            </p:cNvSpPr>
            <p:nvPr/>
          </p:nvSpPr>
          <p:spPr bwMode="auto">
            <a:xfrm>
              <a:off x="4224" y="1440"/>
              <a:ext cx="1200" cy="212"/>
            </a:xfrm>
            <a:prstGeom prst="rect">
              <a:avLst/>
            </a:prstGeom>
            <a:noFill/>
            <a:ln w="9525">
              <a:noFill/>
              <a:miter lim="800000"/>
              <a:headEnd/>
              <a:tailEnd/>
            </a:ln>
          </p:spPr>
          <p:txBody>
            <a:bodyPr>
              <a:spAutoFit/>
            </a:bodyPr>
            <a:lstStyle/>
            <a:p>
              <a:pPr>
                <a:spcBef>
                  <a:spcPct val="50000"/>
                </a:spcBef>
              </a:pPr>
              <a:r>
                <a:rPr lang="en-US" sz="1600"/>
                <a:t>Deadweight Loss</a:t>
              </a:r>
            </a:p>
          </p:txBody>
        </p:sp>
        <p:sp>
          <p:nvSpPr>
            <p:cNvPr id="11288" name="Line 43"/>
            <p:cNvSpPr>
              <a:spLocks noChangeShapeType="1"/>
            </p:cNvSpPr>
            <p:nvPr/>
          </p:nvSpPr>
          <p:spPr bwMode="auto">
            <a:xfrm flipH="1">
              <a:off x="3600" y="1584"/>
              <a:ext cx="624" cy="240"/>
            </a:xfrm>
            <a:prstGeom prst="line">
              <a:avLst/>
            </a:prstGeom>
            <a:noFill/>
            <a:ln w="9525">
              <a:solidFill>
                <a:schemeClr val="tx1"/>
              </a:solidFill>
              <a:round/>
              <a:headEnd/>
              <a:tailEnd type="triangle" w="med" len="med"/>
            </a:ln>
          </p:spPr>
          <p:txBody>
            <a:bodyPr wrap="none" anchor="ctr"/>
            <a:lstStyle/>
            <a:p>
              <a:endParaRPr lang="tr-TR"/>
            </a:p>
          </p:txBody>
        </p:sp>
        <p:sp>
          <p:nvSpPr>
            <p:cNvPr id="11289" name="Line 44"/>
            <p:cNvSpPr>
              <a:spLocks noChangeShapeType="1"/>
            </p:cNvSpPr>
            <p:nvPr/>
          </p:nvSpPr>
          <p:spPr bwMode="auto">
            <a:xfrm flipH="1">
              <a:off x="4464" y="1728"/>
              <a:ext cx="336" cy="864"/>
            </a:xfrm>
            <a:prstGeom prst="line">
              <a:avLst/>
            </a:prstGeom>
            <a:noFill/>
            <a:ln w="9525">
              <a:solidFill>
                <a:schemeClr val="tx1"/>
              </a:solidFill>
              <a:round/>
              <a:headEnd/>
              <a:tailEnd type="triangle" w="med" len="med"/>
            </a:ln>
          </p:spPr>
          <p:txBody>
            <a:bodyPr wrap="none" anchor="ctr"/>
            <a:lstStyle/>
            <a:p>
              <a:endParaRPr lang="tr-TR"/>
            </a:p>
          </p:txBody>
        </p:sp>
      </p:grpSp>
      <p:sp>
        <p:nvSpPr>
          <p:cNvPr id="40" name="Rectangle 39"/>
          <p:cNvSpPr/>
          <p:nvPr/>
        </p:nvSpPr>
        <p:spPr>
          <a:xfrm>
            <a:off x="432991" y="1052736"/>
            <a:ext cx="4715073" cy="707886"/>
          </a:xfrm>
          <a:prstGeom prst="rect">
            <a:avLst/>
          </a:prstGeom>
        </p:spPr>
        <p:txBody>
          <a:bodyPr wrap="none">
            <a:spAutoFit/>
          </a:bodyPr>
          <a:lstStyle/>
          <a:p>
            <a:r>
              <a:rPr lang="en-US" sz="2000" dirty="0"/>
              <a:t>The government sets a price floor at P</a:t>
            </a:r>
            <a:r>
              <a:rPr lang="en-US" sz="2000" baseline="-25000" dirty="0"/>
              <a:t>H</a:t>
            </a:r>
            <a:r>
              <a:rPr lang="en-US" sz="2000" dirty="0"/>
              <a:t>. </a:t>
            </a:r>
          </a:p>
          <a:p>
            <a:r>
              <a:rPr lang="en-US" sz="2000" dirty="0"/>
              <a:t>Now the price must be at least P</a:t>
            </a:r>
            <a:r>
              <a:rPr lang="en-US" sz="2000" baseline="-25000" dirty="0"/>
              <a:t>H</a:t>
            </a:r>
            <a:r>
              <a:rPr lang="en-US" sz="2000" dirty="0"/>
              <a:t> or higher.</a:t>
            </a:r>
            <a:endParaRPr lang="tr-TR" sz="2000" dirty="0"/>
          </a:p>
        </p:txBody>
      </p:sp>
    </p:spTree>
    <p:extLst>
      <p:ext uri="{BB962C8B-B14F-4D97-AF65-F5344CB8AC3E}">
        <p14:creationId xmlns:p14="http://schemas.microsoft.com/office/powerpoint/2010/main" val="281897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dissolve">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dissolve">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9485"/>
                                        </p:tgtEl>
                                        <p:attrNameLst>
                                          <p:attrName>style.visibility</p:attrName>
                                        </p:attrNameLst>
                                      </p:cBhvr>
                                      <p:to>
                                        <p:strVal val="visible"/>
                                      </p:to>
                                    </p:set>
                                    <p:anim calcmode="lin" valueType="num">
                                      <p:cBhvr>
                                        <p:cTn id="21" dur="1000" fill="hold"/>
                                        <p:tgtEl>
                                          <p:spTgt spid="19485"/>
                                        </p:tgtEl>
                                        <p:attrNameLst>
                                          <p:attrName>ppt_x</p:attrName>
                                        </p:attrNameLst>
                                      </p:cBhvr>
                                      <p:tavLst>
                                        <p:tav tm="0">
                                          <p:val>
                                            <p:strVal val="#ppt_x-.2"/>
                                          </p:val>
                                        </p:tav>
                                        <p:tav tm="100000">
                                          <p:val>
                                            <p:strVal val="#ppt_x"/>
                                          </p:val>
                                        </p:tav>
                                      </p:tavLst>
                                    </p:anim>
                                    <p:anim calcmode="lin" valueType="num">
                                      <p:cBhvr>
                                        <p:cTn id="22" dur="1000" fill="hold"/>
                                        <p:tgtEl>
                                          <p:spTgt spid="19485"/>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9485"/>
                                        </p:tgtEl>
                                      </p:cBhvr>
                                    </p:animEffect>
                                  </p:childTnLst>
                                </p:cTn>
                              </p:par>
                            </p:childTnLst>
                          </p:cTn>
                        </p:par>
                        <p:par>
                          <p:cTn id="24" fill="hold">
                            <p:stCondLst>
                              <p:cond delay="1000"/>
                            </p:stCondLst>
                            <p:childTnLst>
                              <p:par>
                                <p:cTn id="25" presetID="29" presetClass="entr" presetSubtype="0" fill="hold" grpId="0" nodeType="afterEffect">
                                  <p:stCondLst>
                                    <p:cond delay="0"/>
                                  </p:stCondLst>
                                  <p:childTnLst>
                                    <p:set>
                                      <p:cBhvr>
                                        <p:cTn id="26" dur="1" fill="hold">
                                          <p:stCondLst>
                                            <p:cond delay="0"/>
                                          </p:stCondLst>
                                        </p:cTn>
                                        <p:tgtEl>
                                          <p:spTgt spid="19481"/>
                                        </p:tgtEl>
                                        <p:attrNameLst>
                                          <p:attrName>style.visibility</p:attrName>
                                        </p:attrNameLst>
                                      </p:cBhvr>
                                      <p:to>
                                        <p:strVal val="visible"/>
                                      </p:to>
                                    </p:set>
                                    <p:anim calcmode="lin" valueType="num">
                                      <p:cBhvr>
                                        <p:cTn id="27" dur="1000" fill="hold"/>
                                        <p:tgtEl>
                                          <p:spTgt spid="19481"/>
                                        </p:tgtEl>
                                        <p:attrNameLst>
                                          <p:attrName>ppt_x</p:attrName>
                                        </p:attrNameLst>
                                      </p:cBhvr>
                                      <p:tavLst>
                                        <p:tav tm="0">
                                          <p:val>
                                            <p:strVal val="#ppt_x-.2"/>
                                          </p:val>
                                        </p:tav>
                                        <p:tav tm="100000">
                                          <p:val>
                                            <p:strVal val="#ppt_x"/>
                                          </p:val>
                                        </p:tav>
                                      </p:tavLst>
                                    </p:anim>
                                    <p:anim calcmode="lin" valueType="num">
                                      <p:cBhvr>
                                        <p:cTn id="28" dur="1000" fill="hold"/>
                                        <p:tgtEl>
                                          <p:spTgt spid="19481"/>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9481"/>
                                        </p:tgtEl>
                                      </p:cBhvr>
                                    </p:animEffect>
                                  </p:childTnLst>
                                </p:cTn>
                              </p:par>
                            </p:childTnLst>
                          </p:cTn>
                        </p:par>
                        <p:par>
                          <p:cTn id="30" fill="hold">
                            <p:stCondLst>
                              <p:cond delay="2000"/>
                            </p:stCondLst>
                            <p:childTnLst>
                              <p:par>
                                <p:cTn id="31" presetID="47" presetClass="entr" presetSubtype="0" fill="hold" grpId="0" nodeType="afterEffect">
                                  <p:stCondLst>
                                    <p:cond delay="0"/>
                                  </p:stCondLst>
                                  <p:childTnLst>
                                    <p:set>
                                      <p:cBhvr>
                                        <p:cTn id="32" dur="1" fill="hold">
                                          <p:stCondLst>
                                            <p:cond delay="0"/>
                                          </p:stCondLst>
                                        </p:cTn>
                                        <p:tgtEl>
                                          <p:spTgt spid="19478"/>
                                        </p:tgtEl>
                                        <p:attrNameLst>
                                          <p:attrName>style.visibility</p:attrName>
                                        </p:attrNameLst>
                                      </p:cBhvr>
                                      <p:to>
                                        <p:strVal val="visible"/>
                                      </p:to>
                                    </p:set>
                                    <p:animEffect transition="in" filter="fade">
                                      <p:cBhvr>
                                        <p:cTn id="33" dur="1000"/>
                                        <p:tgtEl>
                                          <p:spTgt spid="19478"/>
                                        </p:tgtEl>
                                      </p:cBhvr>
                                    </p:animEffect>
                                    <p:anim calcmode="lin" valueType="num">
                                      <p:cBhvr>
                                        <p:cTn id="34" dur="1000" fill="hold"/>
                                        <p:tgtEl>
                                          <p:spTgt spid="19478"/>
                                        </p:tgtEl>
                                        <p:attrNameLst>
                                          <p:attrName>ppt_x</p:attrName>
                                        </p:attrNameLst>
                                      </p:cBhvr>
                                      <p:tavLst>
                                        <p:tav tm="0">
                                          <p:val>
                                            <p:strVal val="#ppt_x"/>
                                          </p:val>
                                        </p:tav>
                                        <p:tav tm="100000">
                                          <p:val>
                                            <p:strVal val="#ppt_x"/>
                                          </p:val>
                                        </p:tav>
                                      </p:tavLst>
                                    </p:anim>
                                    <p:anim calcmode="lin" valueType="num">
                                      <p:cBhvr>
                                        <p:cTn id="35" dur="1000" fill="hold"/>
                                        <p:tgtEl>
                                          <p:spTgt spid="19478"/>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19484"/>
                                        </p:tgtEl>
                                        <p:attrNameLst>
                                          <p:attrName>style.visibility</p:attrName>
                                        </p:attrNameLst>
                                      </p:cBhvr>
                                      <p:to>
                                        <p:strVal val="visible"/>
                                      </p:to>
                                    </p:set>
                                    <p:animEffect transition="in" filter="fade">
                                      <p:cBhvr>
                                        <p:cTn id="39" dur="1000"/>
                                        <p:tgtEl>
                                          <p:spTgt spid="19484"/>
                                        </p:tgtEl>
                                      </p:cBhvr>
                                    </p:animEffect>
                                    <p:anim calcmode="lin" valueType="num">
                                      <p:cBhvr>
                                        <p:cTn id="40" dur="1000" fill="hold"/>
                                        <p:tgtEl>
                                          <p:spTgt spid="19484"/>
                                        </p:tgtEl>
                                        <p:attrNameLst>
                                          <p:attrName>ppt_x</p:attrName>
                                        </p:attrNameLst>
                                      </p:cBhvr>
                                      <p:tavLst>
                                        <p:tav tm="0">
                                          <p:val>
                                            <p:strVal val="#ppt_x"/>
                                          </p:val>
                                        </p:tav>
                                        <p:tav tm="100000">
                                          <p:val>
                                            <p:strVal val="#ppt_x"/>
                                          </p:val>
                                        </p:tav>
                                      </p:tavLst>
                                    </p:anim>
                                    <p:anim calcmode="lin" valueType="num">
                                      <p:cBhvr>
                                        <p:cTn id="41" dur="1000" fill="hold"/>
                                        <p:tgtEl>
                                          <p:spTgt spid="1948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1000"/>
                                        <p:tgtEl>
                                          <p:spTgt spid="3"/>
                                        </p:tgtEl>
                                      </p:cBhvr>
                                    </p:animEffect>
                                    <p:anim calcmode="lin" valueType="num">
                                      <p:cBhvr>
                                        <p:cTn id="47" dur="1000" fill="hold"/>
                                        <p:tgtEl>
                                          <p:spTgt spid="3"/>
                                        </p:tgtEl>
                                        <p:attrNameLst>
                                          <p:attrName>ppt_x</p:attrName>
                                        </p:attrNameLst>
                                      </p:cBhvr>
                                      <p:tavLst>
                                        <p:tav tm="0">
                                          <p:val>
                                            <p:strVal val="#ppt_x"/>
                                          </p:val>
                                        </p:tav>
                                        <p:tav tm="100000">
                                          <p:val>
                                            <p:strVal val="#ppt_x"/>
                                          </p:val>
                                        </p:tav>
                                      </p:tavLst>
                                    </p:anim>
                                    <p:anim calcmode="lin" valueType="num">
                                      <p:cBhvr>
                                        <p:cTn id="4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1000"/>
                                        <p:tgtEl>
                                          <p:spTgt spid="4"/>
                                        </p:tgtEl>
                                      </p:cBhvr>
                                    </p:animEffect>
                                    <p:anim calcmode="lin" valueType="num">
                                      <p:cBhvr>
                                        <p:cTn id="54" dur="1000" fill="hold"/>
                                        <p:tgtEl>
                                          <p:spTgt spid="4"/>
                                        </p:tgtEl>
                                        <p:attrNameLst>
                                          <p:attrName>ppt_x</p:attrName>
                                        </p:attrNameLst>
                                      </p:cBhvr>
                                      <p:tavLst>
                                        <p:tav tm="0">
                                          <p:val>
                                            <p:strVal val="#ppt_x"/>
                                          </p:val>
                                        </p:tav>
                                        <p:tav tm="100000">
                                          <p:val>
                                            <p:strVal val="#ppt_x"/>
                                          </p:val>
                                        </p:tav>
                                      </p:tavLst>
                                    </p:anim>
                                    <p:anim calcmode="lin" valueType="num">
                                      <p:cBhvr>
                                        <p:cTn id="5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1000"/>
                                        <p:tgtEl>
                                          <p:spTgt spid="5"/>
                                        </p:tgtEl>
                                      </p:cBhvr>
                                    </p:animEffect>
                                    <p:anim calcmode="lin" valueType="num">
                                      <p:cBhvr>
                                        <p:cTn id="61" dur="1000" fill="hold"/>
                                        <p:tgtEl>
                                          <p:spTgt spid="5"/>
                                        </p:tgtEl>
                                        <p:attrNameLst>
                                          <p:attrName>ppt_x</p:attrName>
                                        </p:attrNameLst>
                                      </p:cBhvr>
                                      <p:tavLst>
                                        <p:tav tm="0">
                                          <p:val>
                                            <p:strVal val="#ppt_x"/>
                                          </p:val>
                                        </p:tav>
                                        <p:tav tm="100000">
                                          <p:val>
                                            <p:strVal val="#ppt_x"/>
                                          </p:val>
                                        </p:tav>
                                      </p:tavLst>
                                    </p:anim>
                                    <p:anim calcmode="lin" valueType="num">
                                      <p:cBhvr>
                                        <p:cTn id="62" dur="1000" fill="hold"/>
                                        <p:tgtEl>
                                          <p:spTgt spid="5"/>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42" presetClass="entr" presetSubtype="0" fill="hold" nodeType="after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1000"/>
                                        <p:tgtEl>
                                          <p:spTgt spid="6"/>
                                        </p:tgtEl>
                                      </p:cBhvr>
                                    </p:animEffect>
                                    <p:anim calcmode="lin" valueType="num">
                                      <p:cBhvr>
                                        <p:cTn id="67" dur="1000" fill="hold"/>
                                        <p:tgtEl>
                                          <p:spTgt spid="6"/>
                                        </p:tgtEl>
                                        <p:attrNameLst>
                                          <p:attrName>ppt_x</p:attrName>
                                        </p:attrNameLst>
                                      </p:cBhvr>
                                      <p:tavLst>
                                        <p:tav tm="0">
                                          <p:val>
                                            <p:strVal val="#ppt_x"/>
                                          </p:val>
                                        </p:tav>
                                        <p:tav tm="100000">
                                          <p:val>
                                            <p:strVal val="#ppt_x"/>
                                          </p:val>
                                        </p:tav>
                                      </p:tavLst>
                                    </p:anim>
                                    <p:anim calcmode="lin" valueType="num">
                                      <p:cBhvr>
                                        <p:cTn id="68" dur="1000" fill="hold"/>
                                        <p:tgtEl>
                                          <p:spTgt spid="6"/>
                                        </p:tgtEl>
                                        <p:attrNameLst>
                                          <p:attrName>ppt_y</p:attrName>
                                        </p:attrNameLst>
                                      </p:cBhvr>
                                      <p:tavLst>
                                        <p:tav tm="0">
                                          <p:val>
                                            <p:strVal val="#ppt_y+.1"/>
                                          </p:val>
                                        </p:tav>
                                        <p:tav tm="100000">
                                          <p:val>
                                            <p:strVal val="#ppt_y"/>
                                          </p:val>
                                        </p:tav>
                                      </p:tavLst>
                                    </p:anim>
                                  </p:childTnLst>
                                </p:cTn>
                              </p:par>
                            </p:childTnLst>
                          </p:cTn>
                        </p:par>
                        <p:par>
                          <p:cTn id="69" fill="hold">
                            <p:stCondLst>
                              <p:cond delay="2000"/>
                            </p:stCondLst>
                            <p:childTnLst>
                              <p:par>
                                <p:cTn id="70" presetID="47" presetClass="entr" presetSubtype="0"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1000"/>
                                        <p:tgtEl>
                                          <p:spTgt spid="7"/>
                                        </p:tgtEl>
                                      </p:cBhvr>
                                    </p:animEffect>
                                    <p:anim calcmode="lin" valueType="num">
                                      <p:cBhvr>
                                        <p:cTn id="73" dur="1000" fill="hold"/>
                                        <p:tgtEl>
                                          <p:spTgt spid="7"/>
                                        </p:tgtEl>
                                        <p:attrNameLst>
                                          <p:attrName>ppt_x</p:attrName>
                                        </p:attrNameLst>
                                      </p:cBhvr>
                                      <p:tavLst>
                                        <p:tav tm="0">
                                          <p:val>
                                            <p:strVal val="#ppt_x"/>
                                          </p:val>
                                        </p:tav>
                                        <p:tav tm="100000">
                                          <p:val>
                                            <p:strVal val="#ppt_x"/>
                                          </p:val>
                                        </p:tav>
                                      </p:tavLst>
                                    </p:anim>
                                    <p:anim calcmode="lin" valueType="num">
                                      <p:cBhvr>
                                        <p:cTn id="7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P spid="19481" grpId="0" animBg="1"/>
      <p:bldP spid="19484" grpId="0"/>
      <p:bldP spid="19485" grpId="0"/>
      <p:bldP spid="19478" grpId="0" animBg="1"/>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reeform 2"/>
          <p:cNvSpPr>
            <a:spLocks/>
          </p:cNvSpPr>
          <p:nvPr/>
        </p:nvSpPr>
        <p:spPr bwMode="auto">
          <a:xfrm>
            <a:off x="2362200" y="4267200"/>
            <a:ext cx="2133600" cy="1066800"/>
          </a:xfrm>
          <a:custGeom>
            <a:avLst/>
            <a:gdLst>
              <a:gd name="T0" fmla="*/ 0 w 1344"/>
              <a:gd name="T1" fmla="*/ 672 h 672"/>
              <a:gd name="T2" fmla="*/ 0 w 1344"/>
              <a:gd name="T3" fmla="*/ 0 h 672"/>
              <a:gd name="T4" fmla="*/ 1344 w 1344"/>
              <a:gd name="T5" fmla="*/ 0 h 672"/>
              <a:gd name="T6" fmla="*/ 0 w 1344"/>
              <a:gd name="T7" fmla="*/ 672 h 672"/>
              <a:gd name="T8" fmla="*/ 0 60000 65536"/>
              <a:gd name="T9" fmla="*/ 0 60000 65536"/>
              <a:gd name="T10" fmla="*/ 0 60000 65536"/>
              <a:gd name="T11" fmla="*/ 0 60000 65536"/>
              <a:gd name="T12" fmla="*/ 0 w 1344"/>
              <a:gd name="T13" fmla="*/ 0 h 672"/>
              <a:gd name="T14" fmla="*/ 1344 w 1344"/>
              <a:gd name="T15" fmla="*/ 672 h 672"/>
            </a:gdLst>
            <a:ahLst/>
            <a:cxnLst>
              <a:cxn ang="T8">
                <a:pos x="T0" y="T1"/>
              </a:cxn>
              <a:cxn ang="T9">
                <a:pos x="T2" y="T3"/>
              </a:cxn>
              <a:cxn ang="T10">
                <a:pos x="T4" y="T5"/>
              </a:cxn>
              <a:cxn ang="T11">
                <a:pos x="T6" y="T7"/>
              </a:cxn>
            </a:cxnLst>
            <a:rect l="T12" t="T13" r="T14" b="T15"/>
            <a:pathLst>
              <a:path w="1344" h="672">
                <a:moveTo>
                  <a:pt x="0" y="672"/>
                </a:moveTo>
                <a:lnTo>
                  <a:pt x="0" y="0"/>
                </a:lnTo>
                <a:lnTo>
                  <a:pt x="1344" y="0"/>
                </a:lnTo>
                <a:lnTo>
                  <a:pt x="0" y="672"/>
                </a:lnTo>
                <a:close/>
              </a:path>
            </a:pathLst>
          </a:custGeom>
          <a:solidFill>
            <a:srgbClr val="FF0000"/>
          </a:solidFill>
          <a:ln w="9525">
            <a:noFill/>
            <a:round/>
            <a:headEnd/>
            <a:tailEnd/>
          </a:ln>
        </p:spPr>
        <p:txBody>
          <a:bodyPr wrap="none" anchor="ctr"/>
          <a:lstStyle/>
          <a:p>
            <a:endParaRPr lang="tr-TR"/>
          </a:p>
        </p:txBody>
      </p:sp>
      <p:sp>
        <p:nvSpPr>
          <p:cNvPr id="11267" name="Freeform 3"/>
          <p:cNvSpPr>
            <a:spLocks/>
          </p:cNvSpPr>
          <p:nvPr/>
        </p:nvSpPr>
        <p:spPr bwMode="auto">
          <a:xfrm>
            <a:off x="2362200" y="3124200"/>
            <a:ext cx="2133600" cy="1143000"/>
          </a:xfrm>
          <a:custGeom>
            <a:avLst/>
            <a:gdLst>
              <a:gd name="T0" fmla="*/ 0 w 1344"/>
              <a:gd name="T1" fmla="*/ 0 h 720"/>
              <a:gd name="T2" fmla="*/ 0 w 1344"/>
              <a:gd name="T3" fmla="*/ 720 h 720"/>
              <a:gd name="T4" fmla="*/ 1344 w 1344"/>
              <a:gd name="T5" fmla="*/ 720 h 720"/>
              <a:gd name="T6" fmla="*/ 0 w 1344"/>
              <a:gd name="T7" fmla="*/ 0 h 720"/>
              <a:gd name="T8" fmla="*/ 0 60000 65536"/>
              <a:gd name="T9" fmla="*/ 0 60000 65536"/>
              <a:gd name="T10" fmla="*/ 0 60000 65536"/>
              <a:gd name="T11" fmla="*/ 0 60000 65536"/>
              <a:gd name="T12" fmla="*/ 0 w 1344"/>
              <a:gd name="T13" fmla="*/ 0 h 720"/>
              <a:gd name="T14" fmla="*/ 1344 w 1344"/>
              <a:gd name="T15" fmla="*/ 720 h 720"/>
            </a:gdLst>
            <a:ahLst/>
            <a:cxnLst>
              <a:cxn ang="T8">
                <a:pos x="T0" y="T1"/>
              </a:cxn>
              <a:cxn ang="T9">
                <a:pos x="T2" y="T3"/>
              </a:cxn>
              <a:cxn ang="T10">
                <a:pos x="T4" y="T5"/>
              </a:cxn>
              <a:cxn ang="T11">
                <a:pos x="T6" y="T7"/>
              </a:cxn>
            </a:cxnLst>
            <a:rect l="T12" t="T13" r="T14" b="T15"/>
            <a:pathLst>
              <a:path w="1344" h="720">
                <a:moveTo>
                  <a:pt x="0" y="0"/>
                </a:moveTo>
                <a:lnTo>
                  <a:pt x="0" y="720"/>
                </a:lnTo>
                <a:lnTo>
                  <a:pt x="1344" y="720"/>
                </a:lnTo>
                <a:lnTo>
                  <a:pt x="0" y="0"/>
                </a:lnTo>
                <a:close/>
              </a:path>
            </a:pathLst>
          </a:custGeom>
          <a:solidFill>
            <a:srgbClr val="FFCC00"/>
          </a:solidFill>
          <a:ln w="9525">
            <a:noFill/>
            <a:round/>
            <a:headEnd/>
            <a:tailEnd/>
          </a:ln>
        </p:spPr>
        <p:txBody>
          <a:bodyPr wrap="none" anchor="ctr"/>
          <a:lstStyle/>
          <a:p>
            <a:endParaRPr lang="tr-TR"/>
          </a:p>
        </p:txBody>
      </p:sp>
      <p:sp>
        <p:nvSpPr>
          <p:cNvPr id="19460" name="Rectangle 4"/>
          <p:cNvSpPr>
            <a:spLocks noGrp="1" noChangeArrowheads="1"/>
          </p:cNvSpPr>
          <p:nvPr>
            <p:ph type="title"/>
          </p:nvPr>
        </p:nvSpPr>
        <p:spPr/>
        <p:txBody>
          <a:bodyPr>
            <a:noAutofit/>
          </a:bodyPr>
          <a:lstStyle/>
          <a:p>
            <a:r>
              <a:rPr lang="en-US" sz="2800" dirty="0"/>
              <a:t>A price ceiling and the efficiency loss</a:t>
            </a:r>
            <a:br>
              <a:rPr lang="en-US" sz="2800" dirty="0"/>
            </a:br>
            <a:endParaRPr lang="en-US" sz="2800" dirty="0"/>
          </a:p>
        </p:txBody>
      </p:sp>
      <p:sp>
        <p:nvSpPr>
          <p:cNvPr id="11270" name="Line 11"/>
          <p:cNvSpPr>
            <a:spLocks noChangeShapeType="1"/>
          </p:cNvSpPr>
          <p:nvPr/>
        </p:nvSpPr>
        <p:spPr bwMode="auto">
          <a:xfrm>
            <a:off x="4495800" y="4267200"/>
            <a:ext cx="0" cy="1524000"/>
          </a:xfrm>
          <a:prstGeom prst="line">
            <a:avLst/>
          </a:prstGeom>
          <a:noFill/>
          <a:ln w="19050">
            <a:solidFill>
              <a:schemeClr val="tx1"/>
            </a:solidFill>
            <a:prstDash val="sysDot"/>
            <a:round/>
            <a:headEnd/>
            <a:tailEnd/>
          </a:ln>
        </p:spPr>
        <p:txBody>
          <a:bodyPr wrap="none" anchor="ctr"/>
          <a:lstStyle/>
          <a:p>
            <a:endParaRPr lang="tr-TR"/>
          </a:p>
        </p:txBody>
      </p:sp>
      <p:sp>
        <p:nvSpPr>
          <p:cNvPr id="11271" name="Text Box 12"/>
          <p:cNvSpPr txBox="1">
            <a:spLocks noChangeArrowheads="1"/>
          </p:cNvSpPr>
          <p:nvPr/>
        </p:nvSpPr>
        <p:spPr bwMode="auto">
          <a:xfrm>
            <a:off x="1905000" y="4114800"/>
            <a:ext cx="457200" cy="304800"/>
          </a:xfrm>
          <a:prstGeom prst="rect">
            <a:avLst/>
          </a:prstGeom>
          <a:noFill/>
          <a:ln w="9525">
            <a:noFill/>
            <a:miter lim="800000"/>
            <a:headEnd/>
            <a:tailEnd/>
          </a:ln>
        </p:spPr>
        <p:txBody>
          <a:bodyPr>
            <a:spAutoFit/>
          </a:bodyPr>
          <a:lstStyle/>
          <a:p>
            <a:pPr>
              <a:spcBef>
                <a:spcPct val="50000"/>
              </a:spcBef>
            </a:pPr>
            <a:r>
              <a:rPr lang="en-US" sz="1400"/>
              <a:t>P</a:t>
            </a:r>
            <a:r>
              <a:rPr lang="en-US" sz="1400" baseline="-25000"/>
              <a:t>o</a:t>
            </a:r>
            <a:endParaRPr lang="en-US" sz="1400"/>
          </a:p>
        </p:txBody>
      </p:sp>
      <p:sp>
        <p:nvSpPr>
          <p:cNvPr id="11272" name="Text Box 13"/>
          <p:cNvSpPr txBox="1">
            <a:spLocks noChangeArrowheads="1"/>
          </p:cNvSpPr>
          <p:nvPr/>
        </p:nvSpPr>
        <p:spPr bwMode="auto">
          <a:xfrm>
            <a:off x="4267200" y="5867400"/>
            <a:ext cx="533400" cy="304800"/>
          </a:xfrm>
          <a:prstGeom prst="rect">
            <a:avLst/>
          </a:prstGeom>
          <a:noFill/>
          <a:ln w="9525">
            <a:noFill/>
            <a:miter lim="800000"/>
            <a:headEnd/>
            <a:tailEnd/>
          </a:ln>
        </p:spPr>
        <p:txBody>
          <a:bodyPr>
            <a:spAutoFit/>
          </a:bodyPr>
          <a:lstStyle/>
          <a:p>
            <a:pPr>
              <a:spcBef>
                <a:spcPct val="50000"/>
              </a:spcBef>
            </a:pPr>
            <a:r>
              <a:rPr lang="en-US" sz="1400"/>
              <a:t>Q</a:t>
            </a:r>
            <a:r>
              <a:rPr lang="en-US" sz="1400" baseline="-25000"/>
              <a:t>o</a:t>
            </a:r>
            <a:endParaRPr lang="en-US" sz="1400"/>
          </a:p>
        </p:txBody>
      </p:sp>
      <p:sp>
        <p:nvSpPr>
          <p:cNvPr id="11273" name="Text Box 15"/>
          <p:cNvSpPr txBox="1">
            <a:spLocks noChangeArrowheads="1"/>
          </p:cNvSpPr>
          <p:nvPr/>
        </p:nvSpPr>
        <p:spPr bwMode="auto">
          <a:xfrm>
            <a:off x="6781800" y="2743200"/>
            <a:ext cx="457200" cy="366713"/>
          </a:xfrm>
          <a:prstGeom prst="rect">
            <a:avLst/>
          </a:prstGeom>
          <a:noFill/>
          <a:ln w="9525">
            <a:noFill/>
            <a:miter lim="800000"/>
            <a:headEnd/>
            <a:tailEnd/>
          </a:ln>
        </p:spPr>
        <p:txBody>
          <a:bodyPr>
            <a:spAutoFit/>
          </a:bodyPr>
          <a:lstStyle/>
          <a:p>
            <a:pPr>
              <a:spcBef>
                <a:spcPct val="50000"/>
              </a:spcBef>
            </a:pPr>
            <a:r>
              <a:rPr lang="en-US" sz="1800"/>
              <a:t>S</a:t>
            </a:r>
          </a:p>
        </p:txBody>
      </p:sp>
      <p:sp>
        <p:nvSpPr>
          <p:cNvPr id="11274" name="Text Box 21"/>
          <p:cNvSpPr txBox="1">
            <a:spLocks noChangeArrowheads="1"/>
          </p:cNvSpPr>
          <p:nvPr/>
        </p:nvSpPr>
        <p:spPr bwMode="auto">
          <a:xfrm>
            <a:off x="6705600" y="5257800"/>
            <a:ext cx="609600" cy="336550"/>
          </a:xfrm>
          <a:prstGeom prst="rect">
            <a:avLst/>
          </a:prstGeom>
          <a:noFill/>
          <a:ln w="9525">
            <a:noFill/>
            <a:miter lim="800000"/>
            <a:headEnd/>
            <a:tailEnd/>
          </a:ln>
        </p:spPr>
        <p:txBody>
          <a:bodyPr>
            <a:spAutoFit/>
          </a:bodyPr>
          <a:lstStyle/>
          <a:p>
            <a:pPr>
              <a:spcBef>
                <a:spcPct val="50000"/>
              </a:spcBef>
            </a:pPr>
            <a:r>
              <a:rPr lang="en-US" sz="1600"/>
              <a:t>D</a:t>
            </a:r>
          </a:p>
        </p:txBody>
      </p:sp>
      <p:sp>
        <p:nvSpPr>
          <p:cNvPr id="19484" name="Text Box 28"/>
          <p:cNvSpPr txBox="1">
            <a:spLocks noChangeArrowheads="1"/>
          </p:cNvSpPr>
          <p:nvPr/>
        </p:nvSpPr>
        <p:spPr bwMode="auto">
          <a:xfrm>
            <a:off x="3352800" y="5867400"/>
            <a:ext cx="533400" cy="304800"/>
          </a:xfrm>
          <a:prstGeom prst="rect">
            <a:avLst/>
          </a:prstGeom>
          <a:noFill/>
          <a:ln w="9525">
            <a:noFill/>
            <a:miter lim="800000"/>
            <a:headEnd/>
            <a:tailEnd/>
          </a:ln>
        </p:spPr>
        <p:txBody>
          <a:bodyPr>
            <a:spAutoFit/>
          </a:bodyPr>
          <a:lstStyle/>
          <a:p>
            <a:pPr>
              <a:spcBef>
                <a:spcPct val="50000"/>
              </a:spcBef>
            </a:pPr>
            <a:r>
              <a:rPr lang="en-US" sz="1400"/>
              <a:t>Q</a:t>
            </a:r>
            <a:r>
              <a:rPr lang="en-US" sz="1400" baseline="-25000"/>
              <a:t>L</a:t>
            </a:r>
            <a:endParaRPr lang="en-US" sz="1400"/>
          </a:p>
        </p:txBody>
      </p:sp>
      <p:sp>
        <p:nvSpPr>
          <p:cNvPr id="19485" name="Text Box 29"/>
          <p:cNvSpPr txBox="1">
            <a:spLocks noChangeArrowheads="1"/>
          </p:cNvSpPr>
          <p:nvPr/>
        </p:nvSpPr>
        <p:spPr bwMode="auto">
          <a:xfrm>
            <a:off x="1954560" y="4653136"/>
            <a:ext cx="457200" cy="304800"/>
          </a:xfrm>
          <a:prstGeom prst="rect">
            <a:avLst/>
          </a:prstGeom>
          <a:noFill/>
          <a:ln w="9525">
            <a:noFill/>
            <a:miter lim="800000"/>
            <a:headEnd/>
            <a:tailEnd/>
          </a:ln>
        </p:spPr>
        <p:txBody>
          <a:bodyPr>
            <a:spAutoFit/>
          </a:bodyPr>
          <a:lstStyle/>
          <a:p>
            <a:pPr>
              <a:spcBef>
                <a:spcPct val="50000"/>
              </a:spcBef>
            </a:pPr>
            <a:r>
              <a:rPr lang="en-US" sz="1400" dirty="0"/>
              <a:t>P</a:t>
            </a:r>
            <a:r>
              <a:rPr lang="en-US" sz="1400" baseline="-25000" dirty="0"/>
              <a:t>L</a:t>
            </a:r>
            <a:endParaRPr lang="en-US" sz="1400" dirty="0"/>
          </a:p>
        </p:txBody>
      </p:sp>
      <p:grpSp>
        <p:nvGrpSpPr>
          <p:cNvPr id="2" name="Group 38"/>
          <p:cNvGrpSpPr>
            <a:grpSpLocks/>
          </p:cNvGrpSpPr>
          <p:nvPr/>
        </p:nvGrpSpPr>
        <p:grpSpPr bwMode="auto">
          <a:xfrm>
            <a:off x="3810000" y="2590800"/>
            <a:ext cx="2362200" cy="1524000"/>
            <a:chOff x="2400" y="1632"/>
            <a:chExt cx="1488" cy="960"/>
          </a:xfrm>
        </p:grpSpPr>
        <p:sp>
          <p:nvSpPr>
            <p:cNvPr id="11292" name="Text Box 34"/>
            <p:cNvSpPr txBox="1">
              <a:spLocks noChangeArrowheads="1"/>
            </p:cNvSpPr>
            <p:nvPr/>
          </p:nvSpPr>
          <p:spPr bwMode="auto">
            <a:xfrm>
              <a:off x="3024" y="1632"/>
              <a:ext cx="864" cy="460"/>
            </a:xfrm>
            <a:prstGeom prst="rect">
              <a:avLst/>
            </a:prstGeom>
            <a:noFill/>
            <a:ln w="9525">
              <a:noFill/>
              <a:miter lim="800000"/>
              <a:headEnd/>
              <a:tailEnd/>
            </a:ln>
          </p:spPr>
          <p:txBody>
            <a:bodyPr>
              <a:spAutoFit/>
            </a:bodyPr>
            <a:lstStyle/>
            <a:p>
              <a:pPr>
                <a:spcBef>
                  <a:spcPct val="50000"/>
                </a:spcBef>
              </a:pPr>
              <a:r>
                <a:rPr lang="en-US" sz="1400"/>
                <a:t>Lost Consumer Surplus</a:t>
              </a:r>
            </a:p>
          </p:txBody>
        </p:sp>
        <p:sp>
          <p:nvSpPr>
            <p:cNvPr id="11293" name="Line 35"/>
            <p:cNvSpPr>
              <a:spLocks noChangeShapeType="1"/>
            </p:cNvSpPr>
            <p:nvPr/>
          </p:nvSpPr>
          <p:spPr bwMode="auto">
            <a:xfrm flipH="1">
              <a:off x="2400" y="1872"/>
              <a:ext cx="576" cy="720"/>
            </a:xfrm>
            <a:prstGeom prst="line">
              <a:avLst/>
            </a:prstGeom>
            <a:noFill/>
            <a:ln w="9525">
              <a:solidFill>
                <a:schemeClr val="tx1"/>
              </a:solidFill>
              <a:round/>
              <a:headEnd/>
              <a:tailEnd type="triangle" w="med" len="med"/>
            </a:ln>
          </p:spPr>
          <p:txBody>
            <a:bodyPr wrap="none" anchor="ctr"/>
            <a:lstStyle/>
            <a:p>
              <a:endParaRPr lang="tr-TR"/>
            </a:p>
          </p:txBody>
        </p:sp>
      </p:grpSp>
      <p:grpSp>
        <p:nvGrpSpPr>
          <p:cNvPr id="3" name="Group 39"/>
          <p:cNvGrpSpPr>
            <a:grpSpLocks/>
          </p:cNvGrpSpPr>
          <p:nvPr/>
        </p:nvGrpSpPr>
        <p:grpSpPr bwMode="auto">
          <a:xfrm>
            <a:off x="3886200" y="4191000"/>
            <a:ext cx="4114800" cy="304800"/>
            <a:chOff x="2448" y="2640"/>
            <a:chExt cx="2592" cy="192"/>
          </a:xfrm>
        </p:grpSpPr>
        <p:sp>
          <p:nvSpPr>
            <p:cNvPr id="11290" name="Text Box 36"/>
            <p:cNvSpPr txBox="1">
              <a:spLocks noChangeArrowheads="1"/>
            </p:cNvSpPr>
            <p:nvPr/>
          </p:nvSpPr>
          <p:spPr bwMode="auto">
            <a:xfrm>
              <a:off x="3792" y="2640"/>
              <a:ext cx="1248" cy="192"/>
            </a:xfrm>
            <a:prstGeom prst="rect">
              <a:avLst/>
            </a:prstGeom>
            <a:noFill/>
            <a:ln w="9525">
              <a:noFill/>
              <a:miter lim="800000"/>
              <a:headEnd/>
              <a:tailEnd/>
            </a:ln>
          </p:spPr>
          <p:txBody>
            <a:bodyPr>
              <a:spAutoFit/>
            </a:bodyPr>
            <a:lstStyle/>
            <a:p>
              <a:pPr>
                <a:spcBef>
                  <a:spcPct val="50000"/>
                </a:spcBef>
              </a:pPr>
              <a:r>
                <a:rPr lang="en-US" sz="1400"/>
                <a:t>Lost Producer Surplus</a:t>
              </a:r>
            </a:p>
          </p:txBody>
        </p:sp>
        <p:sp>
          <p:nvSpPr>
            <p:cNvPr id="11291" name="Line 37"/>
            <p:cNvSpPr>
              <a:spLocks noChangeShapeType="1"/>
            </p:cNvSpPr>
            <p:nvPr/>
          </p:nvSpPr>
          <p:spPr bwMode="auto">
            <a:xfrm flipH="1">
              <a:off x="2448" y="2784"/>
              <a:ext cx="1344" cy="0"/>
            </a:xfrm>
            <a:prstGeom prst="line">
              <a:avLst/>
            </a:prstGeom>
            <a:noFill/>
            <a:ln w="9525">
              <a:solidFill>
                <a:schemeClr val="tx1"/>
              </a:solidFill>
              <a:round/>
              <a:headEnd/>
              <a:tailEnd type="triangle" w="med" len="med"/>
            </a:ln>
          </p:spPr>
          <p:txBody>
            <a:bodyPr wrap="none" anchor="ctr"/>
            <a:lstStyle/>
            <a:p>
              <a:endParaRPr lang="tr-TR"/>
            </a:p>
          </p:txBody>
        </p:sp>
      </p:grpSp>
      <p:sp>
        <p:nvSpPr>
          <p:cNvPr id="19478" name="Line 22"/>
          <p:cNvSpPr>
            <a:spLocks noChangeShapeType="1"/>
          </p:cNvSpPr>
          <p:nvPr/>
        </p:nvSpPr>
        <p:spPr bwMode="auto">
          <a:xfrm>
            <a:off x="3505200" y="4797280"/>
            <a:ext cx="0" cy="1152000"/>
          </a:xfrm>
          <a:prstGeom prst="line">
            <a:avLst/>
          </a:prstGeom>
          <a:noFill/>
          <a:ln w="19050">
            <a:solidFill>
              <a:schemeClr val="tx1"/>
            </a:solidFill>
            <a:prstDash val="sysDot"/>
            <a:round/>
            <a:headEnd/>
            <a:tailEnd/>
          </a:ln>
        </p:spPr>
        <p:txBody>
          <a:bodyPr wrap="none" anchor="ctr"/>
          <a:lstStyle/>
          <a:p>
            <a:endParaRPr lang="tr-TR"/>
          </a:p>
        </p:txBody>
      </p:sp>
      <p:grpSp>
        <p:nvGrpSpPr>
          <p:cNvPr id="4" name="Group 45"/>
          <p:cNvGrpSpPr>
            <a:grpSpLocks/>
          </p:cNvGrpSpPr>
          <p:nvPr/>
        </p:nvGrpSpPr>
        <p:grpSpPr bwMode="auto">
          <a:xfrm>
            <a:off x="5715000" y="2286000"/>
            <a:ext cx="2895600" cy="1828800"/>
            <a:chOff x="3600" y="1440"/>
            <a:chExt cx="1824" cy="1152"/>
          </a:xfrm>
        </p:grpSpPr>
        <p:sp>
          <p:nvSpPr>
            <p:cNvPr id="11287" name="Text Box 42"/>
            <p:cNvSpPr txBox="1">
              <a:spLocks noChangeArrowheads="1"/>
            </p:cNvSpPr>
            <p:nvPr/>
          </p:nvSpPr>
          <p:spPr bwMode="auto">
            <a:xfrm>
              <a:off x="4224" y="1440"/>
              <a:ext cx="1200" cy="212"/>
            </a:xfrm>
            <a:prstGeom prst="rect">
              <a:avLst/>
            </a:prstGeom>
            <a:noFill/>
            <a:ln w="9525">
              <a:noFill/>
              <a:miter lim="800000"/>
              <a:headEnd/>
              <a:tailEnd/>
            </a:ln>
          </p:spPr>
          <p:txBody>
            <a:bodyPr>
              <a:spAutoFit/>
            </a:bodyPr>
            <a:lstStyle/>
            <a:p>
              <a:pPr>
                <a:spcBef>
                  <a:spcPct val="50000"/>
                </a:spcBef>
              </a:pPr>
              <a:r>
                <a:rPr lang="en-US" sz="1600"/>
                <a:t>Deadweight Loss</a:t>
              </a:r>
            </a:p>
          </p:txBody>
        </p:sp>
        <p:sp>
          <p:nvSpPr>
            <p:cNvPr id="11288" name="Line 43"/>
            <p:cNvSpPr>
              <a:spLocks noChangeShapeType="1"/>
            </p:cNvSpPr>
            <p:nvPr/>
          </p:nvSpPr>
          <p:spPr bwMode="auto">
            <a:xfrm flipH="1">
              <a:off x="3600" y="1584"/>
              <a:ext cx="624" cy="240"/>
            </a:xfrm>
            <a:prstGeom prst="line">
              <a:avLst/>
            </a:prstGeom>
            <a:noFill/>
            <a:ln w="9525">
              <a:solidFill>
                <a:schemeClr val="tx1"/>
              </a:solidFill>
              <a:round/>
              <a:headEnd/>
              <a:tailEnd type="triangle" w="med" len="med"/>
            </a:ln>
          </p:spPr>
          <p:txBody>
            <a:bodyPr wrap="none" anchor="ctr"/>
            <a:lstStyle/>
            <a:p>
              <a:endParaRPr lang="tr-TR"/>
            </a:p>
          </p:txBody>
        </p:sp>
        <p:sp>
          <p:nvSpPr>
            <p:cNvPr id="11289" name="Line 44"/>
            <p:cNvSpPr>
              <a:spLocks noChangeShapeType="1"/>
            </p:cNvSpPr>
            <p:nvPr/>
          </p:nvSpPr>
          <p:spPr bwMode="auto">
            <a:xfrm flipH="1">
              <a:off x="4464" y="1728"/>
              <a:ext cx="336" cy="864"/>
            </a:xfrm>
            <a:prstGeom prst="line">
              <a:avLst/>
            </a:prstGeom>
            <a:noFill/>
            <a:ln w="9525">
              <a:solidFill>
                <a:schemeClr val="tx1"/>
              </a:solidFill>
              <a:round/>
              <a:headEnd/>
              <a:tailEnd type="triangle" w="med" len="med"/>
            </a:ln>
          </p:spPr>
          <p:txBody>
            <a:bodyPr wrap="none" anchor="ctr"/>
            <a:lstStyle/>
            <a:p>
              <a:endParaRPr lang="tr-TR"/>
            </a:p>
          </p:txBody>
        </p:sp>
      </p:grpSp>
      <p:sp>
        <p:nvSpPr>
          <p:cNvPr id="42" name="Freeform 41"/>
          <p:cNvSpPr/>
          <p:nvPr/>
        </p:nvSpPr>
        <p:spPr>
          <a:xfrm>
            <a:off x="2363200" y="3105152"/>
            <a:ext cx="1116000" cy="1692000"/>
          </a:xfrm>
          <a:custGeom>
            <a:avLst/>
            <a:gdLst>
              <a:gd name="connsiteX0" fmla="*/ 0 w 1121228"/>
              <a:gd name="connsiteY0" fmla="*/ 0 h 1665514"/>
              <a:gd name="connsiteX1" fmla="*/ 5443 w 1121228"/>
              <a:gd name="connsiteY1" fmla="*/ 1665514 h 1665514"/>
              <a:gd name="connsiteX2" fmla="*/ 1121228 w 1121228"/>
              <a:gd name="connsiteY2" fmla="*/ 1665514 h 1665514"/>
              <a:gd name="connsiteX3" fmla="*/ 1104900 w 1121228"/>
              <a:gd name="connsiteY3" fmla="*/ 593271 h 1665514"/>
              <a:gd name="connsiteX4" fmla="*/ 0 w 1121228"/>
              <a:gd name="connsiteY4" fmla="*/ 0 h 1665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1228" h="1665514">
                <a:moveTo>
                  <a:pt x="0" y="0"/>
                </a:moveTo>
                <a:cubicBezTo>
                  <a:pt x="1814" y="555171"/>
                  <a:pt x="3629" y="1110343"/>
                  <a:pt x="5443" y="1665514"/>
                </a:cubicBezTo>
                <a:lnTo>
                  <a:pt x="1121228" y="1665514"/>
                </a:lnTo>
                <a:lnTo>
                  <a:pt x="1104900" y="593271"/>
                </a:lnTo>
                <a:lnTo>
                  <a:pt x="0" y="0"/>
                </a:lnTo>
                <a:close/>
              </a:path>
            </a:pathLst>
          </a:cu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5" name="Group 40"/>
          <p:cNvGrpSpPr>
            <a:grpSpLocks/>
          </p:cNvGrpSpPr>
          <p:nvPr/>
        </p:nvGrpSpPr>
        <p:grpSpPr bwMode="auto">
          <a:xfrm>
            <a:off x="762000" y="2895600"/>
            <a:ext cx="1828800" cy="533400"/>
            <a:chOff x="480" y="1824"/>
            <a:chExt cx="1152" cy="336"/>
          </a:xfrm>
        </p:grpSpPr>
        <p:sp>
          <p:nvSpPr>
            <p:cNvPr id="11298" name="Text Box 31"/>
            <p:cNvSpPr txBox="1">
              <a:spLocks noChangeArrowheads="1"/>
            </p:cNvSpPr>
            <p:nvPr/>
          </p:nvSpPr>
          <p:spPr bwMode="auto">
            <a:xfrm>
              <a:off x="480" y="1824"/>
              <a:ext cx="912" cy="326"/>
            </a:xfrm>
            <a:prstGeom prst="rect">
              <a:avLst/>
            </a:prstGeom>
            <a:noFill/>
            <a:ln w="9525">
              <a:noFill/>
              <a:miter lim="800000"/>
              <a:headEnd/>
              <a:tailEnd/>
            </a:ln>
          </p:spPr>
          <p:txBody>
            <a:bodyPr>
              <a:spAutoFit/>
            </a:bodyPr>
            <a:lstStyle/>
            <a:p>
              <a:pPr>
                <a:spcBef>
                  <a:spcPct val="50000"/>
                </a:spcBef>
              </a:pPr>
              <a:r>
                <a:rPr lang="en-US" sz="1400"/>
                <a:t>New Consumer Surplus</a:t>
              </a:r>
            </a:p>
          </p:txBody>
        </p:sp>
        <p:sp>
          <p:nvSpPr>
            <p:cNvPr id="11299" name="Line 32"/>
            <p:cNvSpPr>
              <a:spLocks noChangeShapeType="1"/>
            </p:cNvSpPr>
            <p:nvPr/>
          </p:nvSpPr>
          <p:spPr bwMode="auto">
            <a:xfrm>
              <a:off x="1152" y="2064"/>
              <a:ext cx="480" cy="96"/>
            </a:xfrm>
            <a:prstGeom prst="line">
              <a:avLst/>
            </a:prstGeom>
            <a:noFill/>
            <a:ln w="9525">
              <a:solidFill>
                <a:schemeClr val="tx1"/>
              </a:solidFill>
              <a:round/>
              <a:headEnd/>
              <a:tailEnd type="triangle" w="med" len="med"/>
            </a:ln>
          </p:spPr>
          <p:txBody>
            <a:bodyPr wrap="none" anchor="ctr"/>
            <a:lstStyle/>
            <a:p>
              <a:endParaRPr lang="tr-TR"/>
            </a:p>
          </p:txBody>
        </p:sp>
      </p:grpSp>
      <p:grpSp>
        <p:nvGrpSpPr>
          <p:cNvPr id="6" name="Group 5"/>
          <p:cNvGrpSpPr>
            <a:grpSpLocks/>
          </p:cNvGrpSpPr>
          <p:nvPr/>
        </p:nvGrpSpPr>
        <p:grpSpPr bwMode="auto">
          <a:xfrm>
            <a:off x="1371600" y="2286000"/>
            <a:ext cx="6705600" cy="3994150"/>
            <a:chOff x="864" y="1440"/>
            <a:chExt cx="4224" cy="2516"/>
          </a:xfrm>
        </p:grpSpPr>
        <p:sp>
          <p:nvSpPr>
            <p:cNvPr id="11300" name="Line 6"/>
            <p:cNvSpPr>
              <a:spLocks noChangeShapeType="1"/>
            </p:cNvSpPr>
            <p:nvPr/>
          </p:nvSpPr>
          <p:spPr bwMode="auto">
            <a:xfrm>
              <a:off x="1488" y="1536"/>
              <a:ext cx="0" cy="2112"/>
            </a:xfrm>
            <a:prstGeom prst="line">
              <a:avLst/>
            </a:prstGeom>
            <a:noFill/>
            <a:ln w="28575">
              <a:solidFill>
                <a:schemeClr val="tx1"/>
              </a:solidFill>
              <a:round/>
              <a:headEnd/>
              <a:tailEnd/>
            </a:ln>
          </p:spPr>
          <p:txBody>
            <a:bodyPr wrap="none" anchor="ctr"/>
            <a:lstStyle/>
            <a:p>
              <a:endParaRPr lang="tr-TR"/>
            </a:p>
          </p:txBody>
        </p:sp>
        <p:sp>
          <p:nvSpPr>
            <p:cNvPr id="11301" name="Line 7"/>
            <p:cNvSpPr>
              <a:spLocks noChangeShapeType="1"/>
            </p:cNvSpPr>
            <p:nvPr/>
          </p:nvSpPr>
          <p:spPr bwMode="auto">
            <a:xfrm>
              <a:off x="1488" y="3648"/>
              <a:ext cx="2880" cy="0"/>
            </a:xfrm>
            <a:prstGeom prst="line">
              <a:avLst/>
            </a:prstGeom>
            <a:noFill/>
            <a:ln w="28575">
              <a:solidFill>
                <a:schemeClr val="tx1"/>
              </a:solidFill>
              <a:round/>
              <a:headEnd/>
              <a:tailEnd/>
            </a:ln>
          </p:spPr>
          <p:txBody>
            <a:bodyPr wrap="none" anchor="ctr"/>
            <a:lstStyle/>
            <a:p>
              <a:endParaRPr lang="tr-TR"/>
            </a:p>
          </p:txBody>
        </p:sp>
        <p:sp>
          <p:nvSpPr>
            <p:cNvPr id="11302" name="Text Box 8"/>
            <p:cNvSpPr txBox="1">
              <a:spLocks noChangeArrowheads="1"/>
            </p:cNvSpPr>
            <p:nvPr/>
          </p:nvSpPr>
          <p:spPr bwMode="auto">
            <a:xfrm>
              <a:off x="864" y="1440"/>
              <a:ext cx="720" cy="212"/>
            </a:xfrm>
            <a:prstGeom prst="rect">
              <a:avLst/>
            </a:prstGeom>
            <a:noFill/>
            <a:ln w="9525">
              <a:noFill/>
              <a:miter lim="800000"/>
              <a:headEnd/>
              <a:tailEnd/>
            </a:ln>
          </p:spPr>
          <p:txBody>
            <a:bodyPr>
              <a:spAutoFit/>
            </a:bodyPr>
            <a:lstStyle/>
            <a:p>
              <a:pPr>
                <a:spcBef>
                  <a:spcPct val="50000"/>
                </a:spcBef>
              </a:pPr>
              <a:r>
                <a:rPr lang="en-US" sz="1600"/>
                <a:t>Price</a:t>
              </a:r>
            </a:p>
          </p:txBody>
        </p:sp>
        <p:sp>
          <p:nvSpPr>
            <p:cNvPr id="11303" name="Text Box 9"/>
            <p:cNvSpPr txBox="1">
              <a:spLocks noChangeArrowheads="1"/>
            </p:cNvSpPr>
            <p:nvPr/>
          </p:nvSpPr>
          <p:spPr bwMode="auto">
            <a:xfrm>
              <a:off x="4032" y="3744"/>
              <a:ext cx="1056" cy="212"/>
            </a:xfrm>
            <a:prstGeom prst="rect">
              <a:avLst/>
            </a:prstGeom>
            <a:noFill/>
            <a:ln w="9525">
              <a:noFill/>
              <a:miter lim="800000"/>
              <a:headEnd/>
              <a:tailEnd/>
            </a:ln>
          </p:spPr>
          <p:txBody>
            <a:bodyPr>
              <a:spAutoFit/>
            </a:bodyPr>
            <a:lstStyle/>
            <a:p>
              <a:pPr>
                <a:spcBef>
                  <a:spcPct val="50000"/>
                </a:spcBef>
              </a:pPr>
              <a:r>
                <a:rPr lang="en-US" sz="1600"/>
                <a:t>Quantity</a:t>
              </a:r>
            </a:p>
          </p:txBody>
        </p:sp>
      </p:grpSp>
      <p:sp>
        <p:nvSpPr>
          <p:cNvPr id="11283" name="Line 10"/>
          <p:cNvSpPr>
            <a:spLocks noChangeShapeType="1"/>
          </p:cNvSpPr>
          <p:nvPr/>
        </p:nvSpPr>
        <p:spPr bwMode="auto">
          <a:xfrm>
            <a:off x="2362200" y="4267200"/>
            <a:ext cx="2133600" cy="0"/>
          </a:xfrm>
          <a:prstGeom prst="line">
            <a:avLst/>
          </a:prstGeom>
          <a:noFill/>
          <a:ln w="19050">
            <a:solidFill>
              <a:schemeClr val="tx1"/>
            </a:solidFill>
            <a:prstDash val="sysDot"/>
            <a:round/>
            <a:headEnd/>
            <a:tailEnd/>
          </a:ln>
        </p:spPr>
        <p:txBody>
          <a:bodyPr wrap="none" anchor="ctr"/>
          <a:lstStyle/>
          <a:p>
            <a:endParaRPr lang="tr-TR"/>
          </a:p>
        </p:txBody>
      </p:sp>
      <p:sp>
        <p:nvSpPr>
          <p:cNvPr id="19481" name="Line 25"/>
          <p:cNvSpPr>
            <a:spLocks noChangeShapeType="1"/>
          </p:cNvSpPr>
          <p:nvPr/>
        </p:nvSpPr>
        <p:spPr bwMode="auto">
          <a:xfrm flipH="1">
            <a:off x="2362200" y="4797152"/>
            <a:ext cx="1143000" cy="0"/>
          </a:xfrm>
          <a:prstGeom prst="line">
            <a:avLst/>
          </a:prstGeom>
          <a:noFill/>
          <a:ln w="19050">
            <a:solidFill>
              <a:schemeClr val="tx1"/>
            </a:solidFill>
            <a:prstDash val="sysDot"/>
            <a:round/>
            <a:headEnd/>
            <a:tailEnd/>
          </a:ln>
        </p:spPr>
        <p:txBody>
          <a:bodyPr wrap="none" anchor="ctr"/>
          <a:lstStyle/>
          <a:p>
            <a:endParaRPr lang="tr-TR"/>
          </a:p>
        </p:txBody>
      </p:sp>
      <p:sp>
        <p:nvSpPr>
          <p:cNvPr id="11282" name="Line 18"/>
          <p:cNvSpPr>
            <a:spLocks noChangeShapeType="1"/>
          </p:cNvSpPr>
          <p:nvPr/>
        </p:nvSpPr>
        <p:spPr bwMode="auto">
          <a:xfrm>
            <a:off x="2362200" y="3124200"/>
            <a:ext cx="4267200" cy="2286000"/>
          </a:xfrm>
          <a:prstGeom prst="line">
            <a:avLst/>
          </a:prstGeom>
          <a:noFill/>
          <a:ln w="28575">
            <a:solidFill>
              <a:srgbClr val="0000FF"/>
            </a:solidFill>
            <a:round/>
            <a:headEnd/>
            <a:tailEnd/>
          </a:ln>
        </p:spPr>
        <p:txBody>
          <a:bodyPr wrap="none" anchor="ctr"/>
          <a:lstStyle/>
          <a:p>
            <a:endParaRPr lang="tr-TR"/>
          </a:p>
        </p:txBody>
      </p:sp>
      <p:sp>
        <p:nvSpPr>
          <p:cNvPr id="11285" name="Line 14"/>
          <p:cNvSpPr>
            <a:spLocks noChangeShapeType="1"/>
          </p:cNvSpPr>
          <p:nvPr/>
        </p:nvSpPr>
        <p:spPr bwMode="auto">
          <a:xfrm flipV="1">
            <a:off x="2362200" y="3048000"/>
            <a:ext cx="4419600" cy="2286000"/>
          </a:xfrm>
          <a:prstGeom prst="line">
            <a:avLst/>
          </a:prstGeom>
          <a:noFill/>
          <a:ln w="28575">
            <a:solidFill>
              <a:srgbClr val="FF0000"/>
            </a:solidFill>
            <a:round/>
            <a:headEnd/>
            <a:tailEnd/>
          </a:ln>
        </p:spPr>
        <p:txBody>
          <a:bodyPr wrap="none" anchor="ctr"/>
          <a:lstStyle/>
          <a:p>
            <a:endParaRPr lang="tr-TR"/>
          </a:p>
        </p:txBody>
      </p:sp>
      <p:sp>
        <p:nvSpPr>
          <p:cNvPr id="43" name="Freeform 42"/>
          <p:cNvSpPr/>
          <p:nvPr/>
        </p:nvSpPr>
        <p:spPr>
          <a:xfrm>
            <a:off x="2372360" y="4805680"/>
            <a:ext cx="1046480" cy="518160"/>
          </a:xfrm>
          <a:custGeom>
            <a:avLst/>
            <a:gdLst>
              <a:gd name="connsiteX0" fmla="*/ 5080 w 1046480"/>
              <a:gd name="connsiteY0" fmla="*/ 518160 h 518160"/>
              <a:gd name="connsiteX1" fmla="*/ 0 w 1046480"/>
              <a:gd name="connsiteY1" fmla="*/ 0 h 518160"/>
              <a:gd name="connsiteX2" fmla="*/ 1046480 w 1046480"/>
              <a:gd name="connsiteY2" fmla="*/ 5080 h 518160"/>
              <a:gd name="connsiteX3" fmla="*/ 5080 w 1046480"/>
              <a:gd name="connsiteY3" fmla="*/ 518160 h 518160"/>
            </a:gdLst>
            <a:ahLst/>
            <a:cxnLst>
              <a:cxn ang="0">
                <a:pos x="connsiteX0" y="connsiteY0"/>
              </a:cxn>
              <a:cxn ang="0">
                <a:pos x="connsiteX1" y="connsiteY1"/>
              </a:cxn>
              <a:cxn ang="0">
                <a:pos x="connsiteX2" y="connsiteY2"/>
              </a:cxn>
              <a:cxn ang="0">
                <a:pos x="connsiteX3" y="connsiteY3"/>
              </a:cxn>
            </a:cxnLst>
            <a:rect l="l" t="t" r="r" b="b"/>
            <a:pathLst>
              <a:path w="1046480" h="518160">
                <a:moveTo>
                  <a:pt x="5080" y="518160"/>
                </a:moveTo>
                <a:cubicBezTo>
                  <a:pt x="3387" y="345440"/>
                  <a:pt x="1693" y="172720"/>
                  <a:pt x="0" y="0"/>
                </a:cubicBezTo>
                <a:lnTo>
                  <a:pt x="1046480" y="5080"/>
                </a:lnTo>
                <a:lnTo>
                  <a:pt x="5080" y="51816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7" name="Group 41"/>
          <p:cNvGrpSpPr>
            <a:grpSpLocks/>
          </p:cNvGrpSpPr>
          <p:nvPr/>
        </p:nvGrpSpPr>
        <p:grpSpPr bwMode="auto">
          <a:xfrm>
            <a:off x="685800" y="4724401"/>
            <a:ext cx="2014538" cy="517525"/>
            <a:chOff x="432" y="2976"/>
            <a:chExt cx="1269" cy="326"/>
          </a:xfrm>
        </p:grpSpPr>
        <p:sp>
          <p:nvSpPr>
            <p:cNvPr id="11295" name="Text Box 30"/>
            <p:cNvSpPr txBox="1">
              <a:spLocks noChangeArrowheads="1"/>
            </p:cNvSpPr>
            <p:nvPr/>
          </p:nvSpPr>
          <p:spPr bwMode="auto">
            <a:xfrm>
              <a:off x="432" y="2976"/>
              <a:ext cx="864" cy="326"/>
            </a:xfrm>
            <a:prstGeom prst="rect">
              <a:avLst/>
            </a:prstGeom>
            <a:noFill/>
            <a:ln w="9525">
              <a:noFill/>
              <a:miter lim="800000"/>
              <a:headEnd/>
              <a:tailEnd/>
            </a:ln>
          </p:spPr>
          <p:txBody>
            <a:bodyPr>
              <a:spAutoFit/>
            </a:bodyPr>
            <a:lstStyle/>
            <a:p>
              <a:pPr>
                <a:spcBef>
                  <a:spcPct val="50000"/>
                </a:spcBef>
              </a:pPr>
              <a:r>
                <a:rPr lang="en-US" sz="1400"/>
                <a:t>New Producer Surplus</a:t>
              </a:r>
            </a:p>
          </p:txBody>
        </p:sp>
        <p:sp>
          <p:nvSpPr>
            <p:cNvPr id="11296" name="Line 33"/>
            <p:cNvSpPr>
              <a:spLocks noChangeShapeType="1"/>
            </p:cNvSpPr>
            <p:nvPr/>
          </p:nvSpPr>
          <p:spPr bwMode="auto">
            <a:xfrm flipV="1">
              <a:off x="1152" y="3158"/>
              <a:ext cx="549" cy="58"/>
            </a:xfrm>
            <a:prstGeom prst="line">
              <a:avLst/>
            </a:prstGeom>
            <a:noFill/>
            <a:ln w="9525">
              <a:solidFill>
                <a:schemeClr val="tx1"/>
              </a:solidFill>
              <a:round/>
              <a:headEnd/>
              <a:tailEnd type="triangle" w="med" len="med"/>
            </a:ln>
          </p:spPr>
          <p:txBody>
            <a:bodyPr wrap="none" anchor="ctr"/>
            <a:lstStyle/>
            <a:p>
              <a:endParaRPr lang="tr-TR"/>
            </a:p>
          </p:txBody>
        </p:sp>
      </p:grpSp>
      <p:sp>
        <p:nvSpPr>
          <p:cNvPr id="40" name="Rectangle 39"/>
          <p:cNvSpPr/>
          <p:nvPr/>
        </p:nvSpPr>
        <p:spPr>
          <a:xfrm>
            <a:off x="432991" y="1052736"/>
            <a:ext cx="4589654" cy="707886"/>
          </a:xfrm>
          <a:prstGeom prst="rect">
            <a:avLst/>
          </a:prstGeom>
        </p:spPr>
        <p:txBody>
          <a:bodyPr wrap="none">
            <a:spAutoFit/>
          </a:bodyPr>
          <a:lstStyle/>
          <a:p>
            <a:r>
              <a:rPr lang="en-US" sz="2000" dirty="0"/>
              <a:t>The government sets a price ceiling at P</a:t>
            </a:r>
            <a:r>
              <a:rPr lang="en-US" sz="2000" baseline="-25000" dirty="0"/>
              <a:t>L</a:t>
            </a:r>
            <a:r>
              <a:rPr lang="en-US" sz="2000" dirty="0"/>
              <a:t>. </a:t>
            </a:r>
          </a:p>
          <a:p>
            <a:r>
              <a:rPr lang="en-US" sz="2000" dirty="0"/>
              <a:t>Now the price cannot be higher than P</a:t>
            </a:r>
            <a:r>
              <a:rPr lang="en-US" sz="2000" baseline="-25000" dirty="0"/>
              <a:t>L</a:t>
            </a:r>
            <a:r>
              <a:rPr lang="en-US" sz="2000" dirty="0"/>
              <a:t> .</a:t>
            </a:r>
            <a:endParaRPr lang="tr-TR" sz="2000" dirty="0"/>
          </a:p>
        </p:txBody>
      </p:sp>
    </p:spTree>
    <p:extLst>
      <p:ext uri="{BB962C8B-B14F-4D97-AF65-F5344CB8AC3E}">
        <p14:creationId xmlns:p14="http://schemas.microsoft.com/office/powerpoint/2010/main" val="410395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dissolve">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dissolve">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29" presetClass="entr" presetSubtype="0" fill="hold" grpId="0" nodeType="withEffect">
                                  <p:stCondLst>
                                    <p:cond delay="0"/>
                                  </p:stCondLst>
                                  <p:childTnLst>
                                    <p:set>
                                      <p:cBhvr>
                                        <p:cTn id="18" dur="1" fill="hold">
                                          <p:stCondLst>
                                            <p:cond delay="0"/>
                                          </p:stCondLst>
                                        </p:cTn>
                                        <p:tgtEl>
                                          <p:spTgt spid="19485"/>
                                        </p:tgtEl>
                                        <p:attrNameLst>
                                          <p:attrName>style.visibility</p:attrName>
                                        </p:attrNameLst>
                                      </p:cBhvr>
                                      <p:to>
                                        <p:strVal val="visible"/>
                                      </p:to>
                                    </p:set>
                                    <p:anim calcmode="lin" valueType="num">
                                      <p:cBhvr>
                                        <p:cTn id="19" dur="1000" fill="hold"/>
                                        <p:tgtEl>
                                          <p:spTgt spid="19485"/>
                                        </p:tgtEl>
                                        <p:attrNameLst>
                                          <p:attrName>ppt_x</p:attrName>
                                        </p:attrNameLst>
                                      </p:cBhvr>
                                      <p:tavLst>
                                        <p:tav tm="0">
                                          <p:val>
                                            <p:strVal val="#ppt_x-.2"/>
                                          </p:val>
                                        </p:tav>
                                        <p:tav tm="100000">
                                          <p:val>
                                            <p:strVal val="#ppt_x"/>
                                          </p:val>
                                        </p:tav>
                                      </p:tavLst>
                                    </p:anim>
                                    <p:anim calcmode="lin" valueType="num">
                                      <p:cBhvr>
                                        <p:cTn id="20" dur="1000" fill="hold"/>
                                        <p:tgtEl>
                                          <p:spTgt spid="1948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9485"/>
                                        </p:tgtEl>
                                      </p:cBhvr>
                                    </p:animEffect>
                                  </p:childTnLst>
                                </p:cTn>
                              </p:par>
                            </p:childTnLst>
                          </p:cTn>
                        </p:par>
                        <p:par>
                          <p:cTn id="22" fill="hold">
                            <p:stCondLst>
                              <p:cond delay="1000"/>
                            </p:stCondLst>
                            <p:childTnLst>
                              <p:par>
                                <p:cTn id="23" presetID="29" presetClass="entr" presetSubtype="0" fill="hold" grpId="0" nodeType="afterEffect">
                                  <p:stCondLst>
                                    <p:cond delay="0"/>
                                  </p:stCondLst>
                                  <p:childTnLst>
                                    <p:set>
                                      <p:cBhvr>
                                        <p:cTn id="24" dur="1" fill="hold">
                                          <p:stCondLst>
                                            <p:cond delay="0"/>
                                          </p:stCondLst>
                                        </p:cTn>
                                        <p:tgtEl>
                                          <p:spTgt spid="19481"/>
                                        </p:tgtEl>
                                        <p:attrNameLst>
                                          <p:attrName>style.visibility</p:attrName>
                                        </p:attrNameLst>
                                      </p:cBhvr>
                                      <p:to>
                                        <p:strVal val="visible"/>
                                      </p:to>
                                    </p:set>
                                    <p:anim calcmode="lin" valueType="num">
                                      <p:cBhvr>
                                        <p:cTn id="25" dur="1000" fill="hold"/>
                                        <p:tgtEl>
                                          <p:spTgt spid="19481"/>
                                        </p:tgtEl>
                                        <p:attrNameLst>
                                          <p:attrName>ppt_x</p:attrName>
                                        </p:attrNameLst>
                                      </p:cBhvr>
                                      <p:tavLst>
                                        <p:tav tm="0">
                                          <p:val>
                                            <p:strVal val="#ppt_x-.2"/>
                                          </p:val>
                                        </p:tav>
                                        <p:tav tm="100000">
                                          <p:val>
                                            <p:strVal val="#ppt_x"/>
                                          </p:val>
                                        </p:tav>
                                      </p:tavLst>
                                    </p:anim>
                                    <p:anim calcmode="lin" valueType="num">
                                      <p:cBhvr>
                                        <p:cTn id="26" dur="1000" fill="hold"/>
                                        <p:tgtEl>
                                          <p:spTgt spid="19481"/>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9481"/>
                                        </p:tgtEl>
                                      </p:cBhvr>
                                    </p:animEffect>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19478"/>
                                        </p:tgtEl>
                                        <p:attrNameLst>
                                          <p:attrName>style.visibility</p:attrName>
                                        </p:attrNameLst>
                                      </p:cBhvr>
                                      <p:to>
                                        <p:strVal val="visible"/>
                                      </p:to>
                                    </p:set>
                                    <p:animEffect transition="in" filter="fade">
                                      <p:cBhvr>
                                        <p:cTn id="31" dur="1000"/>
                                        <p:tgtEl>
                                          <p:spTgt spid="19478"/>
                                        </p:tgtEl>
                                      </p:cBhvr>
                                    </p:animEffect>
                                    <p:anim calcmode="lin" valueType="num">
                                      <p:cBhvr>
                                        <p:cTn id="32" dur="1000" fill="hold"/>
                                        <p:tgtEl>
                                          <p:spTgt spid="19478"/>
                                        </p:tgtEl>
                                        <p:attrNameLst>
                                          <p:attrName>ppt_x</p:attrName>
                                        </p:attrNameLst>
                                      </p:cBhvr>
                                      <p:tavLst>
                                        <p:tav tm="0">
                                          <p:val>
                                            <p:strVal val="#ppt_x"/>
                                          </p:val>
                                        </p:tav>
                                        <p:tav tm="100000">
                                          <p:val>
                                            <p:strVal val="#ppt_x"/>
                                          </p:val>
                                        </p:tav>
                                      </p:tavLst>
                                    </p:anim>
                                    <p:anim calcmode="lin" valueType="num">
                                      <p:cBhvr>
                                        <p:cTn id="33" dur="1000" fill="hold"/>
                                        <p:tgtEl>
                                          <p:spTgt spid="19478"/>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19484"/>
                                        </p:tgtEl>
                                        <p:attrNameLst>
                                          <p:attrName>style.visibility</p:attrName>
                                        </p:attrNameLst>
                                      </p:cBhvr>
                                      <p:to>
                                        <p:strVal val="visible"/>
                                      </p:to>
                                    </p:set>
                                    <p:animEffect transition="in" filter="fade">
                                      <p:cBhvr>
                                        <p:cTn id="37" dur="1000"/>
                                        <p:tgtEl>
                                          <p:spTgt spid="19484"/>
                                        </p:tgtEl>
                                      </p:cBhvr>
                                    </p:animEffect>
                                    <p:anim calcmode="lin" valueType="num">
                                      <p:cBhvr>
                                        <p:cTn id="38" dur="1000" fill="hold"/>
                                        <p:tgtEl>
                                          <p:spTgt spid="19484"/>
                                        </p:tgtEl>
                                        <p:attrNameLst>
                                          <p:attrName>ppt_x</p:attrName>
                                        </p:attrNameLst>
                                      </p:cBhvr>
                                      <p:tavLst>
                                        <p:tav tm="0">
                                          <p:val>
                                            <p:strVal val="#ppt_x"/>
                                          </p:val>
                                        </p:tav>
                                        <p:tav tm="100000">
                                          <p:val>
                                            <p:strVal val="#ppt_x"/>
                                          </p:val>
                                        </p:tav>
                                      </p:tavLst>
                                    </p:anim>
                                    <p:anim calcmode="lin" valueType="num">
                                      <p:cBhvr>
                                        <p:cTn id="39" dur="1000" fill="hold"/>
                                        <p:tgtEl>
                                          <p:spTgt spid="1948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par>
                                <p:cTn id="44" presetID="47"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par>
                                <p:cTn id="56" presetID="1"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42" presetClass="entr" presetSubtype="0" fill="hold" nodeType="after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1000"/>
                                        <p:tgtEl>
                                          <p:spTgt spid="3"/>
                                        </p:tgtEl>
                                      </p:cBhvr>
                                    </p:animEffect>
                                    <p:anim calcmode="lin" valueType="num">
                                      <p:cBhvr>
                                        <p:cTn id="69" dur="1000" fill="hold"/>
                                        <p:tgtEl>
                                          <p:spTgt spid="3"/>
                                        </p:tgtEl>
                                        <p:attrNameLst>
                                          <p:attrName>ppt_x</p:attrName>
                                        </p:attrNameLst>
                                      </p:cBhvr>
                                      <p:tavLst>
                                        <p:tav tm="0">
                                          <p:val>
                                            <p:strVal val="#ppt_x"/>
                                          </p:val>
                                        </p:tav>
                                        <p:tav tm="100000">
                                          <p:val>
                                            <p:strVal val="#ppt_x"/>
                                          </p:val>
                                        </p:tav>
                                      </p:tavLst>
                                    </p:anim>
                                    <p:anim calcmode="lin" valueType="num">
                                      <p:cBhvr>
                                        <p:cTn id="70" dur="1000" fill="hold"/>
                                        <p:tgtEl>
                                          <p:spTgt spid="3"/>
                                        </p:tgtEl>
                                        <p:attrNameLst>
                                          <p:attrName>ppt_y</p:attrName>
                                        </p:attrNameLst>
                                      </p:cBhvr>
                                      <p:tavLst>
                                        <p:tav tm="0">
                                          <p:val>
                                            <p:strVal val="#ppt_y+.1"/>
                                          </p:val>
                                        </p:tav>
                                        <p:tav tm="100000">
                                          <p:val>
                                            <p:strVal val="#ppt_y"/>
                                          </p:val>
                                        </p:tav>
                                      </p:tavLst>
                                    </p:anim>
                                  </p:childTnLst>
                                </p:cTn>
                              </p:par>
                            </p:childTnLst>
                          </p:cTn>
                        </p:par>
                        <p:par>
                          <p:cTn id="71" fill="hold">
                            <p:stCondLst>
                              <p:cond delay="2000"/>
                            </p:stCondLst>
                            <p:childTnLst>
                              <p:par>
                                <p:cTn id="72" presetID="47" presetClass="entr" presetSubtype="0" fill="hold"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1000"/>
                                        <p:tgtEl>
                                          <p:spTgt spid="4"/>
                                        </p:tgtEl>
                                      </p:cBhvr>
                                    </p:animEffect>
                                    <p:anim calcmode="lin" valueType="num">
                                      <p:cBhvr>
                                        <p:cTn id="75" dur="1000" fill="hold"/>
                                        <p:tgtEl>
                                          <p:spTgt spid="4"/>
                                        </p:tgtEl>
                                        <p:attrNameLst>
                                          <p:attrName>ppt_x</p:attrName>
                                        </p:attrNameLst>
                                      </p:cBhvr>
                                      <p:tavLst>
                                        <p:tav tm="0">
                                          <p:val>
                                            <p:strVal val="#ppt_x"/>
                                          </p:val>
                                        </p:tav>
                                        <p:tav tm="100000">
                                          <p:val>
                                            <p:strVal val="#ppt_x"/>
                                          </p:val>
                                        </p:tav>
                                      </p:tavLst>
                                    </p:anim>
                                    <p:anim calcmode="lin" valueType="num">
                                      <p:cBhvr>
                                        <p:cTn id="7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P spid="19484" grpId="0"/>
      <p:bldP spid="19485" grpId="0"/>
      <p:bldP spid="19478" grpId="0" animBg="1"/>
      <p:bldP spid="42" grpId="0" animBg="1"/>
      <p:bldP spid="19481" grpId="0" animBg="1"/>
      <p:bldP spid="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ubtitle 3"/>
          <p:cNvSpPr>
            <a:spLocks noGrp="1"/>
          </p:cNvSpPr>
          <p:nvPr>
            <p:ph type="body" idx="1"/>
          </p:nvPr>
        </p:nvSpPr>
        <p:spPr/>
        <p:txBody>
          <a:bodyPr/>
          <a:lstStyle/>
          <a:p>
            <a:r>
              <a:rPr lang="en-US" dirty="0"/>
              <a:t>Your turn now</a:t>
            </a:r>
            <a:endParaRPr lang="tr-TR" dirty="0"/>
          </a:p>
        </p:txBody>
      </p:sp>
    </p:spTree>
    <p:extLst>
      <p:ext uri="{BB962C8B-B14F-4D97-AF65-F5344CB8AC3E}">
        <p14:creationId xmlns:p14="http://schemas.microsoft.com/office/powerpoint/2010/main" val="372021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a:t>On Wednesday, the week before spring break:</a:t>
            </a:r>
          </a:p>
          <a:p>
            <a:pPr marL="0" indent="0">
              <a:spcBef>
                <a:spcPts val="0"/>
              </a:spcBef>
              <a:spcAft>
                <a:spcPts val="1200"/>
              </a:spcAft>
              <a:buNone/>
            </a:pPr>
            <a:r>
              <a:rPr lang="en-US" sz="2400" dirty="0"/>
              <a:t>Welfare economics and the efficiency of competitive markets  </a:t>
            </a:r>
            <a:endParaRPr lang="tr-TR" sz="2400" dirty="0"/>
          </a:p>
        </p:txBody>
      </p:sp>
    </p:spTree>
    <p:extLst>
      <p:ext uri="{BB962C8B-B14F-4D97-AF65-F5344CB8AC3E}">
        <p14:creationId xmlns:p14="http://schemas.microsoft.com/office/powerpoint/2010/main" val="844695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a:xfrm>
            <a:off x="457200" y="1600200"/>
            <a:ext cx="4042792" cy="4525963"/>
          </a:xfrm>
        </p:spPr>
        <p:txBody>
          <a:bodyPr>
            <a:normAutofit/>
          </a:bodyPr>
          <a:lstStyle/>
          <a:p>
            <a:pPr marL="0" indent="0">
              <a:spcBef>
                <a:spcPts val="0"/>
              </a:spcBef>
              <a:spcAft>
                <a:spcPts val="1200"/>
              </a:spcAft>
              <a:buNone/>
            </a:pPr>
            <a:r>
              <a:rPr lang="en-US" sz="2400" dirty="0"/>
              <a:t>The government sets a price ceiling (maximum price) of 45. </a:t>
            </a:r>
          </a:p>
          <a:p>
            <a:pPr marL="0" indent="0">
              <a:spcBef>
                <a:spcPts val="0"/>
              </a:spcBef>
              <a:spcAft>
                <a:spcPts val="1200"/>
              </a:spcAft>
              <a:buNone/>
            </a:pPr>
            <a:r>
              <a:rPr lang="en-US" sz="2400" dirty="0"/>
              <a:t>Compute the quantity bought and sold.</a:t>
            </a:r>
          </a:p>
          <a:p>
            <a:pPr marL="0" indent="0">
              <a:spcBef>
                <a:spcPts val="0"/>
              </a:spcBef>
              <a:spcAft>
                <a:spcPts val="1200"/>
              </a:spcAft>
              <a:buNone/>
            </a:pPr>
            <a:r>
              <a:rPr lang="en-US" sz="2400" dirty="0"/>
              <a:t>Compute the consumers surplus with the price ceiling.</a:t>
            </a:r>
          </a:p>
          <a:p>
            <a:pPr marL="0" indent="0">
              <a:spcBef>
                <a:spcPts val="0"/>
              </a:spcBef>
              <a:spcAft>
                <a:spcPts val="1200"/>
              </a:spcAft>
              <a:buNone/>
            </a:pPr>
            <a:r>
              <a:rPr lang="en-US" sz="2400" dirty="0"/>
              <a:t>Compute the producers surplus with the price ceiling. </a:t>
            </a:r>
            <a:endParaRPr lang="tr-TR" sz="2400" dirty="0"/>
          </a:p>
        </p:txBody>
      </p:sp>
      <p:graphicFrame>
        <p:nvGraphicFramePr>
          <p:cNvPr id="4" name="Table 3"/>
          <p:cNvGraphicFramePr>
            <a:graphicFrameLocks noGrp="1"/>
          </p:cNvGraphicFramePr>
          <p:nvPr/>
        </p:nvGraphicFramePr>
        <p:xfrm>
          <a:off x="4932040" y="1844824"/>
          <a:ext cx="3636000" cy="3585845"/>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792000">
                  <a:extLst>
                    <a:ext uri="{9D8B030D-6E8A-4147-A177-3AD203B41FA5}">
                      <a16:colId xmlns:a16="http://schemas.microsoft.com/office/drawing/2014/main" val="20003"/>
                    </a:ext>
                  </a:extLst>
                </a:gridCol>
                <a:gridCol w="792000">
                  <a:extLst>
                    <a:ext uri="{9D8B030D-6E8A-4147-A177-3AD203B41FA5}">
                      <a16:colId xmlns:a16="http://schemas.microsoft.com/office/drawing/2014/main" val="20004"/>
                    </a:ext>
                  </a:extLst>
                </a:gridCol>
              </a:tblGrid>
              <a:tr h="370840">
                <a:tc>
                  <a:txBody>
                    <a:bodyPr/>
                    <a:lstStyle/>
                    <a:p>
                      <a:pPr algn="ctr" fontAlgn="b"/>
                      <a:r>
                        <a:rPr lang="en-US" sz="2000" b="0" i="0" u="none" strike="noStrike" noProof="0" dirty="0">
                          <a:solidFill>
                            <a:srgbClr val="000000"/>
                          </a:solidFill>
                          <a:latin typeface="Calibri"/>
                        </a:rPr>
                        <a:t>Buyer’s name</a:t>
                      </a: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Buyer’s WtP</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Seller’s name</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Seller’s cost</a:t>
                      </a: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370840">
                <a:tc>
                  <a:txBody>
                    <a:bodyPr/>
                    <a:lstStyle/>
                    <a:p>
                      <a:pPr algn="ctr" fontAlgn="b"/>
                      <a:r>
                        <a:rPr lang="en-US" sz="2000" b="0" i="0" u="none" strike="noStrike" noProof="0" dirty="0">
                          <a:solidFill>
                            <a:srgbClr val="000000"/>
                          </a:solidFill>
                          <a:latin typeface="Calibri"/>
                        </a:rPr>
                        <a:t>A</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85</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A</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35</a:t>
                      </a:r>
                    </a:p>
                  </a:txBody>
                  <a:tcPr marL="9525" marR="9525" marT="9525" marB="0" anchor="b">
                    <a:solidFill>
                      <a:schemeClr val="bg1">
                        <a:lumMod val="95000"/>
                      </a:schemeClr>
                    </a:solidFill>
                  </a:tcPr>
                </a:tc>
                <a:extLst>
                  <a:ext uri="{0D108BD9-81ED-4DB2-BD59-A6C34878D82A}">
                    <a16:rowId xmlns:a16="http://schemas.microsoft.com/office/drawing/2014/main" val="10001"/>
                  </a:ext>
                </a:extLst>
              </a:tr>
              <a:tr h="370840">
                <a:tc>
                  <a:txBody>
                    <a:bodyPr/>
                    <a:lstStyle/>
                    <a:p>
                      <a:pPr algn="ctr" fontAlgn="b"/>
                      <a:r>
                        <a:rPr lang="en-US" sz="2000" b="0" i="0" u="none" strike="noStrike" noProof="0" dirty="0">
                          <a:solidFill>
                            <a:srgbClr val="000000"/>
                          </a:solidFill>
                          <a:latin typeface="Calibri"/>
                        </a:rPr>
                        <a:t>B</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80</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B</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40</a:t>
                      </a:r>
                    </a:p>
                  </a:txBody>
                  <a:tcPr marL="9525" marR="9525" marT="9525" marB="0" anchor="b">
                    <a:solidFill>
                      <a:schemeClr val="bg1">
                        <a:lumMod val="95000"/>
                      </a:schemeClr>
                    </a:solidFill>
                  </a:tcPr>
                </a:tc>
                <a:extLst>
                  <a:ext uri="{0D108BD9-81ED-4DB2-BD59-A6C34878D82A}">
                    <a16:rowId xmlns:a16="http://schemas.microsoft.com/office/drawing/2014/main" val="10002"/>
                  </a:ext>
                </a:extLst>
              </a:tr>
              <a:tr h="370840">
                <a:tc>
                  <a:txBody>
                    <a:bodyPr/>
                    <a:lstStyle/>
                    <a:p>
                      <a:pPr algn="ctr" fontAlgn="b"/>
                      <a:r>
                        <a:rPr lang="en-US" sz="2000" b="0" i="0" u="none" strike="noStrike" noProof="0" dirty="0">
                          <a:solidFill>
                            <a:srgbClr val="000000"/>
                          </a:solidFill>
                          <a:latin typeface="Calibri"/>
                        </a:rPr>
                        <a:t>C</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75</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C</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45</a:t>
                      </a:r>
                    </a:p>
                  </a:txBody>
                  <a:tcPr marL="9525" marR="9525" marT="9525" marB="0" anchor="b">
                    <a:solidFill>
                      <a:schemeClr val="bg1">
                        <a:lumMod val="95000"/>
                      </a:schemeClr>
                    </a:solidFill>
                  </a:tcPr>
                </a:tc>
                <a:extLst>
                  <a:ext uri="{0D108BD9-81ED-4DB2-BD59-A6C34878D82A}">
                    <a16:rowId xmlns:a16="http://schemas.microsoft.com/office/drawing/2014/main" val="10003"/>
                  </a:ext>
                </a:extLst>
              </a:tr>
              <a:tr h="370840">
                <a:tc>
                  <a:txBody>
                    <a:bodyPr/>
                    <a:lstStyle/>
                    <a:p>
                      <a:pPr algn="ctr" fontAlgn="b"/>
                      <a:r>
                        <a:rPr lang="en-US" sz="2000" b="0" i="0" u="none" strike="noStrike" noProof="0" dirty="0">
                          <a:solidFill>
                            <a:srgbClr val="000000"/>
                          </a:solidFill>
                          <a:latin typeface="Calibri"/>
                        </a:rPr>
                        <a:t>D</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70</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D</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50</a:t>
                      </a:r>
                    </a:p>
                  </a:txBody>
                  <a:tcPr marL="9525" marR="9525" marT="9525" marB="0" anchor="b">
                    <a:solidFill>
                      <a:schemeClr val="bg1">
                        <a:lumMod val="95000"/>
                      </a:schemeClr>
                    </a:solidFill>
                  </a:tcPr>
                </a:tc>
                <a:extLst>
                  <a:ext uri="{0D108BD9-81ED-4DB2-BD59-A6C34878D82A}">
                    <a16:rowId xmlns:a16="http://schemas.microsoft.com/office/drawing/2014/main" val="10004"/>
                  </a:ext>
                </a:extLst>
              </a:tr>
              <a:tr h="370840">
                <a:tc>
                  <a:txBody>
                    <a:bodyPr/>
                    <a:lstStyle/>
                    <a:p>
                      <a:pPr algn="ctr" fontAlgn="b"/>
                      <a:r>
                        <a:rPr lang="en-US" sz="2000" b="0" i="0" u="none" strike="noStrike" noProof="0" dirty="0">
                          <a:solidFill>
                            <a:srgbClr val="000000"/>
                          </a:solidFill>
                          <a:latin typeface="Calibri"/>
                        </a:rPr>
                        <a:t>E</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65</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E</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55</a:t>
                      </a:r>
                    </a:p>
                  </a:txBody>
                  <a:tcPr marL="9525" marR="9525" marT="9525" marB="0" anchor="b">
                    <a:solidFill>
                      <a:schemeClr val="bg1">
                        <a:lumMod val="95000"/>
                      </a:schemeClr>
                    </a:solidFill>
                  </a:tcPr>
                </a:tc>
                <a:extLst>
                  <a:ext uri="{0D108BD9-81ED-4DB2-BD59-A6C34878D82A}">
                    <a16:rowId xmlns:a16="http://schemas.microsoft.com/office/drawing/2014/main" val="10005"/>
                  </a:ext>
                </a:extLst>
              </a:tr>
              <a:tr h="370840">
                <a:tc>
                  <a:txBody>
                    <a:bodyPr/>
                    <a:lstStyle/>
                    <a:p>
                      <a:pPr algn="ctr" fontAlgn="b"/>
                      <a:r>
                        <a:rPr lang="en-US" sz="2000" b="0" i="0" u="none" strike="noStrike" noProof="0" dirty="0">
                          <a:solidFill>
                            <a:srgbClr val="000000"/>
                          </a:solidFill>
                          <a:latin typeface="Calibri"/>
                        </a:rPr>
                        <a:t>F</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60</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F</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60</a:t>
                      </a:r>
                    </a:p>
                  </a:txBody>
                  <a:tcPr marL="9525" marR="9525" marT="9525" marB="0" anchor="b">
                    <a:solidFill>
                      <a:schemeClr val="bg1">
                        <a:lumMod val="95000"/>
                      </a:schemeClr>
                    </a:solidFill>
                  </a:tcPr>
                </a:tc>
                <a:extLst>
                  <a:ext uri="{0D108BD9-81ED-4DB2-BD59-A6C34878D82A}">
                    <a16:rowId xmlns:a16="http://schemas.microsoft.com/office/drawing/2014/main" val="10006"/>
                  </a:ext>
                </a:extLst>
              </a:tr>
              <a:tr h="370840">
                <a:tc>
                  <a:txBody>
                    <a:bodyPr/>
                    <a:lstStyle/>
                    <a:p>
                      <a:pPr algn="ctr" fontAlgn="b"/>
                      <a:r>
                        <a:rPr lang="en-US" sz="2000" b="0" i="0" u="none" strike="noStrike" noProof="0" dirty="0">
                          <a:solidFill>
                            <a:srgbClr val="000000"/>
                          </a:solidFill>
                          <a:latin typeface="Calibri"/>
                        </a:rPr>
                        <a:t>G</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55</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G</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65</a:t>
                      </a:r>
                    </a:p>
                  </a:txBody>
                  <a:tcPr marL="9525" marR="9525" marT="9525" marB="0" anchor="b">
                    <a:solidFill>
                      <a:schemeClr val="bg1">
                        <a:lumMod val="95000"/>
                      </a:schemeClr>
                    </a:solidFill>
                  </a:tcPr>
                </a:tc>
                <a:extLst>
                  <a:ext uri="{0D108BD9-81ED-4DB2-BD59-A6C34878D82A}">
                    <a16:rowId xmlns:a16="http://schemas.microsoft.com/office/drawing/2014/main" val="10007"/>
                  </a:ext>
                </a:extLst>
              </a:tr>
              <a:tr h="370840">
                <a:tc>
                  <a:txBody>
                    <a:bodyPr/>
                    <a:lstStyle/>
                    <a:p>
                      <a:pPr algn="ctr" fontAlgn="b"/>
                      <a:r>
                        <a:rPr lang="en-US" sz="2000" b="0" i="0" u="none" strike="noStrike" noProof="0" dirty="0">
                          <a:solidFill>
                            <a:srgbClr val="000000"/>
                          </a:solidFill>
                          <a:latin typeface="Calibri"/>
                        </a:rPr>
                        <a:t>H</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50</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H</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70</a:t>
                      </a:r>
                    </a:p>
                  </a:txBody>
                  <a:tcPr marL="9525" marR="9525" marT="9525" marB="0" anchor="b">
                    <a:solidFill>
                      <a:schemeClr val="bg1">
                        <a:lumMod val="95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01281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457200" y="1600200"/>
            <a:ext cx="4042792" cy="4525963"/>
          </a:xfrm>
        </p:spPr>
        <p:txBody>
          <a:bodyPr>
            <a:normAutofit/>
          </a:bodyPr>
          <a:lstStyle/>
          <a:p>
            <a:pPr marL="0" indent="0">
              <a:spcBef>
                <a:spcPts val="0"/>
              </a:spcBef>
              <a:spcAft>
                <a:spcPts val="1200"/>
              </a:spcAft>
              <a:buNone/>
            </a:pPr>
            <a:r>
              <a:rPr lang="en-US" sz="2400" dirty="0"/>
              <a:t>The government sets a price floor (minimum price) of 70. </a:t>
            </a:r>
          </a:p>
          <a:p>
            <a:pPr marL="0" indent="0">
              <a:spcBef>
                <a:spcPts val="0"/>
              </a:spcBef>
              <a:spcAft>
                <a:spcPts val="1200"/>
              </a:spcAft>
              <a:buNone/>
            </a:pPr>
            <a:r>
              <a:rPr lang="en-US" sz="2400" dirty="0"/>
              <a:t>Compute the quantity bought and sold.</a:t>
            </a:r>
          </a:p>
          <a:p>
            <a:pPr marL="0" indent="0">
              <a:spcBef>
                <a:spcPts val="0"/>
              </a:spcBef>
              <a:spcAft>
                <a:spcPts val="1200"/>
              </a:spcAft>
              <a:buNone/>
            </a:pPr>
            <a:r>
              <a:rPr lang="en-US" sz="2400" dirty="0"/>
              <a:t>Compute the consumers surplus with the price floor.</a:t>
            </a:r>
          </a:p>
          <a:p>
            <a:pPr marL="0" indent="0">
              <a:spcBef>
                <a:spcPts val="0"/>
              </a:spcBef>
              <a:spcAft>
                <a:spcPts val="1200"/>
              </a:spcAft>
              <a:buNone/>
            </a:pPr>
            <a:r>
              <a:rPr lang="en-US" sz="2400" dirty="0"/>
              <a:t>Compute the producers surplus with the price floor. </a:t>
            </a:r>
            <a:endParaRPr lang="tr-TR" sz="2400" dirty="0"/>
          </a:p>
        </p:txBody>
      </p:sp>
      <p:graphicFrame>
        <p:nvGraphicFramePr>
          <p:cNvPr id="4" name="Table 3"/>
          <p:cNvGraphicFramePr>
            <a:graphicFrameLocks noGrp="1"/>
          </p:cNvGraphicFramePr>
          <p:nvPr/>
        </p:nvGraphicFramePr>
        <p:xfrm>
          <a:off x="4932040" y="1844824"/>
          <a:ext cx="3636000" cy="3585845"/>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792000">
                  <a:extLst>
                    <a:ext uri="{9D8B030D-6E8A-4147-A177-3AD203B41FA5}">
                      <a16:colId xmlns:a16="http://schemas.microsoft.com/office/drawing/2014/main" val="20003"/>
                    </a:ext>
                  </a:extLst>
                </a:gridCol>
                <a:gridCol w="792000">
                  <a:extLst>
                    <a:ext uri="{9D8B030D-6E8A-4147-A177-3AD203B41FA5}">
                      <a16:colId xmlns:a16="http://schemas.microsoft.com/office/drawing/2014/main" val="20004"/>
                    </a:ext>
                  </a:extLst>
                </a:gridCol>
              </a:tblGrid>
              <a:tr h="370840">
                <a:tc>
                  <a:txBody>
                    <a:bodyPr/>
                    <a:lstStyle/>
                    <a:p>
                      <a:pPr algn="ctr" fontAlgn="b"/>
                      <a:r>
                        <a:rPr lang="en-US" sz="2000" b="0" i="0" u="none" strike="noStrike" noProof="0" dirty="0">
                          <a:solidFill>
                            <a:srgbClr val="000000"/>
                          </a:solidFill>
                          <a:latin typeface="Calibri"/>
                        </a:rPr>
                        <a:t>Buyer’s name</a:t>
                      </a: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Buyer’s WtP</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Seller’s name</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Seller’s cost</a:t>
                      </a: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370840">
                <a:tc>
                  <a:txBody>
                    <a:bodyPr/>
                    <a:lstStyle/>
                    <a:p>
                      <a:pPr algn="ctr" fontAlgn="b"/>
                      <a:r>
                        <a:rPr lang="en-US" sz="2000" b="0" i="0" u="none" strike="noStrike" noProof="0" dirty="0">
                          <a:solidFill>
                            <a:srgbClr val="000000"/>
                          </a:solidFill>
                          <a:latin typeface="Calibri"/>
                        </a:rPr>
                        <a:t>A</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85</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A</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35</a:t>
                      </a:r>
                    </a:p>
                  </a:txBody>
                  <a:tcPr marL="9525" marR="9525" marT="9525" marB="0" anchor="b">
                    <a:solidFill>
                      <a:schemeClr val="bg1">
                        <a:lumMod val="95000"/>
                      </a:schemeClr>
                    </a:solidFill>
                  </a:tcPr>
                </a:tc>
                <a:extLst>
                  <a:ext uri="{0D108BD9-81ED-4DB2-BD59-A6C34878D82A}">
                    <a16:rowId xmlns:a16="http://schemas.microsoft.com/office/drawing/2014/main" val="10001"/>
                  </a:ext>
                </a:extLst>
              </a:tr>
              <a:tr h="370840">
                <a:tc>
                  <a:txBody>
                    <a:bodyPr/>
                    <a:lstStyle/>
                    <a:p>
                      <a:pPr algn="ctr" fontAlgn="b"/>
                      <a:r>
                        <a:rPr lang="en-US" sz="2000" b="0" i="0" u="none" strike="noStrike" noProof="0" dirty="0">
                          <a:solidFill>
                            <a:srgbClr val="000000"/>
                          </a:solidFill>
                          <a:latin typeface="Calibri"/>
                        </a:rPr>
                        <a:t>B</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80</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B</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40</a:t>
                      </a:r>
                    </a:p>
                  </a:txBody>
                  <a:tcPr marL="9525" marR="9525" marT="9525" marB="0" anchor="b">
                    <a:solidFill>
                      <a:schemeClr val="bg1">
                        <a:lumMod val="95000"/>
                      </a:schemeClr>
                    </a:solidFill>
                  </a:tcPr>
                </a:tc>
                <a:extLst>
                  <a:ext uri="{0D108BD9-81ED-4DB2-BD59-A6C34878D82A}">
                    <a16:rowId xmlns:a16="http://schemas.microsoft.com/office/drawing/2014/main" val="10002"/>
                  </a:ext>
                </a:extLst>
              </a:tr>
              <a:tr h="370840">
                <a:tc>
                  <a:txBody>
                    <a:bodyPr/>
                    <a:lstStyle/>
                    <a:p>
                      <a:pPr algn="ctr" fontAlgn="b"/>
                      <a:r>
                        <a:rPr lang="en-US" sz="2000" b="0" i="0" u="none" strike="noStrike" noProof="0" dirty="0">
                          <a:solidFill>
                            <a:srgbClr val="000000"/>
                          </a:solidFill>
                          <a:latin typeface="Calibri"/>
                        </a:rPr>
                        <a:t>C</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75</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C</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45</a:t>
                      </a:r>
                    </a:p>
                  </a:txBody>
                  <a:tcPr marL="9525" marR="9525" marT="9525" marB="0" anchor="b">
                    <a:solidFill>
                      <a:schemeClr val="bg1">
                        <a:lumMod val="95000"/>
                      </a:schemeClr>
                    </a:solidFill>
                  </a:tcPr>
                </a:tc>
                <a:extLst>
                  <a:ext uri="{0D108BD9-81ED-4DB2-BD59-A6C34878D82A}">
                    <a16:rowId xmlns:a16="http://schemas.microsoft.com/office/drawing/2014/main" val="10003"/>
                  </a:ext>
                </a:extLst>
              </a:tr>
              <a:tr h="370840">
                <a:tc>
                  <a:txBody>
                    <a:bodyPr/>
                    <a:lstStyle/>
                    <a:p>
                      <a:pPr algn="ctr" fontAlgn="b"/>
                      <a:r>
                        <a:rPr lang="en-US" sz="2000" b="0" i="0" u="none" strike="noStrike" noProof="0" dirty="0">
                          <a:solidFill>
                            <a:srgbClr val="000000"/>
                          </a:solidFill>
                          <a:latin typeface="Calibri"/>
                        </a:rPr>
                        <a:t>D</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70</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D</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50</a:t>
                      </a:r>
                    </a:p>
                  </a:txBody>
                  <a:tcPr marL="9525" marR="9525" marT="9525" marB="0" anchor="b">
                    <a:solidFill>
                      <a:schemeClr val="bg1">
                        <a:lumMod val="95000"/>
                      </a:schemeClr>
                    </a:solidFill>
                  </a:tcPr>
                </a:tc>
                <a:extLst>
                  <a:ext uri="{0D108BD9-81ED-4DB2-BD59-A6C34878D82A}">
                    <a16:rowId xmlns:a16="http://schemas.microsoft.com/office/drawing/2014/main" val="10004"/>
                  </a:ext>
                </a:extLst>
              </a:tr>
              <a:tr h="370840">
                <a:tc>
                  <a:txBody>
                    <a:bodyPr/>
                    <a:lstStyle/>
                    <a:p>
                      <a:pPr algn="ctr" fontAlgn="b"/>
                      <a:r>
                        <a:rPr lang="en-US" sz="2000" b="0" i="0" u="none" strike="noStrike" noProof="0" dirty="0">
                          <a:solidFill>
                            <a:srgbClr val="000000"/>
                          </a:solidFill>
                          <a:latin typeface="Calibri"/>
                        </a:rPr>
                        <a:t>E</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65</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a:solidFill>
                            <a:srgbClr val="000000"/>
                          </a:solidFill>
                          <a:latin typeface="Calibri"/>
                        </a:rPr>
                        <a:t>E</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55</a:t>
                      </a:r>
                    </a:p>
                  </a:txBody>
                  <a:tcPr marL="9525" marR="9525" marT="9525" marB="0" anchor="b">
                    <a:solidFill>
                      <a:schemeClr val="bg1">
                        <a:lumMod val="95000"/>
                      </a:schemeClr>
                    </a:solidFill>
                  </a:tcPr>
                </a:tc>
                <a:extLst>
                  <a:ext uri="{0D108BD9-81ED-4DB2-BD59-A6C34878D82A}">
                    <a16:rowId xmlns:a16="http://schemas.microsoft.com/office/drawing/2014/main" val="10005"/>
                  </a:ext>
                </a:extLst>
              </a:tr>
              <a:tr h="370840">
                <a:tc>
                  <a:txBody>
                    <a:bodyPr/>
                    <a:lstStyle/>
                    <a:p>
                      <a:pPr algn="ctr" fontAlgn="b"/>
                      <a:r>
                        <a:rPr lang="en-US" sz="2000" b="0" i="0" u="none" strike="noStrike" noProof="0" dirty="0">
                          <a:solidFill>
                            <a:srgbClr val="000000"/>
                          </a:solidFill>
                          <a:latin typeface="Calibri"/>
                        </a:rPr>
                        <a:t>F</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60</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F</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60</a:t>
                      </a:r>
                    </a:p>
                  </a:txBody>
                  <a:tcPr marL="9525" marR="9525" marT="9525" marB="0" anchor="b">
                    <a:solidFill>
                      <a:schemeClr val="bg1">
                        <a:lumMod val="95000"/>
                      </a:schemeClr>
                    </a:solidFill>
                  </a:tcPr>
                </a:tc>
                <a:extLst>
                  <a:ext uri="{0D108BD9-81ED-4DB2-BD59-A6C34878D82A}">
                    <a16:rowId xmlns:a16="http://schemas.microsoft.com/office/drawing/2014/main" val="10006"/>
                  </a:ext>
                </a:extLst>
              </a:tr>
              <a:tr h="370840">
                <a:tc>
                  <a:txBody>
                    <a:bodyPr/>
                    <a:lstStyle/>
                    <a:p>
                      <a:pPr algn="ctr" fontAlgn="b"/>
                      <a:r>
                        <a:rPr lang="en-US" sz="2000" b="0" i="0" u="none" strike="noStrike" noProof="0" dirty="0">
                          <a:solidFill>
                            <a:srgbClr val="000000"/>
                          </a:solidFill>
                          <a:latin typeface="Calibri"/>
                        </a:rPr>
                        <a:t>G</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55</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G</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65</a:t>
                      </a:r>
                    </a:p>
                  </a:txBody>
                  <a:tcPr marL="9525" marR="9525" marT="9525" marB="0" anchor="b">
                    <a:solidFill>
                      <a:schemeClr val="bg1">
                        <a:lumMod val="95000"/>
                      </a:schemeClr>
                    </a:solidFill>
                  </a:tcPr>
                </a:tc>
                <a:extLst>
                  <a:ext uri="{0D108BD9-81ED-4DB2-BD59-A6C34878D82A}">
                    <a16:rowId xmlns:a16="http://schemas.microsoft.com/office/drawing/2014/main" val="10007"/>
                  </a:ext>
                </a:extLst>
              </a:tr>
              <a:tr h="370840">
                <a:tc>
                  <a:txBody>
                    <a:bodyPr/>
                    <a:lstStyle/>
                    <a:p>
                      <a:pPr algn="ctr" fontAlgn="b"/>
                      <a:r>
                        <a:rPr lang="en-US" sz="2000" b="0" i="0" u="none" strike="noStrike" noProof="0" dirty="0">
                          <a:solidFill>
                            <a:srgbClr val="000000"/>
                          </a:solidFill>
                          <a:latin typeface="Calibri"/>
                        </a:rPr>
                        <a:t>H</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50</a:t>
                      </a:r>
                    </a:p>
                  </a:txBody>
                  <a:tcPr marL="9525" marR="9525" marT="9525" marB="0" anchor="b">
                    <a:solidFill>
                      <a:schemeClr val="bg1">
                        <a:lumMod val="95000"/>
                      </a:schemeClr>
                    </a:solidFill>
                  </a:tcPr>
                </a:tc>
                <a:tc>
                  <a:txBody>
                    <a:bodyPr/>
                    <a:lstStyle/>
                    <a:p>
                      <a:pPr algn="ctr" fontAlgn="b"/>
                      <a:endParaRPr lang="en-US" sz="2000" b="0" i="0" u="none" strike="noStrike" noProof="0" dirty="0">
                        <a:solidFill>
                          <a:srgbClr val="000000"/>
                        </a:solidFill>
                        <a:latin typeface="Calibri"/>
                      </a:endParaRP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H</a:t>
                      </a:r>
                    </a:p>
                  </a:txBody>
                  <a:tcPr marL="9525" marR="9525" marT="9525" marB="0" anchor="b">
                    <a:solidFill>
                      <a:schemeClr val="bg1">
                        <a:lumMod val="95000"/>
                      </a:schemeClr>
                    </a:solidFill>
                  </a:tcPr>
                </a:tc>
                <a:tc>
                  <a:txBody>
                    <a:bodyPr/>
                    <a:lstStyle/>
                    <a:p>
                      <a:pPr algn="ctr" fontAlgn="b"/>
                      <a:r>
                        <a:rPr lang="en-US" sz="2000" b="0" i="0" u="none" strike="noStrike" noProof="0" dirty="0">
                          <a:solidFill>
                            <a:srgbClr val="000000"/>
                          </a:solidFill>
                          <a:latin typeface="Calibri"/>
                        </a:rPr>
                        <a:t>70</a:t>
                      </a:r>
                    </a:p>
                  </a:txBody>
                  <a:tcPr marL="9525" marR="9525" marT="9525" marB="0" anchor="b">
                    <a:solidFill>
                      <a:schemeClr val="bg1">
                        <a:lumMod val="95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13426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type="body" idx="1"/>
          </p:nvPr>
        </p:nvSpPr>
        <p:spPr/>
        <p:txBody>
          <a:bodyPr>
            <a:normAutofit/>
          </a:bodyPr>
          <a:lstStyle/>
          <a:p>
            <a:r>
              <a:rPr lang="en-US" sz="2400" dirty="0"/>
              <a:t>Now a similar example with the Demand and Supply graphs</a:t>
            </a:r>
            <a:endParaRPr lang="tr-TR" sz="2400" dirty="0"/>
          </a:p>
        </p:txBody>
      </p:sp>
    </p:spTree>
    <p:extLst>
      <p:ext uri="{BB962C8B-B14F-4D97-AF65-F5344CB8AC3E}">
        <p14:creationId xmlns:p14="http://schemas.microsoft.com/office/powerpoint/2010/main" val="2345129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79912" y="404664"/>
            <a:ext cx="4932040" cy="4247317"/>
          </a:xfrm>
          <a:prstGeom prst="rect">
            <a:avLst/>
          </a:prstGeom>
          <a:solidFill>
            <a:schemeClr val="bg1">
              <a:lumMod val="95000"/>
            </a:schemeClr>
          </a:solidFill>
        </p:spPr>
        <p:txBody>
          <a:bodyPr wrap="square">
            <a:spAutoFit/>
          </a:bodyPr>
          <a:lstStyle/>
          <a:p>
            <a:r>
              <a:rPr lang="en-US" b="1" dirty="0"/>
              <a:t>1 Compute the equilibrium price and quantity.</a:t>
            </a:r>
          </a:p>
          <a:p>
            <a:r>
              <a:rPr lang="en-US" dirty="0"/>
              <a:t>Compute the consumers surplus and the producers surplus in the free market equilibrium.</a:t>
            </a:r>
          </a:p>
          <a:p>
            <a:endParaRPr lang="en-US" dirty="0"/>
          </a:p>
          <a:p>
            <a:r>
              <a:rPr lang="en-US" b="1" dirty="0"/>
              <a:t>2 The government sets a price ceiling (maximum price) of 20. </a:t>
            </a:r>
          </a:p>
          <a:p>
            <a:r>
              <a:rPr lang="en-US" dirty="0"/>
              <a:t>Compute the quantity bought and sold. Compute the consumers surplus and the producers surplus with the price ceiling.</a:t>
            </a:r>
          </a:p>
          <a:p>
            <a:endParaRPr lang="tr-TR" dirty="0"/>
          </a:p>
          <a:p>
            <a:r>
              <a:rPr lang="en-US" b="1" dirty="0"/>
              <a:t>3 The government sets a price floor (minimum price) of 35. </a:t>
            </a:r>
          </a:p>
          <a:p>
            <a:r>
              <a:rPr lang="en-US" dirty="0"/>
              <a:t>Compute the quantity bought and sold. Compute the consumers surplus and the producers surplus with the price floor. </a:t>
            </a:r>
            <a:endParaRPr lang="tr-TR" dirty="0"/>
          </a:p>
        </p:txBody>
      </p:sp>
      <p:pic>
        <p:nvPicPr>
          <p:cNvPr id="113667" name="Picture 3"/>
          <p:cNvPicPr>
            <a:picLocks noChangeAspect="1" noChangeArrowheads="1"/>
          </p:cNvPicPr>
          <p:nvPr/>
        </p:nvPicPr>
        <p:blipFill>
          <a:blip r:embed="rId2" cstate="print"/>
          <a:srcRect t="7818" r="15637" b="5006"/>
          <a:stretch>
            <a:fillRect/>
          </a:stretch>
        </p:blipFill>
        <p:spPr bwMode="auto">
          <a:xfrm>
            <a:off x="-36512" y="2204864"/>
            <a:ext cx="5303490" cy="4464496"/>
          </a:xfrm>
          <a:prstGeom prst="rect">
            <a:avLst/>
          </a:prstGeom>
          <a:noFill/>
          <a:ln w="9525">
            <a:noFill/>
            <a:miter lim="800000"/>
            <a:headEnd/>
            <a:tailEnd/>
          </a:ln>
          <a:effectLst/>
        </p:spPr>
      </p:pic>
    </p:spTree>
    <p:extLst>
      <p:ext uri="{BB962C8B-B14F-4D97-AF65-F5344CB8AC3E}">
        <p14:creationId xmlns:p14="http://schemas.microsoft.com/office/powerpoint/2010/main" val="2300788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Market distortion</a:t>
            </a:r>
            <a:endParaRPr lang="tr-TR" dirty="0"/>
          </a:p>
        </p:txBody>
      </p:sp>
      <p:sp>
        <p:nvSpPr>
          <p:cNvPr id="4" name="Text Placeholder 3"/>
          <p:cNvSpPr>
            <a:spLocks noGrp="1"/>
          </p:cNvSpPr>
          <p:nvPr>
            <p:ph type="body" idx="1"/>
          </p:nvPr>
        </p:nvSpPr>
        <p:spPr/>
        <p:txBody>
          <a:bodyPr/>
          <a:lstStyle/>
          <a:p>
            <a:endParaRPr lang="tr-TR"/>
          </a:p>
        </p:txBody>
      </p:sp>
    </p:spTree>
    <p:extLst>
      <p:ext uri="{BB962C8B-B14F-4D97-AF65-F5344CB8AC3E}">
        <p14:creationId xmlns:p14="http://schemas.microsoft.com/office/powerpoint/2010/main" val="501353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 case of inefficiency:</a:t>
            </a:r>
            <a:br>
              <a:rPr lang="en-US" sz="3200" dirty="0"/>
            </a:br>
            <a:r>
              <a:rPr lang="en-US" sz="3200" dirty="0"/>
              <a:t>Government control on prices</a:t>
            </a:r>
            <a:endParaRPr lang="tr-TR" sz="3200" dirty="0"/>
          </a:p>
        </p:txBody>
      </p:sp>
      <p:sp>
        <p:nvSpPr>
          <p:cNvPr id="3" name="Content Placeholder 2"/>
          <p:cNvSpPr>
            <a:spLocks noGrp="1"/>
          </p:cNvSpPr>
          <p:nvPr>
            <p:ph sz="quarter" idx="1"/>
          </p:nvPr>
        </p:nvSpPr>
        <p:spPr/>
        <p:txBody>
          <a:bodyPr>
            <a:normAutofit/>
          </a:bodyPr>
          <a:lstStyle/>
          <a:p>
            <a:pPr marL="0" indent="0">
              <a:spcBef>
                <a:spcPts val="0"/>
              </a:spcBef>
              <a:buNone/>
            </a:pPr>
            <a:r>
              <a:rPr lang="en-US" sz="2400" dirty="0"/>
              <a:t>A </a:t>
            </a:r>
            <a:r>
              <a:rPr lang="en-US" sz="2400" b="1" u="sng" dirty="0">
                <a:solidFill>
                  <a:srgbClr val="FF0000"/>
                </a:solidFill>
              </a:rPr>
              <a:t>price floor</a:t>
            </a:r>
            <a:r>
              <a:rPr lang="en-US" sz="2400" dirty="0"/>
              <a:t> (also known as a minimum price) is a legal minimum on the price of a good or service. </a:t>
            </a:r>
          </a:p>
          <a:p>
            <a:pPr marL="0" indent="0">
              <a:spcBef>
                <a:spcPts val="0"/>
              </a:spcBef>
              <a:buNone/>
            </a:pPr>
            <a:endParaRPr lang="en-US" sz="2400" dirty="0"/>
          </a:p>
          <a:p>
            <a:pPr marL="0" indent="0">
              <a:spcBef>
                <a:spcPts val="0"/>
              </a:spcBef>
              <a:buNone/>
            </a:pPr>
            <a:r>
              <a:rPr lang="en-US" sz="2400" dirty="0"/>
              <a:t>If the government imposes a minimum price in a market, then the buying and selling price of the good cannot be lower than this minimum price.</a:t>
            </a:r>
          </a:p>
          <a:p>
            <a:pPr marL="0" indent="0">
              <a:spcBef>
                <a:spcPts val="0"/>
              </a:spcBef>
              <a:buNone/>
            </a:pPr>
            <a:endParaRPr lang="en-US" sz="2400" dirty="0"/>
          </a:p>
          <a:p>
            <a:pPr marL="0" indent="0">
              <a:spcBef>
                <a:spcPts val="0"/>
              </a:spcBef>
              <a:buNone/>
            </a:pPr>
            <a:r>
              <a:rPr lang="en-US" sz="2400" dirty="0"/>
              <a:t>An example is the minimum wage.</a:t>
            </a:r>
          </a:p>
          <a:p>
            <a:pPr marL="0" indent="0">
              <a:spcBef>
                <a:spcPts val="0"/>
              </a:spcBef>
              <a:buNone/>
            </a:pPr>
            <a:endParaRPr lang="en-US" sz="2400" dirty="0"/>
          </a:p>
          <a:p>
            <a:pPr marL="0" indent="0">
              <a:spcBef>
                <a:spcPts val="0"/>
              </a:spcBef>
              <a:buNone/>
            </a:pPr>
            <a:r>
              <a:rPr lang="en-US" sz="2400" dirty="0"/>
              <a:t>As a result of the minimum price, the quantity supplied exceeds the quantity demanded.</a:t>
            </a:r>
          </a:p>
        </p:txBody>
      </p:sp>
    </p:spTree>
    <p:extLst>
      <p:ext uri="{BB962C8B-B14F-4D97-AF65-F5344CB8AC3E}">
        <p14:creationId xmlns:p14="http://schemas.microsoft.com/office/powerpoint/2010/main" val="1397630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reeform 2"/>
          <p:cNvSpPr>
            <a:spLocks/>
          </p:cNvSpPr>
          <p:nvPr/>
        </p:nvSpPr>
        <p:spPr bwMode="auto">
          <a:xfrm>
            <a:off x="2362200" y="4267200"/>
            <a:ext cx="2133600" cy="1066800"/>
          </a:xfrm>
          <a:custGeom>
            <a:avLst/>
            <a:gdLst>
              <a:gd name="T0" fmla="*/ 0 w 1344"/>
              <a:gd name="T1" fmla="*/ 672 h 672"/>
              <a:gd name="T2" fmla="*/ 0 w 1344"/>
              <a:gd name="T3" fmla="*/ 0 h 672"/>
              <a:gd name="T4" fmla="*/ 1344 w 1344"/>
              <a:gd name="T5" fmla="*/ 0 h 672"/>
              <a:gd name="T6" fmla="*/ 0 w 1344"/>
              <a:gd name="T7" fmla="*/ 672 h 672"/>
              <a:gd name="T8" fmla="*/ 0 60000 65536"/>
              <a:gd name="T9" fmla="*/ 0 60000 65536"/>
              <a:gd name="T10" fmla="*/ 0 60000 65536"/>
              <a:gd name="T11" fmla="*/ 0 60000 65536"/>
              <a:gd name="T12" fmla="*/ 0 w 1344"/>
              <a:gd name="T13" fmla="*/ 0 h 672"/>
              <a:gd name="T14" fmla="*/ 1344 w 1344"/>
              <a:gd name="T15" fmla="*/ 672 h 672"/>
            </a:gdLst>
            <a:ahLst/>
            <a:cxnLst>
              <a:cxn ang="T8">
                <a:pos x="T0" y="T1"/>
              </a:cxn>
              <a:cxn ang="T9">
                <a:pos x="T2" y="T3"/>
              </a:cxn>
              <a:cxn ang="T10">
                <a:pos x="T4" y="T5"/>
              </a:cxn>
              <a:cxn ang="T11">
                <a:pos x="T6" y="T7"/>
              </a:cxn>
            </a:cxnLst>
            <a:rect l="T12" t="T13" r="T14" b="T15"/>
            <a:pathLst>
              <a:path w="1344" h="672">
                <a:moveTo>
                  <a:pt x="0" y="672"/>
                </a:moveTo>
                <a:lnTo>
                  <a:pt x="0" y="0"/>
                </a:lnTo>
                <a:lnTo>
                  <a:pt x="1344" y="0"/>
                </a:lnTo>
                <a:lnTo>
                  <a:pt x="0" y="672"/>
                </a:lnTo>
                <a:close/>
              </a:path>
            </a:pathLst>
          </a:custGeom>
          <a:solidFill>
            <a:srgbClr val="FF0000"/>
          </a:solidFill>
          <a:ln w="9525">
            <a:noFill/>
            <a:round/>
            <a:headEnd/>
            <a:tailEnd/>
          </a:ln>
        </p:spPr>
        <p:txBody>
          <a:bodyPr wrap="none" anchor="ctr"/>
          <a:lstStyle/>
          <a:p>
            <a:endParaRPr lang="tr-TR"/>
          </a:p>
        </p:txBody>
      </p:sp>
      <p:sp>
        <p:nvSpPr>
          <p:cNvPr id="11267" name="Freeform 3"/>
          <p:cNvSpPr>
            <a:spLocks/>
          </p:cNvSpPr>
          <p:nvPr/>
        </p:nvSpPr>
        <p:spPr bwMode="auto">
          <a:xfrm>
            <a:off x="2362200" y="3124200"/>
            <a:ext cx="2133600" cy="1143000"/>
          </a:xfrm>
          <a:custGeom>
            <a:avLst/>
            <a:gdLst>
              <a:gd name="T0" fmla="*/ 0 w 1344"/>
              <a:gd name="T1" fmla="*/ 0 h 720"/>
              <a:gd name="T2" fmla="*/ 0 w 1344"/>
              <a:gd name="T3" fmla="*/ 720 h 720"/>
              <a:gd name="T4" fmla="*/ 1344 w 1344"/>
              <a:gd name="T5" fmla="*/ 720 h 720"/>
              <a:gd name="T6" fmla="*/ 0 w 1344"/>
              <a:gd name="T7" fmla="*/ 0 h 720"/>
              <a:gd name="T8" fmla="*/ 0 60000 65536"/>
              <a:gd name="T9" fmla="*/ 0 60000 65536"/>
              <a:gd name="T10" fmla="*/ 0 60000 65536"/>
              <a:gd name="T11" fmla="*/ 0 60000 65536"/>
              <a:gd name="T12" fmla="*/ 0 w 1344"/>
              <a:gd name="T13" fmla="*/ 0 h 720"/>
              <a:gd name="T14" fmla="*/ 1344 w 1344"/>
              <a:gd name="T15" fmla="*/ 720 h 720"/>
            </a:gdLst>
            <a:ahLst/>
            <a:cxnLst>
              <a:cxn ang="T8">
                <a:pos x="T0" y="T1"/>
              </a:cxn>
              <a:cxn ang="T9">
                <a:pos x="T2" y="T3"/>
              </a:cxn>
              <a:cxn ang="T10">
                <a:pos x="T4" y="T5"/>
              </a:cxn>
              <a:cxn ang="T11">
                <a:pos x="T6" y="T7"/>
              </a:cxn>
            </a:cxnLst>
            <a:rect l="T12" t="T13" r="T14" b="T15"/>
            <a:pathLst>
              <a:path w="1344" h="720">
                <a:moveTo>
                  <a:pt x="0" y="0"/>
                </a:moveTo>
                <a:lnTo>
                  <a:pt x="0" y="720"/>
                </a:lnTo>
                <a:lnTo>
                  <a:pt x="1344" y="720"/>
                </a:lnTo>
                <a:lnTo>
                  <a:pt x="0" y="0"/>
                </a:lnTo>
                <a:close/>
              </a:path>
            </a:pathLst>
          </a:custGeom>
          <a:solidFill>
            <a:srgbClr val="FFCC00"/>
          </a:solidFill>
          <a:ln w="9525">
            <a:noFill/>
            <a:round/>
            <a:headEnd/>
            <a:tailEnd/>
          </a:ln>
        </p:spPr>
        <p:txBody>
          <a:bodyPr wrap="none" anchor="ctr"/>
          <a:lstStyle/>
          <a:p>
            <a:endParaRPr lang="tr-TR"/>
          </a:p>
        </p:txBody>
      </p:sp>
      <p:sp>
        <p:nvSpPr>
          <p:cNvPr id="19460" name="Rectangle 4"/>
          <p:cNvSpPr>
            <a:spLocks noGrp="1" noChangeArrowheads="1"/>
          </p:cNvSpPr>
          <p:nvPr>
            <p:ph type="title"/>
          </p:nvPr>
        </p:nvSpPr>
        <p:spPr>
          <a:xfrm>
            <a:off x="914400" y="274638"/>
            <a:ext cx="7772400" cy="1511288"/>
          </a:xfrm>
        </p:spPr>
        <p:txBody>
          <a:bodyPr>
            <a:noAutofit/>
          </a:bodyPr>
          <a:lstStyle/>
          <a:p>
            <a:pPr algn="ctr" eaLnBrk="1" hangingPunct="1"/>
            <a:r>
              <a:rPr lang="en-US" sz="3200" dirty="0"/>
              <a:t>Loss in Efficiency </a:t>
            </a:r>
            <a:br>
              <a:rPr lang="en-US" sz="3200" dirty="0"/>
            </a:br>
            <a:r>
              <a:rPr lang="en-US" sz="3200" dirty="0"/>
              <a:t>Too High of Price (Price Floor)</a:t>
            </a:r>
            <a:br>
              <a:rPr lang="en-US" sz="3200" dirty="0"/>
            </a:br>
            <a:r>
              <a:rPr lang="en-US" sz="3200" dirty="0"/>
              <a:t>Ex. Minimum wage</a:t>
            </a:r>
          </a:p>
        </p:txBody>
      </p:sp>
      <p:grpSp>
        <p:nvGrpSpPr>
          <p:cNvPr id="2" name="Group 5"/>
          <p:cNvGrpSpPr>
            <a:grpSpLocks/>
          </p:cNvGrpSpPr>
          <p:nvPr/>
        </p:nvGrpSpPr>
        <p:grpSpPr bwMode="auto">
          <a:xfrm>
            <a:off x="1371600" y="2286000"/>
            <a:ext cx="6705600" cy="3994150"/>
            <a:chOff x="864" y="1440"/>
            <a:chExt cx="4224" cy="2516"/>
          </a:xfrm>
        </p:grpSpPr>
        <p:sp>
          <p:nvSpPr>
            <p:cNvPr id="11300" name="Line 6"/>
            <p:cNvSpPr>
              <a:spLocks noChangeShapeType="1"/>
            </p:cNvSpPr>
            <p:nvPr/>
          </p:nvSpPr>
          <p:spPr bwMode="auto">
            <a:xfrm>
              <a:off x="1488" y="1536"/>
              <a:ext cx="0" cy="2112"/>
            </a:xfrm>
            <a:prstGeom prst="line">
              <a:avLst/>
            </a:prstGeom>
            <a:noFill/>
            <a:ln w="28575">
              <a:solidFill>
                <a:schemeClr val="tx1"/>
              </a:solidFill>
              <a:round/>
              <a:headEnd/>
              <a:tailEnd/>
            </a:ln>
          </p:spPr>
          <p:txBody>
            <a:bodyPr wrap="none" anchor="ctr"/>
            <a:lstStyle/>
            <a:p>
              <a:endParaRPr lang="tr-TR"/>
            </a:p>
          </p:txBody>
        </p:sp>
        <p:sp>
          <p:nvSpPr>
            <p:cNvPr id="11301" name="Line 7"/>
            <p:cNvSpPr>
              <a:spLocks noChangeShapeType="1"/>
            </p:cNvSpPr>
            <p:nvPr/>
          </p:nvSpPr>
          <p:spPr bwMode="auto">
            <a:xfrm>
              <a:off x="1488" y="3648"/>
              <a:ext cx="2880" cy="0"/>
            </a:xfrm>
            <a:prstGeom prst="line">
              <a:avLst/>
            </a:prstGeom>
            <a:noFill/>
            <a:ln w="28575">
              <a:solidFill>
                <a:schemeClr val="tx1"/>
              </a:solidFill>
              <a:round/>
              <a:headEnd/>
              <a:tailEnd/>
            </a:ln>
          </p:spPr>
          <p:txBody>
            <a:bodyPr wrap="none" anchor="ctr"/>
            <a:lstStyle/>
            <a:p>
              <a:endParaRPr lang="tr-TR"/>
            </a:p>
          </p:txBody>
        </p:sp>
        <p:sp>
          <p:nvSpPr>
            <p:cNvPr id="11302" name="Text Box 8"/>
            <p:cNvSpPr txBox="1">
              <a:spLocks noChangeArrowheads="1"/>
            </p:cNvSpPr>
            <p:nvPr/>
          </p:nvSpPr>
          <p:spPr bwMode="auto">
            <a:xfrm>
              <a:off x="864" y="1440"/>
              <a:ext cx="720" cy="212"/>
            </a:xfrm>
            <a:prstGeom prst="rect">
              <a:avLst/>
            </a:prstGeom>
            <a:noFill/>
            <a:ln w="9525">
              <a:noFill/>
              <a:miter lim="800000"/>
              <a:headEnd/>
              <a:tailEnd/>
            </a:ln>
          </p:spPr>
          <p:txBody>
            <a:bodyPr>
              <a:spAutoFit/>
            </a:bodyPr>
            <a:lstStyle/>
            <a:p>
              <a:pPr>
                <a:spcBef>
                  <a:spcPct val="50000"/>
                </a:spcBef>
              </a:pPr>
              <a:r>
                <a:rPr lang="en-US" sz="1600"/>
                <a:t>Price</a:t>
              </a:r>
            </a:p>
          </p:txBody>
        </p:sp>
        <p:sp>
          <p:nvSpPr>
            <p:cNvPr id="11303" name="Text Box 9"/>
            <p:cNvSpPr txBox="1">
              <a:spLocks noChangeArrowheads="1"/>
            </p:cNvSpPr>
            <p:nvPr/>
          </p:nvSpPr>
          <p:spPr bwMode="auto">
            <a:xfrm>
              <a:off x="4032" y="3744"/>
              <a:ext cx="1056" cy="212"/>
            </a:xfrm>
            <a:prstGeom prst="rect">
              <a:avLst/>
            </a:prstGeom>
            <a:noFill/>
            <a:ln w="9525">
              <a:noFill/>
              <a:miter lim="800000"/>
              <a:headEnd/>
              <a:tailEnd/>
            </a:ln>
          </p:spPr>
          <p:txBody>
            <a:bodyPr>
              <a:spAutoFit/>
            </a:bodyPr>
            <a:lstStyle/>
            <a:p>
              <a:pPr>
                <a:spcBef>
                  <a:spcPct val="50000"/>
                </a:spcBef>
              </a:pPr>
              <a:r>
                <a:rPr lang="en-US" sz="1600"/>
                <a:t>Quantity</a:t>
              </a:r>
            </a:p>
          </p:txBody>
        </p:sp>
      </p:grpSp>
      <p:sp>
        <p:nvSpPr>
          <p:cNvPr id="11270" name="Line 11"/>
          <p:cNvSpPr>
            <a:spLocks noChangeShapeType="1"/>
          </p:cNvSpPr>
          <p:nvPr/>
        </p:nvSpPr>
        <p:spPr bwMode="auto">
          <a:xfrm>
            <a:off x="4495800" y="4267200"/>
            <a:ext cx="0" cy="1524000"/>
          </a:xfrm>
          <a:prstGeom prst="line">
            <a:avLst/>
          </a:prstGeom>
          <a:noFill/>
          <a:ln w="19050">
            <a:solidFill>
              <a:schemeClr val="tx1"/>
            </a:solidFill>
            <a:prstDash val="sysDot"/>
            <a:round/>
            <a:headEnd/>
            <a:tailEnd/>
          </a:ln>
        </p:spPr>
        <p:txBody>
          <a:bodyPr wrap="none" anchor="ctr"/>
          <a:lstStyle/>
          <a:p>
            <a:endParaRPr lang="tr-TR"/>
          </a:p>
        </p:txBody>
      </p:sp>
      <p:sp>
        <p:nvSpPr>
          <p:cNvPr id="11271" name="Text Box 12"/>
          <p:cNvSpPr txBox="1">
            <a:spLocks noChangeArrowheads="1"/>
          </p:cNvSpPr>
          <p:nvPr/>
        </p:nvSpPr>
        <p:spPr bwMode="auto">
          <a:xfrm>
            <a:off x="1905000" y="4114800"/>
            <a:ext cx="457200" cy="304800"/>
          </a:xfrm>
          <a:prstGeom prst="rect">
            <a:avLst/>
          </a:prstGeom>
          <a:noFill/>
          <a:ln w="9525">
            <a:noFill/>
            <a:miter lim="800000"/>
            <a:headEnd/>
            <a:tailEnd/>
          </a:ln>
        </p:spPr>
        <p:txBody>
          <a:bodyPr>
            <a:spAutoFit/>
          </a:bodyPr>
          <a:lstStyle/>
          <a:p>
            <a:pPr>
              <a:spcBef>
                <a:spcPct val="50000"/>
              </a:spcBef>
            </a:pPr>
            <a:r>
              <a:rPr lang="en-US" sz="1400"/>
              <a:t>P</a:t>
            </a:r>
            <a:r>
              <a:rPr lang="en-US" sz="1400" baseline="-25000"/>
              <a:t>o</a:t>
            </a:r>
            <a:endParaRPr lang="en-US" sz="1400"/>
          </a:p>
        </p:txBody>
      </p:sp>
      <p:sp>
        <p:nvSpPr>
          <p:cNvPr id="11272" name="Text Box 13"/>
          <p:cNvSpPr txBox="1">
            <a:spLocks noChangeArrowheads="1"/>
          </p:cNvSpPr>
          <p:nvPr/>
        </p:nvSpPr>
        <p:spPr bwMode="auto">
          <a:xfrm>
            <a:off x="4267200" y="5867400"/>
            <a:ext cx="533400" cy="304800"/>
          </a:xfrm>
          <a:prstGeom prst="rect">
            <a:avLst/>
          </a:prstGeom>
          <a:noFill/>
          <a:ln w="9525">
            <a:noFill/>
            <a:miter lim="800000"/>
            <a:headEnd/>
            <a:tailEnd/>
          </a:ln>
        </p:spPr>
        <p:txBody>
          <a:bodyPr>
            <a:spAutoFit/>
          </a:bodyPr>
          <a:lstStyle/>
          <a:p>
            <a:pPr>
              <a:spcBef>
                <a:spcPct val="50000"/>
              </a:spcBef>
            </a:pPr>
            <a:r>
              <a:rPr lang="en-US" sz="1400"/>
              <a:t>Q</a:t>
            </a:r>
            <a:r>
              <a:rPr lang="en-US" sz="1400" baseline="-25000"/>
              <a:t>o</a:t>
            </a:r>
            <a:endParaRPr lang="en-US" sz="1400"/>
          </a:p>
        </p:txBody>
      </p:sp>
      <p:sp>
        <p:nvSpPr>
          <p:cNvPr id="11273" name="Text Box 15"/>
          <p:cNvSpPr txBox="1">
            <a:spLocks noChangeArrowheads="1"/>
          </p:cNvSpPr>
          <p:nvPr/>
        </p:nvSpPr>
        <p:spPr bwMode="auto">
          <a:xfrm>
            <a:off x="6781800" y="2743200"/>
            <a:ext cx="457200" cy="366713"/>
          </a:xfrm>
          <a:prstGeom prst="rect">
            <a:avLst/>
          </a:prstGeom>
          <a:noFill/>
          <a:ln w="9525">
            <a:noFill/>
            <a:miter lim="800000"/>
            <a:headEnd/>
            <a:tailEnd/>
          </a:ln>
        </p:spPr>
        <p:txBody>
          <a:bodyPr>
            <a:spAutoFit/>
          </a:bodyPr>
          <a:lstStyle/>
          <a:p>
            <a:pPr>
              <a:spcBef>
                <a:spcPct val="50000"/>
              </a:spcBef>
            </a:pPr>
            <a:r>
              <a:rPr lang="en-US" sz="1800"/>
              <a:t>S</a:t>
            </a:r>
          </a:p>
        </p:txBody>
      </p:sp>
      <p:sp>
        <p:nvSpPr>
          <p:cNvPr id="11274" name="Text Box 21"/>
          <p:cNvSpPr txBox="1">
            <a:spLocks noChangeArrowheads="1"/>
          </p:cNvSpPr>
          <p:nvPr/>
        </p:nvSpPr>
        <p:spPr bwMode="auto">
          <a:xfrm>
            <a:off x="6705600" y="5257800"/>
            <a:ext cx="609600" cy="336550"/>
          </a:xfrm>
          <a:prstGeom prst="rect">
            <a:avLst/>
          </a:prstGeom>
          <a:noFill/>
          <a:ln w="9525">
            <a:noFill/>
            <a:miter lim="800000"/>
            <a:headEnd/>
            <a:tailEnd/>
          </a:ln>
        </p:spPr>
        <p:txBody>
          <a:bodyPr>
            <a:spAutoFit/>
          </a:bodyPr>
          <a:lstStyle/>
          <a:p>
            <a:pPr>
              <a:spcBef>
                <a:spcPct val="50000"/>
              </a:spcBef>
            </a:pPr>
            <a:r>
              <a:rPr lang="en-US" sz="1600"/>
              <a:t>D</a:t>
            </a:r>
          </a:p>
        </p:txBody>
      </p:sp>
      <p:sp>
        <p:nvSpPr>
          <p:cNvPr id="19481" name="Line 25"/>
          <p:cNvSpPr>
            <a:spLocks noChangeShapeType="1"/>
          </p:cNvSpPr>
          <p:nvPr/>
        </p:nvSpPr>
        <p:spPr bwMode="auto">
          <a:xfrm flipH="1">
            <a:off x="2362200" y="3733800"/>
            <a:ext cx="1143000" cy="0"/>
          </a:xfrm>
          <a:prstGeom prst="line">
            <a:avLst/>
          </a:prstGeom>
          <a:noFill/>
          <a:ln w="19050">
            <a:solidFill>
              <a:schemeClr val="tx1"/>
            </a:solidFill>
            <a:prstDash val="sysDot"/>
            <a:round/>
            <a:headEnd/>
            <a:tailEnd/>
          </a:ln>
        </p:spPr>
        <p:txBody>
          <a:bodyPr wrap="none" anchor="ctr"/>
          <a:lstStyle/>
          <a:p>
            <a:endParaRPr lang="tr-TR"/>
          </a:p>
        </p:txBody>
      </p:sp>
      <p:sp>
        <p:nvSpPr>
          <p:cNvPr id="19484" name="Text Box 28"/>
          <p:cNvSpPr txBox="1">
            <a:spLocks noChangeArrowheads="1"/>
          </p:cNvSpPr>
          <p:nvPr/>
        </p:nvSpPr>
        <p:spPr bwMode="auto">
          <a:xfrm>
            <a:off x="3352800" y="5867400"/>
            <a:ext cx="533400" cy="304800"/>
          </a:xfrm>
          <a:prstGeom prst="rect">
            <a:avLst/>
          </a:prstGeom>
          <a:noFill/>
          <a:ln w="9525">
            <a:noFill/>
            <a:miter lim="800000"/>
            <a:headEnd/>
            <a:tailEnd/>
          </a:ln>
        </p:spPr>
        <p:txBody>
          <a:bodyPr>
            <a:spAutoFit/>
          </a:bodyPr>
          <a:lstStyle/>
          <a:p>
            <a:pPr>
              <a:spcBef>
                <a:spcPct val="50000"/>
              </a:spcBef>
            </a:pPr>
            <a:r>
              <a:rPr lang="en-US" sz="1400"/>
              <a:t>Q</a:t>
            </a:r>
            <a:r>
              <a:rPr lang="en-US" sz="1400" baseline="-25000"/>
              <a:t>L</a:t>
            </a:r>
            <a:endParaRPr lang="en-US" sz="1400"/>
          </a:p>
        </p:txBody>
      </p:sp>
      <p:grpSp>
        <p:nvGrpSpPr>
          <p:cNvPr id="3" name="Group 40"/>
          <p:cNvGrpSpPr>
            <a:grpSpLocks/>
          </p:cNvGrpSpPr>
          <p:nvPr/>
        </p:nvGrpSpPr>
        <p:grpSpPr bwMode="auto">
          <a:xfrm>
            <a:off x="762000" y="2895600"/>
            <a:ext cx="2743200" cy="838200"/>
            <a:chOff x="480" y="1824"/>
            <a:chExt cx="1728" cy="528"/>
          </a:xfrm>
        </p:grpSpPr>
        <p:sp>
          <p:nvSpPr>
            <p:cNvPr id="11297" name="Freeform 26"/>
            <p:cNvSpPr>
              <a:spLocks/>
            </p:cNvSpPr>
            <p:nvPr/>
          </p:nvSpPr>
          <p:spPr bwMode="auto">
            <a:xfrm>
              <a:off x="1488" y="1968"/>
              <a:ext cx="720" cy="384"/>
            </a:xfrm>
            <a:custGeom>
              <a:avLst/>
              <a:gdLst>
                <a:gd name="T0" fmla="*/ 0 w 720"/>
                <a:gd name="T1" fmla="*/ 0 h 384"/>
                <a:gd name="T2" fmla="*/ 0 w 720"/>
                <a:gd name="T3" fmla="*/ 384 h 384"/>
                <a:gd name="T4" fmla="*/ 720 w 720"/>
                <a:gd name="T5" fmla="*/ 384 h 384"/>
                <a:gd name="T6" fmla="*/ 0 w 720"/>
                <a:gd name="T7" fmla="*/ 0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0"/>
                  </a:moveTo>
                  <a:lnTo>
                    <a:pt x="0" y="384"/>
                  </a:lnTo>
                  <a:lnTo>
                    <a:pt x="720" y="384"/>
                  </a:lnTo>
                  <a:lnTo>
                    <a:pt x="0" y="0"/>
                  </a:lnTo>
                  <a:close/>
                </a:path>
              </a:pathLst>
            </a:custGeom>
            <a:solidFill>
              <a:srgbClr val="0000FF"/>
            </a:solidFill>
            <a:ln w="9525">
              <a:solidFill>
                <a:schemeClr val="tx1"/>
              </a:solidFill>
              <a:round/>
              <a:headEnd/>
              <a:tailEnd/>
            </a:ln>
          </p:spPr>
          <p:txBody>
            <a:bodyPr wrap="none" anchor="ctr"/>
            <a:lstStyle/>
            <a:p>
              <a:endParaRPr lang="tr-TR"/>
            </a:p>
          </p:txBody>
        </p:sp>
        <p:sp>
          <p:nvSpPr>
            <p:cNvPr id="11298" name="Text Box 31"/>
            <p:cNvSpPr txBox="1">
              <a:spLocks noChangeArrowheads="1"/>
            </p:cNvSpPr>
            <p:nvPr/>
          </p:nvSpPr>
          <p:spPr bwMode="auto">
            <a:xfrm>
              <a:off x="480" y="1824"/>
              <a:ext cx="912" cy="326"/>
            </a:xfrm>
            <a:prstGeom prst="rect">
              <a:avLst/>
            </a:prstGeom>
            <a:noFill/>
            <a:ln w="9525">
              <a:noFill/>
              <a:miter lim="800000"/>
              <a:headEnd/>
              <a:tailEnd/>
            </a:ln>
          </p:spPr>
          <p:txBody>
            <a:bodyPr>
              <a:spAutoFit/>
            </a:bodyPr>
            <a:lstStyle/>
            <a:p>
              <a:pPr>
                <a:spcBef>
                  <a:spcPct val="50000"/>
                </a:spcBef>
              </a:pPr>
              <a:r>
                <a:rPr lang="en-US" sz="1400"/>
                <a:t>New Consumer Surplus</a:t>
              </a:r>
            </a:p>
          </p:txBody>
        </p:sp>
        <p:sp>
          <p:nvSpPr>
            <p:cNvPr id="11299" name="Line 32"/>
            <p:cNvSpPr>
              <a:spLocks noChangeShapeType="1"/>
            </p:cNvSpPr>
            <p:nvPr/>
          </p:nvSpPr>
          <p:spPr bwMode="auto">
            <a:xfrm>
              <a:off x="1152" y="2064"/>
              <a:ext cx="480" cy="96"/>
            </a:xfrm>
            <a:prstGeom prst="line">
              <a:avLst/>
            </a:prstGeom>
            <a:noFill/>
            <a:ln w="9525">
              <a:solidFill>
                <a:schemeClr val="tx1"/>
              </a:solidFill>
              <a:round/>
              <a:headEnd/>
              <a:tailEnd type="triangle" w="med" len="med"/>
            </a:ln>
          </p:spPr>
          <p:txBody>
            <a:bodyPr wrap="none" anchor="ctr"/>
            <a:lstStyle/>
            <a:p>
              <a:endParaRPr lang="tr-TR"/>
            </a:p>
          </p:txBody>
        </p:sp>
      </p:grpSp>
      <p:sp>
        <p:nvSpPr>
          <p:cNvPr id="19485" name="Text Box 29"/>
          <p:cNvSpPr txBox="1">
            <a:spLocks noChangeArrowheads="1"/>
          </p:cNvSpPr>
          <p:nvPr/>
        </p:nvSpPr>
        <p:spPr bwMode="auto">
          <a:xfrm>
            <a:off x="1828800" y="3657600"/>
            <a:ext cx="457200" cy="304800"/>
          </a:xfrm>
          <a:prstGeom prst="rect">
            <a:avLst/>
          </a:prstGeom>
          <a:noFill/>
          <a:ln w="9525">
            <a:noFill/>
            <a:miter lim="800000"/>
            <a:headEnd/>
            <a:tailEnd/>
          </a:ln>
        </p:spPr>
        <p:txBody>
          <a:bodyPr>
            <a:spAutoFit/>
          </a:bodyPr>
          <a:lstStyle/>
          <a:p>
            <a:pPr>
              <a:spcBef>
                <a:spcPct val="50000"/>
              </a:spcBef>
            </a:pPr>
            <a:r>
              <a:rPr lang="en-US" sz="1400"/>
              <a:t>P</a:t>
            </a:r>
            <a:r>
              <a:rPr lang="en-US" sz="1400" baseline="-25000"/>
              <a:t>H</a:t>
            </a:r>
            <a:endParaRPr lang="en-US" sz="1400"/>
          </a:p>
        </p:txBody>
      </p:sp>
      <p:grpSp>
        <p:nvGrpSpPr>
          <p:cNvPr id="4" name="Group 41"/>
          <p:cNvGrpSpPr>
            <a:grpSpLocks/>
          </p:cNvGrpSpPr>
          <p:nvPr/>
        </p:nvGrpSpPr>
        <p:grpSpPr bwMode="auto">
          <a:xfrm>
            <a:off x="685800" y="3748088"/>
            <a:ext cx="2830513" cy="1600200"/>
            <a:chOff x="432" y="2361"/>
            <a:chExt cx="1783" cy="1008"/>
          </a:xfrm>
        </p:grpSpPr>
        <p:sp>
          <p:nvSpPr>
            <p:cNvPr id="11294" name="Freeform 27"/>
            <p:cNvSpPr>
              <a:spLocks/>
            </p:cNvSpPr>
            <p:nvPr/>
          </p:nvSpPr>
          <p:spPr bwMode="auto">
            <a:xfrm>
              <a:off x="1495" y="2361"/>
              <a:ext cx="720" cy="1008"/>
            </a:xfrm>
            <a:custGeom>
              <a:avLst/>
              <a:gdLst>
                <a:gd name="T0" fmla="*/ 0 w 720"/>
                <a:gd name="T1" fmla="*/ 0 h 1008"/>
                <a:gd name="T2" fmla="*/ 0 w 720"/>
                <a:gd name="T3" fmla="*/ 1008 h 1008"/>
                <a:gd name="T4" fmla="*/ 720 w 720"/>
                <a:gd name="T5" fmla="*/ 624 h 1008"/>
                <a:gd name="T6" fmla="*/ 720 w 720"/>
                <a:gd name="T7" fmla="*/ 0 h 1008"/>
                <a:gd name="T8" fmla="*/ 0 w 720"/>
                <a:gd name="T9" fmla="*/ 0 h 1008"/>
                <a:gd name="T10" fmla="*/ 0 60000 65536"/>
                <a:gd name="T11" fmla="*/ 0 60000 65536"/>
                <a:gd name="T12" fmla="*/ 0 60000 65536"/>
                <a:gd name="T13" fmla="*/ 0 60000 65536"/>
                <a:gd name="T14" fmla="*/ 0 60000 65536"/>
                <a:gd name="T15" fmla="*/ 0 w 720"/>
                <a:gd name="T16" fmla="*/ 0 h 1008"/>
                <a:gd name="T17" fmla="*/ 720 w 720"/>
                <a:gd name="T18" fmla="*/ 1008 h 1008"/>
              </a:gdLst>
              <a:ahLst/>
              <a:cxnLst>
                <a:cxn ang="T10">
                  <a:pos x="T0" y="T1"/>
                </a:cxn>
                <a:cxn ang="T11">
                  <a:pos x="T2" y="T3"/>
                </a:cxn>
                <a:cxn ang="T12">
                  <a:pos x="T4" y="T5"/>
                </a:cxn>
                <a:cxn ang="T13">
                  <a:pos x="T6" y="T7"/>
                </a:cxn>
                <a:cxn ang="T14">
                  <a:pos x="T8" y="T9"/>
                </a:cxn>
              </a:cxnLst>
              <a:rect l="T15" t="T16" r="T17" b="T18"/>
              <a:pathLst>
                <a:path w="720" h="1008">
                  <a:moveTo>
                    <a:pt x="0" y="0"/>
                  </a:moveTo>
                  <a:lnTo>
                    <a:pt x="0" y="1008"/>
                  </a:lnTo>
                  <a:lnTo>
                    <a:pt x="720" y="624"/>
                  </a:lnTo>
                  <a:lnTo>
                    <a:pt x="720" y="0"/>
                  </a:lnTo>
                  <a:lnTo>
                    <a:pt x="0" y="0"/>
                  </a:lnTo>
                  <a:close/>
                </a:path>
              </a:pathLst>
            </a:custGeom>
            <a:solidFill>
              <a:srgbClr val="008000"/>
            </a:solidFill>
            <a:ln w="9525">
              <a:noFill/>
              <a:round/>
              <a:headEnd/>
              <a:tailEnd/>
            </a:ln>
          </p:spPr>
          <p:txBody>
            <a:bodyPr wrap="none" anchor="ctr"/>
            <a:lstStyle/>
            <a:p>
              <a:endParaRPr lang="tr-TR"/>
            </a:p>
          </p:txBody>
        </p:sp>
        <p:sp>
          <p:nvSpPr>
            <p:cNvPr id="11295" name="Text Box 30"/>
            <p:cNvSpPr txBox="1">
              <a:spLocks noChangeArrowheads="1"/>
            </p:cNvSpPr>
            <p:nvPr/>
          </p:nvSpPr>
          <p:spPr bwMode="auto">
            <a:xfrm>
              <a:off x="432" y="2976"/>
              <a:ext cx="864" cy="326"/>
            </a:xfrm>
            <a:prstGeom prst="rect">
              <a:avLst/>
            </a:prstGeom>
            <a:noFill/>
            <a:ln w="9525">
              <a:noFill/>
              <a:miter lim="800000"/>
              <a:headEnd/>
              <a:tailEnd/>
            </a:ln>
          </p:spPr>
          <p:txBody>
            <a:bodyPr>
              <a:spAutoFit/>
            </a:bodyPr>
            <a:lstStyle/>
            <a:p>
              <a:pPr>
                <a:spcBef>
                  <a:spcPct val="50000"/>
                </a:spcBef>
              </a:pPr>
              <a:r>
                <a:rPr lang="en-US" sz="1400"/>
                <a:t>New Producer Surplus</a:t>
              </a:r>
            </a:p>
          </p:txBody>
        </p:sp>
        <p:sp>
          <p:nvSpPr>
            <p:cNvPr id="11296" name="Line 33"/>
            <p:cNvSpPr>
              <a:spLocks noChangeShapeType="1"/>
            </p:cNvSpPr>
            <p:nvPr/>
          </p:nvSpPr>
          <p:spPr bwMode="auto">
            <a:xfrm flipV="1">
              <a:off x="1152" y="2688"/>
              <a:ext cx="816" cy="528"/>
            </a:xfrm>
            <a:prstGeom prst="line">
              <a:avLst/>
            </a:prstGeom>
            <a:noFill/>
            <a:ln w="9525">
              <a:solidFill>
                <a:schemeClr val="tx1"/>
              </a:solidFill>
              <a:round/>
              <a:headEnd/>
              <a:tailEnd type="triangle" w="med" len="med"/>
            </a:ln>
          </p:spPr>
          <p:txBody>
            <a:bodyPr wrap="none" anchor="ctr"/>
            <a:lstStyle/>
            <a:p>
              <a:endParaRPr lang="tr-TR"/>
            </a:p>
          </p:txBody>
        </p:sp>
      </p:grpSp>
      <p:grpSp>
        <p:nvGrpSpPr>
          <p:cNvPr id="5" name="Group 38"/>
          <p:cNvGrpSpPr>
            <a:grpSpLocks/>
          </p:cNvGrpSpPr>
          <p:nvPr/>
        </p:nvGrpSpPr>
        <p:grpSpPr bwMode="auto">
          <a:xfrm>
            <a:off x="3810000" y="2590800"/>
            <a:ext cx="2362200" cy="1524000"/>
            <a:chOff x="2400" y="1632"/>
            <a:chExt cx="1488" cy="960"/>
          </a:xfrm>
        </p:grpSpPr>
        <p:sp>
          <p:nvSpPr>
            <p:cNvPr id="11292" name="Text Box 34"/>
            <p:cNvSpPr txBox="1">
              <a:spLocks noChangeArrowheads="1"/>
            </p:cNvSpPr>
            <p:nvPr/>
          </p:nvSpPr>
          <p:spPr bwMode="auto">
            <a:xfrm>
              <a:off x="3024" y="1632"/>
              <a:ext cx="864" cy="460"/>
            </a:xfrm>
            <a:prstGeom prst="rect">
              <a:avLst/>
            </a:prstGeom>
            <a:noFill/>
            <a:ln w="9525">
              <a:noFill/>
              <a:miter lim="800000"/>
              <a:headEnd/>
              <a:tailEnd/>
            </a:ln>
          </p:spPr>
          <p:txBody>
            <a:bodyPr>
              <a:spAutoFit/>
            </a:bodyPr>
            <a:lstStyle/>
            <a:p>
              <a:pPr>
                <a:spcBef>
                  <a:spcPct val="50000"/>
                </a:spcBef>
              </a:pPr>
              <a:r>
                <a:rPr lang="en-US" sz="1400"/>
                <a:t>Lost Consumer Surplus</a:t>
              </a:r>
            </a:p>
          </p:txBody>
        </p:sp>
        <p:sp>
          <p:nvSpPr>
            <p:cNvPr id="11293" name="Line 35"/>
            <p:cNvSpPr>
              <a:spLocks noChangeShapeType="1"/>
            </p:cNvSpPr>
            <p:nvPr/>
          </p:nvSpPr>
          <p:spPr bwMode="auto">
            <a:xfrm flipH="1">
              <a:off x="2400" y="1872"/>
              <a:ext cx="576" cy="720"/>
            </a:xfrm>
            <a:prstGeom prst="line">
              <a:avLst/>
            </a:prstGeom>
            <a:noFill/>
            <a:ln w="9525">
              <a:solidFill>
                <a:schemeClr val="tx1"/>
              </a:solidFill>
              <a:round/>
              <a:headEnd/>
              <a:tailEnd type="triangle" w="med" len="med"/>
            </a:ln>
          </p:spPr>
          <p:txBody>
            <a:bodyPr wrap="none" anchor="ctr"/>
            <a:lstStyle/>
            <a:p>
              <a:endParaRPr lang="tr-TR"/>
            </a:p>
          </p:txBody>
        </p:sp>
      </p:grpSp>
      <p:grpSp>
        <p:nvGrpSpPr>
          <p:cNvPr id="6" name="Group 39"/>
          <p:cNvGrpSpPr>
            <a:grpSpLocks/>
          </p:cNvGrpSpPr>
          <p:nvPr/>
        </p:nvGrpSpPr>
        <p:grpSpPr bwMode="auto">
          <a:xfrm>
            <a:off x="3886200" y="4191000"/>
            <a:ext cx="4114800" cy="304800"/>
            <a:chOff x="2448" y="2640"/>
            <a:chExt cx="2592" cy="192"/>
          </a:xfrm>
        </p:grpSpPr>
        <p:sp>
          <p:nvSpPr>
            <p:cNvPr id="11290" name="Text Box 36"/>
            <p:cNvSpPr txBox="1">
              <a:spLocks noChangeArrowheads="1"/>
            </p:cNvSpPr>
            <p:nvPr/>
          </p:nvSpPr>
          <p:spPr bwMode="auto">
            <a:xfrm>
              <a:off x="3792" y="2640"/>
              <a:ext cx="1248" cy="192"/>
            </a:xfrm>
            <a:prstGeom prst="rect">
              <a:avLst/>
            </a:prstGeom>
            <a:noFill/>
            <a:ln w="9525">
              <a:noFill/>
              <a:miter lim="800000"/>
              <a:headEnd/>
              <a:tailEnd/>
            </a:ln>
          </p:spPr>
          <p:txBody>
            <a:bodyPr>
              <a:spAutoFit/>
            </a:bodyPr>
            <a:lstStyle/>
            <a:p>
              <a:pPr>
                <a:spcBef>
                  <a:spcPct val="50000"/>
                </a:spcBef>
              </a:pPr>
              <a:r>
                <a:rPr lang="en-US" sz="1400"/>
                <a:t>Lost Producer Surplus</a:t>
              </a:r>
            </a:p>
          </p:txBody>
        </p:sp>
        <p:sp>
          <p:nvSpPr>
            <p:cNvPr id="11291" name="Line 37"/>
            <p:cNvSpPr>
              <a:spLocks noChangeShapeType="1"/>
            </p:cNvSpPr>
            <p:nvPr/>
          </p:nvSpPr>
          <p:spPr bwMode="auto">
            <a:xfrm flipH="1">
              <a:off x="2448" y="2784"/>
              <a:ext cx="1344" cy="0"/>
            </a:xfrm>
            <a:prstGeom prst="line">
              <a:avLst/>
            </a:prstGeom>
            <a:noFill/>
            <a:ln w="9525">
              <a:solidFill>
                <a:schemeClr val="tx1"/>
              </a:solidFill>
              <a:round/>
              <a:headEnd/>
              <a:tailEnd type="triangle" w="med" len="med"/>
            </a:ln>
          </p:spPr>
          <p:txBody>
            <a:bodyPr wrap="none" anchor="ctr"/>
            <a:lstStyle/>
            <a:p>
              <a:endParaRPr lang="tr-TR"/>
            </a:p>
          </p:txBody>
        </p:sp>
      </p:grpSp>
      <p:sp>
        <p:nvSpPr>
          <p:cNvPr id="11282" name="Line 18"/>
          <p:cNvSpPr>
            <a:spLocks noChangeShapeType="1"/>
          </p:cNvSpPr>
          <p:nvPr/>
        </p:nvSpPr>
        <p:spPr bwMode="auto">
          <a:xfrm>
            <a:off x="2362200" y="3124200"/>
            <a:ext cx="4267200" cy="2286000"/>
          </a:xfrm>
          <a:prstGeom prst="line">
            <a:avLst/>
          </a:prstGeom>
          <a:noFill/>
          <a:ln w="28575">
            <a:solidFill>
              <a:srgbClr val="0000FF"/>
            </a:solidFill>
            <a:round/>
            <a:headEnd/>
            <a:tailEnd/>
          </a:ln>
        </p:spPr>
        <p:txBody>
          <a:bodyPr wrap="none" anchor="ctr"/>
          <a:lstStyle/>
          <a:p>
            <a:endParaRPr lang="tr-TR"/>
          </a:p>
        </p:txBody>
      </p:sp>
      <p:sp>
        <p:nvSpPr>
          <p:cNvPr id="11283" name="Line 10"/>
          <p:cNvSpPr>
            <a:spLocks noChangeShapeType="1"/>
          </p:cNvSpPr>
          <p:nvPr/>
        </p:nvSpPr>
        <p:spPr bwMode="auto">
          <a:xfrm>
            <a:off x="2362200" y="4267200"/>
            <a:ext cx="2133600" cy="0"/>
          </a:xfrm>
          <a:prstGeom prst="line">
            <a:avLst/>
          </a:prstGeom>
          <a:noFill/>
          <a:ln w="19050">
            <a:solidFill>
              <a:schemeClr val="tx1"/>
            </a:solidFill>
            <a:prstDash val="sysDot"/>
            <a:round/>
            <a:headEnd/>
            <a:tailEnd/>
          </a:ln>
        </p:spPr>
        <p:txBody>
          <a:bodyPr wrap="none" anchor="ctr"/>
          <a:lstStyle/>
          <a:p>
            <a:endParaRPr lang="tr-TR"/>
          </a:p>
        </p:txBody>
      </p:sp>
      <p:sp>
        <p:nvSpPr>
          <p:cNvPr id="19478" name="Line 22"/>
          <p:cNvSpPr>
            <a:spLocks noChangeShapeType="1"/>
          </p:cNvSpPr>
          <p:nvPr/>
        </p:nvSpPr>
        <p:spPr bwMode="auto">
          <a:xfrm>
            <a:off x="3505200" y="3733800"/>
            <a:ext cx="0" cy="2057400"/>
          </a:xfrm>
          <a:prstGeom prst="line">
            <a:avLst/>
          </a:prstGeom>
          <a:noFill/>
          <a:ln w="19050">
            <a:solidFill>
              <a:schemeClr val="tx1"/>
            </a:solidFill>
            <a:prstDash val="sysDot"/>
            <a:round/>
            <a:headEnd/>
            <a:tailEnd/>
          </a:ln>
        </p:spPr>
        <p:txBody>
          <a:bodyPr wrap="none" anchor="ctr"/>
          <a:lstStyle/>
          <a:p>
            <a:endParaRPr lang="tr-TR"/>
          </a:p>
        </p:txBody>
      </p:sp>
      <p:sp>
        <p:nvSpPr>
          <p:cNvPr id="11285" name="Line 14"/>
          <p:cNvSpPr>
            <a:spLocks noChangeShapeType="1"/>
          </p:cNvSpPr>
          <p:nvPr/>
        </p:nvSpPr>
        <p:spPr bwMode="auto">
          <a:xfrm flipV="1">
            <a:off x="2362200" y="3048000"/>
            <a:ext cx="4419600" cy="2286000"/>
          </a:xfrm>
          <a:prstGeom prst="line">
            <a:avLst/>
          </a:prstGeom>
          <a:noFill/>
          <a:ln w="28575">
            <a:solidFill>
              <a:srgbClr val="FF0000"/>
            </a:solidFill>
            <a:round/>
            <a:headEnd/>
            <a:tailEnd/>
          </a:ln>
        </p:spPr>
        <p:txBody>
          <a:bodyPr wrap="none" anchor="ctr"/>
          <a:lstStyle/>
          <a:p>
            <a:endParaRPr lang="tr-TR"/>
          </a:p>
        </p:txBody>
      </p:sp>
      <p:grpSp>
        <p:nvGrpSpPr>
          <p:cNvPr id="7" name="Group 45"/>
          <p:cNvGrpSpPr>
            <a:grpSpLocks/>
          </p:cNvGrpSpPr>
          <p:nvPr/>
        </p:nvGrpSpPr>
        <p:grpSpPr bwMode="auto">
          <a:xfrm>
            <a:off x="5715000" y="2286000"/>
            <a:ext cx="2895600" cy="1828800"/>
            <a:chOff x="3600" y="1440"/>
            <a:chExt cx="1824" cy="1152"/>
          </a:xfrm>
        </p:grpSpPr>
        <p:sp>
          <p:nvSpPr>
            <p:cNvPr id="11287" name="Text Box 42"/>
            <p:cNvSpPr txBox="1">
              <a:spLocks noChangeArrowheads="1"/>
            </p:cNvSpPr>
            <p:nvPr/>
          </p:nvSpPr>
          <p:spPr bwMode="auto">
            <a:xfrm>
              <a:off x="4224" y="1440"/>
              <a:ext cx="1200" cy="212"/>
            </a:xfrm>
            <a:prstGeom prst="rect">
              <a:avLst/>
            </a:prstGeom>
            <a:noFill/>
            <a:ln w="9525">
              <a:noFill/>
              <a:miter lim="800000"/>
              <a:headEnd/>
              <a:tailEnd/>
            </a:ln>
          </p:spPr>
          <p:txBody>
            <a:bodyPr>
              <a:spAutoFit/>
            </a:bodyPr>
            <a:lstStyle/>
            <a:p>
              <a:pPr>
                <a:spcBef>
                  <a:spcPct val="50000"/>
                </a:spcBef>
              </a:pPr>
              <a:r>
                <a:rPr lang="en-US" sz="1600"/>
                <a:t>Deadweight Loss</a:t>
              </a:r>
            </a:p>
          </p:txBody>
        </p:sp>
        <p:sp>
          <p:nvSpPr>
            <p:cNvPr id="11288" name="Line 43"/>
            <p:cNvSpPr>
              <a:spLocks noChangeShapeType="1"/>
            </p:cNvSpPr>
            <p:nvPr/>
          </p:nvSpPr>
          <p:spPr bwMode="auto">
            <a:xfrm flipH="1">
              <a:off x="3600" y="1584"/>
              <a:ext cx="624" cy="240"/>
            </a:xfrm>
            <a:prstGeom prst="line">
              <a:avLst/>
            </a:prstGeom>
            <a:noFill/>
            <a:ln w="9525">
              <a:solidFill>
                <a:schemeClr val="tx1"/>
              </a:solidFill>
              <a:round/>
              <a:headEnd/>
              <a:tailEnd type="triangle" w="med" len="med"/>
            </a:ln>
          </p:spPr>
          <p:txBody>
            <a:bodyPr wrap="none" anchor="ctr"/>
            <a:lstStyle/>
            <a:p>
              <a:endParaRPr lang="tr-TR"/>
            </a:p>
          </p:txBody>
        </p:sp>
        <p:sp>
          <p:nvSpPr>
            <p:cNvPr id="11289" name="Line 44"/>
            <p:cNvSpPr>
              <a:spLocks noChangeShapeType="1"/>
            </p:cNvSpPr>
            <p:nvPr/>
          </p:nvSpPr>
          <p:spPr bwMode="auto">
            <a:xfrm flipH="1">
              <a:off x="4464" y="1728"/>
              <a:ext cx="336" cy="864"/>
            </a:xfrm>
            <a:prstGeom prst="line">
              <a:avLst/>
            </a:prstGeom>
            <a:noFill/>
            <a:ln w="9525">
              <a:solidFill>
                <a:schemeClr val="tx1"/>
              </a:solidFill>
              <a:round/>
              <a:headEnd/>
              <a:tailEnd type="triangle" w="med" len="med"/>
            </a:ln>
          </p:spPr>
          <p:txBody>
            <a:bodyPr wrap="none" anchor="ctr"/>
            <a:lstStyle/>
            <a:p>
              <a:endParaRPr lang="tr-TR"/>
            </a:p>
          </p:txBody>
        </p:sp>
      </p:grpSp>
    </p:spTree>
    <p:extLst>
      <p:ext uri="{BB962C8B-B14F-4D97-AF65-F5344CB8AC3E}">
        <p14:creationId xmlns:p14="http://schemas.microsoft.com/office/powerpoint/2010/main" val="247416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9460"/>
                                        </p:tgtEl>
                                        <p:attrNameLst>
                                          <p:attrName>style.visibility</p:attrName>
                                        </p:attrNameLst>
                                      </p:cBhvr>
                                      <p:to>
                                        <p:strVal val="visible"/>
                                      </p:to>
                                    </p:set>
                                    <p:animScale>
                                      <p:cBhvr>
                                        <p:cTn id="7" dur="1000" decel="50000" fill="hold">
                                          <p:stCondLst>
                                            <p:cond delay="0"/>
                                          </p:stCondLst>
                                        </p:cTn>
                                        <p:tgtEl>
                                          <p:spTgt spid="194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9460"/>
                                        </p:tgtEl>
                                        <p:attrNameLst>
                                          <p:attrName>ppt_x</p:attrName>
                                          <p:attrName>ppt_y</p:attrName>
                                        </p:attrNameLst>
                                      </p:cBhvr>
                                    </p:animMotion>
                                    <p:animEffect transition="in" filter="fade">
                                      <p:cBhvr>
                                        <p:cTn id="9" dur="1000"/>
                                        <p:tgtEl>
                                          <p:spTgt spid="19460"/>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9485"/>
                                        </p:tgtEl>
                                        <p:attrNameLst>
                                          <p:attrName>style.visibility</p:attrName>
                                        </p:attrNameLst>
                                      </p:cBhvr>
                                      <p:to>
                                        <p:strVal val="visible"/>
                                      </p:to>
                                    </p:set>
                                    <p:anim calcmode="lin" valueType="num">
                                      <p:cBhvr>
                                        <p:cTn id="14" dur="1000" fill="hold"/>
                                        <p:tgtEl>
                                          <p:spTgt spid="19485"/>
                                        </p:tgtEl>
                                        <p:attrNameLst>
                                          <p:attrName>ppt_x</p:attrName>
                                        </p:attrNameLst>
                                      </p:cBhvr>
                                      <p:tavLst>
                                        <p:tav tm="0">
                                          <p:val>
                                            <p:strVal val="#ppt_x-.2"/>
                                          </p:val>
                                        </p:tav>
                                        <p:tav tm="100000">
                                          <p:val>
                                            <p:strVal val="#ppt_x"/>
                                          </p:val>
                                        </p:tav>
                                      </p:tavLst>
                                    </p:anim>
                                    <p:anim calcmode="lin" valueType="num">
                                      <p:cBhvr>
                                        <p:cTn id="15" dur="1000" fill="hold"/>
                                        <p:tgtEl>
                                          <p:spTgt spid="1948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9485"/>
                                        </p:tgtEl>
                                      </p:cBhvr>
                                    </p:animEffect>
                                  </p:childTnLst>
                                </p:cTn>
                              </p:par>
                            </p:childTnLst>
                          </p:cTn>
                        </p:par>
                        <p:par>
                          <p:cTn id="17" fill="hold">
                            <p:stCondLst>
                              <p:cond delay="1000"/>
                            </p:stCondLst>
                            <p:childTnLst>
                              <p:par>
                                <p:cTn id="18" presetID="29" presetClass="entr" presetSubtype="0" fill="hold" grpId="0" nodeType="afterEffect">
                                  <p:stCondLst>
                                    <p:cond delay="0"/>
                                  </p:stCondLst>
                                  <p:childTnLst>
                                    <p:set>
                                      <p:cBhvr>
                                        <p:cTn id="19" dur="1" fill="hold">
                                          <p:stCondLst>
                                            <p:cond delay="0"/>
                                          </p:stCondLst>
                                        </p:cTn>
                                        <p:tgtEl>
                                          <p:spTgt spid="19481"/>
                                        </p:tgtEl>
                                        <p:attrNameLst>
                                          <p:attrName>style.visibility</p:attrName>
                                        </p:attrNameLst>
                                      </p:cBhvr>
                                      <p:to>
                                        <p:strVal val="visible"/>
                                      </p:to>
                                    </p:set>
                                    <p:anim calcmode="lin" valueType="num">
                                      <p:cBhvr>
                                        <p:cTn id="20" dur="1000" fill="hold"/>
                                        <p:tgtEl>
                                          <p:spTgt spid="19481"/>
                                        </p:tgtEl>
                                        <p:attrNameLst>
                                          <p:attrName>ppt_x</p:attrName>
                                        </p:attrNameLst>
                                      </p:cBhvr>
                                      <p:tavLst>
                                        <p:tav tm="0">
                                          <p:val>
                                            <p:strVal val="#ppt_x-.2"/>
                                          </p:val>
                                        </p:tav>
                                        <p:tav tm="100000">
                                          <p:val>
                                            <p:strVal val="#ppt_x"/>
                                          </p:val>
                                        </p:tav>
                                      </p:tavLst>
                                    </p:anim>
                                    <p:anim calcmode="lin" valueType="num">
                                      <p:cBhvr>
                                        <p:cTn id="21" dur="1000" fill="hold"/>
                                        <p:tgtEl>
                                          <p:spTgt spid="19481"/>
                                        </p:tgtEl>
                                        <p:attrNameLst>
                                          <p:attrName>ppt_y</p:attrName>
                                        </p:attrNameLst>
                                      </p:cBhvr>
                                      <p:tavLst>
                                        <p:tav tm="0">
                                          <p:val>
                                            <p:strVal val="#ppt_y"/>
                                          </p:val>
                                        </p:tav>
                                        <p:tav tm="100000">
                                          <p:val>
                                            <p:strVal val="#ppt_y"/>
                                          </p:val>
                                        </p:tav>
                                      </p:tavLst>
                                    </p:anim>
                                    <p:animEffect transition="in" filter="wipe(right)" prLst="gradientSize: 0.1">
                                      <p:cBhvr>
                                        <p:cTn id="22" dur="1000"/>
                                        <p:tgtEl>
                                          <p:spTgt spid="1948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19478"/>
                                        </p:tgtEl>
                                        <p:attrNameLst>
                                          <p:attrName>style.visibility</p:attrName>
                                        </p:attrNameLst>
                                      </p:cBhvr>
                                      <p:to>
                                        <p:strVal val="visible"/>
                                      </p:to>
                                    </p:set>
                                    <p:animEffect transition="in" filter="fade">
                                      <p:cBhvr>
                                        <p:cTn id="26" dur="1000"/>
                                        <p:tgtEl>
                                          <p:spTgt spid="19478"/>
                                        </p:tgtEl>
                                      </p:cBhvr>
                                    </p:animEffect>
                                    <p:anim calcmode="lin" valueType="num">
                                      <p:cBhvr>
                                        <p:cTn id="27" dur="1000" fill="hold"/>
                                        <p:tgtEl>
                                          <p:spTgt spid="19478"/>
                                        </p:tgtEl>
                                        <p:attrNameLst>
                                          <p:attrName>ppt_x</p:attrName>
                                        </p:attrNameLst>
                                      </p:cBhvr>
                                      <p:tavLst>
                                        <p:tav tm="0">
                                          <p:val>
                                            <p:strVal val="#ppt_x"/>
                                          </p:val>
                                        </p:tav>
                                        <p:tav tm="100000">
                                          <p:val>
                                            <p:strVal val="#ppt_x"/>
                                          </p:val>
                                        </p:tav>
                                      </p:tavLst>
                                    </p:anim>
                                    <p:anim calcmode="lin" valueType="num">
                                      <p:cBhvr>
                                        <p:cTn id="28" dur="1000" fill="hold"/>
                                        <p:tgtEl>
                                          <p:spTgt spid="19478"/>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19484"/>
                                        </p:tgtEl>
                                        <p:attrNameLst>
                                          <p:attrName>style.visibility</p:attrName>
                                        </p:attrNameLst>
                                      </p:cBhvr>
                                      <p:to>
                                        <p:strVal val="visible"/>
                                      </p:to>
                                    </p:set>
                                    <p:animEffect transition="in" filter="fade">
                                      <p:cBhvr>
                                        <p:cTn id="32" dur="1000"/>
                                        <p:tgtEl>
                                          <p:spTgt spid="19484"/>
                                        </p:tgtEl>
                                      </p:cBhvr>
                                    </p:animEffect>
                                    <p:anim calcmode="lin" valueType="num">
                                      <p:cBhvr>
                                        <p:cTn id="33" dur="1000" fill="hold"/>
                                        <p:tgtEl>
                                          <p:spTgt spid="19484"/>
                                        </p:tgtEl>
                                        <p:attrNameLst>
                                          <p:attrName>ppt_x</p:attrName>
                                        </p:attrNameLst>
                                      </p:cBhvr>
                                      <p:tavLst>
                                        <p:tav tm="0">
                                          <p:val>
                                            <p:strVal val="#ppt_x"/>
                                          </p:val>
                                        </p:tav>
                                        <p:tav tm="100000">
                                          <p:val>
                                            <p:strVal val="#ppt_x"/>
                                          </p:val>
                                        </p:tav>
                                      </p:tavLst>
                                    </p:anim>
                                    <p:anim calcmode="lin" valueType="num">
                                      <p:cBhvr>
                                        <p:cTn id="34" dur="1000" fill="hold"/>
                                        <p:tgtEl>
                                          <p:spTgt spid="1948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000"/>
                                        <p:tgtEl>
                                          <p:spTgt spid="4"/>
                                        </p:tgtEl>
                                      </p:cBhvr>
                                    </p:animEffect>
                                    <p:anim calcmode="lin" valueType="num">
                                      <p:cBhvr>
                                        <p:cTn id="46" dur="1000" fill="hold"/>
                                        <p:tgtEl>
                                          <p:spTgt spid="4"/>
                                        </p:tgtEl>
                                        <p:attrNameLst>
                                          <p:attrName>ppt_x</p:attrName>
                                        </p:attrNameLst>
                                      </p:cBhvr>
                                      <p:tavLst>
                                        <p:tav tm="0">
                                          <p:val>
                                            <p:strVal val="#ppt_x"/>
                                          </p:val>
                                        </p:tav>
                                        <p:tav tm="100000">
                                          <p:val>
                                            <p:strVal val="#ppt_x"/>
                                          </p:val>
                                        </p:tav>
                                      </p:tavLst>
                                    </p:anim>
                                    <p:anim calcmode="lin" valueType="num">
                                      <p:cBhvr>
                                        <p:cTn id="4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par>
                          <p:cTn id="55" fill="hold">
                            <p:stCondLst>
                              <p:cond delay="1000"/>
                            </p:stCondLst>
                            <p:childTnLst>
                              <p:par>
                                <p:cTn id="56" presetID="42" presetClass="entr" presetSubtype="0"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anim calcmode="lin" valueType="num">
                                      <p:cBhvr>
                                        <p:cTn id="59" dur="1000" fill="hold"/>
                                        <p:tgtEl>
                                          <p:spTgt spid="6"/>
                                        </p:tgtEl>
                                        <p:attrNameLst>
                                          <p:attrName>ppt_x</p:attrName>
                                        </p:attrNameLst>
                                      </p:cBhvr>
                                      <p:tavLst>
                                        <p:tav tm="0">
                                          <p:val>
                                            <p:strVal val="#ppt_x"/>
                                          </p:val>
                                        </p:tav>
                                        <p:tav tm="100000">
                                          <p:val>
                                            <p:strVal val="#ppt_x"/>
                                          </p:val>
                                        </p:tav>
                                      </p:tavLst>
                                    </p:anim>
                                    <p:anim calcmode="lin" valueType="num">
                                      <p:cBhvr>
                                        <p:cTn id="60" dur="1000" fill="hold"/>
                                        <p:tgtEl>
                                          <p:spTgt spid="6"/>
                                        </p:tgtEl>
                                        <p:attrNameLst>
                                          <p:attrName>ppt_y</p:attrName>
                                        </p:attrNameLst>
                                      </p:cBhvr>
                                      <p:tavLst>
                                        <p:tav tm="0">
                                          <p:val>
                                            <p:strVal val="#ppt_y+.1"/>
                                          </p:val>
                                        </p:tav>
                                        <p:tav tm="100000">
                                          <p:val>
                                            <p:strVal val="#ppt_y"/>
                                          </p:val>
                                        </p:tav>
                                      </p:tavLst>
                                    </p:anim>
                                  </p:childTnLst>
                                </p:cTn>
                              </p:par>
                            </p:childTnLst>
                          </p:cTn>
                        </p:par>
                        <p:par>
                          <p:cTn id="61" fill="hold">
                            <p:stCondLst>
                              <p:cond delay="2000"/>
                            </p:stCondLst>
                            <p:childTnLst>
                              <p:par>
                                <p:cTn id="62" presetID="47"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1000"/>
                                        <p:tgtEl>
                                          <p:spTgt spid="7"/>
                                        </p:tgtEl>
                                      </p:cBhvr>
                                    </p:animEffect>
                                    <p:anim calcmode="lin" valueType="num">
                                      <p:cBhvr>
                                        <p:cTn id="65" dur="1000" fill="hold"/>
                                        <p:tgtEl>
                                          <p:spTgt spid="7"/>
                                        </p:tgtEl>
                                        <p:attrNameLst>
                                          <p:attrName>ppt_x</p:attrName>
                                        </p:attrNameLst>
                                      </p:cBhvr>
                                      <p:tavLst>
                                        <p:tav tm="0">
                                          <p:val>
                                            <p:strVal val="#ppt_x"/>
                                          </p:val>
                                        </p:tav>
                                        <p:tav tm="100000">
                                          <p:val>
                                            <p:strVal val="#ppt_x"/>
                                          </p:val>
                                        </p:tav>
                                      </p:tavLst>
                                    </p:anim>
                                    <p:anim calcmode="lin" valueType="num">
                                      <p:cBhvr>
                                        <p:cTn id="6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81" grpId="0" animBg="1"/>
      <p:bldP spid="19484" grpId="0"/>
      <p:bldP spid="19485" grpId="0"/>
      <p:bldP spid="1947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recent debate</a:t>
            </a:r>
            <a:endParaRPr lang="tr-TR" dirty="0"/>
          </a:p>
        </p:txBody>
      </p:sp>
      <p:sp>
        <p:nvSpPr>
          <p:cNvPr id="3" name="Content Placeholder 2"/>
          <p:cNvSpPr>
            <a:spLocks noGrp="1"/>
          </p:cNvSpPr>
          <p:nvPr>
            <p:ph sz="quarter" idx="1"/>
          </p:nvPr>
        </p:nvSpPr>
        <p:spPr/>
        <p:txBody>
          <a:bodyPr/>
          <a:lstStyle/>
          <a:p>
            <a:r>
              <a:rPr lang="en-US" dirty="0"/>
              <a:t>To lift the hourly minimum gradually?</a:t>
            </a:r>
            <a:endParaRPr lang="tr-TR" dirty="0"/>
          </a:p>
        </p:txBody>
      </p:sp>
    </p:spTree>
    <p:extLst>
      <p:ext uri="{BB962C8B-B14F-4D97-AF65-F5344CB8AC3E}">
        <p14:creationId xmlns:p14="http://schemas.microsoft.com/office/powerpoint/2010/main" val="934593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letter to Mr. </a:t>
            </a:r>
            <a:r>
              <a:rPr lang="en-US" dirty="0" err="1"/>
              <a:t>Obama</a:t>
            </a:r>
            <a:endParaRPr lang="tr-TR" dirty="0"/>
          </a:p>
        </p:txBody>
      </p:sp>
      <p:sp>
        <p:nvSpPr>
          <p:cNvPr id="5" name="Content Placeholder 4"/>
          <p:cNvSpPr>
            <a:spLocks noGrp="1"/>
          </p:cNvSpPr>
          <p:nvPr>
            <p:ph sz="quarter" idx="1"/>
          </p:nvPr>
        </p:nvSpPr>
        <p:spPr>
          <a:xfrm>
            <a:off x="914400" y="1447800"/>
            <a:ext cx="7772400" cy="2877711"/>
          </a:xfrm>
          <a:prstGeom prst="rect">
            <a:avLst/>
          </a:prstGeom>
        </p:spPr>
        <p:txBody>
          <a:bodyPr wrap="square">
            <a:spAutoFit/>
          </a:bodyPr>
          <a:lstStyle/>
          <a:p>
            <a:pPr fontAlgn="base">
              <a:buNone/>
            </a:pPr>
            <a:r>
              <a:rPr lang="en-US" b="1" dirty="0"/>
              <a:t>Over 600 Economists Sign Letter In Support of $10.10</a:t>
            </a:r>
          </a:p>
          <a:p>
            <a:pPr fontAlgn="base">
              <a:buNone/>
            </a:pPr>
            <a:r>
              <a:rPr lang="en-US" b="1" dirty="0"/>
              <a:t>Minimum Wage</a:t>
            </a:r>
          </a:p>
          <a:p>
            <a:pPr fontAlgn="base">
              <a:buNone/>
            </a:pPr>
            <a:r>
              <a:rPr lang="en-US" dirty="0"/>
              <a:t>Economist Statement on the Federal Minimum Wage</a:t>
            </a:r>
            <a:endParaRPr lang="en-US" b="1" dirty="0"/>
          </a:p>
          <a:p>
            <a:pPr fontAlgn="base">
              <a:buNone/>
            </a:pPr>
            <a:r>
              <a:rPr lang="en-US" b="1" dirty="0"/>
              <a:t>Dear Mr. President, Speaker Boehner, Majority Leader</a:t>
            </a:r>
          </a:p>
          <a:p>
            <a:pPr fontAlgn="base">
              <a:buNone/>
            </a:pPr>
            <a:r>
              <a:rPr lang="en-US" b="1" dirty="0"/>
              <a:t>Reid, Congressman Cantor, Senator McConnell, and</a:t>
            </a:r>
          </a:p>
          <a:p>
            <a:pPr fontAlgn="base">
              <a:buNone/>
            </a:pPr>
            <a:r>
              <a:rPr lang="en-US" b="1" dirty="0"/>
              <a:t>Congresswoman Pelosi:</a:t>
            </a:r>
          </a:p>
        </p:txBody>
      </p:sp>
    </p:spTree>
    <p:extLst>
      <p:ext uri="{BB962C8B-B14F-4D97-AF65-F5344CB8AC3E}">
        <p14:creationId xmlns:p14="http://schemas.microsoft.com/office/powerpoint/2010/main" val="762527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letter to Mr. </a:t>
            </a:r>
            <a:r>
              <a:rPr lang="en-US" dirty="0" err="1"/>
              <a:t>Obama</a:t>
            </a:r>
            <a:endParaRPr lang="tr-TR" dirty="0"/>
          </a:p>
        </p:txBody>
      </p:sp>
      <p:sp>
        <p:nvSpPr>
          <p:cNvPr id="3" name="Content Placeholder 2"/>
          <p:cNvSpPr>
            <a:spLocks noGrp="1"/>
          </p:cNvSpPr>
          <p:nvPr>
            <p:ph sz="quarter" idx="1"/>
          </p:nvPr>
        </p:nvSpPr>
        <p:spPr/>
        <p:txBody>
          <a:bodyPr/>
          <a:lstStyle/>
          <a:p>
            <a:pPr>
              <a:buNone/>
            </a:pPr>
            <a:r>
              <a:rPr lang="en-US" dirty="0"/>
              <a:t>July will mark five years since the federal minimum wage was last raised. We urge you to act now and enact a three-step raise of 95 cents a year for three years—which would mean a minimum wage of $10.10 by 2016—and then index it to protect against inflation. Senator Tom Harkin and Representative George Miller have introduced legislation to accomplish this. The increase to $10.10 would mean that minimum-wage workers who work full time, full year would see a raise from their current salary of roughly $15,000 to roughly $21,000. These proposals also usefully raise the tipped minimum wage to 70% of the regular minimum.</a:t>
            </a:r>
            <a:endParaRPr lang="tr-TR" dirty="0"/>
          </a:p>
        </p:txBody>
      </p:sp>
    </p:spTree>
    <p:extLst>
      <p:ext uri="{BB962C8B-B14F-4D97-AF65-F5344CB8AC3E}">
        <p14:creationId xmlns:p14="http://schemas.microsoft.com/office/powerpoint/2010/main" val="41872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Welfare and the equilibrium of the competitive market</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600"/>
              </a:spcAft>
              <a:buNone/>
            </a:pPr>
            <a:r>
              <a:rPr lang="en-US" sz="2400" dirty="0"/>
              <a:t>The total surplus (consumer surplus + producer surplus) is maximized at the market equilibrium.</a:t>
            </a:r>
          </a:p>
          <a:p>
            <a:pPr marL="0" indent="0">
              <a:spcBef>
                <a:spcPts val="0"/>
              </a:spcBef>
              <a:spcAft>
                <a:spcPts val="600"/>
              </a:spcAft>
              <a:buNone/>
            </a:pPr>
            <a:endParaRPr lang="en-US" sz="2400" dirty="0"/>
          </a:p>
          <a:p>
            <a:pPr marL="0" indent="0">
              <a:spcBef>
                <a:spcPts val="0"/>
              </a:spcBef>
              <a:spcAft>
                <a:spcPts val="600"/>
              </a:spcAft>
              <a:buNone/>
            </a:pPr>
            <a:r>
              <a:rPr lang="en-US" sz="2400" dirty="0"/>
              <a:t>Therefore, the competitive equilibrium is efficient.</a:t>
            </a:r>
            <a:endParaRPr lang="tr-TR" sz="2400" dirty="0"/>
          </a:p>
          <a:p>
            <a:pPr marL="0" indent="0">
              <a:spcBef>
                <a:spcPts val="0"/>
              </a:spcBef>
              <a:spcAft>
                <a:spcPts val="600"/>
              </a:spcAft>
            </a:pPr>
            <a:endParaRPr lang="tr-TR" sz="2400" dirty="0"/>
          </a:p>
        </p:txBody>
      </p:sp>
    </p:spTree>
    <p:extLst>
      <p:ext uri="{BB962C8B-B14F-4D97-AF65-F5344CB8AC3E}">
        <p14:creationId xmlns:p14="http://schemas.microsoft.com/office/powerpoint/2010/main" val="625603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letter to Mr. </a:t>
            </a:r>
            <a:r>
              <a:rPr lang="en-US" dirty="0" err="1"/>
              <a:t>Obama</a:t>
            </a:r>
            <a:endParaRPr lang="tr-TR" dirty="0"/>
          </a:p>
        </p:txBody>
      </p:sp>
      <p:sp>
        <p:nvSpPr>
          <p:cNvPr id="3" name="Content Placeholder 2"/>
          <p:cNvSpPr>
            <a:spLocks noGrp="1"/>
          </p:cNvSpPr>
          <p:nvPr>
            <p:ph sz="quarter" idx="1"/>
          </p:nvPr>
        </p:nvSpPr>
        <p:spPr/>
        <p:txBody>
          <a:bodyPr>
            <a:normAutofit lnSpcReduction="10000"/>
          </a:bodyPr>
          <a:lstStyle/>
          <a:p>
            <a:pPr>
              <a:buNone/>
            </a:pPr>
            <a:r>
              <a:rPr lang="en-US" dirty="0"/>
              <a:t>This policy would directly provide higher wages for close to 17 million workers by 2016. Furthermore, another 11 million workers whose wages are just above the new minimum would likely see a wage increase through “spillover” effects, as employers adjust their internal wage ladders. The vast majority of employees who would benefit are adults in working families, disproportionately women, who work at least 20 hours a week and depend on these earnings to make ends meet. At a time when persistent high unemployment is putting enormous downward pressure on wages, such a minimum-wage increase would provide a much-needed boost to the earnings of low-wage workers.</a:t>
            </a:r>
            <a:endParaRPr lang="tr-TR" dirty="0"/>
          </a:p>
        </p:txBody>
      </p:sp>
    </p:spTree>
    <p:extLst>
      <p:ext uri="{BB962C8B-B14F-4D97-AF65-F5344CB8AC3E}">
        <p14:creationId xmlns:p14="http://schemas.microsoft.com/office/powerpoint/2010/main" val="4296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letter to Mr. </a:t>
            </a:r>
            <a:r>
              <a:rPr lang="en-US" dirty="0" err="1"/>
              <a:t>Obama</a:t>
            </a:r>
            <a:endParaRPr lang="tr-TR" dirty="0"/>
          </a:p>
        </p:txBody>
      </p:sp>
      <p:sp>
        <p:nvSpPr>
          <p:cNvPr id="3" name="Content Placeholder 2"/>
          <p:cNvSpPr>
            <a:spLocks noGrp="1"/>
          </p:cNvSpPr>
          <p:nvPr>
            <p:ph sz="quarter" idx="1"/>
          </p:nvPr>
        </p:nvSpPr>
        <p:spPr>
          <a:xfrm>
            <a:off x="914400" y="1447800"/>
            <a:ext cx="7772400" cy="5053034"/>
          </a:xfrm>
        </p:spPr>
        <p:txBody>
          <a:bodyPr>
            <a:normAutofit lnSpcReduction="10000"/>
          </a:bodyPr>
          <a:lstStyle/>
          <a:p>
            <a:pPr>
              <a:buNone/>
            </a:pPr>
            <a:r>
              <a:rPr lang="en-US" dirty="0"/>
              <a:t>In recent years there have been important developments in the academic literature on the effect of increases in the minimum wage on employment, with the weight of evidence now showing that increases in the minimum wage have had little or no negative effect on the employment of minimum-wage workers, even during times of weakness in the labor market. Research suggests that a minimum-wage increase could have a small </a:t>
            </a:r>
            <a:r>
              <a:rPr lang="en-US" dirty="0" err="1"/>
              <a:t>stimulative</a:t>
            </a:r>
            <a:r>
              <a:rPr lang="en-US" dirty="0"/>
              <a:t> effect on the economy as low-wage workers spend their additional earnings, raising demand and job growth, and providing some help on the jobs front.</a:t>
            </a:r>
          </a:p>
          <a:p>
            <a:pPr>
              <a:buNone/>
            </a:pPr>
            <a:r>
              <a:rPr lang="en-US" dirty="0"/>
              <a:t>Sincerely,</a:t>
            </a:r>
          </a:p>
          <a:p>
            <a:pPr>
              <a:buNone/>
            </a:pPr>
            <a:r>
              <a:rPr lang="en-US" sz="2400" dirty="0">
                <a:solidFill>
                  <a:srgbClr val="FF0000"/>
                </a:solidFill>
              </a:rPr>
              <a:t>To see who signed the letter please visit</a:t>
            </a:r>
          </a:p>
          <a:p>
            <a:pPr>
              <a:buNone/>
            </a:pPr>
            <a:r>
              <a:rPr lang="tr-TR" sz="2400" dirty="0">
                <a:solidFill>
                  <a:srgbClr val="FF0000"/>
                </a:solidFill>
              </a:rPr>
              <a:t>http://www.epi.org/minimum-wage-statement/</a:t>
            </a:r>
          </a:p>
        </p:txBody>
      </p:sp>
    </p:spTree>
    <p:extLst>
      <p:ext uri="{BB962C8B-B14F-4D97-AF65-F5344CB8AC3E}">
        <p14:creationId xmlns:p14="http://schemas.microsoft.com/office/powerpoint/2010/main" val="2868592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1" descr="image4.jpg"/>
          <p:cNvPicPr>
            <a:picLocks noChangeAspect="1"/>
          </p:cNvPicPr>
          <p:nvPr/>
        </p:nvPicPr>
        <p:blipFill>
          <a:blip r:embed="rId2"/>
          <a:srcRect r="1688"/>
          <a:stretch>
            <a:fillRect/>
          </a:stretch>
        </p:blipFill>
        <p:spPr bwMode="auto">
          <a:xfrm>
            <a:off x="0" y="0"/>
            <a:ext cx="9144000" cy="6858000"/>
          </a:xfrm>
          <a:prstGeom prst="rect">
            <a:avLst/>
          </a:prstGeom>
          <a:noFill/>
          <a:ln w="12700" cap="flat" cmpd="sng">
            <a:noFill/>
            <a:prstDash val="solid"/>
            <a:miter lim="0"/>
            <a:headEnd type="none" w="med" len="med"/>
            <a:tailEnd type="none" w="med" len="med"/>
          </a:ln>
          <a:effectLst/>
        </p:spPr>
      </p:pic>
      <p:sp>
        <p:nvSpPr>
          <p:cNvPr id="66562" name="Rectangle 2"/>
          <p:cNvSpPr>
            <a:spLocks noGrp="1" noChangeArrowheads="1"/>
          </p:cNvSpPr>
          <p:nvPr>
            <p:ph type="title"/>
          </p:nvPr>
        </p:nvSpPr>
        <p:spPr>
          <a:xfrm>
            <a:off x="609600" y="50800"/>
            <a:ext cx="8229600" cy="685800"/>
          </a:xfrm>
        </p:spPr>
        <p:txBody>
          <a:bodyPr/>
          <a:lstStyle/>
          <a:p>
            <a:pPr defTabSz="914400">
              <a:lnSpc>
                <a:spcPct val="80000"/>
              </a:lnSpc>
            </a:pPr>
            <a:r>
              <a:rPr lang="tr-TR" sz="2400"/>
              <a:t>Unemployment from a Wage Above the Equilibrium Level</a:t>
            </a:r>
            <a:endParaRPr lang="tr-TR"/>
          </a:p>
        </p:txBody>
      </p:sp>
      <p:sp>
        <p:nvSpPr>
          <p:cNvPr id="66563" name="AutoShape 3"/>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3F6F9"/>
          </a:solidFill>
          <a:ln w="209550" cap="flat" cmpd="sng">
            <a:solidFill>
              <a:srgbClr val="F3F6F9"/>
            </a:solidFill>
            <a:prstDash val="solid"/>
            <a:miter lim="0"/>
            <a:headEnd/>
            <a:tailEnd/>
          </a:ln>
          <a:effectLst/>
        </p:spPr>
        <p:txBody>
          <a:bodyPr lIns="0" tIns="0" rIns="0" bIns="0"/>
          <a:lstStyle/>
          <a:p>
            <a:pPr defTabSz="914400"/>
            <a:endParaRPr lang="tr-TR" sz="1800"/>
          </a:p>
        </p:txBody>
      </p:sp>
      <p:sp>
        <p:nvSpPr>
          <p:cNvPr id="66564" name="AutoShape 4"/>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2F4F8"/>
          </a:solidFill>
          <a:ln w="190500" cap="flat" cmpd="sng">
            <a:solidFill>
              <a:srgbClr val="F2F4F8"/>
            </a:solidFill>
            <a:prstDash val="solid"/>
            <a:miter lim="0"/>
            <a:headEnd/>
            <a:tailEnd/>
          </a:ln>
          <a:effectLst/>
        </p:spPr>
        <p:txBody>
          <a:bodyPr lIns="0" tIns="0" rIns="0" bIns="0"/>
          <a:lstStyle/>
          <a:p>
            <a:pPr defTabSz="914400"/>
            <a:endParaRPr lang="tr-TR" sz="1800"/>
          </a:p>
        </p:txBody>
      </p:sp>
      <p:sp>
        <p:nvSpPr>
          <p:cNvPr id="66565" name="AutoShape 5"/>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1F4F7"/>
          </a:solidFill>
          <a:ln w="171450" cap="flat" cmpd="sng">
            <a:solidFill>
              <a:srgbClr val="F1F4F7"/>
            </a:solidFill>
            <a:prstDash val="solid"/>
            <a:miter lim="0"/>
            <a:headEnd/>
            <a:tailEnd/>
          </a:ln>
          <a:effectLst/>
        </p:spPr>
        <p:txBody>
          <a:bodyPr lIns="0" tIns="0" rIns="0" bIns="0"/>
          <a:lstStyle/>
          <a:p>
            <a:pPr defTabSz="914400"/>
            <a:endParaRPr lang="tr-TR" sz="1800"/>
          </a:p>
        </p:txBody>
      </p:sp>
      <p:sp>
        <p:nvSpPr>
          <p:cNvPr id="66566" name="AutoShape 6"/>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0F2F5"/>
          </a:solidFill>
          <a:ln w="152400" cap="flat" cmpd="sng">
            <a:solidFill>
              <a:srgbClr val="F0F2F5"/>
            </a:solidFill>
            <a:prstDash val="solid"/>
            <a:miter lim="0"/>
            <a:headEnd/>
            <a:tailEnd/>
          </a:ln>
          <a:effectLst/>
        </p:spPr>
        <p:txBody>
          <a:bodyPr lIns="0" tIns="0" rIns="0" bIns="0"/>
          <a:lstStyle/>
          <a:p>
            <a:pPr defTabSz="914400"/>
            <a:endParaRPr lang="tr-TR" sz="1800"/>
          </a:p>
        </p:txBody>
      </p:sp>
      <p:sp>
        <p:nvSpPr>
          <p:cNvPr id="66567" name="AutoShape 7"/>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EF1F4"/>
          </a:solidFill>
          <a:ln w="133350" cap="flat" cmpd="sng">
            <a:solidFill>
              <a:srgbClr val="EEF1F4"/>
            </a:solidFill>
            <a:prstDash val="solid"/>
            <a:miter lim="0"/>
            <a:headEnd/>
            <a:tailEnd/>
          </a:ln>
          <a:effectLst/>
        </p:spPr>
        <p:txBody>
          <a:bodyPr lIns="0" tIns="0" rIns="0" bIns="0"/>
          <a:lstStyle/>
          <a:p>
            <a:pPr defTabSz="914400"/>
            <a:endParaRPr lang="tr-TR" sz="1800"/>
          </a:p>
        </p:txBody>
      </p:sp>
      <p:sp>
        <p:nvSpPr>
          <p:cNvPr id="66568" name="AutoShape 8"/>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DEFF3"/>
          </a:solidFill>
          <a:ln w="114300" cap="flat" cmpd="sng">
            <a:solidFill>
              <a:srgbClr val="EDEFF3"/>
            </a:solidFill>
            <a:prstDash val="solid"/>
            <a:miter lim="0"/>
            <a:headEnd/>
            <a:tailEnd/>
          </a:ln>
          <a:effectLst/>
        </p:spPr>
        <p:txBody>
          <a:bodyPr lIns="0" tIns="0" rIns="0" bIns="0"/>
          <a:lstStyle/>
          <a:p>
            <a:pPr defTabSz="914400"/>
            <a:endParaRPr lang="tr-TR" sz="1800"/>
          </a:p>
        </p:txBody>
      </p:sp>
      <p:sp>
        <p:nvSpPr>
          <p:cNvPr id="66569" name="AutoShape 9"/>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BEEF2"/>
          </a:solidFill>
          <a:ln w="95250" cap="flat" cmpd="sng">
            <a:solidFill>
              <a:srgbClr val="EBEEF2"/>
            </a:solidFill>
            <a:prstDash val="solid"/>
            <a:miter lim="0"/>
            <a:headEnd/>
            <a:tailEnd/>
          </a:ln>
          <a:effectLst/>
        </p:spPr>
        <p:txBody>
          <a:bodyPr lIns="0" tIns="0" rIns="0" bIns="0"/>
          <a:lstStyle/>
          <a:p>
            <a:pPr defTabSz="914400"/>
            <a:endParaRPr lang="tr-TR" sz="1800"/>
          </a:p>
        </p:txBody>
      </p:sp>
      <p:sp>
        <p:nvSpPr>
          <p:cNvPr id="66570" name="AutoShape 10"/>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AECF1"/>
          </a:solidFill>
          <a:ln w="76200" cap="flat" cmpd="sng">
            <a:solidFill>
              <a:srgbClr val="EAECF1"/>
            </a:solidFill>
            <a:prstDash val="solid"/>
            <a:miter lim="0"/>
            <a:headEnd/>
            <a:tailEnd/>
          </a:ln>
          <a:effectLst/>
        </p:spPr>
        <p:txBody>
          <a:bodyPr lIns="0" tIns="0" rIns="0" bIns="0"/>
          <a:lstStyle/>
          <a:p>
            <a:pPr defTabSz="914400"/>
            <a:endParaRPr lang="tr-TR" sz="1800"/>
          </a:p>
        </p:txBody>
      </p:sp>
      <p:sp>
        <p:nvSpPr>
          <p:cNvPr id="66571" name="AutoShape 11"/>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9EBF0"/>
          </a:solidFill>
          <a:ln w="57150" cap="flat" cmpd="sng">
            <a:solidFill>
              <a:srgbClr val="E9EBF0"/>
            </a:solidFill>
            <a:prstDash val="solid"/>
            <a:miter lim="0"/>
            <a:headEnd/>
            <a:tailEnd/>
          </a:ln>
          <a:effectLst/>
        </p:spPr>
        <p:txBody>
          <a:bodyPr lIns="0" tIns="0" rIns="0" bIns="0"/>
          <a:lstStyle/>
          <a:p>
            <a:pPr defTabSz="914400"/>
            <a:endParaRPr lang="tr-TR" sz="1800"/>
          </a:p>
        </p:txBody>
      </p:sp>
      <p:sp>
        <p:nvSpPr>
          <p:cNvPr id="66572" name="AutoShape 12"/>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7EAEF"/>
          </a:solidFill>
          <a:ln w="38100" cap="flat" cmpd="sng">
            <a:solidFill>
              <a:srgbClr val="E7EAEF"/>
            </a:solidFill>
            <a:prstDash val="solid"/>
            <a:miter lim="0"/>
            <a:headEnd/>
            <a:tailEnd/>
          </a:ln>
          <a:effectLst/>
        </p:spPr>
        <p:txBody>
          <a:bodyPr lIns="0" tIns="0" rIns="0" bIns="0"/>
          <a:lstStyle/>
          <a:p>
            <a:pPr defTabSz="914400"/>
            <a:endParaRPr lang="tr-TR" sz="1800"/>
          </a:p>
        </p:txBody>
      </p:sp>
      <p:sp>
        <p:nvSpPr>
          <p:cNvPr id="66573" name="AutoShape 13"/>
          <p:cNvSpPr>
            <a:spLocks/>
          </p:cNvSpPr>
          <p:nvPr/>
        </p:nvSpPr>
        <p:spPr bwMode="auto">
          <a:xfrm>
            <a:off x="1531938" y="1387475"/>
            <a:ext cx="6604000" cy="4514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6E9EF"/>
          </a:solidFill>
          <a:ln w="19050" cap="flat" cmpd="sng">
            <a:solidFill>
              <a:srgbClr val="E6E9EF"/>
            </a:solidFill>
            <a:prstDash val="solid"/>
            <a:miter lim="0"/>
            <a:headEnd/>
            <a:tailEnd/>
          </a:ln>
          <a:effectLst/>
        </p:spPr>
        <p:txBody>
          <a:bodyPr lIns="0" tIns="0" rIns="0" bIns="0"/>
          <a:lstStyle/>
          <a:p>
            <a:pPr defTabSz="914400"/>
            <a:endParaRPr lang="tr-TR" sz="1800"/>
          </a:p>
        </p:txBody>
      </p:sp>
      <p:sp>
        <p:nvSpPr>
          <p:cNvPr id="66574" name="AutoShape 14"/>
          <p:cNvSpPr>
            <a:spLocks/>
          </p:cNvSpPr>
          <p:nvPr/>
        </p:nvSpPr>
        <p:spPr bwMode="auto">
          <a:xfrm>
            <a:off x="1358900" y="1233488"/>
            <a:ext cx="6740525" cy="461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lstStyle/>
          <a:p>
            <a:pPr defTabSz="914400"/>
            <a:endParaRPr lang="tr-TR" sz="1800"/>
          </a:p>
        </p:txBody>
      </p:sp>
      <p:sp>
        <p:nvSpPr>
          <p:cNvPr id="66575" name="AutoShape 15"/>
          <p:cNvSpPr>
            <a:spLocks/>
          </p:cNvSpPr>
          <p:nvPr/>
        </p:nvSpPr>
        <p:spPr bwMode="auto">
          <a:xfrm>
            <a:off x="7043738" y="5878513"/>
            <a:ext cx="108426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b="1">
                <a:latin typeface="Arial" pitchFamily="34" charset="0"/>
                <a:cs typeface="Arial" pitchFamily="34" charset="0"/>
                <a:sym typeface="Arial" pitchFamily="34" charset="0"/>
              </a:rPr>
              <a:t>Quantity of</a:t>
            </a:r>
            <a:endParaRPr lang="tr-TR"/>
          </a:p>
        </p:txBody>
      </p:sp>
      <p:sp>
        <p:nvSpPr>
          <p:cNvPr id="66576" name="AutoShape 16"/>
          <p:cNvSpPr>
            <a:spLocks/>
          </p:cNvSpPr>
          <p:nvPr/>
        </p:nvSpPr>
        <p:spPr bwMode="auto">
          <a:xfrm>
            <a:off x="7550150" y="6130925"/>
            <a:ext cx="700088"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b="1">
                <a:latin typeface="Arial" pitchFamily="34" charset="0"/>
                <a:cs typeface="Arial" pitchFamily="34" charset="0"/>
                <a:sym typeface="Arial" pitchFamily="34" charset="0"/>
              </a:rPr>
              <a:t>Labour</a:t>
            </a:r>
            <a:endParaRPr lang="tr-TR"/>
          </a:p>
        </p:txBody>
      </p:sp>
      <p:sp>
        <p:nvSpPr>
          <p:cNvPr id="66577" name="AutoShape 17"/>
          <p:cNvSpPr>
            <a:spLocks/>
          </p:cNvSpPr>
          <p:nvPr/>
        </p:nvSpPr>
        <p:spPr bwMode="auto">
          <a:xfrm>
            <a:off x="1187450" y="5884863"/>
            <a:ext cx="127000"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0</a:t>
            </a:r>
            <a:endParaRPr lang="tr-TR"/>
          </a:p>
        </p:txBody>
      </p:sp>
      <p:grpSp>
        <p:nvGrpSpPr>
          <p:cNvPr id="66578" name="Group 18"/>
          <p:cNvGrpSpPr>
            <a:grpSpLocks/>
          </p:cNvGrpSpPr>
          <p:nvPr/>
        </p:nvGrpSpPr>
        <p:grpSpPr bwMode="auto">
          <a:xfrm>
            <a:off x="3581400" y="1905000"/>
            <a:ext cx="2292350" cy="650875"/>
            <a:chOff x="0" y="0"/>
            <a:chExt cx="181" cy="52"/>
          </a:xfrm>
        </p:grpSpPr>
        <p:sp>
          <p:nvSpPr>
            <p:cNvPr id="66579" name="AutoShape 19"/>
            <p:cNvSpPr>
              <a:spLocks/>
            </p:cNvSpPr>
            <p:nvPr/>
          </p:nvSpPr>
          <p:spPr bwMode="auto">
            <a:xfrm>
              <a:off x="0" y="39"/>
              <a:ext cx="181" cy="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16200"/>
                    <a:pt x="21060" y="10800"/>
                    <a:pt x="20699" y="10800"/>
                  </a:cubicBezTo>
                  <a:cubicBezTo>
                    <a:pt x="11519" y="10800"/>
                    <a:pt x="11519" y="10800"/>
                    <a:pt x="11519" y="10800"/>
                  </a:cubicBezTo>
                  <a:cubicBezTo>
                    <a:pt x="11159" y="10800"/>
                    <a:pt x="10800" y="5400"/>
                    <a:pt x="10800" y="0"/>
                  </a:cubicBezTo>
                  <a:cubicBezTo>
                    <a:pt x="10800" y="5400"/>
                    <a:pt x="10439" y="10800"/>
                    <a:pt x="10080" y="10800"/>
                  </a:cubicBezTo>
                  <a:cubicBezTo>
                    <a:pt x="900" y="10800"/>
                    <a:pt x="900" y="10800"/>
                    <a:pt x="900" y="10800"/>
                  </a:cubicBezTo>
                  <a:cubicBezTo>
                    <a:pt x="540" y="10800"/>
                    <a:pt x="0" y="16200"/>
                    <a:pt x="0" y="21600"/>
                  </a:cubicBezTo>
                </a:path>
              </a:pathLst>
            </a:custGeom>
            <a:noFill/>
            <a:ln w="19050" cap="flat" cmpd="sng">
              <a:solidFill>
                <a:srgbClr val="000000"/>
              </a:solidFill>
              <a:prstDash val="solid"/>
              <a:round/>
              <a:headEnd/>
              <a:tailEnd/>
            </a:ln>
            <a:effectLst/>
          </p:spPr>
          <p:txBody>
            <a:bodyPr lIns="0" tIns="0" rIns="0" bIns="0"/>
            <a:lstStyle/>
            <a:p>
              <a:pPr defTabSz="914400"/>
              <a:endParaRPr lang="tr-TR" sz="1800"/>
            </a:p>
          </p:txBody>
        </p:sp>
        <p:sp>
          <p:nvSpPr>
            <p:cNvPr id="66580" name="AutoShape 20"/>
            <p:cNvSpPr>
              <a:spLocks/>
            </p:cNvSpPr>
            <p:nvPr/>
          </p:nvSpPr>
          <p:spPr bwMode="auto">
            <a:xfrm>
              <a:off x="25" y="0"/>
              <a:ext cx="127"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Surplus of labour </a:t>
              </a:r>
              <a:endParaRPr lang="tr-TR"/>
            </a:p>
          </p:txBody>
        </p:sp>
        <p:sp>
          <p:nvSpPr>
            <p:cNvPr id="66581" name="AutoShape 21"/>
            <p:cNvSpPr>
              <a:spLocks/>
            </p:cNvSpPr>
            <p:nvPr/>
          </p:nvSpPr>
          <p:spPr bwMode="auto">
            <a:xfrm>
              <a:off x="141" y="0"/>
              <a:ext cx="20" cy="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  =</a:t>
              </a:r>
              <a:endParaRPr lang="tr-TR"/>
            </a:p>
          </p:txBody>
        </p:sp>
        <p:sp>
          <p:nvSpPr>
            <p:cNvPr id="66582" name="AutoShape 22"/>
            <p:cNvSpPr>
              <a:spLocks/>
            </p:cNvSpPr>
            <p:nvPr/>
          </p:nvSpPr>
          <p:spPr bwMode="auto">
            <a:xfrm>
              <a:off x="38" y="20"/>
              <a:ext cx="110"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Unemployment</a:t>
              </a:r>
              <a:endParaRPr lang="tr-TR"/>
            </a:p>
          </p:txBody>
        </p:sp>
      </p:grpSp>
      <p:grpSp>
        <p:nvGrpSpPr>
          <p:cNvPr id="66583" name="Group 23"/>
          <p:cNvGrpSpPr>
            <a:grpSpLocks/>
          </p:cNvGrpSpPr>
          <p:nvPr/>
        </p:nvGrpSpPr>
        <p:grpSpPr bwMode="auto">
          <a:xfrm>
            <a:off x="2693988" y="1820863"/>
            <a:ext cx="4797425" cy="3219450"/>
            <a:chOff x="0" y="0"/>
            <a:chExt cx="378" cy="254"/>
          </a:xfrm>
        </p:grpSpPr>
        <p:sp>
          <p:nvSpPr>
            <p:cNvPr id="66584" name="Line 24"/>
            <p:cNvSpPr>
              <a:spLocks noChangeShapeType="1"/>
            </p:cNvSpPr>
            <p:nvPr/>
          </p:nvSpPr>
          <p:spPr bwMode="auto">
            <a:xfrm flipV="1">
              <a:off x="0" y="18"/>
              <a:ext cx="318" cy="236"/>
            </a:xfrm>
            <a:prstGeom prst="line">
              <a:avLst/>
            </a:prstGeom>
            <a:noFill/>
            <a:ln w="57150" cap="flat" cmpd="sng">
              <a:solidFill>
                <a:srgbClr val="003F95"/>
              </a:solidFill>
              <a:prstDash val="solid"/>
              <a:round/>
              <a:headEnd/>
              <a:tailEnd/>
            </a:ln>
            <a:effectLst/>
          </p:spPr>
          <p:txBody>
            <a:bodyPr/>
            <a:lstStyle/>
            <a:p>
              <a:endParaRPr lang="tr-TR"/>
            </a:p>
          </p:txBody>
        </p:sp>
        <p:sp>
          <p:nvSpPr>
            <p:cNvPr id="66585" name="AutoShape 25"/>
            <p:cNvSpPr>
              <a:spLocks/>
            </p:cNvSpPr>
            <p:nvPr/>
          </p:nvSpPr>
          <p:spPr bwMode="auto">
            <a:xfrm>
              <a:off x="326" y="0"/>
              <a:ext cx="52"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Labour</a:t>
              </a:r>
              <a:endParaRPr lang="tr-TR"/>
            </a:p>
          </p:txBody>
        </p:sp>
        <p:sp>
          <p:nvSpPr>
            <p:cNvPr id="66586" name="AutoShape 26"/>
            <p:cNvSpPr>
              <a:spLocks/>
            </p:cNvSpPr>
            <p:nvPr/>
          </p:nvSpPr>
          <p:spPr bwMode="auto">
            <a:xfrm>
              <a:off x="323" y="20"/>
              <a:ext cx="49"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supply</a:t>
              </a:r>
              <a:endParaRPr lang="tr-TR"/>
            </a:p>
          </p:txBody>
        </p:sp>
      </p:grpSp>
      <p:grpSp>
        <p:nvGrpSpPr>
          <p:cNvPr id="66587" name="Group 27"/>
          <p:cNvGrpSpPr>
            <a:grpSpLocks/>
          </p:cNvGrpSpPr>
          <p:nvPr/>
        </p:nvGrpSpPr>
        <p:grpSpPr bwMode="auto">
          <a:xfrm>
            <a:off x="2713038" y="2057400"/>
            <a:ext cx="4772025" cy="3241675"/>
            <a:chOff x="0" y="0"/>
            <a:chExt cx="376" cy="256"/>
          </a:xfrm>
        </p:grpSpPr>
        <p:sp>
          <p:nvSpPr>
            <p:cNvPr id="66588" name="Line 28"/>
            <p:cNvSpPr>
              <a:spLocks noChangeShapeType="1"/>
            </p:cNvSpPr>
            <p:nvPr/>
          </p:nvSpPr>
          <p:spPr bwMode="auto">
            <a:xfrm flipH="1" flipV="1">
              <a:off x="0" y="0"/>
              <a:ext cx="318" cy="235"/>
            </a:xfrm>
            <a:prstGeom prst="line">
              <a:avLst/>
            </a:prstGeom>
            <a:noFill/>
            <a:ln w="57150" cap="flat" cmpd="sng">
              <a:solidFill>
                <a:srgbClr val="003F95"/>
              </a:solidFill>
              <a:prstDash val="solid"/>
              <a:round/>
              <a:headEnd/>
              <a:tailEnd/>
            </a:ln>
            <a:effectLst/>
          </p:spPr>
          <p:txBody>
            <a:bodyPr/>
            <a:lstStyle/>
            <a:p>
              <a:endParaRPr lang="tr-TR"/>
            </a:p>
          </p:txBody>
        </p:sp>
        <p:sp>
          <p:nvSpPr>
            <p:cNvPr id="66589" name="AutoShape 29"/>
            <p:cNvSpPr>
              <a:spLocks/>
            </p:cNvSpPr>
            <p:nvPr/>
          </p:nvSpPr>
          <p:spPr bwMode="auto">
            <a:xfrm>
              <a:off x="324" y="216"/>
              <a:ext cx="52" cy="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Labour</a:t>
              </a:r>
              <a:endParaRPr lang="tr-TR"/>
            </a:p>
          </p:txBody>
        </p:sp>
        <p:sp>
          <p:nvSpPr>
            <p:cNvPr id="66590" name="AutoShape 30"/>
            <p:cNvSpPr>
              <a:spLocks/>
            </p:cNvSpPr>
            <p:nvPr/>
          </p:nvSpPr>
          <p:spPr bwMode="auto">
            <a:xfrm>
              <a:off x="316" y="235"/>
              <a:ext cx="60" cy="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demand</a:t>
              </a:r>
              <a:endParaRPr lang="tr-TR"/>
            </a:p>
          </p:txBody>
        </p:sp>
      </p:grpSp>
      <p:sp>
        <p:nvSpPr>
          <p:cNvPr id="66591" name="AutoShape 31"/>
          <p:cNvSpPr>
            <a:spLocks/>
          </p:cNvSpPr>
          <p:nvPr/>
        </p:nvSpPr>
        <p:spPr bwMode="auto">
          <a:xfrm>
            <a:off x="768350" y="1208088"/>
            <a:ext cx="546100"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b="1">
                <a:latin typeface="Arial" pitchFamily="34" charset="0"/>
                <a:cs typeface="Arial" pitchFamily="34" charset="0"/>
                <a:sym typeface="Arial" pitchFamily="34" charset="0"/>
              </a:rPr>
              <a:t>Wage</a:t>
            </a:r>
            <a:endParaRPr lang="tr-TR"/>
          </a:p>
        </p:txBody>
      </p:sp>
      <p:grpSp>
        <p:nvGrpSpPr>
          <p:cNvPr id="66592" name="Group 32"/>
          <p:cNvGrpSpPr>
            <a:grpSpLocks/>
          </p:cNvGrpSpPr>
          <p:nvPr/>
        </p:nvGrpSpPr>
        <p:grpSpPr bwMode="auto">
          <a:xfrm>
            <a:off x="484188" y="2541588"/>
            <a:ext cx="6240462" cy="498475"/>
            <a:chOff x="0" y="0"/>
            <a:chExt cx="492" cy="40"/>
          </a:xfrm>
        </p:grpSpPr>
        <p:sp>
          <p:nvSpPr>
            <p:cNvPr id="66593" name="Line 33"/>
            <p:cNvSpPr>
              <a:spLocks noChangeShapeType="1"/>
            </p:cNvSpPr>
            <p:nvPr/>
          </p:nvSpPr>
          <p:spPr bwMode="auto">
            <a:xfrm>
              <a:off x="68" y="11"/>
              <a:ext cx="424" cy="1"/>
            </a:xfrm>
            <a:prstGeom prst="line">
              <a:avLst/>
            </a:prstGeom>
            <a:noFill/>
            <a:ln w="57150" cap="flat" cmpd="sng">
              <a:solidFill>
                <a:srgbClr val="C74149"/>
              </a:solidFill>
              <a:prstDash val="solid"/>
              <a:round/>
              <a:headEnd/>
              <a:tailEnd/>
            </a:ln>
            <a:effectLst/>
          </p:spPr>
          <p:txBody>
            <a:bodyPr/>
            <a:lstStyle/>
            <a:p>
              <a:endParaRPr lang="tr-TR"/>
            </a:p>
          </p:txBody>
        </p:sp>
        <p:sp>
          <p:nvSpPr>
            <p:cNvPr id="66594" name="AutoShape 34"/>
            <p:cNvSpPr>
              <a:spLocks/>
            </p:cNvSpPr>
            <p:nvPr/>
          </p:nvSpPr>
          <p:spPr bwMode="auto">
            <a:xfrm>
              <a:off x="0" y="0"/>
              <a:ext cx="66"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Minimum</a:t>
              </a:r>
              <a:endParaRPr lang="tr-TR"/>
            </a:p>
          </p:txBody>
        </p:sp>
        <p:sp>
          <p:nvSpPr>
            <p:cNvPr id="66595" name="AutoShape 35"/>
            <p:cNvSpPr>
              <a:spLocks/>
            </p:cNvSpPr>
            <p:nvPr/>
          </p:nvSpPr>
          <p:spPr bwMode="auto">
            <a:xfrm>
              <a:off x="26" y="19"/>
              <a:ext cx="40" cy="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wage</a:t>
              </a:r>
              <a:endParaRPr lang="tr-TR"/>
            </a:p>
          </p:txBody>
        </p:sp>
      </p:grpSp>
      <p:grpSp>
        <p:nvGrpSpPr>
          <p:cNvPr id="66596" name="Group 36"/>
          <p:cNvGrpSpPr>
            <a:grpSpLocks/>
          </p:cNvGrpSpPr>
          <p:nvPr/>
        </p:nvGrpSpPr>
        <p:grpSpPr bwMode="auto">
          <a:xfrm>
            <a:off x="3503613" y="2630488"/>
            <a:ext cx="222250" cy="3521075"/>
            <a:chOff x="0" y="0"/>
            <a:chExt cx="18" cy="278"/>
          </a:xfrm>
        </p:grpSpPr>
        <p:sp>
          <p:nvSpPr>
            <p:cNvPr id="66597" name="Line 37"/>
            <p:cNvSpPr>
              <a:spLocks noChangeShapeType="1"/>
            </p:cNvSpPr>
            <p:nvPr/>
          </p:nvSpPr>
          <p:spPr bwMode="auto">
            <a:xfrm flipV="1">
              <a:off x="5" y="4"/>
              <a:ext cx="1" cy="249"/>
            </a:xfrm>
            <a:prstGeom prst="line">
              <a:avLst/>
            </a:prstGeom>
            <a:noFill/>
            <a:ln w="19050" cap="flat" cmpd="sng">
              <a:solidFill>
                <a:srgbClr val="000000"/>
              </a:solidFill>
              <a:prstDash val="sysDot"/>
              <a:round/>
              <a:headEnd/>
              <a:tailEnd/>
            </a:ln>
            <a:effectLst/>
          </p:spPr>
          <p:txBody>
            <a:bodyPr/>
            <a:lstStyle/>
            <a:p>
              <a:endParaRPr lang="tr-TR"/>
            </a:p>
          </p:txBody>
        </p:sp>
        <p:sp>
          <p:nvSpPr>
            <p:cNvPr id="66598" name="AutoShape 38"/>
            <p:cNvSpPr>
              <a:spLocks/>
            </p:cNvSpPr>
            <p:nvPr/>
          </p:nvSpPr>
          <p:spPr bwMode="auto">
            <a:xfrm>
              <a:off x="0" y="0"/>
              <a:ext cx="12"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lnTo>
                    <a:pt x="0" y="10800"/>
                  </a:lnTo>
                  <a:cubicBezTo>
                    <a:pt x="0" y="4835"/>
                    <a:pt x="4835" y="0"/>
                    <a:pt x="10800" y="0"/>
                  </a:cubicBezTo>
                  <a:cubicBezTo>
                    <a:pt x="16764" y="0"/>
                    <a:pt x="21600" y="4835"/>
                    <a:pt x="21600" y="10800"/>
                  </a:cubicBezTo>
                  <a:cubicBezTo>
                    <a:pt x="21600" y="16764"/>
                    <a:pt x="16764" y="21600"/>
                    <a:pt x="10800" y="21600"/>
                  </a:cubicBezTo>
                  <a:cubicBezTo>
                    <a:pt x="4835" y="21600"/>
                    <a:pt x="0" y="16764"/>
                    <a:pt x="0" y="10800"/>
                  </a:cubicBezTo>
                  <a:close/>
                </a:path>
              </a:pathLst>
            </a:custGeom>
            <a:solidFill>
              <a:srgbClr val="000000"/>
            </a:solidFill>
            <a:ln w="12700" cap="flat" cmpd="sng">
              <a:noFill/>
              <a:prstDash val="solid"/>
              <a:miter lim="0"/>
              <a:headEnd/>
              <a:tailEnd/>
            </a:ln>
            <a:effectLst/>
          </p:spPr>
          <p:txBody>
            <a:bodyPr lIns="0" tIns="0" rIns="0" bIns="0"/>
            <a:lstStyle/>
            <a:p>
              <a:pPr defTabSz="914400"/>
              <a:endParaRPr lang="tr-TR" sz="1800"/>
            </a:p>
          </p:txBody>
        </p:sp>
        <p:sp>
          <p:nvSpPr>
            <p:cNvPr id="66599" name="AutoShape 39"/>
            <p:cNvSpPr>
              <a:spLocks/>
            </p:cNvSpPr>
            <p:nvPr/>
          </p:nvSpPr>
          <p:spPr bwMode="auto">
            <a:xfrm>
              <a:off x="0" y="256"/>
              <a:ext cx="18" cy="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i="1">
                  <a:latin typeface="Arial" pitchFamily="34" charset="0"/>
                  <a:cs typeface="Arial" pitchFamily="34" charset="0"/>
                  <a:sym typeface="Arial" pitchFamily="34" charset="0"/>
                </a:rPr>
                <a:t>L</a:t>
              </a:r>
              <a:r>
                <a:rPr lang="tr-TR" sz="1600" i="1" baseline="-25000">
                  <a:latin typeface="Arial" pitchFamily="34" charset="0"/>
                  <a:cs typeface="Arial" pitchFamily="34" charset="0"/>
                  <a:sym typeface="Arial" pitchFamily="34" charset="0"/>
                </a:rPr>
                <a:t>D</a:t>
              </a:r>
              <a:endParaRPr lang="tr-TR"/>
            </a:p>
          </p:txBody>
        </p:sp>
      </p:grpSp>
      <p:grpSp>
        <p:nvGrpSpPr>
          <p:cNvPr id="66600" name="Group 40"/>
          <p:cNvGrpSpPr>
            <a:grpSpLocks/>
          </p:cNvGrpSpPr>
          <p:nvPr/>
        </p:nvGrpSpPr>
        <p:grpSpPr bwMode="auto">
          <a:xfrm>
            <a:off x="5783263" y="2630488"/>
            <a:ext cx="215900" cy="3521075"/>
            <a:chOff x="0" y="0"/>
            <a:chExt cx="18" cy="278"/>
          </a:xfrm>
        </p:grpSpPr>
        <p:sp>
          <p:nvSpPr>
            <p:cNvPr id="66601" name="Line 41"/>
            <p:cNvSpPr>
              <a:spLocks noChangeShapeType="1"/>
            </p:cNvSpPr>
            <p:nvPr/>
          </p:nvSpPr>
          <p:spPr bwMode="auto">
            <a:xfrm flipV="1">
              <a:off x="6" y="4"/>
              <a:ext cx="1" cy="249"/>
            </a:xfrm>
            <a:prstGeom prst="line">
              <a:avLst/>
            </a:prstGeom>
            <a:noFill/>
            <a:ln w="19050" cap="flat" cmpd="sng">
              <a:solidFill>
                <a:srgbClr val="000000"/>
              </a:solidFill>
              <a:prstDash val="sysDot"/>
              <a:round/>
              <a:headEnd/>
              <a:tailEnd/>
            </a:ln>
            <a:effectLst/>
          </p:spPr>
          <p:txBody>
            <a:bodyPr/>
            <a:lstStyle/>
            <a:p>
              <a:endParaRPr lang="tr-TR"/>
            </a:p>
          </p:txBody>
        </p:sp>
        <p:sp>
          <p:nvSpPr>
            <p:cNvPr id="66602" name="AutoShape 42"/>
            <p:cNvSpPr>
              <a:spLocks/>
            </p:cNvSpPr>
            <p:nvPr/>
          </p:nvSpPr>
          <p:spPr bwMode="auto">
            <a:xfrm>
              <a:off x="2" y="0"/>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lnTo>
                    <a:pt x="0" y="10800"/>
                  </a:lnTo>
                  <a:cubicBezTo>
                    <a:pt x="0" y="4835"/>
                    <a:pt x="4835" y="0"/>
                    <a:pt x="10800" y="0"/>
                  </a:cubicBezTo>
                  <a:cubicBezTo>
                    <a:pt x="16764" y="0"/>
                    <a:pt x="21600" y="4835"/>
                    <a:pt x="21600" y="10800"/>
                  </a:cubicBezTo>
                  <a:cubicBezTo>
                    <a:pt x="21600" y="16764"/>
                    <a:pt x="16764" y="21600"/>
                    <a:pt x="10800" y="21600"/>
                  </a:cubicBezTo>
                  <a:cubicBezTo>
                    <a:pt x="4835" y="21600"/>
                    <a:pt x="0" y="16764"/>
                    <a:pt x="0" y="10800"/>
                  </a:cubicBezTo>
                  <a:close/>
                </a:path>
              </a:pathLst>
            </a:custGeom>
            <a:solidFill>
              <a:srgbClr val="000000"/>
            </a:solidFill>
            <a:ln w="12700" cap="flat" cmpd="sng">
              <a:noFill/>
              <a:prstDash val="solid"/>
              <a:miter lim="0"/>
              <a:headEnd/>
              <a:tailEnd/>
            </a:ln>
            <a:effectLst/>
          </p:spPr>
          <p:txBody>
            <a:bodyPr lIns="0" tIns="0" rIns="0" bIns="0"/>
            <a:lstStyle/>
            <a:p>
              <a:pPr defTabSz="914400"/>
              <a:endParaRPr lang="tr-TR" sz="1800"/>
            </a:p>
          </p:txBody>
        </p:sp>
        <p:sp>
          <p:nvSpPr>
            <p:cNvPr id="66603" name="AutoShape 43"/>
            <p:cNvSpPr>
              <a:spLocks/>
            </p:cNvSpPr>
            <p:nvPr/>
          </p:nvSpPr>
          <p:spPr bwMode="auto">
            <a:xfrm>
              <a:off x="0" y="256"/>
              <a:ext cx="18" cy="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i="1">
                  <a:latin typeface="Arial" pitchFamily="34" charset="0"/>
                  <a:cs typeface="Arial" pitchFamily="34" charset="0"/>
                  <a:sym typeface="Arial" pitchFamily="34" charset="0"/>
                </a:rPr>
                <a:t>L</a:t>
              </a:r>
              <a:r>
                <a:rPr lang="tr-TR" sz="1600" i="1" baseline="-25000">
                  <a:latin typeface="Arial" pitchFamily="34" charset="0"/>
                  <a:cs typeface="Arial" pitchFamily="34" charset="0"/>
                  <a:sym typeface="Arial" pitchFamily="34" charset="0"/>
                </a:rPr>
                <a:t>S</a:t>
              </a:r>
              <a:endParaRPr lang="tr-TR"/>
            </a:p>
          </p:txBody>
        </p:sp>
      </p:grpSp>
      <p:grpSp>
        <p:nvGrpSpPr>
          <p:cNvPr id="66604" name="Group 44"/>
          <p:cNvGrpSpPr>
            <a:grpSpLocks/>
          </p:cNvGrpSpPr>
          <p:nvPr/>
        </p:nvGrpSpPr>
        <p:grpSpPr bwMode="auto">
          <a:xfrm>
            <a:off x="1014413" y="3422650"/>
            <a:ext cx="3844925" cy="2728913"/>
            <a:chOff x="0" y="0"/>
            <a:chExt cx="303" cy="215"/>
          </a:xfrm>
        </p:grpSpPr>
        <p:sp>
          <p:nvSpPr>
            <p:cNvPr id="66605" name="AutoShape 45"/>
            <p:cNvSpPr>
              <a:spLocks/>
            </p:cNvSpPr>
            <p:nvPr/>
          </p:nvSpPr>
          <p:spPr bwMode="auto">
            <a:xfrm>
              <a:off x="0" y="0"/>
              <a:ext cx="24" cy="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i="1">
                  <a:latin typeface="Arial" pitchFamily="34" charset="0"/>
                  <a:cs typeface="Arial" pitchFamily="34" charset="0"/>
                  <a:sym typeface="Arial" pitchFamily="34" charset="0"/>
                </a:rPr>
                <a:t>W</a:t>
              </a:r>
              <a:r>
                <a:rPr lang="tr-TR" sz="1600" i="1" baseline="-25000">
                  <a:latin typeface="Arial" pitchFamily="34" charset="0"/>
                  <a:cs typeface="Arial" pitchFamily="34" charset="0"/>
                  <a:sym typeface="Arial" pitchFamily="34" charset="0"/>
                </a:rPr>
                <a:t>E</a:t>
              </a:r>
              <a:endParaRPr lang="tr-TR"/>
            </a:p>
          </p:txBody>
        </p:sp>
        <p:grpSp>
          <p:nvGrpSpPr>
            <p:cNvPr id="66606" name="Group 46"/>
            <p:cNvGrpSpPr>
              <a:grpSpLocks/>
            </p:cNvGrpSpPr>
            <p:nvPr/>
          </p:nvGrpSpPr>
          <p:grpSpPr bwMode="auto">
            <a:xfrm>
              <a:off x="27" y="4"/>
              <a:ext cx="276" cy="211"/>
              <a:chOff x="0" y="0"/>
              <a:chExt cx="276" cy="211"/>
            </a:xfrm>
          </p:grpSpPr>
          <p:sp>
            <p:nvSpPr>
              <p:cNvPr id="66607" name="AutoShape 47"/>
              <p:cNvSpPr>
                <a:spLocks/>
              </p:cNvSpPr>
              <p:nvPr/>
            </p:nvSpPr>
            <p:spPr bwMode="auto">
              <a:xfrm>
                <a:off x="0" y="4"/>
                <a:ext cx="265" cy="1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21600" y="0"/>
                    </a:lnTo>
                    <a:lnTo>
                      <a:pt x="0" y="0"/>
                    </a:lnTo>
                  </a:path>
                </a:pathLst>
              </a:custGeom>
              <a:noFill/>
              <a:ln w="19050" cap="flat" cmpd="sng">
                <a:solidFill>
                  <a:srgbClr val="000000"/>
                </a:solidFill>
                <a:prstDash val="sysDot"/>
                <a:round/>
                <a:headEnd/>
                <a:tailEnd/>
              </a:ln>
              <a:effectLst/>
            </p:spPr>
            <p:txBody>
              <a:bodyPr lIns="0" tIns="0" rIns="0" bIns="0"/>
              <a:lstStyle/>
              <a:p>
                <a:pPr defTabSz="914400"/>
                <a:endParaRPr lang="tr-TR" sz="1800"/>
              </a:p>
            </p:txBody>
          </p:sp>
          <p:sp>
            <p:nvSpPr>
              <p:cNvPr id="66608" name="AutoShape 48"/>
              <p:cNvSpPr>
                <a:spLocks/>
              </p:cNvSpPr>
              <p:nvPr/>
            </p:nvSpPr>
            <p:spPr bwMode="auto">
              <a:xfrm>
                <a:off x="260" y="0"/>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lnTo>
                      <a:pt x="0" y="10800"/>
                    </a:lnTo>
                    <a:cubicBezTo>
                      <a:pt x="0" y="4835"/>
                      <a:pt x="4835" y="0"/>
                      <a:pt x="10800" y="0"/>
                    </a:cubicBezTo>
                    <a:cubicBezTo>
                      <a:pt x="16764" y="0"/>
                      <a:pt x="21600" y="4835"/>
                      <a:pt x="21600" y="10800"/>
                    </a:cubicBezTo>
                    <a:cubicBezTo>
                      <a:pt x="21600" y="16764"/>
                      <a:pt x="16764" y="21600"/>
                      <a:pt x="10800" y="21600"/>
                    </a:cubicBezTo>
                    <a:cubicBezTo>
                      <a:pt x="4835" y="21600"/>
                      <a:pt x="0" y="16764"/>
                      <a:pt x="0" y="10800"/>
                    </a:cubicBezTo>
                    <a:close/>
                  </a:path>
                </a:pathLst>
              </a:custGeom>
              <a:solidFill>
                <a:srgbClr val="000000"/>
              </a:solidFill>
              <a:ln w="12700" cap="flat" cmpd="sng">
                <a:noFill/>
                <a:prstDash val="solid"/>
                <a:miter lim="0"/>
                <a:headEnd/>
                <a:tailEnd/>
              </a:ln>
              <a:effectLst/>
            </p:spPr>
            <p:txBody>
              <a:bodyPr lIns="0" tIns="0" rIns="0" bIns="0"/>
              <a:lstStyle/>
              <a:p>
                <a:pPr defTabSz="914400"/>
                <a:endParaRPr lang="tr-TR" sz="1800"/>
              </a:p>
            </p:txBody>
          </p:sp>
          <p:sp>
            <p:nvSpPr>
              <p:cNvPr id="66609" name="AutoShape 49"/>
              <p:cNvSpPr>
                <a:spLocks/>
              </p:cNvSpPr>
              <p:nvPr/>
            </p:nvSpPr>
            <p:spPr bwMode="auto">
              <a:xfrm>
                <a:off x="258" y="189"/>
                <a:ext cx="18" cy="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i="1">
                    <a:latin typeface="Arial" pitchFamily="34" charset="0"/>
                    <a:cs typeface="Arial" pitchFamily="34" charset="0"/>
                    <a:sym typeface="Arial" pitchFamily="34" charset="0"/>
                  </a:rPr>
                  <a:t>L</a:t>
                </a:r>
                <a:r>
                  <a:rPr lang="tr-TR" sz="1600" i="1" baseline="-25000">
                    <a:latin typeface="Arial" pitchFamily="34" charset="0"/>
                    <a:cs typeface="Arial" pitchFamily="34" charset="0"/>
                    <a:sym typeface="Arial" pitchFamily="34" charset="0"/>
                  </a:rPr>
                  <a:t>E</a:t>
                </a:r>
                <a:endParaRPr lang="tr-TR"/>
              </a:p>
            </p:txBody>
          </p:sp>
        </p:grpSp>
      </p:grpSp>
      <p:sp>
        <p:nvSpPr>
          <p:cNvPr id="66610" name="AutoShape 50"/>
          <p:cNvSpPr>
            <a:spLocks/>
          </p:cNvSpPr>
          <p:nvPr/>
        </p:nvSpPr>
        <p:spPr bwMode="auto">
          <a:xfrm>
            <a:off x="1358900" y="1233488"/>
            <a:ext cx="6740525" cy="461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21600"/>
                </a:lnTo>
                <a:lnTo>
                  <a:pt x="21600" y="21600"/>
                </a:lnTo>
              </a:path>
            </a:pathLst>
          </a:custGeom>
          <a:noFill/>
          <a:ln w="19050" cap="flat" cmpd="sng">
            <a:solidFill>
              <a:srgbClr val="000000"/>
            </a:solidFill>
            <a:prstDash val="solid"/>
            <a:round/>
            <a:headEnd/>
            <a:tailEnd/>
          </a:ln>
          <a:effectLst/>
        </p:spPr>
        <p:txBody>
          <a:bodyPr lIns="0" tIns="0" rIns="0" bIns="0"/>
          <a:lstStyle/>
          <a:p>
            <a:pPr defTabSz="914400"/>
            <a:endParaRPr lang="tr-TR" sz="1800"/>
          </a:p>
        </p:txBody>
      </p:sp>
    </p:spTree>
    <p:extLst>
      <p:ext uri="{BB962C8B-B14F-4D97-AF65-F5344CB8AC3E}">
        <p14:creationId xmlns:p14="http://schemas.microsoft.com/office/powerpoint/2010/main" val="27417876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66583"/>
                                        </p:tgtEl>
                                        <p:attrNameLst>
                                          <p:attrName>style.visibility</p:attrName>
                                        </p:attrNameLst>
                                      </p:cBhvr>
                                      <p:to>
                                        <p:strVal val="visible"/>
                                      </p:to>
                                    </p:set>
                                    <p:animEffect transition="in" filter="strips(upRight)">
                                      <p:cBhvr>
                                        <p:cTn id="7" dur="500"/>
                                        <p:tgtEl>
                                          <p:spTgt spid="6658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6587"/>
                                        </p:tgtEl>
                                        <p:attrNameLst>
                                          <p:attrName>style.visibility</p:attrName>
                                        </p:attrNameLst>
                                      </p:cBhvr>
                                      <p:to>
                                        <p:strVal val="visible"/>
                                      </p:to>
                                    </p:set>
                                    <p:animEffect transition="in" filter="strips(downRight)">
                                      <p:cBhvr>
                                        <p:cTn id="12" dur="500"/>
                                        <p:tgtEl>
                                          <p:spTgt spid="6658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66604"/>
                                        </p:tgtEl>
                                        <p:attrNameLst>
                                          <p:attrName>style.visibility</p:attrName>
                                        </p:attrNameLst>
                                      </p:cBhvr>
                                      <p:to>
                                        <p:strVal val="visible"/>
                                      </p:to>
                                    </p:set>
                                    <p:animEffect transition="in" filter="strips(upRight)">
                                      <p:cBhvr>
                                        <p:cTn id="17" dur="500"/>
                                        <p:tgtEl>
                                          <p:spTgt spid="666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592"/>
                                        </p:tgtEl>
                                        <p:attrNameLst>
                                          <p:attrName>style.visibility</p:attrName>
                                        </p:attrNameLst>
                                      </p:cBhvr>
                                      <p:to>
                                        <p:strVal val="visible"/>
                                      </p:to>
                                    </p:set>
                                    <p:animEffect transition="in" filter="wipe(left)">
                                      <p:cBhvr>
                                        <p:cTn id="22" dur="500"/>
                                        <p:tgtEl>
                                          <p:spTgt spid="665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6596"/>
                                        </p:tgtEl>
                                        <p:attrNameLst>
                                          <p:attrName>style.visibility</p:attrName>
                                        </p:attrNameLst>
                                      </p:cBhvr>
                                      <p:to>
                                        <p:strVal val="visible"/>
                                      </p:to>
                                    </p:set>
                                    <p:animEffect transition="in" filter="wipe(down)">
                                      <p:cBhvr>
                                        <p:cTn id="27" dur="500"/>
                                        <p:tgtEl>
                                          <p:spTgt spid="665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6600"/>
                                        </p:tgtEl>
                                        <p:attrNameLst>
                                          <p:attrName>style.visibility</p:attrName>
                                        </p:attrNameLst>
                                      </p:cBhvr>
                                      <p:to>
                                        <p:strVal val="visible"/>
                                      </p:to>
                                    </p:set>
                                    <p:animEffect transition="in" filter="wipe(down)">
                                      <p:cBhvr>
                                        <p:cTn id="32" dur="500"/>
                                        <p:tgtEl>
                                          <p:spTgt spid="666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6578"/>
                                        </p:tgtEl>
                                        <p:attrNameLst>
                                          <p:attrName>style.visibility</p:attrName>
                                        </p:attrNameLst>
                                      </p:cBhvr>
                                      <p:to>
                                        <p:strVal val="visible"/>
                                      </p:to>
                                    </p:set>
                                    <p:animEffect transition="in" filter="wipe(down)">
                                      <p:cBhvr>
                                        <p:cTn id="37" dur="500"/>
                                        <p:tgtEl>
                                          <p:spTgt spid="66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xfrm>
            <a:off x="457200" y="274638"/>
            <a:ext cx="8229600" cy="1143000"/>
          </a:xfrm>
        </p:spPr>
        <p:txBody>
          <a:bodyPr/>
          <a:lstStyle/>
          <a:p>
            <a:pPr algn="ctr" defTabSz="914400"/>
            <a:endParaRPr lang="tr-TR" sz="4400"/>
          </a:p>
        </p:txBody>
      </p:sp>
      <p:sp>
        <p:nvSpPr>
          <p:cNvPr id="73730" name="Rectangle 2"/>
          <p:cNvSpPr>
            <a:spLocks noGrp="1"/>
          </p:cNvSpPr>
          <p:nvPr>
            <p:ph type="body" idx="1"/>
          </p:nvPr>
        </p:nvSpPr>
        <p:spPr bwMode="auto">
          <a:xfrm>
            <a:off x="457200" y="15986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600"/>
              </a:spcBef>
              <a:buFont typeface="ArialMT" charset="0"/>
              <a:buNone/>
            </a:pPr>
            <a:r>
              <a:rPr lang="tr-TR" sz="2800" b="0"/>
              <a:t>Does min wage cause unemployment? Survey results.</a:t>
            </a:r>
            <a:endParaRPr lang="tr-TR"/>
          </a:p>
        </p:txBody>
      </p:sp>
    </p:spTree>
    <p:extLst>
      <p:ext uri="{BB962C8B-B14F-4D97-AF65-F5344CB8AC3E}">
        <p14:creationId xmlns:p14="http://schemas.microsoft.com/office/powerpoint/2010/main" val="99037080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a:xfrm>
            <a:off x="457200" y="274638"/>
            <a:ext cx="8229600" cy="1143000"/>
          </a:xfrm>
        </p:spPr>
        <p:txBody>
          <a:bodyPr/>
          <a:lstStyle/>
          <a:p>
            <a:pPr algn="ctr" defTabSz="914400"/>
            <a:endParaRPr lang="tr-TR" sz="4400"/>
          </a:p>
        </p:txBody>
      </p:sp>
      <p:sp>
        <p:nvSpPr>
          <p:cNvPr id="74754" name="Rectangle 2"/>
          <p:cNvSpPr>
            <a:spLocks noGrp="1"/>
          </p:cNvSpPr>
          <p:nvPr>
            <p:ph type="body" idx="1"/>
          </p:nvPr>
        </p:nvSpPr>
        <p:spPr bwMode="auto">
          <a:xfrm>
            <a:off x="457200" y="15986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Font typeface="ArialMT" charset="0"/>
              <a:buNone/>
            </a:pPr>
            <a:r>
              <a:rPr lang="tr-TR" sz="2400" b="0"/>
              <a:t>Does minimum wage laws cause unemployment? </a:t>
            </a:r>
          </a:p>
          <a:p>
            <a:pPr algn="l">
              <a:spcBef>
                <a:spcPts val="500"/>
              </a:spcBef>
              <a:buFont typeface="ArialMT" charset="0"/>
              <a:buNone/>
            </a:pPr>
            <a:r>
              <a:rPr lang="tr-TR" sz="2400" b="0"/>
              <a:t>Survey results from 44 US economists </a:t>
            </a:r>
            <a:endParaRPr lang="tr-TR"/>
          </a:p>
        </p:txBody>
      </p:sp>
    </p:spTree>
    <p:extLst>
      <p:ext uri="{BB962C8B-B14F-4D97-AF65-F5344CB8AC3E}">
        <p14:creationId xmlns:p14="http://schemas.microsoft.com/office/powerpoint/2010/main" val="346572073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ChangeArrowheads="1"/>
          </p:cNvSpPr>
          <p:nvPr>
            <p:ph type="title"/>
          </p:nvPr>
        </p:nvSpPr>
        <p:spPr>
          <a:xfrm>
            <a:off x="457200" y="274638"/>
            <a:ext cx="8229600" cy="1143000"/>
          </a:xfrm>
        </p:spPr>
        <p:txBody>
          <a:bodyPr/>
          <a:lstStyle/>
          <a:p>
            <a:pPr algn="ctr" defTabSz="914400"/>
            <a:r>
              <a:rPr lang="tr-TR" sz="2000">
                <a:hlinkClick r:id="rId2"/>
              </a:rPr>
              <a:t>http://www.igmchicago.org/igm-economic-experts-panel/poll-results?SurveyID=SV_br0IEq5a9E77NMV</a:t>
            </a:r>
            <a:r>
              <a:rPr lang="tr-TR" sz="2000"/>
              <a:t> </a:t>
            </a:r>
            <a:endParaRPr lang="tr-TR"/>
          </a:p>
        </p:txBody>
      </p:sp>
      <p:sp>
        <p:nvSpPr>
          <p:cNvPr id="75778" name="Rectangle 2"/>
          <p:cNvSpPr>
            <a:spLocks noGrp="1"/>
          </p:cNvSpPr>
          <p:nvPr>
            <p:ph type="body" idx="1"/>
          </p:nvPr>
        </p:nvSpPr>
        <p:spPr bwMode="auto">
          <a:xfrm>
            <a:off x="457200" y="15986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marL="342900" indent="-342900" algn="l">
              <a:spcBef>
                <a:spcPts val="700"/>
              </a:spcBef>
              <a:buFont typeface="ArialMT" charset="0"/>
              <a:buChar char="•"/>
            </a:pPr>
            <a:endParaRPr lang="tr-TR" sz="3200" b="0"/>
          </a:p>
        </p:txBody>
      </p:sp>
      <p:pic>
        <p:nvPicPr>
          <p:cNvPr id="75779" name="Picture 3" descr="image19.png"/>
          <p:cNvPicPr>
            <a:picLocks noChangeAspect="1"/>
          </p:cNvPicPr>
          <p:nvPr/>
        </p:nvPicPr>
        <p:blipFill>
          <a:blip r:embed="rId3"/>
          <a:srcRect/>
          <a:stretch>
            <a:fillRect/>
          </a:stretch>
        </p:blipFill>
        <p:spPr bwMode="auto">
          <a:xfrm>
            <a:off x="284163" y="1268413"/>
            <a:ext cx="8721725" cy="4751387"/>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312934942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body" idx="1"/>
          </p:nvPr>
        </p:nvSpPr>
        <p:spPr bwMode="auto">
          <a:xfrm>
            <a:off x="457200" y="15986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marL="342900" indent="-342900" algn="l">
              <a:spcBef>
                <a:spcPts val="700"/>
              </a:spcBef>
              <a:buFont typeface="ArialMT" charset="0"/>
              <a:buChar char="•"/>
            </a:pPr>
            <a:endParaRPr lang="tr-TR" sz="3200" b="0"/>
          </a:p>
        </p:txBody>
      </p:sp>
      <p:pic>
        <p:nvPicPr>
          <p:cNvPr id="76803" name="Picture 3" descr="image20.png"/>
          <p:cNvPicPr>
            <a:picLocks noChangeAspect="1"/>
          </p:cNvPicPr>
          <p:nvPr/>
        </p:nvPicPr>
        <p:blipFill>
          <a:blip r:embed="rId2"/>
          <a:srcRect/>
          <a:stretch>
            <a:fillRect/>
          </a:stretch>
        </p:blipFill>
        <p:spPr bwMode="auto">
          <a:xfrm>
            <a:off x="106363" y="914400"/>
            <a:ext cx="8874125" cy="5322888"/>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159097059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xfrm>
            <a:off x="446088" y="274638"/>
            <a:ext cx="8158162" cy="488950"/>
          </a:xfrm>
        </p:spPr>
        <p:txBody>
          <a:bodyPr>
            <a:normAutofit fontScale="90000"/>
          </a:bodyPr>
          <a:lstStyle/>
          <a:p>
            <a:pPr algn="ctr" defTabSz="914400"/>
            <a:r>
              <a:rPr lang="tr-TR" sz="2600"/>
              <a:t>The panel:</a:t>
            </a:r>
            <a:endParaRPr lang="tr-TR"/>
          </a:p>
        </p:txBody>
      </p:sp>
      <p:pic>
        <p:nvPicPr>
          <p:cNvPr id="77826" name="Picture 2" descr="image21.png"/>
          <p:cNvPicPr>
            <a:picLocks noChangeAspect="1"/>
          </p:cNvPicPr>
          <p:nvPr/>
        </p:nvPicPr>
        <p:blipFill>
          <a:blip r:embed="rId2"/>
          <a:srcRect/>
          <a:stretch>
            <a:fillRect/>
          </a:stretch>
        </p:blipFill>
        <p:spPr bwMode="auto">
          <a:xfrm>
            <a:off x="4784725" y="1171575"/>
            <a:ext cx="2028825" cy="4514850"/>
          </a:xfrm>
          <a:prstGeom prst="rect">
            <a:avLst/>
          </a:prstGeom>
          <a:noFill/>
          <a:ln w="12700" cap="flat" cmpd="sng">
            <a:noFill/>
            <a:prstDash val="solid"/>
            <a:miter lim="0"/>
            <a:headEnd type="none" w="med" len="med"/>
            <a:tailEnd type="none" w="med" len="med"/>
          </a:ln>
          <a:effectLst/>
        </p:spPr>
      </p:pic>
      <p:pic>
        <p:nvPicPr>
          <p:cNvPr id="77827" name="Picture 3" descr="image22.png"/>
          <p:cNvPicPr>
            <a:picLocks noChangeAspect="1"/>
          </p:cNvPicPr>
          <p:nvPr/>
        </p:nvPicPr>
        <p:blipFill>
          <a:blip r:embed="rId3"/>
          <a:srcRect/>
          <a:stretch>
            <a:fillRect/>
          </a:stretch>
        </p:blipFill>
        <p:spPr bwMode="auto">
          <a:xfrm>
            <a:off x="179388" y="1181100"/>
            <a:ext cx="1962150" cy="4495800"/>
          </a:xfrm>
          <a:prstGeom prst="rect">
            <a:avLst/>
          </a:prstGeom>
          <a:noFill/>
          <a:ln w="12700" cap="flat" cmpd="sng">
            <a:noFill/>
            <a:prstDash val="solid"/>
            <a:miter lim="0"/>
            <a:headEnd type="none" w="med" len="med"/>
            <a:tailEnd type="none" w="med" len="med"/>
          </a:ln>
          <a:effectLst/>
        </p:spPr>
      </p:pic>
      <p:pic>
        <p:nvPicPr>
          <p:cNvPr id="77828" name="Picture 4" descr="image23.png"/>
          <p:cNvPicPr>
            <a:picLocks noChangeAspect="1"/>
          </p:cNvPicPr>
          <p:nvPr/>
        </p:nvPicPr>
        <p:blipFill>
          <a:blip r:embed="rId4"/>
          <a:srcRect/>
          <a:stretch>
            <a:fillRect/>
          </a:stretch>
        </p:blipFill>
        <p:spPr bwMode="auto">
          <a:xfrm>
            <a:off x="2482850" y="1190625"/>
            <a:ext cx="1952625" cy="4476750"/>
          </a:xfrm>
          <a:prstGeom prst="rect">
            <a:avLst/>
          </a:prstGeom>
          <a:noFill/>
          <a:ln w="12700" cap="flat" cmpd="sng">
            <a:noFill/>
            <a:prstDash val="solid"/>
            <a:miter lim="0"/>
            <a:headEnd type="none" w="med" len="med"/>
            <a:tailEnd type="none" w="med" len="med"/>
          </a:ln>
          <a:effectLst/>
        </p:spPr>
      </p:pic>
      <p:pic>
        <p:nvPicPr>
          <p:cNvPr id="77829" name="Picture 5" descr="image24.png"/>
          <p:cNvPicPr>
            <a:picLocks noChangeAspect="1"/>
          </p:cNvPicPr>
          <p:nvPr/>
        </p:nvPicPr>
        <p:blipFill>
          <a:blip r:embed="rId5"/>
          <a:srcRect/>
          <a:stretch>
            <a:fillRect/>
          </a:stretch>
        </p:blipFill>
        <p:spPr bwMode="auto">
          <a:xfrm>
            <a:off x="7202488" y="1204913"/>
            <a:ext cx="1905000" cy="4448175"/>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177124877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image25.png"/>
          <p:cNvPicPr>
            <a:picLocks noChangeAspect="1"/>
          </p:cNvPicPr>
          <p:nvPr/>
        </p:nvPicPr>
        <p:blipFill>
          <a:blip r:embed="rId2"/>
          <a:srcRect/>
          <a:stretch>
            <a:fillRect/>
          </a:stretch>
        </p:blipFill>
        <p:spPr bwMode="auto">
          <a:xfrm>
            <a:off x="250825" y="800100"/>
            <a:ext cx="2057400" cy="5257800"/>
          </a:xfrm>
          <a:prstGeom prst="rect">
            <a:avLst/>
          </a:prstGeom>
          <a:noFill/>
          <a:ln w="12700" cap="flat" cmpd="sng">
            <a:noFill/>
            <a:prstDash val="solid"/>
            <a:miter lim="0"/>
            <a:headEnd type="none" w="med" len="med"/>
            <a:tailEnd type="none" w="med" len="med"/>
          </a:ln>
          <a:effectLst/>
        </p:spPr>
      </p:pic>
      <p:pic>
        <p:nvPicPr>
          <p:cNvPr id="78851" name="Picture 3" descr="image26.png"/>
          <p:cNvPicPr>
            <a:picLocks noChangeAspect="1"/>
          </p:cNvPicPr>
          <p:nvPr/>
        </p:nvPicPr>
        <p:blipFill>
          <a:blip r:embed="rId3"/>
          <a:srcRect/>
          <a:stretch>
            <a:fillRect/>
          </a:stretch>
        </p:blipFill>
        <p:spPr bwMode="auto">
          <a:xfrm>
            <a:off x="2728913" y="1219200"/>
            <a:ext cx="1914525" cy="4419600"/>
          </a:xfrm>
          <a:prstGeom prst="rect">
            <a:avLst/>
          </a:prstGeom>
          <a:noFill/>
          <a:ln w="12700" cap="flat" cmpd="sng">
            <a:noFill/>
            <a:prstDash val="solid"/>
            <a:miter lim="0"/>
            <a:headEnd type="none" w="med" len="med"/>
            <a:tailEnd type="none" w="med" len="med"/>
          </a:ln>
          <a:effectLst/>
        </p:spPr>
      </p:pic>
      <p:pic>
        <p:nvPicPr>
          <p:cNvPr id="78852" name="Picture 4" descr="image27.png"/>
          <p:cNvPicPr>
            <a:picLocks noChangeAspect="1"/>
          </p:cNvPicPr>
          <p:nvPr/>
        </p:nvPicPr>
        <p:blipFill>
          <a:blip r:embed="rId4"/>
          <a:srcRect/>
          <a:stretch>
            <a:fillRect/>
          </a:stretch>
        </p:blipFill>
        <p:spPr bwMode="auto">
          <a:xfrm>
            <a:off x="7091363" y="3644900"/>
            <a:ext cx="1990725" cy="2600325"/>
          </a:xfrm>
          <a:prstGeom prst="rect">
            <a:avLst/>
          </a:prstGeom>
          <a:noFill/>
          <a:ln w="12700" cap="flat" cmpd="sng">
            <a:noFill/>
            <a:prstDash val="solid"/>
            <a:miter lim="0"/>
            <a:headEnd type="none" w="med" len="med"/>
            <a:tailEnd type="none" w="med" len="med"/>
          </a:ln>
          <a:effectLst/>
        </p:spPr>
      </p:pic>
      <p:pic>
        <p:nvPicPr>
          <p:cNvPr id="78853" name="Picture 5" descr="image28.png"/>
          <p:cNvPicPr>
            <a:picLocks noChangeAspect="1"/>
          </p:cNvPicPr>
          <p:nvPr/>
        </p:nvPicPr>
        <p:blipFill>
          <a:blip r:embed="rId5"/>
          <a:srcRect/>
          <a:stretch>
            <a:fillRect/>
          </a:stretch>
        </p:blipFill>
        <p:spPr bwMode="auto">
          <a:xfrm>
            <a:off x="5219700" y="1209675"/>
            <a:ext cx="1714500" cy="4438650"/>
          </a:xfrm>
          <a:prstGeom prst="rect">
            <a:avLst/>
          </a:prstGeom>
          <a:noFill/>
          <a:ln w="12700" cap="flat" cmpd="sng">
            <a:noFill/>
            <a:prstDash val="solid"/>
            <a:miter lim="0"/>
            <a:headEnd type="none" w="med" len="med"/>
            <a:tailEnd type="none" w="med" len="med"/>
          </a:ln>
          <a:effectLst/>
        </p:spPr>
      </p:pic>
      <p:sp>
        <p:nvSpPr>
          <p:cNvPr id="78854" name="AutoShape 6"/>
          <p:cNvSpPr>
            <a:spLocks/>
          </p:cNvSpPr>
          <p:nvPr/>
        </p:nvSpPr>
        <p:spPr bwMode="auto">
          <a:xfrm>
            <a:off x="2338388" y="836613"/>
            <a:ext cx="649287" cy="287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25400" cap="flat" cmpd="sng">
            <a:solidFill>
              <a:srgbClr val="FFFFFF"/>
            </a:solidFill>
            <a:prstDash val="solid"/>
            <a:round/>
            <a:headEnd/>
            <a:tailEnd/>
          </a:ln>
          <a:effectLst/>
        </p:spPr>
        <p:txBody>
          <a:bodyPr lIns="0" tIns="0" rIns="0" bIns="0" anchor="ctr"/>
          <a:lstStyle/>
          <a:p>
            <a:pPr algn="ctr" defTabSz="914400"/>
            <a:endParaRPr lang="tr-TR" sz="1800">
              <a:solidFill>
                <a:srgbClr val="FFFFFF"/>
              </a:solidFill>
            </a:endParaRPr>
          </a:p>
        </p:txBody>
      </p:sp>
    </p:spTree>
    <p:extLst>
      <p:ext uri="{BB962C8B-B14F-4D97-AF65-F5344CB8AC3E}">
        <p14:creationId xmlns:p14="http://schemas.microsoft.com/office/powerpoint/2010/main" val="246110205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ANNUAL EMPLOYMENT GROWTH RATE, MINIMUM WAGE STATES VERSUS NON–MINIMUM WAGE STATES</a:t>
            </a:r>
            <a:endParaRPr lang="tr-TR" sz="2400" dirty="0"/>
          </a:p>
        </p:txBody>
      </p:sp>
      <p:pic>
        <p:nvPicPr>
          <p:cNvPr id="81922" name="Picture 2"/>
          <p:cNvPicPr>
            <a:picLocks noChangeAspect="1"/>
          </p:cNvPicPr>
          <p:nvPr/>
        </p:nvPicPr>
        <p:blipFill>
          <a:blip r:embed="rId2"/>
          <a:srcRect/>
          <a:stretch>
            <a:fillRect/>
          </a:stretch>
        </p:blipFill>
        <p:spPr bwMode="auto">
          <a:xfrm>
            <a:off x="1704975" y="1481138"/>
            <a:ext cx="5734050" cy="3895725"/>
          </a:xfrm>
          <a:prstGeom prst="rect">
            <a:avLst/>
          </a:prstGeom>
          <a:noFill/>
          <a:ln w="25400" cap="flat" cmpd="sng">
            <a:noFill/>
            <a:prstDash val="solid"/>
            <a:round/>
            <a:headEnd type="none" w="med" len="med"/>
            <a:tailEnd type="none" w="med" len="med"/>
          </a:ln>
          <a:effectLst>
            <a:outerShdw dist="23000" dir="5400000" algn="ctr" rotWithShape="0">
              <a:srgbClr val="000000">
                <a:alpha val="34999"/>
              </a:srgbClr>
            </a:outerShdw>
          </a:effectLst>
        </p:spPr>
      </p:pic>
    </p:spTree>
    <p:extLst>
      <p:ext uri="{BB962C8B-B14F-4D97-AF65-F5344CB8AC3E}">
        <p14:creationId xmlns:p14="http://schemas.microsoft.com/office/powerpoint/2010/main" val="209803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normAutofit/>
          </a:bodyPr>
          <a:lstStyle/>
          <a:p>
            <a:r>
              <a:rPr lang="en-US" sz="2800" dirty="0"/>
              <a:t>Evaluating the Market Equilibrium</a:t>
            </a:r>
          </a:p>
        </p:txBody>
      </p:sp>
      <p:sp>
        <p:nvSpPr>
          <p:cNvPr id="377859" name="Rectangle 3"/>
          <p:cNvSpPr>
            <a:spLocks noGrp="1" noChangeArrowheads="1"/>
          </p:cNvSpPr>
          <p:nvPr>
            <p:ph idx="1"/>
          </p:nvPr>
        </p:nvSpPr>
        <p:spPr/>
        <p:txBody>
          <a:bodyPr>
            <a:normAutofit/>
          </a:bodyPr>
          <a:lstStyle/>
          <a:p>
            <a:pPr marL="36000" indent="0">
              <a:spcBef>
                <a:spcPts val="0"/>
              </a:spcBef>
              <a:spcAft>
                <a:spcPts val="1200"/>
              </a:spcAft>
              <a:buNone/>
            </a:pPr>
            <a:r>
              <a:rPr lang="en-US" sz="2400" dirty="0"/>
              <a:t>Buyers</a:t>
            </a:r>
          </a:p>
          <a:p>
            <a:pPr marL="36000" indent="0">
              <a:spcBef>
                <a:spcPts val="0"/>
              </a:spcBef>
              <a:spcAft>
                <a:spcPts val="1200"/>
              </a:spcAft>
              <a:buNone/>
            </a:pPr>
            <a:r>
              <a:rPr lang="en-US" sz="2400" dirty="0"/>
              <a:t>Free markets allocate the supply of goods to the buyers who value them most highly, as measured by their willingness to pay.</a:t>
            </a:r>
          </a:p>
          <a:p>
            <a:pPr marL="36000" lvl="1" indent="0">
              <a:spcBef>
                <a:spcPts val="0"/>
              </a:spcBef>
              <a:spcAft>
                <a:spcPts val="1200"/>
              </a:spcAft>
              <a:buNone/>
            </a:pPr>
            <a:r>
              <a:rPr lang="en-US" sz="2400" dirty="0"/>
              <a:t>Sellers</a:t>
            </a:r>
          </a:p>
          <a:p>
            <a:pPr marL="36000" lvl="1" indent="0">
              <a:spcBef>
                <a:spcPts val="0"/>
              </a:spcBef>
              <a:spcAft>
                <a:spcPts val="1200"/>
              </a:spcAft>
              <a:buNone/>
            </a:pPr>
            <a:r>
              <a:rPr lang="en-US" sz="2400" dirty="0"/>
              <a:t>Free markets allocate the demand for goods to the sellers who can produce them at least cost.</a:t>
            </a:r>
          </a:p>
          <a:p>
            <a:pPr marL="36000" lvl="1" indent="0">
              <a:spcBef>
                <a:spcPts val="0"/>
              </a:spcBef>
              <a:spcAft>
                <a:spcPts val="1200"/>
              </a:spcAft>
              <a:buNone/>
            </a:pPr>
            <a:endParaRPr lang="en-US" sz="2400" dirty="0"/>
          </a:p>
        </p:txBody>
      </p:sp>
    </p:spTree>
    <p:extLst>
      <p:ext uri="{BB962C8B-B14F-4D97-AF65-F5344CB8AC3E}">
        <p14:creationId xmlns:p14="http://schemas.microsoft.com/office/powerpoint/2010/main" val="100474995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Do free markets (‘invisible hand’) exist?</a:t>
            </a:r>
          </a:p>
          <a:p>
            <a:endParaRPr lang="en-US" dirty="0"/>
          </a:p>
          <a:p>
            <a:pPr marL="0" indent="0">
              <a:buNone/>
            </a:pPr>
            <a:endParaRPr lang="en-US" dirty="0"/>
          </a:p>
        </p:txBody>
      </p:sp>
    </p:spTree>
    <p:extLst>
      <p:ext uri="{BB962C8B-B14F-4D97-AF65-F5344CB8AC3E}">
        <p14:creationId xmlns:p14="http://schemas.microsoft.com/office/powerpoint/2010/main" val="4181112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a:t>Do free markets (‘invisible hand’) exist?</a:t>
            </a:r>
          </a:p>
          <a:p>
            <a:endParaRPr lang="en-US" dirty="0"/>
          </a:p>
          <a:p>
            <a:pPr marL="0" indent="0">
              <a:buNone/>
            </a:pPr>
            <a:r>
              <a:rPr lang="en-US" dirty="0"/>
              <a:t>“This year's Nobel Prize celebrates a critique of simplistic market economics, just as last year's award (of which I was one of the three winners) did. Last year's laureates emphasized that different market participants have different (and imperfect) information, and these asymmetries in information have a profound impact on how an economy functions.</a:t>
            </a:r>
          </a:p>
          <a:p>
            <a:pPr marL="0" indent="0">
              <a:buNone/>
            </a:pPr>
            <a:r>
              <a:rPr lang="en-US" dirty="0"/>
              <a:t>In particular, last year's laureates implied that markets were not, in general, efficient; that there was an important role for government to play. Adam Smith's invisible hand - the idea that free markets lead to efficiency as if guided by unseen forces - is invisible, at least in part, because it is not there.”</a:t>
            </a:r>
          </a:p>
          <a:p>
            <a:pPr marL="0" indent="0">
              <a:buNone/>
            </a:pPr>
            <a:r>
              <a:rPr lang="en-US" dirty="0"/>
              <a:t>Joseph Stiglitz, The Guardian, December 20, 2002</a:t>
            </a:r>
          </a:p>
          <a:p>
            <a:endParaRPr lang="en-US" dirty="0"/>
          </a:p>
        </p:txBody>
      </p:sp>
    </p:spTree>
    <p:extLst>
      <p:ext uri="{BB962C8B-B14F-4D97-AF65-F5344CB8AC3E}">
        <p14:creationId xmlns:p14="http://schemas.microsoft.com/office/powerpoint/2010/main" val="149288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xfrm>
            <a:off x="609600" y="294928"/>
            <a:ext cx="8229600" cy="685800"/>
          </a:xfrm>
        </p:spPr>
        <p:txBody>
          <a:bodyPr>
            <a:noAutofit/>
          </a:bodyPr>
          <a:lstStyle/>
          <a:p>
            <a:pPr>
              <a:lnSpc>
                <a:spcPct val="80000"/>
              </a:lnSpc>
            </a:pPr>
            <a:r>
              <a:rPr lang="en-US" sz="2800" dirty="0"/>
              <a:t>Consumer and Producer Surplus in the Market Equilibrium</a:t>
            </a:r>
          </a:p>
        </p:txBody>
      </p:sp>
      <p:sp>
        <p:nvSpPr>
          <p:cNvPr id="83973" name="Rectangle 5"/>
          <p:cNvSpPr>
            <a:spLocks noChangeArrowheads="1"/>
          </p:cNvSpPr>
          <p:nvPr/>
        </p:nvSpPr>
        <p:spPr bwMode="auto">
          <a:xfrm>
            <a:off x="1651000" y="1135063"/>
            <a:ext cx="6315075" cy="5010150"/>
          </a:xfrm>
          <a:prstGeom prst="rect">
            <a:avLst/>
          </a:prstGeom>
          <a:solidFill>
            <a:srgbClr val="F3F6F9"/>
          </a:solidFill>
          <a:ln w="201613">
            <a:solidFill>
              <a:srgbClr val="F3F6F9"/>
            </a:solidFill>
            <a:miter lim="800000"/>
            <a:headEnd/>
            <a:tailEnd/>
          </a:ln>
        </p:spPr>
        <p:txBody>
          <a:bodyPr/>
          <a:lstStyle/>
          <a:p>
            <a:endParaRPr lang="tr-TR"/>
          </a:p>
        </p:txBody>
      </p:sp>
      <p:sp>
        <p:nvSpPr>
          <p:cNvPr id="83974" name="Rectangle 6"/>
          <p:cNvSpPr>
            <a:spLocks noChangeArrowheads="1"/>
          </p:cNvSpPr>
          <p:nvPr/>
        </p:nvSpPr>
        <p:spPr bwMode="auto">
          <a:xfrm>
            <a:off x="1651000" y="1135063"/>
            <a:ext cx="6315075" cy="5010150"/>
          </a:xfrm>
          <a:prstGeom prst="rect">
            <a:avLst/>
          </a:prstGeom>
          <a:solidFill>
            <a:srgbClr val="F2F4F8"/>
          </a:solidFill>
          <a:ln w="184150">
            <a:solidFill>
              <a:srgbClr val="F2F4F8"/>
            </a:solidFill>
            <a:miter lim="800000"/>
            <a:headEnd/>
            <a:tailEnd/>
          </a:ln>
        </p:spPr>
        <p:txBody>
          <a:bodyPr/>
          <a:lstStyle/>
          <a:p>
            <a:endParaRPr lang="tr-TR"/>
          </a:p>
        </p:txBody>
      </p:sp>
      <p:sp>
        <p:nvSpPr>
          <p:cNvPr id="83975" name="Rectangle 7"/>
          <p:cNvSpPr>
            <a:spLocks noChangeArrowheads="1"/>
          </p:cNvSpPr>
          <p:nvPr/>
        </p:nvSpPr>
        <p:spPr bwMode="auto">
          <a:xfrm>
            <a:off x="1651000" y="1135063"/>
            <a:ext cx="6315075" cy="5010150"/>
          </a:xfrm>
          <a:prstGeom prst="rect">
            <a:avLst/>
          </a:prstGeom>
          <a:solidFill>
            <a:srgbClr val="F1F4F7"/>
          </a:solidFill>
          <a:ln w="165100">
            <a:solidFill>
              <a:srgbClr val="F1F4F7"/>
            </a:solidFill>
            <a:miter lim="800000"/>
            <a:headEnd/>
            <a:tailEnd/>
          </a:ln>
        </p:spPr>
        <p:txBody>
          <a:bodyPr/>
          <a:lstStyle/>
          <a:p>
            <a:endParaRPr lang="tr-TR"/>
          </a:p>
        </p:txBody>
      </p:sp>
      <p:sp>
        <p:nvSpPr>
          <p:cNvPr id="83976" name="Rectangle 8"/>
          <p:cNvSpPr>
            <a:spLocks noChangeArrowheads="1"/>
          </p:cNvSpPr>
          <p:nvPr/>
        </p:nvSpPr>
        <p:spPr bwMode="auto">
          <a:xfrm>
            <a:off x="1651000" y="1135063"/>
            <a:ext cx="6315075" cy="5010150"/>
          </a:xfrm>
          <a:prstGeom prst="rect">
            <a:avLst/>
          </a:prstGeom>
          <a:solidFill>
            <a:srgbClr val="F0F2F5"/>
          </a:solidFill>
          <a:ln w="146050">
            <a:solidFill>
              <a:srgbClr val="F0F2F5"/>
            </a:solidFill>
            <a:miter lim="800000"/>
            <a:headEnd/>
            <a:tailEnd/>
          </a:ln>
        </p:spPr>
        <p:txBody>
          <a:bodyPr/>
          <a:lstStyle/>
          <a:p>
            <a:endParaRPr lang="tr-TR"/>
          </a:p>
        </p:txBody>
      </p:sp>
      <p:sp>
        <p:nvSpPr>
          <p:cNvPr id="83977" name="Rectangle 9"/>
          <p:cNvSpPr>
            <a:spLocks noChangeArrowheads="1"/>
          </p:cNvSpPr>
          <p:nvPr/>
        </p:nvSpPr>
        <p:spPr bwMode="auto">
          <a:xfrm>
            <a:off x="1651000" y="1135063"/>
            <a:ext cx="6315075" cy="5010150"/>
          </a:xfrm>
          <a:prstGeom prst="rect">
            <a:avLst/>
          </a:prstGeom>
          <a:solidFill>
            <a:srgbClr val="EEF1F4"/>
          </a:solidFill>
          <a:ln w="128588">
            <a:solidFill>
              <a:srgbClr val="EEF1F4"/>
            </a:solidFill>
            <a:miter lim="800000"/>
            <a:headEnd/>
            <a:tailEnd/>
          </a:ln>
        </p:spPr>
        <p:txBody>
          <a:bodyPr/>
          <a:lstStyle/>
          <a:p>
            <a:endParaRPr lang="tr-TR"/>
          </a:p>
        </p:txBody>
      </p:sp>
      <p:sp>
        <p:nvSpPr>
          <p:cNvPr id="83978" name="Rectangle 10"/>
          <p:cNvSpPr>
            <a:spLocks noChangeArrowheads="1"/>
          </p:cNvSpPr>
          <p:nvPr/>
        </p:nvSpPr>
        <p:spPr bwMode="auto">
          <a:xfrm>
            <a:off x="1651000" y="1135063"/>
            <a:ext cx="6315075" cy="5010150"/>
          </a:xfrm>
          <a:prstGeom prst="rect">
            <a:avLst/>
          </a:prstGeom>
          <a:solidFill>
            <a:srgbClr val="EDEFF3"/>
          </a:solidFill>
          <a:ln w="109538">
            <a:solidFill>
              <a:srgbClr val="EDEFF3"/>
            </a:solidFill>
            <a:miter lim="800000"/>
            <a:headEnd/>
            <a:tailEnd/>
          </a:ln>
        </p:spPr>
        <p:txBody>
          <a:bodyPr/>
          <a:lstStyle/>
          <a:p>
            <a:endParaRPr lang="tr-TR"/>
          </a:p>
        </p:txBody>
      </p:sp>
      <p:sp>
        <p:nvSpPr>
          <p:cNvPr id="83979" name="Rectangle 11"/>
          <p:cNvSpPr>
            <a:spLocks noChangeArrowheads="1"/>
          </p:cNvSpPr>
          <p:nvPr/>
        </p:nvSpPr>
        <p:spPr bwMode="auto">
          <a:xfrm>
            <a:off x="1651000" y="1135063"/>
            <a:ext cx="6315075" cy="5010150"/>
          </a:xfrm>
          <a:prstGeom prst="rect">
            <a:avLst/>
          </a:prstGeom>
          <a:solidFill>
            <a:srgbClr val="EBEEF2"/>
          </a:solidFill>
          <a:ln w="92075">
            <a:solidFill>
              <a:srgbClr val="EBEEF2"/>
            </a:solidFill>
            <a:miter lim="800000"/>
            <a:headEnd/>
            <a:tailEnd/>
          </a:ln>
        </p:spPr>
        <p:txBody>
          <a:bodyPr/>
          <a:lstStyle/>
          <a:p>
            <a:endParaRPr lang="tr-TR"/>
          </a:p>
        </p:txBody>
      </p:sp>
      <p:sp>
        <p:nvSpPr>
          <p:cNvPr id="83980" name="Rectangle 12"/>
          <p:cNvSpPr>
            <a:spLocks noChangeArrowheads="1"/>
          </p:cNvSpPr>
          <p:nvPr/>
        </p:nvSpPr>
        <p:spPr bwMode="auto">
          <a:xfrm>
            <a:off x="1651000" y="1135063"/>
            <a:ext cx="6315075" cy="5010150"/>
          </a:xfrm>
          <a:prstGeom prst="rect">
            <a:avLst/>
          </a:prstGeom>
          <a:solidFill>
            <a:srgbClr val="EAECF1"/>
          </a:solidFill>
          <a:ln w="73025">
            <a:solidFill>
              <a:srgbClr val="EAECF1"/>
            </a:solidFill>
            <a:miter lim="800000"/>
            <a:headEnd/>
            <a:tailEnd/>
          </a:ln>
        </p:spPr>
        <p:txBody>
          <a:bodyPr/>
          <a:lstStyle/>
          <a:p>
            <a:endParaRPr lang="tr-TR"/>
          </a:p>
        </p:txBody>
      </p:sp>
      <p:sp>
        <p:nvSpPr>
          <p:cNvPr id="83981" name="Rectangle 13"/>
          <p:cNvSpPr>
            <a:spLocks noChangeArrowheads="1"/>
          </p:cNvSpPr>
          <p:nvPr/>
        </p:nvSpPr>
        <p:spPr bwMode="auto">
          <a:xfrm>
            <a:off x="1651000" y="1135063"/>
            <a:ext cx="6315075" cy="5010150"/>
          </a:xfrm>
          <a:prstGeom prst="rect">
            <a:avLst/>
          </a:prstGeom>
          <a:solidFill>
            <a:srgbClr val="E9EBF0"/>
          </a:solidFill>
          <a:ln w="55563">
            <a:solidFill>
              <a:srgbClr val="E9EBF0"/>
            </a:solidFill>
            <a:miter lim="800000"/>
            <a:headEnd/>
            <a:tailEnd/>
          </a:ln>
        </p:spPr>
        <p:txBody>
          <a:bodyPr/>
          <a:lstStyle/>
          <a:p>
            <a:endParaRPr lang="tr-TR"/>
          </a:p>
        </p:txBody>
      </p:sp>
      <p:sp>
        <p:nvSpPr>
          <p:cNvPr id="83982" name="Rectangle 14"/>
          <p:cNvSpPr>
            <a:spLocks noChangeArrowheads="1"/>
          </p:cNvSpPr>
          <p:nvPr/>
        </p:nvSpPr>
        <p:spPr bwMode="auto">
          <a:xfrm>
            <a:off x="1651000" y="1135063"/>
            <a:ext cx="6315075" cy="5010150"/>
          </a:xfrm>
          <a:prstGeom prst="rect">
            <a:avLst/>
          </a:prstGeom>
          <a:solidFill>
            <a:srgbClr val="E7EAEF"/>
          </a:solidFill>
          <a:ln w="36513">
            <a:solidFill>
              <a:srgbClr val="E7EAEF"/>
            </a:solidFill>
            <a:miter lim="800000"/>
            <a:headEnd/>
            <a:tailEnd/>
          </a:ln>
        </p:spPr>
        <p:txBody>
          <a:bodyPr/>
          <a:lstStyle/>
          <a:p>
            <a:endParaRPr lang="tr-TR"/>
          </a:p>
        </p:txBody>
      </p:sp>
      <p:sp>
        <p:nvSpPr>
          <p:cNvPr id="83983" name="Rectangle 15"/>
          <p:cNvSpPr>
            <a:spLocks noChangeArrowheads="1"/>
          </p:cNvSpPr>
          <p:nvPr/>
        </p:nvSpPr>
        <p:spPr bwMode="auto">
          <a:xfrm>
            <a:off x="1651000" y="1135063"/>
            <a:ext cx="6315075" cy="5010150"/>
          </a:xfrm>
          <a:prstGeom prst="rect">
            <a:avLst/>
          </a:prstGeom>
          <a:solidFill>
            <a:srgbClr val="E6E9EF"/>
          </a:solidFill>
          <a:ln w="19050">
            <a:solidFill>
              <a:srgbClr val="E6E9EF"/>
            </a:solidFill>
            <a:miter lim="800000"/>
            <a:headEnd/>
            <a:tailEnd/>
          </a:ln>
        </p:spPr>
        <p:txBody>
          <a:bodyPr/>
          <a:lstStyle/>
          <a:p>
            <a:endParaRPr lang="tr-TR"/>
          </a:p>
        </p:txBody>
      </p:sp>
      <p:sp>
        <p:nvSpPr>
          <p:cNvPr id="83984" name="Rectangle 16"/>
          <p:cNvSpPr>
            <a:spLocks noChangeArrowheads="1"/>
          </p:cNvSpPr>
          <p:nvPr/>
        </p:nvSpPr>
        <p:spPr bwMode="auto">
          <a:xfrm>
            <a:off x="1558925" y="1042988"/>
            <a:ext cx="6315075" cy="5010150"/>
          </a:xfrm>
          <a:prstGeom prst="rect">
            <a:avLst/>
          </a:prstGeom>
          <a:solidFill>
            <a:srgbClr val="FFFFFF"/>
          </a:solidFill>
          <a:ln w="9525">
            <a:noFill/>
            <a:miter lim="800000"/>
            <a:headEnd/>
            <a:tailEnd/>
          </a:ln>
        </p:spPr>
        <p:txBody>
          <a:bodyPr/>
          <a:lstStyle/>
          <a:p>
            <a:endParaRPr lang="tr-TR"/>
          </a:p>
        </p:txBody>
      </p:sp>
      <p:grpSp>
        <p:nvGrpSpPr>
          <p:cNvPr id="2" name="Group 17"/>
          <p:cNvGrpSpPr>
            <a:grpSpLocks/>
          </p:cNvGrpSpPr>
          <p:nvPr/>
        </p:nvGrpSpPr>
        <p:grpSpPr bwMode="auto">
          <a:xfrm>
            <a:off x="1558925" y="3502025"/>
            <a:ext cx="2589213" cy="2181225"/>
            <a:chOff x="982" y="2206"/>
            <a:chExt cx="1631" cy="1374"/>
          </a:xfrm>
        </p:grpSpPr>
        <p:sp>
          <p:nvSpPr>
            <p:cNvPr id="83986" name="Freeform 18"/>
            <p:cNvSpPr>
              <a:spLocks/>
            </p:cNvSpPr>
            <p:nvPr/>
          </p:nvSpPr>
          <p:spPr bwMode="auto">
            <a:xfrm>
              <a:off x="982" y="2206"/>
              <a:ext cx="1631" cy="1374"/>
            </a:xfrm>
            <a:custGeom>
              <a:avLst/>
              <a:gdLst/>
              <a:ahLst/>
              <a:cxnLst>
                <a:cxn ang="0">
                  <a:pos x="1631" y="0"/>
                </a:cxn>
                <a:cxn ang="0">
                  <a:pos x="0" y="0"/>
                </a:cxn>
                <a:cxn ang="0">
                  <a:pos x="0" y="1374"/>
                </a:cxn>
                <a:cxn ang="0">
                  <a:pos x="1631" y="0"/>
                </a:cxn>
              </a:cxnLst>
              <a:rect l="0" t="0" r="r" b="b"/>
              <a:pathLst>
                <a:path w="1631" h="1374">
                  <a:moveTo>
                    <a:pt x="1631" y="0"/>
                  </a:moveTo>
                  <a:lnTo>
                    <a:pt x="0" y="0"/>
                  </a:lnTo>
                  <a:lnTo>
                    <a:pt x="0" y="1374"/>
                  </a:lnTo>
                  <a:lnTo>
                    <a:pt x="1631" y="0"/>
                  </a:lnTo>
                  <a:close/>
                </a:path>
              </a:pathLst>
            </a:custGeom>
            <a:solidFill>
              <a:srgbClr val="E2CFE1"/>
            </a:solidFill>
            <a:ln w="9525">
              <a:noFill/>
              <a:round/>
              <a:headEnd/>
              <a:tailEnd/>
            </a:ln>
          </p:spPr>
          <p:txBody>
            <a:bodyPr/>
            <a:lstStyle/>
            <a:p>
              <a:endParaRPr lang="tr-TR"/>
            </a:p>
          </p:txBody>
        </p:sp>
        <p:sp>
          <p:nvSpPr>
            <p:cNvPr id="83987" name="Rectangle 19"/>
            <p:cNvSpPr>
              <a:spLocks noChangeArrowheads="1"/>
            </p:cNvSpPr>
            <p:nvPr/>
          </p:nvSpPr>
          <p:spPr bwMode="auto">
            <a:xfrm>
              <a:off x="1223" y="2459"/>
              <a:ext cx="561"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Producer</a:t>
              </a:r>
              <a:endParaRPr lang="en-US"/>
            </a:p>
          </p:txBody>
        </p:sp>
        <p:sp>
          <p:nvSpPr>
            <p:cNvPr id="83988" name="Rectangle 20"/>
            <p:cNvSpPr>
              <a:spLocks noChangeArrowheads="1"/>
            </p:cNvSpPr>
            <p:nvPr/>
          </p:nvSpPr>
          <p:spPr bwMode="auto">
            <a:xfrm>
              <a:off x="1276" y="2614"/>
              <a:ext cx="465"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surplus</a:t>
              </a:r>
              <a:endParaRPr lang="en-US"/>
            </a:p>
          </p:txBody>
        </p:sp>
      </p:grpSp>
      <p:grpSp>
        <p:nvGrpSpPr>
          <p:cNvPr id="3" name="Group 21"/>
          <p:cNvGrpSpPr>
            <a:grpSpLocks/>
          </p:cNvGrpSpPr>
          <p:nvPr/>
        </p:nvGrpSpPr>
        <p:grpSpPr bwMode="auto">
          <a:xfrm>
            <a:off x="1558925" y="1320800"/>
            <a:ext cx="2589213" cy="2181225"/>
            <a:chOff x="982" y="832"/>
            <a:chExt cx="1631" cy="1374"/>
          </a:xfrm>
        </p:grpSpPr>
        <p:sp>
          <p:nvSpPr>
            <p:cNvPr id="83990" name="Freeform 22"/>
            <p:cNvSpPr>
              <a:spLocks/>
            </p:cNvSpPr>
            <p:nvPr/>
          </p:nvSpPr>
          <p:spPr bwMode="auto">
            <a:xfrm>
              <a:off x="982" y="832"/>
              <a:ext cx="1631" cy="1374"/>
            </a:xfrm>
            <a:custGeom>
              <a:avLst/>
              <a:gdLst/>
              <a:ahLst/>
              <a:cxnLst>
                <a:cxn ang="0">
                  <a:pos x="1631" y="1374"/>
                </a:cxn>
                <a:cxn ang="0">
                  <a:pos x="0" y="1374"/>
                </a:cxn>
                <a:cxn ang="0">
                  <a:pos x="0" y="0"/>
                </a:cxn>
                <a:cxn ang="0">
                  <a:pos x="1631" y="1374"/>
                </a:cxn>
              </a:cxnLst>
              <a:rect l="0" t="0" r="r" b="b"/>
              <a:pathLst>
                <a:path w="1631" h="1374">
                  <a:moveTo>
                    <a:pt x="1631" y="1374"/>
                  </a:moveTo>
                  <a:lnTo>
                    <a:pt x="0" y="1374"/>
                  </a:lnTo>
                  <a:lnTo>
                    <a:pt x="0" y="0"/>
                  </a:lnTo>
                  <a:lnTo>
                    <a:pt x="1631" y="1374"/>
                  </a:lnTo>
                  <a:close/>
                </a:path>
              </a:pathLst>
            </a:custGeom>
            <a:solidFill>
              <a:srgbClr val="B4D9F9"/>
            </a:solidFill>
            <a:ln w="9525">
              <a:noFill/>
              <a:round/>
              <a:headEnd/>
              <a:tailEnd/>
            </a:ln>
          </p:spPr>
          <p:txBody>
            <a:bodyPr/>
            <a:lstStyle/>
            <a:p>
              <a:endParaRPr lang="tr-TR"/>
            </a:p>
          </p:txBody>
        </p:sp>
        <p:sp>
          <p:nvSpPr>
            <p:cNvPr id="83991" name="Rectangle 23"/>
            <p:cNvSpPr>
              <a:spLocks noChangeArrowheads="1"/>
            </p:cNvSpPr>
            <p:nvPr/>
          </p:nvSpPr>
          <p:spPr bwMode="auto">
            <a:xfrm>
              <a:off x="1188" y="1693"/>
              <a:ext cx="631"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Consumer</a:t>
              </a:r>
              <a:endParaRPr lang="en-US"/>
            </a:p>
          </p:txBody>
        </p:sp>
        <p:sp>
          <p:nvSpPr>
            <p:cNvPr id="83992" name="Rectangle 24"/>
            <p:cNvSpPr>
              <a:spLocks noChangeArrowheads="1"/>
            </p:cNvSpPr>
            <p:nvPr/>
          </p:nvSpPr>
          <p:spPr bwMode="auto">
            <a:xfrm>
              <a:off x="1276" y="1848"/>
              <a:ext cx="465"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surplus</a:t>
              </a:r>
              <a:endParaRPr lang="en-US"/>
            </a:p>
          </p:txBody>
        </p:sp>
      </p:grpSp>
      <p:sp>
        <p:nvSpPr>
          <p:cNvPr id="83993" name="Freeform 25"/>
          <p:cNvSpPr>
            <a:spLocks/>
          </p:cNvSpPr>
          <p:nvPr/>
        </p:nvSpPr>
        <p:spPr bwMode="auto">
          <a:xfrm>
            <a:off x="1558925" y="1042988"/>
            <a:ext cx="6315075" cy="5010150"/>
          </a:xfrm>
          <a:custGeom>
            <a:avLst/>
            <a:gdLst/>
            <a:ahLst/>
            <a:cxnLst>
              <a:cxn ang="0">
                <a:pos x="0" y="0"/>
              </a:cxn>
              <a:cxn ang="0">
                <a:pos x="0" y="3156"/>
              </a:cxn>
              <a:cxn ang="0">
                <a:pos x="3978" y="3156"/>
              </a:cxn>
            </a:cxnLst>
            <a:rect l="0" t="0" r="r" b="b"/>
            <a:pathLst>
              <a:path w="3978" h="3156">
                <a:moveTo>
                  <a:pt x="0" y="0"/>
                </a:moveTo>
                <a:lnTo>
                  <a:pt x="0" y="3156"/>
                </a:lnTo>
                <a:lnTo>
                  <a:pt x="3978" y="3156"/>
                </a:lnTo>
              </a:path>
            </a:pathLst>
          </a:custGeom>
          <a:noFill/>
          <a:ln w="19050">
            <a:solidFill>
              <a:srgbClr val="000000"/>
            </a:solidFill>
            <a:prstDash val="solid"/>
            <a:round/>
            <a:headEnd/>
            <a:tailEnd/>
          </a:ln>
        </p:spPr>
        <p:txBody>
          <a:bodyPr/>
          <a:lstStyle/>
          <a:p>
            <a:endParaRPr lang="tr-TR"/>
          </a:p>
        </p:txBody>
      </p:sp>
      <p:sp>
        <p:nvSpPr>
          <p:cNvPr id="83994" name="Rectangle 26"/>
          <p:cNvSpPr>
            <a:spLocks noChangeArrowheads="1"/>
          </p:cNvSpPr>
          <p:nvPr/>
        </p:nvSpPr>
        <p:spPr bwMode="auto">
          <a:xfrm>
            <a:off x="989013" y="1030288"/>
            <a:ext cx="579437" cy="276225"/>
          </a:xfrm>
          <a:prstGeom prst="rect">
            <a:avLst/>
          </a:prstGeom>
          <a:noFill/>
          <a:ln w="9525">
            <a:noFill/>
            <a:miter lim="800000"/>
            <a:headEnd/>
            <a:tailEnd/>
          </a:ln>
        </p:spPr>
        <p:txBody>
          <a:bodyPr wrap="none" lIns="0" tIns="0" rIns="0" bIns="0">
            <a:spAutoFit/>
          </a:bodyPr>
          <a:lstStyle/>
          <a:p>
            <a:r>
              <a:rPr lang="en-US" sz="1600" b="1">
                <a:solidFill>
                  <a:srgbClr val="000000"/>
                </a:solidFill>
                <a:latin typeface="Arial" charset="0"/>
              </a:rPr>
              <a:t>Price</a:t>
            </a:r>
            <a:endParaRPr lang="en-US"/>
          </a:p>
        </p:txBody>
      </p:sp>
      <p:sp>
        <p:nvSpPr>
          <p:cNvPr id="83995" name="Rectangle 27"/>
          <p:cNvSpPr>
            <a:spLocks noChangeArrowheads="1"/>
          </p:cNvSpPr>
          <p:nvPr/>
        </p:nvSpPr>
        <p:spPr bwMode="auto">
          <a:xfrm>
            <a:off x="1354138" y="6119813"/>
            <a:ext cx="201612" cy="276225"/>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0</a:t>
            </a:r>
            <a:endParaRPr lang="en-US"/>
          </a:p>
        </p:txBody>
      </p:sp>
      <p:sp>
        <p:nvSpPr>
          <p:cNvPr id="83996" name="Rectangle 28"/>
          <p:cNvSpPr>
            <a:spLocks noChangeArrowheads="1"/>
          </p:cNvSpPr>
          <p:nvPr/>
        </p:nvSpPr>
        <p:spPr bwMode="auto">
          <a:xfrm>
            <a:off x="7062788" y="6113463"/>
            <a:ext cx="909637" cy="276225"/>
          </a:xfrm>
          <a:prstGeom prst="rect">
            <a:avLst/>
          </a:prstGeom>
          <a:noFill/>
          <a:ln w="9525">
            <a:noFill/>
            <a:miter lim="800000"/>
            <a:headEnd/>
            <a:tailEnd/>
          </a:ln>
        </p:spPr>
        <p:txBody>
          <a:bodyPr wrap="none" lIns="0" tIns="0" rIns="0" bIns="0">
            <a:spAutoFit/>
          </a:bodyPr>
          <a:lstStyle/>
          <a:p>
            <a:r>
              <a:rPr lang="en-US" sz="1600" b="1">
                <a:solidFill>
                  <a:srgbClr val="000000"/>
                </a:solidFill>
                <a:latin typeface="Arial" charset="0"/>
              </a:rPr>
              <a:t>Quantity</a:t>
            </a:r>
            <a:endParaRPr lang="en-US"/>
          </a:p>
        </p:txBody>
      </p:sp>
      <p:grpSp>
        <p:nvGrpSpPr>
          <p:cNvPr id="4" name="Group 29"/>
          <p:cNvGrpSpPr>
            <a:grpSpLocks/>
          </p:cNvGrpSpPr>
          <p:nvPr/>
        </p:nvGrpSpPr>
        <p:grpSpPr bwMode="auto">
          <a:xfrm>
            <a:off x="323850" y="3363913"/>
            <a:ext cx="4400549" cy="3278187"/>
            <a:chOff x="204" y="2119"/>
            <a:chExt cx="2772" cy="2065"/>
          </a:xfrm>
        </p:grpSpPr>
        <p:sp>
          <p:nvSpPr>
            <p:cNvPr id="83998" name="Freeform 30"/>
            <p:cNvSpPr>
              <a:spLocks/>
            </p:cNvSpPr>
            <p:nvPr/>
          </p:nvSpPr>
          <p:spPr bwMode="auto">
            <a:xfrm>
              <a:off x="994" y="2206"/>
              <a:ext cx="1619" cy="1607"/>
            </a:xfrm>
            <a:custGeom>
              <a:avLst/>
              <a:gdLst/>
              <a:ahLst/>
              <a:cxnLst>
                <a:cxn ang="0">
                  <a:pos x="0" y="0"/>
                </a:cxn>
                <a:cxn ang="0">
                  <a:pos x="1619" y="0"/>
                </a:cxn>
                <a:cxn ang="0">
                  <a:pos x="1619" y="1607"/>
                </a:cxn>
              </a:cxnLst>
              <a:rect l="0" t="0" r="r" b="b"/>
              <a:pathLst>
                <a:path w="1619" h="1607">
                  <a:moveTo>
                    <a:pt x="0" y="0"/>
                  </a:moveTo>
                  <a:lnTo>
                    <a:pt x="1619" y="0"/>
                  </a:lnTo>
                  <a:lnTo>
                    <a:pt x="1619" y="1607"/>
                  </a:lnTo>
                </a:path>
              </a:pathLst>
            </a:custGeom>
            <a:noFill/>
            <a:ln w="19050" cap="flat">
              <a:solidFill>
                <a:schemeClr val="tx1"/>
              </a:solidFill>
              <a:prstDash val="sysDot"/>
              <a:round/>
              <a:headEnd/>
              <a:tailEnd/>
            </a:ln>
          </p:spPr>
          <p:txBody>
            <a:bodyPr/>
            <a:lstStyle/>
            <a:p>
              <a:endParaRPr lang="tr-TR"/>
            </a:p>
          </p:txBody>
        </p:sp>
        <p:grpSp>
          <p:nvGrpSpPr>
            <p:cNvPr id="5" name="Group 31"/>
            <p:cNvGrpSpPr>
              <a:grpSpLocks/>
            </p:cNvGrpSpPr>
            <p:nvPr/>
          </p:nvGrpSpPr>
          <p:grpSpPr bwMode="auto">
            <a:xfrm>
              <a:off x="204" y="2119"/>
              <a:ext cx="673" cy="329"/>
              <a:chOff x="204" y="2119"/>
              <a:chExt cx="673" cy="329"/>
            </a:xfrm>
          </p:grpSpPr>
          <p:sp>
            <p:nvSpPr>
              <p:cNvPr id="84000" name="Rectangle 32"/>
              <p:cNvSpPr>
                <a:spLocks noChangeArrowheads="1"/>
              </p:cNvSpPr>
              <p:nvPr/>
            </p:nvSpPr>
            <p:spPr bwMode="auto">
              <a:xfrm>
                <a:off x="204" y="2119"/>
                <a:ext cx="673" cy="174"/>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Arial" charset="0"/>
                  </a:rPr>
                  <a:t>Equilibrium</a:t>
                </a:r>
                <a:endParaRPr lang="en-US" dirty="0"/>
              </a:p>
            </p:txBody>
          </p:sp>
          <p:sp>
            <p:nvSpPr>
              <p:cNvPr id="84001" name="Rectangle 33"/>
              <p:cNvSpPr>
                <a:spLocks noChangeArrowheads="1"/>
              </p:cNvSpPr>
              <p:nvPr/>
            </p:nvSpPr>
            <p:spPr bwMode="auto">
              <a:xfrm>
                <a:off x="546" y="2274"/>
                <a:ext cx="327" cy="174"/>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Arial" charset="0"/>
                  </a:rPr>
                  <a:t>price</a:t>
                </a:r>
                <a:endParaRPr lang="en-US" dirty="0"/>
              </a:p>
            </p:txBody>
          </p:sp>
        </p:grpSp>
        <p:sp>
          <p:nvSpPr>
            <p:cNvPr id="84002" name="Rectangle 34"/>
            <p:cNvSpPr>
              <a:spLocks noChangeArrowheads="1"/>
            </p:cNvSpPr>
            <p:nvPr/>
          </p:nvSpPr>
          <p:spPr bwMode="auto">
            <a:xfrm>
              <a:off x="2303" y="3855"/>
              <a:ext cx="673"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Equilibrium</a:t>
              </a:r>
              <a:endParaRPr lang="en-US"/>
            </a:p>
          </p:txBody>
        </p:sp>
        <p:sp>
          <p:nvSpPr>
            <p:cNvPr id="84003" name="Rectangle 35"/>
            <p:cNvSpPr>
              <a:spLocks noChangeArrowheads="1"/>
            </p:cNvSpPr>
            <p:nvPr/>
          </p:nvSpPr>
          <p:spPr bwMode="auto">
            <a:xfrm>
              <a:off x="2392" y="4010"/>
              <a:ext cx="485"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quantity</a:t>
              </a:r>
              <a:endParaRPr lang="en-US"/>
            </a:p>
          </p:txBody>
        </p:sp>
      </p:grpSp>
      <p:grpSp>
        <p:nvGrpSpPr>
          <p:cNvPr id="6" name="Group 36"/>
          <p:cNvGrpSpPr>
            <a:grpSpLocks/>
          </p:cNvGrpSpPr>
          <p:nvPr/>
        </p:nvGrpSpPr>
        <p:grpSpPr bwMode="auto">
          <a:xfrm>
            <a:off x="1558925" y="1914525"/>
            <a:ext cx="5145088" cy="3768725"/>
            <a:chOff x="982" y="1206"/>
            <a:chExt cx="3241" cy="2374"/>
          </a:xfrm>
        </p:grpSpPr>
        <p:sp>
          <p:nvSpPr>
            <p:cNvPr id="84005" name="Line 37"/>
            <p:cNvSpPr>
              <a:spLocks noChangeShapeType="1"/>
            </p:cNvSpPr>
            <p:nvPr/>
          </p:nvSpPr>
          <p:spPr bwMode="auto">
            <a:xfrm flipV="1">
              <a:off x="982" y="1263"/>
              <a:ext cx="2729" cy="2317"/>
            </a:xfrm>
            <a:prstGeom prst="line">
              <a:avLst/>
            </a:prstGeom>
            <a:noFill/>
            <a:ln w="55563">
              <a:solidFill>
                <a:srgbClr val="5F161D"/>
              </a:solidFill>
              <a:round/>
              <a:headEnd/>
              <a:tailEnd/>
            </a:ln>
          </p:spPr>
          <p:txBody>
            <a:bodyPr/>
            <a:lstStyle/>
            <a:p>
              <a:endParaRPr lang="tr-TR"/>
            </a:p>
          </p:txBody>
        </p:sp>
        <p:sp>
          <p:nvSpPr>
            <p:cNvPr id="84006" name="Rectangle 38"/>
            <p:cNvSpPr>
              <a:spLocks noChangeArrowheads="1"/>
            </p:cNvSpPr>
            <p:nvPr/>
          </p:nvSpPr>
          <p:spPr bwMode="auto">
            <a:xfrm>
              <a:off x="3788" y="1206"/>
              <a:ext cx="435"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Supply</a:t>
              </a:r>
              <a:endParaRPr lang="en-US"/>
            </a:p>
          </p:txBody>
        </p:sp>
      </p:grpSp>
      <p:grpSp>
        <p:nvGrpSpPr>
          <p:cNvPr id="7" name="Group 39"/>
          <p:cNvGrpSpPr>
            <a:grpSpLocks/>
          </p:cNvGrpSpPr>
          <p:nvPr/>
        </p:nvGrpSpPr>
        <p:grpSpPr bwMode="auto">
          <a:xfrm>
            <a:off x="1558925" y="1320800"/>
            <a:ext cx="5278438" cy="3841750"/>
            <a:chOff x="982" y="832"/>
            <a:chExt cx="3325" cy="2420"/>
          </a:xfrm>
        </p:grpSpPr>
        <p:sp>
          <p:nvSpPr>
            <p:cNvPr id="84008" name="Line 40"/>
            <p:cNvSpPr>
              <a:spLocks noChangeShapeType="1"/>
            </p:cNvSpPr>
            <p:nvPr/>
          </p:nvSpPr>
          <p:spPr bwMode="auto">
            <a:xfrm>
              <a:off x="982" y="832"/>
              <a:ext cx="2729" cy="2306"/>
            </a:xfrm>
            <a:prstGeom prst="line">
              <a:avLst/>
            </a:prstGeom>
            <a:noFill/>
            <a:ln w="55563">
              <a:solidFill>
                <a:srgbClr val="004C9F"/>
              </a:solidFill>
              <a:round/>
              <a:headEnd/>
              <a:tailEnd/>
            </a:ln>
          </p:spPr>
          <p:txBody>
            <a:bodyPr/>
            <a:lstStyle/>
            <a:p>
              <a:endParaRPr lang="tr-TR"/>
            </a:p>
          </p:txBody>
        </p:sp>
        <p:sp>
          <p:nvSpPr>
            <p:cNvPr id="84009" name="Rectangle 41"/>
            <p:cNvSpPr>
              <a:spLocks noChangeArrowheads="1"/>
            </p:cNvSpPr>
            <p:nvPr/>
          </p:nvSpPr>
          <p:spPr bwMode="auto">
            <a:xfrm>
              <a:off x="3784" y="3078"/>
              <a:ext cx="523"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Demand</a:t>
              </a:r>
              <a:endParaRPr lang="en-US"/>
            </a:p>
          </p:txBody>
        </p:sp>
      </p:grpSp>
      <p:grpSp>
        <p:nvGrpSpPr>
          <p:cNvPr id="8" name="Group 42"/>
          <p:cNvGrpSpPr>
            <a:grpSpLocks/>
          </p:cNvGrpSpPr>
          <p:nvPr/>
        </p:nvGrpSpPr>
        <p:grpSpPr bwMode="auto">
          <a:xfrm>
            <a:off x="1504950" y="1116013"/>
            <a:ext cx="4545013" cy="4819650"/>
            <a:chOff x="948" y="703"/>
            <a:chExt cx="2863" cy="3036"/>
          </a:xfrm>
        </p:grpSpPr>
        <p:grpSp>
          <p:nvGrpSpPr>
            <p:cNvPr id="9" name="Group 43"/>
            <p:cNvGrpSpPr>
              <a:grpSpLocks/>
            </p:cNvGrpSpPr>
            <p:nvPr/>
          </p:nvGrpSpPr>
          <p:grpSpPr bwMode="auto">
            <a:xfrm>
              <a:off x="948" y="703"/>
              <a:ext cx="236" cy="174"/>
              <a:chOff x="948" y="703"/>
              <a:chExt cx="236" cy="174"/>
            </a:xfrm>
          </p:grpSpPr>
          <p:sp>
            <p:nvSpPr>
              <p:cNvPr id="84012" name="Oval 44"/>
              <p:cNvSpPr>
                <a:spLocks noChangeArrowheads="1"/>
              </p:cNvSpPr>
              <p:nvPr/>
            </p:nvSpPr>
            <p:spPr bwMode="auto">
              <a:xfrm>
                <a:off x="948" y="785"/>
                <a:ext cx="81" cy="82"/>
              </a:xfrm>
              <a:prstGeom prst="ellipse">
                <a:avLst/>
              </a:prstGeom>
              <a:solidFill>
                <a:srgbClr val="000000"/>
              </a:solidFill>
              <a:ln w="9525">
                <a:noFill/>
                <a:round/>
                <a:headEnd/>
                <a:tailEnd/>
              </a:ln>
            </p:spPr>
            <p:txBody>
              <a:bodyPr/>
              <a:lstStyle/>
              <a:p>
                <a:endParaRPr lang="tr-TR"/>
              </a:p>
            </p:txBody>
          </p:sp>
          <p:sp>
            <p:nvSpPr>
              <p:cNvPr id="84013" name="Rectangle 45"/>
              <p:cNvSpPr>
                <a:spLocks noChangeArrowheads="1"/>
              </p:cNvSpPr>
              <p:nvPr/>
            </p:nvSpPr>
            <p:spPr bwMode="auto">
              <a:xfrm>
                <a:off x="1042" y="703"/>
                <a:ext cx="142"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A</a:t>
                </a:r>
                <a:endParaRPr lang="en-US"/>
              </a:p>
            </p:txBody>
          </p:sp>
        </p:grpSp>
        <p:grpSp>
          <p:nvGrpSpPr>
            <p:cNvPr id="10" name="Group 46"/>
            <p:cNvGrpSpPr>
              <a:grpSpLocks/>
            </p:cNvGrpSpPr>
            <p:nvPr/>
          </p:nvGrpSpPr>
          <p:grpSpPr bwMode="auto">
            <a:xfrm>
              <a:off x="948" y="1098"/>
              <a:ext cx="2863" cy="2641"/>
              <a:chOff x="948" y="1098"/>
              <a:chExt cx="2863" cy="2641"/>
            </a:xfrm>
          </p:grpSpPr>
          <p:grpSp>
            <p:nvGrpSpPr>
              <p:cNvPr id="11" name="Group 47"/>
              <p:cNvGrpSpPr>
                <a:grpSpLocks/>
              </p:cNvGrpSpPr>
              <p:nvPr/>
            </p:nvGrpSpPr>
            <p:grpSpPr bwMode="auto">
              <a:xfrm>
                <a:off x="948" y="3534"/>
                <a:ext cx="240" cy="205"/>
                <a:chOff x="948" y="3534"/>
                <a:chExt cx="240" cy="205"/>
              </a:xfrm>
            </p:grpSpPr>
            <p:sp>
              <p:nvSpPr>
                <p:cNvPr id="84016" name="Oval 48"/>
                <p:cNvSpPr>
                  <a:spLocks noChangeArrowheads="1"/>
                </p:cNvSpPr>
                <p:nvPr/>
              </p:nvSpPr>
              <p:spPr bwMode="auto">
                <a:xfrm>
                  <a:off x="948" y="3534"/>
                  <a:ext cx="81" cy="81"/>
                </a:xfrm>
                <a:prstGeom prst="ellipse">
                  <a:avLst/>
                </a:prstGeom>
                <a:solidFill>
                  <a:srgbClr val="000000"/>
                </a:solidFill>
                <a:ln w="9525">
                  <a:noFill/>
                  <a:round/>
                  <a:headEnd/>
                  <a:tailEnd/>
                </a:ln>
              </p:spPr>
              <p:txBody>
                <a:bodyPr/>
                <a:lstStyle/>
                <a:p>
                  <a:endParaRPr lang="tr-TR"/>
                </a:p>
              </p:txBody>
            </p:sp>
            <p:sp>
              <p:nvSpPr>
                <p:cNvPr id="84017" name="Rectangle 49"/>
                <p:cNvSpPr>
                  <a:spLocks noChangeArrowheads="1"/>
                </p:cNvSpPr>
                <p:nvPr/>
              </p:nvSpPr>
              <p:spPr bwMode="auto">
                <a:xfrm>
                  <a:off x="1038" y="3565"/>
                  <a:ext cx="150"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C</a:t>
                  </a:r>
                  <a:endParaRPr lang="en-US"/>
                </a:p>
              </p:txBody>
            </p:sp>
          </p:grpSp>
          <p:grpSp>
            <p:nvGrpSpPr>
              <p:cNvPr id="12" name="Group 50"/>
              <p:cNvGrpSpPr>
                <a:grpSpLocks/>
              </p:cNvGrpSpPr>
              <p:nvPr/>
            </p:nvGrpSpPr>
            <p:grpSpPr bwMode="auto">
              <a:xfrm>
                <a:off x="3661" y="3103"/>
                <a:ext cx="142" cy="261"/>
                <a:chOff x="3661" y="3103"/>
                <a:chExt cx="142" cy="261"/>
              </a:xfrm>
            </p:grpSpPr>
            <p:sp>
              <p:nvSpPr>
                <p:cNvPr id="84019" name="Oval 51"/>
                <p:cNvSpPr>
                  <a:spLocks noChangeArrowheads="1"/>
                </p:cNvSpPr>
                <p:nvPr/>
              </p:nvSpPr>
              <p:spPr bwMode="auto">
                <a:xfrm>
                  <a:off x="3676" y="3103"/>
                  <a:ext cx="81" cy="70"/>
                </a:xfrm>
                <a:prstGeom prst="ellipse">
                  <a:avLst/>
                </a:prstGeom>
                <a:solidFill>
                  <a:srgbClr val="000000"/>
                </a:solidFill>
                <a:ln w="9525">
                  <a:noFill/>
                  <a:round/>
                  <a:headEnd/>
                  <a:tailEnd/>
                </a:ln>
              </p:spPr>
              <p:txBody>
                <a:bodyPr/>
                <a:lstStyle/>
                <a:p>
                  <a:endParaRPr lang="tr-TR"/>
                </a:p>
              </p:txBody>
            </p:sp>
            <p:sp>
              <p:nvSpPr>
                <p:cNvPr id="84020" name="Rectangle 52"/>
                <p:cNvSpPr>
                  <a:spLocks noChangeArrowheads="1"/>
                </p:cNvSpPr>
                <p:nvPr/>
              </p:nvSpPr>
              <p:spPr bwMode="auto">
                <a:xfrm>
                  <a:off x="3661" y="3190"/>
                  <a:ext cx="142"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B</a:t>
                  </a:r>
                  <a:endParaRPr lang="en-US"/>
                </a:p>
              </p:txBody>
            </p:sp>
          </p:grpSp>
          <p:grpSp>
            <p:nvGrpSpPr>
              <p:cNvPr id="13" name="Group 53"/>
              <p:cNvGrpSpPr>
                <a:grpSpLocks/>
              </p:cNvGrpSpPr>
              <p:nvPr/>
            </p:nvGrpSpPr>
            <p:grpSpPr bwMode="auto">
              <a:xfrm>
                <a:off x="3661" y="1098"/>
                <a:ext cx="150" cy="200"/>
                <a:chOff x="3661" y="1098"/>
                <a:chExt cx="150" cy="200"/>
              </a:xfrm>
            </p:grpSpPr>
            <p:sp>
              <p:nvSpPr>
                <p:cNvPr id="84022" name="Oval 54"/>
                <p:cNvSpPr>
                  <a:spLocks noChangeArrowheads="1"/>
                </p:cNvSpPr>
                <p:nvPr/>
              </p:nvSpPr>
              <p:spPr bwMode="auto">
                <a:xfrm>
                  <a:off x="3676" y="1228"/>
                  <a:ext cx="81" cy="70"/>
                </a:xfrm>
                <a:prstGeom prst="ellipse">
                  <a:avLst/>
                </a:prstGeom>
                <a:solidFill>
                  <a:srgbClr val="000000"/>
                </a:solidFill>
                <a:ln w="9525">
                  <a:noFill/>
                  <a:round/>
                  <a:headEnd/>
                  <a:tailEnd/>
                </a:ln>
              </p:spPr>
              <p:txBody>
                <a:bodyPr/>
                <a:lstStyle/>
                <a:p>
                  <a:endParaRPr lang="tr-TR"/>
                </a:p>
              </p:txBody>
            </p:sp>
            <p:sp>
              <p:nvSpPr>
                <p:cNvPr id="84023" name="Rectangle 55"/>
                <p:cNvSpPr>
                  <a:spLocks noChangeArrowheads="1"/>
                </p:cNvSpPr>
                <p:nvPr/>
              </p:nvSpPr>
              <p:spPr bwMode="auto">
                <a:xfrm>
                  <a:off x="3661" y="1098"/>
                  <a:ext cx="150" cy="174"/>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Arial" charset="0"/>
                    </a:rPr>
                    <a:t>D</a:t>
                  </a:r>
                  <a:endParaRPr lang="en-US" dirty="0"/>
                </a:p>
              </p:txBody>
            </p:sp>
          </p:grpSp>
          <p:grpSp>
            <p:nvGrpSpPr>
              <p:cNvPr id="14" name="Group 56"/>
              <p:cNvGrpSpPr>
                <a:grpSpLocks/>
              </p:cNvGrpSpPr>
              <p:nvPr/>
            </p:nvGrpSpPr>
            <p:grpSpPr bwMode="auto">
              <a:xfrm>
                <a:off x="2566" y="2150"/>
                <a:ext cx="271" cy="174"/>
                <a:chOff x="2566" y="2150"/>
                <a:chExt cx="271" cy="174"/>
              </a:xfrm>
            </p:grpSpPr>
            <p:sp>
              <p:nvSpPr>
                <p:cNvPr id="84025" name="Oval 57"/>
                <p:cNvSpPr>
                  <a:spLocks noChangeArrowheads="1"/>
                </p:cNvSpPr>
                <p:nvPr/>
              </p:nvSpPr>
              <p:spPr bwMode="auto">
                <a:xfrm>
                  <a:off x="2566" y="2160"/>
                  <a:ext cx="81" cy="81"/>
                </a:xfrm>
                <a:prstGeom prst="ellipse">
                  <a:avLst/>
                </a:prstGeom>
                <a:solidFill>
                  <a:srgbClr val="000000"/>
                </a:solidFill>
                <a:ln w="9525">
                  <a:noFill/>
                  <a:round/>
                  <a:headEnd/>
                  <a:tailEnd/>
                </a:ln>
              </p:spPr>
              <p:txBody>
                <a:bodyPr/>
                <a:lstStyle/>
                <a:p>
                  <a:endParaRPr lang="tr-TR"/>
                </a:p>
              </p:txBody>
            </p:sp>
            <p:sp>
              <p:nvSpPr>
                <p:cNvPr id="84026" name="Rectangle 58"/>
                <p:cNvSpPr>
                  <a:spLocks noChangeArrowheads="1"/>
                </p:cNvSpPr>
                <p:nvPr/>
              </p:nvSpPr>
              <p:spPr bwMode="auto">
                <a:xfrm>
                  <a:off x="2695" y="2150"/>
                  <a:ext cx="142" cy="17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E</a:t>
                  </a:r>
                  <a:endParaRPr lang="en-US"/>
                </a:p>
              </p:txBody>
            </p:sp>
          </p:grpSp>
        </p:grpSp>
      </p:grpSp>
      <p:sp>
        <p:nvSpPr>
          <p:cNvPr id="84027" name="Text Box 59"/>
          <p:cNvSpPr txBox="1">
            <a:spLocks noChangeArrowheads="1"/>
          </p:cNvSpPr>
          <p:nvPr/>
        </p:nvSpPr>
        <p:spPr bwMode="auto">
          <a:xfrm>
            <a:off x="6565900" y="6675438"/>
            <a:ext cx="1746250" cy="214312"/>
          </a:xfrm>
          <a:prstGeom prst="rect">
            <a:avLst/>
          </a:prstGeom>
          <a:noFill/>
          <a:ln w="9525">
            <a:noFill/>
            <a:miter lim="800000"/>
            <a:headEnd/>
            <a:tailEnd/>
          </a:ln>
          <a:effectLst/>
        </p:spPr>
        <p:txBody>
          <a:bodyPr wrap="none">
            <a:spAutoFit/>
          </a:bodyPr>
          <a:lstStyle/>
          <a:p>
            <a:r>
              <a:rPr lang="en-US" altLang="en-US" sz="800" b="1">
                <a:solidFill>
                  <a:srgbClr val="411D72"/>
                </a:solidFill>
                <a:latin typeface="Arial" charset="0"/>
              </a:rPr>
              <a:t>Copyright©2010  South-Western</a:t>
            </a:r>
          </a:p>
        </p:txBody>
      </p:sp>
      <p:sp>
        <p:nvSpPr>
          <p:cNvPr id="58" name="Oval 51"/>
          <p:cNvSpPr>
            <a:spLocks noChangeArrowheads="1"/>
          </p:cNvSpPr>
          <p:nvPr/>
        </p:nvSpPr>
        <p:spPr bwMode="auto">
          <a:xfrm>
            <a:off x="1505058" y="3471028"/>
            <a:ext cx="128588" cy="111125"/>
          </a:xfrm>
          <a:prstGeom prst="ellipse">
            <a:avLst/>
          </a:prstGeom>
          <a:solidFill>
            <a:srgbClr val="000000"/>
          </a:solidFill>
          <a:ln w="9525">
            <a:noFill/>
            <a:round/>
            <a:headEnd/>
            <a:tailEnd/>
          </a:ln>
        </p:spPr>
        <p:txBody>
          <a:bodyPr/>
          <a:lstStyle/>
          <a:p>
            <a:endParaRPr lang="tr-TR"/>
          </a:p>
        </p:txBody>
      </p:sp>
      <p:sp>
        <p:nvSpPr>
          <p:cNvPr id="59" name="Rectangle 52"/>
          <p:cNvSpPr>
            <a:spLocks noChangeArrowheads="1"/>
          </p:cNvSpPr>
          <p:nvPr/>
        </p:nvSpPr>
        <p:spPr bwMode="auto">
          <a:xfrm>
            <a:off x="1403648" y="3212976"/>
            <a:ext cx="125034" cy="246221"/>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Arial" charset="0"/>
              </a:rPr>
              <a:t>F</a:t>
            </a:r>
            <a:endParaRPr lang="en-US" dirty="0"/>
          </a:p>
        </p:txBody>
      </p:sp>
    </p:spTree>
    <p:extLst>
      <p:ext uri="{BB962C8B-B14F-4D97-AF65-F5344CB8AC3E}">
        <p14:creationId xmlns:p14="http://schemas.microsoft.com/office/powerpoint/2010/main" val="291922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type="body" idx="1"/>
          </p:nvPr>
        </p:nvSpPr>
        <p:spPr/>
        <p:txBody>
          <a:bodyPr/>
          <a:lstStyle/>
          <a:p>
            <a:r>
              <a:rPr lang="en-US" dirty="0"/>
              <a:t>Now something slightly more complicated</a:t>
            </a:r>
            <a:endParaRPr lang="tr-TR" dirty="0"/>
          </a:p>
        </p:txBody>
      </p:sp>
    </p:spTree>
    <p:extLst>
      <p:ext uri="{BB962C8B-B14F-4D97-AF65-F5344CB8AC3E}">
        <p14:creationId xmlns:p14="http://schemas.microsoft.com/office/powerpoint/2010/main" val="419465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55659" name="Rectangle 11"/>
          <p:cNvSpPr>
            <a:spLocks noGrp="1" noChangeArrowheads="1"/>
          </p:cNvSpPr>
          <p:nvPr>
            <p:ph type="body" idx="1"/>
          </p:nvPr>
        </p:nvSpPr>
        <p:spPr/>
        <p:txBody>
          <a:bodyPr/>
          <a:lstStyle/>
          <a:p>
            <a:r>
              <a:rPr lang="en-US" dirty="0"/>
              <a:t>Supply, Demand, and Government Policies</a:t>
            </a:r>
          </a:p>
        </p:txBody>
      </p:sp>
    </p:spTree>
    <p:extLst>
      <p:ext uri="{BB962C8B-B14F-4D97-AF65-F5344CB8AC3E}">
        <p14:creationId xmlns:p14="http://schemas.microsoft.com/office/powerpoint/2010/main" val="229088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Government control on prices</a:t>
            </a:r>
            <a:endParaRPr lang="tr-TR" sz="3200" dirty="0"/>
          </a:p>
        </p:txBody>
      </p:sp>
      <p:sp>
        <p:nvSpPr>
          <p:cNvPr id="3" name="Content Placeholder 2"/>
          <p:cNvSpPr>
            <a:spLocks noGrp="1"/>
          </p:cNvSpPr>
          <p:nvPr>
            <p:ph type="body" idx="1"/>
          </p:nvPr>
        </p:nvSpPr>
        <p:spPr/>
        <p:txBody>
          <a:bodyPr>
            <a:normAutofit/>
          </a:bodyPr>
          <a:lstStyle/>
          <a:p>
            <a:pPr marL="0" indent="0">
              <a:spcBef>
                <a:spcPts val="0"/>
              </a:spcBef>
              <a:buNone/>
            </a:pPr>
            <a:r>
              <a:rPr lang="en-US" sz="2400" b="1" u="sng" dirty="0">
                <a:solidFill>
                  <a:srgbClr val="FF0000"/>
                </a:solidFill>
              </a:rPr>
              <a:t>Price floors</a:t>
            </a:r>
            <a:r>
              <a:rPr lang="en-US" sz="2400" dirty="0"/>
              <a:t> (minimum price) </a:t>
            </a:r>
          </a:p>
          <a:p>
            <a:pPr marL="0" indent="0">
              <a:spcBef>
                <a:spcPts val="0"/>
              </a:spcBef>
              <a:buNone/>
            </a:pPr>
            <a:r>
              <a:rPr lang="en-US" sz="2400" dirty="0"/>
              <a:t> </a:t>
            </a:r>
          </a:p>
          <a:p>
            <a:pPr marL="0" indent="0">
              <a:spcBef>
                <a:spcPts val="0"/>
              </a:spcBef>
              <a:buNone/>
            </a:pPr>
            <a:r>
              <a:rPr lang="en-US" sz="2400" b="1" u="sng" dirty="0">
                <a:solidFill>
                  <a:srgbClr val="FF0000"/>
                </a:solidFill>
              </a:rPr>
              <a:t>Price ceilings</a:t>
            </a:r>
            <a:r>
              <a:rPr lang="en-US" sz="2400" dirty="0"/>
              <a:t> (maximum price)</a:t>
            </a:r>
          </a:p>
          <a:p>
            <a:pPr marL="0" indent="0">
              <a:spcBef>
                <a:spcPts val="0"/>
              </a:spcBef>
              <a:buNone/>
            </a:pPr>
            <a:endParaRPr lang="en-US" sz="2400" dirty="0"/>
          </a:p>
        </p:txBody>
      </p:sp>
    </p:spTree>
    <p:extLst>
      <p:ext uri="{BB962C8B-B14F-4D97-AF65-F5344CB8AC3E}">
        <p14:creationId xmlns:p14="http://schemas.microsoft.com/office/powerpoint/2010/main" val="654206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82</TotalTime>
  <Words>2016</Words>
  <Application>Microsoft Office PowerPoint</Application>
  <PresentationFormat>On-screen Show (4:3)</PresentationFormat>
  <Paragraphs>361</Paragraphs>
  <Slides>51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ArialMT</vt:lpstr>
      <vt:lpstr>Calibri</vt:lpstr>
      <vt:lpstr>Franklin Gothic Book</vt:lpstr>
      <vt:lpstr>Perpetua</vt:lpstr>
      <vt:lpstr>Times New Roman</vt:lpstr>
      <vt:lpstr>Wingdings 2</vt:lpstr>
      <vt:lpstr>Equity</vt:lpstr>
      <vt:lpstr>Econ 100 Principles of Economics</vt:lpstr>
      <vt:lpstr>Today:</vt:lpstr>
      <vt:lpstr>PowerPoint Presentation</vt:lpstr>
      <vt:lpstr>Welfare and the equilibrium of the competitive market</vt:lpstr>
      <vt:lpstr>Evaluating the Market Equilibrium</vt:lpstr>
      <vt:lpstr>Consumer and Producer Surplus in the Market Equilibrium</vt:lpstr>
      <vt:lpstr>PowerPoint Presentation</vt:lpstr>
      <vt:lpstr>PowerPoint Presentation</vt:lpstr>
      <vt:lpstr>Government control on prices</vt:lpstr>
      <vt:lpstr>PowerPoint Presentation</vt:lpstr>
      <vt:lpstr>CONTROLS ON PRICES</vt:lpstr>
      <vt:lpstr>CONTROLS ON PRICES</vt:lpstr>
      <vt:lpstr>PowerPoint Presentation</vt:lpstr>
      <vt:lpstr>How Price Ceilings Affect Market Outcomes</vt:lpstr>
      <vt:lpstr>The equilibrium with the maximum price (price ceiling)</vt:lpstr>
      <vt:lpstr>How Price Ceilings Affect Market Outcomes</vt:lpstr>
      <vt:lpstr>Government control on prices</vt:lpstr>
      <vt:lpstr>Now</vt:lpstr>
      <vt:lpstr>The equilibrium with the minimum price (price floor)</vt:lpstr>
      <vt:lpstr>Government control on prices</vt:lpstr>
      <vt:lpstr>How the Minimum Wage Affects the Labor Market</vt:lpstr>
      <vt:lpstr>How the Minimum Wage Affects the Labor Market</vt:lpstr>
      <vt:lpstr>PowerPoint Presentation</vt:lpstr>
      <vt:lpstr>Government control on prices</vt:lpstr>
      <vt:lpstr>Government control on prices</vt:lpstr>
      <vt:lpstr>PowerPoint Presentation</vt:lpstr>
      <vt:lpstr>A price floor and the efficiency loss</vt:lpstr>
      <vt:lpstr>A price ceiling and the efficiency loss </vt:lpstr>
      <vt:lpstr>PowerPoint Presentation</vt:lpstr>
      <vt:lpstr>PowerPoint Presentation</vt:lpstr>
      <vt:lpstr>PowerPoint Presentation</vt:lpstr>
      <vt:lpstr>PowerPoint Presentation</vt:lpstr>
      <vt:lpstr>PowerPoint Presentation</vt:lpstr>
      <vt:lpstr>Market distortion</vt:lpstr>
      <vt:lpstr>A case of inefficiency: Government control on prices</vt:lpstr>
      <vt:lpstr>Loss in Efficiency  Too High of Price (Price Floor) Ex. Minimum wage</vt:lpstr>
      <vt:lpstr>A recent debate</vt:lpstr>
      <vt:lpstr>A letter to Mr. Obama</vt:lpstr>
      <vt:lpstr>A letter to Mr. Obama</vt:lpstr>
      <vt:lpstr>A letter to Mr. Obama</vt:lpstr>
      <vt:lpstr>A letter to Mr. Obama</vt:lpstr>
      <vt:lpstr>Unemployment from a Wage Above the Equilibrium Level</vt:lpstr>
      <vt:lpstr>PowerPoint Presentation</vt:lpstr>
      <vt:lpstr>PowerPoint Presentation</vt:lpstr>
      <vt:lpstr>http://www.igmchicago.org/igm-economic-experts-panel/poll-results?SurveyID=SV_br0IEq5a9E77NMV </vt:lpstr>
      <vt:lpstr>PowerPoint Presentation</vt:lpstr>
      <vt:lpstr>The panel:</vt:lpstr>
      <vt:lpstr>PowerPoint Presentation</vt:lpstr>
      <vt:lpstr>ANNUAL EMPLOYMENT GROWTH RATE, MINIMUM WAGE STATES VERSUS NON–MINIMUM WAGE STATES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musman</dc:creator>
  <cp:lastModifiedBy>Selin Öztürk</cp:lastModifiedBy>
  <cp:revision>22</cp:revision>
  <dcterms:created xsi:type="dcterms:W3CDTF">2014-03-18T16:33:51Z</dcterms:created>
  <dcterms:modified xsi:type="dcterms:W3CDTF">2023-04-24T05:18:36Z</dcterms:modified>
</cp:coreProperties>
</file>