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3"/>
  </p:notesMasterIdLst>
  <p:sldIdLst>
    <p:sldId id="435" r:id="rId2"/>
    <p:sldId id="324" r:id="rId3"/>
    <p:sldId id="409" r:id="rId4"/>
    <p:sldId id="325" r:id="rId5"/>
    <p:sldId id="330" r:id="rId6"/>
    <p:sldId id="326" r:id="rId7"/>
    <p:sldId id="327" r:id="rId8"/>
    <p:sldId id="351" r:id="rId9"/>
    <p:sldId id="328" r:id="rId10"/>
    <p:sldId id="329" r:id="rId11"/>
    <p:sldId id="338" r:id="rId12"/>
    <p:sldId id="339" r:id="rId13"/>
    <p:sldId id="337" r:id="rId14"/>
    <p:sldId id="418" r:id="rId15"/>
    <p:sldId id="419" r:id="rId16"/>
    <p:sldId id="420" r:id="rId17"/>
    <p:sldId id="421" r:id="rId18"/>
    <p:sldId id="331" r:id="rId19"/>
    <p:sldId id="340" r:id="rId20"/>
    <p:sldId id="342" r:id="rId21"/>
    <p:sldId id="343" r:id="rId22"/>
    <p:sldId id="290" r:id="rId23"/>
    <p:sldId id="309" r:id="rId24"/>
    <p:sldId id="344" r:id="rId25"/>
    <p:sldId id="345" r:id="rId26"/>
    <p:sldId id="346" r:id="rId27"/>
    <p:sldId id="347" r:id="rId28"/>
    <p:sldId id="348" r:id="rId29"/>
    <p:sldId id="349" r:id="rId30"/>
    <p:sldId id="350" r:id="rId31"/>
    <p:sldId id="417" r:id="rId32"/>
    <p:sldId id="310"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5A4E2-7986-4D20-8B2B-6809A7E52523}" type="datetimeFigureOut">
              <a:rPr lang="tr-TR" smtClean="0"/>
              <a:pPr/>
              <a:t>2.05.2023</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3B044-37EB-454D-98A9-E8BFE4306FEA}" type="slidenum">
              <a:rPr lang="tr-TR" smtClean="0"/>
              <a:pPr/>
              <a:t>‹#›</a:t>
            </a:fld>
            <a:endParaRPr lang="tr-TR"/>
          </a:p>
        </p:txBody>
      </p:sp>
    </p:spTree>
    <p:extLst>
      <p:ext uri="{BB962C8B-B14F-4D97-AF65-F5344CB8AC3E}">
        <p14:creationId xmlns:p14="http://schemas.microsoft.com/office/powerpoint/2010/main" val="144352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25B8BD9-A662-424C-B928-DDA8579337A4}" type="slidenum">
              <a:rPr lang="en-US" smtClean="0"/>
              <a:pPr/>
              <a:t>42</a:t>
            </a:fld>
            <a:endParaRPr lang="en-US"/>
          </a:p>
        </p:txBody>
      </p:sp>
      <p:sp>
        <p:nvSpPr>
          <p:cNvPr id="61443" name="Rectangle 2"/>
          <p:cNvSpPr>
            <a:spLocks noGrp="1" noRot="1" noChangeAspect="1" noChangeArrowheads="1" noTextEdit="1"/>
          </p:cNvSpPr>
          <p:nvPr>
            <p:ph type="sldImg"/>
          </p:nvPr>
        </p:nvSpPr>
        <p:spPr>
          <a:xfrm>
            <a:off x="1143000" y="685800"/>
            <a:ext cx="4572000" cy="3429000"/>
          </a:xfrm>
          <a:ln/>
        </p:spPr>
      </p:sp>
      <p:sp>
        <p:nvSpPr>
          <p:cNvPr id="61444" name="Rectangle 3"/>
          <p:cNvSpPr>
            <a:spLocks noGrp="1" noChangeArrowheads="1"/>
          </p:cNvSpPr>
          <p:nvPr>
            <p:ph type="body" idx="1"/>
          </p:nvPr>
        </p:nvSpPr>
        <p:spPr>
          <a:xfrm>
            <a:off x="685494" y="4344358"/>
            <a:ext cx="5487013" cy="4114587"/>
          </a:xfrm>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907BE1C-A3B8-4B6E-9435-88BAF8EE48A5}" type="datetimeFigureOut">
              <a:rPr lang="tr-TR" smtClean="0"/>
              <a:pPr/>
              <a:t>2.05.2023</a:t>
            </a:fld>
            <a:endParaRPr lang="tr-TR"/>
          </a:p>
        </p:txBody>
      </p:sp>
      <p:sp>
        <p:nvSpPr>
          <p:cNvPr id="17" name="Footer Placeholder 16"/>
          <p:cNvSpPr>
            <a:spLocks noGrp="1"/>
          </p:cNvSpPr>
          <p:nvPr>
            <p:ph type="ftr" sz="quarter" idx="11"/>
          </p:nvPr>
        </p:nvSpPr>
        <p:spPr/>
        <p:txBody>
          <a:bodyPr/>
          <a:lstStyle/>
          <a:p>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1BAEA4F-1D65-4A28-9D05-8D8B0980E932}"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07BE1C-A3B8-4B6E-9435-88BAF8EE48A5}" type="datetimeFigureOut">
              <a:rPr lang="tr-TR" smtClean="0"/>
              <a:pPr/>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BAEA4F-1D65-4A28-9D05-8D8B0980E93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07BE1C-A3B8-4B6E-9435-88BAF8EE48A5}" type="datetimeFigureOut">
              <a:rPr lang="tr-TR" smtClean="0"/>
              <a:pPr/>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BAEA4F-1D65-4A28-9D05-8D8B0980E932}"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a:t>Click to edit Master title style</a:t>
            </a:r>
            <a:endParaRPr lang="tr-TR"/>
          </a:p>
        </p:txBody>
      </p:sp>
      <p:sp>
        <p:nvSpPr>
          <p:cNvPr id="3" name="Text Placeholder 2"/>
          <p:cNvSpPr>
            <a:spLocks noGrp="1"/>
          </p:cNvSpPr>
          <p:nvPr>
            <p:ph type="body" sz="half" idx="1"/>
          </p:nvPr>
        </p:nvSpPr>
        <p:spPr>
          <a:xfrm>
            <a:off x="2286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076700" y="1981200"/>
            <a:ext cx="3695700" cy="4114800"/>
          </a:xfrm>
        </p:spPr>
        <p:txBody>
          <a:bodyPr/>
          <a:lstStyle/>
          <a:p>
            <a:pPr lvl="0"/>
            <a:endParaRPr lang="tr-TR" noProof="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AB26FABC-8E69-4A48-ACE2-839C9972992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a:t>Click to edit Master title style</a:t>
            </a:r>
            <a:endParaRPr lang="tr-TR"/>
          </a:p>
        </p:txBody>
      </p:sp>
      <p:sp>
        <p:nvSpPr>
          <p:cNvPr id="3" name="ClipArt Placeholder 2"/>
          <p:cNvSpPr>
            <a:spLocks noGrp="1"/>
          </p:cNvSpPr>
          <p:nvPr>
            <p:ph type="clipArt" sz="half" idx="1"/>
          </p:nvPr>
        </p:nvSpPr>
        <p:spPr>
          <a:xfrm>
            <a:off x="228600" y="1981200"/>
            <a:ext cx="3695700" cy="4114800"/>
          </a:xfrm>
        </p:spPr>
        <p:txBody>
          <a:bodyPr/>
          <a:lstStyle/>
          <a:p>
            <a:pPr lvl="0"/>
            <a:endParaRPr lang="tr-TR" noProof="0"/>
          </a:p>
        </p:txBody>
      </p:sp>
      <p:sp>
        <p:nvSpPr>
          <p:cNvPr id="4" name="Text Placeholder 3"/>
          <p:cNvSpPr>
            <a:spLocks noGrp="1"/>
          </p:cNvSpPr>
          <p:nvPr>
            <p:ph type="body" sz="half" idx="2"/>
          </p:nvPr>
        </p:nvSpPr>
        <p:spPr>
          <a:xfrm>
            <a:off x="40767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21208E4-426A-42F4-92E7-FD585DFCBCF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a:xfrm>
            <a:off x="8229600" y="6629400"/>
            <a:ext cx="919163" cy="230188"/>
          </a:xfrm>
          <a:prstGeom prst="rect">
            <a:avLst/>
          </a:prstGeom>
        </p:spPr>
        <p:txBody>
          <a:bodyPr/>
          <a:lstStyle>
            <a:lvl1pPr>
              <a:defRPr>
                <a:latin typeface="Arial" charset="0"/>
              </a:defRPr>
            </a:lvl1pPr>
          </a:lstStyle>
          <a:p>
            <a:pPr>
              <a:defRPr/>
            </a:pPr>
            <a:fld id="{7ED52E71-05E5-4ECF-9A02-38025C546FF1}" type="slidenum">
              <a:rPr lang="en-US"/>
              <a:pPr>
                <a:defRPr/>
              </a:pPr>
              <a:t>‹#›</a:t>
            </a:fld>
            <a:r>
              <a:rPr lang="en-US"/>
              <a:t> of 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907BE1C-A3B8-4B6E-9435-88BAF8EE48A5}" type="datetimeFigureOut">
              <a:rPr lang="tr-TR" smtClean="0"/>
              <a:pPr/>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BAEA4F-1D65-4A28-9D05-8D8B0980E932}"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907BE1C-A3B8-4B6E-9435-88BAF8EE48A5}" type="datetimeFigureOut">
              <a:rPr lang="tr-TR" smtClean="0"/>
              <a:pPr/>
              <a:t>2.05.2023</a:t>
            </a:fld>
            <a:endParaRPr lang="tr-TR"/>
          </a:p>
        </p:txBody>
      </p:sp>
      <p:sp>
        <p:nvSpPr>
          <p:cNvPr id="5" name="Footer Placeholder 4"/>
          <p:cNvSpPr>
            <a:spLocks noGrp="1"/>
          </p:cNvSpPr>
          <p:nvPr>
            <p:ph type="ftr" sz="quarter" idx="11"/>
          </p:nvPr>
        </p:nvSpPr>
        <p:spPr>
          <a:xfrm>
            <a:off x="800100" y="6172200"/>
            <a:ext cx="4000500" cy="457200"/>
          </a:xfrm>
        </p:spPr>
        <p:txBody>
          <a:bodyPr/>
          <a:lstStyle/>
          <a:p>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1BAEA4F-1D65-4A28-9D05-8D8B0980E932}"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907BE1C-A3B8-4B6E-9435-88BAF8EE48A5}" type="datetimeFigureOut">
              <a:rPr lang="tr-TR" smtClean="0"/>
              <a:pPr/>
              <a:t>2.05.2023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BAEA4F-1D65-4A28-9D05-8D8B0980E932}"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907BE1C-A3B8-4B6E-9435-88BAF8EE48A5}" type="datetimeFigureOut">
              <a:rPr lang="tr-TR" smtClean="0"/>
              <a:pPr/>
              <a:t>2.05.2023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1BAEA4F-1D65-4A28-9D05-8D8B0980E932}"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907BE1C-A3B8-4B6E-9435-88BAF8EE48A5}" type="datetimeFigureOut">
              <a:rPr lang="tr-TR" smtClean="0"/>
              <a:pPr/>
              <a:t>2.05.2023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1BAEA4F-1D65-4A28-9D05-8D8B0980E93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7BE1C-A3B8-4B6E-9435-88BAF8EE48A5}" type="datetimeFigureOut">
              <a:rPr lang="tr-TR" smtClean="0"/>
              <a:pPr/>
              <a:t>2.05.2023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1BAEA4F-1D65-4A28-9D05-8D8B0980E93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907BE1C-A3B8-4B6E-9435-88BAF8EE48A5}" type="datetimeFigureOut">
              <a:rPr lang="tr-TR" smtClean="0"/>
              <a:pPr/>
              <a:t>2.05.2023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BAEA4F-1D65-4A28-9D05-8D8B0980E932}"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907BE1C-A3B8-4B6E-9435-88BAF8EE48A5}" type="datetimeFigureOut">
              <a:rPr lang="tr-TR" smtClean="0"/>
              <a:pPr/>
              <a:t>2.05.2023</a:t>
            </a:fld>
            <a:endParaRPr lang="tr-TR"/>
          </a:p>
        </p:txBody>
      </p:sp>
      <p:sp>
        <p:nvSpPr>
          <p:cNvPr id="6" name="Footer Placeholder 5"/>
          <p:cNvSpPr>
            <a:spLocks noGrp="1"/>
          </p:cNvSpPr>
          <p:nvPr>
            <p:ph type="ftr" sz="quarter" idx="11"/>
          </p:nvPr>
        </p:nvSpPr>
        <p:spPr>
          <a:xfrm>
            <a:off x="914400" y="6172200"/>
            <a:ext cx="3886200" cy="457200"/>
          </a:xfrm>
        </p:spPr>
        <p:txBody>
          <a:bodyPr/>
          <a:lstStyle/>
          <a:p>
            <a:endParaRPr lang="tr-TR"/>
          </a:p>
        </p:txBody>
      </p:sp>
      <p:sp>
        <p:nvSpPr>
          <p:cNvPr id="7" name="Slide Number Placeholder 6"/>
          <p:cNvSpPr>
            <a:spLocks noGrp="1"/>
          </p:cNvSpPr>
          <p:nvPr>
            <p:ph type="sldNum" sz="quarter" idx="12"/>
          </p:nvPr>
        </p:nvSpPr>
        <p:spPr>
          <a:xfrm>
            <a:off x="146304" y="6208776"/>
            <a:ext cx="457200" cy="457200"/>
          </a:xfrm>
        </p:spPr>
        <p:txBody>
          <a:bodyPr/>
          <a:lstStyle/>
          <a:p>
            <a:fld id="{B1BAEA4F-1D65-4A28-9D05-8D8B0980E932}"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7BE1C-A3B8-4B6E-9435-88BAF8EE48A5}" type="datetimeFigureOut">
              <a:rPr lang="tr-TR" smtClean="0"/>
              <a:pPr/>
              <a:t>2.05.2023</a:t>
            </a:fld>
            <a:endParaRPr lang="tr-T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BAEA4F-1D65-4A28-9D05-8D8B0980E93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www.amazon.com/General-Theory-Employment-Interest-Collected/dp/0230004768?SubscriptionId=0G81C5DAZ03ZR9WH9X82&amp;tag=zemanta-20&amp;linkCode=xm2&amp;camp=2025&amp;creative=165953&amp;creativeASIN=0230004768"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youtube.com/watch?v=qOP2V_np2c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laborresearch.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youtube.com/watch?v=4vuW6tQ0218"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Lecture 1</a:t>
            </a:r>
            <a:r>
              <a:rPr lang="tr-TR"/>
              <a:t>6</a:t>
            </a:r>
            <a:endParaRPr lang="en-US" dirty="0"/>
          </a:p>
          <a:p>
            <a:r>
              <a:rPr lang="en-US" dirty="0"/>
              <a:t>April </a:t>
            </a:r>
            <a:r>
              <a:rPr lang="tr-TR" dirty="0"/>
              <a:t>3</a:t>
            </a:r>
          </a:p>
        </p:txBody>
      </p:sp>
      <p:sp>
        <p:nvSpPr>
          <p:cNvPr id="2" name="Title 1"/>
          <p:cNvSpPr>
            <a:spLocks noGrp="1"/>
          </p:cNvSpPr>
          <p:nvPr>
            <p:ph type="ctrTitle"/>
          </p:nvPr>
        </p:nvSpPr>
        <p:spPr/>
        <p:txBody>
          <a:bodyPr/>
          <a:lstStyle/>
          <a:p>
            <a:r>
              <a:t>Econ 100</a:t>
            </a:r>
            <a:r>
              <a:rPr/>
              <a:t/>
            </a:r>
            <a:br>
              <a:rPr/>
            </a:br>
            <a:r>
              <a:t>Principles of Economics</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32792" y="404664"/>
            <a:ext cx="7467600" cy="762000"/>
          </a:xfrm>
        </p:spPr>
        <p:txBody>
          <a:bodyPr>
            <a:normAutofit/>
          </a:bodyPr>
          <a:lstStyle/>
          <a:p>
            <a:pPr eaLnBrk="1" hangingPunct="1"/>
            <a:r>
              <a:rPr lang="en-US" sz="3600" dirty="0"/>
              <a:t>The Agricultural Crisis</a:t>
            </a:r>
          </a:p>
        </p:txBody>
      </p:sp>
      <p:sp>
        <p:nvSpPr>
          <p:cNvPr id="10243" name="Rectangle 3"/>
          <p:cNvSpPr>
            <a:spLocks noGrp="1" noChangeArrowheads="1"/>
          </p:cNvSpPr>
          <p:nvPr>
            <p:ph type="body" sz="half" idx="1"/>
          </p:nvPr>
        </p:nvSpPr>
        <p:spPr>
          <a:xfrm>
            <a:off x="35496" y="1412776"/>
            <a:ext cx="5063480" cy="4683224"/>
          </a:xfrm>
        </p:spPr>
        <p:txBody>
          <a:bodyPr>
            <a:noAutofit/>
          </a:bodyPr>
          <a:lstStyle/>
          <a:p>
            <a:pPr eaLnBrk="1" hangingPunct="1"/>
            <a:r>
              <a:rPr lang="en-US" sz="2400" dirty="0"/>
              <a:t>Farmers began to feel an economic crisis in the early 1920s</a:t>
            </a:r>
          </a:p>
          <a:p>
            <a:pPr eaLnBrk="1" hangingPunct="1"/>
            <a:r>
              <a:rPr lang="en-US" sz="2400" dirty="0"/>
              <a:t>Increased food production during World War I caused many farmers to go heavily into debt</a:t>
            </a:r>
          </a:p>
          <a:p>
            <a:pPr eaLnBrk="1" hangingPunct="1"/>
            <a:r>
              <a:rPr lang="en-US" sz="2400" dirty="0"/>
              <a:t>It became difficult for many farmers to pay their debts when commodity prices declined once the World War I ended</a:t>
            </a:r>
          </a:p>
          <a:p>
            <a:pPr eaLnBrk="1" hangingPunct="1"/>
            <a:r>
              <a:rPr lang="en-US" sz="2400" dirty="0"/>
              <a:t>The Dust Bowl – unprecedented drought (no rain)</a:t>
            </a:r>
          </a:p>
        </p:txBody>
      </p:sp>
      <p:pic>
        <p:nvPicPr>
          <p:cNvPr id="5124" name="Picture 7" descr="db"/>
          <p:cNvPicPr>
            <a:picLocks noGrp="1" noChangeAspect="1" noChangeArrowheads="1"/>
          </p:cNvPicPr>
          <p:nvPr>
            <p:ph type="clipArt" sz="half" idx="2"/>
          </p:nvPr>
        </p:nvPicPr>
        <p:blipFill>
          <a:blip r:embed="rId2" cstate="print"/>
          <a:stretch>
            <a:fillRect/>
          </a:stretch>
        </p:blipFill>
        <p:spPr>
          <a:xfrm>
            <a:off x="5072066" y="4286256"/>
            <a:ext cx="3695700" cy="2428868"/>
          </a:xfrm>
          <a:noFill/>
        </p:spPr>
      </p:pic>
      <p:pic>
        <p:nvPicPr>
          <p:cNvPr id="5125" name="Picture 5"/>
          <p:cNvPicPr>
            <a:picLocks noChangeAspect="1" noChangeArrowheads="1"/>
          </p:cNvPicPr>
          <p:nvPr/>
        </p:nvPicPr>
        <p:blipFill>
          <a:blip r:embed="rId3" cstate="print"/>
          <a:srcRect/>
          <a:stretch>
            <a:fillRect/>
          </a:stretch>
        </p:blipFill>
        <p:spPr bwMode="auto">
          <a:xfrm>
            <a:off x="5214942" y="142852"/>
            <a:ext cx="3191470" cy="40947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The Dust Bowl</a:t>
            </a:r>
          </a:p>
        </p:txBody>
      </p:sp>
      <p:sp>
        <p:nvSpPr>
          <p:cNvPr id="32771" name="Rectangle 3"/>
          <p:cNvSpPr>
            <a:spLocks noGrp="1" noChangeArrowheads="1"/>
          </p:cNvSpPr>
          <p:nvPr>
            <p:ph sz="quarter" idx="1"/>
          </p:nvPr>
        </p:nvSpPr>
        <p:spPr/>
        <p:txBody>
          <a:bodyPr>
            <a:normAutofit/>
          </a:bodyPr>
          <a:lstStyle/>
          <a:p>
            <a:pPr eaLnBrk="1" hangingPunct="1">
              <a:lnSpc>
                <a:spcPct val="90000"/>
              </a:lnSpc>
            </a:pPr>
            <a:r>
              <a:rPr lang="en-US" sz="2400" dirty="0">
                <a:latin typeface="+mj-lt"/>
              </a:rPr>
              <a:t>The Dust Bowl - farmers crops literally blown away or buried</a:t>
            </a:r>
          </a:p>
          <a:p>
            <a:pPr eaLnBrk="1" hangingPunct="1">
              <a:lnSpc>
                <a:spcPct val="90000"/>
              </a:lnSpc>
            </a:pPr>
            <a:r>
              <a:rPr lang="en-US" sz="2400" dirty="0">
                <a:latin typeface="+mj-lt"/>
              </a:rPr>
              <a:t>Oklahoma, Kansas, Colorado</a:t>
            </a:r>
          </a:p>
          <a:p>
            <a:pPr eaLnBrk="1" hangingPunct="1">
              <a:lnSpc>
                <a:spcPct val="90000"/>
              </a:lnSpc>
            </a:pPr>
            <a:r>
              <a:rPr lang="en-US" sz="2400" dirty="0">
                <a:latin typeface="+mj-lt"/>
              </a:rPr>
              <a:t>Poor farmers head west but find few jobs (fruit picking, low paying jobs)</a:t>
            </a:r>
          </a:p>
          <a:p>
            <a:pPr eaLnBrk="1" hangingPunct="1">
              <a:lnSpc>
                <a:spcPct val="90000"/>
              </a:lnSpc>
            </a:pPr>
            <a:r>
              <a:rPr lang="en-US" sz="2400" dirty="0">
                <a:latin typeface="+mj-lt"/>
              </a:rPr>
              <a:t>Grapes of Wrath – John Steinbeck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endParaRPr lang="tr-TR"/>
          </a:p>
        </p:txBody>
      </p:sp>
      <p:graphicFrame>
        <p:nvGraphicFramePr>
          <p:cNvPr id="11266" name="Object 3"/>
          <p:cNvGraphicFramePr>
            <a:graphicFrameLocks noGrp="1" noChangeAspect="1"/>
          </p:cNvGraphicFramePr>
          <p:nvPr>
            <p:ph sz="quarter" idx="1"/>
          </p:nvPr>
        </p:nvGraphicFramePr>
        <p:xfrm>
          <a:off x="0" y="65088"/>
          <a:ext cx="9296400" cy="6557962"/>
        </p:xfrm>
        <a:graphic>
          <a:graphicData uri="http://schemas.openxmlformats.org/presentationml/2006/ole">
            <mc:AlternateContent xmlns:mc="http://schemas.openxmlformats.org/markup-compatibility/2006">
              <mc:Choice xmlns:v="urn:schemas-microsoft-com:vml" Requires="v">
                <p:oleObj spid="_x0000_s1027" name="Photo Editor Photo" r:id="rId3" imgW="3847619" imgH="2715004" progId="">
                  <p:embed/>
                </p:oleObj>
              </mc:Choice>
              <mc:Fallback>
                <p:oleObj name="Photo Editor Photo" r:id="rId3" imgW="3847619" imgH="2715004"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0" y="65088"/>
                        <a:ext cx="9296400" cy="655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endParaRPr lang="tr-TR"/>
          </a:p>
        </p:txBody>
      </p:sp>
      <p:graphicFrame>
        <p:nvGraphicFramePr>
          <p:cNvPr id="12291" name="Object 3"/>
          <p:cNvGraphicFramePr>
            <a:graphicFrameLocks noGrp="1" noChangeAspect="1"/>
          </p:cNvGraphicFramePr>
          <p:nvPr>
            <p:ph sz="quarter" idx="1"/>
          </p:nvPr>
        </p:nvGraphicFramePr>
        <p:xfrm>
          <a:off x="285720" y="571480"/>
          <a:ext cx="8709201" cy="5800718"/>
        </p:xfrm>
        <a:graphic>
          <a:graphicData uri="http://schemas.openxmlformats.org/presentationml/2006/ole">
            <mc:AlternateContent xmlns:mc="http://schemas.openxmlformats.org/markup-compatibility/2006">
              <mc:Choice xmlns:v="urn:schemas-microsoft-com:vml" Requires="v">
                <p:oleObj spid="_x0000_s2051" name="Photo Editor Photo" r:id="rId3" imgW="5334745" imgH="3552381" progId="">
                  <p:embed/>
                </p:oleObj>
              </mc:Choice>
              <mc:Fallback>
                <p:oleObj name="Photo Editor Photo" r:id="rId3" imgW="5334745" imgH="3552381"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285720" y="571480"/>
                        <a:ext cx="8709201" cy="5800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endParaRPr lang="tr-TR"/>
          </a:p>
        </p:txBody>
      </p:sp>
      <p:sp>
        <p:nvSpPr>
          <p:cNvPr id="7172" name="Rectangle 3"/>
          <p:cNvSpPr>
            <a:spLocks noGrp="1" noChangeArrowheads="1"/>
          </p:cNvSpPr>
          <p:nvPr>
            <p:ph sz="quarter" idx="1"/>
          </p:nvPr>
        </p:nvSpPr>
        <p:spPr/>
        <p:txBody>
          <a:bodyPr/>
          <a:lstStyle/>
          <a:p>
            <a:pPr eaLnBrk="1" hangingPunct="1"/>
            <a:r>
              <a:rPr lang="en-US"/>
              <a:t> </a:t>
            </a:r>
          </a:p>
        </p:txBody>
      </p:sp>
      <p:graphicFrame>
        <p:nvGraphicFramePr>
          <p:cNvPr id="7170" name="Object 4"/>
          <p:cNvGraphicFramePr>
            <a:graphicFrameLocks noChangeAspect="1"/>
          </p:cNvGraphicFramePr>
          <p:nvPr/>
        </p:nvGraphicFramePr>
        <p:xfrm>
          <a:off x="-228600" y="-228600"/>
          <a:ext cx="9677400" cy="8001000"/>
        </p:xfrm>
        <a:graphic>
          <a:graphicData uri="http://schemas.openxmlformats.org/presentationml/2006/ole">
            <mc:AlternateContent xmlns:mc="http://schemas.openxmlformats.org/markup-compatibility/2006">
              <mc:Choice xmlns:v="urn:schemas-microsoft-com:vml" Requires="v">
                <p:oleObj spid="_x0000_s3075" name="Photo Editor Photo" r:id="rId3" imgW="3486637" imgH="1905266" progId="">
                  <p:embed/>
                </p:oleObj>
              </mc:Choice>
              <mc:Fallback>
                <p:oleObj name="Photo Editor Photo" r:id="rId3" imgW="3486637" imgH="1905266"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9677400" cy="800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endParaRPr lang="tr-TR"/>
          </a:p>
        </p:txBody>
      </p:sp>
      <p:graphicFrame>
        <p:nvGraphicFramePr>
          <p:cNvPr id="8194" name="Object 3"/>
          <p:cNvGraphicFramePr>
            <a:graphicFrameLocks noGrp="1" noChangeAspect="1"/>
          </p:cNvGraphicFramePr>
          <p:nvPr>
            <p:ph sz="quarter" idx="1"/>
          </p:nvPr>
        </p:nvGraphicFramePr>
        <p:xfrm>
          <a:off x="285720" y="500042"/>
          <a:ext cx="8541064" cy="5881710"/>
        </p:xfrm>
        <a:graphic>
          <a:graphicData uri="http://schemas.openxmlformats.org/presentationml/2006/ole">
            <mc:AlternateContent xmlns:mc="http://schemas.openxmlformats.org/markup-compatibility/2006">
              <mc:Choice xmlns:v="urn:schemas-microsoft-com:vml" Requires="v">
                <p:oleObj spid="_x0000_s4099" name="Photo Editor Photo" r:id="rId3" imgW="3505689" imgH="1886213" progId="">
                  <p:embed/>
                </p:oleObj>
              </mc:Choice>
              <mc:Fallback>
                <p:oleObj name="Photo Editor Photo" r:id="rId3" imgW="3505689" imgH="1886213"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285720" y="500042"/>
                        <a:ext cx="8541064" cy="588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endParaRPr lang="tr-TR"/>
          </a:p>
        </p:txBody>
      </p:sp>
      <p:graphicFrame>
        <p:nvGraphicFramePr>
          <p:cNvPr id="9218" name="Object 3"/>
          <p:cNvGraphicFramePr>
            <a:graphicFrameLocks noGrp="1" noChangeAspect="1"/>
          </p:cNvGraphicFramePr>
          <p:nvPr>
            <p:ph sz="quarter" idx="1"/>
          </p:nvPr>
        </p:nvGraphicFramePr>
        <p:xfrm>
          <a:off x="428596" y="428604"/>
          <a:ext cx="8429684" cy="6219888"/>
        </p:xfrm>
        <a:graphic>
          <a:graphicData uri="http://schemas.openxmlformats.org/presentationml/2006/ole">
            <mc:AlternateContent xmlns:mc="http://schemas.openxmlformats.org/markup-compatibility/2006">
              <mc:Choice xmlns:v="urn:schemas-microsoft-com:vml" Requires="v">
                <p:oleObj spid="_x0000_s5123" name="Photo Editor Photo" r:id="rId3" imgW="2276793" imgH="1714739" progId="">
                  <p:embed/>
                </p:oleObj>
              </mc:Choice>
              <mc:Fallback>
                <p:oleObj name="Photo Editor Photo" r:id="rId3" imgW="2276793" imgH="1714739"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428596" y="428604"/>
                        <a:ext cx="8429684" cy="621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endParaRPr lang="tr-TR"/>
          </a:p>
        </p:txBody>
      </p:sp>
      <p:graphicFrame>
        <p:nvGraphicFramePr>
          <p:cNvPr id="10242" name="Object 3"/>
          <p:cNvGraphicFramePr>
            <a:graphicFrameLocks noGrp="1" noChangeAspect="1"/>
          </p:cNvGraphicFramePr>
          <p:nvPr>
            <p:ph sz="quarter" idx="1"/>
          </p:nvPr>
        </p:nvGraphicFramePr>
        <p:xfrm>
          <a:off x="285720" y="500042"/>
          <a:ext cx="8715404" cy="6124771"/>
        </p:xfrm>
        <a:graphic>
          <a:graphicData uri="http://schemas.openxmlformats.org/presentationml/2006/ole">
            <mc:AlternateContent xmlns:mc="http://schemas.openxmlformats.org/markup-compatibility/2006">
              <mc:Choice xmlns:v="urn:schemas-microsoft-com:vml" Requires="v">
                <p:oleObj spid="_x0000_s6147" name="Photo Editor Photo" r:id="rId3" imgW="2857899" imgH="1914286" progId="">
                  <p:embed/>
                </p:oleObj>
              </mc:Choice>
              <mc:Fallback>
                <p:oleObj name="Photo Editor Photo" r:id="rId3" imgW="2857899" imgH="1914286"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white">
                      <a:xfrm>
                        <a:off x="285720" y="500042"/>
                        <a:ext cx="8715404" cy="6124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99592" y="476672"/>
            <a:ext cx="7467600" cy="762000"/>
          </a:xfrm>
        </p:spPr>
        <p:txBody>
          <a:bodyPr/>
          <a:lstStyle/>
          <a:p>
            <a:pPr eaLnBrk="1" hangingPunct="1"/>
            <a:r>
              <a:rPr lang="en-US" dirty="0"/>
              <a:t>John Steinbeck</a:t>
            </a:r>
          </a:p>
        </p:txBody>
      </p:sp>
      <p:pic>
        <p:nvPicPr>
          <p:cNvPr id="14340" name="Picture 7" descr="steinbeck"/>
          <p:cNvPicPr>
            <a:picLocks noGrp="1" noChangeAspect="1" noChangeArrowheads="1"/>
          </p:cNvPicPr>
          <p:nvPr>
            <p:ph type="clipArt" sz="half" idx="1"/>
          </p:nvPr>
        </p:nvPicPr>
        <p:blipFill>
          <a:blip r:embed="rId2" cstate="print"/>
          <a:stretch>
            <a:fillRect/>
          </a:stretch>
        </p:blipFill>
        <p:spPr>
          <a:xfrm>
            <a:off x="1004887" y="2819400"/>
            <a:ext cx="2143125" cy="2438400"/>
          </a:xfrm>
          <a:noFill/>
        </p:spPr>
      </p:pic>
      <p:sp>
        <p:nvSpPr>
          <p:cNvPr id="7172" name="Rectangle 4"/>
          <p:cNvSpPr>
            <a:spLocks noGrp="1" noChangeArrowheads="1"/>
          </p:cNvSpPr>
          <p:nvPr>
            <p:ph type="body" sz="half" idx="2"/>
          </p:nvPr>
        </p:nvSpPr>
        <p:spPr>
          <a:xfrm>
            <a:off x="4075113" y="1981200"/>
            <a:ext cx="4529335" cy="4114800"/>
          </a:xfrm>
        </p:spPr>
        <p:txBody>
          <a:bodyPr>
            <a:normAutofit/>
          </a:bodyPr>
          <a:lstStyle/>
          <a:p>
            <a:pPr eaLnBrk="1" hangingPunct="1">
              <a:lnSpc>
                <a:spcPct val="90000"/>
              </a:lnSpc>
            </a:pPr>
            <a:r>
              <a:rPr lang="en-US" sz="2400" dirty="0"/>
              <a:t>American novelist</a:t>
            </a:r>
          </a:p>
          <a:p>
            <a:pPr eaLnBrk="1" hangingPunct="1">
              <a:lnSpc>
                <a:spcPct val="90000"/>
              </a:lnSpc>
            </a:pPr>
            <a:r>
              <a:rPr lang="en-US" sz="2400" dirty="0"/>
              <a:t>Won the Nobel Prize for Literature in 1962</a:t>
            </a:r>
          </a:p>
          <a:p>
            <a:pPr eaLnBrk="1" hangingPunct="1">
              <a:lnSpc>
                <a:spcPct val="90000"/>
              </a:lnSpc>
            </a:pPr>
            <a:r>
              <a:rPr lang="en-US" sz="2400" i="1" dirty="0"/>
              <a:t>The Grapes of  Wrath</a:t>
            </a:r>
            <a:r>
              <a:rPr lang="en-US" sz="2400" dirty="0"/>
              <a:t> won the Pulitzer Prize in 1940</a:t>
            </a:r>
          </a:p>
          <a:p>
            <a:pPr eaLnBrk="1" hangingPunct="1">
              <a:lnSpc>
                <a:spcPct val="90000"/>
              </a:lnSpc>
            </a:pPr>
            <a:r>
              <a:rPr lang="en-US" sz="2400" dirty="0"/>
              <a:t>Described the economic realities of the </a:t>
            </a:r>
            <a:r>
              <a:rPr lang="en-US" sz="2400" i="1" dirty="0" err="1"/>
              <a:t>Okies</a:t>
            </a:r>
            <a:r>
              <a:rPr lang="en-US" sz="2400" dirty="0"/>
              <a:t> – migrant farmers (many from Oklahoma) who sought a new future in California’s fields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Life During the Depression</a:t>
            </a:r>
          </a:p>
        </p:txBody>
      </p:sp>
      <p:sp>
        <p:nvSpPr>
          <p:cNvPr id="33795" name="Rectangle 3"/>
          <p:cNvSpPr>
            <a:spLocks noGrp="1" noChangeArrowheads="1"/>
          </p:cNvSpPr>
          <p:nvPr>
            <p:ph sz="quarter" idx="1"/>
          </p:nvPr>
        </p:nvSpPr>
        <p:spPr/>
        <p:txBody>
          <a:bodyPr>
            <a:normAutofit/>
          </a:bodyPr>
          <a:lstStyle/>
          <a:p>
            <a:pPr eaLnBrk="1" hangingPunct="1">
              <a:lnSpc>
                <a:spcPct val="90000"/>
              </a:lnSpc>
            </a:pPr>
            <a:r>
              <a:rPr lang="en-US" sz="2400" dirty="0">
                <a:solidFill>
                  <a:schemeClr val="accent2"/>
                </a:solidFill>
              </a:rPr>
              <a:t>Women</a:t>
            </a:r>
            <a:r>
              <a:rPr lang="en-US" sz="2400" dirty="0"/>
              <a:t> – lower pay, more working, family strain</a:t>
            </a:r>
          </a:p>
          <a:p>
            <a:pPr eaLnBrk="1" hangingPunct="1">
              <a:lnSpc>
                <a:spcPct val="90000"/>
              </a:lnSpc>
            </a:pPr>
            <a:r>
              <a:rPr lang="en-US" sz="2400" dirty="0">
                <a:solidFill>
                  <a:schemeClr val="accent2"/>
                </a:solidFill>
              </a:rPr>
              <a:t>African</a:t>
            </a:r>
            <a:r>
              <a:rPr lang="en-US" sz="2400" dirty="0"/>
              <a:t> </a:t>
            </a:r>
            <a:r>
              <a:rPr lang="en-US" sz="2400" dirty="0">
                <a:solidFill>
                  <a:schemeClr val="accent2"/>
                </a:solidFill>
              </a:rPr>
              <a:t>Americans </a:t>
            </a:r>
            <a:r>
              <a:rPr lang="en-US" sz="2400" dirty="0"/>
              <a:t>– hardest hit, excluded from relief programs, increase in </a:t>
            </a:r>
            <a:r>
              <a:rPr lang="en-US" sz="2400" dirty="0" err="1"/>
              <a:t>lynchings</a:t>
            </a:r>
            <a:r>
              <a:rPr lang="en-US" sz="2400" dirty="0"/>
              <a:t>, little support from FDR</a:t>
            </a:r>
          </a:p>
          <a:p>
            <a:pPr lvl="1" eaLnBrk="1" hangingPunct="1">
              <a:lnSpc>
                <a:spcPct val="90000"/>
              </a:lnSpc>
            </a:pPr>
            <a:r>
              <a:rPr lang="en-US" sz="2400" dirty="0"/>
              <a:t>Improvements – some relief provided, support from Eleanor Roosevelt, Fair Employment Practices Committee</a:t>
            </a:r>
          </a:p>
          <a:p>
            <a:pPr>
              <a:lnSpc>
                <a:spcPct val="90000"/>
              </a:lnSpc>
            </a:pPr>
            <a:r>
              <a:rPr lang="en-US" sz="2400" dirty="0">
                <a:solidFill>
                  <a:schemeClr val="accent2"/>
                </a:solidFill>
              </a:rPr>
              <a:t>Mexican Americans – </a:t>
            </a:r>
            <a:r>
              <a:rPr lang="en-US" sz="2400" dirty="0"/>
              <a:t>Discrimination in </a:t>
            </a:r>
            <a:r>
              <a:rPr lang="en-US" sz="2400" dirty="0" smtClean="0"/>
              <a:t>society, </a:t>
            </a:r>
            <a:r>
              <a:rPr lang="en-US" sz="2400" dirty="0"/>
              <a:t>increase in white migrant labor, some return to Mexico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Today: </a:t>
            </a:r>
            <a:br>
              <a:rPr lang="en-US" dirty="0"/>
            </a:br>
            <a:r>
              <a:rPr lang="en-US" dirty="0"/>
              <a:t>We start with macroeconomics.</a:t>
            </a:r>
            <a:endParaRPr lang="tr-TR" dirty="0"/>
          </a:p>
        </p:txBody>
      </p:sp>
      <p:sp>
        <p:nvSpPr>
          <p:cNvPr id="5" name="Subtitle 4"/>
          <p:cNvSpPr>
            <a:spLocks noGrp="1"/>
          </p:cNvSpPr>
          <p:nvPr>
            <p:ph type="body" idx="1"/>
          </p:nvPr>
        </p:nvSpPr>
        <p:spPr/>
        <p:txBody>
          <a:bodyPr/>
          <a:lstStyle/>
          <a:p>
            <a:r>
              <a:rPr lang="en-US" dirty="0"/>
              <a:t>A slightly depressing lecture</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Only the Superman can save the US.</a:t>
            </a:r>
            <a:endParaRPr lang="tr-TR" dirty="0"/>
          </a:p>
        </p:txBody>
      </p:sp>
      <p:pic>
        <p:nvPicPr>
          <p:cNvPr id="78850" name="Picture 2"/>
          <p:cNvPicPr>
            <a:picLocks noGrp="1" noChangeAspect="1" noChangeArrowheads="1"/>
          </p:cNvPicPr>
          <p:nvPr>
            <p:ph sz="quarter" idx="1"/>
          </p:nvPr>
        </p:nvPicPr>
        <p:blipFill>
          <a:blip r:embed="rId2" cstate="print"/>
          <a:stretch>
            <a:fillRect/>
          </a:stretch>
        </p:blipFill>
        <p:spPr bwMode="auto">
          <a:xfrm>
            <a:off x="3684270" y="3078480"/>
            <a:ext cx="2232660" cy="13106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2000"/>
                                        <p:tgtEl>
                                          <p:spTgt spid="78850"/>
                                        </p:tgtEl>
                                      </p:cBhvr>
                                    </p:animEffect>
                                    <p:anim calcmode="lin" valueType="num">
                                      <p:cBhvr>
                                        <p:cTn id="8" dur="2000" fill="hold"/>
                                        <p:tgtEl>
                                          <p:spTgt spid="78850"/>
                                        </p:tgtEl>
                                        <p:attrNameLst>
                                          <p:attrName>style.rotation</p:attrName>
                                        </p:attrNameLst>
                                      </p:cBhvr>
                                      <p:tavLst>
                                        <p:tav tm="0">
                                          <p:val>
                                            <p:fltVal val="720"/>
                                          </p:val>
                                        </p:tav>
                                        <p:tav tm="100000">
                                          <p:val>
                                            <p:fltVal val="0"/>
                                          </p:val>
                                        </p:tav>
                                      </p:tavLst>
                                    </p:anim>
                                    <p:anim calcmode="lin" valueType="num">
                                      <p:cBhvr>
                                        <p:cTn id="9" dur="2000" fill="hold"/>
                                        <p:tgtEl>
                                          <p:spTgt spid="78850"/>
                                        </p:tgtEl>
                                        <p:attrNameLst>
                                          <p:attrName>ppt_h</p:attrName>
                                        </p:attrNameLst>
                                      </p:cBhvr>
                                      <p:tavLst>
                                        <p:tav tm="0">
                                          <p:val>
                                            <p:fltVal val="0"/>
                                          </p:val>
                                        </p:tav>
                                        <p:tav tm="100000">
                                          <p:val>
                                            <p:strVal val="#ppt_h"/>
                                          </p:val>
                                        </p:tav>
                                      </p:tavLst>
                                    </p:anim>
                                    <p:anim calcmode="lin" valueType="num">
                                      <p:cBhvr>
                                        <p:cTn id="10" dur="2000" fill="hold"/>
                                        <p:tgtEl>
                                          <p:spTgt spid="7885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3083" name="Text Box 11"/>
          <p:cNvSpPr txBox="1">
            <a:spLocks noChangeArrowheads="1"/>
          </p:cNvSpPr>
          <p:nvPr/>
        </p:nvSpPr>
        <p:spPr bwMode="auto">
          <a:xfrm rot="10800000">
            <a:off x="457200" y="1587564"/>
            <a:ext cx="4258816" cy="3600986"/>
          </a:xfrm>
          <a:prstGeom prst="rect">
            <a:avLst/>
          </a:prstGeom>
          <a:noFill/>
          <a:ln w="9525" algn="ctr">
            <a:noFill/>
            <a:miter lim="800000"/>
            <a:headEnd/>
            <a:tailEnd/>
          </a:ln>
        </p:spPr>
        <p:txBody>
          <a:bodyPr rot="10800000" wrap="square">
            <a:spAutoFit/>
          </a:bodyPr>
          <a:lstStyle/>
          <a:p>
            <a:pPr>
              <a:spcBef>
                <a:spcPct val="50000"/>
              </a:spcBef>
              <a:spcAft>
                <a:spcPct val="0"/>
              </a:spcAft>
            </a:pPr>
            <a:r>
              <a:rPr lang="en-US" sz="2400" dirty="0">
                <a:solidFill>
                  <a:schemeClr val="tx1"/>
                </a:solidFill>
              </a:rPr>
              <a:t>Modern macroeconomics comes from the works of John Maynard Keynes.</a:t>
            </a:r>
          </a:p>
          <a:p>
            <a:pPr>
              <a:spcBef>
                <a:spcPct val="50000"/>
              </a:spcBef>
              <a:spcAft>
                <a:spcPct val="0"/>
              </a:spcAft>
            </a:pPr>
            <a:r>
              <a:rPr lang="en-US" sz="2400" dirty="0">
                <a:solidFill>
                  <a:schemeClr val="tx1"/>
                </a:solidFill>
              </a:rPr>
              <a:t>He wrote the </a:t>
            </a:r>
            <a:r>
              <a:rPr lang="en-US" sz="2400" i="1" dirty="0">
                <a:solidFill>
                  <a:schemeClr val="tx1"/>
                </a:solidFill>
              </a:rPr>
              <a:t>General Theory of Employment, Interest and Money.</a:t>
            </a:r>
          </a:p>
          <a:p>
            <a:pPr>
              <a:spcBef>
                <a:spcPct val="50000"/>
              </a:spcBef>
              <a:spcAft>
                <a:spcPct val="0"/>
              </a:spcAft>
            </a:pPr>
            <a:r>
              <a:rPr lang="en-US" sz="2400" i="1" dirty="0"/>
              <a:t>Known as the GENERAL THEORY</a:t>
            </a:r>
            <a:endParaRPr lang="en-US" sz="2400" i="1" dirty="0">
              <a:solidFill>
                <a:schemeClr val="tx1"/>
              </a:solidFill>
            </a:endParaRPr>
          </a:p>
          <a:p>
            <a:pPr>
              <a:spcBef>
                <a:spcPct val="50000"/>
              </a:spcBef>
              <a:spcAft>
                <a:spcPct val="0"/>
              </a:spcAft>
            </a:pPr>
            <a:r>
              <a:rPr lang="en-US" sz="2400" dirty="0">
                <a:solidFill>
                  <a:schemeClr val="tx1"/>
                </a:solidFill>
              </a:rPr>
              <a:t>It was published in 1936.</a:t>
            </a:r>
            <a:r>
              <a:rPr lang="en-US" sz="2000" dirty="0">
                <a:solidFill>
                  <a:schemeClr val="tx1"/>
                </a:solidFill>
              </a:rPr>
              <a:t>  </a:t>
            </a:r>
          </a:p>
        </p:txBody>
      </p:sp>
      <p:sp>
        <p:nvSpPr>
          <p:cNvPr id="7" name="Text Box 14"/>
          <p:cNvSpPr txBox="1">
            <a:spLocks noChangeArrowheads="1"/>
          </p:cNvSpPr>
          <p:nvPr/>
        </p:nvSpPr>
        <p:spPr bwMode="auto">
          <a:xfrm rot="-5400000">
            <a:off x="4256038" y="-3594050"/>
            <a:ext cx="631924" cy="8229600"/>
          </a:xfrm>
          <a:prstGeom prst="rect">
            <a:avLst/>
          </a:prstGeom>
          <a:gradFill rotWithShape="1">
            <a:gsLst>
              <a:gs pos="0">
                <a:srgbClr val="00758C"/>
              </a:gs>
              <a:gs pos="33000">
                <a:srgbClr val="00758C"/>
              </a:gs>
              <a:gs pos="100000">
                <a:srgbClr val="FFFFFF"/>
              </a:gs>
            </a:gsLst>
            <a:lin ang="5400000"/>
          </a:gradFill>
          <a:ln w="9525" algn="ctr">
            <a:noFill/>
            <a:miter lim="800000"/>
            <a:headEnd/>
            <a:tailEnd/>
          </a:ln>
        </p:spPr>
        <p:txBody>
          <a:bodyPr vert="eaVert"/>
          <a:lstStyle/>
          <a:p>
            <a:pPr>
              <a:spcBef>
                <a:spcPct val="50000"/>
              </a:spcBef>
            </a:pPr>
            <a:r>
              <a:rPr lang="en-US" sz="2800" b="1" dirty="0">
                <a:solidFill>
                  <a:schemeClr val="bg1"/>
                </a:solidFill>
                <a:latin typeface="Times New Roman" pitchFamily="18" charset="0"/>
                <a:cs typeface="Times New Roman" pitchFamily="18" charset="0"/>
              </a:rPr>
              <a:t>THE GREATEST ECONOMIST, EVER</a:t>
            </a:r>
          </a:p>
        </p:txBody>
      </p:sp>
      <p:sp>
        <p:nvSpPr>
          <p:cNvPr id="8" name="Text Box 24"/>
          <p:cNvSpPr txBox="1">
            <a:spLocks noChangeArrowheads="1"/>
          </p:cNvSpPr>
          <p:nvPr/>
        </p:nvSpPr>
        <p:spPr bwMode="auto">
          <a:xfrm rot="10800000">
            <a:off x="457200" y="874068"/>
            <a:ext cx="8458200" cy="461665"/>
          </a:xfrm>
          <a:prstGeom prst="rect">
            <a:avLst/>
          </a:prstGeom>
          <a:noFill/>
          <a:ln w="9525" algn="ctr">
            <a:noFill/>
            <a:miter lim="800000"/>
            <a:headEnd/>
            <a:tailEnd/>
          </a:ln>
          <a:effectLst/>
        </p:spPr>
        <p:txBody>
          <a:bodyPr rot="10800000">
            <a:spAutoFit/>
          </a:bodyPr>
          <a:lstStyle/>
          <a:p>
            <a:pPr>
              <a:spcBef>
                <a:spcPct val="50000"/>
              </a:spcBef>
              <a:defRPr/>
            </a:pPr>
            <a:r>
              <a:rPr lang="en-US" sz="2400" dirty="0">
                <a:solidFill>
                  <a:schemeClr val="tx1"/>
                </a:solidFill>
                <a:latin typeface="+mj-lt"/>
              </a:rPr>
              <a:t>John Maynard Keynes</a:t>
            </a:r>
          </a:p>
        </p:txBody>
      </p:sp>
      <p:pic>
        <p:nvPicPr>
          <p:cNvPr id="28680" name="Picture 8"/>
          <p:cNvPicPr>
            <a:picLocks noChangeAspect="1" noChangeArrowheads="1"/>
          </p:cNvPicPr>
          <p:nvPr/>
        </p:nvPicPr>
        <p:blipFill>
          <a:blip r:embed="rId2" cstate="print"/>
          <a:srcRect/>
          <a:stretch>
            <a:fillRect/>
          </a:stretch>
        </p:blipFill>
        <p:spPr bwMode="auto">
          <a:xfrm>
            <a:off x="4801939" y="914400"/>
            <a:ext cx="3946525" cy="5627688"/>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680"/>
                                        </p:tgtEl>
                                        <p:attrNameLst>
                                          <p:attrName>style.visibility</p:attrName>
                                        </p:attrNameLst>
                                      </p:cBhvr>
                                      <p:to>
                                        <p:strVal val="visible"/>
                                      </p:to>
                                    </p:set>
                                    <p:animEffect transition="in" filter="fade">
                                      <p:cBhvr>
                                        <p:cTn id="15" dur="1000"/>
                                        <p:tgtEl>
                                          <p:spTgt spid="28680"/>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23083"/>
                                        </p:tgtEl>
                                        <p:attrNameLst>
                                          <p:attrName>style.visibility</p:attrName>
                                        </p:attrNameLst>
                                      </p:cBhvr>
                                      <p:to>
                                        <p:strVal val="visible"/>
                                      </p:to>
                                    </p:set>
                                    <p:animEffect transition="in" filter="wipe(left)">
                                      <p:cBhvr>
                                        <p:cTn id="19" dur="500"/>
                                        <p:tgtEl>
                                          <p:spTgt spid="192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3083" grpId="0"/>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sz="quarter" idx="1"/>
          </p:nvPr>
        </p:nvSpPr>
        <p:spPr>
          <a:xfrm>
            <a:off x="457200" y="1196752"/>
            <a:ext cx="5122912" cy="1756791"/>
          </a:xfrm>
        </p:spPr>
        <p:txBody>
          <a:bodyPr>
            <a:noAutofit/>
          </a:bodyPr>
          <a:lstStyle/>
          <a:p>
            <a:pPr marL="0" indent="0">
              <a:spcBef>
                <a:spcPts val="0"/>
              </a:spcBef>
              <a:buNone/>
            </a:pPr>
            <a:r>
              <a:rPr lang="en-US" sz="2400" dirty="0"/>
              <a:t>Practical men, who believe themselves to be quite exempt from any intellectual influences, are usually the slaves of some defunct (=useless) economist.</a:t>
            </a:r>
          </a:p>
        </p:txBody>
      </p:sp>
      <p:pic>
        <p:nvPicPr>
          <p:cNvPr id="1026" name="Picture 2"/>
          <p:cNvPicPr>
            <a:picLocks noChangeAspect="1" noChangeArrowheads="1"/>
          </p:cNvPicPr>
          <p:nvPr/>
        </p:nvPicPr>
        <p:blipFill>
          <a:blip r:embed="rId2" cstate="print"/>
          <a:srcRect/>
          <a:stretch>
            <a:fillRect/>
          </a:stretch>
        </p:blipFill>
        <p:spPr bwMode="auto">
          <a:xfrm>
            <a:off x="5724128" y="476672"/>
            <a:ext cx="2914650" cy="3457575"/>
          </a:xfrm>
          <a:prstGeom prst="rect">
            <a:avLst/>
          </a:prstGeom>
          <a:noFill/>
          <a:ln w="9525">
            <a:noFill/>
            <a:miter lim="800000"/>
            <a:headEnd/>
            <a:tailEnd/>
          </a:ln>
        </p:spPr>
      </p:pic>
      <p:sp>
        <p:nvSpPr>
          <p:cNvPr id="5" name="Content Placeholder 2"/>
          <p:cNvSpPr txBox="1">
            <a:spLocks/>
          </p:cNvSpPr>
          <p:nvPr/>
        </p:nvSpPr>
        <p:spPr>
          <a:xfrm>
            <a:off x="539552" y="4048472"/>
            <a:ext cx="7200800" cy="161277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1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–John Maynard Keynes (1883-1946) in </a:t>
            </a:r>
            <a:r>
              <a:rPr kumimoji="0" lang="en-US" sz="2400" b="0" i="0" u="none" strike="noStrike" kern="1200" cap="none" spc="0" normalizeH="0" baseline="0" noProof="0" dirty="0">
                <a:ln>
                  <a:noFill/>
                </a:ln>
                <a:solidFill>
                  <a:schemeClr val="tx1"/>
                </a:solidFill>
                <a:effectLst/>
                <a:uLnTx/>
                <a:uFillTx/>
                <a:latin typeface="+mn-lt"/>
                <a:ea typeface="+mn-ea"/>
                <a:cs typeface="+mn-cs"/>
                <a:hlinkClick r:id="rId3" tooltip="The General Theory of Employment, Interest and Money (Collected works of Keynes)"/>
              </a:rPr>
              <a:t>The General Theory of Employment, Interest and Money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10000"/>
              </a:lnSpc>
              <a:spcBef>
                <a:spcPts val="0"/>
              </a:spcBef>
              <a:spcAft>
                <a:spcPts val="0"/>
              </a:spcAft>
              <a:buClrTx/>
              <a:buSzTx/>
              <a:buFont typeface="Arial" pitchFamily="34" charset="0"/>
              <a:buNone/>
              <a:tabLst/>
              <a:defRPr/>
            </a:pPr>
            <a:endParaRPr kumimoji="0" lang="tr-TR"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r>
              <a:rPr lang="en-US" sz="2800" dirty="0"/>
              <a:t>How did the economy recover from the Great Depression?</a:t>
            </a:r>
          </a:p>
        </p:txBody>
      </p:sp>
      <p:sp>
        <p:nvSpPr>
          <p:cNvPr id="15363" name="Rectangle 3"/>
          <p:cNvSpPr>
            <a:spLocks noGrp="1" noChangeArrowheads="1"/>
          </p:cNvSpPr>
          <p:nvPr>
            <p:ph sz="quarter" idx="1"/>
          </p:nvPr>
        </p:nvSpPr>
        <p:spPr/>
        <p:txBody>
          <a:bodyPr>
            <a:normAutofit/>
          </a:bodyPr>
          <a:lstStyle/>
          <a:p>
            <a:pPr marL="0" indent="0">
              <a:spcBef>
                <a:spcPts val="0"/>
              </a:spcBef>
              <a:spcAft>
                <a:spcPts val="1200"/>
              </a:spcAft>
              <a:buNone/>
            </a:pPr>
            <a:r>
              <a:rPr lang="en-US" sz="2400" dirty="0"/>
              <a:t>The English economist John Maynard Keynes developed a solution.</a:t>
            </a:r>
          </a:p>
          <a:p>
            <a:pPr marL="0" indent="0">
              <a:spcBef>
                <a:spcPts val="0"/>
              </a:spcBef>
              <a:spcAft>
                <a:spcPts val="1200"/>
              </a:spcAft>
              <a:buNone/>
            </a:pPr>
            <a:r>
              <a:rPr lang="en-US" sz="2400" dirty="0"/>
              <a:t>He also invented macroeconomics.</a:t>
            </a:r>
          </a:p>
          <a:p>
            <a:pPr marL="0" indent="0">
              <a:spcBef>
                <a:spcPts val="0"/>
              </a:spcBef>
              <a:spcAft>
                <a:spcPts val="1200"/>
              </a:spcAft>
              <a:buNone/>
            </a:pPr>
            <a:r>
              <a:rPr lang="en-US" sz="2400" dirty="0"/>
              <a:t>Keynes:  </a:t>
            </a:r>
          </a:p>
          <a:p>
            <a:pPr marL="400050" lvl="1" indent="0">
              <a:spcBef>
                <a:spcPts val="0"/>
              </a:spcBef>
              <a:spcAft>
                <a:spcPts val="1200"/>
              </a:spcAft>
              <a:buNone/>
            </a:pPr>
            <a:r>
              <a:rPr lang="en-US" sz="2400" dirty="0"/>
              <a:t>“The Great Depression is a problem of insufficient aggregate demand”.</a:t>
            </a:r>
          </a:p>
          <a:p>
            <a:pPr marL="400050" lvl="1" indent="0">
              <a:spcBef>
                <a:spcPts val="0"/>
              </a:spcBef>
              <a:spcAft>
                <a:spcPts val="1200"/>
              </a:spcAft>
              <a:buNone/>
            </a:pPr>
            <a:r>
              <a:rPr lang="en-US" sz="2400" dirty="0"/>
              <a:t>“If the private economy cannot generate sufficient demand, it will be the government's responsibility to do so.”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Superman’s sidekick</a:t>
            </a:r>
            <a:endParaRPr lang="tr-TR" dirty="0"/>
          </a:p>
        </p:txBody>
      </p:sp>
      <p:sp>
        <p:nvSpPr>
          <p:cNvPr id="3" name="Content Placeholder 2"/>
          <p:cNvSpPr>
            <a:spLocks noGrp="1"/>
          </p:cNvSpPr>
          <p:nvPr>
            <p:ph sz="quarter" idx="1"/>
          </p:nvPr>
        </p:nvSpPr>
        <p:spPr>
          <a:xfrm>
            <a:off x="457200" y="1196752"/>
            <a:ext cx="5266928" cy="4525963"/>
          </a:xfrm>
        </p:spPr>
        <p:txBody>
          <a:bodyPr/>
          <a:lstStyle/>
          <a:p>
            <a:r>
              <a:rPr lang="en-US" dirty="0">
                <a:latin typeface="Courier New" pitchFamily="49" charset="0"/>
              </a:rPr>
              <a:t>Franklin D. Roosevelt</a:t>
            </a:r>
            <a:endParaRPr lang="tr-TR" dirty="0"/>
          </a:p>
        </p:txBody>
      </p:sp>
      <p:pic>
        <p:nvPicPr>
          <p:cNvPr id="79875" name="Picture 3"/>
          <p:cNvPicPr>
            <a:picLocks noGrp="1" noChangeAspect="1" noChangeArrowheads="1"/>
          </p:cNvPicPr>
          <p:nvPr>
            <p:ph sz="quarter" idx="2"/>
          </p:nvPr>
        </p:nvPicPr>
        <p:blipFill>
          <a:blip r:embed="rId2" cstate="print"/>
          <a:srcRect/>
          <a:stretch>
            <a:fillRect/>
          </a:stretch>
        </p:blipFill>
        <p:spPr bwMode="auto">
          <a:xfrm>
            <a:off x="467544" y="2143397"/>
            <a:ext cx="3555321" cy="4525963"/>
          </a:xfrm>
          <a:prstGeom prst="rect">
            <a:avLst/>
          </a:prstGeom>
          <a:noFill/>
          <a:ln w="9525">
            <a:noFill/>
            <a:miter lim="800000"/>
            <a:headEnd/>
            <a:tailEnd/>
          </a:ln>
          <a:effectLst/>
        </p:spPr>
      </p:pic>
      <p:pic>
        <p:nvPicPr>
          <p:cNvPr id="79876" name="Picture 4"/>
          <p:cNvPicPr>
            <a:picLocks noChangeAspect="1" noChangeArrowheads="1"/>
          </p:cNvPicPr>
          <p:nvPr/>
        </p:nvPicPr>
        <p:blipFill>
          <a:blip r:embed="rId3" cstate="print"/>
          <a:srcRect/>
          <a:stretch>
            <a:fillRect/>
          </a:stretch>
        </p:blipFill>
        <p:spPr bwMode="auto">
          <a:xfrm>
            <a:off x="4976789" y="1821160"/>
            <a:ext cx="3051595" cy="47041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9875"/>
                                        </p:tgtEl>
                                        <p:attrNameLst>
                                          <p:attrName>style.visibility</p:attrName>
                                        </p:attrNameLst>
                                      </p:cBhvr>
                                      <p:to>
                                        <p:strVal val="visible"/>
                                      </p:to>
                                    </p:set>
                                    <p:animEffect transition="in" filter="blinds(horizontal)">
                                      <p:cBhvr>
                                        <p:cTn id="11" dur="500"/>
                                        <p:tgtEl>
                                          <p:spTgt spid="79875"/>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79876"/>
                                        </p:tgtEl>
                                        <p:attrNameLst>
                                          <p:attrName>style.visibility</p:attrName>
                                        </p:attrNameLst>
                                      </p:cBhvr>
                                      <p:to>
                                        <p:strVal val="visible"/>
                                      </p:to>
                                    </p:set>
                                    <p:anim calcmode="lin" valueType="num">
                                      <p:cBhvr>
                                        <p:cTn id="16" dur="1000" fill="hold"/>
                                        <p:tgtEl>
                                          <p:spTgt spid="79876"/>
                                        </p:tgtEl>
                                        <p:attrNameLst>
                                          <p:attrName>ppt_x</p:attrName>
                                        </p:attrNameLst>
                                      </p:cBhvr>
                                      <p:tavLst>
                                        <p:tav tm="0">
                                          <p:val>
                                            <p:strVal val="#ppt_x-.2"/>
                                          </p:val>
                                        </p:tav>
                                        <p:tav tm="100000">
                                          <p:val>
                                            <p:strVal val="#ppt_x"/>
                                          </p:val>
                                        </p:tav>
                                      </p:tavLst>
                                    </p:anim>
                                    <p:anim calcmode="lin" valueType="num">
                                      <p:cBhvr>
                                        <p:cTn id="17" dur="1000" fill="hold"/>
                                        <p:tgtEl>
                                          <p:spTgt spid="79876"/>
                                        </p:tgtEl>
                                        <p:attrNameLst>
                                          <p:attrName>ppt_y</p:attrName>
                                        </p:attrNameLst>
                                      </p:cBhvr>
                                      <p:tavLst>
                                        <p:tav tm="0">
                                          <p:val>
                                            <p:strVal val="#ppt_y"/>
                                          </p:val>
                                        </p:tav>
                                        <p:tav tm="100000">
                                          <p:val>
                                            <p:strVal val="#ppt_y"/>
                                          </p:val>
                                        </p:tav>
                                      </p:tavLst>
                                    </p:anim>
                                    <p:animEffect transition="in" filter="wipe(right)" prLst="gradientSize: 0.1">
                                      <p:cBhvr>
                                        <p:cTn id="18" dur="1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3200" dirty="0"/>
              <a:t>FDR &amp; the NEW DEAL</a:t>
            </a:r>
          </a:p>
        </p:txBody>
      </p:sp>
      <p:sp>
        <p:nvSpPr>
          <p:cNvPr id="20483" name="Rectangle 3"/>
          <p:cNvSpPr>
            <a:spLocks noGrp="1" noChangeArrowheads="1"/>
          </p:cNvSpPr>
          <p:nvPr>
            <p:ph sz="quarter" idx="1"/>
          </p:nvPr>
        </p:nvSpPr>
        <p:spPr/>
        <p:txBody>
          <a:bodyPr>
            <a:normAutofit/>
          </a:bodyPr>
          <a:lstStyle/>
          <a:p>
            <a:pPr eaLnBrk="1" hangingPunct="1">
              <a:buNone/>
            </a:pPr>
            <a:r>
              <a:rPr lang="en-US" sz="2400" dirty="0">
                <a:latin typeface="+mj-lt"/>
              </a:rPr>
              <a:t>	Franklin D. Roosevelt was elected president of the US in 1932 with 60% of the popular vote.</a:t>
            </a:r>
          </a:p>
          <a:p>
            <a:pPr eaLnBrk="1" hangingPunct="1">
              <a:buFontTx/>
              <a:buNone/>
            </a:pPr>
            <a:endParaRPr lang="en-US" sz="24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2800" dirty="0"/>
              <a:t>FDR (President Roosevelt) and the “New Deal”</a:t>
            </a:r>
          </a:p>
        </p:txBody>
      </p:sp>
      <p:sp>
        <p:nvSpPr>
          <p:cNvPr id="15363" name="Rectangle 3"/>
          <p:cNvSpPr>
            <a:spLocks noGrp="1" noChangeArrowheads="1"/>
          </p:cNvSpPr>
          <p:nvPr>
            <p:ph sz="quarter" idx="1"/>
          </p:nvPr>
        </p:nvSpPr>
        <p:spPr/>
        <p:txBody>
          <a:bodyPr>
            <a:normAutofit/>
          </a:bodyPr>
          <a:lstStyle/>
          <a:p>
            <a:pPr eaLnBrk="1" hangingPunct="1"/>
            <a:r>
              <a:rPr lang="en-US" sz="2400" dirty="0"/>
              <a:t>Ideas based on Keynes’s theory</a:t>
            </a:r>
          </a:p>
          <a:p>
            <a:pPr eaLnBrk="1" hangingPunct="1"/>
            <a:r>
              <a:rPr lang="tr-TR" sz="2400" dirty="0"/>
              <a:t>l</a:t>
            </a:r>
            <a:r>
              <a:rPr lang="en-US" sz="2400" dirty="0" err="1"/>
              <a:t>arge</a:t>
            </a:r>
            <a:r>
              <a:rPr lang="en-US" sz="2400" dirty="0"/>
              <a:t> scale programs that “made jobs,” </a:t>
            </a:r>
          </a:p>
          <a:p>
            <a:pPr eaLnBrk="1" hangingPunct="1"/>
            <a:r>
              <a:rPr lang="en-US" sz="2400" dirty="0"/>
              <a:t>raised commodity prices by providing farm subsidies, </a:t>
            </a:r>
          </a:p>
          <a:p>
            <a:pPr eaLnBrk="1" hangingPunct="1"/>
            <a:r>
              <a:rPr lang="en-US" sz="2400" dirty="0"/>
              <a:t>reformed American economic institutions (i.e., banks, stock market,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p:cNvSpPr>
            <a:spLocks noChangeArrowheads="1"/>
          </p:cNvSpPr>
          <p:nvPr/>
        </p:nvSpPr>
        <p:spPr bwMode="auto">
          <a:xfrm>
            <a:off x="395536" y="1806575"/>
            <a:ext cx="8424936" cy="1808700"/>
          </a:xfrm>
          <a:prstGeom prst="rect">
            <a:avLst/>
          </a:prstGeom>
          <a:noFill/>
          <a:ln>
            <a:noFill/>
          </a:ln>
          <a:effectLst/>
        </p:spPr>
        <p:txBody>
          <a:bodyPr wrap="square">
            <a:spAutoFit/>
          </a:bodyPr>
          <a:lstStyle/>
          <a:p>
            <a:pPr algn="ctr" eaLnBrk="0" fontAlgn="base" hangingPunct="0">
              <a:spcBef>
                <a:spcPts val="500"/>
              </a:spcBef>
              <a:spcAft>
                <a:spcPts val="500"/>
              </a:spcAft>
              <a:defRPr/>
            </a:pPr>
            <a:r>
              <a:rPr lang="en-US" sz="3200" dirty="0">
                <a:solidFill>
                  <a:srgbClr val="990000"/>
                </a:solidFill>
                <a:effectLst>
                  <a:outerShdw blurRad="38100" dist="38100" dir="2700000" algn="tl">
                    <a:srgbClr val="000000"/>
                  </a:outerShdw>
                </a:effectLst>
              </a:rPr>
              <a:t>FERA / 1933</a:t>
            </a:r>
            <a:r>
              <a:rPr lang="en-US" sz="2800" dirty="0">
                <a:solidFill>
                  <a:prstClr val="black"/>
                </a:solidFill>
              </a:rPr>
              <a:t/>
            </a:r>
            <a:br>
              <a:rPr lang="en-US" sz="2800" dirty="0">
                <a:solidFill>
                  <a:prstClr val="black"/>
                </a:solidFill>
              </a:rPr>
            </a:br>
            <a:r>
              <a:rPr lang="en-US" sz="2800" u="sng" dirty="0">
                <a:solidFill>
                  <a:srgbClr val="0000CC"/>
                </a:solidFill>
                <a:effectLst>
                  <a:outerShdw blurRad="38100" dist="38100" dir="2700000" algn="tl">
                    <a:srgbClr val="000000"/>
                  </a:outerShdw>
                </a:effectLst>
              </a:rPr>
              <a:t>Federal Emergency Relief Act</a:t>
            </a:r>
            <a:endParaRPr lang="en-US" sz="2800" dirty="0">
              <a:solidFill>
                <a:prstClr val="black"/>
              </a:solidFill>
            </a:endParaRPr>
          </a:p>
          <a:p>
            <a:pPr algn="ctr" eaLnBrk="0" fontAlgn="base" hangingPunct="0">
              <a:lnSpc>
                <a:spcPct val="90000"/>
              </a:lnSpc>
              <a:spcBef>
                <a:spcPts val="500"/>
              </a:spcBef>
              <a:spcAft>
                <a:spcPts val="500"/>
              </a:spcAft>
              <a:defRPr/>
            </a:pPr>
            <a:r>
              <a:rPr lang="en-US" sz="2400" dirty="0">
                <a:solidFill>
                  <a:prstClr val="black"/>
                </a:solidFill>
              </a:rPr>
              <a:t>Distributed $500 million of direct aid to unemployed workers such as food, clothing and grants of money to cities.</a:t>
            </a:r>
            <a:r>
              <a:rPr lang="en-US" sz="1100" dirty="0">
                <a:solidFill>
                  <a:prstClr val="black"/>
                </a:solidFill>
              </a:rPr>
              <a:t>	</a:t>
            </a:r>
          </a:p>
        </p:txBody>
      </p:sp>
      <p:sp>
        <p:nvSpPr>
          <p:cNvPr id="160772" name="Rectangle 1028"/>
          <p:cNvSpPr>
            <a:spLocks noChangeArrowheads="1"/>
          </p:cNvSpPr>
          <p:nvPr/>
        </p:nvSpPr>
        <p:spPr bwMode="auto">
          <a:xfrm>
            <a:off x="0" y="776288"/>
            <a:ext cx="9144000" cy="646331"/>
          </a:xfrm>
          <a:prstGeom prst="rect">
            <a:avLst/>
          </a:prstGeom>
          <a:noFill/>
          <a:ln>
            <a:noFill/>
          </a:ln>
          <a:effectLst/>
        </p:spPr>
        <p:txBody>
          <a:bodyPr>
            <a:spAutoFit/>
          </a:bodyPr>
          <a:lstStyle/>
          <a:p>
            <a:pPr algn="ctr" eaLnBrk="0" fontAlgn="base" hangingPunct="0">
              <a:spcBef>
                <a:spcPts val="500"/>
              </a:spcBef>
              <a:spcAft>
                <a:spcPts val="500"/>
              </a:spcAft>
              <a:defRPr/>
            </a:pPr>
            <a:r>
              <a:rPr lang="en-US" sz="3600" u="sng" dirty="0">
                <a:solidFill>
                  <a:schemeClr val="bg1"/>
                </a:solidFill>
                <a:effectLst>
                  <a:outerShdw blurRad="38100" dist="38100" dir="2700000" algn="tl">
                    <a:srgbClr val="FFFFFF"/>
                  </a:outerShdw>
                </a:effectLst>
                <a:latin typeface="Comic Sans MS" pitchFamily="66" charset="0"/>
              </a:rPr>
              <a:t>RELIEF</a:t>
            </a:r>
            <a:r>
              <a:rPr lang="en-US" sz="3600" dirty="0">
                <a:solidFill>
                  <a:schemeClr val="bg1"/>
                </a:solidFill>
                <a:effectLst>
                  <a:outerShdw blurRad="38100" dist="38100" dir="2700000" algn="tl">
                    <a:srgbClr val="FFFFFF"/>
                  </a:outerShdw>
                </a:effectLst>
                <a:latin typeface="Comic Sans MS" pitchFamily="66" charset="0"/>
              </a:rPr>
              <a:t>: </a:t>
            </a:r>
            <a:r>
              <a:rPr lang="en-US" sz="2400" dirty="0">
                <a:solidFill>
                  <a:schemeClr val="bg1"/>
                </a:solidFill>
                <a:effectLst>
                  <a:outerShdw blurRad="38100" dist="38100" dir="2700000" algn="tl">
                    <a:srgbClr val="FFFFFF"/>
                  </a:outerShdw>
                </a:effectLst>
                <a:latin typeface="Comic Sans MS" pitchFamily="66" charset="0"/>
              </a:rPr>
              <a:t>Ease Suffering of the Needy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anim calcmode="lin" valueType="num">
                                      <p:cBhvr additive="base">
                                        <p:cTn id="7" dur="500" fill="hold"/>
                                        <p:tgtEl>
                                          <p:spTgt spid="160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0">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with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60770">
                                            <p:txEl>
                                              <p:pRg st="1" end="1"/>
                                            </p:txEl>
                                          </p:spTgt>
                                        </p:tgtEl>
                                        <p:attrNameLst>
                                          <p:attrName>style.visibility</p:attrName>
                                        </p:attrNameLst>
                                      </p:cBhvr>
                                      <p:to>
                                        <p:strVal val="visible"/>
                                      </p:to>
                                    </p:set>
                                    <p:anim calcmode="lin" valueType="num">
                                      <p:cBhvr additive="base">
                                        <p:cTn id="12" dur="500" fill="hold"/>
                                        <p:tgtEl>
                                          <p:spTgt spid="16077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0770">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1752600"/>
            <a:ext cx="9144000" cy="1966692"/>
          </a:xfrm>
          <a:prstGeom prst="rect">
            <a:avLst/>
          </a:prstGeom>
          <a:noFill/>
          <a:ln>
            <a:noFill/>
          </a:ln>
          <a:effectLst/>
        </p:spPr>
        <p:txBody>
          <a:bodyPr>
            <a:spAutoFit/>
          </a:bodyPr>
          <a:lstStyle/>
          <a:p>
            <a:pPr algn="ctr" eaLnBrk="0" fontAlgn="base" hangingPunct="0">
              <a:spcBef>
                <a:spcPts val="500"/>
              </a:spcBef>
              <a:spcAft>
                <a:spcPts val="500"/>
              </a:spcAft>
              <a:defRPr/>
            </a:pPr>
            <a:r>
              <a:rPr lang="en-US" sz="3200" dirty="0">
                <a:solidFill>
                  <a:srgbClr val="990000"/>
                </a:solidFill>
                <a:effectLst>
                  <a:outerShdw blurRad="38100" dist="38100" dir="2700000" algn="tl">
                    <a:srgbClr val="000000"/>
                  </a:outerShdw>
                </a:effectLst>
                <a:latin typeface="+mj-lt"/>
              </a:rPr>
              <a:t>PWA / 1933 to 1943</a:t>
            </a:r>
            <a:endParaRPr lang="en-US" sz="2400" dirty="0">
              <a:solidFill>
                <a:prstClr val="black"/>
              </a:solidFill>
              <a:latin typeface="+mj-lt"/>
            </a:endParaRPr>
          </a:p>
          <a:p>
            <a:pPr algn="ctr" eaLnBrk="0" fontAlgn="base" hangingPunct="0">
              <a:lnSpc>
                <a:spcPct val="90000"/>
              </a:lnSpc>
              <a:spcBef>
                <a:spcPts val="500"/>
              </a:spcBef>
              <a:spcAft>
                <a:spcPts val="500"/>
              </a:spcAft>
              <a:defRPr/>
            </a:pPr>
            <a:r>
              <a:rPr lang="en-US" sz="2400" u="sng" dirty="0">
                <a:solidFill>
                  <a:srgbClr val="0000CC"/>
                </a:solidFill>
                <a:effectLst>
                  <a:outerShdw blurRad="38100" dist="38100" dir="2700000" algn="tl">
                    <a:srgbClr val="000000"/>
                  </a:outerShdw>
                </a:effectLst>
                <a:latin typeface="+mj-lt"/>
              </a:rPr>
              <a:t>Public Works Administration</a:t>
            </a:r>
            <a:endParaRPr lang="en-US" sz="2400" dirty="0">
              <a:solidFill>
                <a:prstClr val="black"/>
              </a:solidFill>
              <a:latin typeface="+mj-lt"/>
            </a:endParaRPr>
          </a:p>
          <a:p>
            <a:pPr algn="ctr" eaLnBrk="0" fontAlgn="base" hangingPunct="0">
              <a:lnSpc>
                <a:spcPct val="90000"/>
              </a:lnSpc>
              <a:spcBef>
                <a:spcPts val="500"/>
              </a:spcBef>
              <a:spcAft>
                <a:spcPts val="500"/>
              </a:spcAft>
              <a:defRPr/>
            </a:pPr>
            <a:r>
              <a:rPr lang="en-US" sz="2400" dirty="0">
                <a:solidFill>
                  <a:prstClr val="black"/>
                </a:solidFill>
                <a:latin typeface="+mj-lt"/>
              </a:rPr>
              <a:t>Employed 8.5 million workers in construction and other jobs, </a:t>
            </a:r>
          </a:p>
          <a:p>
            <a:pPr algn="ctr" eaLnBrk="0" fontAlgn="base" hangingPunct="0">
              <a:lnSpc>
                <a:spcPct val="90000"/>
              </a:lnSpc>
              <a:spcBef>
                <a:spcPts val="500"/>
              </a:spcBef>
              <a:spcAft>
                <a:spcPts val="500"/>
              </a:spcAft>
              <a:defRPr/>
            </a:pPr>
            <a:r>
              <a:rPr lang="en-US" sz="2400" dirty="0">
                <a:solidFill>
                  <a:prstClr val="black"/>
                </a:solidFill>
                <a:latin typeface="+mj-lt"/>
              </a:rPr>
              <a:t>Also provided work in arts, theater, and literary projects. 	</a:t>
            </a:r>
          </a:p>
        </p:txBody>
      </p:sp>
      <p:sp>
        <p:nvSpPr>
          <p:cNvPr id="159748" name="Rectangle 4"/>
          <p:cNvSpPr>
            <a:spLocks noChangeArrowheads="1"/>
          </p:cNvSpPr>
          <p:nvPr/>
        </p:nvSpPr>
        <p:spPr bwMode="auto">
          <a:xfrm>
            <a:off x="0" y="776288"/>
            <a:ext cx="9144000" cy="646331"/>
          </a:xfrm>
          <a:prstGeom prst="rect">
            <a:avLst/>
          </a:prstGeom>
          <a:noFill/>
          <a:ln>
            <a:noFill/>
          </a:ln>
          <a:effectLst/>
        </p:spPr>
        <p:txBody>
          <a:bodyPr>
            <a:spAutoFit/>
          </a:bodyPr>
          <a:lstStyle/>
          <a:p>
            <a:pPr algn="ctr" eaLnBrk="0" fontAlgn="base" hangingPunct="0">
              <a:spcBef>
                <a:spcPts val="500"/>
              </a:spcBef>
              <a:spcAft>
                <a:spcPts val="500"/>
              </a:spcAft>
              <a:defRPr/>
            </a:pPr>
            <a:r>
              <a:rPr lang="en-US" sz="3600" u="sng" dirty="0">
                <a:solidFill>
                  <a:schemeClr val="bg1"/>
                </a:solidFill>
                <a:effectLst>
                  <a:outerShdw blurRad="38100" dist="38100" dir="2700000" algn="tl">
                    <a:srgbClr val="FFFFFF"/>
                  </a:outerShdw>
                </a:effectLst>
                <a:latin typeface="Comic Sans MS" pitchFamily="66" charset="0"/>
              </a:rPr>
              <a:t>RELIEF</a:t>
            </a:r>
            <a:r>
              <a:rPr lang="en-US" sz="3600" dirty="0">
                <a:solidFill>
                  <a:schemeClr val="bg1"/>
                </a:solidFill>
                <a:effectLst>
                  <a:outerShdw blurRad="38100" dist="38100" dir="2700000" algn="tl">
                    <a:srgbClr val="FFFFFF"/>
                  </a:outerShdw>
                </a:effectLst>
                <a:latin typeface="Comic Sans MS" pitchFamily="66" charset="0"/>
              </a:rPr>
              <a:t>: </a:t>
            </a:r>
            <a:r>
              <a:rPr lang="en-US" sz="2400" dirty="0">
                <a:solidFill>
                  <a:schemeClr val="bg1"/>
                </a:solidFill>
                <a:effectLst>
                  <a:outerShdw blurRad="38100" dist="38100" dir="2700000" algn="tl">
                    <a:srgbClr val="FFFFFF"/>
                  </a:outerShdw>
                </a:effectLst>
                <a:latin typeface="Comic Sans MS" pitchFamily="66" charset="0"/>
              </a:rPr>
              <a:t>Ease Suffering of the Needy</a:t>
            </a:r>
          </a:p>
        </p:txBody>
      </p:sp>
      <p:sp>
        <p:nvSpPr>
          <p:cNvPr id="25605" name="WordArt 5"/>
          <p:cNvSpPr>
            <a:spLocks noChangeArrowheads="1" noChangeShapeType="1" noTextEdit="1"/>
          </p:cNvSpPr>
          <p:nvPr/>
        </p:nvSpPr>
        <p:spPr bwMode="auto">
          <a:xfrm>
            <a:off x="683568" y="476672"/>
            <a:ext cx="8255000" cy="609600"/>
          </a:xfrm>
          <a:prstGeom prst="rect">
            <a:avLst/>
          </a:prstGeom>
        </p:spPr>
        <p:txBody>
          <a:bodyPr wrap="none" fromWordArt="1">
            <a:prstTxWarp prst="textStop">
              <a:avLst>
                <a:gd name="adj" fmla="val 22222"/>
              </a:avLst>
            </a:prstTxWarp>
          </a:bodyPr>
          <a:lstStyle/>
          <a:p>
            <a:pPr algn="ctr" eaLnBrk="0" fontAlgn="base" hangingPunct="0">
              <a:spcBef>
                <a:spcPct val="0"/>
              </a:spcBef>
              <a:spcAft>
                <a:spcPct val="0"/>
              </a:spcAft>
            </a:pPr>
            <a:endParaRPr lang="tr-TR" sz="3600" kern="10" dirty="0">
              <a:ln w="19050">
                <a:solidFill>
                  <a:prstClr val="black"/>
                </a:solidFill>
                <a:round/>
                <a:headEnd/>
                <a:tailEnd/>
              </a:ln>
              <a:solidFill>
                <a:schemeClr val="bg1"/>
              </a:solidFill>
              <a:latin typeface="Arial Black"/>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9746">
                                            <p:txEl>
                                              <p:pRg st="0" end="0"/>
                                            </p:txEl>
                                          </p:spTgt>
                                        </p:tgtEl>
                                        <p:attrNameLst>
                                          <p:attrName>style.visibility</p:attrName>
                                        </p:attrNameLst>
                                      </p:cBhvr>
                                      <p:to>
                                        <p:strVal val="visible"/>
                                      </p:to>
                                    </p:set>
                                    <p:anim calcmode="lin" valueType="num">
                                      <p:cBhvr additive="base">
                                        <p:cTn id="7" dur="500" fill="hold"/>
                                        <p:tgtEl>
                                          <p:spTgt spid="159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6">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with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59746">
                                            <p:txEl>
                                              <p:pRg st="1" end="1"/>
                                            </p:txEl>
                                          </p:spTgt>
                                        </p:tgtEl>
                                        <p:attrNameLst>
                                          <p:attrName>style.visibility</p:attrName>
                                        </p:attrNameLst>
                                      </p:cBhvr>
                                      <p:to>
                                        <p:strVal val="visible"/>
                                      </p:to>
                                    </p:set>
                                    <p:anim calcmode="lin" valueType="num">
                                      <p:cBhvr additive="base">
                                        <p:cTn id="12" dur="500" fill="hold"/>
                                        <p:tgtEl>
                                          <p:spTgt spid="15974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9746">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with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59746">
                                            <p:txEl>
                                              <p:pRg st="2" end="2"/>
                                            </p:txEl>
                                          </p:spTgt>
                                        </p:tgtEl>
                                        <p:attrNameLst>
                                          <p:attrName>style.visibility</p:attrName>
                                        </p:attrNameLst>
                                      </p:cBhvr>
                                      <p:to>
                                        <p:strVal val="visible"/>
                                      </p:to>
                                    </p:set>
                                    <p:anim calcmode="lin" valueType="num">
                                      <p:cBhvr additive="base">
                                        <p:cTn id="17" dur="500" fill="hold"/>
                                        <p:tgtEl>
                                          <p:spTgt spid="1597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9746">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59746">
                                            <p:txEl>
                                              <p:pRg st="3" end="3"/>
                                            </p:txEl>
                                          </p:spTgt>
                                        </p:tgtEl>
                                        <p:attrNameLst>
                                          <p:attrName>style.visibility</p:attrName>
                                        </p:attrNameLst>
                                      </p:cBhvr>
                                      <p:to>
                                        <p:strVal val="visible"/>
                                      </p:to>
                                    </p:set>
                                    <p:anim calcmode="lin" valueType="num">
                                      <p:cBhvr additive="base">
                                        <p:cTn id="22" dur="500" fill="hold"/>
                                        <p:tgtEl>
                                          <p:spTgt spid="15974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974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1752600"/>
            <a:ext cx="9144000" cy="2866426"/>
          </a:xfrm>
          <a:prstGeom prst="rect">
            <a:avLst/>
          </a:prstGeom>
          <a:noFill/>
          <a:ln>
            <a:noFill/>
          </a:ln>
          <a:effectLst/>
        </p:spPr>
        <p:txBody>
          <a:bodyPr>
            <a:spAutoFit/>
          </a:bodyPr>
          <a:lstStyle/>
          <a:p>
            <a:pPr algn="ctr" eaLnBrk="0" fontAlgn="base" hangingPunct="0">
              <a:lnSpc>
                <a:spcPct val="80000"/>
              </a:lnSpc>
              <a:spcBef>
                <a:spcPts val="300"/>
              </a:spcBef>
              <a:spcAft>
                <a:spcPts val="500"/>
              </a:spcAft>
              <a:defRPr/>
            </a:pPr>
            <a:r>
              <a:rPr lang="en-US" sz="3600" dirty="0">
                <a:solidFill>
                  <a:srgbClr val="990000"/>
                </a:solidFill>
                <a:effectLst>
                  <a:outerShdw blurRad="38100" dist="38100" dir="2700000" algn="tl">
                    <a:srgbClr val="000000"/>
                  </a:outerShdw>
                </a:effectLst>
              </a:rPr>
              <a:t>CCC / </a:t>
            </a:r>
            <a:r>
              <a:rPr lang="en-US" sz="3600" dirty="0">
                <a:solidFill>
                  <a:srgbClr val="A50021"/>
                </a:solidFill>
                <a:effectLst>
                  <a:outerShdw blurRad="38100" dist="38100" dir="2700000" algn="tl">
                    <a:srgbClr val="000000"/>
                  </a:outerShdw>
                </a:effectLst>
              </a:rPr>
              <a:t>1933 to 1942</a:t>
            </a:r>
          </a:p>
          <a:p>
            <a:pPr algn="ctr" eaLnBrk="0" fontAlgn="base" hangingPunct="0">
              <a:lnSpc>
                <a:spcPct val="80000"/>
              </a:lnSpc>
              <a:spcBef>
                <a:spcPts val="300"/>
              </a:spcBef>
              <a:spcAft>
                <a:spcPts val="500"/>
              </a:spcAft>
              <a:defRPr/>
            </a:pPr>
            <a:r>
              <a:rPr lang="en-US" sz="3200" u="sng" dirty="0">
                <a:solidFill>
                  <a:srgbClr val="0000CC"/>
                </a:solidFill>
                <a:effectLst>
                  <a:outerShdw blurRad="38100" dist="38100" dir="2700000" algn="tl">
                    <a:srgbClr val="000000"/>
                  </a:outerShdw>
                </a:effectLst>
              </a:rPr>
              <a:t>Civilian Conservation Corps</a:t>
            </a:r>
            <a:endParaRPr lang="en-US" sz="3200" dirty="0">
              <a:solidFill>
                <a:prstClr val="black"/>
              </a:solidFill>
            </a:endParaRPr>
          </a:p>
          <a:p>
            <a:pPr algn="ctr" eaLnBrk="0" fontAlgn="base" hangingPunct="0">
              <a:lnSpc>
                <a:spcPct val="80000"/>
              </a:lnSpc>
              <a:spcBef>
                <a:spcPts val="300"/>
              </a:spcBef>
              <a:spcAft>
                <a:spcPts val="500"/>
              </a:spcAft>
              <a:buFontTx/>
              <a:buChar char="•"/>
              <a:defRPr/>
            </a:pPr>
            <a:r>
              <a:rPr lang="en-US" sz="2400" dirty="0">
                <a:solidFill>
                  <a:prstClr val="black"/>
                </a:solidFill>
              </a:rPr>
              <a:t>Sent 3 million young men to work camps to build bridges, replant forests and other conservation tasks. </a:t>
            </a:r>
          </a:p>
          <a:p>
            <a:pPr algn="ctr" eaLnBrk="0" fontAlgn="base" hangingPunct="0">
              <a:lnSpc>
                <a:spcPct val="80000"/>
              </a:lnSpc>
              <a:spcBef>
                <a:spcPts val="300"/>
              </a:spcBef>
              <a:spcAft>
                <a:spcPts val="500"/>
              </a:spcAft>
              <a:buFontTx/>
              <a:buChar char="•"/>
              <a:defRPr/>
            </a:pPr>
            <a:r>
              <a:rPr lang="en-US" sz="2400" dirty="0">
                <a:solidFill>
                  <a:prstClr val="black"/>
                </a:solidFill>
              </a:rPr>
              <a:t>Develop job skills and improve environment.</a:t>
            </a:r>
          </a:p>
          <a:p>
            <a:pPr algn="ctr" eaLnBrk="0" fontAlgn="base" hangingPunct="0">
              <a:lnSpc>
                <a:spcPct val="80000"/>
              </a:lnSpc>
              <a:spcBef>
                <a:spcPts val="300"/>
              </a:spcBef>
              <a:spcAft>
                <a:spcPts val="500"/>
              </a:spcAft>
              <a:buFontTx/>
              <a:buChar char="•"/>
              <a:defRPr/>
            </a:pPr>
            <a:r>
              <a:rPr lang="en-US" sz="2400" dirty="0">
                <a:solidFill>
                  <a:prstClr val="black"/>
                </a:solidFill>
              </a:rPr>
              <a:t> Removed surplus of workers from cities, provided healthy conditions for boys, provided money for families.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 calcmode="lin" valueType="num">
                                      <p:cBhvr additive="base">
                                        <p:cTn id="7" dur="500" fill="hold"/>
                                        <p:tgtEl>
                                          <p:spTgt spid="1587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2">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with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58722">
                                            <p:txEl>
                                              <p:pRg st="1" end="1"/>
                                            </p:txEl>
                                          </p:spTgt>
                                        </p:tgtEl>
                                        <p:attrNameLst>
                                          <p:attrName>style.visibility</p:attrName>
                                        </p:attrNameLst>
                                      </p:cBhvr>
                                      <p:to>
                                        <p:strVal val="visible"/>
                                      </p:to>
                                    </p:set>
                                    <p:anim calcmode="lin" valueType="num">
                                      <p:cBhvr additive="base">
                                        <p:cTn id="12" dur="500" fill="hold"/>
                                        <p:tgtEl>
                                          <p:spTgt spid="15872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8722">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with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58722">
                                            <p:txEl>
                                              <p:pRg st="2" end="2"/>
                                            </p:txEl>
                                          </p:spTgt>
                                        </p:tgtEl>
                                        <p:attrNameLst>
                                          <p:attrName>style.visibility</p:attrName>
                                        </p:attrNameLst>
                                      </p:cBhvr>
                                      <p:to>
                                        <p:strVal val="visible"/>
                                      </p:to>
                                    </p:set>
                                    <p:anim calcmode="lin" valueType="num">
                                      <p:cBhvr additive="base">
                                        <p:cTn id="17" dur="500" fill="hold"/>
                                        <p:tgtEl>
                                          <p:spTgt spid="1587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8722">
                                            <p:txEl>
                                              <p:pRg st="2" end="2"/>
                                            </p:txEl>
                                          </p:spTgt>
                                        </p:tgtEl>
                                        <p:attrNameLst>
                                          <p:attrName>ppt_y</p:attrName>
                                        </p:attrNameLst>
                                      </p:cBhvr>
                                      <p:tavLst>
                                        <p:tav tm="0">
                                          <p:val>
                                            <p:strVal val="0-#ppt_h/2"/>
                                          </p:val>
                                        </p:tav>
                                        <p:tav tm="100000">
                                          <p:val>
                                            <p:strVal val="#ppt_y"/>
                                          </p:val>
                                        </p:tav>
                                      </p:tavLst>
                                    </p:anim>
                                  </p:childTnLst>
                                </p:cTn>
                              </p:par>
                            </p:childTnLst>
                          </p:cTn>
                        </p:par>
                        <p:par>
                          <p:cTn id="19" fill="hold" nodeType="with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58722">
                                            <p:txEl>
                                              <p:pRg st="3" end="3"/>
                                            </p:txEl>
                                          </p:spTgt>
                                        </p:tgtEl>
                                        <p:attrNameLst>
                                          <p:attrName>style.visibility</p:attrName>
                                        </p:attrNameLst>
                                      </p:cBhvr>
                                      <p:to>
                                        <p:strVal val="visible"/>
                                      </p:to>
                                    </p:set>
                                    <p:anim calcmode="lin" valueType="num">
                                      <p:cBhvr additive="base">
                                        <p:cTn id="22" dur="500" fill="hold"/>
                                        <p:tgtEl>
                                          <p:spTgt spid="15872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8722">
                                            <p:txEl>
                                              <p:pRg st="3" end="3"/>
                                            </p:txEl>
                                          </p:spTgt>
                                        </p:tgtEl>
                                        <p:attrNameLst>
                                          <p:attrName>ppt_y</p:attrName>
                                        </p:attrNameLst>
                                      </p:cBhvr>
                                      <p:tavLst>
                                        <p:tav tm="0">
                                          <p:val>
                                            <p:strVal val="0-#ppt_h/2"/>
                                          </p:val>
                                        </p:tav>
                                        <p:tav tm="100000">
                                          <p:val>
                                            <p:strVal val="#ppt_y"/>
                                          </p:val>
                                        </p:tav>
                                      </p:tavLst>
                                    </p:anim>
                                  </p:childTnLst>
                                </p:cTn>
                              </p:par>
                            </p:childTnLst>
                          </p:cTn>
                        </p:par>
                        <p:par>
                          <p:cTn id="24" fill="hold" nodeType="with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58722">
                                            <p:txEl>
                                              <p:pRg st="4" end="4"/>
                                            </p:txEl>
                                          </p:spTgt>
                                        </p:tgtEl>
                                        <p:attrNameLst>
                                          <p:attrName>style.visibility</p:attrName>
                                        </p:attrNameLst>
                                      </p:cBhvr>
                                      <p:to>
                                        <p:strVal val="visible"/>
                                      </p:to>
                                    </p:set>
                                    <p:anim calcmode="lin" valueType="num">
                                      <p:cBhvr additive="base">
                                        <p:cTn id="27" dur="500" fill="hold"/>
                                        <p:tgtEl>
                                          <p:spTgt spid="15872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872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First a little bit of time traveling</a:t>
            </a:r>
            <a:endParaRPr lang="tr-TR" sz="3600" dirty="0"/>
          </a:p>
        </p:txBody>
      </p:sp>
      <p:sp>
        <p:nvSpPr>
          <p:cNvPr id="5" name="Subtitle 4"/>
          <p:cNvSpPr>
            <a:spLocks noGrp="1"/>
          </p:cNvSpPr>
          <p:nvPr>
            <p:ph type="body" idx="1"/>
          </p:nvPr>
        </p:nvSpPr>
        <p:spPr/>
        <p:txBody>
          <a:bodyPr/>
          <a:lstStyle/>
          <a:p>
            <a:r>
              <a:rPr lang="en-US" dirty="0"/>
              <a:t>Back to </a:t>
            </a:r>
            <a:r>
              <a:rPr lang="tr-TR" dirty="0"/>
              <a:t>1929</a:t>
            </a:r>
            <a:r>
              <a:rPr lang="en-US" dirty="0"/>
              <a:t>,</a:t>
            </a:r>
            <a:r>
              <a:rPr lang="tr-TR" dirty="0"/>
              <a:t> </a:t>
            </a:r>
            <a:r>
              <a:rPr lang="en-US" dirty="0"/>
              <a:t>New York City</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1868488"/>
            <a:ext cx="9144000" cy="1900007"/>
          </a:xfrm>
          <a:prstGeom prst="rect">
            <a:avLst/>
          </a:prstGeom>
          <a:noFill/>
          <a:ln>
            <a:noFill/>
          </a:ln>
          <a:effectLst/>
        </p:spPr>
        <p:txBody>
          <a:bodyPr>
            <a:spAutoFit/>
          </a:bodyPr>
          <a:lstStyle/>
          <a:p>
            <a:pPr algn="ctr" eaLnBrk="0" fontAlgn="base" hangingPunct="0">
              <a:lnSpc>
                <a:spcPct val="90000"/>
              </a:lnSpc>
              <a:spcBef>
                <a:spcPts val="500"/>
              </a:spcBef>
              <a:spcAft>
                <a:spcPts val="500"/>
              </a:spcAft>
              <a:defRPr/>
            </a:pPr>
            <a:r>
              <a:rPr lang="en-US" sz="3600" dirty="0">
                <a:solidFill>
                  <a:srgbClr val="990000"/>
                </a:solidFill>
                <a:effectLst>
                  <a:outerShdw blurRad="38100" dist="38100" dir="2700000" algn="tl">
                    <a:srgbClr val="C0C0C0"/>
                  </a:outerShdw>
                </a:effectLst>
                <a:latin typeface="+mj-lt"/>
              </a:rPr>
              <a:t>HOLC / 1933</a:t>
            </a:r>
            <a:endParaRPr lang="en-US" sz="3600" dirty="0">
              <a:solidFill>
                <a:prstClr val="black"/>
              </a:solidFill>
              <a:latin typeface="+mj-lt"/>
            </a:endParaRPr>
          </a:p>
          <a:p>
            <a:pPr algn="ctr" eaLnBrk="0" fontAlgn="base" hangingPunct="0">
              <a:lnSpc>
                <a:spcPct val="90000"/>
              </a:lnSpc>
              <a:spcBef>
                <a:spcPts val="500"/>
              </a:spcBef>
              <a:spcAft>
                <a:spcPts val="500"/>
              </a:spcAft>
              <a:defRPr/>
            </a:pPr>
            <a:r>
              <a:rPr lang="en-US" sz="2800" u="sng" dirty="0">
                <a:solidFill>
                  <a:srgbClr val="0000CC"/>
                </a:solidFill>
                <a:effectLst>
                  <a:outerShdw blurRad="38100" dist="38100" dir="2700000" algn="tl">
                    <a:srgbClr val="C0C0C0"/>
                  </a:outerShdw>
                </a:effectLst>
                <a:latin typeface="+mj-lt"/>
              </a:rPr>
              <a:t>Home Owners Loan Corporation</a:t>
            </a:r>
            <a:endParaRPr lang="en-US" sz="2800" dirty="0">
              <a:solidFill>
                <a:srgbClr val="0000CC"/>
              </a:solidFill>
              <a:effectLst>
                <a:outerShdw blurRad="38100" dist="38100" dir="2700000" algn="tl">
                  <a:srgbClr val="C0C0C0"/>
                </a:outerShdw>
              </a:effectLst>
              <a:latin typeface="+mj-lt"/>
            </a:endParaRPr>
          </a:p>
          <a:p>
            <a:pPr algn="ctr" eaLnBrk="0" fontAlgn="base" hangingPunct="0">
              <a:lnSpc>
                <a:spcPct val="90000"/>
              </a:lnSpc>
              <a:spcBef>
                <a:spcPts val="500"/>
              </a:spcBef>
              <a:spcAft>
                <a:spcPts val="500"/>
              </a:spcAft>
              <a:defRPr/>
            </a:pPr>
            <a:r>
              <a:rPr lang="en-US" sz="2400" dirty="0">
                <a:solidFill>
                  <a:prstClr val="black"/>
                </a:solidFill>
                <a:latin typeface="+mj-lt"/>
              </a:rPr>
              <a:t>Prevented mortgage foreclosures.  US Govt. bought up mortgages and refinanced them so that homeowners could pay their mortgages.</a:t>
            </a:r>
            <a:endParaRPr lang="en-US" sz="2000" dirty="0">
              <a:solidFill>
                <a:prstClr val="black"/>
              </a:solidFill>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 calcmode="lin" valueType="num">
                                      <p:cBhvr additive="base">
                                        <p:cTn id="7" dur="500" fill="hold"/>
                                        <p:tgtEl>
                                          <p:spTgt spid="901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0114">
                                            <p:txEl>
                                              <p:pRg st="1" end="1"/>
                                            </p:txEl>
                                          </p:spTgt>
                                        </p:tgtEl>
                                        <p:attrNameLst>
                                          <p:attrName>style.visibility</p:attrName>
                                        </p:attrNameLst>
                                      </p:cBhvr>
                                      <p:to>
                                        <p:strVal val="visible"/>
                                      </p:to>
                                    </p:set>
                                    <p:anim calcmode="lin" valueType="num">
                                      <p:cBhvr additive="base">
                                        <p:cTn id="13" dur="500" fill="hold"/>
                                        <p:tgtEl>
                                          <p:spTgt spid="901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anim calcmode="lin" valueType="num">
                                      <p:cBhvr additive="base">
                                        <p:cTn id="19" dur="500" fill="hold"/>
                                        <p:tgtEl>
                                          <p:spTgt spid="901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73025" y="3441700"/>
            <a:ext cx="9144000" cy="790345"/>
          </a:xfrm>
          <a:prstGeom prst="rect">
            <a:avLst/>
          </a:prstGeom>
          <a:noFill/>
          <a:ln w="9525">
            <a:noFill/>
            <a:miter lim="800000"/>
            <a:headEnd/>
            <a:tailEnd/>
          </a:ln>
        </p:spPr>
        <p:txBody>
          <a:bodyPr>
            <a:spAutoFit/>
          </a:bodyPr>
          <a:lstStyle/>
          <a:p>
            <a:pPr algn="ctr">
              <a:lnSpc>
                <a:spcPct val="80000"/>
              </a:lnSpc>
              <a:spcBef>
                <a:spcPts val="500"/>
              </a:spcBef>
              <a:spcAft>
                <a:spcPts val="500"/>
              </a:spcAft>
            </a:pPr>
            <a:r>
              <a:rPr lang="en-US" sz="2800" dirty="0">
                <a:latin typeface="+mj-lt"/>
              </a:rPr>
              <a:t>It provided retirement pensions, unemployment insurance, aid to blind, deaf, disabled, and dependent children.</a:t>
            </a:r>
            <a:endParaRPr lang="en-US" sz="2400" dirty="0">
              <a:latin typeface="+mj-lt"/>
            </a:endParaRPr>
          </a:p>
        </p:txBody>
      </p:sp>
      <p:sp>
        <p:nvSpPr>
          <p:cNvPr id="161796" name="Rectangle 4"/>
          <p:cNvSpPr>
            <a:spLocks noChangeArrowheads="1"/>
          </p:cNvSpPr>
          <p:nvPr/>
        </p:nvSpPr>
        <p:spPr bwMode="auto">
          <a:xfrm>
            <a:off x="106363" y="776288"/>
            <a:ext cx="5540043" cy="646331"/>
          </a:xfrm>
          <a:prstGeom prst="rect">
            <a:avLst/>
          </a:prstGeom>
          <a:noFill/>
          <a:ln>
            <a:noFill/>
          </a:ln>
          <a:effectLst/>
        </p:spPr>
        <p:txBody>
          <a:bodyPr wrap="none">
            <a:spAutoFit/>
          </a:bodyPr>
          <a:lstStyle/>
          <a:p>
            <a:pPr algn="ctr">
              <a:defRPr/>
            </a:pPr>
            <a:r>
              <a:rPr lang="en-US" sz="3600" u="sng" dirty="0">
                <a:effectLst>
                  <a:outerShdw blurRad="38100" dist="38100" dir="2700000" algn="tl">
                    <a:srgbClr val="FFFFFF"/>
                  </a:outerShdw>
                </a:effectLst>
                <a:latin typeface="+mj-lt"/>
              </a:rPr>
              <a:t>REFORM</a:t>
            </a:r>
            <a:r>
              <a:rPr lang="en-US" sz="3600" dirty="0">
                <a:effectLst>
                  <a:outerShdw blurRad="38100" dist="38100" dir="2700000" algn="tl">
                    <a:srgbClr val="FFFFFF"/>
                  </a:outerShdw>
                </a:effectLst>
                <a:latin typeface="+mj-lt"/>
              </a:rPr>
              <a:t>:</a:t>
            </a:r>
            <a:r>
              <a:rPr lang="en-US" sz="2400" dirty="0">
                <a:effectLst>
                  <a:outerShdw blurRad="38100" dist="38100" dir="2700000" algn="tl">
                    <a:srgbClr val="FFFFFF"/>
                  </a:outerShdw>
                </a:effectLst>
                <a:latin typeface="+mj-lt"/>
              </a:rPr>
              <a:t> Prevent Another Depression</a:t>
            </a:r>
          </a:p>
        </p:txBody>
      </p:sp>
      <p:sp>
        <p:nvSpPr>
          <p:cNvPr id="161799" name="Rectangle 7"/>
          <p:cNvSpPr>
            <a:spLocks noChangeArrowheads="1"/>
          </p:cNvSpPr>
          <p:nvPr/>
        </p:nvSpPr>
        <p:spPr bwMode="auto">
          <a:xfrm>
            <a:off x="0" y="1704975"/>
            <a:ext cx="9144000" cy="1089529"/>
          </a:xfrm>
          <a:prstGeom prst="rect">
            <a:avLst/>
          </a:prstGeom>
          <a:noFill/>
          <a:ln>
            <a:noFill/>
          </a:ln>
          <a:effectLst/>
        </p:spPr>
        <p:txBody>
          <a:bodyPr>
            <a:spAutoFit/>
          </a:bodyPr>
          <a:lstStyle/>
          <a:p>
            <a:pPr lvl="1" algn="ctr">
              <a:lnSpc>
                <a:spcPct val="90000"/>
              </a:lnSpc>
              <a:defRPr/>
            </a:pPr>
            <a:r>
              <a:rPr lang="en-US" sz="3600" dirty="0">
                <a:solidFill>
                  <a:srgbClr val="990000"/>
                </a:solidFill>
                <a:effectLst>
                  <a:outerShdw blurRad="38100" dist="38100" dir="2700000" algn="tl">
                    <a:srgbClr val="000000"/>
                  </a:outerShdw>
                </a:effectLst>
                <a:latin typeface="+mj-lt"/>
              </a:rPr>
              <a:t>SSA / 1935</a:t>
            </a:r>
            <a:r>
              <a:rPr lang="en-US" sz="3600" dirty="0">
                <a:latin typeface="+mj-lt"/>
              </a:rPr>
              <a:t/>
            </a:r>
            <a:br>
              <a:rPr lang="en-US" sz="3600" dirty="0">
                <a:latin typeface="+mj-lt"/>
              </a:rPr>
            </a:br>
            <a:r>
              <a:rPr lang="en-US" sz="3600" u="sng" dirty="0">
                <a:solidFill>
                  <a:srgbClr val="0000CC"/>
                </a:solidFill>
                <a:effectLst>
                  <a:outerShdw blurRad="38100" dist="38100" dir="2700000" algn="tl">
                    <a:srgbClr val="000000"/>
                  </a:outerShdw>
                </a:effectLst>
                <a:latin typeface="+mj-lt"/>
              </a:rPr>
              <a:t>Social Security Act</a:t>
            </a:r>
            <a:endParaRPr lang="en-US" sz="3600" dirty="0">
              <a:effectLst>
                <a:outerShdw blurRad="38100" dist="38100" dir="2700000" algn="tl">
                  <a:srgbClr val="FFFFFF"/>
                </a:outerShdw>
              </a:effectLst>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1794">
                                            <p:txEl>
                                              <p:pRg st="0" end="0"/>
                                            </p:txEl>
                                          </p:spTgt>
                                        </p:tgtEl>
                                        <p:attrNameLst>
                                          <p:attrName>style.visibility</p:attrName>
                                        </p:attrNameLst>
                                      </p:cBhvr>
                                      <p:to>
                                        <p:strVal val="visible"/>
                                      </p:to>
                                    </p:set>
                                    <p:anim calcmode="lin" valueType="num">
                                      <p:cBhvr additive="base">
                                        <p:cTn id="7" dur="500" fill="hold"/>
                                        <p:tgtEl>
                                          <p:spTgt spid="161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sz="2800" dirty="0"/>
              <a:t>Long‑</a:t>
            </a:r>
            <a:r>
              <a:rPr lang="en-US" sz="2800" dirty="0" err="1"/>
              <a:t>Term</a:t>
            </a:r>
            <a:r>
              <a:rPr lang="en-US" sz="2800" dirty="0"/>
              <a:t> Effects of the Great Depression</a:t>
            </a:r>
          </a:p>
        </p:txBody>
      </p:sp>
      <p:sp>
        <p:nvSpPr>
          <p:cNvPr id="18435" name="Rectangle 3"/>
          <p:cNvSpPr>
            <a:spLocks noGrp="1" noChangeArrowheads="1"/>
          </p:cNvSpPr>
          <p:nvPr>
            <p:ph sz="quarter" idx="1"/>
          </p:nvPr>
        </p:nvSpPr>
        <p:spPr>
          <a:xfrm>
            <a:off x="457200" y="1481328"/>
            <a:ext cx="8229600" cy="4919472"/>
          </a:xfrm>
        </p:spPr>
        <p:txBody>
          <a:bodyPr>
            <a:normAutofit/>
          </a:bodyPr>
          <a:lstStyle/>
          <a:p>
            <a:r>
              <a:rPr lang="en-US" sz="2400" dirty="0"/>
              <a:t>The commitment by the government to policies that ensure full employment and economic growth.</a:t>
            </a:r>
          </a:p>
          <a:p>
            <a:r>
              <a:rPr lang="en-US" sz="2400" dirty="0"/>
              <a:t>A Social Security System that ensures income for the elderly, the infirm, and the orphaned.</a:t>
            </a:r>
          </a:p>
          <a:p>
            <a:r>
              <a:rPr lang="en-US" sz="2400" dirty="0"/>
              <a:t>The deposit insurance which guarantees people’s savings in the banking system and gives protection against bank runs.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Global Financial Crisis 2008-2009</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4288323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p>
        </p:txBody>
      </p:sp>
      <p:sp>
        <p:nvSpPr>
          <p:cNvPr id="3" name="Content Placeholder 2"/>
          <p:cNvSpPr>
            <a:spLocks noGrp="1"/>
          </p:cNvSpPr>
          <p:nvPr>
            <p:ph sz="quarter" idx="1"/>
          </p:nvPr>
        </p:nvSpPr>
        <p:spPr/>
        <p:txBody>
          <a:bodyPr>
            <a:normAutofit lnSpcReduction="10000"/>
          </a:bodyPr>
          <a:lstStyle/>
          <a:p>
            <a:r>
              <a:rPr lang="tr-TR" dirty="0"/>
              <a:t>A short story of credit crunch</a:t>
            </a:r>
            <a:endParaRPr lang="tr-TR" dirty="0">
              <a:hlinkClick r:id="" action="ppaction://noaction"/>
            </a:endParaRPr>
          </a:p>
          <a:p>
            <a:pPr lvl="1"/>
            <a:r>
              <a:rPr lang="tr-TR" dirty="0">
                <a:hlinkClick r:id="" action="ppaction://noaction"/>
              </a:rPr>
              <a:t>http://www.youtube.com/watch?v=wGxmgwUWNr0&amp;feature=related</a:t>
            </a:r>
            <a:endParaRPr lang="tr-TR" dirty="0"/>
          </a:p>
          <a:p>
            <a:pPr>
              <a:buNone/>
            </a:pPr>
            <a:endParaRPr lang="tr-TR" dirty="0"/>
          </a:p>
          <a:p>
            <a:r>
              <a:rPr lang="tr-TR" dirty="0"/>
              <a:t>A short story of financial crisis</a:t>
            </a:r>
            <a:endParaRPr lang="tr-TR" dirty="0">
              <a:hlinkClick r:id="" action="ppaction://noaction"/>
            </a:endParaRPr>
          </a:p>
          <a:p>
            <a:pPr lvl="1"/>
            <a:r>
              <a:rPr lang="tr-TR" dirty="0">
                <a:hlinkClick r:id="" action="ppaction://noaction"/>
              </a:rPr>
              <a:t>http://www.youtube.com/watch?v=h4Ns4ltUvfw&amp;feature=related</a:t>
            </a:r>
            <a:endParaRPr lang="tr-TR" dirty="0"/>
          </a:p>
          <a:p>
            <a:pPr lvl="1">
              <a:buNone/>
            </a:pPr>
            <a:endParaRPr lang="tr-TR" dirty="0"/>
          </a:p>
          <a:p>
            <a:r>
              <a:rPr lang="tr-TR" dirty="0"/>
              <a:t>Financial crisis in a perspective by David Harvey, a critical Marxist thinker</a:t>
            </a:r>
          </a:p>
          <a:p>
            <a:pPr lvl="1"/>
            <a:r>
              <a:rPr lang="tr-TR" dirty="0">
                <a:hlinkClick r:id="rId2"/>
              </a:rPr>
              <a:t>http://www.youtube.com/watch?v=qOP2V_np2c0</a:t>
            </a:r>
            <a:endParaRPr lang="tr-TR" dirty="0"/>
          </a:p>
          <a:p>
            <a:pPr>
              <a:buNone/>
            </a:pPr>
            <a:endParaRPr lang="tr-TR" dirty="0"/>
          </a:p>
        </p:txBody>
      </p:sp>
    </p:spTree>
    <p:extLst>
      <p:ext uri="{BB962C8B-B14F-4D97-AF65-F5344CB8AC3E}">
        <p14:creationId xmlns:p14="http://schemas.microsoft.com/office/powerpoint/2010/main" val="583328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a:xfrm>
            <a:off x="914400" y="1447800"/>
            <a:ext cx="7772400" cy="5029200"/>
          </a:xfrm>
        </p:spPr>
        <p:txBody>
          <a:bodyPr>
            <a:normAutofit fontScale="92500" lnSpcReduction="10000"/>
          </a:bodyPr>
          <a:lstStyle/>
          <a:p>
            <a:r>
              <a:rPr lang="en-US" dirty="0"/>
              <a:t>Congress’s repeal of the Glass-</a:t>
            </a:r>
            <a:r>
              <a:rPr lang="en-US" dirty="0" err="1"/>
              <a:t>Steagall</a:t>
            </a:r>
            <a:r>
              <a:rPr lang="en-US" dirty="0"/>
              <a:t> Act (1933) in 1999, which had been introduced to prevent financial organizations from engaging in the type of financial speculation.</a:t>
            </a:r>
          </a:p>
          <a:p>
            <a:pPr lvl="1">
              <a:lnSpc>
                <a:spcPct val="80000"/>
              </a:lnSpc>
            </a:pPr>
            <a:r>
              <a:rPr lang="en-GB" dirty="0"/>
              <a:t>Wall Street has made a “quiet coup” over US govt. </a:t>
            </a:r>
          </a:p>
          <a:p>
            <a:pPr lvl="1">
              <a:lnSpc>
                <a:spcPct val="80000"/>
              </a:lnSpc>
            </a:pPr>
            <a:r>
              <a:rPr lang="en-GB" b="1" dirty="0"/>
              <a:t>Share of finance in total domestic profits</a:t>
            </a:r>
            <a:r>
              <a:rPr lang="en-GB" dirty="0"/>
              <a:t>: 1970s-1985, 16% or less; 2000s, 40+%</a:t>
            </a:r>
          </a:p>
          <a:p>
            <a:pPr lvl="1">
              <a:lnSpc>
                <a:spcPct val="80000"/>
              </a:lnSpc>
            </a:pPr>
            <a:r>
              <a:rPr lang="en-GB" dirty="0"/>
              <a:t>Power of finance underpinned by </a:t>
            </a:r>
            <a:r>
              <a:rPr lang="en-GB" b="1" dirty="0"/>
              <a:t>intense income polarization</a:t>
            </a:r>
            <a:r>
              <a:rPr lang="en-GB" dirty="0"/>
              <a:t>: top 1% of households = 22% income in 2006, up from 9% 1980.</a:t>
            </a:r>
            <a:endParaRPr lang="en-US" dirty="0"/>
          </a:p>
          <a:p>
            <a:endParaRPr lang="en-US" dirty="0"/>
          </a:p>
          <a:p>
            <a:r>
              <a:rPr lang="en-US" dirty="0"/>
              <a:t>Global imbalances: US-type model based on import surpluses and China-type model based on export surpluses.  As a result, particularly low-income countries cannot break into international markets and run deficit.</a:t>
            </a:r>
          </a:p>
          <a:p>
            <a:pPr>
              <a:buNone/>
            </a:pPr>
            <a:r>
              <a:rPr lang="en-US" dirty="0"/>
              <a:t>   </a:t>
            </a:r>
            <a:endParaRPr lang="tr-TR" dirty="0"/>
          </a:p>
          <a:p>
            <a:endParaRPr lang="tr-TR" dirty="0"/>
          </a:p>
        </p:txBody>
      </p:sp>
    </p:spTree>
    <p:extLst>
      <p:ext uri="{BB962C8B-B14F-4D97-AF65-F5344CB8AC3E}">
        <p14:creationId xmlns:p14="http://schemas.microsoft.com/office/powerpoint/2010/main" val="3441661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p:txBody>
          <a:bodyPr>
            <a:normAutofit/>
          </a:bodyPr>
          <a:lstStyle/>
          <a:p>
            <a:r>
              <a:rPr lang="en-US" dirty="0"/>
              <a:t>The upshot was that world capitalist growth came to depend on insatiable U.S., UK, and other deficit-country demand. </a:t>
            </a:r>
          </a:p>
          <a:p>
            <a:r>
              <a:rPr lang="en-US" dirty="0"/>
              <a:t>The induced capital flows from surplus countries then had two effects: </a:t>
            </a:r>
          </a:p>
          <a:p>
            <a:pPr marL="777240" lvl="1" indent="-457200">
              <a:buFont typeface="+mj-lt"/>
              <a:buAutoNum type="arabicPeriod"/>
            </a:pPr>
            <a:r>
              <a:rPr lang="en-US" dirty="0"/>
              <a:t>they financed the deficit-country demand at low interest rates, via rising indebtedness; </a:t>
            </a:r>
          </a:p>
          <a:p>
            <a:pPr marL="777240" lvl="1" indent="-457200">
              <a:buFont typeface="+mj-lt"/>
              <a:buAutoNum type="arabicPeriod"/>
            </a:pPr>
            <a:r>
              <a:rPr lang="en-US" dirty="0"/>
              <a:t>they encouraged expansion of ever-more complex </a:t>
            </a:r>
            <a:r>
              <a:rPr lang="tr-TR" dirty="0" err="1"/>
              <a:t>and</a:t>
            </a:r>
            <a:r>
              <a:rPr lang="tr-TR" dirty="0"/>
              <a:t> </a:t>
            </a:r>
            <a:r>
              <a:rPr lang="tr-TR" dirty="0" err="1"/>
              <a:t>risky</a:t>
            </a:r>
            <a:r>
              <a:rPr lang="tr-TR" dirty="0"/>
              <a:t> </a:t>
            </a:r>
            <a:r>
              <a:rPr lang="tr-TR" dirty="0" err="1"/>
              <a:t>credit</a:t>
            </a:r>
            <a:r>
              <a:rPr lang="tr-TR" dirty="0"/>
              <a:t> </a:t>
            </a:r>
            <a:r>
              <a:rPr lang="tr-TR" dirty="0" err="1"/>
              <a:t>instruments</a:t>
            </a:r>
            <a:r>
              <a:rPr lang="tr-TR" dirty="0"/>
              <a:t>.</a:t>
            </a:r>
            <a:r>
              <a:rPr lang="en-US" dirty="0"/>
              <a:t>   </a:t>
            </a:r>
          </a:p>
          <a:p>
            <a:pPr>
              <a:buNone/>
            </a:pPr>
            <a:endParaRPr lang="tr-TR" dirty="0"/>
          </a:p>
          <a:p>
            <a:pPr>
              <a:buNone/>
            </a:pPr>
            <a:endParaRPr lang="tr-TR" dirty="0"/>
          </a:p>
        </p:txBody>
      </p:sp>
    </p:spTree>
    <p:extLst>
      <p:ext uri="{BB962C8B-B14F-4D97-AF65-F5344CB8AC3E}">
        <p14:creationId xmlns:p14="http://schemas.microsoft.com/office/powerpoint/2010/main" val="26603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p:txBody>
          <a:bodyPr>
            <a:normAutofit lnSpcReduction="10000"/>
          </a:bodyPr>
          <a:lstStyle/>
          <a:p>
            <a:r>
              <a:rPr lang="en-US" dirty="0"/>
              <a:t>Two problems:  </a:t>
            </a:r>
            <a:r>
              <a:rPr lang="en-US" i="1" dirty="0"/>
              <a:t>currency recycling from surplus </a:t>
            </a:r>
            <a:r>
              <a:rPr lang="en-US" dirty="0"/>
              <a:t>countries to deficit countries (especially from China, with its giant dollar surplus, to the United States, with its giant deficit) and </a:t>
            </a:r>
            <a:r>
              <a:rPr lang="en-US" i="1" dirty="0"/>
              <a:t>credit recycling in the </a:t>
            </a:r>
            <a:r>
              <a:rPr lang="en-US" dirty="0"/>
              <a:t>United States and the UK, as households and firms took on the debt corresponding to the external deficit, raising debt-to-income ratios </a:t>
            </a:r>
            <a:r>
              <a:rPr lang="tr-TR" dirty="0" err="1"/>
              <a:t>to</a:t>
            </a:r>
            <a:r>
              <a:rPr lang="tr-TR" dirty="0"/>
              <a:t> </a:t>
            </a:r>
            <a:r>
              <a:rPr lang="tr-TR" dirty="0" err="1"/>
              <a:t>historically</a:t>
            </a:r>
            <a:r>
              <a:rPr lang="tr-TR" dirty="0"/>
              <a:t> </a:t>
            </a:r>
            <a:r>
              <a:rPr lang="tr-TR" dirty="0" err="1"/>
              <a:t>high</a:t>
            </a:r>
            <a:r>
              <a:rPr lang="tr-TR" dirty="0"/>
              <a:t> </a:t>
            </a:r>
            <a:r>
              <a:rPr lang="tr-TR" dirty="0" err="1"/>
              <a:t>levels</a:t>
            </a:r>
            <a:r>
              <a:rPr lang="tr-TR" dirty="0"/>
              <a:t>.</a:t>
            </a:r>
            <a:endParaRPr lang="en-US" dirty="0"/>
          </a:p>
          <a:p>
            <a:r>
              <a:rPr lang="en-US" dirty="0"/>
              <a:t>As it happened, the crisis in the United States and the UK erupted in the credit-recycling part of the process rather than in the currency recycling part (which is where some analysts thought it would break out, in the form of a tsunami out of the dollar). It then spread quickly elsewhere through long chains of credit-debt relations.</a:t>
            </a:r>
            <a:endParaRPr lang="tr-TR" dirty="0"/>
          </a:p>
          <a:p>
            <a:endParaRPr lang="tr-TR" dirty="0"/>
          </a:p>
        </p:txBody>
      </p:sp>
    </p:spTree>
    <p:extLst>
      <p:ext uri="{BB962C8B-B14F-4D97-AF65-F5344CB8AC3E}">
        <p14:creationId xmlns:p14="http://schemas.microsoft.com/office/powerpoint/2010/main" val="3791006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p:txBody>
          <a:bodyPr>
            <a:normAutofit/>
          </a:bodyPr>
          <a:lstStyle/>
          <a:p>
            <a:r>
              <a:rPr lang="en-US" dirty="0"/>
              <a:t>Income inequality: The US is the most unequal. During Reagan\</a:t>
            </a:r>
            <a:r>
              <a:rPr lang="en-US" dirty="0" err="1"/>
              <a:t>Teatcher</a:t>
            </a:r>
            <a:r>
              <a:rPr lang="en-US" dirty="0"/>
              <a:t> period, the great compression of the golden age (60’s until the beginning of 70’s) is reversed. This period is the biggest upward redistribution in the West.  </a:t>
            </a:r>
            <a:endParaRPr lang="tr-TR" dirty="0"/>
          </a:p>
          <a:p>
            <a:endParaRPr lang="tr-TR" dirty="0"/>
          </a:p>
        </p:txBody>
      </p:sp>
    </p:spTree>
    <p:extLst>
      <p:ext uri="{BB962C8B-B14F-4D97-AF65-F5344CB8AC3E}">
        <p14:creationId xmlns:p14="http://schemas.microsoft.com/office/powerpoint/2010/main" val="30927606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GB" sz="4000"/>
              <a:t>US: income share of top 1%, 1913--2006 </a:t>
            </a:r>
            <a:endParaRPr lang="en-US" sz="4000"/>
          </a:p>
        </p:txBody>
      </p:sp>
      <p:pic>
        <p:nvPicPr>
          <p:cNvPr id="58371" name="Picture 3" descr="US-TOP1Y"/>
          <p:cNvPicPr>
            <a:picLocks noGrp="1" noChangeAspect="1" noChangeArrowheads="1"/>
          </p:cNvPicPr>
          <p:nvPr>
            <p:ph sz="quarter" idx="1"/>
          </p:nvPr>
        </p:nvPicPr>
        <p:blipFill>
          <a:blip r:embed="rId2" cstate="print"/>
          <a:stretch>
            <a:fillRect/>
          </a:stretch>
        </p:blipFill>
        <p:spPr>
          <a:xfrm>
            <a:off x="2071670" y="1749869"/>
            <a:ext cx="5552388" cy="4036585"/>
          </a:xfrm>
          <a:noFill/>
          <a:ln/>
        </p:spPr>
      </p:pic>
    </p:spTree>
    <p:extLst>
      <p:ext uri="{BB962C8B-B14F-4D97-AF65-F5344CB8AC3E}">
        <p14:creationId xmlns:p14="http://schemas.microsoft.com/office/powerpoint/2010/main" val="94594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935" t="9202" b="2722"/>
          <a:stretch>
            <a:fillRect/>
          </a:stretch>
        </p:blipFill>
        <p:spPr bwMode="auto">
          <a:xfrm>
            <a:off x="494413" y="1484784"/>
            <a:ext cx="8470075" cy="5112568"/>
          </a:xfrm>
          <a:prstGeom prst="rect">
            <a:avLst/>
          </a:prstGeom>
          <a:noFill/>
          <a:ln w="9525">
            <a:noFill/>
            <a:miter lim="800000"/>
            <a:headEnd/>
            <a:tailEnd/>
          </a:ln>
        </p:spPr>
      </p:pic>
      <p:sp>
        <p:nvSpPr>
          <p:cNvPr id="2" name="Title 1"/>
          <p:cNvSpPr>
            <a:spLocks noGrp="1"/>
          </p:cNvSpPr>
          <p:nvPr>
            <p:ph type="title"/>
          </p:nvPr>
        </p:nvSpPr>
        <p:spPr>
          <a:xfrm>
            <a:off x="0" y="274638"/>
            <a:ext cx="9144000" cy="1143000"/>
          </a:xfrm>
        </p:spPr>
        <p:txBody>
          <a:bodyPr>
            <a:noAutofit/>
          </a:bodyPr>
          <a:lstStyle/>
          <a:p>
            <a:r>
              <a:rPr lang="en-US" sz="2800" dirty="0"/>
              <a:t>Black Tuesday. The stock market crash of 29 October 1929</a:t>
            </a:r>
            <a:endParaRPr lang="tr-TR"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en-NZ" sz="4000"/>
              <a:t>US: income of top 1%, middle 60%, bottom 20%, 1980 - 2005</a:t>
            </a:r>
            <a:endParaRPr lang="en-GB" sz="4000"/>
          </a:p>
        </p:txBody>
      </p:sp>
      <p:pic>
        <p:nvPicPr>
          <p:cNvPr id="59395" name="Picture 3"/>
          <p:cNvPicPr>
            <a:picLocks noGrp="1" noChangeAspect="1" noChangeArrowheads="1"/>
          </p:cNvPicPr>
          <p:nvPr>
            <p:ph sz="quarter" idx="1"/>
          </p:nvPr>
        </p:nvPicPr>
        <p:blipFill>
          <a:blip r:embed="rId2" cstate="print"/>
          <a:srcRect/>
          <a:stretch>
            <a:fillRect/>
          </a:stretch>
        </p:blipFill>
        <p:spPr>
          <a:xfrm>
            <a:off x="971550" y="2205038"/>
            <a:ext cx="6553200" cy="3887787"/>
          </a:xfrm>
          <a:noFill/>
          <a:ln/>
        </p:spPr>
      </p:pic>
    </p:spTree>
    <p:extLst>
      <p:ext uri="{BB962C8B-B14F-4D97-AF65-F5344CB8AC3E}">
        <p14:creationId xmlns:p14="http://schemas.microsoft.com/office/powerpoint/2010/main" val="4206766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wealth, gains</a:t>
            </a:r>
            <a:endParaRPr lang="tr-TR" dirty="0"/>
          </a:p>
        </p:txBody>
      </p:sp>
      <p:sp>
        <p:nvSpPr>
          <p:cNvPr id="3" name="Content Placeholder 2"/>
          <p:cNvSpPr>
            <a:spLocks noGrp="1"/>
          </p:cNvSpPr>
          <p:nvPr>
            <p:ph sz="quarter" idx="1"/>
          </p:nvPr>
        </p:nvSpPr>
        <p:spPr>
          <a:xfrm>
            <a:off x="914400" y="1447800"/>
            <a:ext cx="7772400" cy="4981596"/>
          </a:xfrm>
        </p:spPr>
        <p:txBody>
          <a:bodyPr/>
          <a:lstStyle/>
          <a:p>
            <a:r>
              <a:rPr lang="en-US" b="1" dirty="0"/>
              <a:t>Top 1%</a:t>
            </a:r>
            <a:r>
              <a:rPr lang="en-US" dirty="0"/>
              <a:t> </a:t>
            </a:r>
          </a:p>
          <a:p>
            <a:pPr lvl="1"/>
            <a:r>
              <a:rPr lang="en-US" dirty="0"/>
              <a:t>owns more than a third of the nation’s wealth.</a:t>
            </a:r>
          </a:p>
          <a:p>
            <a:pPr lvl="1"/>
            <a:r>
              <a:rPr lang="en-US" dirty="0"/>
              <a:t>received more than </a:t>
            </a:r>
            <a:r>
              <a:rPr lang="en-US" dirty="0">
                <a:solidFill>
                  <a:srgbClr val="FF0000"/>
                </a:solidFill>
              </a:rPr>
              <a:t>65% of the gain in total national income </a:t>
            </a:r>
            <a:r>
              <a:rPr lang="en-US" dirty="0"/>
              <a:t>during 2002-2007.</a:t>
            </a:r>
          </a:p>
          <a:p>
            <a:pPr lvl="1"/>
            <a:r>
              <a:rPr lang="en-US" dirty="0"/>
              <a:t>received </a:t>
            </a:r>
            <a:r>
              <a:rPr lang="en-US" dirty="0">
                <a:solidFill>
                  <a:srgbClr val="FF0000"/>
                </a:solidFill>
              </a:rPr>
              <a:t>93% of the additional income</a:t>
            </a:r>
            <a:r>
              <a:rPr lang="en-US" dirty="0"/>
              <a:t> created in 2010, compared to 2009.</a:t>
            </a:r>
          </a:p>
          <a:p>
            <a:pPr lvl="1"/>
            <a:r>
              <a:rPr lang="en-US" dirty="0"/>
              <a:t>received only 12% of the nation’s income thirty years ago.</a:t>
            </a:r>
          </a:p>
          <a:p>
            <a:pPr lvl="1"/>
            <a:endParaRPr lang="en-US" dirty="0"/>
          </a:p>
          <a:p>
            <a:r>
              <a:rPr lang="en-US" dirty="0"/>
              <a:t>Walton family: </a:t>
            </a:r>
            <a:r>
              <a:rPr lang="en-US" b="1" dirty="0">
                <a:solidFill>
                  <a:srgbClr val="002060"/>
                </a:solidFill>
              </a:rPr>
              <a:t>the six heirs to the Wal-Mart command wealth of $70 billion, which is equivalent to the wealth of the entire bottom 30% of US society. </a:t>
            </a:r>
            <a:endParaRPr lang="tr-TR" b="1" dirty="0">
              <a:solidFill>
                <a:srgbClr val="002060"/>
              </a:solidFill>
            </a:endParaRPr>
          </a:p>
        </p:txBody>
      </p:sp>
    </p:spTree>
    <p:extLst>
      <p:ext uri="{BB962C8B-B14F-4D97-AF65-F5344CB8AC3E}">
        <p14:creationId xmlns:p14="http://schemas.microsoft.com/office/powerpoint/2010/main" val="2280875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6"/>
          <p:cNvSpPr>
            <a:spLocks noGrp="1" noChangeArrowheads="1"/>
          </p:cNvSpPr>
          <p:nvPr>
            <p:ph type="title"/>
          </p:nvPr>
        </p:nvSpPr>
        <p:spPr>
          <a:xfrm>
            <a:off x="457200" y="274638"/>
            <a:ext cx="8229600" cy="714375"/>
          </a:xfrm>
        </p:spPr>
        <p:txBody>
          <a:bodyPr rtlCol="0" anchor="t">
            <a:noAutofit/>
          </a:bodyPr>
          <a:lstStyle/>
          <a:p>
            <a:pPr>
              <a:defRPr/>
            </a:pPr>
            <a:r>
              <a:rPr lang="en-US" sz="2800" dirty="0"/>
              <a:t>What is this Gross Domestic Product (GDP)?</a:t>
            </a:r>
          </a:p>
        </p:txBody>
      </p:sp>
      <p:sp>
        <p:nvSpPr>
          <p:cNvPr id="21508" name="Rectangle 7"/>
          <p:cNvSpPr>
            <a:spLocks noGrp="1" noChangeArrowheads="1"/>
          </p:cNvSpPr>
          <p:nvPr>
            <p:ph sz="quarter" idx="1"/>
          </p:nvPr>
        </p:nvSpPr>
        <p:spPr>
          <a:xfrm>
            <a:off x="457200" y="1613520"/>
            <a:ext cx="8219256" cy="4551784"/>
          </a:xfrm>
        </p:spPr>
        <p:txBody>
          <a:bodyPr rtlCol="0">
            <a:normAutofit/>
          </a:bodyPr>
          <a:lstStyle/>
          <a:p>
            <a:pPr marL="0" indent="0" eaLnBrk="1" fontAlgn="auto" hangingPunct="1">
              <a:lnSpc>
                <a:spcPct val="120000"/>
              </a:lnSpc>
              <a:spcBef>
                <a:spcPts val="0"/>
              </a:spcBef>
              <a:spcAft>
                <a:spcPts val="0"/>
              </a:spcAft>
              <a:buFont typeface="Arial" pitchFamily="34" charset="0"/>
              <a:buNone/>
              <a:defRPr/>
            </a:pPr>
            <a:r>
              <a:rPr lang="en-US" sz="2400" b="1" dirty="0">
                <a:solidFill>
                  <a:srgbClr val="CC0000"/>
                </a:solidFill>
              </a:rPr>
              <a:t>GDP </a:t>
            </a:r>
            <a:r>
              <a:rPr lang="en-US" sz="2400" dirty="0"/>
              <a:t>is the market value of all final goods &amp; services produced in a country in a given period of time.</a:t>
            </a:r>
          </a:p>
          <a:p>
            <a:pPr marL="0" indent="0" eaLnBrk="1" fontAlgn="auto" hangingPunct="1">
              <a:lnSpc>
                <a:spcPct val="120000"/>
              </a:lnSpc>
              <a:spcBef>
                <a:spcPts val="0"/>
              </a:spcBef>
              <a:spcAft>
                <a:spcPts val="0"/>
              </a:spcAft>
              <a:buFont typeface="Arial" pitchFamily="34" charset="0"/>
              <a:buNone/>
              <a:defRPr/>
            </a:pPr>
            <a:endParaRPr lang="en-US" sz="2400" dirty="0"/>
          </a:p>
          <a:p>
            <a:pPr marL="0" indent="0" eaLnBrk="1" fontAlgn="auto" hangingPunct="1">
              <a:lnSpc>
                <a:spcPct val="120000"/>
              </a:lnSpc>
              <a:spcBef>
                <a:spcPts val="0"/>
              </a:spcBef>
              <a:spcAft>
                <a:spcPts val="0"/>
              </a:spcAft>
              <a:buFont typeface="Arial" pitchFamily="34" charset="0"/>
              <a:buNone/>
              <a:defRPr/>
            </a:pPr>
            <a:endParaRPr lang="en-US" sz="2400" dirty="0"/>
          </a:p>
          <a:p>
            <a:pPr marL="0" indent="0" eaLnBrk="1" fontAlgn="auto" hangingPunct="1">
              <a:lnSpc>
                <a:spcPct val="120000"/>
              </a:lnSpc>
              <a:spcBef>
                <a:spcPts val="0"/>
              </a:spcBef>
              <a:spcAft>
                <a:spcPts val="0"/>
              </a:spcAft>
              <a:buFont typeface="Arial" pitchFamily="34" charset="0"/>
              <a:buNone/>
              <a:defRPr/>
            </a:pPr>
            <a:endParaRPr lang="en-US" sz="2400" dirty="0"/>
          </a:p>
          <a:p>
            <a:pPr marL="0" indent="0" eaLnBrk="1" fontAlgn="auto" hangingPunct="1">
              <a:lnSpc>
                <a:spcPct val="120000"/>
              </a:lnSpc>
              <a:spcBef>
                <a:spcPts val="0"/>
              </a:spcBef>
              <a:spcAft>
                <a:spcPts val="0"/>
              </a:spcAft>
              <a:buFont typeface="Arial" pitchFamily="34" charset="0"/>
              <a:buNone/>
              <a:defRPr/>
            </a:pPr>
            <a:endParaRPr lang="en-US" sz="2400" dirty="0"/>
          </a:p>
          <a:p>
            <a:pPr marL="0" indent="0" eaLnBrk="1" fontAlgn="auto" hangingPunct="1">
              <a:lnSpc>
                <a:spcPct val="120000"/>
              </a:lnSpc>
              <a:spcBef>
                <a:spcPts val="0"/>
              </a:spcBef>
              <a:spcAft>
                <a:spcPts val="0"/>
              </a:spcAft>
              <a:buFont typeface="Arial" pitchFamily="34" charset="0"/>
              <a:buNone/>
              <a:defRPr/>
            </a:pPr>
            <a:endParaRPr lang="en-US" sz="2400" dirty="0"/>
          </a:p>
          <a:p>
            <a:pPr marL="0" indent="0">
              <a:lnSpc>
                <a:spcPct val="120000"/>
              </a:lnSpc>
              <a:spcBef>
                <a:spcPts val="0"/>
              </a:spcBef>
              <a:buNone/>
              <a:defRPr/>
            </a:pPr>
            <a:endParaRPr lang="en-US" sz="2400" dirty="0"/>
          </a:p>
          <a:p>
            <a:pPr marL="0" indent="0">
              <a:lnSpc>
                <a:spcPct val="120000"/>
              </a:lnSpc>
              <a:spcBef>
                <a:spcPts val="0"/>
              </a:spcBef>
              <a:buNone/>
              <a:defRPr/>
            </a:pPr>
            <a:endParaRPr lang="en-US" sz="2400" dirty="0"/>
          </a:p>
          <a:p>
            <a:pPr marL="0" indent="0">
              <a:lnSpc>
                <a:spcPct val="120000"/>
              </a:lnSpc>
              <a:spcBef>
                <a:spcPts val="0"/>
              </a:spcBef>
              <a:buNone/>
              <a:defRPr/>
            </a:pPr>
            <a:r>
              <a:rPr lang="en-US" sz="2400" dirty="0"/>
              <a:t>GDP also equals the total income of everyone in the economy. </a:t>
            </a:r>
          </a:p>
        </p:txBody>
      </p:sp>
      <p:sp>
        <p:nvSpPr>
          <p:cNvPr id="67592" name="Text Box 8"/>
          <p:cNvSpPr txBox="1">
            <a:spLocks noChangeArrowheads="1"/>
          </p:cNvSpPr>
          <p:nvPr/>
        </p:nvSpPr>
        <p:spPr bwMode="auto">
          <a:xfrm>
            <a:off x="977850" y="2817217"/>
            <a:ext cx="7194550" cy="2339975"/>
          </a:xfrm>
          <a:prstGeom prst="rect">
            <a:avLst/>
          </a:prstGeom>
          <a:gradFill rotWithShape="1">
            <a:gsLst>
              <a:gs pos="0">
                <a:srgbClr val="FFCC99"/>
              </a:gs>
              <a:gs pos="50000">
                <a:srgbClr val="FFFFCC"/>
              </a:gs>
              <a:gs pos="100000">
                <a:srgbClr val="FFCC99"/>
              </a:gs>
            </a:gsLst>
            <a:lin ang="2700000" scaled="1"/>
          </a:gradFill>
          <a:ln w="9525">
            <a:noFill/>
            <a:miter lim="800000"/>
            <a:headEnd/>
            <a:tailEnd/>
          </a:ln>
          <a:effectLst>
            <a:outerShdw dist="107763" dir="2700000" algn="ctr" rotWithShape="0">
              <a:schemeClr val="bg2"/>
            </a:outerShdw>
          </a:effectLst>
        </p:spPr>
        <p:txBody>
          <a:bodyPr anchor="ctr"/>
          <a:lstStyle/>
          <a:p>
            <a:pPr algn="ctr">
              <a:lnSpc>
                <a:spcPct val="120000"/>
              </a:lnSpc>
              <a:defRPr/>
            </a:pPr>
            <a:r>
              <a:rPr lang="en-US" sz="2400" i="1" dirty="0"/>
              <a:t>For the economy as a whole, </a:t>
            </a:r>
            <a:br>
              <a:rPr lang="en-US" sz="2400" i="1" dirty="0"/>
            </a:br>
            <a:r>
              <a:rPr lang="en-US" sz="2400" b="1" i="1" dirty="0">
                <a:solidFill>
                  <a:srgbClr val="FF6600"/>
                </a:solidFill>
                <a:effectLst>
                  <a:outerShdw blurRad="38100" dist="38100" dir="2700000" algn="tl">
                    <a:srgbClr val="000000"/>
                  </a:outerShdw>
                </a:effectLst>
              </a:rPr>
              <a:t>income equals expenditure</a:t>
            </a:r>
            <a:r>
              <a:rPr lang="en-US" sz="2400" i="1" dirty="0"/>
              <a:t>, because </a:t>
            </a:r>
            <a:br>
              <a:rPr lang="en-US" sz="2400" i="1" dirty="0"/>
            </a:br>
            <a:r>
              <a:rPr lang="en-US" sz="2400" i="1" dirty="0"/>
              <a:t>every lira (euro, dollar, yen) of expenditure by a buyer </a:t>
            </a:r>
            <a:br>
              <a:rPr lang="en-US" sz="2400" i="1" dirty="0"/>
            </a:br>
            <a:r>
              <a:rPr lang="en-US" sz="2400" i="1" dirty="0"/>
              <a:t>is a lira (euro, dollar, yen) of income for the seller.</a:t>
            </a:r>
          </a:p>
        </p:txBody>
      </p:sp>
      <p:sp>
        <p:nvSpPr>
          <p:cNvPr id="5" name="Rectangle 6"/>
          <p:cNvSpPr txBox="1">
            <a:spLocks noChangeArrowheads="1"/>
          </p:cNvSpPr>
          <p:nvPr/>
        </p:nvSpPr>
        <p:spPr>
          <a:xfrm>
            <a:off x="539552" y="698401"/>
            <a:ext cx="8229600" cy="71437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j-lt"/>
                <a:ea typeface="+mj-ea"/>
                <a:cs typeface="+mj-cs"/>
              </a:rPr>
              <a:t>It means “</a:t>
            </a:r>
            <a:r>
              <a:rPr kumimoji="0" lang="tr-TR" sz="2800" b="0" i="1" u="none" strike="noStrike" kern="1200" cap="none" spc="0" normalizeH="0" baseline="0" noProof="0" dirty="0">
                <a:ln>
                  <a:noFill/>
                </a:ln>
                <a:solidFill>
                  <a:schemeClr val="tx1"/>
                </a:solidFill>
                <a:effectLst/>
                <a:uLnTx/>
                <a:uFillTx/>
                <a:latin typeface="+mj-lt"/>
                <a:ea typeface="+mj-ea"/>
                <a:cs typeface="+mj-cs"/>
              </a:rPr>
              <a:t>G</a:t>
            </a:r>
            <a:r>
              <a:rPr kumimoji="0" lang="en-US" sz="2800" b="0" i="1" u="none" strike="noStrike" kern="1200" cap="none" spc="0" normalizeH="0" baseline="0" noProof="0" dirty="0" err="1">
                <a:ln>
                  <a:noFill/>
                </a:ln>
                <a:solidFill>
                  <a:schemeClr val="tx1"/>
                </a:solidFill>
                <a:effectLst/>
                <a:uLnTx/>
                <a:uFillTx/>
                <a:latin typeface="+mj-lt"/>
                <a:ea typeface="+mj-ea"/>
                <a:cs typeface="+mj-cs"/>
              </a:rPr>
              <a:t>ayri</a:t>
            </a:r>
            <a:r>
              <a:rPr kumimoji="0" lang="en-US" sz="2800" b="0" i="1" u="none" strike="noStrike" kern="1200" cap="none" spc="0" normalizeH="0" baseline="0" noProof="0" dirty="0">
                <a:ln>
                  <a:noFill/>
                </a:ln>
                <a:solidFill>
                  <a:schemeClr val="tx1"/>
                </a:solidFill>
                <a:effectLst/>
                <a:uLnTx/>
                <a:uFillTx/>
                <a:latin typeface="+mj-lt"/>
                <a:ea typeface="+mj-ea"/>
                <a:cs typeface="+mj-cs"/>
              </a:rPr>
              <a:t> </a:t>
            </a:r>
            <a:r>
              <a:rPr kumimoji="0" lang="tr-TR" sz="2800" b="0" i="1" u="none" strike="noStrike" kern="1200" cap="none" spc="0" normalizeH="0" baseline="0" noProof="0" dirty="0">
                <a:ln>
                  <a:noFill/>
                </a:ln>
                <a:solidFill>
                  <a:schemeClr val="tx1"/>
                </a:solidFill>
                <a:effectLst/>
                <a:uLnTx/>
                <a:uFillTx/>
                <a:latin typeface="+mj-lt"/>
                <a:ea typeface="+mj-ea"/>
                <a:cs typeface="+mj-cs"/>
              </a:rPr>
              <a:t>S</a:t>
            </a:r>
            <a:r>
              <a:rPr kumimoji="0" lang="en-US" sz="2800" b="0" i="1" u="none" strike="noStrike" kern="1200" cap="none" spc="0" normalizeH="0" baseline="0" noProof="0" dirty="0" err="1">
                <a:ln>
                  <a:noFill/>
                </a:ln>
                <a:solidFill>
                  <a:schemeClr val="tx1"/>
                </a:solidFill>
                <a:effectLst/>
                <a:uLnTx/>
                <a:uFillTx/>
                <a:latin typeface="+mj-lt"/>
                <a:ea typeface="+mj-ea"/>
                <a:cs typeface="+mj-cs"/>
              </a:rPr>
              <a:t>afi</a:t>
            </a:r>
            <a:r>
              <a:rPr kumimoji="0" lang="en-US" sz="2800" b="0" i="1" u="none" strike="noStrike" kern="1200" cap="none" spc="0" normalizeH="0" baseline="0" noProof="0" dirty="0">
                <a:ln>
                  <a:noFill/>
                </a:ln>
                <a:solidFill>
                  <a:schemeClr val="tx1"/>
                </a:solidFill>
                <a:effectLst/>
                <a:uLnTx/>
                <a:uFillTx/>
                <a:latin typeface="+mj-lt"/>
                <a:ea typeface="+mj-ea"/>
                <a:cs typeface="+mj-cs"/>
              </a:rPr>
              <a:t> </a:t>
            </a:r>
            <a:r>
              <a:rPr kumimoji="0" lang="tr-TR" sz="2800" b="0" i="1" u="none" strike="noStrike" kern="1200" cap="none" spc="0" normalizeH="0" baseline="0" noProof="0" dirty="0">
                <a:ln>
                  <a:noFill/>
                </a:ln>
                <a:solidFill>
                  <a:schemeClr val="tx1"/>
                </a:solidFill>
                <a:effectLst/>
                <a:uLnTx/>
                <a:uFillTx/>
                <a:latin typeface="+mj-lt"/>
                <a:ea typeface="+mj-ea"/>
                <a:cs typeface="+mj-cs"/>
              </a:rPr>
              <a:t>Y</a:t>
            </a:r>
            <a:r>
              <a:rPr kumimoji="0" lang="en-US" sz="2800" b="0" i="1" u="none" strike="noStrike" kern="1200" cap="none" spc="0" normalizeH="0" baseline="0" noProof="0" dirty="0" err="1">
                <a:ln>
                  <a:noFill/>
                </a:ln>
                <a:solidFill>
                  <a:schemeClr val="tx1"/>
                </a:solidFill>
                <a:effectLst/>
                <a:uLnTx/>
                <a:uFillTx/>
                <a:latin typeface="+mj-lt"/>
                <a:ea typeface="+mj-ea"/>
                <a:cs typeface="+mj-cs"/>
              </a:rPr>
              <a:t>urtiçi</a:t>
            </a:r>
            <a:r>
              <a:rPr kumimoji="0" lang="en-US" sz="2800" b="0" i="1" u="none" strike="noStrike" kern="1200" cap="none" spc="0" normalizeH="0" baseline="0" noProof="0" dirty="0">
                <a:ln>
                  <a:noFill/>
                </a:ln>
                <a:solidFill>
                  <a:schemeClr val="tx1"/>
                </a:solidFill>
                <a:effectLst/>
                <a:uLnTx/>
                <a:uFillTx/>
                <a:latin typeface="+mj-lt"/>
                <a:ea typeface="+mj-ea"/>
                <a:cs typeface="+mj-cs"/>
              </a:rPr>
              <a:t> </a:t>
            </a:r>
            <a:r>
              <a:rPr kumimoji="0" lang="tr-TR" sz="2800" b="0" i="1" u="none" strike="noStrike" kern="1200" cap="none" spc="0" normalizeH="0" baseline="0" noProof="0" dirty="0">
                <a:ln>
                  <a:noFill/>
                </a:ln>
                <a:solidFill>
                  <a:schemeClr val="tx1"/>
                </a:solidFill>
                <a:effectLst/>
                <a:uLnTx/>
                <a:uFillTx/>
                <a:latin typeface="+mj-lt"/>
                <a:ea typeface="+mj-ea"/>
                <a:cs typeface="+mj-cs"/>
              </a:rPr>
              <a:t>H</a:t>
            </a:r>
            <a:r>
              <a:rPr kumimoji="0" lang="en-US" sz="2800" b="0" i="1" u="none" strike="noStrike" kern="1200" cap="none" spc="0" normalizeH="0" baseline="0" noProof="0" dirty="0" err="1">
                <a:ln>
                  <a:noFill/>
                </a:ln>
                <a:solidFill>
                  <a:schemeClr val="tx1"/>
                </a:solidFill>
                <a:effectLst/>
                <a:uLnTx/>
                <a:uFillTx/>
                <a:latin typeface="+mj-lt"/>
                <a:ea typeface="+mj-ea"/>
                <a:cs typeface="+mj-cs"/>
              </a:rPr>
              <a:t>asıla</a:t>
            </a:r>
            <a:r>
              <a:rPr kumimoji="0" lang="en-US" sz="2800" b="0" i="1" u="none" strike="noStrike" kern="1200" cap="none" spc="0" normalizeH="0" baseline="0" noProof="0" dirty="0">
                <a:ln>
                  <a:noFill/>
                </a:ln>
                <a:solidFill>
                  <a:schemeClr val="tx1"/>
                </a:solidFill>
                <a:effectLst/>
                <a:uLnTx/>
                <a:uFillTx/>
                <a:latin typeface="+mj-lt"/>
                <a:ea typeface="+mj-ea"/>
                <a:cs typeface="+mj-cs"/>
              </a:rPr>
              <a:t>”</a:t>
            </a:r>
            <a:r>
              <a:rPr kumimoji="0" lang="tr-TR" sz="2800" b="0" i="1" u="none" strike="noStrike" kern="1200" cap="none" spc="0" normalizeH="0" baseline="0" noProof="0" dirty="0">
                <a:ln>
                  <a:noFill/>
                </a:ln>
                <a:solidFill>
                  <a:schemeClr val="tx1"/>
                </a:solidFill>
                <a:effectLst/>
                <a:uLnTx/>
                <a:uFillTx/>
                <a:latin typeface="+mj-lt"/>
                <a:ea typeface="+mj-ea"/>
                <a:cs typeface="+mj-cs"/>
              </a:rPr>
              <a:t> </a:t>
            </a:r>
            <a:r>
              <a:rPr kumimoji="0" lang="en-US" sz="2800" b="0" i="1" u="none" strike="noStrike" kern="1200" cap="none" spc="0" normalizeH="0" baseline="0" noProof="0" dirty="0">
                <a:ln>
                  <a:noFill/>
                </a:ln>
                <a:solidFill>
                  <a:schemeClr val="tx1"/>
                </a:solidFill>
                <a:effectLst/>
                <a:uLnTx/>
                <a:uFillTx/>
                <a:latin typeface="+mj-lt"/>
                <a:ea typeface="+mj-ea"/>
                <a:cs typeface="+mj-cs"/>
              </a:rPr>
              <a:t>(</a:t>
            </a:r>
            <a:r>
              <a:rPr kumimoji="0" lang="tr-TR" sz="2800" b="0" i="1" u="none" strike="noStrike" kern="1200" cap="none" spc="0" normalizeH="0" baseline="0" noProof="0" dirty="0">
                <a:ln>
                  <a:noFill/>
                </a:ln>
                <a:solidFill>
                  <a:schemeClr val="tx1"/>
                </a:solidFill>
                <a:effectLst/>
                <a:uLnTx/>
                <a:uFillTx/>
                <a:latin typeface="+mj-lt"/>
                <a:ea typeface="+mj-ea"/>
                <a:cs typeface="+mj-cs"/>
              </a:rPr>
              <a:t>GSYH</a:t>
            </a:r>
            <a:r>
              <a:rPr kumimoji="0" lang="en-US" sz="2800" b="0" i="1" u="none" strike="noStrike" kern="1200" cap="none" spc="0" normalizeH="0" baseline="0" noProof="0" dirty="0">
                <a:ln>
                  <a:noFill/>
                </a:ln>
                <a:solidFill>
                  <a:schemeClr val="tx1"/>
                </a:solidFill>
                <a:effectLst/>
                <a:uLnTx/>
                <a:uFillTx/>
                <a:latin typeface="+mj-lt"/>
                <a:ea typeface="+mj-ea"/>
                <a:cs typeface="+mj-cs"/>
              </a:rPr>
              <a:t>)</a:t>
            </a:r>
          </a:p>
        </p:txBody>
      </p:sp>
    </p:spTree>
    <p:extLst>
      <p:ext uri="{BB962C8B-B14F-4D97-AF65-F5344CB8AC3E}">
        <p14:creationId xmlns:p14="http://schemas.microsoft.com/office/powerpoint/2010/main" val="3012870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7592"/>
                                        </p:tgtEl>
                                        <p:attrNameLst>
                                          <p:attrName>style.visibility</p:attrName>
                                        </p:attrNameLst>
                                      </p:cBhvr>
                                      <p:to>
                                        <p:strVal val="visible"/>
                                      </p:to>
                                    </p:set>
                                    <p:anim calcmode="lin" valueType="num">
                                      <p:cBhvr additive="base">
                                        <p:cTn id="15" dur="500" fill="hold"/>
                                        <p:tgtEl>
                                          <p:spTgt spid="67592"/>
                                        </p:tgtEl>
                                        <p:attrNameLst>
                                          <p:attrName>ppt_x</p:attrName>
                                        </p:attrNameLst>
                                      </p:cBhvr>
                                      <p:tavLst>
                                        <p:tav tm="0">
                                          <p:val>
                                            <p:strVal val="#ppt_x"/>
                                          </p:val>
                                        </p:tav>
                                        <p:tav tm="100000">
                                          <p:val>
                                            <p:strVal val="#ppt_x"/>
                                          </p:val>
                                        </p:tav>
                                      </p:tavLst>
                                    </p:anim>
                                    <p:anim calcmode="lin" valueType="num">
                                      <p:cBhvr additive="base">
                                        <p:cTn id="16"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P spid="67592" grpId="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Trickle-down?</a:t>
            </a:r>
            <a:endParaRPr lang="tr-TR" dirty="0"/>
          </a:p>
        </p:txBody>
      </p:sp>
      <p:sp>
        <p:nvSpPr>
          <p:cNvPr id="3" name="Content Placeholder 2"/>
          <p:cNvSpPr>
            <a:spLocks noGrp="1"/>
          </p:cNvSpPr>
          <p:nvPr>
            <p:ph sz="quarter" idx="1"/>
          </p:nvPr>
        </p:nvSpPr>
        <p:spPr/>
        <p:txBody>
          <a:bodyPr/>
          <a:lstStyle/>
          <a:p>
            <a:r>
              <a:rPr lang="en-US" dirty="0"/>
              <a:t>The fraction of those in poverty was 15% in 2010.</a:t>
            </a:r>
          </a:p>
          <a:p>
            <a:endParaRPr lang="en-US" dirty="0"/>
          </a:p>
          <a:p>
            <a:r>
              <a:rPr lang="en-US" dirty="0"/>
              <a:t>The number of American families in extreme poverty-living on 2$ a day per person or less- had doubled since 1996, to 1.5 million.</a:t>
            </a:r>
            <a:endParaRPr lang="tr-TR" dirty="0"/>
          </a:p>
        </p:txBody>
      </p:sp>
    </p:spTree>
    <p:extLst>
      <p:ext uri="{BB962C8B-B14F-4D97-AF65-F5344CB8AC3E}">
        <p14:creationId xmlns:p14="http://schemas.microsoft.com/office/powerpoint/2010/main" val="3270438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indicators</a:t>
            </a:r>
            <a:endParaRPr lang="tr-TR" dirty="0"/>
          </a:p>
        </p:txBody>
      </p:sp>
      <p:sp>
        <p:nvSpPr>
          <p:cNvPr id="3" name="Content Placeholder 2"/>
          <p:cNvSpPr>
            <a:spLocks noGrp="1"/>
          </p:cNvSpPr>
          <p:nvPr>
            <p:ph sz="quarter" idx="1"/>
          </p:nvPr>
        </p:nvSpPr>
        <p:spPr/>
        <p:txBody>
          <a:bodyPr/>
          <a:lstStyle/>
          <a:p>
            <a:r>
              <a:rPr lang="en-US" dirty="0"/>
              <a:t>Infant and maternal mortality: the US is little better than in some developing countries. (infant mortality: worse than Cuba, Belarus, Malaysia.)</a:t>
            </a:r>
          </a:p>
          <a:p>
            <a:endParaRPr lang="en-US" dirty="0"/>
          </a:p>
          <a:p>
            <a:r>
              <a:rPr lang="en-US" dirty="0"/>
              <a:t>Some 19% of men btw 25-34 are living with their parents.</a:t>
            </a:r>
          </a:p>
          <a:p>
            <a:endParaRPr lang="en-US" dirty="0"/>
          </a:p>
          <a:p>
            <a:r>
              <a:rPr lang="en-US" dirty="0">
                <a:solidFill>
                  <a:schemeClr val="accent1"/>
                </a:solidFill>
              </a:rPr>
              <a:t>The US incarceration rate </a:t>
            </a:r>
            <a:r>
              <a:rPr lang="en-US" dirty="0"/>
              <a:t>of 730 per 100,000 people (or almost 1 in 100 adults) </a:t>
            </a:r>
            <a:r>
              <a:rPr lang="en-US" dirty="0">
                <a:solidFill>
                  <a:schemeClr val="accent1"/>
                </a:solidFill>
              </a:rPr>
              <a:t>is the world’s highest </a:t>
            </a:r>
            <a:r>
              <a:rPr lang="en-US" dirty="0"/>
              <a:t>and 10 times that of many European countries. </a:t>
            </a:r>
            <a:endParaRPr lang="tr-TR" dirty="0"/>
          </a:p>
        </p:txBody>
      </p:sp>
    </p:spTree>
    <p:extLst>
      <p:ext uri="{BB962C8B-B14F-4D97-AF65-F5344CB8AC3E}">
        <p14:creationId xmlns:p14="http://schemas.microsoft.com/office/powerpoint/2010/main" val="21303445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indicators</a:t>
            </a:r>
            <a:endParaRPr lang="tr-TR" dirty="0"/>
          </a:p>
        </p:txBody>
      </p:sp>
      <p:sp>
        <p:nvSpPr>
          <p:cNvPr id="3" name="Content Placeholder 2"/>
          <p:cNvSpPr>
            <a:spLocks noGrp="1"/>
          </p:cNvSpPr>
          <p:nvPr>
            <p:ph sz="quarter" idx="1"/>
          </p:nvPr>
        </p:nvSpPr>
        <p:spPr/>
        <p:txBody>
          <a:bodyPr/>
          <a:lstStyle/>
          <a:p>
            <a:r>
              <a:rPr lang="en-US" dirty="0"/>
              <a:t>Education, unemployment: later </a:t>
            </a:r>
            <a:endParaRPr lang="tr-TR" dirty="0"/>
          </a:p>
        </p:txBody>
      </p:sp>
    </p:spTree>
    <p:extLst>
      <p:ext uri="{BB962C8B-B14F-4D97-AF65-F5344CB8AC3E}">
        <p14:creationId xmlns:p14="http://schemas.microsoft.com/office/powerpoint/2010/main" val="2551161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a:xfrm>
            <a:off x="914400" y="1447800"/>
            <a:ext cx="7772400" cy="5105400"/>
          </a:xfrm>
        </p:spPr>
        <p:txBody>
          <a:bodyPr>
            <a:normAutofit fontScale="85000" lnSpcReduction="20000"/>
          </a:bodyPr>
          <a:lstStyle/>
          <a:p>
            <a:pPr>
              <a:lnSpc>
                <a:spcPct val="90000"/>
              </a:lnSpc>
            </a:pPr>
            <a:r>
              <a:rPr lang="en-GB" sz="2800" b="1" dirty="0"/>
              <a:t>Global Economic Crisis (GEC) is superficially a debt crisis, fundamentally a wages crisis, reflecting global imbalances &amp; breakdown in link from productivity growth to wages growth. </a:t>
            </a:r>
            <a:r>
              <a:rPr lang="en-GB" sz="2800" dirty="0"/>
              <a:t>Tendency to </a:t>
            </a:r>
            <a:r>
              <a:rPr lang="en-GB" sz="2800" dirty="0" err="1"/>
              <a:t>underconsumption</a:t>
            </a:r>
            <a:r>
              <a:rPr lang="en-GB" sz="2800" dirty="0"/>
              <a:t>.</a:t>
            </a:r>
          </a:p>
          <a:p>
            <a:r>
              <a:rPr lang="en-GB" sz="2800" u="sng" dirty="0"/>
              <a:t>Proposition</a:t>
            </a:r>
            <a:r>
              <a:rPr lang="en-GB" sz="2800" dirty="0"/>
              <a:t> </a:t>
            </a:r>
          </a:p>
          <a:p>
            <a:pPr>
              <a:buNone/>
            </a:pPr>
            <a:r>
              <a:rPr lang="en-GB" sz="2800" dirty="0"/>
              <a:t>	(</a:t>
            </a:r>
            <a:r>
              <a:rPr lang="en-GB" sz="2800" dirty="0" err="1"/>
              <a:t>i</a:t>
            </a:r>
            <a:r>
              <a:rPr lang="en-GB" sz="2800" dirty="0"/>
              <a:t>) Wages growth in line with productivity growth </a:t>
            </a:r>
            <a:r>
              <a:rPr lang="en-GB" sz="2800" dirty="0">
                <a:sym typeface="Wingdings" pitchFamily="2" charset="2"/>
              </a:rPr>
              <a:t>brings </a:t>
            </a:r>
            <a:r>
              <a:rPr lang="en-GB" sz="2800" dirty="0" err="1">
                <a:sym typeface="Wingdings" pitchFamily="2" charset="2"/>
              </a:rPr>
              <a:t>macrostability</a:t>
            </a:r>
            <a:r>
              <a:rPr lang="en-GB" sz="2800" dirty="0">
                <a:sym typeface="Wingdings" pitchFamily="2" charset="2"/>
              </a:rPr>
              <a:t>. </a:t>
            </a:r>
          </a:p>
          <a:p>
            <a:pPr>
              <a:buNone/>
            </a:pPr>
            <a:r>
              <a:rPr lang="en-GB" sz="2800" dirty="0">
                <a:sym typeface="Wingdings" pitchFamily="2" charset="2"/>
              </a:rPr>
              <a:t>	(ii) Wages growth below productivity growth brings </a:t>
            </a:r>
            <a:r>
              <a:rPr lang="en-GB" sz="2800" dirty="0" err="1">
                <a:sym typeface="Wingdings" pitchFamily="2" charset="2"/>
              </a:rPr>
              <a:t>underconsumption</a:t>
            </a:r>
            <a:r>
              <a:rPr lang="en-GB" sz="2800" dirty="0">
                <a:sym typeface="Wingdings" pitchFamily="2" charset="2"/>
              </a:rPr>
              <a:t> (insufficient aggregate demand), </a:t>
            </a:r>
            <a:r>
              <a:rPr lang="en-GB" sz="2800" dirty="0" err="1">
                <a:sym typeface="Wingdings" pitchFamily="2" charset="2"/>
              </a:rPr>
              <a:t>overaccumulation</a:t>
            </a:r>
            <a:r>
              <a:rPr lang="en-GB" sz="2800" dirty="0">
                <a:sym typeface="Wingdings" pitchFamily="2" charset="2"/>
              </a:rPr>
              <a:t> crises, which can be postponed by exports or borrowing.</a:t>
            </a:r>
            <a:endParaRPr lang="en-GB" sz="2800" dirty="0"/>
          </a:p>
          <a:p>
            <a:r>
              <a:rPr lang="en-US" sz="2400" dirty="0"/>
              <a:t>This last point explains the tip of the iceberg: insufficient aggregate demand blows the housing market. </a:t>
            </a:r>
          </a:p>
          <a:p>
            <a:pPr>
              <a:buNone/>
            </a:pPr>
            <a:r>
              <a:rPr lang="en-US" sz="2400" dirty="0"/>
              <a:t>	“How could prices continue to grow, especially for housing for lower and middle-income individuals, as incomes stagnated?” </a:t>
            </a:r>
          </a:p>
          <a:p>
            <a:pPr>
              <a:buNone/>
            </a:pPr>
            <a:r>
              <a:rPr lang="en-US" sz="2400" dirty="0"/>
              <a:t>	Joseph </a:t>
            </a:r>
            <a:r>
              <a:rPr lang="en-US" sz="2400" dirty="0" err="1"/>
              <a:t>Stiglitz</a:t>
            </a:r>
            <a:r>
              <a:rPr lang="en-US" sz="2400" dirty="0"/>
              <a:t> (2009)</a:t>
            </a:r>
            <a:endParaRPr lang="tr-TR" sz="2400" dirty="0"/>
          </a:p>
        </p:txBody>
      </p:sp>
    </p:spTree>
    <p:extLst>
      <p:ext uri="{BB962C8B-B14F-4D97-AF65-F5344CB8AC3E}">
        <p14:creationId xmlns:p14="http://schemas.microsoft.com/office/powerpoint/2010/main" val="14019670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wages in the US</a:t>
            </a:r>
            <a:endParaRPr lang="tr-TR" dirty="0"/>
          </a:p>
        </p:txBody>
      </p:sp>
      <p:sp>
        <p:nvSpPr>
          <p:cNvPr id="3" name="Content Placeholder 2"/>
          <p:cNvSpPr>
            <a:spLocks noGrp="1"/>
          </p:cNvSpPr>
          <p:nvPr>
            <p:ph sz="quarter" idx="1"/>
          </p:nvPr>
        </p:nvSpPr>
        <p:spPr/>
        <p:txBody>
          <a:bodyPr>
            <a:normAutofit fontScale="92500" lnSpcReduction="20000"/>
          </a:bodyPr>
          <a:lstStyle/>
          <a:p>
            <a:r>
              <a:rPr lang="en-US" dirty="0"/>
              <a:t>Real wages in the US rose during every decade from 1830 to 1970 but started to decline afterwards.</a:t>
            </a:r>
          </a:p>
          <a:p>
            <a:pPr>
              <a:buNone/>
            </a:pPr>
            <a:r>
              <a:rPr lang="tr-TR" dirty="0"/>
              <a:t/>
            </a:r>
            <a:br>
              <a:rPr lang="tr-TR" dirty="0"/>
            </a:b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r>
              <a:rPr lang="en-US" dirty="0"/>
              <a:t>	</a:t>
            </a:r>
            <a:r>
              <a:rPr lang="en-US" sz="1900" dirty="0"/>
              <a:t>Source: </a:t>
            </a:r>
            <a:r>
              <a:rPr lang="en-US" sz="1900" b="1" dirty="0">
                <a:hlinkClick r:id="rId2"/>
              </a:rPr>
              <a:t>Labor Research Associates of New York</a:t>
            </a:r>
            <a:r>
              <a:rPr lang="en-US" sz="1900" dirty="0"/>
              <a:t> based on data from the US Department of Labor, Bureau of Labor Statistics; wages expressed in constant 1982 dollars</a:t>
            </a:r>
            <a:r>
              <a:rPr lang="en-US" dirty="0"/>
              <a:t>.</a:t>
            </a:r>
            <a:endParaRPr lang="tr-TR" dirty="0"/>
          </a:p>
        </p:txBody>
      </p:sp>
      <p:graphicFrame>
        <p:nvGraphicFramePr>
          <p:cNvPr id="4" name="Table 3"/>
          <p:cNvGraphicFramePr>
            <a:graphicFrameLocks noGrp="1"/>
          </p:cNvGraphicFramePr>
          <p:nvPr/>
        </p:nvGraphicFramePr>
        <p:xfrm>
          <a:off x="1676400" y="22860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Year</a:t>
                      </a:r>
                      <a:endParaRPr lang="tr-TR" dirty="0"/>
                    </a:p>
                  </a:txBody>
                  <a:tcPr/>
                </a:tc>
                <a:tc>
                  <a:txBody>
                    <a:bodyPr/>
                    <a:lstStyle/>
                    <a:p>
                      <a:pPr algn="ctr"/>
                      <a:r>
                        <a:rPr lang="en-US" dirty="0"/>
                        <a:t>Weekly real wage</a:t>
                      </a:r>
                      <a:r>
                        <a:rPr lang="en-US" baseline="0" dirty="0"/>
                        <a:t>  (US $)</a:t>
                      </a:r>
                    </a:p>
                  </a:txBody>
                  <a:tcPr/>
                </a:tc>
                <a:extLst>
                  <a:ext uri="{0D108BD9-81ED-4DB2-BD59-A6C34878D82A}">
                    <a16:rowId xmlns:a16="http://schemas.microsoft.com/office/drawing/2014/main" val="10000"/>
                  </a:ext>
                </a:extLst>
              </a:tr>
              <a:tr h="370840">
                <a:tc>
                  <a:txBody>
                    <a:bodyPr/>
                    <a:lstStyle/>
                    <a:p>
                      <a:pPr algn="ctr"/>
                      <a:r>
                        <a:rPr lang="en-US" dirty="0"/>
                        <a:t>1964</a:t>
                      </a:r>
                      <a:endParaRPr lang="tr-TR" dirty="0"/>
                    </a:p>
                  </a:txBody>
                  <a:tcPr/>
                </a:tc>
                <a:tc>
                  <a:txBody>
                    <a:bodyPr/>
                    <a:lstStyle/>
                    <a:p>
                      <a:pPr algn="ctr"/>
                      <a:r>
                        <a:rPr kumimoji="0" lang="tr-TR" b="0" i="0" kern="1200" dirty="0">
                          <a:solidFill>
                            <a:schemeClr val="dk1"/>
                          </a:solidFill>
                          <a:latin typeface="+mn-lt"/>
                          <a:ea typeface="+mn-ea"/>
                          <a:cs typeface="+mn-cs"/>
                        </a:rPr>
                        <a:t>302.52</a:t>
                      </a:r>
                      <a:endParaRPr lang="tr-TR" dirty="0"/>
                    </a:p>
                  </a:txBody>
                  <a:tcPr/>
                </a:tc>
                <a:extLst>
                  <a:ext uri="{0D108BD9-81ED-4DB2-BD59-A6C34878D82A}">
                    <a16:rowId xmlns:a16="http://schemas.microsoft.com/office/drawing/2014/main" val="10001"/>
                  </a:ext>
                </a:extLst>
              </a:tr>
              <a:tr h="370840">
                <a:tc>
                  <a:txBody>
                    <a:bodyPr/>
                    <a:lstStyle/>
                    <a:p>
                      <a:pPr algn="ctr"/>
                      <a:r>
                        <a:rPr lang="en-US" dirty="0"/>
                        <a:t>1974</a:t>
                      </a:r>
                      <a:endParaRPr lang="tr-TR" dirty="0"/>
                    </a:p>
                  </a:txBody>
                  <a:tcPr/>
                </a:tc>
                <a:tc>
                  <a:txBody>
                    <a:bodyPr/>
                    <a:lstStyle/>
                    <a:p>
                      <a:pPr algn="ctr"/>
                      <a:r>
                        <a:rPr kumimoji="0" lang="tr-TR" b="0" i="0" kern="1200" dirty="0">
                          <a:solidFill>
                            <a:schemeClr val="dk1"/>
                          </a:solidFill>
                          <a:latin typeface="+mn-lt"/>
                          <a:ea typeface="+mn-ea"/>
                          <a:cs typeface="+mn-cs"/>
                        </a:rPr>
                        <a:t>314.94</a:t>
                      </a:r>
                      <a:endParaRPr lang="tr-TR" dirty="0"/>
                    </a:p>
                  </a:txBody>
                  <a:tcPr/>
                </a:tc>
                <a:extLst>
                  <a:ext uri="{0D108BD9-81ED-4DB2-BD59-A6C34878D82A}">
                    <a16:rowId xmlns:a16="http://schemas.microsoft.com/office/drawing/2014/main" val="10002"/>
                  </a:ext>
                </a:extLst>
              </a:tr>
              <a:tr h="370840">
                <a:tc>
                  <a:txBody>
                    <a:bodyPr/>
                    <a:lstStyle/>
                    <a:p>
                      <a:pPr algn="ctr"/>
                      <a:r>
                        <a:rPr lang="en-US" dirty="0"/>
                        <a:t>1984</a:t>
                      </a:r>
                      <a:endParaRPr lang="tr-TR" dirty="0"/>
                    </a:p>
                  </a:txBody>
                  <a:tcPr/>
                </a:tc>
                <a:tc>
                  <a:txBody>
                    <a:bodyPr/>
                    <a:lstStyle/>
                    <a:p>
                      <a:pPr algn="ctr"/>
                      <a:r>
                        <a:rPr kumimoji="0" lang="tr-TR" b="0" i="0" kern="1200" dirty="0">
                          <a:solidFill>
                            <a:schemeClr val="dk1"/>
                          </a:solidFill>
                          <a:latin typeface="+mn-lt"/>
                          <a:ea typeface="+mn-ea"/>
                          <a:cs typeface="+mn-cs"/>
                        </a:rPr>
                        <a:t>279.22</a:t>
                      </a:r>
                      <a:endParaRPr lang="tr-TR" dirty="0"/>
                    </a:p>
                  </a:txBody>
                  <a:tcPr/>
                </a:tc>
                <a:extLst>
                  <a:ext uri="{0D108BD9-81ED-4DB2-BD59-A6C34878D82A}">
                    <a16:rowId xmlns:a16="http://schemas.microsoft.com/office/drawing/2014/main" val="10003"/>
                  </a:ext>
                </a:extLst>
              </a:tr>
              <a:tr h="370840">
                <a:tc>
                  <a:txBody>
                    <a:bodyPr/>
                    <a:lstStyle/>
                    <a:p>
                      <a:pPr algn="ctr"/>
                      <a:r>
                        <a:rPr lang="en-US" dirty="0"/>
                        <a:t>1994</a:t>
                      </a:r>
                      <a:endParaRPr lang="tr-TR" dirty="0"/>
                    </a:p>
                  </a:txBody>
                  <a:tcPr/>
                </a:tc>
                <a:tc>
                  <a:txBody>
                    <a:bodyPr/>
                    <a:lstStyle/>
                    <a:p>
                      <a:pPr algn="ctr"/>
                      <a:r>
                        <a:rPr kumimoji="0" lang="tr-TR" b="0" i="0" kern="1200" dirty="0">
                          <a:solidFill>
                            <a:schemeClr val="dk1"/>
                          </a:solidFill>
                          <a:latin typeface="+mn-lt"/>
                          <a:ea typeface="+mn-ea"/>
                          <a:cs typeface="+mn-cs"/>
                        </a:rPr>
                        <a:t>259.97</a:t>
                      </a:r>
                      <a:endParaRPr lang="tr-TR" dirty="0"/>
                    </a:p>
                  </a:txBody>
                  <a:tcPr/>
                </a:tc>
                <a:extLst>
                  <a:ext uri="{0D108BD9-81ED-4DB2-BD59-A6C34878D82A}">
                    <a16:rowId xmlns:a16="http://schemas.microsoft.com/office/drawing/2014/main" val="10004"/>
                  </a:ext>
                </a:extLst>
              </a:tr>
              <a:tr h="370840">
                <a:tc>
                  <a:txBody>
                    <a:bodyPr/>
                    <a:lstStyle/>
                    <a:p>
                      <a:pPr algn="ctr"/>
                      <a:r>
                        <a:rPr lang="en-US" dirty="0"/>
                        <a:t>2004</a:t>
                      </a:r>
                      <a:endParaRPr lang="tr-TR" dirty="0"/>
                    </a:p>
                  </a:txBody>
                  <a:tcPr/>
                </a:tc>
                <a:tc>
                  <a:txBody>
                    <a:bodyPr/>
                    <a:lstStyle/>
                    <a:p>
                      <a:pPr algn="ctr"/>
                      <a:r>
                        <a:rPr kumimoji="0" lang="tr-TR" b="0" i="0" kern="1200" dirty="0">
                          <a:solidFill>
                            <a:schemeClr val="dk1"/>
                          </a:solidFill>
                          <a:latin typeface="+mn-lt"/>
                          <a:ea typeface="+mn-ea"/>
                          <a:cs typeface="+mn-cs"/>
                        </a:rPr>
                        <a:t>277.57</a:t>
                      </a:r>
                      <a:endParaRPr lang="tr-T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69134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p:txBody>
          <a:bodyPr>
            <a:normAutofit/>
          </a:bodyPr>
          <a:lstStyle/>
          <a:p>
            <a:r>
              <a:rPr lang="en-GB" dirty="0"/>
              <a:t>Wage crisis leads a tendency to </a:t>
            </a:r>
            <a:r>
              <a:rPr lang="en-GB" dirty="0" err="1"/>
              <a:t>underconsumption</a:t>
            </a:r>
            <a:r>
              <a:rPr lang="en-GB" dirty="0"/>
              <a:t>.</a:t>
            </a:r>
            <a:endParaRPr lang="en-US" dirty="0"/>
          </a:p>
          <a:p>
            <a:r>
              <a:rPr lang="en-US" dirty="0"/>
              <a:t>However, the tendency toward </a:t>
            </a:r>
            <a:r>
              <a:rPr lang="en-US" dirty="0" err="1"/>
              <a:t>underconsumption</a:t>
            </a:r>
            <a:r>
              <a:rPr lang="en-US" dirty="0"/>
              <a:t> was countervailed in many developed countries (notably the United States and the UK) and in some emerging market countries by the domestic and international financial system’s enabling a big expansion of credit— helping companies to invest in response to the asset boom and helping households to consume more even out of stagnant incomes. </a:t>
            </a:r>
            <a:endParaRPr lang="tr-TR" dirty="0"/>
          </a:p>
        </p:txBody>
      </p:sp>
    </p:spTree>
    <p:extLst>
      <p:ext uri="{BB962C8B-B14F-4D97-AF65-F5344CB8AC3E}">
        <p14:creationId xmlns:p14="http://schemas.microsoft.com/office/powerpoint/2010/main" val="1350889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tr-TR" dirty="0"/>
              <a:t>Global </a:t>
            </a:r>
            <a:r>
              <a:rPr lang="tr-TR" dirty="0" err="1"/>
              <a:t>Financial</a:t>
            </a:r>
            <a:r>
              <a:rPr lang="tr-TR" dirty="0"/>
              <a:t> </a:t>
            </a:r>
            <a:r>
              <a:rPr lang="tr-TR" dirty="0" err="1"/>
              <a:t>Crisis</a:t>
            </a:r>
            <a:r>
              <a:rPr lang="tr-TR" dirty="0"/>
              <a:t> - </a:t>
            </a:r>
            <a:r>
              <a:rPr lang="en-US" dirty="0"/>
              <a:t>200</a:t>
            </a:r>
            <a:r>
              <a:rPr lang="tr-TR" dirty="0"/>
              <a:t>8-09</a:t>
            </a:r>
            <a:endParaRPr lang="en-US" dirty="0"/>
          </a:p>
        </p:txBody>
      </p:sp>
      <p:sp>
        <p:nvSpPr>
          <p:cNvPr id="63491" name="Rectangle 3"/>
          <p:cNvSpPr>
            <a:spLocks noGrp="1" noChangeArrowheads="1"/>
          </p:cNvSpPr>
          <p:nvPr>
            <p:ph sz="quarter" idx="1"/>
          </p:nvPr>
        </p:nvSpPr>
        <p:spPr/>
        <p:txBody>
          <a:bodyPr>
            <a:normAutofit/>
          </a:bodyPr>
          <a:lstStyle/>
          <a:p>
            <a:r>
              <a:rPr lang="en-US" dirty="0"/>
              <a:t>In other words, after the abandonment of Keynesian policies in the 1970s and the ascendancy of neoliberal policies under Reagan and Thatcher, credit, debt, and essentially speculative investment became key to stimulate aggregate demand. The current crisis has disrupted this basic—but inherently fragile and limited—mechanism for sustaining </a:t>
            </a:r>
            <a:r>
              <a:rPr lang="tr-TR" dirty="0" err="1"/>
              <a:t>aggregate</a:t>
            </a:r>
            <a:r>
              <a:rPr lang="tr-TR" dirty="0"/>
              <a:t> </a:t>
            </a:r>
            <a:r>
              <a:rPr lang="tr-TR" dirty="0" err="1"/>
              <a:t>demand</a:t>
            </a:r>
            <a:r>
              <a:rPr lang="tr-TR" dirty="0"/>
              <a:t>.</a:t>
            </a:r>
          </a:p>
        </p:txBody>
      </p:sp>
    </p:spTree>
    <p:extLst>
      <p:ext uri="{BB962C8B-B14F-4D97-AF65-F5344CB8AC3E}">
        <p14:creationId xmlns:p14="http://schemas.microsoft.com/office/powerpoint/2010/main" val="220242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noAutofit/>
          </a:bodyPr>
          <a:lstStyle/>
          <a:p>
            <a:pPr algn="ctr"/>
            <a:r>
              <a:rPr lang="en-US" sz="2800" dirty="0"/>
              <a:t>A five-year bull market peaked on 3 September 1929.</a:t>
            </a:r>
            <a:endParaRPr lang="tr-TR" sz="2800" dirty="0"/>
          </a:p>
        </p:txBody>
      </p:sp>
      <p:sp>
        <p:nvSpPr>
          <p:cNvPr id="3" name="Content Placeholder 2"/>
          <p:cNvSpPr>
            <a:spLocks noGrp="1"/>
          </p:cNvSpPr>
          <p:nvPr>
            <p:ph sz="quarter" idx="1"/>
          </p:nvPr>
        </p:nvSpPr>
        <p:spPr>
          <a:xfrm>
            <a:off x="500034" y="1428736"/>
            <a:ext cx="8229600" cy="4525963"/>
          </a:xfrm>
        </p:spPr>
        <p:txBody>
          <a:bodyPr>
            <a:noAutofit/>
          </a:bodyPr>
          <a:lstStyle/>
          <a:p>
            <a:r>
              <a:rPr lang="en-US" sz="2400" dirty="0"/>
              <a:t>On Thursday 24 October, a record 12.9 million shares were traded, reflecting panic selling. </a:t>
            </a:r>
          </a:p>
          <a:p>
            <a:r>
              <a:rPr lang="en-US" sz="2400" dirty="0"/>
              <a:t>On Monday 28 October, panicked investors continued to try to sell stocks; the Dow saw a record loss of 13%. </a:t>
            </a:r>
          </a:p>
          <a:p>
            <a:r>
              <a:rPr lang="en-US" sz="2400" dirty="0"/>
              <a:t>On Tuesday 29 October 1929, 16.4 million shares were traded, shattering Thursday's record; the Dow lost another 12%. </a:t>
            </a:r>
            <a:br>
              <a:rPr lang="en-US" sz="2400" dirty="0"/>
            </a:br>
            <a:r>
              <a:rPr lang="en-US" sz="2400" dirty="0"/>
              <a:t/>
            </a:r>
            <a:br>
              <a:rPr lang="en-US" sz="2400" dirty="0"/>
            </a:br>
            <a:r>
              <a:rPr lang="en-US" sz="2400" dirty="0"/>
              <a:t>Total losses for the four days: $30 billion. This is $378 billions in 2008 dollars, it is 10 times US federal budget and more than the U.S. had spent in World War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73162"/>
          </a:xfrm>
        </p:spPr>
        <p:txBody>
          <a:bodyPr>
            <a:normAutofit fontScale="90000"/>
          </a:bodyPr>
          <a:lstStyle/>
          <a:p>
            <a:pPr algn="ctr"/>
            <a:r>
              <a:rPr lang="en-US" dirty="0"/>
              <a:t>Lesson for economic theory: </a:t>
            </a:r>
            <a:br>
              <a:rPr lang="en-US" dirty="0"/>
            </a:br>
            <a:r>
              <a:rPr lang="en-US" dirty="0"/>
              <a:t>Dead-Parrot</a:t>
            </a:r>
            <a:endParaRPr lang="tr-TR" dirty="0"/>
          </a:p>
        </p:txBody>
      </p:sp>
      <p:sp>
        <p:nvSpPr>
          <p:cNvPr id="3" name="Content Placeholder 2"/>
          <p:cNvSpPr>
            <a:spLocks noGrp="1"/>
          </p:cNvSpPr>
          <p:nvPr>
            <p:ph sz="quarter" idx="1"/>
          </p:nvPr>
        </p:nvSpPr>
        <p:spPr/>
        <p:txBody>
          <a:bodyPr>
            <a:normAutofit fontScale="92500" lnSpcReduction="10000"/>
          </a:bodyPr>
          <a:lstStyle/>
          <a:p>
            <a:r>
              <a:rPr lang="en-US" dirty="0"/>
              <a:t>“The models that have predominated within macro-economics, which assume representative agents with rational expectations, are particularly disturbing. What I find even more striking is that some economists still argue that this crisis has not shaken their belief in rational expectations. To me, the evidence of irrationality, and intellectual inconsistency, abounds. </a:t>
            </a:r>
          </a:p>
          <a:p>
            <a:pPr>
              <a:buNone/>
            </a:pPr>
            <a:r>
              <a:rPr lang="en-US" dirty="0"/>
              <a:t>	To give an example: Markets believed that real estate prices could continue to go up –a necessary belief for the toxic mortgages not to blow up- and yet the real incomes of most Americans were decreasing.”  </a:t>
            </a:r>
          </a:p>
          <a:p>
            <a:pPr>
              <a:buNone/>
            </a:pPr>
            <a:r>
              <a:rPr lang="en-US" dirty="0"/>
              <a:t>	Joseph </a:t>
            </a:r>
            <a:r>
              <a:rPr lang="en-US" dirty="0" err="1"/>
              <a:t>Stiglitz</a:t>
            </a:r>
            <a:r>
              <a:rPr lang="en-US" dirty="0"/>
              <a:t>, Presidential Address, The current economic crisis and lessons for economic theory, Eastern Economic Journal (2009)</a:t>
            </a:r>
          </a:p>
          <a:p>
            <a:pPr>
              <a:buNone/>
            </a:pPr>
            <a:endParaRPr lang="en-US" dirty="0">
              <a:hlinkClick r:id="rId2"/>
            </a:endParaRPr>
          </a:p>
          <a:p>
            <a:endParaRPr lang="en-US" dirty="0"/>
          </a:p>
          <a:p>
            <a:endParaRPr lang="en-US" dirty="0"/>
          </a:p>
          <a:p>
            <a:endParaRPr lang="en-US" dirty="0"/>
          </a:p>
        </p:txBody>
      </p:sp>
    </p:spTree>
    <p:extLst>
      <p:ext uri="{BB962C8B-B14F-4D97-AF65-F5344CB8AC3E}">
        <p14:creationId xmlns:p14="http://schemas.microsoft.com/office/powerpoint/2010/main" val="2439378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tr-TR"/>
          </a:p>
        </p:txBody>
      </p:sp>
      <p:sp>
        <p:nvSpPr>
          <p:cNvPr id="4" name="Title 3"/>
          <p:cNvSpPr>
            <a:spLocks noGrp="1"/>
          </p:cNvSpPr>
          <p:nvPr>
            <p:ph type="ctrTitle"/>
          </p:nvPr>
        </p:nvSpPr>
        <p:spPr/>
        <p:txBody>
          <a:bodyPr/>
          <a:lstStyle/>
          <a:p>
            <a:r>
              <a:rPr lang="en-US" dirty="0"/>
              <a:t>End of the lecture</a:t>
            </a:r>
            <a:endParaRPr lang="tr-TR" dirty="0"/>
          </a:p>
        </p:txBody>
      </p:sp>
    </p:spTree>
    <p:extLst>
      <p:ext uri="{BB962C8B-B14F-4D97-AF65-F5344CB8AC3E}">
        <p14:creationId xmlns:p14="http://schemas.microsoft.com/office/powerpoint/2010/main" val="824495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 what if the stock market crashes?</a:t>
            </a:r>
            <a:endParaRPr lang="tr-TR" sz="3200" dirty="0"/>
          </a:p>
        </p:txBody>
      </p:sp>
      <p:sp>
        <p:nvSpPr>
          <p:cNvPr id="4" name="Content Placeholder 2"/>
          <p:cNvSpPr>
            <a:spLocks noGrp="1"/>
          </p:cNvSpPr>
          <p:nvPr>
            <p:ph sz="quarter" idx="1"/>
          </p:nvPr>
        </p:nvSpPr>
        <p:spPr>
          <a:noFill/>
        </p:spPr>
        <p:txBody>
          <a:bodyPr>
            <a:normAutofit/>
          </a:bodyPr>
          <a:lstStyle/>
          <a:p>
            <a:r>
              <a:rPr lang="en-US" sz="2400" dirty="0"/>
              <a:t>Banks had invested their deposits in the stock market. </a:t>
            </a:r>
          </a:p>
          <a:p>
            <a:r>
              <a:rPr lang="en-US" sz="2400" dirty="0"/>
              <a:t>With falling stock market banks lose their depositors money! </a:t>
            </a:r>
          </a:p>
          <a:p>
            <a:r>
              <a:rPr lang="en-US" sz="2400" dirty="0"/>
              <a:t>Bank runs start, bank customers try to withdraw their savings all at once.</a:t>
            </a:r>
          </a:p>
          <a:p>
            <a:r>
              <a:rPr lang="en-US" sz="2400" dirty="0"/>
              <a:t>Large banks and brokerage houses become insolvent.</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2792" y="476672"/>
            <a:ext cx="7467600" cy="762000"/>
          </a:xfrm>
        </p:spPr>
        <p:txBody>
          <a:bodyPr>
            <a:normAutofit/>
          </a:bodyPr>
          <a:lstStyle/>
          <a:p>
            <a:pPr eaLnBrk="1" hangingPunct="1"/>
            <a:r>
              <a:rPr lang="en-US" sz="3200" dirty="0"/>
              <a:t>Why is it called the “Great” Depression?</a:t>
            </a:r>
          </a:p>
        </p:txBody>
      </p:sp>
      <p:sp>
        <p:nvSpPr>
          <p:cNvPr id="9219" name="Rectangle 3"/>
          <p:cNvSpPr>
            <a:spLocks noGrp="1" noChangeArrowheads="1"/>
          </p:cNvSpPr>
          <p:nvPr>
            <p:ph sz="quarter" idx="1"/>
          </p:nvPr>
        </p:nvSpPr>
        <p:spPr/>
        <p:txBody>
          <a:bodyPr/>
          <a:lstStyle/>
          <a:p>
            <a:pPr eaLnBrk="1" hangingPunct="1">
              <a:lnSpc>
                <a:spcPct val="90000"/>
              </a:lnSpc>
              <a:buNone/>
            </a:pPr>
            <a:r>
              <a:rPr lang="en-US" sz="2800" dirty="0"/>
              <a:t>The great depression</a:t>
            </a:r>
          </a:p>
          <a:p>
            <a:pPr lvl="1">
              <a:lnSpc>
                <a:spcPct val="90000"/>
              </a:lnSpc>
              <a:buFont typeface="Wingdings" pitchFamily="2" charset="2"/>
              <a:buChar char="Ø"/>
            </a:pPr>
            <a:r>
              <a:rPr lang="en-US" sz="2400" dirty="0"/>
              <a:t>was a worldwide economic slump in output and prices</a:t>
            </a:r>
          </a:p>
          <a:p>
            <a:pPr lvl="1">
              <a:lnSpc>
                <a:spcPct val="90000"/>
              </a:lnSpc>
              <a:buFont typeface="Wingdings" pitchFamily="2" charset="2"/>
              <a:buChar char="Ø"/>
            </a:pPr>
            <a:r>
              <a:rPr lang="en-US" sz="2400" dirty="0"/>
              <a:t>affected nearly all industrialized nations of the world</a:t>
            </a:r>
          </a:p>
          <a:p>
            <a:pPr lvl="1">
              <a:lnSpc>
                <a:spcPct val="90000"/>
              </a:lnSpc>
              <a:buFont typeface="Wingdings" pitchFamily="2" charset="2"/>
              <a:buChar char="Ø"/>
            </a:pPr>
            <a:r>
              <a:rPr lang="en-US" sz="2400" dirty="0"/>
              <a:t>caused unemployment to reach previously unknown levels.</a:t>
            </a:r>
          </a:p>
          <a:p>
            <a:pPr lvl="1">
              <a:lnSpc>
                <a:spcPct val="90000"/>
              </a:lnSpc>
              <a:buFont typeface="Wingdings" pitchFamily="2" charset="2"/>
              <a:buChar char="Ø"/>
            </a:pPr>
            <a:r>
              <a:rPr lang="en-US" sz="2400" dirty="0"/>
              <a:t>caused some to question classical economic theories and favor new, innovative approaches</a:t>
            </a:r>
          </a:p>
          <a:p>
            <a:pPr eaLnBrk="1" hangingPunct="1">
              <a:lnSpc>
                <a:spcPct val="90000"/>
              </a:lnSpc>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Effects</a:t>
            </a:r>
          </a:p>
        </p:txBody>
      </p:sp>
      <p:sp>
        <p:nvSpPr>
          <p:cNvPr id="16387" name="Rectangle 3"/>
          <p:cNvSpPr>
            <a:spLocks noGrp="1" noChangeArrowheads="1"/>
          </p:cNvSpPr>
          <p:nvPr>
            <p:ph sz="quarter" idx="1"/>
          </p:nvPr>
        </p:nvSpPr>
        <p:spPr/>
        <p:txBody>
          <a:bodyPr>
            <a:normAutofit/>
          </a:bodyPr>
          <a:lstStyle/>
          <a:p>
            <a:pPr eaLnBrk="1" hangingPunct="1">
              <a:lnSpc>
                <a:spcPct val="90000"/>
              </a:lnSpc>
            </a:pPr>
            <a:r>
              <a:rPr lang="en-US" sz="2400" dirty="0">
                <a:latin typeface="+mj-lt"/>
              </a:rPr>
              <a:t>Hits the bottom in 1932.</a:t>
            </a:r>
          </a:p>
          <a:p>
            <a:pPr eaLnBrk="1" hangingPunct="1">
              <a:lnSpc>
                <a:spcPct val="90000"/>
              </a:lnSpc>
            </a:pPr>
            <a:endParaRPr lang="en-US" sz="2400" dirty="0">
              <a:latin typeface="+mj-lt"/>
            </a:endParaRPr>
          </a:p>
          <a:p>
            <a:pPr eaLnBrk="1" hangingPunct="1">
              <a:lnSpc>
                <a:spcPct val="90000"/>
              </a:lnSpc>
            </a:pPr>
            <a:r>
              <a:rPr lang="en-US" sz="2400" dirty="0">
                <a:latin typeface="+mj-lt"/>
              </a:rPr>
              <a:t>50% drop in income, 20% bank failure rate, bank runs, 25-30% unemployment by 1932.</a:t>
            </a:r>
          </a:p>
          <a:p>
            <a:pPr eaLnBrk="1" hangingPunct="1">
              <a:lnSpc>
                <a:spcPct val="90000"/>
              </a:lnSpc>
            </a:pPr>
            <a:endParaRPr lang="en-US" sz="2400" dirty="0">
              <a:latin typeface="+mj-lt"/>
            </a:endParaRPr>
          </a:p>
          <a:p>
            <a:pPr>
              <a:lnSpc>
                <a:spcPct val="90000"/>
              </a:lnSpc>
            </a:pPr>
            <a:r>
              <a:rPr lang="en-US" sz="2400" dirty="0">
                <a:latin typeface="+mj-lt"/>
              </a:rPr>
              <a:t>Full recovery took a decade.</a:t>
            </a:r>
          </a:p>
          <a:p>
            <a:pPr eaLnBrk="1" hangingPunct="1">
              <a:lnSpc>
                <a:spcPct val="90000"/>
              </a:lnSpc>
              <a:buFontTx/>
              <a:buNone/>
            </a:pPr>
            <a:endParaRPr lang="en-US" sz="24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32792" y="548680"/>
            <a:ext cx="7467600" cy="762000"/>
          </a:xfrm>
        </p:spPr>
        <p:txBody>
          <a:bodyPr>
            <a:normAutofit/>
          </a:bodyPr>
          <a:lstStyle/>
          <a:p>
            <a:pPr algn="l" eaLnBrk="1" hangingPunct="1"/>
            <a:r>
              <a:rPr lang="en-US" sz="3600" dirty="0"/>
              <a:t>Theory vs. Reality</a:t>
            </a:r>
          </a:p>
        </p:txBody>
      </p:sp>
      <p:sp>
        <p:nvSpPr>
          <p:cNvPr id="11267" name="Rectangle 3"/>
          <p:cNvSpPr>
            <a:spLocks noGrp="1" noChangeArrowheads="1"/>
          </p:cNvSpPr>
          <p:nvPr>
            <p:ph type="body" sz="half" idx="1"/>
          </p:nvPr>
        </p:nvSpPr>
        <p:spPr>
          <a:xfrm>
            <a:off x="228600" y="1981200"/>
            <a:ext cx="7915300" cy="4114800"/>
          </a:xfrm>
        </p:spPr>
        <p:txBody>
          <a:bodyPr/>
          <a:lstStyle/>
          <a:p>
            <a:pPr eaLnBrk="1" hangingPunct="1"/>
            <a:r>
              <a:rPr lang="en-US" sz="2400" i="1" dirty="0"/>
              <a:t>“The sole function of the government is to bring about a condition of affairs favorable to the beneficial development of private enterprise.”</a:t>
            </a:r>
            <a:r>
              <a:rPr lang="en-US" sz="2400" dirty="0"/>
              <a:t> </a:t>
            </a:r>
          </a:p>
          <a:p>
            <a:pPr eaLnBrk="1" hangingPunct="1">
              <a:buNone/>
            </a:pPr>
            <a:r>
              <a:rPr lang="en-US" sz="2400" b="1" dirty="0"/>
              <a:t>	Herbert Hoover (1930) </a:t>
            </a:r>
            <a:r>
              <a:rPr lang="en-US" sz="2000" dirty="0"/>
              <a:t>President of the US at the time</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2110</TotalTime>
  <Words>2268</Words>
  <Application>Microsoft Office PowerPoint</Application>
  <PresentationFormat>On-screen Show (4:3)</PresentationFormat>
  <Paragraphs>205</Paragraphs>
  <Slides>51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3" baseType="lpstr">
      <vt:lpstr>Arial</vt:lpstr>
      <vt:lpstr>Arial Black</vt:lpstr>
      <vt:lpstr>Calibri</vt:lpstr>
      <vt:lpstr>Comic Sans MS</vt:lpstr>
      <vt:lpstr>Courier New</vt:lpstr>
      <vt:lpstr>Franklin Gothic Book</vt:lpstr>
      <vt:lpstr>Perpetua</vt:lpstr>
      <vt:lpstr>Times New Roman</vt:lpstr>
      <vt:lpstr>Wingdings</vt:lpstr>
      <vt:lpstr>Wingdings 2</vt:lpstr>
      <vt:lpstr>Equity</vt:lpstr>
      <vt:lpstr>Photo Editor Photo</vt:lpstr>
      <vt:lpstr>Econ 100 Principles of Economics</vt:lpstr>
      <vt:lpstr>Today:  We start with macroeconomics.</vt:lpstr>
      <vt:lpstr>First a little bit of time traveling</vt:lpstr>
      <vt:lpstr>Black Tuesday. The stock market crash of 29 October 1929</vt:lpstr>
      <vt:lpstr>A five-year bull market peaked on 3 September 1929.</vt:lpstr>
      <vt:lpstr>So what if the stock market crashes?</vt:lpstr>
      <vt:lpstr>Why is it called the “Great” Depression?</vt:lpstr>
      <vt:lpstr>Effects</vt:lpstr>
      <vt:lpstr>Theory vs. Reality</vt:lpstr>
      <vt:lpstr>The Agricultural Crisis</vt:lpstr>
      <vt:lpstr>The Dust Bowl</vt:lpstr>
      <vt:lpstr>PowerPoint Presentation</vt:lpstr>
      <vt:lpstr>PowerPoint Presentation</vt:lpstr>
      <vt:lpstr>PowerPoint Presentation</vt:lpstr>
      <vt:lpstr>PowerPoint Presentation</vt:lpstr>
      <vt:lpstr>PowerPoint Presentation</vt:lpstr>
      <vt:lpstr>PowerPoint Presentation</vt:lpstr>
      <vt:lpstr>John Steinbeck</vt:lpstr>
      <vt:lpstr>Life During the Depression</vt:lpstr>
      <vt:lpstr>Only the Superman can save the US.</vt:lpstr>
      <vt:lpstr>PowerPoint Presentation</vt:lpstr>
      <vt:lpstr>PowerPoint Presentation</vt:lpstr>
      <vt:lpstr>How did the economy recover from the Great Depression?</vt:lpstr>
      <vt:lpstr>Enter Superman’s sidekick</vt:lpstr>
      <vt:lpstr>FDR &amp; the NEW DEAL</vt:lpstr>
      <vt:lpstr>FDR (President Roosevelt) and the “New Deal”</vt:lpstr>
      <vt:lpstr>PowerPoint Presentation</vt:lpstr>
      <vt:lpstr>PowerPoint Presentation</vt:lpstr>
      <vt:lpstr>PowerPoint Presentation</vt:lpstr>
      <vt:lpstr>PowerPoint Presentation</vt:lpstr>
      <vt:lpstr>PowerPoint Presentation</vt:lpstr>
      <vt:lpstr>Long‑Term Effects of the Great Depression</vt:lpstr>
      <vt:lpstr>Global Financial Crisis 2008-2009</vt:lpstr>
      <vt:lpstr>Global Financial Crisis - 2008-09</vt:lpstr>
      <vt:lpstr>Global Financial Crisis - 2008-09</vt:lpstr>
      <vt:lpstr>Global Financial Crisis - 2008-09</vt:lpstr>
      <vt:lpstr>Global Financial Crisis - 2008-09</vt:lpstr>
      <vt:lpstr>Global Financial Crisis - 2008-09</vt:lpstr>
      <vt:lpstr>US: income share of top 1%, 1913--2006 </vt:lpstr>
      <vt:lpstr>US: income of top 1%, middle 60%, bottom 20%, 1980 - 2005</vt:lpstr>
      <vt:lpstr>US: wealth, gains</vt:lpstr>
      <vt:lpstr>What is this Gross Domestic Product (GDP)?</vt:lpstr>
      <vt:lpstr>Trickle-down?</vt:lpstr>
      <vt:lpstr>Other indicators</vt:lpstr>
      <vt:lpstr>Other indicators</vt:lpstr>
      <vt:lpstr>Global Financial Crisis - 2008-09</vt:lpstr>
      <vt:lpstr>Real wages in the US</vt:lpstr>
      <vt:lpstr>Global Financial Crisis - 2008-09</vt:lpstr>
      <vt:lpstr>Global Financial Crisis - 2008-09</vt:lpstr>
      <vt:lpstr>Lesson for economic theory:  Dead-Parrot</vt:lpstr>
      <vt:lpstr>End of the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musman</dc:creator>
  <cp:lastModifiedBy>Serda Selin Ozturk</cp:lastModifiedBy>
  <cp:revision>187</cp:revision>
  <dcterms:created xsi:type="dcterms:W3CDTF">2013-03-28T12:58:33Z</dcterms:created>
  <dcterms:modified xsi:type="dcterms:W3CDTF">2023-05-02T12:37:12Z</dcterms:modified>
</cp:coreProperties>
</file>