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handoutMasterIdLst>
    <p:handoutMasterId r:id="rId49"/>
  </p:handoutMasterIdLst>
  <p:sldIdLst>
    <p:sldId id="400" r:id="rId2"/>
    <p:sldId id="415" r:id="rId3"/>
    <p:sldId id="401" r:id="rId4"/>
    <p:sldId id="313" r:id="rId5"/>
    <p:sldId id="377" r:id="rId6"/>
    <p:sldId id="315" r:id="rId7"/>
    <p:sldId id="378" r:id="rId8"/>
    <p:sldId id="316" r:id="rId9"/>
    <p:sldId id="366" r:id="rId10"/>
    <p:sldId id="369" r:id="rId11"/>
    <p:sldId id="370" r:id="rId12"/>
    <p:sldId id="368" r:id="rId13"/>
    <p:sldId id="367" r:id="rId14"/>
    <p:sldId id="320" r:id="rId15"/>
    <p:sldId id="321" r:id="rId16"/>
    <p:sldId id="371" r:id="rId17"/>
    <p:sldId id="322" r:id="rId18"/>
    <p:sldId id="323" r:id="rId19"/>
    <p:sldId id="372" r:id="rId20"/>
    <p:sldId id="374" r:id="rId21"/>
    <p:sldId id="375" r:id="rId22"/>
    <p:sldId id="376" r:id="rId23"/>
    <p:sldId id="379" r:id="rId24"/>
    <p:sldId id="343" r:id="rId25"/>
    <p:sldId id="344" r:id="rId26"/>
    <p:sldId id="345" r:id="rId27"/>
    <p:sldId id="346" r:id="rId28"/>
    <p:sldId id="347" r:id="rId29"/>
    <p:sldId id="348" r:id="rId30"/>
    <p:sldId id="349" r:id="rId31"/>
    <p:sldId id="350" r:id="rId32"/>
    <p:sldId id="351" r:id="rId33"/>
    <p:sldId id="352" r:id="rId34"/>
    <p:sldId id="353" r:id="rId35"/>
    <p:sldId id="357" r:id="rId36"/>
    <p:sldId id="393" r:id="rId37"/>
    <p:sldId id="394" r:id="rId38"/>
    <p:sldId id="395" r:id="rId39"/>
    <p:sldId id="396" r:id="rId40"/>
    <p:sldId id="397" r:id="rId41"/>
    <p:sldId id="398" r:id="rId42"/>
    <p:sldId id="358" r:id="rId43"/>
    <p:sldId id="359" r:id="rId44"/>
    <p:sldId id="360" r:id="rId45"/>
    <p:sldId id="387" r:id="rId46"/>
    <p:sldId id="388" r:id="rId4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0880" autoAdjust="0"/>
  </p:normalViewPr>
  <p:slideViewPr>
    <p:cSldViewPr>
      <p:cViewPr varScale="1">
        <p:scale>
          <a:sx n="58" d="100"/>
          <a:sy n="58" d="100"/>
        </p:scale>
        <p:origin x="139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75135F-0A0A-4298-BD2F-2089CD17D880}" type="datetimeFigureOut">
              <a:rPr lang="tr-TR" smtClean="0"/>
              <a:pPr/>
              <a:t>5.05.2023</a:t>
            </a:fld>
            <a:endParaRPr lang="tr-T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5A63DE-5CB1-42C4-90A5-8A95E8106226}" type="slidenum">
              <a:rPr lang="tr-TR" smtClean="0"/>
              <a:pPr/>
              <a:t>‹#›</a:t>
            </a:fld>
            <a:endParaRPr lang="tr-TR"/>
          </a:p>
        </p:txBody>
      </p:sp>
    </p:spTree>
    <p:extLst>
      <p:ext uri="{BB962C8B-B14F-4D97-AF65-F5344CB8AC3E}">
        <p14:creationId xmlns:p14="http://schemas.microsoft.com/office/powerpoint/2010/main" val="2836947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78909-FF3A-4FE9-A9D2-A1C3F14D09CC}" type="datetimeFigureOut">
              <a:rPr lang="en-US" smtClean="0"/>
              <a:pPr/>
              <a:t>5/5/2023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EA1013-6847-44F7-B315-24E3D602F214}" type="slidenum">
              <a:rPr lang="en-US" smtClean="0"/>
              <a:pPr/>
              <a:t>‹#›</a:t>
            </a:fld>
            <a:endParaRPr lang="en-US"/>
          </a:p>
        </p:txBody>
      </p:sp>
    </p:spTree>
    <p:extLst>
      <p:ext uri="{BB962C8B-B14F-4D97-AF65-F5344CB8AC3E}">
        <p14:creationId xmlns:p14="http://schemas.microsoft.com/office/powerpoint/2010/main" val="3959312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1EC1AD2-CFE9-4D61-B669-79275968A9A2}" type="slidenum">
              <a:rPr lang="en-US" smtClean="0"/>
              <a:pPr/>
              <a:t>7</a:t>
            </a:fld>
            <a:endParaRPr lang="en-US"/>
          </a:p>
        </p:txBody>
      </p:sp>
      <p:sp>
        <p:nvSpPr>
          <p:cNvPr id="66563" name="Rectangle 2"/>
          <p:cNvSpPr>
            <a:spLocks noGrp="1" noRot="1" noChangeAspect="1" noChangeArrowheads="1" noTextEdit="1"/>
          </p:cNvSpPr>
          <p:nvPr>
            <p:ph type="sldImg"/>
          </p:nvPr>
        </p:nvSpPr>
        <p:spPr>
          <a:xfrm>
            <a:off x="956930" y="685056"/>
            <a:ext cx="4944140" cy="3429532"/>
          </a:xfrm>
          <a:ln/>
        </p:spPr>
      </p:sp>
      <p:sp>
        <p:nvSpPr>
          <p:cNvPr id="66564" name="Rectangle 3"/>
          <p:cNvSpPr>
            <a:spLocks noGrp="1" noChangeArrowheads="1"/>
          </p:cNvSpPr>
          <p:nvPr>
            <p:ph type="body" idx="1"/>
          </p:nvPr>
        </p:nvSpPr>
        <p:spPr>
          <a:xfrm>
            <a:off x="685494" y="4344358"/>
            <a:ext cx="5487013" cy="4114587"/>
          </a:xfrm>
          <a:noFill/>
          <a:ln/>
        </p:spPr>
        <p:txBody>
          <a:bodyPr/>
          <a:lstStyle/>
          <a:p>
            <a:pPr eaLnBrk="1" hangingPunct="1"/>
            <a:r>
              <a:rPr lang="en-US"/>
              <a:t>In future chapters, we will study the role of each of these in greater detail.  </a:t>
            </a:r>
          </a:p>
          <a:p>
            <a:pPr eaLnBrk="1" hangingPunct="1"/>
            <a:endParaRPr lang="en-US"/>
          </a:p>
          <a:p>
            <a:pPr eaLnBrk="1" hangingPunct="1"/>
            <a:r>
              <a:rPr lang="en-US"/>
              <a:t>We could draw a more complicated circular flow diagram that includes the government, financial system, and foreign sector.  Including them, however, would not change the basic conclusion that GDP simultaneously measures the country’s total income, expenditure, revenue, and factor payments.  </a:t>
            </a:r>
          </a:p>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09D940F-2052-4FAF-92E8-E0562296371F}" type="slidenum">
              <a:rPr lang="en-US"/>
              <a:pPr fontAlgn="base">
                <a:spcBef>
                  <a:spcPct val="0"/>
                </a:spcBef>
                <a:spcAft>
                  <a:spcPct val="0"/>
                </a:spcAft>
              </a:pPr>
              <a:t>29</a:t>
            </a:fld>
            <a:endParaRPr lang="en-US"/>
          </a:p>
        </p:txBody>
      </p:sp>
      <p:sp>
        <p:nvSpPr>
          <p:cNvPr id="53251" name="Rectangle 2"/>
          <p:cNvSpPr>
            <a:spLocks noGrp="1" noRot="1" noChangeAspect="1" noChangeArrowheads="1" noTextEdit="1"/>
          </p:cNvSpPr>
          <p:nvPr>
            <p:ph type="sldImg"/>
          </p:nvPr>
        </p:nvSpPr>
        <p:spPr bwMode="auto">
          <a:xfrm>
            <a:off x="1370013" y="631825"/>
            <a:ext cx="4121150" cy="3090863"/>
          </a:xfrm>
          <a:noFill/>
          <a:ln>
            <a:solidFill>
              <a:srgbClr val="000000"/>
            </a:solidFill>
            <a:miter lim="800000"/>
            <a:headEnd/>
            <a:tailEnd/>
          </a:ln>
        </p:spPr>
      </p:sp>
      <p:sp>
        <p:nvSpPr>
          <p:cNvPr id="53252" name="Rectangle 3"/>
          <p:cNvSpPr>
            <a:spLocks noGrp="1" noChangeArrowheads="1"/>
          </p:cNvSpPr>
          <p:nvPr>
            <p:ph type="body" idx="1"/>
          </p:nvPr>
        </p:nvSpPr>
        <p:spPr bwMode="auto">
          <a:xfrm>
            <a:off x="685494" y="3862124"/>
            <a:ext cx="5511550" cy="4992536"/>
          </a:xfrm>
          <a:noFill/>
        </p:spPr>
        <p:txBody>
          <a:bodyPr wrap="square" numCol="1" anchor="t" anchorCtr="0" compatLnSpc="1">
            <a:prstTxWarp prst="textNoShape">
              <a:avLst/>
            </a:prstTxWarp>
            <a:normAutofit fontScale="92500"/>
          </a:bodyPr>
          <a:lstStyle/>
          <a:p>
            <a:pPr>
              <a:spcBef>
                <a:spcPct val="0"/>
              </a:spcBef>
            </a:pPr>
            <a:r>
              <a:rPr lang="en-US"/>
              <a:t>The source I used:  http://research.stlouisfed.org/fred2/	</a:t>
            </a:r>
          </a:p>
          <a:p>
            <a:pPr>
              <a:spcBef>
                <a:spcPct val="0"/>
              </a:spcBef>
            </a:pPr>
            <a:r>
              <a:rPr lang="en-US"/>
              <a:t>The original source:  U.S. Department of Commerce: Bureau of Economic Analysis</a:t>
            </a:r>
          </a:p>
          <a:p>
            <a:pPr>
              <a:spcBef>
                <a:spcPct val="0"/>
              </a:spcBef>
            </a:pPr>
            <a:endParaRPr lang="en-US"/>
          </a:p>
          <a:p>
            <a:pPr>
              <a:spcBef>
                <a:spcPct val="0"/>
              </a:spcBef>
            </a:pPr>
            <a:r>
              <a:rPr lang="en-US"/>
              <a:t>Note:  I created this graph in Excel.  If you wish, you may be able to access the original Excel file simply by double-clicking on the graph.  (I have embedded the full Excel file on this slide, rather than simply making a copy of the finished graph.)  </a:t>
            </a:r>
          </a:p>
          <a:p>
            <a:pPr>
              <a:spcBef>
                <a:spcPct val="0"/>
              </a:spcBef>
            </a:pPr>
            <a:endParaRPr lang="en-US"/>
          </a:p>
          <a:p>
            <a:pPr>
              <a:spcBef>
                <a:spcPct val="0"/>
              </a:spcBef>
            </a:pPr>
            <a:r>
              <a:rPr lang="en-US"/>
              <a:t>Note:  This graph is different than the one in this chapter of the textbook.  The one in the textbook excludes nominal GDP, but includes shaded vertical bars over the dates of each recession.  </a:t>
            </a:r>
          </a:p>
          <a:p>
            <a:pPr>
              <a:spcBef>
                <a:spcPct val="0"/>
              </a:spcBef>
            </a:pPr>
            <a:endParaRPr lang="en-US"/>
          </a:p>
          <a:p>
            <a:pPr>
              <a:spcBef>
                <a:spcPct val="0"/>
              </a:spcBef>
            </a:pPr>
            <a:r>
              <a:rPr lang="en-US"/>
              <a:t>Since you have just finished covering real vs. nominal GDP, it might be worthwhile pointing out the following to your students:</a:t>
            </a:r>
          </a:p>
          <a:p>
            <a:pPr>
              <a:spcBef>
                <a:spcPct val="0"/>
              </a:spcBef>
            </a:pPr>
            <a:endParaRPr lang="en-US"/>
          </a:p>
          <a:p>
            <a:pPr>
              <a:spcBef>
                <a:spcPct val="0"/>
              </a:spcBef>
            </a:pPr>
            <a:r>
              <a:rPr lang="en-US"/>
              <a:t>The graph shows that nominal GDP rises faster than real GDP.  This should make sense, because growth in nominal GDP is driven by growth in output AND by inflation.  Growth in real GDP is driven only by growth in output.  </a:t>
            </a:r>
          </a:p>
          <a:p>
            <a:pPr>
              <a:spcBef>
                <a:spcPct val="0"/>
              </a:spcBef>
            </a:pPr>
            <a:endParaRPr lang="en-US"/>
          </a:p>
          <a:p>
            <a:pPr>
              <a:spcBef>
                <a:spcPct val="0"/>
              </a:spcBef>
            </a:pPr>
            <a:r>
              <a:rPr lang="en-US"/>
              <a:t>The two lines cross in the year 2000 (the base year for the real GDP data in this graph).  This should make sense, because real GDP equals nominal GDP in the base year.   (Better yet, ask your students whether there’s anything significant about the point where the two lines cross.)</a:t>
            </a:r>
          </a:p>
          <a:p>
            <a:pPr>
              <a:spcBef>
                <a:spcPct val="0"/>
              </a:spcBef>
            </a:pPr>
            <a:endParaRPr lang="en-US"/>
          </a:p>
          <a:p>
            <a:pPr>
              <a:spcBef>
                <a:spcPct val="0"/>
              </a:spcBef>
            </a:pPr>
            <a:r>
              <a:rPr lang="en-US"/>
              <a:t>Before the base year, real GDP &gt; nominal GDP.  For example, in 1970, nominal GDP is about $1 trillion, while real GDP is about $3.8 trillion (in 2000 dollars).  This should make sense, because prices were so much higher in 2000 than in 1970, so using those high 2000 prices to value 1970 output would lead to a bigger result than valuing 1970 output using 1970 prices.  </a:t>
            </a:r>
          </a:p>
          <a:p>
            <a:pPr>
              <a:spcBef>
                <a:spcPct val="0"/>
              </a:spcBef>
            </a:pPr>
            <a:endParaRPr lang="en-US"/>
          </a:p>
          <a:p>
            <a:pPr>
              <a:spcBef>
                <a:spcPct val="0"/>
              </a:spcBef>
            </a:pPr>
            <a:r>
              <a:rPr lang="en-US"/>
              <a:t>Similarly, after 2000, nominal GDP is higher than real GDP, because prices are higher in later years than they were in 2000.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B461D9-2317-4FF0-A470-86D909F85BC8}" type="slidenum">
              <a:rPr lang="en-US"/>
              <a:pPr fontAlgn="base">
                <a:spcBef>
                  <a:spcPct val="0"/>
                </a:spcBef>
                <a:spcAft>
                  <a:spcPct val="0"/>
                </a:spcAft>
              </a:pPr>
              <a:t>30</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GDP Deflator gets its name because it is used to “deflate” (i.e., take the inflation out of) nominal GDP to get real GDP.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07885A-7648-4A27-86C3-46177AEA571F}" type="slidenum">
              <a:rPr lang="en-US"/>
              <a:pPr fontAlgn="base">
                <a:spcBef>
                  <a:spcPct val="0"/>
                </a:spcBef>
                <a:spcAft>
                  <a:spcPct val="0"/>
                </a:spcAft>
              </a:pPr>
              <a:t>31</a:t>
            </a:fld>
            <a:endParaRPr lang="en-US"/>
          </a:p>
        </p:txBody>
      </p:sp>
      <p:sp>
        <p:nvSpPr>
          <p:cNvPr id="5529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5300" name="Rectangle 3"/>
          <p:cNvSpPr>
            <a:spLocks noGrp="1" noChangeArrowheads="1"/>
          </p:cNvSpPr>
          <p:nvPr>
            <p:ph type="body" idx="1"/>
          </p:nvPr>
        </p:nvSpPr>
        <p:spPr bwMode="auto">
          <a:xfrm>
            <a:off x="685494" y="4344358"/>
            <a:ext cx="5487013" cy="4114587"/>
          </a:xfrm>
          <a:noFill/>
        </p:spPr>
        <p:txBody>
          <a:bodyPr wrap="square" numCol="1" anchor="t" anchorCtr="0" compatLnSpc="1">
            <a:prstTxWarp prst="textNoShape">
              <a:avLst/>
            </a:prstTxWarp>
          </a:bodyPr>
          <a:lstStyle/>
          <a:p>
            <a:pPr>
              <a:spcBef>
                <a:spcPct val="0"/>
              </a:spcBef>
            </a:pPr>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4E32D5-C4D9-4E9D-B095-BC6D9380D787}" type="slidenum">
              <a:rPr lang="en-US"/>
              <a:pPr fontAlgn="base">
                <a:spcBef>
                  <a:spcPct val="0"/>
                </a:spcBef>
                <a:spcAft>
                  <a:spcPct val="0"/>
                </a:spcAft>
              </a:pPr>
              <a:t>32</a:t>
            </a:fld>
            <a:endParaRPr 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t>The data in the table are for a hypothetical economy that produces two final goods, A and B.  For all problems, use 2004 as the base year.  </a:t>
            </a:r>
          </a:p>
          <a:p>
            <a:pPr>
              <a:spcBef>
                <a:spcPct val="0"/>
              </a:spcBef>
            </a:pPr>
            <a:endParaRPr lang="en-US"/>
          </a:p>
          <a:p>
            <a:pPr>
              <a:spcBef>
                <a:spcPct val="0"/>
              </a:spcBef>
            </a:pPr>
            <a:r>
              <a:rPr lang="en-US"/>
              <a:t>If you’re running short on time, you can skip part A – it’s the least challenging.  If you only have time for one of the three, you might skip A and B, as C by itself covers all of the material:  it requires students to compute nominal and real GDP before they can compute the GDP deflator.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DCF12CD-E8DE-40FD-B555-3081CB6D4883}" type="slidenum">
              <a:rPr lang="en-US"/>
              <a:pPr fontAlgn="base">
                <a:spcBef>
                  <a:spcPct val="0"/>
                </a:spcBef>
                <a:spcAft>
                  <a:spcPct val="0"/>
                </a:spcAft>
              </a:pPr>
              <a:t>33</a:t>
            </a:fld>
            <a:endParaRPr 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xfrm>
            <a:off x="1144588" y="536575"/>
            <a:ext cx="4570412" cy="3427413"/>
          </a:xfrm>
          <a:noFill/>
          <a:ln>
            <a:solidFill>
              <a:srgbClr val="000000"/>
            </a:solidFill>
            <a:miter lim="800000"/>
            <a:headEnd/>
            <a:tailEnd/>
          </a:ln>
        </p:spPr>
      </p:sp>
      <p:sp>
        <p:nvSpPr>
          <p:cNvPr id="100355" name="Rectangle 3"/>
          <p:cNvSpPr>
            <a:spLocks noGrp="1"/>
          </p:cNvSpPr>
          <p:nvPr>
            <p:ph type="body" idx="1"/>
          </p:nvPr>
        </p:nvSpPr>
        <p:spPr bwMode="auto">
          <a:xfrm>
            <a:off x="685494" y="4249329"/>
            <a:ext cx="5487013" cy="4209615"/>
          </a:xfrm>
          <a:noFill/>
        </p:spPr>
        <p:txBody>
          <a:bodyPr wrap="square" numCol="1" anchor="t" anchorCtr="0" compatLnSpc="1">
            <a:prstTxWarp prst="textNoShape">
              <a:avLst/>
            </a:prstTxWarp>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A6735C-AE7C-4373-9255-5AA93734ED61}" type="slidenum">
              <a:rPr lang="en-US"/>
              <a:pPr fontAlgn="base">
                <a:spcBef>
                  <a:spcPct val="0"/>
                </a:spcBef>
                <a:spcAft>
                  <a:spcPct val="0"/>
                </a:spcAft>
              </a:pPr>
              <a:t>35</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t>Then why do we care about GDP?  </a:t>
            </a:r>
          </a:p>
          <a:p>
            <a:pPr>
              <a:spcBef>
                <a:spcPct val="0"/>
              </a:spcBef>
            </a:pPr>
            <a:endParaRPr lang="en-US"/>
          </a:p>
          <a:p>
            <a:pPr>
              <a:spcBef>
                <a:spcPct val="0"/>
              </a:spcBef>
            </a:pPr>
            <a:r>
              <a:rPr lang="en-US"/>
              <a:t>Because a large GDP does in fact help us to lead a good life.  GDP does not measure the health of our children, but nations with larger GDP can afford better health care for their children.  GDP does not measure the beauty of our poetry, but nations with larger GDP can afford to teach more of their citizens to read and enjoy poetry.  GDP does not take account of our intelligence, integrity, courage, wisdom, or devotion to country, but all of these laudable attributes are easier to foster when people are less concerned about being able to afford the material necessities of life.  </a:t>
            </a:r>
          </a:p>
          <a:p>
            <a:pPr>
              <a:spcBef>
                <a:spcPct val="0"/>
              </a:spcBef>
            </a:pPr>
            <a:endParaRPr lang="en-US"/>
          </a:p>
          <a:p>
            <a:pPr>
              <a:spcBef>
                <a:spcPct val="0"/>
              </a:spcBef>
            </a:pPr>
            <a:r>
              <a:rPr lang="en-US"/>
              <a:t>In short, GDP does not directly measure those things that make life worthwhile, but it does measure our ability to obtain the inputs into a worthwhile life.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FD0CE0-1AA6-438A-9B34-CB801B59791F}" type="slidenum">
              <a:rPr lang="en-US"/>
              <a:pPr/>
              <a:t>36</a:t>
            </a:fld>
            <a:endParaRPr lang="en-US"/>
          </a:p>
        </p:txBody>
      </p:sp>
      <p:sp>
        <p:nvSpPr>
          <p:cNvPr id="398338" name="Rectangle 2"/>
          <p:cNvSpPr>
            <a:spLocks noGrp="1" noRot="1" noChangeAspect="1" noChangeArrowheads="1" noTextEdit="1"/>
          </p:cNvSpPr>
          <p:nvPr>
            <p:ph type="sldImg"/>
          </p:nvPr>
        </p:nvSpPr>
        <p:spPr>
          <a:xfrm>
            <a:off x="1143000" y="685800"/>
            <a:ext cx="4573588" cy="3429000"/>
          </a:xfrm>
          <a:ln/>
        </p:spPr>
      </p:sp>
      <p:sp>
        <p:nvSpPr>
          <p:cNvPr id="398339" name="Rectangle 3"/>
          <p:cNvSpPr>
            <a:spLocks noGrp="1" noChangeArrowheads="1"/>
          </p:cNvSpPr>
          <p:nvPr>
            <p:ph type="body" idx="1"/>
          </p:nvPr>
        </p:nvSpPr>
        <p:spPr>
          <a:xfrm>
            <a:off x="685494" y="4341522"/>
            <a:ext cx="5487013" cy="4116005"/>
          </a:xfrm>
          <a:ln/>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3E5FC6-1F56-41E8-808C-9FCDBDD6DADB}" type="slidenum">
              <a:rPr lang="en-US"/>
              <a:pPr fontAlgn="base">
                <a:spcBef>
                  <a:spcPct val="0"/>
                </a:spcBef>
                <a:spcAft>
                  <a:spcPct val="0"/>
                </a:spcAft>
              </a:pPr>
              <a:t>42</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t>This figure and the two that follow are from the data in Table 23-3 of the textbook.  See that table for a full list of the included countries. </a:t>
            </a:r>
          </a:p>
          <a:p>
            <a:pPr>
              <a:spcBef>
                <a:spcPct val="0"/>
              </a:spcBef>
            </a:pPr>
            <a:endParaRPr lang="en-US"/>
          </a:p>
          <a:p>
            <a:pPr>
              <a:spcBef>
                <a:spcPct val="0"/>
              </a:spcBef>
            </a:pPr>
            <a:r>
              <a:rPr lang="en-US"/>
              <a:t>Real GDP per capita figures are expressed in U.S. dollars. </a:t>
            </a:r>
          </a:p>
          <a:p>
            <a:pPr>
              <a:spcBef>
                <a:spcPct val="0"/>
              </a:spcBef>
            </a:pPr>
            <a:endParaRPr lang="en-US"/>
          </a:p>
          <a:p>
            <a:pPr>
              <a:spcBef>
                <a:spcPct val="0"/>
              </a:spcBef>
            </a:pPr>
            <a:r>
              <a:rPr lang="en-US"/>
              <a:t>Source:  Human Development Report 2004, United Nations. </a:t>
            </a:r>
          </a:p>
          <a:p>
            <a:pPr>
              <a:spcBef>
                <a:spcPct val="0"/>
              </a:spcBef>
            </a:pP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7162D1-4544-48CB-9DBE-15A5333D0C79}" type="slidenum">
              <a:rPr lang="en-US"/>
              <a:pPr fontAlgn="base">
                <a:spcBef>
                  <a:spcPct val="0"/>
                </a:spcBef>
                <a:spcAft>
                  <a:spcPct val="0"/>
                </a:spcAft>
              </a:pPr>
              <a:t>43</a:t>
            </a:fld>
            <a:endParaRPr 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t>Source:  Human Development Report 2004, United Nations. </a:t>
            </a:r>
          </a:p>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568D973-0FD7-46B6-8FFE-5F258451B50A}" type="slidenum">
              <a:rPr lang="en-US" smtClean="0"/>
              <a:pPr/>
              <a:t>21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a:t>Suggestion:  Show these questions, and give your students 1-3 minutes to formulate their answers.  When you are ready to discuss the answers, go to the next slide….</a:t>
            </a:r>
          </a:p>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A17C0EE-3BDC-44EB-AB28-AD88C4B0F18F}" type="slidenum">
              <a:rPr lang="en-US"/>
              <a:pPr fontAlgn="base">
                <a:spcBef>
                  <a:spcPct val="0"/>
                </a:spcBef>
                <a:spcAft>
                  <a:spcPct val="0"/>
                </a:spcAft>
              </a:pPr>
              <a:t>44</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t>The lowest-income countries are all clustered near the origin, so their names don’t all fit on the graph, sorry!  </a:t>
            </a:r>
          </a:p>
          <a:p>
            <a:pPr>
              <a:spcBef>
                <a:spcPct val="0"/>
              </a:spcBef>
            </a:pPr>
            <a:endParaRPr lang="en-US"/>
          </a:p>
          <a:p>
            <a:pPr>
              <a:spcBef>
                <a:spcPct val="0"/>
              </a:spcBef>
            </a:pPr>
            <a:r>
              <a:rPr lang="en-US"/>
              <a:t>Source:  Human Development Report 2004, United Nations. </a:t>
            </a:r>
          </a:p>
          <a:p>
            <a:pPr>
              <a:spcBef>
                <a:spcPct val="0"/>
              </a:spcBef>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0BA8C7-D583-42E5-8088-BF063C304D0C}" type="slidenum">
              <a:rPr lang="en-US"/>
              <a:pPr fontAlgn="base">
                <a:spcBef>
                  <a:spcPct val="0"/>
                </a:spcBef>
                <a:spcAft>
                  <a:spcPct val="0"/>
                </a:spcAft>
              </a:pPr>
              <a:t>45</a:t>
            </a:fld>
            <a:endParaRPr lang="en-US"/>
          </a:p>
        </p:txBody>
      </p:sp>
      <p:sp>
        <p:nvSpPr>
          <p:cNvPr id="5837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8372" name="Rectangle 3"/>
          <p:cNvSpPr>
            <a:spLocks noGrp="1" noChangeArrowheads="1"/>
          </p:cNvSpPr>
          <p:nvPr>
            <p:ph type="body" idx="1"/>
          </p:nvPr>
        </p:nvSpPr>
        <p:spPr bwMode="auto">
          <a:xfrm>
            <a:off x="685494" y="4344358"/>
            <a:ext cx="5487013" cy="4114587"/>
          </a:xfrm>
          <a:noFill/>
        </p:spPr>
        <p:txBody>
          <a:bodyPr wrap="square" numCol="1" anchor="t" anchorCtr="0" compatLnSpc="1">
            <a:prstTxWarp prst="textNoShape">
              <a:avLst/>
            </a:prstTxWarp>
          </a:bodyPr>
          <a:lstStyle/>
          <a:p>
            <a:pPr>
              <a:spcBef>
                <a:spcPct val="0"/>
              </a:spcBef>
            </a:pPr>
            <a:r>
              <a:rPr lang="en-US" dirty="0"/>
              <a:t>Most economists, policymakers, social scientists, and businesspersons use a country’s real GDP per capita as the main indicator of the average person’s standard of living in that country.  </a:t>
            </a:r>
          </a:p>
          <a:p>
            <a:pPr>
              <a:spcBef>
                <a:spcPct val="0"/>
              </a:spcBef>
            </a:pP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F7B44F-D886-4577-B998-806CF80F39F5}" type="slidenum">
              <a:rPr lang="en-US"/>
              <a:pPr fontAlgn="base">
                <a:spcBef>
                  <a:spcPct val="0"/>
                </a:spcBef>
                <a:spcAft>
                  <a:spcPct val="0"/>
                </a:spcAft>
              </a:pPr>
              <a:t>46</a:t>
            </a:fld>
            <a:endParaRPr lang="en-US"/>
          </a:p>
        </p:txBody>
      </p:sp>
      <p:sp>
        <p:nvSpPr>
          <p:cNvPr id="59395" name="Rectangle 2"/>
          <p:cNvSpPr>
            <a:spLocks noGrp="1" noRot="1" noChangeAspect="1" noChangeArrowheads="1" noTextEdit="1"/>
          </p:cNvSpPr>
          <p:nvPr>
            <p:ph type="sldImg"/>
          </p:nvPr>
        </p:nvSpPr>
        <p:spPr bwMode="auto">
          <a:xfrm>
            <a:off x="956930" y="685056"/>
            <a:ext cx="4944140" cy="3429532"/>
          </a:xfrm>
          <a:noFill/>
          <a:ln>
            <a:solidFill>
              <a:srgbClr val="000000"/>
            </a:solidFill>
            <a:miter lim="800000"/>
            <a:headEnd/>
            <a:tailEnd/>
          </a:ln>
        </p:spPr>
      </p:sp>
      <p:sp>
        <p:nvSpPr>
          <p:cNvPr id="59396" name="Rectangle 3"/>
          <p:cNvSpPr>
            <a:spLocks noGrp="1" noChangeArrowheads="1"/>
          </p:cNvSpPr>
          <p:nvPr>
            <p:ph type="body" idx="1"/>
          </p:nvPr>
        </p:nvSpPr>
        <p:spPr bwMode="auto">
          <a:xfrm>
            <a:off x="685494" y="4344358"/>
            <a:ext cx="5487013" cy="4114587"/>
          </a:xfrm>
          <a:noFill/>
        </p:spPr>
        <p:txBody>
          <a:bodyPr wrap="square" numCol="1" anchor="t" anchorCtr="0" compatLnSpc="1">
            <a:prstTxWarp prst="textNoShape">
              <a:avLst/>
            </a:prstTxWarp>
          </a:bodyPr>
          <a:lstStyle/>
          <a:p>
            <a:pPr>
              <a:spcBef>
                <a:spcPct val="0"/>
              </a:spcBef>
            </a:pPr>
            <a:r>
              <a:rPr lang="en-US" dirty="0"/>
              <a:t>Very scathing words, indeed!  </a:t>
            </a:r>
          </a:p>
          <a:p>
            <a:pPr>
              <a:spcBef>
                <a:spcPct val="0"/>
              </a:spcBef>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2F3703C-859D-461F-9A7C-EA3859CC8956}" type="slidenum">
              <a:rPr lang="en-US" smtClean="0"/>
              <a:pPr/>
              <a:t>22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a:t>Suggestion (continued from previous slide):  Show part A (but not the answer) and ask for someone to volunteer his or her response.  Then show the answer to part A.  Repeat for parts B, C, and D.  (The answers to parts C and D appear on the following slide.) </a:t>
            </a:r>
          </a:p>
          <a:p>
            <a:pPr eaLnBrk="1" hangingPunct="1"/>
            <a:endParaRPr lang="en-US"/>
          </a:p>
          <a:p>
            <a:pPr eaLnBrk="1" hangingPunct="1"/>
            <a:r>
              <a:rPr lang="en-US"/>
              <a:t>After showing the answer to part A, ask your students whether the answer would be different if Debbie were a government employee.  The correct answer is NO.  Government employees engage in consumption, just like everyone else. </a:t>
            </a:r>
          </a:p>
          <a:p>
            <a:pPr eaLnBrk="1" hangingPunct="1"/>
            <a:endParaRPr lang="en-US"/>
          </a:p>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FB3C2D7-3631-413A-A739-A020B915284E}" type="slidenum">
              <a:rPr lang="en-US" smtClean="0"/>
              <a:pPr/>
              <a:t>23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dirty="0"/>
              <a:t>Regarding part C:  </a:t>
            </a:r>
          </a:p>
          <a:p>
            <a:pPr eaLnBrk="1" hangingPunct="1"/>
            <a:r>
              <a:rPr lang="en-US" dirty="0"/>
              <a:t>Jane’s purchase causes investment (for her own business) to increase by $1200.  However, the computer is sold out of inventory, so inventory investment falls by $1200.  The two transactions cancel each other, leaving aggregate investment and GDP unchanged. </a:t>
            </a:r>
          </a:p>
          <a:p>
            <a:pPr eaLnBrk="1" hangingPunct="1"/>
            <a:endParaRPr lang="en-US" dirty="0"/>
          </a:p>
          <a:p>
            <a:pPr eaLnBrk="1" hangingPunct="1"/>
            <a:r>
              <a:rPr lang="en-US" dirty="0"/>
              <a:t>Regarding part D:</a:t>
            </a:r>
          </a:p>
          <a:p>
            <a:pPr eaLnBrk="1" hangingPunct="1"/>
            <a:r>
              <a:rPr lang="en-US" dirty="0"/>
              <a:t>This problem illustrates why expenditure always equals output, even when firms don’t sell everything they produce due to lackluster demand.  The point here is that unsold output is counted in inventory investment, even when that “investment” was unintentional. </a:t>
            </a:r>
            <a:endParaRPr lang="en-US" sz="13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73D3DD-4646-475A-A8B5-B66140BD09FF}" type="slidenum">
              <a:rPr lang="en-US"/>
              <a:pPr fontAlgn="base">
                <a:spcBef>
                  <a:spcPct val="0"/>
                </a:spcBef>
                <a:spcAft>
                  <a:spcPct val="0"/>
                </a:spcAft>
              </a:pPr>
              <a:t>24</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CD1623-E542-4F03-BF96-55CA6A2BC27F}" type="slidenum">
              <a:rPr lang="en-US"/>
              <a:pPr fontAlgn="base">
                <a:spcBef>
                  <a:spcPct val="0"/>
                </a:spcBef>
                <a:spcAft>
                  <a:spcPct val="0"/>
                </a:spcAft>
              </a:pPr>
              <a:t>25</a:t>
            </a:fld>
            <a:endParaRPr lang="en-US"/>
          </a:p>
        </p:txBody>
      </p:sp>
      <p:sp>
        <p:nvSpPr>
          <p:cNvPr id="4915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49156" name="Rectangle 3"/>
          <p:cNvSpPr>
            <a:spLocks noGrp="1" noChangeArrowheads="1"/>
          </p:cNvSpPr>
          <p:nvPr>
            <p:ph type="body" idx="1"/>
          </p:nvPr>
        </p:nvSpPr>
        <p:spPr bwMode="auto">
          <a:xfrm>
            <a:off x="685494" y="4344358"/>
            <a:ext cx="5487013" cy="4114587"/>
          </a:xfrm>
          <a:noFill/>
        </p:spPr>
        <p:txBody>
          <a:bodyPr wrap="square" numCol="1" anchor="t" anchorCtr="0" compatLnSpc="1">
            <a:prstTxWarp prst="textNoShape">
              <a:avLst/>
            </a:prstTxWarp>
          </a:bodyPr>
          <a:lstStyle/>
          <a:p>
            <a:pPr>
              <a:spcBef>
                <a:spcPct val="0"/>
              </a:spcBef>
            </a:pPr>
            <a:r>
              <a:rPr lang="en-US"/>
              <a:t>This example is similar to that in the text, but using different goods and different numerical values. </a:t>
            </a:r>
          </a:p>
          <a:p>
            <a:pPr>
              <a:spcBef>
                <a:spcPct val="0"/>
              </a:spcBef>
            </a:pPr>
            <a:endParaRPr lang="en-US"/>
          </a:p>
          <a:p>
            <a:pPr>
              <a:spcBef>
                <a:spcPct val="0"/>
              </a:spcBef>
            </a:pPr>
            <a:r>
              <a:rPr lang="en-US"/>
              <a:t>Suggestion:   Ask your students to compute nominal GDP in each year, before revealing the answers.  Ask them to compute the rate of increase before revealing the answers.  </a:t>
            </a:r>
          </a:p>
          <a:p>
            <a:pPr>
              <a:spcBef>
                <a:spcPct val="0"/>
              </a:spcBef>
            </a:pPr>
            <a:endParaRPr lang="en-US"/>
          </a:p>
          <a:p>
            <a:pPr>
              <a:spcBef>
                <a:spcPct val="0"/>
              </a:spcBef>
            </a:pPr>
            <a:r>
              <a:rPr lang="en-US"/>
              <a:t>In this example, nominal GDP grows for two reasons:  prices are rising, and the economy is producing a larger quantity of goods.  </a:t>
            </a:r>
          </a:p>
          <a:p>
            <a:pPr>
              <a:spcBef>
                <a:spcPct val="0"/>
              </a:spcBef>
            </a:pPr>
            <a:endParaRPr lang="en-US"/>
          </a:p>
          <a:p>
            <a:pPr>
              <a:spcBef>
                <a:spcPct val="0"/>
              </a:spcBef>
            </a:pPr>
            <a:r>
              <a:rPr lang="en-US"/>
              <a:t>Thinking of nominal GDP as total income, the increases in income will overstate the increases in society’s well-being, because part of these increases are due to inflation.  </a:t>
            </a:r>
          </a:p>
          <a:p>
            <a:pPr>
              <a:spcBef>
                <a:spcPct val="0"/>
              </a:spcBef>
            </a:pPr>
            <a:endParaRPr lang="en-US"/>
          </a:p>
          <a:p>
            <a:pPr>
              <a:spcBef>
                <a:spcPct val="0"/>
              </a:spcBef>
            </a:pPr>
            <a:r>
              <a:rPr lang="en-US"/>
              <a:t>We need a way to take out the effects of inflation, to see how much people’s incomes are growing in purchasing power terms.  That is the job of real GDP.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0B0A57-A1EA-4362-9DDE-4A11CED561EA}" type="slidenum">
              <a:rPr lang="en-US"/>
              <a:pPr fontAlgn="base">
                <a:spcBef>
                  <a:spcPct val="0"/>
                </a:spcBef>
                <a:spcAft>
                  <a:spcPct val="0"/>
                </a:spcAft>
              </a:pPr>
              <a:t>26</a:t>
            </a:fld>
            <a:endParaRPr lang="en-US"/>
          </a:p>
        </p:txBody>
      </p:sp>
      <p:sp>
        <p:nvSpPr>
          <p:cNvPr id="5017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0180" name="Rectangle 3"/>
          <p:cNvSpPr>
            <a:spLocks noGrp="1" noChangeArrowheads="1"/>
          </p:cNvSpPr>
          <p:nvPr>
            <p:ph type="body" idx="1"/>
          </p:nvPr>
        </p:nvSpPr>
        <p:spPr bwMode="auto">
          <a:xfrm>
            <a:off x="685494" y="4344358"/>
            <a:ext cx="5487013" cy="4114587"/>
          </a:xfrm>
          <a:noFill/>
        </p:spPr>
        <p:txBody>
          <a:bodyPr wrap="square" numCol="1" anchor="t" anchorCtr="0" compatLnSpc="1">
            <a:prstTxWarp prst="textNoShape">
              <a:avLst/>
            </a:prstTxWarp>
          </a:bodyPr>
          <a:lstStyle/>
          <a:p>
            <a:pPr>
              <a:spcBef>
                <a:spcPct val="0"/>
              </a:spcBef>
            </a:pPr>
            <a:r>
              <a:rPr lang="en-US"/>
              <a:t>This example shows that real GDP in every year is constructed using the prices of the base year, and that the base year doesn’t change.   </a:t>
            </a:r>
          </a:p>
          <a:p>
            <a:pPr>
              <a:spcBef>
                <a:spcPct val="0"/>
              </a:spcBef>
            </a:pPr>
            <a:endParaRPr lang="en-US"/>
          </a:p>
          <a:p>
            <a:pPr>
              <a:spcBef>
                <a:spcPct val="0"/>
              </a:spcBef>
            </a:pPr>
            <a:r>
              <a:rPr lang="en-US"/>
              <a:t>The growth rate of real GDP from one year to the next is the answer to this question:</a:t>
            </a:r>
          </a:p>
          <a:p>
            <a:pPr>
              <a:spcBef>
                <a:spcPct val="0"/>
              </a:spcBef>
            </a:pPr>
            <a:endParaRPr lang="en-US"/>
          </a:p>
          <a:p>
            <a:pPr>
              <a:spcBef>
                <a:spcPct val="0"/>
              </a:spcBef>
            </a:pPr>
            <a:r>
              <a:rPr lang="en-US"/>
              <a:t>“How much would GDP (and hence everyone’s income) have grown if there had been zero inflation?”</a:t>
            </a:r>
          </a:p>
          <a:p>
            <a:pPr>
              <a:spcBef>
                <a:spcPct val="0"/>
              </a:spcBef>
            </a:pPr>
            <a:endParaRPr lang="en-US"/>
          </a:p>
          <a:p>
            <a:pPr>
              <a:spcBef>
                <a:spcPct val="0"/>
              </a:spcBef>
            </a:pPr>
            <a:r>
              <a:rPr lang="en-US"/>
              <a:t>Thus, real GDP is corrected for inflation.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D57D656-0D2A-45DF-A14D-CEB52C4198C2}" type="slidenum">
              <a:rPr lang="en-US"/>
              <a:pPr fontAlgn="base">
                <a:spcBef>
                  <a:spcPct val="0"/>
                </a:spcBef>
                <a:spcAft>
                  <a:spcPct val="0"/>
                </a:spcAft>
              </a:pPr>
              <a:t>27</a:t>
            </a:fld>
            <a:endParaRPr lang="en-US"/>
          </a:p>
        </p:txBody>
      </p:sp>
      <p:sp>
        <p:nvSpPr>
          <p:cNvPr id="5120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1204" name="Rectangle 3"/>
          <p:cNvSpPr>
            <a:spLocks noGrp="1" noChangeArrowheads="1"/>
          </p:cNvSpPr>
          <p:nvPr>
            <p:ph type="body" idx="1"/>
          </p:nvPr>
        </p:nvSpPr>
        <p:spPr bwMode="auto">
          <a:xfrm>
            <a:off x="685494" y="4344358"/>
            <a:ext cx="5487013" cy="4114587"/>
          </a:xfrm>
          <a:noFill/>
        </p:spPr>
        <p:txBody>
          <a:bodyPr wrap="square" numCol="1" anchor="t" anchorCtr="0" compatLnSpc="1">
            <a:prstTxWarp prst="textNoShape">
              <a:avLst/>
            </a:prstTxWarp>
          </a:bodyPr>
          <a:lstStyle/>
          <a:p>
            <a:pPr>
              <a:spcBef>
                <a:spcPct val="0"/>
              </a:spcBef>
            </a:pPr>
            <a:r>
              <a:rPr lang="en-US"/>
              <a:t>The table in the top half of this slide merely summarizes the answers from the previous two slides.  This table will be used shortly to compute the growth rates in nominal and real GDP, and to compute the GDP deflator and inflation rates.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51923E-5F7A-42C2-BCA1-735B5B34EA78}" type="slidenum">
              <a:rPr lang="en-US"/>
              <a:pPr fontAlgn="base">
                <a:spcBef>
                  <a:spcPct val="0"/>
                </a:spcBef>
                <a:spcAft>
                  <a:spcPct val="0"/>
                </a:spcAft>
              </a:pPr>
              <a:t>28</a:t>
            </a:fld>
            <a:endParaRPr lang="en-US"/>
          </a:p>
        </p:txBody>
      </p:sp>
      <p:sp>
        <p:nvSpPr>
          <p:cNvPr id="5222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2228" name="Rectangle 3"/>
          <p:cNvSpPr>
            <a:spLocks noGrp="1" noChangeArrowheads="1"/>
          </p:cNvSpPr>
          <p:nvPr>
            <p:ph type="body" idx="1"/>
          </p:nvPr>
        </p:nvSpPr>
        <p:spPr bwMode="auto">
          <a:xfrm>
            <a:off x="685494" y="4344358"/>
            <a:ext cx="5487013" cy="4114587"/>
          </a:xfrm>
          <a:noFill/>
        </p:spPr>
        <p:txBody>
          <a:bodyPr wrap="square" numCol="1" anchor="t" anchorCtr="0" compatLnSpc="1">
            <a:prstTxWarp prst="textNoShape">
              <a:avLst/>
            </a:prstTxWarp>
          </a:bodyPr>
          <a:lstStyle/>
          <a:p>
            <a:pPr>
              <a:spcBef>
                <a:spcPct val="0"/>
              </a:spcBef>
            </a:pPr>
            <a:r>
              <a:rPr lang="en-US"/>
              <a:t>Again, the growth rate of real GDP from one year to the next is the answer to this question:</a:t>
            </a:r>
          </a:p>
          <a:p>
            <a:pPr>
              <a:spcBef>
                <a:spcPct val="0"/>
              </a:spcBef>
            </a:pPr>
            <a:endParaRPr lang="en-US"/>
          </a:p>
          <a:p>
            <a:pPr>
              <a:spcBef>
                <a:spcPct val="0"/>
              </a:spcBef>
            </a:pPr>
            <a:r>
              <a:rPr lang="en-US"/>
              <a:t>“How much would GDP (and hence everyone’s income) have grown if there had been zero inflation?”</a:t>
            </a:r>
          </a:p>
          <a:p>
            <a:pPr>
              <a:spcBef>
                <a:spcPct val="0"/>
              </a:spcBef>
            </a:pPr>
            <a:endParaRPr lang="en-US"/>
          </a:p>
          <a:p>
            <a:pPr>
              <a:spcBef>
                <a:spcPct val="0"/>
              </a:spcBef>
            </a:pPr>
            <a:r>
              <a:rPr lang="en-US"/>
              <a:t>This is why real GDP is corrected for inflation.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CE50EDD-63E8-4A96-8405-92D53C633E2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F6C0C-FD50-4F35-B3B6-6058623018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5C195-A4E4-4A2D-9326-2D8BE2E16D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04288-FBA7-4B3F-93D3-BE34E47E690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E16D103-93B7-497C-AADF-6E9EF0D645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08AC7-29B5-4178-ABD7-E5E5CB72368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A9499-18A3-41C3-BEE6-5B39FC78F19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F2181D-223A-48E3-82D4-1A779E1499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72BF7-A409-4ADD-ABF7-4B2C5A997A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8C208-ECE2-4DFE-A07D-B7ED85FDBE5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C26713C-7B1E-4F37-B466-74A6C9C67F4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8F6BFE8-527A-43CD-B43D-2812C087A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Lecture 1</a:t>
            </a:r>
            <a:r>
              <a:rPr lang="tr-TR" dirty="0"/>
              <a:t>7</a:t>
            </a:r>
            <a:endParaRPr lang="en-US" dirty="0"/>
          </a:p>
          <a:p>
            <a:r>
              <a:rPr lang="en-US" dirty="0"/>
              <a:t>April </a:t>
            </a:r>
            <a:r>
              <a:rPr lang="tr-TR" dirty="0"/>
              <a:t>5</a:t>
            </a:r>
          </a:p>
        </p:txBody>
      </p:sp>
      <p:sp>
        <p:nvSpPr>
          <p:cNvPr id="2" name="Title 1"/>
          <p:cNvSpPr>
            <a:spLocks noGrp="1"/>
          </p:cNvSpPr>
          <p:nvPr>
            <p:ph type="ctrTitle"/>
          </p:nvPr>
        </p:nvSpPr>
        <p:spPr/>
        <p:txBody>
          <a:bodyPr/>
          <a:lstStyle/>
          <a:p>
            <a:r>
              <a:t>Econ 100</a:t>
            </a:r>
            <a:br>
              <a:rPr/>
            </a:br>
            <a:r>
              <a:t>Principles of Economics</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Grp="1" noChangeArrowheads="1"/>
          </p:cNvSpPr>
          <p:nvPr>
            <p:ph type="title"/>
          </p:nvPr>
        </p:nvSpPr>
        <p:spPr/>
        <p:txBody>
          <a:bodyPr>
            <a:normAutofit fontScale="90000"/>
          </a:bodyPr>
          <a:lstStyle/>
          <a:p>
            <a:pPr algn="ctr"/>
            <a:r>
              <a:rPr lang="en-US" dirty="0"/>
              <a:t>The Measurement of </a:t>
            </a:r>
            <a:br>
              <a:rPr lang="en-US" dirty="0"/>
            </a:br>
            <a:r>
              <a:rPr lang="en-US" dirty="0"/>
              <a:t>Gross Domestic Product </a:t>
            </a:r>
          </a:p>
        </p:txBody>
      </p:sp>
      <p:sp>
        <p:nvSpPr>
          <p:cNvPr id="380933" name="Rectangle 5"/>
          <p:cNvSpPr>
            <a:spLocks noGrp="1" noChangeArrowheads="1"/>
          </p:cNvSpPr>
          <p:nvPr>
            <p:ph type="body" idx="1"/>
          </p:nvPr>
        </p:nvSpPr>
        <p:spPr>
          <a:xfrm>
            <a:off x="914400" y="1447800"/>
            <a:ext cx="7772400" cy="4876800"/>
          </a:xfrm>
        </p:spPr>
        <p:txBody>
          <a:bodyPr>
            <a:normAutofit lnSpcReduction="10000"/>
          </a:bodyPr>
          <a:lstStyle/>
          <a:p>
            <a:r>
              <a:rPr lang="en-US" dirty="0"/>
              <a:t>GDP is… </a:t>
            </a:r>
          </a:p>
          <a:p>
            <a:pPr>
              <a:buNone/>
            </a:pPr>
            <a:r>
              <a:rPr lang="en-US" dirty="0"/>
              <a:t>		… the total market value of all </a:t>
            </a:r>
            <a:r>
              <a:rPr lang="en-US" u="sng" dirty="0">
                <a:effectLst>
                  <a:outerShdw blurRad="38100" dist="38100" dir="2700000" algn="tl">
                    <a:srgbClr val="000000">
                      <a:alpha val="43137"/>
                    </a:srgbClr>
                  </a:outerShdw>
                </a:effectLst>
              </a:rPr>
              <a:t>final </a:t>
            </a:r>
            <a:r>
              <a:rPr lang="en-US" dirty="0"/>
              <a:t>goods and 	</a:t>
            </a:r>
          </a:p>
          <a:p>
            <a:pPr>
              <a:buNone/>
            </a:pPr>
            <a:r>
              <a:rPr lang="en-US" dirty="0"/>
              <a:t>		services produced within a country in a given period of 	time.</a:t>
            </a:r>
          </a:p>
          <a:p>
            <a:pPr>
              <a:buNone/>
            </a:pPr>
            <a:endParaRPr lang="en-US" b="1" dirty="0"/>
          </a:p>
          <a:p>
            <a:r>
              <a:rPr lang="en-US" dirty="0"/>
              <a:t>Final goods are intended for end users.</a:t>
            </a:r>
          </a:p>
          <a:p>
            <a:r>
              <a:rPr lang="en-US" dirty="0"/>
              <a:t>Intermediate goods are used as components or ingredients in the production of other goods.</a:t>
            </a:r>
          </a:p>
          <a:p>
            <a:r>
              <a:rPr lang="en-US" dirty="0"/>
              <a:t>GDP only includes final goods, as they already embody the value of the intermediate goods  production used in their production.</a:t>
            </a:r>
          </a:p>
          <a:p>
            <a:endParaRPr lang="en-US" dirty="0"/>
          </a:p>
        </p:txBody>
      </p:sp>
      <p:cxnSp>
        <p:nvCxnSpPr>
          <p:cNvPr id="5" name="Straight Connector 4"/>
          <p:cNvCxnSpPr/>
          <p:nvPr/>
        </p:nvCxnSpPr>
        <p:spPr>
          <a:xfrm>
            <a:off x="1447800" y="3352800"/>
            <a:ext cx="6400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Grp="1" noChangeArrowheads="1"/>
          </p:cNvSpPr>
          <p:nvPr>
            <p:ph type="title"/>
          </p:nvPr>
        </p:nvSpPr>
        <p:spPr/>
        <p:txBody>
          <a:bodyPr>
            <a:normAutofit fontScale="90000"/>
          </a:bodyPr>
          <a:lstStyle/>
          <a:p>
            <a:pPr algn="ctr"/>
            <a:r>
              <a:rPr lang="en-US" dirty="0"/>
              <a:t>The Measurement of </a:t>
            </a:r>
            <a:br>
              <a:rPr lang="en-US" dirty="0"/>
            </a:br>
            <a:r>
              <a:rPr lang="en-US" dirty="0"/>
              <a:t>Gross Domestic Product </a:t>
            </a:r>
          </a:p>
        </p:txBody>
      </p:sp>
      <p:sp>
        <p:nvSpPr>
          <p:cNvPr id="380933" name="Rectangle 5"/>
          <p:cNvSpPr>
            <a:spLocks noGrp="1" noChangeArrowheads="1"/>
          </p:cNvSpPr>
          <p:nvPr>
            <p:ph type="body" idx="1"/>
          </p:nvPr>
        </p:nvSpPr>
        <p:spPr/>
        <p:txBody>
          <a:bodyPr/>
          <a:lstStyle/>
          <a:p>
            <a:r>
              <a:rPr lang="en-US" dirty="0"/>
              <a:t>GDP is… </a:t>
            </a:r>
          </a:p>
          <a:p>
            <a:pPr>
              <a:buNone/>
            </a:pPr>
            <a:r>
              <a:rPr lang="en-US" dirty="0"/>
              <a:t>		… the total market value of all final </a:t>
            </a:r>
            <a:r>
              <a:rPr lang="en-US" u="sng" dirty="0">
                <a:effectLst>
                  <a:outerShdw blurRad="38100" dist="38100" dir="2700000" algn="tl">
                    <a:srgbClr val="000000">
                      <a:alpha val="43137"/>
                    </a:srgbClr>
                  </a:outerShdw>
                </a:effectLst>
              </a:rPr>
              <a:t>goods and </a:t>
            </a:r>
            <a:r>
              <a:rPr lang="en-US" dirty="0">
                <a:effectLst>
                  <a:outerShdw blurRad="38100" dist="38100" dir="2700000" algn="tl">
                    <a:srgbClr val="000000">
                      <a:alpha val="43137"/>
                    </a:srgbClr>
                  </a:outerShdw>
                </a:effectLst>
              </a:rPr>
              <a:t>	</a:t>
            </a:r>
            <a:r>
              <a:rPr lang="en-US" u="sng" dirty="0">
                <a:effectLst>
                  <a:outerShdw blurRad="38100" dist="38100" dir="2700000" algn="tl">
                    <a:srgbClr val="000000">
                      <a:alpha val="43137"/>
                    </a:srgbClr>
                  </a:outerShdw>
                </a:effectLst>
              </a:rPr>
              <a:t>services</a:t>
            </a:r>
            <a:r>
              <a:rPr lang="en-US" dirty="0"/>
              <a:t> produced within a country in a given 	period of 	time.</a:t>
            </a:r>
          </a:p>
          <a:p>
            <a:pPr>
              <a:buNone/>
            </a:pPr>
            <a:endParaRPr lang="en-US" b="1" dirty="0"/>
          </a:p>
          <a:p>
            <a:pPr>
              <a:buNone/>
            </a:pPr>
            <a:r>
              <a:rPr lang="en-US" dirty="0"/>
              <a:t>GDP includes tangible goods (like DVDs, cars, meal in a restaurant) and intangible goods (like dry cleaning, concerts, cell phone services, education) .</a:t>
            </a:r>
          </a:p>
          <a:p>
            <a:endParaRPr lang="en-US" dirty="0"/>
          </a:p>
        </p:txBody>
      </p:sp>
      <p:cxnSp>
        <p:nvCxnSpPr>
          <p:cNvPr id="5" name="Straight Connector 4"/>
          <p:cNvCxnSpPr/>
          <p:nvPr/>
        </p:nvCxnSpPr>
        <p:spPr>
          <a:xfrm>
            <a:off x="1447800" y="3352800"/>
            <a:ext cx="6400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Grp="1" noChangeArrowheads="1"/>
          </p:cNvSpPr>
          <p:nvPr>
            <p:ph type="title"/>
          </p:nvPr>
        </p:nvSpPr>
        <p:spPr/>
        <p:txBody>
          <a:bodyPr>
            <a:normAutofit fontScale="90000"/>
          </a:bodyPr>
          <a:lstStyle/>
          <a:p>
            <a:pPr algn="ctr"/>
            <a:r>
              <a:rPr lang="en-US" dirty="0"/>
              <a:t>The Measurement of </a:t>
            </a:r>
            <a:br>
              <a:rPr lang="en-US" dirty="0"/>
            </a:br>
            <a:r>
              <a:rPr lang="en-US" dirty="0"/>
              <a:t>Gross Domestic Product </a:t>
            </a:r>
          </a:p>
        </p:txBody>
      </p:sp>
      <p:sp>
        <p:nvSpPr>
          <p:cNvPr id="380933" name="Rectangle 5"/>
          <p:cNvSpPr>
            <a:spLocks noGrp="1" noChangeArrowheads="1"/>
          </p:cNvSpPr>
          <p:nvPr>
            <p:ph type="body" idx="1"/>
          </p:nvPr>
        </p:nvSpPr>
        <p:spPr/>
        <p:txBody>
          <a:bodyPr/>
          <a:lstStyle/>
          <a:p>
            <a:r>
              <a:rPr lang="en-US" dirty="0"/>
              <a:t>GDP is… </a:t>
            </a:r>
          </a:p>
          <a:p>
            <a:pPr>
              <a:buNone/>
            </a:pPr>
            <a:r>
              <a:rPr lang="en-US" dirty="0"/>
              <a:t>		… the total market value of all final goods and 	services produced </a:t>
            </a:r>
            <a:r>
              <a:rPr lang="en-US" u="sng" dirty="0">
                <a:effectLst>
                  <a:outerShdw blurRad="38100" dist="38100" dir="2700000" algn="tl">
                    <a:srgbClr val="000000">
                      <a:alpha val="43137"/>
                    </a:srgbClr>
                  </a:outerShdw>
                </a:effectLst>
              </a:rPr>
              <a:t>within a country </a:t>
            </a:r>
            <a:r>
              <a:rPr lang="en-US" dirty="0"/>
              <a:t>in a given 	period of 	time.</a:t>
            </a:r>
          </a:p>
          <a:p>
            <a:pPr>
              <a:buNone/>
            </a:pPr>
            <a:endParaRPr lang="en-US" b="1" dirty="0"/>
          </a:p>
          <a:p>
            <a:pPr>
              <a:buNone/>
            </a:pPr>
            <a:r>
              <a:rPr lang="en-US" dirty="0"/>
              <a:t>GDP measures the value of production that occurs within a country’s borders, whether done by its own citizens or by foreigners located there. </a:t>
            </a:r>
          </a:p>
          <a:p>
            <a:endParaRPr lang="en-US" dirty="0"/>
          </a:p>
        </p:txBody>
      </p:sp>
      <p:cxnSp>
        <p:nvCxnSpPr>
          <p:cNvPr id="5" name="Straight Connector 4"/>
          <p:cNvCxnSpPr/>
          <p:nvPr/>
        </p:nvCxnSpPr>
        <p:spPr>
          <a:xfrm>
            <a:off x="1447800" y="3352800"/>
            <a:ext cx="6400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Grp="1" noChangeArrowheads="1"/>
          </p:cNvSpPr>
          <p:nvPr>
            <p:ph type="title"/>
          </p:nvPr>
        </p:nvSpPr>
        <p:spPr/>
        <p:txBody>
          <a:bodyPr>
            <a:normAutofit fontScale="90000"/>
          </a:bodyPr>
          <a:lstStyle/>
          <a:p>
            <a:pPr algn="ctr"/>
            <a:r>
              <a:rPr lang="en-US" dirty="0"/>
              <a:t>The Measurement of </a:t>
            </a:r>
            <a:br>
              <a:rPr lang="en-US" dirty="0"/>
            </a:br>
            <a:r>
              <a:rPr lang="en-US" dirty="0"/>
              <a:t>Gross Domestic Product </a:t>
            </a:r>
          </a:p>
        </p:txBody>
      </p:sp>
      <p:sp>
        <p:nvSpPr>
          <p:cNvPr id="380933" name="Rectangle 5"/>
          <p:cNvSpPr>
            <a:spLocks noGrp="1" noChangeArrowheads="1"/>
          </p:cNvSpPr>
          <p:nvPr>
            <p:ph type="body" idx="1"/>
          </p:nvPr>
        </p:nvSpPr>
        <p:spPr/>
        <p:txBody>
          <a:bodyPr/>
          <a:lstStyle/>
          <a:p>
            <a:r>
              <a:rPr lang="en-US" dirty="0"/>
              <a:t>GDP is… </a:t>
            </a:r>
          </a:p>
          <a:p>
            <a:pPr>
              <a:buNone/>
            </a:pPr>
            <a:r>
              <a:rPr lang="en-US" dirty="0"/>
              <a:t>		… the total market value of all final goods and 	services produced within a country </a:t>
            </a:r>
            <a:r>
              <a:rPr lang="en-US" u="sng" dirty="0">
                <a:effectLst>
                  <a:outerShdw blurRad="38100" dist="38100" dir="2700000" algn="tl">
                    <a:srgbClr val="000000">
                      <a:alpha val="43137"/>
                    </a:srgbClr>
                  </a:outerShdw>
                </a:effectLst>
              </a:rPr>
              <a:t>in a given 	period of </a:t>
            </a:r>
            <a:r>
              <a:rPr lang="en-US" dirty="0">
                <a:effectLst>
                  <a:outerShdw blurRad="38100" dist="38100" dir="2700000" algn="tl">
                    <a:srgbClr val="000000">
                      <a:alpha val="43137"/>
                    </a:srgbClr>
                  </a:outerShdw>
                </a:effectLst>
              </a:rPr>
              <a:t>	</a:t>
            </a:r>
            <a:r>
              <a:rPr lang="en-US" u="sng" dirty="0">
                <a:effectLst>
                  <a:outerShdw blurRad="38100" dist="38100" dir="2700000" algn="tl">
                    <a:srgbClr val="000000">
                      <a:alpha val="43137"/>
                    </a:srgbClr>
                  </a:outerShdw>
                </a:effectLst>
              </a:rPr>
              <a:t>time</a:t>
            </a:r>
            <a:r>
              <a:rPr lang="en-US" dirty="0"/>
              <a:t>.</a:t>
            </a:r>
          </a:p>
          <a:p>
            <a:pPr>
              <a:buNone/>
            </a:pPr>
            <a:endParaRPr lang="en-US" b="1" dirty="0"/>
          </a:p>
          <a:p>
            <a:pPr>
              <a:buNone/>
            </a:pPr>
            <a:r>
              <a:rPr lang="en-US" dirty="0"/>
              <a:t>GDP includes currently produced goods, not goods produced in the past. The time interval is usually one year or a quarter (3 months).</a:t>
            </a:r>
          </a:p>
          <a:p>
            <a:pPr>
              <a:buNone/>
            </a:pPr>
            <a:endParaRPr lang="en-US" dirty="0"/>
          </a:p>
        </p:txBody>
      </p:sp>
      <p:cxnSp>
        <p:nvCxnSpPr>
          <p:cNvPr id="5" name="Straight Connector 4"/>
          <p:cNvCxnSpPr/>
          <p:nvPr/>
        </p:nvCxnSpPr>
        <p:spPr>
          <a:xfrm>
            <a:off x="1447800" y="3352800"/>
            <a:ext cx="6400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4"/>
          <p:cNvSpPr>
            <a:spLocks noGrp="1" noChangeArrowheads="1"/>
          </p:cNvSpPr>
          <p:nvPr>
            <p:ph type="title"/>
          </p:nvPr>
        </p:nvSpPr>
        <p:spPr/>
        <p:txBody>
          <a:bodyPr/>
          <a:lstStyle/>
          <a:p>
            <a:r>
              <a:rPr lang="en-US" dirty="0"/>
              <a:t>The Components of GDP </a:t>
            </a:r>
          </a:p>
        </p:txBody>
      </p:sp>
      <p:sp>
        <p:nvSpPr>
          <p:cNvPr id="389125" name="Rectangle 5"/>
          <p:cNvSpPr>
            <a:spLocks noGrp="1" noChangeArrowheads="1"/>
          </p:cNvSpPr>
          <p:nvPr>
            <p:ph type="body" idx="1"/>
          </p:nvPr>
        </p:nvSpPr>
        <p:spPr/>
        <p:txBody>
          <a:bodyPr/>
          <a:lstStyle/>
          <a:p>
            <a:r>
              <a:rPr lang="en-US" dirty="0"/>
              <a:t>GDP includes all items produced in the economy and sold legally in markets.</a:t>
            </a:r>
          </a:p>
          <a:p>
            <a:r>
              <a:rPr lang="en-US" dirty="0"/>
              <a:t>What Is Not Counted in GDP?</a:t>
            </a:r>
          </a:p>
          <a:p>
            <a:pPr lvl="1"/>
            <a:r>
              <a:rPr lang="en-US" dirty="0"/>
              <a:t>GDP excludes most items that are produced and consumed at home and that never enter the marketplace.</a:t>
            </a:r>
          </a:p>
          <a:p>
            <a:pPr lvl="1"/>
            <a:r>
              <a:rPr lang="en-US" dirty="0"/>
              <a:t>It excludes items produced and sold illicitly, such as illegal drugs.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dirty="0"/>
              <a:t>The Components of GDP</a:t>
            </a:r>
          </a:p>
        </p:txBody>
      </p:sp>
      <p:sp>
        <p:nvSpPr>
          <p:cNvPr id="390147" name="Rectangle 3"/>
          <p:cNvSpPr>
            <a:spLocks noGrp="1" noChangeArrowheads="1"/>
          </p:cNvSpPr>
          <p:nvPr>
            <p:ph type="body" idx="1"/>
          </p:nvPr>
        </p:nvSpPr>
        <p:spPr/>
        <p:txBody>
          <a:bodyPr/>
          <a:lstStyle/>
          <a:p>
            <a:pPr>
              <a:buFontTx/>
              <a:buNone/>
            </a:pPr>
            <a:r>
              <a:rPr lang="en-US"/>
              <a:t>GDP (</a:t>
            </a:r>
            <a:r>
              <a:rPr lang="en-US" i="1"/>
              <a:t>Y</a:t>
            </a:r>
            <a:r>
              <a:rPr lang="en-US"/>
              <a:t>) is the sum of the following:</a:t>
            </a:r>
          </a:p>
          <a:p>
            <a:pPr lvl="1">
              <a:buClr>
                <a:srgbClr val="008000"/>
              </a:buClr>
              <a:buFont typeface="Wingdings" pitchFamily="2" charset="2"/>
              <a:buChar char="§"/>
            </a:pPr>
            <a:r>
              <a:rPr lang="en-US"/>
              <a:t>Consumption </a:t>
            </a:r>
            <a:r>
              <a:rPr lang="en-US" i="1"/>
              <a:t>(</a:t>
            </a:r>
            <a:r>
              <a:rPr lang="en-US" i="1">
                <a:solidFill>
                  <a:srgbClr val="CC0000"/>
                </a:solidFill>
              </a:rPr>
              <a:t>C</a:t>
            </a:r>
            <a:r>
              <a:rPr lang="en-US" i="1"/>
              <a:t>)</a:t>
            </a:r>
            <a:endParaRPr lang="en-US"/>
          </a:p>
          <a:p>
            <a:pPr lvl="1">
              <a:buClr>
                <a:srgbClr val="008000"/>
              </a:buClr>
              <a:buFont typeface="Wingdings" pitchFamily="2" charset="2"/>
              <a:buChar char="§"/>
            </a:pPr>
            <a:r>
              <a:rPr lang="en-US"/>
              <a:t> Investment </a:t>
            </a:r>
            <a:r>
              <a:rPr lang="en-US" i="1"/>
              <a:t>(</a:t>
            </a:r>
            <a:r>
              <a:rPr lang="en-US" i="1">
                <a:solidFill>
                  <a:srgbClr val="CC0000"/>
                </a:solidFill>
              </a:rPr>
              <a:t>I</a:t>
            </a:r>
            <a:r>
              <a:rPr lang="en-US" i="1"/>
              <a:t>)</a:t>
            </a:r>
            <a:endParaRPr lang="en-US"/>
          </a:p>
          <a:p>
            <a:pPr lvl="1">
              <a:buClr>
                <a:srgbClr val="008000"/>
              </a:buClr>
              <a:buFont typeface="Wingdings" pitchFamily="2" charset="2"/>
              <a:buChar char="§"/>
            </a:pPr>
            <a:r>
              <a:rPr lang="en-US"/>
              <a:t> Government Purchases </a:t>
            </a:r>
            <a:r>
              <a:rPr lang="en-US" i="1"/>
              <a:t>(</a:t>
            </a:r>
            <a:r>
              <a:rPr lang="en-US" i="1">
                <a:solidFill>
                  <a:srgbClr val="CC0000"/>
                </a:solidFill>
              </a:rPr>
              <a:t>G</a:t>
            </a:r>
            <a:r>
              <a:rPr lang="en-US" i="1"/>
              <a:t>)</a:t>
            </a:r>
            <a:endParaRPr lang="en-US"/>
          </a:p>
          <a:p>
            <a:pPr lvl="1">
              <a:buClr>
                <a:srgbClr val="008000"/>
              </a:buClr>
              <a:buFont typeface="Wingdings" pitchFamily="2" charset="2"/>
              <a:buChar char="§"/>
            </a:pPr>
            <a:r>
              <a:rPr lang="en-US"/>
              <a:t> Net Exports </a:t>
            </a:r>
            <a:r>
              <a:rPr lang="en-US" i="1"/>
              <a:t>(</a:t>
            </a:r>
            <a:r>
              <a:rPr lang="en-US" i="1">
                <a:solidFill>
                  <a:srgbClr val="CC0000"/>
                </a:solidFill>
              </a:rPr>
              <a:t>NX</a:t>
            </a:r>
            <a:r>
              <a:rPr lang="en-US" i="1"/>
              <a:t>)</a:t>
            </a:r>
          </a:p>
          <a:p>
            <a:pPr lvl="1">
              <a:buFontTx/>
              <a:buNone/>
            </a:pPr>
            <a:endParaRPr lang="en-US"/>
          </a:p>
          <a:p>
            <a:pPr algn="ctr">
              <a:buFontTx/>
              <a:buNone/>
            </a:pPr>
            <a:r>
              <a:rPr lang="en-US" sz="4000">
                <a:solidFill>
                  <a:srgbClr val="CC0000"/>
                </a:solidFill>
              </a:rPr>
              <a:t>Y = C + I + G + NX</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dirty="0"/>
              <a:t>The Components of GDP</a:t>
            </a:r>
          </a:p>
        </p:txBody>
      </p:sp>
      <p:sp>
        <p:nvSpPr>
          <p:cNvPr id="391171" name="Rectangle 3"/>
          <p:cNvSpPr>
            <a:spLocks noGrp="1" noChangeArrowheads="1"/>
          </p:cNvSpPr>
          <p:nvPr>
            <p:ph type="body" idx="1"/>
          </p:nvPr>
        </p:nvSpPr>
        <p:spPr/>
        <p:txBody>
          <a:bodyPr/>
          <a:lstStyle/>
          <a:p>
            <a:pPr>
              <a:buClr>
                <a:srgbClr val="33CC33"/>
              </a:buClr>
            </a:pPr>
            <a:r>
              <a:rPr lang="en-US" i="1" dirty="0">
                <a:solidFill>
                  <a:srgbClr val="33CC33"/>
                </a:solidFill>
              </a:rPr>
              <a:t>Consumption</a:t>
            </a:r>
            <a:r>
              <a:rPr lang="en-US" i="1" dirty="0">
                <a:solidFill>
                  <a:srgbClr val="CC0000"/>
                </a:solidFill>
              </a:rPr>
              <a:t> </a:t>
            </a:r>
            <a:r>
              <a:rPr lang="en-US" i="1" dirty="0"/>
              <a:t>(C)</a:t>
            </a:r>
            <a:r>
              <a:rPr lang="en-US" dirty="0"/>
              <a:t>:</a:t>
            </a:r>
          </a:p>
          <a:p>
            <a:pPr lvl="1">
              <a:buClr>
                <a:srgbClr val="33CCFF"/>
              </a:buClr>
              <a:buFontTx/>
              <a:buChar char="•"/>
            </a:pPr>
            <a:r>
              <a:rPr lang="en-US" dirty="0"/>
              <a:t>The spending by households on goods and services, with the exception of purchases of new housing. </a:t>
            </a:r>
          </a:p>
          <a:p>
            <a:pPr lvl="1">
              <a:buClr>
                <a:srgbClr val="33CCFF"/>
              </a:buClr>
              <a:buFontTx/>
              <a:buChar char="•"/>
            </a:pPr>
            <a:r>
              <a:rPr lang="en-US" dirty="0"/>
              <a:t>For renters, consumption includes rent payments. For homeowners,  consumption includes the imputed rental value, but not the purchasing price or mortgage payments.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dirty="0"/>
              <a:t>The Components of GDP</a:t>
            </a:r>
          </a:p>
        </p:txBody>
      </p:sp>
      <p:sp>
        <p:nvSpPr>
          <p:cNvPr id="391171" name="Rectangle 3"/>
          <p:cNvSpPr>
            <a:spLocks noGrp="1" noChangeArrowheads="1"/>
          </p:cNvSpPr>
          <p:nvPr>
            <p:ph type="body" idx="1"/>
          </p:nvPr>
        </p:nvSpPr>
        <p:spPr/>
        <p:txBody>
          <a:bodyPr/>
          <a:lstStyle/>
          <a:p>
            <a:pPr>
              <a:buClr>
                <a:srgbClr val="33CC33"/>
              </a:buClr>
            </a:pPr>
            <a:r>
              <a:rPr lang="en-US" i="1" dirty="0">
                <a:solidFill>
                  <a:srgbClr val="33CC33"/>
                </a:solidFill>
              </a:rPr>
              <a:t>Investment</a:t>
            </a:r>
            <a:r>
              <a:rPr lang="en-US" i="1" dirty="0">
                <a:solidFill>
                  <a:srgbClr val="25A9A6"/>
                </a:solidFill>
              </a:rPr>
              <a:t> </a:t>
            </a:r>
            <a:r>
              <a:rPr lang="en-US" i="1" dirty="0"/>
              <a:t>(I)</a:t>
            </a:r>
            <a:r>
              <a:rPr lang="en-US" dirty="0"/>
              <a:t>:</a:t>
            </a:r>
          </a:p>
          <a:p>
            <a:pPr lvl="1">
              <a:buClr>
                <a:srgbClr val="33CCFF"/>
              </a:buClr>
              <a:buFontTx/>
              <a:buChar char="•"/>
            </a:pPr>
            <a:r>
              <a:rPr lang="en-US" dirty="0"/>
              <a:t>The spending on capital equipment, inventories, and structures, including new housing.</a:t>
            </a:r>
          </a:p>
          <a:p>
            <a:pPr lvl="1">
              <a:buClr>
                <a:srgbClr val="33CCFF"/>
              </a:buClr>
              <a:buFontTx/>
              <a:buChar char="•"/>
            </a:pPr>
            <a:r>
              <a:rPr lang="en-US" dirty="0"/>
              <a:t>Includes spending on capital equipment, structures and inventories (goods produced but not yet sold).</a:t>
            </a:r>
          </a:p>
          <a:p>
            <a:pPr lvl="1">
              <a:buClr>
                <a:srgbClr val="33CCFF"/>
              </a:buClr>
              <a:buFontTx/>
              <a:buChar char="•"/>
            </a:pPr>
            <a:r>
              <a:rPr lang="en-US" dirty="0"/>
              <a:t> Here, investment does not mean the purchase of financial assets, like bonds and stocks.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dirty="0"/>
              <a:t>The Components of GDP</a:t>
            </a:r>
          </a:p>
        </p:txBody>
      </p:sp>
      <p:sp>
        <p:nvSpPr>
          <p:cNvPr id="392195" name="Rectangle 3"/>
          <p:cNvSpPr>
            <a:spLocks noGrp="1" noChangeArrowheads="1"/>
          </p:cNvSpPr>
          <p:nvPr>
            <p:ph type="body" idx="1"/>
          </p:nvPr>
        </p:nvSpPr>
        <p:spPr/>
        <p:txBody>
          <a:bodyPr/>
          <a:lstStyle/>
          <a:p>
            <a:pPr>
              <a:buClr>
                <a:srgbClr val="33CC33"/>
              </a:buClr>
            </a:pPr>
            <a:r>
              <a:rPr lang="en-US" i="1" dirty="0">
                <a:solidFill>
                  <a:srgbClr val="33CC33"/>
                </a:solidFill>
              </a:rPr>
              <a:t>Government Purchases</a:t>
            </a:r>
            <a:r>
              <a:rPr lang="en-US" i="1" dirty="0">
                <a:solidFill>
                  <a:srgbClr val="25A9A6"/>
                </a:solidFill>
              </a:rPr>
              <a:t> </a:t>
            </a:r>
            <a:r>
              <a:rPr lang="en-US" i="1" dirty="0"/>
              <a:t>(G)</a:t>
            </a:r>
            <a:r>
              <a:rPr lang="en-US" dirty="0"/>
              <a:t>:</a:t>
            </a:r>
          </a:p>
          <a:p>
            <a:pPr lvl="1"/>
            <a:r>
              <a:rPr lang="en-US" dirty="0"/>
              <a:t>The spending on goods and services by local, state, and federal governments.</a:t>
            </a:r>
          </a:p>
          <a:p>
            <a:pPr lvl="1"/>
            <a:r>
              <a:rPr lang="en-US" dirty="0"/>
              <a:t>Does </a:t>
            </a:r>
            <a:r>
              <a:rPr lang="en-US" i="1" dirty="0"/>
              <a:t>not</a:t>
            </a:r>
            <a:r>
              <a:rPr lang="en-US" dirty="0"/>
              <a:t> include transfer payments because they are not made in exchange for currently produced goods or services. These payments represent transfer of income, not spending on goods and services.</a:t>
            </a:r>
          </a:p>
          <a:p>
            <a:pPr>
              <a:buClr>
                <a:srgbClr val="33CC33"/>
              </a:buClr>
              <a:buNone/>
            </a:pPr>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dirty="0"/>
              <a:t>The Components of GDP</a:t>
            </a:r>
          </a:p>
        </p:txBody>
      </p:sp>
      <p:sp>
        <p:nvSpPr>
          <p:cNvPr id="392195" name="Rectangle 3"/>
          <p:cNvSpPr>
            <a:spLocks noGrp="1" noChangeArrowheads="1"/>
          </p:cNvSpPr>
          <p:nvPr>
            <p:ph type="body" idx="1"/>
          </p:nvPr>
        </p:nvSpPr>
        <p:spPr/>
        <p:txBody>
          <a:bodyPr/>
          <a:lstStyle/>
          <a:p>
            <a:pPr>
              <a:buClr>
                <a:srgbClr val="33CC33"/>
              </a:buClr>
            </a:pPr>
            <a:r>
              <a:rPr lang="en-US" i="1" dirty="0">
                <a:solidFill>
                  <a:srgbClr val="33CC33"/>
                </a:solidFill>
              </a:rPr>
              <a:t>Net Exports</a:t>
            </a:r>
            <a:r>
              <a:rPr lang="en-US" i="1" dirty="0">
                <a:solidFill>
                  <a:srgbClr val="25A9A6"/>
                </a:solidFill>
              </a:rPr>
              <a:t> </a:t>
            </a:r>
            <a:r>
              <a:rPr lang="en-US" i="1" dirty="0"/>
              <a:t>(NX):</a:t>
            </a:r>
            <a:endParaRPr lang="en-US" dirty="0"/>
          </a:p>
          <a:p>
            <a:pPr lvl="1"/>
            <a:r>
              <a:rPr lang="en-US" dirty="0"/>
              <a:t>Exports minus imports.</a:t>
            </a:r>
          </a:p>
          <a:p>
            <a:pPr lvl="1"/>
            <a:r>
              <a:rPr lang="en-US" dirty="0"/>
              <a:t>Exports represent foreigner’s spending on the economy’s goods and services.</a:t>
            </a:r>
          </a:p>
          <a:p>
            <a:pPr lvl="1"/>
            <a:r>
              <a:rPr lang="en-US" dirty="0"/>
              <a:t>Imports are the portions of C, I and G, spent on the goods and services produced abroad. Since they are not part of an economy’s GDP and we included them in C, I and G, we should subtract them.</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sz="quarter" idx="1"/>
          </p:nvPr>
        </p:nvSpPr>
        <p:spPr/>
        <p:txBody>
          <a:bodyPr/>
          <a:lstStyle/>
          <a:p>
            <a:r>
              <a:rPr lang="en-US" dirty="0"/>
              <a:t>Last class: discussed the 2008 financial crisis.</a:t>
            </a:r>
          </a:p>
          <a:p>
            <a:pPr lvl="1"/>
            <a:r>
              <a:rPr lang="en-US" dirty="0"/>
              <a:t>Remember: one of the problems is that the richest 1% receives 22% of the total income (gross domestic product).</a:t>
            </a:r>
          </a:p>
          <a:p>
            <a:pPr lvl="1"/>
            <a:endParaRPr lang="en-US" dirty="0"/>
          </a:p>
          <a:p>
            <a:r>
              <a:rPr lang="en-US" dirty="0"/>
              <a:t>GROSS DOMESTIC PRODUCT</a:t>
            </a:r>
            <a:endParaRPr lang="tr-TR" dirty="0"/>
          </a:p>
          <a:p>
            <a:endParaRPr lang="tr-TR" dirty="0"/>
          </a:p>
          <a:p>
            <a:r>
              <a:rPr lang="tr-TR"/>
              <a:t>Assignment 7 will be available today</a:t>
            </a:r>
            <a:endParaRPr lang="en-US" dirty="0"/>
          </a:p>
          <a:p>
            <a:endParaRPr lang="en-US" dirty="0"/>
          </a:p>
        </p:txBody>
      </p:sp>
    </p:spTree>
    <p:extLst>
      <p:ext uri="{BB962C8B-B14F-4D97-AF65-F5344CB8AC3E}">
        <p14:creationId xmlns:p14="http://schemas.microsoft.com/office/powerpoint/2010/main" val="4165769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normAutofit fontScale="90000"/>
          </a:bodyPr>
          <a:lstStyle/>
          <a:p>
            <a:pPr fontAlgn="auto">
              <a:spcAft>
                <a:spcPts val="0"/>
              </a:spcAft>
              <a:defRPr/>
            </a:pPr>
            <a:r>
              <a:rPr lang="en-US" dirty="0"/>
              <a:t>U.S. </a:t>
            </a:r>
            <a:r>
              <a:rPr lang="en-US" dirty="0" err="1"/>
              <a:t>vs</a:t>
            </a:r>
            <a:r>
              <a:rPr lang="en-US" dirty="0"/>
              <a:t> TURKEY</a:t>
            </a:r>
            <a:br>
              <a:rPr lang="en-US" dirty="0"/>
            </a:br>
            <a:r>
              <a:rPr lang="en-US" dirty="0"/>
              <a:t>GDP and Its Components, 2010</a:t>
            </a:r>
            <a:endParaRPr lang="tr-TR" dirty="0"/>
          </a:p>
        </p:txBody>
      </p:sp>
      <p:graphicFrame>
        <p:nvGraphicFramePr>
          <p:cNvPr id="7" name="Content Placeholder 6"/>
          <p:cNvGraphicFramePr>
            <a:graphicFrameLocks noGrp="1"/>
          </p:cNvGraphicFramePr>
          <p:nvPr>
            <p:ph idx="1"/>
          </p:nvPr>
        </p:nvGraphicFramePr>
        <p:xfrm>
          <a:off x="457200" y="1600200"/>
          <a:ext cx="8229600" cy="4092909"/>
        </p:xfrm>
        <a:graphic>
          <a:graphicData uri="http://schemas.openxmlformats.org/drawingml/2006/table">
            <a:tbl>
              <a:tblPr firstRow="1" bandRow="1">
                <a:tableStyleId>{5C22544A-7EE6-4342-B048-85BDC9FD1C3A}</a:tableStyleId>
              </a:tblPr>
              <a:tblGrid>
                <a:gridCol w="685776">
                  <a:extLst>
                    <a:ext uri="{9D8B030D-6E8A-4147-A177-3AD203B41FA5}">
                      <a16:colId xmlns:a16="http://schemas.microsoft.com/office/drawing/2014/main" val="20000"/>
                    </a:ext>
                  </a:extLst>
                </a:gridCol>
                <a:gridCol w="1371624">
                  <a:extLst>
                    <a:ext uri="{9D8B030D-6E8A-4147-A177-3AD203B41FA5}">
                      <a16:colId xmlns:a16="http://schemas.microsoft.com/office/drawing/2014/main" val="20001"/>
                    </a:ext>
                  </a:extLst>
                </a:gridCol>
                <a:gridCol w="842954">
                  <a:extLst>
                    <a:ext uri="{9D8B030D-6E8A-4147-A177-3AD203B41FA5}">
                      <a16:colId xmlns:a16="http://schemas.microsoft.com/office/drawing/2014/main" val="20002"/>
                    </a:ext>
                  </a:extLst>
                </a:gridCol>
                <a:gridCol w="857256">
                  <a:extLst>
                    <a:ext uri="{9D8B030D-6E8A-4147-A177-3AD203B41FA5}">
                      <a16:colId xmlns:a16="http://schemas.microsoft.com/office/drawing/2014/main" val="20003"/>
                    </a:ext>
                  </a:extLst>
                </a:gridCol>
                <a:gridCol w="1385890">
                  <a:extLst>
                    <a:ext uri="{9D8B030D-6E8A-4147-A177-3AD203B41FA5}">
                      <a16:colId xmlns:a16="http://schemas.microsoft.com/office/drawing/2014/main" val="20004"/>
                    </a:ext>
                  </a:extLst>
                </a:gridCol>
                <a:gridCol w="828688">
                  <a:extLst>
                    <a:ext uri="{9D8B030D-6E8A-4147-A177-3AD203B41FA5}">
                      <a16:colId xmlns:a16="http://schemas.microsoft.com/office/drawing/2014/main" val="20005"/>
                    </a:ext>
                  </a:extLst>
                </a:gridCol>
                <a:gridCol w="1428760">
                  <a:extLst>
                    <a:ext uri="{9D8B030D-6E8A-4147-A177-3AD203B41FA5}">
                      <a16:colId xmlns:a16="http://schemas.microsoft.com/office/drawing/2014/main" val="20006"/>
                    </a:ext>
                  </a:extLst>
                </a:gridCol>
                <a:gridCol w="828652">
                  <a:extLst>
                    <a:ext uri="{9D8B030D-6E8A-4147-A177-3AD203B41FA5}">
                      <a16:colId xmlns:a16="http://schemas.microsoft.com/office/drawing/2014/main" val="20007"/>
                    </a:ext>
                  </a:extLst>
                </a:gridCol>
              </a:tblGrid>
              <a:tr h="527369">
                <a:tc gridSpan="3">
                  <a:txBody>
                    <a:bodyPr/>
                    <a:lstStyle/>
                    <a:p>
                      <a:pPr algn="ctr" fontAlgn="b"/>
                      <a:r>
                        <a:rPr lang="en-US" sz="3200" b="0" i="0" u="none" strike="noStrike" dirty="0">
                          <a:solidFill>
                            <a:srgbClr val="000000"/>
                          </a:solidFill>
                          <a:latin typeface="Calibri"/>
                        </a:rPr>
                        <a:t>US</a:t>
                      </a:r>
                      <a:endParaRPr lang="tr-TR" sz="3200" b="0" i="0" u="none" strike="noStrike" dirty="0">
                        <a:solidFill>
                          <a:srgbClr val="000000"/>
                        </a:solidFill>
                        <a:latin typeface="Calibri"/>
                      </a:endParaRPr>
                    </a:p>
                  </a:txBody>
                  <a:tcPr marL="9525" marR="9525" marT="9525" marB="0" anchor="b"/>
                </a:tc>
                <a:tc hMerge="1">
                  <a:txBody>
                    <a:bodyPr/>
                    <a:lstStyle/>
                    <a:p>
                      <a:pPr algn="r" fontAlgn="b"/>
                      <a:endParaRPr lang="tr-TR" sz="2000" b="0" i="0" u="none" strike="noStrike" dirty="0">
                        <a:solidFill>
                          <a:srgbClr val="000000"/>
                        </a:solidFill>
                        <a:latin typeface="Calibri"/>
                      </a:endParaRPr>
                    </a:p>
                  </a:txBody>
                  <a:tcPr marL="9525" marR="9525" marT="9525" marB="0" anchor="b"/>
                </a:tc>
                <a:tc hMerge="1">
                  <a:txBody>
                    <a:bodyPr/>
                    <a:lstStyle/>
                    <a:p>
                      <a:pPr algn="l" fontAlgn="b"/>
                      <a:endParaRPr lang="tr-TR" sz="2000" b="0" i="0" u="none" strike="noStrike" dirty="0">
                        <a:solidFill>
                          <a:srgbClr val="000000"/>
                        </a:solidFill>
                        <a:latin typeface="Calibri"/>
                      </a:endParaRPr>
                    </a:p>
                  </a:txBody>
                  <a:tcPr marL="9525" marR="9525" marT="9525" marB="0" anchor="b"/>
                </a:tc>
                <a:tc>
                  <a:txBody>
                    <a:bodyPr/>
                    <a:lstStyle/>
                    <a:p>
                      <a:pPr algn="l" fontAlgn="b"/>
                      <a:endParaRPr lang="tr-TR" sz="3200" b="0" i="0" u="none" strike="noStrike" dirty="0">
                        <a:solidFill>
                          <a:srgbClr val="000000"/>
                        </a:solidFill>
                        <a:latin typeface="Calibri"/>
                      </a:endParaRPr>
                    </a:p>
                  </a:txBody>
                  <a:tcPr marL="9525" marR="9525" marT="9525" marB="0" anchor="b"/>
                </a:tc>
                <a:tc gridSpan="4">
                  <a:txBody>
                    <a:bodyPr/>
                    <a:lstStyle/>
                    <a:p>
                      <a:pPr algn="ctr" fontAlgn="b"/>
                      <a:r>
                        <a:rPr lang="tr-TR" sz="3200" b="0" i="0" u="none" strike="noStrike" dirty="0">
                          <a:solidFill>
                            <a:srgbClr val="000000"/>
                          </a:solidFill>
                          <a:latin typeface="Calibri"/>
                        </a:rPr>
                        <a:t>TURKEY</a:t>
                      </a:r>
                    </a:p>
                  </a:txBody>
                  <a:tcPr marL="9525" marR="9525" marT="9525" marB="0" anchor="b"/>
                </a:tc>
                <a:tc hMerge="1">
                  <a:txBody>
                    <a:bodyPr/>
                    <a:lstStyle/>
                    <a:p>
                      <a:pPr algn="l" fontAlgn="b"/>
                      <a:endParaRPr lang="tr-TR" sz="2000" b="0" i="0" u="none" strike="noStrike" dirty="0">
                        <a:solidFill>
                          <a:srgbClr val="000000"/>
                        </a:solidFill>
                        <a:latin typeface="Calibri"/>
                      </a:endParaRPr>
                    </a:p>
                  </a:txBody>
                  <a:tcPr marL="9525" marR="9525" marT="9525" marB="0" anchor="b"/>
                </a:tc>
                <a:tc hMerge="1">
                  <a:txBody>
                    <a:bodyPr/>
                    <a:lstStyle/>
                    <a:p>
                      <a:pPr algn="l" fontAlgn="b"/>
                      <a:endParaRPr lang="tr-TR" sz="2000" b="0" i="0" u="none" strike="noStrike" dirty="0">
                        <a:solidFill>
                          <a:srgbClr val="000000"/>
                        </a:solidFill>
                        <a:latin typeface="Calibri"/>
                      </a:endParaRPr>
                    </a:p>
                  </a:txBody>
                  <a:tcPr marL="9525" marR="9525" marT="9525" marB="0" anchor="b"/>
                </a:tc>
                <a:tc hMerge="1">
                  <a:txBody>
                    <a:bodyPr/>
                    <a:lstStyle/>
                    <a:p>
                      <a:pPr algn="l" fontAlgn="b"/>
                      <a:endParaRPr lang="tr-TR" sz="20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01326">
                <a:tc>
                  <a:txBody>
                    <a:bodyPr/>
                    <a:lstStyle/>
                    <a:p>
                      <a:pPr algn="ctr" fontAlgn="b"/>
                      <a:endParaRPr lang="tr-TR" sz="2000" b="0" i="0" u="none" strike="noStrike" dirty="0">
                        <a:solidFill>
                          <a:srgbClr val="000000"/>
                        </a:solidFill>
                        <a:latin typeface="Calibri"/>
                      </a:endParaRPr>
                    </a:p>
                  </a:txBody>
                  <a:tcPr marL="9525" marR="9525" marT="9525" marB="0" anchor="b"/>
                </a:tc>
                <a:tc gridSpan="2">
                  <a:txBody>
                    <a:bodyPr/>
                    <a:lstStyle/>
                    <a:p>
                      <a:pPr algn="ctr" fontAlgn="b"/>
                      <a:r>
                        <a:rPr lang="tr-TR" sz="2000" b="0" i="0" u="none" strike="noStrike" dirty="0">
                          <a:solidFill>
                            <a:srgbClr val="000000"/>
                          </a:solidFill>
                          <a:latin typeface="Calibri"/>
                        </a:rPr>
                        <a:t>2010  (US$ </a:t>
                      </a:r>
                      <a:r>
                        <a:rPr lang="tr-TR" sz="2000" b="0" i="0" u="none" strike="noStrike" dirty="0" err="1">
                          <a:solidFill>
                            <a:srgbClr val="000000"/>
                          </a:solidFill>
                          <a:latin typeface="Calibri"/>
                        </a:rPr>
                        <a:t>billions</a:t>
                      </a:r>
                      <a:r>
                        <a:rPr lang="tr-TR" sz="2000" b="0" i="0" u="none" strike="noStrike" dirty="0">
                          <a:solidFill>
                            <a:srgbClr val="000000"/>
                          </a:solidFill>
                          <a:latin typeface="Calibri"/>
                        </a:rPr>
                        <a:t>)</a:t>
                      </a:r>
                    </a:p>
                  </a:txBody>
                  <a:tcPr marL="9525" marR="9525" marT="9525" marB="0" anchor="b"/>
                </a:tc>
                <a:tc hMerge="1">
                  <a:txBody>
                    <a:bodyPr/>
                    <a:lstStyle/>
                    <a:p>
                      <a:pPr algn="ctr" fontAlgn="b"/>
                      <a:endParaRPr lang="tr-TR" sz="2000" b="0" i="0" u="none" strike="noStrike" dirty="0">
                        <a:solidFill>
                          <a:srgbClr val="000000"/>
                        </a:solidFill>
                        <a:latin typeface="Calibri"/>
                      </a:endParaRPr>
                    </a:p>
                  </a:txBody>
                  <a:tcPr marL="9525" marR="9525" marT="9525" marB="0" anchor="b"/>
                </a:tc>
                <a:tc>
                  <a:txBody>
                    <a:bodyPr/>
                    <a:lstStyle/>
                    <a:p>
                      <a:pPr algn="ctr" fontAlgn="b"/>
                      <a:endParaRPr lang="tr-TR" sz="2000" b="0" i="0" u="none" strike="noStrike" dirty="0">
                        <a:solidFill>
                          <a:srgbClr val="000000"/>
                        </a:solidFill>
                        <a:latin typeface="Calibri"/>
                      </a:endParaRPr>
                    </a:p>
                  </a:txBody>
                  <a:tcPr marL="9525" marR="9525" marT="9525" marB="0" anchor="b"/>
                </a:tc>
                <a:tc gridSpan="2">
                  <a:txBody>
                    <a:bodyPr/>
                    <a:lstStyle/>
                    <a:p>
                      <a:pPr algn="ctr" fontAlgn="b"/>
                      <a:r>
                        <a:rPr lang="tr-TR" sz="2000" b="0" i="0" u="none" strike="noStrike" dirty="0">
                          <a:solidFill>
                            <a:srgbClr val="000000"/>
                          </a:solidFill>
                          <a:latin typeface="Calibri"/>
                        </a:rPr>
                        <a:t>2010 (TL bil</a:t>
                      </a:r>
                      <a:r>
                        <a:rPr lang="en-US" sz="2000" b="0" i="0" u="none" strike="noStrike" dirty="0">
                          <a:solidFill>
                            <a:srgbClr val="000000"/>
                          </a:solidFill>
                          <a:latin typeface="Calibri"/>
                        </a:rPr>
                        <a:t>lions</a:t>
                      </a:r>
                      <a:r>
                        <a:rPr lang="tr-TR" sz="2000" b="0" i="0" u="none" strike="noStrike" dirty="0">
                          <a:solidFill>
                            <a:srgbClr val="000000"/>
                          </a:solidFill>
                          <a:latin typeface="Calibri"/>
                        </a:rPr>
                        <a:t>)</a:t>
                      </a:r>
                    </a:p>
                  </a:txBody>
                  <a:tcPr marL="9525" marR="9525" marT="9525" marB="0" anchor="b"/>
                </a:tc>
                <a:tc hMerge="1">
                  <a:txBody>
                    <a:bodyPr/>
                    <a:lstStyle/>
                    <a:p>
                      <a:pPr algn="ctr" fontAlgn="b"/>
                      <a:endParaRPr lang="tr-TR" sz="2000" b="0" i="0" u="none" strike="noStrike" dirty="0">
                        <a:solidFill>
                          <a:srgbClr val="000000"/>
                        </a:solidFill>
                        <a:latin typeface="Calibri"/>
                      </a:endParaRPr>
                    </a:p>
                  </a:txBody>
                  <a:tcPr marL="9525" marR="9525" marT="9525" marB="0" anchor="b"/>
                </a:tc>
                <a:tc gridSpan="2">
                  <a:txBody>
                    <a:bodyPr/>
                    <a:lstStyle/>
                    <a:p>
                      <a:pPr algn="ctr" fontAlgn="b"/>
                      <a:r>
                        <a:rPr lang="tr-TR" sz="2000" b="0" i="0" u="none" strike="noStrike" dirty="0">
                          <a:solidFill>
                            <a:srgbClr val="000000"/>
                          </a:solidFill>
                          <a:latin typeface="Calibri"/>
                        </a:rPr>
                        <a:t>2009 (TL </a:t>
                      </a:r>
                      <a:r>
                        <a:rPr lang="tr-TR" sz="2000" b="0" i="0" u="none" strike="noStrike" dirty="0" err="1">
                          <a:solidFill>
                            <a:srgbClr val="000000"/>
                          </a:solidFill>
                          <a:latin typeface="Calibri"/>
                        </a:rPr>
                        <a:t>billions</a:t>
                      </a:r>
                      <a:r>
                        <a:rPr lang="tr-TR" sz="2000" b="0" i="0" u="none" strike="noStrike" dirty="0">
                          <a:solidFill>
                            <a:srgbClr val="000000"/>
                          </a:solidFill>
                          <a:latin typeface="Calibri"/>
                        </a:rPr>
                        <a:t>)</a:t>
                      </a:r>
                    </a:p>
                  </a:txBody>
                  <a:tcPr marL="9525" marR="9525" marT="9525" marB="0" anchor="b"/>
                </a:tc>
                <a:tc hMerge="1">
                  <a:txBody>
                    <a:bodyPr/>
                    <a:lstStyle/>
                    <a:p>
                      <a:pPr algn="ctr" fontAlgn="b"/>
                      <a:endParaRPr lang="tr-TR" sz="20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527369">
                <a:tc>
                  <a:txBody>
                    <a:bodyPr/>
                    <a:lstStyle/>
                    <a:p>
                      <a:pPr algn="ctr" fontAlgn="b"/>
                      <a:r>
                        <a:rPr lang="tr-TR" sz="2000" b="0" i="0" u="none" strike="noStrike" dirty="0">
                          <a:solidFill>
                            <a:srgbClr val="000000"/>
                          </a:solidFill>
                          <a:latin typeface="Calibri"/>
                        </a:rPr>
                        <a:t>GDP</a:t>
                      </a:r>
                    </a:p>
                  </a:txBody>
                  <a:tcPr marL="9525" marR="9525" marT="9525" marB="0" anchor="b"/>
                </a:tc>
                <a:tc>
                  <a:txBody>
                    <a:bodyPr/>
                    <a:lstStyle/>
                    <a:p>
                      <a:pPr algn="l" fontAlgn="b"/>
                      <a:r>
                        <a:rPr lang="tr-TR" sz="2000" b="0" i="0" u="none" strike="noStrike" dirty="0">
                          <a:solidFill>
                            <a:srgbClr val="000000"/>
                          </a:solidFill>
                          <a:latin typeface="Calibri"/>
                        </a:rPr>
                        <a:t>   14.460,4    </a:t>
                      </a:r>
                    </a:p>
                  </a:txBody>
                  <a:tcPr marL="9525" marR="9525" marT="9525" marB="0" anchor="b"/>
                </a:tc>
                <a:tc>
                  <a:txBody>
                    <a:bodyPr/>
                    <a:lstStyle/>
                    <a:p>
                      <a:pPr algn="r" fontAlgn="b"/>
                      <a:r>
                        <a:rPr lang="tr-TR" sz="2000" b="0" i="0" u="none" strike="noStrike" dirty="0">
                          <a:solidFill>
                            <a:srgbClr val="000000"/>
                          </a:solidFill>
                          <a:latin typeface="Calibri"/>
                        </a:rPr>
                        <a:t>100%</a:t>
                      </a:r>
                    </a:p>
                  </a:txBody>
                  <a:tcPr marL="9525" marR="9525" marT="9525" marB="0" anchor="b"/>
                </a:tc>
                <a:tc>
                  <a:txBody>
                    <a:bodyPr/>
                    <a:lstStyle/>
                    <a:p>
                      <a:pPr algn="l" fontAlgn="b"/>
                      <a:endParaRPr lang="tr-TR" sz="2000" b="0" i="0" u="none" strike="noStrike" dirty="0">
                        <a:solidFill>
                          <a:srgbClr val="000000"/>
                        </a:solidFill>
                        <a:latin typeface="Calibri"/>
                      </a:endParaRPr>
                    </a:p>
                  </a:txBody>
                  <a:tcPr marL="9525" marR="9525" marT="9525" marB="0" anchor="b"/>
                </a:tc>
                <a:tc>
                  <a:txBody>
                    <a:bodyPr/>
                    <a:lstStyle/>
                    <a:p>
                      <a:pPr algn="l" fontAlgn="b"/>
                      <a:r>
                        <a:rPr lang="tr-TR" sz="2000" b="0" i="0" u="none" strike="noStrike" dirty="0">
                          <a:solidFill>
                            <a:srgbClr val="000000"/>
                          </a:solidFill>
                          <a:latin typeface="Calibri"/>
                        </a:rPr>
                        <a:t>    1.105,1    </a:t>
                      </a:r>
                    </a:p>
                  </a:txBody>
                  <a:tcPr marL="9525" marR="9525" marT="9525" marB="0" anchor="b"/>
                </a:tc>
                <a:tc>
                  <a:txBody>
                    <a:bodyPr/>
                    <a:lstStyle/>
                    <a:p>
                      <a:pPr algn="r" fontAlgn="b"/>
                      <a:r>
                        <a:rPr lang="tr-TR" sz="2000" b="0" i="0" u="none" strike="noStrike">
                          <a:solidFill>
                            <a:srgbClr val="000000"/>
                          </a:solidFill>
                          <a:latin typeface="Calibri"/>
                        </a:rPr>
                        <a:t>100%</a:t>
                      </a:r>
                    </a:p>
                  </a:txBody>
                  <a:tcPr marL="9525" marR="9525" marT="9525" marB="0" anchor="b"/>
                </a:tc>
                <a:tc>
                  <a:txBody>
                    <a:bodyPr/>
                    <a:lstStyle/>
                    <a:p>
                      <a:pPr algn="l" fontAlgn="b"/>
                      <a:r>
                        <a:rPr lang="tr-TR" sz="2000" b="0" i="0" u="none" strike="noStrike">
                          <a:solidFill>
                            <a:srgbClr val="000000"/>
                          </a:solidFill>
                          <a:latin typeface="Calibri"/>
                        </a:rPr>
                        <a:t>     951.988    </a:t>
                      </a:r>
                    </a:p>
                  </a:txBody>
                  <a:tcPr marL="9525" marR="9525" marT="9525" marB="0" anchor="b"/>
                </a:tc>
                <a:tc>
                  <a:txBody>
                    <a:bodyPr/>
                    <a:lstStyle/>
                    <a:p>
                      <a:pPr algn="r" fontAlgn="b"/>
                      <a:r>
                        <a:rPr lang="tr-TR" sz="2000" b="0" i="0" u="none" strike="noStrike">
                          <a:solidFill>
                            <a:srgbClr val="000000"/>
                          </a:solidFill>
                          <a:latin typeface="Calibri"/>
                        </a:rPr>
                        <a:t>100%</a:t>
                      </a:r>
                    </a:p>
                  </a:txBody>
                  <a:tcPr marL="9525" marR="9525" marT="9525" marB="0" anchor="b"/>
                </a:tc>
                <a:extLst>
                  <a:ext uri="{0D108BD9-81ED-4DB2-BD59-A6C34878D82A}">
                    <a16:rowId xmlns:a16="http://schemas.microsoft.com/office/drawing/2014/main" val="10002"/>
                  </a:ext>
                </a:extLst>
              </a:tr>
              <a:tr h="527369">
                <a:tc>
                  <a:txBody>
                    <a:bodyPr/>
                    <a:lstStyle/>
                    <a:p>
                      <a:pPr algn="ctr" fontAlgn="b"/>
                      <a:r>
                        <a:rPr lang="tr-TR" sz="2000" b="0" i="0" u="none" strike="noStrike" dirty="0">
                          <a:solidFill>
                            <a:srgbClr val="000000"/>
                          </a:solidFill>
                          <a:latin typeface="Calibri"/>
                        </a:rPr>
                        <a:t>C</a:t>
                      </a:r>
                    </a:p>
                  </a:txBody>
                  <a:tcPr marL="9525" marR="9525" marT="9525" marB="0" anchor="b"/>
                </a:tc>
                <a:tc>
                  <a:txBody>
                    <a:bodyPr/>
                    <a:lstStyle/>
                    <a:p>
                      <a:pPr algn="l" fontAlgn="b"/>
                      <a:r>
                        <a:rPr lang="tr-TR" sz="2000" b="0" i="0" u="none" strike="noStrike">
                          <a:solidFill>
                            <a:srgbClr val="000000"/>
                          </a:solidFill>
                          <a:latin typeface="Calibri"/>
                        </a:rPr>
                        <a:t>   10.349,1    </a:t>
                      </a:r>
                    </a:p>
                  </a:txBody>
                  <a:tcPr marL="9525" marR="9525" marT="9525" marB="0" anchor="b"/>
                </a:tc>
                <a:tc>
                  <a:txBody>
                    <a:bodyPr/>
                    <a:lstStyle/>
                    <a:p>
                      <a:pPr algn="r" fontAlgn="b"/>
                      <a:r>
                        <a:rPr lang="tr-TR" sz="2000" b="0" i="0" u="none" strike="noStrike">
                          <a:solidFill>
                            <a:srgbClr val="000000"/>
                          </a:solidFill>
                          <a:latin typeface="Calibri"/>
                        </a:rPr>
                        <a:t>71,6%</a:t>
                      </a:r>
                    </a:p>
                  </a:txBody>
                  <a:tcPr marL="9525" marR="9525" marT="9525" marB="0" anchor="b"/>
                </a:tc>
                <a:tc>
                  <a:txBody>
                    <a:bodyPr/>
                    <a:lstStyle/>
                    <a:p>
                      <a:pPr algn="l" fontAlgn="b"/>
                      <a:endParaRPr lang="tr-TR" sz="2000" b="0" i="0" u="none" strike="noStrike">
                        <a:solidFill>
                          <a:srgbClr val="000000"/>
                        </a:solidFill>
                        <a:latin typeface="Calibri"/>
                      </a:endParaRPr>
                    </a:p>
                  </a:txBody>
                  <a:tcPr marL="9525" marR="9525" marT="9525" marB="0" anchor="b"/>
                </a:tc>
                <a:tc>
                  <a:txBody>
                    <a:bodyPr/>
                    <a:lstStyle/>
                    <a:p>
                      <a:pPr algn="l" fontAlgn="b"/>
                      <a:r>
                        <a:rPr lang="tr-TR" sz="2000" b="0" i="0" u="none" strike="noStrike" dirty="0">
                          <a:solidFill>
                            <a:srgbClr val="000000"/>
                          </a:solidFill>
                          <a:latin typeface="Calibri"/>
                        </a:rPr>
                        <a:t>       786,1    </a:t>
                      </a:r>
                    </a:p>
                  </a:txBody>
                  <a:tcPr marL="9525" marR="9525" marT="9525" marB="0" anchor="b"/>
                </a:tc>
                <a:tc>
                  <a:txBody>
                    <a:bodyPr/>
                    <a:lstStyle/>
                    <a:p>
                      <a:pPr algn="r" fontAlgn="b"/>
                      <a:r>
                        <a:rPr lang="tr-TR" sz="2000" b="0" i="0" u="none" strike="noStrike">
                          <a:solidFill>
                            <a:srgbClr val="000000"/>
                          </a:solidFill>
                          <a:latin typeface="Calibri"/>
                        </a:rPr>
                        <a:t>71,1%</a:t>
                      </a:r>
                    </a:p>
                  </a:txBody>
                  <a:tcPr marL="9525" marR="9525" marT="9525" marB="0" anchor="b"/>
                </a:tc>
                <a:tc>
                  <a:txBody>
                    <a:bodyPr/>
                    <a:lstStyle/>
                    <a:p>
                      <a:pPr algn="l" fontAlgn="b"/>
                      <a:r>
                        <a:rPr lang="tr-TR" sz="2000" b="0" i="0" u="none" strike="noStrike">
                          <a:solidFill>
                            <a:srgbClr val="000000"/>
                          </a:solidFill>
                          <a:latin typeface="Calibri"/>
                        </a:rPr>
                        <a:t>     681.438    </a:t>
                      </a:r>
                    </a:p>
                  </a:txBody>
                  <a:tcPr marL="9525" marR="9525" marT="9525" marB="0" anchor="b"/>
                </a:tc>
                <a:tc>
                  <a:txBody>
                    <a:bodyPr/>
                    <a:lstStyle/>
                    <a:p>
                      <a:pPr algn="r" fontAlgn="b"/>
                      <a:r>
                        <a:rPr lang="tr-TR" sz="2000" b="0" i="0" u="none" strike="noStrike">
                          <a:solidFill>
                            <a:srgbClr val="000000"/>
                          </a:solidFill>
                          <a:latin typeface="Calibri"/>
                        </a:rPr>
                        <a:t>71,6%</a:t>
                      </a:r>
                    </a:p>
                  </a:txBody>
                  <a:tcPr marL="9525" marR="9525" marT="9525" marB="0" anchor="b"/>
                </a:tc>
                <a:extLst>
                  <a:ext uri="{0D108BD9-81ED-4DB2-BD59-A6C34878D82A}">
                    <a16:rowId xmlns:a16="http://schemas.microsoft.com/office/drawing/2014/main" val="10003"/>
                  </a:ext>
                </a:extLst>
              </a:tr>
              <a:tr h="527369">
                <a:tc>
                  <a:txBody>
                    <a:bodyPr/>
                    <a:lstStyle/>
                    <a:p>
                      <a:pPr algn="ctr" fontAlgn="b"/>
                      <a:r>
                        <a:rPr lang="tr-TR" sz="2000" b="0" i="0" u="none" strike="noStrike" dirty="0">
                          <a:solidFill>
                            <a:srgbClr val="000000"/>
                          </a:solidFill>
                          <a:latin typeface="Calibri"/>
                        </a:rPr>
                        <a:t>I</a:t>
                      </a:r>
                    </a:p>
                  </a:txBody>
                  <a:tcPr marL="9525" marR="9525" marT="9525" marB="0" anchor="b"/>
                </a:tc>
                <a:tc>
                  <a:txBody>
                    <a:bodyPr/>
                    <a:lstStyle/>
                    <a:p>
                      <a:pPr algn="l" fontAlgn="b"/>
                      <a:r>
                        <a:rPr lang="tr-TR" sz="2000" b="0" i="0" u="none" strike="noStrike">
                          <a:solidFill>
                            <a:srgbClr val="000000"/>
                          </a:solidFill>
                          <a:latin typeface="Calibri"/>
                        </a:rPr>
                        <a:t>     1.827,5    </a:t>
                      </a:r>
                    </a:p>
                  </a:txBody>
                  <a:tcPr marL="9525" marR="9525" marT="9525" marB="0" anchor="b"/>
                </a:tc>
                <a:tc>
                  <a:txBody>
                    <a:bodyPr/>
                    <a:lstStyle/>
                    <a:p>
                      <a:pPr algn="r" fontAlgn="b"/>
                      <a:r>
                        <a:rPr lang="tr-TR" sz="2000" b="0" i="0" u="none" strike="noStrike">
                          <a:solidFill>
                            <a:srgbClr val="000000"/>
                          </a:solidFill>
                          <a:latin typeface="Calibri"/>
                        </a:rPr>
                        <a:t>12,6%</a:t>
                      </a:r>
                    </a:p>
                  </a:txBody>
                  <a:tcPr marL="9525" marR="9525" marT="9525" marB="0" anchor="b"/>
                </a:tc>
                <a:tc>
                  <a:txBody>
                    <a:bodyPr/>
                    <a:lstStyle/>
                    <a:p>
                      <a:pPr algn="l" fontAlgn="b"/>
                      <a:endParaRPr lang="tr-TR" sz="2000" b="0" i="0" u="none" strike="noStrike">
                        <a:solidFill>
                          <a:srgbClr val="000000"/>
                        </a:solidFill>
                        <a:latin typeface="Calibri"/>
                      </a:endParaRPr>
                    </a:p>
                  </a:txBody>
                  <a:tcPr marL="9525" marR="9525" marT="9525" marB="0" anchor="b"/>
                </a:tc>
                <a:tc>
                  <a:txBody>
                    <a:bodyPr/>
                    <a:lstStyle/>
                    <a:p>
                      <a:pPr algn="l" fontAlgn="b"/>
                      <a:r>
                        <a:rPr lang="tr-TR" sz="2000" b="0" i="0" u="none" strike="noStrike">
                          <a:solidFill>
                            <a:srgbClr val="000000"/>
                          </a:solidFill>
                          <a:latin typeface="Calibri"/>
                        </a:rPr>
                        <a:t>       180,0    </a:t>
                      </a:r>
                    </a:p>
                  </a:txBody>
                  <a:tcPr marL="9525" marR="9525" marT="9525" marB="0" anchor="b"/>
                </a:tc>
                <a:tc>
                  <a:txBody>
                    <a:bodyPr/>
                    <a:lstStyle/>
                    <a:p>
                      <a:pPr algn="r" fontAlgn="b"/>
                      <a:r>
                        <a:rPr lang="tr-TR" sz="2000" b="0" i="0" u="none" strike="noStrike">
                          <a:solidFill>
                            <a:srgbClr val="000000"/>
                          </a:solidFill>
                          <a:latin typeface="Calibri"/>
                        </a:rPr>
                        <a:t>16,3%</a:t>
                      </a:r>
                    </a:p>
                  </a:txBody>
                  <a:tcPr marL="9525" marR="9525" marT="9525" marB="0" anchor="b"/>
                </a:tc>
                <a:tc>
                  <a:txBody>
                    <a:bodyPr/>
                    <a:lstStyle/>
                    <a:p>
                      <a:pPr algn="l" fontAlgn="b"/>
                      <a:r>
                        <a:rPr lang="tr-TR" sz="2000" b="0" i="0" u="none" strike="noStrike">
                          <a:solidFill>
                            <a:srgbClr val="000000"/>
                          </a:solidFill>
                          <a:latin typeface="Calibri"/>
                        </a:rPr>
                        <a:t>     107.396    </a:t>
                      </a:r>
                    </a:p>
                  </a:txBody>
                  <a:tcPr marL="9525" marR="9525" marT="9525" marB="0" anchor="b"/>
                </a:tc>
                <a:tc>
                  <a:txBody>
                    <a:bodyPr/>
                    <a:lstStyle/>
                    <a:p>
                      <a:pPr algn="r" fontAlgn="b"/>
                      <a:r>
                        <a:rPr lang="tr-TR" sz="2000" b="0" i="0" u="none" strike="noStrike">
                          <a:solidFill>
                            <a:srgbClr val="000000"/>
                          </a:solidFill>
                          <a:latin typeface="Calibri"/>
                        </a:rPr>
                        <a:t>11,3%</a:t>
                      </a:r>
                    </a:p>
                  </a:txBody>
                  <a:tcPr marL="9525" marR="9525" marT="9525" marB="0" anchor="b"/>
                </a:tc>
                <a:extLst>
                  <a:ext uri="{0D108BD9-81ED-4DB2-BD59-A6C34878D82A}">
                    <a16:rowId xmlns:a16="http://schemas.microsoft.com/office/drawing/2014/main" val="10004"/>
                  </a:ext>
                </a:extLst>
              </a:tr>
              <a:tr h="527369">
                <a:tc>
                  <a:txBody>
                    <a:bodyPr/>
                    <a:lstStyle/>
                    <a:p>
                      <a:pPr algn="ctr" fontAlgn="b"/>
                      <a:r>
                        <a:rPr lang="tr-TR" sz="2000" b="0" i="0" u="none" strike="noStrike" dirty="0">
                          <a:solidFill>
                            <a:srgbClr val="000000"/>
                          </a:solidFill>
                          <a:latin typeface="Calibri"/>
                        </a:rPr>
                        <a:t>X</a:t>
                      </a:r>
                    </a:p>
                  </a:txBody>
                  <a:tcPr marL="9525" marR="9525" marT="9525" marB="0" anchor="b"/>
                </a:tc>
                <a:tc>
                  <a:txBody>
                    <a:bodyPr/>
                    <a:lstStyle/>
                    <a:p>
                      <a:pPr algn="l" fontAlgn="b"/>
                      <a:r>
                        <a:rPr lang="tr-TR" sz="2000" b="0" i="0" u="none" strike="noStrike">
                          <a:solidFill>
                            <a:srgbClr val="000000"/>
                          </a:solidFill>
                          <a:latin typeface="Calibri"/>
                        </a:rPr>
                        <a:t>     1.837,5    </a:t>
                      </a:r>
                    </a:p>
                  </a:txBody>
                  <a:tcPr marL="9525" marR="9525" marT="9525" marB="0" anchor="b"/>
                </a:tc>
                <a:tc>
                  <a:txBody>
                    <a:bodyPr/>
                    <a:lstStyle/>
                    <a:p>
                      <a:pPr algn="r" fontAlgn="b"/>
                      <a:r>
                        <a:rPr lang="tr-TR" sz="2000" b="0" i="0" u="none" strike="noStrike">
                          <a:solidFill>
                            <a:srgbClr val="000000"/>
                          </a:solidFill>
                          <a:latin typeface="Calibri"/>
                        </a:rPr>
                        <a:t>12,7%</a:t>
                      </a:r>
                    </a:p>
                  </a:txBody>
                  <a:tcPr marL="9525" marR="9525" marT="9525" marB="0" anchor="b"/>
                </a:tc>
                <a:tc>
                  <a:txBody>
                    <a:bodyPr/>
                    <a:lstStyle/>
                    <a:p>
                      <a:pPr algn="l" fontAlgn="b"/>
                      <a:endParaRPr lang="tr-TR" sz="2000" b="0" i="0" u="none" strike="noStrike">
                        <a:solidFill>
                          <a:srgbClr val="000000"/>
                        </a:solidFill>
                        <a:latin typeface="Calibri"/>
                      </a:endParaRPr>
                    </a:p>
                  </a:txBody>
                  <a:tcPr marL="9525" marR="9525" marT="9525" marB="0" anchor="b"/>
                </a:tc>
                <a:tc>
                  <a:txBody>
                    <a:bodyPr/>
                    <a:lstStyle/>
                    <a:p>
                      <a:pPr algn="l" fontAlgn="b"/>
                      <a:r>
                        <a:rPr lang="tr-TR" sz="2000" b="0" i="0" u="none" strike="noStrike">
                          <a:solidFill>
                            <a:srgbClr val="000000"/>
                          </a:solidFill>
                          <a:latin typeface="Calibri"/>
                        </a:rPr>
                        <a:t>       233,1    </a:t>
                      </a:r>
                    </a:p>
                  </a:txBody>
                  <a:tcPr marL="9525" marR="9525" marT="9525" marB="0" anchor="b"/>
                </a:tc>
                <a:tc>
                  <a:txBody>
                    <a:bodyPr/>
                    <a:lstStyle/>
                    <a:p>
                      <a:pPr algn="r" fontAlgn="b"/>
                      <a:r>
                        <a:rPr lang="tr-TR" sz="2000" b="0" i="0" u="none" strike="noStrike">
                          <a:solidFill>
                            <a:srgbClr val="000000"/>
                          </a:solidFill>
                          <a:latin typeface="Calibri"/>
                        </a:rPr>
                        <a:t>21,1%</a:t>
                      </a:r>
                    </a:p>
                  </a:txBody>
                  <a:tcPr marL="9525" marR="9525" marT="9525" marB="0" anchor="b"/>
                </a:tc>
                <a:tc>
                  <a:txBody>
                    <a:bodyPr/>
                    <a:lstStyle/>
                    <a:p>
                      <a:pPr algn="l" fontAlgn="b"/>
                      <a:r>
                        <a:rPr lang="tr-TR" sz="2000" b="0" i="0" u="none" strike="noStrike">
                          <a:solidFill>
                            <a:srgbClr val="000000"/>
                          </a:solidFill>
                          <a:latin typeface="Calibri"/>
                        </a:rPr>
                        <a:t>     221.422    </a:t>
                      </a:r>
                    </a:p>
                  </a:txBody>
                  <a:tcPr marL="9525" marR="9525" marT="9525" marB="0" anchor="b"/>
                </a:tc>
                <a:tc>
                  <a:txBody>
                    <a:bodyPr/>
                    <a:lstStyle/>
                    <a:p>
                      <a:pPr algn="r" fontAlgn="b"/>
                      <a:r>
                        <a:rPr lang="tr-TR" sz="2000" b="0" i="0" u="none" strike="noStrike">
                          <a:solidFill>
                            <a:srgbClr val="000000"/>
                          </a:solidFill>
                          <a:latin typeface="Calibri"/>
                        </a:rPr>
                        <a:t>23,3%</a:t>
                      </a:r>
                    </a:p>
                  </a:txBody>
                  <a:tcPr marL="9525" marR="9525" marT="9525" marB="0" anchor="b"/>
                </a:tc>
                <a:extLst>
                  <a:ext uri="{0D108BD9-81ED-4DB2-BD59-A6C34878D82A}">
                    <a16:rowId xmlns:a16="http://schemas.microsoft.com/office/drawing/2014/main" val="10005"/>
                  </a:ext>
                </a:extLst>
              </a:tr>
              <a:tr h="527369">
                <a:tc>
                  <a:txBody>
                    <a:bodyPr/>
                    <a:lstStyle/>
                    <a:p>
                      <a:pPr algn="ctr" fontAlgn="b"/>
                      <a:r>
                        <a:rPr lang="tr-TR" sz="2000" b="0" i="0" u="none" strike="noStrike" dirty="0">
                          <a:solidFill>
                            <a:srgbClr val="000000"/>
                          </a:solidFill>
                          <a:latin typeface="Calibri"/>
                        </a:rPr>
                        <a:t>M</a:t>
                      </a:r>
                    </a:p>
                  </a:txBody>
                  <a:tcPr marL="9525" marR="9525" marT="9525" marB="0" anchor="b"/>
                </a:tc>
                <a:tc>
                  <a:txBody>
                    <a:bodyPr/>
                    <a:lstStyle/>
                    <a:p>
                      <a:pPr algn="l" fontAlgn="b"/>
                      <a:r>
                        <a:rPr lang="tr-TR" sz="2000" b="0" i="0" u="none" strike="noStrike">
                          <a:solidFill>
                            <a:srgbClr val="000000"/>
                          </a:solidFill>
                          <a:latin typeface="Calibri"/>
                        </a:rPr>
                        <a:t>     2.353,9    </a:t>
                      </a:r>
                    </a:p>
                  </a:txBody>
                  <a:tcPr marL="9525" marR="9525" marT="9525" marB="0" anchor="b"/>
                </a:tc>
                <a:tc>
                  <a:txBody>
                    <a:bodyPr/>
                    <a:lstStyle/>
                    <a:p>
                      <a:pPr algn="r" fontAlgn="b"/>
                      <a:r>
                        <a:rPr lang="tr-TR" sz="2000" b="0" i="0" u="none" strike="noStrike">
                          <a:solidFill>
                            <a:srgbClr val="000000"/>
                          </a:solidFill>
                          <a:latin typeface="Calibri"/>
                        </a:rPr>
                        <a:t>16,3%</a:t>
                      </a:r>
                    </a:p>
                  </a:txBody>
                  <a:tcPr marL="9525" marR="9525" marT="9525" marB="0" anchor="b"/>
                </a:tc>
                <a:tc>
                  <a:txBody>
                    <a:bodyPr/>
                    <a:lstStyle/>
                    <a:p>
                      <a:pPr algn="l" fontAlgn="b"/>
                      <a:endParaRPr lang="tr-TR" sz="2000" b="0" i="0" u="none" strike="noStrike">
                        <a:solidFill>
                          <a:srgbClr val="000000"/>
                        </a:solidFill>
                        <a:latin typeface="Calibri"/>
                      </a:endParaRPr>
                    </a:p>
                  </a:txBody>
                  <a:tcPr marL="9525" marR="9525" marT="9525" marB="0" anchor="b"/>
                </a:tc>
                <a:tc>
                  <a:txBody>
                    <a:bodyPr/>
                    <a:lstStyle/>
                    <a:p>
                      <a:pPr algn="l" fontAlgn="b"/>
                      <a:r>
                        <a:rPr lang="tr-TR" sz="2000" b="0" i="0" u="none" strike="noStrike">
                          <a:solidFill>
                            <a:srgbClr val="000000"/>
                          </a:solidFill>
                          <a:latin typeface="Calibri"/>
                        </a:rPr>
                        <a:t>       294,0    </a:t>
                      </a:r>
                    </a:p>
                  </a:txBody>
                  <a:tcPr marL="9525" marR="9525" marT="9525" marB="0" anchor="b"/>
                </a:tc>
                <a:tc>
                  <a:txBody>
                    <a:bodyPr/>
                    <a:lstStyle/>
                    <a:p>
                      <a:pPr algn="r" fontAlgn="b"/>
                      <a:r>
                        <a:rPr lang="tr-TR" sz="2000" b="0" i="0" u="none" strike="noStrike">
                          <a:solidFill>
                            <a:srgbClr val="000000"/>
                          </a:solidFill>
                          <a:latin typeface="Calibri"/>
                        </a:rPr>
                        <a:t>26,6%</a:t>
                      </a:r>
                    </a:p>
                  </a:txBody>
                  <a:tcPr marL="9525" marR="9525" marT="9525" marB="0" anchor="b"/>
                </a:tc>
                <a:tc>
                  <a:txBody>
                    <a:bodyPr/>
                    <a:lstStyle/>
                    <a:p>
                      <a:pPr algn="l" fontAlgn="b"/>
                      <a:r>
                        <a:rPr lang="tr-TR" sz="2000" b="0" i="0" u="none" strike="noStrike">
                          <a:solidFill>
                            <a:srgbClr val="000000"/>
                          </a:solidFill>
                          <a:latin typeface="Calibri"/>
                        </a:rPr>
                        <a:t>     232.627    </a:t>
                      </a:r>
                    </a:p>
                  </a:txBody>
                  <a:tcPr marL="9525" marR="9525" marT="9525" marB="0" anchor="b"/>
                </a:tc>
                <a:tc>
                  <a:txBody>
                    <a:bodyPr/>
                    <a:lstStyle/>
                    <a:p>
                      <a:pPr algn="r" fontAlgn="b"/>
                      <a:r>
                        <a:rPr lang="tr-TR" sz="2000" b="0" i="0" u="none" strike="noStrike">
                          <a:solidFill>
                            <a:srgbClr val="000000"/>
                          </a:solidFill>
                          <a:latin typeface="Calibri"/>
                        </a:rPr>
                        <a:t>24,4%</a:t>
                      </a:r>
                    </a:p>
                  </a:txBody>
                  <a:tcPr marL="9525" marR="9525" marT="9525" marB="0" anchor="b"/>
                </a:tc>
                <a:extLst>
                  <a:ext uri="{0D108BD9-81ED-4DB2-BD59-A6C34878D82A}">
                    <a16:rowId xmlns:a16="http://schemas.microsoft.com/office/drawing/2014/main" val="10006"/>
                  </a:ext>
                </a:extLst>
              </a:tr>
              <a:tr h="527369">
                <a:tc>
                  <a:txBody>
                    <a:bodyPr/>
                    <a:lstStyle/>
                    <a:p>
                      <a:pPr algn="ctr" fontAlgn="b"/>
                      <a:r>
                        <a:rPr lang="tr-TR" sz="2000" b="0" i="0" u="none" strike="noStrike" dirty="0">
                          <a:solidFill>
                            <a:srgbClr val="000000"/>
                          </a:solidFill>
                          <a:latin typeface="Calibri"/>
                        </a:rPr>
                        <a:t>G</a:t>
                      </a:r>
                    </a:p>
                  </a:txBody>
                  <a:tcPr marL="9525" marR="9525" marT="9525" marB="0" anchor="b"/>
                </a:tc>
                <a:tc>
                  <a:txBody>
                    <a:bodyPr/>
                    <a:lstStyle/>
                    <a:p>
                      <a:pPr algn="l" fontAlgn="b"/>
                      <a:r>
                        <a:rPr lang="tr-TR" sz="2000" b="0" i="0" u="none" strike="noStrike">
                          <a:solidFill>
                            <a:srgbClr val="000000"/>
                          </a:solidFill>
                          <a:latin typeface="Calibri"/>
                        </a:rPr>
                        <a:t>     3.000,2    </a:t>
                      </a:r>
                    </a:p>
                  </a:txBody>
                  <a:tcPr marL="9525" marR="9525" marT="9525" marB="0" anchor="b"/>
                </a:tc>
                <a:tc>
                  <a:txBody>
                    <a:bodyPr/>
                    <a:lstStyle/>
                    <a:p>
                      <a:pPr algn="r" fontAlgn="b"/>
                      <a:r>
                        <a:rPr lang="tr-TR" sz="2000" b="0" i="0" u="none" strike="noStrike">
                          <a:solidFill>
                            <a:srgbClr val="000000"/>
                          </a:solidFill>
                          <a:latin typeface="Calibri"/>
                        </a:rPr>
                        <a:t>20,7%</a:t>
                      </a:r>
                    </a:p>
                  </a:txBody>
                  <a:tcPr marL="9525" marR="9525" marT="9525" marB="0" anchor="b"/>
                </a:tc>
                <a:tc>
                  <a:txBody>
                    <a:bodyPr/>
                    <a:lstStyle/>
                    <a:p>
                      <a:pPr algn="l" fontAlgn="b"/>
                      <a:endParaRPr lang="tr-TR" sz="2000" b="0" i="0" u="none" strike="noStrike">
                        <a:solidFill>
                          <a:srgbClr val="000000"/>
                        </a:solidFill>
                        <a:latin typeface="Calibri"/>
                      </a:endParaRPr>
                    </a:p>
                  </a:txBody>
                  <a:tcPr marL="9525" marR="9525" marT="9525" marB="0" anchor="b"/>
                </a:tc>
                <a:tc>
                  <a:txBody>
                    <a:bodyPr/>
                    <a:lstStyle/>
                    <a:p>
                      <a:pPr algn="l" fontAlgn="b"/>
                      <a:r>
                        <a:rPr lang="tr-TR" sz="2000" b="0" i="0" u="none" strike="noStrike">
                          <a:solidFill>
                            <a:srgbClr val="000000"/>
                          </a:solidFill>
                          <a:latin typeface="Calibri"/>
                        </a:rPr>
                        <a:t>       200,0    </a:t>
                      </a:r>
                    </a:p>
                  </a:txBody>
                  <a:tcPr marL="9525" marR="9525" marT="9525" marB="0" anchor="b"/>
                </a:tc>
                <a:tc>
                  <a:txBody>
                    <a:bodyPr/>
                    <a:lstStyle/>
                    <a:p>
                      <a:pPr algn="r" fontAlgn="b"/>
                      <a:r>
                        <a:rPr lang="tr-TR" sz="2000" b="0" i="0" u="none" strike="noStrike">
                          <a:solidFill>
                            <a:srgbClr val="000000"/>
                          </a:solidFill>
                          <a:latin typeface="Calibri"/>
                        </a:rPr>
                        <a:t>18,1%</a:t>
                      </a:r>
                    </a:p>
                  </a:txBody>
                  <a:tcPr marL="9525" marR="9525" marT="9525" marB="0" anchor="b"/>
                </a:tc>
                <a:tc>
                  <a:txBody>
                    <a:bodyPr/>
                    <a:lstStyle/>
                    <a:p>
                      <a:pPr algn="l" fontAlgn="b"/>
                      <a:r>
                        <a:rPr lang="tr-TR" sz="2000" b="0" i="0" u="none" strike="noStrike">
                          <a:solidFill>
                            <a:srgbClr val="000000"/>
                          </a:solidFill>
                          <a:latin typeface="Calibri"/>
                        </a:rPr>
                        <a:t>     174.359    </a:t>
                      </a:r>
                    </a:p>
                  </a:txBody>
                  <a:tcPr marL="9525" marR="9525" marT="9525" marB="0" anchor="b"/>
                </a:tc>
                <a:tc>
                  <a:txBody>
                    <a:bodyPr/>
                    <a:lstStyle/>
                    <a:p>
                      <a:pPr algn="r" fontAlgn="b"/>
                      <a:r>
                        <a:rPr lang="tr-TR" sz="2000" b="0" i="0" u="none" strike="noStrike" dirty="0">
                          <a:solidFill>
                            <a:srgbClr val="000000"/>
                          </a:solidFill>
                          <a:latin typeface="Calibri"/>
                        </a:rPr>
                        <a:t>18,3%</a:t>
                      </a:r>
                    </a:p>
                  </a:txBody>
                  <a:tcPr marL="9525" marR="9525" marT="9525" marB="0" anchor="b"/>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9" name="Rectangle 5"/>
          <p:cNvSpPr>
            <a:spLocks noGrp="1" noChangeArrowheads="1"/>
          </p:cNvSpPr>
          <p:nvPr>
            <p:ph type="title"/>
          </p:nvPr>
        </p:nvSpPr>
        <p:spPr>
          <a:xfrm>
            <a:off x="387350" y="188913"/>
            <a:ext cx="8229600" cy="1052512"/>
          </a:xfrm>
        </p:spPr>
        <p:txBody>
          <a:bodyPr rtlCol="0" anchor="t">
            <a:normAutofit fontScale="90000"/>
          </a:bodyPr>
          <a:lstStyle/>
          <a:p>
            <a:pPr algn="l" fontAlgn="auto">
              <a:spcAft>
                <a:spcPts val="0"/>
              </a:spcAft>
              <a:defRPr/>
            </a:pPr>
            <a:r>
              <a:rPr lang="en-US" sz="3200" dirty="0">
                <a:solidFill>
                  <a:srgbClr val="FF0000"/>
                </a:solidFill>
              </a:rPr>
              <a:t>In each of the following cases, determine how much GDP and each of its components is affected (if at all).</a:t>
            </a:r>
            <a:br>
              <a:rPr lang="en-US" sz="3200" dirty="0">
                <a:solidFill>
                  <a:srgbClr val="FF0000"/>
                </a:solidFill>
              </a:rPr>
            </a:br>
            <a:endParaRPr lang="en-US" sz="3000" dirty="0">
              <a:solidFill>
                <a:srgbClr val="FF0000"/>
              </a:solidFill>
              <a:effectLst>
                <a:outerShdw blurRad="38100" dist="38100" dir="2700000" algn="tl">
                  <a:srgbClr val="C0C0C0"/>
                </a:outerShdw>
              </a:effectLst>
            </a:endParaRPr>
          </a:p>
        </p:txBody>
      </p:sp>
      <p:sp>
        <p:nvSpPr>
          <p:cNvPr id="40963" name="Rectangle 11"/>
          <p:cNvSpPr>
            <a:spLocks noGrp="1" noChangeArrowheads="1"/>
          </p:cNvSpPr>
          <p:nvPr>
            <p:ph idx="1"/>
          </p:nvPr>
        </p:nvSpPr>
        <p:spPr>
          <a:xfrm>
            <a:off x="304800" y="1676401"/>
            <a:ext cx="8521700" cy="4648200"/>
          </a:xfrm>
        </p:spPr>
        <p:txBody>
          <a:bodyPr/>
          <a:lstStyle/>
          <a:p>
            <a:pPr marL="568325" lvl="1" indent="-454025">
              <a:lnSpc>
                <a:spcPct val="105000"/>
              </a:lnSpc>
              <a:spcBef>
                <a:spcPct val="30000"/>
              </a:spcBef>
              <a:buClr>
                <a:srgbClr val="00AC56"/>
              </a:buClr>
              <a:buFontTx/>
              <a:buNone/>
            </a:pPr>
            <a:r>
              <a:rPr lang="en-US" sz="2500" b="1" dirty="0">
                <a:solidFill>
                  <a:srgbClr val="669900"/>
                </a:solidFill>
              </a:rPr>
              <a:t>A.</a:t>
            </a:r>
            <a:r>
              <a:rPr lang="en-US" sz="2500" dirty="0">
                <a:solidFill>
                  <a:srgbClr val="669900"/>
                </a:solidFill>
              </a:rPr>
              <a:t>	</a:t>
            </a:r>
            <a:r>
              <a:rPr lang="en-US" sz="2600" dirty="0"/>
              <a:t>Debbie spends $200 to buy her husband dinner </a:t>
            </a:r>
            <a:br>
              <a:rPr lang="en-US" sz="2600" dirty="0"/>
            </a:br>
            <a:r>
              <a:rPr lang="en-US" sz="2600" dirty="0"/>
              <a:t>at the finest restaurant in Boston.</a:t>
            </a:r>
          </a:p>
          <a:p>
            <a:pPr marL="568325" lvl="1" indent="-454025">
              <a:lnSpc>
                <a:spcPct val="105000"/>
              </a:lnSpc>
              <a:spcBef>
                <a:spcPct val="30000"/>
              </a:spcBef>
              <a:buClr>
                <a:srgbClr val="00AC56"/>
              </a:buClr>
              <a:buFontTx/>
              <a:buNone/>
            </a:pPr>
            <a:r>
              <a:rPr lang="en-US" sz="2500" b="1" dirty="0">
                <a:solidFill>
                  <a:srgbClr val="669900"/>
                </a:solidFill>
              </a:rPr>
              <a:t>B.</a:t>
            </a:r>
            <a:r>
              <a:rPr lang="en-US" sz="2500" dirty="0">
                <a:solidFill>
                  <a:srgbClr val="669900"/>
                </a:solidFill>
              </a:rPr>
              <a:t>	</a:t>
            </a:r>
            <a:r>
              <a:rPr lang="en-US" sz="2600" dirty="0"/>
              <a:t>Sarah spends $1800 on a new laptop to use in her publishing business.  The laptop was built in China.  </a:t>
            </a:r>
          </a:p>
          <a:p>
            <a:pPr marL="568325" lvl="1" indent="-454025">
              <a:lnSpc>
                <a:spcPct val="105000"/>
              </a:lnSpc>
              <a:spcBef>
                <a:spcPct val="30000"/>
              </a:spcBef>
              <a:buClr>
                <a:srgbClr val="00AC56"/>
              </a:buClr>
              <a:buFontTx/>
              <a:buNone/>
            </a:pPr>
            <a:r>
              <a:rPr lang="en-US" sz="2500" b="1" dirty="0">
                <a:solidFill>
                  <a:srgbClr val="669900"/>
                </a:solidFill>
              </a:rPr>
              <a:t>C.</a:t>
            </a:r>
            <a:r>
              <a:rPr lang="en-US" sz="2500" dirty="0">
                <a:solidFill>
                  <a:srgbClr val="669900"/>
                </a:solidFill>
              </a:rPr>
              <a:t>	</a:t>
            </a:r>
            <a:r>
              <a:rPr lang="en-US" sz="2600" dirty="0"/>
              <a:t>Jane spends $1200 on a computer to use in her editing business.  She got last year’s model on sale for a great price from a local manufacturer.  </a:t>
            </a:r>
          </a:p>
          <a:p>
            <a:pPr marL="568325" lvl="1" indent="-454025">
              <a:lnSpc>
                <a:spcPct val="105000"/>
              </a:lnSpc>
              <a:spcBef>
                <a:spcPct val="30000"/>
              </a:spcBef>
              <a:buClr>
                <a:srgbClr val="00AC56"/>
              </a:buClr>
              <a:buFontTx/>
              <a:buNone/>
            </a:pPr>
            <a:r>
              <a:rPr lang="en-US" sz="2500" b="1" dirty="0">
                <a:solidFill>
                  <a:srgbClr val="669900"/>
                </a:solidFill>
              </a:rPr>
              <a:t>D.</a:t>
            </a:r>
            <a:r>
              <a:rPr lang="en-US" sz="2500" dirty="0">
                <a:solidFill>
                  <a:srgbClr val="669900"/>
                </a:solidFill>
              </a:rPr>
              <a:t>	</a:t>
            </a:r>
            <a:r>
              <a:rPr lang="en-US" sz="2600" dirty="0"/>
              <a:t>General Motors builds $500 million worth of cars, </a:t>
            </a:r>
            <a:br>
              <a:rPr lang="en-US" sz="2600" dirty="0"/>
            </a:br>
            <a:r>
              <a:rPr lang="en-US" sz="2600" dirty="0"/>
              <a:t>but consumers only buy $470 million worth of them.</a:t>
            </a:r>
          </a:p>
        </p:txBody>
      </p:sp>
      <p:sp>
        <p:nvSpPr>
          <p:cNvPr id="40964" name="Rectangle 7"/>
          <p:cNvSpPr>
            <a:spLocks noChangeArrowheads="1"/>
          </p:cNvSpPr>
          <p:nvPr/>
        </p:nvSpPr>
        <p:spPr bwMode="auto">
          <a:xfrm>
            <a:off x="8432800" y="6367463"/>
            <a:ext cx="609600" cy="374650"/>
          </a:xfrm>
          <a:prstGeom prst="rect">
            <a:avLst/>
          </a:prstGeom>
          <a:noFill/>
          <a:ln w="9525">
            <a:noFill/>
            <a:miter lim="800000"/>
            <a:headEnd/>
            <a:tailEnd/>
          </a:ln>
        </p:spPr>
        <p:txBody>
          <a:bodyPr anchor="ctr"/>
          <a:lstStyle/>
          <a:p>
            <a:fld id="{B211B41C-11FF-464C-9A64-7C2D12E28C5D}" type="slidenum">
              <a:rPr lang="en-US" sz="1700">
                <a:solidFill>
                  <a:srgbClr val="777777"/>
                </a:solidFill>
              </a:rPr>
              <a:pPr/>
              <a:t>21</a:t>
            </a:fld>
            <a:endParaRPr lang="en-US" sz="1700">
              <a:solidFill>
                <a:srgbClr val="777777"/>
              </a:solidFill>
            </a:endParaRP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3" name="Rectangle 5"/>
          <p:cNvSpPr>
            <a:spLocks noGrp="1" noChangeArrowheads="1"/>
          </p:cNvSpPr>
          <p:nvPr>
            <p:ph type="title"/>
          </p:nvPr>
        </p:nvSpPr>
        <p:spPr>
          <a:xfrm>
            <a:off x="387350" y="449263"/>
            <a:ext cx="8229600" cy="792162"/>
          </a:xfrm>
        </p:spPr>
        <p:txBody>
          <a:bodyPr rtlCol="0" anchor="t">
            <a:normAutofit/>
          </a:bodyPr>
          <a:lstStyle/>
          <a:p>
            <a:pPr algn="l" fontAlgn="auto">
              <a:spcAft>
                <a:spcPts val="0"/>
              </a:spcAft>
              <a:defRPr/>
            </a:pPr>
            <a:r>
              <a:rPr lang="en-US" sz="3000" dirty="0">
                <a:solidFill>
                  <a:srgbClr val="996633"/>
                </a:solidFill>
                <a:effectLst>
                  <a:outerShdw blurRad="38100" dist="38100" dir="2700000" algn="tl">
                    <a:srgbClr val="C0C0C0"/>
                  </a:outerShdw>
                </a:effectLst>
              </a:rPr>
              <a:t>Answers</a:t>
            </a:r>
          </a:p>
        </p:txBody>
      </p:sp>
      <p:sp>
        <p:nvSpPr>
          <p:cNvPr id="263178" name="Rectangle 10"/>
          <p:cNvSpPr>
            <a:spLocks noGrp="1" noChangeArrowheads="1"/>
          </p:cNvSpPr>
          <p:nvPr>
            <p:ph idx="1"/>
          </p:nvPr>
        </p:nvSpPr>
        <p:spPr>
          <a:xfrm>
            <a:off x="531813" y="1379538"/>
            <a:ext cx="8288337" cy="4502150"/>
          </a:xfrm>
        </p:spPr>
        <p:txBody>
          <a:bodyPr/>
          <a:lstStyle/>
          <a:p>
            <a:pPr marL="457200" indent="-457200">
              <a:spcBef>
                <a:spcPct val="40000"/>
              </a:spcBef>
              <a:buClr>
                <a:srgbClr val="00AC56"/>
              </a:buClr>
              <a:buFontTx/>
              <a:buNone/>
            </a:pPr>
            <a:r>
              <a:rPr lang="en-US" sz="2600" b="1">
                <a:solidFill>
                  <a:srgbClr val="669900"/>
                </a:solidFill>
              </a:rPr>
              <a:t>A.</a:t>
            </a:r>
            <a:r>
              <a:rPr lang="en-US" sz="2600">
                <a:solidFill>
                  <a:srgbClr val="669900"/>
                </a:solidFill>
              </a:rPr>
              <a:t>	</a:t>
            </a:r>
            <a:r>
              <a:rPr lang="en-US" sz="2700"/>
              <a:t>Debbie spends $200 to buy her husband dinner </a:t>
            </a:r>
            <a:br>
              <a:rPr lang="en-US" sz="2700"/>
            </a:br>
            <a:r>
              <a:rPr lang="en-US" sz="2700"/>
              <a:t>at the finest restaurant in Boston.</a:t>
            </a:r>
          </a:p>
          <a:p>
            <a:pPr marL="457200" indent="-457200">
              <a:spcBef>
                <a:spcPct val="40000"/>
              </a:spcBef>
              <a:buClr>
                <a:srgbClr val="00AC56"/>
              </a:buClr>
              <a:buFontTx/>
              <a:buNone/>
            </a:pPr>
            <a:r>
              <a:rPr lang="en-US" sz="2700" i="1">
                <a:solidFill>
                  <a:srgbClr val="CC0000"/>
                </a:solidFill>
              </a:rPr>
              <a:t>	Consumption and GDP rise by $200.  </a:t>
            </a:r>
          </a:p>
          <a:p>
            <a:pPr marL="457200" indent="-457200">
              <a:spcBef>
                <a:spcPct val="80000"/>
              </a:spcBef>
              <a:buClr>
                <a:srgbClr val="00AC56"/>
              </a:buClr>
              <a:buFontTx/>
              <a:buNone/>
            </a:pPr>
            <a:r>
              <a:rPr lang="en-US" sz="2600" b="1">
                <a:solidFill>
                  <a:srgbClr val="669900"/>
                </a:solidFill>
              </a:rPr>
              <a:t>B.</a:t>
            </a:r>
            <a:r>
              <a:rPr lang="en-US" sz="2600">
                <a:solidFill>
                  <a:srgbClr val="669900"/>
                </a:solidFill>
              </a:rPr>
              <a:t>	</a:t>
            </a:r>
            <a:r>
              <a:rPr lang="en-US" sz="2700"/>
              <a:t>Sarah spends $1800 on a new laptop to use in her publishing business.  The laptop was built in China.  </a:t>
            </a:r>
          </a:p>
          <a:p>
            <a:pPr marL="457200" indent="-457200">
              <a:spcBef>
                <a:spcPct val="40000"/>
              </a:spcBef>
              <a:buClr>
                <a:srgbClr val="00AC56"/>
              </a:buClr>
              <a:buFontTx/>
              <a:buNone/>
            </a:pPr>
            <a:r>
              <a:rPr lang="en-US" sz="2700" i="1">
                <a:solidFill>
                  <a:srgbClr val="CC0000"/>
                </a:solidFill>
              </a:rPr>
              <a:t>	Investment rises by $1800, net exports fall </a:t>
            </a:r>
            <a:br>
              <a:rPr lang="en-US" sz="2700" i="1">
                <a:solidFill>
                  <a:srgbClr val="CC0000"/>
                </a:solidFill>
              </a:rPr>
            </a:br>
            <a:r>
              <a:rPr lang="en-US" sz="2700" i="1">
                <a:solidFill>
                  <a:srgbClr val="CC0000"/>
                </a:solidFill>
              </a:rPr>
              <a:t>by $1800, GDP is unchanged.</a:t>
            </a:r>
          </a:p>
        </p:txBody>
      </p:sp>
      <p:sp>
        <p:nvSpPr>
          <p:cNvPr id="41988" name="Rectangle 7"/>
          <p:cNvSpPr>
            <a:spLocks noChangeArrowheads="1"/>
          </p:cNvSpPr>
          <p:nvPr/>
        </p:nvSpPr>
        <p:spPr bwMode="auto">
          <a:xfrm>
            <a:off x="8432800" y="6367463"/>
            <a:ext cx="609600" cy="374650"/>
          </a:xfrm>
          <a:prstGeom prst="rect">
            <a:avLst/>
          </a:prstGeom>
          <a:noFill/>
          <a:ln w="9525">
            <a:noFill/>
            <a:miter lim="800000"/>
            <a:headEnd/>
            <a:tailEnd/>
          </a:ln>
        </p:spPr>
        <p:txBody>
          <a:bodyPr anchor="ctr"/>
          <a:lstStyle/>
          <a:p>
            <a:fld id="{D7A34136-2108-45CB-9BA9-F879CCC73917}" type="slidenum">
              <a:rPr lang="en-US" sz="1700">
                <a:solidFill>
                  <a:srgbClr val="777777"/>
                </a:solidFill>
              </a:rPr>
              <a:pPr/>
              <a:t>22</a:t>
            </a:fld>
            <a:endParaRPr lang="en-US" sz="1700">
              <a:solidFill>
                <a:srgbClr val="777777"/>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3178">
                                            <p:txEl>
                                              <p:pRg st="1" end="1"/>
                                            </p:txEl>
                                          </p:spTgt>
                                        </p:tgtEl>
                                        <p:attrNameLst>
                                          <p:attrName>style.visibility</p:attrName>
                                        </p:attrNameLst>
                                      </p:cBhvr>
                                      <p:to>
                                        <p:strVal val="visible"/>
                                      </p:to>
                                    </p:set>
                                    <p:animEffect transition="in" filter="wipe(left)">
                                      <p:cBhvr>
                                        <p:cTn id="7" dur="500"/>
                                        <p:tgtEl>
                                          <p:spTgt spid="263178">
                                            <p:txEl>
                                              <p:pRg st="1" end="1"/>
                                            </p:txEl>
                                          </p:spTgt>
                                        </p:tgtEl>
                                      </p:cBhvr>
                                    </p:animEffect>
                                  </p:childTnLst>
                                  <p:subTnLst>
                                    <p:animClr clrSpc="rgb" dir="cw">
                                      <p:cBhvr override="childStyle">
                                        <p:cTn dur="1" fill="hold" display="0" masterRel="nextClick" afterEffect="1"/>
                                        <p:tgtEl>
                                          <p:spTgt spid="263178">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3178">
                                            <p:txEl>
                                              <p:pRg st="2" end="2"/>
                                            </p:txEl>
                                          </p:spTgt>
                                        </p:tgtEl>
                                        <p:attrNameLst>
                                          <p:attrName>style.visibility</p:attrName>
                                        </p:attrNameLst>
                                      </p:cBhvr>
                                      <p:to>
                                        <p:strVal val="visible"/>
                                      </p:to>
                                    </p:set>
                                    <p:animEffect transition="in" filter="wipe(left)">
                                      <p:cBhvr>
                                        <p:cTn id="12" dur="500"/>
                                        <p:tgtEl>
                                          <p:spTgt spid="26317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3178">
                                            <p:txEl>
                                              <p:pRg st="3" end="3"/>
                                            </p:txEl>
                                          </p:spTgt>
                                        </p:tgtEl>
                                        <p:attrNameLst>
                                          <p:attrName>style.visibility</p:attrName>
                                        </p:attrNameLst>
                                      </p:cBhvr>
                                      <p:to>
                                        <p:strVal val="visible"/>
                                      </p:to>
                                    </p:set>
                                    <p:animEffect transition="in" filter="wipe(left)">
                                      <p:cBhvr>
                                        <p:cTn id="17" dur="500"/>
                                        <p:tgtEl>
                                          <p:spTgt spid="2631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8" grpId="0" build="p" bldLvl="5"/>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7" name="Rectangle 5"/>
          <p:cNvSpPr>
            <a:spLocks noGrp="1" noChangeArrowheads="1"/>
          </p:cNvSpPr>
          <p:nvPr>
            <p:ph type="title"/>
          </p:nvPr>
        </p:nvSpPr>
        <p:spPr>
          <a:xfrm>
            <a:off x="387350" y="330200"/>
            <a:ext cx="8229600" cy="911225"/>
          </a:xfrm>
        </p:spPr>
        <p:txBody>
          <a:bodyPr rtlCol="0" anchor="t">
            <a:normAutofit/>
          </a:bodyPr>
          <a:lstStyle/>
          <a:p>
            <a:pPr algn="l" eaLnBrk="1" fontAlgn="auto" hangingPunct="1">
              <a:spcAft>
                <a:spcPts val="0"/>
              </a:spcAft>
              <a:defRPr/>
            </a:pPr>
            <a:r>
              <a:rPr lang="en-US" sz="3000" dirty="0">
                <a:solidFill>
                  <a:srgbClr val="996633"/>
                </a:solidFill>
                <a:effectLst>
                  <a:outerShdw blurRad="38100" dist="38100" dir="2700000" algn="tl">
                    <a:srgbClr val="C0C0C0"/>
                  </a:outerShdw>
                </a:effectLst>
              </a:rPr>
              <a:t>Answers</a:t>
            </a:r>
          </a:p>
        </p:txBody>
      </p:sp>
      <p:sp>
        <p:nvSpPr>
          <p:cNvPr id="264202" name="Rectangle 10"/>
          <p:cNvSpPr>
            <a:spLocks noGrp="1" noChangeArrowheads="1"/>
          </p:cNvSpPr>
          <p:nvPr>
            <p:ph idx="1"/>
          </p:nvPr>
        </p:nvSpPr>
        <p:spPr>
          <a:xfrm>
            <a:off x="487363" y="1306513"/>
            <a:ext cx="8288337" cy="5443537"/>
          </a:xfrm>
        </p:spPr>
        <p:txBody>
          <a:bodyPr/>
          <a:lstStyle/>
          <a:p>
            <a:pPr marL="457200" indent="-457200" eaLnBrk="1" hangingPunct="1">
              <a:spcBef>
                <a:spcPct val="40000"/>
              </a:spcBef>
              <a:buClr>
                <a:srgbClr val="00AC56"/>
              </a:buClr>
              <a:buFontTx/>
              <a:buNone/>
            </a:pPr>
            <a:r>
              <a:rPr lang="en-US" sz="2600" b="1" dirty="0">
                <a:solidFill>
                  <a:srgbClr val="669900"/>
                </a:solidFill>
              </a:rPr>
              <a:t>C.</a:t>
            </a:r>
            <a:r>
              <a:rPr lang="en-US" sz="2600" dirty="0">
                <a:solidFill>
                  <a:srgbClr val="669900"/>
                </a:solidFill>
              </a:rPr>
              <a:t>	</a:t>
            </a:r>
            <a:r>
              <a:rPr lang="en-US" sz="2700" dirty="0"/>
              <a:t>Jane spends $1200 on a computer to use in her editing business.  She got last year’s model on sale for a great price from a local manufacturer. </a:t>
            </a:r>
          </a:p>
          <a:p>
            <a:pPr marL="457200" indent="-457200" eaLnBrk="1" hangingPunct="1">
              <a:spcBef>
                <a:spcPct val="30000"/>
              </a:spcBef>
              <a:buClr>
                <a:srgbClr val="00AC56"/>
              </a:buClr>
              <a:buFontTx/>
              <a:buNone/>
            </a:pPr>
            <a:r>
              <a:rPr lang="en-US" sz="2700" i="1" dirty="0">
                <a:solidFill>
                  <a:srgbClr val="CC0000"/>
                </a:solidFill>
              </a:rPr>
              <a:t>	Current GDP and investment do not change, because the computer was built last year.</a:t>
            </a:r>
          </a:p>
          <a:p>
            <a:pPr marL="457200" indent="-457200" eaLnBrk="1" hangingPunct="1">
              <a:spcBef>
                <a:spcPct val="75000"/>
              </a:spcBef>
              <a:buClr>
                <a:srgbClr val="00AC56"/>
              </a:buClr>
              <a:buFontTx/>
              <a:buNone/>
            </a:pPr>
            <a:r>
              <a:rPr lang="en-US" sz="2600" b="1" dirty="0">
                <a:solidFill>
                  <a:srgbClr val="669900"/>
                </a:solidFill>
              </a:rPr>
              <a:t>D.</a:t>
            </a:r>
            <a:r>
              <a:rPr lang="en-US" sz="2600" dirty="0">
                <a:solidFill>
                  <a:srgbClr val="669900"/>
                </a:solidFill>
              </a:rPr>
              <a:t>	</a:t>
            </a:r>
            <a:r>
              <a:rPr lang="en-US" sz="2700" dirty="0"/>
              <a:t>General Motors builds $500 million worth of cars, but consumers only buy $470 million of them.</a:t>
            </a:r>
          </a:p>
          <a:p>
            <a:pPr marL="457200" indent="-457200" eaLnBrk="1" hangingPunct="1">
              <a:spcBef>
                <a:spcPct val="30000"/>
              </a:spcBef>
              <a:buClr>
                <a:srgbClr val="00AC56"/>
              </a:buClr>
              <a:buFontTx/>
              <a:buNone/>
            </a:pPr>
            <a:r>
              <a:rPr lang="en-US" sz="2700" i="1" dirty="0">
                <a:solidFill>
                  <a:srgbClr val="CC0000"/>
                </a:solidFill>
              </a:rPr>
              <a:t>	Consumption rises by $470 million, </a:t>
            </a:r>
            <a:br>
              <a:rPr lang="en-US" sz="2700" i="1" dirty="0">
                <a:solidFill>
                  <a:srgbClr val="CC0000"/>
                </a:solidFill>
              </a:rPr>
            </a:br>
            <a:r>
              <a:rPr lang="en-US" sz="2700" i="1" dirty="0">
                <a:solidFill>
                  <a:srgbClr val="CC0000"/>
                </a:solidFill>
              </a:rPr>
              <a:t>inventory investment rises by $30 million, </a:t>
            </a:r>
            <a:br>
              <a:rPr lang="en-US" sz="2700" i="1" dirty="0">
                <a:solidFill>
                  <a:srgbClr val="CC0000"/>
                </a:solidFill>
              </a:rPr>
            </a:br>
            <a:r>
              <a:rPr lang="en-US" sz="2700" i="1" dirty="0">
                <a:solidFill>
                  <a:srgbClr val="CC0000"/>
                </a:solidFill>
              </a:rPr>
              <a:t>and GDP rises by $500 million. </a:t>
            </a:r>
          </a:p>
        </p:txBody>
      </p:sp>
      <p:sp>
        <p:nvSpPr>
          <p:cNvPr id="43012" name="Rectangle 7"/>
          <p:cNvSpPr>
            <a:spLocks noChangeArrowheads="1"/>
          </p:cNvSpPr>
          <p:nvPr/>
        </p:nvSpPr>
        <p:spPr bwMode="auto">
          <a:xfrm>
            <a:off x="8432800" y="6367463"/>
            <a:ext cx="609600" cy="374650"/>
          </a:xfrm>
          <a:prstGeom prst="rect">
            <a:avLst/>
          </a:prstGeom>
          <a:noFill/>
          <a:ln w="9525">
            <a:noFill/>
            <a:miter lim="800000"/>
            <a:headEnd/>
            <a:tailEnd/>
          </a:ln>
        </p:spPr>
        <p:txBody>
          <a:bodyPr anchor="ctr"/>
          <a:lstStyle/>
          <a:p>
            <a:fld id="{A2CD6C25-B0D9-485B-BF3D-9C4C3A342F2A}" type="slidenum">
              <a:rPr lang="en-US" sz="1700">
                <a:solidFill>
                  <a:srgbClr val="777777"/>
                </a:solidFill>
              </a:rPr>
              <a:pPr/>
              <a:t>23</a:t>
            </a:fld>
            <a:endParaRPr lang="en-US" sz="1700">
              <a:solidFill>
                <a:srgbClr val="777777"/>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202">
                                            <p:txEl>
                                              <p:pRg st="1" end="1"/>
                                            </p:txEl>
                                          </p:spTgt>
                                        </p:tgtEl>
                                        <p:attrNameLst>
                                          <p:attrName>style.visibility</p:attrName>
                                        </p:attrNameLst>
                                      </p:cBhvr>
                                      <p:to>
                                        <p:strVal val="visible"/>
                                      </p:to>
                                    </p:set>
                                    <p:animEffect transition="in" filter="wipe(left)">
                                      <p:cBhvr>
                                        <p:cTn id="7" dur="500"/>
                                        <p:tgtEl>
                                          <p:spTgt spid="264202">
                                            <p:txEl>
                                              <p:pRg st="1" end="1"/>
                                            </p:txEl>
                                          </p:spTgt>
                                        </p:tgtEl>
                                      </p:cBhvr>
                                    </p:animEffect>
                                  </p:childTnLst>
                                  <p:subTnLst>
                                    <p:animClr clrSpc="rgb" dir="cw">
                                      <p:cBhvr override="childStyle">
                                        <p:cTn dur="1" fill="hold" display="0" masterRel="nextClick" afterEffect="1"/>
                                        <p:tgtEl>
                                          <p:spTgt spid="264202">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202">
                                            <p:txEl>
                                              <p:pRg st="2" end="2"/>
                                            </p:txEl>
                                          </p:spTgt>
                                        </p:tgtEl>
                                        <p:attrNameLst>
                                          <p:attrName>style.visibility</p:attrName>
                                        </p:attrNameLst>
                                      </p:cBhvr>
                                      <p:to>
                                        <p:strVal val="visible"/>
                                      </p:to>
                                    </p:set>
                                    <p:animEffect transition="in" filter="wipe(left)">
                                      <p:cBhvr>
                                        <p:cTn id="12" dur="500"/>
                                        <p:tgtEl>
                                          <p:spTgt spid="2642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4202">
                                            <p:txEl>
                                              <p:pRg st="3" end="3"/>
                                            </p:txEl>
                                          </p:spTgt>
                                        </p:tgtEl>
                                        <p:attrNameLst>
                                          <p:attrName>style.visibility</p:attrName>
                                        </p:attrNameLst>
                                      </p:cBhvr>
                                      <p:to>
                                        <p:strVal val="visible"/>
                                      </p:to>
                                    </p:set>
                                    <p:animEffect transition="in" filter="wipe(left)">
                                      <p:cBhvr>
                                        <p:cTn id="17" dur="500"/>
                                        <p:tgtEl>
                                          <p:spTgt spid="2642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2" grpId="0" build="p" bldLvl="5"/>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5425" y="274638"/>
            <a:ext cx="8721725" cy="858837"/>
          </a:xfrm>
        </p:spPr>
        <p:txBody>
          <a:bodyPr/>
          <a:lstStyle/>
          <a:p>
            <a:r>
              <a:rPr lang="en-US" dirty="0"/>
              <a:t>     Real versus Nominal GDP</a:t>
            </a:r>
          </a:p>
        </p:txBody>
      </p:sp>
      <p:sp>
        <p:nvSpPr>
          <p:cNvPr id="10243" name="Rectangle 3"/>
          <p:cNvSpPr>
            <a:spLocks noGrp="1" noChangeArrowheads="1"/>
          </p:cNvSpPr>
          <p:nvPr>
            <p:ph sz="quarter" idx="1"/>
          </p:nvPr>
        </p:nvSpPr>
        <p:spPr>
          <a:xfrm>
            <a:off x="390525" y="1235075"/>
            <a:ext cx="8343900" cy="4799013"/>
          </a:xfrm>
        </p:spPr>
        <p:txBody>
          <a:bodyPr/>
          <a:lstStyle/>
          <a:p>
            <a:pPr>
              <a:spcBef>
                <a:spcPct val="50000"/>
              </a:spcBef>
            </a:pPr>
            <a:r>
              <a:rPr lang="en-US" dirty="0"/>
              <a:t>Price changes can distort economic variables like GDP, so we have two versions of GDP:  </a:t>
            </a:r>
            <a:br>
              <a:rPr lang="en-US" dirty="0"/>
            </a:br>
            <a:r>
              <a:rPr lang="en-US" dirty="0"/>
              <a:t>One is corrected for price changes, the other is not.  </a:t>
            </a:r>
          </a:p>
          <a:p>
            <a:pPr>
              <a:spcBef>
                <a:spcPct val="50000"/>
              </a:spcBef>
            </a:pPr>
            <a:r>
              <a:rPr lang="en-US" b="1" dirty="0">
                <a:solidFill>
                  <a:srgbClr val="CC0000"/>
                </a:solidFill>
              </a:rPr>
              <a:t>Nominal GDP</a:t>
            </a:r>
            <a:r>
              <a:rPr lang="en-US" dirty="0">
                <a:solidFill>
                  <a:srgbClr val="CC0000"/>
                </a:solidFill>
              </a:rPr>
              <a:t> </a:t>
            </a:r>
            <a:r>
              <a:rPr lang="en-US" dirty="0"/>
              <a:t>values output using current prices.  It is not corrected for price changes.  </a:t>
            </a:r>
          </a:p>
          <a:p>
            <a:pPr>
              <a:spcBef>
                <a:spcPct val="50000"/>
              </a:spcBef>
            </a:pPr>
            <a:r>
              <a:rPr lang="en-US" b="1" dirty="0">
                <a:solidFill>
                  <a:srgbClr val="CC0000"/>
                </a:solidFill>
              </a:rPr>
              <a:t>Real GDP</a:t>
            </a:r>
            <a:r>
              <a:rPr lang="en-US" dirty="0">
                <a:solidFill>
                  <a:srgbClr val="CC0000"/>
                </a:solidFill>
              </a:rPr>
              <a:t> </a:t>
            </a:r>
            <a:r>
              <a:rPr lang="en-US" dirty="0"/>
              <a:t>values output using the prices of </a:t>
            </a:r>
            <a:br>
              <a:rPr lang="en-US" dirty="0"/>
            </a:br>
            <a:r>
              <a:rPr lang="en-US" dirty="0"/>
              <a:t>a </a:t>
            </a:r>
            <a:r>
              <a:rPr lang="en-US" b="1" i="1" dirty="0">
                <a:solidFill>
                  <a:srgbClr val="800080"/>
                </a:solidFill>
              </a:rPr>
              <a:t>base year</a:t>
            </a:r>
            <a:r>
              <a:rPr lang="en-US" dirty="0"/>
              <a:t>.  Real GDP is corrected for price changes.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00050" y="246063"/>
            <a:ext cx="6748463" cy="568325"/>
          </a:xfrm>
        </p:spPr>
        <p:txBody>
          <a:bodyPr>
            <a:normAutofit fontScale="90000"/>
          </a:bodyPr>
          <a:lstStyle/>
          <a:p>
            <a:pPr algn="l"/>
            <a:r>
              <a:rPr lang="en-US" sz="3000"/>
              <a:t>EXAMPLE:</a:t>
            </a:r>
          </a:p>
        </p:txBody>
      </p:sp>
      <p:sp>
        <p:nvSpPr>
          <p:cNvPr id="111619" name="Rectangle 3"/>
          <p:cNvSpPr>
            <a:spLocks noGrp="1" noChangeArrowheads="1"/>
          </p:cNvSpPr>
          <p:nvPr>
            <p:ph sz="quarter" idx="1"/>
          </p:nvPr>
        </p:nvSpPr>
        <p:spPr>
          <a:xfrm>
            <a:off x="400050" y="3722688"/>
            <a:ext cx="7024688" cy="2563812"/>
          </a:xfrm>
        </p:spPr>
        <p:txBody>
          <a:bodyPr/>
          <a:lstStyle/>
          <a:p>
            <a:pPr marL="0" indent="0">
              <a:spcBef>
                <a:spcPct val="60000"/>
              </a:spcBef>
              <a:buFont typeface="Wingdings" pitchFamily="2" charset="2"/>
              <a:buNone/>
              <a:tabLst>
                <a:tab pos="1146175" algn="l"/>
                <a:tab pos="5195888" algn="l"/>
              </a:tabLst>
            </a:pPr>
            <a:r>
              <a:rPr lang="en-US" sz="2600"/>
              <a:t>Compute nominal GDP in each year:</a:t>
            </a:r>
          </a:p>
          <a:p>
            <a:pPr marL="0" indent="0">
              <a:spcBef>
                <a:spcPct val="60000"/>
              </a:spcBef>
              <a:buFont typeface="Wingdings" pitchFamily="2" charset="2"/>
              <a:buNone/>
              <a:tabLst>
                <a:tab pos="1146175" algn="l"/>
                <a:tab pos="5195888" algn="l"/>
              </a:tabLst>
            </a:pPr>
            <a:r>
              <a:rPr lang="en-US" sz="2600"/>
              <a:t>2002:	$10 x 400  +    $2 x 1000  	=   $6,000</a:t>
            </a:r>
          </a:p>
          <a:p>
            <a:pPr marL="0" indent="0">
              <a:spcBef>
                <a:spcPct val="60000"/>
              </a:spcBef>
              <a:buFont typeface="Wingdings" pitchFamily="2" charset="2"/>
              <a:buNone/>
              <a:tabLst>
                <a:tab pos="1146175" algn="l"/>
                <a:tab pos="5195888" algn="l"/>
              </a:tabLst>
            </a:pPr>
            <a:r>
              <a:rPr lang="en-US" sz="2600"/>
              <a:t>2003:	$11 x 500  + $2.50 x 1100 	=   $8,250</a:t>
            </a:r>
          </a:p>
          <a:p>
            <a:pPr marL="0" indent="0">
              <a:spcBef>
                <a:spcPct val="60000"/>
              </a:spcBef>
              <a:buFont typeface="Wingdings" pitchFamily="2" charset="2"/>
              <a:buNone/>
              <a:tabLst>
                <a:tab pos="1146175" algn="l"/>
                <a:tab pos="5195888" algn="l"/>
              </a:tabLst>
            </a:pPr>
            <a:r>
              <a:rPr lang="en-US" sz="2600"/>
              <a:t>2004:	$12 x 600  +    $3 x 1200 	=  $10,800</a:t>
            </a:r>
          </a:p>
        </p:txBody>
      </p:sp>
      <p:graphicFrame>
        <p:nvGraphicFramePr>
          <p:cNvPr id="111620" name="Group 4"/>
          <p:cNvGraphicFramePr>
            <a:graphicFrameLocks noGrp="1"/>
          </p:cNvGraphicFramePr>
          <p:nvPr/>
        </p:nvGraphicFramePr>
        <p:xfrm>
          <a:off x="752475" y="996950"/>
          <a:ext cx="7691438" cy="2395538"/>
        </p:xfrm>
        <a:graphic>
          <a:graphicData uri="http://schemas.openxmlformats.org/drawingml/2006/table">
            <a:tbl>
              <a:tblPr/>
              <a:tblGrid>
                <a:gridCol w="1538288">
                  <a:extLst>
                    <a:ext uri="{9D8B030D-6E8A-4147-A177-3AD203B41FA5}">
                      <a16:colId xmlns:a16="http://schemas.microsoft.com/office/drawing/2014/main" val="20000"/>
                    </a:ext>
                  </a:extLst>
                </a:gridCol>
                <a:gridCol w="1538287">
                  <a:extLst>
                    <a:ext uri="{9D8B030D-6E8A-4147-A177-3AD203B41FA5}">
                      <a16:colId xmlns:a16="http://schemas.microsoft.com/office/drawing/2014/main" val="20001"/>
                    </a:ext>
                  </a:extLst>
                </a:gridCol>
                <a:gridCol w="1538288">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8288">
                  <a:extLst>
                    <a:ext uri="{9D8B030D-6E8A-4147-A177-3AD203B41FA5}">
                      <a16:colId xmlns:a16="http://schemas.microsoft.com/office/drawing/2014/main" val="20004"/>
                    </a:ext>
                  </a:extLst>
                </a:gridCol>
              </a:tblGrid>
              <a:tr h="45402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Pizza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tr-TR"/>
                    </a:p>
                  </a:txBody>
                  <a:tcPr/>
                </a:tc>
                <a:tc gridSpan="2">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Latte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tr-TR"/>
                    </a:p>
                  </a:txBody>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year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Q</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400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1000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1100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484188">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600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$3.00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1200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grpSp>
        <p:nvGrpSpPr>
          <p:cNvPr id="2" name="Group 40"/>
          <p:cNvGrpSpPr>
            <a:grpSpLocks/>
          </p:cNvGrpSpPr>
          <p:nvPr/>
        </p:nvGrpSpPr>
        <p:grpSpPr bwMode="auto">
          <a:xfrm>
            <a:off x="7261225" y="4600575"/>
            <a:ext cx="1355725" cy="685800"/>
            <a:chOff x="4574" y="2877"/>
            <a:chExt cx="854" cy="426"/>
          </a:xfrm>
        </p:grpSpPr>
        <p:sp>
          <p:nvSpPr>
            <p:cNvPr id="11309" name="Text Box 41"/>
            <p:cNvSpPr txBox="1">
              <a:spLocks noChangeArrowheads="1"/>
            </p:cNvSpPr>
            <p:nvPr/>
          </p:nvSpPr>
          <p:spPr bwMode="auto">
            <a:xfrm>
              <a:off x="4756" y="2918"/>
              <a:ext cx="672" cy="304"/>
            </a:xfrm>
            <a:prstGeom prst="rect">
              <a:avLst/>
            </a:prstGeom>
            <a:solidFill>
              <a:srgbClr val="CCFFCC"/>
            </a:solidFill>
            <a:ln w="9525">
              <a:noFill/>
              <a:miter lim="800000"/>
              <a:headEnd/>
              <a:tailEnd/>
            </a:ln>
          </p:spPr>
          <p:txBody>
            <a:bodyPr lIns="45720" rIns="45720">
              <a:spAutoFit/>
            </a:bodyPr>
            <a:lstStyle/>
            <a:p>
              <a:pPr>
                <a:spcBef>
                  <a:spcPct val="50000"/>
                </a:spcBef>
              </a:pPr>
              <a:r>
                <a:rPr lang="en-US" sz="2600">
                  <a:latin typeface="Calibri" pitchFamily="34" charset="0"/>
                </a:rPr>
                <a:t>37.5%</a:t>
              </a:r>
            </a:p>
          </p:txBody>
        </p:sp>
        <p:sp>
          <p:nvSpPr>
            <p:cNvPr id="11310" name="AutoShape 42"/>
            <p:cNvSpPr>
              <a:spLocks/>
            </p:cNvSpPr>
            <p:nvPr/>
          </p:nvSpPr>
          <p:spPr bwMode="auto">
            <a:xfrm>
              <a:off x="4574" y="2877"/>
              <a:ext cx="156" cy="426"/>
            </a:xfrm>
            <a:prstGeom prst="rightBrace">
              <a:avLst>
                <a:gd name="adj1" fmla="val 22756"/>
                <a:gd name="adj2" fmla="val 50000"/>
              </a:avLst>
            </a:prstGeom>
            <a:noFill/>
            <a:ln w="19050">
              <a:solidFill>
                <a:srgbClr val="3333CC"/>
              </a:solidFill>
              <a:round/>
              <a:headEnd/>
              <a:tailEnd/>
            </a:ln>
          </p:spPr>
          <p:txBody>
            <a:bodyPr wrap="none" anchor="ctr"/>
            <a:lstStyle/>
            <a:p>
              <a:endParaRPr lang="tr-TR">
                <a:latin typeface="Calibri" pitchFamily="34" charset="0"/>
              </a:endParaRPr>
            </a:p>
          </p:txBody>
        </p:sp>
      </p:grpSp>
      <p:sp>
        <p:nvSpPr>
          <p:cNvPr id="111659" name="Text Box 43"/>
          <p:cNvSpPr txBox="1">
            <a:spLocks noChangeArrowheads="1"/>
          </p:cNvSpPr>
          <p:nvPr/>
        </p:nvSpPr>
        <p:spPr bwMode="auto">
          <a:xfrm>
            <a:off x="7239000" y="3906838"/>
            <a:ext cx="1562100" cy="484187"/>
          </a:xfrm>
          <a:prstGeom prst="rect">
            <a:avLst/>
          </a:prstGeom>
          <a:noFill/>
          <a:ln w="9525">
            <a:noFill/>
            <a:miter lim="800000"/>
            <a:headEnd/>
            <a:tailEnd/>
          </a:ln>
        </p:spPr>
        <p:txBody>
          <a:bodyPr/>
          <a:lstStyle/>
          <a:p>
            <a:r>
              <a:rPr lang="en-US" sz="2600" i="1" u="sng">
                <a:latin typeface="Calibri" pitchFamily="34" charset="0"/>
              </a:rPr>
              <a:t>Increase</a:t>
            </a:r>
            <a:r>
              <a:rPr lang="en-US" sz="2600" b="1" i="1" u="sng">
                <a:latin typeface="Calibri" pitchFamily="34" charset="0"/>
              </a:rPr>
              <a:t>:</a:t>
            </a:r>
          </a:p>
        </p:txBody>
      </p:sp>
      <p:grpSp>
        <p:nvGrpSpPr>
          <p:cNvPr id="3" name="Group 44"/>
          <p:cNvGrpSpPr>
            <a:grpSpLocks/>
          </p:cNvGrpSpPr>
          <p:nvPr/>
        </p:nvGrpSpPr>
        <p:grpSpPr bwMode="auto">
          <a:xfrm>
            <a:off x="7269163" y="5280025"/>
            <a:ext cx="1336675" cy="704850"/>
            <a:chOff x="4579" y="3302"/>
            <a:chExt cx="842" cy="432"/>
          </a:xfrm>
        </p:grpSpPr>
        <p:sp>
          <p:nvSpPr>
            <p:cNvPr id="11307" name="Text Box 45"/>
            <p:cNvSpPr txBox="1">
              <a:spLocks noChangeArrowheads="1"/>
            </p:cNvSpPr>
            <p:nvPr/>
          </p:nvSpPr>
          <p:spPr bwMode="auto">
            <a:xfrm>
              <a:off x="4766" y="3367"/>
              <a:ext cx="655" cy="300"/>
            </a:xfrm>
            <a:prstGeom prst="rect">
              <a:avLst/>
            </a:prstGeom>
            <a:solidFill>
              <a:srgbClr val="CCFFCC"/>
            </a:solidFill>
            <a:ln w="9525">
              <a:noFill/>
              <a:miter lim="800000"/>
              <a:headEnd/>
              <a:tailEnd/>
            </a:ln>
          </p:spPr>
          <p:txBody>
            <a:bodyPr lIns="45720" rIns="45720">
              <a:spAutoFit/>
            </a:bodyPr>
            <a:lstStyle/>
            <a:p>
              <a:pPr>
                <a:spcBef>
                  <a:spcPct val="50000"/>
                </a:spcBef>
              </a:pPr>
              <a:r>
                <a:rPr lang="en-US" sz="2600">
                  <a:latin typeface="Calibri" pitchFamily="34" charset="0"/>
                </a:rPr>
                <a:t>30.9%</a:t>
              </a:r>
            </a:p>
          </p:txBody>
        </p:sp>
        <p:sp>
          <p:nvSpPr>
            <p:cNvPr id="11308" name="AutoShape 46"/>
            <p:cNvSpPr>
              <a:spLocks/>
            </p:cNvSpPr>
            <p:nvPr/>
          </p:nvSpPr>
          <p:spPr bwMode="auto">
            <a:xfrm>
              <a:off x="4579" y="3302"/>
              <a:ext cx="156" cy="432"/>
            </a:xfrm>
            <a:prstGeom prst="rightBrace">
              <a:avLst>
                <a:gd name="adj1" fmla="val 23077"/>
                <a:gd name="adj2" fmla="val 50000"/>
              </a:avLst>
            </a:prstGeom>
            <a:noFill/>
            <a:ln w="19050">
              <a:solidFill>
                <a:srgbClr val="3333CC"/>
              </a:solidFill>
              <a:round/>
              <a:headEnd/>
              <a:tailEnd/>
            </a:ln>
          </p:spPr>
          <p:txBody>
            <a:bodyPr wrap="none" anchor="ctr"/>
            <a:lstStyle/>
            <a:p>
              <a:endParaRPr lang="tr-TR">
                <a:latin typeface="Calibri"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dissolve">
                                      <p:cBhvr>
                                        <p:cTn id="7" dur="500"/>
                                        <p:tgtEl>
                                          <p:spTgt spid="1116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wipe(left)">
                                      <p:cBhvr>
                                        <p:cTn id="12" dur="500"/>
                                        <p:tgtEl>
                                          <p:spTgt spid="1116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19">
                                            <p:txEl>
                                              <p:pRg st="1" end="1"/>
                                            </p:txEl>
                                          </p:spTgt>
                                        </p:tgtEl>
                                        <p:attrNameLst>
                                          <p:attrName>style.visibility</p:attrName>
                                        </p:attrNameLst>
                                      </p:cBhvr>
                                      <p:to>
                                        <p:strVal val="visible"/>
                                      </p:to>
                                    </p:set>
                                    <p:animEffect transition="in" filter="wipe(left)">
                                      <p:cBhvr>
                                        <p:cTn id="17" dur="500"/>
                                        <p:tgtEl>
                                          <p:spTgt spid="1116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19">
                                            <p:txEl>
                                              <p:pRg st="2" end="2"/>
                                            </p:txEl>
                                          </p:spTgt>
                                        </p:tgtEl>
                                        <p:attrNameLst>
                                          <p:attrName>style.visibility</p:attrName>
                                        </p:attrNameLst>
                                      </p:cBhvr>
                                      <p:to>
                                        <p:strVal val="visible"/>
                                      </p:to>
                                    </p:set>
                                    <p:animEffect transition="in" filter="wipe(left)">
                                      <p:cBhvr>
                                        <p:cTn id="22" dur="500"/>
                                        <p:tgtEl>
                                          <p:spTgt spid="1116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619">
                                            <p:txEl>
                                              <p:pRg st="3" end="3"/>
                                            </p:txEl>
                                          </p:spTgt>
                                        </p:tgtEl>
                                        <p:attrNameLst>
                                          <p:attrName>style.visibility</p:attrName>
                                        </p:attrNameLst>
                                      </p:cBhvr>
                                      <p:to>
                                        <p:strVal val="visible"/>
                                      </p:to>
                                    </p:set>
                                    <p:animEffect transition="in" filter="wipe(left)">
                                      <p:cBhvr>
                                        <p:cTn id="27" dur="500"/>
                                        <p:tgtEl>
                                          <p:spTgt spid="1116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1659"/>
                                        </p:tgtEl>
                                        <p:attrNameLst>
                                          <p:attrName>style.visibility</p:attrName>
                                        </p:attrNameLst>
                                      </p:cBhvr>
                                      <p:to>
                                        <p:strVal val="visible"/>
                                      </p:to>
                                    </p:set>
                                    <p:animEffect transition="in" filter="dissolve">
                                      <p:cBhvr>
                                        <p:cTn id="32" dur="500"/>
                                        <p:tgtEl>
                                          <p:spTgt spid="111659"/>
                                        </p:tgtEl>
                                      </p:cBhvr>
                                    </p:animEffect>
                                  </p:childTnLst>
                                </p:cTn>
                              </p:par>
                              <p:par>
                                <p:cTn id="33" presetID="9"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dissolv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bldLvl="5"/>
      <p:bldP spid="1116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00050" y="246063"/>
            <a:ext cx="6748463" cy="568325"/>
          </a:xfrm>
        </p:spPr>
        <p:txBody>
          <a:bodyPr>
            <a:normAutofit fontScale="90000"/>
          </a:bodyPr>
          <a:lstStyle/>
          <a:p>
            <a:pPr algn="l"/>
            <a:r>
              <a:rPr lang="en-US" sz="3000"/>
              <a:t>EXAMPLE:</a:t>
            </a:r>
          </a:p>
        </p:txBody>
      </p:sp>
      <p:sp>
        <p:nvSpPr>
          <p:cNvPr id="12291" name="Rectangle 3"/>
          <p:cNvSpPr>
            <a:spLocks noGrp="1" noChangeArrowheads="1"/>
          </p:cNvSpPr>
          <p:nvPr>
            <p:ph sz="quarter" idx="1"/>
          </p:nvPr>
        </p:nvSpPr>
        <p:spPr>
          <a:xfrm>
            <a:off x="455613" y="3522663"/>
            <a:ext cx="6526212" cy="1003300"/>
          </a:xfrm>
        </p:spPr>
        <p:txBody>
          <a:bodyPr/>
          <a:lstStyle/>
          <a:p>
            <a:pPr marL="0" indent="0">
              <a:spcBef>
                <a:spcPct val="50000"/>
              </a:spcBef>
              <a:buFont typeface="Wingdings" pitchFamily="2" charset="2"/>
              <a:buNone/>
              <a:tabLst>
                <a:tab pos="1146175" algn="l"/>
                <a:tab pos="4859338" algn="l"/>
              </a:tabLst>
            </a:pPr>
            <a:r>
              <a:rPr lang="en-US" sz="2600"/>
              <a:t>Compute real GDP in each year, </a:t>
            </a:r>
            <a:br>
              <a:rPr lang="en-US" sz="2600"/>
            </a:br>
            <a:r>
              <a:rPr lang="en-US" sz="2600"/>
              <a:t>using 2002 as the base year:</a:t>
            </a:r>
          </a:p>
        </p:txBody>
      </p:sp>
      <p:graphicFrame>
        <p:nvGraphicFramePr>
          <p:cNvPr id="113668" name="Group 4"/>
          <p:cNvGraphicFramePr>
            <a:graphicFrameLocks noGrp="1"/>
          </p:cNvGraphicFramePr>
          <p:nvPr/>
        </p:nvGraphicFramePr>
        <p:xfrm>
          <a:off x="752475" y="996950"/>
          <a:ext cx="7691438" cy="2395538"/>
        </p:xfrm>
        <a:graphic>
          <a:graphicData uri="http://schemas.openxmlformats.org/drawingml/2006/table">
            <a:tbl>
              <a:tblPr/>
              <a:tblGrid>
                <a:gridCol w="1538288">
                  <a:extLst>
                    <a:ext uri="{9D8B030D-6E8A-4147-A177-3AD203B41FA5}">
                      <a16:colId xmlns:a16="http://schemas.microsoft.com/office/drawing/2014/main" val="20000"/>
                    </a:ext>
                  </a:extLst>
                </a:gridCol>
                <a:gridCol w="1538287">
                  <a:extLst>
                    <a:ext uri="{9D8B030D-6E8A-4147-A177-3AD203B41FA5}">
                      <a16:colId xmlns:a16="http://schemas.microsoft.com/office/drawing/2014/main" val="20001"/>
                    </a:ext>
                  </a:extLst>
                </a:gridCol>
                <a:gridCol w="1538288">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8288">
                  <a:extLst>
                    <a:ext uri="{9D8B030D-6E8A-4147-A177-3AD203B41FA5}">
                      <a16:colId xmlns:a16="http://schemas.microsoft.com/office/drawing/2014/main" val="20004"/>
                    </a:ext>
                  </a:extLst>
                </a:gridCol>
              </a:tblGrid>
              <a:tr h="45402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Pizza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tr-TR"/>
                    </a:p>
                  </a:txBody>
                  <a:tcPr/>
                </a:tc>
                <a:tc gridSpan="2">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Latte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tr-TR"/>
                    </a:p>
                  </a:txBody>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year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Q</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400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1000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1100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484188">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600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$3.00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1200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grpSp>
        <p:nvGrpSpPr>
          <p:cNvPr id="2" name="Group 40"/>
          <p:cNvGrpSpPr>
            <a:grpSpLocks/>
          </p:cNvGrpSpPr>
          <p:nvPr/>
        </p:nvGrpSpPr>
        <p:grpSpPr bwMode="auto">
          <a:xfrm>
            <a:off x="6843713" y="4767263"/>
            <a:ext cx="1373187" cy="657225"/>
            <a:chOff x="4311" y="3003"/>
            <a:chExt cx="865" cy="414"/>
          </a:xfrm>
        </p:grpSpPr>
        <p:sp>
          <p:nvSpPr>
            <p:cNvPr id="12339" name="Text Box 41"/>
            <p:cNvSpPr txBox="1">
              <a:spLocks noChangeArrowheads="1"/>
            </p:cNvSpPr>
            <p:nvPr/>
          </p:nvSpPr>
          <p:spPr bwMode="auto">
            <a:xfrm>
              <a:off x="4504" y="3035"/>
              <a:ext cx="672" cy="308"/>
            </a:xfrm>
            <a:prstGeom prst="rect">
              <a:avLst/>
            </a:prstGeom>
            <a:solidFill>
              <a:srgbClr val="FFCCCC"/>
            </a:solidFill>
            <a:ln w="9525">
              <a:noFill/>
              <a:miter lim="800000"/>
              <a:headEnd/>
              <a:tailEnd/>
            </a:ln>
          </p:spPr>
          <p:txBody>
            <a:bodyPr lIns="45720" rIns="45720">
              <a:spAutoFit/>
            </a:bodyPr>
            <a:lstStyle/>
            <a:p>
              <a:pPr>
                <a:spcBef>
                  <a:spcPct val="50000"/>
                </a:spcBef>
              </a:pPr>
              <a:r>
                <a:rPr lang="en-US" sz="2600">
                  <a:latin typeface="Calibri" pitchFamily="34" charset="0"/>
                </a:rPr>
                <a:t>20.0%</a:t>
              </a:r>
            </a:p>
          </p:txBody>
        </p:sp>
        <p:sp>
          <p:nvSpPr>
            <p:cNvPr id="12340" name="AutoShape 42"/>
            <p:cNvSpPr>
              <a:spLocks/>
            </p:cNvSpPr>
            <p:nvPr/>
          </p:nvSpPr>
          <p:spPr bwMode="auto">
            <a:xfrm>
              <a:off x="4311" y="3003"/>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tr-TR">
                <a:latin typeface="Calibri" pitchFamily="34" charset="0"/>
              </a:endParaRPr>
            </a:p>
          </p:txBody>
        </p:sp>
      </p:grpSp>
      <p:sp>
        <p:nvSpPr>
          <p:cNvPr id="113707" name="Text Box 43"/>
          <p:cNvSpPr txBox="1">
            <a:spLocks noChangeArrowheads="1"/>
          </p:cNvSpPr>
          <p:nvPr/>
        </p:nvSpPr>
        <p:spPr bwMode="auto">
          <a:xfrm>
            <a:off x="6843713" y="4087813"/>
            <a:ext cx="1562100" cy="484187"/>
          </a:xfrm>
          <a:prstGeom prst="rect">
            <a:avLst/>
          </a:prstGeom>
          <a:noFill/>
          <a:ln w="9525">
            <a:noFill/>
            <a:miter lim="800000"/>
            <a:headEnd/>
            <a:tailEnd/>
          </a:ln>
        </p:spPr>
        <p:txBody>
          <a:bodyPr/>
          <a:lstStyle/>
          <a:p>
            <a:r>
              <a:rPr lang="en-US" sz="2600" i="1" u="sng">
                <a:latin typeface="Calibri" pitchFamily="34" charset="0"/>
              </a:rPr>
              <a:t>Increase</a:t>
            </a:r>
            <a:r>
              <a:rPr lang="en-US" sz="2600" b="1" i="1" u="sng">
                <a:latin typeface="Calibri" pitchFamily="34" charset="0"/>
              </a:rPr>
              <a:t>:</a:t>
            </a:r>
          </a:p>
        </p:txBody>
      </p:sp>
      <p:grpSp>
        <p:nvGrpSpPr>
          <p:cNvPr id="3" name="Group 44"/>
          <p:cNvGrpSpPr>
            <a:grpSpLocks/>
          </p:cNvGrpSpPr>
          <p:nvPr/>
        </p:nvGrpSpPr>
        <p:grpSpPr bwMode="auto">
          <a:xfrm>
            <a:off x="6859588" y="5427663"/>
            <a:ext cx="1350962" cy="657225"/>
            <a:chOff x="4321" y="3419"/>
            <a:chExt cx="851" cy="414"/>
          </a:xfrm>
        </p:grpSpPr>
        <p:sp>
          <p:nvSpPr>
            <p:cNvPr id="12337" name="Text Box 45"/>
            <p:cNvSpPr txBox="1">
              <a:spLocks noChangeArrowheads="1"/>
            </p:cNvSpPr>
            <p:nvPr/>
          </p:nvSpPr>
          <p:spPr bwMode="auto">
            <a:xfrm>
              <a:off x="4517" y="3484"/>
              <a:ext cx="655" cy="308"/>
            </a:xfrm>
            <a:prstGeom prst="rect">
              <a:avLst/>
            </a:prstGeom>
            <a:solidFill>
              <a:srgbClr val="FFCCCC"/>
            </a:solidFill>
            <a:ln w="9525">
              <a:noFill/>
              <a:miter lim="800000"/>
              <a:headEnd/>
              <a:tailEnd/>
            </a:ln>
          </p:spPr>
          <p:txBody>
            <a:bodyPr lIns="45720" rIns="45720">
              <a:spAutoFit/>
            </a:bodyPr>
            <a:lstStyle/>
            <a:p>
              <a:pPr>
                <a:spcBef>
                  <a:spcPct val="50000"/>
                </a:spcBef>
              </a:pPr>
              <a:r>
                <a:rPr lang="en-US" sz="2600">
                  <a:latin typeface="Calibri" pitchFamily="34" charset="0"/>
                </a:rPr>
                <a:t>16.7%</a:t>
              </a:r>
            </a:p>
          </p:txBody>
        </p:sp>
        <p:sp>
          <p:nvSpPr>
            <p:cNvPr id="12338" name="AutoShape 46"/>
            <p:cNvSpPr>
              <a:spLocks/>
            </p:cNvSpPr>
            <p:nvPr/>
          </p:nvSpPr>
          <p:spPr bwMode="auto">
            <a:xfrm>
              <a:off x="4321" y="3419"/>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tr-TR">
                <a:latin typeface="Calibri" pitchFamily="34" charset="0"/>
              </a:endParaRPr>
            </a:p>
          </p:txBody>
        </p:sp>
      </p:grpSp>
      <p:grpSp>
        <p:nvGrpSpPr>
          <p:cNvPr id="4" name="Group 47"/>
          <p:cNvGrpSpPr>
            <a:grpSpLocks/>
          </p:cNvGrpSpPr>
          <p:nvPr/>
        </p:nvGrpSpPr>
        <p:grpSpPr bwMode="auto">
          <a:xfrm>
            <a:off x="625475" y="2039938"/>
            <a:ext cx="6030913" cy="368300"/>
            <a:chOff x="394" y="1285"/>
            <a:chExt cx="3799" cy="232"/>
          </a:xfrm>
        </p:grpSpPr>
        <p:sp>
          <p:nvSpPr>
            <p:cNvPr id="12334" name="Text Box 48"/>
            <p:cNvSpPr txBox="1">
              <a:spLocks noChangeArrowheads="1"/>
            </p:cNvSpPr>
            <p:nvPr/>
          </p:nvSpPr>
          <p:spPr bwMode="auto">
            <a:xfrm>
              <a:off x="1679" y="1285"/>
              <a:ext cx="497" cy="229"/>
            </a:xfrm>
            <a:prstGeom prst="rect">
              <a:avLst/>
            </a:prstGeom>
            <a:solidFill>
              <a:schemeClr val="bg1"/>
            </a:solidFill>
            <a:ln w="12700">
              <a:solidFill>
                <a:srgbClr val="FF0000"/>
              </a:solidFill>
              <a:miter lim="800000"/>
              <a:headEnd/>
              <a:tailEnd/>
            </a:ln>
          </p:spPr>
          <p:txBody>
            <a:bodyPr anchor="ctr" anchorCtr="1"/>
            <a:lstStyle/>
            <a:p>
              <a:pPr>
                <a:spcBef>
                  <a:spcPct val="50000"/>
                </a:spcBef>
              </a:pPr>
              <a:r>
                <a:rPr lang="en-US" sz="2400">
                  <a:latin typeface="Calibri" pitchFamily="34" charset="0"/>
                </a:rPr>
                <a:t>$10</a:t>
              </a:r>
            </a:p>
          </p:txBody>
        </p:sp>
        <p:sp>
          <p:nvSpPr>
            <p:cNvPr id="12335" name="Text Box 49"/>
            <p:cNvSpPr txBox="1">
              <a:spLocks noChangeArrowheads="1"/>
            </p:cNvSpPr>
            <p:nvPr/>
          </p:nvSpPr>
          <p:spPr bwMode="auto">
            <a:xfrm>
              <a:off x="3544" y="1288"/>
              <a:ext cx="649" cy="229"/>
            </a:xfrm>
            <a:prstGeom prst="rect">
              <a:avLst/>
            </a:prstGeom>
            <a:solidFill>
              <a:schemeClr val="bg1"/>
            </a:solidFill>
            <a:ln w="12700">
              <a:solidFill>
                <a:srgbClr val="FF0000"/>
              </a:solidFill>
              <a:miter lim="800000"/>
              <a:headEnd/>
              <a:tailEnd/>
            </a:ln>
          </p:spPr>
          <p:txBody>
            <a:bodyPr anchor="ctr" anchorCtr="1"/>
            <a:lstStyle/>
            <a:p>
              <a:pPr>
                <a:spcBef>
                  <a:spcPct val="50000"/>
                </a:spcBef>
              </a:pPr>
              <a:r>
                <a:rPr lang="en-US" sz="2400">
                  <a:latin typeface="Calibri" pitchFamily="34" charset="0"/>
                </a:rPr>
                <a:t>$2.00</a:t>
              </a:r>
            </a:p>
          </p:txBody>
        </p:sp>
        <p:sp>
          <p:nvSpPr>
            <p:cNvPr id="12336" name="Line 50"/>
            <p:cNvSpPr>
              <a:spLocks noChangeShapeType="1"/>
            </p:cNvSpPr>
            <p:nvPr/>
          </p:nvSpPr>
          <p:spPr bwMode="auto">
            <a:xfrm flipV="1">
              <a:off x="394" y="1399"/>
              <a:ext cx="273" cy="0"/>
            </a:xfrm>
            <a:prstGeom prst="line">
              <a:avLst/>
            </a:prstGeom>
            <a:noFill/>
            <a:ln w="44450">
              <a:solidFill>
                <a:srgbClr val="FF0000"/>
              </a:solidFill>
              <a:round/>
              <a:headEnd/>
              <a:tailEnd type="triangle" w="lg" len="med"/>
            </a:ln>
          </p:spPr>
          <p:txBody>
            <a:bodyPr/>
            <a:lstStyle/>
            <a:p>
              <a:endParaRPr lang="tr-TR"/>
            </a:p>
          </p:txBody>
        </p:sp>
      </p:grpSp>
      <p:sp>
        <p:nvSpPr>
          <p:cNvPr id="113715" name="Rectangle 51"/>
          <p:cNvSpPr>
            <a:spLocks noChangeArrowheads="1"/>
          </p:cNvSpPr>
          <p:nvPr/>
        </p:nvSpPr>
        <p:spPr bwMode="auto">
          <a:xfrm>
            <a:off x="1252538" y="3995738"/>
            <a:ext cx="3198812" cy="384175"/>
          </a:xfrm>
          <a:prstGeom prst="rect">
            <a:avLst/>
          </a:prstGeom>
          <a:noFill/>
          <a:ln w="9525">
            <a:solidFill>
              <a:srgbClr val="FF0000"/>
            </a:solidFill>
            <a:miter lim="800000"/>
            <a:headEnd/>
            <a:tailEnd/>
          </a:ln>
        </p:spPr>
        <p:txBody>
          <a:bodyPr wrap="none" anchor="ctr"/>
          <a:lstStyle/>
          <a:p>
            <a:endParaRPr lang="tr-TR">
              <a:latin typeface="Calibri" pitchFamily="34" charset="0"/>
            </a:endParaRPr>
          </a:p>
        </p:txBody>
      </p:sp>
      <p:sp>
        <p:nvSpPr>
          <p:cNvPr id="113716" name="Rectangle 52"/>
          <p:cNvSpPr>
            <a:spLocks noChangeArrowheads="1"/>
          </p:cNvSpPr>
          <p:nvPr/>
        </p:nvSpPr>
        <p:spPr bwMode="auto">
          <a:xfrm>
            <a:off x="419100" y="4564063"/>
            <a:ext cx="6588125" cy="1766887"/>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146175" algn="l"/>
                <a:tab pos="4859338" algn="l"/>
              </a:tabLst>
            </a:pPr>
            <a:r>
              <a:rPr lang="en-US" sz="2600">
                <a:latin typeface="Calibri" pitchFamily="34" charset="0"/>
              </a:rPr>
              <a:t>2002:	$10 x 400  +  $2 x 1000  	=  $6,000</a:t>
            </a:r>
          </a:p>
          <a:p>
            <a:pPr>
              <a:lnSpc>
                <a:spcPct val="105000"/>
              </a:lnSpc>
              <a:spcBef>
                <a:spcPct val="50000"/>
              </a:spcBef>
              <a:buClr>
                <a:srgbClr val="00B85C"/>
              </a:buClr>
              <a:buSzPct val="120000"/>
              <a:buFont typeface="Wingdings" pitchFamily="2" charset="2"/>
              <a:buNone/>
              <a:tabLst>
                <a:tab pos="1146175" algn="l"/>
                <a:tab pos="4859338" algn="l"/>
              </a:tabLst>
            </a:pPr>
            <a:r>
              <a:rPr lang="en-US" sz="2600">
                <a:latin typeface="Calibri" pitchFamily="34" charset="0"/>
              </a:rPr>
              <a:t>2003:	$10 x 500  +  $2 x 1100 	=  $7,200</a:t>
            </a:r>
          </a:p>
          <a:p>
            <a:pPr>
              <a:lnSpc>
                <a:spcPct val="105000"/>
              </a:lnSpc>
              <a:spcBef>
                <a:spcPct val="50000"/>
              </a:spcBef>
              <a:buClr>
                <a:srgbClr val="00B85C"/>
              </a:buClr>
              <a:buSzPct val="120000"/>
              <a:buFont typeface="Wingdings" pitchFamily="2" charset="2"/>
              <a:buNone/>
              <a:tabLst>
                <a:tab pos="1146175" algn="l"/>
                <a:tab pos="4859338" algn="l"/>
              </a:tabLst>
            </a:pPr>
            <a:r>
              <a:rPr lang="en-US" sz="2600">
                <a:latin typeface="Calibri" pitchFamily="34" charset="0"/>
              </a:rPr>
              <a:t>2004:	$10 x 600  +  $2 x 1200 	=  $8,400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715"/>
                                        </p:tgtEl>
                                        <p:attrNameLst>
                                          <p:attrName>style.visibility</p:attrName>
                                        </p:attrNameLst>
                                      </p:cBhvr>
                                      <p:to>
                                        <p:strVal val="visible"/>
                                      </p:to>
                                    </p:set>
                                    <p:animEffect transition="in" filter="dissolve">
                                      <p:cBhvr>
                                        <p:cTn id="7" dur="500"/>
                                        <p:tgtEl>
                                          <p:spTgt spid="1137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3716">
                                            <p:txEl>
                                              <p:pRg st="0" end="0"/>
                                            </p:txEl>
                                          </p:spTgt>
                                        </p:tgtEl>
                                        <p:attrNameLst>
                                          <p:attrName>style.visibility</p:attrName>
                                        </p:attrNameLst>
                                      </p:cBhvr>
                                      <p:to>
                                        <p:strVal val="visible"/>
                                      </p:to>
                                    </p:set>
                                    <p:animEffect transition="in" filter="wipe(left)">
                                      <p:cBhvr>
                                        <p:cTn id="16" dur="500"/>
                                        <p:tgtEl>
                                          <p:spTgt spid="11371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3716">
                                            <p:txEl>
                                              <p:pRg st="1" end="1"/>
                                            </p:txEl>
                                          </p:spTgt>
                                        </p:tgtEl>
                                        <p:attrNameLst>
                                          <p:attrName>style.visibility</p:attrName>
                                        </p:attrNameLst>
                                      </p:cBhvr>
                                      <p:to>
                                        <p:strVal val="visible"/>
                                      </p:to>
                                    </p:set>
                                    <p:animEffect transition="in" filter="wipe(left)">
                                      <p:cBhvr>
                                        <p:cTn id="21" dur="500"/>
                                        <p:tgtEl>
                                          <p:spTgt spid="11371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3716">
                                            <p:txEl>
                                              <p:pRg st="2" end="2"/>
                                            </p:txEl>
                                          </p:spTgt>
                                        </p:tgtEl>
                                        <p:attrNameLst>
                                          <p:attrName>style.visibility</p:attrName>
                                        </p:attrNameLst>
                                      </p:cBhvr>
                                      <p:to>
                                        <p:strVal val="visible"/>
                                      </p:to>
                                    </p:set>
                                    <p:animEffect transition="in" filter="wipe(left)">
                                      <p:cBhvr>
                                        <p:cTn id="26" dur="500"/>
                                        <p:tgtEl>
                                          <p:spTgt spid="11371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3707"/>
                                        </p:tgtEl>
                                        <p:attrNameLst>
                                          <p:attrName>style.visibility</p:attrName>
                                        </p:attrNameLst>
                                      </p:cBhvr>
                                      <p:to>
                                        <p:strVal val="visible"/>
                                      </p:to>
                                    </p:set>
                                    <p:animEffect transition="in" filter="dissolve">
                                      <p:cBhvr>
                                        <p:cTn id="31" dur="500"/>
                                        <p:tgtEl>
                                          <p:spTgt spid="113707"/>
                                        </p:tgtEl>
                                      </p:cBhvr>
                                    </p:animEffect>
                                  </p:childTnLst>
                                </p:cTn>
                              </p:par>
                              <p:par>
                                <p:cTn id="32" presetID="9"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dissolv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07" grpId="0"/>
      <p:bldP spid="113715" grpId="0" animBg="1"/>
      <p:bldP spid="11371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00050" y="246063"/>
            <a:ext cx="6748463" cy="568325"/>
          </a:xfrm>
        </p:spPr>
        <p:txBody>
          <a:bodyPr>
            <a:normAutofit fontScale="90000"/>
          </a:bodyPr>
          <a:lstStyle/>
          <a:p>
            <a:pPr algn="l"/>
            <a:r>
              <a:rPr lang="en-US" sz="3000"/>
              <a:t>EXAMPLE:</a:t>
            </a:r>
          </a:p>
        </p:txBody>
      </p:sp>
      <p:sp>
        <p:nvSpPr>
          <p:cNvPr id="13315" name="Rectangle 3"/>
          <p:cNvSpPr>
            <a:spLocks noGrp="1" noChangeArrowheads="1"/>
          </p:cNvSpPr>
          <p:nvPr>
            <p:ph sz="quarter" idx="1"/>
          </p:nvPr>
        </p:nvSpPr>
        <p:spPr>
          <a:xfrm>
            <a:off x="466725" y="3489325"/>
            <a:ext cx="8059738" cy="2705100"/>
          </a:xfrm>
        </p:spPr>
        <p:txBody>
          <a:bodyPr/>
          <a:lstStyle/>
          <a:p>
            <a:pPr marL="344488" indent="-344488">
              <a:lnSpc>
                <a:spcPct val="95000"/>
              </a:lnSpc>
              <a:buFont typeface="Wingdings" pitchFamily="2" charset="2"/>
              <a:buNone/>
              <a:tabLst>
                <a:tab pos="4859338" algn="l"/>
              </a:tabLst>
            </a:pPr>
            <a:r>
              <a:rPr lang="en-US" sz="3000"/>
              <a:t>In each year,</a:t>
            </a:r>
          </a:p>
          <a:p>
            <a:pPr marL="344488" indent="-344488">
              <a:lnSpc>
                <a:spcPct val="95000"/>
              </a:lnSpc>
              <a:spcBef>
                <a:spcPct val="30000"/>
              </a:spcBef>
              <a:tabLst>
                <a:tab pos="4859338" algn="l"/>
              </a:tabLst>
            </a:pPr>
            <a:r>
              <a:rPr lang="en-US" sz="3000"/>
              <a:t>nominal GDP is measured using the (then) current prices.  </a:t>
            </a:r>
          </a:p>
          <a:p>
            <a:pPr marL="344488" indent="-344488">
              <a:lnSpc>
                <a:spcPct val="95000"/>
              </a:lnSpc>
              <a:spcBef>
                <a:spcPct val="30000"/>
              </a:spcBef>
              <a:tabLst>
                <a:tab pos="4859338" algn="l"/>
              </a:tabLst>
            </a:pPr>
            <a:r>
              <a:rPr lang="en-US" sz="3000"/>
              <a:t>real GDP is measured using constant prices from the base year (2002 in this example).</a:t>
            </a:r>
          </a:p>
        </p:txBody>
      </p:sp>
      <p:graphicFrame>
        <p:nvGraphicFramePr>
          <p:cNvPr id="115716" name="Group 4"/>
          <p:cNvGraphicFramePr>
            <a:graphicFrameLocks noGrp="1"/>
          </p:cNvGraphicFramePr>
          <p:nvPr/>
        </p:nvGraphicFramePr>
        <p:xfrm>
          <a:off x="439738" y="844550"/>
          <a:ext cx="7635875" cy="2350453"/>
        </p:xfrm>
        <a:graphic>
          <a:graphicData uri="http://schemas.openxmlformats.org/drawingml/2006/table">
            <a:tbl>
              <a:tblPr/>
              <a:tblGrid>
                <a:gridCol w="1052512">
                  <a:extLst>
                    <a:ext uri="{9D8B030D-6E8A-4147-A177-3AD203B41FA5}">
                      <a16:colId xmlns:a16="http://schemas.microsoft.com/office/drawing/2014/main" val="20000"/>
                    </a:ext>
                  </a:extLst>
                </a:gridCol>
                <a:gridCol w="1643063">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1289050">
                  <a:extLst>
                    <a:ext uri="{9D8B030D-6E8A-4147-A177-3AD203B41FA5}">
                      <a16:colId xmlns:a16="http://schemas.microsoft.com/office/drawing/2014/main" val="20003"/>
                    </a:ext>
                  </a:extLst>
                </a:gridCol>
                <a:gridCol w="2559050">
                  <a:extLst>
                    <a:ext uri="{9D8B030D-6E8A-4147-A177-3AD203B41FA5}">
                      <a16:colId xmlns:a16="http://schemas.microsoft.com/office/drawing/2014/main" val="20004"/>
                    </a:ext>
                  </a:extLst>
                </a:gridCol>
              </a:tblGrid>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year</a:t>
                      </a: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Nominal </a:t>
                      </a:r>
                      <a:br>
                        <a:rPr kumimoji="0" lang="en-US" sz="2600" b="0" i="0" u="none" strike="noStrike" cap="none" normalizeH="0" baseline="0">
                          <a:ln>
                            <a:noFill/>
                          </a:ln>
                          <a:solidFill>
                            <a:schemeClr val="tx1"/>
                          </a:solidFill>
                          <a:effectLst/>
                          <a:latin typeface="Arial" charset="0"/>
                          <a:cs typeface="Arial" charset="0"/>
                        </a:rPr>
                      </a:br>
                      <a:r>
                        <a:rPr kumimoji="0" lang="en-US" sz="26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Real </a:t>
                      </a:r>
                      <a:br>
                        <a:rPr kumimoji="0" lang="en-US" sz="2600" b="0" i="0" u="none" strike="noStrike" cap="none" normalizeH="0" baseline="0">
                          <a:ln>
                            <a:noFill/>
                          </a:ln>
                          <a:solidFill>
                            <a:schemeClr val="tx1"/>
                          </a:solidFill>
                          <a:effectLst/>
                          <a:latin typeface="Arial" charset="0"/>
                          <a:cs typeface="Arial" charset="0"/>
                        </a:rPr>
                      </a:br>
                      <a:r>
                        <a:rPr kumimoji="0" lang="en-US" sz="26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2002</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$6000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$6000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2003</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$8250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$7200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84188">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2004</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$10,800</a:t>
                      </a:r>
                    </a:p>
                  </a:txBody>
                  <a:tcPr marR="228600"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$8400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0050" y="246063"/>
            <a:ext cx="6748463" cy="568325"/>
          </a:xfrm>
        </p:spPr>
        <p:txBody>
          <a:bodyPr>
            <a:normAutofit fontScale="90000"/>
          </a:bodyPr>
          <a:lstStyle/>
          <a:p>
            <a:pPr algn="l"/>
            <a:r>
              <a:rPr lang="en-US" sz="3000"/>
              <a:t>EXAMPLE:</a:t>
            </a:r>
          </a:p>
        </p:txBody>
      </p:sp>
      <p:sp>
        <p:nvSpPr>
          <p:cNvPr id="117763" name="Rectangle 3"/>
          <p:cNvSpPr>
            <a:spLocks noGrp="1" noChangeArrowheads="1"/>
          </p:cNvSpPr>
          <p:nvPr>
            <p:ph sz="quarter" idx="1"/>
          </p:nvPr>
        </p:nvSpPr>
        <p:spPr>
          <a:xfrm>
            <a:off x="455613" y="3444875"/>
            <a:ext cx="7969250" cy="1081088"/>
          </a:xfrm>
        </p:spPr>
        <p:txBody>
          <a:bodyPr/>
          <a:lstStyle/>
          <a:p>
            <a:pPr marL="285750" indent="-285750">
              <a:spcBef>
                <a:spcPct val="50000"/>
              </a:spcBef>
              <a:tabLst>
                <a:tab pos="4859338" algn="l"/>
              </a:tabLst>
            </a:pPr>
            <a:r>
              <a:rPr lang="en-US" sz="2600"/>
              <a:t>The change in nominal GDP reflects both prices and quantities.  </a:t>
            </a:r>
          </a:p>
        </p:txBody>
      </p:sp>
      <p:graphicFrame>
        <p:nvGraphicFramePr>
          <p:cNvPr id="117764" name="Group 4"/>
          <p:cNvGraphicFramePr>
            <a:graphicFrameLocks noGrp="1"/>
          </p:cNvGraphicFramePr>
          <p:nvPr/>
        </p:nvGraphicFramePr>
        <p:xfrm>
          <a:off x="439738" y="844550"/>
          <a:ext cx="7635875" cy="2350453"/>
        </p:xfrm>
        <a:graphic>
          <a:graphicData uri="http://schemas.openxmlformats.org/drawingml/2006/table">
            <a:tbl>
              <a:tblPr/>
              <a:tblGrid>
                <a:gridCol w="1052512">
                  <a:extLst>
                    <a:ext uri="{9D8B030D-6E8A-4147-A177-3AD203B41FA5}">
                      <a16:colId xmlns:a16="http://schemas.microsoft.com/office/drawing/2014/main" val="20000"/>
                    </a:ext>
                  </a:extLst>
                </a:gridCol>
                <a:gridCol w="1643063">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1289050">
                  <a:extLst>
                    <a:ext uri="{9D8B030D-6E8A-4147-A177-3AD203B41FA5}">
                      <a16:colId xmlns:a16="http://schemas.microsoft.com/office/drawing/2014/main" val="20003"/>
                    </a:ext>
                  </a:extLst>
                </a:gridCol>
                <a:gridCol w="2559050">
                  <a:extLst>
                    <a:ext uri="{9D8B030D-6E8A-4147-A177-3AD203B41FA5}">
                      <a16:colId xmlns:a16="http://schemas.microsoft.com/office/drawing/2014/main" val="20004"/>
                    </a:ext>
                  </a:extLst>
                </a:gridCol>
              </a:tblGrid>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year</a:t>
                      </a: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Nominal </a:t>
                      </a:r>
                      <a:br>
                        <a:rPr kumimoji="0" lang="en-US" sz="2600" b="0" i="0" u="none" strike="noStrike" cap="none" normalizeH="0" baseline="0">
                          <a:ln>
                            <a:noFill/>
                          </a:ln>
                          <a:solidFill>
                            <a:schemeClr val="tx1"/>
                          </a:solidFill>
                          <a:effectLst/>
                          <a:latin typeface="Arial" charset="0"/>
                          <a:cs typeface="Arial" charset="0"/>
                        </a:rPr>
                      </a:br>
                      <a:r>
                        <a:rPr kumimoji="0" lang="en-US" sz="26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Real </a:t>
                      </a:r>
                      <a:br>
                        <a:rPr kumimoji="0" lang="en-US" sz="2600" b="0" i="0" u="none" strike="noStrike" cap="none" normalizeH="0" baseline="0">
                          <a:ln>
                            <a:noFill/>
                          </a:ln>
                          <a:solidFill>
                            <a:schemeClr val="tx1"/>
                          </a:solidFill>
                          <a:effectLst/>
                          <a:latin typeface="Arial" charset="0"/>
                          <a:cs typeface="Arial" charset="0"/>
                        </a:rPr>
                      </a:br>
                      <a:r>
                        <a:rPr kumimoji="0" lang="en-US" sz="26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2002</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$6000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$6000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2003</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$8250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$7200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84188">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2004</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$10,800</a:t>
                      </a:r>
                    </a:p>
                  </a:txBody>
                  <a:tcPr marR="228600"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$8400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42"/>
          <p:cNvGrpSpPr>
            <a:grpSpLocks/>
          </p:cNvGrpSpPr>
          <p:nvPr/>
        </p:nvGrpSpPr>
        <p:grpSpPr bwMode="auto">
          <a:xfrm>
            <a:off x="5343525" y="1993900"/>
            <a:ext cx="1289050" cy="1111250"/>
            <a:chOff x="3366" y="1256"/>
            <a:chExt cx="812" cy="700"/>
          </a:xfrm>
        </p:grpSpPr>
        <p:grpSp>
          <p:nvGrpSpPr>
            <p:cNvPr id="3" name="Group 43"/>
            <p:cNvGrpSpPr>
              <a:grpSpLocks/>
            </p:cNvGrpSpPr>
            <p:nvPr/>
          </p:nvGrpSpPr>
          <p:grpSpPr bwMode="auto">
            <a:xfrm>
              <a:off x="3370" y="1256"/>
              <a:ext cx="808" cy="331"/>
              <a:chOff x="4311" y="3003"/>
              <a:chExt cx="865" cy="414"/>
            </a:xfrm>
          </p:grpSpPr>
          <p:sp>
            <p:nvSpPr>
              <p:cNvPr id="14376" name="Text Box 44"/>
              <p:cNvSpPr txBox="1">
                <a:spLocks noChangeArrowheads="1"/>
              </p:cNvSpPr>
              <p:nvPr/>
            </p:nvSpPr>
            <p:spPr bwMode="auto">
              <a:xfrm>
                <a:off x="4504" y="3036"/>
                <a:ext cx="672" cy="372"/>
              </a:xfrm>
              <a:prstGeom prst="rect">
                <a:avLst/>
              </a:prstGeom>
              <a:solidFill>
                <a:srgbClr val="FFCCCC"/>
              </a:solidFill>
              <a:ln w="9525">
                <a:noFill/>
                <a:miter lim="800000"/>
                <a:headEnd/>
                <a:tailEnd/>
              </a:ln>
            </p:spPr>
            <p:txBody>
              <a:bodyPr lIns="45720" rIns="45720">
                <a:spAutoFit/>
              </a:bodyPr>
              <a:lstStyle/>
              <a:p>
                <a:pPr>
                  <a:spcBef>
                    <a:spcPct val="50000"/>
                  </a:spcBef>
                </a:pPr>
                <a:r>
                  <a:rPr lang="en-US" sz="2500">
                    <a:latin typeface="Calibri" pitchFamily="34" charset="0"/>
                  </a:rPr>
                  <a:t>20.0%</a:t>
                </a:r>
              </a:p>
            </p:txBody>
          </p:sp>
          <p:sp>
            <p:nvSpPr>
              <p:cNvPr id="14377" name="AutoShape 45"/>
              <p:cNvSpPr>
                <a:spLocks/>
              </p:cNvSpPr>
              <p:nvPr/>
            </p:nvSpPr>
            <p:spPr bwMode="auto">
              <a:xfrm>
                <a:off x="4311" y="3003"/>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tr-TR">
                  <a:latin typeface="Calibri" pitchFamily="34" charset="0"/>
                </a:endParaRPr>
              </a:p>
            </p:txBody>
          </p:sp>
        </p:grpSp>
        <p:grpSp>
          <p:nvGrpSpPr>
            <p:cNvPr id="4" name="Group 46"/>
            <p:cNvGrpSpPr>
              <a:grpSpLocks/>
            </p:cNvGrpSpPr>
            <p:nvPr/>
          </p:nvGrpSpPr>
          <p:grpSpPr bwMode="auto">
            <a:xfrm>
              <a:off x="3366" y="1586"/>
              <a:ext cx="812" cy="370"/>
              <a:chOff x="4321" y="3419"/>
              <a:chExt cx="851" cy="414"/>
            </a:xfrm>
          </p:grpSpPr>
          <p:sp>
            <p:nvSpPr>
              <p:cNvPr id="14374" name="Text Box 47"/>
              <p:cNvSpPr txBox="1">
                <a:spLocks noChangeArrowheads="1"/>
              </p:cNvSpPr>
              <p:nvPr/>
            </p:nvSpPr>
            <p:spPr bwMode="auto">
              <a:xfrm>
                <a:off x="4517" y="3484"/>
                <a:ext cx="655" cy="333"/>
              </a:xfrm>
              <a:prstGeom prst="rect">
                <a:avLst/>
              </a:prstGeom>
              <a:solidFill>
                <a:srgbClr val="FFCCCC"/>
              </a:solidFill>
              <a:ln w="9525">
                <a:noFill/>
                <a:miter lim="800000"/>
                <a:headEnd/>
                <a:tailEnd/>
              </a:ln>
            </p:spPr>
            <p:txBody>
              <a:bodyPr lIns="45720" rIns="45720">
                <a:spAutoFit/>
              </a:bodyPr>
              <a:lstStyle/>
              <a:p>
                <a:pPr>
                  <a:spcBef>
                    <a:spcPct val="50000"/>
                  </a:spcBef>
                </a:pPr>
                <a:r>
                  <a:rPr lang="en-US" sz="2500">
                    <a:latin typeface="Calibri" pitchFamily="34" charset="0"/>
                  </a:rPr>
                  <a:t>16.7%</a:t>
                </a:r>
              </a:p>
            </p:txBody>
          </p:sp>
          <p:sp>
            <p:nvSpPr>
              <p:cNvPr id="14375" name="AutoShape 48"/>
              <p:cNvSpPr>
                <a:spLocks/>
              </p:cNvSpPr>
              <p:nvPr/>
            </p:nvSpPr>
            <p:spPr bwMode="auto">
              <a:xfrm>
                <a:off x="4321" y="3419"/>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tr-TR">
                  <a:latin typeface="Calibri" pitchFamily="34" charset="0"/>
                </a:endParaRPr>
              </a:p>
            </p:txBody>
          </p:sp>
        </p:grpSp>
      </p:grpSp>
      <p:grpSp>
        <p:nvGrpSpPr>
          <p:cNvPr id="5" name="Group 49"/>
          <p:cNvGrpSpPr>
            <a:grpSpLocks/>
          </p:cNvGrpSpPr>
          <p:nvPr/>
        </p:nvGrpSpPr>
        <p:grpSpPr bwMode="auto">
          <a:xfrm>
            <a:off x="2935288" y="1957388"/>
            <a:ext cx="1293812" cy="1141412"/>
            <a:chOff x="1849" y="1233"/>
            <a:chExt cx="815" cy="719"/>
          </a:xfrm>
        </p:grpSpPr>
        <p:grpSp>
          <p:nvGrpSpPr>
            <p:cNvPr id="6" name="Group 50"/>
            <p:cNvGrpSpPr>
              <a:grpSpLocks/>
            </p:cNvGrpSpPr>
            <p:nvPr/>
          </p:nvGrpSpPr>
          <p:grpSpPr bwMode="auto">
            <a:xfrm>
              <a:off x="1849" y="1233"/>
              <a:ext cx="809" cy="366"/>
              <a:chOff x="4574" y="2877"/>
              <a:chExt cx="854" cy="426"/>
            </a:xfrm>
          </p:grpSpPr>
          <p:sp>
            <p:nvSpPr>
              <p:cNvPr id="14370" name="Text Box 51"/>
              <p:cNvSpPr txBox="1">
                <a:spLocks noChangeArrowheads="1"/>
              </p:cNvSpPr>
              <p:nvPr/>
            </p:nvSpPr>
            <p:spPr bwMode="auto">
              <a:xfrm>
                <a:off x="4756" y="2918"/>
                <a:ext cx="672" cy="347"/>
              </a:xfrm>
              <a:prstGeom prst="rect">
                <a:avLst/>
              </a:prstGeom>
              <a:solidFill>
                <a:srgbClr val="CCFFCC"/>
              </a:solidFill>
              <a:ln w="9525">
                <a:noFill/>
                <a:miter lim="800000"/>
                <a:headEnd/>
                <a:tailEnd/>
              </a:ln>
            </p:spPr>
            <p:txBody>
              <a:bodyPr lIns="45720" rIns="45720">
                <a:spAutoFit/>
              </a:bodyPr>
              <a:lstStyle/>
              <a:p>
                <a:pPr>
                  <a:spcBef>
                    <a:spcPct val="50000"/>
                  </a:spcBef>
                </a:pPr>
                <a:r>
                  <a:rPr lang="en-US" sz="2500">
                    <a:latin typeface="Calibri" pitchFamily="34" charset="0"/>
                  </a:rPr>
                  <a:t>37.5%</a:t>
                </a:r>
              </a:p>
            </p:txBody>
          </p:sp>
          <p:sp>
            <p:nvSpPr>
              <p:cNvPr id="14371" name="AutoShape 52"/>
              <p:cNvSpPr>
                <a:spLocks/>
              </p:cNvSpPr>
              <p:nvPr/>
            </p:nvSpPr>
            <p:spPr bwMode="auto">
              <a:xfrm>
                <a:off x="4574" y="2877"/>
                <a:ext cx="156" cy="426"/>
              </a:xfrm>
              <a:prstGeom prst="rightBrace">
                <a:avLst>
                  <a:gd name="adj1" fmla="val 22756"/>
                  <a:gd name="adj2" fmla="val 50000"/>
                </a:avLst>
              </a:prstGeom>
              <a:noFill/>
              <a:ln w="19050">
                <a:solidFill>
                  <a:srgbClr val="3333CC"/>
                </a:solidFill>
                <a:round/>
                <a:headEnd/>
                <a:tailEnd/>
              </a:ln>
            </p:spPr>
            <p:txBody>
              <a:bodyPr wrap="none" anchor="ctr"/>
              <a:lstStyle/>
              <a:p>
                <a:endParaRPr lang="tr-TR">
                  <a:latin typeface="Calibri" pitchFamily="34" charset="0"/>
                </a:endParaRPr>
              </a:p>
            </p:txBody>
          </p:sp>
        </p:grpSp>
        <p:grpSp>
          <p:nvGrpSpPr>
            <p:cNvPr id="7" name="Group 53"/>
            <p:cNvGrpSpPr>
              <a:grpSpLocks/>
            </p:cNvGrpSpPr>
            <p:nvPr/>
          </p:nvGrpSpPr>
          <p:grpSpPr bwMode="auto">
            <a:xfrm>
              <a:off x="1852" y="1597"/>
              <a:ext cx="812" cy="355"/>
              <a:chOff x="4579" y="3302"/>
              <a:chExt cx="842" cy="432"/>
            </a:xfrm>
          </p:grpSpPr>
          <p:sp>
            <p:nvSpPr>
              <p:cNvPr id="14368" name="Text Box 54"/>
              <p:cNvSpPr txBox="1">
                <a:spLocks noChangeArrowheads="1"/>
              </p:cNvSpPr>
              <p:nvPr/>
            </p:nvSpPr>
            <p:spPr bwMode="auto">
              <a:xfrm>
                <a:off x="4766" y="3366"/>
                <a:ext cx="655" cy="363"/>
              </a:xfrm>
              <a:prstGeom prst="rect">
                <a:avLst/>
              </a:prstGeom>
              <a:solidFill>
                <a:srgbClr val="CCFFCC"/>
              </a:solidFill>
              <a:ln w="9525">
                <a:noFill/>
                <a:miter lim="800000"/>
                <a:headEnd/>
                <a:tailEnd/>
              </a:ln>
            </p:spPr>
            <p:txBody>
              <a:bodyPr lIns="45720" rIns="45720">
                <a:spAutoFit/>
              </a:bodyPr>
              <a:lstStyle/>
              <a:p>
                <a:pPr>
                  <a:spcBef>
                    <a:spcPct val="50000"/>
                  </a:spcBef>
                </a:pPr>
                <a:r>
                  <a:rPr lang="en-US" sz="2500">
                    <a:latin typeface="Calibri" pitchFamily="34" charset="0"/>
                  </a:rPr>
                  <a:t>30.9%</a:t>
                </a:r>
              </a:p>
            </p:txBody>
          </p:sp>
          <p:sp>
            <p:nvSpPr>
              <p:cNvPr id="14369" name="AutoShape 55"/>
              <p:cNvSpPr>
                <a:spLocks/>
              </p:cNvSpPr>
              <p:nvPr/>
            </p:nvSpPr>
            <p:spPr bwMode="auto">
              <a:xfrm>
                <a:off x="4579" y="3302"/>
                <a:ext cx="156" cy="432"/>
              </a:xfrm>
              <a:prstGeom prst="rightBrace">
                <a:avLst>
                  <a:gd name="adj1" fmla="val 23077"/>
                  <a:gd name="adj2" fmla="val 50000"/>
                </a:avLst>
              </a:prstGeom>
              <a:noFill/>
              <a:ln w="19050">
                <a:solidFill>
                  <a:srgbClr val="3333CC"/>
                </a:solidFill>
                <a:round/>
                <a:headEnd/>
                <a:tailEnd/>
              </a:ln>
            </p:spPr>
            <p:txBody>
              <a:bodyPr wrap="none" anchor="ctr"/>
              <a:lstStyle/>
              <a:p>
                <a:endParaRPr lang="tr-TR">
                  <a:latin typeface="Calibri" pitchFamily="34" charset="0"/>
                </a:endParaRPr>
              </a:p>
            </p:txBody>
          </p:sp>
        </p:grpSp>
      </p:grpSp>
      <p:sp>
        <p:nvSpPr>
          <p:cNvPr id="117816" name="Rectangle 56"/>
          <p:cNvSpPr>
            <a:spLocks noChangeArrowheads="1"/>
          </p:cNvSpPr>
          <p:nvPr/>
        </p:nvSpPr>
        <p:spPr bwMode="auto">
          <a:xfrm>
            <a:off x="433388" y="4433888"/>
            <a:ext cx="8027987" cy="1409700"/>
          </a:xfrm>
          <a:prstGeom prst="rect">
            <a:avLst/>
          </a:prstGeom>
          <a:noFill/>
          <a:ln w="9525">
            <a:noFill/>
            <a:miter lim="800000"/>
            <a:headEnd/>
            <a:tailEnd/>
          </a:ln>
        </p:spPr>
        <p:txBody>
          <a:bodyPr/>
          <a:lstStyle/>
          <a:p>
            <a:pPr marL="285750" indent="-285750">
              <a:lnSpc>
                <a:spcPct val="105000"/>
              </a:lnSpc>
              <a:spcBef>
                <a:spcPct val="50000"/>
              </a:spcBef>
              <a:buClr>
                <a:srgbClr val="00B85C"/>
              </a:buClr>
              <a:buSzPct val="120000"/>
              <a:buFont typeface="Wingdings" pitchFamily="2" charset="2"/>
              <a:buChar char="§"/>
              <a:tabLst>
                <a:tab pos="4859338" algn="l"/>
              </a:tabLst>
            </a:pPr>
            <a:r>
              <a:rPr lang="en-US" sz="2600">
                <a:latin typeface="Calibri" pitchFamily="34" charset="0"/>
              </a:rPr>
              <a:t>The change in real GDP is the amount that </a:t>
            </a:r>
            <a:br>
              <a:rPr lang="en-US" sz="2600">
                <a:latin typeface="Calibri" pitchFamily="34" charset="0"/>
              </a:rPr>
            </a:br>
            <a:r>
              <a:rPr lang="en-US" sz="2600">
                <a:latin typeface="Calibri" pitchFamily="34" charset="0"/>
              </a:rPr>
              <a:t>GDP would change if prices were constant </a:t>
            </a:r>
            <a:br>
              <a:rPr lang="en-US" sz="2600">
                <a:latin typeface="Calibri" pitchFamily="34" charset="0"/>
              </a:rPr>
            </a:br>
            <a:r>
              <a:rPr lang="en-US" sz="2600">
                <a:latin typeface="Calibri" pitchFamily="34" charset="0"/>
              </a:rPr>
              <a:t>(</a:t>
            </a:r>
            <a:r>
              <a:rPr lang="en-US" sz="2600" i="1">
                <a:latin typeface="Calibri" pitchFamily="34" charset="0"/>
              </a:rPr>
              <a:t>i.e.,</a:t>
            </a:r>
            <a:r>
              <a:rPr lang="en-US" sz="2600">
                <a:latin typeface="Calibri" pitchFamily="34" charset="0"/>
              </a:rPr>
              <a:t> if zero inflation). </a:t>
            </a:r>
          </a:p>
        </p:txBody>
      </p:sp>
      <p:sp>
        <p:nvSpPr>
          <p:cNvPr id="117817" name="Rectangle 57"/>
          <p:cNvSpPr>
            <a:spLocks noChangeArrowheads="1"/>
          </p:cNvSpPr>
          <p:nvPr/>
        </p:nvSpPr>
        <p:spPr bwMode="auto">
          <a:xfrm>
            <a:off x="433388" y="5700713"/>
            <a:ext cx="8027987" cy="530225"/>
          </a:xfrm>
          <a:prstGeom prst="rect">
            <a:avLst/>
          </a:prstGeom>
          <a:noFill/>
          <a:ln w="9525">
            <a:noFill/>
            <a:miter lim="800000"/>
            <a:headEnd/>
            <a:tailEnd/>
          </a:ln>
        </p:spPr>
        <p:txBody>
          <a:bodyPr/>
          <a:lstStyle/>
          <a:p>
            <a:pPr marL="285750" indent="-285750" algn="ctr">
              <a:lnSpc>
                <a:spcPct val="105000"/>
              </a:lnSpc>
              <a:spcBef>
                <a:spcPct val="25000"/>
              </a:spcBef>
              <a:buClr>
                <a:srgbClr val="00B85C"/>
              </a:buClr>
              <a:buSzPct val="120000"/>
              <a:buFont typeface="Wingdings" pitchFamily="2" charset="2"/>
              <a:buNone/>
              <a:tabLst>
                <a:tab pos="4859338" algn="l"/>
              </a:tabLst>
            </a:pPr>
            <a:r>
              <a:rPr lang="en-US" sz="2600" b="1" i="1" dirty="0">
                <a:solidFill>
                  <a:srgbClr val="CC0000"/>
                </a:solidFill>
                <a:latin typeface="Calibri" pitchFamily="34" charset="0"/>
              </a:rPr>
              <a:t>Hence, real GDP is corrected for price increases.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7763">
                                            <p:txEl>
                                              <p:pRg st="0" end="0"/>
                                            </p:txEl>
                                          </p:spTgt>
                                        </p:tgtEl>
                                        <p:attrNameLst>
                                          <p:attrName>style.visibility</p:attrName>
                                        </p:attrNameLst>
                                      </p:cBhvr>
                                      <p:to>
                                        <p:strVal val="visible"/>
                                      </p:to>
                                    </p:set>
                                    <p:animEffect transition="in" filter="wipe(left)">
                                      <p:cBhvr>
                                        <p:cTn id="11" dur="500"/>
                                        <p:tgtEl>
                                          <p:spTgt spid="11776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17816"/>
                                        </p:tgtEl>
                                        <p:attrNameLst>
                                          <p:attrName>style.visibility</p:attrName>
                                        </p:attrNameLst>
                                      </p:cBhvr>
                                      <p:to>
                                        <p:strVal val="visible"/>
                                      </p:to>
                                    </p:set>
                                    <p:animEffect transition="in" filter="wipe(left)">
                                      <p:cBhvr>
                                        <p:cTn id="20" dur="500"/>
                                        <p:tgtEl>
                                          <p:spTgt spid="1178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7817"/>
                                        </p:tgtEl>
                                        <p:attrNameLst>
                                          <p:attrName>style.visibility</p:attrName>
                                        </p:attrNameLst>
                                      </p:cBhvr>
                                      <p:to>
                                        <p:strVal val="visible"/>
                                      </p:to>
                                    </p:set>
                                    <p:animEffect transition="in" filter="wipe(left)">
                                      <p:cBhvr>
                                        <p:cTn id="25" dur="500"/>
                                        <p:tgtEl>
                                          <p:spTgt spid="117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bldLvl="5"/>
      <p:bldP spid="117816" grpId="0"/>
      <p:bldP spid="1178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00025" y="207963"/>
            <a:ext cx="8716963" cy="814387"/>
          </a:xfrm>
        </p:spPr>
        <p:txBody>
          <a:bodyPr rtlCol="0">
            <a:normAutofit/>
          </a:bodyPr>
          <a:lstStyle/>
          <a:p>
            <a:pPr fontAlgn="auto">
              <a:spcAft>
                <a:spcPts val="0"/>
              </a:spcAft>
              <a:defRPr/>
            </a:pPr>
            <a:r>
              <a:rPr lang="en-US" sz="2800" dirty="0">
                <a:effectLst>
                  <a:outerShdw blurRad="38100" dist="38100" dir="2700000" algn="tl">
                    <a:srgbClr val="FFFFFF"/>
                  </a:outerShdw>
                </a:effectLst>
                <a:latin typeface="Arial" charset="0"/>
              </a:rPr>
              <a:t>Nominal and Real GDP in the U.S.,</a:t>
            </a:r>
            <a:r>
              <a:rPr lang="en-US" sz="2400" dirty="0">
                <a:effectLst>
                  <a:outerShdw blurRad="38100" dist="38100" dir="2700000" algn="tl">
                    <a:srgbClr val="FFFFFF"/>
                  </a:outerShdw>
                </a:effectLst>
                <a:latin typeface="Arial" charset="0"/>
              </a:rPr>
              <a:t>1965-2005</a:t>
            </a:r>
          </a:p>
        </p:txBody>
      </p:sp>
      <p:graphicFrame>
        <p:nvGraphicFramePr>
          <p:cNvPr id="1026" name="Object 4"/>
          <p:cNvGraphicFramePr>
            <a:graphicFrameLocks noChangeAspect="1"/>
          </p:cNvGraphicFramePr>
          <p:nvPr/>
        </p:nvGraphicFramePr>
        <p:xfrm>
          <a:off x="11113" y="858838"/>
          <a:ext cx="9021762" cy="5419725"/>
        </p:xfrm>
        <a:graphic>
          <a:graphicData uri="http://schemas.openxmlformats.org/presentationml/2006/ole">
            <mc:AlternateContent xmlns:mc="http://schemas.openxmlformats.org/markup-compatibility/2006">
              <mc:Choice xmlns:v="urn:schemas-microsoft-com:vml" Requires="v">
                <p:oleObj name="Chart" r:id="rId3" imgW="6067425" imgH="3647956" progId="Excel.Sheet.8">
                  <p:embed/>
                </p:oleObj>
              </mc:Choice>
              <mc:Fallback>
                <p:oleObj name="Chart" r:id="rId3" imgW="6067425" imgH="3647956"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 y="858838"/>
                        <a:ext cx="9021762"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8" name="Text Box 5"/>
          <p:cNvSpPr txBox="1">
            <a:spLocks noChangeArrowheads="1"/>
          </p:cNvSpPr>
          <p:nvPr/>
        </p:nvSpPr>
        <p:spPr bwMode="auto">
          <a:xfrm>
            <a:off x="2509838" y="2498725"/>
            <a:ext cx="1884362" cy="1219200"/>
          </a:xfrm>
          <a:prstGeom prst="rect">
            <a:avLst/>
          </a:prstGeom>
          <a:noFill/>
          <a:ln w="9525">
            <a:noFill/>
            <a:miter lim="800000"/>
            <a:headEnd/>
            <a:tailEnd/>
          </a:ln>
        </p:spPr>
        <p:txBody>
          <a:bodyPr>
            <a:spAutoFit/>
          </a:bodyPr>
          <a:lstStyle/>
          <a:p>
            <a:pPr algn="ctr">
              <a:spcBef>
                <a:spcPct val="50000"/>
              </a:spcBef>
            </a:pPr>
            <a:r>
              <a:rPr lang="en-US" sz="2600">
                <a:latin typeface="Calibri" pitchFamily="34" charset="0"/>
              </a:rPr>
              <a:t>Real GDP </a:t>
            </a:r>
            <a:r>
              <a:rPr lang="en-US" sz="2400">
                <a:latin typeface="Calibri" pitchFamily="34" charset="0"/>
              </a:rPr>
              <a:t>(base year 2000)</a:t>
            </a:r>
          </a:p>
        </p:txBody>
      </p:sp>
      <p:sp>
        <p:nvSpPr>
          <p:cNvPr id="1029" name="Text Box 6"/>
          <p:cNvSpPr txBox="1">
            <a:spLocks noChangeArrowheads="1"/>
          </p:cNvSpPr>
          <p:nvPr/>
        </p:nvSpPr>
        <p:spPr bwMode="auto">
          <a:xfrm>
            <a:off x="5772150" y="4257675"/>
            <a:ext cx="1617663" cy="885825"/>
          </a:xfrm>
          <a:prstGeom prst="rect">
            <a:avLst/>
          </a:prstGeom>
          <a:noFill/>
          <a:ln w="9525">
            <a:noFill/>
            <a:miter lim="800000"/>
            <a:headEnd/>
            <a:tailEnd/>
          </a:ln>
        </p:spPr>
        <p:txBody>
          <a:bodyPr>
            <a:spAutoFit/>
          </a:bodyPr>
          <a:lstStyle/>
          <a:p>
            <a:pPr algn="ctr">
              <a:spcBef>
                <a:spcPct val="50000"/>
              </a:spcBef>
            </a:pPr>
            <a:r>
              <a:rPr lang="en-US" sz="2600">
                <a:latin typeface="Calibri" pitchFamily="34" charset="0"/>
              </a:rPr>
              <a:t>Nominal GDP</a:t>
            </a:r>
            <a:endParaRPr lang="en-US" sz="2400">
              <a:latin typeface="Calibri" pitchFamily="34" charset="0"/>
            </a:endParaRPr>
          </a:p>
        </p:txBody>
      </p:sp>
      <p:sp>
        <p:nvSpPr>
          <p:cNvPr id="1030" name="Line 7"/>
          <p:cNvSpPr>
            <a:spLocks noChangeShapeType="1"/>
          </p:cNvSpPr>
          <p:nvPr/>
        </p:nvSpPr>
        <p:spPr bwMode="auto">
          <a:xfrm flipH="1" flipV="1">
            <a:off x="5273675" y="4257675"/>
            <a:ext cx="647700" cy="246063"/>
          </a:xfrm>
          <a:prstGeom prst="line">
            <a:avLst/>
          </a:prstGeom>
          <a:noFill/>
          <a:ln w="9525">
            <a:solidFill>
              <a:schemeClr val="tx1"/>
            </a:solidFill>
            <a:round/>
            <a:headEnd/>
            <a:tailEnd/>
          </a:ln>
        </p:spPr>
        <p:txBody>
          <a:bodyPr/>
          <a:lstStyle/>
          <a:p>
            <a:endParaRPr lang="tr-TR"/>
          </a:p>
        </p:txBody>
      </p:sp>
      <p:sp>
        <p:nvSpPr>
          <p:cNvPr id="1031" name="Line 8"/>
          <p:cNvSpPr>
            <a:spLocks noChangeShapeType="1"/>
          </p:cNvSpPr>
          <p:nvPr/>
        </p:nvSpPr>
        <p:spPr bwMode="auto">
          <a:xfrm>
            <a:off x="4211638" y="2814638"/>
            <a:ext cx="1096962" cy="641350"/>
          </a:xfrm>
          <a:prstGeom prst="line">
            <a:avLst/>
          </a:prstGeom>
          <a:noFill/>
          <a:ln w="9525">
            <a:solidFill>
              <a:schemeClr val="tx1"/>
            </a:solidFill>
            <a:round/>
            <a:headEnd/>
            <a:tailEnd/>
          </a:ln>
        </p:spPr>
        <p:txBody>
          <a:bodyPr/>
          <a:lstStyle/>
          <a:p>
            <a:endParaRPr lang="tr-T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output</a:t>
            </a:r>
            <a:endParaRPr lang="tr-TR" dirty="0"/>
          </a:p>
        </p:txBody>
      </p:sp>
      <p:sp>
        <p:nvSpPr>
          <p:cNvPr id="3" name="Text Placeholder 2"/>
          <p:cNvSpPr>
            <a:spLocks noGrp="1"/>
          </p:cNvSpPr>
          <p:nvPr>
            <p:ph type="body" idx="1"/>
          </p:nvPr>
        </p:nvSpPr>
        <p:spPr/>
        <p:txBody>
          <a:bodyPr/>
          <a:lstStyle/>
          <a:p>
            <a:endParaRPr lang="tr-T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30188"/>
            <a:ext cx="8229600" cy="858837"/>
          </a:xfrm>
        </p:spPr>
        <p:txBody>
          <a:bodyPr/>
          <a:lstStyle/>
          <a:p>
            <a:r>
              <a:rPr lang="en-US"/>
              <a:t>The GDP Deflator</a:t>
            </a:r>
          </a:p>
        </p:txBody>
      </p:sp>
      <p:sp>
        <p:nvSpPr>
          <p:cNvPr id="15363" name="Rectangle 3"/>
          <p:cNvSpPr>
            <a:spLocks noGrp="1" noChangeArrowheads="1"/>
          </p:cNvSpPr>
          <p:nvPr>
            <p:ph sz="quarter" idx="1"/>
          </p:nvPr>
        </p:nvSpPr>
        <p:spPr>
          <a:xfrm>
            <a:off x="479425" y="1039813"/>
            <a:ext cx="7956550" cy="1736725"/>
          </a:xfrm>
        </p:spPr>
        <p:txBody>
          <a:bodyPr/>
          <a:lstStyle/>
          <a:p>
            <a:r>
              <a:rPr lang="en-US"/>
              <a:t>The GDP deflator is a measure of the overall level of prices.  </a:t>
            </a:r>
          </a:p>
          <a:p>
            <a:r>
              <a:rPr lang="en-US"/>
              <a:t>Definition:</a:t>
            </a:r>
          </a:p>
        </p:txBody>
      </p:sp>
      <p:sp>
        <p:nvSpPr>
          <p:cNvPr id="121861" name="Rectangle 5"/>
          <p:cNvSpPr>
            <a:spLocks noChangeArrowheads="1"/>
          </p:cNvSpPr>
          <p:nvPr/>
        </p:nvSpPr>
        <p:spPr bwMode="auto">
          <a:xfrm>
            <a:off x="474663" y="4375150"/>
            <a:ext cx="8086725" cy="1539875"/>
          </a:xfrm>
          <a:prstGeom prst="rect">
            <a:avLst/>
          </a:prstGeom>
          <a:noFill/>
          <a:ln w="9525">
            <a:noFill/>
            <a:miter lim="800000"/>
            <a:headEnd/>
            <a:tailEnd/>
          </a:ln>
        </p:spPr>
        <p:txBody>
          <a:bodyPr/>
          <a:lstStyle/>
          <a:p>
            <a:pPr marL="342900" indent="-342900">
              <a:lnSpc>
                <a:spcPct val="105000"/>
              </a:lnSpc>
              <a:spcBef>
                <a:spcPct val="45000"/>
              </a:spcBef>
              <a:buClr>
                <a:srgbClr val="00B85C"/>
              </a:buClr>
              <a:buSzPct val="120000"/>
              <a:buFont typeface="Wingdings" pitchFamily="2" charset="2"/>
              <a:buChar char="§"/>
            </a:pPr>
            <a:r>
              <a:rPr lang="en-US" sz="2800" dirty="0">
                <a:latin typeface="Calibri" pitchFamily="34" charset="0"/>
              </a:rPr>
              <a:t>One way to measure the overall level of prices is to compute the percentage increase in the GDP deflator from one year to the next.  </a:t>
            </a:r>
          </a:p>
        </p:txBody>
      </p:sp>
      <p:grpSp>
        <p:nvGrpSpPr>
          <p:cNvPr id="2" name="Group 11"/>
          <p:cNvGrpSpPr>
            <a:grpSpLocks/>
          </p:cNvGrpSpPr>
          <p:nvPr/>
        </p:nvGrpSpPr>
        <p:grpSpPr bwMode="auto">
          <a:xfrm>
            <a:off x="1281113" y="2820988"/>
            <a:ext cx="6578600" cy="1236662"/>
            <a:chOff x="471" y="1777"/>
            <a:chExt cx="4144" cy="779"/>
          </a:xfrm>
        </p:grpSpPr>
        <p:sp>
          <p:nvSpPr>
            <p:cNvPr id="121862" name="Text Box 6"/>
            <p:cNvSpPr txBox="1">
              <a:spLocks noChangeArrowheads="1"/>
            </p:cNvSpPr>
            <p:nvPr/>
          </p:nvSpPr>
          <p:spPr bwMode="auto">
            <a:xfrm>
              <a:off x="471" y="1777"/>
              <a:ext cx="4144" cy="779"/>
            </a:xfrm>
            <a:prstGeom prst="rect">
              <a:avLst/>
            </a:prstGeom>
            <a:solidFill>
              <a:srgbClr val="FFFF99"/>
            </a:solidFill>
            <a:ln w="9525">
              <a:noFill/>
              <a:miter lim="800000"/>
              <a:headEnd/>
              <a:tailEnd/>
            </a:ln>
            <a:effectLst>
              <a:outerShdw dist="107763" dir="2700000" algn="ctr" rotWithShape="0">
                <a:schemeClr val="bg2"/>
              </a:outerShdw>
            </a:effectLst>
          </p:spPr>
          <p:txBody>
            <a:bodyPr lIns="274320" anchor="ctr"/>
            <a:lstStyle/>
            <a:p>
              <a:pPr fontAlgn="auto">
                <a:spcBef>
                  <a:spcPct val="50000"/>
                </a:spcBef>
                <a:spcAft>
                  <a:spcPts val="0"/>
                </a:spcAft>
                <a:defRPr/>
              </a:pPr>
              <a:r>
                <a:rPr lang="en-US" sz="2900">
                  <a:latin typeface="+mn-lt"/>
                </a:rPr>
                <a:t>GDP deflator  =  100 </a:t>
              </a:r>
              <a:r>
                <a:rPr lang="en-US" sz="2900">
                  <a:latin typeface="Tahoma" pitchFamily="34" charset="0"/>
                </a:rPr>
                <a:t>x</a:t>
              </a:r>
              <a:r>
                <a:rPr lang="en-US" sz="2900">
                  <a:latin typeface="+mn-lt"/>
                </a:rPr>
                <a:t> </a:t>
              </a:r>
            </a:p>
          </p:txBody>
        </p:sp>
        <p:grpSp>
          <p:nvGrpSpPr>
            <p:cNvPr id="3" name="Group 10"/>
            <p:cNvGrpSpPr>
              <a:grpSpLocks/>
            </p:cNvGrpSpPr>
            <p:nvPr/>
          </p:nvGrpSpPr>
          <p:grpSpPr bwMode="auto">
            <a:xfrm>
              <a:off x="2935" y="1849"/>
              <a:ext cx="1578" cy="650"/>
              <a:chOff x="2942" y="1849"/>
              <a:chExt cx="1578" cy="650"/>
            </a:xfrm>
          </p:grpSpPr>
          <p:sp>
            <p:nvSpPr>
              <p:cNvPr id="15368" name="Text Box 7"/>
              <p:cNvSpPr txBox="1">
                <a:spLocks noChangeArrowheads="1"/>
              </p:cNvSpPr>
              <p:nvPr/>
            </p:nvSpPr>
            <p:spPr bwMode="auto">
              <a:xfrm>
                <a:off x="2942" y="1849"/>
                <a:ext cx="1574" cy="336"/>
              </a:xfrm>
              <a:prstGeom prst="rect">
                <a:avLst/>
              </a:prstGeom>
              <a:noFill/>
              <a:ln w="9525">
                <a:noFill/>
                <a:miter lim="800000"/>
                <a:headEnd/>
                <a:tailEnd/>
              </a:ln>
            </p:spPr>
            <p:txBody>
              <a:bodyPr>
                <a:spAutoFit/>
              </a:bodyPr>
              <a:lstStyle/>
              <a:p>
                <a:pPr algn="ctr">
                  <a:spcBef>
                    <a:spcPct val="50000"/>
                  </a:spcBef>
                </a:pPr>
                <a:r>
                  <a:rPr lang="en-US" sz="2900">
                    <a:latin typeface="Calibri" pitchFamily="34" charset="0"/>
                  </a:rPr>
                  <a:t>nominal GDP</a:t>
                </a:r>
              </a:p>
            </p:txBody>
          </p:sp>
          <p:sp>
            <p:nvSpPr>
              <p:cNvPr id="15369" name="Text Box 8"/>
              <p:cNvSpPr txBox="1">
                <a:spLocks noChangeArrowheads="1"/>
              </p:cNvSpPr>
              <p:nvPr/>
            </p:nvSpPr>
            <p:spPr bwMode="auto">
              <a:xfrm>
                <a:off x="2946" y="2163"/>
                <a:ext cx="1574" cy="336"/>
              </a:xfrm>
              <a:prstGeom prst="rect">
                <a:avLst/>
              </a:prstGeom>
              <a:noFill/>
              <a:ln w="9525">
                <a:noFill/>
                <a:miter lim="800000"/>
                <a:headEnd/>
                <a:tailEnd/>
              </a:ln>
            </p:spPr>
            <p:txBody>
              <a:bodyPr>
                <a:spAutoFit/>
              </a:bodyPr>
              <a:lstStyle/>
              <a:p>
                <a:pPr algn="ctr">
                  <a:spcBef>
                    <a:spcPct val="50000"/>
                  </a:spcBef>
                </a:pPr>
                <a:r>
                  <a:rPr lang="en-US" sz="2900">
                    <a:latin typeface="Calibri" pitchFamily="34" charset="0"/>
                  </a:rPr>
                  <a:t>real GDP</a:t>
                </a:r>
              </a:p>
            </p:txBody>
          </p:sp>
          <p:sp>
            <p:nvSpPr>
              <p:cNvPr id="15370" name="Line 9"/>
              <p:cNvSpPr>
                <a:spLocks noChangeShapeType="1"/>
              </p:cNvSpPr>
              <p:nvPr/>
            </p:nvSpPr>
            <p:spPr bwMode="auto">
              <a:xfrm>
                <a:off x="3035" y="2185"/>
                <a:ext cx="1363" cy="0"/>
              </a:xfrm>
              <a:prstGeom prst="line">
                <a:avLst/>
              </a:prstGeom>
              <a:noFill/>
              <a:ln w="12700">
                <a:solidFill>
                  <a:schemeClr val="tx1"/>
                </a:solidFill>
                <a:round/>
                <a:headEnd/>
                <a:tailEnd/>
              </a:ln>
            </p:spPr>
            <p:txBody>
              <a:bodyPr/>
              <a:lstStyle/>
              <a:p>
                <a:endParaRPr lang="tr-T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61"/>
                                        </p:tgtEl>
                                        <p:attrNameLst>
                                          <p:attrName>style.visibility</p:attrName>
                                        </p:attrNameLst>
                                      </p:cBhvr>
                                      <p:to>
                                        <p:strVal val="visible"/>
                                      </p:to>
                                    </p:set>
                                    <p:animEffect transition="in" filter="wipe(left)">
                                      <p:cBhvr>
                                        <p:cTn id="12"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00050" y="246063"/>
            <a:ext cx="6748463" cy="568325"/>
          </a:xfrm>
        </p:spPr>
        <p:txBody>
          <a:bodyPr>
            <a:normAutofit fontScale="90000"/>
          </a:bodyPr>
          <a:lstStyle/>
          <a:p>
            <a:pPr algn="l"/>
            <a:r>
              <a:rPr lang="en-US" sz="3000"/>
              <a:t>EXAMPLE:</a:t>
            </a:r>
          </a:p>
        </p:txBody>
      </p:sp>
      <p:sp>
        <p:nvSpPr>
          <p:cNvPr id="16387" name="Rectangle 3"/>
          <p:cNvSpPr>
            <a:spLocks noGrp="1" noChangeArrowheads="1"/>
          </p:cNvSpPr>
          <p:nvPr>
            <p:ph sz="quarter" idx="1"/>
          </p:nvPr>
        </p:nvSpPr>
        <p:spPr>
          <a:xfrm>
            <a:off x="333375" y="3644900"/>
            <a:ext cx="8145463" cy="542925"/>
          </a:xfrm>
        </p:spPr>
        <p:txBody>
          <a:bodyPr/>
          <a:lstStyle/>
          <a:p>
            <a:pPr marL="285750" indent="-285750">
              <a:spcBef>
                <a:spcPct val="50000"/>
              </a:spcBef>
              <a:buFont typeface="Wingdings" pitchFamily="2" charset="2"/>
              <a:buNone/>
              <a:tabLst>
                <a:tab pos="4859338" algn="l"/>
              </a:tabLst>
            </a:pPr>
            <a:r>
              <a:rPr lang="en-US" sz="2400"/>
              <a:t>Compute the GDP deflator in each year:</a:t>
            </a:r>
          </a:p>
        </p:txBody>
      </p:sp>
      <p:graphicFrame>
        <p:nvGraphicFramePr>
          <p:cNvPr id="122884" name="Group 4"/>
          <p:cNvGraphicFramePr>
            <a:graphicFrameLocks noGrp="1"/>
          </p:cNvGraphicFramePr>
          <p:nvPr/>
        </p:nvGraphicFramePr>
        <p:xfrm>
          <a:off x="550863" y="933450"/>
          <a:ext cx="7789862" cy="2288604"/>
        </p:xfrm>
        <a:graphic>
          <a:graphicData uri="http://schemas.openxmlformats.org/drawingml/2006/table">
            <a:tbl>
              <a:tblPr/>
              <a:tblGrid>
                <a:gridCol w="1103312">
                  <a:extLst>
                    <a:ext uri="{9D8B030D-6E8A-4147-A177-3AD203B41FA5}">
                      <a16:colId xmlns:a16="http://schemas.microsoft.com/office/drawing/2014/main" val="20000"/>
                    </a:ext>
                  </a:extLst>
                </a:gridCol>
                <a:gridCol w="1793875">
                  <a:extLst>
                    <a:ext uri="{9D8B030D-6E8A-4147-A177-3AD203B41FA5}">
                      <a16:colId xmlns:a16="http://schemas.microsoft.com/office/drawing/2014/main" val="20001"/>
                    </a:ext>
                  </a:extLst>
                </a:gridCol>
                <a:gridCol w="1685925">
                  <a:extLst>
                    <a:ext uri="{9D8B030D-6E8A-4147-A177-3AD203B41FA5}">
                      <a16:colId xmlns:a16="http://schemas.microsoft.com/office/drawing/2014/main" val="20002"/>
                    </a:ext>
                  </a:extLst>
                </a:gridCol>
                <a:gridCol w="1436688">
                  <a:extLst>
                    <a:ext uri="{9D8B030D-6E8A-4147-A177-3AD203B41FA5}">
                      <a16:colId xmlns:a16="http://schemas.microsoft.com/office/drawing/2014/main" val="20003"/>
                    </a:ext>
                  </a:extLst>
                </a:gridCol>
                <a:gridCol w="1770062">
                  <a:extLst>
                    <a:ext uri="{9D8B030D-6E8A-4147-A177-3AD203B41FA5}">
                      <a16:colId xmlns:a16="http://schemas.microsoft.com/office/drawing/2014/main" val="20004"/>
                    </a:ext>
                  </a:extLst>
                </a:gridCol>
              </a:tblGrid>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year</a:t>
                      </a: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Nominal </a:t>
                      </a:r>
                      <a:br>
                        <a:rPr kumimoji="0" lang="en-US" sz="2400" b="0" i="0" u="none" strike="noStrike" cap="none" normalizeH="0" baseline="0">
                          <a:ln>
                            <a:noFill/>
                          </a:ln>
                          <a:solidFill>
                            <a:schemeClr val="tx1"/>
                          </a:solidFill>
                          <a:effectLst/>
                          <a:latin typeface="Arial" charset="0"/>
                          <a:cs typeface="Arial" charset="0"/>
                        </a:rPr>
                      </a:br>
                      <a:r>
                        <a:rPr kumimoji="0" lang="en-US" sz="24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Real </a:t>
                      </a:r>
                      <a:br>
                        <a:rPr kumimoji="0" lang="en-US" sz="2400" b="0" i="0" u="none" strike="noStrike" cap="none" normalizeH="0" baseline="0">
                          <a:ln>
                            <a:noFill/>
                          </a:ln>
                          <a:solidFill>
                            <a:schemeClr val="tx1"/>
                          </a:solidFill>
                          <a:effectLst/>
                          <a:latin typeface="Arial" charset="0"/>
                          <a:cs typeface="Arial" charset="0"/>
                        </a:rPr>
                      </a:br>
                      <a:r>
                        <a:rPr kumimoji="0" lang="en-US" sz="24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GDP </a:t>
                      </a:r>
                      <a:br>
                        <a:rPr kumimoji="0" lang="en-US" sz="2400" b="0" i="0" u="none" strike="noStrike" cap="none" normalizeH="0" baseline="0">
                          <a:ln>
                            <a:noFill/>
                          </a:ln>
                          <a:solidFill>
                            <a:schemeClr val="tx1"/>
                          </a:solidFill>
                          <a:effectLst/>
                          <a:latin typeface="Arial" charset="0"/>
                          <a:cs typeface="Arial" charset="0"/>
                        </a:rPr>
                      </a:br>
                      <a:r>
                        <a:rPr kumimoji="0" lang="en-US" sz="2400" b="0" i="0" u="none" strike="noStrike" cap="none" normalizeH="0" baseline="0">
                          <a:ln>
                            <a:noFill/>
                          </a:ln>
                          <a:solidFill>
                            <a:schemeClr val="tx1"/>
                          </a:solidFill>
                          <a:effectLst/>
                          <a:latin typeface="Arial" charset="0"/>
                          <a:cs typeface="Arial" charset="0"/>
                        </a:rPr>
                        <a:t>Deflator</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2002</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$6000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$6000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2003</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$8250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$7200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84188">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2004</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$10,800</a:t>
                      </a:r>
                    </a:p>
                  </a:txBody>
                  <a:tcPr marR="228600"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$8400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42"/>
          <p:cNvGrpSpPr>
            <a:grpSpLocks/>
          </p:cNvGrpSpPr>
          <p:nvPr/>
        </p:nvGrpSpPr>
        <p:grpSpPr bwMode="auto">
          <a:xfrm>
            <a:off x="674688" y="1836738"/>
            <a:ext cx="6269037" cy="2981325"/>
            <a:chOff x="425" y="1157"/>
            <a:chExt cx="3949" cy="1878"/>
          </a:xfrm>
        </p:grpSpPr>
        <p:sp>
          <p:nvSpPr>
            <p:cNvPr id="16423" name="Rectangle 43"/>
            <p:cNvSpPr>
              <a:spLocks noChangeArrowheads="1"/>
            </p:cNvSpPr>
            <p:nvPr/>
          </p:nvSpPr>
          <p:spPr bwMode="auto">
            <a:xfrm>
              <a:off x="425" y="2693"/>
              <a:ext cx="3949" cy="342"/>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200150" algn="l"/>
                </a:tabLst>
              </a:pPr>
              <a:r>
                <a:rPr lang="en-US" sz="2400">
                  <a:latin typeface="Calibri" pitchFamily="34" charset="0"/>
                </a:rPr>
                <a:t>2002:	100 x (6000/6000)  = 	</a:t>
              </a:r>
              <a:r>
                <a:rPr lang="en-US" sz="2400">
                  <a:solidFill>
                    <a:srgbClr val="FF0000"/>
                  </a:solidFill>
                  <a:latin typeface="Calibri" pitchFamily="34" charset="0"/>
                </a:rPr>
                <a:t>100.0</a:t>
              </a:r>
            </a:p>
          </p:txBody>
        </p:sp>
        <p:sp>
          <p:nvSpPr>
            <p:cNvPr id="16424" name="Rectangle 44"/>
            <p:cNvSpPr>
              <a:spLocks noChangeArrowheads="1"/>
            </p:cNvSpPr>
            <p:nvPr/>
          </p:nvSpPr>
          <p:spPr bwMode="auto">
            <a:xfrm>
              <a:off x="3341" y="1157"/>
              <a:ext cx="704" cy="275"/>
            </a:xfrm>
            <a:prstGeom prst="rect">
              <a:avLst/>
            </a:prstGeom>
            <a:noFill/>
            <a:ln w="9525">
              <a:noFill/>
              <a:miter lim="800000"/>
              <a:headEnd/>
              <a:tailEnd/>
            </a:ln>
          </p:spPr>
          <p:txBody>
            <a:bodyPr anchor="ctr" anchorCtr="1"/>
            <a:lstStyle/>
            <a:p>
              <a:pPr algn="ctr">
                <a:lnSpc>
                  <a:spcPct val="105000"/>
                </a:lnSpc>
                <a:spcBef>
                  <a:spcPct val="50000"/>
                </a:spcBef>
                <a:buClr>
                  <a:srgbClr val="00B85C"/>
                </a:buClr>
                <a:buSzPct val="120000"/>
                <a:buFont typeface="Wingdings" pitchFamily="2" charset="2"/>
                <a:buNone/>
              </a:pPr>
              <a:r>
                <a:rPr lang="en-US" sz="2400">
                  <a:solidFill>
                    <a:srgbClr val="FF0000"/>
                  </a:solidFill>
                  <a:latin typeface="Calibri" pitchFamily="34" charset="0"/>
                </a:rPr>
                <a:t>100.0</a:t>
              </a:r>
            </a:p>
          </p:txBody>
        </p:sp>
      </p:grpSp>
      <p:grpSp>
        <p:nvGrpSpPr>
          <p:cNvPr id="3" name="Group 45"/>
          <p:cNvGrpSpPr>
            <a:grpSpLocks/>
          </p:cNvGrpSpPr>
          <p:nvPr/>
        </p:nvGrpSpPr>
        <p:grpSpPr bwMode="auto">
          <a:xfrm>
            <a:off x="682625" y="2333625"/>
            <a:ext cx="6269038" cy="3070225"/>
            <a:chOff x="430" y="1463"/>
            <a:chExt cx="3949" cy="1934"/>
          </a:xfrm>
        </p:grpSpPr>
        <p:sp>
          <p:nvSpPr>
            <p:cNvPr id="16421" name="Rectangle 46"/>
            <p:cNvSpPr>
              <a:spLocks noChangeArrowheads="1"/>
            </p:cNvSpPr>
            <p:nvPr/>
          </p:nvSpPr>
          <p:spPr bwMode="auto">
            <a:xfrm>
              <a:off x="430" y="3055"/>
              <a:ext cx="3949" cy="342"/>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200150" algn="l"/>
                </a:tabLst>
              </a:pPr>
              <a:r>
                <a:rPr lang="en-US" sz="2400">
                  <a:latin typeface="Calibri" pitchFamily="34" charset="0"/>
                </a:rPr>
                <a:t>2003:	100 x (8250/7200)  = 	</a:t>
              </a:r>
              <a:r>
                <a:rPr lang="en-US" sz="2400">
                  <a:solidFill>
                    <a:srgbClr val="FF0000"/>
                  </a:solidFill>
                  <a:latin typeface="Calibri" pitchFamily="34" charset="0"/>
                </a:rPr>
                <a:t>114.6</a:t>
              </a:r>
            </a:p>
          </p:txBody>
        </p:sp>
        <p:sp>
          <p:nvSpPr>
            <p:cNvPr id="16422" name="Rectangle 47"/>
            <p:cNvSpPr>
              <a:spLocks noChangeArrowheads="1"/>
            </p:cNvSpPr>
            <p:nvPr/>
          </p:nvSpPr>
          <p:spPr bwMode="auto">
            <a:xfrm>
              <a:off x="3339" y="1463"/>
              <a:ext cx="704" cy="275"/>
            </a:xfrm>
            <a:prstGeom prst="rect">
              <a:avLst/>
            </a:prstGeom>
            <a:noFill/>
            <a:ln w="9525">
              <a:noFill/>
              <a:miter lim="800000"/>
              <a:headEnd/>
              <a:tailEnd/>
            </a:ln>
          </p:spPr>
          <p:txBody>
            <a:bodyPr anchor="ctr" anchorCtr="1"/>
            <a:lstStyle/>
            <a:p>
              <a:pPr algn="ctr">
                <a:lnSpc>
                  <a:spcPct val="105000"/>
                </a:lnSpc>
                <a:spcBef>
                  <a:spcPct val="50000"/>
                </a:spcBef>
                <a:buClr>
                  <a:srgbClr val="00B85C"/>
                </a:buClr>
                <a:buSzPct val="120000"/>
                <a:buFont typeface="Wingdings" pitchFamily="2" charset="2"/>
                <a:buNone/>
              </a:pPr>
              <a:r>
                <a:rPr lang="en-US" sz="2400">
                  <a:solidFill>
                    <a:srgbClr val="FF0000"/>
                  </a:solidFill>
                  <a:latin typeface="Calibri" pitchFamily="34" charset="0"/>
                </a:rPr>
                <a:t>114.6</a:t>
              </a:r>
            </a:p>
          </p:txBody>
        </p:sp>
      </p:grpSp>
      <p:grpSp>
        <p:nvGrpSpPr>
          <p:cNvPr id="4" name="Group 48"/>
          <p:cNvGrpSpPr>
            <a:grpSpLocks/>
          </p:cNvGrpSpPr>
          <p:nvPr/>
        </p:nvGrpSpPr>
        <p:grpSpPr bwMode="auto">
          <a:xfrm>
            <a:off x="679450" y="2808288"/>
            <a:ext cx="6269038" cy="3214687"/>
            <a:chOff x="428" y="1769"/>
            <a:chExt cx="3949" cy="2025"/>
          </a:xfrm>
        </p:grpSpPr>
        <p:sp>
          <p:nvSpPr>
            <p:cNvPr id="16419" name="Rectangle 49"/>
            <p:cNvSpPr>
              <a:spLocks noChangeArrowheads="1"/>
            </p:cNvSpPr>
            <p:nvPr/>
          </p:nvSpPr>
          <p:spPr bwMode="auto">
            <a:xfrm>
              <a:off x="428" y="3452"/>
              <a:ext cx="3949" cy="342"/>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081088" algn="l"/>
                </a:tabLst>
              </a:pPr>
              <a:r>
                <a:rPr lang="en-US" sz="2400">
                  <a:latin typeface="Calibri" pitchFamily="34" charset="0"/>
                </a:rPr>
                <a:t>2004:	100 x (10,800/8400) = 	</a:t>
              </a:r>
              <a:r>
                <a:rPr lang="en-US" sz="2400">
                  <a:solidFill>
                    <a:srgbClr val="FF0000"/>
                  </a:solidFill>
                  <a:latin typeface="Calibri" pitchFamily="34" charset="0"/>
                </a:rPr>
                <a:t>128.6</a:t>
              </a:r>
            </a:p>
          </p:txBody>
        </p:sp>
        <p:sp>
          <p:nvSpPr>
            <p:cNvPr id="16420" name="Rectangle 50"/>
            <p:cNvSpPr>
              <a:spLocks noChangeArrowheads="1"/>
            </p:cNvSpPr>
            <p:nvPr/>
          </p:nvSpPr>
          <p:spPr bwMode="auto">
            <a:xfrm>
              <a:off x="3337" y="1769"/>
              <a:ext cx="704" cy="275"/>
            </a:xfrm>
            <a:prstGeom prst="rect">
              <a:avLst/>
            </a:prstGeom>
            <a:noFill/>
            <a:ln w="9525">
              <a:noFill/>
              <a:miter lim="800000"/>
              <a:headEnd/>
              <a:tailEnd/>
            </a:ln>
          </p:spPr>
          <p:txBody>
            <a:bodyPr anchor="ctr" anchorCtr="1"/>
            <a:lstStyle/>
            <a:p>
              <a:pPr algn="ctr">
                <a:lnSpc>
                  <a:spcPct val="105000"/>
                </a:lnSpc>
                <a:spcBef>
                  <a:spcPct val="50000"/>
                </a:spcBef>
                <a:buClr>
                  <a:srgbClr val="00B85C"/>
                </a:buClr>
                <a:buSzPct val="120000"/>
                <a:buFont typeface="Wingdings" pitchFamily="2" charset="2"/>
                <a:buNone/>
              </a:pPr>
              <a:r>
                <a:rPr lang="en-US" sz="2400">
                  <a:solidFill>
                    <a:srgbClr val="FF0000"/>
                  </a:solidFill>
                  <a:latin typeface="Calibri" pitchFamily="34" charset="0"/>
                </a:rPr>
                <a:t>128.6</a:t>
              </a:r>
            </a:p>
          </p:txBody>
        </p:sp>
      </p:grpSp>
      <p:grpSp>
        <p:nvGrpSpPr>
          <p:cNvPr id="5" name="Group 51"/>
          <p:cNvGrpSpPr>
            <a:grpSpLocks/>
          </p:cNvGrpSpPr>
          <p:nvPr/>
        </p:nvGrpSpPr>
        <p:grpSpPr bwMode="auto">
          <a:xfrm>
            <a:off x="6338888" y="2016125"/>
            <a:ext cx="1282700" cy="525463"/>
            <a:chOff x="4028" y="1270"/>
            <a:chExt cx="808" cy="331"/>
          </a:xfrm>
        </p:grpSpPr>
        <p:sp>
          <p:nvSpPr>
            <p:cNvPr id="16417" name="Text Box 52"/>
            <p:cNvSpPr txBox="1">
              <a:spLocks noChangeArrowheads="1"/>
            </p:cNvSpPr>
            <p:nvPr/>
          </p:nvSpPr>
          <p:spPr bwMode="auto">
            <a:xfrm>
              <a:off x="4208" y="1282"/>
              <a:ext cx="628" cy="298"/>
            </a:xfrm>
            <a:prstGeom prst="rect">
              <a:avLst/>
            </a:prstGeom>
            <a:solidFill>
              <a:srgbClr val="FFCC99"/>
            </a:solidFill>
            <a:ln w="9525">
              <a:noFill/>
              <a:miter lim="800000"/>
              <a:headEnd/>
              <a:tailEnd/>
            </a:ln>
          </p:spPr>
          <p:txBody>
            <a:bodyPr lIns="45720" rIns="45720">
              <a:spAutoFit/>
            </a:bodyPr>
            <a:lstStyle/>
            <a:p>
              <a:pPr>
                <a:spcBef>
                  <a:spcPct val="50000"/>
                </a:spcBef>
              </a:pPr>
              <a:r>
                <a:rPr lang="en-US" sz="2500">
                  <a:latin typeface="Calibri" pitchFamily="34" charset="0"/>
                </a:rPr>
                <a:t>14.6%</a:t>
              </a:r>
            </a:p>
          </p:txBody>
        </p:sp>
        <p:sp>
          <p:nvSpPr>
            <p:cNvPr id="16418" name="AutoShape 53"/>
            <p:cNvSpPr>
              <a:spLocks/>
            </p:cNvSpPr>
            <p:nvPr/>
          </p:nvSpPr>
          <p:spPr bwMode="auto">
            <a:xfrm>
              <a:off x="4028" y="1270"/>
              <a:ext cx="146" cy="331"/>
            </a:xfrm>
            <a:prstGeom prst="rightBrace">
              <a:avLst>
                <a:gd name="adj1" fmla="val 18893"/>
                <a:gd name="adj2" fmla="val 50000"/>
              </a:avLst>
            </a:prstGeom>
            <a:noFill/>
            <a:ln w="19050">
              <a:solidFill>
                <a:srgbClr val="660066"/>
              </a:solidFill>
              <a:round/>
              <a:headEnd/>
              <a:tailEnd/>
            </a:ln>
          </p:spPr>
          <p:txBody>
            <a:bodyPr wrap="none" anchor="ctr"/>
            <a:lstStyle/>
            <a:p>
              <a:endParaRPr lang="tr-TR">
                <a:latin typeface="Calibri" pitchFamily="34" charset="0"/>
              </a:endParaRPr>
            </a:p>
          </p:txBody>
        </p:sp>
      </p:grpSp>
      <p:grpSp>
        <p:nvGrpSpPr>
          <p:cNvPr id="6" name="Group 54"/>
          <p:cNvGrpSpPr>
            <a:grpSpLocks/>
          </p:cNvGrpSpPr>
          <p:nvPr/>
        </p:nvGrpSpPr>
        <p:grpSpPr bwMode="auto">
          <a:xfrm>
            <a:off x="6343650" y="2540000"/>
            <a:ext cx="1289050" cy="558800"/>
            <a:chOff x="4024" y="1600"/>
            <a:chExt cx="812" cy="352"/>
          </a:xfrm>
        </p:grpSpPr>
        <p:sp>
          <p:nvSpPr>
            <p:cNvPr id="16415" name="Text Box 55"/>
            <p:cNvSpPr txBox="1">
              <a:spLocks noChangeArrowheads="1"/>
            </p:cNvSpPr>
            <p:nvPr/>
          </p:nvSpPr>
          <p:spPr bwMode="auto">
            <a:xfrm>
              <a:off x="4211" y="1654"/>
              <a:ext cx="625" cy="298"/>
            </a:xfrm>
            <a:prstGeom prst="rect">
              <a:avLst/>
            </a:prstGeom>
            <a:solidFill>
              <a:srgbClr val="FFCC99"/>
            </a:solidFill>
            <a:ln w="9525">
              <a:noFill/>
              <a:miter lim="800000"/>
              <a:headEnd/>
              <a:tailEnd/>
            </a:ln>
          </p:spPr>
          <p:txBody>
            <a:bodyPr lIns="45720" rIns="45720">
              <a:spAutoFit/>
            </a:bodyPr>
            <a:lstStyle/>
            <a:p>
              <a:pPr>
                <a:spcBef>
                  <a:spcPct val="50000"/>
                </a:spcBef>
              </a:pPr>
              <a:r>
                <a:rPr lang="en-US" sz="2500">
                  <a:latin typeface="Calibri" pitchFamily="34" charset="0"/>
                </a:rPr>
                <a:t>12.2%</a:t>
              </a:r>
            </a:p>
          </p:txBody>
        </p:sp>
        <p:sp>
          <p:nvSpPr>
            <p:cNvPr id="16416" name="AutoShape 56"/>
            <p:cNvSpPr>
              <a:spLocks/>
            </p:cNvSpPr>
            <p:nvPr/>
          </p:nvSpPr>
          <p:spPr bwMode="auto">
            <a:xfrm>
              <a:off x="4024" y="1600"/>
              <a:ext cx="149" cy="341"/>
            </a:xfrm>
            <a:prstGeom prst="rightBrace">
              <a:avLst>
                <a:gd name="adj1" fmla="val 19072"/>
                <a:gd name="adj2" fmla="val 50000"/>
              </a:avLst>
            </a:prstGeom>
            <a:noFill/>
            <a:ln w="19050">
              <a:solidFill>
                <a:srgbClr val="660066"/>
              </a:solidFill>
              <a:round/>
              <a:headEnd/>
              <a:tailEnd/>
            </a:ln>
          </p:spPr>
          <p:txBody>
            <a:bodyPr wrap="none" anchor="ctr"/>
            <a:lstStyle/>
            <a:p>
              <a:endParaRPr lang="tr-TR">
                <a:latin typeface="Calibri"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00000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000000"/>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000000"/>
                                      </p:to>
                                    </p:animClr>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type="title"/>
          </p:nvPr>
        </p:nvSpPr>
        <p:spPr>
          <a:xfrm>
            <a:off x="387350" y="188913"/>
            <a:ext cx="8229600" cy="1052512"/>
          </a:xfrm>
        </p:spPr>
        <p:txBody>
          <a:bodyPr rtlCol="0" anchor="t">
            <a:normAutofit/>
          </a:bodyPr>
          <a:lstStyle/>
          <a:p>
            <a:pPr algn="l" fontAlgn="auto">
              <a:spcAft>
                <a:spcPts val="0"/>
              </a:spcAft>
              <a:defRPr/>
            </a:pPr>
            <a:br>
              <a:rPr lang="en-US" sz="2600" dirty="0">
                <a:solidFill>
                  <a:srgbClr val="FF9966"/>
                </a:solidFill>
                <a:effectLst>
                  <a:outerShdw blurRad="38100" dist="38100" dir="2700000" algn="tl">
                    <a:srgbClr val="C0C0C0"/>
                  </a:outerShdw>
                </a:effectLst>
              </a:rPr>
            </a:br>
            <a:r>
              <a:rPr lang="en-US" sz="3000" dirty="0">
                <a:solidFill>
                  <a:srgbClr val="996633"/>
                </a:solidFill>
                <a:effectLst>
                  <a:outerShdw blurRad="38100" dist="38100" dir="2700000" algn="tl">
                    <a:srgbClr val="C0C0C0"/>
                  </a:outerShdw>
                </a:effectLst>
              </a:rPr>
              <a:t>Computing GDP</a:t>
            </a:r>
          </a:p>
        </p:txBody>
      </p:sp>
      <p:sp>
        <p:nvSpPr>
          <p:cNvPr id="271409" name="Rectangle 49"/>
          <p:cNvSpPr>
            <a:spLocks noGrp="1" noChangeArrowheads="1"/>
          </p:cNvSpPr>
          <p:nvPr>
            <p:ph sz="quarter" idx="1"/>
          </p:nvPr>
        </p:nvSpPr>
        <p:spPr>
          <a:xfrm>
            <a:off x="579438" y="3648075"/>
            <a:ext cx="8229600" cy="2582863"/>
          </a:xfrm>
        </p:spPr>
        <p:txBody>
          <a:bodyPr/>
          <a:lstStyle/>
          <a:p>
            <a:pPr marL="0" indent="0">
              <a:spcBef>
                <a:spcPct val="40000"/>
              </a:spcBef>
              <a:buClr>
                <a:srgbClr val="003399"/>
              </a:buClr>
              <a:buFont typeface="Wingdings" pitchFamily="2" charset="2"/>
              <a:buNone/>
            </a:pPr>
            <a:r>
              <a:rPr lang="en-US"/>
              <a:t>Use the above data to solve these problems:</a:t>
            </a:r>
          </a:p>
          <a:p>
            <a:pPr marL="681038" lvl="1" indent="-514350">
              <a:lnSpc>
                <a:spcPct val="105000"/>
              </a:lnSpc>
              <a:spcBef>
                <a:spcPct val="40000"/>
              </a:spcBef>
              <a:buClr>
                <a:srgbClr val="003399"/>
              </a:buClr>
              <a:buFontTx/>
              <a:buNone/>
            </a:pPr>
            <a:r>
              <a:rPr lang="en-US" sz="2600" b="1">
                <a:solidFill>
                  <a:srgbClr val="669900"/>
                </a:solidFill>
              </a:rPr>
              <a:t>A.  </a:t>
            </a:r>
            <a:r>
              <a:rPr lang="en-US"/>
              <a:t>Compute nominal GDP in 2004.</a:t>
            </a:r>
          </a:p>
          <a:p>
            <a:pPr marL="681038" lvl="1" indent="-514350">
              <a:lnSpc>
                <a:spcPct val="105000"/>
              </a:lnSpc>
              <a:spcBef>
                <a:spcPct val="40000"/>
              </a:spcBef>
              <a:buClr>
                <a:srgbClr val="003399"/>
              </a:buClr>
              <a:buFontTx/>
              <a:buNone/>
            </a:pPr>
            <a:r>
              <a:rPr lang="en-US" sz="2600" b="1">
                <a:solidFill>
                  <a:srgbClr val="669900"/>
                </a:solidFill>
              </a:rPr>
              <a:t>B. 	</a:t>
            </a:r>
            <a:r>
              <a:rPr lang="en-US"/>
              <a:t>Compute real GDP in 2005. </a:t>
            </a:r>
          </a:p>
          <a:p>
            <a:pPr marL="681038" lvl="1" indent="-514350">
              <a:lnSpc>
                <a:spcPct val="105000"/>
              </a:lnSpc>
              <a:spcBef>
                <a:spcPct val="40000"/>
              </a:spcBef>
              <a:buClr>
                <a:srgbClr val="003399"/>
              </a:buClr>
              <a:buFontTx/>
              <a:buNone/>
            </a:pPr>
            <a:r>
              <a:rPr lang="en-US" sz="2600" b="1">
                <a:solidFill>
                  <a:srgbClr val="669900"/>
                </a:solidFill>
              </a:rPr>
              <a:t>C. 	</a:t>
            </a:r>
            <a:r>
              <a:rPr lang="en-US"/>
              <a:t>Compute the GDP deflator in 2006. </a:t>
            </a:r>
          </a:p>
        </p:txBody>
      </p:sp>
      <p:sp>
        <p:nvSpPr>
          <p:cNvPr id="17412" name="Rectangle 7"/>
          <p:cNvSpPr>
            <a:spLocks noChangeArrowheads="1"/>
          </p:cNvSpPr>
          <p:nvPr/>
        </p:nvSpPr>
        <p:spPr bwMode="auto">
          <a:xfrm>
            <a:off x="8432800" y="6367463"/>
            <a:ext cx="609600" cy="374650"/>
          </a:xfrm>
          <a:prstGeom prst="rect">
            <a:avLst/>
          </a:prstGeom>
          <a:noFill/>
          <a:ln w="9525">
            <a:noFill/>
            <a:miter lim="800000"/>
            <a:headEnd/>
            <a:tailEnd/>
          </a:ln>
        </p:spPr>
        <p:txBody>
          <a:bodyPr anchor="ctr"/>
          <a:lstStyle/>
          <a:p>
            <a:fld id="{B20DA6EC-E9F2-4883-908E-526ADB68EAEF}" type="slidenum">
              <a:rPr lang="en-US" sz="1700">
                <a:solidFill>
                  <a:srgbClr val="777777"/>
                </a:solidFill>
                <a:latin typeface="Calibri" pitchFamily="34" charset="0"/>
              </a:rPr>
              <a:pPr/>
              <a:t>32</a:t>
            </a:fld>
            <a:endParaRPr lang="en-US" sz="1700">
              <a:solidFill>
                <a:srgbClr val="777777"/>
              </a:solidFill>
              <a:latin typeface="Calibri" pitchFamily="34" charset="0"/>
            </a:endParaRPr>
          </a:p>
        </p:txBody>
      </p:sp>
      <p:graphicFrame>
        <p:nvGraphicFramePr>
          <p:cNvPr id="271410" name="Group 50"/>
          <p:cNvGraphicFramePr>
            <a:graphicFrameLocks noGrp="1"/>
          </p:cNvGraphicFramePr>
          <p:nvPr/>
        </p:nvGraphicFramePr>
        <p:xfrm>
          <a:off x="620713" y="1423988"/>
          <a:ext cx="8331200" cy="1950720"/>
        </p:xfrm>
        <a:graphic>
          <a:graphicData uri="http://schemas.openxmlformats.org/drawingml/2006/table">
            <a:tbl>
              <a:tblPr/>
              <a:tblGrid>
                <a:gridCol w="1363662">
                  <a:extLst>
                    <a:ext uri="{9D8B030D-6E8A-4147-A177-3AD203B41FA5}">
                      <a16:colId xmlns:a16="http://schemas.microsoft.com/office/drawing/2014/main" val="20000"/>
                    </a:ext>
                  </a:extLst>
                </a:gridCol>
                <a:gridCol w="1304925">
                  <a:extLst>
                    <a:ext uri="{9D8B030D-6E8A-4147-A177-3AD203B41FA5}">
                      <a16:colId xmlns:a16="http://schemas.microsoft.com/office/drawing/2014/main" val="20001"/>
                    </a:ext>
                  </a:extLst>
                </a:gridCol>
                <a:gridCol w="1165225">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gridCol w="1184275">
                  <a:extLst>
                    <a:ext uri="{9D8B030D-6E8A-4147-A177-3AD203B41FA5}">
                      <a16:colId xmlns:a16="http://schemas.microsoft.com/office/drawing/2014/main" val="20005"/>
                    </a:ext>
                  </a:extLst>
                </a:gridCol>
                <a:gridCol w="1130300">
                  <a:extLst>
                    <a:ext uri="{9D8B030D-6E8A-4147-A177-3AD203B41FA5}">
                      <a16:colId xmlns:a16="http://schemas.microsoft.com/office/drawing/2014/main" val="20006"/>
                    </a:ext>
                  </a:extLst>
                </a:gridCol>
              </a:tblGrid>
              <a:tr h="260350">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2004 (base yr)</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2005</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2006</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P</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Q</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P</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Q</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P</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Q</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good A</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$30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900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$31</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$36</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1050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good B</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192</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$102</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205</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409">
                                            <p:txEl>
                                              <p:pRg st="1" end="1"/>
                                            </p:txEl>
                                          </p:spTgt>
                                        </p:tgtEl>
                                        <p:attrNameLst>
                                          <p:attrName>style.visibility</p:attrName>
                                        </p:attrNameLst>
                                      </p:cBhvr>
                                      <p:to>
                                        <p:strVal val="visible"/>
                                      </p:to>
                                    </p:set>
                                    <p:animEffect transition="in" filter="wipe(left)">
                                      <p:cBhvr>
                                        <p:cTn id="7" dur="500"/>
                                        <p:tgtEl>
                                          <p:spTgt spid="27140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409">
                                            <p:txEl>
                                              <p:pRg st="2" end="2"/>
                                            </p:txEl>
                                          </p:spTgt>
                                        </p:tgtEl>
                                        <p:attrNameLst>
                                          <p:attrName>style.visibility</p:attrName>
                                        </p:attrNameLst>
                                      </p:cBhvr>
                                      <p:to>
                                        <p:strVal val="visible"/>
                                      </p:to>
                                    </p:set>
                                    <p:animEffect transition="in" filter="wipe(left)">
                                      <p:cBhvr>
                                        <p:cTn id="12" dur="500"/>
                                        <p:tgtEl>
                                          <p:spTgt spid="27140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409">
                                            <p:txEl>
                                              <p:pRg st="3" end="3"/>
                                            </p:txEl>
                                          </p:spTgt>
                                        </p:tgtEl>
                                        <p:attrNameLst>
                                          <p:attrName>style.visibility</p:attrName>
                                        </p:attrNameLst>
                                      </p:cBhvr>
                                      <p:to>
                                        <p:strVal val="visible"/>
                                      </p:to>
                                    </p:set>
                                    <p:animEffect transition="in" filter="wipe(left)">
                                      <p:cBhvr>
                                        <p:cTn id="17" dur="500"/>
                                        <p:tgtEl>
                                          <p:spTgt spid="2714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409" grpId="0" build="p" bldLvl="5"/>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1550988" cy="6869113"/>
            <a:chOff x="0" y="0"/>
            <a:chExt cx="977" cy="4327"/>
          </a:xfrm>
        </p:grpSpPr>
        <p:sp>
          <p:nvSpPr>
            <p:cNvPr id="18477" name="Rectangle 3"/>
            <p:cNvSpPr>
              <a:spLocks noChangeArrowheads="1"/>
            </p:cNvSpPr>
            <p:nvPr/>
          </p:nvSpPr>
          <p:spPr bwMode="auto">
            <a:xfrm rot="5400000">
              <a:off x="-2011" y="2011"/>
              <a:ext cx="4327" cy="306"/>
            </a:xfrm>
            <a:prstGeom prst="rect">
              <a:avLst/>
            </a:prstGeom>
            <a:gradFill rotWithShape="1">
              <a:gsLst>
                <a:gs pos="0">
                  <a:srgbClr val="FFFF66"/>
                </a:gs>
                <a:gs pos="100000">
                  <a:srgbClr val="FF9900"/>
                </a:gs>
              </a:gsLst>
              <a:lin ang="0" scaled="1"/>
            </a:gradFill>
            <a:ln w="9525">
              <a:noFill/>
              <a:miter lim="800000"/>
              <a:headEnd/>
              <a:tailEnd/>
            </a:ln>
          </p:spPr>
          <p:txBody>
            <a:bodyPr wrap="none" anchor="ctr"/>
            <a:lstStyle/>
            <a:p>
              <a:endParaRPr lang="tr-TR">
                <a:latin typeface="Calibri" pitchFamily="34" charset="0"/>
              </a:endParaRPr>
            </a:p>
          </p:txBody>
        </p:sp>
        <p:sp>
          <p:nvSpPr>
            <p:cNvPr id="18478" name="Oval 4"/>
            <p:cNvSpPr>
              <a:spLocks noChangeArrowheads="1"/>
            </p:cNvSpPr>
            <p:nvPr/>
          </p:nvSpPr>
          <p:spPr bwMode="auto">
            <a:xfrm rot="5400000">
              <a:off x="86" y="39"/>
              <a:ext cx="930" cy="852"/>
            </a:xfrm>
            <a:prstGeom prst="ellipse">
              <a:avLst/>
            </a:prstGeom>
            <a:pattFill prst="wdUpDiag">
              <a:fgClr>
                <a:srgbClr val="FFFFCC"/>
              </a:fgClr>
              <a:bgClr>
                <a:schemeClr val="bg1"/>
              </a:bgClr>
            </a:pattFill>
            <a:ln w="9525">
              <a:noFill/>
              <a:round/>
              <a:headEnd/>
              <a:tailEnd/>
            </a:ln>
          </p:spPr>
          <p:txBody>
            <a:bodyPr wrap="none" anchor="ctr"/>
            <a:lstStyle/>
            <a:p>
              <a:endParaRPr lang="tr-TR">
                <a:latin typeface="Calibri" pitchFamily="34" charset="0"/>
              </a:endParaRPr>
            </a:p>
          </p:txBody>
        </p:sp>
      </p:grpSp>
      <p:sp>
        <p:nvSpPr>
          <p:cNvPr id="272389" name="Rectangle 5"/>
          <p:cNvSpPr>
            <a:spLocks noGrp="1" noChangeArrowheads="1"/>
          </p:cNvSpPr>
          <p:nvPr>
            <p:ph type="title"/>
          </p:nvPr>
        </p:nvSpPr>
        <p:spPr>
          <a:xfrm>
            <a:off x="387350" y="188913"/>
            <a:ext cx="8229600" cy="1052512"/>
          </a:xfrm>
        </p:spPr>
        <p:txBody>
          <a:bodyPr rtlCol="0" anchor="t">
            <a:normAutofit/>
          </a:bodyPr>
          <a:lstStyle/>
          <a:p>
            <a:pPr algn="l" fontAlgn="auto">
              <a:spcAft>
                <a:spcPts val="0"/>
              </a:spcAft>
              <a:defRPr/>
            </a:pPr>
            <a:br>
              <a:rPr lang="en-US" sz="2600" dirty="0">
                <a:solidFill>
                  <a:srgbClr val="FF9966"/>
                </a:solidFill>
                <a:effectLst>
                  <a:outerShdw blurRad="38100" dist="38100" dir="2700000" algn="tl">
                    <a:srgbClr val="C0C0C0"/>
                  </a:outerShdw>
                </a:effectLst>
              </a:rPr>
            </a:br>
            <a:r>
              <a:rPr lang="en-US" sz="3000" dirty="0">
                <a:solidFill>
                  <a:srgbClr val="996633"/>
                </a:solidFill>
                <a:effectLst>
                  <a:outerShdw blurRad="38100" dist="38100" dir="2700000" algn="tl">
                    <a:srgbClr val="C0C0C0"/>
                  </a:outerShdw>
                </a:effectLst>
              </a:rPr>
              <a:t>Answers</a:t>
            </a:r>
          </a:p>
        </p:txBody>
      </p:sp>
      <p:sp>
        <p:nvSpPr>
          <p:cNvPr id="272394" name="Rectangle 10"/>
          <p:cNvSpPr>
            <a:spLocks noGrp="1" noChangeArrowheads="1"/>
          </p:cNvSpPr>
          <p:nvPr>
            <p:ph sz="quarter" idx="1"/>
          </p:nvPr>
        </p:nvSpPr>
        <p:spPr>
          <a:xfrm>
            <a:off x="579438" y="3559175"/>
            <a:ext cx="7869237" cy="2711450"/>
          </a:xfrm>
        </p:spPr>
        <p:txBody>
          <a:bodyPr rtlCol="0">
            <a:normAutofit/>
          </a:bodyPr>
          <a:lstStyle/>
          <a:p>
            <a:pPr marL="457200" indent="-457200" fontAlgn="auto">
              <a:spcBef>
                <a:spcPct val="40000"/>
              </a:spcBef>
              <a:spcAft>
                <a:spcPts val="0"/>
              </a:spcAft>
              <a:buClr>
                <a:srgbClr val="003399"/>
              </a:buClr>
              <a:buFont typeface="Wingdings" pitchFamily="2" charset="2"/>
              <a:buNone/>
              <a:defRPr/>
            </a:pPr>
            <a:r>
              <a:rPr lang="en-US" sz="2600" b="1">
                <a:solidFill>
                  <a:srgbClr val="669900"/>
                </a:solidFill>
              </a:rPr>
              <a:t>A.	</a:t>
            </a:r>
            <a:r>
              <a:rPr lang="en-US"/>
              <a:t>Compute nominal GDP in 2004.</a:t>
            </a:r>
          </a:p>
          <a:p>
            <a:pPr marL="457200" indent="-457200" fontAlgn="auto">
              <a:spcBef>
                <a:spcPct val="35000"/>
              </a:spcBef>
              <a:spcAft>
                <a:spcPts val="0"/>
              </a:spcAft>
              <a:buClr>
                <a:srgbClr val="003399"/>
              </a:buClr>
              <a:buFont typeface="Wingdings" pitchFamily="2" charset="2"/>
              <a:buNone/>
              <a:defRPr/>
            </a:pPr>
            <a:r>
              <a:rPr lang="en-US"/>
              <a:t>	</a:t>
            </a:r>
            <a:r>
              <a:rPr lang="en-US">
                <a:solidFill>
                  <a:srgbClr val="FF0000"/>
                </a:solidFill>
              </a:rPr>
              <a:t>$30 x 900  +  $100 x 192  =  </a:t>
            </a:r>
            <a:r>
              <a:rPr lang="en-US" u="sng">
                <a:solidFill>
                  <a:srgbClr val="FF0000"/>
                </a:solidFill>
              </a:rPr>
              <a:t>$46,200</a:t>
            </a:r>
          </a:p>
          <a:p>
            <a:pPr marL="457200" indent="-457200" fontAlgn="auto">
              <a:spcBef>
                <a:spcPct val="80000"/>
              </a:spcBef>
              <a:spcAft>
                <a:spcPts val="0"/>
              </a:spcAft>
              <a:buClr>
                <a:srgbClr val="003399"/>
              </a:buClr>
              <a:buFont typeface="Wingdings" pitchFamily="2" charset="2"/>
              <a:buNone/>
              <a:defRPr/>
            </a:pPr>
            <a:r>
              <a:rPr lang="en-US" sz="2600" b="1">
                <a:solidFill>
                  <a:srgbClr val="669900"/>
                </a:solidFill>
              </a:rPr>
              <a:t>B.	</a:t>
            </a:r>
            <a:r>
              <a:rPr lang="en-US"/>
              <a:t>Compute real GDP in 2005. </a:t>
            </a:r>
          </a:p>
          <a:p>
            <a:pPr marL="457200" indent="-457200" fontAlgn="auto">
              <a:spcBef>
                <a:spcPct val="35000"/>
              </a:spcBef>
              <a:spcAft>
                <a:spcPts val="0"/>
              </a:spcAft>
              <a:buClr>
                <a:srgbClr val="003399"/>
              </a:buClr>
              <a:buFont typeface="Wingdings" pitchFamily="2" charset="2"/>
              <a:buNone/>
              <a:defRPr/>
            </a:pPr>
            <a:r>
              <a:rPr lang="en-US"/>
              <a:t>	</a:t>
            </a:r>
            <a:r>
              <a:rPr lang="en-US">
                <a:solidFill>
                  <a:srgbClr val="FF0000"/>
                </a:solidFill>
              </a:rPr>
              <a:t>$30 x 1000  +  $100 x 200  =  </a:t>
            </a:r>
            <a:r>
              <a:rPr lang="en-US" u="sng">
                <a:solidFill>
                  <a:srgbClr val="FF0000"/>
                </a:solidFill>
              </a:rPr>
              <a:t>$50,000</a:t>
            </a:r>
          </a:p>
        </p:txBody>
      </p:sp>
      <p:sp>
        <p:nvSpPr>
          <p:cNvPr id="18437" name="Rectangle 7"/>
          <p:cNvSpPr>
            <a:spLocks noChangeArrowheads="1"/>
          </p:cNvSpPr>
          <p:nvPr/>
        </p:nvSpPr>
        <p:spPr bwMode="auto">
          <a:xfrm>
            <a:off x="8432800" y="6367463"/>
            <a:ext cx="609600" cy="374650"/>
          </a:xfrm>
          <a:prstGeom prst="rect">
            <a:avLst/>
          </a:prstGeom>
          <a:noFill/>
          <a:ln w="9525">
            <a:noFill/>
            <a:miter lim="800000"/>
            <a:headEnd/>
            <a:tailEnd/>
          </a:ln>
        </p:spPr>
        <p:txBody>
          <a:bodyPr anchor="ctr"/>
          <a:lstStyle/>
          <a:p>
            <a:fld id="{B2AD2656-985E-45C6-BC19-3AAC76CF51B3}" type="slidenum">
              <a:rPr lang="en-US" sz="1700">
                <a:solidFill>
                  <a:srgbClr val="777777"/>
                </a:solidFill>
                <a:latin typeface="Calibri" pitchFamily="34" charset="0"/>
              </a:rPr>
              <a:pPr/>
              <a:t>33</a:t>
            </a:fld>
            <a:endParaRPr lang="en-US" sz="1700">
              <a:solidFill>
                <a:srgbClr val="777777"/>
              </a:solidFill>
              <a:latin typeface="Calibri" pitchFamily="34" charset="0"/>
            </a:endParaRPr>
          </a:p>
        </p:txBody>
      </p:sp>
      <p:graphicFrame>
        <p:nvGraphicFramePr>
          <p:cNvPr id="272395" name="Group 11"/>
          <p:cNvGraphicFramePr>
            <a:graphicFrameLocks noGrp="1"/>
          </p:cNvGraphicFramePr>
          <p:nvPr/>
        </p:nvGraphicFramePr>
        <p:xfrm>
          <a:off x="620713" y="1423988"/>
          <a:ext cx="8331200" cy="1950720"/>
        </p:xfrm>
        <a:graphic>
          <a:graphicData uri="http://schemas.openxmlformats.org/drawingml/2006/table">
            <a:tbl>
              <a:tblPr/>
              <a:tblGrid>
                <a:gridCol w="1363662">
                  <a:extLst>
                    <a:ext uri="{9D8B030D-6E8A-4147-A177-3AD203B41FA5}">
                      <a16:colId xmlns:a16="http://schemas.microsoft.com/office/drawing/2014/main" val="20000"/>
                    </a:ext>
                  </a:extLst>
                </a:gridCol>
                <a:gridCol w="1304925">
                  <a:extLst>
                    <a:ext uri="{9D8B030D-6E8A-4147-A177-3AD203B41FA5}">
                      <a16:colId xmlns:a16="http://schemas.microsoft.com/office/drawing/2014/main" val="20001"/>
                    </a:ext>
                  </a:extLst>
                </a:gridCol>
                <a:gridCol w="1165225">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gridCol w="1184275">
                  <a:extLst>
                    <a:ext uri="{9D8B030D-6E8A-4147-A177-3AD203B41FA5}">
                      <a16:colId xmlns:a16="http://schemas.microsoft.com/office/drawing/2014/main" val="20005"/>
                    </a:ext>
                  </a:extLst>
                </a:gridCol>
                <a:gridCol w="1130300">
                  <a:extLst>
                    <a:ext uri="{9D8B030D-6E8A-4147-A177-3AD203B41FA5}">
                      <a16:colId xmlns:a16="http://schemas.microsoft.com/office/drawing/2014/main" val="20006"/>
                    </a:ext>
                  </a:extLst>
                </a:gridCol>
              </a:tblGrid>
              <a:tr h="260350">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2004 (base yr)</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2005</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2006</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P</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Q</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P</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Q</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P</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Q</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good A</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$30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900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$31</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$36</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1050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a:ln>
                            <a:noFill/>
                          </a:ln>
                          <a:solidFill>
                            <a:schemeClr val="tx1"/>
                          </a:solidFill>
                          <a:effectLst/>
                          <a:latin typeface="Arial" charset="0"/>
                          <a:cs typeface="Times New Roman" pitchFamily="18" charset="0"/>
                        </a:rPr>
                        <a:t>good B</a:t>
                      </a:r>
                      <a:endParaRPr kumimoji="0" lang="en-US" sz="26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192</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$102</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205</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94">
                                            <p:txEl>
                                              <p:pRg st="1" end="1"/>
                                            </p:txEl>
                                          </p:spTgt>
                                        </p:tgtEl>
                                        <p:attrNameLst>
                                          <p:attrName>style.visibility</p:attrName>
                                        </p:attrNameLst>
                                      </p:cBhvr>
                                      <p:to>
                                        <p:strVal val="visible"/>
                                      </p:to>
                                    </p:set>
                                    <p:animEffect transition="in" filter="wipe(left)">
                                      <p:cBhvr>
                                        <p:cTn id="7" dur="500"/>
                                        <p:tgtEl>
                                          <p:spTgt spid="272394">
                                            <p:txEl>
                                              <p:pRg st="1" end="1"/>
                                            </p:txEl>
                                          </p:spTgt>
                                        </p:tgtEl>
                                      </p:cBhvr>
                                    </p:animEffect>
                                  </p:childTnLst>
                                  <p:subTnLst>
                                    <p:animClr clrSpc="rgb" dir="cw">
                                      <p:cBhvr override="childStyle">
                                        <p:cTn dur="1" fill="hold" display="0" masterRel="nextClick" afterEffect="1"/>
                                        <p:tgtEl>
                                          <p:spTgt spid="272394">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94">
                                            <p:txEl>
                                              <p:pRg st="2" end="2"/>
                                            </p:txEl>
                                          </p:spTgt>
                                        </p:tgtEl>
                                        <p:attrNameLst>
                                          <p:attrName>style.visibility</p:attrName>
                                        </p:attrNameLst>
                                      </p:cBhvr>
                                      <p:to>
                                        <p:strVal val="visible"/>
                                      </p:to>
                                    </p:set>
                                    <p:animEffect transition="in" filter="wipe(left)">
                                      <p:cBhvr>
                                        <p:cTn id="12" dur="500"/>
                                        <p:tgtEl>
                                          <p:spTgt spid="2723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2394">
                                            <p:txEl>
                                              <p:pRg st="3" end="3"/>
                                            </p:txEl>
                                          </p:spTgt>
                                        </p:tgtEl>
                                        <p:attrNameLst>
                                          <p:attrName>style.visibility</p:attrName>
                                        </p:attrNameLst>
                                      </p:cBhvr>
                                      <p:to>
                                        <p:strVal val="visible"/>
                                      </p:to>
                                    </p:set>
                                    <p:animEffect transition="in" filter="wipe(left)">
                                      <p:cBhvr>
                                        <p:cTn id="17" dur="500"/>
                                        <p:tgtEl>
                                          <p:spTgt spid="2723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4" grpId="0" build="p" bldLvl="5"/>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1550988" cy="6869113"/>
            <a:chOff x="0" y="0"/>
            <a:chExt cx="977" cy="4327"/>
          </a:xfrm>
        </p:grpSpPr>
        <p:sp>
          <p:nvSpPr>
            <p:cNvPr id="99331" name="Rectangle 3"/>
            <p:cNvSpPr>
              <a:spLocks noChangeArrowheads="1"/>
            </p:cNvSpPr>
            <p:nvPr/>
          </p:nvSpPr>
          <p:spPr bwMode="auto">
            <a:xfrm rot="5400000">
              <a:off x="-2011" y="2011"/>
              <a:ext cx="4327" cy="306"/>
            </a:xfrm>
            <a:prstGeom prst="rect">
              <a:avLst/>
            </a:prstGeom>
            <a:gradFill rotWithShape="1">
              <a:gsLst>
                <a:gs pos="0">
                  <a:srgbClr val="FFFF66"/>
                </a:gs>
                <a:gs pos="100000">
                  <a:srgbClr val="FF9900"/>
                </a:gs>
              </a:gsLst>
              <a:lin ang="0" scaled="1"/>
            </a:gradFill>
            <a:ln w="9525">
              <a:noFill/>
              <a:miter lim="800000"/>
              <a:headEnd/>
              <a:tailEnd/>
            </a:ln>
            <a:effectLst/>
          </p:spPr>
          <p:txBody>
            <a:bodyPr wrap="none" anchor="ctr"/>
            <a:lstStyle/>
            <a:p>
              <a:endParaRPr lang="tr-TR"/>
            </a:p>
          </p:txBody>
        </p:sp>
        <p:sp>
          <p:nvSpPr>
            <p:cNvPr id="99332" name="Oval 4"/>
            <p:cNvSpPr>
              <a:spLocks noChangeArrowheads="1"/>
            </p:cNvSpPr>
            <p:nvPr/>
          </p:nvSpPr>
          <p:spPr bwMode="auto">
            <a:xfrm rot="5400000">
              <a:off x="86" y="39"/>
              <a:ext cx="930" cy="852"/>
            </a:xfrm>
            <a:prstGeom prst="ellipse">
              <a:avLst/>
            </a:prstGeom>
            <a:pattFill prst="wdUpDiag">
              <a:fgClr>
                <a:srgbClr val="FFFFCC"/>
              </a:fgClr>
              <a:bgClr>
                <a:schemeClr val="bg1"/>
              </a:bgClr>
            </a:pattFill>
            <a:ln w="9525">
              <a:noFill/>
              <a:round/>
              <a:headEnd/>
              <a:tailEnd/>
            </a:ln>
            <a:effectLst/>
          </p:spPr>
          <p:txBody>
            <a:bodyPr wrap="none" anchor="ctr"/>
            <a:lstStyle/>
            <a:p>
              <a:endParaRPr lang="tr-TR"/>
            </a:p>
          </p:txBody>
        </p:sp>
      </p:grpSp>
      <p:sp>
        <p:nvSpPr>
          <p:cNvPr id="99333" name="Rectangle 5"/>
          <p:cNvSpPr>
            <a:spLocks noGrp="1"/>
          </p:cNvSpPr>
          <p:nvPr>
            <p:ph type="title"/>
          </p:nvPr>
        </p:nvSpPr>
        <p:spPr>
          <a:xfrm>
            <a:off x="387350" y="188913"/>
            <a:ext cx="8229600" cy="1052512"/>
          </a:xfrm>
          <a:noFill/>
          <a:ln/>
        </p:spPr>
        <p:txBody>
          <a:bodyPr anchor="t">
            <a:normAutofit fontScale="90000"/>
          </a:bodyPr>
          <a:lstStyle/>
          <a:p>
            <a:pPr algn="l"/>
            <a:r>
              <a:rPr lang="en-US" sz="3500" dirty="0">
                <a:solidFill>
                  <a:srgbClr val="FF9966"/>
                </a:solidFill>
                <a:effectLst>
                  <a:outerShdw blurRad="38100" dist="38100" dir="2700000" algn="tl">
                    <a:srgbClr val="C0C0C0"/>
                  </a:outerShdw>
                </a:effectLst>
              </a:rPr>
              <a:t>A</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C</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T</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I</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V</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E  L</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E</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A</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R</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N</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I</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N</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G  </a:t>
            </a:r>
            <a:r>
              <a:rPr lang="en-US" sz="4000" dirty="0">
                <a:solidFill>
                  <a:srgbClr val="FF9966"/>
                </a:solidFill>
                <a:effectLst>
                  <a:outerShdw blurRad="38100" dist="38100" dir="2700000" algn="tl">
                    <a:srgbClr val="C0C0C0"/>
                  </a:outerShdw>
                </a:effectLst>
              </a:rPr>
              <a:t>2</a:t>
            </a:r>
            <a:r>
              <a:rPr lang="en-US" sz="3700" dirty="0">
                <a:solidFill>
                  <a:srgbClr val="FF9966"/>
                </a:solidFill>
                <a:effectLst>
                  <a:outerShdw blurRad="38100" dist="38100" dir="2700000" algn="tl">
                    <a:srgbClr val="C0C0C0"/>
                  </a:outerShdw>
                </a:effectLst>
              </a:rPr>
              <a:t>:   </a:t>
            </a:r>
            <a:br>
              <a:rPr lang="en-US" sz="3700" dirty="0">
                <a:solidFill>
                  <a:srgbClr val="FF9966"/>
                </a:solidFill>
                <a:effectLst>
                  <a:outerShdw blurRad="38100" dist="38100" dir="2700000" algn="tl">
                    <a:srgbClr val="C0C0C0"/>
                  </a:outerShdw>
                </a:effectLst>
              </a:rPr>
            </a:br>
            <a:r>
              <a:rPr lang="en-US" sz="4000" dirty="0">
                <a:solidFill>
                  <a:srgbClr val="996633"/>
                </a:solidFill>
                <a:effectLst>
                  <a:outerShdw blurRad="38100" dist="38100" dir="2700000" algn="tl">
                    <a:srgbClr val="C0C0C0"/>
                  </a:outerShdw>
                </a:effectLst>
              </a:rPr>
              <a:t>Answers</a:t>
            </a:r>
          </a:p>
        </p:txBody>
      </p:sp>
      <p:sp>
        <p:nvSpPr>
          <p:cNvPr id="99335" name="Rectangle 7"/>
          <p:cNvSpPr>
            <a:spLocks noGrp="1" noChangeArrowheads="1"/>
          </p:cNvSpPr>
          <p:nvPr>
            <p:ph sz="quarter" idx="1"/>
          </p:nvPr>
        </p:nvSpPr>
        <p:spPr>
          <a:xfrm>
            <a:off x="612775" y="3559175"/>
            <a:ext cx="8224838" cy="2940050"/>
          </a:xfrm>
          <a:noFill/>
          <a:ln/>
        </p:spPr>
        <p:txBody>
          <a:bodyPr>
            <a:normAutofit/>
          </a:bodyPr>
          <a:lstStyle/>
          <a:p>
            <a:pPr marL="457200" indent="-457200">
              <a:buClr>
                <a:srgbClr val="003399"/>
              </a:buClr>
              <a:buFont typeface="Arial" charset="0"/>
              <a:buNone/>
            </a:pPr>
            <a:r>
              <a:rPr lang="en-US" sz="3000" b="1">
                <a:solidFill>
                  <a:srgbClr val="669900"/>
                </a:solidFill>
              </a:rPr>
              <a:t>C.	</a:t>
            </a:r>
            <a:r>
              <a:rPr lang="en-US"/>
              <a:t>Compute the GDP deflator in 2006. </a:t>
            </a:r>
          </a:p>
          <a:p>
            <a:pPr marL="457200" indent="-457200">
              <a:spcBef>
                <a:spcPct val="40000"/>
              </a:spcBef>
              <a:buClr>
                <a:srgbClr val="003399"/>
              </a:buClr>
              <a:buFont typeface="Arial" charset="0"/>
              <a:buNone/>
            </a:pPr>
            <a:r>
              <a:rPr lang="en-US" sz="3000">
                <a:solidFill>
                  <a:srgbClr val="FF0000"/>
                </a:solidFill>
              </a:rPr>
              <a:t>  Nom GDP  =  $36 x 1050  +  $100 x 205  =  </a:t>
            </a:r>
            <a:r>
              <a:rPr lang="en-US" sz="3000" u="sng">
                <a:solidFill>
                  <a:srgbClr val="FF0000"/>
                </a:solidFill>
              </a:rPr>
              <a:t>$58,300</a:t>
            </a:r>
            <a:endParaRPr lang="en-US" sz="3000">
              <a:solidFill>
                <a:srgbClr val="FF0000"/>
              </a:solidFill>
            </a:endParaRPr>
          </a:p>
          <a:p>
            <a:pPr marL="457200" indent="-457200">
              <a:buClr>
                <a:srgbClr val="003399"/>
              </a:buClr>
              <a:buFont typeface="Arial" charset="0"/>
              <a:buNone/>
            </a:pPr>
            <a:r>
              <a:rPr lang="en-US" sz="3000">
                <a:solidFill>
                  <a:srgbClr val="FF0000"/>
                </a:solidFill>
              </a:rPr>
              <a:t>  Real GDP  =  $30 x 1050  +  $100 x 205  =  </a:t>
            </a:r>
            <a:r>
              <a:rPr lang="en-US" sz="3000" u="sng">
                <a:solidFill>
                  <a:srgbClr val="FF0000"/>
                </a:solidFill>
              </a:rPr>
              <a:t>$52,000</a:t>
            </a:r>
            <a:endParaRPr lang="en-US" sz="3000">
              <a:solidFill>
                <a:srgbClr val="FF0000"/>
              </a:solidFill>
            </a:endParaRPr>
          </a:p>
          <a:p>
            <a:pPr marL="457200" indent="-457200">
              <a:buClr>
                <a:srgbClr val="003399"/>
              </a:buClr>
              <a:buFont typeface="Arial" charset="0"/>
              <a:buNone/>
            </a:pPr>
            <a:r>
              <a:rPr lang="en-US" sz="3000">
                <a:solidFill>
                  <a:srgbClr val="FF0000"/>
                </a:solidFill>
              </a:rPr>
              <a:t>  GDP deflator = 100 x (Nom GDP)/(Real GDP)</a:t>
            </a:r>
          </a:p>
          <a:p>
            <a:pPr marL="457200" indent="-457200">
              <a:buClr>
                <a:srgbClr val="003399"/>
              </a:buClr>
              <a:buFont typeface="Arial" charset="0"/>
              <a:buNone/>
            </a:pPr>
            <a:r>
              <a:rPr lang="en-US" sz="3000">
                <a:solidFill>
                  <a:srgbClr val="FF0000"/>
                </a:solidFill>
              </a:rPr>
              <a:t>			    = 100 x ($58,300)/($52,000) =  </a:t>
            </a:r>
            <a:r>
              <a:rPr lang="en-US" sz="3000" u="sng">
                <a:solidFill>
                  <a:srgbClr val="FF0000"/>
                </a:solidFill>
              </a:rPr>
              <a:t>112.1</a:t>
            </a:r>
          </a:p>
        </p:txBody>
      </p:sp>
      <p:sp>
        <p:nvSpPr>
          <p:cNvPr id="99334" name="Rectangle 6"/>
          <p:cNvSpPr>
            <a:spLocks noChangeArrowheads="1"/>
          </p:cNvSpPr>
          <p:nvPr/>
        </p:nvSpPr>
        <p:spPr bwMode="auto">
          <a:xfrm>
            <a:off x="8432800" y="6367463"/>
            <a:ext cx="609600" cy="374650"/>
          </a:xfrm>
          <a:prstGeom prst="rect">
            <a:avLst/>
          </a:prstGeom>
          <a:noFill/>
          <a:ln w="9525">
            <a:noFill/>
            <a:miter lim="800000"/>
            <a:headEnd/>
            <a:tailEnd/>
          </a:ln>
          <a:effectLst/>
        </p:spPr>
        <p:txBody>
          <a:bodyPr anchor="ctr"/>
          <a:lstStyle/>
          <a:p>
            <a:fld id="{9E2D5F03-B30A-4FA0-8CBD-C05F07422F31}" type="slidenum">
              <a:rPr lang="en-US" sz="1700">
                <a:solidFill>
                  <a:srgbClr val="777777"/>
                </a:solidFill>
                <a:cs typeface="Arial" charset="0"/>
              </a:rPr>
              <a:pPr/>
              <a:t>34</a:t>
            </a:fld>
            <a:endParaRPr lang="en-US" sz="1700">
              <a:solidFill>
                <a:srgbClr val="777777"/>
              </a:solidFill>
              <a:cs typeface="Arial" charset="0"/>
            </a:endParaRPr>
          </a:p>
        </p:txBody>
      </p:sp>
      <p:graphicFrame>
        <p:nvGraphicFramePr>
          <p:cNvPr id="99336" name="Group 8"/>
          <p:cNvGraphicFramePr>
            <a:graphicFrameLocks noGrp="1"/>
          </p:cNvGraphicFramePr>
          <p:nvPr/>
        </p:nvGraphicFramePr>
        <p:xfrm>
          <a:off x="620713" y="1423988"/>
          <a:ext cx="8331200" cy="2194560"/>
        </p:xfrm>
        <a:graphic>
          <a:graphicData uri="http://schemas.openxmlformats.org/drawingml/2006/table">
            <a:tbl>
              <a:tblPr/>
              <a:tblGrid>
                <a:gridCol w="1363662">
                  <a:extLst>
                    <a:ext uri="{9D8B030D-6E8A-4147-A177-3AD203B41FA5}">
                      <a16:colId xmlns:a16="http://schemas.microsoft.com/office/drawing/2014/main" val="20000"/>
                    </a:ext>
                  </a:extLst>
                </a:gridCol>
                <a:gridCol w="1304925">
                  <a:extLst>
                    <a:ext uri="{9D8B030D-6E8A-4147-A177-3AD203B41FA5}">
                      <a16:colId xmlns:a16="http://schemas.microsoft.com/office/drawing/2014/main" val="20001"/>
                    </a:ext>
                  </a:extLst>
                </a:gridCol>
                <a:gridCol w="1165225">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gridCol w="1184275">
                  <a:extLst>
                    <a:ext uri="{9D8B030D-6E8A-4147-A177-3AD203B41FA5}">
                      <a16:colId xmlns:a16="http://schemas.microsoft.com/office/drawing/2014/main" val="20005"/>
                    </a:ext>
                  </a:extLst>
                </a:gridCol>
                <a:gridCol w="1130300">
                  <a:extLst>
                    <a:ext uri="{9D8B030D-6E8A-4147-A177-3AD203B41FA5}">
                      <a16:colId xmlns:a16="http://schemas.microsoft.com/office/drawing/2014/main" val="20006"/>
                    </a:ext>
                  </a:extLst>
                </a:gridCol>
              </a:tblGrid>
              <a:tr h="2603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tr-TR"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2004 (base yr)</a:t>
                      </a:r>
                      <a:endParaRPr kumimoji="0" lang="en-US"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2005</a:t>
                      </a:r>
                      <a:endParaRPr kumimoji="0" lang="en-US"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2006</a:t>
                      </a:r>
                      <a:endParaRPr kumimoji="0" lang="en-US"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tr-TR"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a:ln>
                            <a:noFill/>
                          </a:ln>
                          <a:solidFill>
                            <a:schemeClr val="tx1"/>
                          </a:solidFill>
                          <a:effectLst/>
                          <a:latin typeface="Calibri" pitchFamily="34" charset="0"/>
                          <a:cs typeface="Times New Roman" pitchFamily="18" charset="0"/>
                        </a:rPr>
                        <a:t>P</a:t>
                      </a:r>
                      <a:endParaRPr kumimoji="0" lang="en-US" sz="3000" b="0" i="1"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a:ln>
                            <a:noFill/>
                          </a:ln>
                          <a:solidFill>
                            <a:schemeClr val="tx1"/>
                          </a:solidFill>
                          <a:effectLst/>
                          <a:latin typeface="Calibri" pitchFamily="34" charset="0"/>
                          <a:cs typeface="Times New Roman" pitchFamily="18" charset="0"/>
                        </a:rPr>
                        <a:t>Q</a:t>
                      </a:r>
                      <a:endParaRPr kumimoji="0" lang="en-US" sz="3000" b="0" i="1"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a:ln>
                            <a:noFill/>
                          </a:ln>
                          <a:solidFill>
                            <a:schemeClr val="tx1"/>
                          </a:solidFill>
                          <a:effectLst/>
                          <a:latin typeface="Calibri" pitchFamily="34" charset="0"/>
                          <a:cs typeface="Times New Roman" pitchFamily="18" charset="0"/>
                        </a:rPr>
                        <a:t>P</a:t>
                      </a:r>
                      <a:endParaRPr kumimoji="0" lang="en-US" sz="3000" b="0" i="1"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a:ln>
                            <a:noFill/>
                          </a:ln>
                          <a:solidFill>
                            <a:schemeClr val="tx1"/>
                          </a:solidFill>
                          <a:effectLst/>
                          <a:latin typeface="Calibri" pitchFamily="34" charset="0"/>
                          <a:cs typeface="Times New Roman" pitchFamily="18" charset="0"/>
                        </a:rPr>
                        <a:t>Q</a:t>
                      </a:r>
                      <a:endParaRPr kumimoji="0" lang="en-US" sz="3000" b="0" i="1"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a:ln>
                            <a:noFill/>
                          </a:ln>
                          <a:solidFill>
                            <a:schemeClr val="tx1"/>
                          </a:solidFill>
                          <a:effectLst/>
                          <a:latin typeface="Calibri" pitchFamily="34" charset="0"/>
                          <a:cs typeface="Times New Roman" pitchFamily="18" charset="0"/>
                        </a:rPr>
                        <a:t>P</a:t>
                      </a:r>
                      <a:endParaRPr kumimoji="0" lang="en-US" sz="3000" b="0" i="1"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a:ln>
                            <a:noFill/>
                          </a:ln>
                          <a:solidFill>
                            <a:schemeClr val="tx1"/>
                          </a:solidFill>
                          <a:effectLst/>
                          <a:latin typeface="Calibri" pitchFamily="34" charset="0"/>
                          <a:cs typeface="Times New Roman" pitchFamily="18" charset="0"/>
                        </a:rPr>
                        <a:t>Q</a:t>
                      </a:r>
                      <a:endParaRPr kumimoji="0" lang="en-US" sz="3000" b="0" i="1"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good A</a:t>
                      </a:r>
                      <a:endParaRPr kumimoji="0" lang="en-US"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$30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900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$31</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1,000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$36</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1050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good B</a:t>
                      </a:r>
                      <a:endParaRPr kumimoji="0" lang="en-US"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$100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192</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$102</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200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$100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205</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5">
                                            <p:txEl>
                                              <p:pRg st="0" end="0"/>
                                            </p:txEl>
                                          </p:spTgt>
                                        </p:tgtEl>
                                        <p:attrNameLst>
                                          <p:attrName>style.visibility</p:attrName>
                                        </p:attrNameLst>
                                      </p:cBhvr>
                                      <p:to>
                                        <p:strVal val="visible"/>
                                      </p:to>
                                    </p:set>
                                    <p:animEffect transition="in" filter="wipe(left)">
                                      <p:cBhvr>
                                        <p:cTn id="7" dur="500"/>
                                        <p:tgtEl>
                                          <p:spTgt spid="993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35">
                                            <p:txEl>
                                              <p:pRg st="1" end="1"/>
                                            </p:txEl>
                                          </p:spTgt>
                                        </p:tgtEl>
                                        <p:attrNameLst>
                                          <p:attrName>style.visibility</p:attrName>
                                        </p:attrNameLst>
                                      </p:cBhvr>
                                      <p:to>
                                        <p:strVal val="visible"/>
                                      </p:to>
                                    </p:set>
                                    <p:animEffect transition="in" filter="wipe(left)">
                                      <p:cBhvr>
                                        <p:cTn id="12" dur="500"/>
                                        <p:tgtEl>
                                          <p:spTgt spid="99335">
                                            <p:txEl>
                                              <p:pRg st="1" end="1"/>
                                            </p:txEl>
                                          </p:spTgt>
                                        </p:tgtEl>
                                      </p:cBhvr>
                                    </p:animEffect>
                                  </p:childTnLst>
                                  <p:subTnLst>
                                    <p:animClr clrSpc="rgb" dir="cw">
                                      <p:cBhvr override="childStyle">
                                        <p:cTn dur="1" fill="hold" display="0" masterRel="nextClick" afterEffect="1"/>
                                        <p:tgtEl>
                                          <p:spTgt spid="99335">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335">
                                            <p:txEl>
                                              <p:pRg st="2" end="2"/>
                                            </p:txEl>
                                          </p:spTgt>
                                        </p:tgtEl>
                                        <p:attrNameLst>
                                          <p:attrName>style.visibility</p:attrName>
                                        </p:attrNameLst>
                                      </p:cBhvr>
                                      <p:to>
                                        <p:strVal val="visible"/>
                                      </p:to>
                                    </p:set>
                                    <p:animEffect transition="in" filter="wipe(left)">
                                      <p:cBhvr>
                                        <p:cTn id="17" dur="500"/>
                                        <p:tgtEl>
                                          <p:spTgt spid="99335">
                                            <p:txEl>
                                              <p:pRg st="2" end="2"/>
                                            </p:txEl>
                                          </p:spTgt>
                                        </p:tgtEl>
                                      </p:cBhvr>
                                    </p:animEffect>
                                  </p:childTnLst>
                                  <p:subTnLst>
                                    <p:animClr clrSpc="rgb" dir="cw">
                                      <p:cBhvr override="childStyle">
                                        <p:cTn dur="1" fill="hold" display="0" masterRel="nextClick" afterEffect="1"/>
                                        <p:tgtEl>
                                          <p:spTgt spid="99335">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9335">
                                            <p:txEl>
                                              <p:pRg st="3" end="3"/>
                                            </p:txEl>
                                          </p:spTgt>
                                        </p:tgtEl>
                                        <p:attrNameLst>
                                          <p:attrName>style.visibility</p:attrName>
                                        </p:attrNameLst>
                                      </p:cBhvr>
                                      <p:to>
                                        <p:strVal val="visible"/>
                                      </p:to>
                                    </p:set>
                                    <p:animEffect transition="in" filter="wipe(left)">
                                      <p:cBhvr>
                                        <p:cTn id="22" dur="500"/>
                                        <p:tgtEl>
                                          <p:spTgt spid="993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335">
                                            <p:txEl>
                                              <p:pRg st="4" end="4"/>
                                            </p:txEl>
                                          </p:spTgt>
                                        </p:tgtEl>
                                        <p:attrNameLst>
                                          <p:attrName>style.visibility</p:attrName>
                                        </p:attrNameLst>
                                      </p:cBhvr>
                                      <p:to>
                                        <p:strVal val="visible"/>
                                      </p:to>
                                    </p:set>
                                    <p:animEffect transition="in" filter="wipe(left)">
                                      <p:cBhvr>
                                        <p:cTn id="27" dur="500"/>
                                        <p:tgtEl>
                                          <p:spTgt spid="993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5" grpId="0" build="p" bldLvl="5"/>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normAutofit/>
          </a:bodyPr>
          <a:lstStyle/>
          <a:p>
            <a:r>
              <a:rPr lang="en-US" dirty="0"/>
              <a:t>Why Do We Care About GDP?</a:t>
            </a:r>
          </a:p>
        </p:txBody>
      </p:sp>
      <p:sp>
        <p:nvSpPr>
          <p:cNvPr id="22531" name="Rectangle 5"/>
          <p:cNvSpPr>
            <a:spLocks noGrp="1" noChangeArrowheads="1"/>
          </p:cNvSpPr>
          <p:nvPr>
            <p:ph sz="quarter" idx="1"/>
          </p:nvPr>
        </p:nvSpPr>
        <p:spPr>
          <a:xfrm>
            <a:off x="457200" y="1373188"/>
            <a:ext cx="8229600" cy="5124450"/>
          </a:xfrm>
        </p:spPr>
        <p:txBody>
          <a:bodyPr/>
          <a:lstStyle/>
          <a:p>
            <a:pPr>
              <a:spcBef>
                <a:spcPct val="50000"/>
              </a:spcBef>
            </a:pPr>
            <a:r>
              <a:rPr lang="en-US" dirty="0"/>
              <a:t>Having a large GDP enables a country to afford better schools, a cleaner environment, health care, etc</a:t>
            </a:r>
            <a:r>
              <a:rPr lang="en-US" i="1" dirty="0"/>
              <a:t>.  </a:t>
            </a:r>
          </a:p>
          <a:p>
            <a:pPr>
              <a:spcBef>
                <a:spcPct val="50000"/>
              </a:spcBef>
            </a:pPr>
            <a:r>
              <a:rPr lang="en-US" dirty="0"/>
              <a:t>Many indicators of the quality of life are positively correlated with GDP.  For example…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85A7051-2AAD-4D03-8298-FCDD3ACF5B55}" type="slidenum">
              <a:rPr lang="en-US"/>
              <a:pPr/>
              <a:t>36</a:t>
            </a:fld>
            <a:endParaRPr lang="en-US"/>
          </a:p>
        </p:txBody>
      </p:sp>
      <p:sp>
        <p:nvSpPr>
          <p:cNvPr id="397314" name="Rectangle 2"/>
          <p:cNvSpPr>
            <a:spLocks noGrp="1" noChangeArrowheads="1"/>
          </p:cNvSpPr>
          <p:nvPr>
            <p:ph type="title"/>
          </p:nvPr>
        </p:nvSpPr>
        <p:spPr>
          <a:xfrm>
            <a:off x="685800" y="304800"/>
            <a:ext cx="8001000" cy="1101725"/>
          </a:xfrm>
        </p:spPr>
        <p:txBody>
          <a:bodyPr>
            <a:normAutofit/>
          </a:bodyPr>
          <a:lstStyle/>
          <a:p>
            <a:pPr algn="ctr"/>
            <a:r>
              <a:rPr lang="en-US" sz="3200" dirty="0"/>
              <a:t>Turkey, </a:t>
            </a:r>
            <a:r>
              <a:rPr lang="tr-TR" sz="3200" dirty="0"/>
              <a:t>GDP per capita </a:t>
            </a:r>
            <a:br>
              <a:rPr lang="tr-TR" sz="3200" dirty="0"/>
            </a:br>
            <a:r>
              <a:rPr lang="tr-TR" sz="2000" dirty="0"/>
              <a:t>(USD, 1969-2011)</a:t>
            </a:r>
            <a:endParaRPr lang="en-US" sz="2000" dirty="0"/>
          </a:p>
        </p:txBody>
      </p:sp>
      <p:pic>
        <p:nvPicPr>
          <p:cNvPr id="5" name="Picture 1"/>
          <p:cNvPicPr>
            <a:picLocks noChangeAspect="1" noChangeArrowheads="1"/>
          </p:cNvPicPr>
          <p:nvPr/>
        </p:nvPicPr>
        <p:blipFill>
          <a:blip r:embed="rId3" cstate="print"/>
          <a:srcRect/>
          <a:stretch>
            <a:fillRect/>
          </a:stretch>
        </p:blipFill>
        <p:spPr bwMode="auto">
          <a:xfrm>
            <a:off x="835025" y="1524000"/>
            <a:ext cx="7699375" cy="44640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a:t>So, where is the 2012 GDP?</a:t>
            </a:r>
            <a:endParaRPr lang="tr-T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3600" b="1" dirty="0"/>
              <a:t>GDP in year 2012</a:t>
            </a:r>
            <a:br>
              <a:rPr lang="en-US" sz="3600" b="1" dirty="0"/>
            </a:br>
            <a:r>
              <a:rPr lang="tr-TR" sz="3600" b="1" dirty="0"/>
              <a:t>1 416 817 Million TL in nominal value.</a:t>
            </a:r>
            <a:endParaRPr lang="tr-TR" sz="3600" dirty="0"/>
          </a:p>
        </p:txBody>
      </p:sp>
      <p:sp>
        <p:nvSpPr>
          <p:cNvPr id="3" name="Content Placeholder 2"/>
          <p:cNvSpPr>
            <a:spLocks noGrp="1"/>
          </p:cNvSpPr>
          <p:nvPr>
            <p:ph idx="1"/>
          </p:nvPr>
        </p:nvSpPr>
        <p:spPr/>
        <p:txBody>
          <a:bodyPr>
            <a:normAutofit/>
          </a:bodyPr>
          <a:lstStyle/>
          <a:p>
            <a:pPr marL="0" indent="0">
              <a:spcBef>
                <a:spcPts val="0"/>
              </a:spcBef>
              <a:buNone/>
            </a:pPr>
            <a:r>
              <a:rPr lang="tr-TR" sz="2800" b="1" dirty="0"/>
              <a:t>2012</a:t>
            </a:r>
            <a:endParaRPr lang="tr-TR" sz="2400" b="1" dirty="0"/>
          </a:p>
          <a:p>
            <a:pPr marL="0" indent="0">
              <a:spcBef>
                <a:spcPts val="0"/>
              </a:spcBef>
              <a:buNone/>
            </a:pPr>
            <a:r>
              <a:rPr lang="tr-TR" sz="2400" b="1" dirty="0"/>
              <a:t>GDP</a:t>
            </a:r>
          </a:p>
          <a:p>
            <a:pPr marL="0" indent="0">
              <a:spcBef>
                <a:spcPts val="0"/>
              </a:spcBef>
              <a:buNone/>
            </a:pPr>
            <a:r>
              <a:rPr lang="tr-TR" sz="2400" dirty="0"/>
              <a:t>Nominal: %9,increase to 1,416,817 Million TL. </a:t>
            </a:r>
          </a:p>
          <a:p>
            <a:pPr marL="0" indent="0">
              <a:spcBef>
                <a:spcPts val="0"/>
              </a:spcBef>
              <a:buNone/>
            </a:pPr>
            <a:r>
              <a:rPr lang="tr-TR" sz="2400" dirty="0"/>
              <a:t>Real:	%2,2 increase to117,754 Million TL.</a:t>
            </a:r>
          </a:p>
          <a:p>
            <a:pPr marL="0" indent="0">
              <a:spcBef>
                <a:spcPts val="0"/>
              </a:spcBef>
              <a:buNone/>
            </a:pPr>
            <a:endParaRPr lang="tr-TR" sz="2400" dirty="0"/>
          </a:p>
          <a:p>
            <a:pPr marL="0" indent="0">
              <a:spcBef>
                <a:spcPts val="0"/>
              </a:spcBef>
              <a:buNone/>
            </a:pPr>
            <a:r>
              <a:rPr lang="tr-TR" sz="2400" dirty="0"/>
              <a:t>GDP per capita</a:t>
            </a:r>
          </a:p>
          <a:p>
            <a:pPr marL="0" indent="0">
              <a:spcBef>
                <a:spcPts val="0"/>
              </a:spcBef>
              <a:buNone/>
            </a:pPr>
            <a:r>
              <a:rPr lang="tr-TR" sz="2400" dirty="0"/>
              <a:t>Nominal :18,927 TL (10,504 US Dolar).</a:t>
            </a:r>
          </a:p>
          <a:p>
            <a:pPr marL="0" indent="0">
              <a:spcBef>
                <a:spcPts val="0"/>
              </a:spcBef>
              <a:buNone/>
            </a:pPr>
            <a:endParaRPr lang="tr-TR" sz="2400" dirty="0"/>
          </a:p>
          <a:p>
            <a:pPr marL="0" indent="0">
              <a:spcBef>
                <a:spcPts val="0"/>
              </a:spcBef>
              <a:buNone/>
            </a:pPr>
            <a:r>
              <a:rPr lang="tr-TR" sz="2400" b="1" dirty="0"/>
              <a:t>GDP in year 2022</a:t>
            </a:r>
            <a:br>
              <a:rPr lang="en-US" sz="2400" b="1" dirty="0"/>
            </a:br>
            <a:r>
              <a:rPr lang="tr-TR" sz="2400" b="1" dirty="0"/>
              <a:t>15, 006,574 Million TL in nominal value</a:t>
            </a:r>
          </a:p>
          <a:p>
            <a:pPr marL="0" indent="0">
              <a:spcBef>
                <a:spcPts val="0"/>
              </a:spcBef>
              <a:buNone/>
            </a:pPr>
            <a:r>
              <a:rPr lang="tr-TR" sz="2400" b="1" dirty="0"/>
              <a:t>GDP per capita 10,655 USD</a:t>
            </a:r>
            <a:endParaRPr lang="tr-T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More numbers…</a:t>
            </a:r>
            <a:endParaRPr lang="tr-TR" sz="3200" dirty="0"/>
          </a:p>
        </p:txBody>
      </p:sp>
      <p:sp>
        <p:nvSpPr>
          <p:cNvPr id="3" name="Content Placeholder 2"/>
          <p:cNvSpPr>
            <a:spLocks noGrp="1"/>
          </p:cNvSpPr>
          <p:nvPr>
            <p:ph idx="1"/>
          </p:nvPr>
        </p:nvSpPr>
        <p:spPr/>
        <p:txBody>
          <a:bodyPr/>
          <a:lstStyle/>
          <a:p>
            <a:endParaRPr lang="tr-TR"/>
          </a:p>
        </p:txBody>
      </p:sp>
      <p:pic>
        <p:nvPicPr>
          <p:cNvPr id="5122" name="Picture 2"/>
          <p:cNvPicPr>
            <a:picLocks noChangeAspect="1" noChangeArrowheads="1"/>
          </p:cNvPicPr>
          <p:nvPr/>
        </p:nvPicPr>
        <p:blipFill>
          <a:blip r:embed="rId2" cstate="print"/>
          <a:srcRect/>
          <a:stretch>
            <a:fillRect/>
          </a:stretch>
        </p:blipFill>
        <p:spPr bwMode="auto">
          <a:xfrm>
            <a:off x="179512" y="1216020"/>
            <a:ext cx="8856984" cy="516530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ChangeArrowheads="1"/>
          </p:cNvSpPr>
          <p:nvPr>
            <p:ph type="title"/>
          </p:nvPr>
        </p:nvSpPr>
        <p:spPr/>
        <p:txBody>
          <a:bodyPr>
            <a:normAutofit fontScale="90000"/>
          </a:bodyPr>
          <a:lstStyle/>
          <a:p>
            <a:pPr algn="ctr"/>
            <a:r>
              <a:rPr lang="en-US" dirty="0"/>
              <a:t>The Economy’s Income And Expenditure</a:t>
            </a:r>
          </a:p>
        </p:txBody>
      </p:sp>
      <p:sp>
        <p:nvSpPr>
          <p:cNvPr id="378885" name="Rectangle 5"/>
          <p:cNvSpPr>
            <a:spLocks noGrp="1" noChangeArrowheads="1"/>
          </p:cNvSpPr>
          <p:nvPr>
            <p:ph type="body" idx="1"/>
          </p:nvPr>
        </p:nvSpPr>
        <p:spPr>
          <a:xfrm>
            <a:off x="914400" y="1447800"/>
            <a:ext cx="7772400" cy="4572000"/>
          </a:xfrm>
        </p:spPr>
        <p:txBody>
          <a:bodyPr/>
          <a:lstStyle/>
          <a:p>
            <a:r>
              <a:rPr lang="en-US" dirty="0"/>
              <a:t>When judging whether the economy is doing well or poorly, it is natural to look at the total income that everyone in the economy is earning.</a:t>
            </a:r>
          </a:p>
          <a:p>
            <a:endParaRPr lang="en-US" dirty="0"/>
          </a:p>
          <a:p>
            <a:r>
              <a:rPr lang="en-US" dirty="0"/>
              <a:t>For an economy as a whole, income must equal expenditure because:  </a:t>
            </a:r>
          </a:p>
          <a:p>
            <a:pPr lvl="1"/>
            <a:r>
              <a:rPr lang="en-US" dirty="0"/>
              <a:t>Every transaction has a buyer and a seller.</a:t>
            </a:r>
          </a:p>
          <a:p>
            <a:pPr lvl="1"/>
            <a:r>
              <a:rPr lang="en-US" dirty="0"/>
              <a:t>Every dollar of spending by some buyer is a dollar of income for some seller. </a:t>
            </a:r>
          </a:p>
          <a:p>
            <a:pPr>
              <a:buNone/>
            </a:pPr>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pPr marL="0" indent="0">
              <a:spcBef>
                <a:spcPts val="0"/>
              </a:spcBef>
              <a:buNone/>
            </a:pPr>
            <a:r>
              <a:rPr lang="en-US" sz="2800" dirty="0"/>
              <a:t>How does the Turkish per capita GDP compare with the rest of the world, say in 2011?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GDP per capita 2011 (in purchasing power standards)</a:t>
            </a:r>
            <a:endParaRPr lang="tr-TR" sz="2800" dirty="0"/>
          </a:p>
        </p:txBody>
      </p:sp>
      <p:sp>
        <p:nvSpPr>
          <p:cNvPr id="3" name="Content Placeholder 2"/>
          <p:cNvSpPr>
            <a:spLocks noGrp="1"/>
          </p:cNvSpPr>
          <p:nvPr>
            <p:ph idx="1"/>
          </p:nvPr>
        </p:nvSpPr>
        <p:spPr>
          <a:xfrm>
            <a:off x="457200" y="1711349"/>
            <a:ext cx="8229600" cy="4525963"/>
          </a:xfrm>
        </p:spPr>
        <p:txBody>
          <a:bodyPr>
            <a:normAutofit fontScale="92500" lnSpcReduction="20000"/>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a:buNone/>
            </a:pPr>
            <a:endParaRPr lang="tr-TR" sz="2400" dirty="0"/>
          </a:p>
          <a:p>
            <a:pPr>
              <a:buNone/>
            </a:pPr>
            <a:endParaRPr lang="tr-TR" sz="2400" dirty="0"/>
          </a:p>
          <a:p>
            <a:pPr>
              <a:buNone/>
            </a:pPr>
            <a:endParaRPr lang="en-US" sz="2400" dirty="0"/>
          </a:p>
          <a:p>
            <a:pPr>
              <a:buNone/>
            </a:pPr>
            <a:r>
              <a:rPr lang="en-US" sz="2400" dirty="0"/>
              <a:t>EURO-27 average = 100</a:t>
            </a:r>
          </a:p>
          <a:p>
            <a:pPr>
              <a:buNone/>
            </a:pPr>
            <a:r>
              <a:rPr lang="en-US" sz="2400" dirty="0" err="1"/>
              <a:t>Eurostat</a:t>
            </a:r>
            <a:r>
              <a:rPr lang="en-US" sz="2400" dirty="0"/>
              <a:t> </a:t>
            </a:r>
            <a:r>
              <a:rPr lang="en-US" sz="2400" dirty="0" err="1"/>
              <a:t>Newsrelease</a:t>
            </a:r>
            <a:r>
              <a:rPr lang="en-US" sz="2400" dirty="0"/>
              <a:t> </a:t>
            </a:r>
            <a:r>
              <a:rPr lang="tr-TR" sz="2400" dirty="0"/>
              <a:t>180/2012 - 13 </a:t>
            </a:r>
            <a:r>
              <a:rPr lang="tr-TR" sz="2400" dirty="0" err="1"/>
              <a:t>December</a:t>
            </a:r>
            <a:r>
              <a:rPr lang="tr-TR" sz="2400" dirty="0"/>
              <a:t> 2012</a:t>
            </a:r>
          </a:p>
        </p:txBody>
      </p:sp>
      <p:pic>
        <p:nvPicPr>
          <p:cNvPr id="1026" name="Picture 2"/>
          <p:cNvPicPr>
            <a:picLocks noChangeAspect="1" noChangeArrowheads="1"/>
          </p:cNvPicPr>
          <p:nvPr/>
        </p:nvPicPr>
        <p:blipFill>
          <a:blip r:embed="rId2" cstate="print"/>
          <a:srcRect l="5328"/>
          <a:stretch>
            <a:fillRect/>
          </a:stretch>
        </p:blipFill>
        <p:spPr bwMode="auto">
          <a:xfrm>
            <a:off x="228600" y="1371600"/>
            <a:ext cx="8674470" cy="39624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163513"/>
            <a:ext cx="9144000" cy="582612"/>
          </a:xfrm>
        </p:spPr>
        <p:txBody>
          <a:bodyPr/>
          <a:lstStyle/>
          <a:p>
            <a:r>
              <a:rPr lang="en-US" sz="2800">
                <a:latin typeface="Arial" charset="0"/>
              </a:rPr>
              <a:t>GDP and Life Expectancy in 12 Countries</a:t>
            </a:r>
          </a:p>
        </p:txBody>
      </p:sp>
      <p:graphicFrame>
        <p:nvGraphicFramePr>
          <p:cNvPr id="2050" name="Object 3"/>
          <p:cNvGraphicFramePr>
            <a:graphicFrameLocks noChangeAspect="1"/>
          </p:cNvGraphicFramePr>
          <p:nvPr/>
        </p:nvGraphicFramePr>
        <p:xfrm>
          <a:off x="2324100" y="754063"/>
          <a:ext cx="6475413" cy="5230812"/>
        </p:xfrm>
        <a:graphic>
          <a:graphicData uri="http://schemas.openxmlformats.org/presentationml/2006/ole">
            <mc:AlternateContent xmlns:mc="http://schemas.openxmlformats.org/markup-compatibility/2006">
              <mc:Choice xmlns:v="urn:schemas-microsoft-com:vml" Requires="v">
                <p:oleObj name="Chart" r:id="rId3" imgW="6896279" imgH="5257740" progId="Excel.Sheet.8">
                  <p:embed/>
                </p:oleObj>
              </mc:Choice>
              <mc:Fallback>
                <p:oleObj name="Chart" r:id="rId3" imgW="6896279" imgH="525774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754063"/>
                        <a:ext cx="6475413" cy="523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2" name="Text Box 4"/>
          <p:cNvSpPr txBox="1">
            <a:spLocks noChangeArrowheads="1"/>
          </p:cNvSpPr>
          <p:nvPr/>
        </p:nvSpPr>
        <p:spPr bwMode="auto">
          <a:xfrm>
            <a:off x="311150" y="969963"/>
            <a:ext cx="1895475" cy="1144587"/>
          </a:xfrm>
          <a:prstGeom prst="rect">
            <a:avLst/>
          </a:prstGeom>
          <a:noFill/>
          <a:ln w="9525">
            <a:noFill/>
            <a:miter lim="800000"/>
            <a:headEnd/>
            <a:tailEnd/>
          </a:ln>
        </p:spPr>
        <p:txBody>
          <a:bodyPr>
            <a:spAutoFit/>
          </a:bodyPr>
          <a:lstStyle/>
          <a:p>
            <a:pPr algn="r">
              <a:spcBef>
                <a:spcPct val="50000"/>
              </a:spcBef>
            </a:pPr>
            <a:r>
              <a:rPr lang="en-US" sz="2300" b="1">
                <a:latin typeface="Calibri" pitchFamily="34" charset="0"/>
              </a:rPr>
              <a:t>Life expectancy (in years)</a:t>
            </a:r>
          </a:p>
        </p:txBody>
      </p:sp>
      <p:sp>
        <p:nvSpPr>
          <p:cNvPr id="2053" name="Text Box 5"/>
          <p:cNvSpPr txBox="1">
            <a:spLocks noChangeArrowheads="1"/>
          </p:cNvSpPr>
          <p:nvPr/>
        </p:nvSpPr>
        <p:spPr bwMode="auto">
          <a:xfrm>
            <a:off x="2405063" y="5983288"/>
            <a:ext cx="6275387" cy="442912"/>
          </a:xfrm>
          <a:prstGeom prst="rect">
            <a:avLst/>
          </a:prstGeom>
          <a:noFill/>
          <a:ln w="9525">
            <a:noFill/>
            <a:miter lim="800000"/>
            <a:headEnd/>
            <a:tailEnd/>
          </a:ln>
        </p:spPr>
        <p:txBody>
          <a:bodyPr>
            <a:spAutoFit/>
          </a:bodyPr>
          <a:lstStyle/>
          <a:p>
            <a:pPr algn="ctr">
              <a:spcBef>
                <a:spcPct val="50000"/>
              </a:spcBef>
            </a:pPr>
            <a:r>
              <a:rPr lang="en-US" sz="2300" b="1">
                <a:latin typeface="Calibri" pitchFamily="34" charset="0"/>
              </a:rPr>
              <a:t>Real GDP per capita, 2002</a:t>
            </a:r>
          </a:p>
        </p:txBody>
      </p:sp>
      <p:sp>
        <p:nvSpPr>
          <p:cNvPr id="2054" name="Text Box 6"/>
          <p:cNvSpPr txBox="1">
            <a:spLocks noChangeArrowheads="1"/>
          </p:cNvSpPr>
          <p:nvPr/>
        </p:nvSpPr>
        <p:spPr bwMode="auto">
          <a:xfrm>
            <a:off x="7331075" y="2006600"/>
            <a:ext cx="682625"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U.S.</a:t>
            </a:r>
          </a:p>
        </p:txBody>
      </p:sp>
      <p:sp>
        <p:nvSpPr>
          <p:cNvPr id="2055" name="Text Box 7"/>
          <p:cNvSpPr txBox="1">
            <a:spLocks noChangeArrowheads="1"/>
          </p:cNvSpPr>
          <p:nvPr/>
        </p:nvSpPr>
        <p:spPr bwMode="auto">
          <a:xfrm>
            <a:off x="5797550" y="2346325"/>
            <a:ext cx="138430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Germany</a:t>
            </a:r>
          </a:p>
        </p:txBody>
      </p:sp>
      <p:sp>
        <p:nvSpPr>
          <p:cNvPr id="2056" name="Text Box 8"/>
          <p:cNvSpPr txBox="1">
            <a:spLocks noChangeArrowheads="1"/>
          </p:cNvSpPr>
          <p:nvPr/>
        </p:nvSpPr>
        <p:spPr bwMode="auto">
          <a:xfrm>
            <a:off x="6094413" y="1574800"/>
            <a:ext cx="922337"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Japan</a:t>
            </a:r>
          </a:p>
        </p:txBody>
      </p:sp>
      <p:sp>
        <p:nvSpPr>
          <p:cNvPr id="2057" name="Text Box 9"/>
          <p:cNvSpPr txBox="1">
            <a:spLocks noChangeArrowheads="1"/>
          </p:cNvSpPr>
          <p:nvPr/>
        </p:nvSpPr>
        <p:spPr bwMode="auto">
          <a:xfrm>
            <a:off x="3028950" y="4851400"/>
            <a:ext cx="101600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Nigeria</a:t>
            </a:r>
          </a:p>
        </p:txBody>
      </p:sp>
      <p:sp>
        <p:nvSpPr>
          <p:cNvPr id="2058" name="Text Box 10"/>
          <p:cNvSpPr txBox="1">
            <a:spLocks noChangeArrowheads="1"/>
          </p:cNvSpPr>
          <p:nvPr/>
        </p:nvSpPr>
        <p:spPr bwMode="auto">
          <a:xfrm>
            <a:off x="3919538" y="2455863"/>
            <a:ext cx="107315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Mexico</a:t>
            </a:r>
          </a:p>
        </p:txBody>
      </p:sp>
      <p:sp>
        <p:nvSpPr>
          <p:cNvPr id="2059" name="Text Box 11"/>
          <p:cNvSpPr txBox="1">
            <a:spLocks noChangeArrowheads="1"/>
          </p:cNvSpPr>
          <p:nvPr/>
        </p:nvSpPr>
        <p:spPr bwMode="auto">
          <a:xfrm>
            <a:off x="4140200" y="3579813"/>
            <a:ext cx="1160463"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Russia</a:t>
            </a:r>
          </a:p>
        </p:txBody>
      </p:sp>
      <p:sp>
        <p:nvSpPr>
          <p:cNvPr id="2060" name="Text Box 12"/>
          <p:cNvSpPr txBox="1">
            <a:spLocks noChangeArrowheads="1"/>
          </p:cNvSpPr>
          <p:nvPr/>
        </p:nvSpPr>
        <p:spPr bwMode="auto">
          <a:xfrm>
            <a:off x="4197350" y="3009900"/>
            <a:ext cx="847725"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Brazil</a:t>
            </a:r>
          </a:p>
        </p:txBody>
      </p:sp>
      <p:sp>
        <p:nvSpPr>
          <p:cNvPr id="2061" name="Text Box 13"/>
          <p:cNvSpPr txBox="1">
            <a:spLocks noChangeArrowheads="1"/>
          </p:cNvSpPr>
          <p:nvPr/>
        </p:nvSpPr>
        <p:spPr bwMode="auto">
          <a:xfrm>
            <a:off x="3082925" y="2660650"/>
            <a:ext cx="817563"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China</a:t>
            </a:r>
          </a:p>
        </p:txBody>
      </p:sp>
      <p:sp>
        <p:nvSpPr>
          <p:cNvPr id="2062" name="Text Box 14"/>
          <p:cNvSpPr txBox="1">
            <a:spLocks noChangeArrowheads="1"/>
          </p:cNvSpPr>
          <p:nvPr/>
        </p:nvSpPr>
        <p:spPr bwMode="auto">
          <a:xfrm>
            <a:off x="3527425" y="4092575"/>
            <a:ext cx="1216025"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Pakistan</a:t>
            </a:r>
          </a:p>
        </p:txBody>
      </p:sp>
      <p:sp>
        <p:nvSpPr>
          <p:cNvPr id="2063" name="Text Box 15"/>
          <p:cNvSpPr txBox="1">
            <a:spLocks noChangeArrowheads="1"/>
          </p:cNvSpPr>
          <p:nvPr/>
        </p:nvSpPr>
        <p:spPr bwMode="auto">
          <a:xfrm>
            <a:off x="3086100" y="4465638"/>
            <a:ext cx="151765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Bangladesh</a:t>
            </a:r>
          </a:p>
        </p:txBody>
      </p:sp>
      <p:sp>
        <p:nvSpPr>
          <p:cNvPr id="2064" name="Text Box 16"/>
          <p:cNvSpPr txBox="1">
            <a:spLocks noChangeArrowheads="1"/>
          </p:cNvSpPr>
          <p:nvPr/>
        </p:nvSpPr>
        <p:spPr bwMode="auto">
          <a:xfrm>
            <a:off x="3263900" y="3644900"/>
            <a:ext cx="750888"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India</a:t>
            </a:r>
          </a:p>
        </p:txBody>
      </p:sp>
      <p:sp>
        <p:nvSpPr>
          <p:cNvPr id="2065" name="Text Box 17"/>
          <p:cNvSpPr txBox="1">
            <a:spLocks noChangeArrowheads="1"/>
          </p:cNvSpPr>
          <p:nvPr/>
        </p:nvSpPr>
        <p:spPr bwMode="auto">
          <a:xfrm>
            <a:off x="887413" y="3213100"/>
            <a:ext cx="138430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Indonesia</a:t>
            </a:r>
          </a:p>
        </p:txBody>
      </p:sp>
      <p:sp>
        <p:nvSpPr>
          <p:cNvPr id="2066" name="Line 18"/>
          <p:cNvSpPr>
            <a:spLocks noChangeShapeType="1"/>
          </p:cNvSpPr>
          <p:nvPr/>
        </p:nvSpPr>
        <p:spPr bwMode="auto">
          <a:xfrm flipH="1" flipV="1">
            <a:off x="3121025" y="4213225"/>
            <a:ext cx="66675" cy="266700"/>
          </a:xfrm>
          <a:prstGeom prst="line">
            <a:avLst/>
          </a:prstGeom>
          <a:noFill/>
          <a:ln w="9525">
            <a:solidFill>
              <a:schemeClr val="tx1"/>
            </a:solidFill>
            <a:round/>
            <a:headEnd/>
            <a:tailEnd/>
          </a:ln>
        </p:spPr>
        <p:txBody>
          <a:bodyPr/>
          <a:lstStyle/>
          <a:p>
            <a:endParaRPr lang="tr-TR"/>
          </a:p>
        </p:txBody>
      </p:sp>
      <p:sp>
        <p:nvSpPr>
          <p:cNvPr id="2067" name="Line 19"/>
          <p:cNvSpPr>
            <a:spLocks noChangeShapeType="1"/>
          </p:cNvSpPr>
          <p:nvPr/>
        </p:nvSpPr>
        <p:spPr bwMode="auto">
          <a:xfrm>
            <a:off x="3244850" y="4144963"/>
            <a:ext cx="355600" cy="74612"/>
          </a:xfrm>
          <a:prstGeom prst="line">
            <a:avLst/>
          </a:prstGeom>
          <a:noFill/>
          <a:ln w="9525">
            <a:solidFill>
              <a:schemeClr val="tx1"/>
            </a:solidFill>
            <a:round/>
            <a:headEnd/>
            <a:tailEnd/>
          </a:ln>
        </p:spPr>
        <p:txBody>
          <a:bodyPr/>
          <a:lstStyle/>
          <a:p>
            <a:endParaRPr lang="tr-TR"/>
          </a:p>
        </p:txBody>
      </p:sp>
      <p:sp>
        <p:nvSpPr>
          <p:cNvPr id="2068" name="Line 20"/>
          <p:cNvSpPr>
            <a:spLocks noChangeShapeType="1"/>
          </p:cNvSpPr>
          <p:nvPr/>
        </p:nvSpPr>
        <p:spPr bwMode="auto">
          <a:xfrm>
            <a:off x="4073525" y="3536950"/>
            <a:ext cx="203200" cy="150813"/>
          </a:xfrm>
          <a:prstGeom prst="line">
            <a:avLst/>
          </a:prstGeom>
          <a:noFill/>
          <a:ln w="9525">
            <a:solidFill>
              <a:schemeClr val="tx1"/>
            </a:solidFill>
            <a:round/>
            <a:headEnd/>
            <a:tailEnd/>
          </a:ln>
        </p:spPr>
        <p:txBody>
          <a:bodyPr/>
          <a:lstStyle/>
          <a:p>
            <a:endParaRPr lang="tr-TR"/>
          </a:p>
        </p:txBody>
      </p:sp>
      <p:sp>
        <p:nvSpPr>
          <p:cNvPr id="2069" name="Line 21"/>
          <p:cNvSpPr>
            <a:spLocks noChangeShapeType="1"/>
          </p:cNvSpPr>
          <p:nvPr/>
        </p:nvSpPr>
        <p:spPr bwMode="auto">
          <a:xfrm flipV="1">
            <a:off x="4024313" y="3243263"/>
            <a:ext cx="225425" cy="88900"/>
          </a:xfrm>
          <a:prstGeom prst="line">
            <a:avLst/>
          </a:prstGeom>
          <a:noFill/>
          <a:ln w="9525">
            <a:solidFill>
              <a:schemeClr val="tx1"/>
            </a:solidFill>
            <a:round/>
            <a:headEnd/>
            <a:tailEnd/>
          </a:ln>
        </p:spPr>
        <p:txBody>
          <a:bodyPr/>
          <a:lstStyle/>
          <a:p>
            <a:endParaRPr lang="tr-TR"/>
          </a:p>
        </p:txBody>
      </p:sp>
      <p:sp>
        <p:nvSpPr>
          <p:cNvPr id="2070" name="Line 22"/>
          <p:cNvSpPr>
            <a:spLocks noChangeShapeType="1"/>
          </p:cNvSpPr>
          <p:nvPr/>
        </p:nvSpPr>
        <p:spPr bwMode="auto">
          <a:xfrm>
            <a:off x="2198688" y="3405188"/>
            <a:ext cx="1030287" cy="68262"/>
          </a:xfrm>
          <a:prstGeom prst="line">
            <a:avLst/>
          </a:prstGeom>
          <a:noFill/>
          <a:ln w="9525">
            <a:solidFill>
              <a:schemeClr val="tx1"/>
            </a:solidFill>
            <a:round/>
            <a:headEnd/>
            <a:tailEnd/>
          </a:ln>
        </p:spPr>
        <p:txBody>
          <a:bodyPr/>
          <a:lstStyle/>
          <a:p>
            <a:endParaRPr lang="tr-TR"/>
          </a:p>
        </p:txBody>
      </p:sp>
    </p:spTree>
  </p:cSld>
  <p:clrMapOvr>
    <a:masterClrMapping/>
  </p:clrMapOvr>
  <p:transition spd="med">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0" y="163513"/>
            <a:ext cx="9144000" cy="582612"/>
          </a:xfrm>
        </p:spPr>
        <p:txBody>
          <a:bodyPr/>
          <a:lstStyle/>
          <a:p>
            <a:r>
              <a:rPr lang="en-US" sz="2800">
                <a:latin typeface="Arial" charset="0"/>
              </a:rPr>
              <a:t>GDP and Adult Literacy in 12 Countries</a:t>
            </a:r>
          </a:p>
        </p:txBody>
      </p:sp>
      <p:graphicFrame>
        <p:nvGraphicFramePr>
          <p:cNvPr id="3074" name="Object 3"/>
          <p:cNvGraphicFramePr>
            <a:graphicFrameLocks noChangeAspect="1"/>
          </p:cNvGraphicFramePr>
          <p:nvPr/>
        </p:nvGraphicFramePr>
        <p:xfrm>
          <a:off x="2174875" y="747713"/>
          <a:ext cx="6634163" cy="5240337"/>
        </p:xfrm>
        <a:graphic>
          <a:graphicData uri="http://schemas.openxmlformats.org/presentationml/2006/ole">
            <mc:AlternateContent xmlns:mc="http://schemas.openxmlformats.org/markup-compatibility/2006">
              <mc:Choice xmlns:v="urn:schemas-microsoft-com:vml" Requires="v">
                <p:oleObj name="Chart" r:id="rId3" imgW="7086719" imgH="5591115" progId="Excel.Sheet.8">
                  <p:embed/>
                </p:oleObj>
              </mc:Choice>
              <mc:Fallback>
                <p:oleObj name="Chart" r:id="rId3" imgW="7086719" imgH="5591115"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875" y="747713"/>
                        <a:ext cx="6634163" cy="5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6" name="Text Box 4"/>
          <p:cNvSpPr txBox="1">
            <a:spLocks noChangeArrowheads="1"/>
          </p:cNvSpPr>
          <p:nvPr/>
        </p:nvSpPr>
        <p:spPr bwMode="auto">
          <a:xfrm>
            <a:off x="311150" y="1036638"/>
            <a:ext cx="1895475" cy="1495425"/>
          </a:xfrm>
          <a:prstGeom prst="rect">
            <a:avLst/>
          </a:prstGeom>
          <a:noFill/>
          <a:ln w="9525">
            <a:noFill/>
            <a:miter lim="800000"/>
            <a:headEnd/>
            <a:tailEnd/>
          </a:ln>
        </p:spPr>
        <p:txBody>
          <a:bodyPr>
            <a:spAutoFit/>
          </a:bodyPr>
          <a:lstStyle/>
          <a:p>
            <a:pPr algn="r">
              <a:spcBef>
                <a:spcPct val="50000"/>
              </a:spcBef>
            </a:pPr>
            <a:r>
              <a:rPr lang="en-US" sz="2300" b="1">
                <a:latin typeface="Calibri" pitchFamily="34" charset="0"/>
              </a:rPr>
              <a:t>Adult Literacy </a:t>
            </a:r>
            <a:br>
              <a:rPr lang="en-US" sz="2300" b="1">
                <a:latin typeface="Calibri" pitchFamily="34" charset="0"/>
              </a:rPr>
            </a:br>
            <a:r>
              <a:rPr lang="en-US" sz="2300" b="1">
                <a:latin typeface="Calibri" pitchFamily="34" charset="0"/>
              </a:rPr>
              <a:t>(% of population)</a:t>
            </a:r>
          </a:p>
        </p:txBody>
      </p:sp>
      <p:sp>
        <p:nvSpPr>
          <p:cNvPr id="3077" name="Text Box 5"/>
          <p:cNvSpPr txBox="1">
            <a:spLocks noChangeArrowheads="1"/>
          </p:cNvSpPr>
          <p:nvPr/>
        </p:nvSpPr>
        <p:spPr bwMode="auto">
          <a:xfrm>
            <a:off x="2405063" y="5983288"/>
            <a:ext cx="6275387" cy="442912"/>
          </a:xfrm>
          <a:prstGeom prst="rect">
            <a:avLst/>
          </a:prstGeom>
          <a:noFill/>
          <a:ln w="9525">
            <a:noFill/>
            <a:miter lim="800000"/>
            <a:headEnd/>
            <a:tailEnd/>
          </a:ln>
        </p:spPr>
        <p:txBody>
          <a:bodyPr>
            <a:spAutoFit/>
          </a:bodyPr>
          <a:lstStyle/>
          <a:p>
            <a:pPr algn="ctr">
              <a:spcBef>
                <a:spcPct val="50000"/>
              </a:spcBef>
            </a:pPr>
            <a:r>
              <a:rPr lang="en-US" sz="2300" b="1">
                <a:latin typeface="Calibri" pitchFamily="34" charset="0"/>
              </a:rPr>
              <a:t>Real GDP per capita, 2002</a:t>
            </a:r>
          </a:p>
        </p:txBody>
      </p:sp>
      <p:sp>
        <p:nvSpPr>
          <p:cNvPr id="3078" name="Text Box 6"/>
          <p:cNvSpPr txBox="1">
            <a:spLocks noChangeArrowheads="1"/>
          </p:cNvSpPr>
          <p:nvPr/>
        </p:nvSpPr>
        <p:spPr bwMode="auto">
          <a:xfrm>
            <a:off x="7326313" y="1377950"/>
            <a:ext cx="769937"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U.S.</a:t>
            </a:r>
          </a:p>
        </p:txBody>
      </p:sp>
      <p:sp>
        <p:nvSpPr>
          <p:cNvPr id="3079" name="Text Box 7"/>
          <p:cNvSpPr txBox="1">
            <a:spLocks noChangeArrowheads="1"/>
          </p:cNvSpPr>
          <p:nvPr/>
        </p:nvSpPr>
        <p:spPr bwMode="auto">
          <a:xfrm>
            <a:off x="6508750" y="1890713"/>
            <a:ext cx="1260475"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Germany</a:t>
            </a:r>
          </a:p>
        </p:txBody>
      </p:sp>
      <p:sp>
        <p:nvSpPr>
          <p:cNvPr id="3080" name="Text Box 8"/>
          <p:cNvSpPr txBox="1">
            <a:spLocks noChangeArrowheads="1"/>
          </p:cNvSpPr>
          <p:nvPr/>
        </p:nvSpPr>
        <p:spPr bwMode="auto">
          <a:xfrm>
            <a:off x="5400675" y="1508125"/>
            <a:ext cx="82550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Japan</a:t>
            </a:r>
          </a:p>
        </p:txBody>
      </p:sp>
      <p:sp>
        <p:nvSpPr>
          <p:cNvPr id="3081" name="Line 9"/>
          <p:cNvSpPr>
            <a:spLocks noChangeShapeType="1"/>
          </p:cNvSpPr>
          <p:nvPr/>
        </p:nvSpPr>
        <p:spPr bwMode="auto">
          <a:xfrm flipV="1">
            <a:off x="6172200" y="1390650"/>
            <a:ext cx="266700" cy="200025"/>
          </a:xfrm>
          <a:prstGeom prst="line">
            <a:avLst/>
          </a:prstGeom>
          <a:noFill/>
          <a:ln w="9525">
            <a:solidFill>
              <a:schemeClr val="tx1"/>
            </a:solidFill>
            <a:round/>
            <a:headEnd/>
            <a:tailEnd/>
          </a:ln>
        </p:spPr>
        <p:txBody>
          <a:bodyPr/>
          <a:lstStyle/>
          <a:p>
            <a:endParaRPr lang="tr-TR"/>
          </a:p>
        </p:txBody>
      </p:sp>
      <p:sp>
        <p:nvSpPr>
          <p:cNvPr id="3082" name="Line 10"/>
          <p:cNvSpPr>
            <a:spLocks noChangeShapeType="1"/>
          </p:cNvSpPr>
          <p:nvPr/>
        </p:nvSpPr>
        <p:spPr bwMode="auto">
          <a:xfrm flipH="1" flipV="1">
            <a:off x="6534150" y="1390650"/>
            <a:ext cx="152400" cy="504825"/>
          </a:xfrm>
          <a:prstGeom prst="line">
            <a:avLst/>
          </a:prstGeom>
          <a:noFill/>
          <a:ln w="9525">
            <a:solidFill>
              <a:schemeClr val="tx1"/>
            </a:solidFill>
            <a:round/>
            <a:headEnd/>
            <a:tailEnd/>
          </a:ln>
        </p:spPr>
        <p:txBody>
          <a:bodyPr/>
          <a:lstStyle/>
          <a:p>
            <a:endParaRPr lang="tr-TR"/>
          </a:p>
        </p:txBody>
      </p:sp>
      <p:sp>
        <p:nvSpPr>
          <p:cNvPr id="3083" name="Text Box 11"/>
          <p:cNvSpPr txBox="1">
            <a:spLocks noChangeArrowheads="1"/>
          </p:cNvSpPr>
          <p:nvPr/>
        </p:nvSpPr>
        <p:spPr bwMode="auto">
          <a:xfrm>
            <a:off x="3957638" y="1106488"/>
            <a:ext cx="1160462"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Russia</a:t>
            </a:r>
          </a:p>
        </p:txBody>
      </p:sp>
      <p:sp>
        <p:nvSpPr>
          <p:cNvPr id="3084" name="Text Box 12"/>
          <p:cNvSpPr txBox="1">
            <a:spLocks noChangeArrowheads="1"/>
          </p:cNvSpPr>
          <p:nvPr/>
        </p:nvSpPr>
        <p:spPr bwMode="auto">
          <a:xfrm>
            <a:off x="3068638" y="2941638"/>
            <a:ext cx="101600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Nigeria</a:t>
            </a:r>
          </a:p>
        </p:txBody>
      </p:sp>
      <p:sp>
        <p:nvSpPr>
          <p:cNvPr id="3085" name="Text Box 13"/>
          <p:cNvSpPr txBox="1">
            <a:spLocks noChangeArrowheads="1"/>
          </p:cNvSpPr>
          <p:nvPr/>
        </p:nvSpPr>
        <p:spPr bwMode="auto">
          <a:xfrm>
            <a:off x="4062413" y="1608138"/>
            <a:ext cx="1182687"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Mexico</a:t>
            </a:r>
          </a:p>
        </p:txBody>
      </p:sp>
      <p:sp>
        <p:nvSpPr>
          <p:cNvPr id="3086" name="Text Box 14"/>
          <p:cNvSpPr txBox="1">
            <a:spLocks noChangeArrowheads="1"/>
          </p:cNvSpPr>
          <p:nvPr/>
        </p:nvSpPr>
        <p:spPr bwMode="auto">
          <a:xfrm>
            <a:off x="3962400" y="2032000"/>
            <a:ext cx="847725"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Brazil</a:t>
            </a:r>
          </a:p>
        </p:txBody>
      </p:sp>
      <p:sp>
        <p:nvSpPr>
          <p:cNvPr id="3087" name="Text Box 15"/>
          <p:cNvSpPr txBox="1">
            <a:spLocks noChangeArrowheads="1"/>
          </p:cNvSpPr>
          <p:nvPr/>
        </p:nvSpPr>
        <p:spPr bwMode="auto">
          <a:xfrm>
            <a:off x="3062288" y="1412875"/>
            <a:ext cx="847725"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China</a:t>
            </a:r>
          </a:p>
        </p:txBody>
      </p:sp>
      <p:sp>
        <p:nvSpPr>
          <p:cNvPr id="3088" name="Text Box 16"/>
          <p:cNvSpPr txBox="1">
            <a:spLocks noChangeArrowheads="1"/>
          </p:cNvSpPr>
          <p:nvPr/>
        </p:nvSpPr>
        <p:spPr bwMode="auto">
          <a:xfrm>
            <a:off x="3360738" y="4175125"/>
            <a:ext cx="130810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Pakistan</a:t>
            </a:r>
          </a:p>
        </p:txBody>
      </p:sp>
      <p:sp>
        <p:nvSpPr>
          <p:cNvPr id="3089" name="Text Box 17"/>
          <p:cNvSpPr txBox="1">
            <a:spLocks noChangeArrowheads="1"/>
          </p:cNvSpPr>
          <p:nvPr/>
        </p:nvSpPr>
        <p:spPr bwMode="auto">
          <a:xfrm>
            <a:off x="3348038" y="4813300"/>
            <a:ext cx="151765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Bangladesh</a:t>
            </a:r>
          </a:p>
        </p:txBody>
      </p:sp>
      <p:sp>
        <p:nvSpPr>
          <p:cNvPr id="3090" name="Text Box 18"/>
          <p:cNvSpPr txBox="1">
            <a:spLocks noChangeArrowheads="1"/>
          </p:cNvSpPr>
          <p:nvPr/>
        </p:nvSpPr>
        <p:spPr bwMode="auto">
          <a:xfrm>
            <a:off x="3273425" y="3400425"/>
            <a:ext cx="82550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India</a:t>
            </a:r>
          </a:p>
        </p:txBody>
      </p:sp>
      <p:sp>
        <p:nvSpPr>
          <p:cNvPr id="3091" name="Text Box 19"/>
          <p:cNvSpPr txBox="1">
            <a:spLocks noChangeArrowheads="1"/>
          </p:cNvSpPr>
          <p:nvPr/>
        </p:nvSpPr>
        <p:spPr bwMode="auto">
          <a:xfrm>
            <a:off x="3489325" y="2403475"/>
            <a:ext cx="138430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Indonesia</a:t>
            </a:r>
          </a:p>
        </p:txBody>
      </p:sp>
      <p:sp>
        <p:nvSpPr>
          <p:cNvPr id="3092" name="Line 20"/>
          <p:cNvSpPr>
            <a:spLocks noChangeShapeType="1"/>
          </p:cNvSpPr>
          <p:nvPr/>
        </p:nvSpPr>
        <p:spPr bwMode="auto">
          <a:xfrm flipH="1" flipV="1">
            <a:off x="3419475" y="2047875"/>
            <a:ext cx="190500" cy="361950"/>
          </a:xfrm>
          <a:prstGeom prst="line">
            <a:avLst/>
          </a:prstGeom>
          <a:noFill/>
          <a:ln w="9525">
            <a:solidFill>
              <a:schemeClr val="tx1"/>
            </a:solidFill>
            <a:round/>
            <a:headEnd/>
            <a:tailEnd/>
          </a:ln>
        </p:spPr>
        <p:txBody>
          <a:bodyPr/>
          <a:lstStyle/>
          <a:p>
            <a:endParaRPr lang="tr-TR"/>
          </a:p>
        </p:txBody>
      </p:sp>
      <p:sp>
        <p:nvSpPr>
          <p:cNvPr id="3093" name="Line 21"/>
          <p:cNvSpPr>
            <a:spLocks noChangeShapeType="1"/>
          </p:cNvSpPr>
          <p:nvPr/>
        </p:nvSpPr>
        <p:spPr bwMode="auto">
          <a:xfrm flipH="1" flipV="1">
            <a:off x="3209925" y="4733925"/>
            <a:ext cx="152400" cy="171450"/>
          </a:xfrm>
          <a:prstGeom prst="line">
            <a:avLst/>
          </a:prstGeom>
          <a:noFill/>
          <a:ln w="9525">
            <a:solidFill>
              <a:schemeClr val="tx1"/>
            </a:solidFill>
            <a:round/>
            <a:headEnd/>
            <a:tailEnd/>
          </a:ln>
        </p:spPr>
        <p:txBody>
          <a:bodyPr/>
          <a:lstStyle/>
          <a:p>
            <a:endParaRPr lang="tr-TR"/>
          </a:p>
        </p:txBody>
      </p:sp>
      <p:sp>
        <p:nvSpPr>
          <p:cNvPr id="3094" name="Line 22"/>
          <p:cNvSpPr>
            <a:spLocks noChangeShapeType="1"/>
          </p:cNvSpPr>
          <p:nvPr/>
        </p:nvSpPr>
        <p:spPr bwMode="auto">
          <a:xfrm flipV="1">
            <a:off x="3257550" y="4391025"/>
            <a:ext cx="209550" cy="133350"/>
          </a:xfrm>
          <a:prstGeom prst="line">
            <a:avLst/>
          </a:prstGeom>
          <a:noFill/>
          <a:ln w="9525">
            <a:solidFill>
              <a:schemeClr val="tx1"/>
            </a:solidFill>
            <a:round/>
            <a:headEnd/>
            <a:tailEnd/>
          </a:ln>
        </p:spPr>
        <p:txBody>
          <a:bodyPr/>
          <a:lstStyle/>
          <a:p>
            <a:endParaRPr lang="tr-TR"/>
          </a:p>
        </p:txBody>
      </p:sp>
    </p:spTree>
  </p:cSld>
  <p:clrMapOvr>
    <a:masterClrMapping/>
  </p:clrMapOvr>
  <p:transition spd="med">
    <p:pull dir="l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163513"/>
            <a:ext cx="9144000" cy="582612"/>
          </a:xfrm>
        </p:spPr>
        <p:txBody>
          <a:bodyPr/>
          <a:lstStyle/>
          <a:p>
            <a:r>
              <a:rPr lang="en-US" sz="2800">
                <a:latin typeface="Arial" charset="0"/>
              </a:rPr>
              <a:t>GDP and Internet Usage in 12 Countries</a:t>
            </a:r>
          </a:p>
        </p:txBody>
      </p:sp>
      <p:graphicFrame>
        <p:nvGraphicFramePr>
          <p:cNvPr id="4098" name="Object 3"/>
          <p:cNvGraphicFramePr>
            <a:graphicFrameLocks noChangeAspect="1"/>
          </p:cNvGraphicFramePr>
          <p:nvPr/>
        </p:nvGraphicFramePr>
        <p:xfrm>
          <a:off x="2341563" y="747713"/>
          <a:ext cx="6478587" cy="5229225"/>
        </p:xfrm>
        <a:graphic>
          <a:graphicData uri="http://schemas.openxmlformats.org/presentationml/2006/ole">
            <mc:AlternateContent xmlns:mc="http://schemas.openxmlformats.org/markup-compatibility/2006">
              <mc:Choice xmlns:v="urn:schemas-microsoft-com:vml" Requires="v">
                <p:oleObj name="Chart" r:id="rId3" imgW="6915031" imgH="5581531" progId="Excel.Sheet.8">
                  <p:embed/>
                </p:oleObj>
              </mc:Choice>
              <mc:Fallback>
                <p:oleObj name="Chart" r:id="rId3" imgW="6915031" imgH="5581531"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563" y="747713"/>
                        <a:ext cx="6478587"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00" name="Text Box 4"/>
          <p:cNvSpPr txBox="1">
            <a:spLocks noChangeArrowheads="1"/>
          </p:cNvSpPr>
          <p:nvPr/>
        </p:nvSpPr>
        <p:spPr bwMode="auto">
          <a:xfrm>
            <a:off x="311150" y="969963"/>
            <a:ext cx="1895475" cy="1495425"/>
          </a:xfrm>
          <a:prstGeom prst="rect">
            <a:avLst/>
          </a:prstGeom>
          <a:noFill/>
          <a:ln w="9525">
            <a:noFill/>
            <a:miter lim="800000"/>
            <a:headEnd/>
            <a:tailEnd/>
          </a:ln>
        </p:spPr>
        <p:txBody>
          <a:bodyPr>
            <a:spAutoFit/>
          </a:bodyPr>
          <a:lstStyle/>
          <a:p>
            <a:pPr algn="r">
              <a:spcBef>
                <a:spcPct val="50000"/>
              </a:spcBef>
            </a:pPr>
            <a:r>
              <a:rPr lang="en-US" sz="2300" b="1">
                <a:latin typeface="Calibri" pitchFamily="34" charset="0"/>
              </a:rPr>
              <a:t>Internet Usage </a:t>
            </a:r>
            <a:br>
              <a:rPr lang="en-US" sz="2300" b="1">
                <a:latin typeface="Calibri" pitchFamily="34" charset="0"/>
              </a:rPr>
            </a:br>
            <a:r>
              <a:rPr lang="en-US" sz="2300" b="1">
                <a:latin typeface="Calibri" pitchFamily="34" charset="0"/>
              </a:rPr>
              <a:t>(% of population)</a:t>
            </a:r>
          </a:p>
        </p:txBody>
      </p:sp>
      <p:sp>
        <p:nvSpPr>
          <p:cNvPr id="4101" name="Text Box 5"/>
          <p:cNvSpPr txBox="1">
            <a:spLocks noChangeArrowheads="1"/>
          </p:cNvSpPr>
          <p:nvPr/>
        </p:nvSpPr>
        <p:spPr bwMode="auto">
          <a:xfrm>
            <a:off x="2405063" y="5983288"/>
            <a:ext cx="6275387" cy="442912"/>
          </a:xfrm>
          <a:prstGeom prst="rect">
            <a:avLst/>
          </a:prstGeom>
          <a:noFill/>
          <a:ln w="9525">
            <a:noFill/>
            <a:miter lim="800000"/>
            <a:headEnd/>
            <a:tailEnd/>
          </a:ln>
        </p:spPr>
        <p:txBody>
          <a:bodyPr>
            <a:spAutoFit/>
          </a:bodyPr>
          <a:lstStyle/>
          <a:p>
            <a:pPr algn="ctr">
              <a:spcBef>
                <a:spcPct val="50000"/>
              </a:spcBef>
            </a:pPr>
            <a:r>
              <a:rPr lang="en-US" sz="2300" b="1">
                <a:latin typeface="Calibri" pitchFamily="34" charset="0"/>
              </a:rPr>
              <a:t>Real GDP per capita, 2002</a:t>
            </a:r>
          </a:p>
        </p:txBody>
      </p:sp>
      <p:sp>
        <p:nvSpPr>
          <p:cNvPr id="4102" name="Text Box 6"/>
          <p:cNvSpPr txBox="1">
            <a:spLocks noChangeArrowheads="1"/>
          </p:cNvSpPr>
          <p:nvPr/>
        </p:nvSpPr>
        <p:spPr bwMode="auto">
          <a:xfrm>
            <a:off x="6964363" y="1225550"/>
            <a:ext cx="769937"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U.S.</a:t>
            </a:r>
          </a:p>
        </p:txBody>
      </p:sp>
      <p:sp>
        <p:nvSpPr>
          <p:cNvPr id="4103" name="Text Box 7"/>
          <p:cNvSpPr txBox="1">
            <a:spLocks noChangeArrowheads="1"/>
          </p:cNvSpPr>
          <p:nvPr/>
        </p:nvSpPr>
        <p:spPr bwMode="auto">
          <a:xfrm>
            <a:off x="6565900" y="2281238"/>
            <a:ext cx="1260475"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Germany</a:t>
            </a:r>
          </a:p>
        </p:txBody>
      </p:sp>
      <p:sp>
        <p:nvSpPr>
          <p:cNvPr id="4104" name="Text Box 8"/>
          <p:cNvSpPr txBox="1">
            <a:spLocks noChangeArrowheads="1"/>
          </p:cNvSpPr>
          <p:nvPr/>
        </p:nvSpPr>
        <p:spPr bwMode="auto">
          <a:xfrm>
            <a:off x="5619750" y="1889125"/>
            <a:ext cx="82550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Japan</a:t>
            </a:r>
          </a:p>
        </p:txBody>
      </p:sp>
      <p:sp>
        <p:nvSpPr>
          <p:cNvPr id="4105" name="Text Box 9"/>
          <p:cNvSpPr txBox="1">
            <a:spLocks noChangeArrowheads="1"/>
          </p:cNvSpPr>
          <p:nvPr/>
        </p:nvSpPr>
        <p:spPr bwMode="auto">
          <a:xfrm>
            <a:off x="4195763" y="3979863"/>
            <a:ext cx="868362"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Mexico</a:t>
            </a:r>
          </a:p>
        </p:txBody>
      </p:sp>
      <p:sp>
        <p:nvSpPr>
          <p:cNvPr id="4106" name="Text Box 10"/>
          <p:cNvSpPr txBox="1">
            <a:spLocks noChangeArrowheads="1"/>
          </p:cNvSpPr>
          <p:nvPr/>
        </p:nvSpPr>
        <p:spPr bwMode="auto">
          <a:xfrm>
            <a:off x="4100513" y="4830763"/>
            <a:ext cx="912812"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Russia</a:t>
            </a:r>
          </a:p>
        </p:txBody>
      </p:sp>
      <p:sp>
        <p:nvSpPr>
          <p:cNvPr id="4107" name="Text Box 11"/>
          <p:cNvSpPr txBox="1">
            <a:spLocks noChangeArrowheads="1"/>
          </p:cNvSpPr>
          <p:nvPr/>
        </p:nvSpPr>
        <p:spPr bwMode="auto">
          <a:xfrm>
            <a:off x="4438650" y="4546600"/>
            <a:ext cx="800100"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Brazil</a:t>
            </a:r>
          </a:p>
        </p:txBody>
      </p:sp>
      <p:sp>
        <p:nvSpPr>
          <p:cNvPr id="4108" name="Text Box 12"/>
          <p:cNvSpPr txBox="1">
            <a:spLocks noChangeArrowheads="1"/>
          </p:cNvSpPr>
          <p:nvPr/>
        </p:nvSpPr>
        <p:spPr bwMode="auto">
          <a:xfrm>
            <a:off x="3138488" y="4079875"/>
            <a:ext cx="771525" cy="320675"/>
          </a:xfrm>
          <a:prstGeom prst="rect">
            <a:avLst/>
          </a:prstGeom>
          <a:noFill/>
          <a:ln w="9525">
            <a:noFill/>
            <a:miter lim="800000"/>
            <a:headEnd/>
            <a:tailEnd/>
          </a:ln>
        </p:spPr>
        <p:txBody>
          <a:bodyPr lIns="0" tIns="0" rIns="0" bIns="0">
            <a:spAutoFit/>
          </a:bodyPr>
          <a:lstStyle/>
          <a:p>
            <a:pPr algn="ctr">
              <a:spcBef>
                <a:spcPct val="50000"/>
              </a:spcBef>
            </a:pPr>
            <a:r>
              <a:rPr lang="en-US" sz="2100">
                <a:latin typeface="Calibri" pitchFamily="34" charset="0"/>
              </a:rPr>
              <a:t>China</a:t>
            </a:r>
          </a:p>
        </p:txBody>
      </p:sp>
      <p:sp>
        <p:nvSpPr>
          <p:cNvPr id="4109" name="Line 13"/>
          <p:cNvSpPr>
            <a:spLocks noChangeShapeType="1"/>
          </p:cNvSpPr>
          <p:nvPr/>
        </p:nvSpPr>
        <p:spPr bwMode="auto">
          <a:xfrm flipV="1">
            <a:off x="3562350" y="4391025"/>
            <a:ext cx="0" cy="419100"/>
          </a:xfrm>
          <a:prstGeom prst="line">
            <a:avLst/>
          </a:prstGeom>
          <a:noFill/>
          <a:ln w="9525">
            <a:solidFill>
              <a:schemeClr val="tx1"/>
            </a:solidFill>
            <a:round/>
            <a:headEnd/>
            <a:tailEnd/>
          </a:ln>
        </p:spPr>
        <p:txBody>
          <a:bodyPr/>
          <a:lstStyle/>
          <a:p>
            <a:endParaRPr lang="tr-TR"/>
          </a:p>
        </p:txBody>
      </p:sp>
      <p:sp>
        <p:nvSpPr>
          <p:cNvPr id="4110" name="Line 14"/>
          <p:cNvSpPr>
            <a:spLocks noChangeShapeType="1"/>
          </p:cNvSpPr>
          <p:nvPr/>
        </p:nvSpPr>
        <p:spPr bwMode="auto">
          <a:xfrm flipV="1">
            <a:off x="4191000" y="4286250"/>
            <a:ext cx="123825" cy="200025"/>
          </a:xfrm>
          <a:prstGeom prst="line">
            <a:avLst/>
          </a:prstGeom>
          <a:noFill/>
          <a:ln w="9525">
            <a:solidFill>
              <a:schemeClr val="tx1"/>
            </a:solidFill>
            <a:round/>
            <a:headEnd/>
            <a:tailEnd/>
          </a:ln>
        </p:spPr>
        <p:txBody>
          <a:bodyPr/>
          <a:lstStyle/>
          <a:p>
            <a:endParaRPr lang="tr-TR"/>
          </a:p>
        </p:txBody>
      </p:sp>
      <p:sp>
        <p:nvSpPr>
          <p:cNvPr id="4111" name="Line 17"/>
          <p:cNvSpPr>
            <a:spLocks noChangeShapeType="1"/>
          </p:cNvSpPr>
          <p:nvPr/>
        </p:nvSpPr>
        <p:spPr bwMode="auto">
          <a:xfrm>
            <a:off x="4076700" y="4714875"/>
            <a:ext cx="381000" cy="0"/>
          </a:xfrm>
          <a:prstGeom prst="line">
            <a:avLst/>
          </a:prstGeom>
          <a:noFill/>
          <a:ln w="9525">
            <a:solidFill>
              <a:schemeClr val="tx1"/>
            </a:solidFill>
            <a:round/>
            <a:headEnd/>
            <a:tailEnd/>
          </a:ln>
        </p:spPr>
        <p:txBody>
          <a:bodyPr/>
          <a:lstStyle/>
          <a:p>
            <a:endParaRPr lang="tr-TR"/>
          </a:p>
        </p:txBody>
      </p:sp>
    </p:spTree>
  </p:cSld>
  <p:clrMapOvr>
    <a:masterClrMapping/>
  </p:clrMapOvr>
  <p:transition spd="med">
    <p:pull dir="l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r>
              <a:rPr lang="en-US"/>
              <a:t>GDP and Economic Well-Being</a:t>
            </a:r>
          </a:p>
        </p:txBody>
      </p:sp>
      <p:sp>
        <p:nvSpPr>
          <p:cNvPr id="19459" name="Rectangle 7"/>
          <p:cNvSpPr>
            <a:spLocks noGrp="1" noChangeArrowheads="1"/>
          </p:cNvSpPr>
          <p:nvPr>
            <p:ph sz="quarter" idx="1"/>
          </p:nvPr>
        </p:nvSpPr>
        <p:spPr>
          <a:xfrm>
            <a:off x="457200" y="1343025"/>
            <a:ext cx="8229600" cy="4008438"/>
          </a:xfrm>
        </p:spPr>
        <p:txBody>
          <a:bodyPr/>
          <a:lstStyle/>
          <a:p>
            <a:pPr>
              <a:spcBef>
                <a:spcPct val="50000"/>
              </a:spcBef>
            </a:pPr>
            <a:r>
              <a:rPr lang="en-US" b="1" i="1" dirty="0">
                <a:solidFill>
                  <a:srgbClr val="660066"/>
                </a:solidFill>
              </a:rPr>
              <a:t>Real GDP per capita is the main indicator of the average person’s standard of living.</a:t>
            </a:r>
            <a:endParaRPr lang="en-US" dirty="0"/>
          </a:p>
          <a:p>
            <a:pPr>
              <a:spcBef>
                <a:spcPct val="50000"/>
              </a:spcBef>
            </a:pPr>
            <a:r>
              <a:rPr lang="en-US" dirty="0"/>
              <a:t>But GDP is not a perfect measure of well-being.  </a:t>
            </a:r>
          </a:p>
          <a:p>
            <a:pPr>
              <a:spcBef>
                <a:spcPct val="50000"/>
              </a:spcBef>
            </a:pPr>
            <a:r>
              <a:rPr lang="en-US" dirty="0"/>
              <a:t>Robert Kennedy issued a very eloquent yet harsh criticism of GDP:  </a:t>
            </a:r>
          </a:p>
          <a:p>
            <a:pPr>
              <a:spcBef>
                <a:spcPct val="50000"/>
              </a:spcBef>
            </a:pPr>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8613" y="223838"/>
            <a:ext cx="5295900" cy="539750"/>
          </a:xfrm>
        </p:spPr>
        <p:txBody>
          <a:bodyPr>
            <a:normAutofit fontScale="90000"/>
          </a:bodyPr>
          <a:lstStyle/>
          <a:p>
            <a:pPr algn="l"/>
            <a:r>
              <a:rPr lang="en-US" sz="2900">
                <a:solidFill>
                  <a:srgbClr val="990033"/>
                </a:solidFill>
                <a:latin typeface="Times New Roman" pitchFamily="18" charset="0"/>
              </a:rPr>
              <a:t>Gross Domestic Product…</a:t>
            </a:r>
          </a:p>
        </p:txBody>
      </p:sp>
      <p:sp>
        <p:nvSpPr>
          <p:cNvPr id="224259" name="Rectangle 3"/>
          <p:cNvSpPr>
            <a:spLocks noGrp="1" noChangeArrowheads="1"/>
          </p:cNvSpPr>
          <p:nvPr>
            <p:ph sz="quarter" idx="1"/>
          </p:nvPr>
        </p:nvSpPr>
        <p:spPr>
          <a:xfrm>
            <a:off x="300038" y="685800"/>
            <a:ext cx="6027737" cy="1608138"/>
          </a:xfrm>
          <a:solidFill>
            <a:schemeClr val="bg1"/>
          </a:solidFill>
        </p:spPr>
        <p:txBody>
          <a:bodyPr rtlCol="0">
            <a:normAutofit/>
          </a:bodyPr>
          <a:lstStyle/>
          <a:p>
            <a:pPr marL="0" indent="0" fontAlgn="auto">
              <a:spcAft>
                <a:spcPts val="0"/>
              </a:spcAft>
              <a:buFont typeface="Wingdings" pitchFamily="2" charset="2"/>
              <a:buNone/>
              <a:defRPr/>
            </a:pPr>
            <a:r>
              <a:rPr lang="en-US">
                <a:latin typeface="Times New Roman" pitchFamily="18" charset="0"/>
              </a:rPr>
              <a:t>“… does not allow for the health of our </a:t>
            </a:r>
            <a:br>
              <a:rPr lang="en-US">
                <a:latin typeface="Times New Roman" pitchFamily="18" charset="0"/>
              </a:rPr>
            </a:br>
            <a:r>
              <a:rPr lang="en-US">
                <a:latin typeface="Times New Roman" pitchFamily="18" charset="0"/>
              </a:rPr>
              <a:t>children, the quality of their education, </a:t>
            </a:r>
            <a:br>
              <a:rPr lang="en-US">
                <a:latin typeface="Times New Roman" pitchFamily="18" charset="0"/>
              </a:rPr>
            </a:br>
            <a:r>
              <a:rPr lang="en-US">
                <a:latin typeface="Times New Roman" pitchFamily="18" charset="0"/>
              </a:rPr>
              <a:t>or the joy of their play. </a:t>
            </a:r>
          </a:p>
        </p:txBody>
      </p:sp>
      <p:sp>
        <p:nvSpPr>
          <p:cNvPr id="224261" name="Text Box 5"/>
          <p:cNvSpPr txBox="1">
            <a:spLocks noChangeArrowheads="1"/>
          </p:cNvSpPr>
          <p:nvPr/>
        </p:nvSpPr>
        <p:spPr bwMode="auto">
          <a:xfrm>
            <a:off x="312738" y="1584325"/>
            <a:ext cx="5273675" cy="2330450"/>
          </a:xfrm>
          <a:prstGeom prst="rect">
            <a:avLst/>
          </a:prstGeom>
          <a:noFill/>
          <a:ln w="9525">
            <a:noFill/>
            <a:miter lim="800000"/>
            <a:headEnd/>
            <a:tailEnd/>
          </a:ln>
        </p:spPr>
        <p:txBody>
          <a:bodyPr>
            <a:spAutoFit/>
          </a:bodyPr>
          <a:lstStyle/>
          <a:p>
            <a:pPr>
              <a:lnSpc>
                <a:spcPct val="105000"/>
              </a:lnSpc>
              <a:spcBef>
                <a:spcPct val="20000"/>
              </a:spcBef>
              <a:buClr>
                <a:srgbClr val="00B85C"/>
              </a:buClr>
              <a:buSzPct val="120000"/>
              <a:buFont typeface="Wingdings" pitchFamily="2" charset="2"/>
              <a:buNone/>
            </a:pPr>
            <a:r>
              <a:rPr lang="en-US" sz="2800">
                <a:latin typeface="Times New Roman" pitchFamily="18" charset="0"/>
              </a:rPr>
              <a:t>			        It does not </a:t>
            </a:r>
            <a:br>
              <a:rPr lang="en-US" sz="2800">
                <a:latin typeface="Times New Roman" pitchFamily="18" charset="0"/>
              </a:rPr>
            </a:br>
            <a:r>
              <a:rPr lang="en-US" sz="2800">
                <a:latin typeface="Times New Roman" pitchFamily="18" charset="0"/>
              </a:rPr>
              <a:t>include the beauty of our poetry or </a:t>
            </a:r>
            <a:br>
              <a:rPr lang="en-US" sz="2800">
                <a:latin typeface="Times New Roman" pitchFamily="18" charset="0"/>
              </a:rPr>
            </a:br>
            <a:r>
              <a:rPr lang="en-US" sz="2800">
                <a:latin typeface="Times New Roman" pitchFamily="18" charset="0"/>
              </a:rPr>
              <a:t>the strength of our marriages, the </a:t>
            </a:r>
            <a:br>
              <a:rPr lang="en-US" sz="2800">
                <a:latin typeface="Times New Roman" pitchFamily="18" charset="0"/>
              </a:rPr>
            </a:br>
            <a:r>
              <a:rPr lang="en-US" sz="2800">
                <a:latin typeface="Times New Roman" pitchFamily="18" charset="0"/>
              </a:rPr>
              <a:t>intelligence of our public debate or </a:t>
            </a:r>
            <a:br>
              <a:rPr lang="en-US" sz="2800">
                <a:latin typeface="Times New Roman" pitchFamily="18" charset="0"/>
              </a:rPr>
            </a:br>
            <a:r>
              <a:rPr lang="en-US" sz="2800">
                <a:latin typeface="Times New Roman" pitchFamily="18" charset="0"/>
              </a:rPr>
              <a:t>the integrity of our public officials.    </a:t>
            </a:r>
            <a:endParaRPr lang="en-US">
              <a:latin typeface="Calibri" pitchFamily="34" charset="0"/>
            </a:endParaRPr>
          </a:p>
        </p:txBody>
      </p:sp>
      <p:sp>
        <p:nvSpPr>
          <p:cNvPr id="224262" name="Text Box 6"/>
          <p:cNvSpPr txBox="1">
            <a:spLocks noChangeArrowheads="1"/>
          </p:cNvSpPr>
          <p:nvPr/>
        </p:nvSpPr>
        <p:spPr bwMode="auto">
          <a:xfrm>
            <a:off x="323850" y="3827463"/>
            <a:ext cx="8540750" cy="987425"/>
          </a:xfrm>
          <a:prstGeom prst="rect">
            <a:avLst/>
          </a:prstGeom>
          <a:noFill/>
          <a:ln w="9525">
            <a:noFill/>
            <a:miter lim="800000"/>
            <a:headEnd/>
            <a:tailEnd/>
          </a:ln>
        </p:spPr>
        <p:txBody>
          <a:bodyPr>
            <a:spAutoFit/>
          </a:bodyPr>
          <a:lstStyle/>
          <a:p>
            <a:pPr>
              <a:lnSpc>
                <a:spcPct val="105000"/>
              </a:lnSpc>
              <a:spcBef>
                <a:spcPct val="20000"/>
              </a:spcBef>
              <a:buClr>
                <a:srgbClr val="00B85C"/>
              </a:buClr>
              <a:buSzPct val="120000"/>
              <a:buFont typeface="Wingdings" pitchFamily="2" charset="2"/>
              <a:buNone/>
            </a:pPr>
            <a:r>
              <a:rPr lang="en-US" sz="2800">
                <a:latin typeface="Times New Roman" pitchFamily="18" charset="0"/>
              </a:rPr>
              <a:t>It measures neither our courage, nor our wisdom, </a:t>
            </a:r>
            <a:br>
              <a:rPr lang="en-US" sz="2800">
                <a:latin typeface="Times New Roman" pitchFamily="18" charset="0"/>
              </a:rPr>
            </a:br>
            <a:r>
              <a:rPr lang="en-US" sz="2800">
                <a:latin typeface="Times New Roman" pitchFamily="18" charset="0"/>
              </a:rPr>
              <a:t>nor our devotion to our country.  </a:t>
            </a:r>
            <a:endParaRPr lang="en-US">
              <a:latin typeface="Calibri" pitchFamily="34" charset="0"/>
            </a:endParaRPr>
          </a:p>
        </p:txBody>
      </p:sp>
      <p:sp>
        <p:nvSpPr>
          <p:cNvPr id="224263" name="Text Box 7"/>
          <p:cNvSpPr txBox="1">
            <a:spLocks noChangeArrowheads="1"/>
          </p:cNvSpPr>
          <p:nvPr/>
        </p:nvSpPr>
        <p:spPr bwMode="auto">
          <a:xfrm>
            <a:off x="346075" y="4275138"/>
            <a:ext cx="8507413" cy="2393950"/>
          </a:xfrm>
          <a:prstGeom prst="rect">
            <a:avLst/>
          </a:prstGeom>
          <a:noFill/>
          <a:ln w="9525">
            <a:noFill/>
            <a:miter lim="800000"/>
            <a:headEnd/>
            <a:tailEnd/>
          </a:ln>
        </p:spPr>
        <p:txBody>
          <a:bodyPr>
            <a:spAutoFit/>
          </a:bodyPr>
          <a:lstStyle/>
          <a:p>
            <a:pPr>
              <a:lnSpc>
                <a:spcPct val="105000"/>
              </a:lnSpc>
              <a:spcBef>
                <a:spcPct val="20000"/>
              </a:spcBef>
              <a:buClr>
                <a:srgbClr val="00B85C"/>
              </a:buClr>
              <a:buSzPct val="120000"/>
              <a:buFont typeface="Wingdings" pitchFamily="2" charset="2"/>
              <a:buNone/>
            </a:pPr>
            <a:r>
              <a:rPr lang="en-US" sz="2800">
                <a:latin typeface="Times New Roman" pitchFamily="18" charset="0"/>
              </a:rPr>
              <a:t>					 It measures everything, in short, except that which makes life worthwhile, and it can tell us everything about America except why we are proud that we are Americans.”</a:t>
            </a:r>
          </a:p>
          <a:p>
            <a:pPr>
              <a:lnSpc>
                <a:spcPct val="105000"/>
              </a:lnSpc>
              <a:spcBef>
                <a:spcPct val="15000"/>
              </a:spcBef>
              <a:buClr>
                <a:srgbClr val="00B85C"/>
              </a:buClr>
              <a:buSzPct val="120000"/>
              <a:buFont typeface="Wingdings" pitchFamily="2" charset="2"/>
              <a:buNone/>
            </a:pPr>
            <a:r>
              <a:rPr lang="en-US" sz="2800" b="1">
                <a:latin typeface="Times New Roman" pitchFamily="18" charset="0"/>
              </a:rPr>
              <a:t>-</a:t>
            </a:r>
            <a:r>
              <a:rPr lang="en-US" sz="2800" b="1" i="1">
                <a:latin typeface="Times New Roman" pitchFamily="18" charset="0"/>
              </a:rPr>
              <a:t> Senator Robert Kennedy, 1968</a:t>
            </a:r>
            <a:endParaRPr lang="en-US">
              <a:latin typeface="Calibri" pitchFamily="34" charset="0"/>
            </a:endParaRPr>
          </a:p>
        </p:txBody>
      </p:sp>
      <p:pic>
        <p:nvPicPr>
          <p:cNvPr id="20487" name="Picture 8" descr="rfk"/>
          <p:cNvPicPr>
            <a:picLocks noChangeAspect="1" noChangeArrowheads="1"/>
          </p:cNvPicPr>
          <p:nvPr/>
        </p:nvPicPr>
        <p:blipFill>
          <a:blip r:embed="rId3"/>
          <a:srcRect l="1666" t="9743" r="10001" b="1218"/>
          <a:stretch>
            <a:fillRect/>
          </a:stretch>
        </p:blipFill>
        <p:spPr bwMode="auto">
          <a:xfrm>
            <a:off x="6196013" y="225425"/>
            <a:ext cx="2617787" cy="3609975"/>
          </a:xfrm>
          <a:prstGeom prst="rect">
            <a:avLst/>
          </a:prstGeom>
          <a:noFill/>
          <a:ln w="9525">
            <a:solidFill>
              <a:schemeClr val="tx1"/>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dissolve">
                                      <p:cBhvr>
                                        <p:cTn id="7" dur="500"/>
                                        <p:tgtEl>
                                          <p:spTgt spid="224259">
                                            <p:txEl>
                                              <p:pRg st="0" end="0"/>
                                            </p:txEl>
                                          </p:spTgt>
                                        </p:tgtEl>
                                      </p:cBhvr>
                                    </p:animEffect>
                                  </p:childTnLst>
                                  <p:subTnLst>
                                    <p:animClr clrSpc="rgb" dir="cw">
                                      <p:cBhvr override="childStyle">
                                        <p:cTn dur="1" fill="hold" display="0" masterRel="nextClick" afterEffect="1"/>
                                        <p:tgtEl>
                                          <p:spTgt spid="224259">
                                            <p:txEl>
                                              <p:pRg st="0" end="0"/>
                                            </p:txEl>
                                          </p:spTgt>
                                        </p:tgtEl>
                                        <p:attrNameLst>
                                          <p:attrName>ppt_c</p:attrName>
                                        </p:attrNameLst>
                                      </p:cBhvr>
                                      <p:to>
                                        <a:srgbClr val="336699"/>
                                      </p:to>
                                    </p:animClr>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4261"/>
                                        </p:tgtEl>
                                        <p:attrNameLst>
                                          <p:attrName>style.visibility</p:attrName>
                                        </p:attrNameLst>
                                      </p:cBhvr>
                                      <p:to>
                                        <p:strVal val="visible"/>
                                      </p:to>
                                    </p:set>
                                    <p:animEffect transition="in" filter="dissolve">
                                      <p:cBhvr>
                                        <p:cTn id="12" dur="500"/>
                                        <p:tgtEl>
                                          <p:spTgt spid="224261"/>
                                        </p:tgtEl>
                                      </p:cBhvr>
                                    </p:animEffect>
                                  </p:childTnLst>
                                  <p:subTnLst>
                                    <p:animClr clrSpc="rgb" dir="cw">
                                      <p:cBhvr override="childStyle">
                                        <p:cTn dur="1" fill="hold" display="0" masterRel="nextClick" afterEffect="1"/>
                                        <p:tgtEl>
                                          <p:spTgt spid="224261"/>
                                        </p:tgtEl>
                                        <p:attrNameLst>
                                          <p:attrName>ppt_c</p:attrName>
                                        </p:attrNameLst>
                                      </p:cBhvr>
                                      <p:to>
                                        <a:srgbClr val="336699"/>
                                      </p:to>
                                    </p:animClr>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4262"/>
                                        </p:tgtEl>
                                        <p:attrNameLst>
                                          <p:attrName>style.visibility</p:attrName>
                                        </p:attrNameLst>
                                      </p:cBhvr>
                                      <p:to>
                                        <p:strVal val="visible"/>
                                      </p:to>
                                    </p:set>
                                    <p:animEffect transition="in" filter="dissolve">
                                      <p:cBhvr>
                                        <p:cTn id="17" dur="500"/>
                                        <p:tgtEl>
                                          <p:spTgt spid="224262"/>
                                        </p:tgtEl>
                                      </p:cBhvr>
                                    </p:animEffect>
                                  </p:childTnLst>
                                  <p:subTnLst>
                                    <p:animClr clrSpc="rgb" dir="cw">
                                      <p:cBhvr override="childStyle">
                                        <p:cTn dur="1" fill="hold" display="0" masterRel="nextClick" afterEffect="1"/>
                                        <p:tgtEl>
                                          <p:spTgt spid="224262"/>
                                        </p:tgtEl>
                                        <p:attrNameLst>
                                          <p:attrName>ppt_c</p:attrName>
                                        </p:attrNameLst>
                                      </p:cBhvr>
                                      <p:to>
                                        <a:srgbClr val="336699"/>
                                      </p:to>
                                    </p:animClr>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4263"/>
                                        </p:tgtEl>
                                        <p:attrNameLst>
                                          <p:attrName>style.visibility</p:attrName>
                                        </p:attrNameLst>
                                      </p:cBhvr>
                                      <p:to>
                                        <p:strVal val="visible"/>
                                      </p:to>
                                    </p:set>
                                    <p:animEffect transition="in" filter="dissolve">
                                      <p:cBhvr>
                                        <p:cTn id="22" dur="500"/>
                                        <p:tgtEl>
                                          <p:spTgt spid="224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P spid="224261" grpId="0"/>
      <p:bldP spid="224262" grpId="0"/>
      <p:bldP spid="2242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ChangeArrowheads="1"/>
          </p:cNvSpPr>
          <p:nvPr>
            <p:ph type="title"/>
          </p:nvPr>
        </p:nvSpPr>
        <p:spPr/>
        <p:txBody>
          <a:bodyPr>
            <a:normAutofit fontScale="90000"/>
          </a:bodyPr>
          <a:lstStyle/>
          <a:p>
            <a:pPr algn="ctr"/>
            <a:r>
              <a:rPr lang="en-US" dirty="0"/>
              <a:t>The Economy’s Income And Expenditure</a:t>
            </a:r>
          </a:p>
        </p:txBody>
      </p:sp>
      <p:sp>
        <p:nvSpPr>
          <p:cNvPr id="378885" name="Rectangle 5"/>
          <p:cNvSpPr>
            <a:spLocks noGrp="1" noChangeArrowheads="1"/>
          </p:cNvSpPr>
          <p:nvPr>
            <p:ph type="body" idx="1"/>
          </p:nvPr>
        </p:nvSpPr>
        <p:spPr>
          <a:xfrm>
            <a:off x="914400" y="1447800"/>
            <a:ext cx="7772400" cy="4572000"/>
          </a:xfrm>
        </p:spPr>
        <p:txBody>
          <a:bodyPr/>
          <a:lstStyle/>
          <a:p>
            <a:pPr>
              <a:buNone/>
            </a:pPr>
            <a:r>
              <a:rPr lang="en-US" dirty="0"/>
              <a:t> </a:t>
            </a:r>
          </a:p>
          <a:p>
            <a:pPr>
              <a:buNone/>
            </a:pPr>
            <a:endParaRPr lang="en-US" dirty="0"/>
          </a:p>
        </p:txBody>
      </p:sp>
      <p:sp>
        <p:nvSpPr>
          <p:cNvPr id="4" name="Text Box 8"/>
          <p:cNvSpPr txBox="1">
            <a:spLocks noChangeArrowheads="1"/>
          </p:cNvSpPr>
          <p:nvPr/>
        </p:nvSpPr>
        <p:spPr bwMode="auto">
          <a:xfrm>
            <a:off x="1295400" y="2286000"/>
            <a:ext cx="7194550" cy="2339975"/>
          </a:xfrm>
          <a:prstGeom prst="rect">
            <a:avLst/>
          </a:prstGeom>
          <a:gradFill rotWithShape="1">
            <a:gsLst>
              <a:gs pos="0">
                <a:srgbClr val="FFCC99"/>
              </a:gs>
              <a:gs pos="50000">
                <a:srgbClr val="FFFFCC"/>
              </a:gs>
              <a:gs pos="100000">
                <a:srgbClr val="FFCC99"/>
              </a:gs>
            </a:gsLst>
            <a:lin ang="2700000" scaled="1"/>
          </a:gradFill>
          <a:ln w="9525">
            <a:noFill/>
            <a:miter lim="800000"/>
            <a:headEnd/>
            <a:tailEnd/>
          </a:ln>
          <a:effectLst>
            <a:outerShdw dist="107763" dir="2700000" algn="ctr" rotWithShape="0">
              <a:schemeClr val="bg2"/>
            </a:outerShdw>
          </a:effectLst>
        </p:spPr>
        <p:txBody>
          <a:bodyPr anchor="ctr"/>
          <a:lstStyle/>
          <a:p>
            <a:pPr algn="ctr">
              <a:lnSpc>
                <a:spcPct val="120000"/>
              </a:lnSpc>
              <a:defRPr/>
            </a:pPr>
            <a:r>
              <a:rPr lang="en-US" sz="2800" i="1" dirty="0"/>
              <a:t>For the economy as a whole, </a:t>
            </a:r>
            <a:br>
              <a:rPr lang="en-US" sz="2800" i="1" dirty="0"/>
            </a:br>
            <a:r>
              <a:rPr lang="en-US" sz="2800" b="1" i="1" dirty="0">
                <a:solidFill>
                  <a:srgbClr val="FF6600"/>
                </a:solidFill>
                <a:effectLst>
                  <a:outerShdw blurRad="38100" dist="38100" dir="2700000" algn="tl">
                    <a:srgbClr val="000000"/>
                  </a:outerShdw>
                </a:effectLst>
              </a:rPr>
              <a:t>income equals expenditure</a:t>
            </a:r>
            <a:r>
              <a:rPr lang="en-US" sz="2800" i="1" dirty="0"/>
              <a:t>, because </a:t>
            </a:r>
            <a:br>
              <a:rPr lang="en-US" sz="2800" i="1" dirty="0"/>
            </a:br>
            <a:r>
              <a:rPr lang="en-US" sz="2800" i="1" dirty="0"/>
              <a:t>every dollar of expenditure by a buyer </a:t>
            </a:r>
            <a:br>
              <a:rPr lang="en-US" sz="2800" i="1" dirty="0"/>
            </a:br>
            <a:r>
              <a:rPr lang="en-US" sz="2800" i="1" dirty="0"/>
              <a:t>is a dollar of income for the seller.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088" name="Rectangle 112"/>
          <p:cNvSpPr>
            <a:spLocks noGrp="1" noChangeArrowheads="1"/>
          </p:cNvSpPr>
          <p:nvPr>
            <p:ph type="title"/>
          </p:nvPr>
        </p:nvSpPr>
        <p:spPr>
          <a:xfrm>
            <a:off x="914400" y="274638"/>
            <a:ext cx="7772400" cy="1020762"/>
          </a:xfrm>
        </p:spPr>
        <p:txBody>
          <a:bodyPr/>
          <a:lstStyle/>
          <a:p>
            <a:r>
              <a:rPr lang="en-US" dirty="0"/>
              <a:t>The Circular-Flow Diagram</a:t>
            </a:r>
          </a:p>
        </p:txBody>
      </p:sp>
      <p:sp>
        <p:nvSpPr>
          <p:cNvPr id="382980" name="Rectangle 4"/>
          <p:cNvSpPr>
            <a:spLocks noChangeArrowheads="1"/>
          </p:cNvSpPr>
          <p:nvPr/>
        </p:nvSpPr>
        <p:spPr bwMode="auto">
          <a:xfrm>
            <a:off x="1681163" y="1201738"/>
            <a:ext cx="5802312" cy="5270500"/>
          </a:xfrm>
          <a:prstGeom prst="rect">
            <a:avLst/>
          </a:prstGeom>
          <a:solidFill>
            <a:srgbClr val="F3F6F9"/>
          </a:solidFill>
          <a:ln w="147638">
            <a:solidFill>
              <a:srgbClr val="F3F6F9"/>
            </a:solidFill>
            <a:miter lim="800000"/>
            <a:headEnd/>
            <a:tailEnd/>
          </a:ln>
        </p:spPr>
        <p:txBody>
          <a:bodyPr/>
          <a:lstStyle/>
          <a:p>
            <a:endParaRPr lang="tr-TR"/>
          </a:p>
        </p:txBody>
      </p:sp>
      <p:sp>
        <p:nvSpPr>
          <p:cNvPr id="382981" name="Rectangle 5"/>
          <p:cNvSpPr>
            <a:spLocks noChangeArrowheads="1"/>
          </p:cNvSpPr>
          <p:nvPr/>
        </p:nvSpPr>
        <p:spPr bwMode="auto">
          <a:xfrm>
            <a:off x="1681163" y="1201738"/>
            <a:ext cx="5802312" cy="5270500"/>
          </a:xfrm>
          <a:prstGeom prst="rect">
            <a:avLst/>
          </a:prstGeom>
          <a:solidFill>
            <a:srgbClr val="F2F4F8"/>
          </a:solidFill>
          <a:ln w="134938">
            <a:solidFill>
              <a:srgbClr val="F2F4F8"/>
            </a:solidFill>
            <a:miter lim="800000"/>
            <a:headEnd/>
            <a:tailEnd/>
          </a:ln>
        </p:spPr>
        <p:txBody>
          <a:bodyPr/>
          <a:lstStyle/>
          <a:p>
            <a:endParaRPr lang="tr-TR"/>
          </a:p>
        </p:txBody>
      </p:sp>
      <p:sp>
        <p:nvSpPr>
          <p:cNvPr id="382982" name="Rectangle 6"/>
          <p:cNvSpPr>
            <a:spLocks noChangeArrowheads="1"/>
          </p:cNvSpPr>
          <p:nvPr/>
        </p:nvSpPr>
        <p:spPr bwMode="auto">
          <a:xfrm>
            <a:off x="1681163" y="1201738"/>
            <a:ext cx="5802312" cy="5270500"/>
          </a:xfrm>
          <a:prstGeom prst="rect">
            <a:avLst/>
          </a:prstGeom>
          <a:solidFill>
            <a:srgbClr val="F1F4F7"/>
          </a:solidFill>
          <a:ln w="120650">
            <a:solidFill>
              <a:srgbClr val="F1F4F7"/>
            </a:solidFill>
            <a:miter lim="800000"/>
            <a:headEnd/>
            <a:tailEnd/>
          </a:ln>
        </p:spPr>
        <p:txBody>
          <a:bodyPr/>
          <a:lstStyle/>
          <a:p>
            <a:endParaRPr lang="tr-TR"/>
          </a:p>
        </p:txBody>
      </p:sp>
      <p:sp>
        <p:nvSpPr>
          <p:cNvPr id="382983" name="Rectangle 7"/>
          <p:cNvSpPr>
            <a:spLocks noChangeArrowheads="1"/>
          </p:cNvSpPr>
          <p:nvPr/>
        </p:nvSpPr>
        <p:spPr bwMode="auto">
          <a:xfrm>
            <a:off x="1681163" y="1201738"/>
            <a:ext cx="5802312" cy="5270500"/>
          </a:xfrm>
          <a:prstGeom prst="rect">
            <a:avLst/>
          </a:prstGeom>
          <a:solidFill>
            <a:srgbClr val="F0F2F5"/>
          </a:solidFill>
          <a:ln w="107950">
            <a:solidFill>
              <a:srgbClr val="F0F2F5"/>
            </a:solidFill>
            <a:miter lim="800000"/>
            <a:headEnd/>
            <a:tailEnd/>
          </a:ln>
        </p:spPr>
        <p:txBody>
          <a:bodyPr/>
          <a:lstStyle/>
          <a:p>
            <a:endParaRPr lang="tr-TR"/>
          </a:p>
        </p:txBody>
      </p:sp>
      <p:sp>
        <p:nvSpPr>
          <p:cNvPr id="382984" name="Rectangle 8"/>
          <p:cNvSpPr>
            <a:spLocks noChangeArrowheads="1"/>
          </p:cNvSpPr>
          <p:nvPr/>
        </p:nvSpPr>
        <p:spPr bwMode="auto">
          <a:xfrm>
            <a:off x="1681163" y="1201738"/>
            <a:ext cx="5802312" cy="5270500"/>
          </a:xfrm>
          <a:prstGeom prst="rect">
            <a:avLst/>
          </a:prstGeom>
          <a:solidFill>
            <a:srgbClr val="EEF1F4"/>
          </a:solidFill>
          <a:ln w="93663">
            <a:solidFill>
              <a:srgbClr val="EEF1F4"/>
            </a:solidFill>
            <a:miter lim="800000"/>
            <a:headEnd/>
            <a:tailEnd/>
          </a:ln>
        </p:spPr>
        <p:txBody>
          <a:bodyPr/>
          <a:lstStyle/>
          <a:p>
            <a:endParaRPr lang="tr-TR"/>
          </a:p>
        </p:txBody>
      </p:sp>
      <p:sp>
        <p:nvSpPr>
          <p:cNvPr id="382985" name="Rectangle 9"/>
          <p:cNvSpPr>
            <a:spLocks noChangeArrowheads="1"/>
          </p:cNvSpPr>
          <p:nvPr/>
        </p:nvSpPr>
        <p:spPr bwMode="auto">
          <a:xfrm>
            <a:off x="1681163" y="1201738"/>
            <a:ext cx="5802312" cy="5270500"/>
          </a:xfrm>
          <a:prstGeom prst="rect">
            <a:avLst/>
          </a:prstGeom>
          <a:solidFill>
            <a:srgbClr val="EDEFF3"/>
          </a:solidFill>
          <a:ln w="80963">
            <a:solidFill>
              <a:srgbClr val="EDEFF3"/>
            </a:solidFill>
            <a:miter lim="800000"/>
            <a:headEnd/>
            <a:tailEnd/>
          </a:ln>
        </p:spPr>
        <p:txBody>
          <a:bodyPr/>
          <a:lstStyle/>
          <a:p>
            <a:endParaRPr lang="tr-TR"/>
          </a:p>
        </p:txBody>
      </p:sp>
      <p:sp>
        <p:nvSpPr>
          <p:cNvPr id="382986" name="Rectangle 10"/>
          <p:cNvSpPr>
            <a:spLocks noChangeArrowheads="1"/>
          </p:cNvSpPr>
          <p:nvPr/>
        </p:nvSpPr>
        <p:spPr bwMode="auto">
          <a:xfrm>
            <a:off x="1681163" y="1201738"/>
            <a:ext cx="5802312" cy="5270500"/>
          </a:xfrm>
          <a:prstGeom prst="rect">
            <a:avLst/>
          </a:prstGeom>
          <a:solidFill>
            <a:srgbClr val="EBEEF2"/>
          </a:solidFill>
          <a:ln w="66675">
            <a:solidFill>
              <a:srgbClr val="EBEEF2"/>
            </a:solidFill>
            <a:miter lim="800000"/>
            <a:headEnd/>
            <a:tailEnd/>
          </a:ln>
        </p:spPr>
        <p:txBody>
          <a:bodyPr/>
          <a:lstStyle/>
          <a:p>
            <a:endParaRPr lang="tr-TR"/>
          </a:p>
        </p:txBody>
      </p:sp>
      <p:sp>
        <p:nvSpPr>
          <p:cNvPr id="382987" name="Rectangle 11"/>
          <p:cNvSpPr>
            <a:spLocks noChangeArrowheads="1"/>
          </p:cNvSpPr>
          <p:nvPr/>
        </p:nvSpPr>
        <p:spPr bwMode="auto">
          <a:xfrm>
            <a:off x="1681163" y="1201738"/>
            <a:ext cx="5802312" cy="5270500"/>
          </a:xfrm>
          <a:prstGeom prst="rect">
            <a:avLst/>
          </a:prstGeom>
          <a:solidFill>
            <a:srgbClr val="EAECF1"/>
          </a:solidFill>
          <a:ln w="53975">
            <a:solidFill>
              <a:srgbClr val="EAECF1"/>
            </a:solidFill>
            <a:miter lim="800000"/>
            <a:headEnd/>
            <a:tailEnd/>
          </a:ln>
        </p:spPr>
        <p:txBody>
          <a:bodyPr/>
          <a:lstStyle/>
          <a:p>
            <a:endParaRPr lang="tr-TR"/>
          </a:p>
        </p:txBody>
      </p:sp>
      <p:sp>
        <p:nvSpPr>
          <p:cNvPr id="382988" name="Rectangle 12"/>
          <p:cNvSpPr>
            <a:spLocks noChangeArrowheads="1"/>
          </p:cNvSpPr>
          <p:nvPr/>
        </p:nvSpPr>
        <p:spPr bwMode="auto">
          <a:xfrm>
            <a:off x="1681163" y="1201738"/>
            <a:ext cx="5802312" cy="5270500"/>
          </a:xfrm>
          <a:prstGeom prst="rect">
            <a:avLst/>
          </a:prstGeom>
          <a:solidFill>
            <a:srgbClr val="E9EBF0"/>
          </a:solidFill>
          <a:ln w="39688">
            <a:solidFill>
              <a:srgbClr val="E9EBF0"/>
            </a:solidFill>
            <a:miter lim="800000"/>
            <a:headEnd/>
            <a:tailEnd/>
          </a:ln>
        </p:spPr>
        <p:txBody>
          <a:bodyPr/>
          <a:lstStyle/>
          <a:p>
            <a:endParaRPr lang="tr-TR"/>
          </a:p>
        </p:txBody>
      </p:sp>
      <p:sp>
        <p:nvSpPr>
          <p:cNvPr id="382989" name="Rectangle 13"/>
          <p:cNvSpPr>
            <a:spLocks noChangeArrowheads="1"/>
          </p:cNvSpPr>
          <p:nvPr/>
        </p:nvSpPr>
        <p:spPr bwMode="auto">
          <a:xfrm>
            <a:off x="1681163" y="1201738"/>
            <a:ext cx="5802312" cy="5270500"/>
          </a:xfrm>
          <a:prstGeom prst="rect">
            <a:avLst/>
          </a:prstGeom>
          <a:solidFill>
            <a:srgbClr val="E7EAEF"/>
          </a:solidFill>
          <a:ln w="26988">
            <a:solidFill>
              <a:srgbClr val="E7EAEF"/>
            </a:solidFill>
            <a:miter lim="800000"/>
            <a:headEnd/>
            <a:tailEnd/>
          </a:ln>
        </p:spPr>
        <p:txBody>
          <a:bodyPr/>
          <a:lstStyle/>
          <a:p>
            <a:endParaRPr lang="tr-TR"/>
          </a:p>
        </p:txBody>
      </p:sp>
      <p:sp>
        <p:nvSpPr>
          <p:cNvPr id="382990" name="Rectangle 14"/>
          <p:cNvSpPr>
            <a:spLocks noChangeArrowheads="1"/>
          </p:cNvSpPr>
          <p:nvPr/>
        </p:nvSpPr>
        <p:spPr bwMode="auto">
          <a:xfrm>
            <a:off x="1600200" y="1371600"/>
            <a:ext cx="5791200" cy="5105400"/>
          </a:xfrm>
          <a:prstGeom prst="rect">
            <a:avLst/>
          </a:prstGeom>
          <a:solidFill>
            <a:srgbClr val="E6E9EF"/>
          </a:solidFill>
          <a:ln w="12700">
            <a:solidFill>
              <a:srgbClr val="E6E9EF"/>
            </a:solidFill>
            <a:miter lim="800000"/>
            <a:headEnd/>
            <a:tailEnd/>
          </a:ln>
        </p:spPr>
        <p:txBody>
          <a:bodyPr/>
          <a:lstStyle/>
          <a:p>
            <a:endParaRPr lang="tr-TR"/>
          </a:p>
        </p:txBody>
      </p:sp>
      <p:sp>
        <p:nvSpPr>
          <p:cNvPr id="382991" name="Rectangle 15"/>
          <p:cNvSpPr>
            <a:spLocks noChangeArrowheads="1"/>
          </p:cNvSpPr>
          <p:nvPr/>
        </p:nvSpPr>
        <p:spPr bwMode="auto">
          <a:xfrm>
            <a:off x="1600200" y="1095375"/>
            <a:ext cx="5803900" cy="5283200"/>
          </a:xfrm>
          <a:prstGeom prst="rect">
            <a:avLst/>
          </a:prstGeom>
          <a:solidFill>
            <a:srgbClr val="FFFFFF"/>
          </a:solidFill>
          <a:ln w="9525">
            <a:noFill/>
            <a:miter lim="800000"/>
            <a:headEnd/>
            <a:tailEnd/>
          </a:ln>
        </p:spPr>
        <p:txBody>
          <a:bodyPr/>
          <a:lstStyle/>
          <a:p>
            <a:endParaRPr lang="tr-TR"/>
          </a:p>
        </p:txBody>
      </p:sp>
      <p:grpSp>
        <p:nvGrpSpPr>
          <p:cNvPr id="2" name="Group 16"/>
          <p:cNvGrpSpPr>
            <a:grpSpLocks/>
          </p:cNvGrpSpPr>
          <p:nvPr/>
        </p:nvGrpSpPr>
        <p:grpSpPr bwMode="auto">
          <a:xfrm>
            <a:off x="2460625" y="1847850"/>
            <a:ext cx="1195388" cy="1223963"/>
            <a:chOff x="1550" y="1164"/>
            <a:chExt cx="753" cy="771"/>
          </a:xfrm>
        </p:grpSpPr>
        <p:sp>
          <p:nvSpPr>
            <p:cNvPr id="382993" name="Freeform 17"/>
            <p:cNvSpPr>
              <a:spLocks/>
            </p:cNvSpPr>
            <p:nvPr/>
          </p:nvSpPr>
          <p:spPr bwMode="auto">
            <a:xfrm>
              <a:off x="1592" y="1164"/>
              <a:ext cx="711" cy="669"/>
            </a:xfrm>
            <a:custGeom>
              <a:avLst/>
              <a:gdLst/>
              <a:ahLst/>
              <a:cxnLst>
                <a:cxn ang="0">
                  <a:pos x="711" y="0"/>
                </a:cxn>
                <a:cxn ang="0">
                  <a:pos x="0" y="0"/>
                </a:cxn>
                <a:cxn ang="0">
                  <a:pos x="0" y="669"/>
                </a:cxn>
              </a:cxnLst>
              <a:rect l="0" t="0" r="r" b="b"/>
              <a:pathLst>
                <a:path w="711" h="669">
                  <a:moveTo>
                    <a:pt x="711" y="0"/>
                  </a:moveTo>
                  <a:lnTo>
                    <a:pt x="0" y="0"/>
                  </a:lnTo>
                  <a:lnTo>
                    <a:pt x="0" y="669"/>
                  </a:lnTo>
                </a:path>
              </a:pathLst>
            </a:custGeom>
            <a:noFill/>
            <a:ln w="12700">
              <a:solidFill>
                <a:srgbClr val="75BC40"/>
              </a:solidFill>
              <a:prstDash val="solid"/>
              <a:round/>
              <a:headEnd/>
              <a:tailEnd/>
            </a:ln>
          </p:spPr>
          <p:txBody>
            <a:bodyPr/>
            <a:lstStyle/>
            <a:p>
              <a:endParaRPr lang="tr-TR"/>
            </a:p>
          </p:txBody>
        </p:sp>
        <p:sp>
          <p:nvSpPr>
            <p:cNvPr id="382994" name="Freeform 18"/>
            <p:cNvSpPr>
              <a:spLocks/>
            </p:cNvSpPr>
            <p:nvPr/>
          </p:nvSpPr>
          <p:spPr bwMode="auto">
            <a:xfrm>
              <a:off x="1550" y="1799"/>
              <a:ext cx="85" cy="136"/>
            </a:xfrm>
            <a:custGeom>
              <a:avLst/>
              <a:gdLst/>
              <a:ahLst/>
              <a:cxnLst>
                <a:cxn ang="0">
                  <a:pos x="5" y="3"/>
                </a:cxn>
                <a:cxn ang="0">
                  <a:pos x="10" y="0"/>
                </a:cxn>
                <a:cxn ang="0">
                  <a:pos x="10" y="0"/>
                </a:cxn>
                <a:cxn ang="0">
                  <a:pos x="7" y="8"/>
                </a:cxn>
                <a:cxn ang="0">
                  <a:pos x="5" y="16"/>
                </a:cxn>
                <a:cxn ang="0">
                  <a:pos x="3" y="8"/>
                </a:cxn>
                <a:cxn ang="0">
                  <a:pos x="0" y="0"/>
                </a:cxn>
                <a:cxn ang="0">
                  <a:pos x="0" y="0"/>
                </a:cxn>
                <a:cxn ang="0">
                  <a:pos x="5" y="3"/>
                </a:cxn>
              </a:cxnLst>
              <a:rect l="0" t="0" r="r" b="b"/>
              <a:pathLst>
                <a:path w="10" h="16">
                  <a:moveTo>
                    <a:pt x="5" y="3"/>
                  </a:moveTo>
                  <a:cubicBezTo>
                    <a:pt x="10" y="0"/>
                    <a:pt x="10" y="0"/>
                    <a:pt x="10" y="0"/>
                  </a:cubicBezTo>
                  <a:cubicBezTo>
                    <a:pt x="10" y="0"/>
                    <a:pt x="10" y="0"/>
                    <a:pt x="10" y="0"/>
                  </a:cubicBezTo>
                  <a:cubicBezTo>
                    <a:pt x="7" y="8"/>
                    <a:pt x="7" y="8"/>
                    <a:pt x="7" y="8"/>
                  </a:cubicBezTo>
                  <a:cubicBezTo>
                    <a:pt x="6" y="11"/>
                    <a:pt x="6" y="13"/>
                    <a:pt x="5" y="16"/>
                  </a:cubicBezTo>
                  <a:cubicBezTo>
                    <a:pt x="5" y="13"/>
                    <a:pt x="4" y="11"/>
                    <a:pt x="3" y="8"/>
                  </a:cubicBezTo>
                  <a:cubicBezTo>
                    <a:pt x="0" y="0"/>
                    <a:pt x="0" y="0"/>
                    <a:pt x="0" y="0"/>
                  </a:cubicBezTo>
                  <a:cubicBezTo>
                    <a:pt x="0" y="0"/>
                    <a:pt x="0" y="0"/>
                    <a:pt x="0" y="0"/>
                  </a:cubicBezTo>
                  <a:lnTo>
                    <a:pt x="5" y="3"/>
                  </a:lnTo>
                  <a:close/>
                </a:path>
              </a:pathLst>
            </a:custGeom>
            <a:solidFill>
              <a:srgbClr val="75BC40"/>
            </a:solidFill>
            <a:ln w="9525">
              <a:noFill/>
              <a:round/>
              <a:headEnd/>
              <a:tailEnd/>
            </a:ln>
          </p:spPr>
          <p:txBody>
            <a:bodyPr/>
            <a:lstStyle/>
            <a:p>
              <a:endParaRPr lang="tr-TR"/>
            </a:p>
          </p:txBody>
        </p:sp>
      </p:grpSp>
      <p:grpSp>
        <p:nvGrpSpPr>
          <p:cNvPr id="3" name="Group 19"/>
          <p:cNvGrpSpPr>
            <a:grpSpLocks/>
          </p:cNvGrpSpPr>
          <p:nvPr/>
        </p:nvGrpSpPr>
        <p:grpSpPr bwMode="auto">
          <a:xfrm>
            <a:off x="2743200" y="1995488"/>
            <a:ext cx="925513" cy="1076325"/>
            <a:chOff x="1728" y="1257"/>
            <a:chExt cx="583" cy="678"/>
          </a:xfrm>
        </p:grpSpPr>
        <p:sp>
          <p:nvSpPr>
            <p:cNvPr id="382996" name="Freeform 20"/>
            <p:cNvSpPr>
              <a:spLocks/>
            </p:cNvSpPr>
            <p:nvPr/>
          </p:nvSpPr>
          <p:spPr bwMode="auto">
            <a:xfrm>
              <a:off x="1728" y="1299"/>
              <a:ext cx="482" cy="636"/>
            </a:xfrm>
            <a:custGeom>
              <a:avLst/>
              <a:gdLst/>
              <a:ahLst/>
              <a:cxnLst>
                <a:cxn ang="0">
                  <a:pos x="482" y="0"/>
                </a:cxn>
                <a:cxn ang="0">
                  <a:pos x="0" y="0"/>
                </a:cxn>
                <a:cxn ang="0">
                  <a:pos x="0" y="636"/>
                </a:cxn>
              </a:cxnLst>
              <a:rect l="0" t="0" r="r" b="b"/>
              <a:pathLst>
                <a:path w="482" h="636">
                  <a:moveTo>
                    <a:pt x="482" y="0"/>
                  </a:moveTo>
                  <a:lnTo>
                    <a:pt x="0" y="0"/>
                  </a:lnTo>
                  <a:lnTo>
                    <a:pt x="0" y="636"/>
                  </a:lnTo>
                </a:path>
              </a:pathLst>
            </a:custGeom>
            <a:noFill/>
            <a:ln w="12700">
              <a:solidFill>
                <a:srgbClr val="E17E26"/>
              </a:solidFill>
              <a:prstDash val="solid"/>
              <a:round/>
              <a:headEnd/>
              <a:tailEnd/>
            </a:ln>
          </p:spPr>
          <p:txBody>
            <a:bodyPr/>
            <a:lstStyle/>
            <a:p>
              <a:endParaRPr lang="tr-TR"/>
            </a:p>
          </p:txBody>
        </p:sp>
        <p:sp>
          <p:nvSpPr>
            <p:cNvPr id="382997" name="Freeform 21"/>
            <p:cNvSpPr>
              <a:spLocks/>
            </p:cNvSpPr>
            <p:nvPr/>
          </p:nvSpPr>
          <p:spPr bwMode="auto">
            <a:xfrm>
              <a:off x="2176" y="1257"/>
              <a:ext cx="135" cy="85"/>
            </a:xfrm>
            <a:custGeom>
              <a:avLst/>
              <a:gdLst/>
              <a:ahLst/>
              <a:cxnLst>
                <a:cxn ang="0">
                  <a:pos x="3" y="5"/>
                </a:cxn>
                <a:cxn ang="0">
                  <a:pos x="0" y="0"/>
                </a:cxn>
                <a:cxn ang="0">
                  <a:pos x="0" y="0"/>
                </a:cxn>
                <a:cxn ang="0">
                  <a:pos x="8" y="3"/>
                </a:cxn>
                <a:cxn ang="0">
                  <a:pos x="16" y="5"/>
                </a:cxn>
                <a:cxn ang="0">
                  <a:pos x="8" y="6"/>
                </a:cxn>
                <a:cxn ang="0">
                  <a:pos x="0" y="10"/>
                </a:cxn>
                <a:cxn ang="0">
                  <a:pos x="0" y="9"/>
                </a:cxn>
                <a:cxn ang="0">
                  <a:pos x="3" y="5"/>
                </a:cxn>
              </a:cxnLst>
              <a:rect l="0" t="0" r="r" b="b"/>
              <a:pathLst>
                <a:path w="16" h="10">
                  <a:moveTo>
                    <a:pt x="3" y="5"/>
                  </a:moveTo>
                  <a:cubicBezTo>
                    <a:pt x="0" y="0"/>
                    <a:pt x="0" y="0"/>
                    <a:pt x="0" y="0"/>
                  </a:cubicBezTo>
                  <a:cubicBezTo>
                    <a:pt x="0" y="0"/>
                    <a:pt x="0" y="0"/>
                    <a:pt x="0" y="0"/>
                  </a:cubicBezTo>
                  <a:cubicBezTo>
                    <a:pt x="8" y="3"/>
                    <a:pt x="8" y="3"/>
                    <a:pt x="8" y="3"/>
                  </a:cubicBezTo>
                  <a:cubicBezTo>
                    <a:pt x="10" y="3"/>
                    <a:pt x="13" y="4"/>
                    <a:pt x="16" y="5"/>
                  </a:cubicBezTo>
                  <a:cubicBezTo>
                    <a:pt x="13" y="5"/>
                    <a:pt x="10" y="6"/>
                    <a:pt x="8" y="6"/>
                  </a:cubicBezTo>
                  <a:cubicBezTo>
                    <a:pt x="0" y="10"/>
                    <a:pt x="0" y="10"/>
                    <a:pt x="0" y="10"/>
                  </a:cubicBezTo>
                  <a:cubicBezTo>
                    <a:pt x="0" y="9"/>
                    <a:pt x="0" y="9"/>
                    <a:pt x="0" y="9"/>
                  </a:cubicBezTo>
                  <a:lnTo>
                    <a:pt x="3" y="5"/>
                  </a:lnTo>
                  <a:close/>
                </a:path>
              </a:pathLst>
            </a:custGeom>
            <a:solidFill>
              <a:srgbClr val="E17E26"/>
            </a:solidFill>
            <a:ln w="9525">
              <a:noFill/>
              <a:round/>
              <a:headEnd/>
              <a:tailEnd/>
            </a:ln>
          </p:spPr>
          <p:txBody>
            <a:bodyPr/>
            <a:lstStyle/>
            <a:p>
              <a:endParaRPr lang="tr-TR"/>
            </a:p>
          </p:txBody>
        </p:sp>
      </p:grpSp>
      <p:grpSp>
        <p:nvGrpSpPr>
          <p:cNvPr id="4" name="Group 22"/>
          <p:cNvGrpSpPr>
            <a:grpSpLocks/>
          </p:cNvGrpSpPr>
          <p:nvPr/>
        </p:nvGrpSpPr>
        <p:grpSpPr bwMode="auto">
          <a:xfrm>
            <a:off x="2527300" y="4106863"/>
            <a:ext cx="1128713" cy="1303337"/>
            <a:chOff x="1592" y="2587"/>
            <a:chExt cx="711" cy="821"/>
          </a:xfrm>
        </p:grpSpPr>
        <p:sp>
          <p:nvSpPr>
            <p:cNvPr id="382999" name="Freeform 23"/>
            <p:cNvSpPr>
              <a:spLocks/>
            </p:cNvSpPr>
            <p:nvPr/>
          </p:nvSpPr>
          <p:spPr bwMode="auto">
            <a:xfrm>
              <a:off x="1592" y="2587"/>
              <a:ext cx="618" cy="779"/>
            </a:xfrm>
            <a:custGeom>
              <a:avLst/>
              <a:gdLst/>
              <a:ahLst/>
              <a:cxnLst>
                <a:cxn ang="0">
                  <a:pos x="618" y="779"/>
                </a:cxn>
                <a:cxn ang="0">
                  <a:pos x="0" y="779"/>
                </a:cxn>
                <a:cxn ang="0">
                  <a:pos x="0" y="0"/>
                </a:cxn>
              </a:cxnLst>
              <a:rect l="0" t="0" r="r" b="b"/>
              <a:pathLst>
                <a:path w="618" h="779">
                  <a:moveTo>
                    <a:pt x="618" y="779"/>
                  </a:moveTo>
                  <a:lnTo>
                    <a:pt x="0" y="779"/>
                  </a:lnTo>
                  <a:lnTo>
                    <a:pt x="0" y="0"/>
                  </a:lnTo>
                </a:path>
              </a:pathLst>
            </a:custGeom>
            <a:noFill/>
            <a:ln w="12700">
              <a:solidFill>
                <a:srgbClr val="75BC40"/>
              </a:solidFill>
              <a:prstDash val="solid"/>
              <a:round/>
              <a:headEnd/>
              <a:tailEnd/>
            </a:ln>
          </p:spPr>
          <p:txBody>
            <a:bodyPr/>
            <a:lstStyle/>
            <a:p>
              <a:endParaRPr lang="tr-TR"/>
            </a:p>
          </p:txBody>
        </p:sp>
        <p:sp>
          <p:nvSpPr>
            <p:cNvPr id="383000" name="Freeform 24"/>
            <p:cNvSpPr>
              <a:spLocks/>
            </p:cNvSpPr>
            <p:nvPr/>
          </p:nvSpPr>
          <p:spPr bwMode="auto">
            <a:xfrm>
              <a:off x="2168" y="3324"/>
              <a:ext cx="135" cy="84"/>
            </a:xfrm>
            <a:custGeom>
              <a:avLst/>
              <a:gdLst/>
              <a:ahLst/>
              <a:cxnLst>
                <a:cxn ang="0">
                  <a:pos x="3" y="5"/>
                </a:cxn>
                <a:cxn ang="0">
                  <a:pos x="0" y="0"/>
                </a:cxn>
                <a:cxn ang="0">
                  <a:pos x="0" y="0"/>
                </a:cxn>
                <a:cxn ang="0">
                  <a:pos x="8" y="3"/>
                </a:cxn>
                <a:cxn ang="0">
                  <a:pos x="16" y="5"/>
                </a:cxn>
                <a:cxn ang="0">
                  <a:pos x="8" y="7"/>
                </a:cxn>
                <a:cxn ang="0">
                  <a:pos x="0" y="10"/>
                </a:cxn>
                <a:cxn ang="0">
                  <a:pos x="0" y="10"/>
                </a:cxn>
                <a:cxn ang="0">
                  <a:pos x="3" y="5"/>
                </a:cxn>
              </a:cxnLst>
              <a:rect l="0" t="0" r="r" b="b"/>
              <a:pathLst>
                <a:path w="16" h="10">
                  <a:moveTo>
                    <a:pt x="3" y="5"/>
                  </a:moveTo>
                  <a:cubicBezTo>
                    <a:pt x="0" y="0"/>
                    <a:pt x="0" y="0"/>
                    <a:pt x="0" y="0"/>
                  </a:cubicBezTo>
                  <a:cubicBezTo>
                    <a:pt x="0" y="0"/>
                    <a:pt x="0" y="0"/>
                    <a:pt x="0" y="0"/>
                  </a:cubicBezTo>
                  <a:cubicBezTo>
                    <a:pt x="8" y="3"/>
                    <a:pt x="8" y="3"/>
                    <a:pt x="8" y="3"/>
                  </a:cubicBezTo>
                  <a:cubicBezTo>
                    <a:pt x="11" y="4"/>
                    <a:pt x="13" y="4"/>
                    <a:pt x="16" y="5"/>
                  </a:cubicBezTo>
                  <a:cubicBezTo>
                    <a:pt x="13" y="6"/>
                    <a:pt x="11" y="6"/>
                    <a:pt x="8" y="7"/>
                  </a:cubicBezTo>
                  <a:cubicBezTo>
                    <a:pt x="0" y="10"/>
                    <a:pt x="0" y="10"/>
                    <a:pt x="0" y="10"/>
                  </a:cubicBezTo>
                  <a:cubicBezTo>
                    <a:pt x="0" y="10"/>
                    <a:pt x="0" y="10"/>
                    <a:pt x="0" y="10"/>
                  </a:cubicBezTo>
                  <a:lnTo>
                    <a:pt x="3" y="5"/>
                  </a:lnTo>
                  <a:close/>
                </a:path>
              </a:pathLst>
            </a:custGeom>
            <a:solidFill>
              <a:srgbClr val="75BC40"/>
            </a:solidFill>
            <a:ln w="9525">
              <a:noFill/>
              <a:round/>
              <a:headEnd/>
              <a:tailEnd/>
            </a:ln>
          </p:spPr>
          <p:txBody>
            <a:bodyPr/>
            <a:lstStyle/>
            <a:p>
              <a:endParaRPr lang="tr-TR"/>
            </a:p>
          </p:txBody>
        </p:sp>
      </p:grpSp>
      <p:grpSp>
        <p:nvGrpSpPr>
          <p:cNvPr id="5" name="Group 25"/>
          <p:cNvGrpSpPr>
            <a:grpSpLocks/>
          </p:cNvGrpSpPr>
          <p:nvPr/>
        </p:nvGrpSpPr>
        <p:grpSpPr bwMode="auto">
          <a:xfrm>
            <a:off x="2674938" y="4133850"/>
            <a:ext cx="981075" cy="995363"/>
            <a:chOff x="1685" y="2604"/>
            <a:chExt cx="618" cy="627"/>
          </a:xfrm>
        </p:grpSpPr>
        <p:sp>
          <p:nvSpPr>
            <p:cNvPr id="383002" name="Freeform 26"/>
            <p:cNvSpPr>
              <a:spLocks/>
            </p:cNvSpPr>
            <p:nvPr/>
          </p:nvSpPr>
          <p:spPr bwMode="auto">
            <a:xfrm>
              <a:off x="1728" y="2697"/>
              <a:ext cx="575" cy="534"/>
            </a:xfrm>
            <a:custGeom>
              <a:avLst/>
              <a:gdLst/>
              <a:ahLst/>
              <a:cxnLst>
                <a:cxn ang="0">
                  <a:pos x="575" y="534"/>
                </a:cxn>
                <a:cxn ang="0">
                  <a:pos x="0" y="534"/>
                </a:cxn>
                <a:cxn ang="0">
                  <a:pos x="0" y="0"/>
                </a:cxn>
              </a:cxnLst>
              <a:rect l="0" t="0" r="r" b="b"/>
              <a:pathLst>
                <a:path w="575" h="534">
                  <a:moveTo>
                    <a:pt x="575" y="534"/>
                  </a:moveTo>
                  <a:lnTo>
                    <a:pt x="0" y="534"/>
                  </a:lnTo>
                  <a:lnTo>
                    <a:pt x="0" y="0"/>
                  </a:lnTo>
                </a:path>
              </a:pathLst>
            </a:custGeom>
            <a:noFill/>
            <a:ln w="12700">
              <a:solidFill>
                <a:srgbClr val="E17E26"/>
              </a:solidFill>
              <a:prstDash val="solid"/>
              <a:round/>
              <a:headEnd/>
              <a:tailEnd/>
            </a:ln>
          </p:spPr>
          <p:txBody>
            <a:bodyPr/>
            <a:lstStyle/>
            <a:p>
              <a:endParaRPr lang="tr-TR"/>
            </a:p>
          </p:txBody>
        </p:sp>
        <p:sp>
          <p:nvSpPr>
            <p:cNvPr id="383003" name="Freeform 27"/>
            <p:cNvSpPr>
              <a:spLocks/>
            </p:cNvSpPr>
            <p:nvPr/>
          </p:nvSpPr>
          <p:spPr bwMode="auto">
            <a:xfrm>
              <a:off x="1685" y="2604"/>
              <a:ext cx="85" cy="135"/>
            </a:xfrm>
            <a:custGeom>
              <a:avLst/>
              <a:gdLst/>
              <a:ahLst/>
              <a:cxnLst>
                <a:cxn ang="0">
                  <a:pos x="5" y="13"/>
                </a:cxn>
                <a:cxn ang="0">
                  <a:pos x="0" y="16"/>
                </a:cxn>
                <a:cxn ang="0">
                  <a:pos x="0" y="16"/>
                </a:cxn>
                <a:cxn ang="0">
                  <a:pos x="3" y="8"/>
                </a:cxn>
                <a:cxn ang="0">
                  <a:pos x="5" y="0"/>
                </a:cxn>
                <a:cxn ang="0">
                  <a:pos x="7" y="8"/>
                </a:cxn>
                <a:cxn ang="0">
                  <a:pos x="10" y="16"/>
                </a:cxn>
                <a:cxn ang="0">
                  <a:pos x="10" y="16"/>
                </a:cxn>
                <a:cxn ang="0">
                  <a:pos x="5" y="13"/>
                </a:cxn>
              </a:cxnLst>
              <a:rect l="0" t="0" r="r" b="b"/>
              <a:pathLst>
                <a:path w="10" h="16">
                  <a:moveTo>
                    <a:pt x="5" y="13"/>
                  </a:moveTo>
                  <a:cubicBezTo>
                    <a:pt x="0" y="16"/>
                    <a:pt x="0" y="16"/>
                    <a:pt x="0" y="16"/>
                  </a:cubicBezTo>
                  <a:cubicBezTo>
                    <a:pt x="0" y="16"/>
                    <a:pt x="0" y="16"/>
                    <a:pt x="0" y="16"/>
                  </a:cubicBezTo>
                  <a:cubicBezTo>
                    <a:pt x="3" y="8"/>
                    <a:pt x="3" y="8"/>
                    <a:pt x="3" y="8"/>
                  </a:cubicBezTo>
                  <a:cubicBezTo>
                    <a:pt x="4" y="5"/>
                    <a:pt x="5" y="2"/>
                    <a:pt x="5" y="0"/>
                  </a:cubicBezTo>
                  <a:cubicBezTo>
                    <a:pt x="6" y="2"/>
                    <a:pt x="6" y="5"/>
                    <a:pt x="7" y="8"/>
                  </a:cubicBezTo>
                  <a:cubicBezTo>
                    <a:pt x="10" y="16"/>
                    <a:pt x="10" y="16"/>
                    <a:pt x="10" y="16"/>
                  </a:cubicBezTo>
                  <a:cubicBezTo>
                    <a:pt x="10" y="16"/>
                    <a:pt x="10" y="16"/>
                    <a:pt x="10" y="16"/>
                  </a:cubicBezTo>
                  <a:lnTo>
                    <a:pt x="5" y="13"/>
                  </a:lnTo>
                  <a:close/>
                </a:path>
              </a:pathLst>
            </a:custGeom>
            <a:solidFill>
              <a:srgbClr val="E17E26"/>
            </a:solidFill>
            <a:ln w="9525">
              <a:noFill/>
              <a:round/>
              <a:headEnd/>
              <a:tailEnd/>
            </a:ln>
          </p:spPr>
          <p:txBody>
            <a:bodyPr/>
            <a:lstStyle/>
            <a:p>
              <a:endParaRPr lang="tr-TR"/>
            </a:p>
          </p:txBody>
        </p:sp>
      </p:grpSp>
      <p:grpSp>
        <p:nvGrpSpPr>
          <p:cNvPr id="6" name="Group 28"/>
          <p:cNvGrpSpPr>
            <a:grpSpLocks/>
          </p:cNvGrpSpPr>
          <p:nvPr/>
        </p:nvGrpSpPr>
        <p:grpSpPr bwMode="auto">
          <a:xfrm>
            <a:off x="5468938" y="1781175"/>
            <a:ext cx="1008062" cy="1290638"/>
            <a:chOff x="3445" y="1122"/>
            <a:chExt cx="635" cy="813"/>
          </a:xfrm>
        </p:grpSpPr>
        <p:sp>
          <p:nvSpPr>
            <p:cNvPr id="383005" name="Freeform 29"/>
            <p:cNvSpPr>
              <a:spLocks/>
            </p:cNvSpPr>
            <p:nvPr/>
          </p:nvSpPr>
          <p:spPr bwMode="auto">
            <a:xfrm>
              <a:off x="3547" y="1164"/>
              <a:ext cx="533" cy="771"/>
            </a:xfrm>
            <a:custGeom>
              <a:avLst/>
              <a:gdLst/>
              <a:ahLst/>
              <a:cxnLst>
                <a:cxn ang="0">
                  <a:pos x="0" y="0"/>
                </a:cxn>
                <a:cxn ang="0">
                  <a:pos x="533" y="0"/>
                </a:cxn>
                <a:cxn ang="0">
                  <a:pos x="533" y="771"/>
                </a:cxn>
              </a:cxnLst>
              <a:rect l="0" t="0" r="r" b="b"/>
              <a:pathLst>
                <a:path w="533" h="771">
                  <a:moveTo>
                    <a:pt x="0" y="0"/>
                  </a:moveTo>
                  <a:lnTo>
                    <a:pt x="533" y="0"/>
                  </a:lnTo>
                  <a:lnTo>
                    <a:pt x="533" y="771"/>
                  </a:lnTo>
                </a:path>
              </a:pathLst>
            </a:custGeom>
            <a:noFill/>
            <a:ln w="12700">
              <a:solidFill>
                <a:srgbClr val="75BC40"/>
              </a:solidFill>
              <a:prstDash val="solid"/>
              <a:round/>
              <a:headEnd/>
              <a:tailEnd/>
            </a:ln>
          </p:spPr>
          <p:txBody>
            <a:bodyPr/>
            <a:lstStyle/>
            <a:p>
              <a:endParaRPr lang="tr-TR"/>
            </a:p>
          </p:txBody>
        </p:sp>
        <p:sp>
          <p:nvSpPr>
            <p:cNvPr id="383006" name="Freeform 30"/>
            <p:cNvSpPr>
              <a:spLocks/>
            </p:cNvSpPr>
            <p:nvPr/>
          </p:nvSpPr>
          <p:spPr bwMode="auto">
            <a:xfrm>
              <a:off x="3445" y="1122"/>
              <a:ext cx="136" cy="84"/>
            </a:xfrm>
            <a:custGeom>
              <a:avLst/>
              <a:gdLst/>
              <a:ahLst/>
              <a:cxnLst>
                <a:cxn ang="0">
                  <a:pos x="13" y="5"/>
                </a:cxn>
                <a:cxn ang="0">
                  <a:pos x="16" y="9"/>
                </a:cxn>
                <a:cxn ang="0">
                  <a:pos x="16" y="10"/>
                </a:cxn>
                <a:cxn ang="0">
                  <a:pos x="8" y="6"/>
                </a:cxn>
                <a:cxn ang="0">
                  <a:pos x="0" y="5"/>
                </a:cxn>
                <a:cxn ang="0">
                  <a:pos x="8" y="3"/>
                </a:cxn>
                <a:cxn ang="0">
                  <a:pos x="16" y="0"/>
                </a:cxn>
                <a:cxn ang="0">
                  <a:pos x="16" y="0"/>
                </a:cxn>
                <a:cxn ang="0">
                  <a:pos x="13" y="5"/>
                </a:cxn>
              </a:cxnLst>
              <a:rect l="0" t="0" r="r" b="b"/>
              <a:pathLst>
                <a:path w="16" h="10">
                  <a:moveTo>
                    <a:pt x="13" y="5"/>
                  </a:moveTo>
                  <a:cubicBezTo>
                    <a:pt x="16" y="9"/>
                    <a:pt x="16" y="9"/>
                    <a:pt x="16" y="9"/>
                  </a:cubicBezTo>
                  <a:cubicBezTo>
                    <a:pt x="16" y="10"/>
                    <a:pt x="16" y="10"/>
                    <a:pt x="16" y="10"/>
                  </a:cubicBezTo>
                  <a:cubicBezTo>
                    <a:pt x="8" y="6"/>
                    <a:pt x="8" y="6"/>
                    <a:pt x="8" y="6"/>
                  </a:cubicBezTo>
                  <a:cubicBezTo>
                    <a:pt x="5" y="6"/>
                    <a:pt x="3" y="5"/>
                    <a:pt x="0" y="5"/>
                  </a:cubicBezTo>
                  <a:cubicBezTo>
                    <a:pt x="3" y="4"/>
                    <a:pt x="5" y="3"/>
                    <a:pt x="8" y="3"/>
                  </a:cubicBezTo>
                  <a:cubicBezTo>
                    <a:pt x="16" y="0"/>
                    <a:pt x="16" y="0"/>
                    <a:pt x="16" y="0"/>
                  </a:cubicBezTo>
                  <a:cubicBezTo>
                    <a:pt x="16" y="0"/>
                    <a:pt x="16" y="0"/>
                    <a:pt x="16" y="0"/>
                  </a:cubicBezTo>
                  <a:lnTo>
                    <a:pt x="13" y="5"/>
                  </a:lnTo>
                  <a:close/>
                </a:path>
              </a:pathLst>
            </a:custGeom>
            <a:solidFill>
              <a:srgbClr val="75BC40"/>
            </a:solidFill>
            <a:ln w="9525">
              <a:noFill/>
              <a:round/>
              <a:headEnd/>
              <a:tailEnd/>
            </a:ln>
          </p:spPr>
          <p:txBody>
            <a:bodyPr/>
            <a:lstStyle/>
            <a:p>
              <a:endParaRPr lang="tr-TR"/>
            </a:p>
          </p:txBody>
        </p:sp>
      </p:grpSp>
      <p:grpSp>
        <p:nvGrpSpPr>
          <p:cNvPr id="7" name="Group 31"/>
          <p:cNvGrpSpPr>
            <a:grpSpLocks/>
          </p:cNvGrpSpPr>
          <p:nvPr/>
        </p:nvGrpSpPr>
        <p:grpSpPr bwMode="auto">
          <a:xfrm>
            <a:off x="5456238" y="2062163"/>
            <a:ext cx="858837" cy="1009650"/>
            <a:chOff x="3437" y="1299"/>
            <a:chExt cx="541" cy="636"/>
          </a:xfrm>
        </p:grpSpPr>
        <p:sp>
          <p:nvSpPr>
            <p:cNvPr id="383008" name="Freeform 32"/>
            <p:cNvSpPr>
              <a:spLocks/>
            </p:cNvSpPr>
            <p:nvPr/>
          </p:nvSpPr>
          <p:spPr bwMode="auto">
            <a:xfrm>
              <a:off x="3437" y="1299"/>
              <a:ext cx="507" cy="534"/>
            </a:xfrm>
            <a:custGeom>
              <a:avLst/>
              <a:gdLst/>
              <a:ahLst/>
              <a:cxnLst>
                <a:cxn ang="0">
                  <a:pos x="0" y="0"/>
                </a:cxn>
                <a:cxn ang="0">
                  <a:pos x="507" y="0"/>
                </a:cxn>
                <a:cxn ang="0">
                  <a:pos x="507" y="534"/>
                </a:cxn>
              </a:cxnLst>
              <a:rect l="0" t="0" r="r" b="b"/>
              <a:pathLst>
                <a:path w="507" h="534">
                  <a:moveTo>
                    <a:pt x="0" y="0"/>
                  </a:moveTo>
                  <a:lnTo>
                    <a:pt x="507" y="0"/>
                  </a:lnTo>
                  <a:lnTo>
                    <a:pt x="507" y="534"/>
                  </a:lnTo>
                </a:path>
              </a:pathLst>
            </a:custGeom>
            <a:noFill/>
            <a:ln w="12700">
              <a:solidFill>
                <a:srgbClr val="E17E26"/>
              </a:solidFill>
              <a:prstDash val="solid"/>
              <a:round/>
              <a:headEnd/>
              <a:tailEnd/>
            </a:ln>
          </p:spPr>
          <p:txBody>
            <a:bodyPr/>
            <a:lstStyle/>
            <a:p>
              <a:endParaRPr lang="tr-TR"/>
            </a:p>
          </p:txBody>
        </p:sp>
        <p:sp>
          <p:nvSpPr>
            <p:cNvPr id="383009" name="Freeform 33"/>
            <p:cNvSpPr>
              <a:spLocks/>
            </p:cNvSpPr>
            <p:nvPr/>
          </p:nvSpPr>
          <p:spPr bwMode="auto">
            <a:xfrm>
              <a:off x="3902" y="1799"/>
              <a:ext cx="76" cy="136"/>
            </a:xfrm>
            <a:custGeom>
              <a:avLst/>
              <a:gdLst/>
              <a:ahLst/>
              <a:cxnLst>
                <a:cxn ang="0">
                  <a:pos x="5" y="3"/>
                </a:cxn>
                <a:cxn ang="0">
                  <a:pos x="9" y="0"/>
                </a:cxn>
                <a:cxn ang="0">
                  <a:pos x="9" y="0"/>
                </a:cxn>
                <a:cxn ang="0">
                  <a:pos x="6" y="8"/>
                </a:cxn>
                <a:cxn ang="0">
                  <a:pos x="5" y="16"/>
                </a:cxn>
                <a:cxn ang="0">
                  <a:pos x="3" y="8"/>
                </a:cxn>
                <a:cxn ang="0">
                  <a:pos x="0" y="0"/>
                </a:cxn>
                <a:cxn ang="0">
                  <a:pos x="0" y="0"/>
                </a:cxn>
                <a:cxn ang="0">
                  <a:pos x="5" y="3"/>
                </a:cxn>
              </a:cxnLst>
              <a:rect l="0" t="0" r="r" b="b"/>
              <a:pathLst>
                <a:path w="9" h="16">
                  <a:moveTo>
                    <a:pt x="5" y="3"/>
                  </a:moveTo>
                  <a:cubicBezTo>
                    <a:pt x="9" y="0"/>
                    <a:pt x="9" y="0"/>
                    <a:pt x="9" y="0"/>
                  </a:cubicBezTo>
                  <a:cubicBezTo>
                    <a:pt x="9" y="0"/>
                    <a:pt x="9" y="0"/>
                    <a:pt x="9" y="0"/>
                  </a:cubicBezTo>
                  <a:cubicBezTo>
                    <a:pt x="6" y="8"/>
                    <a:pt x="6" y="8"/>
                    <a:pt x="6" y="8"/>
                  </a:cubicBezTo>
                  <a:cubicBezTo>
                    <a:pt x="6" y="11"/>
                    <a:pt x="5" y="14"/>
                    <a:pt x="5" y="16"/>
                  </a:cubicBezTo>
                  <a:cubicBezTo>
                    <a:pt x="4" y="14"/>
                    <a:pt x="3" y="11"/>
                    <a:pt x="3" y="8"/>
                  </a:cubicBezTo>
                  <a:cubicBezTo>
                    <a:pt x="0" y="0"/>
                    <a:pt x="0" y="0"/>
                    <a:pt x="0" y="0"/>
                  </a:cubicBezTo>
                  <a:cubicBezTo>
                    <a:pt x="0" y="0"/>
                    <a:pt x="0" y="0"/>
                    <a:pt x="0" y="0"/>
                  </a:cubicBezTo>
                  <a:lnTo>
                    <a:pt x="5" y="3"/>
                  </a:lnTo>
                  <a:close/>
                </a:path>
              </a:pathLst>
            </a:custGeom>
            <a:solidFill>
              <a:srgbClr val="E17E26"/>
            </a:solidFill>
            <a:ln w="9525">
              <a:noFill/>
              <a:round/>
              <a:headEnd/>
              <a:tailEnd/>
            </a:ln>
          </p:spPr>
          <p:txBody>
            <a:bodyPr/>
            <a:lstStyle/>
            <a:p>
              <a:endParaRPr lang="tr-TR"/>
            </a:p>
          </p:txBody>
        </p:sp>
      </p:grpSp>
      <p:grpSp>
        <p:nvGrpSpPr>
          <p:cNvPr id="8" name="Group 34"/>
          <p:cNvGrpSpPr>
            <a:grpSpLocks/>
          </p:cNvGrpSpPr>
          <p:nvPr/>
        </p:nvGrpSpPr>
        <p:grpSpPr bwMode="auto">
          <a:xfrm>
            <a:off x="5468938" y="4119563"/>
            <a:ext cx="1062037" cy="1223962"/>
            <a:chOff x="3445" y="2595"/>
            <a:chExt cx="669" cy="771"/>
          </a:xfrm>
        </p:grpSpPr>
        <p:sp>
          <p:nvSpPr>
            <p:cNvPr id="383011" name="Freeform 35"/>
            <p:cNvSpPr>
              <a:spLocks/>
            </p:cNvSpPr>
            <p:nvPr/>
          </p:nvSpPr>
          <p:spPr bwMode="auto">
            <a:xfrm>
              <a:off x="3445" y="2697"/>
              <a:ext cx="635" cy="669"/>
            </a:xfrm>
            <a:custGeom>
              <a:avLst/>
              <a:gdLst/>
              <a:ahLst/>
              <a:cxnLst>
                <a:cxn ang="0">
                  <a:pos x="0" y="669"/>
                </a:cxn>
                <a:cxn ang="0">
                  <a:pos x="635" y="669"/>
                </a:cxn>
                <a:cxn ang="0">
                  <a:pos x="635" y="0"/>
                </a:cxn>
              </a:cxnLst>
              <a:rect l="0" t="0" r="r" b="b"/>
              <a:pathLst>
                <a:path w="635" h="669">
                  <a:moveTo>
                    <a:pt x="0" y="669"/>
                  </a:moveTo>
                  <a:lnTo>
                    <a:pt x="635" y="669"/>
                  </a:lnTo>
                  <a:lnTo>
                    <a:pt x="635" y="0"/>
                  </a:lnTo>
                </a:path>
              </a:pathLst>
            </a:custGeom>
            <a:noFill/>
            <a:ln w="12700">
              <a:solidFill>
                <a:srgbClr val="75BC40"/>
              </a:solidFill>
              <a:prstDash val="solid"/>
              <a:round/>
              <a:headEnd/>
              <a:tailEnd/>
            </a:ln>
          </p:spPr>
          <p:txBody>
            <a:bodyPr/>
            <a:lstStyle/>
            <a:p>
              <a:endParaRPr lang="tr-TR"/>
            </a:p>
          </p:txBody>
        </p:sp>
        <p:sp>
          <p:nvSpPr>
            <p:cNvPr id="383012" name="Freeform 36"/>
            <p:cNvSpPr>
              <a:spLocks/>
            </p:cNvSpPr>
            <p:nvPr/>
          </p:nvSpPr>
          <p:spPr bwMode="auto">
            <a:xfrm>
              <a:off x="4037" y="2595"/>
              <a:ext cx="77" cy="136"/>
            </a:xfrm>
            <a:custGeom>
              <a:avLst/>
              <a:gdLst/>
              <a:ahLst/>
              <a:cxnLst>
                <a:cxn ang="0">
                  <a:pos x="5" y="14"/>
                </a:cxn>
                <a:cxn ang="0">
                  <a:pos x="0" y="16"/>
                </a:cxn>
                <a:cxn ang="0">
                  <a:pos x="0" y="16"/>
                </a:cxn>
                <a:cxn ang="0">
                  <a:pos x="3" y="8"/>
                </a:cxn>
                <a:cxn ang="0">
                  <a:pos x="5" y="0"/>
                </a:cxn>
                <a:cxn ang="0">
                  <a:pos x="6" y="8"/>
                </a:cxn>
                <a:cxn ang="0">
                  <a:pos x="9" y="16"/>
                </a:cxn>
                <a:cxn ang="0">
                  <a:pos x="9" y="16"/>
                </a:cxn>
                <a:cxn ang="0">
                  <a:pos x="5" y="14"/>
                </a:cxn>
              </a:cxnLst>
              <a:rect l="0" t="0" r="r" b="b"/>
              <a:pathLst>
                <a:path w="9" h="16">
                  <a:moveTo>
                    <a:pt x="5" y="14"/>
                  </a:moveTo>
                  <a:cubicBezTo>
                    <a:pt x="0" y="16"/>
                    <a:pt x="0" y="16"/>
                    <a:pt x="0" y="16"/>
                  </a:cubicBezTo>
                  <a:cubicBezTo>
                    <a:pt x="0" y="16"/>
                    <a:pt x="0" y="16"/>
                    <a:pt x="0" y="16"/>
                  </a:cubicBezTo>
                  <a:cubicBezTo>
                    <a:pt x="3" y="8"/>
                    <a:pt x="3" y="8"/>
                    <a:pt x="3" y="8"/>
                  </a:cubicBezTo>
                  <a:cubicBezTo>
                    <a:pt x="3" y="6"/>
                    <a:pt x="4" y="3"/>
                    <a:pt x="5" y="0"/>
                  </a:cubicBezTo>
                  <a:cubicBezTo>
                    <a:pt x="5" y="3"/>
                    <a:pt x="6" y="6"/>
                    <a:pt x="6" y="8"/>
                  </a:cubicBezTo>
                  <a:cubicBezTo>
                    <a:pt x="9" y="16"/>
                    <a:pt x="9" y="16"/>
                    <a:pt x="9" y="16"/>
                  </a:cubicBezTo>
                  <a:cubicBezTo>
                    <a:pt x="9" y="16"/>
                    <a:pt x="9" y="16"/>
                    <a:pt x="9" y="16"/>
                  </a:cubicBezTo>
                  <a:lnTo>
                    <a:pt x="5" y="14"/>
                  </a:lnTo>
                  <a:close/>
                </a:path>
              </a:pathLst>
            </a:custGeom>
            <a:solidFill>
              <a:srgbClr val="75BC40"/>
            </a:solidFill>
            <a:ln w="9525">
              <a:noFill/>
              <a:round/>
              <a:headEnd/>
              <a:tailEnd/>
            </a:ln>
          </p:spPr>
          <p:txBody>
            <a:bodyPr/>
            <a:lstStyle/>
            <a:p>
              <a:endParaRPr lang="tr-TR"/>
            </a:p>
          </p:txBody>
        </p:sp>
      </p:grpSp>
      <p:grpSp>
        <p:nvGrpSpPr>
          <p:cNvPr id="9" name="Group 37"/>
          <p:cNvGrpSpPr>
            <a:grpSpLocks/>
          </p:cNvGrpSpPr>
          <p:nvPr/>
        </p:nvGrpSpPr>
        <p:grpSpPr bwMode="auto">
          <a:xfrm>
            <a:off x="5468938" y="4119563"/>
            <a:ext cx="792162" cy="1076325"/>
            <a:chOff x="3445" y="2595"/>
            <a:chExt cx="499" cy="678"/>
          </a:xfrm>
        </p:grpSpPr>
        <p:sp>
          <p:nvSpPr>
            <p:cNvPr id="383014" name="Freeform 38"/>
            <p:cNvSpPr>
              <a:spLocks/>
            </p:cNvSpPr>
            <p:nvPr/>
          </p:nvSpPr>
          <p:spPr bwMode="auto">
            <a:xfrm>
              <a:off x="3547" y="2595"/>
              <a:ext cx="397" cy="636"/>
            </a:xfrm>
            <a:custGeom>
              <a:avLst/>
              <a:gdLst/>
              <a:ahLst/>
              <a:cxnLst>
                <a:cxn ang="0">
                  <a:pos x="0" y="636"/>
                </a:cxn>
                <a:cxn ang="0">
                  <a:pos x="397" y="636"/>
                </a:cxn>
                <a:cxn ang="0">
                  <a:pos x="397" y="0"/>
                </a:cxn>
              </a:cxnLst>
              <a:rect l="0" t="0" r="r" b="b"/>
              <a:pathLst>
                <a:path w="397" h="636">
                  <a:moveTo>
                    <a:pt x="0" y="636"/>
                  </a:moveTo>
                  <a:lnTo>
                    <a:pt x="397" y="636"/>
                  </a:lnTo>
                  <a:lnTo>
                    <a:pt x="397" y="0"/>
                  </a:lnTo>
                </a:path>
              </a:pathLst>
            </a:custGeom>
            <a:noFill/>
            <a:ln w="12700">
              <a:solidFill>
                <a:srgbClr val="E17E26"/>
              </a:solidFill>
              <a:prstDash val="solid"/>
              <a:round/>
              <a:headEnd/>
              <a:tailEnd/>
            </a:ln>
          </p:spPr>
          <p:txBody>
            <a:bodyPr/>
            <a:lstStyle/>
            <a:p>
              <a:endParaRPr lang="tr-TR"/>
            </a:p>
          </p:txBody>
        </p:sp>
        <p:sp>
          <p:nvSpPr>
            <p:cNvPr id="383015" name="Freeform 39"/>
            <p:cNvSpPr>
              <a:spLocks/>
            </p:cNvSpPr>
            <p:nvPr/>
          </p:nvSpPr>
          <p:spPr bwMode="auto">
            <a:xfrm>
              <a:off x="3445" y="3188"/>
              <a:ext cx="136" cy="85"/>
            </a:xfrm>
            <a:custGeom>
              <a:avLst/>
              <a:gdLst/>
              <a:ahLst/>
              <a:cxnLst>
                <a:cxn ang="0">
                  <a:pos x="13" y="5"/>
                </a:cxn>
                <a:cxn ang="0">
                  <a:pos x="16" y="10"/>
                </a:cxn>
                <a:cxn ang="0">
                  <a:pos x="16" y="10"/>
                </a:cxn>
                <a:cxn ang="0">
                  <a:pos x="8" y="7"/>
                </a:cxn>
                <a:cxn ang="0">
                  <a:pos x="0" y="5"/>
                </a:cxn>
                <a:cxn ang="0">
                  <a:pos x="8" y="3"/>
                </a:cxn>
                <a:cxn ang="0">
                  <a:pos x="16" y="0"/>
                </a:cxn>
                <a:cxn ang="0">
                  <a:pos x="16" y="0"/>
                </a:cxn>
                <a:cxn ang="0">
                  <a:pos x="13" y="5"/>
                </a:cxn>
              </a:cxnLst>
              <a:rect l="0" t="0" r="r" b="b"/>
              <a:pathLst>
                <a:path w="16" h="10">
                  <a:moveTo>
                    <a:pt x="13" y="5"/>
                  </a:moveTo>
                  <a:cubicBezTo>
                    <a:pt x="16" y="10"/>
                    <a:pt x="16" y="10"/>
                    <a:pt x="16" y="10"/>
                  </a:cubicBezTo>
                  <a:cubicBezTo>
                    <a:pt x="16" y="10"/>
                    <a:pt x="16" y="10"/>
                    <a:pt x="16" y="10"/>
                  </a:cubicBezTo>
                  <a:cubicBezTo>
                    <a:pt x="8" y="7"/>
                    <a:pt x="8" y="7"/>
                    <a:pt x="8" y="7"/>
                  </a:cubicBezTo>
                  <a:cubicBezTo>
                    <a:pt x="6" y="6"/>
                    <a:pt x="3" y="6"/>
                    <a:pt x="0" y="5"/>
                  </a:cubicBezTo>
                  <a:cubicBezTo>
                    <a:pt x="3" y="4"/>
                    <a:pt x="6" y="4"/>
                    <a:pt x="8" y="3"/>
                  </a:cubicBezTo>
                  <a:cubicBezTo>
                    <a:pt x="16" y="0"/>
                    <a:pt x="16" y="0"/>
                    <a:pt x="16" y="0"/>
                  </a:cubicBezTo>
                  <a:cubicBezTo>
                    <a:pt x="16" y="0"/>
                    <a:pt x="16" y="0"/>
                    <a:pt x="16" y="0"/>
                  </a:cubicBezTo>
                  <a:lnTo>
                    <a:pt x="13" y="5"/>
                  </a:lnTo>
                  <a:close/>
                </a:path>
              </a:pathLst>
            </a:custGeom>
            <a:solidFill>
              <a:srgbClr val="E17E26"/>
            </a:solidFill>
            <a:ln w="9525">
              <a:noFill/>
              <a:round/>
              <a:headEnd/>
              <a:tailEnd/>
            </a:ln>
          </p:spPr>
          <p:txBody>
            <a:bodyPr/>
            <a:lstStyle/>
            <a:p>
              <a:endParaRPr lang="tr-TR"/>
            </a:p>
          </p:txBody>
        </p:sp>
      </p:grpSp>
      <p:sp>
        <p:nvSpPr>
          <p:cNvPr id="383016" name="Line 40"/>
          <p:cNvSpPr>
            <a:spLocks noChangeShapeType="1"/>
          </p:cNvSpPr>
          <p:nvPr/>
        </p:nvSpPr>
        <p:spPr bwMode="auto">
          <a:xfrm>
            <a:off x="5603875" y="5719763"/>
            <a:ext cx="268288" cy="1587"/>
          </a:xfrm>
          <a:prstGeom prst="line">
            <a:avLst/>
          </a:prstGeom>
          <a:noFill/>
          <a:ln w="12700">
            <a:solidFill>
              <a:srgbClr val="E17E26"/>
            </a:solidFill>
            <a:round/>
            <a:headEnd/>
            <a:tailEnd/>
          </a:ln>
        </p:spPr>
        <p:txBody>
          <a:bodyPr/>
          <a:lstStyle/>
          <a:p>
            <a:endParaRPr lang="tr-TR"/>
          </a:p>
        </p:txBody>
      </p:sp>
      <p:sp>
        <p:nvSpPr>
          <p:cNvPr id="383017" name="Freeform 41"/>
          <p:cNvSpPr>
            <a:spLocks/>
          </p:cNvSpPr>
          <p:nvPr/>
        </p:nvSpPr>
        <p:spPr bwMode="auto">
          <a:xfrm>
            <a:off x="5818188" y="5653088"/>
            <a:ext cx="215900" cy="134937"/>
          </a:xfrm>
          <a:custGeom>
            <a:avLst/>
            <a:gdLst/>
            <a:ahLst/>
            <a:cxnLst>
              <a:cxn ang="0">
                <a:pos x="3" y="5"/>
              </a:cxn>
              <a:cxn ang="0">
                <a:pos x="0" y="0"/>
              </a:cxn>
              <a:cxn ang="0">
                <a:pos x="0" y="0"/>
              </a:cxn>
              <a:cxn ang="0">
                <a:pos x="8" y="3"/>
              </a:cxn>
              <a:cxn ang="0">
                <a:pos x="16" y="5"/>
              </a:cxn>
              <a:cxn ang="0">
                <a:pos x="8" y="7"/>
              </a:cxn>
              <a:cxn ang="0">
                <a:pos x="0" y="10"/>
              </a:cxn>
              <a:cxn ang="0">
                <a:pos x="0" y="10"/>
              </a:cxn>
              <a:cxn ang="0">
                <a:pos x="3" y="5"/>
              </a:cxn>
            </a:cxnLst>
            <a:rect l="0" t="0" r="r" b="b"/>
            <a:pathLst>
              <a:path w="16" h="10">
                <a:moveTo>
                  <a:pt x="3" y="5"/>
                </a:moveTo>
                <a:cubicBezTo>
                  <a:pt x="0" y="0"/>
                  <a:pt x="0" y="0"/>
                  <a:pt x="0" y="0"/>
                </a:cubicBezTo>
                <a:cubicBezTo>
                  <a:pt x="0" y="0"/>
                  <a:pt x="0" y="0"/>
                  <a:pt x="0" y="0"/>
                </a:cubicBezTo>
                <a:cubicBezTo>
                  <a:pt x="8" y="3"/>
                  <a:pt x="8" y="3"/>
                  <a:pt x="8" y="3"/>
                </a:cubicBezTo>
                <a:cubicBezTo>
                  <a:pt x="10" y="4"/>
                  <a:pt x="13" y="4"/>
                  <a:pt x="16" y="5"/>
                </a:cubicBezTo>
                <a:cubicBezTo>
                  <a:pt x="13" y="6"/>
                  <a:pt x="10" y="6"/>
                  <a:pt x="8" y="7"/>
                </a:cubicBezTo>
                <a:cubicBezTo>
                  <a:pt x="0" y="10"/>
                  <a:pt x="0" y="10"/>
                  <a:pt x="0" y="10"/>
                </a:cubicBezTo>
                <a:cubicBezTo>
                  <a:pt x="0" y="10"/>
                  <a:pt x="0" y="10"/>
                  <a:pt x="0" y="10"/>
                </a:cubicBezTo>
                <a:lnTo>
                  <a:pt x="3" y="5"/>
                </a:lnTo>
                <a:close/>
              </a:path>
            </a:pathLst>
          </a:custGeom>
          <a:solidFill>
            <a:srgbClr val="E17E26"/>
          </a:solidFill>
          <a:ln w="9525">
            <a:noFill/>
            <a:round/>
            <a:headEnd/>
            <a:tailEnd/>
          </a:ln>
        </p:spPr>
        <p:txBody>
          <a:bodyPr/>
          <a:lstStyle/>
          <a:p>
            <a:endParaRPr lang="tr-TR"/>
          </a:p>
        </p:txBody>
      </p:sp>
      <p:sp>
        <p:nvSpPr>
          <p:cNvPr id="383018" name="Line 42"/>
          <p:cNvSpPr>
            <a:spLocks noChangeShapeType="1"/>
          </p:cNvSpPr>
          <p:nvPr/>
        </p:nvSpPr>
        <p:spPr bwMode="auto">
          <a:xfrm>
            <a:off x="5603875" y="6110288"/>
            <a:ext cx="268288" cy="1587"/>
          </a:xfrm>
          <a:prstGeom prst="line">
            <a:avLst/>
          </a:prstGeom>
          <a:noFill/>
          <a:ln w="12700">
            <a:solidFill>
              <a:srgbClr val="75BC40"/>
            </a:solidFill>
            <a:round/>
            <a:headEnd/>
            <a:tailEnd/>
          </a:ln>
        </p:spPr>
        <p:txBody>
          <a:bodyPr/>
          <a:lstStyle/>
          <a:p>
            <a:endParaRPr lang="tr-TR"/>
          </a:p>
        </p:txBody>
      </p:sp>
      <p:sp>
        <p:nvSpPr>
          <p:cNvPr id="383019" name="Freeform 43"/>
          <p:cNvSpPr>
            <a:spLocks/>
          </p:cNvSpPr>
          <p:nvPr/>
        </p:nvSpPr>
        <p:spPr bwMode="auto">
          <a:xfrm>
            <a:off x="5818188" y="6042025"/>
            <a:ext cx="215900" cy="134938"/>
          </a:xfrm>
          <a:custGeom>
            <a:avLst/>
            <a:gdLst/>
            <a:ahLst/>
            <a:cxnLst>
              <a:cxn ang="0">
                <a:pos x="3" y="5"/>
              </a:cxn>
              <a:cxn ang="0">
                <a:pos x="0" y="0"/>
              </a:cxn>
              <a:cxn ang="0">
                <a:pos x="0" y="0"/>
              </a:cxn>
              <a:cxn ang="0">
                <a:pos x="8" y="3"/>
              </a:cxn>
              <a:cxn ang="0">
                <a:pos x="16" y="5"/>
              </a:cxn>
              <a:cxn ang="0">
                <a:pos x="8" y="7"/>
              </a:cxn>
              <a:cxn ang="0">
                <a:pos x="0" y="10"/>
              </a:cxn>
              <a:cxn ang="0">
                <a:pos x="0" y="10"/>
              </a:cxn>
              <a:cxn ang="0">
                <a:pos x="3" y="5"/>
              </a:cxn>
            </a:cxnLst>
            <a:rect l="0" t="0" r="r" b="b"/>
            <a:pathLst>
              <a:path w="16" h="10">
                <a:moveTo>
                  <a:pt x="3" y="5"/>
                </a:moveTo>
                <a:cubicBezTo>
                  <a:pt x="0" y="0"/>
                  <a:pt x="0" y="0"/>
                  <a:pt x="0" y="0"/>
                </a:cubicBezTo>
                <a:cubicBezTo>
                  <a:pt x="0" y="0"/>
                  <a:pt x="0" y="0"/>
                  <a:pt x="0" y="0"/>
                </a:cubicBezTo>
                <a:cubicBezTo>
                  <a:pt x="8" y="3"/>
                  <a:pt x="8" y="3"/>
                  <a:pt x="8" y="3"/>
                </a:cubicBezTo>
                <a:cubicBezTo>
                  <a:pt x="10" y="4"/>
                  <a:pt x="13" y="5"/>
                  <a:pt x="16" y="5"/>
                </a:cubicBezTo>
                <a:cubicBezTo>
                  <a:pt x="13" y="6"/>
                  <a:pt x="10" y="6"/>
                  <a:pt x="8" y="7"/>
                </a:cubicBezTo>
                <a:cubicBezTo>
                  <a:pt x="0" y="10"/>
                  <a:pt x="0" y="10"/>
                  <a:pt x="0" y="10"/>
                </a:cubicBezTo>
                <a:cubicBezTo>
                  <a:pt x="0" y="10"/>
                  <a:pt x="0" y="10"/>
                  <a:pt x="0" y="10"/>
                </a:cubicBezTo>
                <a:lnTo>
                  <a:pt x="3" y="5"/>
                </a:lnTo>
                <a:close/>
              </a:path>
            </a:pathLst>
          </a:custGeom>
          <a:solidFill>
            <a:srgbClr val="75BC40"/>
          </a:solidFill>
          <a:ln w="9525">
            <a:noFill/>
            <a:round/>
            <a:headEnd/>
            <a:tailEnd/>
          </a:ln>
        </p:spPr>
        <p:txBody>
          <a:bodyPr/>
          <a:lstStyle/>
          <a:p>
            <a:endParaRPr lang="tr-TR"/>
          </a:p>
        </p:txBody>
      </p:sp>
      <p:sp>
        <p:nvSpPr>
          <p:cNvPr id="383020" name="Rectangle 44"/>
          <p:cNvSpPr>
            <a:spLocks noChangeArrowheads="1"/>
          </p:cNvSpPr>
          <p:nvPr/>
        </p:nvSpPr>
        <p:spPr bwMode="auto">
          <a:xfrm>
            <a:off x="5761038" y="1674813"/>
            <a:ext cx="531812" cy="152400"/>
          </a:xfrm>
          <a:prstGeom prst="rect">
            <a:avLst/>
          </a:prstGeom>
          <a:noFill/>
          <a:ln w="9525">
            <a:noFill/>
            <a:miter lim="800000"/>
            <a:headEnd/>
            <a:tailEnd/>
          </a:ln>
        </p:spPr>
        <p:txBody>
          <a:bodyPr wrap="none" lIns="0" tIns="0" rIns="0" bIns="0">
            <a:spAutoFit/>
          </a:bodyPr>
          <a:lstStyle/>
          <a:p>
            <a:pPr eaLnBrk="0" hangingPunct="0"/>
            <a:r>
              <a:rPr lang="en-US" sz="1000" dirty="0">
                <a:solidFill>
                  <a:srgbClr val="000000"/>
                </a:solidFill>
              </a:rPr>
              <a:t>Spending</a:t>
            </a:r>
            <a:endParaRPr lang="en-US" sz="2400" dirty="0">
              <a:latin typeface="Times New Roman" pitchFamily="18" charset="0"/>
            </a:endParaRPr>
          </a:p>
        </p:txBody>
      </p:sp>
      <p:grpSp>
        <p:nvGrpSpPr>
          <p:cNvPr id="10" name="Group 45"/>
          <p:cNvGrpSpPr>
            <a:grpSpLocks/>
          </p:cNvGrpSpPr>
          <p:nvPr/>
        </p:nvGrpSpPr>
        <p:grpSpPr bwMode="auto">
          <a:xfrm>
            <a:off x="5537200" y="2062163"/>
            <a:ext cx="615950" cy="477837"/>
            <a:chOff x="3488" y="1299"/>
            <a:chExt cx="388" cy="301"/>
          </a:xfrm>
        </p:grpSpPr>
        <p:sp>
          <p:nvSpPr>
            <p:cNvPr id="383022" name="Rectangle 46"/>
            <p:cNvSpPr>
              <a:spLocks noChangeArrowheads="1"/>
            </p:cNvSpPr>
            <p:nvPr/>
          </p:nvSpPr>
          <p:spPr bwMode="auto">
            <a:xfrm>
              <a:off x="3488" y="1299"/>
              <a:ext cx="388"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Goods and</a:t>
              </a:r>
              <a:endParaRPr lang="en-US" sz="2400">
                <a:latin typeface="Times New Roman" pitchFamily="18" charset="0"/>
              </a:endParaRPr>
            </a:p>
          </p:txBody>
        </p:sp>
        <p:sp>
          <p:nvSpPr>
            <p:cNvPr id="383023" name="Rectangle 47"/>
            <p:cNvSpPr>
              <a:spLocks noChangeArrowheads="1"/>
            </p:cNvSpPr>
            <p:nvPr/>
          </p:nvSpPr>
          <p:spPr bwMode="auto">
            <a:xfrm>
              <a:off x="3488" y="1401"/>
              <a:ext cx="293"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services</a:t>
              </a:r>
              <a:endParaRPr lang="en-US" sz="2400">
                <a:latin typeface="Times New Roman" pitchFamily="18" charset="0"/>
              </a:endParaRPr>
            </a:p>
          </p:txBody>
        </p:sp>
        <p:sp>
          <p:nvSpPr>
            <p:cNvPr id="383024" name="Rectangle 48"/>
            <p:cNvSpPr>
              <a:spLocks noChangeArrowheads="1"/>
            </p:cNvSpPr>
            <p:nvPr/>
          </p:nvSpPr>
          <p:spPr bwMode="auto">
            <a:xfrm>
              <a:off x="3488" y="1504"/>
              <a:ext cx="242"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bought</a:t>
              </a:r>
              <a:endParaRPr lang="en-US" sz="2400">
                <a:latin typeface="Times New Roman" pitchFamily="18" charset="0"/>
              </a:endParaRPr>
            </a:p>
          </p:txBody>
        </p:sp>
      </p:grpSp>
      <p:sp>
        <p:nvSpPr>
          <p:cNvPr id="383025" name="Rectangle 49"/>
          <p:cNvSpPr>
            <a:spLocks noChangeArrowheads="1"/>
          </p:cNvSpPr>
          <p:nvPr/>
        </p:nvSpPr>
        <p:spPr bwMode="auto">
          <a:xfrm>
            <a:off x="3063875" y="1682750"/>
            <a:ext cx="504825" cy="152400"/>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Revenue</a:t>
            </a:r>
            <a:endParaRPr lang="en-US" sz="2400">
              <a:latin typeface="Times New Roman" pitchFamily="18" charset="0"/>
            </a:endParaRPr>
          </a:p>
        </p:txBody>
      </p:sp>
      <p:grpSp>
        <p:nvGrpSpPr>
          <p:cNvPr id="11" name="Group 50"/>
          <p:cNvGrpSpPr>
            <a:grpSpLocks/>
          </p:cNvGrpSpPr>
          <p:nvPr/>
        </p:nvGrpSpPr>
        <p:grpSpPr bwMode="auto">
          <a:xfrm>
            <a:off x="2998788" y="2070100"/>
            <a:ext cx="709612" cy="477838"/>
            <a:chOff x="1889" y="1304"/>
            <a:chExt cx="447" cy="301"/>
          </a:xfrm>
        </p:grpSpPr>
        <p:sp>
          <p:nvSpPr>
            <p:cNvPr id="383027" name="Rectangle 51"/>
            <p:cNvSpPr>
              <a:spLocks noChangeArrowheads="1"/>
            </p:cNvSpPr>
            <p:nvPr/>
          </p:nvSpPr>
          <p:spPr bwMode="auto">
            <a:xfrm>
              <a:off x="1889" y="1304"/>
              <a:ext cx="234"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Goods</a:t>
              </a:r>
              <a:endParaRPr lang="en-US" sz="2400">
                <a:latin typeface="Times New Roman" pitchFamily="18" charset="0"/>
              </a:endParaRPr>
            </a:p>
          </p:txBody>
        </p:sp>
        <p:sp>
          <p:nvSpPr>
            <p:cNvPr id="383028" name="Rectangle 52"/>
            <p:cNvSpPr>
              <a:spLocks noChangeArrowheads="1"/>
            </p:cNvSpPr>
            <p:nvPr/>
          </p:nvSpPr>
          <p:spPr bwMode="auto">
            <a:xfrm>
              <a:off x="1889" y="1406"/>
              <a:ext cx="447"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and services</a:t>
              </a:r>
              <a:endParaRPr lang="en-US" sz="2400">
                <a:latin typeface="Times New Roman" pitchFamily="18" charset="0"/>
              </a:endParaRPr>
            </a:p>
          </p:txBody>
        </p:sp>
        <p:sp>
          <p:nvSpPr>
            <p:cNvPr id="383029" name="Rectangle 53"/>
            <p:cNvSpPr>
              <a:spLocks noChangeArrowheads="1"/>
            </p:cNvSpPr>
            <p:nvPr/>
          </p:nvSpPr>
          <p:spPr bwMode="auto">
            <a:xfrm>
              <a:off x="1889" y="1509"/>
              <a:ext cx="146"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sold</a:t>
              </a:r>
              <a:endParaRPr lang="en-US" sz="2400">
                <a:latin typeface="Times New Roman" pitchFamily="18" charset="0"/>
              </a:endParaRPr>
            </a:p>
          </p:txBody>
        </p:sp>
      </p:grpSp>
      <p:grpSp>
        <p:nvGrpSpPr>
          <p:cNvPr id="12" name="Group 54"/>
          <p:cNvGrpSpPr>
            <a:grpSpLocks/>
          </p:cNvGrpSpPr>
          <p:nvPr/>
        </p:nvGrpSpPr>
        <p:grpSpPr bwMode="auto">
          <a:xfrm>
            <a:off x="5549900" y="4773613"/>
            <a:ext cx="665163" cy="315912"/>
            <a:chOff x="3496" y="3007"/>
            <a:chExt cx="419" cy="199"/>
          </a:xfrm>
        </p:grpSpPr>
        <p:sp>
          <p:nvSpPr>
            <p:cNvPr id="383031" name="Rectangle 55"/>
            <p:cNvSpPr>
              <a:spLocks noChangeArrowheads="1"/>
            </p:cNvSpPr>
            <p:nvPr/>
          </p:nvSpPr>
          <p:spPr bwMode="auto">
            <a:xfrm>
              <a:off x="3496" y="3007"/>
              <a:ext cx="419"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Labor, land,</a:t>
              </a:r>
              <a:endParaRPr lang="en-US" sz="2400">
                <a:latin typeface="Times New Roman" pitchFamily="18" charset="0"/>
              </a:endParaRPr>
            </a:p>
          </p:txBody>
        </p:sp>
        <p:sp>
          <p:nvSpPr>
            <p:cNvPr id="383032" name="Rectangle 56"/>
            <p:cNvSpPr>
              <a:spLocks noChangeArrowheads="1"/>
            </p:cNvSpPr>
            <p:nvPr/>
          </p:nvSpPr>
          <p:spPr bwMode="auto">
            <a:xfrm>
              <a:off x="3514" y="3110"/>
              <a:ext cx="384"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and capital</a:t>
              </a:r>
              <a:endParaRPr lang="en-US" sz="2400">
                <a:latin typeface="Times New Roman" pitchFamily="18" charset="0"/>
              </a:endParaRPr>
            </a:p>
          </p:txBody>
        </p:sp>
      </p:grpSp>
      <p:sp>
        <p:nvSpPr>
          <p:cNvPr id="383033" name="Rectangle 57"/>
          <p:cNvSpPr>
            <a:spLocks noChangeArrowheads="1"/>
          </p:cNvSpPr>
          <p:nvPr/>
        </p:nvSpPr>
        <p:spPr bwMode="auto">
          <a:xfrm>
            <a:off x="5622925" y="5356225"/>
            <a:ext cx="414338" cy="152400"/>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Income</a:t>
            </a:r>
            <a:endParaRPr lang="en-US" sz="2400">
              <a:latin typeface="Times New Roman" pitchFamily="18" charset="0"/>
            </a:endParaRPr>
          </a:p>
        </p:txBody>
      </p:sp>
      <p:sp>
        <p:nvSpPr>
          <p:cNvPr id="383034" name="Rectangle 58"/>
          <p:cNvSpPr>
            <a:spLocks noChangeArrowheads="1"/>
          </p:cNvSpPr>
          <p:nvPr/>
        </p:nvSpPr>
        <p:spPr bwMode="auto">
          <a:xfrm>
            <a:off x="6097588" y="5621338"/>
            <a:ext cx="96837"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sp>
        <p:nvSpPr>
          <p:cNvPr id="383035" name="Rectangle 59"/>
          <p:cNvSpPr>
            <a:spLocks noChangeArrowheads="1"/>
          </p:cNvSpPr>
          <p:nvPr/>
        </p:nvSpPr>
        <p:spPr bwMode="auto">
          <a:xfrm>
            <a:off x="6159500" y="5653088"/>
            <a:ext cx="923925" cy="152400"/>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Flow of inputs </a:t>
            </a:r>
            <a:endParaRPr lang="en-US" sz="2400">
              <a:latin typeface="Times New Roman" pitchFamily="18" charset="0"/>
            </a:endParaRPr>
          </a:p>
        </p:txBody>
      </p:sp>
      <p:sp>
        <p:nvSpPr>
          <p:cNvPr id="383036" name="Rectangle 60"/>
          <p:cNvSpPr>
            <a:spLocks noChangeArrowheads="1"/>
          </p:cNvSpPr>
          <p:nvPr/>
        </p:nvSpPr>
        <p:spPr bwMode="auto">
          <a:xfrm>
            <a:off x="5992813" y="5784850"/>
            <a:ext cx="96837"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sp>
        <p:nvSpPr>
          <p:cNvPr id="383037" name="Rectangle 61"/>
          <p:cNvSpPr>
            <a:spLocks noChangeArrowheads="1"/>
          </p:cNvSpPr>
          <p:nvPr/>
        </p:nvSpPr>
        <p:spPr bwMode="auto">
          <a:xfrm>
            <a:off x="6270625" y="5816600"/>
            <a:ext cx="657225" cy="152400"/>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and outputs</a:t>
            </a:r>
            <a:endParaRPr lang="en-US" sz="2400">
              <a:latin typeface="Times New Roman" pitchFamily="18" charset="0"/>
            </a:endParaRPr>
          </a:p>
        </p:txBody>
      </p:sp>
      <p:sp>
        <p:nvSpPr>
          <p:cNvPr id="383038" name="Rectangle 62"/>
          <p:cNvSpPr>
            <a:spLocks noChangeArrowheads="1"/>
          </p:cNvSpPr>
          <p:nvPr/>
        </p:nvSpPr>
        <p:spPr bwMode="auto">
          <a:xfrm>
            <a:off x="6097588" y="5980113"/>
            <a:ext cx="96837"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sp>
        <p:nvSpPr>
          <p:cNvPr id="383039" name="Rectangle 63"/>
          <p:cNvSpPr>
            <a:spLocks noChangeArrowheads="1"/>
          </p:cNvSpPr>
          <p:nvPr/>
        </p:nvSpPr>
        <p:spPr bwMode="auto">
          <a:xfrm>
            <a:off x="6159500" y="6011863"/>
            <a:ext cx="925513" cy="152400"/>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Flow of dollars</a:t>
            </a:r>
            <a:endParaRPr lang="en-US" sz="2400">
              <a:latin typeface="Times New Roman" pitchFamily="18" charset="0"/>
            </a:endParaRPr>
          </a:p>
        </p:txBody>
      </p:sp>
      <p:grpSp>
        <p:nvGrpSpPr>
          <p:cNvPr id="13" name="Group 64"/>
          <p:cNvGrpSpPr>
            <a:grpSpLocks/>
          </p:cNvGrpSpPr>
          <p:nvPr/>
        </p:nvGrpSpPr>
        <p:grpSpPr bwMode="auto">
          <a:xfrm>
            <a:off x="2874963" y="4806950"/>
            <a:ext cx="588962" cy="314325"/>
            <a:chOff x="1811" y="3028"/>
            <a:chExt cx="371" cy="198"/>
          </a:xfrm>
        </p:grpSpPr>
        <p:sp>
          <p:nvSpPr>
            <p:cNvPr id="383041" name="Rectangle 65"/>
            <p:cNvSpPr>
              <a:spLocks noChangeArrowheads="1"/>
            </p:cNvSpPr>
            <p:nvPr/>
          </p:nvSpPr>
          <p:spPr bwMode="auto">
            <a:xfrm>
              <a:off x="1821" y="3028"/>
              <a:ext cx="354"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Factors of</a:t>
              </a:r>
              <a:endParaRPr lang="en-US" sz="2400">
                <a:latin typeface="Times New Roman" pitchFamily="18" charset="0"/>
              </a:endParaRPr>
            </a:p>
          </p:txBody>
        </p:sp>
        <p:sp>
          <p:nvSpPr>
            <p:cNvPr id="383042" name="Rectangle 66"/>
            <p:cNvSpPr>
              <a:spLocks noChangeArrowheads="1"/>
            </p:cNvSpPr>
            <p:nvPr/>
          </p:nvSpPr>
          <p:spPr bwMode="auto">
            <a:xfrm>
              <a:off x="1811" y="3130"/>
              <a:ext cx="371"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production</a:t>
              </a:r>
              <a:endParaRPr lang="en-US" sz="2400">
                <a:latin typeface="Times New Roman" pitchFamily="18" charset="0"/>
              </a:endParaRPr>
            </a:p>
          </p:txBody>
        </p:sp>
      </p:grpSp>
      <p:grpSp>
        <p:nvGrpSpPr>
          <p:cNvPr id="14" name="Group 67"/>
          <p:cNvGrpSpPr>
            <a:grpSpLocks/>
          </p:cNvGrpSpPr>
          <p:nvPr/>
        </p:nvGrpSpPr>
        <p:grpSpPr bwMode="auto">
          <a:xfrm>
            <a:off x="2619375" y="5356225"/>
            <a:ext cx="715963" cy="314325"/>
            <a:chOff x="1650" y="3374"/>
            <a:chExt cx="451" cy="198"/>
          </a:xfrm>
        </p:grpSpPr>
        <p:sp>
          <p:nvSpPr>
            <p:cNvPr id="383044" name="Rectangle 68"/>
            <p:cNvSpPr>
              <a:spLocks noChangeArrowheads="1"/>
            </p:cNvSpPr>
            <p:nvPr/>
          </p:nvSpPr>
          <p:spPr bwMode="auto">
            <a:xfrm>
              <a:off x="1650" y="3374"/>
              <a:ext cx="451"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Wages, rent,</a:t>
              </a:r>
              <a:endParaRPr lang="en-US" sz="2400">
                <a:latin typeface="Times New Roman" pitchFamily="18" charset="0"/>
              </a:endParaRPr>
            </a:p>
          </p:txBody>
        </p:sp>
        <p:sp>
          <p:nvSpPr>
            <p:cNvPr id="383045" name="Rectangle 69"/>
            <p:cNvSpPr>
              <a:spLocks noChangeArrowheads="1"/>
            </p:cNvSpPr>
            <p:nvPr/>
          </p:nvSpPr>
          <p:spPr bwMode="auto">
            <a:xfrm>
              <a:off x="1650" y="3476"/>
              <a:ext cx="331"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and profit</a:t>
              </a:r>
              <a:endParaRPr lang="en-US" sz="2400">
                <a:latin typeface="Times New Roman" pitchFamily="18" charset="0"/>
              </a:endParaRPr>
            </a:p>
          </p:txBody>
        </p:sp>
      </p:grpSp>
      <p:sp>
        <p:nvSpPr>
          <p:cNvPr id="383046" name="Rectangle 70"/>
          <p:cNvSpPr>
            <a:spLocks noChangeArrowheads="1"/>
          </p:cNvSpPr>
          <p:nvPr/>
        </p:nvSpPr>
        <p:spPr bwMode="auto">
          <a:xfrm>
            <a:off x="2212975" y="3535363"/>
            <a:ext cx="96838"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sp>
        <p:nvSpPr>
          <p:cNvPr id="383047" name="Rectangle 71"/>
          <p:cNvSpPr>
            <a:spLocks noChangeArrowheads="1"/>
          </p:cNvSpPr>
          <p:nvPr/>
        </p:nvSpPr>
        <p:spPr bwMode="auto">
          <a:xfrm>
            <a:off x="2168525" y="3697288"/>
            <a:ext cx="96838"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sp>
        <p:nvSpPr>
          <p:cNvPr id="383048" name="Rectangle 72"/>
          <p:cNvSpPr>
            <a:spLocks noChangeArrowheads="1"/>
          </p:cNvSpPr>
          <p:nvPr/>
        </p:nvSpPr>
        <p:spPr bwMode="auto">
          <a:xfrm>
            <a:off x="2212975" y="3860800"/>
            <a:ext cx="96838"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sp>
        <p:nvSpPr>
          <p:cNvPr id="383049" name="Rectangle 73"/>
          <p:cNvSpPr>
            <a:spLocks noChangeArrowheads="1"/>
          </p:cNvSpPr>
          <p:nvPr/>
        </p:nvSpPr>
        <p:spPr bwMode="auto">
          <a:xfrm>
            <a:off x="2168525" y="4022725"/>
            <a:ext cx="96838"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grpSp>
        <p:nvGrpSpPr>
          <p:cNvPr id="15" name="Group 74"/>
          <p:cNvGrpSpPr>
            <a:grpSpLocks/>
          </p:cNvGrpSpPr>
          <p:nvPr/>
        </p:nvGrpSpPr>
        <p:grpSpPr bwMode="auto">
          <a:xfrm>
            <a:off x="1816100" y="3071813"/>
            <a:ext cx="1652588" cy="1035050"/>
            <a:chOff x="1144" y="1935"/>
            <a:chExt cx="1041" cy="652"/>
          </a:xfrm>
        </p:grpSpPr>
        <p:sp>
          <p:nvSpPr>
            <p:cNvPr id="383051" name="Rectangle 75"/>
            <p:cNvSpPr>
              <a:spLocks noChangeArrowheads="1"/>
            </p:cNvSpPr>
            <p:nvPr/>
          </p:nvSpPr>
          <p:spPr bwMode="auto">
            <a:xfrm>
              <a:off x="1144" y="1935"/>
              <a:ext cx="1041" cy="652"/>
            </a:xfrm>
            <a:prstGeom prst="rect">
              <a:avLst/>
            </a:prstGeom>
            <a:solidFill>
              <a:srgbClr val="B4D9F9"/>
            </a:solidFill>
            <a:ln w="9525">
              <a:noFill/>
              <a:miter lim="800000"/>
              <a:headEnd/>
              <a:tailEnd/>
            </a:ln>
          </p:spPr>
          <p:txBody>
            <a:bodyPr/>
            <a:lstStyle/>
            <a:p>
              <a:endParaRPr lang="tr-TR"/>
            </a:p>
          </p:txBody>
        </p:sp>
        <p:sp>
          <p:nvSpPr>
            <p:cNvPr id="383052" name="Rectangle 76"/>
            <p:cNvSpPr>
              <a:spLocks noChangeArrowheads="1"/>
            </p:cNvSpPr>
            <p:nvPr/>
          </p:nvSpPr>
          <p:spPr bwMode="auto">
            <a:xfrm>
              <a:off x="1540" y="2028"/>
              <a:ext cx="249"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FIRMS</a:t>
              </a:r>
              <a:endParaRPr lang="en-US" sz="2400">
                <a:latin typeface="Times New Roman" pitchFamily="18" charset="0"/>
              </a:endParaRPr>
            </a:p>
          </p:txBody>
        </p:sp>
        <p:sp>
          <p:nvSpPr>
            <p:cNvPr id="383053" name="Rectangle 77"/>
            <p:cNvSpPr>
              <a:spLocks noChangeArrowheads="1"/>
            </p:cNvSpPr>
            <p:nvPr/>
          </p:nvSpPr>
          <p:spPr bwMode="auto">
            <a:xfrm>
              <a:off x="1352" y="2131"/>
              <a:ext cx="620" cy="96"/>
            </a:xfrm>
            <a:prstGeom prst="rect">
              <a:avLst/>
            </a:prstGeom>
            <a:noFill/>
            <a:ln w="9525">
              <a:noFill/>
              <a:miter lim="800000"/>
              <a:headEnd/>
              <a:tailEnd/>
            </a:ln>
          </p:spPr>
          <p:txBody>
            <a:bodyPr wrap="none" lIns="0" tIns="0" rIns="0" bIns="0">
              <a:spAutoFit/>
            </a:bodyPr>
            <a:lstStyle/>
            <a:p>
              <a:pPr eaLnBrk="0" hangingPunct="0">
                <a:buFontTx/>
                <a:buChar char="•"/>
              </a:pPr>
              <a:r>
                <a:rPr lang="en-US" sz="1000">
                  <a:solidFill>
                    <a:srgbClr val="000000"/>
                  </a:solidFill>
                </a:rPr>
                <a:t>Produce and sell</a:t>
              </a:r>
              <a:endParaRPr lang="en-US" sz="2400">
                <a:latin typeface="Times New Roman" pitchFamily="18" charset="0"/>
              </a:endParaRPr>
            </a:p>
          </p:txBody>
        </p:sp>
        <p:sp>
          <p:nvSpPr>
            <p:cNvPr id="383054" name="Rectangle 78"/>
            <p:cNvSpPr>
              <a:spLocks noChangeArrowheads="1"/>
            </p:cNvSpPr>
            <p:nvPr/>
          </p:nvSpPr>
          <p:spPr bwMode="auto">
            <a:xfrm>
              <a:off x="1380" y="2233"/>
              <a:ext cx="685"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goods and services</a:t>
              </a:r>
              <a:endParaRPr lang="en-US" sz="2400">
                <a:latin typeface="Times New Roman" pitchFamily="18" charset="0"/>
              </a:endParaRPr>
            </a:p>
          </p:txBody>
        </p:sp>
        <p:sp>
          <p:nvSpPr>
            <p:cNvPr id="383055" name="Rectangle 79"/>
            <p:cNvSpPr>
              <a:spLocks noChangeArrowheads="1"/>
            </p:cNvSpPr>
            <p:nvPr/>
          </p:nvSpPr>
          <p:spPr bwMode="auto">
            <a:xfrm>
              <a:off x="1352" y="2336"/>
              <a:ext cx="740" cy="96"/>
            </a:xfrm>
            <a:prstGeom prst="rect">
              <a:avLst/>
            </a:prstGeom>
            <a:noFill/>
            <a:ln w="9525">
              <a:noFill/>
              <a:miter lim="800000"/>
              <a:headEnd/>
              <a:tailEnd/>
            </a:ln>
          </p:spPr>
          <p:txBody>
            <a:bodyPr wrap="none" lIns="0" tIns="0" rIns="0" bIns="0">
              <a:spAutoFit/>
            </a:bodyPr>
            <a:lstStyle/>
            <a:p>
              <a:pPr eaLnBrk="0" hangingPunct="0">
                <a:buFontTx/>
                <a:buChar char="•"/>
              </a:pPr>
              <a:r>
                <a:rPr lang="en-US" sz="1000">
                  <a:solidFill>
                    <a:srgbClr val="000000"/>
                  </a:solidFill>
                </a:rPr>
                <a:t>Hire and use factors</a:t>
              </a:r>
              <a:endParaRPr lang="en-US" sz="2400">
                <a:latin typeface="Times New Roman" pitchFamily="18" charset="0"/>
              </a:endParaRPr>
            </a:p>
          </p:txBody>
        </p:sp>
        <p:sp>
          <p:nvSpPr>
            <p:cNvPr id="383056" name="Rectangle 80"/>
            <p:cNvSpPr>
              <a:spLocks noChangeArrowheads="1"/>
            </p:cNvSpPr>
            <p:nvPr/>
          </p:nvSpPr>
          <p:spPr bwMode="auto">
            <a:xfrm>
              <a:off x="1380" y="2438"/>
              <a:ext cx="459"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of production</a:t>
              </a:r>
              <a:endParaRPr lang="en-US" sz="2400">
                <a:latin typeface="Times New Roman" pitchFamily="18" charset="0"/>
              </a:endParaRPr>
            </a:p>
          </p:txBody>
        </p:sp>
      </p:grpSp>
      <p:sp>
        <p:nvSpPr>
          <p:cNvPr id="383057" name="Rectangle 81"/>
          <p:cNvSpPr>
            <a:spLocks noChangeArrowheads="1"/>
          </p:cNvSpPr>
          <p:nvPr/>
        </p:nvSpPr>
        <p:spPr bwMode="auto">
          <a:xfrm>
            <a:off x="5597525" y="3535363"/>
            <a:ext cx="96838"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sp>
        <p:nvSpPr>
          <p:cNvPr id="383058" name="Rectangle 82"/>
          <p:cNvSpPr>
            <a:spLocks noChangeArrowheads="1"/>
          </p:cNvSpPr>
          <p:nvPr/>
        </p:nvSpPr>
        <p:spPr bwMode="auto">
          <a:xfrm>
            <a:off x="5553075" y="3697288"/>
            <a:ext cx="96838"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sp>
        <p:nvSpPr>
          <p:cNvPr id="383059" name="Rectangle 83"/>
          <p:cNvSpPr>
            <a:spLocks noChangeArrowheads="1"/>
          </p:cNvSpPr>
          <p:nvPr/>
        </p:nvSpPr>
        <p:spPr bwMode="auto">
          <a:xfrm>
            <a:off x="5597525" y="3860800"/>
            <a:ext cx="96838"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sp>
        <p:nvSpPr>
          <p:cNvPr id="383060" name="Rectangle 84"/>
          <p:cNvSpPr>
            <a:spLocks noChangeArrowheads="1"/>
          </p:cNvSpPr>
          <p:nvPr/>
        </p:nvSpPr>
        <p:spPr bwMode="auto">
          <a:xfrm>
            <a:off x="5553075" y="4022725"/>
            <a:ext cx="96838"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grpSp>
        <p:nvGrpSpPr>
          <p:cNvPr id="16" name="Group 85"/>
          <p:cNvGrpSpPr>
            <a:grpSpLocks/>
          </p:cNvGrpSpPr>
          <p:nvPr/>
        </p:nvGrpSpPr>
        <p:grpSpPr bwMode="auto">
          <a:xfrm>
            <a:off x="5537200" y="3071813"/>
            <a:ext cx="1651000" cy="1035050"/>
            <a:chOff x="3488" y="1935"/>
            <a:chExt cx="1040" cy="652"/>
          </a:xfrm>
        </p:grpSpPr>
        <p:sp>
          <p:nvSpPr>
            <p:cNvPr id="383062" name="Rectangle 86"/>
            <p:cNvSpPr>
              <a:spLocks noChangeArrowheads="1"/>
            </p:cNvSpPr>
            <p:nvPr/>
          </p:nvSpPr>
          <p:spPr bwMode="auto">
            <a:xfrm>
              <a:off x="3488" y="1935"/>
              <a:ext cx="1040" cy="652"/>
            </a:xfrm>
            <a:prstGeom prst="rect">
              <a:avLst/>
            </a:prstGeom>
            <a:solidFill>
              <a:srgbClr val="B4D9F9"/>
            </a:solidFill>
            <a:ln w="9525">
              <a:noFill/>
              <a:miter lim="800000"/>
              <a:headEnd/>
              <a:tailEnd/>
            </a:ln>
          </p:spPr>
          <p:txBody>
            <a:bodyPr/>
            <a:lstStyle/>
            <a:p>
              <a:endParaRPr lang="tr-TR"/>
            </a:p>
          </p:txBody>
        </p:sp>
        <p:sp>
          <p:nvSpPr>
            <p:cNvPr id="383063" name="Rectangle 87"/>
            <p:cNvSpPr>
              <a:spLocks noChangeArrowheads="1"/>
            </p:cNvSpPr>
            <p:nvPr/>
          </p:nvSpPr>
          <p:spPr bwMode="auto">
            <a:xfrm>
              <a:off x="3667" y="2127"/>
              <a:ext cx="664" cy="96"/>
            </a:xfrm>
            <a:prstGeom prst="rect">
              <a:avLst/>
            </a:prstGeom>
            <a:noFill/>
            <a:ln w="9525">
              <a:noFill/>
              <a:miter lim="800000"/>
              <a:headEnd/>
              <a:tailEnd/>
            </a:ln>
          </p:spPr>
          <p:txBody>
            <a:bodyPr wrap="none" lIns="0" tIns="0" rIns="0" bIns="0">
              <a:spAutoFit/>
            </a:bodyPr>
            <a:lstStyle/>
            <a:p>
              <a:pPr eaLnBrk="0" hangingPunct="0">
                <a:buFontTx/>
                <a:buChar char="•"/>
              </a:pPr>
              <a:r>
                <a:rPr lang="en-US" sz="1000">
                  <a:solidFill>
                    <a:srgbClr val="000000"/>
                  </a:solidFill>
                </a:rPr>
                <a:t>Buy and consume</a:t>
              </a:r>
              <a:endParaRPr lang="en-US" sz="2400">
                <a:latin typeface="Times New Roman" pitchFamily="18" charset="0"/>
              </a:endParaRPr>
            </a:p>
          </p:txBody>
        </p:sp>
        <p:sp>
          <p:nvSpPr>
            <p:cNvPr id="383064" name="Rectangle 88"/>
            <p:cNvSpPr>
              <a:spLocks noChangeArrowheads="1"/>
            </p:cNvSpPr>
            <p:nvPr/>
          </p:nvSpPr>
          <p:spPr bwMode="auto">
            <a:xfrm>
              <a:off x="3699" y="2229"/>
              <a:ext cx="685"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goods and services</a:t>
              </a:r>
              <a:endParaRPr lang="en-US" sz="2400">
                <a:latin typeface="Times New Roman" pitchFamily="18" charset="0"/>
              </a:endParaRPr>
            </a:p>
          </p:txBody>
        </p:sp>
        <p:sp>
          <p:nvSpPr>
            <p:cNvPr id="383065" name="Rectangle 89"/>
            <p:cNvSpPr>
              <a:spLocks noChangeArrowheads="1"/>
            </p:cNvSpPr>
            <p:nvPr/>
          </p:nvSpPr>
          <p:spPr bwMode="auto">
            <a:xfrm>
              <a:off x="3667" y="2332"/>
              <a:ext cx="749" cy="96"/>
            </a:xfrm>
            <a:prstGeom prst="rect">
              <a:avLst/>
            </a:prstGeom>
            <a:noFill/>
            <a:ln w="9525">
              <a:noFill/>
              <a:miter lim="800000"/>
              <a:headEnd/>
              <a:tailEnd/>
            </a:ln>
          </p:spPr>
          <p:txBody>
            <a:bodyPr wrap="none" lIns="0" tIns="0" rIns="0" bIns="0">
              <a:spAutoFit/>
            </a:bodyPr>
            <a:lstStyle/>
            <a:p>
              <a:pPr eaLnBrk="0" hangingPunct="0">
                <a:buFontTx/>
                <a:buChar char="•"/>
              </a:pPr>
              <a:r>
                <a:rPr lang="en-US" sz="1000">
                  <a:solidFill>
                    <a:srgbClr val="000000"/>
                  </a:solidFill>
                </a:rPr>
                <a:t>Own and sell factors</a:t>
              </a:r>
              <a:endParaRPr lang="en-US" sz="2400">
                <a:latin typeface="Times New Roman" pitchFamily="18" charset="0"/>
              </a:endParaRPr>
            </a:p>
          </p:txBody>
        </p:sp>
        <p:sp>
          <p:nvSpPr>
            <p:cNvPr id="383066" name="Rectangle 90"/>
            <p:cNvSpPr>
              <a:spLocks noChangeArrowheads="1"/>
            </p:cNvSpPr>
            <p:nvPr/>
          </p:nvSpPr>
          <p:spPr bwMode="auto">
            <a:xfrm>
              <a:off x="3699" y="2434"/>
              <a:ext cx="459"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of production</a:t>
              </a:r>
              <a:endParaRPr lang="en-US" sz="2400">
                <a:latin typeface="Times New Roman" pitchFamily="18" charset="0"/>
              </a:endParaRPr>
            </a:p>
          </p:txBody>
        </p:sp>
        <p:sp>
          <p:nvSpPr>
            <p:cNvPr id="383067" name="Rectangle 91"/>
            <p:cNvSpPr>
              <a:spLocks noChangeArrowheads="1"/>
            </p:cNvSpPr>
            <p:nvPr/>
          </p:nvSpPr>
          <p:spPr bwMode="auto">
            <a:xfrm>
              <a:off x="3728" y="2024"/>
              <a:ext cx="559"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HOUSEHOLDS</a:t>
              </a:r>
              <a:endParaRPr lang="en-US" sz="2400">
                <a:latin typeface="Times New Roman" pitchFamily="18" charset="0"/>
              </a:endParaRPr>
            </a:p>
          </p:txBody>
        </p:sp>
      </p:grpSp>
      <p:sp>
        <p:nvSpPr>
          <p:cNvPr id="383068" name="Rectangle 92"/>
          <p:cNvSpPr>
            <a:spLocks noChangeArrowheads="1"/>
          </p:cNvSpPr>
          <p:nvPr/>
        </p:nvSpPr>
        <p:spPr bwMode="auto">
          <a:xfrm>
            <a:off x="4084638" y="5348288"/>
            <a:ext cx="96837"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sp>
        <p:nvSpPr>
          <p:cNvPr id="383069" name="Rectangle 93"/>
          <p:cNvSpPr>
            <a:spLocks noChangeArrowheads="1"/>
          </p:cNvSpPr>
          <p:nvPr/>
        </p:nvSpPr>
        <p:spPr bwMode="auto">
          <a:xfrm>
            <a:off x="4084638" y="5511800"/>
            <a:ext cx="96837"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grpSp>
        <p:nvGrpSpPr>
          <p:cNvPr id="17" name="Group 94"/>
          <p:cNvGrpSpPr>
            <a:grpSpLocks/>
          </p:cNvGrpSpPr>
          <p:nvPr/>
        </p:nvGrpSpPr>
        <p:grpSpPr bwMode="auto">
          <a:xfrm>
            <a:off x="3656013" y="4591050"/>
            <a:ext cx="1827212" cy="1290638"/>
            <a:chOff x="2303" y="2892"/>
            <a:chExt cx="1151" cy="813"/>
          </a:xfrm>
        </p:grpSpPr>
        <p:sp>
          <p:nvSpPr>
            <p:cNvPr id="383071" name="Oval 95"/>
            <p:cNvSpPr>
              <a:spLocks noChangeArrowheads="1"/>
            </p:cNvSpPr>
            <p:nvPr/>
          </p:nvSpPr>
          <p:spPr bwMode="auto">
            <a:xfrm>
              <a:off x="2303" y="2892"/>
              <a:ext cx="1151" cy="813"/>
            </a:xfrm>
            <a:prstGeom prst="ellipse">
              <a:avLst/>
            </a:prstGeom>
            <a:solidFill>
              <a:srgbClr val="FAF1E2"/>
            </a:solidFill>
            <a:ln w="9525">
              <a:noFill/>
              <a:round/>
              <a:headEnd/>
              <a:tailEnd/>
            </a:ln>
          </p:spPr>
          <p:txBody>
            <a:bodyPr/>
            <a:lstStyle/>
            <a:p>
              <a:endParaRPr lang="tr-TR"/>
            </a:p>
          </p:txBody>
        </p:sp>
        <p:sp>
          <p:nvSpPr>
            <p:cNvPr id="383072" name="Rectangle 96"/>
            <p:cNvSpPr>
              <a:spLocks noChangeArrowheads="1"/>
            </p:cNvSpPr>
            <p:nvPr/>
          </p:nvSpPr>
          <p:spPr bwMode="auto">
            <a:xfrm>
              <a:off x="2668" y="3369"/>
              <a:ext cx="590" cy="96"/>
            </a:xfrm>
            <a:prstGeom prst="rect">
              <a:avLst/>
            </a:prstGeom>
            <a:noFill/>
            <a:ln w="9525">
              <a:noFill/>
              <a:miter lim="800000"/>
              <a:headEnd/>
              <a:tailEnd/>
            </a:ln>
          </p:spPr>
          <p:txBody>
            <a:bodyPr wrap="none" lIns="0" tIns="0" rIns="0" bIns="0">
              <a:spAutoFit/>
            </a:bodyPr>
            <a:lstStyle/>
            <a:p>
              <a:pPr eaLnBrk="0" hangingPunct="0">
                <a:buFontTx/>
                <a:buChar char="•"/>
              </a:pPr>
              <a:r>
                <a:rPr lang="en-US" sz="1000">
                  <a:solidFill>
                    <a:srgbClr val="000000"/>
                  </a:solidFill>
                </a:rPr>
                <a:t>Households sell</a:t>
              </a:r>
              <a:endParaRPr lang="en-US" sz="2400">
                <a:latin typeface="Times New Roman" pitchFamily="18" charset="0"/>
              </a:endParaRPr>
            </a:p>
          </p:txBody>
        </p:sp>
        <p:sp>
          <p:nvSpPr>
            <p:cNvPr id="383073" name="Rectangle 97"/>
            <p:cNvSpPr>
              <a:spLocks noChangeArrowheads="1"/>
            </p:cNvSpPr>
            <p:nvPr/>
          </p:nvSpPr>
          <p:spPr bwMode="auto">
            <a:xfrm>
              <a:off x="2668" y="3472"/>
              <a:ext cx="379" cy="96"/>
            </a:xfrm>
            <a:prstGeom prst="rect">
              <a:avLst/>
            </a:prstGeom>
            <a:noFill/>
            <a:ln w="9525">
              <a:noFill/>
              <a:miter lim="800000"/>
              <a:headEnd/>
              <a:tailEnd/>
            </a:ln>
          </p:spPr>
          <p:txBody>
            <a:bodyPr wrap="none" lIns="0" tIns="0" rIns="0" bIns="0">
              <a:spAutoFit/>
            </a:bodyPr>
            <a:lstStyle/>
            <a:p>
              <a:pPr eaLnBrk="0" hangingPunct="0">
                <a:buFontTx/>
                <a:buChar char="•"/>
              </a:pPr>
              <a:r>
                <a:rPr lang="en-US" sz="1000">
                  <a:solidFill>
                    <a:srgbClr val="000000"/>
                  </a:solidFill>
                </a:rPr>
                <a:t>Firms buy</a:t>
              </a:r>
              <a:endParaRPr lang="en-US" sz="2400">
                <a:latin typeface="Times New Roman" pitchFamily="18" charset="0"/>
              </a:endParaRPr>
            </a:p>
          </p:txBody>
        </p:sp>
        <p:grpSp>
          <p:nvGrpSpPr>
            <p:cNvPr id="18" name="Group 98"/>
            <p:cNvGrpSpPr>
              <a:grpSpLocks/>
            </p:cNvGrpSpPr>
            <p:nvPr/>
          </p:nvGrpSpPr>
          <p:grpSpPr bwMode="auto">
            <a:xfrm>
              <a:off x="2341" y="3035"/>
              <a:ext cx="1075" cy="301"/>
              <a:chOff x="2339" y="3004"/>
              <a:chExt cx="1075" cy="301"/>
            </a:xfrm>
          </p:grpSpPr>
          <p:sp>
            <p:nvSpPr>
              <p:cNvPr id="383075" name="Rectangle 99"/>
              <p:cNvSpPr>
                <a:spLocks noChangeArrowheads="1"/>
              </p:cNvSpPr>
              <p:nvPr/>
            </p:nvSpPr>
            <p:spPr bwMode="auto">
              <a:xfrm>
                <a:off x="2692" y="3004"/>
                <a:ext cx="386"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MARKETS</a:t>
                </a:r>
                <a:endParaRPr lang="en-US" sz="2400">
                  <a:latin typeface="Times New Roman" pitchFamily="18" charset="0"/>
                </a:endParaRPr>
              </a:p>
            </p:txBody>
          </p:sp>
          <p:sp>
            <p:nvSpPr>
              <p:cNvPr id="383076" name="Rectangle 100"/>
              <p:cNvSpPr>
                <a:spLocks noChangeArrowheads="1"/>
              </p:cNvSpPr>
              <p:nvPr/>
            </p:nvSpPr>
            <p:spPr bwMode="auto">
              <a:xfrm>
                <a:off x="2805" y="3107"/>
                <a:ext cx="169"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FOR</a:t>
                </a:r>
                <a:endParaRPr lang="en-US" sz="2400">
                  <a:latin typeface="Times New Roman" pitchFamily="18" charset="0"/>
                </a:endParaRPr>
              </a:p>
            </p:txBody>
          </p:sp>
          <p:sp>
            <p:nvSpPr>
              <p:cNvPr id="383077" name="Rectangle 101"/>
              <p:cNvSpPr>
                <a:spLocks noChangeArrowheads="1"/>
              </p:cNvSpPr>
              <p:nvPr/>
            </p:nvSpPr>
            <p:spPr bwMode="auto">
              <a:xfrm>
                <a:off x="2339" y="3209"/>
                <a:ext cx="1075"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FACTORS OF PRODUCTION</a:t>
                </a:r>
                <a:endParaRPr lang="en-US" sz="2400">
                  <a:latin typeface="Times New Roman" pitchFamily="18" charset="0"/>
                </a:endParaRPr>
              </a:p>
            </p:txBody>
          </p:sp>
        </p:grpSp>
      </p:grpSp>
      <p:sp>
        <p:nvSpPr>
          <p:cNvPr id="383078" name="Rectangle 102"/>
          <p:cNvSpPr>
            <a:spLocks noChangeArrowheads="1"/>
          </p:cNvSpPr>
          <p:nvPr/>
        </p:nvSpPr>
        <p:spPr bwMode="auto">
          <a:xfrm>
            <a:off x="4084638" y="2343150"/>
            <a:ext cx="96837"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sp>
        <p:nvSpPr>
          <p:cNvPr id="383079" name="Rectangle 103"/>
          <p:cNvSpPr>
            <a:spLocks noChangeArrowheads="1"/>
          </p:cNvSpPr>
          <p:nvPr/>
        </p:nvSpPr>
        <p:spPr bwMode="auto">
          <a:xfrm>
            <a:off x="4084638" y="2505075"/>
            <a:ext cx="96837" cy="187325"/>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 </a:t>
            </a:r>
            <a:endParaRPr lang="en-US" sz="2400">
              <a:latin typeface="Times New Roman" pitchFamily="18" charset="0"/>
            </a:endParaRPr>
          </a:p>
        </p:txBody>
      </p:sp>
      <p:grpSp>
        <p:nvGrpSpPr>
          <p:cNvPr id="19" name="Group 104"/>
          <p:cNvGrpSpPr>
            <a:grpSpLocks/>
          </p:cNvGrpSpPr>
          <p:nvPr/>
        </p:nvGrpSpPr>
        <p:grpSpPr bwMode="auto">
          <a:xfrm>
            <a:off x="3656013" y="1309688"/>
            <a:ext cx="1827212" cy="1277937"/>
            <a:chOff x="2303" y="825"/>
            <a:chExt cx="1151" cy="805"/>
          </a:xfrm>
        </p:grpSpPr>
        <p:sp>
          <p:nvSpPr>
            <p:cNvPr id="383081" name="Oval 105"/>
            <p:cNvSpPr>
              <a:spLocks noChangeArrowheads="1"/>
            </p:cNvSpPr>
            <p:nvPr/>
          </p:nvSpPr>
          <p:spPr bwMode="auto">
            <a:xfrm>
              <a:off x="2303" y="825"/>
              <a:ext cx="1151" cy="805"/>
            </a:xfrm>
            <a:prstGeom prst="ellipse">
              <a:avLst/>
            </a:prstGeom>
            <a:solidFill>
              <a:srgbClr val="FAF1E2"/>
            </a:solidFill>
            <a:ln w="9525">
              <a:noFill/>
              <a:round/>
              <a:headEnd/>
              <a:tailEnd/>
            </a:ln>
          </p:spPr>
          <p:txBody>
            <a:bodyPr/>
            <a:lstStyle/>
            <a:p>
              <a:endParaRPr lang="tr-TR"/>
            </a:p>
          </p:txBody>
        </p:sp>
        <p:sp>
          <p:nvSpPr>
            <p:cNvPr id="383082" name="Rectangle 106"/>
            <p:cNvSpPr>
              <a:spLocks noChangeArrowheads="1"/>
            </p:cNvSpPr>
            <p:nvPr/>
          </p:nvSpPr>
          <p:spPr bwMode="auto">
            <a:xfrm>
              <a:off x="2640" y="1268"/>
              <a:ext cx="371" cy="96"/>
            </a:xfrm>
            <a:prstGeom prst="rect">
              <a:avLst/>
            </a:prstGeom>
            <a:noFill/>
            <a:ln w="9525">
              <a:noFill/>
              <a:miter lim="800000"/>
              <a:headEnd/>
              <a:tailEnd/>
            </a:ln>
          </p:spPr>
          <p:txBody>
            <a:bodyPr wrap="none" lIns="0" tIns="0" rIns="0" bIns="0">
              <a:spAutoFit/>
            </a:bodyPr>
            <a:lstStyle/>
            <a:p>
              <a:pPr eaLnBrk="0" hangingPunct="0">
                <a:buFontTx/>
                <a:buChar char="•"/>
              </a:pPr>
              <a:r>
                <a:rPr lang="en-US" sz="1000">
                  <a:solidFill>
                    <a:srgbClr val="000000"/>
                  </a:solidFill>
                </a:rPr>
                <a:t>Firms sell</a:t>
              </a:r>
              <a:endParaRPr lang="en-US" sz="2400">
                <a:latin typeface="Times New Roman" pitchFamily="18" charset="0"/>
              </a:endParaRPr>
            </a:p>
          </p:txBody>
        </p:sp>
        <p:sp>
          <p:nvSpPr>
            <p:cNvPr id="383083" name="Rectangle 107"/>
            <p:cNvSpPr>
              <a:spLocks noChangeArrowheads="1"/>
            </p:cNvSpPr>
            <p:nvPr/>
          </p:nvSpPr>
          <p:spPr bwMode="auto">
            <a:xfrm>
              <a:off x="2640" y="1370"/>
              <a:ext cx="598" cy="96"/>
            </a:xfrm>
            <a:prstGeom prst="rect">
              <a:avLst/>
            </a:prstGeom>
            <a:noFill/>
            <a:ln w="9525">
              <a:noFill/>
              <a:miter lim="800000"/>
              <a:headEnd/>
              <a:tailEnd/>
            </a:ln>
          </p:spPr>
          <p:txBody>
            <a:bodyPr wrap="none" lIns="0" tIns="0" rIns="0" bIns="0">
              <a:spAutoFit/>
            </a:bodyPr>
            <a:lstStyle/>
            <a:p>
              <a:pPr eaLnBrk="0" hangingPunct="0">
                <a:buFontTx/>
                <a:buChar char="•"/>
              </a:pPr>
              <a:r>
                <a:rPr lang="en-US" sz="1000">
                  <a:solidFill>
                    <a:srgbClr val="000000"/>
                  </a:solidFill>
                </a:rPr>
                <a:t>Households buy</a:t>
              </a:r>
              <a:endParaRPr lang="en-US" sz="2400">
                <a:latin typeface="Times New Roman" pitchFamily="18" charset="0"/>
              </a:endParaRPr>
            </a:p>
          </p:txBody>
        </p:sp>
        <p:sp>
          <p:nvSpPr>
            <p:cNvPr id="383084" name="Rectangle 108"/>
            <p:cNvSpPr>
              <a:spLocks noChangeArrowheads="1"/>
            </p:cNvSpPr>
            <p:nvPr/>
          </p:nvSpPr>
          <p:spPr bwMode="auto">
            <a:xfrm>
              <a:off x="2683" y="960"/>
              <a:ext cx="386"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MARKETS</a:t>
              </a:r>
              <a:endParaRPr lang="en-US" sz="2400">
                <a:latin typeface="Times New Roman" pitchFamily="18" charset="0"/>
              </a:endParaRPr>
            </a:p>
          </p:txBody>
        </p:sp>
        <p:sp>
          <p:nvSpPr>
            <p:cNvPr id="383085" name="Rectangle 109"/>
            <p:cNvSpPr>
              <a:spLocks noChangeArrowheads="1"/>
            </p:cNvSpPr>
            <p:nvPr/>
          </p:nvSpPr>
          <p:spPr bwMode="auto">
            <a:xfrm>
              <a:off x="2793" y="1063"/>
              <a:ext cx="169"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FOR</a:t>
              </a:r>
              <a:endParaRPr lang="en-US" sz="2400">
                <a:latin typeface="Times New Roman" pitchFamily="18" charset="0"/>
              </a:endParaRPr>
            </a:p>
          </p:txBody>
        </p:sp>
        <p:sp>
          <p:nvSpPr>
            <p:cNvPr id="383086" name="Rectangle 110"/>
            <p:cNvSpPr>
              <a:spLocks noChangeArrowheads="1"/>
            </p:cNvSpPr>
            <p:nvPr/>
          </p:nvSpPr>
          <p:spPr bwMode="auto">
            <a:xfrm>
              <a:off x="2411" y="1165"/>
              <a:ext cx="913"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GOODS AND SERVICES</a:t>
              </a:r>
              <a:endParaRPr lang="en-US" sz="2400">
                <a:latin typeface="Times New Roman" pitchFamily="18" charset="0"/>
              </a:endParaRPr>
            </a:p>
          </p:txBody>
        </p:sp>
      </p:grpSp>
      <p:sp>
        <p:nvSpPr>
          <p:cNvPr id="110" name="Rectangle 109"/>
          <p:cNvSpPr/>
          <p:nvPr/>
        </p:nvSpPr>
        <p:spPr>
          <a:xfrm>
            <a:off x="7239000" y="990600"/>
            <a:ext cx="914400" cy="563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1" name="Rectangle 110"/>
          <p:cNvSpPr/>
          <p:nvPr/>
        </p:nvSpPr>
        <p:spPr>
          <a:xfrm>
            <a:off x="1524000" y="6324600"/>
            <a:ext cx="5943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42888" y="214313"/>
            <a:ext cx="8686800" cy="771525"/>
          </a:xfrm>
        </p:spPr>
        <p:txBody>
          <a:bodyPr/>
          <a:lstStyle/>
          <a:p>
            <a:r>
              <a:rPr lang="en-US" sz="3200"/>
              <a:t>What This Diagram Omits</a:t>
            </a:r>
          </a:p>
        </p:txBody>
      </p:sp>
      <p:sp>
        <p:nvSpPr>
          <p:cNvPr id="77827" name="Rectangle 3"/>
          <p:cNvSpPr>
            <a:spLocks noGrp="1" noChangeArrowheads="1"/>
          </p:cNvSpPr>
          <p:nvPr>
            <p:ph idx="1"/>
          </p:nvPr>
        </p:nvSpPr>
        <p:spPr>
          <a:xfrm>
            <a:off x="500063" y="992188"/>
            <a:ext cx="7881937" cy="5218112"/>
          </a:xfrm>
        </p:spPr>
        <p:txBody>
          <a:bodyPr/>
          <a:lstStyle/>
          <a:p>
            <a:pPr>
              <a:spcBef>
                <a:spcPct val="5000"/>
              </a:spcBef>
            </a:pPr>
            <a:r>
              <a:rPr lang="en-US"/>
              <a:t>The government</a:t>
            </a:r>
          </a:p>
          <a:p>
            <a:pPr lvl="1">
              <a:spcBef>
                <a:spcPct val="5000"/>
              </a:spcBef>
            </a:pPr>
            <a:r>
              <a:rPr lang="en-US"/>
              <a:t>collects taxes</a:t>
            </a:r>
          </a:p>
          <a:p>
            <a:pPr lvl="1">
              <a:spcBef>
                <a:spcPct val="5000"/>
              </a:spcBef>
            </a:pPr>
            <a:r>
              <a:rPr lang="en-US"/>
              <a:t>purchases g&amp;s</a:t>
            </a:r>
          </a:p>
          <a:p>
            <a:pPr>
              <a:spcBef>
                <a:spcPct val="55000"/>
              </a:spcBef>
            </a:pPr>
            <a:r>
              <a:rPr lang="en-US"/>
              <a:t>The financial system</a:t>
            </a:r>
          </a:p>
          <a:p>
            <a:pPr lvl="1">
              <a:spcBef>
                <a:spcPct val="5000"/>
              </a:spcBef>
            </a:pPr>
            <a:r>
              <a:rPr lang="en-US"/>
              <a:t>matches savers’ supply of funds with borrowers’ demand for loans</a:t>
            </a:r>
          </a:p>
          <a:p>
            <a:pPr>
              <a:spcBef>
                <a:spcPct val="55000"/>
              </a:spcBef>
            </a:pPr>
            <a:r>
              <a:rPr lang="en-US"/>
              <a:t>The foreign sector</a:t>
            </a:r>
          </a:p>
          <a:p>
            <a:pPr lvl="1">
              <a:spcBef>
                <a:spcPct val="5000"/>
              </a:spcBef>
            </a:pPr>
            <a:r>
              <a:rPr lang="en-US"/>
              <a:t>trades g&amp;s, financial assets, and currencies with the country’s residents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left)">
                                      <p:cBhvr>
                                        <p:cTn id="7" dur="500"/>
                                        <p:tgtEl>
                                          <p:spTgt spid="778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7827">
                                            <p:txEl>
                                              <p:pRg st="1" end="1"/>
                                            </p:txEl>
                                          </p:spTgt>
                                        </p:tgtEl>
                                        <p:attrNameLst>
                                          <p:attrName>style.visibility</p:attrName>
                                        </p:attrNameLst>
                                      </p:cBhvr>
                                      <p:to>
                                        <p:strVal val="visible"/>
                                      </p:to>
                                    </p:set>
                                    <p:animEffect transition="in" filter="wipe(left)">
                                      <p:cBhvr>
                                        <p:cTn id="10" dur="500"/>
                                        <p:tgtEl>
                                          <p:spTgt spid="7782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Effect transition="in" filter="wipe(left)">
                                      <p:cBhvr>
                                        <p:cTn id="13" dur="500"/>
                                        <p:tgtEl>
                                          <p:spTgt spid="778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7827">
                                            <p:txEl>
                                              <p:pRg st="3" end="3"/>
                                            </p:txEl>
                                          </p:spTgt>
                                        </p:tgtEl>
                                        <p:attrNameLst>
                                          <p:attrName>style.visibility</p:attrName>
                                        </p:attrNameLst>
                                      </p:cBhvr>
                                      <p:to>
                                        <p:strVal val="visible"/>
                                      </p:to>
                                    </p:set>
                                    <p:animEffect transition="in" filter="wipe(left)">
                                      <p:cBhvr>
                                        <p:cTn id="18" dur="500"/>
                                        <p:tgtEl>
                                          <p:spTgt spid="7782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animEffect transition="in" filter="wipe(left)">
                                      <p:cBhvr>
                                        <p:cTn id="21" dur="500"/>
                                        <p:tgtEl>
                                          <p:spTgt spid="7782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7827">
                                            <p:txEl>
                                              <p:pRg st="5" end="5"/>
                                            </p:txEl>
                                          </p:spTgt>
                                        </p:tgtEl>
                                        <p:attrNameLst>
                                          <p:attrName>style.visibility</p:attrName>
                                        </p:attrNameLst>
                                      </p:cBhvr>
                                      <p:to>
                                        <p:strVal val="visible"/>
                                      </p:to>
                                    </p:set>
                                    <p:animEffect transition="in" filter="wipe(left)">
                                      <p:cBhvr>
                                        <p:cTn id="26" dur="500"/>
                                        <p:tgtEl>
                                          <p:spTgt spid="7782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7827">
                                            <p:txEl>
                                              <p:pRg st="6" end="6"/>
                                            </p:txEl>
                                          </p:spTgt>
                                        </p:tgtEl>
                                        <p:attrNameLst>
                                          <p:attrName>style.visibility</p:attrName>
                                        </p:attrNameLst>
                                      </p:cBhvr>
                                      <p:to>
                                        <p:strVal val="visible"/>
                                      </p:to>
                                    </p:set>
                                    <p:animEffect transition="in" filter="wipe(left)">
                                      <p:cBhvr>
                                        <p:cTn id="29" dur="500"/>
                                        <p:tgtEl>
                                          <p:spTgt spid="778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Grp="1" noChangeArrowheads="1"/>
          </p:cNvSpPr>
          <p:nvPr>
            <p:ph type="title"/>
          </p:nvPr>
        </p:nvSpPr>
        <p:spPr/>
        <p:txBody>
          <a:bodyPr>
            <a:normAutofit fontScale="90000"/>
          </a:bodyPr>
          <a:lstStyle/>
          <a:p>
            <a:pPr algn="ctr"/>
            <a:r>
              <a:rPr lang="en-US" dirty="0"/>
              <a:t>The Measurement of </a:t>
            </a:r>
            <a:br>
              <a:rPr lang="en-US" dirty="0"/>
            </a:br>
            <a:r>
              <a:rPr lang="en-US" dirty="0"/>
              <a:t>Gross Domestic Product </a:t>
            </a:r>
          </a:p>
        </p:txBody>
      </p:sp>
      <p:sp>
        <p:nvSpPr>
          <p:cNvPr id="380933" name="Rectangle 5"/>
          <p:cNvSpPr>
            <a:spLocks noGrp="1" noChangeArrowheads="1"/>
          </p:cNvSpPr>
          <p:nvPr>
            <p:ph type="body" idx="1"/>
          </p:nvPr>
        </p:nvSpPr>
        <p:spPr/>
        <p:txBody>
          <a:bodyPr/>
          <a:lstStyle/>
          <a:p>
            <a:r>
              <a:rPr lang="en-US" dirty="0"/>
              <a:t>Gross domestic product (GDP) is a measure of the income and expenditures of an economy.  </a:t>
            </a:r>
          </a:p>
          <a:p>
            <a:r>
              <a:rPr lang="en-US" b="1" dirty="0"/>
              <a:t>GDP is the total market value of all final goods and services produced within a country in a given period of time.</a:t>
            </a:r>
          </a:p>
          <a:p>
            <a:r>
              <a:rPr lang="en-US" dirty="0"/>
              <a:t>The equality of income and expenditure can be illustrated with the circular-flow diagram.</a:t>
            </a:r>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Grp="1" noChangeArrowheads="1"/>
          </p:cNvSpPr>
          <p:nvPr>
            <p:ph type="title"/>
          </p:nvPr>
        </p:nvSpPr>
        <p:spPr/>
        <p:txBody>
          <a:bodyPr>
            <a:normAutofit fontScale="90000"/>
          </a:bodyPr>
          <a:lstStyle/>
          <a:p>
            <a:pPr algn="ctr"/>
            <a:r>
              <a:rPr lang="en-US" dirty="0"/>
              <a:t>The Measurement of </a:t>
            </a:r>
            <a:br>
              <a:rPr lang="en-US" dirty="0"/>
            </a:br>
            <a:r>
              <a:rPr lang="en-US" dirty="0"/>
              <a:t>Gross Domestic Product </a:t>
            </a:r>
          </a:p>
        </p:txBody>
      </p:sp>
      <p:sp>
        <p:nvSpPr>
          <p:cNvPr id="380933" name="Rectangle 5"/>
          <p:cNvSpPr>
            <a:spLocks noGrp="1" noChangeArrowheads="1"/>
          </p:cNvSpPr>
          <p:nvPr>
            <p:ph type="body" idx="1"/>
          </p:nvPr>
        </p:nvSpPr>
        <p:spPr/>
        <p:txBody>
          <a:bodyPr/>
          <a:lstStyle/>
          <a:p>
            <a:r>
              <a:rPr lang="en-US" dirty="0"/>
              <a:t>GDP is… </a:t>
            </a:r>
          </a:p>
          <a:p>
            <a:pPr>
              <a:buNone/>
            </a:pPr>
            <a:r>
              <a:rPr lang="en-US" dirty="0"/>
              <a:t>		… </a:t>
            </a:r>
            <a:r>
              <a:rPr lang="en-US" u="sng" dirty="0">
                <a:effectLst>
                  <a:outerShdw blurRad="38100" dist="38100" dir="2700000" algn="tl">
                    <a:srgbClr val="000000">
                      <a:alpha val="43137"/>
                    </a:srgbClr>
                  </a:outerShdw>
                </a:effectLst>
              </a:rPr>
              <a:t>the total market value </a:t>
            </a:r>
            <a:r>
              <a:rPr lang="en-US" dirty="0"/>
              <a:t>of all final goods and 	services produced within a country in a given 	period of 	time.</a:t>
            </a:r>
          </a:p>
          <a:p>
            <a:pPr>
              <a:buNone/>
            </a:pPr>
            <a:endParaRPr lang="en-US" b="1" dirty="0"/>
          </a:p>
          <a:p>
            <a:pPr>
              <a:buNone/>
            </a:pPr>
            <a:r>
              <a:rPr lang="en-US" dirty="0"/>
              <a:t>Goods are valued at their market prices, so:</a:t>
            </a:r>
          </a:p>
          <a:p>
            <a:r>
              <a:rPr lang="en-US" dirty="0"/>
              <a:t>GDP measures all goods using the same units (e.g. US dollars), rather than adding apples to oranges.</a:t>
            </a:r>
          </a:p>
          <a:p>
            <a:r>
              <a:rPr lang="en-US" dirty="0"/>
              <a:t>Things that don’t have a market value are excluded, e.g. housework you do for your self.</a:t>
            </a:r>
          </a:p>
          <a:p>
            <a:endParaRPr lang="en-US" dirty="0"/>
          </a:p>
        </p:txBody>
      </p:sp>
      <p:cxnSp>
        <p:nvCxnSpPr>
          <p:cNvPr id="5" name="Straight Connector 4"/>
          <p:cNvCxnSpPr/>
          <p:nvPr/>
        </p:nvCxnSpPr>
        <p:spPr>
          <a:xfrm>
            <a:off x="1447800" y="3352800"/>
            <a:ext cx="6400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1129</TotalTime>
  <Words>4160</Words>
  <Application>Microsoft Office PowerPoint</Application>
  <PresentationFormat>On-screen Show (4:3)</PresentationFormat>
  <Paragraphs>610</Paragraphs>
  <Slides>46</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Arial</vt:lpstr>
      <vt:lpstr>Calibri</vt:lpstr>
      <vt:lpstr>Franklin Gothic Book</vt:lpstr>
      <vt:lpstr>Perpetua</vt:lpstr>
      <vt:lpstr>Tahoma</vt:lpstr>
      <vt:lpstr>Times New Roman</vt:lpstr>
      <vt:lpstr>Wingdings</vt:lpstr>
      <vt:lpstr>Wingdings 2</vt:lpstr>
      <vt:lpstr>Equity</vt:lpstr>
      <vt:lpstr>Chart</vt:lpstr>
      <vt:lpstr>Econ 100 Principles of Economics</vt:lpstr>
      <vt:lpstr>Today?</vt:lpstr>
      <vt:lpstr>Measuring output</vt:lpstr>
      <vt:lpstr>The Economy’s Income And Expenditure</vt:lpstr>
      <vt:lpstr>The Economy’s Income And Expenditure</vt:lpstr>
      <vt:lpstr>The Circular-Flow Diagram</vt:lpstr>
      <vt:lpstr>What This Diagram Omits</vt:lpstr>
      <vt:lpstr>The Measurement of  Gross Domestic Product </vt:lpstr>
      <vt:lpstr>The Measurement of  Gross Domestic Product </vt:lpstr>
      <vt:lpstr>The Measurement of  Gross Domestic Product </vt:lpstr>
      <vt:lpstr>The Measurement of  Gross Domestic Product </vt:lpstr>
      <vt:lpstr>The Measurement of  Gross Domestic Product </vt:lpstr>
      <vt:lpstr>The Measurement of  Gross Domestic Product </vt:lpstr>
      <vt:lpstr>The Components of GDP </vt:lpstr>
      <vt:lpstr>The Components of GDP</vt:lpstr>
      <vt:lpstr>The Components of GDP</vt:lpstr>
      <vt:lpstr>The Components of GDP</vt:lpstr>
      <vt:lpstr>The Components of GDP</vt:lpstr>
      <vt:lpstr>The Components of GDP</vt:lpstr>
      <vt:lpstr>U.S. vs TURKEY GDP and Its Components, 2010</vt:lpstr>
      <vt:lpstr>In each of the following cases, determine how much GDP and each of its components is affected (if at all). </vt:lpstr>
      <vt:lpstr>Answers</vt:lpstr>
      <vt:lpstr>Answers</vt:lpstr>
      <vt:lpstr>     Real versus Nominal GDP</vt:lpstr>
      <vt:lpstr>EXAMPLE:</vt:lpstr>
      <vt:lpstr>EXAMPLE:</vt:lpstr>
      <vt:lpstr>EXAMPLE:</vt:lpstr>
      <vt:lpstr>EXAMPLE:</vt:lpstr>
      <vt:lpstr>Nominal and Real GDP in the U.S.,1965-2005</vt:lpstr>
      <vt:lpstr>The GDP Deflator</vt:lpstr>
      <vt:lpstr>EXAMPLE:</vt:lpstr>
      <vt:lpstr> Computing GDP</vt:lpstr>
      <vt:lpstr> Answers</vt:lpstr>
      <vt:lpstr>A C T I V E  L E A R N I N G  2:    Answers</vt:lpstr>
      <vt:lpstr>Why Do We Care About GDP?</vt:lpstr>
      <vt:lpstr>Turkey, GDP per capita  (USD, 1969-2011)</vt:lpstr>
      <vt:lpstr>PowerPoint Presentation</vt:lpstr>
      <vt:lpstr>GDP in year 2012 1 416 817 Million TL in nominal value.</vt:lpstr>
      <vt:lpstr>More numbers…</vt:lpstr>
      <vt:lpstr>PowerPoint Presentation</vt:lpstr>
      <vt:lpstr>GDP per capita 2011 (in purchasing power standards)</vt:lpstr>
      <vt:lpstr>GDP and Life Expectancy in 12 Countries</vt:lpstr>
      <vt:lpstr>GDP and Adult Literacy in 12 Countries</vt:lpstr>
      <vt:lpstr>GDP and Internet Usage in 12 Countries</vt:lpstr>
      <vt:lpstr>GDP and Economic Well-Being</vt:lpstr>
      <vt:lpstr>Gross Domestic Product…</vt:lpstr>
    </vt:vector>
  </TitlesOfParts>
  <Company>WW Norton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Principles of Macroeconomics 3e</dc:title>
  <dc:creator>SOBrien</dc:creator>
  <cp:lastModifiedBy>Selin Öztürk</cp:lastModifiedBy>
  <cp:revision>101</cp:revision>
  <dcterms:created xsi:type="dcterms:W3CDTF">2002-11-19T15:35:54Z</dcterms:created>
  <dcterms:modified xsi:type="dcterms:W3CDTF">2023-05-05T08:43:42Z</dcterms:modified>
</cp:coreProperties>
</file>