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51" r:id="rId1"/>
    <p:sldMasterId id="2147483652" r:id="rId2"/>
    <p:sldMasterId id="2147483653" r:id="rId3"/>
    <p:sldMasterId id="2147483721" r:id="rId4"/>
    <p:sldMasterId id="2147483733" r:id="rId5"/>
    <p:sldMasterId id="2147483745" r:id="rId6"/>
  </p:sldMasterIdLst>
  <p:notesMasterIdLst>
    <p:notesMasterId r:id="rId57"/>
  </p:notesMasterIdLst>
  <p:sldIdLst>
    <p:sldId id="354" r:id="rId7"/>
    <p:sldId id="378" r:id="rId8"/>
    <p:sldId id="357" r:id="rId9"/>
    <p:sldId id="265" r:id="rId10"/>
    <p:sldId id="379" r:id="rId11"/>
    <p:sldId id="380" r:id="rId12"/>
    <p:sldId id="381" r:id="rId13"/>
    <p:sldId id="382" r:id="rId14"/>
    <p:sldId id="383" r:id="rId15"/>
    <p:sldId id="384" r:id="rId16"/>
    <p:sldId id="385" r:id="rId17"/>
    <p:sldId id="386" r:id="rId18"/>
    <p:sldId id="266" r:id="rId19"/>
    <p:sldId id="267" r:id="rId20"/>
    <p:sldId id="268" r:id="rId21"/>
    <p:sldId id="269" r:id="rId22"/>
    <p:sldId id="270" r:id="rId23"/>
    <p:sldId id="271" r:id="rId24"/>
    <p:sldId id="272" r:id="rId25"/>
    <p:sldId id="273"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8" r:id="rId45"/>
    <p:sldId id="299" r:id="rId46"/>
    <p:sldId id="300" r:id="rId47"/>
    <p:sldId id="301" r:id="rId48"/>
    <p:sldId id="304" r:id="rId49"/>
    <p:sldId id="370" r:id="rId50"/>
    <p:sldId id="371" r:id="rId51"/>
    <p:sldId id="372" r:id="rId52"/>
    <p:sldId id="373" r:id="rId53"/>
    <p:sldId id="374" r:id="rId54"/>
    <p:sldId id="375" r:id="rId55"/>
    <p:sldId id="376" r:id="rId56"/>
  </p:sldIdLst>
  <p:sldSz cx="9144000" cy="6858000" type="screen4x3"/>
  <p:notesSz cx="6858000" cy="9144000"/>
  <p:defaultTextStyle>
    <a:defPPr>
      <a:defRPr lang="tr-TR"/>
    </a:defPPr>
    <a:lvl1pPr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1pPr>
    <a:lvl2pPr marL="2286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2pPr>
    <a:lvl3pPr marL="4572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3pPr>
    <a:lvl4pPr marL="6858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4pPr>
    <a:lvl5pPr marL="9144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5pPr>
    <a:lvl6pPr marL="2286000" algn="l" defTabSz="914400" rtl="0" eaLnBrk="1" latinLnBrk="0" hangingPunct="1">
      <a:defRPr sz="1200" kern="1200">
        <a:solidFill>
          <a:srgbClr val="000000"/>
        </a:solidFill>
        <a:latin typeface="Helvetica" charset="0"/>
        <a:ea typeface="Helvetica" charset="0"/>
        <a:cs typeface="Helvetica" charset="0"/>
        <a:sym typeface="Helvetica" charset="0"/>
      </a:defRPr>
    </a:lvl6pPr>
    <a:lvl7pPr marL="2743200" algn="l" defTabSz="914400" rtl="0" eaLnBrk="1" latinLnBrk="0" hangingPunct="1">
      <a:defRPr sz="1200" kern="1200">
        <a:solidFill>
          <a:srgbClr val="000000"/>
        </a:solidFill>
        <a:latin typeface="Helvetica" charset="0"/>
        <a:ea typeface="Helvetica" charset="0"/>
        <a:cs typeface="Helvetica" charset="0"/>
        <a:sym typeface="Helvetica" charset="0"/>
      </a:defRPr>
    </a:lvl7pPr>
    <a:lvl8pPr marL="3200400" algn="l" defTabSz="914400" rtl="0" eaLnBrk="1" latinLnBrk="0" hangingPunct="1">
      <a:defRPr sz="1200" kern="1200">
        <a:solidFill>
          <a:srgbClr val="000000"/>
        </a:solidFill>
        <a:latin typeface="Helvetica" charset="0"/>
        <a:ea typeface="Helvetica" charset="0"/>
        <a:cs typeface="Helvetica" charset="0"/>
        <a:sym typeface="Helvetica" charset="0"/>
      </a:defRPr>
    </a:lvl8pPr>
    <a:lvl9pPr marL="3657600" algn="l" defTabSz="914400" rtl="0" eaLnBrk="1" latinLnBrk="0" hangingPunct="1">
      <a:defRPr sz="1200" kern="1200">
        <a:solidFill>
          <a:srgbClr val="000000"/>
        </a:solidFill>
        <a:latin typeface="Helvetica" charset="0"/>
        <a:ea typeface="Helvetica" charset="0"/>
        <a:cs typeface="Helvetica" charset="0"/>
        <a:sym typeface="Helvetica"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p:cViewPr varScale="1">
        <p:scale>
          <a:sx n="55" d="100"/>
          <a:sy n="55" d="100"/>
        </p:scale>
        <p:origin x="110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p:cNvSpPr>
            <a:spLocks noGrp="1" noRot="1" noChangeAspect="1"/>
          </p:cNvSpPr>
          <p:nvPr>
            <p:ph type="sldImg" idx="2"/>
          </p:nvPr>
        </p:nvSpPr>
        <p:spPr bwMode="auto">
          <a:xfrm>
            <a:off x="1143000" y="685800"/>
            <a:ext cx="4572000" cy="3429000"/>
          </a:xfrm>
          <a:prstGeom prst="rect">
            <a:avLst/>
          </a:prstGeom>
          <a:noFill/>
          <a:ln w="12700" cap="rnd" cmpd="sng">
            <a:noFill/>
            <a:prstDash val="solid"/>
            <a:round/>
            <a:headEnd type="none" w="med" len="med"/>
            <a:tailEnd type="none" w="med" len="med"/>
          </a:ln>
          <a:effectLst/>
        </p:spPr>
      </p:sp>
      <p:sp>
        <p:nvSpPr>
          <p:cNvPr id="7170" name="Rectangle 2"/>
          <p:cNvSpPr>
            <a:spLocks noGrp="1"/>
          </p:cNvSpPr>
          <p:nvPr>
            <p:ph type="body" sz="quarter" idx="3"/>
          </p:nvPr>
        </p:nvSpPr>
        <p:spPr bwMode="auto">
          <a:xfrm>
            <a:off x="914400" y="4343400"/>
            <a:ext cx="5029200" cy="4114800"/>
          </a:xfrm>
          <a:prstGeom prst="rect">
            <a:avLst/>
          </a:prstGeom>
          <a:noFill/>
          <a:ln w="12700" cap="rnd"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tr-TR" smtClean="0">
                <a:sym typeface="Noteworthy Bold" charset="0"/>
              </a:rPr>
              <a:t>Click to edit Master text styles</a:t>
            </a:r>
          </a:p>
          <a:p>
            <a:pPr lvl="1"/>
            <a:r>
              <a:rPr lang="tr-TR" smtClean="0">
                <a:sym typeface="Noteworthy Bold" charset="0"/>
              </a:rPr>
              <a:t>Second level</a:t>
            </a:r>
          </a:p>
          <a:p>
            <a:pPr lvl="2"/>
            <a:r>
              <a:rPr lang="tr-TR" smtClean="0">
                <a:sym typeface="Noteworthy Bold" charset="0"/>
              </a:rPr>
              <a:t>Third level</a:t>
            </a:r>
          </a:p>
          <a:p>
            <a:pPr lvl="3"/>
            <a:r>
              <a:rPr lang="tr-TR" smtClean="0">
                <a:sym typeface="Noteworthy Bold" charset="0"/>
              </a:rPr>
              <a:t>Fourth level</a:t>
            </a:r>
          </a:p>
          <a:p>
            <a:pPr lvl="4"/>
            <a:r>
              <a:rPr lang="tr-TR" smtClean="0">
                <a:sym typeface="Noteworthy Bold" charset="0"/>
              </a:rPr>
              <a:t>Fifth level</a:t>
            </a:r>
          </a:p>
        </p:txBody>
      </p:sp>
    </p:spTree>
    <p:extLst>
      <p:ext uri="{BB962C8B-B14F-4D97-AF65-F5344CB8AC3E}">
        <p14:creationId xmlns:p14="http://schemas.microsoft.com/office/powerpoint/2010/main" val="3089223495"/>
      </p:ext>
    </p:extLst>
  </p:cSld>
  <p:clrMap bg1="lt1" tx1="dk1" bg2="lt2" tx2="dk2" accent1="accent1" accent2="accent2" accent3="accent3" accent4="accent4" accent5="accent5" accent6="accent6" hlink="hlink" folHlink="folHlink"/>
  <p:notesStyle>
    <a:lvl1pPr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1pPr>
    <a:lvl2pPr marL="2286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2pPr>
    <a:lvl3pPr marL="4572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3pPr>
    <a:lvl4pPr marL="6858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4pPr>
    <a:lvl5pPr marL="9144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p:sp>
      <p:sp>
        <p:nvSpPr>
          <p:cNvPr id="29698" name="Rectangle 2"/>
          <p:cNvSpPr>
            <a:spLocks noGrp="1" noChangeArrowheads="1"/>
          </p:cNvSpPr>
          <p:nvPr>
            <p:ph type="body" idx="1"/>
          </p:nvPr>
        </p:nvSpPr>
        <p:spPr/>
        <p:txBody>
          <a:bodyPr/>
          <a:lstStyle/>
          <a:p>
            <a:r>
              <a:rPr lang="tr-TR"/>
              <a:t>This slide replicates Figure 24-1 from the text. </a:t>
            </a:r>
          </a:p>
          <a:p>
            <a:endParaRPr lang="tr-TR"/>
          </a:p>
          <a:p>
            <a:r>
              <a:rPr lang="tr-TR"/>
              <a:t>Source:  Bureau of Labor Statistics, http://www.bls.gov/cpi/</a:t>
            </a:r>
          </a:p>
          <a:p>
            <a:endParaRPr lang="tr-TR"/>
          </a:p>
          <a:p>
            <a:r>
              <a:rPr lang="tr-TR"/>
              <a:t>This graph shows just a few highly aggregated categories.  A more detailed breakdown is available at the BLS website:  look for “Relative Importance of Components in the Consumer Price Index” there.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Rot="1" noChangeAspect="1" noChangeArrowheads="1"/>
          </p:cNvSpPr>
          <p:nvPr>
            <p:ph type="sldImg"/>
          </p:nvPr>
        </p:nvSpPr>
        <p:spPr/>
      </p:sp>
      <p:sp>
        <p:nvSpPr>
          <p:cNvPr id="44034" name="Rectangle 2"/>
          <p:cNvSpPr>
            <a:spLocks noGrp="1" noChangeArrowheads="1"/>
          </p:cNvSpPr>
          <p:nvPr>
            <p:ph type="body" idx="1"/>
          </p:nvPr>
        </p:nvSpPr>
        <p:spPr/>
        <p:txBody>
          <a:bodyPr/>
          <a:lstStyle/>
          <a:p>
            <a:r>
              <a:rPr lang="tr-TR"/>
              <a:t>Suggestion:  Show students the data in the first three columns of the table.  Before showing them the cost of basket calculations, tell them to take 3 minutes to compute the cost of the basket in each of the three years, and use those results to compute the value of the CPI in each of the three years.  Then, show the rest of the slide.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4613" y="8685213"/>
            <a:ext cx="2971800" cy="457200"/>
          </a:xfrm>
          <a:prstGeom prst="rect">
            <a:avLst/>
          </a:prstGeom>
          <a:ln/>
        </p:spPr>
        <p:txBody>
          <a:bodyPr/>
          <a:lstStyle/>
          <a:p>
            <a:fld id="{73A1DC35-C581-480A-ACCF-EB2A44FF82CC}" type="slidenum">
              <a:rPr lang="en-US">
                <a:solidFill>
                  <a:prstClr val="black"/>
                </a:solidFill>
              </a:rPr>
              <a:pPr/>
              <a:t>44</a:t>
            </a:fld>
            <a:endParaRPr lang="en-US">
              <a:solidFill>
                <a:prstClr val="black"/>
              </a:solidFill>
            </a:endParaRPr>
          </a:p>
        </p:txBody>
      </p:sp>
      <p:sp>
        <p:nvSpPr>
          <p:cNvPr id="1126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defTabSz="914400" hangingPunct="1"/>
            <a:fld id="{A6CA5808-899D-45FD-B7C2-304738E77C01}" type="slidenum">
              <a:rPr lang="en-US">
                <a:solidFill>
                  <a:prstClr val="black"/>
                </a:solidFill>
                <a:latin typeface="Times New Roman" pitchFamily="18" charset="0"/>
                <a:ea typeface="+mn-ea"/>
                <a:cs typeface="Arial" charset="0"/>
              </a:rPr>
              <a:pPr algn="r" defTabSz="914400" hangingPunct="1"/>
              <a:t>44</a:t>
            </a:fld>
            <a:endParaRPr lang="en-US">
              <a:solidFill>
                <a:prstClr val="black"/>
              </a:solidFill>
              <a:latin typeface="Times New Roman" pitchFamily="18" charset="0"/>
              <a:ea typeface="+mn-ea"/>
              <a:cs typeface="Arial" charset="0"/>
            </a:endParaRPr>
          </a:p>
        </p:txBody>
      </p:sp>
      <p:sp>
        <p:nvSpPr>
          <p:cNvPr id="112643" name="Rectangle 2"/>
          <p:cNvSpPr>
            <a:spLocks noGrp="1" noRot="1" noChangeAspect="1" noChangeArrowheads="1" noTextEdit="1"/>
          </p:cNvSpPr>
          <p:nvPr>
            <p:ph type="sldImg"/>
          </p:nvPr>
        </p:nvSpPr>
        <p:spPr>
          <a:xfrm>
            <a:off x="1143000" y="534988"/>
            <a:ext cx="4572000" cy="3429000"/>
          </a:xfrm>
          <a:ln/>
        </p:spPr>
      </p:sp>
      <p:sp>
        <p:nvSpPr>
          <p:cNvPr id="112644" name="Rectangle 3"/>
          <p:cNvSpPr>
            <a:spLocks noGrp="1" noChangeArrowheads="1"/>
          </p:cNvSpPr>
          <p:nvPr>
            <p:ph type="body" idx="1"/>
          </p:nvPr>
        </p:nvSpPr>
        <p:spPr>
          <a:xfrm>
            <a:off x="685800" y="4248150"/>
            <a:ext cx="5486400" cy="4210050"/>
          </a:xfrm>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4613" y="8685213"/>
            <a:ext cx="2971800" cy="457200"/>
          </a:xfrm>
          <a:prstGeom prst="rect">
            <a:avLst/>
          </a:prstGeom>
          <a:ln/>
        </p:spPr>
        <p:txBody>
          <a:bodyPr/>
          <a:lstStyle/>
          <a:p>
            <a:fld id="{00A8CDB7-B541-4114-8097-10DF2DB4F113}" type="slidenum">
              <a:rPr lang="en-US">
                <a:solidFill>
                  <a:prstClr val="black"/>
                </a:solidFill>
              </a:rPr>
              <a:pPr/>
              <a:t>45</a:t>
            </a:fld>
            <a:endParaRPr lang="en-US">
              <a:solidFill>
                <a:prstClr val="black"/>
              </a:solidFill>
            </a:endParaRPr>
          </a:p>
        </p:txBody>
      </p:sp>
      <p:sp>
        <p:nvSpPr>
          <p:cNvPr id="1146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defTabSz="914400" hangingPunct="1"/>
            <a:fld id="{E1DAD192-B4D0-4F6F-AA5F-3CB2EC349AC0}" type="slidenum">
              <a:rPr lang="en-US">
                <a:solidFill>
                  <a:prstClr val="black"/>
                </a:solidFill>
                <a:latin typeface="Times New Roman" pitchFamily="18" charset="0"/>
                <a:ea typeface="+mn-ea"/>
                <a:cs typeface="Arial" charset="0"/>
              </a:rPr>
              <a:pPr algn="r" defTabSz="914400" hangingPunct="1"/>
              <a:t>45</a:t>
            </a:fld>
            <a:endParaRPr lang="en-US">
              <a:solidFill>
                <a:prstClr val="black"/>
              </a:solidFill>
              <a:latin typeface="Times New Roman" pitchFamily="18" charset="0"/>
              <a:ea typeface="+mn-ea"/>
              <a:cs typeface="Arial" charset="0"/>
            </a:endParaRPr>
          </a:p>
        </p:txBody>
      </p:sp>
      <p:sp>
        <p:nvSpPr>
          <p:cNvPr id="114691" name="Rectangle 2"/>
          <p:cNvSpPr>
            <a:spLocks noGrp="1" noRot="1" noChangeAspect="1" noChangeArrowheads="1" noTextEdit="1"/>
          </p:cNvSpPr>
          <p:nvPr>
            <p:ph type="sldImg"/>
          </p:nvPr>
        </p:nvSpPr>
        <p:spPr>
          <a:xfrm>
            <a:off x="1143000" y="534988"/>
            <a:ext cx="4572000" cy="3429000"/>
          </a:xfrm>
          <a:ln/>
        </p:spPr>
      </p:sp>
      <p:sp>
        <p:nvSpPr>
          <p:cNvPr id="114692" name="Rectangle 3"/>
          <p:cNvSpPr>
            <a:spLocks noGrp="1" noChangeArrowheads="1"/>
          </p:cNvSpPr>
          <p:nvPr>
            <p:ph type="body" idx="1"/>
          </p:nvPr>
        </p:nvSpPr>
        <p:spPr>
          <a:xfrm>
            <a:off x="685800" y="4248150"/>
            <a:ext cx="5486400" cy="4210050"/>
          </a:xfrm>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4613" y="8685213"/>
            <a:ext cx="2971800" cy="457200"/>
          </a:xfrm>
          <a:prstGeom prst="rect">
            <a:avLst/>
          </a:prstGeom>
          <a:ln/>
        </p:spPr>
        <p:txBody>
          <a:bodyPr/>
          <a:lstStyle/>
          <a:p>
            <a:fld id="{F3600468-25A1-4213-87AE-9EF72F54C3D5}" type="slidenum">
              <a:rPr lang="en-US">
                <a:solidFill>
                  <a:prstClr val="black"/>
                </a:solidFill>
              </a:rPr>
              <a:pPr/>
              <a:t>46</a:t>
            </a:fld>
            <a:endParaRPr lang="en-US">
              <a:solidFill>
                <a:prstClr val="black"/>
              </a:solidFill>
            </a:endParaRPr>
          </a:p>
        </p:txBody>
      </p:sp>
      <p:sp>
        <p:nvSpPr>
          <p:cNvPr id="1167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defTabSz="914400" hangingPunct="1"/>
            <a:fld id="{3CEF1D04-2DC4-4929-BA8A-7D151399F1D7}" type="slidenum">
              <a:rPr lang="en-US">
                <a:solidFill>
                  <a:prstClr val="black"/>
                </a:solidFill>
                <a:latin typeface="Times New Roman" pitchFamily="18" charset="0"/>
                <a:ea typeface="+mn-ea"/>
                <a:cs typeface="Arial" charset="0"/>
              </a:rPr>
              <a:pPr algn="r" defTabSz="914400" hangingPunct="1"/>
              <a:t>46</a:t>
            </a:fld>
            <a:endParaRPr lang="en-US">
              <a:solidFill>
                <a:prstClr val="black"/>
              </a:solidFill>
              <a:latin typeface="Times New Roman" pitchFamily="18" charset="0"/>
              <a:ea typeface="+mn-ea"/>
              <a:cs typeface="Arial" charset="0"/>
            </a:endParaRPr>
          </a:p>
        </p:txBody>
      </p:sp>
      <p:sp>
        <p:nvSpPr>
          <p:cNvPr id="116739" name="Rectangle 2"/>
          <p:cNvSpPr>
            <a:spLocks noGrp="1" noRot="1" noChangeAspect="1" noChangeArrowheads="1" noTextEdit="1"/>
          </p:cNvSpPr>
          <p:nvPr>
            <p:ph type="sldImg"/>
          </p:nvPr>
        </p:nvSpPr>
        <p:spPr>
          <a:xfrm>
            <a:off x="1143000" y="534988"/>
            <a:ext cx="4572000" cy="3429000"/>
          </a:xfrm>
          <a:ln/>
        </p:spPr>
      </p:sp>
      <p:sp>
        <p:nvSpPr>
          <p:cNvPr id="116740" name="Rectangle 3"/>
          <p:cNvSpPr>
            <a:spLocks noGrp="1" noChangeArrowheads="1"/>
          </p:cNvSpPr>
          <p:nvPr>
            <p:ph type="body" idx="1"/>
          </p:nvPr>
        </p:nvSpPr>
        <p:spPr>
          <a:xfrm>
            <a:off x="685800" y="4248150"/>
            <a:ext cx="5486400" cy="4210050"/>
          </a:xfrm>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4613" y="8685213"/>
            <a:ext cx="2971800" cy="457200"/>
          </a:xfrm>
          <a:prstGeom prst="rect">
            <a:avLst/>
          </a:prstGeom>
          <a:ln/>
        </p:spPr>
        <p:txBody>
          <a:bodyPr/>
          <a:lstStyle/>
          <a:p>
            <a:fld id="{37C45429-0836-4CEF-AACB-88CDFA282630}" type="slidenum">
              <a:rPr lang="en-US">
                <a:solidFill>
                  <a:prstClr val="black"/>
                </a:solidFill>
              </a:rPr>
              <a:pPr/>
              <a:t>47</a:t>
            </a:fld>
            <a:endParaRPr lang="en-US">
              <a:solidFill>
                <a:prstClr val="black"/>
              </a:solidFill>
            </a:endParaRPr>
          </a:p>
        </p:txBody>
      </p:sp>
      <p:sp>
        <p:nvSpPr>
          <p:cNvPr id="1187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defTabSz="914400" hangingPunct="1"/>
            <a:fld id="{AB82EAC6-4970-41E4-AC57-8AE14915B971}" type="slidenum">
              <a:rPr lang="en-US">
                <a:solidFill>
                  <a:prstClr val="black"/>
                </a:solidFill>
                <a:latin typeface="Times New Roman" pitchFamily="18" charset="0"/>
                <a:ea typeface="+mn-ea"/>
                <a:cs typeface="Arial" charset="0"/>
              </a:rPr>
              <a:pPr algn="r" defTabSz="914400" hangingPunct="1"/>
              <a:t>47</a:t>
            </a:fld>
            <a:endParaRPr lang="en-US">
              <a:solidFill>
                <a:prstClr val="black"/>
              </a:solidFill>
              <a:latin typeface="Times New Roman" pitchFamily="18" charset="0"/>
              <a:ea typeface="+mn-ea"/>
              <a:cs typeface="Arial" charset="0"/>
            </a:endParaRPr>
          </a:p>
        </p:txBody>
      </p:sp>
      <p:sp>
        <p:nvSpPr>
          <p:cNvPr id="118787" name="Rectangle 2"/>
          <p:cNvSpPr>
            <a:spLocks noGrp="1" noRot="1" noChangeAspect="1" noChangeArrowheads="1" noTextEdit="1"/>
          </p:cNvSpPr>
          <p:nvPr>
            <p:ph type="sldImg"/>
          </p:nvPr>
        </p:nvSpPr>
        <p:spPr>
          <a:xfrm>
            <a:off x="1143000" y="534988"/>
            <a:ext cx="4572000" cy="3429000"/>
          </a:xfrm>
          <a:ln/>
        </p:spPr>
      </p:sp>
      <p:sp>
        <p:nvSpPr>
          <p:cNvPr id="118788" name="Rectangle 3"/>
          <p:cNvSpPr>
            <a:spLocks noGrp="1" noChangeArrowheads="1"/>
          </p:cNvSpPr>
          <p:nvPr>
            <p:ph type="body" idx="1"/>
          </p:nvPr>
        </p:nvSpPr>
        <p:spPr>
          <a:xfrm>
            <a:off x="685800" y="4248150"/>
            <a:ext cx="5486400" cy="4210050"/>
          </a:xfrm>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4613" y="8685213"/>
            <a:ext cx="2971800" cy="457200"/>
          </a:xfrm>
          <a:prstGeom prst="rect">
            <a:avLst/>
          </a:prstGeom>
          <a:ln/>
        </p:spPr>
        <p:txBody>
          <a:bodyPr/>
          <a:lstStyle/>
          <a:p>
            <a:fld id="{9D1B0B45-DDDC-4698-9342-4853A34A026F}" type="slidenum">
              <a:rPr lang="en-US">
                <a:solidFill>
                  <a:prstClr val="black"/>
                </a:solidFill>
              </a:rPr>
              <a:pPr/>
              <a:t>48</a:t>
            </a:fld>
            <a:endParaRPr lang="en-US">
              <a:solidFill>
                <a:prstClr val="black"/>
              </a:solidFill>
            </a:endParaRPr>
          </a:p>
        </p:txBody>
      </p:sp>
      <p:sp>
        <p:nvSpPr>
          <p:cNvPr id="1208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defTabSz="914400" hangingPunct="1"/>
            <a:fld id="{0DD42DE6-20D5-40E7-AC11-2851AB0A4F26}" type="slidenum">
              <a:rPr lang="en-US">
                <a:solidFill>
                  <a:prstClr val="black"/>
                </a:solidFill>
                <a:latin typeface="Times New Roman" pitchFamily="18" charset="0"/>
                <a:ea typeface="+mn-ea"/>
                <a:cs typeface="Arial" charset="0"/>
              </a:rPr>
              <a:pPr algn="r" defTabSz="914400" hangingPunct="1"/>
              <a:t>48</a:t>
            </a:fld>
            <a:endParaRPr lang="en-US">
              <a:solidFill>
                <a:prstClr val="black"/>
              </a:solidFill>
              <a:latin typeface="Times New Roman" pitchFamily="18" charset="0"/>
              <a:ea typeface="+mn-ea"/>
              <a:cs typeface="Arial" charset="0"/>
            </a:endParaRPr>
          </a:p>
        </p:txBody>
      </p:sp>
      <p:sp>
        <p:nvSpPr>
          <p:cNvPr id="120835" name="Rectangle 2"/>
          <p:cNvSpPr>
            <a:spLocks noGrp="1" noRot="1" noChangeAspect="1" noChangeArrowheads="1" noTextEdit="1"/>
          </p:cNvSpPr>
          <p:nvPr>
            <p:ph type="sldImg"/>
          </p:nvPr>
        </p:nvSpPr>
        <p:spPr>
          <a:xfrm>
            <a:off x="1143000" y="534988"/>
            <a:ext cx="4572000" cy="3429000"/>
          </a:xfrm>
          <a:ln/>
        </p:spPr>
      </p:sp>
      <p:sp>
        <p:nvSpPr>
          <p:cNvPr id="120836" name="Rectangle 3"/>
          <p:cNvSpPr>
            <a:spLocks noGrp="1" noChangeArrowheads="1"/>
          </p:cNvSpPr>
          <p:nvPr>
            <p:ph type="body" idx="1"/>
          </p:nvPr>
        </p:nvSpPr>
        <p:spPr>
          <a:xfrm>
            <a:off x="685800" y="4248150"/>
            <a:ext cx="5486400" cy="4210050"/>
          </a:xfrm>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4613" y="8685213"/>
            <a:ext cx="2971800" cy="457200"/>
          </a:xfrm>
          <a:prstGeom prst="rect">
            <a:avLst/>
          </a:prstGeom>
          <a:ln/>
        </p:spPr>
        <p:txBody>
          <a:bodyPr/>
          <a:lstStyle/>
          <a:p>
            <a:fld id="{127298C9-12D8-43E2-8800-7D10509D5EC4}" type="slidenum">
              <a:rPr lang="en-US">
                <a:solidFill>
                  <a:prstClr val="black"/>
                </a:solidFill>
              </a:rPr>
              <a:pPr/>
              <a:t>49</a:t>
            </a:fld>
            <a:endParaRPr lang="en-US">
              <a:solidFill>
                <a:prstClr val="black"/>
              </a:solidFill>
            </a:endParaRPr>
          </a:p>
        </p:txBody>
      </p:sp>
      <p:sp>
        <p:nvSpPr>
          <p:cNvPr id="1228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defTabSz="914400" hangingPunct="1"/>
            <a:fld id="{A8339ADE-5C6E-4E54-A197-53064A07AD12}" type="slidenum">
              <a:rPr lang="en-US">
                <a:solidFill>
                  <a:prstClr val="black"/>
                </a:solidFill>
                <a:latin typeface="Times New Roman" pitchFamily="18" charset="0"/>
                <a:ea typeface="+mn-ea"/>
                <a:cs typeface="Arial" charset="0"/>
              </a:rPr>
              <a:pPr algn="r" defTabSz="914400" hangingPunct="1"/>
              <a:t>49</a:t>
            </a:fld>
            <a:endParaRPr lang="en-US">
              <a:solidFill>
                <a:prstClr val="black"/>
              </a:solidFill>
              <a:latin typeface="Times New Roman" pitchFamily="18" charset="0"/>
              <a:ea typeface="+mn-ea"/>
              <a:cs typeface="Arial" charset="0"/>
            </a:endParaRPr>
          </a:p>
        </p:txBody>
      </p:sp>
      <p:sp>
        <p:nvSpPr>
          <p:cNvPr id="122883" name="Rectangle 2"/>
          <p:cNvSpPr>
            <a:spLocks noGrp="1" noRot="1" noChangeAspect="1" noChangeArrowheads="1" noTextEdit="1"/>
          </p:cNvSpPr>
          <p:nvPr>
            <p:ph type="sldImg"/>
          </p:nvPr>
        </p:nvSpPr>
        <p:spPr>
          <a:xfrm>
            <a:off x="1143000" y="534988"/>
            <a:ext cx="4572000" cy="3429000"/>
          </a:xfrm>
          <a:ln/>
        </p:spPr>
      </p:sp>
      <p:sp>
        <p:nvSpPr>
          <p:cNvPr id="122884" name="Rectangle 3"/>
          <p:cNvSpPr>
            <a:spLocks noGrp="1" noChangeArrowheads="1"/>
          </p:cNvSpPr>
          <p:nvPr>
            <p:ph type="body" idx="1"/>
          </p:nvPr>
        </p:nvSpPr>
        <p:spPr>
          <a:xfrm>
            <a:off x="685800" y="4248150"/>
            <a:ext cx="5486400" cy="4210050"/>
          </a:xfrm>
        </p:spPr>
        <p:txBody>
          <a:bodyPr/>
          <a:lstStyle/>
          <a:p>
            <a:r>
              <a:rPr lang="en-US"/>
              <a:t>At this point in the textbook, there appears a graph (Figure 3) which shows Germany’s exchange rate during its interwar hyperinflation.  The graph makes the point very clearly that, in this particular case, high inflation is accompanied by a similarly high depreciation.  </a:t>
            </a:r>
          </a:p>
          <a:p>
            <a:endParaRPr lang="en-US"/>
          </a:p>
          <a:p>
            <a:r>
              <a:rPr lang="en-US"/>
              <a:t>For the sake of variety, and to show students that this relationship holds more generally, I show on the next slide a scatterplot of data on exchange rate depreciation and inflation rates for a cross-section of countries.  The message is the same:  the higher a country’s inflation rate, the greater will be the rate at which the country’s exchange rate depreciates.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613" y="0"/>
            <a:ext cx="1943100" cy="5600700"/>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722313" y="0"/>
            <a:ext cx="5676900" cy="5600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0"/>
            <a:ext cx="6019800" cy="61261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5/10/2023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5/10/2023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5/10/2023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5/10/2023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722313" y="2547938"/>
            <a:ext cx="3810000" cy="3052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84713" y="2547938"/>
            <a:ext cx="3810000" cy="3052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5/10/2023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5/10/2023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6" descr="CASSE_New_Logo7.jpg"/>
          <p:cNvPicPr>
            <a:picLocks noChangeAspect="1"/>
          </p:cNvPicPr>
          <p:nvPr userDrawn="1"/>
        </p:nvPicPr>
        <p:blipFill>
          <a:blip r:embed="rId2" cstate="print"/>
          <a:srcRect/>
          <a:stretch>
            <a:fillRect/>
          </a:stretch>
        </p:blipFill>
        <p:spPr bwMode="auto">
          <a:xfrm>
            <a:off x="0" y="0"/>
            <a:ext cx="914400" cy="776288"/>
          </a:xfrm>
          <a:prstGeom prst="rect">
            <a:avLst/>
          </a:prstGeom>
          <a:noFill/>
          <a:ln w="9525">
            <a:noFill/>
            <a:miter lim="800000"/>
            <a:headEnd/>
            <a:tailEnd/>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2400">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CE50EDD-63E8-4A96-8405-92D53C633E2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100452252"/>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1D004288-FBA7-4B3F-93D3-BE34E47E690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6798578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2400">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en-US">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3E16D103-93B7-497C-AADF-6E9EF0D645D3}" type="slidenum">
              <a:rPr lang="en-US" smtClean="0"/>
              <a:pPr/>
              <a:t>‹#›</a:t>
            </a:fld>
            <a:endParaRPr lang="en-US"/>
          </a:p>
        </p:txBody>
      </p:sp>
    </p:spTree>
    <p:extLst>
      <p:ext uri="{BB962C8B-B14F-4D97-AF65-F5344CB8AC3E}">
        <p14:creationId xmlns:p14="http://schemas.microsoft.com/office/powerpoint/2010/main" val="3157627379"/>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21008AC7-29B5-4178-ABD7-E5E5CB72368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09998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A3AA9499-18A3-41C3-BEE6-5B39FC78F19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542809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67F2181D-223A-48E3-82D4-1A779E1499E7}" type="slidenum">
              <a:rPr lang="en-US" smtClean="0"/>
              <a:pPr/>
              <a:t>‹#›</a:t>
            </a:fld>
            <a:endParaRPr lang="en-US"/>
          </a:p>
        </p:txBody>
      </p:sp>
    </p:spTree>
    <p:extLst>
      <p:ext uri="{BB962C8B-B14F-4D97-AF65-F5344CB8AC3E}">
        <p14:creationId xmlns:p14="http://schemas.microsoft.com/office/powerpoint/2010/main" val="30479704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45572BF7-A409-4ADD-ABF7-4B2C5A997AC0}" type="slidenum">
              <a:rPr lang="en-US" smtClean="0"/>
              <a:pPr/>
              <a:t>‹#›</a:t>
            </a:fld>
            <a:endParaRPr lang="en-US"/>
          </a:p>
        </p:txBody>
      </p:sp>
    </p:spTree>
    <p:extLst>
      <p:ext uri="{BB962C8B-B14F-4D97-AF65-F5344CB8AC3E}">
        <p14:creationId xmlns:p14="http://schemas.microsoft.com/office/powerpoint/2010/main" val="32375439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AC58C208-ECE2-4DFE-A07D-B7ED85FDBE5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6966372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2C26713C-7B1E-4F37-B466-74A6C9C67F4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1664702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F86F6C0C-FD50-4F35-B3B6-60586230187D}" type="slidenum">
              <a:rPr lang="en-US" smtClean="0"/>
              <a:pPr/>
              <a:t>‹#›</a:t>
            </a:fld>
            <a:endParaRPr lang="en-US"/>
          </a:p>
        </p:txBody>
      </p:sp>
    </p:spTree>
    <p:extLst>
      <p:ext uri="{BB962C8B-B14F-4D97-AF65-F5344CB8AC3E}">
        <p14:creationId xmlns:p14="http://schemas.microsoft.com/office/powerpoint/2010/main" val="26514694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5C25C195-A4E4-4A2D-9326-2D8BE2E16D0D}" type="slidenum">
              <a:rPr lang="en-US" smtClean="0"/>
              <a:pPr/>
              <a:t>‹#›</a:t>
            </a:fld>
            <a:endParaRPr lang="en-US"/>
          </a:p>
        </p:txBody>
      </p:sp>
    </p:spTree>
    <p:extLst>
      <p:ext uri="{BB962C8B-B14F-4D97-AF65-F5344CB8AC3E}">
        <p14:creationId xmlns:p14="http://schemas.microsoft.com/office/powerpoint/2010/main" val="23628469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2400">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CE50EDD-63E8-4A96-8405-92D53C633E2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98125065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1D004288-FBA7-4B3F-93D3-BE34E47E690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0491643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2400">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en-US">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3E16D103-93B7-497C-AADF-6E9EF0D645D3}" type="slidenum">
              <a:rPr lang="en-US" smtClean="0"/>
              <a:pPr/>
              <a:t>‹#›</a:t>
            </a:fld>
            <a:endParaRPr lang="en-US"/>
          </a:p>
        </p:txBody>
      </p:sp>
    </p:spTree>
    <p:extLst>
      <p:ext uri="{BB962C8B-B14F-4D97-AF65-F5344CB8AC3E}">
        <p14:creationId xmlns:p14="http://schemas.microsoft.com/office/powerpoint/2010/main" val="27296887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21008AC7-29B5-4178-ABD7-E5E5CB72368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9062514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A3AA9499-18A3-41C3-BEE6-5B39FC78F19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7896107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67F2181D-223A-48E3-82D4-1A779E1499E7}" type="slidenum">
              <a:rPr lang="en-US" smtClean="0"/>
              <a:pPr/>
              <a:t>‹#›</a:t>
            </a:fld>
            <a:endParaRPr lang="en-US"/>
          </a:p>
        </p:txBody>
      </p:sp>
    </p:spTree>
    <p:extLst>
      <p:ext uri="{BB962C8B-B14F-4D97-AF65-F5344CB8AC3E}">
        <p14:creationId xmlns:p14="http://schemas.microsoft.com/office/powerpoint/2010/main" val="16569662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45572BF7-A409-4ADD-ABF7-4B2C5A997AC0}" type="slidenum">
              <a:rPr lang="en-US" smtClean="0"/>
              <a:pPr/>
              <a:t>‹#›</a:t>
            </a:fld>
            <a:endParaRPr lang="en-US"/>
          </a:p>
        </p:txBody>
      </p:sp>
    </p:spTree>
    <p:extLst>
      <p:ext uri="{BB962C8B-B14F-4D97-AF65-F5344CB8AC3E}">
        <p14:creationId xmlns:p14="http://schemas.microsoft.com/office/powerpoint/2010/main" val="4023587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AC58C208-ECE2-4DFE-A07D-B7ED85FDBE5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5266733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2C26713C-7B1E-4F37-B466-74A6C9C67F4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210451175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F86F6C0C-FD50-4F35-B3B6-60586230187D}" type="slidenum">
              <a:rPr lang="en-US" smtClean="0"/>
              <a:pPr/>
              <a:t>‹#›</a:t>
            </a:fld>
            <a:endParaRPr lang="en-US"/>
          </a:p>
        </p:txBody>
      </p:sp>
    </p:spTree>
    <p:extLst>
      <p:ext uri="{BB962C8B-B14F-4D97-AF65-F5344CB8AC3E}">
        <p14:creationId xmlns:p14="http://schemas.microsoft.com/office/powerpoint/2010/main" val="42815572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5C25C195-A4E4-4A2D-9326-2D8BE2E16D0D}" type="slidenum">
              <a:rPr lang="en-US" smtClean="0"/>
              <a:pPr/>
              <a:t>‹#›</a:t>
            </a:fld>
            <a:endParaRPr lang="en-US"/>
          </a:p>
        </p:txBody>
      </p:sp>
    </p:spTree>
    <p:extLst>
      <p:ext uri="{BB962C8B-B14F-4D97-AF65-F5344CB8AC3E}">
        <p14:creationId xmlns:p14="http://schemas.microsoft.com/office/powerpoint/2010/main" val="234516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7"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098" name="AutoShape 2" descr="image1.tif"/>
          <p:cNvSpPr>
            <a:spLocks/>
          </p:cNvSpPr>
          <p:nvPr/>
        </p:nvSpPr>
        <p:spPr bwMode="auto">
          <a:xfrm>
            <a:off x="65088" y="68263"/>
            <a:ext cx="9012237" cy="6692900"/>
          </a:xfrm>
          <a:prstGeom prst="roundRect">
            <a:avLst>
              <a:gd name="adj" fmla="val 4931"/>
            </a:avLst>
          </a:prstGeom>
          <a:blipFill dpi="0" rotWithShape="0">
            <a:blip r:embed="rId13"/>
            <a:srcRect/>
            <a:tile tx="0" ty="0" sx="100000" sy="100000" flip="none" algn="tl"/>
          </a:blip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4099" name="Rectangle 3"/>
          <p:cNvSpPr>
            <a:spLocks noGrp="1"/>
          </p:cNvSpPr>
          <p:nvPr>
            <p:ph type="title"/>
          </p:nvPr>
        </p:nvSpPr>
        <p:spPr bwMode="auto">
          <a:xfrm>
            <a:off x="722313" y="0"/>
            <a:ext cx="7772400" cy="2314575"/>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smtClean="0">
                <a:sym typeface="Helvetica" charset="0"/>
              </a:rPr>
              <a:t>Click to edit Master title style</a:t>
            </a:r>
          </a:p>
        </p:txBody>
      </p:sp>
      <p:sp>
        <p:nvSpPr>
          <p:cNvPr id="4100" name="Rectangle 4"/>
          <p:cNvSpPr>
            <a:spLocks noGrp="1"/>
          </p:cNvSpPr>
          <p:nvPr>
            <p:ph type="body" idx="1"/>
          </p:nvPr>
        </p:nvSpPr>
        <p:spPr bwMode="auto">
          <a:xfrm>
            <a:off x="722313" y="2547938"/>
            <a:ext cx="7772400" cy="3052762"/>
          </a:xfrm>
          <a:prstGeom prst="rect">
            <a:avLst/>
          </a:prstGeom>
          <a:noFill/>
          <a:ln w="12700" cap="flat" cmpd="sng">
            <a:noFill/>
            <a:prstDash val="solid"/>
            <a:miter lim="0"/>
            <a:headEnd/>
            <a:tailEnd/>
          </a:ln>
          <a:effectLst/>
        </p:spPr>
        <p:txBody>
          <a:bodyPr vert="horz" wrap="square" lIns="50800" tIns="50800" rIns="50800" bIns="50800" numCol="1" anchor="t" anchorCtr="0" compatLnSpc="1">
            <a:prstTxWarp prst="textNoShape">
              <a:avLst/>
            </a:prstTxWarp>
          </a:bodyPr>
          <a:lstStyle/>
          <a:p>
            <a:pPr lvl="0"/>
            <a:r>
              <a:rPr lang="tr-TR" smtClean="0">
                <a:sym typeface="Helvetica" charset="0"/>
              </a:rPr>
              <a:t>Click to edit Master text styles</a:t>
            </a:r>
          </a:p>
          <a:p>
            <a:pPr lvl="1"/>
            <a:r>
              <a:rPr lang="tr-TR" smtClean="0">
                <a:sym typeface="Helvetica" charset="0"/>
              </a:rPr>
              <a:t>Second level</a:t>
            </a:r>
          </a:p>
          <a:p>
            <a:pPr lvl="2"/>
            <a:r>
              <a:rPr lang="tr-TR" smtClean="0">
                <a:sym typeface="Helvetica" charset="0"/>
              </a:rPr>
              <a:t>Third level</a:t>
            </a:r>
          </a:p>
          <a:p>
            <a:pPr lvl="3"/>
            <a:r>
              <a:rPr lang="tr-TR" smtClean="0">
                <a:sym typeface="Helvetica" charset="0"/>
              </a:rPr>
              <a:t>Fourth level</a:t>
            </a:r>
          </a:p>
          <a:p>
            <a:pPr lvl="4"/>
            <a:r>
              <a:rPr lang="tr-TR" smtClean="0">
                <a:sym typeface="Helvetica" charset="0"/>
              </a:rPr>
              <a:t>Fifth level</a:t>
            </a:r>
          </a:p>
        </p:txBody>
      </p:sp>
      <p:sp>
        <p:nvSpPr>
          <p:cNvPr id="4101" name="AutoShape 5"/>
          <p:cNvSpPr>
            <a:spLocks/>
          </p:cNvSpPr>
          <p:nvPr/>
        </p:nvSpPr>
        <p:spPr bwMode="auto">
          <a:xfrm flipV="1">
            <a:off x="68263" y="2376488"/>
            <a:ext cx="9013825" cy="904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34817"/>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102" name="AutoShape 6"/>
          <p:cNvSpPr>
            <a:spLocks/>
          </p:cNvSpPr>
          <p:nvPr/>
        </p:nvSpPr>
        <p:spPr bwMode="auto">
          <a:xfrm>
            <a:off x="68263" y="2339975"/>
            <a:ext cx="9013825" cy="4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6AFA9"/>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103" name="AutoShape 7"/>
          <p:cNvSpPr>
            <a:spLocks/>
          </p:cNvSpPr>
          <p:nvPr/>
        </p:nvSpPr>
        <p:spPr bwMode="auto">
          <a:xfrm>
            <a:off x="68263" y="2468563"/>
            <a:ext cx="9013825" cy="460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918485"/>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5121"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5122"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5123" name="Rectangle 3"/>
          <p:cNvSpPr>
            <a:spLocks noGrp="1"/>
          </p:cNvSpPr>
          <p:nvPr>
            <p:ph type="title"/>
          </p:nvPr>
        </p:nvSpPr>
        <p:spPr bwMode="auto">
          <a:xfrm>
            <a:off x="914400" y="0"/>
            <a:ext cx="7772400" cy="1417638"/>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smtClean="0">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6145"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6146"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5/10/2023</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2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2400">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defTabSz="914400"/>
            <a:endParaRPr lang="en-US">
              <a:solidFill>
                <a:srgbClr val="696464"/>
              </a:solidFill>
              <a:latin typeface="Times New Roman" pitchFamily="18" charset="0"/>
              <a:ea typeface="+mn-ea"/>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defTabSz="914400"/>
            <a:endParaRPr lang="en-US">
              <a:solidFill>
                <a:srgbClr val="696464"/>
              </a:solidFill>
              <a:latin typeface="Times New Roman" pitchFamily="18" charset="0"/>
              <a:ea typeface="+mn-ea"/>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defTabSz="914400"/>
            <a:fld id="{A8F6BFE8-527A-43CD-B43D-2812C087ABE4}" type="slidenum">
              <a:rPr lang="en-US" smtClean="0"/>
              <a:pPr defTabSz="914400"/>
              <a:t>‹#›</a:t>
            </a:fld>
            <a:endParaRPr lang="en-US"/>
          </a:p>
        </p:txBody>
      </p:sp>
    </p:spTree>
    <p:extLst>
      <p:ext uri="{BB962C8B-B14F-4D97-AF65-F5344CB8AC3E}">
        <p14:creationId xmlns:p14="http://schemas.microsoft.com/office/powerpoint/2010/main" val="80273465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2400">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defTabSz="914400"/>
            <a:endParaRPr lang="en-US">
              <a:solidFill>
                <a:srgbClr val="696464"/>
              </a:solidFill>
              <a:latin typeface="Times New Roman" pitchFamily="18" charset="0"/>
              <a:ea typeface="+mn-ea"/>
              <a:cs typeface="+mn-cs"/>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defTabSz="914400"/>
            <a:endParaRPr lang="en-US">
              <a:solidFill>
                <a:srgbClr val="696464"/>
              </a:solidFill>
              <a:latin typeface="Times New Roman" pitchFamily="18" charset="0"/>
              <a:ea typeface="+mn-ea"/>
              <a:cs typeface="+mn-cs"/>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defTabSz="914400"/>
            <a:fld id="{A8F6BFE8-527A-43CD-B43D-2812C087ABE4}" type="slidenum">
              <a:rPr lang="en-US" smtClean="0"/>
              <a:pPr defTabSz="914400"/>
              <a:t>‹#›</a:t>
            </a:fld>
            <a:endParaRPr lang="en-US"/>
          </a:p>
        </p:txBody>
      </p:sp>
    </p:spTree>
    <p:extLst>
      <p:ext uri="{BB962C8B-B14F-4D97-AF65-F5344CB8AC3E}">
        <p14:creationId xmlns:p14="http://schemas.microsoft.com/office/powerpoint/2010/main" val="362703294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union.org.nz/economicbulletin126"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4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4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4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428728" y="3357562"/>
            <a:ext cx="6400800" cy="1752600"/>
          </a:xfrm>
        </p:spPr>
        <p:txBody>
          <a:bodyPr/>
          <a:lstStyle/>
          <a:p>
            <a:r>
              <a:rPr lang="en-US" sz="2600" dirty="0" smtClean="0">
                <a:solidFill>
                  <a:schemeClr val="tx2">
                    <a:lumMod val="75000"/>
                  </a:schemeClr>
                </a:solidFill>
                <a:latin typeface="Perpetua" pitchFamily="18" charset="0"/>
              </a:rPr>
              <a:t>Lecture </a:t>
            </a:r>
            <a:r>
              <a:rPr lang="en-US" dirty="0" smtClean="0">
                <a:solidFill>
                  <a:schemeClr val="tx2">
                    <a:lumMod val="75000"/>
                  </a:schemeClr>
                </a:solidFill>
                <a:latin typeface="Perpetua" pitchFamily="18" charset="0"/>
              </a:rPr>
              <a:t>19</a:t>
            </a:r>
            <a:endParaRPr lang="en-US" sz="2600" dirty="0" smtClean="0">
              <a:solidFill>
                <a:schemeClr val="tx2">
                  <a:lumMod val="75000"/>
                </a:schemeClr>
              </a:solidFill>
              <a:latin typeface="Perpetua" pitchFamily="18" charset="0"/>
            </a:endParaRPr>
          </a:p>
          <a:p>
            <a:r>
              <a:rPr lang="en-US" dirty="0" smtClean="0">
                <a:solidFill>
                  <a:schemeClr val="tx2">
                    <a:lumMod val="75000"/>
                  </a:schemeClr>
                </a:solidFill>
                <a:latin typeface="Perpetua" pitchFamily="18" charset="0"/>
              </a:rPr>
              <a:t>May 10</a:t>
            </a:r>
            <a:endParaRPr lang="tr-TR" sz="2600" dirty="0">
              <a:solidFill>
                <a:schemeClr val="tx2">
                  <a:lumMod val="75000"/>
                </a:schemeClr>
              </a:solidFill>
              <a:latin typeface="Perpetua" pitchFamily="18" charset="0"/>
            </a:endParaRPr>
          </a:p>
        </p:txBody>
      </p:sp>
      <p:sp>
        <p:nvSpPr>
          <p:cNvPr id="2" name="Title 1"/>
          <p:cNvSpPr>
            <a:spLocks noGrp="1"/>
          </p:cNvSpPr>
          <p:nvPr>
            <p:ph type="ctrTitle"/>
          </p:nvPr>
        </p:nvSpPr>
        <p:spPr>
          <a:xfrm>
            <a:off x="685800" y="1571613"/>
            <a:ext cx="7772400" cy="1571636"/>
          </a:xfrm>
        </p:spPr>
        <p:txBody>
          <a:bodyPr/>
          <a:lstStyle/>
          <a:p>
            <a:pPr algn="ctr"/>
            <a:r>
              <a:rPr sz="4000" smtClean="0">
                <a:solidFill>
                  <a:schemeClr val="bg1"/>
                </a:solidFill>
                <a:latin typeface="Franklin Gothic Book" pitchFamily="34" charset="0"/>
              </a:rPr>
              <a:t>Econ 100</a:t>
            </a:r>
            <a:br>
              <a:rPr sz="4000" smtClean="0">
                <a:solidFill>
                  <a:schemeClr val="bg1"/>
                </a:solidFill>
                <a:latin typeface="Franklin Gothic Book" pitchFamily="34" charset="0"/>
              </a:rPr>
            </a:br>
            <a:r>
              <a:rPr sz="4000" smtClean="0">
                <a:solidFill>
                  <a:schemeClr val="bg1"/>
                </a:solidFill>
                <a:latin typeface="Franklin Gothic Book" pitchFamily="34" charset="0"/>
              </a:rPr>
              <a:t>Principles of Economics</a:t>
            </a:r>
            <a:endParaRPr lang="tr-TR" sz="4000" dirty="0">
              <a:solidFill>
                <a:schemeClr val="bg1"/>
              </a:solidFill>
              <a:latin typeface="Franklin Gothic Boo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4338"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Turkey</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5% +/-2.0%</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43.68%</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51.2%</a:t>
            </a:r>
            <a:endParaRPr lang="tr-TR" dirty="0"/>
          </a:p>
        </p:txBody>
      </p:sp>
      <p:pic>
        <p:nvPicPr>
          <p:cNvPr id="14339" name="Picture 3" descr="image7.png"/>
          <p:cNvPicPr>
            <a:picLocks noChangeAspect="1"/>
          </p:cNvPicPr>
          <p:nvPr/>
        </p:nvPicPr>
        <p:blipFill>
          <a:blip r:embed="rId2"/>
          <a:srcRect/>
          <a:stretch>
            <a:fillRect/>
          </a:stretch>
        </p:blipFill>
        <p:spPr bwMode="auto">
          <a:xfrm>
            <a:off x="3897313" y="2000250"/>
            <a:ext cx="5210175" cy="3906838"/>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24738072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5362"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United States</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2.0%</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5.0%</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3.5%</a:t>
            </a:r>
            <a:endParaRPr lang="tr-TR" dirty="0"/>
          </a:p>
        </p:txBody>
      </p:sp>
      <p:pic>
        <p:nvPicPr>
          <p:cNvPr id="15363" name="Picture 3" descr="image8.jpg"/>
          <p:cNvPicPr>
            <a:picLocks noChangeAspect="1"/>
          </p:cNvPicPr>
          <p:nvPr/>
        </p:nvPicPr>
        <p:blipFill>
          <a:blip r:embed="rId2"/>
          <a:srcRect/>
          <a:stretch>
            <a:fillRect/>
          </a:stretch>
        </p:blipFill>
        <p:spPr bwMode="auto">
          <a:xfrm>
            <a:off x="3883025" y="1855788"/>
            <a:ext cx="4975225" cy="3730625"/>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18677496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6386"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EuroArea</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&lt;2%</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8.4%</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2.8%</a:t>
            </a:r>
            <a:endParaRPr lang="tr-TR" dirty="0"/>
          </a:p>
        </p:txBody>
      </p:sp>
      <p:pic>
        <p:nvPicPr>
          <p:cNvPr id="16387" name="Picture 3" descr="image9.png"/>
          <p:cNvPicPr>
            <a:picLocks noChangeAspect="1"/>
          </p:cNvPicPr>
          <p:nvPr/>
        </p:nvPicPr>
        <p:blipFill>
          <a:blip r:embed="rId2"/>
          <a:srcRect/>
          <a:stretch>
            <a:fillRect/>
          </a:stretch>
        </p:blipFill>
        <p:spPr bwMode="auto">
          <a:xfrm>
            <a:off x="3822700" y="2000250"/>
            <a:ext cx="5281613" cy="3960813"/>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7452439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THE CONSUMER PRICE INDEX</a:t>
            </a:r>
            <a:endParaRPr lang="tr-TR"/>
          </a:p>
        </p:txBody>
      </p:sp>
      <p:sp>
        <p:nvSpPr>
          <p:cNvPr id="1843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000000"/>
              </a:buClr>
              <a:buSzPct val="85000"/>
              <a:buFont typeface="Wingdings 2" pitchFamily="18" charset="2"/>
              <a:buChar char="•"/>
            </a:pPr>
            <a:r>
              <a:rPr lang="tr-TR" sz="2400" b="0"/>
              <a:t>The </a:t>
            </a:r>
            <a:r>
              <a:rPr lang="tr-TR" sz="2400" b="0" i="1">
                <a:solidFill>
                  <a:srgbClr val="25A9A6"/>
                </a:solidFill>
              </a:rPr>
              <a:t>consumer price index (CPI) </a:t>
            </a:r>
            <a:r>
              <a:rPr lang="tr-TR" sz="2400" b="0"/>
              <a:t>is a measure of the overall cost of the goods and services bought by a typical consumer. </a:t>
            </a:r>
          </a:p>
          <a:p>
            <a:pPr marL="252413" indent="-252413" algn="l">
              <a:spcBef>
                <a:spcPts val="500"/>
              </a:spcBef>
              <a:buClr>
                <a:srgbClr val="000000"/>
              </a:buClr>
              <a:buSzPct val="85000"/>
              <a:buFont typeface="Wingdings 2" pitchFamily="18" charset="2"/>
              <a:buChar char="•"/>
            </a:pPr>
            <a:r>
              <a:rPr lang="tr-TR" sz="2400" b="0"/>
              <a:t>Tüketici Fiyat Endeksi (TÜFE)</a:t>
            </a:r>
          </a:p>
          <a:p>
            <a:pPr marL="252413" indent="-252413" algn="l">
              <a:spcBef>
                <a:spcPts val="500"/>
              </a:spcBef>
              <a:buClr>
                <a:srgbClr val="000000"/>
              </a:buClr>
              <a:buSzPct val="85000"/>
              <a:buFont typeface="Wingdings 2" pitchFamily="18" charset="2"/>
              <a:buChar char="•"/>
            </a:pPr>
            <a:r>
              <a:rPr lang="tr-TR" sz="2400" b="0"/>
              <a:t>Türkiye İstatistik Kurumu (TÜİK) reports the CPI (TÜFE) each month.</a:t>
            </a:r>
          </a:p>
          <a:p>
            <a:pPr marL="252413" indent="-252413" algn="l">
              <a:spcBef>
                <a:spcPts val="500"/>
              </a:spcBef>
              <a:buClr>
                <a:srgbClr val="D34817"/>
              </a:buClr>
              <a:buSzPct val="85000"/>
              <a:buFont typeface="Wingdings 2" pitchFamily="18" charset="2"/>
              <a:buChar char="•"/>
            </a:pPr>
            <a:r>
              <a:rPr lang="tr-TR" sz="2400" b="0"/>
              <a:t>We use the CPI (TÜFE) to monitor changes in the cost of living over time.</a:t>
            </a:r>
            <a:endParaRPr lang="tr-TR"/>
          </a:p>
        </p:txBody>
      </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914400" y="274638"/>
            <a:ext cx="7772400" cy="1143000"/>
          </a:xfrm>
        </p:spPr>
        <p:txBody>
          <a:bodyPr/>
          <a:lstStyle/>
          <a:p>
            <a:pPr defTabSz="914400"/>
            <a:r>
              <a:rPr lang="tr-TR" sz="3200" dirty="0">
                <a:solidFill>
                  <a:srgbClr val="696464"/>
                </a:solidFill>
              </a:rPr>
              <a:t>THE CONSUMER PRICE INDEX</a:t>
            </a:r>
            <a:endParaRPr lang="tr-TR" dirty="0"/>
          </a:p>
        </p:txBody>
      </p:sp>
      <p:sp>
        <p:nvSpPr>
          <p:cNvPr id="19458"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b="0"/>
              <a:t>When the CPI rises, the typical family has to spend more money to maintain the same standard of living.</a:t>
            </a:r>
            <a:endParaRPr lang="tr-T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7200" y="274638"/>
            <a:ext cx="8229600" cy="715962"/>
          </a:xfrm>
        </p:spPr>
        <p:txBody>
          <a:bodyPr/>
          <a:lstStyle/>
          <a:p>
            <a:pPr defTabSz="914400"/>
            <a:r>
              <a:rPr lang="tr-TR" sz="3200">
                <a:solidFill>
                  <a:srgbClr val="696464"/>
                </a:solidFill>
              </a:rPr>
              <a:t>Consumer Price Index - US</a:t>
            </a:r>
            <a:endParaRPr lang="tr-TR"/>
          </a:p>
        </p:txBody>
      </p:sp>
      <p:pic>
        <p:nvPicPr>
          <p:cNvPr id="20482" name="Picture 2" descr="image10.png"/>
          <p:cNvPicPr>
            <a:picLocks noChangeAspect="1"/>
          </p:cNvPicPr>
          <p:nvPr/>
        </p:nvPicPr>
        <p:blipFill>
          <a:blip r:embed="rId2"/>
          <a:srcRect l="919" t="11765" r="737" b="23529"/>
          <a:stretch>
            <a:fillRect/>
          </a:stretch>
        </p:blipFill>
        <p:spPr bwMode="auto">
          <a:xfrm>
            <a:off x="714348" y="1214422"/>
            <a:ext cx="7643813" cy="5091108"/>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914400" y="274638"/>
            <a:ext cx="7772400" cy="1143000"/>
          </a:xfrm>
        </p:spPr>
        <p:txBody>
          <a:bodyPr/>
          <a:lstStyle/>
          <a:p>
            <a:pPr defTabSz="914400"/>
            <a:r>
              <a:rPr lang="tr-TR" sz="3600">
                <a:solidFill>
                  <a:srgbClr val="696464"/>
                </a:solidFill>
              </a:rPr>
              <a:t>Consumer Price Index - Turkey</a:t>
            </a:r>
            <a:endParaRPr lang="tr-TR"/>
          </a:p>
        </p:txBody>
      </p:sp>
      <p:pic>
        <p:nvPicPr>
          <p:cNvPr id="21506" name="Picture 2" descr="image11.pdf"/>
          <p:cNvPicPr>
            <a:picLocks noChangeAspect="1"/>
          </p:cNvPicPr>
          <p:nvPr/>
        </p:nvPicPr>
        <p:blipFill>
          <a:blip r:embed="rId2"/>
          <a:srcRect/>
          <a:stretch>
            <a:fillRect/>
          </a:stretch>
        </p:blipFill>
        <p:spPr bwMode="auto">
          <a:xfrm>
            <a:off x="468313" y="1295400"/>
            <a:ext cx="8370887" cy="5029200"/>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047750" y="0"/>
            <a:ext cx="7772400" cy="1143000"/>
          </a:xfrm>
        </p:spPr>
        <p:txBody>
          <a:bodyPr/>
          <a:lstStyle/>
          <a:p>
            <a:pPr defTabSz="914400"/>
            <a:r>
              <a:rPr lang="tr-TR" sz="3200">
                <a:solidFill>
                  <a:srgbClr val="696464"/>
                </a:solidFill>
              </a:rPr>
              <a:t>U.S. Inflation</a:t>
            </a:r>
            <a:endParaRPr lang="tr-TR"/>
          </a:p>
        </p:txBody>
      </p:sp>
      <p:pic>
        <p:nvPicPr>
          <p:cNvPr id="22530" name="Picture 2" descr="image12.png"/>
          <p:cNvPicPr>
            <a:picLocks noChangeAspect="1"/>
          </p:cNvPicPr>
          <p:nvPr/>
        </p:nvPicPr>
        <p:blipFill>
          <a:blip r:embed="rId2"/>
          <a:srcRect l="919" t="8824" b="19116"/>
          <a:stretch>
            <a:fillRect/>
          </a:stretch>
        </p:blipFill>
        <p:spPr bwMode="auto">
          <a:xfrm>
            <a:off x="1500166" y="1285860"/>
            <a:ext cx="6364287" cy="4775200"/>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87388" y="533400"/>
            <a:ext cx="7772400" cy="669925"/>
          </a:xfrm>
        </p:spPr>
        <p:txBody>
          <a:bodyPr/>
          <a:lstStyle/>
          <a:p>
            <a:pPr algn="ctr" defTabSz="914400"/>
            <a:r>
              <a:rPr lang="tr-TR" sz="2800">
                <a:solidFill>
                  <a:srgbClr val="696464"/>
                </a:solidFill>
              </a:rPr>
              <a:t>Turkish Inflation</a:t>
            </a:r>
            <a:endParaRPr lang="tr-TR"/>
          </a:p>
        </p:txBody>
      </p:sp>
      <p:pic>
        <p:nvPicPr>
          <p:cNvPr id="23554" name="Picture 2" descr="image13.pdf"/>
          <p:cNvPicPr>
            <a:picLocks noChangeAspect="1"/>
          </p:cNvPicPr>
          <p:nvPr/>
        </p:nvPicPr>
        <p:blipFill>
          <a:blip r:embed="rId2"/>
          <a:srcRect/>
          <a:stretch>
            <a:fillRect/>
          </a:stretch>
        </p:blipFill>
        <p:spPr bwMode="auto">
          <a:xfrm>
            <a:off x="685800" y="1371600"/>
            <a:ext cx="7848600" cy="4668838"/>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722313" y="952500"/>
            <a:ext cx="7772400" cy="1362075"/>
          </a:xfrm>
        </p:spPr>
        <p:txBody>
          <a:bodyPr/>
          <a:lstStyle/>
          <a:p>
            <a:pPr defTabSz="914400"/>
            <a:r>
              <a:rPr lang="tr-TR" sz="4000">
                <a:solidFill>
                  <a:srgbClr val="696464"/>
                </a:solidFill>
              </a:rPr>
              <a:t>How do we calculate the CPI?</a:t>
            </a:r>
            <a:endParaRPr lang="tr-TR"/>
          </a:p>
        </p:txBody>
      </p:sp>
      <p:sp>
        <p:nvSpPr>
          <p:cNvPr id="24578" name="Rectangle 2"/>
          <p:cNvSpPr>
            <a:spLocks noGrp="1" noChangeArrowheads="1"/>
          </p:cNvSpPr>
          <p:nvPr>
            <p:ph type="body" idx="1"/>
          </p:nvPr>
        </p:nvSpPr>
        <p:spPr>
          <a:xfrm>
            <a:off x="722313" y="2547938"/>
            <a:ext cx="7772400" cy="1338262"/>
          </a:xfrm>
        </p:spPr>
        <p:txBody>
          <a:bodyPr/>
          <a:lstStyle/>
          <a:p>
            <a:pPr algn="l">
              <a:spcBef>
                <a:spcPts val="500"/>
              </a:spcBef>
            </a:pPr>
            <a:endParaRPr lang="tr-TR" sz="2400" b="0">
              <a:solidFill>
                <a:srgbClr val="888888"/>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sz="quarter" idx="1"/>
          </p:nvPr>
        </p:nvSpPr>
        <p:spPr/>
        <p:txBody>
          <a:bodyPr/>
          <a:lstStyle/>
          <a:p>
            <a:pPr marL="320040" lvl="1" indent="0">
              <a:buNone/>
            </a:pPr>
            <a:endParaRPr lang="en-US" dirty="0"/>
          </a:p>
          <a:p>
            <a:r>
              <a:rPr lang="en-US" dirty="0" smtClean="0"/>
              <a:t>Inflation</a:t>
            </a:r>
          </a:p>
          <a:p>
            <a:endParaRPr lang="en-US" dirty="0"/>
          </a:p>
          <a:p>
            <a:r>
              <a:rPr lang="en-US" dirty="0" smtClean="0"/>
              <a:t>Next assignment on next Wednesday after interest rates</a:t>
            </a:r>
            <a:endParaRPr lang="en-US" dirty="0"/>
          </a:p>
          <a:p>
            <a:endParaRPr lang="en-US" dirty="0"/>
          </a:p>
        </p:txBody>
      </p:sp>
    </p:spTree>
    <p:extLst>
      <p:ext uri="{BB962C8B-B14F-4D97-AF65-F5344CB8AC3E}">
        <p14:creationId xmlns:p14="http://schemas.microsoft.com/office/powerpoint/2010/main" val="2661604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How the Consumer Price Index Is Calculated</a:t>
            </a:r>
            <a:endParaRPr lang="tr-TR"/>
          </a:p>
        </p:txBody>
      </p:sp>
      <p:sp>
        <p:nvSpPr>
          <p:cNvPr id="2560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i="1"/>
              <a:t>Fix the Basket:</a:t>
            </a:r>
            <a:r>
              <a:rPr lang="tr-TR" sz="2400" b="0"/>
              <a:t> Determine what prices are most important to the typical consumer.</a:t>
            </a:r>
          </a:p>
          <a:p>
            <a:pPr marL="509588" lvl="1" indent="-190500" algn="l">
              <a:spcBef>
                <a:spcPts val="300"/>
              </a:spcBef>
              <a:buClr>
                <a:srgbClr val="9B2D1F"/>
              </a:buClr>
              <a:buSzPct val="85000"/>
              <a:buFont typeface="Wingdings 2" pitchFamily="18" charset="2"/>
              <a:buChar char="•"/>
            </a:pPr>
            <a:r>
              <a:rPr lang="tr-TR" sz="2000" b="0"/>
              <a:t>TÜİK identifies a market basket of goods and services the typical consumer buys.  </a:t>
            </a:r>
            <a:endParaRPr lang="tr-TR" sz="2400" b="0"/>
          </a:p>
          <a:p>
            <a:pPr marL="509588" lvl="1" indent="-190500" algn="l">
              <a:spcBef>
                <a:spcPts val="300"/>
              </a:spcBef>
              <a:buClr>
                <a:srgbClr val="9B2D1F"/>
              </a:buClr>
              <a:buSzPct val="85000"/>
              <a:buFont typeface="Wingdings 2" pitchFamily="18" charset="2"/>
              <a:buChar char="•"/>
            </a:pPr>
            <a:r>
              <a:rPr lang="tr-TR" sz="2000" b="0"/>
              <a:t>They do regular consumer surveys to set the weights for the prices of  goods and services.</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6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56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899592" y="116632"/>
            <a:ext cx="7772400" cy="1143000"/>
          </a:xfrm>
        </p:spPr>
        <p:txBody>
          <a:bodyPr/>
          <a:lstStyle/>
          <a:p>
            <a:pPr defTabSz="914400"/>
            <a:r>
              <a:rPr lang="tr-TR" sz="2800" dirty="0">
                <a:solidFill>
                  <a:srgbClr val="696464"/>
                </a:solidFill>
              </a:rPr>
              <a:t>TUFE (</a:t>
            </a:r>
            <a:r>
              <a:rPr lang="tr-TR" sz="2800" dirty="0" err="1">
                <a:solidFill>
                  <a:srgbClr val="696464"/>
                </a:solidFill>
              </a:rPr>
              <a:t>Turkish</a:t>
            </a:r>
            <a:r>
              <a:rPr lang="tr-TR" sz="2800" dirty="0">
                <a:solidFill>
                  <a:srgbClr val="696464"/>
                </a:solidFill>
              </a:rPr>
              <a:t> CPI) </a:t>
            </a:r>
            <a:r>
              <a:rPr lang="tr-TR" sz="2800" dirty="0" err="1">
                <a:solidFill>
                  <a:srgbClr val="696464"/>
                </a:solidFill>
              </a:rPr>
              <a:t>weights</a:t>
            </a:r>
            <a:r>
              <a:rPr lang="tr-TR" sz="2800" dirty="0">
                <a:solidFill>
                  <a:srgbClr val="696464"/>
                </a:solidFill>
              </a:rPr>
              <a:t>: 2010 </a:t>
            </a:r>
            <a:r>
              <a:rPr lang="en-US" sz="2800" dirty="0" smtClean="0">
                <a:solidFill>
                  <a:srgbClr val="696464"/>
                </a:solidFill>
              </a:rPr>
              <a:t>and 2023</a:t>
            </a:r>
            <a:r>
              <a:rPr lang="tr-TR" sz="2800" dirty="0">
                <a:solidFill>
                  <a:srgbClr val="696464"/>
                </a:solidFill>
              </a:rPr>
              <a:t/>
            </a:r>
            <a:br>
              <a:rPr lang="tr-TR" sz="2800" dirty="0">
                <a:solidFill>
                  <a:srgbClr val="696464"/>
                </a:solidFill>
              </a:rPr>
            </a:br>
            <a:endParaRPr lang="tr-TR" dirty="0"/>
          </a:p>
        </p:txBody>
      </p:sp>
      <p:pic>
        <p:nvPicPr>
          <p:cNvPr id="2" name="Picture 1"/>
          <p:cNvPicPr>
            <a:picLocks noChangeAspect="1"/>
          </p:cNvPicPr>
          <p:nvPr/>
        </p:nvPicPr>
        <p:blipFill>
          <a:blip r:embed="rId2"/>
          <a:stretch>
            <a:fillRect/>
          </a:stretch>
        </p:blipFill>
        <p:spPr>
          <a:xfrm>
            <a:off x="1259632" y="1259632"/>
            <a:ext cx="6191250" cy="539115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457200" y="230188"/>
            <a:ext cx="8229600" cy="649287"/>
          </a:xfrm>
        </p:spPr>
        <p:txBody>
          <a:bodyPr/>
          <a:lstStyle/>
          <a:p>
            <a:pPr defTabSz="914400"/>
            <a:r>
              <a:rPr lang="tr-TR" sz="3200">
                <a:solidFill>
                  <a:srgbClr val="696464"/>
                </a:solidFill>
              </a:rPr>
              <a:t>US CPI weights</a:t>
            </a:r>
            <a:endParaRPr lang="tr-TR"/>
          </a:p>
        </p:txBody>
      </p:sp>
      <p:graphicFrame>
        <p:nvGraphicFramePr>
          <p:cNvPr id="28674" name="Object 2"/>
          <p:cNvGraphicFramePr>
            <a:graphicFrameLocks noChangeAspect="1"/>
          </p:cNvGraphicFramePr>
          <p:nvPr>
            <p:extLst>
              <p:ext uri="{D42A27DB-BD31-4B8C-83A1-F6EECF244321}">
                <p14:modId xmlns:p14="http://schemas.microsoft.com/office/powerpoint/2010/main" val="1391722582"/>
              </p:ext>
            </p:extLst>
          </p:nvPr>
        </p:nvGraphicFramePr>
        <p:xfrm>
          <a:off x="857224" y="1071546"/>
          <a:ext cx="7358114" cy="5786454"/>
        </p:xfrm>
        <a:graphic>
          <a:graphicData uri="http://schemas.openxmlformats.org/presentationml/2006/ole">
            <mc:AlternateContent xmlns:mc="http://schemas.openxmlformats.org/markup-compatibility/2006">
              <mc:Choice xmlns:v="urn:schemas-microsoft-com:vml" Requires="v">
                <p:oleObj spid="_x0000_s28684" name="Chart" r:id="rId4" imgW="8601075" imgH="3628954" progId="MSGraph.Chart.8">
                  <p:embed/>
                </p:oleObj>
              </mc:Choice>
              <mc:Fallback>
                <p:oleObj name="Chart" r:id="rId4" imgW="8601075" imgH="3628954" progId="MSGraph.Chart.8">
                  <p:embed/>
                  <p:pic>
                    <p:nvPicPr>
                      <p:cNvPr id="0"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7224" y="1071546"/>
                        <a:ext cx="7358114" cy="5786454"/>
                      </a:xfrm>
                      <a:prstGeom prst="rect">
                        <a:avLst/>
                      </a:prstGeom>
                      <a:noFill/>
                      <a:ln>
                        <a:noFill/>
                      </a:ln>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3155712" presetClass="entr" presetSubtype="111335336" fill="hold" grpId="0" nodeType="clickEffect">
                                  <p:stCondLst>
                                    <p:cond delay="0"/>
                                  </p:stCondLst>
                                  <p:childTnLst>
                                    <p:set>
                                      <p:cBhvr>
                                        <p:cTn id="6" dur="1" fill="hold">
                                          <p:stCondLst>
                                            <p:cond delay="499"/>
                                          </p:stCondLst>
                                        </p:cTn>
                                        <p:tgtEl>
                                          <p:spTgt spid="2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867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How the Consumer Price Index Is Calculated</a:t>
            </a:r>
            <a:endParaRPr lang="tr-TR"/>
          </a:p>
        </p:txBody>
      </p:sp>
      <p:sp>
        <p:nvSpPr>
          <p:cNvPr id="3072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i="1"/>
              <a:t>Find the Prices:</a:t>
            </a:r>
            <a:r>
              <a:rPr lang="tr-TR" sz="2400" b="0"/>
              <a:t> Find the prices of each of the goods and services in the basket for each point in time.</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914400" y="274638"/>
            <a:ext cx="7772400" cy="1143000"/>
          </a:xfrm>
        </p:spPr>
        <p:txBody>
          <a:bodyPr/>
          <a:lstStyle/>
          <a:p>
            <a:pPr defTabSz="914400"/>
            <a:r>
              <a:rPr lang="tr-TR" sz="3600">
                <a:solidFill>
                  <a:srgbClr val="696464"/>
                </a:solidFill>
              </a:rPr>
              <a:t>TUİK website</a:t>
            </a:r>
            <a:endParaRPr lang="tr-TR"/>
          </a:p>
        </p:txBody>
      </p:sp>
      <p:sp>
        <p:nvSpPr>
          <p:cNvPr id="3174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30188" indent="-230188" algn="l">
              <a:spcBef>
                <a:spcPts val="500"/>
              </a:spcBef>
              <a:buClr>
                <a:srgbClr val="D34817"/>
              </a:buClr>
              <a:buSzPct val="85000"/>
              <a:buFont typeface="Wingdings 2" pitchFamily="18" charset="2"/>
              <a:buChar char="•"/>
            </a:pPr>
            <a:r>
              <a:rPr lang="tr-TR" sz="2000"/>
              <a:t>Kapsanan işlemler: </a:t>
            </a:r>
            <a:r>
              <a:rPr lang="tr-TR" sz="2000" b="0"/>
              <a:t>TÜFE’de, yurtiçinde mal ve hizmet tüketmek amacıyla yapılan, tüm nihai parasal tüketim harcamaları esas alınmaktadır. Endekste tüm il merkezlerinden ve 74 ilçeden fiyat derlenmektedir. Ayda 27.500 işyerinden 375.000 fiyat derlenmekte ve 4252 kiracı endeks kapsamında takip edilmektedir.</a:t>
            </a:r>
          </a:p>
          <a:p>
            <a:pPr marL="230188" indent="-230188" algn="l">
              <a:spcBef>
                <a:spcPts val="500"/>
              </a:spcBef>
              <a:buClr>
                <a:srgbClr val="D34817"/>
              </a:buClr>
              <a:buSzPct val="85000"/>
              <a:buFont typeface="Wingdings 2" pitchFamily="18" charset="2"/>
              <a:buChar char="•"/>
            </a:pPr>
            <a:endParaRPr lang="tr-TR" sz="2000" b="0"/>
          </a:p>
          <a:p>
            <a:pPr marL="230188" indent="-230188" algn="l">
              <a:spcBef>
                <a:spcPts val="500"/>
              </a:spcBef>
              <a:buClr>
                <a:srgbClr val="D34817"/>
              </a:buClr>
              <a:buSzPct val="85000"/>
              <a:buFont typeface="Wingdings 2" pitchFamily="18" charset="2"/>
              <a:buChar char="•"/>
            </a:pPr>
            <a:r>
              <a:rPr lang="tr-TR" sz="2000"/>
              <a:t>Fiyat kapsamı: </a:t>
            </a:r>
            <a:r>
              <a:rPr lang="tr-TR" sz="2000" b="0"/>
              <a:t>Endeksin fiyat kapsamı, satın alış fiyatları olarak tespit edilmektedir. Fiyatlar, vergiler dahil peşin ödemeler olarak belirlenerek, taksitli satışlar üzerinden fiyatlandırmalar veya anlaşmalı fiyatlar dikkate alınmamaktadır.</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914400" y="274638"/>
            <a:ext cx="7772400" cy="1143000"/>
          </a:xfrm>
        </p:spPr>
        <p:txBody>
          <a:bodyPr/>
          <a:lstStyle/>
          <a:p>
            <a:pPr algn="ctr" defTabSz="914400"/>
            <a:r>
              <a:rPr lang="tr-TR" sz="3200" dirty="0" err="1">
                <a:solidFill>
                  <a:srgbClr val="696464"/>
                </a:solidFill>
              </a:rPr>
              <a:t>How</a:t>
            </a:r>
            <a:r>
              <a:rPr lang="tr-TR" sz="3200" dirty="0">
                <a:solidFill>
                  <a:srgbClr val="696464"/>
                </a:solidFill>
              </a:rPr>
              <a:t> </a:t>
            </a:r>
            <a:r>
              <a:rPr lang="tr-TR" sz="3200" dirty="0" err="1">
                <a:solidFill>
                  <a:srgbClr val="696464"/>
                </a:solidFill>
              </a:rPr>
              <a:t>the</a:t>
            </a:r>
            <a:r>
              <a:rPr lang="tr-TR" sz="3200" dirty="0">
                <a:solidFill>
                  <a:srgbClr val="696464"/>
                </a:solidFill>
              </a:rPr>
              <a:t> </a:t>
            </a:r>
            <a:r>
              <a:rPr lang="tr-TR" sz="3200" dirty="0" err="1">
                <a:solidFill>
                  <a:srgbClr val="696464"/>
                </a:solidFill>
              </a:rPr>
              <a:t>Consumer</a:t>
            </a:r>
            <a:r>
              <a:rPr lang="tr-TR" sz="3200" dirty="0">
                <a:solidFill>
                  <a:srgbClr val="696464"/>
                </a:solidFill>
              </a:rPr>
              <a:t> </a:t>
            </a:r>
            <a:r>
              <a:rPr lang="tr-TR" sz="3200" dirty="0" err="1">
                <a:solidFill>
                  <a:srgbClr val="696464"/>
                </a:solidFill>
              </a:rPr>
              <a:t>Price</a:t>
            </a:r>
            <a:r>
              <a:rPr lang="tr-TR" sz="3200" dirty="0">
                <a:solidFill>
                  <a:srgbClr val="696464"/>
                </a:solidFill>
              </a:rPr>
              <a:t> </a:t>
            </a:r>
            <a:r>
              <a:rPr lang="tr-TR" sz="3200" dirty="0" err="1">
                <a:solidFill>
                  <a:srgbClr val="696464"/>
                </a:solidFill>
              </a:rPr>
              <a:t>Index</a:t>
            </a:r>
            <a:r>
              <a:rPr lang="tr-TR" sz="3200" dirty="0">
                <a:solidFill>
                  <a:srgbClr val="696464"/>
                </a:solidFill>
              </a:rPr>
              <a:t> Is </a:t>
            </a:r>
            <a:r>
              <a:rPr lang="tr-TR" sz="3200" dirty="0" err="1">
                <a:solidFill>
                  <a:srgbClr val="696464"/>
                </a:solidFill>
              </a:rPr>
              <a:t>Calculated</a:t>
            </a:r>
            <a:endParaRPr lang="tr-TR" dirty="0"/>
          </a:p>
        </p:txBody>
      </p:sp>
      <p:sp>
        <p:nvSpPr>
          <p:cNvPr id="3277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i="1"/>
              <a:t>Compute the Basket’s Cost:</a:t>
            </a:r>
            <a:r>
              <a:rPr lang="tr-TR" sz="2400" b="0"/>
              <a:t> Use the data on prices to calculate the cost of the basket of goods and services at different times.</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How the Consumer Price Index Is Calculated</a:t>
            </a:r>
            <a:endParaRPr lang="tr-TR"/>
          </a:p>
        </p:txBody>
      </p:sp>
      <p:sp>
        <p:nvSpPr>
          <p:cNvPr id="3379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i="1">
                <a:effectLst>
                  <a:outerShdw blurRad="38100" dist="38100" dir="2700000" algn="tl">
                    <a:srgbClr val="C0C0C0"/>
                  </a:outerShdw>
                </a:effectLst>
              </a:rPr>
              <a:t>Choose a Base Year and Compute the Index:</a:t>
            </a:r>
            <a:r>
              <a:rPr lang="tr-TR" sz="2400" b="0">
                <a:effectLst>
                  <a:outerShdw blurRad="38100" dist="38100" dir="2700000" algn="tl">
                    <a:srgbClr val="C0C0C0"/>
                  </a:outerShdw>
                </a:effectLst>
              </a:rPr>
              <a:t> </a:t>
            </a:r>
          </a:p>
          <a:p>
            <a:pPr marL="547688" lvl="1" indent="-228600" algn="l">
              <a:spcBef>
                <a:spcPts val="300"/>
              </a:spcBef>
              <a:buClr>
                <a:srgbClr val="9B2D1F"/>
              </a:buClr>
              <a:buSzPct val="85000"/>
              <a:buFont typeface="Wingdings 2" pitchFamily="18" charset="2"/>
              <a:buChar char="•"/>
            </a:pPr>
            <a:r>
              <a:rPr lang="tr-TR" sz="2400" b="0"/>
              <a:t>Choose a year as the base year, making it the benchmark against which other years are compared. </a:t>
            </a:r>
          </a:p>
          <a:p>
            <a:pPr marL="547688" lvl="1" indent="-228600" algn="l">
              <a:spcBef>
                <a:spcPts val="300"/>
              </a:spcBef>
              <a:buClr>
                <a:srgbClr val="9B2D1F"/>
              </a:buClr>
              <a:buSzPct val="85000"/>
              <a:buFont typeface="Wingdings 2" pitchFamily="18" charset="2"/>
              <a:buChar char="•"/>
            </a:pPr>
            <a:r>
              <a:rPr lang="tr-TR" sz="2400" b="0"/>
              <a:t>For Turkey currently the base year is 2003</a:t>
            </a:r>
          </a:p>
          <a:p>
            <a:pPr marL="547688" lvl="1" indent="-228600" algn="l">
              <a:spcBef>
                <a:spcPts val="300"/>
              </a:spcBef>
              <a:buClr>
                <a:srgbClr val="9B2D1F"/>
              </a:buClr>
              <a:buSzPct val="85000"/>
              <a:buFont typeface="Wingdings 2" pitchFamily="18" charset="2"/>
              <a:buChar char="•"/>
            </a:pPr>
            <a:r>
              <a:rPr lang="tr-TR" sz="2400" b="0"/>
              <a:t>To compute the index for any given year </a:t>
            </a:r>
          </a:p>
          <a:p>
            <a:pPr marL="822325" lvl="2" indent="-228600" algn="l">
              <a:spcBef>
                <a:spcPts val="300"/>
              </a:spcBef>
              <a:buClr>
                <a:srgbClr val="E6AFA9"/>
              </a:buClr>
              <a:buSzPct val="85000"/>
              <a:buFont typeface="Wingdings 2" pitchFamily="18" charset="2"/>
              <a:buChar char="•"/>
            </a:pPr>
            <a:r>
              <a:rPr lang="tr-TR" sz="2000" b="0"/>
              <a:t>divide the cost of the basket in that year by the cost in the base year</a:t>
            </a:r>
          </a:p>
          <a:p>
            <a:pPr marL="822325" lvl="2" indent="-228600" algn="l">
              <a:spcBef>
                <a:spcPts val="300"/>
              </a:spcBef>
              <a:buClr>
                <a:srgbClr val="E6AFA9"/>
              </a:buClr>
              <a:buSzPct val="85000"/>
              <a:buFont typeface="Wingdings 2" pitchFamily="18" charset="2"/>
              <a:buChar char="•"/>
            </a:pPr>
            <a:r>
              <a:rPr lang="tr-TR" sz="2000" b="0"/>
              <a:t>then multiply by 100. </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79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79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379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379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37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How the Consumer Price Index Is Calculated</a:t>
            </a:r>
            <a:endParaRPr lang="tr-TR"/>
          </a:p>
        </p:txBody>
      </p:sp>
      <p:sp>
        <p:nvSpPr>
          <p:cNvPr id="34818"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i="1"/>
              <a:t>Compute the inflation rate:</a:t>
            </a:r>
            <a:r>
              <a:rPr lang="tr-TR" sz="2400" b="0"/>
              <a:t> The inflation rate is the percentage change in the price index from the preceding period.</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How the Consumer Price Index Is Calculated</a:t>
            </a:r>
            <a:endParaRPr lang="tr-TR"/>
          </a:p>
        </p:txBody>
      </p:sp>
      <p:sp>
        <p:nvSpPr>
          <p:cNvPr id="3584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95275" indent="-295275" algn="l">
              <a:spcBef>
                <a:spcPts val="500"/>
              </a:spcBef>
              <a:buClr>
                <a:srgbClr val="D34817"/>
              </a:buClr>
              <a:buSzPct val="85000"/>
              <a:buFont typeface="Wingdings 2" pitchFamily="18" charset="2"/>
              <a:buChar char="•"/>
            </a:pPr>
            <a:r>
              <a:rPr lang="tr-TR" sz="2800" b="0"/>
              <a:t>The Inflation Rate</a:t>
            </a:r>
          </a:p>
          <a:p>
            <a:pPr marL="547688" lvl="1" indent="-228600" algn="l">
              <a:spcBef>
                <a:spcPts val="300"/>
              </a:spcBef>
              <a:buClr>
                <a:srgbClr val="000000"/>
              </a:buClr>
              <a:buSzPct val="85000"/>
              <a:buFont typeface="Wingdings 2" pitchFamily="18" charset="2"/>
              <a:buChar char="•"/>
            </a:pPr>
            <a:r>
              <a:rPr lang="tr-TR" sz="2400" b="0"/>
              <a:t>The </a:t>
            </a:r>
            <a:r>
              <a:rPr lang="tr-TR" sz="2400" b="0" i="1">
                <a:solidFill>
                  <a:srgbClr val="25A9A6"/>
                </a:solidFill>
              </a:rPr>
              <a:t>inflation rate </a:t>
            </a:r>
            <a:r>
              <a:rPr lang="tr-TR" sz="2400" b="0"/>
              <a:t>is calculated as follows:</a:t>
            </a:r>
            <a:endParaRPr lang="tr-TR"/>
          </a:p>
        </p:txBody>
      </p:sp>
      <p:pic>
        <p:nvPicPr>
          <p:cNvPr id="35843" name="Picture 3" descr="image16.pdf"/>
          <p:cNvPicPr>
            <a:picLocks noChangeAspect="1"/>
          </p:cNvPicPr>
          <p:nvPr/>
        </p:nvPicPr>
        <p:blipFill>
          <a:blip r:embed="rId2"/>
          <a:srcRect/>
          <a:stretch>
            <a:fillRect/>
          </a:stretch>
        </p:blipFill>
        <p:spPr bwMode="auto">
          <a:xfrm>
            <a:off x="392113" y="2995613"/>
            <a:ext cx="8077200" cy="781050"/>
          </a:xfrm>
          <a:prstGeom prst="rect">
            <a:avLst/>
          </a:prstGeom>
          <a:noFill/>
          <a:ln w="12700" cap="flat" cmpd="sng">
            <a:noFill/>
            <a:prstDash val="solid"/>
            <a:miter lim="0"/>
            <a:headEnd type="none" w="med" len="med"/>
            <a:tailEnd type="none" w="med" len="med"/>
          </a:ln>
          <a:effectLst/>
        </p:spPr>
      </p:pic>
      <p:sp>
        <p:nvSpPr>
          <p:cNvPr id="35844" name="AutoShape 4"/>
          <p:cNvSpPr>
            <a:spLocks/>
          </p:cNvSpPr>
          <p:nvPr/>
        </p:nvSpPr>
        <p:spPr bwMode="auto">
          <a:xfrm>
            <a:off x="395288" y="3068638"/>
            <a:ext cx="3341687" cy="719137"/>
          </a:xfrm>
          <a:prstGeom prst="roundRect">
            <a:avLst>
              <a:gd name="adj" fmla="val 16667"/>
            </a:avLst>
          </a:prstGeom>
          <a:solidFill>
            <a:srgbClr val="FFFFFF"/>
          </a:solidFill>
          <a:ln w="25400" cap="flat" cmpd="sng">
            <a:solidFill>
              <a:srgbClr val="FFFFFF"/>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35845" name="AutoShape 5"/>
          <p:cNvSpPr>
            <a:spLocks/>
          </p:cNvSpPr>
          <p:nvPr/>
        </p:nvSpPr>
        <p:spPr bwMode="auto">
          <a:xfrm>
            <a:off x="3862388" y="2908300"/>
            <a:ext cx="3887787" cy="592138"/>
          </a:xfrm>
          <a:prstGeom prst="roundRect">
            <a:avLst>
              <a:gd name="adj" fmla="val 16667"/>
            </a:avLst>
          </a:prstGeom>
          <a:solidFill>
            <a:srgbClr val="FFFFFF"/>
          </a:solidFill>
          <a:ln w="25400" cap="flat" cmpd="sng">
            <a:solidFill>
              <a:srgbClr val="FFFFFF"/>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35846" name="AutoShape 6"/>
          <p:cNvSpPr>
            <a:spLocks/>
          </p:cNvSpPr>
          <p:nvPr/>
        </p:nvSpPr>
        <p:spPr bwMode="auto">
          <a:xfrm>
            <a:off x="3851275" y="3500438"/>
            <a:ext cx="3887788" cy="431800"/>
          </a:xfrm>
          <a:prstGeom prst="roundRect">
            <a:avLst>
              <a:gd name="adj" fmla="val 16667"/>
            </a:avLst>
          </a:prstGeom>
          <a:solidFill>
            <a:srgbClr val="FFFFFF"/>
          </a:solidFill>
          <a:ln w="25400" cap="flat" cmpd="sng">
            <a:solidFill>
              <a:srgbClr val="FFFFFF"/>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35847" name="AutoShape 7"/>
          <p:cNvSpPr>
            <a:spLocks/>
          </p:cNvSpPr>
          <p:nvPr/>
        </p:nvSpPr>
        <p:spPr bwMode="auto">
          <a:xfrm>
            <a:off x="7667625" y="3140075"/>
            <a:ext cx="784225" cy="431800"/>
          </a:xfrm>
          <a:prstGeom prst="roundRect">
            <a:avLst>
              <a:gd name="adj" fmla="val 16667"/>
            </a:avLst>
          </a:prstGeom>
          <a:solidFill>
            <a:srgbClr val="FFFFFF"/>
          </a:solidFill>
          <a:ln w="25400" cap="flat" cmpd="sng">
            <a:solidFill>
              <a:srgbClr val="FFFFFF"/>
            </a:solidFill>
            <a:prstDash val="solid"/>
            <a:round/>
            <a:headEnd/>
            <a:tailEnd/>
          </a:ln>
          <a:effectLst/>
        </p:spPr>
        <p:txBody>
          <a:bodyPr lIns="0" tIns="0" rIns="0" bIns="0" anchor="ctr"/>
          <a:lstStyle/>
          <a:p>
            <a:pPr algn="ctr" defTabSz="914400"/>
            <a:endParaRPr lang="tr-TR" sz="1800">
              <a:solidFill>
                <a:srgbClr val="FFFFFF"/>
              </a:solidFill>
            </a:endParaRPr>
          </a:p>
        </p:txBody>
      </p:sp>
      <p:pic>
        <p:nvPicPr>
          <p:cNvPr id="3" name="Picture 2"/>
          <p:cNvPicPr>
            <a:picLocks noChangeAspect="1"/>
          </p:cNvPicPr>
          <p:nvPr/>
        </p:nvPicPr>
        <p:blipFill>
          <a:blip r:embed="rId3"/>
          <a:stretch>
            <a:fillRect/>
          </a:stretch>
        </p:blipFill>
        <p:spPr>
          <a:xfrm>
            <a:off x="1760090" y="2982564"/>
            <a:ext cx="5646391" cy="1374254"/>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p:cNvSpPr>
          <p:nvPr>
            <p:ph type="title"/>
          </p:nvPr>
        </p:nvSpPr>
        <p:spPr bwMode="auto">
          <a:xfrm>
            <a:off x="1371600" y="2355850"/>
            <a:ext cx="7772400" cy="1143000"/>
          </a:xfrm>
          <a:noFill/>
          <a:ln w="12700" cap="flat">
            <a:miter lim="0"/>
            <a:headEnd/>
            <a:tailEnd/>
          </a:ln>
        </p:spPr>
        <p:txBody>
          <a:bodyPr vert="horz" wrap="square" lIns="50800" tIns="50800" rIns="50800" bIns="50800" numCol="1" anchor="b" anchorCtr="0" compatLnSpc="1">
            <a:prstTxWarp prst="textNoShape">
              <a:avLst/>
            </a:prstTxWarp>
          </a:bodyPr>
          <a:lstStyle/>
          <a:p>
            <a:pPr defTabSz="914400"/>
            <a:r>
              <a:rPr lang="tr-TR" sz="4000" dirty="0" err="1">
                <a:solidFill>
                  <a:srgbClr val="696464"/>
                </a:solidFill>
              </a:rPr>
              <a:t>Let’s</a:t>
            </a:r>
            <a:r>
              <a:rPr lang="tr-TR" sz="4000" dirty="0">
                <a:solidFill>
                  <a:srgbClr val="696464"/>
                </a:solidFill>
              </a:rPr>
              <a:t> </a:t>
            </a:r>
            <a:r>
              <a:rPr lang="en-US" sz="4000" dirty="0" smtClean="0">
                <a:solidFill>
                  <a:srgbClr val="696464"/>
                </a:solidFill>
              </a:rPr>
              <a:t>make</a:t>
            </a:r>
            <a:r>
              <a:rPr lang="tr-TR" sz="4000" dirty="0" smtClean="0">
                <a:solidFill>
                  <a:srgbClr val="696464"/>
                </a:solidFill>
              </a:rPr>
              <a:t> </a:t>
            </a:r>
            <a:r>
              <a:rPr lang="tr-TR" sz="4000" dirty="0">
                <a:solidFill>
                  <a:srgbClr val="696464"/>
                </a:solidFill>
              </a:rPr>
              <a:t>an </a:t>
            </a:r>
            <a:r>
              <a:rPr lang="tr-TR" sz="4000" dirty="0" err="1">
                <a:solidFill>
                  <a:srgbClr val="696464"/>
                </a:solidFill>
              </a:rPr>
              <a:t>example</a:t>
            </a:r>
            <a:endParaRPr lang="tr-T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85786" y="785794"/>
            <a:ext cx="7772400" cy="1500187"/>
          </a:xfrm>
        </p:spPr>
        <p:txBody>
          <a:bodyPr/>
          <a:lstStyle/>
          <a:p>
            <a:r>
              <a:rPr lang="en-US" sz="3200" b="0" dirty="0" smtClean="0">
                <a:solidFill>
                  <a:schemeClr val="tx2">
                    <a:lumMod val="75000"/>
                  </a:schemeClr>
                </a:solidFill>
              </a:rPr>
              <a:t>INFLATION</a:t>
            </a:r>
            <a:endParaRPr lang="tr-TR" sz="3200" b="0" dirty="0">
              <a:solidFill>
                <a:schemeClr val="tx2">
                  <a:lumMod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457200" y="274638"/>
            <a:ext cx="8229600" cy="725487"/>
          </a:xfrm>
        </p:spPr>
        <p:txBody>
          <a:bodyPr/>
          <a:lstStyle/>
          <a:p>
            <a:pPr defTabSz="914400"/>
            <a:r>
              <a:rPr lang="tr-TR" sz="3200">
                <a:solidFill>
                  <a:srgbClr val="696464"/>
                </a:solidFill>
              </a:rPr>
              <a:t>CPI  (TÜFE) 1994 - 2013</a:t>
            </a:r>
            <a:endParaRPr lang="tr-TR"/>
          </a:p>
        </p:txBody>
      </p:sp>
      <p:pic>
        <p:nvPicPr>
          <p:cNvPr id="37890" name="Picture 2" descr="image17.pdf"/>
          <p:cNvPicPr>
            <a:picLocks noChangeAspect="1"/>
          </p:cNvPicPr>
          <p:nvPr/>
        </p:nvPicPr>
        <p:blipFill>
          <a:blip r:embed="rId2"/>
          <a:srcRect/>
          <a:stretch>
            <a:fillRect/>
          </a:stretch>
        </p:blipFill>
        <p:spPr bwMode="auto">
          <a:xfrm>
            <a:off x="42863" y="1268413"/>
            <a:ext cx="9064625" cy="4319587"/>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3891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a:t>Compute the yearly inflation  (March 2012 to March 2013):</a:t>
            </a:r>
          </a:p>
          <a:p>
            <a:pPr algn="l">
              <a:spcBef>
                <a:spcPts val="500"/>
              </a:spcBef>
              <a:buClr>
                <a:srgbClr val="D34817"/>
              </a:buClr>
              <a:buFont typeface="Wingdings 2" pitchFamily="18" charset="2"/>
              <a:buNone/>
            </a:pPr>
            <a:endParaRPr lang="tr-TR" sz="2400" b="0"/>
          </a:p>
          <a:p>
            <a:pPr algn="l">
              <a:spcBef>
                <a:spcPts val="500"/>
              </a:spcBef>
              <a:buClr>
                <a:srgbClr val="D34817"/>
              </a:buClr>
              <a:buFont typeface="Wingdings 2" pitchFamily="18" charset="2"/>
              <a:buNone/>
            </a:pPr>
            <a:r>
              <a:rPr lang="tr-TR" sz="2400" b="0"/>
              <a:t>We need the CPI in March 2013</a:t>
            </a:r>
          </a:p>
          <a:p>
            <a:pPr algn="l">
              <a:spcBef>
                <a:spcPts val="500"/>
              </a:spcBef>
              <a:buClr>
                <a:srgbClr val="D34817"/>
              </a:buClr>
              <a:buFont typeface="Wingdings 2" pitchFamily="18" charset="2"/>
              <a:buNone/>
            </a:pPr>
            <a:r>
              <a:rPr lang="tr-TR" sz="2400" b="0"/>
              <a:t>and </a:t>
            </a:r>
          </a:p>
          <a:p>
            <a:pPr algn="l">
              <a:spcBef>
                <a:spcPts val="500"/>
              </a:spcBef>
              <a:buClr>
                <a:srgbClr val="D34817"/>
              </a:buClr>
              <a:buFont typeface="Wingdings 2" pitchFamily="18" charset="2"/>
              <a:buNone/>
            </a:pPr>
            <a:r>
              <a:rPr lang="tr-TR" sz="2400" b="0"/>
              <a:t>the CPI in March 2012.</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457200" y="274638"/>
            <a:ext cx="8229600" cy="725487"/>
          </a:xfrm>
        </p:spPr>
        <p:txBody>
          <a:bodyPr/>
          <a:lstStyle/>
          <a:p>
            <a:pPr defTabSz="914400"/>
            <a:r>
              <a:rPr lang="tr-TR" sz="3200">
                <a:solidFill>
                  <a:srgbClr val="696464"/>
                </a:solidFill>
              </a:rPr>
              <a:t>CPI  (TÜFE) 1994 - 2013</a:t>
            </a:r>
            <a:endParaRPr lang="tr-TR"/>
          </a:p>
        </p:txBody>
      </p:sp>
      <p:pic>
        <p:nvPicPr>
          <p:cNvPr id="39938" name="Picture 2" descr="image17.pdf"/>
          <p:cNvPicPr>
            <a:picLocks noChangeAspect="1"/>
          </p:cNvPicPr>
          <p:nvPr/>
        </p:nvPicPr>
        <p:blipFill>
          <a:blip r:embed="rId2"/>
          <a:srcRect/>
          <a:stretch>
            <a:fillRect/>
          </a:stretch>
        </p:blipFill>
        <p:spPr bwMode="auto">
          <a:xfrm>
            <a:off x="42863" y="1268413"/>
            <a:ext cx="9064625" cy="4319587"/>
          </a:xfrm>
          <a:prstGeom prst="rect">
            <a:avLst/>
          </a:prstGeom>
          <a:noFill/>
          <a:ln w="12700" cap="flat" cmpd="sng">
            <a:noFill/>
            <a:prstDash val="solid"/>
            <a:miter lim="0"/>
            <a:headEnd type="none" w="med" len="med"/>
            <a:tailEnd type="none" w="med" len="med"/>
          </a:ln>
          <a:effectLst/>
        </p:spPr>
      </p:pic>
      <p:sp>
        <p:nvSpPr>
          <p:cNvPr id="39939" name="AutoShape 3"/>
          <p:cNvSpPr>
            <a:spLocks/>
          </p:cNvSpPr>
          <p:nvPr/>
        </p:nvSpPr>
        <p:spPr bwMode="auto">
          <a:xfrm>
            <a:off x="2266950" y="5588000"/>
            <a:ext cx="215900" cy="504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4628"/>
                </a:moveTo>
                <a:lnTo>
                  <a:pt x="10800" y="0"/>
                </a:lnTo>
                <a:lnTo>
                  <a:pt x="21600" y="4628"/>
                </a:lnTo>
                <a:lnTo>
                  <a:pt x="16200" y="4628"/>
                </a:lnTo>
                <a:lnTo>
                  <a:pt x="16200" y="21600"/>
                </a:lnTo>
                <a:lnTo>
                  <a:pt x="5400" y="21600"/>
                </a:lnTo>
                <a:lnTo>
                  <a:pt x="5400" y="4628"/>
                </a:lnTo>
                <a:close/>
              </a:path>
            </a:pathLst>
          </a:custGeom>
          <a:solidFill>
            <a:srgbClr val="D34817"/>
          </a:solidFill>
          <a:ln w="25400" cap="flat" cmpd="sng">
            <a:solidFill>
              <a:srgbClr val="9A3511"/>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39940" name="AutoShape 4"/>
          <p:cNvSpPr>
            <a:spLocks/>
          </p:cNvSpPr>
          <p:nvPr/>
        </p:nvSpPr>
        <p:spPr bwMode="auto">
          <a:xfrm flipV="1">
            <a:off x="2051050" y="4724400"/>
            <a:ext cx="215900" cy="503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4628"/>
                </a:moveTo>
                <a:lnTo>
                  <a:pt x="10800" y="0"/>
                </a:lnTo>
                <a:lnTo>
                  <a:pt x="21600" y="4628"/>
                </a:lnTo>
                <a:lnTo>
                  <a:pt x="16200" y="4628"/>
                </a:lnTo>
                <a:lnTo>
                  <a:pt x="16200" y="21600"/>
                </a:lnTo>
                <a:lnTo>
                  <a:pt x="5400" y="21600"/>
                </a:lnTo>
                <a:lnTo>
                  <a:pt x="5400" y="4628"/>
                </a:lnTo>
                <a:close/>
              </a:path>
            </a:pathLst>
          </a:custGeom>
          <a:solidFill>
            <a:srgbClr val="D34817"/>
          </a:solidFill>
          <a:ln w="25400" cap="flat" cmpd="sng">
            <a:solidFill>
              <a:srgbClr val="9A3511"/>
            </a:solidFill>
            <a:prstDash val="solid"/>
            <a:round/>
            <a:headEnd/>
            <a:tailEnd/>
          </a:ln>
          <a:effectLst/>
        </p:spPr>
        <p:txBody>
          <a:bodyPr lIns="0" tIns="0" rIns="0" bIns="0" anchor="ctr"/>
          <a:lstStyle/>
          <a:p>
            <a:pPr algn="ctr" defTabSz="914400"/>
            <a:endParaRPr lang="tr-TR" sz="1800">
              <a:solidFill>
                <a:srgbClr val="FFFF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autoUpdateAnimBg="0"/>
      <p:bldP spid="3994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4096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Font typeface="Wingdings 2" pitchFamily="18" charset="2"/>
              <a:buNone/>
            </a:pPr>
            <a:r>
              <a:rPr lang="tr-TR" sz="2400" b="0"/>
              <a:t>Compute the yearly inflation  (March 2012 to March 2013):</a:t>
            </a:r>
          </a:p>
          <a:p>
            <a:pPr algn="l">
              <a:spcBef>
                <a:spcPts val="500"/>
              </a:spcBef>
              <a:buClr>
                <a:srgbClr val="D34817"/>
              </a:buClr>
              <a:buFont typeface="Wingdings 2" pitchFamily="18" charset="2"/>
              <a:buNone/>
            </a:pPr>
            <a:endParaRPr lang="tr-TR" sz="2400" b="0"/>
          </a:p>
          <a:p>
            <a:pPr algn="l">
              <a:spcBef>
                <a:spcPts val="500"/>
              </a:spcBef>
              <a:buClr>
                <a:srgbClr val="D34817"/>
              </a:buClr>
              <a:buFont typeface="Wingdings 2" pitchFamily="18" charset="2"/>
              <a:buNone/>
            </a:pPr>
            <a:r>
              <a:rPr lang="tr-TR" sz="2400" b="0"/>
              <a:t>CPI in March 2013 : 19056</a:t>
            </a:r>
          </a:p>
          <a:p>
            <a:pPr algn="l">
              <a:spcBef>
                <a:spcPts val="500"/>
              </a:spcBef>
              <a:buClr>
                <a:srgbClr val="D34817"/>
              </a:buClr>
              <a:buFont typeface="Wingdings 2" pitchFamily="18" charset="2"/>
              <a:buNone/>
            </a:pPr>
            <a:r>
              <a:rPr lang="tr-TR" sz="2400" b="0"/>
              <a:t>CPI in March 2012 : 17761</a:t>
            </a:r>
          </a:p>
          <a:p>
            <a:pPr algn="l">
              <a:spcBef>
                <a:spcPts val="500"/>
              </a:spcBef>
              <a:buClr>
                <a:srgbClr val="D34817"/>
              </a:buClr>
              <a:buFont typeface="Wingdings 2" pitchFamily="18" charset="2"/>
              <a:buNone/>
            </a:pPr>
            <a:r>
              <a:rPr lang="tr-TR" sz="2400" b="0"/>
              <a:t>CPI</a:t>
            </a:r>
            <a:r>
              <a:rPr lang="tr-TR" sz="2400" b="0" baseline="-25000"/>
              <a:t>2013</a:t>
            </a:r>
            <a:r>
              <a:rPr lang="tr-TR" sz="2400" b="0"/>
              <a:t>  - CPI</a:t>
            </a:r>
            <a:r>
              <a:rPr lang="tr-TR" sz="2400" b="0" baseline="-25000"/>
              <a:t>2012</a:t>
            </a:r>
            <a:r>
              <a:rPr lang="tr-TR" sz="2400" b="0"/>
              <a:t> = 1295</a:t>
            </a:r>
          </a:p>
          <a:p>
            <a:pPr algn="l">
              <a:spcBef>
                <a:spcPts val="500"/>
              </a:spcBef>
              <a:buClr>
                <a:srgbClr val="D34817"/>
              </a:buClr>
              <a:buFont typeface="Wingdings 2" pitchFamily="18" charset="2"/>
              <a:buNone/>
            </a:pPr>
            <a:r>
              <a:rPr lang="tr-TR" sz="2400" b="0"/>
              <a:t> (CPI</a:t>
            </a:r>
            <a:r>
              <a:rPr lang="tr-TR" sz="2400" b="0" baseline="-25000"/>
              <a:t>2013</a:t>
            </a:r>
            <a:r>
              <a:rPr lang="tr-TR" sz="2400" b="0"/>
              <a:t>  - CPI</a:t>
            </a:r>
            <a:r>
              <a:rPr lang="tr-TR" sz="2400" b="0" baseline="-25000"/>
              <a:t>2012</a:t>
            </a:r>
            <a:r>
              <a:rPr lang="tr-TR" sz="2400" b="0"/>
              <a:t>)/CPI</a:t>
            </a:r>
            <a:r>
              <a:rPr lang="tr-TR" sz="2400" b="0" baseline="-25000"/>
              <a:t>2012</a:t>
            </a:r>
            <a:r>
              <a:rPr lang="tr-TR" sz="2400" b="0"/>
              <a:t> = 1295/17761 </a:t>
            </a:r>
          </a:p>
          <a:p>
            <a:pPr algn="l">
              <a:spcBef>
                <a:spcPts val="500"/>
              </a:spcBef>
              <a:buClr>
                <a:srgbClr val="D34817"/>
              </a:buClr>
              <a:buFont typeface="Wingdings 2" pitchFamily="18" charset="2"/>
              <a:buNone/>
            </a:pPr>
            <a:r>
              <a:rPr lang="tr-TR" sz="2400" b="0"/>
              <a:t>= 7,3% </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6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p:cNvSpPr>
          <p:nvPr>
            <p:ph type="title"/>
          </p:nvPr>
        </p:nvSpPr>
        <p:spPr bwMode="auto">
          <a:xfrm>
            <a:off x="914400" y="2355850"/>
            <a:ext cx="8229600" cy="1470025"/>
          </a:xfrm>
          <a:noFill/>
          <a:ln w="12700" cap="flat">
            <a:miter lim="0"/>
            <a:headEnd/>
            <a:tailEnd/>
          </a:ln>
        </p:spPr>
        <p:txBody>
          <a:bodyPr vert="horz" wrap="square" lIns="50800" tIns="50800" rIns="50800" bIns="50800" numCol="1" anchor="b" anchorCtr="0" compatLnSpc="1">
            <a:prstTxWarp prst="textNoShape">
              <a:avLst/>
            </a:prstTxWarp>
          </a:bodyPr>
          <a:lstStyle/>
          <a:p>
            <a:pPr defTabSz="914400"/>
            <a:r>
              <a:rPr lang="tr-TR" sz="4000">
                <a:solidFill>
                  <a:srgbClr val="696464"/>
                </a:solidFill>
              </a:rPr>
              <a:t>Let’s do a bigger example</a:t>
            </a:r>
            <a:endParaRPr lang="tr-T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Group 1"/>
          <p:cNvGrpSpPr>
            <a:grpSpLocks/>
          </p:cNvGrpSpPr>
          <p:nvPr/>
        </p:nvGrpSpPr>
        <p:grpSpPr bwMode="auto">
          <a:xfrm>
            <a:off x="4427538" y="2949575"/>
            <a:ext cx="4275137" cy="495300"/>
            <a:chOff x="0" y="0"/>
            <a:chExt cx="337" cy="39"/>
          </a:xfrm>
        </p:grpSpPr>
        <p:sp>
          <p:nvSpPr>
            <p:cNvPr id="43010" name="AutoShape 2"/>
            <p:cNvSpPr>
              <a:spLocks/>
            </p:cNvSpPr>
            <p:nvPr/>
          </p:nvSpPr>
          <p:spPr bwMode="auto">
            <a:xfrm>
              <a:off x="0" y="0"/>
              <a:ext cx="337"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defTabSz="914400">
                <a:lnSpc>
                  <a:spcPct val="104000"/>
                </a:lnSpc>
                <a:spcBef>
                  <a:spcPts val="900"/>
                </a:spcBef>
              </a:pPr>
              <a:endParaRPr lang="tr-TR" sz="2400">
                <a:solidFill>
                  <a:srgbClr val="CC0000"/>
                </a:solidFill>
              </a:endParaRPr>
            </a:p>
          </p:txBody>
        </p:sp>
        <p:sp>
          <p:nvSpPr>
            <p:cNvPr id="43011" name="AutoShape 3"/>
            <p:cNvSpPr>
              <a:spLocks/>
            </p:cNvSpPr>
            <p:nvPr/>
          </p:nvSpPr>
          <p:spPr bwMode="auto">
            <a:xfrm>
              <a:off x="0" y="1"/>
              <a:ext cx="337"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marL="119063" defTabSz="914400">
                <a:lnSpc>
                  <a:spcPct val="104000"/>
                </a:lnSpc>
                <a:spcBef>
                  <a:spcPts val="1200"/>
                </a:spcBef>
              </a:pPr>
              <a:r>
                <a:rPr lang="tr-TR" sz="1800"/>
                <a:t>TL</a:t>
              </a:r>
              <a:r>
                <a:rPr lang="tr-TR" sz="2400"/>
                <a:t>12 x 4  +  TL3 x 10   =  </a:t>
              </a:r>
              <a:r>
                <a:rPr lang="tr-TR" sz="1800">
                  <a:solidFill>
                    <a:srgbClr val="CC0000"/>
                  </a:solidFill>
                </a:rPr>
                <a:t>TL</a:t>
              </a:r>
              <a:r>
                <a:rPr lang="tr-TR" sz="2400">
                  <a:solidFill>
                    <a:srgbClr val="CC0000"/>
                  </a:solidFill>
                </a:rPr>
                <a:t>78</a:t>
              </a:r>
              <a:endParaRPr lang="tr-TR"/>
            </a:p>
          </p:txBody>
        </p:sp>
      </p:grpSp>
      <p:grpSp>
        <p:nvGrpSpPr>
          <p:cNvPr id="43012" name="Group 4"/>
          <p:cNvGrpSpPr>
            <a:grpSpLocks/>
          </p:cNvGrpSpPr>
          <p:nvPr/>
        </p:nvGrpSpPr>
        <p:grpSpPr bwMode="auto">
          <a:xfrm>
            <a:off x="4427538" y="2457450"/>
            <a:ext cx="4275137" cy="495300"/>
            <a:chOff x="0" y="0"/>
            <a:chExt cx="337" cy="39"/>
          </a:xfrm>
        </p:grpSpPr>
        <p:sp>
          <p:nvSpPr>
            <p:cNvPr id="43013" name="AutoShape 5"/>
            <p:cNvSpPr>
              <a:spLocks/>
            </p:cNvSpPr>
            <p:nvPr/>
          </p:nvSpPr>
          <p:spPr bwMode="auto">
            <a:xfrm>
              <a:off x="0" y="0"/>
              <a:ext cx="337"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defTabSz="914400">
                <a:lnSpc>
                  <a:spcPct val="104000"/>
                </a:lnSpc>
                <a:spcBef>
                  <a:spcPts val="900"/>
                </a:spcBef>
              </a:pPr>
              <a:endParaRPr lang="tr-TR" sz="2400">
                <a:solidFill>
                  <a:srgbClr val="CC0000"/>
                </a:solidFill>
              </a:endParaRPr>
            </a:p>
          </p:txBody>
        </p:sp>
        <p:sp>
          <p:nvSpPr>
            <p:cNvPr id="43014" name="AutoShape 6"/>
            <p:cNvSpPr>
              <a:spLocks/>
            </p:cNvSpPr>
            <p:nvPr/>
          </p:nvSpPr>
          <p:spPr bwMode="auto">
            <a:xfrm>
              <a:off x="0" y="1"/>
              <a:ext cx="337"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marL="119063" defTabSz="914400">
                <a:lnSpc>
                  <a:spcPct val="104000"/>
                </a:lnSpc>
                <a:spcBef>
                  <a:spcPts val="1200"/>
                </a:spcBef>
              </a:pPr>
              <a:r>
                <a:rPr lang="tr-TR" sz="1800"/>
                <a:t>TL</a:t>
              </a:r>
              <a:r>
                <a:rPr lang="tr-TR" sz="2400"/>
                <a:t>11 x 4  + TL2.5 x 10 =  </a:t>
              </a:r>
              <a:r>
                <a:rPr lang="tr-TR" sz="1800">
                  <a:solidFill>
                    <a:srgbClr val="CC0000"/>
                  </a:solidFill>
                </a:rPr>
                <a:t>TL</a:t>
              </a:r>
              <a:r>
                <a:rPr lang="tr-TR" sz="2400">
                  <a:solidFill>
                    <a:srgbClr val="CC0000"/>
                  </a:solidFill>
                </a:rPr>
                <a:t>69</a:t>
              </a:r>
              <a:endParaRPr lang="tr-TR"/>
            </a:p>
          </p:txBody>
        </p:sp>
      </p:grpSp>
      <p:grpSp>
        <p:nvGrpSpPr>
          <p:cNvPr id="43015" name="Group 7"/>
          <p:cNvGrpSpPr>
            <a:grpSpLocks/>
          </p:cNvGrpSpPr>
          <p:nvPr/>
        </p:nvGrpSpPr>
        <p:grpSpPr bwMode="auto">
          <a:xfrm>
            <a:off x="4427538" y="1963738"/>
            <a:ext cx="4275137" cy="495300"/>
            <a:chOff x="0" y="0"/>
            <a:chExt cx="337" cy="39"/>
          </a:xfrm>
        </p:grpSpPr>
        <p:sp>
          <p:nvSpPr>
            <p:cNvPr id="43016" name="AutoShape 8"/>
            <p:cNvSpPr>
              <a:spLocks/>
            </p:cNvSpPr>
            <p:nvPr/>
          </p:nvSpPr>
          <p:spPr bwMode="auto">
            <a:xfrm>
              <a:off x="0" y="0"/>
              <a:ext cx="337"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defTabSz="914400">
                <a:lnSpc>
                  <a:spcPct val="104000"/>
                </a:lnSpc>
                <a:spcBef>
                  <a:spcPts val="900"/>
                </a:spcBef>
              </a:pPr>
              <a:endParaRPr lang="tr-TR" sz="2400">
                <a:solidFill>
                  <a:srgbClr val="CC0000"/>
                </a:solidFill>
              </a:endParaRPr>
            </a:p>
          </p:txBody>
        </p:sp>
        <p:sp>
          <p:nvSpPr>
            <p:cNvPr id="43017" name="AutoShape 9"/>
            <p:cNvSpPr>
              <a:spLocks/>
            </p:cNvSpPr>
            <p:nvPr/>
          </p:nvSpPr>
          <p:spPr bwMode="auto">
            <a:xfrm>
              <a:off x="0" y="1"/>
              <a:ext cx="337"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marL="119063" defTabSz="914400">
                <a:lnSpc>
                  <a:spcPct val="104000"/>
                </a:lnSpc>
                <a:spcBef>
                  <a:spcPts val="1200"/>
                </a:spcBef>
              </a:pPr>
              <a:r>
                <a:rPr lang="tr-TR" sz="1800"/>
                <a:t>TL</a:t>
              </a:r>
              <a:r>
                <a:rPr lang="tr-TR" sz="2400"/>
                <a:t>10 x 4  +  TL2 x 10   =  </a:t>
              </a:r>
              <a:r>
                <a:rPr lang="tr-TR" sz="1800">
                  <a:solidFill>
                    <a:srgbClr val="CC0000"/>
                  </a:solidFill>
                </a:rPr>
                <a:t>TL</a:t>
              </a:r>
              <a:r>
                <a:rPr lang="tr-TR" sz="2400">
                  <a:solidFill>
                    <a:srgbClr val="CC0000"/>
                  </a:solidFill>
                </a:rPr>
                <a:t>60</a:t>
              </a:r>
              <a:endParaRPr lang="tr-TR"/>
            </a:p>
          </p:txBody>
        </p:sp>
      </p:grpSp>
      <p:grpSp>
        <p:nvGrpSpPr>
          <p:cNvPr id="43018" name="Group 10"/>
          <p:cNvGrpSpPr>
            <a:grpSpLocks/>
          </p:cNvGrpSpPr>
          <p:nvPr/>
        </p:nvGrpSpPr>
        <p:grpSpPr bwMode="auto">
          <a:xfrm>
            <a:off x="4427538" y="1039813"/>
            <a:ext cx="4275137" cy="927100"/>
            <a:chOff x="0" y="0"/>
            <a:chExt cx="337" cy="73"/>
          </a:xfrm>
        </p:grpSpPr>
        <p:sp>
          <p:nvSpPr>
            <p:cNvPr id="43019" name="AutoShape 11"/>
            <p:cNvSpPr>
              <a:spLocks/>
            </p:cNvSpPr>
            <p:nvPr/>
          </p:nvSpPr>
          <p:spPr bwMode="auto">
            <a:xfrm>
              <a:off x="0" y="0"/>
              <a:ext cx="337" cy="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1800"/>
            </a:p>
          </p:txBody>
        </p:sp>
        <p:sp>
          <p:nvSpPr>
            <p:cNvPr id="43020" name="AutoShape 12"/>
            <p:cNvSpPr>
              <a:spLocks/>
            </p:cNvSpPr>
            <p:nvPr/>
          </p:nvSpPr>
          <p:spPr bwMode="auto">
            <a:xfrm>
              <a:off x="0" y="18"/>
              <a:ext cx="337"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2400"/>
                <a:t>cost of basket</a:t>
              </a:r>
              <a:endParaRPr lang="tr-TR"/>
            </a:p>
          </p:txBody>
        </p:sp>
      </p:grpSp>
      <p:grpSp>
        <p:nvGrpSpPr>
          <p:cNvPr id="43021" name="Group 13"/>
          <p:cNvGrpSpPr>
            <a:grpSpLocks/>
          </p:cNvGrpSpPr>
          <p:nvPr/>
        </p:nvGrpSpPr>
        <p:grpSpPr bwMode="auto">
          <a:xfrm>
            <a:off x="460375" y="1039813"/>
            <a:ext cx="8242300" cy="2405062"/>
            <a:chOff x="0" y="0"/>
            <a:chExt cx="649" cy="190"/>
          </a:xfrm>
        </p:grpSpPr>
        <p:grpSp>
          <p:nvGrpSpPr>
            <p:cNvPr id="43022" name="Group 14"/>
            <p:cNvGrpSpPr>
              <a:grpSpLocks/>
            </p:cNvGrpSpPr>
            <p:nvPr/>
          </p:nvGrpSpPr>
          <p:grpSpPr bwMode="auto">
            <a:xfrm>
              <a:off x="0" y="0"/>
              <a:ext cx="313" cy="190"/>
              <a:chOff x="0" y="0"/>
              <a:chExt cx="313" cy="190"/>
            </a:xfrm>
          </p:grpSpPr>
          <p:grpSp>
            <p:nvGrpSpPr>
              <p:cNvPr id="43023" name="Group 15"/>
              <p:cNvGrpSpPr>
                <a:grpSpLocks/>
              </p:cNvGrpSpPr>
              <p:nvPr/>
            </p:nvGrpSpPr>
            <p:grpSpPr bwMode="auto">
              <a:xfrm>
                <a:off x="193" y="150"/>
                <a:ext cx="120" cy="40"/>
                <a:chOff x="0" y="0"/>
                <a:chExt cx="119" cy="40"/>
              </a:xfrm>
            </p:grpSpPr>
            <p:sp>
              <p:nvSpPr>
                <p:cNvPr id="43024" name="AutoShape 16"/>
                <p:cNvSpPr>
                  <a:spLocks/>
                </p:cNvSpPr>
                <p:nvPr/>
              </p:nvSpPr>
              <p:spPr bwMode="auto">
                <a:xfrm>
                  <a:off x="0" y="0"/>
                  <a:ext cx="119"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2400"/>
                </a:p>
              </p:txBody>
            </p:sp>
            <p:sp>
              <p:nvSpPr>
                <p:cNvPr id="43025" name="AutoShape 17"/>
                <p:cNvSpPr>
                  <a:spLocks/>
                </p:cNvSpPr>
                <p:nvPr/>
              </p:nvSpPr>
              <p:spPr bwMode="auto">
                <a:xfrm>
                  <a:off x="0" y="1"/>
                  <a:ext cx="119"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1800"/>
                    <a:t>TL</a:t>
                  </a:r>
                  <a:r>
                    <a:rPr lang="tr-TR" sz="2400"/>
                    <a:t>3.00</a:t>
                  </a:r>
                  <a:endParaRPr lang="tr-TR"/>
                </a:p>
              </p:txBody>
            </p:sp>
          </p:grpSp>
          <p:grpSp>
            <p:nvGrpSpPr>
              <p:cNvPr id="43026" name="Group 18"/>
              <p:cNvGrpSpPr>
                <a:grpSpLocks/>
              </p:cNvGrpSpPr>
              <p:nvPr/>
            </p:nvGrpSpPr>
            <p:grpSpPr bwMode="auto">
              <a:xfrm>
                <a:off x="193" y="111"/>
                <a:ext cx="120" cy="40"/>
                <a:chOff x="0" y="0"/>
                <a:chExt cx="119" cy="39"/>
              </a:xfrm>
            </p:grpSpPr>
            <p:sp>
              <p:nvSpPr>
                <p:cNvPr id="43027" name="AutoShape 19"/>
                <p:cNvSpPr>
                  <a:spLocks/>
                </p:cNvSpPr>
                <p:nvPr/>
              </p:nvSpPr>
              <p:spPr bwMode="auto">
                <a:xfrm>
                  <a:off x="0" y="0"/>
                  <a:ext cx="119"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2400"/>
                </a:p>
              </p:txBody>
            </p:sp>
            <p:sp>
              <p:nvSpPr>
                <p:cNvPr id="43028" name="AutoShape 20"/>
                <p:cNvSpPr>
                  <a:spLocks/>
                </p:cNvSpPr>
                <p:nvPr/>
              </p:nvSpPr>
              <p:spPr bwMode="auto">
                <a:xfrm>
                  <a:off x="0" y="1"/>
                  <a:ext cx="119"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1800"/>
                    <a:t>TL</a:t>
                  </a:r>
                  <a:r>
                    <a:rPr lang="tr-TR" sz="2400"/>
                    <a:t>2.50</a:t>
                  </a:r>
                  <a:endParaRPr lang="tr-TR"/>
                </a:p>
              </p:txBody>
            </p:sp>
          </p:grpSp>
          <p:grpSp>
            <p:nvGrpSpPr>
              <p:cNvPr id="43029" name="Group 21"/>
              <p:cNvGrpSpPr>
                <a:grpSpLocks/>
              </p:cNvGrpSpPr>
              <p:nvPr/>
            </p:nvGrpSpPr>
            <p:grpSpPr bwMode="auto">
              <a:xfrm>
                <a:off x="193" y="72"/>
                <a:ext cx="120" cy="40"/>
                <a:chOff x="0" y="0"/>
                <a:chExt cx="119" cy="39"/>
              </a:xfrm>
            </p:grpSpPr>
            <p:sp>
              <p:nvSpPr>
                <p:cNvPr id="43030" name="AutoShape 22"/>
                <p:cNvSpPr>
                  <a:spLocks/>
                </p:cNvSpPr>
                <p:nvPr/>
              </p:nvSpPr>
              <p:spPr bwMode="auto">
                <a:xfrm>
                  <a:off x="0" y="0"/>
                  <a:ext cx="119"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2400"/>
                </a:p>
              </p:txBody>
            </p:sp>
            <p:sp>
              <p:nvSpPr>
                <p:cNvPr id="43031" name="AutoShape 23"/>
                <p:cNvSpPr>
                  <a:spLocks/>
                </p:cNvSpPr>
                <p:nvPr/>
              </p:nvSpPr>
              <p:spPr bwMode="auto">
                <a:xfrm>
                  <a:off x="0" y="1"/>
                  <a:ext cx="119"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1800"/>
                    <a:t>TL</a:t>
                  </a:r>
                  <a:r>
                    <a:rPr lang="tr-TR" sz="2400"/>
                    <a:t>2.00</a:t>
                  </a:r>
                  <a:endParaRPr lang="tr-TR"/>
                </a:p>
              </p:txBody>
            </p:sp>
          </p:grpSp>
          <p:grpSp>
            <p:nvGrpSpPr>
              <p:cNvPr id="43032" name="Group 24"/>
              <p:cNvGrpSpPr>
                <a:grpSpLocks/>
              </p:cNvGrpSpPr>
              <p:nvPr/>
            </p:nvGrpSpPr>
            <p:grpSpPr bwMode="auto">
              <a:xfrm>
                <a:off x="193" y="0"/>
                <a:ext cx="120" cy="73"/>
                <a:chOff x="0" y="0"/>
                <a:chExt cx="119" cy="73"/>
              </a:xfrm>
            </p:grpSpPr>
            <p:sp>
              <p:nvSpPr>
                <p:cNvPr id="43033" name="AutoShape 25"/>
                <p:cNvSpPr>
                  <a:spLocks/>
                </p:cNvSpPr>
                <p:nvPr/>
              </p:nvSpPr>
              <p:spPr bwMode="auto">
                <a:xfrm>
                  <a:off x="0" y="0"/>
                  <a:ext cx="119" cy="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2400"/>
                </a:p>
              </p:txBody>
            </p:sp>
            <p:sp>
              <p:nvSpPr>
                <p:cNvPr id="43034" name="AutoShape 26"/>
                <p:cNvSpPr>
                  <a:spLocks/>
                </p:cNvSpPr>
                <p:nvPr/>
              </p:nvSpPr>
              <p:spPr bwMode="auto">
                <a:xfrm>
                  <a:off x="0" y="6"/>
                  <a:ext cx="119" cy="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2400" dirty="0" err="1"/>
                    <a:t>price</a:t>
                  </a:r>
                  <a:r>
                    <a:rPr lang="tr-TR" sz="2400" dirty="0"/>
                    <a:t> of </a:t>
                  </a:r>
                  <a:r>
                    <a:rPr lang="en-US" sz="1800" dirty="0" smtClean="0"/>
                    <a:t>soda</a:t>
                  </a:r>
                  <a:endParaRPr lang="tr-TR" dirty="0"/>
                </a:p>
              </p:txBody>
            </p:sp>
          </p:grpSp>
          <p:grpSp>
            <p:nvGrpSpPr>
              <p:cNvPr id="43035" name="Group 27"/>
              <p:cNvGrpSpPr>
                <a:grpSpLocks/>
              </p:cNvGrpSpPr>
              <p:nvPr/>
            </p:nvGrpSpPr>
            <p:grpSpPr bwMode="auto">
              <a:xfrm>
                <a:off x="84" y="150"/>
                <a:ext cx="110" cy="40"/>
                <a:chOff x="0" y="0"/>
                <a:chExt cx="110" cy="40"/>
              </a:xfrm>
            </p:grpSpPr>
            <p:sp>
              <p:nvSpPr>
                <p:cNvPr id="43036" name="AutoShape 28"/>
                <p:cNvSpPr>
                  <a:spLocks/>
                </p:cNvSpPr>
                <p:nvPr/>
              </p:nvSpPr>
              <p:spPr bwMode="auto">
                <a:xfrm>
                  <a:off x="0" y="0"/>
                  <a:ext cx="110"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2400"/>
                </a:p>
              </p:txBody>
            </p:sp>
            <p:sp>
              <p:nvSpPr>
                <p:cNvPr id="43037" name="AutoShape 29"/>
                <p:cNvSpPr>
                  <a:spLocks/>
                </p:cNvSpPr>
                <p:nvPr/>
              </p:nvSpPr>
              <p:spPr bwMode="auto">
                <a:xfrm>
                  <a:off x="0" y="1"/>
                  <a:ext cx="110"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1800"/>
                    <a:t>TL</a:t>
                  </a:r>
                  <a:r>
                    <a:rPr lang="tr-TR" sz="2400"/>
                    <a:t>12</a:t>
                  </a:r>
                  <a:endParaRPr lang="tr-TR"/>
                </a:p>
              </p:txBody>
            </p:sp>
          </p:grpSp>
          <p:grpSp>
            <p:nvGrpSpPr>
              <p:cNvPr id="43038" name="Group 30"/>
              <p:cNvGrpSpPr>
                <a:grpSpLocks/>
              </p:cNvGrpSpPr>
              <p:nvPr/>
            </p:nvGrpSpPr>
            <p:grpSpPr bwMode="auto">
              <a:xfrm>
                <a:off x="0" y="150"/>
                <a:ext cx="85" cy="40"/>
                <a:chOff x="0" y="0"/>
                <a:chExt cx="85" cy="40"/>
              </a:xfrm>
            </p:grpSpPr>
            <p:sp>
              <p:nvSpPr>
                <p:cNvPr id="43039" name="AutoShape 31"/>
                <p:cNvSpPr>
                  <a:spLocks/>
                </p:cNvSpPr>
                <p:nvPr/>
              </p:nvSpPr>
              <p:spPr bwMode="auto">
                <a:xfrm>
                  <a:off x="0" y="0"/>
                  <a:ext cx="85"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1800"/>
                </a:p>
              </p:txBody>
            </p:sp>
            <p:sp>
              <p:nvSpPr>
                <p:cNvPr id="43040" name="AutoShape 32"/>
                <p:cNvSpPr>
                  <a:spLocks/>
                </p:cNvSpPr>
                <p:nvPr/>
              </p:nvSpPr>
              <p:spPr bwMode="auto">
                <a:xfrm>
                  <a:off x="0" y="1"/>
                  <a:ext cx="85"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2400"/>
                    <a:t>2005</a:t>
                  </a:r>
                  <a:endParaRPr lang="tr-TR"/>
                </a:p>
              </p:txBody>
            </p:sp>
          </p:grpSp>
          <p:grpSp>
            <p:nvGrpSpPr>
              <p:cNvPr id="43041" name="Group 33"/>
              <p:cNvGrpSpPr>
                <a:grpSpLocks/>
              </p:cNvGrpSpPr>
              <p:nvPr/>
            </p:nvGrpSpPr>
            <p:grpSpPr bwMode="auto">
              <a:xfrm>
                <a:off x="84" y="111"/>
                <a:ext cx="110" cy="40"/>
                <a:chOff x="0" y="0"/>
                <a:chExt cx="110" cy="39"/>
              </a:xfrm>
            </p:grpSpPr>
            <p:sp>
              <p:nvSpPr>
                <p:cNvPr id="43042" name="AutoShape 34"/>
                <p:cNvSpPr>
                  <a:spLocks/>
                </p:cNvSpPr>
                <p:nvPr/>
              </p:nvSpPr>
              <p:spPr bwMode="auto">
                <a:xfrm>
                  <a:off x="0" y="0"/>
                  <a:ext cx="110"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2400"/>
                </a:p>
              </p:txBody>
            </p:sp>
            <p:sp>
              <p:nvSpPr>
                <p:cNvPr id="43043" name="AutoShape 35"/>
                <p:cNvSpPr>
                  <a:spLocks/>
                </p:cNvSpPr>
                <p:nvPr/>
              </p:nvSpPr>
              <p:spPr bwMode="auto">
                <a:xfrm>
                  <a:off x="0" y="1"/>
                  <a:ext cx="110"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2400"/>
                    <a:t>TL11</a:t>
                  </a:r>
                  <a:endParaRPr lang="tr-TR"/>
                </a:p>
              </p:txBody>
            </p:sp>
          </p:grpSp>
          <p:grpSp>
            <p:nvGrpSpPr>
              <p:cNvPr id="43044" name="Group 36"/>
              <p:cNvGrpSpPr>
                <a:grpSpLocks/>
              </p:cNvGrpSpPr>
              <p:nvPr/>
            </p:nvGrpSpPr>
            <p:grpSpPr bwMode="auto">
              <a:xfrm>
                <a:off x="0" y="111"/>
                <a:ext cx="85" cy="40"/>
                <a:chOff x="0" y="0"/>
                <a:chExt cx="85" cy="39"/>
              </a:xfrm>
            </p:grpSpPr>
            <p:sp>
              <p:nvSpPr>
                <p:cNvPr id="43045" name="AutoShape 37"/>
                <p:cNvSpPr>
                  <a:spLocks/>
                </p:cNvSpPr>
                <p:nvPr/>
              </p:nvSpPr>
              <p:spPr bwMode="auto">
                <a:xfrm>
                  <a:off x="0" y="0"/>
                  <a:ext cx="85"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1800"/>
                </a:p>
              </p:txBody>
            </p:sp>
            <p:sp>
              <p:nvSpPr>
                <p:cNvPr id="43046" name="AutoShape 38"/>
                <p:cNvSpPr>
                  <a:spLocks/>
                </p:cNvSpPr>
                <p:nvPr/>
              </p:nvSpPr>
              <p:spPr bwMode="auto">
                <a:xfrm>
                  <a:off x="0" y="1"/>
                  <a:ext cx="85"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2400"/>
                    <a:t>2004</a:t>
                  </a:r>
                  <a:endParaRPr lang="tr-TR"/>
                </a:p>
              </p:txBody>
            </p:sp>
          </p:grpSp>
          <p:grpSp>
            <p:nvGrpSpPr>
              <p:cNvPr id="43047" name="Group 39"/>
              <p:cNvGrpSpPr>
                <a:grpSpLocks/>
              </p:cNvGrpSpPr>
              <p:nvPr/>
            </p:nvGrpSpPr>
            <p:grpSpPr bwMode="auto">
              <a:xfrm>
                <a:off x="84" y="72"/>
                <a:ext cx="110" cy="40"/>
                <a:chOff x="0" y="0"/>
                <a:chExt cx="110" cy="39"/>
              </a:xfrm>
            </p:grpSpPr>
            <p:sp>
              <p:nvSpPr>
                <p:cNvPr id="43048" name="AutoShape 40"/>
                <p:cNvSpPr>
                  <a:spLocks/>
                </p:cNvSpPr>
                <p:nvPr/>
              </p:nvSpPr>
              <p:spPr bwMode="auto">
                <a:xfrm>
                  <a:off x="0" y="0"/>
                  <a:ext cx="110"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2400"/>
                </a:p>
              </p:txBody>
            </p:sp>
            <p:sp>
              <p:nvSpPr>
                <p:cNvPr id="43049" name="AutoShape 41"/>
                <p:cNvSpPr>
                  <a:spLocks/>
                </p:cNvSpPr>
                <p:nvPr/>
              </p:nvSpPr>
              <p:spPr bwMode="auto">
                <a:xfrm>
                  <a:off x="0" y="1"/>
                  <a:ext cx="110"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1800"/>
                    <a:t>TL</a:t>
                  </a:r>
                  <a:r>
                    <a:rPr lang="tr-TR" sz="2400"/>
                    <a:t>10</a:t>
                  </a:r>
                  <a:endParaRPr lang="tr-TR"/>
                </a:p>
              </p:txBody>
            </p:sp>
          </p:grpSp>
          <p:grpSp>
            <p:nvGrpSpPr>
              <p:cNvPr id="43050" name="Group 42"/>
              <p:cNvGrpSpPr>
                <a:grpSpLocks/>
              </p:cNvGrpSpPr>
              <p:nvPr/>
            </p:nvGrpSpPr>
            <p:grpSpPr bwMode="auto">
              <a:xfrm>
                <a:off x="0" y="72"/>
                <a:ext cx="85" cy="40"/>
                <a:chOff x="0" y="0"/>
                <a:chExt cx="85" cy="39"/>
              </a:xfrm>
            </p:grpSpPr>
            <p:sp>
              <p:nvSpPr>
                <p:cNvPr id="43051" name="AutoShape 43"/>
                <p:cNvSpPr>
                  <a:spLocks/>
                </p:cNvSpPr>
                <p:nvPr/>
              </p:nvSpPr>
              <p:spPr bwMode="auto">
                <a:xfrm>
                  <a:off x="0" y="0"/>
                  <a:ext cx="85"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1800"/>
                </a:p>
              </p:txBody>
            </p:sp>
            <p:sp>
              <p:nvSpPr>
                <p:cNvPr id="43052" name="AutoShape 44"/>
                <p:cNvSpPr>
                  <a:spLocks/>
                </p:cNvSpPr>
                <p:nvPr/>
              </p:nvSpPr>
              <p:spPr bwMode="auto">
                <a:xfrm>
                  <a:off x="0" y="1"/>
                  <a:ext cx="85"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2400"/>
                    <a:t>2003</a:t>
                  </a:r>
                  <a:endParaRPr lang="tr-TR"/>
                </a:p>
              </p:txBody>
            </p:sp>
          </p:grpSp>
          <p:grpSp>
            <p:nvGrpSpPr>
              <p:cNvPr id="43053" name="Group 45"/>
              <p:cNvGrpSpPr>
                <a:grpSpLocks/>
              </p:cNvGrpSpPr>
              <p:nvPr/>
            </p:nvGrpSpPr>
            <p:grpSpPr bwMode="auto">
              <a:xfrm>
                <a:off x="84" y="0"/>
                <a:ext cx="110" cy="73"/>
                <a:chOff x="0" y="0"/>
                <a:chExt cx="110" cy="73"/>
              </a:xfrm>
            </p:grpSpPr>
            <p:sp>
              <p:nvSpPr>
                <p:cNvPr id="43054" name="AutoShape 46"/>
                <p:cNvSpPr>
                  <a:spLocks/>
                </p:cNvSpPr>
                <p:nvPr/>
              </p:nvSpPr>
              <p:spPr bwMode="auto">
                <a:xfrm>
                  <a:off x="0" y="0"/>
                  <a:ext cx="110" cy="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2400"/>
                </a:p>
              </p:txBody>
            </p:sp>
            <p:sp>
              <p:nvSpPr>
                <p:cNvPr id="43055" name="AutoShape 47"/>
                <p:cNvSpPr>
                  <a:spLocks/>
                </p:cNvSpPr>
                <p:nvPr/>
              </p:nvSpPr>
              <p:spPr bwMode="auto">
                <a:xfrm>
                  <a:off x="0" y="6"/>
                  <a:ext cx="110" cy="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2400" dirty="0" err="1"/>
                    <a:t>price</a:t>
                  </a:r>
                  <a:r>
                    <a:rPr lang="tr-TR" sz="2400" dirty="0"/>
                    <a:t> of </a:t>
                  </a:r>
                  <a:r>
                    <a:rPr lang="en-US" sz="1800" dirty="0" smtClean="0"/>
                    <a:t>wrap</a:t>
                  </a:r>
                  <a:endParaRPr lang="tr-TR" dirty="0"/>
                </a:p>
              </p:txBody>
            </p:sp>
          </p:grpSp>
          <p:grpSp>
            <p:nvGrpSpPr>
              <p:cNvPr id="43056" name="Group 48"/>
              <p:cNvGrpSpPr>
                <a:grpSpLocks/>
              </p:cNvGrpSpPr>
              <p:nvPr/>
            </p:nvGrpSpPr>
            <p:grpSpPr bwMode="auto">
              <a:xfrm>
                <a:off x="0" y="0"/>
                <a:ext cx="85" cy="73"/>
                <a:chOff x="0" y="0"/>
                <a:chExt cx="85" cy="73"/>
              </a:xfrm>
            </p:grpSpPr>
            <p:sp>
              <p:nvSpPr>
                <p:cNvPr id="43057" name="AutoShape 49"/>
                <p:cNvSpPr>
                  <a:spLocks/>
                </p:cNvSpPr>
                <p:nvPr/>
              </p:nvSpPr>
              <p:spPr bwMode="auto">
                <a:xfrm>
                  <a:off x="0" y="0"/>
                  <a:ext cx="85" cy="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CCFFFF"/>
                </a:solidFill>
                <a:ln w="12700" cap="flat" cmpd="sng">
                  <a:noFill/>
                  <a:prstDash val="solid"/>
                  <a:miter lim="0"/>
                  <a:headEnd/>
                  <a:tailEnd/>
                </a:ln>
                <a:effectLst/>
              </p:spPr>
              <p:txBody>
                <a:bodyPr lIns="0" tIns="0" rIns="0" bIns="0" anchor="ctr"/>
                <a:lstStyle/>
                <a:p>
                  <a:pPr algn="ctr" defTabSz="914400">
                    <a:lnSpc>
                      <a:spcPct val="104000"/>
                    </a:lnSpc>
                    <a:spcBef>
                      <a:spcPts val="900"/>
                    </a:spcBef>
                  </a:pPr>
                  <a:endParaRPr lang="tr-TR" sz="1800"/>
                </a:p>
              </p:txBody>
            </p:sp>
            <p:sp>
              <p:nvSpPr>
                <p:cNvPr id="43058" name="AutoShape 50"/>
                <p:cNvSpPr>
                  <a:spLocks/>
                </p:cNvSpPr>
                <p:nvPr/>
              </p:nvSpPr>
              <p:spPr bwMode="auto">
                <a:xfrm>
                  <a:off x="0" y="18"/>
                  <a:ext cx="85" cy="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nchor="ctr"/>
                <a:lstStyle/>
                <a:p>
                  <a:pPr algn="ctr" defTabSz="914400">
                    <a:lnSpc>
                      <a:spcPct val="104000"/>
                    </a:lnSpc>
                    <a:spcBef>
                      <a:spcPts val="1200"/>
                    </a:spcBef>
                  </a:pPr>
                  <a:r>
                    <a:rPr lang="tr-TR" sz="2400"/>
                    <a:t>year</a:t>
                  </a:r>
                  <a:endParaRPr lang="tr-TR"/>
                </a:p>
              </p:txBody>
            </p:sp>
          </p:grpSp>
        </p:grpSp>
        <p:grpSp>
          <p:nvGrpSpPr>
            <p:cNvPr id="43059" name="Group 51"/>
            <p:cNvGrpSpPr>
              <a:grpSpLocks/>
            </p:cNvGrpSpPr>
            <p:nvPr/>
          </p:nvGrpSpPr>
          <p:grpSpPr bwMode="auto">
            <a:xfrm>
              <a:off x="0" y="0"/>
              <a:ext cx="649" cy="190"/>
              <a:chOff x="0" y="0"/>
              <a:chExt cx="649" cy="190"/>
            </a:xfrm>
          </p:grpSpPr>
          <p:sp>
            <p:nvSpPr>
              <p:cNvPr id="43060" name="Line 52"/>
              <p:cNvSpPr>
                <a:spLocks noChangeShapeType="1"/>
              </p:cNvSpPr>
              <p:nvPr/>
            </p:nvSpPr>
            <p:spPr bwMode="auto">
              <a:xfrm>
                <a:off x="0" y="0"/>
                <a:ext cx="649" cy="0"/>
              </a:xfrm>
              <a:prstGeom prst="line">
                <a:avLst/>
              </a:prstGeom>
              <a:noFill/>
              <a:ln w="28575" cap="sq" cmpd="sng">
                <a:solidFill>
                  <a:srgbClr val="000000"/>
                </a:solidFill>
                <a:prstDash val="solid"/>
                <a:round/>
                <a:headEnd/>
                <a:tailEnd/>
              </a:ln>
              <a:effectLst/>
            </p:spPr>
            <p:txBody>
              <a:bodyPr/>
              <a:lstStyle/>
              <a:p>
                <a:endParaRPr lang="tr-TR"/>
              </a:p>
            </p:txBody>
          </p:sp>
          <p:sp>
            <p:nvSpPr>
              <p:cNvPr id="43061" name="Line 53"/>
              <p:cNvSpPr>
                <a:spLocks noChangeShapeType="1"/>
              </p:cNvSpPr>
              <p:nvPr/>
            </p:nvSpPr>
            <p:spPr bwMode="auto">
              <a:xfrm>
                <a:off x="0" y="72"/>
                <a:ext cx="649" cy="1"/>
              </a:xfrm>
              <a:prstGeom prst="line">
                <a:avLst/>
              </a:prstGeom>
              <a:noFill/>
              <a:ln w="12700" cap="flat" cmpd="sng">
                <a:solidFill>
                  <a:srgbClr val="000000"/>
                </a:solidFill>
                <a:prstDash val="solid"/>
                <a:round/>
                <a:headEnd/>
                <a:tailEnd/>
              </a:ln>
              <a:effectLst/>
            </p:spPr>
            <p:txBody>
              <a:bodyPr/>
              <a:lstStyle/>
              <a:p>
                <a:endParaRPr lang="tr-TR"/>
              </a:p>
            </p:txBody>
          </p:sp>
          <p:sp>
            <p:nvSpPr>
              <p:cNvPr id="43062" name="Line 54"/>
              <p:cNvSpPr>
                <a:spLocks noChangeShapeType="1"/>
              </p:cNvSpPr>
              <p:nvPr/>
            </p:nvSpPr>
            <p:spPr bwMode="auto">
              <a:xfrm>
                <a:off x="0" y="111"/>
                <a:ext cx="649" cy="1"/>
              </a:xfrm>
              <a:prstGeom prst="line">
                <a:avLst/>
              </a:prstGeom>
              <a:noFill/>
              <a:ln w="12700" cap="flat" cmpd="sng">
                <a:solidFill>
                  <a:srgbClr val="000000"/>
                </a:solidFill>
                <a:prstDash val="solid"/>
                <a:round/>
                <a:headEnd/>
                <a:tailEnd/>
              </a:ln>
              <a:effectLst/>
            </p:spPr>
            <p:txBody>
              <a:bodyPr/>
              <a:lstStyle/>
              <a:p>
                <a:endParaRPr lang="tr-TR"/>
              </a:p>
            </p:txBody>
          </p:sp>
          <p:sp>
            <p:nvSpPr>
              <p:cNvPr id="43063" name="Line 55"/>
              <p:cNvSpPr>
                <a:spLocks noChangeShapeType="1"/>
              </p:cNvSpPr>
              <p:nvPr/>
            </p:nvSpPr>
            <p:spPr bwMode="auto">
              <a:xfrm>
                <a:off x="0" y="150"/>
                <a:ext cx="649" cy="1"/>
              </a:xfrm>
              <a:prstGeom prst="line">
                <a:avLst/>
              </a:prstGeom>
              <a:noFill/>
              <a:ln w="12700" cap="flat" cmpd="sng">
                <a:solidFill>
                  <a:srgbClr val="000000"/>
                </a:solidFill>
                <a:prstDash val="solid"/>
                <a:round/>
                <a:headEnd/>
                <a:tailEnd/>
              </a:ln>
              <a:effectLst/>
            </p:spPr>
            <p:txBody>
              <a:bodyPr/>
              <a:lstStyle/>
              <a:p>
                <a:endParaRPr lang="tr-TR"/>
              </a:p>
            </p:txBody>
          </p:sp>
          <p:sp>
            <p:nvSpPr>
              <p:cNvPr id="43064" name="Line 56"/>
              <p:cNvSpPr>
                <a:spLocks noChangeShapeType="1"/>
              </p:cNvSpPr>
              <p:nvPr/>
            </p:nvSpPr>
            <p:spPr bwMode="auto">
              <a:xfrm>
                <a:off x="0" y="189"/>
                <a:ext cx="649" cy="1"/>
              </a:xfrm>
              <a:prstGeom prst="line">
                <a:avLst/>
              </a:prstGeom>
              <a:noFill/>
              <a:ln w="28575" cap="sq" cmpd="sng">
                <a:solidFill>
                  <a:srgbClr val="000000"/>
                </a:solidFill>
                <a:prstDash val="solid"/>
                <a:round/>
                <a:headEnd/>
                <a:tailEnd/>
              </a:ln>
              <a:effectLst/>
            </p:spPr>
            <p:txBody>
              <a:bodyPr/>
              <a:lstStyle/>
              <a:p>
                <a:endParaRPr lang="tr-TR"/>
              </a:p>
            </p:txBody>
          </p:sp>
          <p:sp>
            <p:nvSpPr>
              <p:cNvPr id="43065" name="Line 57"/>
              <p:cNvSpPr>
                <a:spLocks noChangeShapeType="1"/>
              </p:cNvSpPr>
              <p:nvPr/>
            </p:nvSpPr>
            <p:spPr bwMode="auto">
              <a:xfrm>
                <a:off x="0" y="0"/>
                <a:ext cx="0" cy="190"/>
              </a:xfrm>
              <a:prstGeom prst="line">
                <a:avLst/>
              </a:prstGeom>
              <a:noFill/>
              <a:ln w="28575" cap="sq" cmpd="sng">
                <a:solidFill>
                  <a:srgbClr val="000000"/>
                </a:solidFill>
                <a:prstDash val="solid"/>
                <a:round/>
                <a:headEnd/>
                <a:tailEnd/>
              </a:ln>
              <a:effectLst/>
            </p:spPr>
            <p:txBody>
              <a:bodyPr/>
              <a:lstStyle/>
              <a:p>
                <a:endParaRPr lang="tr-TR"/>
              </a:p>
            </p:txBody>
          </p:sp>
          <p:sp>
            <p:nvSpPr>
              <p:cNvPr id="43066" name="Line 58"/>
              <p:cNvSpPr>
                <a:spLocks noChangeShapeType="1"/>
              </p:cNvSpPr>
              <p:nvPr/>
            </p:nvSpPr>
            <p:spPr bwMode="auto">
              <a:xfrm>
                <a:off x="84" y="0"/>
                <a:ext cx="1" cy="190"/>
              </a:xfrm>
              <a:prstGeom prst="line">
                <a:avLst/>
              </a:prstGeom>
              <a:noFill/>
              <a:ln w="12700" cap="flat" cmpd="sng">
                <a:solidFill>
                  <a:srgbClr val="000000"/>
                </a:solidFill>
                <a:prstDash val="solid"/>
                <a:round/>
                <a:headEnd/>
                <a:tailEnd/>
              </a:ln>
              <a:effectLst/>
            </p:spPr>
            <p:txBody>
              <a:bodyPr/>
              <a:lstStyle/>
              <a:p>
                <a:endParaRPr lang="tr-TR"/>
              </a:p>
            </p:txBody>
          </p:sp>
          <p:sp>
            <p:nvSpPr>
              <p:cNvPr id="43067" name="Line 59"/>
              <p:cNvSpPr>
                <a:spLocks noChangeShapeType="1"/>
              </p:cNvSpPr>
              <p:nvPr/>
            </p:nvSpPr>
            <p:spPr bwMode="auto">
              <a:xfrm>
                <a:off x="193" y="0"/>
                <a:ext cx="1" cy="190"/>
              </a:xfrm>
              <a:prstGeom prst="line">
                <a:avLst/>
              </a:prstGeom>
              <a:noFill/>
              <a:ln w="12700" cap="flat" cmpd="sng">
                <a:solidFill>
                  <a:srgbClr val="000000"/>
                </a:solidFill>
                <a:prstDash val="solid"/>
                <a:round/>
                <a:headEnd/>
                <a:tailEnd/>
              </a:ln>
              <a:effectLst/>
            </p:spPr>
            <p:txBody>
              <a:bodyPr/>
              <a:lstStyle/>
              <a:p>
                <a:endParaRPr lang="tr-TR"/>
              </a:p>
            </p:txBody>
          </p:sp>
          <p:sp>
            <p:nvSpPr>
              <p:cNvPr id="43068" name="Line 60"/>
              <p:cNvSpPr>
                <a:spLocks noChangeShapeType="1"/>
              </p:cNvSpPr>
              <p:nvPr/>
            </p:nvSpPr>
            <p:spPr bwMode="auto">
              <a:xfrm>
                <a:off x="649" y="0"/>
                <a:ext cx="0" cy="190"/>
              </a:xfrm>
              <a:prstGeom prst="line">
                <a:avLst/>
              </a:prstGeom>
              <a:noFill/>
              <a:ln w="28575" cap="sq" cmpd="sng">
                <a:solidFill>
                  <a:srgbClr val="000000"/>
                </a:solidFill>
                <a:prstDash val="solid"/>
                <a:round/>
                <a:headEnd/>
                <a:tailEnd/>
              </a:ln>
              <a:effectLst/>
            </p:spPr>
            <p:txBody>
              <a:bodyPr/>
              <a:lstStyle/>
              <a:p>
                <a:endParaRPr lang="tr-TR"/>
              </a:p>
            </p:txBody>
          </p:sp>
          <p:sp>
            <p:nvSpPr>
              <p:cNvPr id="43069" name="Line 61"/>
              <p:cNvSpPr>
                <a:spLocks noChangeShapeType="1"/>
              </p:cNvSpPr>
              <p:nvPr/>
            </p:nvSpPr>
            <p:spPr bwMode="auto">
              <a:xfrm>
                <a:off x="312" y="0"/>
                <a:ext cx="1" cy="190"/>
              </a:xfrm>
              <a:prstGeom prst="line">
                <a:avLst/>
              </a:prstGeom>
              <a:noFill/>
              <a:ln w="12700" cap="flat" cmpd="sng">
                <a:solidFill>
                  <a:srgbClr val="000000"/>
                </a:solidFill>
                <a:prstDash val="solid"/>
                <a:round/>
                <a:headEnd/>
                <a:tailEnd/>
              </a:ln>
              <a:effectLst/>
            </p:spPr>
            <p:txBody>
              <a:bodyPr/>
              <a:lstStyle/>
              <a:p>
                <a:endParaRPr lang="tr-TR"/>
              </a:p>
            </p:txBody>
          </p:sp>
        </p:grpSp>
      </p:grpSp>
      <p:sp>
        <p:nvSpPr>
          <p:cNvPr id="43070" name="AutoShape 62"/>
          <p:cNvSpPr>
            <a:spLocks/>
          </p:cNvSpPr>
          <p:nvPr/>
        </p:nvSpPr>
        <p:spPr bwMode="auto">
          <a:xfrm>
            <a:off x="444500" y="3424238"/>
            <a:ext cx="4584700" cy="3632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lnSpc>
                <a:spcPct val="104000"/>
              </a:lnSpc>
              <a:spcBef>
                <a:spcPts val="1700"/>
              </a:spcBef>
            </a:pPr>
            <a:r>
              <a:rPr lang="tr-TR" sz="2600" dirty="0" err="1"/>
              <a:t>Compute</a:t>
            </a:r>
            <a:r>
              <a:rPr lang="tr-TR" sz="2600" dirty="0"/>
              <a:t> CPI in </a:t>
            </a:r>
            <a:r>
              <a:rPr lang="tr-TR" sz="2600" dirty="0" err="1"/>
              <a:t>each</a:t>
            </a:r>
            <a:r>
              <a:rPr lang="tr-TR" sz="2600" dirty="0"/>
              <a:t> </a:t>
            </a:r>
            <a:r>
              <a:rPr lang="tr-TR" sz="2600" dirty="0" err="1"/>
              <a:t>year</a:t>
            </a:r>
            <a:r>
              <a:rPr lang="tr-TR" sz="2600" dirty="0"/>
              <a:t>:</a:t>
            </a:r>
            <a:endParaRPr lang="tr-TR" sz="1800" dirty="0"/>
          </a:p>
          <a:p>
            <a:pPr defTabSz="914400">
              <a:lnSpc>
                <a:spcPct val="104000"/>
              </a:lnSpc>
              <a:spcBef>
                <a:spcPts val="1700"/>
              </a:spcBef>
            </a:pPr>
            <a:r>
              <a:rPr lang="tr-TR" sz="2600" dirty="0"/>
              <a:t>2003:   100x(TL60/TL60) = </a:t>
            </a:r>
            <a:r>
              <a:rPr lang="tr-TR" sz="2600" dirty="0">
                <a:solidFill>
                  <a:srgbClr val="CC0000"/>
                </a:solidFill>
              </a:rPr>
              <a:t>100</a:t>
            </a:r>
            <a:endParaRPr lang="tr-TR" sz="1800" dirty="0"/>
          </a:p>
          <a:p>
            <a:pPr defTabSz="914400">
              <a:lnSpc>
                <a:spcPct val="104000"/>
              </a:lnSpc>
              <a:spcBef>
                <a:spcPts val="1700"/>
              </a:spcBef>
            </a:pPr>
            <a:r>
              <a:rPr lang="tr-TR" sz="2600" dirty="0"/>
              <a:t>2004:   100x(TL69/TL60) = </a:t>
            </a:r>
            <a:r>
              <a:rPr lang="tr-TR" sz="2600" dirty="0">
                <a:solidFill>
                  <a:srgbClr val="CC0000"/>
                </a:solidFill>
              </a:rPr>
              <a:t>115</a:t>
            </a:r>
            <a:endParaRPr lang="tr-TR" sz="1800" dirty="0"/>
          </a:p>
          <a:p>
            <a:pPr defTabSz="914400">
              <a:lnSpc>
                <a:spcPct val="104000"/>
              </a:lnSpc>
              <a:spcBef>
                <a:spcPts val="1700"/>
              </a:spcBef>
            </a:pPr>
            <a:r>
              <a:rPr lang="tr-TR" sz="2600" dirty="0"/>
              <a:t>2005:   100x(TL78/TL60) = </a:t>
            </a:r>
            <a:r>
              <a:rPr lang="tr-TR" sz="2600" dirty="0">
                <a:solidFill>
                  <a:srgbClr val="CC0000"/>
                </a:solidFill>
              </a:rPr>
              <a:t>130</a:t>
            </a:r>
            <a:endParaRPr lang="tr-TR" dirty="0"/>
          </a:p>
        </p:txBody>
      </p:sp>
      <p:grpSp>
        <p:nvGrpSpPr>
          <p:cNvPr id="43071" name="Group 63"/>
          <p:cNvGrpSpPr>
            <a:grpSpLocks/>
          </p:cNvGrpSpPr>
          <p:nvPr/>
        </p:nvGrpSpPr>
        <p:grpSpPr bwMode="auto">
          <a:xfrm>
            <a:off x="4967288" y="4541838"/>
            <a:ext cx="1085850" cy="657225"/>
            <a:chOff x="0" y="0"/>
            <a:chExt cx="86" cy="52"/>
          </a:xfrm>
        </p:grpSpPr>
        <p:sp>
          <p:nvSpPr>
            <p:cNvPr id="43072" name="AutoShape 64"/>
            <p:cNvSpPr>
              <a:spLocks/>
            </p:cNvSpPr>
            <p:nvPr/>
          </p:nvSpPr>
          <p:spPr bwMode="auto">
            <a:xfrm>
              <a:off x="24" y="4"/>
              <a:ext cx="62" cy="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CCCC"/>
            </a:solidFill>
            <a:ln w="12700" cap="flat" cmpd="sng">
              <a:noFill/>
              <a:prstDash val="solid"/>
              <a:miter lim="0"/>
              <a:headEnd/>
              <a:tailEnd/>
            </a:ln>
            <a:effectLst/>
          </p:spPr>
          <p:txBody>
            <a:bodyPr lIns="50800" tIns="50800" rIns="50800" bIns="50800"/>
            <a:lstStyle/>
            <a:p>
              <a:pPr defTabSz="914400">
                <a:spcBef>
                  <a:spcPts val="1500"/>
                </a:spcBef>
              </a:pPr>
              <a:r>
                <a:rPr lang="tr-TR" sz="2600"/>
                <a:t>15%</a:t>
              </a:r>
              <a:endParaRPr lang="tr-TR"/>
            </a:p>
          </p:txBody>
        </p:sp>
        <p:sp>
          <p:nvSpPr>
            <p:cNvPr id="43073" name="AutoShape 65"/>
            <p:cNvSpPr>
              <a:spLocks/>
            </p:cNvSpPr>
            <p:nvPr/>
          </p:nvSpPr>
          <p:spPr bwMode="auto">
            <a:xfrm>
              <a:off x="0" y="0"/>
              <a:ext cx="20" cy="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0"/>
                  </a:lnTo>
                  <a:cubicBezTo>
                    <a:pt x="5964" y="0"/>
                    <a:pt x="10800" y="805"/>
                    <a:pt x="10800" y="1799"/>
                  </a:cubicBezTo>
                  <a:lnTo>
                    <a:pt x="10800" y="9000"/>
                  </a:lnTo>
                  <a:cubicBezTo>
                    <a:pt x="10800" y="9994"/>
                    <a:pt x="15635" y="10800"/>
                    <a:pt x="21600" y="10800"/>
                  </a:cubicBezTo>
                  <a:cubicBezTo>
                    <a:pt x="15635" y="10800"/>
                    <a:pt x="10800" y="11605"/>
                    <a:pt x="10800" y="12599"/>
                  </a:cubicBezTo>
                  <a:lnTo>
                    <a:pt x="10800" y="19800"/>
                  </a:lnTo>
                  <a:cubicBezTo>
                    <a:pt x="10800" y="20794"/>
                    <a:pt x="5964" y="21600"/>
                    <a:pt x="0" y="21600"/>
                  </a:cubicBezTo>
                </a:path>
              </a:pathLst>
            </a:custGeom>
            <a:noFill/>
            <a:ln w="19050" cap="flat" cmpd="sng">
              <a:solidFill>
                <a:srgbClr val="800000"/>
              </a:solidFill>
              <a:prstDash val="solid"/>
              <a:round/>
              <a:headEnd/>
              <a:tailEnd/>
            </a:ln>
            <a:effectLst/>
          </p:spPr>
          <p:txBody>
            <a:bodyPr lIns="0" tIns="0" rIns="0" bIns="0" anchor="ctr"/>
            <a:lstStyle/>
            <a:p>
              <a:pPr defTabSz="914400"/>
              <a:endParaRPr lang="tr-TR" sz="1800"/>
            </a:p>
          </p:txBody>
        </p:sp>
      </p:grpSp>
      <p:grpSp>
        <p:nvGrpSpPr>
          <p:cNvPr id="43074" name="Group 66"/>
          <p:cNvGrpSpPr>
            <a:grpSpLocks/>
          </p:cNvGrpSpPr>
          <p:nvPr/>
        </p:nvGrpSpPr>
        <p:grpSpPr bwMode="auto">
          <a:xfrm>
            <a:off x="4972050" y="5221288"/>
            <a:ext cx="1100138" cy="657225"/>
            <a:chOff x="0" y="0"/>
            <a:chExt cx="87" cy="52"/>
          </a:xfrm>
        </p:grpSpPr>
        <p:sp>
          <p:nvSpPr>
            <p:cNvPr id="43075" name="AutoShape 67"/>
            <p:cNvSpPr>
              <a:spLocks/>
            </p:cNvSpPr>
            <p:nvPr/>
          </p:nvSpPr>
          <p:spPr bwMode="auto">
            <a:xfrm>
              <a:off x="24" y="6"/>
              <a:ext cx="63" cy="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CCCC"/>
            </a:solidFill>
            <a:ln w="12700" cap="flat" cmpd="sng">
              <a:noFill/>
              <a:prstDash val="solid"/>
              <a:miter lim="0"/>
              <a:headEnd/>
              <a:tailEnd/>
            </a:ln>
            <a:effectLst/>
          </p:spPr>
          <p:txBody>
            <a:bodyPr lIns="50800" tIns="50800" rIns="50800" bIns="50800"/>
            <a:lstStyle/>
            <a:p>
              <a:pPr defTabSz="914400">
                <a:spcBef>
                  <a:spcPts val="1500"/>
                </a:spcBef>
              </a:pPr>
              <a:r>
                <a:rPr lang="tr-TR" sz="2600"/>
                <a:t>13%</a:t>
              </a:r>
              <a:endParaRPr lang="tr-TR"/>
            </a:p>
          </p:txBody>
        </p:sp>
        <p:sp>
          <p:nvSpPr>
            <p:cNvPr id="43076" name="AutoShape 68"/>
            <p:cNvSpPr>
              <a:spLocks/>
            </p:cNvSpPr>
            <p:nvPr/>
          </p:nvSpPr>
          <p:spPr bwMode="auto">
            <a:xfrm>
              <a:off x="0" y="0"/>
              <a:ext cx="20" cy="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0"/>
                  </a:lnTo>
                  <a:cubicBezTo>
                    <a:pt x="5964" y="0"/>
                    <a:pt x="10800" y="805"/>
                    <a:pt x="10800" y="1799"/>
                  </a:cubicBezTo>
                  <a:lnTo>
                    <a:pt x="10800" y="9000"/>
                  </a:lnTo>
                  <a:cubicBezTo>
                    <a:pt x="10800" y="9994"/>
                    <a:pt x="15635" y="10800"/>
                    <a:pt x="21600" y="10800"/>
                  </a:cubicBezTo>
                  <a:cubicBezTo>
                    <a:pt x="15635" y="10800"/>
                    <a:pt x="10800" y="11605"/>
                    <a:pt x="10800" y="12599"/>
                  </a:cubicBezTo>
                  <a:lnTo>
                    <a:pt x="10800" y="19800"/>
                  </a:lnTo>
                  <a:cubicBezTo>
                    <a:pt x="10800" y="20794"/>
                    <a:pt x="5964" y="21600"/>
                    <a:pt x="0" y="21600"/>
                  </a:cubicBezTo>
                </a:path>
              </a:pathLst>
            </a:custGeom>
            <a:noFill/>
            <a:ln w="19050" cap="flat" cmpd="sng">
              <a:solidFill>
                <a:srgbClr val="800000"/>
              </a:solidFill>
              <a:prstDash val="solid"/>
              <a:round/>
              <a:headEnd/>
              <a:tailEnd/>
            </a:ln>
            <a:effectLst/>
          </p:spPr>
          <p:txBody>
            <a:bodyPr lIns="0" tIns="0" rIns="0" bIns="0" anchor="ctr"/>
            <a:lstStyle/>
            <a:p>
              <a:pPr defTabSz="914400"/>
              <a:endParaRPr lang="tr-TR" sz="1800"/>
            </a:p>
          </p:txBody>
        </p:sp>
      </p:grpSp>
      <p:sp>
        <p:nvSpPr>
          <p:cNvPr id="43077" name="AutoShape 69"/>
          <p:cNvSpPr>
            <a:spLocks/>
          </p:cNvSpPr>
          <p:nvPr/>
        </p:nvSpPr>
        <p:spPr bwMode="auto">
          <a:xfrm>
            <a:off x="5149850" y="4006850"/>
            <a:ext cx="2619375" cy="495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50800" tIns="50800" rIns="50800" bIns="50800"/>
          <a:lstStyle/>
          <a:p>
            <a:pPr defTabSz="914400"/>
            <a:r>
              <a:rPr lang="tr-TR" sz="2600"/>
              <a:t>Inflation rate:</a:t>
            </a:r>
            <a:endParaRPr lang="tr-TR"/>
          </a:p>
        </p:txBody>
      </p:sp>
      <p:sp>
        <p:nvSpPr>
          <p:cNvPr id="43078" name="Rectangle 70"/>
          <p:cNvSpPr>
            <a:spLocks noGrp="1" noChangeArrowheads="1"/>
          </p:cNvSpPr>
          <p:nvPr>
            <p:ph type="title"/>
          </p:nvPr>
        </p:nvSpPr>
        <p:spPr>
          <a:xfrm>
            <a:off x="250825" y="125413"/>
            <a:ext cx="8675688" cy="873125"/>
          </a:xfrm>
        </p:spPr>
        <p:txBody>
          <a:bodyPr/>
          <a:lstStyle/>
          <a:p>
            <a:pPr defTabSz="914400"/>
            <a:r>
              <a:rPr lang="tr-TR" sz="2400" dirty="0" err="1">
                <a:solidFill>
                  <a:srgbClr val="696464"/>
                </a:solidFill>
              </a:rPr>
              <a:t>The</a:t>
            </a:r>
            <a:r>
              <a:rPr lang="tr-TR" sz="2400" dirty="0">
                <a:solidFill>
                  <a:srgbClr val="696464"/>
                </a:solidFill>
              </a:rPr>
              <a:t> </a:t>
            </a:r>
            <a:r>
              <a:rPr lang="tr-TR" sz="2400" dirty="0" err="1">
                <a:solidFill>
                  <a:srgbClr val="696464"/>
                </a:solidFill>
              </a:rPr>
              <a:t>typical</a:t>
            </a:r>
            <a:r>
              <a:rPr lang="tr-TR" sz="2400" dirty="0">
                <a:solidFill>
                  <a:srgbClr val="696464"/>
                </a:solidFill>
              </a:rPr>
              <a:t> </a:t>
            </a:r>
            <a:r>
              <a:rPr lang="tr-TR" sz="2400" dirty="0" err="1">
                <a:solidFill>
                  <a:srgbClr val="696464"/>
                </a:solidFill>
              </a:rPr>
              <a:t>consumer’s</a:t>
            </a:r>
            <a:r>
              <a:rPr lang="tr-TR" sz="2400" dirty="0">
                <a:solidFill>
                  <a:srgbClr val="696464"/>
                </a:solidFill>
              </a:rPr>
              <a:t> </a:t>
            </a:r>
            <a:r>
              <a:rPr lang="tr-TR" sz="2400" dirty="0" err="1">
                <a:solidFill>
                  <a:srgbClr val="696464"/>
                </a:solidFill>
              </a:rPr>
              <a:t>consumption</a:t>
            </a:r>
            <a:r>
              <a:rPr lang="tr-TR" sz="2400" dirty="0">
                <a:solidFill>
                  <a:srgbClr val="696464"/>
                </a:solidFill>
              </a:rPr>
              <a:t> basket:  </a:t>
            </a:r>
            <a:r>
              <a:rPr lang="en-US" sz="2400" dirty="0" smtClean="0">
                <a:solidFill>
                  <a:srgbClr val="696464"/>
                </a:solidFill>
              </a:rPr>
              <a:t/>
            </a:r>
            <a:br>
              <a:rPr lang="en-US" sz="2400" dirty="0" smtClean="0">
                <a:solidFill>
                  <a:srgbClr val="696464"/>
                </a:solidFill>
              </a:rPr>
            </a:br>
            <a:r>
              <a:rPr lang="tr-TR" sz="2400" dirty="0" smtClean="0">
                <a:solidFill>
                  <a:srgbClr val="696464"/>
                </a:solidFill>
              </a:rPr>
              <a:t>{</a:t>
            </a:r>
            <a:r>
              <a:rPr lang="tr-TR" sz="2400" dirty="0">
                <a:solidFill>
                  <a:srgbClr val="696464"/>
                </a:solidFill>
              </a:rPr>
              <a:t>4 </a:t>
            </a:r>
            <a:r>
              <a:rPr lang="en-US" sz="2400" dirty="0" smtClean="0">
                <a:solidFill>
                  <a:srgbClr val="696464"/>
                </a:solidFill>
              </a:rPr>
              <a:t>wraps</a:t>
            </a:r>
            <a:r>
              <a:rPr lang="tr-TR" sz="2400" dirty="0" smtClean="0">
                <a:solidFill>
                  <a:srgbClr val="696464"/>
                </a:solidFill>
              </a:rPr>
              <a:t>, </a:t>
            </a:r>
            <a:r>
              <a:rPr lang="tr-TR" sz="2400" dirty="0">
                <a:solidFill>
                  <a:srgbClr val="696464"/>
                </a:solidFill>
              </a:rPr>
              <a:t>10 </a:t>
            </a:r>
            <a:r>
              <a:rPr lang="en-US" sz="2400" dirty="0" smtClean="0">
                <a:solidFill>
                  <a:srgbClr val="696464"/>
                </a:solidFill>
              </a:rPr>
              <a:t>soda</a:t>
            </a:r>
            <a:r>
              <a:rPr lang="tr-TR" sz="2400" dirty="0" smtClean="0">
                <a:solidFill>
                  <a:srgbClr val="696464"/>
                </a:solidFill>
              </a:rPr>
              <a:t>}</a:t>
            </a:r>
            <a:endParaRPr lang="tr-T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0547200" presetClass="entr" presetSubtype="78110464" fill="hold" nodeType="clickEffect">
                                  <p:stCondLst>
                                    <p:cond delay="0"/>
                                  </p:stCondLst>
                                  <p:childTnLst>
                                    <p:set>
                                      <p:cBhvr>
                                        <p:cTn id="6" dur="1" fill="hold">
                                          <p:stCondLst>
                                            <p:cond delay="499"/>
                                          </p:stCondLst>
                                        </p:cTn>
                                        <p:tgtEl>
                                          <p:spTgt spid="430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0547200" presetClass="entr" presetSubtype="94232488" fill="hold" nodeType="clickEffect">
                                  <p:stCondLst>
                                    <p:cond delay="0"/>
                                  </p:stCondLst>
                                  <p:childTnLst>
                                    <p:set>
                                      <p:cBhvr>
                                        <p:cTn id="10" dur="1" fill="hold">
                                          <p:stCondLst>
                                            <p:cond delay="499"/>
                                          </p:stCondLst>
                                        </p:cTn>
                                        <p:tgtEl>
                                          <p:spTgt spid="430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3015"/>
                                        </p:tgtEl>
                                        <p:attrNameLst>
                                          <p:attrName>style.visibility</p:attrName>
                                        </p:attrNameLst>
                                      </p:cBhvr>
                                      <p:to>
                                        <p:strVal val="visible"/>
                                      </p:to>
                                    </p:set>
                                    <p:animEffect transition="in" filter="wipe(left)">
                                      <p:cBhvr>
                                        <p:cTn id="15" dur="500"/>
                                        <p:tgtEl>
                                          <p:spTgt spid="430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3012"/>
                                        </p:tgtEl>
                                        <p:attrNameLst>
                                          <p:attrName>style.visibility</p:attrName>
                                        </p:attrNameLst>
                                      </p:cBhvr>
                                      <p:to>
                                        <p:strVal val="visible"/>
                                      </p:to>
                                    </p:set>
                                    <p:animEffect transition="in" filter="wipe(left)">
                                      <p:cBhvr>
                                        <p:cTn id="20" dur="500"/>
                                        <p:tgtEl>
                                          <p:spTgt spid="430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3009"/>
                                        </p:tgtEl>
                                        <p:attrNameLst>
                                          <p:attrName>style.visibility</p:attrName>
                                        </p:attrNameLst>
                                      </p:cBhvr>
                                      <p:to>
                                        <p:strVal val="visible"/>
                                      </p:to>
                                    </p:set>
                                    <p:animEffect transition="in" filter="wipe(left)">
                                      <p:cBhvr>
                                        <p:cTn id="25" dur="500"/>
                                        <p:tgtEl>
                                          <p:spTgt spid="4300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3070">
                                            <p:txEl>
                                              <p:pRg st="0" end="0"/>
                                            </p:txEl>
                                          </p:spTgt>
                                        </p:tgtEl>
                                        <p:attrNameLst>
                                          <p:attrName>style.visibility</p:attrName>
                                        </p:attrNameLst>
                                      </p:cBhvr>
                                      <p:to>
                                        <p:strVal val="visible"/>
                                      </p:to>
                                    </p:set>
                                    <p:animEffect transition="in" filter="wipe(left)">
                                      <p:cBhvr>
                                        <p:cTn id="30" dur="500"/>
                                        <p:tgtEl>
                                          <p:spTgt spid="4307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070">
                                            <p:txEl>
                                              <p:pRg st="1" end="1"/>
                                            </p:txEl>
                                          </p:spTgt>
                                        </p:tgtEl>
                                        <p:attrNameLst>
                                          <p:attrName>style.visibility</p:attrName>
                                        </p:attrNameLst>
                                      </p:cBhvr>
                                      <p:to>
                                        <p:strVal val="visible"/>
                                      </p:to>
                                    </p:set>
                                    <p:animEffect transition="in" filter="wipe(left)">
                                      <p:cBhvr>
                                        <p:cTn id="35" dur="500"/>
                                        <p:tgtEl>
                                          <p:spTgt spid="43070">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3070">
                                            <p:txEl>
                                              <p:pRg st="2" end="2"/>
                                            </p:txEl>
                                          </p:spTgt>
                                        </p:tgtEl>
                                        <p:attrNameLst>
                                          <p:attrName>style.visibility</p:attrName>
                                        </p:attrNameLst>
                                      </p:cBhvr>
                                      <p:to>
                                        <p:strVal val="visible"/>
                                      </p:to>
                                    </p:set>
                                    <p:animEffect transition="in" filter="wipe(left)">
                                      <p:cBhvr>
                                        <p:cTn id="40" dur="500"/>
                                        <p:tgtEl>
                                          <p:spTgt spid="43070">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3070">
                                            <p:txEl>
                                              <p:pRg st="3" end="3"/>
                                            </p:txEl>
                                          </p:spTgt>
                                        </p:tgtEl>
                                        <p:attrNameLst>
                                          <p:attrName>style.visibility</p:attrName>
                                        </p:attrNameLst>
                                      </p:cBhvr>
                                      <p:to>
                                        <p:strVal val="visible"/>
                                      </p:to>
                                    </p:set>
                                    <p:animEffect transition="in" filter="wipe(left)">
                                      <p:cBhvr>
                                        <p:cTn id="45" dur="500"/>
                                        <p:tgtEl>
                                          <p:spTgt spid="43070">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0547200" presetClass="entr" presetSubtype="105207040" fill="hold" grpId="0" nodeType="clickEffect">
                                  <p:stCondLst>
                                    <p:cond delay="0"/>
                                  </p:stCondLst>
                                  <p:childTnLst>
                                    <p:set>
                                      <p:cBhvr>
                                        <p:cTn id="49" dur="1" fill="hold">
                                          <p:stCondLst>
                                            <p:cond delay="499"/>
                                          </p:stCondLst>
                                        </p:cTn>
                                        <p:tgtEl>
                                          <p:spTgt spid="4307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0547200" presetClass="entr" presetSubtype="105208912" fill="hold" nodeType="clickEffect">
                                  <p:stCondLst>
                                    <p:cond delay="0"/>
                                  </p:stCondLst>
                                  <p:childTnLst>
                                    <p:set>
                                      <p:cBhvr>
                                        <p:cTn id="53" dur="1" fill="hold">
                                          <p:stCondLst>
                                            <p:cond delay="499"/>
                                          </p:stCondLst>
                                        </p:cTn>
                                        <p:tgtEl>
                                          <p:spTgt spid="4307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0547200" presetClass="entr" presetSubtype="105208616" fill="hold" nodeType="clickEffect">
                                  <p:stCondLst>
                                    <p:cond delay="0"/>
                                  </p:stCondLst>
                                  <p:childTnLst>
                                    <p:set>
                                      <p:cBhvr>
                                        <p:cTn id="57" dur="1" fill="hold">
                                          <p:stCondLst>
                                            <p:cond delay="499"/>
                                          </p:stCondLst>
                                        </p:cTn>
                                        <p:tgtEl>
                                          <p:spTgt spid="4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70" grpId="0" build="p" autoUpdateAnimBg="0"/>
      <p:bldP spid="4307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p:cNvSpPr>
          <p:nvPr>
            <p:ph type="title"/>
          </p:nvPr>
        </p:nvSpPr>
        <p:spPr bwMode="auto">
          <a:xfrm>
            <a:off x="712788" y="2070100"/>
            <a:ext cx="8229600" cy="1470025"/>
          </a:xfrm>
          <a:noFill/>
          <a:ln w="12700" cap="flat">
            <a:miter lim="0"/>
            <a:headEnd/>
            <a:tailEnd/>
          </a:ln>
        </p:spPr>
        <p:txBody>
          <a:bodyPr vert="horz" wrap="square" lIns="50800" tIns="50800" rIns="50800" bIns="50800" numCol="1" anchor="b" anchorCtr="0" compatLnSpc="1">
            <a:prstTxWarp prst="textNoShape">
              <a:avLst/>
            </a:prstTxWarp>
          </a:bodyPr>
          <a:lstStyle/>
          <a:p>
            <a:pPr defTabSz="914400"/>
            <a:r>
              <a:rPr lang="tr-TR" sz="4000">
                <a:solidFill>
                  <a:srgbClr val="696464"/>
                </a:solidFill>
              </a:rPr>
              <a:t>Whose inflation rate is it anyway?</a:t>
            </a:r>
            <a:endParaRPr lang="tr-T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914400" y="274638"/>
            <a:ext cx="7772400" cy="1143000"/>
          </a:xfrm>
        </p:spPr>
        <p:txBody>
          <a:bodyPr/>
          <a:lstStyle/>
          <a:p>
            <a:pPr defTabSz="914400"/>
            <a:r>
              <a:rPr lang="tr-TR" sz="2800">
                <a:solidFill>
                  <a:srgbClr val="696464"/>
                </a:solidFill>
              </a:rPr>
              <a:t>Do prices increase faster for low income households?</a:t>
            </a:r>
            <a:endParaRPr lang="tr-TR"/>
          </a:p>
        </p:txBody>
      </p:sp>
      <p:sp>
        <p:nvSpPr>
          <p:cNvPr id="4608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endParaRPr lang="tr-TR" sz="2600" b="0"/>
          </a:p>
        </p:txBody>
      </p:sp>
      <p:pic>
        <p:nvPicPr>
          <p:cNvPr id="46083" name="Picture 3" descr="image18.png"/>
          <p:cNvPicPr>
            <a:picLocks noChangeAspect="1"/>
          </p:cNvPicPr>
          <p:nvPr/>
        </p:nvPicPr>
        <p:blipFill>
          <a:blip r:embed="rId2"/>
          <a:srcRect/>
          <a:stretch>
            <a:fillRect/>
          </a:stretch>
        </p:blipFill>
        <p:spPr bwMode="auto">
          <a:xfrm>
            <a:off x="1187450" y="1438275"/>
            <a:ext cx="6748463" cy="4870450"/>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914400" y="274638"/>
            <a:ext cx="7772400" cy="1143000"/>
          </a:xfrm>
        </p:spPr>
        <p:txBody>
          <a:bodyPr/>
          <a:lstStyle/>
          <a:p>
            <a:pPr defTabSz="914400"/>
            <a:r>
              <a:rPr lang="tr-TR" sz="2400">
                <a:solidFill>
                  <a:srgbClr val="696464"/>
                </a:solidFill>
                <a:hlinkClick r:id="rId2"/>
              </a:rPr>
              <a:t>http://union.org.nz/economicbulletin126</a:t>
            </a:r>
            <a:r>
              <a:rPr lang="tr-TR" sz="2400">
                <a:solidFill>
                  <a:srgbClr val="696464"/>
                </a:solidFill>
              </a:rPr>
              <a:t> </a:t>
            </a:r>
            <a:endParaRPr lang="tr-TR"/>
          </a:p>
        </p:txBody>
      </p:sp>
      <p:sp>
        <p:nvSpPr>
          <p:cNvPr id="4710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b="0"/>
              <a:t>Low income households have different spending patterns than high income households.</a:t>
            </a:r>
          </a:p>
          <a:p>
            <a:pPr marL="252413" indent="-252413" algn="l">
              <a:spcBef>
                <a:spcPts val="500"/>
              </a:spcBef>
              <a:buClr>
                <a:srgbClr val="D34817"/>
              </a:buClr>
              <a:buSzPct val="85000"/>
              <a:buFont typeface="Wingdings 2" pitchFamily="18" charset="2"/>
              <a:buChar char="•"/>
            </a:pPr>
            <a:r>
              <a:rPr lang="tr-TR" sz="2400" b="0"/>
              <a:t>Low income households spend a larger fraction of  budget on food.</a:t>
            </a:r>
          </a:p>
          <a:p>
            <a:pPr marL="252413" indent="-252413" algn="l">
              <a:spcBef>
                <a:spcPts val="500"/>
              </a:spcBef>
              <a:buClr>
                <a:srgbClr val="D34817"/>
              </a:buClr>
              <a:buSzPct val="85000"/>
              <a:buFont typeface="Wingdings 2" pitchFamily="18" charset="2"/>
              <a:buChar char="•"/>
            </a:pPr>
            <a:r>
              <a:rPr lang="tr-TR" sz="2400" b="0"/>
              <a:t>The difference is even greater when we leave out non-alcoholic beverages, restaurant meals, and fast food. </a:t>
            </a:r>
          </a:p>
          <a:p>
            <a:pPr marL="252413" indent="-252413" algn="l">
              <a:spcBef>
                <a:spcPts val="500"/>
              </a:spcBef>
              <a:buClr>
                <a:srgbClr val="D34817"/>
              </a:buClr>
              <a:buSzPct val="85000"/>
              <a:buFont typeface="Wingdings 2" pitchFamily="18" charset="2"/>
              <a:buChar char="•"/>
            </a:pPr>
            <a:r>
              <a:rPr lang="tr-TR" sz="2400" b="0"/>
              <a:t>Low income households spend more on “housing and household utilities”.</a:t>
            </a:r>
          </a:p>
          <a:p>
            <a:pPr marL="252413" indent="-252413" algn="l">
              <a:spcBef>
                <a:spcPts val="500"/>
              </a:spcBef>
              <a:buClr>
                <a:srgbClr val="D34817"/>
              </a:buClr>
              <a:buSzPct val="85000"/>
              <a:buFont typeface="Wingdings 2" pitchFamily="18" charset="2"/>
              <a:buChar char="•"/>
            </a:pPr>
            <a:r>
              <a:rPr lang="tr-TR" sz="2400" b="0"/>
              <a:t>This includes rent and the cost of building new houses or extending existing houses.</a:t>
            </a:r>
            <a:endParaRPr lang="tr-T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722313" y="952500"/>
            <a:ext cx="7772400" cy="1362075"/>
          </a:xfrm>
        </p:spPr>
        <p:txBody>
          <a:bodyPr/>
          <a:lstStyle/>
          <a:p>
            <a:pPr defTabSz="914400"/>
            <a:r>
              <a:rPr lang="tr-TR" sz="4000">
                <a:solidFill>
                  <a:srgbClr val="696464"/>
                </a:solidFill>
              </a:rPr>
              <a:t>A few facts and observations</a:t>
            </a:r>
            <a:endParaRPr lang="tr-TR"/>
          </a:p>
        </p:txBody>
      </p:sp>
      <p:sp>
        <p:nvSpPr>
          <p:cNvPr id="56322" name="Rectangle 2"/>
          <p:cNvSpPr>
            <a:spLocks noGrp="1" noChangeArrowheads="1"/>
          </p:cNvSpPr>
          <p:nvPr>
            <p:ph type="body" idx="1"/>
          </p:nvPr>
        </p:nvSpPr>
        <p:spPr>
          <a:xfrm>
            <a:off x="722313" y="2547938"/>
            <a:ext cx="7772400" cy="1338262"/>
          </a:xfrm>
        </p:spPr>
        <p:txBody>
          <a:bodyPr/>
          <a:lstStyle/>
          <a:p>
            <a:pPr algn="l">
              <a:spcBef>
                <a:spcPts val="500"/>
              </a:spcBef>
            </a:pPr>
            <a:r>
              <a:rPr lang="tr-TR" sz="2400" b="0">
                <a:solidFill>
                  <a:srgbClr val="888888"/>
                </a:solidFill>
              </a:rPr>
              <a:t>Inflation</a:t>
            </a:r>
            <a:endParaRPr lang="tr-T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Measuring the Cost of Living</a:t>
            </a:r>
            <a:endParaRPr lang="tr-TR"/>
          </a:p>
        </p:txBody>
      </p:sp>
      <p:sp>
        <p:nvSpPr>
          <p:cNvPr id="1741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b="0">
                <a:solidFill>
                  <a:srgbClr val="FF0000"/>
                </a:solidFill>
                <a:effectLst>
                  <a:outerShdw blurRad="38100" dist="38100" dir="2700000" algn="tl">
                    <a:srgbClr val="C0C0C0"/>
                  </a:outerShdw>
                </a:effectLst>
              </a:rPr>
              <a:t>Inflation</a:t>
            </a:r>
            <a:r>
              <a:rPr lang="tr-TR" sz="2400" b="0"/>
              <a:t> refers to a situation in which the economy’s overall price level is rising.</a:t>
            </a:r>
          </a:p>
          <a:p>
            <a:pPr marL="252413" indent="-252413" algn="l">
              <a:spcBef>
                <a:spcPts val="500"/>
              </a:spcBef>
              <a:buClr>
                <a:srgbClr val="D34817"/>
              </a:buClr>
              <a:buSzPct val="85000"/>
              <a:buFont typeface="Wingdings 2" pitchFamily="18" charset="2"/>
              <a:buChar char="•"/>
            </a:pPr>
            <a:r>
              <a:rPr lang="tr-TR" sz="2400" b="0"/>
              <a:t>The </a:t>
            </a:r>
            <a:r>
              <a:rPr lang="tr-TR" sz="2400" b="0">
                <a:effectLst>
                  <a:outerShdw blurRad="38100" dist="38100" dir="2700000" algn="tl">
                    <a:srgbClr val="C0C0C0"/>
                  </a:outerShdw>
                </a:effectLst>
              </a:rPr>
              <a:t>inflation rate</a:t>
            </a:r>
            <a:r>
              <a:rPr lang="tr-TR" sz="2400" b="0"/>
              <a:t> is the percentage change in the price level from the previous period.</a:t>
            </a:r>
            <a:endParaRPr lang="tr-T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914400" y="274638"/>
            <a:ext cx="7772400" cy="1143000"/>
          </a:xfrm>
        </p:spPr>
        <p:txBody>
          <a:bodyPr/>
          <a:lstStyle/>
          <a:p>
            <a:pPr defTabSz="914400"/>
            <a:r>
              <a:rPr lang="tr-TR" sz="2800">
                <a:solidFill>
                  <a:srgbClr val="696464"/>
                </a:solidFill>
              </a:rPr>
              <a:t>Yearly inflation rate TURKEY</a:t>
            </a:r>
            <a:br>
              <a:rPr lang="tr-TR" sz="2800">
                <a:solidFill>
                  <a:srgbClr val="696464"/>
                </a:solidFill>
              </a:rPr>
            </a:br>
            <a:r>
              <a:rPr lang="tr-TR" sz="2400">
                <a:solidFill>
                  <a:srgbClr val="696464"/>
                </a:solidFill>
              </a:rPr>
              <a:t>blue line 2012, red line 2013</a:t>
            </a:r>
            <a:endParaRPr lang="tr-TR"/>
          </a:p>
        </p:txBody>
      </p:sp>
      <p:sp>
        <p:nvSpPr>
          <p:cNvPr id="5734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algn="l">
              <a:spcBef>
                <a:spcPts val="500"/>
              </a:spcBef>
              <a:buClr>
                <a:srgbClr val="D34817"/>
              </a:buClr>
              <a:buSzPct val="85000"/>
            </a:pPr>
            <a:endParaRPr lang="tr-TR" sz="2600" b="0" dirty="0"/>
          </a:p>
        </p:txBody>
      </p:sp>
      <p:pic>
        <p:nvPicPr>
          <p:cNvPr id="57347" name="Picture 3" descr="image19.png"/>
          <p:cNvPicPr>
            <a:picLocks noChangeAspect="1"/>
          </p:cNvPicPr>
          <p:nvPr/>
        </p:nvPicPr>
        <p:blipFill>
          <a:blip r:embed="rId2"/>
          <a:srcRect l="826" t="1762" r="13266" b="3032"/>
          <a:stretch>
            <a:fillRect/>
          </a:stretch>
        </p:blipFill>
        <p:spPr bwMode="auto">
          <a:xfrm>
            <a:off x="971550" y="1771650"/>
            <a:ext cx="7488238" cy="3889375"/>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914400" y="274638"/>
            <a:ext cx="7772400" cy="1143000"/>
          </a:xfrm>
        </p:spPr>
        <p:txBody>
          <a:bodyPr/>
          <a:lstStyle/>
          <a:p>
            <a:pPr algn="ctr" defTabSz="914400"/>
            <a:r>
              <a:rPr lang="tr-TR" sz="3200">
                <a:solidFill>
                  <a:srgbClr val="696464"/>
                </a:solidFill>
              </a:rPr>
              <a:t>Inflation in Turkey, as of the end of March 2013</a:t>
            </a:r>
            <a:endParaRPr lang="tr-TR"/>
          </a:p>
        </p:txBody>
      </p:sp>
      <p:sp>
        <p:nvSpPr>
          <p:cNvPr id="5837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36538" indent="-236538" algn="l">
              <a:spcBef>
                <a:spcPts val="500"/>
              </a:spcBef>
              <a:buClr>
                <a:srgbClr val="D34817"/>
              </a:buClr>
              <a:buSzPct val="85000"/>
              <a:buFont typeface="Wingdings 2" pitchFamily="18" charset="2"/>
              <a:buChar char="•"/>
            </a:pPr>
            <a:r>
              <a:rPr lang="tr-TR" sz="2200" b="0"/>
              <a:t>The CPI increased by 7.29 percent (on same month of the previous year), on the previous month by 0.66 percent, on December of the previous year by 2.63 percent.</a:t>
            </a:r>
          </a:p>
          <a:p>
            <a:pPr marL="236538" indent="-236538" algn="l">
              <a:spcBef>
                <a:spcPts val="500"/>
              </a:spcBef>
              <a:buClr>
                <a:srgbClr val="D34817"/>
              </a:buClr>
              <a:buSzPct val="85000"/>
              <a:buFont typeface="Wingdings 2" pitchFamily="18" charset="2"/>
              <a:buChar char="•"/>
            </a:pPr>
            <a:r>
              <a:rPr lang="tr-TR" sz="2200" b="0"/>
              <a:t>The highest annual increase was 16.31 percent in alcoholic beverages and tobacco. Housing (9.84 percent), hotels, cafes and restaurants (9.40 percent), food and non-alcoholic beverages (8.10 percent) were the other indices where high increases were recorded.</a:t>
            </a:r>
          </a:p>
          <a:p>
            <a:pPr marL="236538" indent="-236538" algn="l">
              <a:spcBef>
                <a:spcPts val="500"/>
              </a:spcBef>
              <a:buClr>
                <a:srgbClr val="D34817"/>
              </a:buClr>
              <a:buSzPct val="85000"/>
              <a:buFont typeface="Wingdings 2" pitchFamily="18" charset="2"/>
              <a:buChar char="•"/>
            </a:pPr>
            <a:r>
              <a:rPr lang="tr-TR" sz="2200" b="0"/>
              <a:t>In March 2013 within average prices of 437 items in the index, the prices of 59 items remained unchanged while the prices of 246 items increased and for 132 items it decreased.</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3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Inflation in Turkey, the last 50 years</a:t>
            </a:r>
            <a:endParaRPr lang="tr-TR"/>
          </a:p>
        </p:txBody>
      </p:sp>
      <p:sp>
        <p:nvSpPr>
          <p:cNvPr id="5939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endParaRPr lang="tr-TR" sz="2600" b="0"/>
          </a:p>
        </p:txBody>
      </p:sp>
      <p:pic>
        <p:nvPicPr>
          <p:cNvPr id="59395" name="Picture 3" descr="image20.png"/>
          <p:cNvPicPr>
            <a:picLocks noChangeAspect="1"/>
          </p:cNvPicPr>
          <p:nvPr/>
        </p:nvPicPr>
        <p:blipFill>
          <a:blip r:embed="rId2"/>
          <a:srcRect l="3130" r="8679"/>
          <a:stretch>
            <a:fillRect/>
          </a:stretch>
        </p:blipFill>
        <p:spPr bwMode="auto">
          <a:xfrm>
            <a:off x="285720" y="1495425"/>
            <a:ext cx="8501122" cy="4381500"/>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6246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lgn="l">
              <a:spcBef>
                <a:spcPts val="500"/>
              </a:spcBef>
              <a:buClr>
                <a:srgbClr val="D34817"/>
              </a:buClr>
              <a:buSzPct val="85000"/>
              <a:buFont typeface="Wingdings 2" pitchFamily="18" charset="2"/>
              <a:buChar char="•"/>
            </a:pPr>
            <a:endParaRPr lang="tr-TR" sz="2600" b="0"/>
          </a:p>
        </p:txBody>
      </p:sp>
      <p:pic>
        <p:nvPicPr>
          <p:cNvPr id="62467" name="Picture 3" descr="image22.png"/>
          <p:cNvPicPr>
            <a:picLocks noChangeAspect="1"/>
          </p:cNvPicPr>
          <p:nvPr/>
        </p:nvPicPr>
        <p:blipFill>
          <a:blip r:embed="rId2"/>
          <a:srcRect/>
          <a:stretch>
            <a:fillRect/>
          </a:stretch>
        </p:blipFill>
        <p:spPr bwMode="auto">
          <a:xfrm>
            <a:off x="179388" y="1495425"/>
            <a:ext cx="8834437" cy="3732213"/>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0" y="230188"/>
            <a:ext cx="8229600" cy="649287"/>
          </a:xfrm>
        </p:spPr>
        <p:txBody>
          <a:bodyPr>
            <a:normAutofit fontScale="90000"/>
          </a:bodyPr>
          <a:lstStyle/>
          <a:p>
            <a:pPr algn="ctr"/>
            <a:r>
              <a:rPr lang="en-US" dirty="0"/>
              <a:t>The Law of One Price</a:t>
            </a:r>
          </a:p>
        </p:txBody>
      </p:sp>
      <p:sp>
        <p:nvSpPr>
          <p:cNvPr id="111619" name="Rectangle 3"/>
          <p:cNvSpPr>
            <a:spLocks noGrp="1" noChangeArrowheads="1"/>
          </p:cNvSpPr>
          <p:nvPr>
            <p:ph type="body" idx="4294967295"/>
          </p:nvPr>
        </p:nvSpPr>
        <p:spPr>
          <a:xfrm>
            <a:off x="554636" y="925695"/>
            <a:ext cx="8229600" cy="5443538"/>
          </a:xfrm>
        </p:spPr>
        <p:txBody>
          <a:bodyPr/>
          <a:lstStyle/>
          <a:p>
            <a:pPr>
              <a:spcBef>
                <a:spcPct val="25000"/>
              </a:spcBef>
            </a:pPr>
            <a:r>
              <a:rPr lang="en-US" b="1" dirty="0">
                <a:solidFill>
                  <a:srgbClr val="800080"/>
                </a:solidFill>
              </a:rPr>
              <a:t>Law of one price</a:t>
            </a:r>
            <a:r>
              <a:rPr lang="en-US" dirty="0"/>
              <a:t>:  the notion that a good should sell for the same price in all markets</a:t>
            </a:r>
          </a:p>
          <a:p>
            <a:pPr lvl="1">
              <a:lnSpc>
                <a:spcPct val="105000"/>
              </a:lnSpc>
              <a:spcBef>
                <a:spcPct val="25000"/>
              </a:spcBef>
            </a:pPr>
            <a:r>
              <a:rPr lang="en-US" sz="2800" dirty="0"/>
              <a:t>Suppose coffee sells for $4/pound in Seattle and $5/pound in Boston, </a:t>
            </a:r>
            <a:br>
              <a:rPr lang="en-US" sz="2800" dirty="0"/>
            </a:br>
            <a:r>
              <a:rPr lang="en-US" sz="2800" dirty="0"/>
              <a:t>and can be </a:t>
            </a:r>
            <a:r>
              <a:rPr lang="en-US" sz="2800" dirty="0" err="1"/>
              <a:t>costlessly</a:t>
            </a:r>
            <a:r>
              <a:rPr lang="en-US" sz="2800" dirty="0"/>
              <a:t> transported. </a:t>
            </a:r>
          </a:p>
          <a:p>
            <a:pPr lvl="1">
              <a:lnSpc>
                <a:spcPct val="105000"/>
              </a:lnSpc>
              <a:spcBef>
                <a:spcPct val="25000"/>
              </a:spcBef>
            </a:pPr>
            <a:r>
              <a:rPr lang="en-US" sz="2800" dirty="0"/>
              <a:t>There is an opportunity for </a:t>
            </a:r>
            <a:r>
              <a:rPr lang="en-US" sz="2800" b="1" dirty="0">
                <a:solidFill>
                  <a:srgbClr val="800080"/>
                </a:solidFill>
              </a:rPr>
              <a:t>arbitrage</a:t>
            </a:r>
            <a:r>
              <a:rPr lang="en-US" sz="2800" dirty="0"/>
              <a:t>, </a:t>
            </a:r>
            <a:br>
              <a:rPr lang="en-US" sz="2800" dirty="0"/>
            </a:br>
            <a:r>
              <a:rPr lang="en-US" sz="2800" dirty="0"/>
              <a:t>making a quick profit by buying coffee in Seattle and selling it in Boston.  </a:t>
            </a:r>
          </a:p>
          <a:p>
            <a:pPr lvl="1">
              <a:lnSpc>
                <a:spcPct val="105000"/>
              </a:lnSpc>
              <a:spcBef>
                <a:spcPct val="25000"/>
              </a:spcBef>
            </a:pPr>
            <a:r>
              <a:rPr lang="en-US" sz="2800" dirty="0"/>
              <a:t>Such arbitrage drives up the price in Seattle and drives down the price in Boston, until the two prices are equal.  </a:t>
            </a:r>
          </a:p>
        </p:txBody>
      </p:sp>
      <p:sp>
        <p:nvSpPr>
          <p:cNvPr id="11162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defTabSz="914400" hangingPunct="1"/>
            <a:r>
              <a:rPr lang="en-US" sz="1400" b="1">
                <a:solidFill>
                  <a:prstClr val="black"/>
                </a:solidFill>
                <a:latin typeface="Tahoma" pitchFamily="34" charset="0"/>
                <a:ea typeface="+mn-ea"/>
                <a:cs typeface="Arial" charset="0"/>
              </a:rPr>
              <a:t>0</a:t>
            </a:r>
          </a:p>
        </p:txBody>
      </p:sp>
    </p:spTree>
    <p:extLst>
      <p:ext uri="{BB962C8B-B14F-4D97-AF65-F5344CB8AC3E}">
        <p14:creationId xmlns:p14="http://schemas.microsoft.com/office/powerpoint/2010/main" val="1715658268"/>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0" y="252413"/>
            <a:ext cx="8410575" cy="681037"/>
          </a:xfrm>
        </p:spPr>
        <p:txBody>
          <a:bodyPr>
            <a:normAutofit fontScale="90000"/>
          </a:bodyPr>
          <a:lstStyle/>
          <a:p>
            <a:pPr algn="ctr"/>
            <a:r>
              <a:rPr lang="en-US" dirty="0"/>
              <a:t>Purchasing-Power Parity (PPP)</a:t>
            </a:r>
          </a:p>
        </p:txBody>
      </p:sp>
      <p:sp>
        <p:nvSpPr>
          <p:cNvPr id="113667" name="Rectangle 3"/>
          <p:cNvSpPr>
            <a:spLocks noGrp="1" noChangeArrowheads="1"/>
          </p:cNvSpPr>
          <p:nvPr>
            <p:ph type="body" idx="4294967295"/>
          </p:nvPr>
        </p:nvSpPr>
        <p:spPr>
          <a:xfrm>
            <a:off x="629587" y="1053033"/>
            <a:ext cx="8223250" cy="5118100"/>
          </a:xfrm>
        </p:spPr>
        <p:txBody>
          <a:bodyPr/>
          <a:lstStyle/>
          <a:p>
            <a:r>
              <a:rPr lang="en-US" b="1" dirty="0">
                <a:solidFill>
                  <a:srgbClr val="CC0000"/>
                </a:solidFill>
              </a:rPr>
              <a:t>Purchasing-power parity</a:t>
            </a:r>
            <a:r>
              <a:rPr lang="en-US" dirty="0"/>
              <a:t>:  </a:t>
            </a:r>
            <a:br>
              <a:rPr lang="en-US" dirty="0"/>
            </a:br>
            <a:r>
              <a:rPr lang="en-US" dirty="0"/>
              <a:t>a theory of exchange rates whereby a unit of any currency should be able to buy the same quantity of goods in all countries</a:t>
            </a:r>
          </a:p>
          <a:p>
            <a:r>
              <a:rPr lang="en-US" dirty="0"/>
              <a:t>based on the law of one price</a:t>
            </a:r>
          </a:p>
          <a:p>
            <a:r>
              <a:rPr lang="en-US" dirty="0"/>
              <a:t>implies that nominal exchange rates adjust </a:t>
            </a:r>
            <a:br>
              <a:rPr lang="en-US" dirty="0"/>
            </a:br>
            <a:r>
              <a:rPr lang="en-US" dirty="0"/>
              <a:t>to equalize the price of a basket of goods across countries</a:t>
            </a:r>
          </a:p>
          <a:p>
            <a:pPr>
              <a:buFont typeface="Wingdings" pitchFamily="2" charset="2"/>
              <a:buNone/>
            </a:pPr>
            <a:endParaRPr lang="en-US" dirty="0"/>
          </a:p>
        </p:txBody>
      </p:sp>
      <p:sp>
        <p:nvSpPr>
          <p:cNvPr id="11366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defTabSz="914400" hangingPunct="1"/>
            <a:r>
              <a:rPr lang="en-US" sz="1400" b="1">
                <a:solidFill>
                  <a:prstClr val="black"/>
                </a:solidFill>
                <a:latin typeface="Tahoma" pitchFamily="34" charset="0"/>
                <a:ea typeface="+mn-ea"/>
                <a:cs typeface="Arial" charset="0"/>
              </a:rPr>
              <a:t>0</a:t>
            </a:r>
          </a:p>
        </p:txBody>
      </p:sp>
    </p:spTree>
    <p:extLst>
      <p:ext uri="{BB962C8B-B14F-4D97-AF65-F5344CB8AC3E}">
        <p14:creationId xmlns:p14="http://schemas.microsoft.com/office/powerpoint/2010/main" val="952228153"/>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0" y="252413"/>
            <a:ext cx="8410575" cy="681037"/>
          </a:xfrm>
        </p:spPr>
        <p:txBody>
          <a:bodyPr>
            <a:normAutofit fontScale="90000"/>
          </a:bodyPr>
          <a:lstStyle/>
          <a:p>
            <a:pPr algn="ctr"/>
            <a:r>
              <a:rPr lang="en-US" dirty="0"/>
              <a:t>Purchasing-Power Parity (PPP)</a:t>
            </a:r>
          </a:p>
        </p:txBody>
      </p:sp>
      <p:sp>
        <p:nvSpPr>
          <p:cNvPr id="115715" name="Rectangle 3"/>
          <p:cNvSpPr>
            <a:spLocks noGrp="1" noChangeArrowheads="1"/>
          </p:cNvSpPr>
          <p:nvPr>
            <p:ph type="body" idx="4294967295"/>
          </p:nvPr>
        </p:nvSpPr>
        <p:spPr>
          <a:xfrm>
            <a:off x="419725" y="993073"/>
            <a:ext cx="8313738" cy="2570162"/>
          </a:xfrm>
        </p:spPr>
        <p:txBody>
          <a:bodyPr/>
          <a:lstStyle/>
          <a:p>
            <a:pPr>
              <a:spcBef>
                <a:spcPct val="15000"/>
              </a:spcBef>
            </a:pPr>
            <a:r>
              <a:rPr lang="en-US" sz="2700" dirty="0"/>
              <a:t>Example:  The “basket” contains a Big Mac. </a:t>
            </a:r>
          </a:p>
          <a:p>
            <a:pPr lvl="1">
              <a:lnSpc>
                <a:spcPct val="105000"/>
              </a:lnSpc>
              <a:buFont typeface="Wingdings" pitchFamily="2" charset="2"/>
              <a:buNone/>
            </a:pPr>
            <a:r>
              <a:rPr lang="en-US" b="1" i="1" dirty="0"/>
              <a:t>P</a:t>
            </a:r>
            <a:r>
              <a:rPr lang="en-US" dirty="0"/>
              <a:t> = price of US Big Mac (in dollars)</a:t>
            </a:r>
          </a:p>
          <a:p>
            <a:pPr lvl="1">
              <a:lnSpc>
                <a:spcPct val="105000"/>
              </a:lnSpc>
              <a:buFont typeface="Wingdings" pitchFamily="2" charset="2"/>
              <a:buNone/>
            </a:pPr>
            <a:r>
              <a:rPr lang="en-US" b="1" i="1" dirty="0"/>
              <a:t>P*</a:t>
            </a:r>
            <a:r>
              <a:rPr lang="en-US" dirty="0"/>
              <a:t> = price of </a:t>
            </a:r>
            <a:r>
              <a:rPr lang="en-US" dirty="0" smtClean="0"/>
              <a:t>Mexican </a:t>
            </a:r>
            <a:r>
              <a:rPr lang="en-US" dirty="0"/>
              <a:t>Big Mac (in </a:t>
            </a:r>
            <a:r>
              <a:rPr lang="en-US" dirty="0" smtClean="0"/>
              <a:t>pesos)</a:t>
            </a:r>
            <a:endParaRPr lang="en-US" dirty="0"/>
          </a:p>
          <a:p>
            <a:pPr lvl="1">
              <a:lnSpc>
                <a:spcPct val="105000"/>
              </a:lnSpc>
              <a:buFont typeface="Wingdings" pitchFamily="2" charset="2"/>
              <a:buNone/>
            </a:pPr>
            <a:r>
              <a:rPr lang="en-US" b="1" i="1" dirty="0"/>
              <a:t>e</a:t>
            </a:r>
            <a:r>
              <a:rPr lang="en-US" dirty="0"/>
              <a:t> = exchange rate, </a:t>
            </a:r>
            <a:r>
              <a:rPr lang="en-US" dirty="0" smtClean="0"/>
              <a:t>pesos </a:t>
            </a:r>
            <a:r>
              <a:rPr lang="en-US" dirty="0"/>
              <a:t>per dollar</a:t>
            </a:r>
          </a:p>
          <a:p>
            <a:pPr>
              <a:spcBef>
                <a:spcPct val="40000"/>
              </a:spcBef>
            </a:pPr>
            <a:r>
              <a:rPr lang="en-US" sz="2700" dirty="0"/>
              <a:t>According to PPP, </a:t>
            </a:r>
          </a:p>
        </p:txBody>
      </p:sp>
      <p:sp>
        <p:nvSpPr>
          <p:cNvPr id="196612" name="Text Box 4"/>
          <p:cNvSpPr txBox="1">
            <a:spLocks noChangeArrowheads="1"/>
          </p:cNvSpPr>
          <p:nvPr/>
        </p:nvSpPr>
        <p:spPr bwMode="auto">
          <a:xfrm>
            <a:off x="4232275" y="3119438"/>
            <a:ext cx="2279650" cy="519112"/>
          </a:xfrm>
          <a:prstGeom prst="rect">
            <a:avLst/>
          </a:prstGeom>
          <a:noFill/>
          <a:ln w="9525">
            <a:noFill/>
            <a:miter lim="800000"/>
            <a:headEnd/>
            <a:tailEnd/>
          </a:ln>
        </p:spPr>
        <p:txBody>
          <a:bodyPr>
            <a:spAutoFit/>
          </a:bodyPr>
          <a:lstStyle/>
          <a:p>
            <a:pPr algn="ctr" defTabSz="914400" hangingPunct="1">
              <a:spcBef>
                <a:spcPct val="50000"/>
              </a:spcBef>
            </a:pPr>
            <a:r>
              <a:rPr lang="en-US" sz="2800" b="1" i="1">
                <a:solidFill>
                  <a:prstClr val="black"/>
                </a:solidFill>
                <a:latin typeface="Times New Roman" pitchFamily="18" charset="0"/>
                <a:ea typeface="+mn-ea"/>
                <a:cs typeface="Arial" charset="0"/>
              </a:rPr>
              <a:t>e</a:t>
            </a:r>
            <a:r>
              <a:rPr lang="en-US" sz="2800">
                <a:solidFill>
                  <a:prstClr val="black"/>
                </a:solidFill>
                <a:latin typeface="Times New Roman" pitchFamily="18" charset="0"/>
                <a:ea typeface="+mn-ea"/>
                <a:cs typeface="Arial" charset="0"/>
              </a:rPr>
              <a:t> x </a:t>
            </a:r>
            <a:r>
              <a:rPr lang="en-US" sz="2800" b="1" i="1">
                <a:solidFill>
                  <a:prstClr val="black"/>
                </a:solidFill>
                <a:latin typeface="Times New Roman" pitchFamily="18" charset="0"/>
                <a:ea typeface="+mn-ea"/>
                <a:cs typeface="Arial" charset="0"/>
              </a:rPr>
              <a:t>P</a:t>
            </a:r>
            <a:r>
              <a:rPr lang="en-US" sz="2800">
                <a:solidFill>
                  <a:prstClr val="black"/>
                </a:solidFill>
                <a:latin typeface="Times New Roman" pitchFamily="18" charset="0"/>
                <a:ea typeface="+mn-ea"/>
                <a:cs typeface="Arial" charset="0"/>
              </a:rPr>
              <a:t>  =  </a:t>
            </a:r>
            <a:r>
              <a:rPr lang="en-US" sz="2800" b="1" i="1">
                <a:solidFill>
                  <a:prstClr val="black"/>
                </a:solidFill>
                <a:latin typeface="Times New Roman" pitchFamily="18" charset="0"/>
                <a:ea typeface="+mn-ea"/>
                <a:cs typeface="Arial" charset="0"/>
              </a:rPr>
              <a:t>P*</a:t>
            </a:r>
          </a:p>
        </p:txBody>
      </p:sp>
      <p:grpSp>
        <p:nvGrpSpPr>
          <p:cNvPr id="2" name="Group 34"/>
          <p:cNvGrpSpPr>
            <a:grpSpLocks/>
          </p:cNvGrpSpPr>
          <p:nvPr/>
        </p:nvGrpSpPr>
        <p:grpSpPr bwMode="auto">
          <a:xfrm>
            <a:off x="5875339" y="3581400"/>
            <a:ext cx="2755900" cy="1196975"/>
            <a:chOff x="3701" y="2256"/>
            <a:chExt cx="1736" cy="754"/>
          </a:xfrm>
        </p:grpSpPr>
        <p:sp>
          <p:nvSpPr>
            <p:cNvPr id="115718" name="Line 26"/>
            <p:cNvSpPr>
              <a:spLocks noChangeShapeType="1"/>
            </p:cNvSpPr>
            <p:nvPr/>
          </p:nvSpPr>
          <p:spPr bwMode="auto">
            <a:xfrm flipH="1" flipV="1">
              <a:off x="3807" y="2256"/>
              <a:ext cx="158" cy="292"/>
            </a:xfrm>
            <a:prstGeom prst="line">
              <a:avLst/>
            </a:prstGeom>
            <a:noFill/>
            <a:ln w="12700">
              <a:solidFill>
                <a:schemeClr val="tx1"/>
              </a:solidFill>
              <a:round/>
              <a:headEnd/>
              <a:tailEnd/>
            </a:ln>
          </p:spPr>
          <p:txBody>
            <a:bodyPr/>
            <a:lstStyle/>
            <a:p>
              <a:pPr defTabSz="914400" hangingPunct="1"/>
              <a:endParaRPr lang="tr-TR" sz="2400">
                <a:solidFill>
                  <a:prstClr val="black"/>
                </a:solidFill>
                <a:latin typeface="Times New Roman" pitchFamily="18" charset="0"/>
                <a:ea typeface="+mn-ea"/>
              </a:endParaRPr>
            </a:p>
          </p:txBody>
        </p:sp>
        <p:sp>
          <p:nvSpPr>
            <p:cNvPr id="115719" name="Text Box 6"/>
            <p:cNvSpPr txBox="1">
              <a:spLocks noChangeArrowheads="1"/>
            </p:cNvSpPr>
            <p:nvPr/>
          </p:nvSpPr>
          <p:spPr bwMode="auto">
            <a:xfrm>
              <a:off x="3701" y="2472"/>
              <a:ext cx="1736" cy="538"/>
            </a:xfrm>
            <a:prstGeom prst="rect">
              <a:avLst/>
            </a:prstGeom>
            <a:solidFill>
              <a:srgbClr val="FFCCCC"/>
            </a:solidFill>
            <a:ln w="9525">
              <a:noFill/>
              <a:miter lim="800000"/>
              <a:headEnd/>
              <a:tailEnd/>
            </a:ln>
          </p:spPr>
          <p:txBody>
            <a:bodyPr>
              <a:spAutoFit/>
            </a:bodyPr>
            <a:lstStyle/>
            <a:p>
              <a:pPr algn="ctr" defTabSz="914400" hangingPunct="1">
                <a:spcBef>
                  <a:spcPct val="50000"/>
                </a:spcBef>
              </a:pPr>
              <a:r>
                <a:rPr lang="en-US" sz="2500" dirty="0">
                  <a:solidFill>
                    <a:prstClr val="black"/>
                  </a:solidFill>
                  <a:latin typeface="Times New Roman" pitchFamily="18" charset="0"/>
                  <a:ea typeface="+mn-ea"/>
                  <a:cs typeface="Arial" charset="0"/>
                </a:rPr>
                <a:t>price of </a:t>
              </a:r>
              <a:r>
                <a:rPr lang="en-US" sz="2500" dirty="0" smtClean="0">
                  <a:solidFill>
                    <a:prstClr val="black"/>
                  </a:solidFill>
                  <a:latin typeface="Times New Roman" pitchFamily="18" charset="0"/>
                  <a:ea typeface="+mn-ea"/>
                  <a:cs typeface="Arial" charset="0"/>
                </a:rPr>
                <a:t>Mexican </a:t>
              </a:r>
              <a:r>
                <a:rPr lang="en-US" sz="2500" dirty="0">
                  <a:solidFill>
                    <a:prstClr val="black"/>
                  </a:solidFill>
                  <a:latin typeface="Times New Roman" pitchFamily="18" charset="0"/>
                  <a:ea typeface="+mn-ea"/>
                  <a:cs typeface="Arial" charset="0"/>
                </a:rPr>
                <a:t>Big Mac, in </a:t>
              </a:r>
              <a:r>
                <a:rPr lang="en-US" sz="2500" dirty="0" smtClean="0">
                  <a:solidFill>
                    <a:prstClr val="black"/>
                  </a:solidFill>
                  <a:latin typeface="Times New Roman" pitchFamily="18" charset="0"/>
                  <a:ea typeface="+mn-ea"/>
                  <a:cs typeface="Arial" charset="0"/>
                </a:rPr>
                <a:t>pesos</a:t>
              </a:r>
              <a:endParaRPr lang="en-US" sz="2500" dirty="0">
                <a:solidFill>
                  <a:prstClr val="black"/>
                </a:solidFill>
                <a:latin typeface="Times New Roman" pitchFamily="18" charset="0"/>
                <a:ea typeface="+mn-ea"/>
                <a:cs typeface="Arial" charset="0"/>
              </a:endParaRPr>
            </a:p>
          </p:txBody>
        </p:sp>
      </p:grpSp>
      <p:sp>
        <p:nvSpPr>
          <p:cNvPr id="196616" name="Rectangle 8"/>
          <p:cNvSpPr>
            <a:spLocks noChangeArrowheads="1"/>
          </p:cNvSpPr>
          <p:nvPr/>
        </p:nvSpPr>
        <p:spPr bwMode="auto">
          <a:xfrm>
            <a:off x="450850" y="5349875"/>
            <a:ext cx="2441575" cy="523875"/>
          </a:xfrm>
          <a:prstGeom prst="rect">
            <a:avLst/>
          </a:prstGeom>
          <a:noFill/>
          <a:ln w="9525">
            <a:noFill/>
            <a:miter lim="800000"/>
            <a:headEnd/>
            <a:tailEnd/>
          </a:ln>
        </p:spPr>
        <p:txBody>
          <a:bodyPr>
            <a:spAutoFit/>
          </a:bodyPr>
          <a:lstStyle/>
          <a:p>
            <a:pPr marL="344488" indent="-344488" defTabSz="914400" hangingPunct="1">
              <a:lnSpc>
                <a:spcPct val="105000"/>
              </a:lnSpc>
              <a:spcBef>
                <a:spcPct val="60000"/>
              </a:spcBef>
              <a:buClr>
                <a:srgbClr val="00B85C"/>
              </a:buClr>
              <a:buSzPct val="120000"/>
              <a:buFont typeface="Wingdings" pitchFamily="2" charset="2"/>
              <a:buChar char="§"/>
            </a:pPr>
            <a:r>
              <a:rPr lang="en-US" sz="2700">
                <a:solidFill>
                  <a:prstClr val="black"/>
                </a:solidFill>
                <a:latin typeface="Times New Roman" pitchFamily="18" charset="0"/>
                <a:ea typeface="+mn-ea"/>
                <a:cs typeface="Arial" charset="0"/>
              </a:rPr>
              <a:t>Solve for </a:t>
            </a:r>
            <a:r>
              <a:rPr lang="en-US" sz="2700" b="1" i="1">
                <a:solidFill>
                  <a:prstClr val="black"/>
                </a:solidFill>
                <a:latin typeface="Times New Roman" pitchFamily="18" charset="0"/>
                <a:ea typeface="+mn-ea"/>
                <a:cs typeface="Arial" charset="0"/>
              </a:rPr>
              <a:t>e</a:t>
            </a:r>
            <a:r>
              <a:rPr lang="en-US" sz="2700">
                <a:solidFill>
                  <a:prstClr val="black"/>
                </a:solidFill>
                <a:latin typeface="Times New Roman" pitchFamily="18" charset="0"/>
                <a:ea typeface="+mn-ea"/>
                <a:cs typeface="Arial" charset="0"/>
              </a:rPr>
              <a:t>:</a:t>
            </a:r>
          </a:p>
        </p:txBody>
      </p:sp>
      <p:grpSp>
        <p:nvGrpSpPr>
          <p:cNvPr id="3" name="Group 32"/>
          <p:cNvGrpSpPr>
            <a:grpSpLocks/>
          </p:cNvGrpSpPr>
          <p:nvPr/>
        </p:nvGrpSpPr>
        <p:grpSpPr bwMode="auto">
          <a:xfrm>
            <a:off x="3026911" y="5122068"/>
            <a:ext cx="1627187" cy="979487"/>
            <a:chOff x="2135" y="3223"/>
            <a:chExt cx="1025" cy="617"/>
          </a:xfrm>
        </p:grpSpPr>
        <p:sp>
          <p:nvSpPr>
            <p:cNvPr id="115722" name="Rectangle 29"/>
            <p:cNvSpPr>
              <a:spLocks noChangeArrowheads="1"/>
            </p:cNvSpPr>
            <p:nvPr/>
          </p:nvSpPr>
          <p:spPr bwMode="auto">
            <a:xfrm>
              <a:off x="2135" y="3223"/>
              <a:ext cx="1025" cy="614"/>
            </a:xfrm>
            <a:prstGeom prst="rect">
              <a:avLst/>
            </a:prstGeom>
            <a:solidFill>
              <a:srgbClr val="FFFFCC"/>
            </a:solidFill>
            <a:ln w="28575">
              <a:solidFill>
                <a:srgbClr val="FFFF00"/>
              </a:solidFill>
              <a:miter lim="800000"/>
              <a:headEnd/>
              <a:tailEnd/>
            </a:ln>
          </p:spPr>
          <p:txBody>
            <a:bodyPr wrap="none" anchor="ctr"/>
            <a:lstStyle/>
            <a:p>
              <a:pPr defTabSz="914400" hangingPunct="1"/>
              <a:endParaRPr lang="tr-TR" sz="2400" b="1">
                <a:solidFill>
                  <a:prstClr val="black"/>
                </a:solidFill>
                <a:latin typeface="Times New Roman" pitchFamily="18" charset="0"/>
                <a:ea typeface="+mn-ea"/>
                <a:cs typeface="Arial" charset="0"/>
              </a:endParaRPr>
            </a:p>
          </p:txBody>
        </p:sp>
        <p:grpSp>
          <p:nvGrpSpPr>
            <p:cNvPr id="4" name="Group 31"/>
            <p:cNvGrpSpPr>
              <a:grpSpLocks/>
            </p:cNvGrpSpPr>
            <p:nvPr/>
          </p:nvGrpSpPr>
          <p:grpSpPr bwMode="auto">
            <a:xfrm>
              <a:off x="2698" y="3226"/>
              <a:ext cx="390" cy="614"/>
              <a:chOff x="2698" y="3226"/>
              <a:chExt cx="390" cy="614"/>
            </a:xfrm>
          </p:grpSpPr>
          <p:sp>
            <p:nvSpPr>
              <p:cNvPr id="115724" name="Rectangle 20"/>
              <p:cNvSpPr>
                <a:spLocks noChangeArrowheads="1"/>
              </p:cNvSpPr>
              <p:nvPr/>
            </p:nvSpPr>
            <p:spPr bwMode="auto">
              <a:xfrm>
                <a:off x="2701" y="3226"/>
                <a:ext cx="387" cy="317"/>
              </a:xfrm>
              <a:prstGeom prst="rect">
                <a:avLst/>
              </a:prstGeom>
              <a:noFill/>
              <a:ln w="9525">
                <a:noFill/>
                <a:miter lim="800000"/>
                <a:headEnd/>
                <a:tailEnd/>
              </a:ln>
            </p:spPr>
            <p:txBody>
              <a:bodyPr>
                <a:spAutoFit/>
              </a:bodyPr>
              <a:lstStyle/>
              <a:p>
                <a:pPr algn="ctr" defTabSz="914400" hangingPunct="1"/>
                <a:r>
                  <a:rPr lang="en-US" sz="2700" b="1" i="1">
                    <a:solidFill>
                      <a:prstClr val="black"/>
                    </a:solidFill>
                    <a:latin typeface="Times New Roman" pitchFamily="18" charset="0"/>
                    <a:ea typeface="+mn-ea"/>
                    <a:cs typeface="Arial" charset="0"/>
                  </a:rPr>
                  <a:t>P*</a:t>
                </a:r>
              </a:p>
            </p:txBody>
          </p:sp>
          <p:sp>
            <p:nvSpPr>
              <p:cNvPr id="115725" name="Rectangle 21"/>
              <p:cNvSpPr>
                <a:spLocks noChangeArrowheads="1"/>
              </p:cNvSpPr>
              <p:nvPr/>
            </p:nvSpPr>
            <p:spPr bwMode="auto">
              <a:xfrm>
                <a:off x="2698" y="3523"/>
                <a:ext cx="326" cy="317"/>
              </a:xfrm>
              <a:prstGeom prst="rect">
                <a:avLst/>
              </a:prstGeom>
              <a:noFill/>
              <a:ln w="9525">
                <a:noFill/>
                <a:miter lim="800000"/>
                <a:headEnd/>
                <a:tailEnd/>
              </a:ln>
            </p:spPr>
            <p:txBody>
              <a:bodyPr>
                <a:spAutoFit/>
              </a:bodyPr>
              <a:lstStyle/>
              <a:p>
                <a:pPr algn="ctr" defTabSz="914400" hangingPunct="1"/>
                <a:r>
                  <a:rPr lang="en-US" sz="2700" b="1" i="1">
                    <a:solidFill>
                      <a:prstClr val="black"/>
                    </a:solidFill>
                    <a:latin typeface="Times New Roman" pitchFamily="18" charset="0"/>
                    <a:ea typeface="+mn-ea"/>
                    <a:cs typeface="Arial" charset="0"/>
                  </a:rPr>
                  <a:t>P</a:t>
                </a:r>
              </a:p>
            </p:txBody>
          </p:sp>
          <p:sp>
            <p:nvSpPr>
              <p:cNvPr id="115726" name="Line 22"/>
              <p:cNvSpPr>
                <a:spLocks noChangeShapeType="1"/>
              </p:cNvSpPr>
              <p:nvPr/>
            </p:nvSpPr>
            <p:spPr bwMode="auto">
              <a:xfrm>
                <a:off x="2751" y="3541"/>
                <a:ext cx="261" cy="0"/>
              </a:xfrm>
              <a:prstGeom prst="line">
                <a:avLst/>
              </a:prstGeom>
              <a:noFill/>
              <a:ln w="9525">
                <a:solidFill>
                  <a:schemeClr val="tx1"/>
                </a:solidFill>
                <a:round/>
                <a:headEnd/>
                <a:tailEnd/>
              </a:ln>
            </p:spPr>
            <p:txBody>
              <a:bodyPr/>
              <a:lstStyle/>
              <a:p>
                <a:pPr defTabSz="914400" hangingPunct="1"/>
                <a:endParaRPr lang="tr-TR" sz="2400">
                  <a:solidFill>
                    <a:prstClr val="black"/>
                  </a:solidFill>
                  <a:latin typeface="Times New Roman" pitchFamily="18" charset="0"/>
                  <a:ea typeface="+mn-ea"/>
                </a:endParaRPr>
              </a:p>
            </p:txBody>
          </p:sp>
        </p:grpSp>
        <p:sp>
          <p:nvSpPr>
            <p:cNvPr id="115727" name="Text Box 24"/>
            <p:cNvSpPr txBox="1">
              <a:spLocks noChangeArrowheads="1"/>
            </p:cNvSpPr>
            <p:nvPr/>
          </p:nvSpPr>
          <p:spPr bwMode="auto">
            <a:xfrm>
              <a:off x="2243" y="3400"/>
              <a:ext cx="468" cy="269"/>
            </a:xfrm>
            <a:prstGeom prst="rect">
              <a:avLst/>
            </a:prstGeom>
            <a:noFill/>
            <a:ln w="9525">
              <a:noFill/>
              <a:miter lim="800000"/>
              <a:headEnd/>
              <a:tailEnd/>
            </a:ln>
          </p:spPr>
          <p:txBody>
            <a:bodyPr lIns="0" tIns="0" rIns="0" bIns="0">
              <a:spAutoFit/>
            </a:bodyPr>
            <a:lstStyle/>
            <a:p>
              <a:pPr defTabSz="914400" hangingPunct="1">
                <a:spcBef>
                  <a:spcPct val="50000"/>
                </a:spcBef>
              </a:pPr>
              <a:r>
                <a:rPr lang="en-US" sz="2800" b="1" i="1">
                  <a:solidFill>
                    <a:prstClr val="black"/>
                  </a:solidFill>
                  <a:latin typeface="Times New Roman" pitchFamily="18" charset="0"/>
                  <a:ea typeface="+mn-ea"/>
                  <a:cs typeface="Arial" charset="0"/>
                </a:rPr>
                <a:t>e </a:t>
              </a:r>
              <a:r>
                <a:rPr lang="en-US" sz="2800">
                  <a:solidFill>
                    <a:prstClr val="black"/>
                  </a:solidFill>
                  <a:latin typeface="Times New Roman" pitchFamily="18" charset="0"/>
                  <a:ea typeface="+mn-ea"/>
                  <a:cs typeface="Arial" charset="0"/>
                </a:rPr>
                <a:t> =</a:t>
              </a:r>
              <a:endParaRPr lang="en-US" sz="2800" b="1" i="1">
                <a:solidFill>
                  <a:prstClr val="black"/>
                </a:solidFill>
                <a:latin typeface="Times New Roman" pitchFamily="18" charset="0"/>
                <a:ea typeface="+mn-ea"/>
                <a:cs typeface="Arial" charset="0"/>
              </a:endParaRPr>
            </a:p>
          </p:txBody>
        </p:sp>
      </p:grpSp>
      <p:grpSp>
        <p:nvGrpSpPr>
          <p:cNvPr id="5" name="Group 33"/>
          <p:cNvGrpSpPr>
            <a:grpSpLocks/>
          </p:cNvGrpSpPr>
          <p:nvPr/>
        </p:nvGrpSpPr>
        <p:grpSpPr bwMode="auto">
          <a:xfrm>
            <a:off x="2079625" y="3562350"/>
            <a:ext cx="3181350" cy="1346200"/>
            <a:chOff x="1310" y="2244"/>
            <a:chExt cx="2004" cy="848"/>
          </a:xfrm>
        </p:grpSpPr>
        <p:sp>
          <p:nvSpPr>
            <p:cNvPr id="115729" name="Line 27"/>
            <p:cNvSpPr>
              <a:spLocks noChangeShapeType="1"/>
            </p:cNvSpPr>
            <p:nvPr/>
          </p:nvSpPr>
          <p:spPr bwMode="auto">
            <a:xfrm flipV="1">
              <a:off x="2835" y="2421"/>
              <a:ext cx="232" cy="292"/>
            </a:xfrm>
            <a:prstGeom prst="line">
              <a:avLst/>
            </a:prstGeom>
            <a:noFill/>
            <a:ln w="12700">
              <a:solidFill>
                <a:schemeClr val="tx1"/>
              </a:solidFill>
              <a:round/>
              <a:headEnd/>
              <a:tailEnd/>
            </a:ln>
          </p:spPr>
          <p:txBody>
            <a:bodyPr/>
            <a:lstStyle/>
            <a:p>
              <a:pPr defTabSz="914400" hangingPunct="1"/>
              <a:endParaRPr lang="tr-TR" sz="2400">
                <a:solidFill>
                  <a:prstClr val="black"/>
                </a:solidFill>
                <a:latin typeface="Times New Roman" pitchFamily="18" charset="0"/>
                <a:ea typeface="+mn-ea"/>
              </a:endParaRPr>
            </a:p>
          </p:txBody>
        </p:sp>
        <p:sp>
          <p:nvSpPr>
            <p:cNvPr id="115730" name="Text Box 5"/>
            <p:cNvSpPr txBox="1">
              <a:spLocks noChangeArrowheads="1"/>
            </p:cNvSpPr>
            <p:nvPr/>
          </p:nvSpPr>
          <p:spPr bwMode="auto">
            <a:xfrm>
              <a:off x="1310" y="2307"/>
              <a:ext cx="1525" cy="785"/>
            </a:xfrm>
            <a:prstGeom prst="rect">
              <a:avLst/>
            </a:prstGeom>
            <a:solidFill>
              <a:srgbClr val="A7E2FF"/>
            </a:solidFill>
            <a:ln w="9525">
              <a:noFill/>
              <a:miter lim="800000"/>
              <a:headEnd/>
              <a:tailEnd/>
            </a:ln>
          </p:spPr>
          <p:txBody>
            <a:bodyPr>
              <a:spAutoFit/>
            </a:bodyPr>
            <a:lstStyle/>
            <a:p>
              <a:pPr algn="ctr" defTabSz="914400" hangingPunct="1">
                <a:spcBef>
                  <a:spcPct val="50000"/>
                </a:spcBef>
              </a:pPr>
              <a:r>
                <a:rPr lang="en-US" sz="2500" dirty="0">
                  <a:solidFill>
                    <a:prstClr val="black"/>
                  </a:solidFill>
                  <a:latin typeface="Times New Roman" pitchFamily="18" charset="0"/>
                  <a:ea typeface="+mn-ea"/>
                  <a:cs typeface="Arial" charset="0"/>
                </a:rPr>
                <a:t>price of US </a:t>
              </a:r>
              <a:br>
                <a:rPr lang="en-US" sz="2500" dirty="0">
                  <a:solidFill>
                    <a:prstClr val="black"/>
                  </a:solidFill>
                  <a:latin typeface="Times New Roman" pitchFamily="18" charset="0"/>
                  <a:ea typeface="+mn-ea"/>
                  <a:cs typeface="Arial" charset="0"/>
                </a:rPr>
              </a:br>
              <a:r>
                <a:rPr lang="en-US" sz="2500" dirty="0">
                  <a:solidFill>
                    <a:prstClr val="black"/>
                  </a:solidFill>
                  <a:latin typeface="Times New Roman" pitchFamily="18" charset="0"/>
                  <a:ea typeface="+mn-ea"/>
                  <a:cs typeface="Arial" charset="0"/>
                </a:rPr>
                <a:t>Big Mac, in </a:t>
              </a:r>
              <a:r>
                <a:rPr lang="en-US" sz="2500" dirty="0" smtClean="0">
                  <a:solidFill>
                    <a:prstClr val="black"/>
                  </a:solidFill>
                  <a:latin typeface="Times New Roman" pitchFamily="18" charset="0"/>
                  <a:ea typeface="+mn-ea"/>
                  <a:cs typeface="Arial" charset="0"/>
                </a:rPr>
                <a:t>pesos</a:t>
              </a:r>
              <a:endParaRPr lang="en-US" sz="2500" dirty="0">
                <a:solidFill>
                  <a:prstClr val="black"/>
                </a:solidFill>
                <a:latin typeface="Times New Roman" pitchFamily="18" charset="0"/>
                <a:ea typeface="+mn-ea"/>
                <a:cs typeface="Arial" charset="0"/>
              </a:endParaRPr>
            </a:p>
          </p:txBody>
        </p:sp>
        <p:sp>
          <p:nvSpPr>
            <p:cNvPr id="115731" name="AutoShape 25"/>
            <p:cNvSpPr>
              <a:spLocks/>
            </p:cNvSpPr>
            <p:nvPr/>
          </p:nvSpPr>
          <p:spPr bwMode="auto">
            <a:xfrm rot="-5400000">
              <a:off x="3004" y="2061"/>
              <a:ext cx="128" cy="493"/>
            </a:xfrm>
            <a:prstGeom prst="leftBrace">
              <a:avLst>
                <a:gd name="adj1" fmla="val 66404"/>
                <a:gd name="adj2" fmla="val 50000"/>
              </a:avLst>
            </a:prstGeom>
            <a:noFill/>
            <a:ln w="19050">
              <a:solidFill>
                <a:srgbClr val="0000FF"/>
              </a:solidFill>
              <a:round/>
              <a:headEnd/>
              <a:tailEnd/>
            </a:ln>
          </p:spPr>
          <p:txBody>
            <a:bodyPr wrap="none" anchor="ctr"/>
            <a:lstStyle/>
            <a:p>
              <a:pPr defTabSz="914400" hangingPunct="1"/>
              <a:endParaRPr lang="tr-TR" sz="2400" b="1">
                <a:solidFill>
                  <a:prstClr val="black"/>
                </a:solidFill>
                <a:latin typeface="Times New Roman" pitchFamily="18" charset="0"/>
                <a:ea typeface="+mn-ea"/>
                <a:cs typeface="Arial" charset="0"/>
              </a:endParaRPr>
            </a:p>
          </p:txBody>
        </p:sp>
      </p:grpSp>
      <p:sp>
        <p:nvSpPr>
          <p:cNvPr id="11573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defTabSz="914400" hangingPunct="1"/>
            <a:r>
              <a:rPr lang="en-US" sz="1400" b="1">
                <a:solidFill>
                  <a:prstClr val="black"/>
                </a:solidFill>
                <a:latin typeface="Tahoma" pitchFamily="34" charset="0"/>
                <a:ea typeface="+mn-ea"/>
                <a:cs typeface="Arial" charset="0"/>
              </a:rPr>
              <a:t>0</a:t>
            </a:r>
          </a:p>
        </p:txBody>
      </p:sp>
    </p:spTree>
    <p:extLst>
      <p:ext uri="{BB962C8B-B14F-4D97-AF65-F5344CB8AC3E}">
        <p14:creationId xmlns:p14="http://schemas.microsoft.com/office/powerpoint/2010/main" val="29431639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wipe(left)">
                                      <p:cBhvr>
                                        <p:cTn id="7" dur="500"/>
                                        <p:tgtEl>
                                          <p:spTgt spid="1966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6616"/>
                                        </p:tgtEl>
                                        <p:attrNameLst>
                                          <p:attrName>style.visibility</p:attrName>
                                        </p:attrNameLst>
                                      </p:cBhvr>
                                      <p:to>
                                        <p:strVal val="visible"/>
                                      </p:to>
                                    </p:set>
                                    <p:animEffect transition="in" filter="wipe(left)">
                                      <p:cBhvr>
                                        <p:cTn id="22" dur="500"/>
                                        <p:tgtEl>
                                          <p:spTgt spid="196616"/>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p:bldP spid="196616"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0" y="252413"/>
            <a:ext cx="8410575" cy="681037"/>
          </a:xfrm>
        </p:spPr>
        <p:txBody>
          <a:bodyPr>
            <a:normAutofit fontScale="90000"/>
          </a:bodyPr>
          <a:lstStyle/>
          <a:p>
            <a:pPr algn="ctr"/>
            <a:r>
              <a:rPr lang="en-US" dirty="0"/>
              <a:t>PPP and Its Implications</a:t>
            </a:r>
          </a:p>
        </p:txBody>
      </p:sp>
      <p:sp>
        <p:nvSpPr>
          <p:cNvPr id="166915" name="Rectangle 3"/>
          <p:cNvSpPr>
            <a:spLocks noGrp="1" noChangeArrowheads="1"/>
          </p:cNvSpPr>
          <p:nvPr>
            <p:ph type="body" idx="4294967295"/>
          </p:nvPr>
        </p:nvSpPr>
        <p:spPr>
          <a:xfrm>
            <a:off x="449705" y="956742"/>
            <a:ext cx="8229600" cy="5480050"/>
          </a:xfrm>
        </p:spPr>
        <p:txBody>
          <a:bodyPr/>
          <a:lstStyle/>
          <a:p>
            <a:r>
              <a:rPr lang="en-US" sz="2700" dirty="0"/>
              <a:t>PPP implies that the nominal </a:t>
            </a:r>
            <a:br>
              <a:rPr lang="en-US" sz="2700" dirty="0"/>
            </a:br>
            <a:r>
              <a:rPr lang="en-US" sz="2700" dirty="0"/>
              <a:t>exchange rate between two countries </a:t>
            </a:r>
            <a:br>
              <a:rPr lang="en-US" sz="2700" dirty="0"/>
            </a:br>
            <a:r>
              <a:rPr lang="en-US" sz="2700" dirty="0"/>
              <a:t>should equal the ratio of price levels.</a:t>
            </a:r>
          </a:p>
          <a:p>
            <a:r>
              <a:rPr lang="en-US" sz="2700" dirty="0"/>
              <a:t>If the two countries have different inflation rates, then </a:t>
            </a:r>
            <a:r>
              <a:rPr lang="en-US" sz="2700" b="1" i="1" dirty="0"/>
              <a:t>e</a:t>
            </a:r>
            <a:r>
              <a:rPr lang="en-US" sz="2700" dirty="0"/>
              <a:t> will change over time:</a:t>
            </a:r>
          </a:p>
          <a:p>
            <a:pPr lvl="1">
              <a:lnSpc>
                <a:spcPct val="105000"/>
              </a:lnSpc>
              <a:spcBef>
                <a:spcPct val="30000"/>
              </a:spcBef>
            </a:pPr>
            <a:r>
              <a:rPr lang="en-US" dirty="0"/>
              <a:t>If inflation is higher in Mexico than in the U.S., then </a:t>
            </a:r>
            <a:r>
              <a:rPr lang="en-US" b="1" i="1" dirty="0"/>
              <a:t>P*</a:t>
            </a:r>
            <a:r>
              <a:rPr lang="en-US" dirty="0"/>
              <a:t> rises faster than </a:t>
            </a:r>
            <a:r>
              <a:rPr lang="en-US" b="1" i="1" dirty="0"/>
              <a:t>P</a:t>
            </a:r>
            <a:r>
              <a:rPr lang="en-US" dirty="0"/>
              <a:t>, so </a:t>
            </a:r>
            <a:r>
              <a:rPr lang="en-US" b="1" i="1" dirty="0"/>
              <a:t>e</a:t>
            </a:r>
            <a:r>
              <a:rPr lang="en-US" dirty="0"/>
              <a:t> rises – </a:t>
            </a:r>
            <a:br>
              <a:rPr lang="en-US" dirty="0"/>
            </a:br>
            <a:r>
              <a:rPr lang="en-US" dirty="0"/>
              <a:t>the dollar appreciates against the peso.</a:t>
            </a:r>
          </a:p>
          <a:p>
            <a:pPr lvl="1">
              <a:lnSpc>
                <a:spcPct val="105000"/>
              </a:lnSpc>
              <a:spcBef>
                <a:spcPct val="30000"/>
              </a:spcBef>
            </a:pPr>
            <a:r>
              <a:rPr lang="en-US" dirty="0"/>
              <a:t>If inflation is higher in the U.S. than in </a:t>
            </a:r>
            <a:r>
              <a:rPr lang="en-US" dirty="0" smtClean="0"/>
              <a:t>Mexico, </a:t>
            </a:r>
            <a:r>
              <a:rPr lang="en-US" dirty="0"/>
              <a:t>then </a:t>
            </a:r>
            <a:r>
              <a:rPr lang="en-US" b="1" i="1" dirty="0"/>
              <a:t>P</a:t>
            </a:r>
            <a:r>
              <a:rPr lang="en-US" dirty="0"/>
              <a:t> rises faster than </a:t>
            </a:r>
            <a:r>
              <a:rPr lang="en-US" b="1" i="1" dirty="0"/>
              <a:t>P*</a:t>
            </a:r>
            <a:r>
              <a:rPr lang="en-US" dirty="0"/>
              <a:t>, so </a:t>
            </a:r>
            <a:r>
              <a:rPr lang="en-US" b="1" i="1" dirty="0"/>
              <a:t>e</a:t>
            </a:r>
            <a:r>
              <a:rPr lang="en-US" dirty="0"/>
              <a:t> falls – </a:t>
            </a:r>
            <a:br>
              <a:rPr lang="en-US" dirty="0"/>
            </a:br>
            <a:r>
              <a:rPr lang="en-US" dirty="0"/>
              <a:t>the dollar depreciates against the </a:t>
            </a:r>
            <a:r>
              <a:rPr lang="en-US" dirty="0" smtClean="0"/>
              <a:t>peso.</a:t>
            </a:r>
            <a:endParaRPr lang="en-US" dirty="0"/>
          </a:p>
        </p:txBody>
      </p:sp>
      <p:grpSp>
        <p:nvGrpSpPr>
          <p:cNvPr id="2" name="Group 4"/>
          <p:cNvGrpSpPr>
            <a:grpSpLocks/>
          </p:cNvGrpSpPr>
          <p:nvPr/>
        </p:nvGrpSpPr>
        <p:grpSpPr bwMode="auto">
          <a:xfrm>
            <a:off x="6897688" y="1190625"/>
            <a:ext cx="1627187" cy="979488"/>
            <a:chOff x="2135" y="3223"/>
            <a:chExt cx="1025" cy="617"/>
          </a:xfrm>
        </p:grpSpPr>
        <p:sp>
          <p:nvSpPr>
            <p:cNvPr id="117765" name="Rectangle 5"/>
            <p:cNvSpPr>
              <a:spLocks noChangeArrowheads="1"/>
            </p:cNvSpPr>
            <p:nvPr/>
          </p:nvSpPr>
          <p:spPr bwMode="auto">
            <a:xfrm>
              <a:off x="2135" y="3223"/>
              <a:ext cx="1025" cy="614"/>
            </a:xfrm>
            <a:prstGeom prst="rect">
              <a:avLst/>
            </a:prstGeom>
            <a:solidFill>
              <a:srgbClr val="FFFFCC"/>
            </a:solidFill>
            <a:ln w="28575">
              <a:solidFill>
                <a:srgbClr val="FFFF00"/>
              </a:solidFill>
              <a:miter lim="800000"/>
              <a:headEnd/>
              <a:tailEnd/>
            </a:ln>
          </p:spPr>
          <p:txBody>
            <a:bodyPr wrap="none" anchor="ctr"/>
            <a:lstStyle/>
            <a:p>
              <a:pPr defTabSz="914400" hangingPunct="1"/>
              <a:endParaRPr lang="tr-TR" sz="2400" b="1">
                <a:solidFill>
                  <a:prstClr val="black"/>
                </a:solidFill>
                <a:latin typeface="Times New Roman" pitchFamily="18" charset="0"/>
                <a:ea typeface="+mn-ea"/>
                <a:cs typeface="Arial" charset="0"/>
              </a:endParaRPr>
            </a:p>
          </p:txBody>
        </p:sp>
        <p:grpSp>
          <p:nvGrpSpPr>
            <p:cNvPr id="3" name="Group 6"/>
            <p:cNvGrpSpPr>
              <a:grpSpLocks/>
            </p:cNvGrpSpPr>
            <p:nvPr/>
          </p:nvGrpSpPr>
          <p:grpSpPr bwMode="auto">
            <a:xfrm>
              <a:off x="2698" y="3226"/>
              <a:ext cx="390" cy="614"/>
              <a:chOff x="2698" y="3226"/>
              <a:chExt cx="390" cy="614"/>
            </a:xfrm>
          </p:grpSpPr>
          <p:sp>
            <p:nvSpPr>
              <p:cNvPr id="117767" name="Rectangle 7"/>
              <p:cNvSpPr>
                <a:spLocks noChangeArrowheads="1"/>
              </p:cNvSpPr>
              <p:nvPr/>
            </p:nvSpPr>
            <p:spPr bwMode="auto">
              <a:xfrm>
                <a:off x="2701" y="3226"/>
                <a:ext cx="387" cy="317"/>
              </a:xfrm>
              <a:prstGeom prst="rect">
                <a:avLst/>
              </a:prstGeom>
              <a:noFill/>
              <a:ln w="9525">
                <a:noFill/>
                <a:miter lim="800000"/>
                <a:headEnd/>
                <a:tailEnd/>
              </a:ln>
            </p:spPr>
            <p:txBody>
              <a:bodyPr>
                <a:spAutoFit/>
              </a:bodyPr>
              <a:lstStyle/>
              <a:p>
                <a:pPr algn="ctr" defTabSz="914400" hangingPunct="1"/>
                <a:r>
                  <a:rPr lang="en-US" sz="2700" b="1" i="1">
                    <a:solidFill>
                      <a:prstClr val="black"/>
                    </a:solidFill>
                    <a:latin typeface="Times New Roman" pitchFamily="18" charset="0"/>
                    <a:ea typeface="+mn-ea"/>
                    <a:cs typeface="Arial" charset="0"/>
                  </a:rPr>
                  <a:t>P*</a:t>
                </a:r>
              </a:p>
            </p:txBody>
          </p:sp>
          <p:sp>
            <p:nvSpPr>
              <p:cNvPr id="117768" name="Rectangle 8"/>
              <p:cNvSpPr>
                <a:spLocks noChangeArrowheads="1"/>
              </p:cNvSpPr>
              <p:nvPr/>
            </p:nvSpPr>
            <p:spPr bwMode="auto">
              <a:xfrm>
                <a:off x="2698" y="3523"/>
                <a:ext cx="326" cy="317"/>
              </a:xfrm>
              <a:prstGeom prst="rect">
                <a:avLst/>
              </a:prstGeom>
              <a:noFill/>
              <a:ln w="9525">
                <a:noFill/>
                <a:miter lim="800000"/>
                <a:headEnd/>
                <a:tailEnd/>
              </a:ln>
            </p:spPr>
            <p:txBody>
              <a:bodyPr>
                <a:spAutoFit/>
              </a:bodyPr>
              <a:lstStyle/>
              <a:p>
                <a:pPr algn="ctr" defTabSz="914400" hangingPunct="1"/>
                <a:r>
                  <a:rPr lang="en-US" sz="2700" b="1" i="1">
                    <a:solidFill>
                      <a:prstClr val="black"/>
                    </a:solidFill>
                    <a:latin typeface="Times New Roman" pitchFamily="18" charset="0"/>
                    <a:ea typeface="+mn-ea"/>
                    <a:cs typeface="Arial" charset="0"/>
                  </a:rPr>
                  <a:t>P</a:t>
                </a:r>
              </a:p>
            </p:txBody>
          </p:sp>
          <p:sp>
            <p:nvSpPr>
              <p:cNvPr id="117769" name="Line 9"/>
              <p:cNvSpPr>
                <a:spLocks noChangeShapeType="1"/>
              </p:cNvSpPr>
              <p:nvPr/>
            </p:nvSpPr>
            <p:spPr bwMode="auto">
              <a:xfrm>
                <a:off x="2751" y="3541"/>
                <a:ext cx="261" cy="0"/>
              </a:xfrm>
              <a:prstGeom prst="line">
                <a:avLst/>
              </a:prstGeom>
              <a:noFill/>
              <a:ln w="9525">
                <a:solidFill>
                  <a:schemeClr val="tx1"/>
                </a:solidFill>
                <a:round/>
                <a:headEnd/>
                <a:tailEnd/>
              </a:ln>
            </p:spPr>
            <p:txBody>
              <a:bodyPr/>
              <a:lstStyle/>
              <a:p>
                <a:pPr defTabSz="914400" hangingPunct="1"/>
                <a:endParaRPr lang="tr-TR" sz="2400">
                  <a:solidFill>
                    <a:prstClr val="black"/>
                  </a:solidFill>
                  <a:latin typeface="Times New Roman" pitchFamily="18" charset="0"/>
                  <a:ea typeface="+mn-ea"/>
                </a:endParaRPr>
              </a:p>
            </p:txBody>
          </p:sp>
        </p:grpSp>
        <p:sp>
          <p:nvSpPr>
            <p:cNvPr id="117770" name="Text Box 10"/>
            <p:cNvSpPr txBox="1">
              <a:spLocks noChangeArrowheads="1"/>
            </p:cNvSpPr>
            <p:nvPr/>
          </p:nvSpPr>
          <p:spPr bwMode="auto">
            <a:xfrm>
              <a:off x="2243" y="3400"/>
              <a:ext cx="468" cy="269"/>
            </a:xfrm>
            <a:prstGeom prst="rect">
              <a:avLst/>
            </a:prstGeom>
            <a:noFill/>
            <a:ln w="9525">
              <a:noFill/>
              <a:miter lim="800000"/>
              <a:headEnd/>
              <a:tailEnd/>
            </a:ln>
          </p:spPr>
          <p:txBody>
            <a:bodyPr lIns="0" tIns="0" rIns="0" bIns="0">
              <a:spAutoFit/>
            </a:bodyPr>
            <a:lstStyle/>
            <a:p>
              <a:pPr defTabSz="914400" hangingPunct="1">
                <a:spcBef>
                  <a:spcPct val="50000"/>
                </a:spcBef>
              </a:pPr>
              <a:r>
                <a:rPr lang="en-US" sz="2800" b="1" i="1">
                  <a:solidFill>
                    <a:prstClr val="black"/>
                  </a:solidFill>
                  <a:latin typeface="Times New Roman" pitchFamily="18" charset="0"/>
                  <a:ea typeface="+mn-ea"/>
                  <a:cs typeface="Arial" charset="0"/>
                </a:rPr>
                <a:t>e </a:t>
              </a:r>
              <a:r>
                <a:rPr lang="en-US" sz="2800">
                  <a:solidFill>
                    <a:prstClr val="black"/>
                  </a:solidFill>
                  <a:latin typeface="Times New Roman" pitchFamily="18" charset="0"/>
                  <a:ea typeface="+mn-ea"/>
                  <a:cs typeface="Arial" charset="0"/>
                </a:rPr>
                <a:t> =</a:t>
              </a:r>
              <a:endParaRPr lang="en-US" sz="2800" b="1" i="1">
                <a:solidFill>
                  <a:prstClr val="black"/>
                </a:solidFill>
                <a:latin typeface="Times New Roman" pitchFamily="18" charset="0"/>
                <a:ea typeface="+mn-ea"/>
                <a:cs typeface="Arial" charset="0"/>
              </a:endParaRPr>
            </a:p>
          </p:txBody>
        </p:sp>
      </p:grpSp>
      <p:sp>
        <p:nvSpPr>
          <p:cNvPr id="11777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defTabSz="914400" hangingPunct="1"/>
            <a:r>
              <a:rPr lang="en-US" sz="1400" b="1">
                <a:solidFill>
                  <a:prstClr val="black"/>
                </a:solidFill>
                <a:latin typeface="Tahoma" pitchFamily="34" charset="0"/>
                <a:ea typeface="+mn-ea"/>
                <a:cs typeface="Arial" charset="0"/>
              </a:rPr>
              <a:t>0</a:t>
            </a:r>
          </a:p>
        </p:txBody>
      </p:sp>
    </p:spTree>
    <p:extLst>
      <p:ext uri="{BB962C8B-B14F-4D97-AF65-F5344CB8AC3E}">
        <p14:creationId xmlns:p14="http://schemas.microsoft.com/office/powerpoint/2010/main" val="19649903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left)">
                                      <p:cBhvr>
                                        <p:cTn id="7" dur="500"/>
                                        <p:tgtEl>
                                          <p:spTgt spid="166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wipe(left)">
                                      <p:cBhvr>
                                        <p:cTn id="12" dur="500"/>
                                        <p:tgtEl>
                                          <p:spTgt spid="166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wipe(left)">
                                      <p:cBhvr>
                                        <p:cTn id="17" dur="500"/>
                                        <p:tgtEl>
                                          <p:spTgt spid="166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915">
                                            <p:txEl>
                                              <p:pRg st="3" end="3"/>
                                            </p:txEl>
                                          </p:spTgt>
                                        </p:tgtEl>
                                        <p:attrNameLst>
                                          <p:attrName>style.visibility</p:attrName>
                                        </p:attrNameLst>
                                      </p:cBhvr>
                                      <p:to>
                                        <p:strVal val="visible"/>
                                      </p:to>
                                    </p:set>
                                    <p:animEffect transition="in" filter="wipe(left)">
                                      <p:cBhvr>
                                        <p:cTn id="22" dur="500"/>
                                        <p:tgtEl>
                                          <p:spTgt spid="166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5"/>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0" y="252413"/>
            <a:ext cx="8410575" cy="681037"/>
          </a:xfrm>
        </p:spPr>
        <p:txBody>
          <a:bodyPr>
            <a:normAutofit fontScale="90000"/>
          </a:bodyPr>
          <a:lstStyle/>
          <a:p>
            <a:pPr algn="ctr"/>
            <a:r>
              <a:rPr lang="en-US" dirty="0"/>
              <a:t>Limitations of PPP Theory</a:t>
            </a:r>
          </a:p>
        </p:txBody>
      </p:sp>
      <p:sp>
        <p:nvSpPr>
          <p:cNvPr id="119811" name="Rectangle 3"/>
          <p:cNvSpPr>
            <a:spLocks noGrp="1" noChangeArrowheads="1"/>
          </p:cNvSpPr>
          <p:nvPr>
            <p:ph type="body" idx="4294967295"/>
          </p:nvPr>
        </p:nvSpPr>
        <p:spPr>
          <a:xfrm>
            <a:off x="509666" y="1232915"/>
            <a:ext cx="8313738" cy="5118100"/>
          </a:xfrm>
        </p:spPr>
        <p:txBody>
          <a:bodyPr/>
          <a:lstStyle/>
          <a:p>
            <a:pPr>
              <a:buFont typeface="Wingdings" pitchFamily="2" charset="2"/>
              <a:buNone/>
            </a:pPr>
            <a:r>
              <a:rPr lang="en-US" sz="2700" dirty="0"/>
              <a:t>Two reasons why exchange rates do not always adjust to equalize prices across countries:</a:t>
            </a:r>
          </a:p>
          <a:p>
            <a:r>
              <a:rPr lang="en-US" sz="2700" dirty="0"/>
              <a:t>Many goods cannot easily be traded</a:t>
            </a:r>
          </a:p>
          <a:p>
            <a:pPr lvl="1"/>
            <a:r>
              <a:rPr lang="en-US" dirty="0"/>
              <a:t>Examples:  haircuts, going to the movies</a:t>
            </a:r>
          </a:p>
          <a:p>
            <a:pPr lvl="1"/>
            <a:r>
              <a:rPr lang="en-US" dirty="0"/>
              <a:t>Price differences on such goods cannot be arbitraged away</a:t>
            </a:r>
          </a:p>
          <a:p>
            <a:r>
              <a:rPr lang="en-US" sz="2700" dirty="0"/>
              <a:t>Foreign, domestic goods not perfect substitutes</a:t>
            </a:r>
          </a:p>
          <a:p>
            <a:pPr lvl="1"/>
            <a:r>
              <a:rPr lang="en-US" i="1" dirty="0"/>
              <a:t>E.g., </a:t>
            </a:r>
            <a:r>
              <a:rPr lang="en-US" dirty="0"/>
              <a:t>some U.S. consumers prefer Toyotas over Chevys, or vice versa</a:t>
            </a:r>
          </a:p>
          <a:p>
            <a:pPr lvl="1"/>
            <a:r>
              <a:rPr lang="en-US" dirty="0"/>
              <a:t>Price differences reflect taste differences</a:t>
            </a:r>
          </a:p>
        </p:txBody>
      </p:sp>
      <p:sp>
        <p:nvSpPr>
          <p:cNvPr id="11981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defTabSz="914400" hangingPunct="1"/>
            <a:r>
              <a:rPr lang="en-US" sz="1400" b="1">
                <a:solidFill>
                  <a:prstClr val="black"/>
                </a:solidFill>
                <a:latin typeface="Tahoma" pitchFamily="34" charset="0"/>
                <a:ea typeface="+mn-ea"/>
                <a:cs typeface="Arial" charset="0"/>
              </a:rPr>
              <a:t>0</a:t>
            </a:r>
          </a:p>
        </p:txBody>
      </p:sp>
    </p:spTree>
    <p:extLst>
      <p:ext uri="{BB962C8B-B14F-4D97-AF65-F5344CB8AC3E}">
        <p14:creationId xmlns:p14="http://schemas.microsoft.com/office/powerpoint/2010/main" val="4030969942"/>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0" y="252413"/>
            <a:ext cx="8410575" cy="681037"/>
          </a:xfrm>
        </p:spPr>
        <p:txBody>
          <a:bodyPr>
            <a:normAutofit fontScale="90000"/>
          </a:bodyPr>
          <a:lstStyle/>
          <a:p>
            <a:pPr algn="ctr"/>
            <a:r>
              <a:rPr lang="en-US" dirty="0"/>
              <a:t>Limitations of PPP Theory</a:t>
            </a:r>
          </a:p>
        </p:txBody>
      </p:sp>
      <p:sp>
        <p:nvSpPr>
          <p:cNvPr id="121859" name="Rectangle 3"/>
          <p:cNvSpPr>
            <a:spLocks noGrp="1" noChangeArrowheads="1"/>
          </p:cNvSpPr>
          <p:nvPr>
            <p:ph type="body" idx="4294967295"/>
          </p:nvPr>
        </p:nvSpPr>
        <p:spPr>
          <a:xfrm>
            <a:off x="494676" y="1053034"/>
            <a:ext cx="8313738" cy="5118100"/>
          </a:xfrm>
        </p:spPr>
        <p:txBody>
          <a:bodyPr/>
          <a:lstStyle/>
          <a:p>
            <a:r>
              <a:rPr lang="en-US" dirty="0"/>
              <a:t>Nonetheless, PPP works well in many cases, especially as an explanation of long-run trends.</a:t>
            </a:r>
          </a:p>
          <a:p>
            <a:r>
              <a:rPr lang="en-US" dirty="0"/>
              <a:t>For example, PPP implies: </a:t>
            </a:r>
            <a:br>
              <a:rPr lang="en-US" dirty="0"/>
            </a:br>
            <a:r>
              <a:rPr lang="en-US" dirty="0"/>
              <a:t>  the greater a country’s inflation rate,  </a:t>
            </a:r>
            <a:br>
              <a:rPr lang="en-US" dirty="0"/>
            </a:br>
            <a:r>
              <a:rPr lang="en-US" dirty="0"/>
              <a:t>  the faster its currency should depreciate </a:t>
            </a:r>
            <a:br>
              <a:rPr lang="en-US" dirty="0"/>
            </a:br>
            <a:r>
              <a:rPr lang="en-US" dirty="0"/>
              <a:t>  (relative to a low-inflation country like the US).  </a:t>
            </a:r>
          </a:p>
          <a:p>
            <a:r>
              <a:rPr lang="en-US" dirty="0"/>
              <a:t>The data support this prediction…</a:t>
            </a:r>
          </a:p>
        </p:txBody>
      </p:sp>
      <p:sp>
        <p:nvSpPr>
          <p:cNvPr id="12186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defTabSz="914400" hangingPunct="1"/>
            <a:r>
              <a:rPr lang="en-US" sz="1400" b="1">
                <a:solidFill>
                  <a:prstClr val="black"/>
                </a:solidFill>
                <a:latin typeface="Tahoma" pitchFamily="34" charset="0"/>
                <a:ea typeface="+mn-ea"/>
                <a:cs typeface="Arial" charset="0"/>
              </a:rPr>
              <a:t>0</a:t>
            </a:r>
          </a:p>
        </p:txBody>
      </p:sp>
    </p:spTree>
    <p:extLst>
      <p:ext uri="{BB962C8B-B14F-4D97-AF65-F5344CB8AC3E}">
        <p14:creationId xmlns:p14="http://schemas.microsoft.com/office/powerpoint/2010/main" val="154405001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0242" name="Rectangle 2"/>
          <p:cNvSpPr>
            <a:spLocks noGrp="1"/>
          </p:cNvSpPr>
          <p:nvPr>
            <p:ph type="body" idx="1"/>
          </p:nvPr>
        </p:nvSpPr>
        <p:spPr bwMode="auto">
          <a:xfrm>
            <a:off x="-63500" y="1628775"/>
            <a:ext cx="8228013" cy="4525963"/>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Australia</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2-3% </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7%</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dirty="0"/>
              <a:t>4.8</a:t>
            </a:r>
            <a:r>
              <a:rPr lang="tr-TR" sz="2000" b="0" dirty="0"/>
              <a:t>%</a:t>
            </a:r>
            <a:endParaRPr lang="tr-TR" dirty="0"/>
          </a:p>
        </p:txBody>
      </p:sp>
      <p:pic>
        <p:nvPicPr>
          <p:cNvPr id="10243" name="Picture 3" descr="image3.png"/>
          <p:cNvPicPr>
            <a:picLocks noChangeAspect="1"/>
          </p:cNvPicPr>
          <p:nvPr/>
        </p:nvPicPr>
        <p:blipFill>
          <a:blip r:embed="rId2"/>
          <a:srcRect/>
          <a:stretch>
            <a:fillRect/>
          </a:stretch>
        </p:blipFill>
        <p:spPr bwMode="auto">
          <a:xfrm>
            <a:off x="3713163" y="1998663"/>
            <a:ext cx="5170487" cy="3878262"/>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3854364302"/>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Is the US the richest country in the world?</a:t>
            </a:r>
            <a:endParaRPr lang="tr-TR" dirty="0"/>
          </a:p>
        </p:txBody>
      </p:sp>
      <p:sp>
        <p:nvSpPr>
          <p:cNvPr id="3" name="Content Placeholder 2"/>
          <p:cNvSpPr>
            <a:spLocks noGrp="1"/>
          </p:cNvSpPr>
          <p:nvPr>
            <p:ph sz="quarter" idx="1"/>
          </p:nvPr>
        </p:nvSpPr>
        <p:spPr>
          <a:xfrm>
            <a:off x="914400" y="1752600"/>
            <a:ext cx="7772400" cy="4267200"/>
          </a:xfrm>
        </p:spPr>
        <p:txBody>
          <a:bodyPr/>
          <a:lstStyle/>
          <a:p>
            <a:r>
              <a:rPr lang="en-US" dirty="0" smtClean="0"/>
              <a:t>The US has the highest GDP per capita according to the PPP method.</a:t>
            </a:r>
          </a:p>
          <a:p>
            <a:r>
              <a:rPr lang="en-US" dirty="0" smtClean="0"/>
              <a:t>Does it mean that the US is the richest country in the world?</a:t>
            </a:r>
          </a:p>
          <a:p>
            <a:r>
              <a:rPr lang="en-US" dirty="0" smtClean="0"/>
              <a:t>Not exactly!</a:t>
            </a:r>
          </a:p>
          <a:p>
            <a:r>
              <a:rPr lang="en-US" dirty="0" smtClean="0"/>
              <a:t>The US is by far the most unequal country in the developed world.</a:t>
            </a:r>
            <a:endParaRPr lang="tr-TR" dirty="0"/>
          </a:p>
        </p:txBody>
      </p:sp>
    </p:spTree>
    <p:extLst>
      <p:ext uri="{BB962C8B-B14F-4D97-AF65-F5344CB8AC3E}">
        <p14:creationId xmlns:p14="http://schemas.microsoft.com/office/powerpoint/2010/main" val="198549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1266"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Brazil</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3.75% +/-1.5%</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4.65%</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4.7%</a:t>
            </a:r>
            <a:endParaRPr lang="tr-TR" dirty="0"/>
          </a:p>
        </p:txBody>
      </p:sp>
      <p:pic>
        <p:nvPicPr>
          <p:cNvPr id="11267" name="Picture 3" descr="image4.png"/>
          <p:cNvPicPr>
            <a:picLocks noChangeAspect="1"/>
          </p:cNvPicPr>
          <p:nvPr/>
        </p:nvPicPr>
        <p:blipFill>
          <a:blip r:embed="rId2"/>
          <a:srcRect/>
          <a:stretch>
            <a:fillRect/>
          </a:stretch>
        </p:blipFill>
        <p:spPr bwMode="auto">
          <a:xfrm>
            <a:off x="3844925" y="2070100"/>
            <a:ext cx="5016500" cy="3762375"/>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20059611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9218" name="Rectangle 2"/>
          <p:cNvSpPr>
            <a:spLocks noGrp="1"/>
          </p:cNvSpPr>
          <p:nvPr>
            <p:ph type="body" idx="1"/>
          </p:nvPr>
        </p:nvSpPr>
        <p:spPr bwMode="auto">
          <a:xfrm>
            <a:off x="0" y="1555750"/>
            <a:ext cx="8229600" cy="4525963"/>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China</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3.0%</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0.7%</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2.2%</a:t>
            </a:r>
          </a:p>
        </p:txBody>
      </p:sp>
      <p:pic>
        <p:nvPicPr>
          <p:cNvPr id="9219" name="Picture 3" descr="image2.jpg"/>
          <p:cNvPicPr>
            <a:picLocks noChangeAspect="1"/>
          </p:cNvPicPr>
          <p:nvPr/>
        </p:nvPicPr>
        <p:blipFill>
          <a:blip r:embed="rId2"/>
          <a:srcRect/>
          <a:stretch>
            <a:fillRect/>
          </a:stretch>
        </p:blipFill>
        <p:spPr bwMode="auto">
          <a:xfrm>
            <a:off x="3800475" y="2084388"/>
            <a:ext cx="5100638" cy="3230562"/>
          </a:xfrm>
          <a:prstGeom prst="rect">
            <a:avLst/>
          </a:prstGeom>
          <a:noFill/>
          <a:ln w="9525" cap="flat" cmpd="sng">
            <a:solidFill>
              <a:srgbClr val="644646"/>
            </a:solidFill>
            <a:prstDash val="solid"/>
            <a:miter lim="0"/>
            <a:headEnd type="none" w="med" len="med"/>
            <a:tailEnd type="none" w="med" len="med"/>
          </a:ln>
          <a:effectLst/>
        </p:spPr>
      </p:pic>
    </p:spTree>
    <p:extLst>
      <p:ext uri="{BB962C8B-B14F-4D97-AF65-F5344CB8AC3E}">
        <p14:creationId xmlns:p14="http://schemas.microsoft.com/office/powerpoint/2010/main" val="426426731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2290"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India</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4%+/-2.0%</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5.66%</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5.1%</a:t>
            </a:r>
            <a:endParaRPr lang="tr-TR" dirty="0"/>
          </a:p>
        </p:txBody>
      </p:sp>
      <p:pic>
        <p:nvPicPr>
          <p:cNvPr id="12291" name="Picture 3" descr="image5.jpg"/>
          <p:cNvPicPr>
            <a:picLocks noChangeAspect="1"/>
          </p:cNvPicPr>
          <p:nvPr/>
        </p:nvPicPr>
        <p:blipFill>
          <a:blip r:embed="rId2"/>
          <a:srcRect/>
          <a:stretch>
            <a:fillRect/>
          </a:stretch>
        </p:blipFill>
        <p:spPr bwMode="auto">
          <a:xfrm>
            <a:off x="3641725" y="2070100"/>
            <a:ext cx="5253038" cy="3940175"/>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13747449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3314"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Japan</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2%</a:t>
            </a:r>
          </a:p>
          <a:p>
            <a:pPr marL="209550" indent="-209550" algn="l">
              <a:spcBef>
                <a:spcPts val="500"/>
              </a:spcBef>
              <a:buClr>
                <a:srgbClr val="D34817"/>
              </a:buClr>
              <a:buSzPct val="85000"/>
              <a:buFont typeface="Wingdings 2" pitchFamily="18" charset="2"/>
              <a:buChar char="•"/>
            </a:pPr>
            <a:r>
              <a:rPr lang="tr-TR" sz="2000" dirty="0"/>
              <a:t>Currrent inflation rate:</a:t>
            </a:r>
            <a:br>
              <a:rPr lang="tr-TR" sz="2000" dirty="0"/>
            </a:br>
            <a:r>
              <a:rPr lang="tr-TR" sz="2000" b="0" dirty="0"/>
              <a:t>3.2%</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1.4%</a:t>
            </a:r>
            <a:endParaRPr lang="tr-TR" dirty="0"/>
          </a:p>
        </p:txBody>
      </p:sp>
      <p:pic>
        <p:nvPicPr>
          <p:cNvPr id="13315" name="Picture 3" descr="image6.jpg"/>
          <p:cNvPicPr>
            <a:picLocks noChangeAspect="1"/>
          </p:cNvPicPr>
          <p:nvPr/>
        </p:nvPicPr>
        <p:blipFill>
          <a:blip r:embed="rId2"/>
          <a:srcRect/>
          <a:stretch>
            <a:fillRect/>
          </a:stretch>
        </p:blipFill>
        <p:spPr bwMode="auto">
          <a:xfrm>
            <a:off x="3752850" y="1998663"/>
            <a:ext cx="5154613" cy="3867150"/>
          </a:xfrm>
          <a:prstGeom prst="rect">
            <a:avLst/>
          </a:prstGeom>
          <a:noFill/>
          <a:ln w="12700" cap="flat" cmpd="sng">
            <a:noFill/>
            <a:prstDash val="solid"/>
            <a:miter lim="0"/>
            <a:headEnd type="none" w="med" len="med"/>
            <a:tailEnd type="none" w="med" len="med"/>
          </a:ln>
          <a:effectLst/>
        </p:spPr>
      </p:pic>
    </p:spTree>
    <p:extLst>
      <p:ext uri="{BB962C8B-B14F-4D97-AF65-F5344CB8AC3E}">
        <p14:creationId xmlns:p14="http://schemas.microsoft.com/office/powerpoint/2010/main" val="3425452402"/>
      </p:ext>
    </p:extLst>
  </p:cSld>
  <p:clrMapOvr>
    <a:masterClrMapping/>
  </p:clrMapOvr>
  <p:transition spd="med"/>
</p:sld>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4.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5.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6.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7.xml><?xml version="1.0" encoding="utf-8"?>
<a:theme xmlns:a="http://schemas.openxmlformats.org/drawingml/2006/main" name="Office Theme">
  <a:themeElements>
    <a:clrScheme name="">
      <a:dk1>
        <a:srgbClr val="572E2D"/>
      </a:dk1>
      <a:lt1>
        <a:srgbClr val="2A5657"/>
      </a:lt1>
      <a:dk2>
        <a:srgbClr val="A7A7A7"/>
      </a:dk2>
      <a:lt2>
        <a:srgbClr val="535353"/>
      </a:lt2>
      <a:accent1>
        <a:srgbClr val="D34817"/>
      </a:accent1>
      <a:accent2>
        <a:srgbClr val="9B2D1F"/>
      </a:accent2>
      <a:accent3>
        <a:srgbClr val="ACB4B4"/>
      </a:accent3>
      <a:accent4>
        <a:srgbClr val="492625"/>
      </a:accent4>
      <a:accent5>
        <a:srgbClr val="E6B1AB"/>
      </a:accent5>
      <a:accent6>
        <a:srgbClr val="8C281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1402</Words>
  <Application>Microsoft Office PowerPoint</Application>
  <PresentationFormat>On-screen Show (4:3)</PresentationFormat>
  <Paragraphs>212</Paragraphs>
  <Slides>50</Slides>
  <Notes>8</Notes>
  <HiddenSlides>1</HiddenSlides>
  <MMClips>0</MMClips>
  <ScaleCrop>false</ScaleCrop>
  <HeadingPairs>
    <vt:vector size="8" baseType="variant">
      <vt:variant>
        <vt:lpstr>Fonts Used</vt:lpstr>
      </vt:variant>
      <vt:variant>
        <vt:i4>9</vt:i4>
      </vt:variant>
      <vt:variant>
        <vt:lpstr>Theme</vt:lpstr>
      </vt:variant>
      <vt:variant>
        <vt:i4>6</vt:i4>
      </vt:variant>
      <vt:variant>
        <vt:lpstr>Embedded OLE Servers</vt:lpstr>
      </vt:variant>
      <vt:variant>
        <vt:i4>1</vt:i4>
      </vt:variant>
      <vt:variant>
        <vt:lpstr>Slide Titles</vt:lpstr>
      </vt:variant>
      <vt:variant>
        <vt:i4>50</vt:i4>
      </vt:variant>
    </vt:vector>
  </HeadingPairs>
  <TitlesOfParts>
    <vt:vector size="66" baseType="lpstr">
      <vt:lpstr>Arial</vt:lpstr>
      <vt:lpstr>Franklin Gothic Book</vt:lpstr>
      <vt:lpstr>Helvetica</vt:lpstr>
      <vt:lpstr>Noteworthy Bold</vt:lpstr>
      <vt:lpstr>Perpetua</vt:lpstr>
      <vt:lpstr>Tahoma</vt:lpstr>
      <vt:lpstr>Times New Roman</vt:lpstr>
      <vt:lpstr>Wingdings</vt:lpstr>
      <vt:lpstr>Wingdings 2</vt:lpstr>
      <vt:lpstr>Office Theme</vt:lpstr>
      <vt:lpstr>Office Theme</vt:lpstr>
      <vt:lpstr>Office Theme</vt:lpstr>
      <vt:lpstr>Equity</vt:lpstr>
      <vt:lpstr>1_Equity</vt:lpstr>
      <vt:lpstr>2_Equity</vt:lpstr>
      <vt:lpstr>Chart</vt:lpstr>
      <vt:lpstr>Econ 100 Principles of Economics</vt:lpstr>
      <vt:lpstr>Today?</vt:lpstr>
      <vt:lpstr>PowerPoint Presentation</vt:lpstr>
      <vt:lpstr>Measuring the Cost of Living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CONSUMER PRICE INDEX</vt:lpstr>
      <vt:lpstr>THE CONSUMER PRICE INDEX</vt:lpstr>
      <vt:lpstr>Consumer Price Index - US</vt:lpstr>
      <vt:lpstr>Consumer Price Index - Turkey</vt:lpstr>
      <vt:lpstr>U.S. Inflation</vt:lpstr>
      <vt:lpstr>Turkish Inflation</vt:lpstr>
      <vt:lpstr>How do we calculate the CPI?</vt:lpstr>
      <vt:lpstr>How the Consumer Price Index Is Calculated</vt:lpstr>
      <vt:lpstr>TUFE (Turkish CPI) weights: 2010 and 2023 </vt:lpstr>
      <vt:lpstr>US CPI weights</vt:lpstr>
      <vt:lpstr>How the Consumer Price Index Is Calculated</vt:lpstr>
      <vt:lpstr>TUİK website</vt:lpstr>
      <vt:lpstr>How the Consumer Price Index Is Calculated</vt:lpstr>
      <vt:lpstr>How the Consumer Price Index Is Calculated</vt:lpstr>
      <vt:lpstr>How the Consumer Price Index Is Calculated</vt:lpstr>
      <vt:lpstr>How the Consumer Price Index Is Calculated</vt:lpstr>
      <vt:lpstr>Let’s make an example</vt:lpstr>
      <vt:lpstr>CPI  (TÜFE) 1994 - 2013</vt:lpstr>
      <vt:lpstr>PowerPoint Presentation</vt:lpstr>
      <vt:lpstr>CPI  (TÜFE) 1994 - 2013</vt:lpstr>
      <vt:lpstr>PowerPoint Presentation</vt:lpstr>
      <vt:lpstr>Let’s do a bigger example</vt:lpstr>
      <vt:lpstr>The typical consumer’s consumption basket:   {4 wraps, 10 soda}</vt:lpstr>
      <vt:lpstr>Whose inflation rate is it anyway?</vt:lpstr>
      <vt:lpstr>Do prices increase faster for low income households?</vt:lpstr>
      <vt:lpstr>http://union.org.nz/economicbulletin126 </vt:lpstr>
      <vt:lpstr>A few facts and observations</vt:lpstr>
      <vt:lpstr>Yearly inflation rate TURKEY blue line 2012, red line 2013</vt:lpstr>
      <vt:lpstr>Inflation in Turkey, as of the end of March 2013</vt:lpstr>
      <vt:lpstr>Inflation in Turkey, the last 50 years</vt:lpstr>
      <vt:lpstr>PowerPoint Presentation</vt:lpstr>
      <vt:lpstr>The Law of One Price</vt:lpstr>
      <vt:lpstr>Purchasing-Power Parity (PPP)</vt:lpstr>
      <vt:lpstr>Purchasing-Power Parity (PPP)</vt:lpstr>
      <vt:lpstr>PPP and Its Implications</vt:lpstr>
      <vt:lpstr>Limitations of PPP Theory</vt:lpstr>
      <vt:lpstr>Limitations of PPP Theory</vt:lpstr>
      <vt:lpstr>Is the US the richest country in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100 Principles of Economics</dc:title>
  <dc:creator>Ozgur Yilmaz</dc:creator>
  <cp:lastModifiedBy>User</cp:lastModifiedBy>
  <cp:revision>18</cp:revision>
  <dcterms:modified xsi:type="dcterms:W3CDTF">2023-05-10T05:24:37Z</dcterms:modified>
</cp:coreProperties>
</file>