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64" r:id="rId2"/>
    <p:sldId id="261" r:id="rId3"/>
    <p:sldId id="257" r:id="rId4"/>
    <p:sldId id="266" r:id="rId5"/>
    <p:sldId id="267" r:id="rId6"/>
    <p:sldId id="268" r:id="rId7"/>
    <p:sldId id="269" r:id="rId8"/>
    <p:sldId id="270" r:id="rId9"/>
    <p:sldId id="271" r:id="rId10"/>
    <p:sldId id="272" r:id="rId11"/>
    <p:sldId id="273" r:id="rId12"/>
    <p:sldId id="274" r:id="rId13"/>
    <p:sldId id="298" r:id="rId14"/>
    <p:sldId id="299" r:id="rId15"/>
    <p:sldId id="300" r:id="rId16"/>
    <p:sldId id="301" r:id="rId17"/>
    <p:sldId id="302" r:id="rId18"/>
    <p:sldId id="303" r:id="rId19"/>
    <p:sldId id="304" r:id="rId20"/>
    <p:sldId id="260" r:id="rId21"/>
    <p:sldId id="258" r:id="rId22"/>
    <p:sldId id="259" r:id="rId23"/>
    <p:sldId id="262" r:id="rId24"/>
    <p:sldId id="263" r:id="rId25"/>
    <p:sldId id="265" r:id="rId26"/>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E0FA56-2A30-4916-8598-22B36E7A6D6E}" type="datetimeFigureOut">
              <a:rPr lang="tr-TR" smtClean="0"/>
              <a:pPr/>
              <a:t>28.02.2023</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5BC512-3A67-4612-A363-65808DA94AA8}" type="slidenum">
              <a:rPr lang="tr-TR" smtClean="0"/>
              <a:pPr/>
              <a:t>‹#›</a:t>
            </a:fld>
            <a:endParaRPr lang="tr-TR"/>
          </a:p>
        </p:txBody>
      </p:sp>
    </p:spTree>
    <p:extLst>
      <p:ext uri="{BB962C8B-B14F-4D97-AF65-F5344CB8AC3E}">
        <p14:creationId xmlns:p14="http://schemas.microsoft.com/office/powerpoint/2010/main" val="1871357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fld id="{4953E974-005A-4312-AAB7-1E35E11F3F52}" type="datetimeFigureOut">
              <a:rPr lang="tr-TR" smtClean="0"/>
              <a:pPr>
                <a:defRPr/>
              </a:pPr>
              <a:t>28.02.2023</a:t>
            </a:fld>
            <a:endParaRPr lang="tr-TR"/>
          </a:p>
        </p:txBody>
      </p:sp>
      <p:sp>
        <p:nvSpPr>
          <p:cNvPr id="17" name="Footer Placeholder 16"/>
          <p:cNvSpPr>
            <a:spLocks noGrp="1"/>
          </p:cNvSpPr>
          <p:nvPr>
            <p:ph type="ftr" sz="quarter" idx="11"/>
          </p:nvPr>
        </p:nvSpPr>
        <p:spPr/>
        <p:txBody>
          <a:bodyPr/>
          <a:lstStyle/>
          <a:p>
            <a:pPr>
              <a:defRPr/>
            </a:pPr>
            <a:endParaRPr lang="tr-T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05A7B5DE-178D-4F34-AD03-357D9F5BC0E0}" type="slidenum">
              <a:rPr lang="tr-TR" smtClean="0"/>
              <a:pPr>
                <a:defRPr/>
              </a:pPr>
              <a:t>‹#›</a:t>
            </a:fld>
            <a:endParaRPr lang="tr-T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0D5DE074-9AF4-4D5A-BE27-FA60846002C4}" type="datetimeFigureOut">
              <a:rPr lang="tr-TR" smtClean="0"/>
              <a:pPr>
                <a:defRPr/>
              </a:pPr>
              <a:t>28.02.2023</a:t>
            </a:fld>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6E5AC34A-171B-42ED-A335-19588BA30226}" type="slidenum">
              <a:rPr lang="tr-TR" smtClean="0"/>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EBE0FDE1-A783-4B36-8A9D-B94AC1703634}" type="datetimeFigureOut">
              <a:rPr lang="tr-TR" smtClean="0"/>
              <a:pPr>
                <a:defRPr/>
              </a:pPr>
              <a:t>28.02.2023</a:t>
            </a:fld>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16D8A061-763C-4747-9E41-2B8D5D11C748}" type="slidenum">
              <a:rPr lang="tr-TR" smtClean="0"/>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fld id="{14908681-B053-44A1-A342-5D157501B8F2}" type="datetimeFigureOut">
              <a:rPr lang="tr-TR" smtClean="0"/>
              <a:pPr>
                <a:defRPr/>
              </a:pPr>
              <a:t>28.02.2023</a:t>
            </a:fld>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FCCDD756-711C-4CD7-844C-98425ABEFBEF}" type="slidenum">
              <a:rPr lang="tr-TR" smtClean="0"/>
              <a:pPr>
                <a:defRPr/>
              </a:pPr>
              <a:t>‹#›</a:t>
            </a:fld>
            <a:endParaRPr lang="tr-TR"/>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A2963797-9F3D-494A-B2A7-D6587D9E7AD5}" type="datetimeFigureOut">
              <a:rPr lang="tr-TR" smtClean="0"/>
              <a:pPr>
                <a:defRPr/>
              </a:pPr>
              <a:t>28.02.2023</a:t>
            </a:fld>
            <a:endParaRPr lang="tr-TR"/>
          </a:p>
        </p:txBody>
      </p:sp>
      <p:sp>
        <p:nvSpPr>
          <p:cNvPr id="5" name="Footer Placeholder 4"/>
          <p:cNvSpPr>
            <a:spLocks noGrp="1"/>
          </p:cNvSpPr>
          <p:nvPr>
            <p:ph type="ftr" sz="quarter" idx="11"/>
          </p:nvPr>
        </p:nvSpPr>
        <p:spPr>
          <a:xfrm>
            <a:off x="800100" y="6172200"/>
            <a:ext cx="4000500" cy="457200"/>
          </a:xfrm>
        </p:spPr>
        <p:txBody>
          <a:bodyPr/>
          <a:lstStyle/>
          <a:p>
            <a:pPr>
              <a:defRPr/>
            </a:pPr>
            <a:endParaRPr lang="tr-T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defRPr/>
            </a:pPr>
            <a:fld id="{73361E56-5447-40F1-B816-5C296C390F98}" type="slidenum">
              <a:rPr lang="tr-TR" smtClean="0"/>
              <a:pPr>
                <a:defRPr/>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fld id="{DFA6E507-5D5A-4F78-AAB0-CB59D632D10A}" type="datetimeFigureOut">
              <a:rPr lang="tr-TR" smtClean="0"/>
              <a:pPr>
                <a:defRPr/>
              </a:pPr>
              <a:t>28.02.2023</a:t>
            </a:fld>
            <a:endParaRPr lang="tr-TR"/>
          </a:p>
        </p:txBody>
      </p:sp>
      <p:sp>
        <p:nvSpPr>
          <p:cNvPr id="6" name="Footer Placeholder 5"/>
          <p:cNvSpPr>
            <a:spLocks noGrp="1"/>
          </p:cNvSpPr>
          <p:nvPr>
            <p:ph type="ftr" sz="quarter" idx="11"/>
          </p:nvPr>
        </p:nvSpPr>
        <p:spPr/>
        <p:txBody>
          <a:bodyPr/>
          <a:lstStyle/>
          <a:p>
            <a:pPr>
              <a:defRPr/>
            </a:pPr>
            <a:endParaRPr lang="tr-TR"/>
          </a:p>
        </p:txBody>
      </p:sp>
      <p:sp>
        <p:nvSpPr>
          <p:cNvPr id="7" name="Slide Number Placeholder 6"/>
          <p:cNvSpPr>
            <a:spLocks noGrp="1"/>
          </p:cNvSpPr>
          <p:nvPr>
            <p:ph type="sldNum" sz="quarter" idx="12"/>
          </p:nvPr>
        </p:nvSpPr>
        <p:spPr/>
        <p:txBody>
          <a:bodyPr/>
          <a:lstStyle/>
          <a:p>
            <a:pPr>
              <a:defRPr/>
            </a:pPr>
            <a:fld id="{AB4B866B-FFA7-463A-9ADE-4155742D82A4}" type="slidenum">
              <a:rPr lang="tr-TR" smtClean="0"/>
              <a:pPr>
                <a:defRPr/>
              </a:pPr>
              <a:t>‹#›</a:t>
            </a:fld>
            <a:endParaRPr lang="tr-TR"/>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fld id="{818488B7-11F1-430D-95BD-B43441965043}" type="datetimeFigureOut">
              <a:rPr lang="tr-TR" smtClean="0"/>
              <a:pPr>
                <a:defRPr/>
              </a:pPr>
              <a:t>28.02.2023</a:t>
            </a:fld>
            <a:endParaRPr lang="tr-TR"/>
          </a:p>
        </p:txBody>
      </p:sp>
      <p:sp>
        <p:nvSpPr>
          <p:cNvPr id="8" name="Footer Placeholder 7"/>
          <p:cNvSpPr>
            <a:spLocks noGrp="1"/>
          </p:cNvSpPr>
          <p:nvPr>
            <p:ph type="ftr" sz="quarter" idx="11"/>
          </p:nvPr>
        </p:nvSpPr>
        <p:spPr/>
        <p:txBody>
          <a:bodyPr/>
          <a:lstStyle/>
          <a:p>
            <a:pPr>
              <a:defRPr/>
            </a:pPr>
            <a:endParaRPr lang="tr-TR"/>
          </a:p>
        </p:txBody>
      </p:sp>
      <p:sp>
        <p:nvSpPr>
          <p:cNvPr id="9" name="Slide Number Placeholder 8"/>
          <p:cNvSpPr>
            <a:spLocks noGrp="1"/>
          </p:cNvSpPr>
          <p:nvPr>
            <p:ph type="sldNum" sz="quarter" idx="12"/>
          </p:nvPr>
        </p:nvSpPr>
        <p:spPr/>
        <p:txBody>
          <a:bodyPr/>
          <a:lstStyle/>
          <a:p>
            <a:pPr>
              <a:defRPr/>
            </a:pPr>
            <a:fld id="{FE6A1708-CFA5-4121-BA8C-386D7E287162}" type="slidenum">
              <a:rPr lang="tr-TR" smtClean="0"/>
              <a:pPr>
                <a:defRPr/>
              </a:pPr>
              <a:t>‹#›</a:t>
            </a:fld>
            <a:endParaRPr lang="tr-TR"/>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2F158C50-8112-40A2-8752-FE66DAC76D3A}" type="datetimeFigureOut">
              <a:rPr lang="tr-TR" smtClean="0"/>
              <a:pPr>
                <a:defRPr/>
              </a:pPr>
              <a:t>28.02.2023</a:t>
            </a:fld>
            <a:endParaRPr lang="tr-TR"/>
          </a:p>
        </p:txBody>
      </p:sp>
      <p:sp>
        <p:nvSpPr>
          <p:cNvPr id="4" name="Footer Placeholder 3"/>
          <p:cNvSpPr>
            <a:spLocks noGrp="1"/>
          </p:cNvSpPr>
          <p:nvPr>
            <p:ph type="ftr" sz="quarter" idx="11"/>
          </p:nvPr>
        </p:nvSpPr>
        <p:spPr/>
        <p:txBody>
          <a:bodyPr/>
          <a:lstStyle/>
          <a:p>
            <a:pPr>
              <a:defRPr/>
            </a:pPr>
            <a:endParaRPr lang="tr-TR"/>
          </a:p>
        </p:txBody>
      </p:sp>
      <p:sp>
        <p:nvSpPr>
          <p:cNvPr id="5" name="Slide Number Placeholder 4"/>
          <p:cNvSpPr>
            <a:spLocks noGrp="1"/>
          </p:cNvSpPr>
          <p:nvPr>
            <p:ph type="sldNum" sz="quarter" idx="12"/>
          </p:nvPr>
        </p:nvSpPr>
        <p:spPr/>
        <p:txBody>
          <a:bodyPr/>
          <a:lstStyle/>
          <a:p>
            <a:pPr>
              <a:defRPr/>
            </a:pPr>
            <a:fld id="{49CB8DAE-DBBD-4615-A7E8-AD811F686B16}" type="slidenum">
              <a:rPr lang="tr-TR" smtClean="0"/>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2BC634F-E66B-48F6-975F-EF6722E27F66}" type="datetimeFigureOut">
              <a:rPr lang="tr-TR" smtClean="0"/>
              <a:pPr>
                <a:defRPr/>
              </a:pPr>
              <a:t>28.02.2023</a:t>
            </a:fld>
            <a:endParaRPr lang="tr-TR"/>
          </a:p>
        </p:txBody>
      </p:sp>
      <p:sp>
        <p:nvSpPr>
          <p:cNvPr id="3" name="Footer Placeholder 2"/>
          <p:cNvSpPr>
            <a:spLocks noGrp="1"/>
          </p:cNvSpPr>
          <p:nvPr>
            <p:ph type="ftr" sz="quarter" idx="11"/>
          </p:nvPr>
        </p:nvSpPr>
        <p:spPr/>
        <p:txBody>
          <a:bodyPr/>
          <a:lstStyle/>
          <a:p>
            <a:pPr>
              <a:defRPr/>
            </a:pPr>
            <a:endParaRPr lang="tr-TR"/>
          </a:p>
        </p:txBody>
      </p:sp>
      <p:sp>
        <p:nvSpPr>
          <p:cNvPr id="4" name="Slide Number Placeholder 3"/>
          <p:cNvSpPr>
            <a:spLocks noGrp="1"/>
          </p:cNvSpPr>
          <p:nvPr>
            <p:ph type="sldNum" sz="quarter" idx="12"/>
          </p:nvPr>
        </p:nvSpPr>
        <p:spPr/>
        <p:txBody>
          <a:bodyPr/>
          <a:lstStyle/>
          <a:p>
            <a:pPr>
              <a:defRPr/>
            </a:pPr>
            <a:fld id="{181923EB-CB93-48DF-B465-F1059EC630FE}" type="slidenum">
              <a:rPr lang="tr-TR" smtClean="0"/>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D12EB3DE-E81B-4014-9EC3-0A80CA6973E1}" type="datetimeFigureOut">
              <a:rPr lang="tr-TR" smtClean="0"/>
              <a:pPr>
                <a:defRPr/>
              </a:pPr>
              <a:t>28.02.2023</a:t>
            </a:fld>
            <a:endParaRPr lang="tr-TR"/>
          </a:p>
        </p:txBody>
      </p:sp>
      <p:sp>
        <p:nvSpPr>
          <p:cNvPr id="6" name="Footer Placeholder 5"/>
          <p:cNvSpPr>
            <a:spLocks noGrp="1"/>
          </p:cNvSpPr>
          <p:nvPr>
            <p:ph type="ftr" sz="quarter" idx="11"/>
          </p:nvPr>
        </p:nvSpPr>
        <p:spPr/>
        <p:txBody>
          <a:bodyPr/>
          <a:lstStyle/>
          <a:p>
            <a:pPr>
              <a:defRPr/>
            </a:pPr>
            <a:endParaRPr lang="tr-TR"/>
          </a:p>
        </p:txBody>
      </p:sp>
      <p:sp>
        <p:nvSpPr>
          <p:cNvPr id="7" name="Slide Number Placeholder 6"/>
          <p:cNvSpPr>
            <a:spLocks noGrp="1"/>
          </p:cNvSpPr>
          <p:nvPr>
            <p:ph type="sldNum" sz="quarter" idx="12"/>
          </p:nvPr>
        </p:nvSpPr>
        <p:spPr/>
        <p:txBody>
          <a:bodyPr/>
          <a:lstStyle/>
          <a:p>
            <a:pPr>
              <a:defRPr/>
            </a:pPr>
            <a:fld id="{A1F9609F-3D15-497E-B808-40F7A94C0454}" type="slidenum">
              <a:rPr lang="tr-TR" smtClean="0"/>
              <a:pPr>
                <a:defRPr/>
              </a:pPr>
              <a:t>‹#›</a:t>
            </a:fld>
            <a:endParaRPr lang="tr-TR"/>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C3727B35-D92A-495E-B57E-40794A72EF3D}" type="datetimeFigureOut">
              <a:rPr lang="tr-TR" smtClean="0"/>
              <a:pPr>
                <a:defRPr/>
              </a:pPr>
              <a:t>28.02.2023</a:t>
            </a:fld>
            <a:endParaRPr lang="tr-TR"/>
          </a:p>
        </p:txBody>
      </p:sp>
      <p:sp>
        <p:nvSpPr>
          <p:cNvPr id="6" name="Footer Placeholder 5"/>
          <p:cNvSpPr>
            <a:spLocks noGrp="1"/>
          </p:cNvSpPr>
          <p:nvPr>
            <p:ph type="ftr" sz="quarter" idx="11"/>
          </p:nvPr>
        </p:nvSpPr>
        <p:spPr>
          <a:xfrm>
            <a:off x="914400" y="6172200"/>
            <a:ext cx="3886200" cy="457200"/>
          </a:xfrm>
        </p:spPr>
        <p:txBody>
          <a:bodyPr/>
          <a:lstStyle/>
          <a:p>
            <a:pPr>
              <a:defRPr/>
            </a:pPr>
            <a:endParaRPr lang="tr-TR"/>
          </a:p>
        </p:txBody>
      </p:sp>
      <p:sp>
        <p:nvSpPr>
          <p:cNvPr id="7" name="Slide Number Placeholder 6"/>
          <p:cNvSpPr>
            <a:spLocks noGrp="1"/>
          </p:cNvSpPr>
          <p:nvPr>
            <p:ph type="sldNum" sz="quarter" idx="12"/>
          </p:nvPr>
        </p:nvSpPr>
        <p:spPr>
          <a:xfrm>
            <a:off x="146304" y="6208776"/>
            <a:ext cx="457200" cy="457200"/>
          </a:xfrm>
        </p:spPr>
        <p:txBody>
          <a:bodyPr/>
          <a:lstStyle/>
          <a:p>
            <a:pPr>
              <a:defRPr/>
            </a:pPr>
            <a:fld id="{009346D0-81A0-48CC-8FBF-57F9E1FFFFA9}" type="slidenum">
              <a:rPr lang="tr-TR" smtClean="0"/>
              <a:pPr>
                <a:defRPr/>
              </a:pPr>
              <a:t>‹#›</a:t>
            </a:fld>
            <a:endParaRPr lang="tr-TR"/>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fld id="{E5246EE0-4A6F-4BB4-904E-DF9D90D72EF3}" type="datetimeFigureOut">
              <a:rPr lang="tr-TR" smtClean="0"/>
              <a:pPr>
                <a:defRPr/>
              </a:pPr>
              <a:t>28.02.2023</a:t>
            </a:fld>
            <a:endParaRPr lang="tr-T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tr-T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F8426BE4-4BA2-4FA6-B15F-16AF49299B92}" type="slidenum">
              <a:rPr lang="tr-TR" smtClean="0"/>
              <a:pPr>
                <a:defRPr/>
              </a:pPr>
              <a:t>‹#›</a:t>
            </a:fld>
            <a:endParaRPr lang="tr-T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consultingbyrpm.com/blog/2013/04/ariel-rubinstein-has-amazed-me.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onsultingbyrpm.com/blog/2013/04/ariel-rubinstein-has-amazed-me.html"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57290" y="3429000"/>
            <a:ext cx="6400800" cy="1600200"/>
          </a:xfrm>
        </p:spPr>
        <p:txBody>
          <a:bodyPr/>
          <a:lstStyle/>
          <a:p>
            <a:r>
              <a:rPr lang="en-US" dirty="0" smtClean="0"/>
              <a:t>Lecture 2</a:t>
            </a:r>
          </a:p>
          <a:p>
            <a:r>
              <a:rPr lang="tr-TR" dirty="0" err="1" smtClean="0"/>
              <a:t>March</a:t>
            </a:r>
            <a:r>
              <a:rPr lang="tr-TR" dirty="0" smtClean="0"/>
              <a:t> 1</a:t>
            </a:r>
            <a:endParaRPr lang="tr-TR" dirty="0"/>
          </a:p>
        </p:txBody>
      </p:sp>
      <p:sp>
        <p:nvSpPr>
          <p:cNvPr id="3" name="Title 2"/>
          <p:cNvSpPr>
            <a:spLocks noGrp="1"/>
          </p:cNvSpPr>
          <p:nvPr>
            <p:ph type="ctrTitle"/>
          </p:nvPr>
        </p:nvSpPr>
        <p:spPr/>
        <p:txBody>
          <a:bodyPr/>
          <a:lstStyle/>
          <a:p>
            <a:r>
              <a:rPr smtClean="0"/>
              <a:t>ECON 100</a:t>
            </a:r>
            <a:br>
              <a:rPr smtClean="0"/>
            </a:br>
            <a:r>
              <a:rPr smtClean="0"/>
              <a:t>Principles of Economics</a:t>
            </a:r>
            <a:endParaRPr 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a:bodyPr>
          <a:lstStyle/>
          <a:p>
            <a:pPr marL="0" indent="0">
              <a:lnSpc>
                <a:spcPct val="120000"/>
              </a:lnSpc>
              <a:spcBef>
                <a:spcPts val="0"/>
              </a:spcBef>
              <a:spcAft>
                <a:spcPts val="1800"/>
              </a:spcAft>
              <a:buNone/>
            </a:pPr>
            <a:r>
              <a:rPr lang="en-US" sz="2400" dirty="0" smtClean="0"/>
              <a:t>What I’m opposing is the approach that says, in a practical situation, “OK, there are some very clever game theoreticians in the world, let’s ask them what to do.” </a:t>
            </a:r>
          </a:p>
          <a:p>
            <a:pPr marL="0" indent="0">
              <a:lnSpc>
                <a:spcPct val="120000"/>
              </a:lnSpc>
              <a:spcBef>
                <a:spcPts val="0"/>
              </a:spcBef>
              <a:spcAft>
                <a:spcPts val="1800"/>
              </a:spcAft>
              <a:buNone/>
            </a:pPr>
            <a:r>
              <a:rPr lang="en-US" sz="2400" dirty="0" smtClean="0"/>
              <a:t>I have not seen, in all my life, a single example where a game theorist could give advice, based on the theory, which was more useful than that of the layman...  </a:t>
            </a:r>
          </a:p>
        </p:txBody>
      </p:sp>
      <p:sp>
        <p:nvSpPr>
          <p:cNvPr id="4" name="Rectangle 3"/>
          <p:cNvSpPr/>
          <p:nvPr/>
        </p:nvSpPr>
        <p:spPr>
          <a:xfrm>
            <a:off x="323528" y="5661248"/>
            <a:ext cx="7776864" cy="369332"/>
          </a:xfrm>
          <a:prstGeom prst="rect">
            <a:avLst/>
          </a:prstGeom>
        </p:spPr>
        <p:txBody>
          <a:bodyPr wrap="square">
            <a:spAutoFit/>
          </a:bodyPr>
          <a:lstStyle/>
          <a:p>
            <a:r>
              <a:rPr lang="tr-TR" dirty="0" smtClean="0">
                <a:hlinkClick r:id="rId2"/>
              </a:rPr>
              <a:t>http://consultingbyrpm.com/blog/2013/04/ariel-rubinstein-has-amazed-me.html</a:t>
            </a:r>
            <a:r>
              <a:rPr lang="en-US" dirty="0" smtClean="0"/>
              <a:t> </a:t>
            </a:r>
            <a:endParaRPr lang="tr-T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Short summary of the article</a:t>
            </a:r>
            <a:endParaRPr lang="tr-TR" sz="2800" dirty="0"/>
          </a:p>
        </p:txBody>
      </p:sp>
      <p:sp>
        <p:nvSpPr>
          <p:cNvPr id="3" name="Content Placeholder 2"/>
          <p:cNvSpPr>
            <a:spLocks noGrp="1"/>
          </p:cNvSpPr>
          <p:nvPr>
            <p:ph idx="1"/>
          </p:nvPr>
        </p:nvSpPr>
        <p:spPr>
          <a:xfrm>
            <a:off x="457200" y="1412776"/>
            <a:ext cx="8229600" cy="4525963"/>
          </a:xfrm>
        </p:spPr>
        <p:txBody>
          <a:bodyPr>
            <a:noAutofit/>
          </a:bodyPr>
          <a:lstStyle/>
          <a:p>
            <a:pPr marL="0" indent="0">
              <a:lnSpc>
                <a:spcPct val="90000"/>
              </a:lnSpc>
              <a:spcBef>
                <a:spcPts val="0"/>
              </a:spcBef>
              <a:spcAft>
                <a:spcPts val="1800"/>
              </a:spcAft>
              <a:buNone/>
            </a:pPr>
            <a:r>
              <a:rPr lang="en-US" sz="2400" dirty="0" smtClean="0"/>
              <a:t>A survey (</a:t>
            </a:r>
            <a:r>
              <a:rPr lang="en-US" sz="2400" dirty="0" err="1" smtClean="0"/>
              <a:t>anket</a:t>
            </a:r>
            <a:r>
              <a:rPr lang="en-US" sz="2400" dirty="0" smtClean="0"/>
              <a:t>) was done for two groups of undergraduate </a:t>
            </a:r>
            <a:r>
              <a:rPr lang="en-US" sz="2400" dirty="0" smtClean="0">
                <a:solidFill>
                  <a:srgbClr val="FF0000"/>
                </a:solidFill>
              </a:rPr>
              <a:t>economics students </a:t>
            </a:r>
            <a:r>
              <a:rPr lang="en-US" sz="2400" dirty="0" smtClean="0"/>
              <a:t>and four groups of students in </a:t>
            </a:r>
            <a:r>
              <a:rPr lang="en-US" sz="2400" dirty="0" smtClean="0">
                <a:solidFill>
                  <a:srgbClr val="FF0000"/>
                </a:solidFill>
              </a:rPr>
              <a:t>mathematics, law, philosophy and business administration</a:t>
            </a:r>
            <a:r>
              <a:rPr lang="en-US" sz="2400" dirty="0" smtClean="0"/>
              <a:t>. </a:t>
            </a:r>
          </a:p>
          <a:p>
            <a:pPr marL="0" indent="0">
              <a:lnSpc>
                <a:spcPct val="90000"/>
              </a:lnSpc>
              <a:spcBef>
                <a:spcPts val="0"/>
              </a:spcBef>
              <a:spcAft>
                <a:spcPts val="1800"/>
              </a:spcAft>
              <a:buNone/>
            </a:pPr>
            <a:r>
              <a:rPr lang="en-US" sz="2400" dirty="0" smtClean="0"/>
              <a:t>The main survey question is about  </a:t>
            </a:r>
            <a:r>
              <a:rPr lang="en-US" sz="2400" i="1" dirty="0" smtClean="0">
                <a:solidFill>
                  <a:srgbClr val="FF0000"/>
                </a:solidFill>
              </a:rPr>
              <a:t>a conflict between profit maximisation and the welfare of the workers </a:t>
            </a:r>
            <a:r>
              <a:rPr lang="en-US" sz="2400" dirty="0" smtClean="0"/>
              <a:t>who would be fired to achieve it.</a:t>
            </a:r>
          </a:p>
          <a:p>
            <a:pPr marL="0" indent="0">
              <a:lnSpc>
                <a:spcPct val="90000"/>
              </a:lnSpc>
              <a:spcBef>
                <a:spcPts val="0"/>
              </a:spcBef>
              <a:spcAft>
                <a:spcPts val="1800"/>
              </a:spcAft>
              <a:buNone/>
            </a:pPr>
            <a:r>
              <a:rPr lang="en-US" sz="2400" dirty="0" smtClean="0"/>
              <a:t>Significant differences were found between the choices of the groups.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Cont.</a:t>
            </a:r>
            <a:endParaRPr lang="tr-TR" sz="2800" dirty="0"/>
          </a:p>
        </p:txBody>
      </p:sp>
      <p:sp>
        <p:nvSpPr>
          <p:cNvPr id="3" name="Content Placeholder 2"/>
          <p:cNvSpPr>
            <a:spLocks noGrp="1"/>
          </p:cNvSpPr>
          <p:nvPr>
            <p:ph idx="1"/>
          </p:nvPr>
        </p:nvSpPr>
        <p:spPr/>
        <p:txBody>
          <a:bodyPr>
            <a:normAutofit/>
          </a:bodyPr>
          <a:lstStyle/>
          <a:p>
            <a:pPr marL="0" indent="0">
              <a:lnSpc>
                <a:spcPct val="90000"/>
              </a:lnSpc>
              <a:spcBef>
                <a:spcPts val="600"/>
              </a:spcBef>
              <a:buNone/>
            </a:pPr>
            <a:r>
              <a:rPr lang="en-US" sz="2400" dirty="0" smtClean="0"/>
              <a:t>The results were reinforced by a survey conducted among readers of business newspapers and PhD students of MIT and Harvard. </a:t>
            </a:r>
          </a:p>
          <a:p>
            <a:pPr marL="0" indent="0">
              <a:lnSpc>
                <a:spcPct val="90000"/>
              </a:lnSpc>
              <a:spcBef>
                <a:spcPts val="600"/>
              </a:spcBef>
              <a:buNone/>
            </a:pPr>
            <a:r>
              <a:rPr lang="en-US" sz="2400" dirty="0" smtClean="0"/>
              <a:t>Conclusion: the overly mathematical methods used to teach economics encourage students to show a preference for profit maximisation.</a:t>
            </a:r>
            <a:endParaRPr lang="tr-TR" sz="24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Results: Undergraduate students</a:t>
            </a:r>
            <a:endParaRPr lang="tr-TR" sz="2800" dirty="0"/>
          </a:p>
        </p:txBody>
      </p:sp>
      <p:pic>
        <p:nvPicPr>
          <p:cNvPr id="2050" name="Picture 2"/>
          <p:cNvPicPr>
            <a:picLocks noGrp="1" noChangeAspect="1" noChangeArrowheads="1"/>
          </p:cNvPicPr>
          <p:nvPr>
            <p:ph idx="1"/>
          </p:nvPr>
        </p:nvPicPr>
        <p:blipFill>
          <a:blip r:embed="rId2" cstate="print"/>
          <a:srcRect r="17167"/>
          <a:stretch>
            <a:fillRect/>
          </a:stretch>
        </p:blipFill>
        <p:spPr bwMode="auto">
          <a:xfrm>
            <a:off x="191986" y="1660183"/>
            <a:ext cx="8844510" cy="3352993"/>
          </a:xfrm>
          <a:prstGeom prst="rect">
            <a:avLst/>
          </a:prstGeom>
          <a:noFill/>
          <a:ln w="9525">
            <a:noFill/>
            <a:miter lim="800000"/>
            <a:headEnd/>
            <a:tailEnd/>
          </a:ln>
        </p:spPr>
      </p:pic>
      <p:sp>
        <p:nvSpPr>
          <p:cNvPr id="4" name="Rectangle 3"/>
          <p:cNvSpPr/>
          <p:nvPr/>
        </p:nvSpPr>
        <p:spPr>
          <a:xfrm>
            <a:off x="2915816" y="1916832"/>
            <a:ext cx="5976664" cy="2880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9109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prstClr val="black"/>
                </a:solidFill>
              </a:rPr>
              <a:t>Results: Undergraduate students</a:t>
            </a:r>
            <a:endParaRPr lang="tr-TR" dirty="0"/>
          </a:p>
        </p:txBody>
      </p:sp>
      <p:pic>
        <p:nvPicPr>
          <p:cNvPr id="2050" name="Picture 2"/>
          <p:cNvPicPr>
            <a:picLocks noGrp="1" noChangeAspect="1" noChangeArrowheads="1"/>
          </p:cNvPicPr>
          <p:nvPr>
            <p:ph idx="1"/>
          </p:nvPr>
        </p:nvPicPr>
        <p:blipFill>
          <a:blip r:embed="rId2" cstate="print"/>
          <a:srcRect r="17167"/>
          <a:stretch>
            <a:fillRect/>
          </a:stretch>
        </p:blipFill>
        <p:spPr bwMode="auto">
          <a:xfrm>
            <a:off x="191986" y="1660183"/>
            <a:ext cx="8844510" cy="3352993"/>
          </a:xfrm>
          <a:prstGeom prst="rect">
            <a:avLst/>
          </a:prstGeom>
          <a:noFill/>
          <a:ln w="9525">
            <a:noFill/>
            <a:miter lim="800000"/>
            <a:headEnd/>
            <a:tailEnd/>
          </a:ln>
        </p:spPr>
      </p:pic>
      <p:sp>
        <p:nvSpPr>
          <p:cNvPr id="4" name="Rectangle 3"/>
          <p:cNvSpPr/>
          <p:nvPr/>
        </p:nvSpPr>
        <p:spPr>
          <a:xfrm>
            <a:off x="3995936" y="1916832"/>
            <a:ext cx="4896544" cy="2880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102357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prstClr val="black"/>
                </a:solidFill>
              </a:rPr>
              <a:t>Results: Undergraduate students</a:t>
            </a:r>
            <a:endParaRPr lang="tr-TR" dirty="0"/>
          </a:p>
        </p:txBody>
      </p:sp>
      <p:pic>
        <p:nvPicPr>
          <p:cNvPr id="2050" name="Picture 2"/>
          <p:cNvPicPr>
            <a:picLocks noGrp="1" noChangeAspect="1" noChangeArrowheads="1"/>
          </p:cNvPicPr>
          <p:nvPr>
            <p:ph idx="1"/>
          </p:nvPr>
        </p:nvPicPr>
        <p:blipFill>
          <a:blip r:embed="rId2" cstate="print"/>
          <a:srcRect r="17167"/>
          <a:stretch>
            <a:fillRect/>
          </a:stretch>
        </p:blipFill>
        <p:spPr bwMode="auto">
          <a:xfrm>
            <a:off x="191986" y="1660183"/>
            <a:ext cx="8844510" cy="3352993"/>
          </a:xfrm>
          <a:prstGeom prst="rect">
            <a:avLst/>
          </a:prstGeom>
          <a:noFill/>
          <a:ln w="9525">
            <a:noFill/>
            <a:miter lim="800000"/>
            <a:headEnd/>
            <a:tailEnd/>
          </a:ln>
        </p:spPr>
      </p:pic>
      <p:sp>
        <p:nvSpPr>
          <p:cNvPr id="4" name="Rectangle 3"/>
          <p:cNvSpPr/>
          <p:nvPr/>
        </p:nvSpPr>
        <p:spPr>
          <a:xfrm>
            <a:off x="5148064" y="1844824"/>
            <a:ext cx="3816424" cy="2880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088764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prstClr val="black"/>
                </a:solidFill>
              </a:rPr>
              <a:t>Results: Undergraduate students</a:t>
            </a:r>
            <a:endParaRPr lang="tr-TR" dirty="0"/>
          </a:p>
        </p:txBody>
      </p:sp>
      <p:pic>
        <p:nvPicPr>
          <p:cNvPr id="2050" name="Picture 2"/>
          <p:cNvPicPr>
            <a:picLocks noGrp="1" noChangeAspect="1" noChangeArrowheads="1"/>
          </p:cNvPicPr>
          <p:nvPr>
            <p:ph idx="1"/>
          </p:nvPr>
        </p:nvPicPr>
        <p:blipFill>
          <a:blip r:embed="rId2" cstate="print"/>
          <a:srcRect r="17167"/>
          <a:stretch>
            <a:fillRect/>
          </a:stretch>
        </p:blipFill>
        <p:spPr bwMode="auto">
          <a:xfrm>
            <a:off x="191986" y="1660183"/>
            <a:ext cx="8844510" cy="3352993"/>
          </a:xfrm>
          <a:prstGeom prst="rect">
            <a:avLst/>
          </a:prstGeom>
          <a:noFill/>
          <a:ln w="9525">
            <a:noFill/>
            <a:miter lim="800000"/>
            <a:headEnd/>
            <a:tailEnd/>
          </a:ln>
        </p:spPr>
      </p:pic>
      <p:sp>
        <p:nvSpPr>
          <p:cNvPr id="4" name="Rectangle 3"/>
          <p:cNvSpPr/>
          <p:nvPr/>
        </p:nvSpPr>
        <p:spPr>
          <a:xfrm>
            <a:off x="6372200" y="1844824"/>
            <a:ext cx="2592288" cy="2880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3672942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prstClr val="black"/>
                </a:solidFill>
              </a:rPr>
              <a:t>Results: Undergraduate students</a:t>
            </a:r>
            <a:endParaRPr lang="tr-TR" dirty="0"/>
          </a:p>
        </p:txBody>
      </p:sp>
      <p:pic>
        <p:nvPicPr>
          <p:cNvPr id="2050" name="Picture 2"/>
          <p:cNvPicPr>
            <a:picLocks noGrp="1" noChangeAspect="1" noChangeArrowheads="1"/>
          </p:cNvPicPr>
          <p:nvPr>
            <p:ph idx="1"/>
          </p:nvPr>
        </p:nvPicPr>
        <p:blipFill>
          <a:blip r:embed="rId2" cstate="print"/>
          <a:srcRect r="17167"/>
          <a:stretch>
            <a:fillRect/>
          </a:stretch>
        </p:blipFill>
        <p:spPr bwMode="auto">
          <a:xfrm>
            <a:off x="191986" y="1660183"/>
            <a:ext cx="8844510" cy="3352993"/>
          </a:xfrm>
          <a:prstGeom prst="rect">
            <a:avLst/>
          </a:prstGeom>
          <a:noFill/>
          <a:ln w="9525">
            <a:noFill/>
            <a:miter lim="800000"/>
            <a:headEnd/>
            <a:tailEnd/>
          </a:ln>
        </p:spPr>
      </p:pic>
      <p:sp>
        <p:nvSpPr>
          <p:cNvPr id="4" name="Rectangle 3"/>
          <p:cNvSpPr/>
          <p:nvPr/>
        </p:nvSpPr>
        <p:spPr>
          <a:xfrm>
            <a:off x="7164288" y="1844824"/>
            <a:ext cx="1800200" cy="2880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0358937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prstClr val="black"/>
                </a:solidFill>
              </a:rPr>
              <a:t>Results: Undergraduate students</a:t>
            </a:r>
            <a:endParaRPr lang="tr-TR" dirty="0"/>
          </a:p>
        </p:txBody>
      </p:sp>
      <p:pic>
        <p:nvPicPr>
          <p:cNvPr id="2050" name="Picture 2"/>
          <p:cNvPicPr>
            <a:picLocks noGrp="1" noChangeAspect="1" noChangeArrowheads="1"/>
          </p:cNvPicPr>
          <p:nvPr>
            <p:ph idx="1"/>
          </p:nvPr>
        </p:nvPicPr>
        <p:blipFill>
          <a:blip r:embed="rId2" cstate="print"/>
          <a:srcRect r="17167"/>
          <a:stretch>
            <a:fillRect/>
          </a:stretch>
        </p:blipFill>
        <p:spPr bwMode="auto">
          <a:xfrm>
            <a:off x="191986" y="1660183"/>
            <a:ext cx="8844510" cy="3352993"/>
          </a:xfrm>
          <a:prstGeom prst="rect">
            <a:avLst/>
          </a:prstGeom>
          <a:noFill/>
          <a:ln w="9525">
            <a:noFill/>
            <a:miter lim="800000"/>
            <a:headEnd/>
            <a:tailEnd/>
          </a:ln>
        </p:spPr>
      </p:pic>
      <p:sp>
        <p:nvSpPr>
          <p:cNvPr id="4" name="Rectangle 3"/>
          <p:cNvSpPr/>
          <p:nvPr/>
        </p:nvSpPr>
        <p:spPr>
          <a:xfrm>
            <a:off x="8244408" y="1844824"/>
            <a:ext cx="720080" cy="2880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1415114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prstClr val="black"/>
                </a:solidFill>
              </a:rPr>
              <a:t>Results: Undergraduate students</a:t>
            </a:r>
            <a:endParaRPr lang="tr-TR" dirty="0"/>
          </a:p>
        </p:txBody>
      </p:sp>
      <p:pic>
        <p:nvPicPr>
          <p:cNvPr id="2050" name="Picture 2"/>
          <p:cNvPicPr>
            <a:picLocks noGrp="1" noChangeAspect="1" noChangeArrowheads="1"/>
          </p:cNvPicPr>
          <p:nvPr>
            <p:ph idx="1"/>
          </p:nvPr>
        </p:nvPicPr>
        <p:blipFill>
          <a:blip r:embed="rId2" cstate="print"/>
          <a:srcRect r="17167"/>
          <a:stretch>
            <a:fillRect/>
          </a:stretch>
        </p:blipFill>
        <p:spPr bwMode="auto">
          <a:xfrm>
            <a:off x="191986" y="1660183"/>
            <a:ext cx="8844510" cy="3352993"/>
          </a:xfrm>
          <a:prstGeom prst="rect">
            <a:avLst/>
          </a:prstGeom>
          <a:noFill/>
          <a:ln w="9525">
            <a:noFill/>
            <a:miter lim="800000"/>
            <a:headEnd/>
            <a:tailEnd/>
          </a:ln>
        </p:spPr>
      </p:pic>
    </p:spTree>
    <p:extLst>
      <p:ext uri="{BB962C8B-B14F-4D97-AF65-F5344CB8AC3E}">
        <p14:creationId xmlns:p14="http://schemas.microsoft.com/office/powerpoint/2010/main" val="4023387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rPr>
              <a:t>You are the manager of Company IL JK</a:t>
            </a:r>
            <a:endParaRPr lang="tr-TR" dirty="0"/>
          </a:p>
        </p:txBody>
      </p:sp>
      <p:sp>
        <p:nvSpPr>
          <p:cNvPr id="3" name="Content Placeholder 2"/>
          <p:cNvSpPr>
            <a:spLocks noGrp="1"/>
          </p:cNvSpPr>
          <p:nvPr>
            <p:ph sz="quarter" idx="1"/>
          </p:nvPr>
        </p:nvSpPr>
        <p:spPr/>
        <p:txBody>
          <a:bodyPr>
            <a:normAutofit fontScale="77500" lnSpcReduction="20000"/>
          </a:bodyPr>
          <a:lstStyle/>
          <a:p>
            <a:pPr>
              <a:buNone/>
              <a:defRPr/>
            </a:pPr>
            <a:r>
              <a:rPr lang="en-US" dirty="0" smtClean="0"/>
              <a:t>The company provides extermination services and employs administrative workers who cannot be fired and 196 non-permanent workers who do the actual extermination work and can be fired.</a:t>
            </a:r>
            <a:endParaRPr lang="tr-TR" dirty="0" smtClean="0"/>
          </a:p>
          <a:p>
            <a:pPr>
              <a:buNone/>
              <a:defRPr/>
            </a:pPr>
            <a:r>
              <a:rPr lang="en-US" dirty="0" smtClean="0"/>
              <a:t>The company was founded 5 years ago and is owned by three families. The work requires only a low level of skills so that each worker requires only one week of training. All of the company’s employees have been with the company for three to five years. The company pays its workers more  than minimum wage. A worker’s wage, which includes overtime, amount to between </a:t>
            </a:r>
            <a:r>
              <a:rPr lang="tr-TR" dirty="0" smtClean="0"/>
              <a:t>9</a:t>
            </a:r>
            <a:r>
              <a:rPr lang="en-US" dirty="0" smtClean="0"/>
              <a:t>,500 TL and 1</a:t>
            </a:r>
            <a:r>
              <a:rPr lang="tr-TR" dirty="0" smtClean="0"/>
              <a:t>0</a:t>
            </a:r>
            <a:r>
              <a:rPr lang="en-US" dirty="0" smtClean="0"/>
              <a:t>,</a:t>
            </a:r>
            <a:r>
              <a:rPr lang="tr-TR" dirty="0" smtClean="0"/>
              <a:t>2</a:t>
            </a:r>
            <a:r>
              <a:rPr lang="en-US" dirty="0" smtClean="0"/>
              <a:t>00 TL per month (the minimum wage is about </a:t>
            </a:r>
            <a:r>
              <a:rPr lang="tr-TR" dirty="0" smtClean="0"/>
              <a:t>8500</a:t>
            </a:r>
            <a:r>
              <a:rPr lang="en-US" dirty="0" smtClean="0"/>
              <a:t> TL). The company provides its employees with all the benefits required by law.</a:t>
            </a:r>
            <a:endParaRPr lang="tr-TR" dirty="0" smtClean="0"/>
          </a:p>
          <a:p>
            <a:pPr>
              <a:buNone/>
              <a:defRPr/>
            </a:pPr>
            <a:r>
              <a:rPr lang="en-US" dirty="0" smtClean="0"/>
              <a:t>Until recently, the company was very profitable. As a result of the continuing recession, however, there has been a significant drop in profits though the company is still in the black. You will soon be attending a meeting of the management at which a decision will be made as to how many workers to lay off. IL JK’s Finance Department has prepared the following forecast of annual profits:</a:t>
            </a:r>
            <a:endParaRPr lang="tr-TR" dirty="0" smtClean="0"/>
          </a:p>
          <a:p>
            <a:endParaRPr lang="tr-T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500063" y="0"/>
            <a:ext cx="8229600" cy="1143000"/>
          </a:xfrm>
        </p:spPr>
        <p:txBody>
          <a:bodyPr/>
          <a:lstStyle/>
          <a:p>
            <a:pPr eaLnBrk="1" hangingPunct="1"/>
            <a:r>
              <a:rPr lang="en-US" sz="3600" dirty="0" smtClean="0"/>
              <a:t>What did other students do?</a:t>
            </a:r>
            <a:endParaRPr lang="tr-TR" sz="3600" dirty="0" smtClean="0"/>
          </a:p>
        </p:txBody>
      </p:sp>
      <p:graphicFrame>
        <p:nvGraphicFramePr>
          <p:cNvPr id="4" name="Content Placeholder 3"/>
          <p:cNvGraphicFramePr>
            <a:graphicFrameLocks noGrp="1"/>
          </p:cNvGraphicFramePr>
          <p:nvPr>
            <p:ph sz="quarter" idx="1"/>
          </p:nvPr>
        </p:nvGraphicFramePr>
        <p:xfrm>
          <a:off x="571500" y="1105519"/>
          <a:ext cx="7858181" cy="5330626"/>
        </p:xfrm>
        <a:graphic>
          <a:graphicData uri="http://schemas.openxmlformats.org/drawingml/2006/table">
            <a:tbl>
              <a:tblPr firstRow="1" bandRow="1">
                <a:tableStyleId>{5C22544A-7EE6-4342-B048-85BDC9FD1C3A}</a:tableStyleId>
              </a:tblPr>
              <a:tblGrid>
                <a:gridCol w="1801741"/>
                <a:gridCol w="1297254"/>
                <a:gridCol w="830094"/>
                <a:gridCol w="730994"/>
                <a:gridCol w="730994"/>
                <a:gridCol w="822368"/>
                <a:gridCol w="822368"/>
                <a:gridCol w="822368"/>
              </a:tblGrid>
              <a:tr h="694054">
                <a:tc>
                  <a:txBody>
                    <a:bodyPr/>
                    <a:lstStyle/>
                    <a:p>
                      <a:pPr algn="ctr"/>
                      <a:r>
                        <a:rPr lang="en-US" sz="1400" b="1" kern="1200" dirty="0" smtClean="0">
                          <a:solidFill>
                            <a:schemeClr val="lt1"/>
                          </a:solidFill>
                          <a:latin typeface="+mn-lt"/>
                          <a:ea typeface="+mn-ea"/>
                          <a:cs typeface="+mn-cs"/>
                        </a:rPr>
                        <a:t>#</a:t>
                      </a:r>
                      <a:r>
                        <a:rPr lang="en-US" sz="1400" b="1" kern="1200" baseline="0" dirty="0" smtClean="0">
                          <a:solidFill>
                            <a:schemeClr val="lt1"/>
                          </a:solidFill>
                          <a:latin typeface="+mn-lt"/>
                          <a:ea typeface="+mn-ea"/>
                          <a:cs typeface="+mn-cs"/>
                        </a:rPr>
                        <a:t> </a:t>
                      </a:r>
                      <a:r>
                        <a:rPr lang="tr-TR" sz="1400" b="1" kern="1200" dirty="0" smtClean="0">
                          <a:solidFill>
                            <a:schemeClr val="lt1"/>
                          </a:solidFill>
                          <a:latin typeface="+mn-lt"/>
                          <a:ea typeface="+mn-ea"/>
                          <a:cs typeface="+mn-cs"/>
                        </a:rPr>
                        <a:t>of </a:t>
                      </a:r>
                      <a:r>
                        <a:rPr lang="tr-TR" sz="1400" b="1" kern="1200" dirty="0" err="1" smtClean="0">
                          <a:solidFill>
                            <a:schemeClr val="lt1"/>
                          </a:solidFill>
                          <a:latin typeface="+mn-lt"/>
                          <a:ea typeface="+mn-ea"/>
                          <a:cs typeface="+mn-cs"/>
                        </a:rPr>
                        <a:t>worker</a:t>
                      </a:r>
                      <a:r>
                        <a:rPr lang="en-US" sz="1400" b="1" kern="1200" dirty="0" smtClean="0">
                          <a:solidFill>
                            <a:schemeClr val="lt1"/>
                          </a:solidFill>
                          <a:latin typeface="+mn-lt"/>
                          <a:ea typeface="+mn-ea"/>
                          <a:cs typeface="+mn-cs"/>
                        </a:rPr>
                        <a:t>s</a:t>
                      </a:r>
                      <a:endParaRPr lang="tr-TR" sz="1400" dirty="0"/>
                    </a:p>
                  </a:txBody>
                  <a:tcPr/>
                </a:tc>
                <a:tc>
                  <a:txBody>
                    <a:bodyPr/>
                    <a:lstStyle/>
                    <a:p>
                      <a:pPr algn="ctr"/>
                      <a:r>
                        <a:rPr lang="en-US" sz="1400" b="1" kern="1200" dirty="0" smtClean="0">
                          <a:solidFill>
                            <a:schemeClr val="lt1"/>
                          </a:solidFill>
                          <a:latin typeface="+mn-lt"/>
                          <a:ea typeface="+mn-ea"/>
                          <a:cs typeface="+mn-cs"/>
                        </a:rPr>
                        <a:t>A</a:t>
                      </a:r>
                      <a:r>
                        <a:rPr lang="tr-TR" sz="1400" b="1" kern="1200" dirty="0" err="1" smtClean="0">
                          <a:solidFill>
                            <a:schemeClr val="lt1"/>
                          </a:solidFill>
                          <a:latin typeface="+mn-lt"/>
                          <a:ea typeface="+mn-ea"/>
                          <a:cs typeface="+mn-cs"/>
                        </a:rPr>
                        <a:t>nnual</a:t>
                      </a:r>
                      <a:r>
                        <a:rPr lang="tr-TR" sz="1400" b="1" kern="1200" dirty="0" smtClean="0">
                          <a:solidFill>
                            <a:schemeClr val="lt1"/>
                          </a:solidFill>
                          <a:latin typeface="+mn-lt"/>
                          <a:ea typeface="+mn-ea"/>
                          <a:cs typeface="+mn-cs"/>
                        </a:rPr>
                        <a:t> </a:t>
                      </a:r>
                      <a:r>
                        <a:rPr lang="tr-TR" sz="1400" b="1" kern="1200" dirty="0" err="1" smtClean="0">
                          <a:solidFill>
                            <a:schemeClr val="lt1"/>
                          </a:solidFill>
                          <a:latin typeface="+mn-lt"/>
                          <a:ea typeface="+mn-ea"/>
                          <a:cs typeface="+mn-cs"/>
                        </a:rPr>
                        <a:t>pro</a:t>
                      </a:r>
                      <a:r>
                        <a:rPr lang="tr-TR" sz="1400" b="1" kern="1200" dirty="0" smtClean="0">
                          <a:solidFill>
                            <a:schemeClr val="lt1"/>
                          </a:solidFill>
                          <a:latin typeface="+mn-lt"/>
                          <a:ea typeface="+mn-ea"/>
                          <a:cs typeface="+mn-cs"/>
                        </a:rPr>
                        <a:t>ﬁt</a:t>
                      </a:r>
                      <a:endParaRPr lang="tr-TR" sz="1400" dirty="0"/>
                    </a:p>
                  </a:txBody>
                  <a:tcPr/>
                </a:tc>
                <a:tc>
                  <a:txBody>
                    <a:bodyPr/>
                    <a:lstStyle/>
                    <a:p>
                      <a:pPr algn="ctr"/>
                      <a:r>
                        <a:rPr lang="en-US" sz="1400" dirty="0" smtClean="0"/>
                        <a:t>Econ </a:t>
                      </a:r>
                      <a:r>
                        <a:rPr lang="en-US" sz="1400" baseline="0" dirty="0" smtClean="0"/>
                        <a:t> HU</a:t>
                      </a:r>
                      <a:endParaRPr lang="en-US" sz="1400" dirty="0" smtClean="0"/>
                    </a:p>
                    <a:p>
                      <a:pPr algn="ctr"/>
                      <a:endParaRPr lang="tr-TR" sz="1400" dirty="0"/>
                    </a:p>
                  </a:txBody>
                  <a:tcPr/>
                </a:tc>
                <a:tc>
                  <a:txBody>
                    <a:bodyPr/>
                    <a:lstStyle/>
                    <a:p>
                      <a:pPr algn="ctr"/>
                      <a:r>
                        <a:rPr lang="en-US" sz="1400" dirty="0" smtClean="0"/>
                        <a:t>Econ TA</a:t>
                      </a:r>
                      <a:endParaRPr lang="tr-TR" sz="1400" dirty="0"/>
                    </a:p>
                  </a:txBody>
                  <a:tcPr/>
                </a:tc>
                <a:tc>
                  <a:txBody>
                    <a:bodyPr/>
                    <a:lstStyle/>
                    <a:p>
                      <a:pPr algn="ctr"/>
                      <a:r>
                        <a:rPr lang="en-US" sz="1400" dirty="0" smtClean="0"/>
                        <a:t>MBA</a:t>
                      </a:r>
                      <a:endParaRPr lang="tr-TR" sz="1400" dirty="0"/>
                    </a:p>
                  </a:txBody>
                  <a:tcPr/>
                </a:tc>
                <a:tc>
                  <a:txBody>
                    <a:bodyPr/>
                    <a:lstStyle/>
                    <a:p>
                      <a:pPr algn="ctr"/>
                      <a:r>
                        <a:rPr lang="en-US" sz="1400" dirty="0" smtClean="0"/>
                        <a:t>Law</a:t>
                      </a:r>
                      <a:endParaRPr lang="tr-TR" sz="1400" dirty="0"/>
                    </a:p>
                  </a:txBody>
                  <a:tcPr/>
                </a:tc>
                <a:tc>
                  <a:txBody>
                    <a:bodyPr/>
                    <a:lstStyle/>
                    <a:p>
                      <a:pPr algn="ctr"/>
                      <a:r>
                        <a:rPr lang="en-US" sz="1400" dirty="0" smtClean="0"/>
                        <a:t>Math</a:t>
                      </a:r>
                      <a:endParaRPr lang="tr-TR" sz="1400" dirty="0"/>
                    </a:p>
                  </a:txBody>
                  <a:tcPr/>
                </a:tc>
                <a:tc>
                  <a:txBody>
                    <a:bodyPr/>
                    <a:lstStyle/>
                    <a:p>
                      <a:pPr algn="ctr"/>
                      <a:r>
                        <a:rPr lang="en-US" sz="1400" dirty="0" smtClean="0"/>
                        <a:t>Phil</a:t>
                      </a:r>
                      <a:endParaRPr lang="tr-TR" sz="1400" dirty="0"/>
                    </a:p>
                  </a:txBody>
                  <a:tcPr/>
                </a:tc>
              </a:tr>
              <a:tr h="685581">
                <a:tc>
                  <a:txBody>
                    <a:bodyPr/>
                    <a:lstStyle/>
                    <a:p>
                      <a:r>
                        <a:rPr lang="tr-TR" sz="1400" kern="1200" dirty="0" smtClean="0">
                          <a:solidFill>
                            <a:schemeClr val="dk1"/>
                          </a:solidFill>
                          <a:latin typeface="+mn-lt"/>
                          <a:ea typeface="+mn-ea"/>
                          <a:cs typeface="+mn-cs"/>
                        </a:rPr>
                        <a:t>0 (</a:t>
                      </a:r>
                      <a:r>
                        <a:rPr lang="tr-TR" sz="1400" kern="1200" dirty="0" err="1" smtClean="0">
                          <a:solidFill>
                            <a:schemeClr val="dk1"/>
                          </a:solidFill>
                          <a:latin typeface="+mn-lt"/>
                          <a:ea typeface="+mn-ea"/>
                          <a:cs typeface="+mn-cs"/>
                        </a:rPr>
                        <a:t>all</a:t>
                      </a:r>
                      <a:r>
                        <a:rPr lang="tr-TR" sz="1400" kern="1200" dirty="0" smtClean="0">
                          <a:solidFill>
                            <a:schemeClr val="dk1"/>
                          </a:solidFill>
                          <a:latin typeface="+mn-lt"/>
                          <a:ea typeface="+mn-ea"/>
                          <a:cs typeface="+mn-cs"/>
                        </a:rPr>
                        <a:t> </a:t>
                      </a:r>
                      <a:r>
                        <a:rPr lang="tr-TR" sz="1400" kern="1200" dirty="0" err="1" smtClean="0">
                          <a:solidFill>
                            <a:schemeClr val="dk1"/>
                          </a:solidFill>
                          <a:latin typeface="+mn-lt"/>
                          <a:ea typeface="+mn-ea"/>
                          <a:cs typeface="+mn-cs"/>
                        </a:rPr>
                        <a:t>the</a:t>
                      </a:r>
                      <a:r>
                        <a:rPr lang="tr-TR" sz="1400" kern="1200" dirty="0" smtClean="0">
                          <a:solidFill>
                            <a:schemeClr val="dk1"/>
                          </a:solidFill>
                          <a:latin typeface="+mn-lt"/>
                          <a:ea typeface="+mn-ea"/>
                          <a:cs typeface="+mn-cs"/>
                        </a:rPr>
                        <a:t> </a:t>
                      </a:r>
                      <a:r>
                        <a:rPr lang="tr-TR" sz="1400" kern="1200" dirty="0" err="1" smtClean="0">
                          <a:solidFill>
                            <a:schemeClr val="dk1"/>
                          </a:solidFill>
                          <a:latin typeface="+mn-lt"/>
                          <a:ea typeface="+mn-ea"/>
                          <a:cs typeface="+mn-cs"/>
                        </a:rPr>
                        <a:t>workers</a:t>
                      </a:r>
                      <a:r>
                        <a:rPr lang="tr-TR" sz="1400" kern="1200" dirty="0" smtClean="0">
                          <a:solidFill>
                            <a:schemeClr val="dk1"/>
                          </a:solidFill>
                          <a:latin typeface="+mn-lt"/>
                          <a:ea typeface="+mn-ea"/>
                          <a:cs typeface="+mn-cs"/>
                        </a:rPr>
                        <a:t> </a:t>
                      </a:r>
                      <a:r>
                        <a:rPr lang="tr-TR" sz="1400" kern="1200" dirty="0" err="1" smtClean="0">
                          <a:solidFill>
                            <a:schemeClr val="dk1"/>
                          </a:solidFill>
                          <a:latin typeface="+mn-lt"/>
                          <a:ea typeface="+mn-ea"/>
                          <a:cs typeface="+mn-cs"/>
                        </a:rPr>
                        <a:t>will</a:t>
                      </a:r>
                      <a:r>
                        <a:rPr lang="tr-TR" sz="1400" kern="1200" dirty="0" smtClean="0">
                          <a:solidFill>
                            <a:schemeClr val="dk1"/>
                          </a:solidFill>
                          <a:latin typeface="+mn-lt"/>
                          <a:ea typeface="+mn-ea"/>
                          <a:cs typeface="+mn-cs"/>
                        </a:rPr>
                        <a:t> be </a:t>
                      </a:r>
                      <a:r>
                        <a:rPr lang="tr-TR" sz="1400" kern="1200" dirty="0" err="1" smtClean="0">
                          <a:solidFill>
                            <a:schemeClr val="dk1"/>
                          </a:solidFill>
                          <a:latin typeface="+mn-lt"/>
                          <a:ea typeface="+mn-ea"/>
                          <a:cs typeface="+mn-cs"/>
                        </a:rPr>
                        <a:t>laid</a:t>
                      </a:r>
                      <a:r>
                        <a:rPr lang="tr-TR" sz="1400" kern="1200" dirty="0" smtClean="0">
                          <a:solidFill>
                            <a:schemeClr val="dk1"/>
                          </a:solidFill>
                          <a:latin typeface="+mn-lt"/>
                          <a:ea typeface="+mn-ea"/>
                          <a:cs typeface="+mn-cs"/>
                        </a:rPr>
                        <a:t> </a:t>
                      </a:r>
                      <a:r>
                        <a:rPr lang="tr-TR" sz="1400" kern="1200" dirty="0" err="1" smtClean="0">
                          <a:solidFill>
                            <a:schemeClr val="dk1"/>
                          </a:solidFill>
                          <a:latin typeface="+mn-lt"/>
                          <a:ea typeface="+mn-ea"/>
                          <a:cs typeface="+mn-cs"/>
                        </a:rPr>
                        <a:t>off</a:t>
                      </a:r>
                      <a:r>
                        <a:rPr lang="tr-TR" sz="1400" kern="1200" dirty="0" smtClean="0">
                          <a:solidFill>
                            <a:schemeClr val="dk1"/>
                          </a:solidFill>
                          <a:latin typeface="+mn-lt"/>
                          <a:ea typeface="+mn-ea"/>
                          <a:cs typeface="+mn-cs"/>
                        </a:rPr>
                        <a:t>)</a:t>
                      </a:r>
                      <a:endParaRPr lang="tr-T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kern="1200" dirty="0" err="1" smtClean="0">
                          <a:solidFill>
                            <a:schemeClr val="dk1"/>
                          </a:solidFill>
                          <a:latin typeface="+mn-lt"/>
                          <a:ea typeface="+mn-ea"/>
                          <a:cs typeface="+mn-cs"/>
                        </a:rPr>
                        <a:t>Loss</a:t>
                      </a:r>
                      <a:r>
                        <a:rPr lang="tr-TR" sz="1400" kern="1200" dirty="0" smtClean="0">
                          <a:solidFill>
                            <a:schemeClr val="dk1"/>
                          </a:solidFill>
                          <a:latin typeface="+mn-lt"/>
                          <a:ea typeface="+mn-ea"/>
                          <a:cs typeface="+mn-cs"/>
                        </a:rPr>
                        <a:t> of 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tr-TR" sz="1400" kern="1200" dirty="0" smtClean="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tr-TR" sz="1400" kern="1200" dirty="0" smtClean="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tr-TR" sz="1400" kern="1200" dirty="0" smtClean="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tr-TR" sz="1400" kern="1200" dirty="0" smtClean="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tr-TR" sz="1400" kern="1200" dirty="0" smtClean="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tr-TR" sz="1400" kern="1200" dirty="0" smtClean="0">
                        <a:solidFill>
                          <a:schemeClr val="dk1"/>
                        </a:solidFill>
                        <a:latin typeface="+mn-lt"/>
                        <a:ea typeface="+mn-ea"/>
                        <a:cs typeface="+mn-cs"/>
                      </a:endParaRPr>
                    </a:p>
                  </a:txBody>
                  <a:tcPr/>
                </a:tc>
              </a:tr>
              <a:tr h="685581">
                <a:tc>
                  <a:txBody>
                    <a:bodyPr/>
                    <a:lstStyle/>
                    <a:p>
                      <a:r>
                        <a:rPr lang="tr-TR" sz="1400" kern="1200" dirty="0" smtClean="0">
                          <a:solidFill>
                            <a:schemeClr val="dk1"/>
                          </a:solidFill>
                          <a:latin typeface="+mn-lt"/>
                          <a:ea typeface="+mn-ea"/>
                          <a:cs typeface="+mn-cs"/>
                        </a:rPr>
                        <a:t>50 (146 </a:t>
                      </a:r>
                      <a:r>
                        <a:rPr lang="tr-TR" sz="1400" kern="1200" dirty="0" err="1" smtClean="0">
                          <a:solidFill>
                            <a:schemeClr val="dk1"/>
                          </a:solidFill>
                          <a:latin typeface="+mn-lt"/>
                          <a:ea typeface="+mn-ea"/>
                          <a:cs typeface="+mn-cs"/>
                        </a:rPr>
                        <a:t>workers</a:t>
                      </a:r>
                      <a:r>
                        <a:rPr lang="tr-TR" sz="1400" kern="1200" dirty="0" smtClean="0">
                          <a:solidFill>
                            <a:schemeClr val="dk1"/>
                          </a:solidFill>
                          <a:latin typeface="+mn-lt"/>
                          <a:ea typeface="+mn-ea"/>
                          <a:cs typeface="+mn-cs"/>
                        </a:rPr>
                        <a:t> </a:t>
                      </a:r>
                      <a:r>
                        <a:rPr lang="tr-TR" sz="1400" kern="1200" dirty="0" err="1" smtClean="0">
                          <a:solidFill>
                            <a:schemeClr val="dk1"/>
                          </a:solidFill>
                          <a:latin typeface="+mn-lt"/>
                          <a:ea typeface="+mn-ea"/>
                          <a:cs typeface="+mn-cs"/>
                        </a:rPr>
                        <a:t>will</a:t>
                      </a:r>
                      <a:r>
                        <a:rPr lang="tr-TR" sz="1400" kern="1200" dirty="0" smtClean="0">
                          <a:solidFill>
                            <a:schemeClr val="dk1"/>
                          </a:solidFill>
                          <a:latin typeface="+mn-lt"/>
                          <a:ea typeface="+mn-ea"/>
                          <a:cs typeface="+mn-cs"/>
                        </a:rPr>
                        <a:t> be </a:t>
                      </a:r>
                      <a:r>
                        <a:rPr lang="tr-TR" sz="1400" kern="1200" dirty="0" err="1" smtClean="0">
                          <a:solidFill>
                            <a:schemeClr val="dk1"/>
                          </a:solidFill>
                          <a:latin typeface="+mn-lt"/>
                          <a:ea typeface="+mn-ea"/>
                          <a:cs typeface="+mn-cs"/>
                        </a:rPr>
                        <a:t>laid</a:t>
                      </a:r>
                      <a:r>
                        <a:rPr lang="tr-TR" sz="1400" kern="1200" dirty="0" smtClean="0">
                          <a:solidFill>
                            <a:schemeClr val="dk1"/>
                          </a:solidFill>
                          <a:latin typeface="+mn-lt"/>
                          <a:ea typeface="+mn-ea"/>
                          <a:cs typeface="+mn-cs"/>
                        </a:rPr>
                        <a:t> </a:t>
                      </a:r>
                      <a:r>
                        <a:rPr lang="tr-TR" sz="1400" kern="1200" dirty="0" err="1" smtClean="0">
                          <a:solidFill>
                            <a:schemeClr val="dk1"/>
                          </a:solidFill>
                          <a:latin typeface="+mn-lt"/>
                          <a:ea typeface="+mn-ea"/>
                          <a:cs typeface="+mn-cs"/>
                        </a:rPr>
                        <a:t>off</a:t>
                      </a:r>
                      <a:r>
                        <a:rPr lang="tr-TR" sz="1400" kern="1200" dirty="0" smtClean="0">
                          <a:solidFill>
                            <a:schemeClr val="dk1"/>
                          </a:solidFill>
                          <a:latin typeface="+mn-lt"/>
                          <a:ea typeface="+mn-ea"/>
                          <a:cs typeface="+mn-cs"/>
                        </a:rPr>
                        <a:t>)</a:t>
                      </a:r>
                      <a:endParaRPr lang="tr-T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kern="1200" dirty="0" err="1" smtClean="0">
                          <a:solidFill>
                            <a:schemeClr val="dk1"/>
                          </a:solidFill>
                          <a:latin typeface="+mn-lt"/>
                          <a:ea typeface="+mn-ea"/>
                          <a:cs typeface="+mn-cs"/>
                        </a:rPr>
                        <a:t>Pro</a:t>
                      </a:r>
                      <a:r>
                        <a:rPr lang="en-US" sz="1400" kern="1200" dirty="0" err="1" smtClean="0">
                          <a:solidFill>
                            <a:schemeClr val="dk1"/>
                          </a:solidFill>
                          <a:latin typeface="+mn-lt"/>
                          <a:ea typeface="+mn-ea"/>
                          <a:cs typeface="+mn-cs"/>
                        </a:rPr>
                        <a:t>fi</a:t>
                      </a:r>
                      <a:r>
                        <a:rPr lang="tr-TR" sz="1400" kern="1200" dirty="0" smtClean="0">
                          <a:solidFill>
                            <a:schemeClr val="dk1"/>
                          </a:solidFill>
                          <a:latin typeface="+mn-lt"/>
                          <a:ea typeface="+mn-ea"/>
                          <a:cs typeface="+mn-cs"/>
                        </a:rPr>
                        <a:t>t of 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tr-TR" sz="1400" kern="1200" dirty="0" smtClean="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tr-TR" sz="1400" kern="1200" dirty="0" smtClean="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tr-TR" sz="1400" kern="1200" dirty="0" smtClean="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tr-TR" sz="1400" kern="1200" dirty="0" smtClean="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tr-TR" sz="1400" kern="1200" dirty="0" smtClean="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tr-TR" sz="1400" kern="1200" dirty="0" smtClean="0">
                        <a:solidFill>
                          <a:schemeClr val="dk1"/>
                        </a:solidFill>
                        <a:latin typeface="+mn-lt"/>
                        <a:ea typeface="+mn-ea"/>
                        <a:cs typeface="+mn-cs"/>
                      </a:endParaRPr>
                    </a:p>
                  </a:txBody>
                  <a:tcPr/>
                </a:tc>
              </a:tr>
              <a:tr h="685581">
                <a:tc>
                  <a:txBody>
                    <a:bodyPr/>
                    <a:lstStyle/>
                    <a:p>
                      <a:r>
                        <a:rPr lang="tr-TR" sz="1400" kern="1200" dirty="0" smtClean="0">
                          <a:solidFill>
                            <a:schemeClr val="dk1"/>
                          </a:solidFill>
                          <a:latin typeface="+mn-lt"/>
                          <a:ea typeface="+mn-ea"/>
                          <a:cs typeface="+mn-cs"/>
                        </a:rPr>
                        <a:t>65 (131 </a:t>
                      </a:r>
                      <a:r>
                        <a:rPr lang="tr-TR" sz="1400" kern="1200" dirty="0" err="1" smtClean="0">
                          <a:solidFill>
                            <a:schemeClr val="dk1"/>
                          </a:solidFill>
                          <a:latin typeface="+mn-lt"/>
                          <a:ea typeface="+mn-ea"/>
                          <a:cs typeface="+mn-cs"/>
                        </a:rPr>
                        <a:t>workers</a:t>
                      </a:r>
                      <a:r>
                        <a:rPr lang="tr-TR" sz="1400" kern="1200" dirty="0" smtClean="0">
                          <a:solidFill>
                            <a:schemeClr val="dk1"/>
                          </a:solidFill>
                          <a:latin typeface="+mn-lt"/>
                          <a:ea typeface="+mn-ea"/>
                          <a:cs typeface="+mn-cs"/>
                        </a:rPr>
                        <a:t> </a:t>
                      </a:r>
                      <a:r>
                        <a:rPr lang="tr-TR" sz="1400" kern="1200" dirty="0" err="1" smtClean="0">
                          <a:solidFill>
                            <a:schemeClr val="dk1"/>
                          </a:solidFill>
                          <a:latin typeface="+mn-lt"/>
                          <a:ea typeface="+mn-ea"/>
                          <a:cs typeface="+mn-cs"/>
                        </a:rPr>
                        <a:t>will</a:t>
                      </a:r>
                      <a:r>
                        <a:rPr lang="tr-TR" sz="1400" kern="1200" dirty="0" smtClean="0">
                          <a:solidFill>
                            <a:schemeClr val="dk1"/>
                          </a:solidFill>
                          <a:latin typeface="+mn-lt"/>
                          <a:ea typeface="+mn-ea"/>
                          <a:cs typeface="+mn-cs"/>
                        </a:rPr>
                        <a:t> be </a:t>
                      </a:r>
                      <a:r>
                        <a:rPr lang="tr-TR" sz="1400" kern="1200" dirty="0" err="1" smtClean="0">
                          <a:solidFill>
                            <a:schemeClr val="dk1"/>
                          </a:solidFill>
                          <a:latin typeface="+mn-lt"/>
                          <a:ea typeface="+mn-ea"/>
                          <a:cs typeface="+mn-cs"/>
                        </a:rPr>
                        <a:t>laid</a:t>
                      </a:r>
                      <a:r>
                        <a:rPr lang="tr-TR" sz="1400" kern="1200" dirty="0" smtClean="0">
                          <a:solidFill>
                            <a:schemeClr val="dk1"/>
                          </a:solidFill>
                          <a:latin typeface="+mn-lt"/>
                          <a:ea typeface="+mn-ea"/>
                          <a:cs typeface="+mn-cs"/>
                        </a:rPr>
                        <a:t> </a:t>
                      </a:r>
                      <a:r>
                        <a:rPr lang="tr-TR" sz="1400" kern="1200" dirty="0" err="1" smtClean="0">
                          <a:solidFill>
                            <a:schemeClr val="dk1"/>
                          </a:solidFill>
                          <a:latin typeface="+mn-lt"/>
                          <a:ea typeface="+mn-ea"/>
                          <a:cs typeface="+mn-cs"/>
                        </a:rPr>
                        <a:t>off</a:t>
                      </a:r>
                      <a:r>
                        <a:rPr lang="tr-TR" sz="1400" kern="1200" dirty="0" smtClean="0">
                          <a:solidFill>
                            <a:schemeClr val="dk1"/>
                          </a:solidFill>
                          <a:latin typeface="+mn-lt"/>
                          <a:ea typeface="+mn-ea"/>
                          <a:cs typeface="+mn-cs"/>
                        </a:rPr>
                        <a:t>)</a:t>
                      </a:r>
                      <a:endParaRPr lang="tr-TR" sz="1400" dirty="0"/>
                    </a:p>
                  </a:txBody>
                  <a:tcPr/>
                </a:tc>
                <a:tc>
                  <a:txBody>
                    <a:bodyPr/>
                    <a:lstStyle/>
                    <a:p>
                      <a:r>
                        <a:rPr lang="tr-TR" sz="1400" kern="1200" dirty="0" err="1" smtClean="0">
                          <a:solidFill>
                            <a:schemeClr val="dk1"/>
                          </a:solidFill>
                          <a:latin typeface="+mn-lt"/>
                          <a:ea typeface="+mn-ea"/>
                          <a:cs typeface="+mn-cs"/>
                        </a:rPr>
                        <a:t>Pro</a:t>
                      </a:r>
                      <a:r>
                        <a:rPr lang="en-US" sz="1400" kern="1200" dirty="0" err="1" smtClean="0">
                          <a:solidFill>
                            <a:schemeClr val="dk1"/>
                          </a:solidFill>
                          <a:latin typeface="+mn-lt"/>
                          <a:ea typeface="+mn-ea"/>
                          <a:cs typeface="+mn-cs"/>
                        </a:rPr>
                        <a:t>fi</a:t>
                      </a:r>
                      <a:r>
                        <a:rPr lang="tr-TR" sz="1400" kern="1200" dirty="0" smtClean="0">
                          <a:solidFill>
                            <a:schemeClr val="dk1"/>
                          </a:solidFill>
                          <a:latin typeface="+mn-lt"/>
                          <a:ea typeface="+mn-ea"/>
                          <a:cs typeface="+mn-cs"/>
                        </a:rPr>
                        <a:t>t of 1.5</a:t>
                      </a:r>
                      <a:endParaRPr lang="tr-TR" sz="1400" dirty="0"/>
                    </a:p>
                  </a:txBody>
                  <a:tcPr/>
                </a:tc>
                <a:tc>
                  <a:txBody>
                    <a:bodyPr/>
                    <a:lstStyle/>
                    <a:p>
                      <a:pPr algn="ctr"/>
                      <a:endParaRPr lang="tr-TR" sz="1400" dirty="0"/>
                    </a:p>
                  </a:txBody>
                  <a:tcPr/>
                </a:tc>
                <a:tc>
                  <a:txBody>
                    <a:bodyPr/>
                    <a:lstStyle/>
                    <a:p>
                      <a:pPr algn="ctr"/>
                      <a:endParaRPr lang="tr-TR" sz="1400" dirty="0"/>
                    </a:p>
                  </a:txBody>
                  <a:tcPr/>
                </a:tc>
                <a:tc>
                  <a:txBody>
                    <a:bodyPr/>
                    <a:lstStyle/>
                    <a:p>
                      <a:pPr algn="ctr"/>
                      <a:endParaRPr lang="tr-TR" sz="1400" dirty="0"/>
                    </a:p>
                  </a:txBody>
                  <a:tcPr/>
                </a:tc>
                <a:tc>
                  <a:txBody>
                    <a:bodyPr/>
                    <a:lstStyle/>
                    <a:p>
                      <a:pPr algn="ctr"/>
                      <a:endParaRPr lang="tr-TR" sz="1400" dirty="0"/>
                    </a:p>
                  </a:txBody>
                  <a:tcPr/>
                </a:tc>
                <a:tc>
                  <a:txBody>
                    <a:bodyPr/>
                    <a:lstStyle/>
                    <a:p>
                      <a:pPr algn="ctr"/>
                      <a:endParaRPr lang="tr-TR" sz="1400" dirty="0"/>
                    </a:p>
                  </a:txBody>
                  <a:tcPr/>
                </a:tc>
                <a:tc>
                  <a:txBody>
                    <a:bodyPr/>
                    <a:lstStyle/>
                    <a:p>
                      <a:pPr algn="ctr"/>
                      <a:endParaRPr lang="tr-TR" sz="1400" dirty="0"/>
                    </a:p>
                  </a:txBody>
                  <a:tcPr/>
                </a:tc>
              </a:tr>
              <a:tr h="6855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kern="1200" dirty="0" smtClean="0">
                          <a:solidFill>
                            <a:schemeClr val="dk1"/>
                          </a:solidFill>
                          <a:latin typeface="+mn-lt"/>
                          <a:ea typeface="+mn-ea"/>
                          <a:cs typeface="+mn-cs"/>
                        </a:rPr>
                        <a:t>100 (96 </a:t>
                      </a:r>
                      <a:r>
                        <a:rPr lang="tr-TR" sz="1400" kern="1200" dirty="0" err="1" smtClean="0">
                          <a:solidFill>
                            <a:schemeClr val="dk1"/>
                          </a:solidFill>
                          <a:latin typeface="+mn-lt"/>
                          <a:ea typeface="+mn-ea"/>
                          <a:cs typeface="+mn-cs"/>
                        </a:rPr>
                        <a:t>workers</a:t>
                      </a:r>
                      <a:r>
                        <a:rPr lang="tr-TR" sz="1400" kern="1200" dirty="0" smtClean="0">
                          <a:solidFill>
                            <a:schemeClr val="dk1"/>
                          </a:solidFill>
                          <a:latin typeface="+mn-lt"/>
                          <a:ea typeface="+mn-ea"/>
                          <a:cs typeface="+mn-cs"/>
                        </a:rPr>
                        <a:t> </a:t>
                      </a:r>
                      <a:r>
                        <a:rPr lang="tr-TR" sz="1400" kern="1200" dirty="0" err="1" smtClean="0">
                          <a:solidFill>
                            <a:schemeClr val="dk1"/>
                          </a:solidFill>
                          <a:latin typeface="+mn-lt"/>
                          <a:ea typeface="+mn-ea"/>
                          <a:cs typeface="+mn-cs"/>
                        </a:rPr>
                        <a:t>will</a:t>
                      </a:r>
                      <a:r>
                        <a:rPr lang="tr-TR" sz="1400" kern="1200" dirty="0" smtClean="0">
                          <a:solidFill>
                            <a:schemeClr val="dk1"/>
                          </a:solidFill>
                          <a:latin typeface="+mn-lt"/>
                          <a:ea typeface="+mn-ea"/>
                          <a:cs typeface="+mn-cs"/>
                        </a:rPr>
                        <a:t> be </a:t>
                      </a:r>
                      <a:r>
                        <a:rPr lang="tr-TR" sz="1400" kern="1200" dirty="0" err="1" smtClean="0">
                          <a:solidFill>
                            <a:schemeClr val="dk1"/>
                          </a:solidFill>
                          <a:latin typeface="+mn-lt"/>
                          <a:ea typeface="+mn-ea"/>
                          <a:cs typeface="+mn-cs"/>
                        </a:rPr>
                        <a:t>laid</a:t>
                      </a:r>
                      <a:r>
                        <a:rPr lang="tr-TR" sz="1400" kern="1200" dirty="0" smtClean="0">
                          <a:solidFill>
                            <a:schemeClr val="dk1"/>
                          </a:solidFill>
                          <a:latin typeface="+mn-lt"/>
                          <a:ea typeface="+mn-ea"/>
                          <a:cs typeface="+mn-cs"/>
                        </a:rPr>
                        <a:t> </a:t>
                      </a:r>
                      <a:r>
                        <a:rPr lang="tr-TR" sz="1400" kern="1200" dirty="0" err="1" smtClean="0">
                          <a:solidFill>
                            <a:schemeClr val="dk1"/>
                          </a:solidFill>
                          <a:latin typeface="+mn-lt"/>
                          <a:ea typeface="+mn-ea"/>
                          <a:cs typeface="+mn-cs"/>
                        </a:rPr>
                        <a:t>off</a:t>
                      </a:r>
                      <a:r>
                        <a:rPr lang="tr-TR" sz="1400" kern="1200" dirty="0" smtClean="0">
                          <a:solidFill>
                            <a:schemeClr val="dk1"/>
                          </a:solidFill>
                          <a:latin typeface="+mn-lt"/>
                          <a:ea typeface="+mn-ea"/>
                          <a:cs typeface="+mn-cs"/>
                        </a:rPr>
                        <a:t>)</a:t>
                      </a:r>
                    </a:p>
                  </a:txBody>
                  <a:tcPr/>
                </a:tc>
                <a:tc>
                  <a:txBody>
                    <a:bodyPr/>
                    <a:lstStyle/>
                    <a:p>
                      <a:r>
                        <a:rPr lang="tr-TR" sz="1400" kern="1200" dirty="0" err="1" smtClean="0">
                          <a:solidFill>
                            <a:schemeClr val="dk1"/>
                          </a:solidFill>
                          <a:latin typeface="+mn-lt"/>
                          <a:ea typeface="+mn-ea"/>
                          <a:cs typeface="+mn-cs"/>
                        </a:rPr>
                        <a:t>Pro</a:t>
                      </a:r>
                      <a:r>
                        <a:rPr lang="en-US" sz="1400" kern="1200" dirty="0" err="1" smtClean="0">
                          <a:solidFill>
                            <a:schemeClr val="dk1"/>
                          </a:solidFill>
                          <a:latin typeface="+mn-lt"/>
                          <a:ea typeface="+mn-ea"/>
                          <a:cs typeface="+mn-cs"/>
                        </a:rPr>
                        <a:t>fi</a:t>
                      </a:r>
                      <a:r>
                        <a:rPr lang="tr-TR" sz="1400" kern="1200" dirty="0" smtClean="0">
                          <a:solidFill>
                            <a:schemeClr val="dk1"/>
                          </a:solidFill>
                          <a:latin typeface="+mn-lt"/>
                          <a:ea typeface="+mn-ea"/>
                          <a:cs typeface="+mn-cs"/>
                        </a:rPr>
                        <a:t>t of 2</a:t>
                      </a:r>
                      <a:endParaRPr lang="tr-TR" sz="1400" dirty="0"/>
                    </a:p>
                  </a:txBody>
                  <a:tcPr/>
                </a:tc>
                <a:tc>
                  <a:txBody>
                    <a:bodyPr/>
                    <a:lstStyle/>
                    <a:p>
                      <a:pPr algn="ctr"/>
                      <a:r>
                        <a:rPr lang="en-US" sz="1400" dirty="0" smtClean="0"/>
                        <a:t>% 49</a:t>
                      </a:r>
                      <a:endParaRPr lang="tr-TR" sz="1400" dirty="0"/>
                    </a:p>
                  </a:txBody>
                  <a:tcPr/>
                </a:tc>
                <a:tc>
                  <a:txBody>
                    <a:bodyPr/>
                    <a:lstStyle/>
                    <a:p>
                      <a:pPr algn="ctr"/>
                      <a:r>
                        <a:rPr lang="en-US" sz="1400" dirty="0" smtClean="0"/>
                        <a:t>% 45</a:t>
                      </a:r>
                      <a:endParaRPr lang="tr-TR" sz="1400" dirty="0"/>
                    </a:p>
                  </a:txBody>
                  <a:tcPr/>
                </a:tc>
                <a:tc>
                  <a:txBody>
                    <a:bodyPr/>
                    <a:lstStyle/>
                    <a:p>
                      <a:pPr algn="ctr"/>
                      <a:r>
                        <a:rPr lang="en-US" sz="1400" dirty="0" smtClean="0"/>
                        <a:t>% 33</a:t>
                      </a:r>
                      <a:endParaRPr lang="tr-TR" sz="1400" dirty="0"/>
                    </a:p>
                  </a:txBody>
                  <a:tcPr/>
                </a:tc>
                <a:tc>
                  <a:txBody>
                    <a:bodyPr/>
                    <a:lstStyle/>
                    <a:p>
                      <a:pPr algn="ctr"/>
                      <a:r>
                        <a:rPr lang="en-US" sz="1400" dirty="0" smtClean="0"/>
                        <a:t>% 27</a:t>
                      </a:r>
                    </a:p>
                  </a:txBody>
                  <a:tcPr/>
                </a:tc>
                <a:tc>
                  <a:txBody>
                    <a:bodyPr/>
                    <a:lstStyle/>
                    <a:p>
                      <a:pPr algn="ctr"/>
                      <a:r>
                        <a:rPr lang="en-US" sz="1400" dirty="0" smtClean="0"/>
                        <a:t>% 16</a:t>
                      </a:r>
                    </a:p>
                  </a:txBody>
                  <a:tcPr/>
                </a:tc>
                <a:tc>
                  <a:txBody>
                    <a:bodyPr/>
                    <a:lstStyle/>
                    <a:p>
                      <a:pPr algn="ctr"/>
                      <a:r>
                        <a:rPr lang="en-US" sz="1400" dirty="0" smtClean="0"/>
                        <a:t>% 13</a:t>
                      </a:r>
                    </a:p>
                  </a:txBody>
                  <a:tcPr/>
                </a:tc>
              </a:tr>
              <a:tr h="6855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kern="1200" dirty="0" smtClean="0">
                          <a:solidFill>
                            <a:schemeClr val="dk1"/>
                          </a:solidFill>
                          <a:latin typeface="+mn-lt"/>
                          <a:ea typeface="+mn-ea"/>
                          <a:cs typeface="+mn-cs"/>
                        </a:rPr>
                        <a:t>144 (52 </a:t>
                      </a:r>
                      <a:r>
                        <a:rPr lang="tr-TR" sz="1400" kern="1200" dirty="0" err="1" smtClean="0">
                          <a:solidFill>
                            <a:schemeClr val="dk1"/>
                          </a:solidFill>
                          <a:latin typeface="+mn-lt"/>
                          <a:ea typeface="+mn-ea"/>
                          <a:cs typeface="+mn-cs"/>
                        </a:rPr>
                        <a:t>workers</a:t>
                      </a:r>
                      <a:r>
                        <a:rPr lang="tr-TR" sz="1400" kern="1200" dirty="0" smtClean="0">
                          <a:solidFill>
                            <a:schemeClr val="dk1"/>
                          </a:solidFill>
                          <a:latin typeface="+mn-lt"/>
                          <a:ea typeface="+mn-ea"/>
                          <a:cs typeface="+mn-cs"/>
                        </a:rPr>
                        <a:t> </a:t>
                      </a:r>
                      <a:r>
                        <a:rPr lang="tr-TR" sz="1400" kern="1200" dirty="0" err="1" smtClean="0">
                          <a:solidFill>
                            <a:schemeClr val="dk1"/>
                          </a:solidFill>
                          <a:latin typeface="+mn-lt"/>
                          <a:ea typeface="+mn-ea"/>
                          <a:cs typeface="+mn-cs"/>
                        </a:rPr>
                        <a:t>will</a:t>
                      </a:r>
                      <a:r>
                        <a:rPr lang="tr-TR" sz="1400" kern="1200" dirty="0" smtClean="0">
                          <a:solidFill>
                            <a:schemeClr val="dk1"/>
                          </a:solidFill>
                          <a:latin typeface="+mn-lt"/>
                          <a:ea typeface="+mn-ea"/>
                          <a:cs typeface="+mn-cs"/>
                        </a:rPr>
                        <a:t> be </a:t>
                      </a:r>
                      <a:r>
                        <a:rPr lang="tr-TR" sz="1400" kern="1200" dirty="0" err="1" smtClean="0">
                          <a:solidFill>
                            <a:schemeClr val="dk1"/>
                          </a:solidFill>
                          <a:latin typeface="+mn-lt"/>
                          <a:ea typeface="+mn-ea"/>
                          <a:cs typeface="+mn-cs"/>
                        </a:rPr>
                        <a:t>laid</a:t>
                      </a:r>
                      <a:r>
                        <a:rPr lang="tr-TR" sz="1400" kern="1200" dirty="0" smtClean="0">
                          <a:solidFill>
                            <a:schemeClr val="dk1"/>
                          </a:solidFill>
                          <a:latin typeface="+mn-lt"/>
                          <a:ea typeface="+mn-ea"/>
                          <a:cs typeface="+mn-cs"/>
                        </a:rPr>
                        <a:t> </a:t>
                      </a:r>
                      <a:r>
                        <a:rPr lang="tr-TR" sz="1400" kern="1200" dirty="0" err="1" smtClean="0">
                          <a:solidFill>
                            <a:schemeClr val="dk1"/>
                          </a:solidFill>
                          <a:latin typeface="+mn-lt"/>
                          <a:ea typeface="+mn-ea"/>
                          <a:cs typeface="+mn-cs"/>
                        </a:rPr>
                        <a:t>off</a:t>
                      </a:r>
                      <a:r>
                        <a:rPr lang="tr-TR" sz="1400" kern="1200" dirty="0" smtClean="0">
                          <a:solidFill>
                            <a:schemeClr val="dk1"/>
                          </a:solidFill>
                          <a:latin typeface="+mn-lt"/>
                          <a:ea typeface="+mn-ea"/>
                          <a:cs typeface="+mn-cs"/>
                        </a:rPr>
                        <a:t>)</a:t>
                      </a:r>
                    </a:p>
                  </a:txBody>
                  <a:tcPr/>
                </a:tc>
                <a:tc>
                  <a:txBody>
                    <a:bodyPr/>
                    <a:lstStyle/>
                    <a:p>
                      <a:r>
                        <a:rPr lang="tr-TR" sz="1400" kern="1200" dirty="0" err="1" smtClean="0">
                          <a:solidFill>
                            <a:schemeClr val="dk1"/>
                          </a:solidFill>
                          <a:latin typeface="+mn-lt"/>
                          <a:ea typeface="+mn-ea"/>
                          <a:cs typeface="+mn-cs"/>
                        </a:rPr>
                        <a:t>Pro</a:t>
                      </a:r>
                      <a:r>
                        <a:rPr lang="en-US" sz="1400" kern="1200" dirty="0" err="1" smtClean="0">
                          <a:solidFill>
                            <a:schemeClr val="dk1"/>
                          </a:solidFill>
                          <a:latin typeface="+mn-lt"/>
                          <a:ea typeface="+mn-ea"/>
                          <a:cs typeface="+mn-cs"/>
                        </a:rPr>
                        <a:t>fi</a:t>
                      </a:r>
                      <a:r>
                        <a:rPr lang="tr-TR" sz="1400" kern="1200" dirty="0" smtClean="0">
                          <a:solidFill>
                            <a:schemeClr val="dk1"/>
                          </a:solidFill>
                          <a:latin typeface="+mn-lt"/>
                          <a:ea typeface="+mn-ea"/>
                          <a:cs typeface="+mn-cs"/>
                        </a:rPr>
                        <a:t>t of 1.6</a:t>
                      </a:r>
                      <a:endParaRPr lang="tr-TR" sz="1400" dirty="0"/>
                    </a:p>
                  </a:txBody>
                  <a:tcPr/>
                </a:tc>
                <a:tc>
                  <a:txBody>
                    <a:bodyPr/>
                    <a:lstStyle/>
                    <a:p>
                      <a:pPr algn="ctr"/>
                      <a:r>
                        <a:rPr lang="en-US" sz="1400" dirty="0" smtClean="0"/>
                        <a:t>% 33</a:t>
                      </a:r>
                      <a:endParaRPr lang="tr-TR" sz="1400" dirty="0"/>
                    </a:p>
                  </a:txBody>
                  <a:tcPr/>
                </a:tc>
                <a:tc>
                  <a:txBody>
                    <a:bodyPr/>
                    <a:lstStyle/>
                    <a:p>
                      <a:pPr algn="ctr"/>
                      <a:r>
                        <a:rPr lang="en-US" sz="1400" dirty="0" smtClean="0"/>
                        <a:t>% 31</a:t>
                      </a:r>
                      <a:endParaRPr lang="tr-TR" sz="1400" dirty="0"/>
                    </a:p>
                  </a:txBody>
                  <a:tcPr/>
                </a:tc>
                <a:tc>
                  <a:txBody>
                    <a:bodyPr/>
                    <a:lstStyle/>
                    <a:p>
                      <a:pPr algn="ctr"/>
                      <a:r>
                        <a:rPr lang="en-US" sz="1400" dirty="0" smtClean="0"/>
                        <a:t>% 29</a:t>
                      </a:r>
                      <a:endParaRPr lang="tr-TR" sz="1400" dirty="0"/>
                    </a:p>
                  </a:txBody>
                  <a:tcPr/>
                </a:tc>
                <a:tc>
                  <a:txBody>
                    <a:bodyPr/>
                    <a:lstStyle/>
                    <a:p>
                      <a:pPr algn="ctr"/>
                      <a:r>
                        <a:rPr lang="en-US" sz="1400" dirty="0" smtClean="0"/>
                        <a:t>% 36</a:t>
                      </a:r>
                      <a:endParaRPr lang="tr-TR" sz="1400" dirty="0"/>
                    </a:p>
                  </a:txBody>
                  <a:tcPr/>
                </a:tc>
                <a:tc>
                  <a:txBody>
                    <a:bodyPr/>
                    <a:lstStyle/>
                    <a:p>
                      <a:pPr algn="ctr"/>
                      <a:r>
                        <a:rPr lang="en-US" sz="1400" dirty="0" smtClean="0"/>
                        <a:t>%36</a:t>
                      </a:r>
                      <a:endParaRPr lang="tr-TR" sz="1400" dirty="0"/>
                    </a:p>
                  </a:txBody>
                  <a:tcPr/>
                </a:tc>
                <a:tc>
                  <a:txBody>
                    <a:bodyPr/>
                    <a:lstStyle/>
                    <a:p>
                      <a:pPr algn="ctr"/>
                      <a:r>
                        <a:rPr lang="en-US" sz="1400" dirty="0" smtClean="0"/>
                        <a:t>% 19</a:t>
                      </a:r>
                      <a:endParaRPr lang="tr-TR" sz="1400" dirty="0"/>
                    </a:p>
                  </a:txBody>
                  <a:tcPr/>
                </a:tc>
              </a:tr>
              <a:tr h="6855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kern="1200" dirty="0" smtClean="0">
                          <a:solidFill>
                            <a:schemeClr val="dk1"/>
                          </a:solidFill>
                          <a:latin typeface="+mn-lt"/>
                          <a:ea typeface="+mn-ea"/>
                          <a:cs typeface="+mn-cs"/>
                        </a:rPr>
                        <a:t>170 (26 </a:t>
                      </a:r>
                      <a:r>
                        <a:rPr lang="tr-TR" sz="1400" kern="1200" dirty="0" err="1" smtClean="0">
                          <a:solidFill>
                            <a:schemeClr val="dk1"/>
                          </a:solidFill>
                          <a:latin typeface="+mn-lt"/>
                          <a:ea typeface="+mn-ea"/>
                          <a:cs typeface="+mn-cs"/>
                        </a:rPr>
                        <a:t>workers</a:t>
                      </a:r>
                      <a:r>
                        <a:rPr lang="tr-TR" sz="1400" kern="1200" dirty="0" smtClean="0">
                          <a:solidFill>
                            <a:schemeClr val="dk1"/>
                          </a:solidFill>
                          <a:latin typeface="+mn-lt"/>
                          <a:ea typeface="+mn-ea"/>
                          <a:cs typeface="+mn-cs"/>
                        </a:rPr>
                        <a:t> </a:t>
                      </a:r>
                      <a:r>
                        <a:rPr lang="tr-TR" sz="1400" kern="1200" dirty="0" err="1" smtClean="0">
                          <a:solidFill>
                            <a:schemeClr val="dk1"/>
                          </a:solidFill>
                          <a:latin typeface="+mn-lt"/>
                          <a:ea typeface="+mn-ea"/>
                          <a:cs typeface="+mn-cs"/>
                        </a:rPr>
                        <a:t>will</a:t>
                      </a:r>
                      <a:r>
                        <a:rPr lang="tr-TR" sz="1400" kern="1200" dirty="0" smtClean="0">
                          <a:solidFill>
                            <a:schemeClr val="dk1"/>
                          </a:solidFill>
                          <a:latin typeface="+mn-lt"/>
                          <a:ea typeface="+mn-ea"/>
                          <a:cs typeface="+mn-cs"/>
                        </a:rPr>
                        <a:t> be </a:t>
                      </a:r>
                      <a:r>
                        <a:rPr lang="tr-TR" sz="1400" kern="1200" dirty="0" err="1" smtClean="0">
                          <a:solidFill>
                            <a:schemeClr val="dk1"/>
                          </a:solidFill>
                          <a:latin typeface="+mn-lt"/>
                          <a:ea typeface="+mn-ea"/>
                          <a:cs typeface="+mn-cs"/>
                        </a:rPr>
                        <a:t>laid</a:t>
                      </a:r>
                      <a:r>
                        <a:rPr lang="tr-TR" sz="1400" kern="1200" dirty="0" smtClean="0">
                          <a:solidFill>
                            <a:schemeClr val="dk1"/>
                          </a:solidFill>
                          <a:latin typeface="+mn-lt"/>
                          <a:ea typeface="+mn-ea"/>
                          <a:cs typeface="+mn-cs"/>
                        </a:rPr>
                        <a:t> </a:t>
                      </a:r>
                      <a:r>
                        <a:rPr lang="tr-TR" sz="1400" kern="1200" dirty="0" err="1" smtClean="0">
                          <a:solidFill>
                            <a:schemeClr val="dk1"/>
                          </a:solidFill>
                          <a:latin typeface="+mn-lt"/>
                          <a:ea typeface="+mn-ea"/>
                          <a:cs typeface="+mn-cs"/>
                        </a:rPr>
                        <a:t>off</a:t>
                      </a:r>
                      <a:r>
                        <a:rPr lang="tr-TR" sz="1400" kern="1200" dirty="0" smtClean="0">
                          <a:solidFill>
                            <a:schemeClr val="dk1"/>
                          </a:solidFill>
                          <a:latin typeface="+mn-lt"/>
                          <a:ea typeface="+mn-ea"/>
                          <a:cs typeface="+mn-cs"/>
                        </a:rPr>
                        <a:t>) </a:t>
                      </a:r>
                    </a:p>
                  </a:txBody>
                  <a:tcPr/>
                </a:tc>
                <a:tc>
                  <a:txBody>
                    <a:bodyPr/>
                    <a:lstStyle/>
                    <a:p>
                      <a:r>
                        <a:rPr lang="tr-TR" sz="1400" kern="1200" dirty="0" err="1" smtClean="0">
                          <a:solidFill>
                            <a:schemeClr val="dk1"/>
                          </a:solidFill>
                          <a:latin typeface="+mn-lt"/>
                          <a:ea typeface="+mn-ea"/>
                          <a:cs typeface="+mn-cs"/>
                        </a:rPr>
                        <a:t>Pro</a:t>
                      </a:r>
                      <a:r>
                        <a:rPr lang="en-US" sz="1400" kern="1200" dirty="0" err="1" smtClean="0">
                          <a:solidFill>
                            <a:schemeClr val="dk1"/>
                          </a:solidFill>
                          <a:latin typeface="+mn-lt"/>
                          <a:ea typeface="+mn-ea"/>
                          <a:cs typeface="+mn-cs"/>
                        </a:rPr>
                        <a:t>fi</a:t>
                      </a:r>
                      <a:r>
                        <a:rPr lang="tr-TR" sz="1400" kern="1200" dirty="0" smtClean="0">
                          <a:solidFill>
                            <a:schemeClr val="dk1"/>
                          </a:solidFill>
                          <a:latin typeface="+mn-lt"/>
                          <a:ea typeface="+mn-ea"/>
                          <a:cs typeface="+mn-cs"/>
                        </a:rPr>
                        <a:t>t of 1</a:t>
                      </a:r>
                      <a:endParaRPr lang="tr-TR" sz="1400" dirty="0"/>
                    </a:p>
                  </a:txBody>
                  <a:tcPr/>
                </a:tc>
                <a:tc>
                  <a:txBody>
                    <a:bodyPr/>
                    <a:lstStyle/>
                    <a:p>
                      <a:pPr algn="ctr"/>
                      <a:r>
                        <a:rPr lang="en-US" sz="1400" dirty="0" smtClean="0"/>
                        <a:t>% 7</a:t>
                      </a:r>
                      <a:endParaRPr lang="tr-TR" sz="1400" dirty="0"/>
                    </a:p>
                  </a:txBody>
                  <a:tcPr/>
                </a:tc>
                <a:tc>
                  <a:txBody>
                    <a:bodyPr/>
                    <a:lstStyle/>
                    <a:p>
                      <a:pPr algn="ctr"/>
                      <a:r>
                        <a:rPr lang="en-US" sz="1400" dirty="0" smtClean="0"/>
                        <a:t>% 9</a:t>
                      </a:r>
                      <a:endParaRPr lang="tr-TR" sz="1400" dirty="0"/>
                    </a:p>
                  </a:txBody>
                  <a:tcPr/>
                </a:tc>
                <a:tc>
                  <a:txBody>
                    <a:bodyPr/>
                    <a:lstStyle/>
                    <a:p>
                      <a:pPr algn="ctr"/>
                      <a:r>
                        <a:rPr lang="en-US" sz="1400" dirty="0" smtClean="0"/>
                        <a:t>% 23</a:t>
                      </a:r>
                      <a:endParaRPr lang="tr-TR" sz="1400" dirty="0"/>
                    </a:p>
                  </a:txBody>
                  <a:tcPr/>
                </a:tc>
                <a:tc>
                  <a:txBody>
                    <a:bodyPr/>
                    <a:lstStyle/>
                    <a:p>
                      <a:pPr algn="ctr"/>
                      <a:r>
                        <a:rPr lang="en-US" sz="1400" dirty="0" smtClean="0"/>
                        <a:t>%</a:t>
                      </a:r>
                      <a:r>
                        <a:rPr lang="en-US" sz="1400" baseline="0" dirty="0" smtClean="0"/>
                        <a:t> 18</a:t>
                      </a:r>
                      <a:endParaRPr lang="tr-TR" sz="1400" dirty="0"/>
                    </a:p>
                  </a:txBody>
                  <a:tcPr/>
                </a:tc>
                <a:tc>
                  <a:txBody>
                    <a:bodyPr/>
                    <a:lstStyle/>
                    <a:p>
                      <a:pPr algn="ctr"/>
                      <a:r>
                        <a:rPr lang="en-US" sz="1400" dirty="0" smtClean="0"/>
                        <a:t>% 25</a:t>
                      </a:r>
                      <a:endParaRPr lang="tr-TR" sz="1400" dirty="0"/>
                    </a:p>
                  </a:txBody>
                  <a:tcPr/>
                </a:tc>
                <a:tc>
                  <a:txBody>
                    <a:bodyPr/>
                    <a:lstStyle/>
                    <a:p>
                      <a:pPr algn="ctr"/>
                      <a:r>
                        <a:rPr lang="en-US" sz="1400" dirty="0" smtClean="0"/>
                        <a:t>% 25</a:t>
                      </a:r>
                      <a:endParaRPr lang="tr-TR" sz="1400" dirty="0"/>
                    </a:p>
                  </a:txBody>
                  <a:tcPr/>
                </a:tc>
              </a:tr>
              <a:tr h="4856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400" kern="1200" dirty="0" smtClean="0">
                          <a:solidFill>
                            <a:schemeClr val="dk1"/>
                          </a:solidFill>
                          <a:latin typeface="+mn-lt"/>
                          <a:ea typeface="+mn-ea"/>
                          <a:cs typeface="+mn-cs"/>
                        </a:rPr>
                        <a:t>196 (no </a:t>
                      </a:r>
                      <a:r>
                        <a:rPr lang="tr-TR" sz="1400" kern="1200" dirty="0" err="1" smtClean="0">
                          <a:solidFill>
                            <a:schemeClr val="dk1"/>
                          </a:solidFill>
                          <a:latin typeface="+mn-lt"/>
                          <a:ea typeface="+mn-ea"/>
                          <a:cs typeface="+mn-cs"/>
                        </a:rPr>
                        <a:t>layoffs</a:t>
                      </a:r>
                      <a:r>
                        <a:rPr lang="tr-TR" sz="1400" kern="1200" dirty="0" smtClean="0">
                          <a:solidFill>
                            <a:schemeClr val="dk1"/>
                          </a:solidFill>
                          <a:latin typeface="+mn-lt"/>
                          <a:ea typeface="+mn-ea"/>
                          <a:cs typeface="+mn-cs"/>
                        </a:rPr>
                        <a:t>)</a:t>
                      </a:r>
                    </a:p>
                  </a:txBody>
                  <a:tcPr/>
                </a:tc>
                <a:tc>
                  <a:txBody>
                    <a:bodyPr/>
                    <a:lstStyle/>
                    <a:p>
                      <a:r>
                        <a:rPr lang="tr-TR" sz="1400" kern="1200" dirty="0" err="1" smtClean="0">
                          <a:solidFill>
                            <a:schemeClr val="dk1"/>
                          </a:solidFill>
                          <a:latin typeface="+mn-lt"/>
                          <a:ea typeface="+mn-ea"/>
                          <a:cs typeface="+mn-cs"/>
                        </a:rPr>
                        <a:t>Pro</a:t>
                      </a:r>
                      <a:r>
                        <a:rPr lang="en-US" sz="1400" kern="1200" dirty="0" err="1" smtClean="0">
                          <a:solidFill>
                            <a:schemeClr val="dk1"/>
                          </a:solidFill>
                          <a:latin typeface="+mn-lt"/>
                          <a:ea typeface="+mn-ea"/>
                          <a:cs typeface="+mn-cs"/>
                        </a:rPr>
                        <a:t>fi</a:t>
                      </a:r>
                      <a:r>
                        <a:rPr lang="tr-TR" sz="1400" kern="1200" dirty="0" smtClean="0">
                          <a:solidFill>
                            <a:schemeClr val="dk1"/>
                          </a:solidFill>
                          <a:latin typeface="+mn-lt"/>
                          <a:ea typeface="+mn-ea"/>
                          <a:cs typeface="+mn-cs"/>
                        </a:rPr>
                        <a:t>t of 0.4</a:t>
                      </a:r>
                      <a:endParaRPr lang="tr-TR" sz="1400" dirty="0"/>
                    </a:p>
                  </a:txBody>
                  <a:tcPr/>
                </a:tc>
                <a:tc>
                  <a:txBody>
                    <a:bodyPr/>
                    <a:lstStyle/>
                    <a:p>
                      <a:pPr algn="ctr"/>
                      <a:r>
                        <a:rPr lang="en-US" sz="1400" dirty="0" smtClean="0"/>
                        <a:t>% 6</a:t>
                      </a:r>
                      <a:endParaRPr lang="tr-TR" sz="1400" dirty="0"/>
                    </a:p>
                  </a:txBody>
                  <a:tcPr/>
                </a:tc>
                <a:tc>
                  <a:txBody>
                    <a:bodyPr/>
                    <a:lstStyle/>
                    <a:p>
                      <a:pPr algn="ctr"/>
                      <a:r>
                        <a:rPr lang="en-US" sz="1400" dirty="0" smtClean="0"/>
                        <a:t>%13</a:t>
                      </a:r>
                      <a:endParaRPr lang="tr-TR" sz="1400" dirty="0"/>
                    </a:p>
                  </a:txBody>
                  <a:tcPr/>
                </a:tc>
                <a:tc>
                  <a:txBody>
                    <a:bodyPr/>
                    <a:lstStyle/>
                    <a:p>
                      <a:pPr algn="ctr"/>
                      <a:r>
                        <a:rPr lang="en-US" sz="1400" dirty="0" smtClean="0"/>
                        <a:t>% 12</a:t>
                      </a:r>
                      <a:endParaRPr lang="tr-TR" sz="1400" dirty="0"/>
                    </a:p>
                  </a:txBody>
                  <a:tcPr/>
                </a:tc>
                <a:tc>
                  <a:txBody>
                    <a:bodyPr/>
                    <a:lstStyle/>
                    <a:p>
                      <a:pPr algn="ctr"/>
                      <a:r>
                        <a:rPr lang="en-US" sz="1400" dirty="0" smtClean="0"/>
                        <a:t>% 13</a:t>
                      </a:r>
                      <a:endParaRPr lang="tr-TR" sz="1400" dirty="0"/>
                    </a:p>
                  </a:txBody>
                  <a:tcPr/>
                </a:tc>
                <a:tc>
                  <a:txBody>
                    <a:bodyPr/>
                    <a:lstStyle/>
                    <a:p>
                      <a:pPr algn="ctr"/>
                      <a:r>
                        <a:rPr lang="en-US" sz="1400" dirty="0" smtClean="0"/>
                        <a:t>%11</a:t>
                      </a:r>
                      <a:endParaRPr lang="tr-TR" sz="1400" dirty="0"/>
                    </a:p>
                  </a:txBody>
                  <a:tcPr/>
                </a:tc>
                <a:tc>
                  <a:txBody>
                    <a:bodyPr/>
                    <a:lstStyle/>
                    <a:p>
                      <a:pPr algn="ctr"/>
                      <a:r>
                        <a:rPr lang="en-US" sz="1400" dirty="0" smtClean="0"/>
                        <a:t>% 36</a:t>
                      </a:r>
                      <a:endParaRPr lang="tr-TR" sz="1400" dirty="0"/>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00063" y="0"/>
            <a:ext cx="8229600" cy="1143000"/>
          </a:xfrm>
        </p:spPr>
        <p:txBody>
          <a:bodyPr>
            <a:normAutofit/>
          </a:bodyPr>
          <a:lstStyle/>
          <a:p>
            <a:r>
              <a:rPr lang="en-US" sz="3600" dirty="0" smtClean="0"/>
              <a:t>What did you choose? (</a:t>
            </a:r>
            <a:r>
              <a:rPr lang="tr-TR" sz="3600" dirty="0" err="1" smtClean="0"/>
              <a:t>this</a:t>
            </a:r>
            <a:r>
              <a:rPr lang="tr-TR" sz="3600" dirty="0" smtClean="0"/>
              <a:t> </a:t>
            </a:r>
            <a:r>
              <a:rPr lang="tr-TR" sz="3600" dirty="0" err="1" smtClean="0"/>
              <a:t>year</a:t>
            </a:r>
            <a:r>
              <a:rPr lang="en-US" sz="3600" dirty="0" smtClean="0"/>
              <a:t>)</a:t>
            </a:r>
            <a:endParaRPr lang="tr-TR" sz="3600" dirty="0" smtClean="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233935325"/>
              </p:ext>
            </p:extLst>
          </p:nvPr>
        </p:nvGraphicFramePr>
        <p:xfrm>
          <a:off x="785813" y="1214421"/>
          <a:ext cx="8001028" cy="5303520"/>
        </p:xfrm>
        <a:graphic>
          <a:graphicData uri="http://schemas.openxmlformats.org/drawingml/2006/table">
            <a:tbl>
              <a:tblPr firstRow="1" bandRow="1">
                <a:tableStyleId>{5C22544A-7EE6-4342-B048-85BDC9FD1C3A}</a:tableStyleId>
              </a:tblPr>
              <a:tblGrid>
                <a:gridCol w="2000257"/>
                <a:gridCol w="2000257"/>
                <a:gridCol w="2000257"/>
                <a:gridCol w="2000257"/>
              </a:tblGrid>
              <a:tr h="1423707">
                <a:tc>
                  <a:txBody>
                    <a:bodyPr/>
                    <a:lstStyle/>
                    <a:p>
                      <a:pPr algn="ctr"/>
                      <a:r>
                        <a:rPr lang="tr-TR" sz="1800" b="1" kern="1200" dirty="0" err="1" smtClean="0">
                          <a:solidFill>
                            <a:schemeClr val="lt1"/>
                          </a:solidFill>
                          <a:latin typeface="+mn-lt"/>
                          <a:ea typeface="+mn-ea"/>
                          <a:cs typeface="+mn-cs"/>
                        </a:rPr>
                        <a:t>Number</a:t>
                      </a:r>
                      <a:r>
                        <a:rPr lang="tr-TR" sz="1800" b="1" kern="1200" dirty="0" smtClean="0">
                          <a:solidFill>
                            <a:schemeClr val="lt1"/>
                          </a:solidFill>
                          <a:latin typeface="+mn-lt"/>
                          <a:ea typeface="+mn-ea"/>
                          <a:cs typeface="+mn-cs"/>
                        </a:rPr>
                        <a:t> of </a:t>
                      </a:r>
                      <a:r>
                        <a:rPr lang="tr-TR" sz="1800" b="1" kern="1200" dirty="0" err="1" smtClean="0">
                          <a:solidFill>
                            <a:schemeClr val="lt1"/>
                          </a:solidFill>
                          <a:latin typeface="+mn-lt"/>
                          <a:ea typeface="+mn-ea"/>
                          <a:cs typeface="+mn-cs"/>
                        </a:rPr>
                        <a:t>workers</a:t>
                      </a:r>
                      <a:r>
                        <a:rPr lang="tr-TR" sz="1800" b="1" kern="1200" dirty="0" smtClean="0">
                          <a:solidFill>
                            <a:schemeClr val="lt1"/>
                          </a:solidFill>
                          <a:latin typeface="+mn-lt"/>
                          <a:ea typeface="+mn-ea"/>
                          <a:cs typeface="+mn-cs"/>
                        </a:rPr>
                        <a:t> </a:t>
                      </a:r>
                      <a:r>
                        <a:rPr lang="tr-TR" sz="1800" b="1" kern="1200" dirty="0" err="1" smtClean="0">
                          <a:solidFill>
                            <a:schemeClr val="lt1"/>
                          </a:solidFill>
                          <a:latin typeface="+mn-lt"/>
                          <a:ea typeface="+mn-ea"/>
                          <a:cs typeface="+mn-cs"/>
                        </a:rPr>
                        <a:t>who</a:t>
                      </a:r>
                      <a:r>
                        <a:rPr lang="tr-TR" sz="1800" b="1" kern="1200" dirty="0" smtClean="0">
                          <a:solidFill>
                            <a:schemeClr val="lt1"/>
                          </a:solidFill>
                          <a:latin typeface="+mn-lt"/>
                          <a:ea typeface="+mn-ea"/>
                          <a:cs typeface="+mn-cs"/>
                        </a:rPr>
                        <a:t> </a:t>
                      </a:r>
                      <a:r>
                        <a:rPr lang="tr-TR" sz="1800" b="1" kern="1200" dirty="0" err="1" smtClean="0">
                          <a:solidFill>
                            <a:schemeClr val="lt1"/>
                          </a:solidFill>
                          <a:latin typeface="+mn-lt"/>
                          <a:ea typeface="+mn-ea"/>
                          <a:cs typeface="+mn-cs"/>
                        </a:rPr>
                        <a:t>will</a:t>
                      </a:r>
                      <a:endParaRPr lang="tr-TR" sz="1800" b="1" kern="1200" dirty="0" smtClean="0">
                        <a:solidFill>
                          <a:schemeClr val="lt1"/>
                        </a:solidFill>
                        <a:latin typeface="+mn-lt"/>
                        <a:ea typeface="+mn-ea"/>
                        <a:cs typeface="+mn-cs"/>
                      </a:endParaRPr>
                    </a:p>
                    <a:p>
                      <a:pPr algn="ctr"/>
                      <a:r>
                        <a:rPr lang="tr-TR" sz="1800" b="1" kern="1200" dirty="0" err="1" smtClean="0">
                          <a:solidFill>
                            <a:schemeClr val="lt1"/>
                          </a:solidFill>
                          <a:latin typeface="+mn-lt"/>
                          <a:ea typeface="+mn-ea"/>
                          <a:cs typeface="+mn-cs"/>
                        </a:rPr>
                        <a:t>continue</a:t>
                      </a:r>
                      <a:r>
                        <a:rPr lang="tr-TR" sz="1800" b="1" kern="1200" dirty="0" smtClean="0">
                          <a:solidFill>
                            <a:schemeClr val="lt1"/>
                          </a:solidFill>
                          <a:latin typeface="+mn-lt"/>
                          <a:ea typeface="+mn-ea"/>
                          <a:cs typeface="+mn-cs"/>
                        </a:rPr>
                        <a:t> </a:t>
                      </a:r>
                      <a:r>
                        <a:rPr lang="tr-TR" sz="1800" b="1" kern="1200" dirty="0" err="1" smtClean="0">
                          <a:solidFill>
                            <a:schemeClr val="lt1"/>
                          </a:solidFill>
                          <a:latin typeface="+mn-lt"/>
                          <a:ea typeface="+mn-ea"/>
                          <a:cs typeface="+mn-cs"/>
                        </a:rPr>
                        <a:t>to</a:t>
                      </a:r>
                      <a:r>
                        <a:rPr lang="tr-TR" sz="1800" b="1" kern="1200" dirty="0" smtClean="0">
                          <a:solidFill>
                            <a:schemeClr val="lt1"/>
                          </a:solidFill>
                          <a:latin typeface="+mn-lt"/>
                          <a:ea typeface="+mn-ea"/>
                          <a:cs typeface="+mn-cs"/>
                        </a:rPr>
                        <a:t> be </a:t>
                      </a:r>
                      <a:r>
                        <a:rPr lang="tr-TR" sz="1800" b="1" kern="1200" dirty="0" err="1" smtClean="0">
                          <a:solidFill>
                            <a:schemeClr val="lt1"/>
                          </a:solidFill>
                          <a:latin typeface="+mn-lt"/>
                          <a:ea typeface="+mn-ea"/>
                          <a:cs typeface="+mn-cs"/>
                        </a:rPr>
                        <a:t>employed</a:t>
                      </a:r>
                      <a:endParaRPr lang="tr-TR" sz="1800" b="1" kern="1200" dirty="0" smtClean="0">
                        <a:solidFill>
                          <a:schemeClr val="lt1"/>
                        </a:solidFill>
                        <a:latin typeface="+mn-lt"/>
                        <a:ea typeface="+mn-ea"/>
                        <a:cs typeface="+mn-cs"/>
                      </a:endParaRPr>
                    </a:p>
                    <a:p>
                      <a:pPr algn="ctr"/>
                      <a:endParaRPr lang="tr-TR" dirty="0"/>
                    </a:p>
                  </a:txBody>
                  <a:tcPr/>
                </a:tc>
                <a:tc>
                  <a:txBody>
                    <a:bodyPr/>
                    <a:lstStyle/>
                    <a:p>
                      <a:pPr algn="ctr"/>
                      <a:r>
                        <a:rPr lang="tr-TR" sz="1800" b="1" kern="1200" dirty="0" err="1" smtClean="0">
                          <a:solidFill>
                            <a:schemeClr val="lt1"/>
                          </a:solidFill>
                          <a:latin typeface="+mn-lt"/>
                          <a:ea typeface="+mn-ea"/>
                          <a:cs typeface="+mn-cs"/>
                        </a:rPr>
                        <a:t>Expected</a:t>
                      </a:r>
                      <a:r>
                        <a:rPr lang="tr-TR" sz="1800" b="1" kern="1200" dirty="0" smtClean="0">
                          <a:solidFill>
                            <a:schemeClr val="lt1"/>
                          </a:solidFill>
                          <a:latin typeface="+mn-lt"/>
                          <a:ea typeface="+mn-ea"/>
                          <a:cs typeface="+mn-cs"/>
                        </a:rPr>
                        <a:t> </a:t>
                      </a:r>
                      <a:r>
                        <a:rPr lang="tr-TR" sz="1800" b="1" kern="1200" dirty="0" err="1" smtClean="0">
                          <a:solidFill>
                            <a:schemeClr val="lt1"/>
                          </a:solidFill>
                          <a:latin typeface="+mn-lt"/>
                          <a:ea typeface="+mn-ea"/>
                          <a:cs typeface="+mn-cs"/>
                        </a:rPr>
                        <a:t>annual</a:t>
                      </a:r>
                      <a:r>
                        <a:rPr lang="tr-TR" sz="1800" b="1" kern="1200" dirty="0" smtClean="0">
                          <a:solidFill>
                            <a:schemeClr val="lt1"/>
                          </a:solidFill>
                          <a:latin typeface="+mn-lt"/>
                          <a:ea typeface="+mn-ea"/>
                          <a:cs typeface="+mn-cs"/>
                        </a:rPr>
                        <a:t> </a:t>
                      </a:r>
                      <a:r>
                        <a:rPr lang="tr-TR" sz="1800" b="1" kern="1200" dirty="0" err="1" smtClean="0">
                          <a:solidFill>
                            <a:schemeClr val="lt1"/>
                          </a:solidFill>
                          <a:latin typeface="+mn-lt"/>
                          <a:ea typeface="+mn-ea"/>
                          <a:cs typeface="+mn-cs"/>
                        </a:rPr>
                        <a:t>pro</a:t>
                      </a:r>
                      <a:r>
                        <a:rPr lang="tr-TR" sz="1800" b="1" kern="1200" dirty="0" smtClean="0">
                          <a:solidFill>
                            <a:schemeClr val="lt1"/>
                          </a:solidFill>
                          <a:latin typeface="+mn-lt"/>
                          <a:ea typeface="+mn-ea"/>
                          <a:cs typeface="+mn-cs"/>
                        </a:rPr>
                        <a:t>ﬁt</a:t>
                      </a:r>
                    </a:p>
                    <a:p>
                      <a:pPr algn="ctr"/>
                      <a:r>
                        <a:rPr lang="tr-TR" sz="1800" b="1" kern="1200" dirty="0" smtClean="0">
                          <a:solidFill>
                            <a:schemeClr val="lt1"/>
                          </a:solidFill>
                          <a:latin typeface="+mn-lt"/>
                          <a:ea typeface="+mn-ea"/>
                          <a:cs typeface="+mn-cs"/>
                        </a:rPr>
                        <a:t>in NIS </a:t>
                      </a:r>
                      <a:r>
                        <a:rPr lang="tr-TR" sz="1800" b="1" kern="1200" dirty="0" err="1" smtClean="0">
                          <a:solidFill>
                            <a:schemeClr val="lt1"/>
                          </a:solidFill>
                          <a:latin typeface="+mn-lt"/>
                          <a:ea typeface="+mn-ea"/>
                          <a:cs typeface="+mn-cs"/>
                        </a:rPr>
                        <a:t>millions</a:t>
                      </a:r>
                      <a:endParaRPr lang="tr-TR" sz="1800" b="1" kern="1200" dirty="0" smtClean="0">
                        <a:solidFill>
                          <a:schemeClr val="lt1"/>
                        </a:solidFill>
                        <a:latin typeface="+mn-lt"/>
                        <a:ea typeface="+mn-ea"/>
                        <a:cs typeface="+mn-cs"/>
                      </a:endParaRPr>
                    </a:p>
                    <a:p>
                      <a:pPr algn="ctr"/>
                      <a:endParaRPr lang="tr-TR" dirty="0"/>
                    </a:p>
                  </a:txBody>
                  <a:tcPr/>
                </a:tc>
                <a:tc>
                  <a:txBody>
                    <a:bodyPr/>
                    <a:lstStyle/>
                    <a:p>
                      <a:pPr algn="ctr"/>
                      <a:r>
                        <a:rPr lang="en-US" dirty="0" smtClean="0"/>
                        <a:t>Number of students </a:t>
                      </a:r>
                    </a:p>
                    <a:p>
                      <a:pPr algn="ctr"/>
                      <a:r>
                        <a:rPr lang="en-US" dirty="0" smtClean="0"/>
                        <a:t>(Total: 84)</a:t>
                      </a:r>
                    </a:p>
                    <a:p>
                      <a:pPr algn="ctr"/>
                      <a:endParaRPr lang="tr-TR" dirty="0"/>
                    </a:p>
                  </a:txBody>
                  <a:tcPr/>
                </a:tc>
                <a:tc>
                  <a:txBody>
                    <a:bodyPr/>
                    <a:lstStyle/>
                    <a:p>
                      <a:pPr algn="ctr"/>
                      <a:endParaRPr lang="en-US" dirty="0" smtClean="0"/>
                    </a:p>
                    <a:p>
                      <a:pPr algn="ctr"/>
                      <a:r>
                        <a:rPr lang="en-US" dirty="0" smtClean="0"/>
                        <a:t>Percentage</a:t>
                      </a:r>
                      <a:endParaRPr lang="tr-TR" dirty="0"/>
                    </a:p>
                  </a:txBody>
                  <a:tcPr/>
                </a:tc>
              </a:tr>
              <a:tr h="565325">
                <a:tc>
                  <a:txBody>
                    <a:bodyPr/>
                    <a:lstStyle/>
                    <a:p>
                      <a:r>
                        <a:rPr lang="tr-TR" sz="1600" kern="1200" dirty="0" smtClean="0">
                          <a:solidFill>
                            <a:schemeClr val="dk1"/>
                          </a:solidFill>
                          <a:latin typeface="+mn-lt"/>
                          <a:ea typeface="+mn-ea"/>
                          <a:cs typeface="+mn-cs"/>
                        </a:rPr>
                        <a:t>0 (</a:t>
                      </a:r>
                      <a:r>
                        <a:rPr lang="tr-TR" sz="1600" kern="1200" dirty="0" err="1" smtClean="0">
                          <a:solidFill>
                            <a:schemeClr val="dk1"/>
                          </a:solidFill>
                          <a:latin typeface="+mn-lt"/>
                          <a:ea typeface="+mn-ea"/>
                          <a:cs typeface="+mn-cs"/>
                        </a:rPr>
                        <a:t>all</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the</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workers</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will</a:t>
                      </a:r>
                      <a:r>
                        <a:rPr lang="tr-TR" sz="1600" kern="1200" dirty="0" smtClean="0">
                          <a:solidFill>
                            <a:schemeClr val="dk1"/>
                          </a:solidFill>
                          <a:latin typeface="+mn-lt"/>
                          <a:ea typeface="+mn-ea"/>
                          <a:cs typeface="+mn-cs"/>
                        </a:rPr>
                        <a:t> be </a:t>
                      </a:r>
                      <a:r>
                        <a:rPr lang="tr-TR" sz="1600" kern="1200" dirty="0" err="1" smtClean="0">
                          <a:solidFill>
                            <a:schemeClr val="dk1"/>
                          </a:solidFill>
                          <a:latin typeface="+mn-lt"/>
                          <a:ea typeface="+mn-ea"/>
                          <a:cs typeface="+mn-cs"/>
                        </a:rPr>
                        <a:t>laid</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off</a:t>
                      </a:r>
                      <a:r>
                        <a:rPr lang="tr-TR" sz="1600" kern="1200" dirty="0" smtClean="0">
                          <a:solidFill>
                            <a:schemeClr val="dk1"/>
                          </a:solidFill>
                          <a:latin typeface="+mn-lt"/>
                          <a:ea typeface="+mn-ea"/>
                          <a:cs typeface="+mn-cs"/>
                        </a:rPr>
                        <a:t>)</a:t>
                      </a:r>
                      <a:endParaRPr lang="tr-T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kern="1200" dirty="0" err="1" smtClean="0">
                          <a:solidFill>
                            <a:schemeClr val="dk1"/>
                          </a:solidFill>
                          <a:latin typeface="+mn-lt"/>
                          <a:ea typeface="+mn-ea"/>
                          <a:cs typeface="+mn-cs"/>
                        </a:rPr>
                        <a:t>Loss</a:t>
                      </a:r>
                      <a:r>
                        <a:rPr lang="tr-TR" sz="1600" kern="1200" dirty="0" smtClean="0">
                          <a:solidFill>
                            <a:schemeClr val="dk1"/>
                          </a:solidFill>
                          <a:latin typeface="+mn-lt"/>
                          <a:ea typeface="+mn-ea"/>
                          <a:cs typeface="+mn-cs"/>
                        </a:rPr>
                        <a:t> of 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0</a:t>
                      </a:r>
                      <a:endParaRPr lang="tr-TR" sz="1800" kern="1200" dirty="0" smtClean="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%0</a:t>
                      </a:r>
                      <a:endParaRPr lang="tr-TR" sz="1800" kern="1200" dirty="0" smtClean="0">
                        <a:solidFill>
                          <a:schemeClr val="dk1"/>
                        </a:solidFill>
                        <a:latin typeface="+mn-lt"/>
                        <a:ea typeface="+mn-ea"/>
                        <a:cs typeface="+mn-cs"/>
                      </a:endParaRPr>
                    </a:p>
                  </a:txBody>
                  <a:tcPr/>
                </a:tc>
              </a:tr>
              <a:tr h="565325">
                <a:tc>
                  <a:txBody>
                    <a:bodyPr/>
                    <a:lstStyle/>
                    <a:p>
                      <a:r>
                        <a:rPr lang="tr-TR" sz="1600" kern="1200" dirty="0" smtClean="0">
                          <a:solidFill>
                            <a:schemeClr val="dk1"/>
                          </a:solidFill>
                          <a:latin typeface="+mn-lt"/>
                          <a:ea typeface="+mn-ea"/>
                          <a:cs typeface="+mn-cs"/>
                        </a:rPr>
                        <a:t>50 (146 </a:t>
                      </a:r>
                      <a:r>
                        <a:rPr lang="tr-TR" sz="1600" kern="1200" dirty="0" err="1" smtClean="0">
                          <a:solidFill>
                            <a:schemeClr val="dk1"/>
                          </a:solidFill>
                          <a:latin typeface="+mn-lt"/>
                          <a:ea typeface="+mn-ea"/>
                          <a:cs typeface="+mn-cs"/>
                        </a:rPr>
                        <a:t>workers</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will</a:t>
                      </a:r>
                      <a:r>
                        <a:rPr lang="tr-TR" sz="1600" kern="1200" dirty="0" smtClean="0">
                          <a:solidFill>
                            <a:schemeClr val="dk1"/>
                          </a:solidFill>
                          <a:latin typeface="+mn-lt"/>
                          <a:ea typeface="+mn-ea"/>
                          <a:cs typeface="+mn-cs"/>
                        </a:rPr>
                        <a:t> be </a:t>
                      </a:r>
                      <a:r>
                        <a:rPr lang="tr-TR" sz="1600" kern="1200" dirty="0" err="1" smtClean="0">
                          <a:solidFill>
                            <a:schemeClr val="dk1"/>
                          </a:solidFill>
                          <a:latin typeface="+mn-lt"/>
                          <a:ea typeface="+mn-ea"/>
                          <a:cs typeface="+mn-cs"/>
                        </a:rPr>
                        <a:t>laid</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off</a:t>
                      </a:r>
                      <a:r>
                        <a:rPr lang="tr-TR" sz="1600" kern="1200" dirty="0" smtClean="0">
                          <a:solidFill>
                            <a:schemeClr val="dk1"/>
                          </a:solidFill>
                          <a:latin typeface="+mn-lt"/>
                          <a:ea typeface="+mn-ea"/>
                          <a:cs typeface="+mn-cs"/>
                        </a:rPr>
                        <a:t>)</a:t>
                      </a:r>
                      <a:endParaRPr lang="tr-T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kern="1200" dirty="0" err="1" smtClean="0">
                          <a:solidFill>
                            <a:schemeClr val="dk1"/>
                          </a:solidFill>
                          <a:latin typeface="+mn-lt"/>
                          <a:ea typeface="+mn-ea"/>
                          <a:cs typeface="+mn-cs"/>
                        </a:rPr>
                        <a:t>Pro</a:t>
                      </a:r>
                      <a:r>
                        <a:rPr lang="en-US" sz="1600" kern="1200" dirty="0" err="1" smtClean="0">
                          <a:solidFill>
                            <a:schemeClr val="dk1"/>
                          </a:solidFill>
                          <a:latin typeface="+mn-lt"/>
                          <a:ea typeface="+mn-ea"/>
                          <a:cs typeface="+mn-cs"/>
                        </a:rPr>
                        <a:t>fi</a:t>
                      </a:r>
                      <a:r>
                        <a:rPr lang="tr-TR" sz="1600" kern="1200" dirty="0" smtClean="0">
                          <a:solidFill>
                            <a:schemeClr val="dk1"/>
                          </a:solidFill>
                          <a:latin typeface="+mn-lt"/>
                          <a:ea typeface="+mn-ea"/>
                          <a:cs typeface="+mn-cs"/>
                        </a:rPr>
                        <a:t>t of 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0</a:t>
                      </a:r>
                      <a:endParaRPr lang="tr-TR" sz="1800" kern="1200" dirty="0" smtClean="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%0</a:t>
                      </a:r>
                      <a:endParaRPr lang="tr-TR" sz="1800" kern="1200" dirty="0" smtClean="0">
                        <a:solidFill>
                          <a:schemeClr val="dk1"/>
                        </a:solidFill>
                        <a:latin typeface="+mn-lt"/>
                        <a:ea typeface="+mn-ea"/>
                        <a:cs typeface="+mn-cs"/>
                      </a:endParaRPr>
                    </a:p>
                  </a:txBody>
                  <a:tcPr/>
                </a:tc>
              </a:tr>
              <a:tr h="565325">
                <a:tc>
                  <a:txBody>
                    <a:bodyPr/>
                    <a:lstStyle/>
                    <a:p>
                      <a:r>
                        <a:rPr lang="tr-TR" sz="1600" kern="1200" dirty="0" smtClean="0">
                          <a:solidFill>
                            <a:schemeClr val="dk1"/>
                          </a:solidFill>
                          <a:latin typeface="+mn-lt"/>
                          <a:ea typeface="+mn-ea"/>
                          <a:cs typeface="+mn-cs"/>
                        </a:rPr>
                        <a:t>65 (131 </a:t>
                      </a:r>
                      <a:r>
                        <a:rPr lang="tr-TR" sz="1600" kern="1200" dirty="0" err="1" smtClean="0">
                          <a:solidFill>
                            <a:schemeClr val="dk1"/>
                          </a:solidFill>
                          <a:latin typeface="+mn-lt"/>
                          <a:ea typeface="+mn-ea"/>
                          <a:cs typeface="+mn-cs"/>
                        </a:rPr>
                        <a:t>workers</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will</a:t>
                      </a:r>
                      <a:r>
                        <a:rPr lang="tr-TR" sz="1600" kern="1200" dirty="0" smtClean="0">
                          <a:solidFill>
                            <a:schemeClr val="dk1"/>
                          </a:solidFill>
                          <a:latin typeface="+mn-lt"/>
                          <a:ea typeface="+mn-ea"/>
                          <a:cs typeface="+mn-cs"/>
                        </a:rPr>
                        <a:t> be </a:t>
                      </a:r>
                      <a:r>
                        <a:rPr lang="tr-TR" sz="1600" kern="1200" dirty="0" err="1" smtClean="0">
                          <a:solidFill>
                            <a:schemeClr val="dk1"/>
                          </a:solidFill>
                          <a:latin typeface="+mn-lt"/>
                          <a:ea typeface="+mn-ea"/>
                          <a:cs typeface="+mn-cs"/>
                        </a:rPr>
                        <a:t>laid</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off</a:t>
                      </a:r>
                      <a:r>
                        <a:rPr lang="tr-TR" sz="1600" kern="1200" dirty="0" smtClean="0">
                          <a:solidFill>
                            <a:schemeClr val="dk1"/>
                          </a:solidFill>
                          <a:latin typeface="+mn-lt"/>
                          <a:ea typeface="+mn-ea"/>
                          <a:cs typeface="+mn-cs"/>
                        </a:rPr>
                        <a:t>)</a:t>
                      </a:r>
                      <a:endParaRPr lang="tr-TR" sz="1600" dirty="0"/>
                    </a:p>
                  </a:txBody>
                  <a:tcPr/>
                </a:tc>
                <a:tc>
                  <a:txBody>
                    <a:bodyPr/>
                    <a:lstStyle/>
                    <a:p>
                      <a:r>
                        <a:rPr lang="tr-TR" sz="1600" kern="1200" dirty="0" err="1" smtClean="0">
                          <a:solidFill>
                            <a:schemeClr val="dk1"/>
                          </a:solidFill>
                          <a:latin typeface="+mn-lt"/>
                          <a:ea typeface="+mn-ea"/>
                          <a:cs typeface="+mn-cs"/>
                        </a:rPr>
                        <a:t>Pro</a:t>
                      </a:r>
                      <a:r>
                        <a:rPr lang="en-US" sz="1600" kern="1200" dirty="0" err="1" smtClean="0">
                          <a:solidFill>
                            <a:schemeClr val="dk1"/>
                          </a:solidFill>
                          <a:latin typeface="+mn-lt"/>
                          <a:ea typeface="+mn-ea"/>
                          <a:cs typeface="+mn-cs"/>
                        </a:rPr>
                        <a:t>fi</a:t>
                      </a:r>
                      <a:r>
                        <a:rPr lang="tr-TR" sz="1600" kern="1200" dirty="0" smtClean="0">
                          <a:solidFill>
                            <a:schemeClr val="dk1"/>
                          </a:solidFill>
                          <a:latin typeface="+mn-lt"/>
                          <a:ea typeface="+mn-ea"/>
                          <a:cs typeface="+mn-cs"/>
                        </a:rPr>
                        <a:t>t of 1.5</a:t>
                      </a:r>
                      <a:endParaRPr lang="tr-TR" sz="1600" dirty="0"/>
                    </a:p>
                  </a:txBody>
                  <a:tcPr/>
                </a:tc>
                <a:tc>
                  <a:txBody>
                    <a:bodyPr/>
                    <a:lstStyle/>
                    <a:p>
                      <a:pPr algn="ctr"/>
                      <a:r>
                        <a:rPr lang="en-US" dirty="0" smtClean="0"/>
                        <a:t>2</a:t>
                      </a:r>
                      <a:endParaRPr lang="tr-TR" dirty="0"/>
                    </a:p>
                  </a:txBody>
                  <a:tcPr/>
                </a:tc>
                <a:tc>
                  <a:txBody>
                    <a:bodyPr/>
                    <a:lstStyle/>
                    <a:p>
                      <a:pPr algn="ctr"/>
                      <a:r>
                        <a:rPr lang="en-US" dirty="0" smtClean="0"/>
                        <a:t>% </a:t>
                      </a:r>
                      <a:r>
                        <a:rPr lang="tr-TR" dirty="0" smtClean="0"/>
                        <a:t>3,</a:t>
                      </a:r>
                      <a:r>
                        <a:rPr lang="en-GB" dirty="0" smtClean="0"/>
                        <a:t>33</a:t>
                      </a:r>
                      <a:endParaRPr lang="tr-TR" dirty="0"/>
                    </a:p>
                  </a:txBody>
                  <a:tcPr/>
                </a:tc>
              </a:tr>
              <a:tr h="5653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kern="1200" dirty="0" smtClean="0">
                          <a:solidFill>
                            <a:schemeClr val="dk1"/>
                          </a:solidFill>
                          <a:latin typeface="+mn-lt"/>
                          <a:ea typeface="+mn-ea"/>
                          <a:cs typeface="+mn-cs"/>
                        </a:rPr>
                        <a:t>100 (96 </a:t>
                      </a:r>
                      <a:r>
                        <a:rPr lang="tr-TR" sz="1600" kern="1200" dirty="0" err="1" smtClean="0">
                          <a:solidFill>
                            <a:schemeClr val="dk1"/>
                          </a:solidFill>
                          <a:latin typeface="+mn-lt"/>
                          <a:ea typeface="+mn-ea"/>
                          <a:cs typeface="+mn-cs"/>
                        </a:rPr>
                        <a:t>workers</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will</a:t>
                      </a:r>
                      <a:r>
                        <a:rPr lang="tr-TR" sz="1600" kern="1200" dirty="0" smtClean="0">
                          <a:solidFill>
                            <a:schemeClr val="dk1"/>
                          </a:solidFill>
                          <a:latin typeface="+mn-lt"/>
                          <a:ea typeface="+mn-ea"/>
                          <a:cs typeface="+mn-cs"/>
                        </a:rPr>
                        <a:t> be </a:t>
                      </a:r>
                      <a:r>
                        <a:rPr lang="tr-TR" sz="1600" kern="1200" dirty="0" err="1" smtClean="0">
                          <a:solidFill>
                            <a:schemeClr val="dk1"/>
                          </a:solidFill>
                          <a:latin typeface="+mn-lt"/>
                          <a:ea typeface="+mn-ea"/>
                          <a:cs typeface="+mn-cs"/>
                        </a:rPr>
                        <a:t>laid</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off</a:t>
                      </a:r>
                      <a:r>
                        <a:rPr lang="tr-TR" sz="1600" kern="1200" dirty="0" smtClean="0">
                          <a:solidFill>
                            <a:schemeClr val="dk1"/>
                          </a:solidFill>
                          <a:latin typeface="+mn-lt"/>
                          <a:ea typeface="+mn-ea"/>
                          <a:cs typeface="+mn-cs"/>
                        </a:rPr>
                        <a:t>)</a:t>
                      </a:r>
                    </a:p>
                  </a:txBody>
                  <a:tcPr/>
                </a:tc>
                <a:tc>
                  <a:txBody>
                    <a:bodyPr/>
                    <a:lstStyle/>
                    <a:p>
                      <a:r>
                        <a:rPr lang="tr-TR" sz="1600" kern="1200" dirty="0" err="1" smtClean="0">
                          <a:solidFill>
                            <a:schemeClr val="dk1"/>
                          </a:solidFill>
                          <a:latin typeface="+mn-lt"/>
                          <a:ea typeface="+mn-ea"/>
                          <a:cs typeface="+mn-cs"/>
                        </a:rPr>
                        <a:t>Pro</a:t>
                      </a:r>
                      <a:r>
                        <a:rPr lang="en-US" sz="1600" kern="1200" dirty="0" err="1" smtClean="0">
                          <a:solidFill>
                            <a:schemeClr val="dk1"/>
                          </a:solidFill>
                          <a:latin typeface="+mn-lt"/>
                          <a:ea typeface="+mn-ea"/>
                          <a:cs typeface="+mn-cs"/>
                        </a:rPr>
                        <a:t>fi</a:t>
                      </a:r>
                      <a:r>
                        <a:rPr lang="tr-TR" sz="1600" kern="1200" dirty="0" smtClean="0">
                          <a:solidFill>
                            <a:schemeClr val="dk1"/>
                          </a:solidFill>
                          <a:latin typeface="+mn-lt"/>
                          <a:ea typeface="+mn-ea"/>
                          <a:cs typeface="+mn-cs"/>
                        </a:rPr>
                        <a:t>t of 2</a:t>
                      </a:r>
                      <a:endParaRPr lang="tr-TR" sz="1600" dirty="0"/>
                    </a:p>
                  </a:txBody>
                  <a:tcPr/>
                </a:tc>
                <a:tc>
                  <a:txBody>
                    <a:bodyPr/>
                    <a:lstStyle/>
                    <a:p>
                      <a:pPr algn="ctr"/>
                      <a:r>
                        <a:rPr lang="en-US" dirty="0" smtClean="0"/>
                        <a:t>27</a:t>
                      </a:r>
                      <a:endParaRPr lang="tr-TR" dirty="0"/>
                    </a:p>
                  </a:txBody>
                  <a:tcPr/>
                </a:tc>
                <a:tc>
                  <a:txBody>
                    <a:bodyPr/>
                    <a:lstStyle/>
                    <a:p>
                      <a:pPr algn="ctr"/>
                      <a:r>
                        <a:rPr lang="en-US" dirty="0" smtClean="0"/>
                        <a:t>% </a:t>
                      </a:r>
                      <a:r>
                        <a:rPr lang="tr-TR" dirty="0" smtClean="0"/>
                        <a:t>4</a:t>
                      </a:r>
                      <a:r>
                        <a:rPr lang="en-GB" dirty="0" smtClean="0"/>
                        <a:t>5</a:t>
                      </a:r>
                      <a:endParaRPr lang="en-US" dirty="0" smtClean="0"/>
                    </a:p>
                  </a:txBody>
                  <a:tcPr/>
                </a:tc>
              </a:tr>
              <a:tr h="5653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kern="1200" dirty="0" smtClean="0">
                          <a:solidFill>
                            <a:schemeClr val="dk1"/>
                          </a:solidFill>
                          <a:latin typeface="+mn-lt"/>
                          <a:ea typeface="+mn-ea"/>
                          <a:cs typeface="+mn-cs"/>
                        </a:rPr>
                        <a:t>144 (52 </a:t>
                      </a:r>
                      <a:r>
                        <a:rPr lang="tr-TR" sz="1600" kern="1200" dirty="0" err="1" smtClean="0">
                          <a:solidFill>
                            <a:schemeClr val="dk1"/>
                          </a:solidFill>
                          <a:latin typeface="+mn-lt"/>
                          <a:ea typeface="+mn-ea"/>
                          <a:cs typeface="+mn-cs"/>
                        </a:rPr>
                        <a:t>workers</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will</a:t>
                      </a:r>
                      <a:r>
                        <a:rPr lang="tr-TR" sz="1600" kern="1200" dirty="0" smtClean="0">
                          <a:solidFill>
                            <a:schemeClr val="dk1"/>
                          </a:solidFill>
                          <a:latin typeface="+mn-lt"/>
                          <a:ea typeface="+mn-ea"/>
                          <a:cs typeface="+mn-cs"/>
                        </a:rPr>
                        <a:t> be </a:t>
                      </a:r>
                      <a:r>
                        <a:rPr lang="tr-TR" sz="1600" kern="1200" dirty="0" err="1" smtClean="0">
                          <a:solidFill>
                            <a:schemeClr val="dk1"/>
                          </a:solidFill>
                          <a:latin typeface="+mn-lt"/>
                          <a:ea typeface="+mn-ea"/>
                          <a:cs typeface="+mn-cs"/>
                        </a:rPr>
                        <a:t>laid</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off</a:t>
                      </a:r>
                      <a:r>
                        <a:rPr lang="tr-TR" sz="1600" kern="1200" dirty="0" smtClean="0">
                          <a:solidFill>
                            <a:schemeClr val="dk1"/>
                          </a:solidFill>
                          <a:latin typeface="+mn-lt"/>
                          <a:ea typeface="+mn-ea"/>
                          <a:cs typeface="+mn-cs"/>
                        </a:rPr>
                        <a:t>)</a:t>
                      </a:r>
                    </a:p>
                  </a:txBody>
                  <a:tcPr/>
                </a:tc>
                <a:tc>
                  <a:txBody>
                    <a:bodyPr/>
                    <a:lstStyle/>
                    <a:p>
                      <a:r>
                        <a:rPr lang="tr-TR" sz="1600" kern="1200" dirty="0" err="1" smtClean="0">
                          <a:solidFill>
                            <a:schemeClr val="dk1"/>
                          </a:solidFill>
                          <a:latin typeface="+mn-lt"/>
                          <a:ea typeface="+mn-ea"/>
                          <a:cs typeface="+mn-cs"/>
                        </a:rPr>
                        <a:t>Pro</a:t>
                      </a:r>
                      <a:r>
                        <a:rPr lang="en-US" sz="1600" kern="1200" dirty="0" err="1" smtClean="0">
                          <a:solidFill>
                            <a:schemeClr val="dk1"/>
                          </a:solidFill>
                          <a:latin typeface="+mn-lt"/>
                          <a:ea typeface="+mn-ea"/>
                          <a:cs typeface="+mn-cs"/>
                        </a:rPr>
                        <a:t>fi</a:t>
                      </a:r>
                      <a:r>
                        <a:rPr lang="tr-TR" sz="1600" kern="1200" dirty="0" smtClean="0">
                          <a:solidFill>
                            <a:schemeClr val="dk1"/>
                          </a:solidFill>
                          <a:latin typeface="+mn-lt"/>
                          <a:ea typeface="+mn-ea"/>
                          <a:cs typeface="+mn-cs"/>
                        </a:rPr>
                        <a:t>t of 1.6</a:t>
                      </a:r>
                      <a:endParaRPr lang="tr-TR" sz="1600" dirty="0"/>
                    </a:p>
                  </a:txBody>
                  <a:tcPr/>
                </a:tc>
                <a:tc>
                  <a:txBody>
                    <a:bodyPr/>
                    <a:lstStyle/>
                    <a:p>
                      <a:pPr algn="ctr"/>
                      <a:r>
                        <a:rPr lang="en-US" dirty="0" smtClean="0"/>
                        <a:t>15</a:t>
                      </a:r>
                      <a:endParaRPr lang="tr-TR" dirty="0"/>
                    </a:p>
                  </a:txBody>
                  <a:tcPr/>
                </a:tc>
                <a:tc>
                  <a:txBody>
                    <a:bodyPr/>
                    <a:lstStyle/>
                    <a:p>
                      <a:pPr algn="ctr"/>
                      <a:r>
                        <a:rPr lang="en-US" dirty="0" smtClean="0"/>
                        <a:t>% </a:t>
                      </a:r>
                      <a:r>
                        <a:rPr lang="tr-TR" dirty="0" smtClean="0"/>
                        <a:t>25</a:t>
                      </a:r>
                      <a:endParaRPr lang="tr-TR" dirty="0"/>
                    </a:p>
                  </a:txBody>
                  <a:tcPr/>
                </a:tc>
              </a:tr>
              <a:tr h="5653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kern="1200" dirty="0" smtClean="0">
                          <a:solidFill>
                            <a:schemeClr val="dk1"/>
                          </a:solidFill>
                          <a:latin typeface="+mn-lt"/>
                          <a:ea typeface="+mn-ea"/>
                          <a:cs typeface="+mn-cs"/>
                        </a:rPr>
                        <a:t>170 (26 </a:t>
                      </a:r>
                      <a:r>
                        <a:rPr lang="tr-TR" sz="1600" kern="1200" dirty="0" err="1" smtClean="0">
                          <a:solidFill>
                            <a:schemeClr val="dk1"/>
                          </a:solidFill>
                          <a:latin typeface="+mn-lt"/>
                          <a:ea typeface="+mn-ea"/>
                          <a:cs typeface="+mn-cs"/>
                        </a:rPr>
                        <a:t>workers</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will</a:t>
                      </a:r>
                      <a:r>
                        <a:rPr lang="tr-TR" sz="1600" kern="1200" dirty="0" smtClean="0">
                          <a:solidFill>
                            <a:schemeClr val="dk1"/>
                          </a:solidFill>
                          <a:latin typeface="+mn-lt"/>
                          <a:ea typeface="+mn-ea"/>
                          <a:cs typeface="+mn-cs"/>
                        </a:rPr>
                        <a:t> be </a:t>
                      </a:r>
                      <a:r>
                        <a:rPr lang="tr-TR" sz="1600" kern="1200" dirty="0" err="1" smtClean="0">
                          <a:solidFill>
                            <a:schemeClr val="dk1"/>
                          </a:solidFill>
                          <a:latin typeface="+mn-lt"/>
                          <a:ea typeface="+mn-ea"/>
                          <a:cs typeface="+mn-cs"/>
                        </a:rPr>
                        <a:t>laid</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off</a:t>
                      </a:r>
                      <a:r>
                        <a:rPr lang="tr-TR" sz="1600" kern="1200" dirty="0" smtClean="0">
                          <a:solidFill>
                            <a:schemeClr val="dk1"/>
                          </a:solidFill>
                          <a:latin typeface="+mn-lt"/>
                          <a:ea typeface="+mn-ea"/>
                          <a:cs typeface="+mn-cs"/>
                        </a:rPr>
                        <a:t>) </a:t>
                      </a:r>
                    </a:p>
                  </a:txBody>
                  <a:tcPr/>
                </a:tc>
                <a:tc>
                  <a:txBody>
                    <a:bodyPr/>
                    <a:lstStyle/>
                    <a:p>
                      <a:r>
                        <a:rPr lang="tr-TR" sz="1600" kern="1200" dirty="0" err="1" smtClean="0">
                          <a:solidFill>
                            <a:schemeClr val="dk1"/>
                          </a:solidFill>
                          <a:latin typeface="+mn-lt"/>
                          <a:ea typeface="+mn-ea"/>
                          <a:cs typeface="+mn-cs"/>
                        </a:rPr>
                        <a:t>Pro</a:t>
                      </a:r>
                      <a:r>
                        <a:rPr lang="en-US" sz="1600" kern="1200" dirty="0" err="1" smtClean="0">
                          <a:solidFill>
                            <a:schemeClr val="dk1"/>
                          </a:solidFill>
                          <a:latin typeface="+mn-lt"/>
                          <a:ea typeface="+mn-ea"/>
                          <a:cs typeface="+mn-cs"/>
                        </a:rPr>
                        <a:t>fi</a:t>
                      </a:r>
                      <a:r>
                        <a:rPr lang="tr-TR" sz="1600" kern="1200" dirty="0" smtClean="0">
                          <a:solidFill>
                            <a:schemeClr val="dk1"/>
                          </a:solidFill>
                          <a:latin typeface="+mn-lt"/>
                          <a:ea typeface="+mn-ea"/>
                          <a:cs typeface="+mn-cs"/>
                        </a:rPr>
                        <a:t>t of 1</a:t>
                      </a:r>
                      <a:endParaRPr lang="tr-TR" sz="1600" dirty="0"/>
                    </a:p>
                  </a:txBody>
                  <a:tcPr/>
                </a:tc>
                <a:tc>
                  <a:txBody>
                    <a:bodyPr/>
                    <a:lstStyle/>
                    <a:p>
                      <a:pPr algn="ctr"/>
                      <a:r>
                        <a:rPr lang="en-US" dirty="0" smtClean="0"/>
                        <a:t>8</a:t>
                      </a:r>
                      <a:endParaRPr lang="tr-TR" dirty="0"/>
                    </a:p>
                  </a:txBody>
                  <a:tcPr/>
                </a:tc>
                <a:tc>
                  <a:txBody>
                    <a:bodyPr/>
                    <a:lstStyle/>
                    <a:p>
                      <a:pPr algn="ctr"/>
                      <a:r>
                        <a:rPr lang="en-US" dirty="0" smtClean="0"/>
                        <a:t>%</a:t>
                      </a:r>
                      <a:r>
                        <a:rPr lang="en-US" baseline="0" dirty="0" smtClean="0"/>
                        <a:t> </a:t>
                      </a:r>
                      <a:r>
                        <a:rPr lang="tr-TR" baseline="0" dirty="0" smtClean="0"/>
                        <a:t>13,</a:t>
                      </a:r>
                      <a:r>
                        <a:rPr lang="en-GB" baseline="0" dirty="0" smtClean="0"/>
                        <a:t>33</a:t>
                      </a:r>
                      <a:endParaRPr lang="tr-TR" dirty="0"/>
                    </a:p>
                  </a:txBody>
                  <a:tcPr/>
                </a:tc>
              </a:tr>
              <a:tr h="3559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kern="1200" dirty="0" smtClean="0">
                          <a:solidFill>
                            <a:schemeClr val="dk1"/>
                          </a:solidFill>
                          <a:latin typeface="+mn-lt"/>
                          <a:ea typeface="+mn-ea"/>
                          <a:cs typeface="+mn-cs"/>
                        </a:rPr>
                        <a:t>196 (no </a:t>
                      </a:r>
                      <a:r>
                        <a:rPr lang="tr-TR" sz="1600" kern="1200" dirty="0" err="1" smtClean="0">
                          <a:solidFill>
                            <a:schemeClr val="dk1"/>
                          </a:solidFill>
                          <a:latin typeface="+mn-lt"/>
                          <a:ea typeface="+mn-ea"/>
                          <a:cs typeface="+mn-cs"/>
                        </a:rPr>
                        <a:t>layoffs</a:t>
                      </a:r>
                      <a:r>
                        <a:rPr lang="tr-TR" sz="1600" kern="1200" dirty="0" smtClean="0">
                          <a:solidFill>
                            <a:schemeClr val="dk1"/>
                          </a:solidFill>
                          <a:latin typeface="+mn-lt"/>
                          <a:ea typeface="+mn-ea"/>
                          <a:cs typeface="+mn-cs"/>
                        </a:rPr>
                        <a:t>)</a:t>
                      </a:r>
                    </a:p>
                  </a:txBody>
                  <a:tcPr/>
                </a:tc>
                <a:tc>
                  <a:txBody>
                    <a:bodyPr/>
                    <a:lstStyle/>
                    <a:p>
                      <a:r>
                        <a:rPr lang="tr-TR" sz="1600" kern="1200" dirty="0" err="1" smtClean="0">
                          <a:solidFill>
                            <a:schemeClr val="dk1"/>
                          </a:solidFill>
                          <a:latin typeface="+mn-lt"/>
                          <a:ea typeface="+mn-ea"/>
                          <a:cs typeface="+mn-cs"/>
                        </a:rPr>
                        <a:t>Pro</a:t>
                      </a:r>
                      <a:r>
                        <a:rPr lang="en-US" sz="1600" kern="1200" dirty="0" err="1" smtClean="0">
                          <a:solidFill>
                            <a:schemeClr val="dk1"/>
                          </a:solidFill>
                          <a:latin typeface="+mn-lt"/>
                          <a:ea typeface="+mn-ea"/>
                          <a:cs typeface="+mn-cs"/>
                        </a:rPr>
                        <a:t>fi</a:t>
                      </a:r>
                      <a:r>
                        <a:rPr lang="tr-TR" sz="1600" kern="1200" dirty="0" smtClean="0">
                          <a:solidFill>
                            <a:schemeClr val="dk1"/>
                          </a:solidFill>
                          <a:latin typeface="+mn-lt"/>
                          <a:ea typeface="+mn-ea"/>
                          <a:cs typeface="+mn-cs"/>
                        </a:rPr>
                        <a:t>t of 0.4</a:t>
                      </a:r>
                      <a:endParaRPr lang="tr-TR" sz="1600" dirty="0"/>
                    </a:p>
                  </a:txBody>
                  <a:tcPr/>
                </a:tc>
                <a:tc>
                  <a:txBody>
                    <a:bodyPr/>
                    <a:lstStyle/>
                    <a:p>
                      <a:pPr algn="ctr"/>
                      <a:r>
                        <a:rPr lang="en-US" dirty="0" smtClean="0"/>
                        <a:t>8</a:t>
                      </a:r>
                      <a:endParaRPr lang="tr-TR" dirty="0"/>
                    </a:p>
                  </a:txBody>
                  <a:tcPr/>
                </a:tc>
                <a:tc>
                  <a:txBody>
                    <a:bodyPr/>
                    <a:lstStyle/>
                    <a:p>
                      <a:pPr algn="ctr"/>
                      <a:r>
                        <a:rPr lang="en-US" dirty="0" smtClean="0"/>
                        <a:t>% </a:t>
                      </a:r>
                      <a:r>
                        <a:rPr lang="tr-TR" dirty="0" smtClean="0"/>
                        <a:t>13,</a:t>
                      </a:r>
                      <a:r>
                        <a:rPr lang="en-GB" dirty="0" smtClean="0"/>
                        <a:t>33</a:t>
                      </a:r>
                      <a:endParaRPr lang="tr-TR" dirty="0"/>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500063" y="0"/>
            <a:ext cx="8229600" cy="1143000"/>
          </a:xfrm>
        </p:spPr>
        <p:txBody>
          <a:bodyPr/>
          <a:lstStyle/>
          <a:p>
            <a:r>
              <a:rPr lang="en-US" sz="3600" dirty="0" smtClean="0"/>
              <a:t>What did other students do? (2012-2)</a:t>
            </a:r>
            <a:endParaRPr lang="tr-TR" sz="3600" dirty="0" smtClean="0"/>
          </a:p>
        </p:txBody>
      </p:sp>
      <p:graphicFrame>
        <p:nvGraphicFramePr>
          <p:cNvPr id="4" name="Content Placeholder 3"/>
          <p:cNvGraphicFramePr>
            <a:graphicFrameLocks noGrp="1"/>
          </p:cNvGraphicFramePr>
          <p:nvPr>
            <p:ph sz="quarter" idx="1"/>
          </p:nvPr>
        </p:nvGraphicFramePr>
        <p:xfrm>
          <a:off x="785813" y="1214421"/>
          <a:ext cx="8001028" cy="5303520"/>
        </p:xfrm>
        <a:graphic>
          <a:graphicData uri="http://schemas.openxmlformats.org/drawingml/2006/table">
            <a:tbl>
              <a:tblPr firstRow="1" bandRow="1">
                <a:tableStyleId>{5C22544A-7EE6-4342-B048-85BDC9FD1C3A}</a:tableStyleId>
              </a:tblPr>
              <a:tblGrid>
                <a:gridCol w="2000257"/>
                <a:gridCol w="2000257"/>
                <a:gridCol w="2000257"/>
                <a:gridCol w="2000257"/>
              </a:tblGrid>
              <a:tr h="1404563">
                <a:tc>
                  <a:txBody>
                    <a:bodyPr/>
                    <a:lstStyle/>
                    <a:p>
                      <a:pPr algn="ctr"/>
                      <a:r>
                        <a:rPr lang="tr-TR" sz="1800" b="1" kern="1200" dirty="0" err="1" smtClean="0">
                          <a:solidFill>
                            <a:schemeClr val="lt1"/>
                          </a:solidFill>
                          <a:latin typeface="+mn-lt"/>
                          <a:ea typeface="+mn-ea"/>
                          <a:cs typeface="+mn-cs"/>
                        </a:rPr>
                        <a:t>Number</a:t>
                      </a:r>
                      <a:r>
                        <a:rPr lang="tr-TR" sz="1800" b="1" kern="1200" dirty="0" smtClean="0">
                          <a:solidFill>
                            <a:schemeClr val="lt1"/>
                          </a:solidFill>
                          <a:latin typeface="+mn-lt"/>
                          <a:ea typeface="+mn-ea"/>
                          <a:cs typeface="+mn-cs"/>
                        </a:rPr>
                        <a:t> of </a:t>
                      </a:r>
                      <a:r>
                        <a:rPr lang="tr-TR" sz="1800" b="1" kern="1200" dirty="0" err="1" smtClean="0">
                          <a:solidFill>
                            <a:schemeClr val="lt1"/>
                          </a:solidFill>
                          <a:latin typeface="+mn-lt"/>
                          <a:ea typeface="+mn-ea"/>
                          <a:cs typeface="+mn-cs"/>
                        </a:rPr>
                        <a:t>workers</a:t>
                      </a:r>
                      <a:r>
                        <a:rPr lang="tr-TR" sz="1800" b="1" kern="1200" dirty="0" smtClean="0">
                          <a:solidFill>
                            <a:schemeClr val="lt1"/>
                          </a:solidFill>
                          <a:latin typeface="+mn-lt"/>
                          <a:ea typeface="+mn-ea"/>
                          <a:cs typeface="+mn-cs"/>
                        </a:rPr>
                        <a:t> </a:t>
                      </a:r>
                      <a:r>
                        <a:rPr lang="tr-TR" sz="1800" b="1" kern="1200" dirty="0" err="1" smtClean="0">
                          <a:solidFill>
                            <a:schemeClr val="lt1"/>
                          </a:solidFill>
                          <a:latin typeface="+mn-lt"/>
                          <a:ea typeface="+mn-ea"/>
                          <a:cs typeface="+mn-cs"/>
                        </a:rPr>
                        <a:t>who</a:t>
                      </a:r>
                      <a:r>
                        <a:rPr lang="tr-TR" sz="1800" b="1" kern="1200" dirty="0" smtClean="0">
                          <a:solidFill>
                            <a:schemeClr val="lt1"/>
                          </a:solidFill>
                          <a:latin typeface="+mn-lt"/>
                          <a:ea typeface="+mn-ea"/>
                          <a:cs typeface="+mn-cs"/>
                        </a:rPr>
                        <a:t> </a:t>
                      </a:r>
                      <a:r>
                        <a:rPr lang="tr-TR" sz="1800" b="1" kern="1200" dirty="0" err="1" smtClean="0">
                          <a:solidFill>
                            <a:schemeClr val="lt1"/>
                          </a:solidFill>
                          <a:latin typeface="+mn-lt"/>
                          <a:ea typeface="+mn-ea"/>
                          <a:cs typeface="+mn-cs"/>
                        </a:rPr>
                        <a:t>will</a:t>
                      </a:r>
                      <a:endParaRPr lang="tr-TR" sz="1800" b="1" kern="1200" dirty="0" smtClean="0">
                        <a:solidFill>
                          <a:schemeClr val="lt1"/>
                        </a:solidFill>
                        <a:latin typeface="+mn-lt"/>
                        <a:ea typeface="+mn-ea"/>
                        <a:cs typeface="+mn-cs"/>
                      </a:endParaRPr>
                    </a:p>
                    <a:p>
                      <a:pPr algn="ctr"/>
                      <a:r>
                        <a:rPr lang="tr-TR" sz="1800" b="1" kern="1200" dirty="0" err="1" smtClean="0">
                          <a:solidFill>
                            <a:schemeClr val="lt1"/>
                          </a:solidFill>
                          <a:latin typeface="+mn-lt"/>
                          <a:ea typeface="+mn-ea"/>
                          <a:cs typeface="+mn-cs"/>
                        </a:rPr>
                        <a:t>continue</a:t>
                      </a:r>
                      <a:r>
                        <a:rPr lang="tr-TR" sz="1800" b="1" kern="1200" dirty="0" smtClean="0">
                          <a:solidFill>
                            <a:schemeClr val="lt1"/>
                          </a:solidFill>
                          <a:latin typeface="+mn-lt"/>
                          <a:ea typeface="+mn-ea"/>
                          <a:cs typeface="+mn-cs"/>
                        </a:rPr>
                        <a:t> </a:t>
                      </a:r>
                      <a:r>
                        <a:rPr lang="tr-TR" sz="1800" b="1" kern="1200" dirty="0" err="1" smtClean="0">
                          <a:solidFill>
                            <a:schemeClr val="lt1"/>
                          </a:solidFill>
                          <a:latin typeface="+mn-lt"/>
                          <a:ea typeface="+mn-ea"/>
                          <a:cs typeface="+mn-cs"/>
                        </a:rPr>
                        <a:t>to</a:t>
                      </a:r>
                      <a:r>
                        <a:rPr lang="tr-TR" sz="1800" b="1" kern="1200" dirty="0" smtClean="0">
                          <a:solidFill>
                            <a:schemeClr val="lt1"/>
                          </a:solidFill>
                          <a:latin typeface="+mn-lt"/>
                          <a:ea typeface="+mn-ea"/>
                          <a:cs typeface="+mn-cs"/>
                        </a:rPr>
                        <a:t> be </a:t>
                      </a:r>
                      <a:r>
                        <a:rPr lang="tr-TR" sz="1800" b="1" kern="1200" dirty="0" err="1" smtClean="0">
                          <a:solidFill>
                            <a:schemeClr val="lt1"/>
                          </a:solidFill>
                          <a:latin typeface="+mn-lt"/>
                          <a:ea typeface="+mn-ea"/>
                          <a:cs typeface="+mn-cs"/>
                        </a:rPr>
                        <a:t>employed</a:t>
                      </a:r>
                      <a:endParaRPr lang="tr-TR" sz="1800" b="1" kern="1200" dirty="0" smtClean="0">
                        <a:solidFill>
                          <a:schemeClr val="lt1"/>
                        </a:solidFill>
                        <a:latin typeface="+mn-lt"/>
                        <a:ea typeface="+mn-ea"/>
                        <a:cs typeface="+mn-cs"/>
                      </a:endParaRPr>
                    </a:p>
                    <a:p>
                      <a:pPr algn="ctr"/>
                      <a:endParaRPr lang="tr-TR" dirty="0"/>
                    </a:p>
                  </a:txBody>
                  <a:tcPr/>
                </a:tc>
                <a:tc>
                  <a:txBody>
                    <a:bodyPr/>
                    <a:lstStyle/>
                    <a:p>
                      <a:pPr algn="ctr"/>
                      <a:r>
                        <a:rPr lang="tr-TR" sz="1800" b="1" kern="1200" dirty="0" err="1" smtClean="0">
                          <a:solidFill>
                            <a:schemeClr val="lt1"/>
                          </a:solidFill>
                          <a:latin typeface="+mn-lt"/>
                          <a:ea typeface="+mn-ea"/>
                          <a:cs typeface="+mn-cs"/>
                        </a:rPr>
                        <a:t>Expected</a:t>
                      </a:r>
                      <a:r>
                        <a:rPr lang="tr-TR" sz="1800" b="1" kern="1200" dirty="0" smtClean="0">
                          <a:solidFill>
                            <a:schemeClr val="lt1"/>
                          </a:solidFill>
                          <a:latin typeface="+mn-lt"/>
                          <a:ea typeface="+mn-ea"/>
                          <a:cs typeface="+mn-cs"/>
                        </a:rPr>
                        <a:t> </a:t>
                      </a:r>
                      <a:r>
                        <a:rPr lang="tr-TR" sz="1800" b="1" kern="1200" dirty="0" err="1" smtClean="0">
                          <a:solidFill>
                            <a:schemeClr val="lt1"/>
                          </a:solidFill>
                          <a:latin typeface="+mn-lt"/>
                          <a:ea typeface="+mn-ea"/>
                          <a:cs typeface="+mn-cs"/>
                        </a:rPr>
                        <a:t>annual</a:t>
                      </a:r>
                      <a:r>
                        <a:rPr lang="tr-TR" sz="1800" b="1" kern="1200" dirty="0" smtClean="0">
                          <a:solidFill>
                            <a:schemeClr val="lt1"/>
                          </a:solidFill>
                          <a:latin typeface="+mn-lt"/>
                          <a:ea typeface="+mn-ea"/>
                          <a:cs typeface="+mn-cs"/>
                        </a:rPr>
                        <a:t> </a:t>
                      </a:r>
                      <a:r>
                        <a:rPr lang="tr-TR" sz="1800" b="1" kern="1200" dirty="0" err="1" smtClean="0">
                          <a:solidFill>
                            <a:schemeClr val="lt1"/>
                          </a:solidFill>
                          <a:latin typeface="+mn-lt"/>
                          <a:ea typeface="+mn-ea"/>
                          <a:cs typeface="+mn-cs"/>
                        </a:rPr>
                        <a:t>pro</a:t>
                      </a:r>
                      <a:r>
                        <a:rPr lang="tr-TR" sz="1800" b="1" kern="1200" dirty="0" smtClean="0">
                          <a:solidFill>
                            <a:schemeClr val="lt1"/>
                          </a:solidFill>
                          <a:latin typeface="+mn-lt"/>
                          <a:ea typeface="+mn-ea"/>
                          <a:cs typeface="+mn-cs"/>
                        </a:rPr>
                        <a:t>ﬁt</a:t>
                      </a:r>
                    </a:p>
                    <a:p>
                      <a:pPr algn="ctr"/>
                      <a:r>
                        <a:rPr lang="tr-TR" sz="1800" b="1" kern="1200" dirty="0" smtClean="0">
                          <a:solidFill>
                            <a:schemeClr val="lt1"/>
                          </a:solidFill>
                          <a:latin typeface="+mn-lt"/>
                          <a:ea typeface="+mn-ea"/>
                          <a:cs typeface="+mn-cs"/>
                        </a:rPr>
                        <a:t>in NIS </a:t>
                      </a:r>
                      <a:r>
                        <a:rPr lang="tr-TR" sz="1800" b="1" kern="1200" dirty="0" err="1" smtClean="0">
                          <a:solidFill>
                            <a:schemeClr val="lt1"/>
                          </a:solidFill>
                          <a:latin typeface="+mn-lt"/>
                          <a:ea typeface="+mn-ea"/>
                          <a:cs typeface="+mn-cs"/>
                        </a:rPr>
                        <a:t>millions</a:t>
                      </a:r>
                      <a:endParaRPr lang="tr-TR" sz="1800" b="1" kern="1200" dirty="0" smtClean="0">
                        <a:solidFill>
                          <a:schemeClr val="lt1"/>
                        </a:solidFill>
                        <a:latin typeface="+mn-lt"/>
                        <a:ea typeface="+mn-ea"/>
                        <a:cs typeface="+mn-cs"/>
                      </a:endParaRPr>
                    </a:p>
                    <a:p>
                      <a:pPr algn="ctr"/>
                      <a:endParaRPr lang="tr-TR" dirty="0"/>
                    </a:p>
                  </a:txBody>
                  <a:tcPr/>
                </a:tc>
                <a:tc>
                  <a:txBody>
                    <a:bodyPr/>
                    <a:lstStyle/>
                    <a:p>
                      <a:pPr algn="ctr"/>
                      <a:r>
                        <a:rPr lang="en-US" dirty="0" smtClean="0"/>
                        <a:t>Number of students </a:t>
                      </a:r>
                    </a:p>
                    <a:p>
                      <a:pPr algn="ctr"/>
                      <a:r>
                        <a:rPr lang="en-US" dirty="0" smtClean="0"/>
                        <a:t>(Total: 41)</a:t>
                      </a:r>
                    </a:p>
                    <a:p>
                      <a:pPr algn="ctr"/>
                      <a:endParaRPr lang="tr-TR" dirty="0"/>
                    </a:p>
                  </a:txBody>
                  <a:tcPr/>
                </a:tc>
                <a:tc>
                  <a:txBody>
                    <a:bodyPr/>
                    <a:lstStyle/>
                    <a:p>
                      <a:pPr algn="ctr"/>
                      <a:endParaRPr lang="en-US" dirty="0" smtClean="0"/>
                    </a:p>
                    <a:p>
                      <a:pPr algn="ctr"/>
                      <a:r>
                        <a:rPr lang="en-US" dirty="0" smtClean="0"/>
                        <a:t>Percentage</a:t>
                      </a:r>
                      <a:endParaRPr lang="tr-TR" dirty="0"/>
                    </a:p>
                  </a:txBody>
                  <a:tcPr/>
                </a:tc>
              </a:tr>
              <a:tr h="565253">
                <a:tc>
                  <a:txBody>
                    <a:bodyPr/>
                    <a:lstStyle/>
                    <a:p>
                      <a:r>
                        <a:rPr lang="tr-TR" sz="1600" kern="1200" dirty="0" smtClean="0">
                          <a:solidFill>
                            <a:schemeClr val="dk1"/>
                          </a:solidFill>
                          <a:latin typeface="+mn-lt"/>
                          <a:ea typeface="+mn-ea"/>
                          <a:cs typeface="+mn-cs"/>
                        </a:rPr>
                        <a:t>0 (</a:t>
                      </a:r>
                      <a:r>
                        <a:rPr lang="tr-TR" sz="1600" kern="1200" dirty="0" err="1" smtClean="0">
                          <a:solidFill>
                            <a:schemeClr val="dk1"/>
                          </a:solidFill>
                          <a:latin typeface="+mn-lt"/>
                          <a:ea typeface="+mn-ea"/>
                          <a:cs typeface="+mn-cs"/>
                        </a:rPr>
                        <a:t>all</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the</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workers</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will</a:t>
                      </a:r>
                      <a:r>
                        <a:rPr lang="tr-TR" sz="1600" kern="1200" dirty="0" smtClean="0">
                          <a:solidFill>
                            <a:schemeClr val="dk1"/>
                          </a:solidFill>
                          <a:latin typeface="+mn-lt"/>
                          <a:ea typeface="+mn-ea"/>
                          <a:cs typeface="+mn-cs"/>
                        </a:rPr>
                        <a:t> be </a:t>
                      </a:r>
                      <a:r>
                        <a:rPr lang="tr-TR" sz="1600" kern="1200" dirty="0" err="1" smtClean="0">
                          <a:solidFill>
                            <a:schemeClr val="dk1"/>
                          </a:solidFill>
                          <a:latin typeface="+mn-lt"/>
                          <a:ea typeface="+mn-ea"/>
                          <a:cs typeface="+mn-cs"/>
                        </a:rPr>
                        <a:t>laid</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off</a:t>
                      </a:r>
                      <a:r>
                        <a:rPr lang="tr-TR" sz="1600" kern="1200" dirty="0" smtClean="0">
                          <a:solidFill>
                            <a:schemeClr val="dk1"/>
                          </a:solidFill>
                          <a:latin typeface="+mn-lt"/>
                          <a:ea typeface="+mn-ea"/>
                          <a:cs typeface="+mn-cs"/>
                        </a:rPr>
                        <a:t>)</a:t>
                      </a:r>
                      <a:endParaRPr lang="tr-T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kern="1200" dirty="0" err="1" smtClean="0">
                          <a:solidFill>
                            <a:schemeClr val="dk1"/>
                          </a:solidFill>
                          <a:latin typeface="+mn-lt"/>
                          <a:ea typeface="+mn-ea"/>
                          <a:cs typeface="+mn-cs"/>
                        </a:rPr>
                        <a:t>Loss</a:t>
                      </a:r>
                      <a:r>
                        <a:rPr lang="tr-TR" sz="1600" kern="1200" dirty="0" smtClean="0">
                          <a:solidFill>
                            <a:schemeClr val="dk1"/>
                          </a:solidFill>
                          <a:latin typeface="+mn-lt"/>
                          <a:ea typeface="+mn-ea"/>
                          <a:cs typeface="+mn-cs"/>
                        </a:rPr>
                        <a:t> of 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0</a:t>
                      </a:r>
                      <a:endParaRPr lang="tr-TR" sz="1800" kern="1200" dirty="0" smtClean="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tr-TR" sz="1800" kern="1200" dirty="0" smtClean="0">
                        <a:solidFill>
                          <a:schemeClr val="dk1"/>
                        </a:solidFill>
                        <a:latin typeface="+mn-lt"/>
                        <a:ea typeface="+mn-ea"/>
                        <a:cs typeface="+mn-cs"/>
                      </a:endParaRPr>
                    </a:p>
                  </a:txBody>
                  <a:tcPr/>
                </a:tc>
              </a:tr>
              <a:tr h="565253">
                <a:tc>
                  <a:txBody>
                    <a:bodyPr/>
                    <a:lstStyle/>
                    <a:p>
                      <a:r>
                        <a:rPr lang="tr-TR" sz="1600" kern="1200" dirty="0" smtClean="0">
                          <a:solidFill>
                            <a:schemeClr val="dk1"/>
                          </a:solidFill>
                          <a:latin typeface="+mn-lt"/>
                          <a:ea typeface="+mn-ea"/>
                          <a:cs typeface="+mn-cs"/>
                        </a:rPr>
                        <a:t>50 (146 </a:t>
                      </a:r>
                      <a:r>
                        <a:rPr lang="tr-TR" sz="1600" kern="1200" dirty="0" err="1" smtClean="0">
                          <a:solidFill>
                            <a:schemeClr val="dk1"/>
                          </a:solidFill>
                          <a:latin typeface="+mn-lt"/>
                          <a:ea typeface="+mn-ea"/>
                          <a:cs typeface="+mn-cs"/>
                        </a:rPr>
                        <a:t>workers</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will</a:t>
                      </a:r>
                      <a:r>
                        <a:rPr lang="tr-TR" sz="1600" kern="1200" dirty="0" smtClean="0">
                          <a:solidFill>
                            <a:schemeClr val="dk1"/>
                          </a:solidFill>
                          <a:latin typeface="+mn-lt"/>
                          <a:ea typeface="+mn-ea"/>
                          <a:cs typeface="+mn-cs"/>
                        </a:rPr>
                        <a:t> be </a:t>
                      </a:r>
                      <a:r>
                        <a:rPr lang="tr-TR" sz="1600" kern="1200" dirty="0" err="1" smtClean="0">
                          <a:solidFill>
                            <a:schemeClr val="dk1"/>
                          </a:solidFill>
                          <a:latin typeface="+mn-lt"/>
                          <a:ea typeface="+mn-ea"/>
                          <a:cs typeface="+mn-cs"/>
                        </a:rPr>
                        <a:t>laid</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off</a:t>
                      </a:r>
                      <a:r>
                        <a:rPr lang="tr-TR" sz="1600" kern="1200" dirty="0" smtClean="0">
                          <a:solidFill>
                            <a:schemeClr val="dk1"/>
                          </a:solidFill>
                          <a:latin typeface="+mn-lt"/>
                          <a:ea typeface="+mn-ea"/>
                          <a:cs typeface="+mn-cs"/>
                        </a:rPr>
                        <a:t>)</a:t>
                      </a:r>
                      <a:endParaRPr lang="tr-T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kern="1200" dirty="0" err="1" smtClean="0">
                          <a:solidFill>
                            <a:schemeClr val="dk1"/>
                          </a:solidFill>
                          <a:latin typeface="+mn-lt"/>
                          <a:ea typeface="+mn-ea"/>
                          <a:cs typeface="+mn-cs"/>
                        </a:rPr>
                        <a:t>Pro</a:t>
                      </a:r>
                      <a:r>
                        <a:rPr lang="en-US" sz="1600" kern="1200" dirty="0" err="1" smtClean="0">
                          <a:solidFill>
                            <a:schemeClr val="dk1"/>
                          </a:solidFill>
                          <a:latin typeface="+mn-lt"/>
                          <a:ea typeface="+mn-ea"/>
                          <a:cs typeface="+mn-cs"/>
                        </a:rPr>
                        <a:t>fi</a:t>
                      </a:r>
                      <a:r>
                        <a:rPr lang="tr-TR" sz="1600" kern="1200" dirty="0" smtClean="0">
                          <a:solidFill>
                            <a:schemeClr val="dk1"/>
                          </a:solidFill>
                          <a:latin typeface="+mn-lt"/>
                          <a:ea typeface="+mn-ea"/>
                          <a:cs typeface="+mn-cs"/>
                        </a:rPr>
                        <a:t>t of 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0</a:t>
                      </a:r>
                      <a:endParaRPr lang="tr-TR" sz="1800" kern="1200" dirty="0" smtClean="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tr-TR" sz="1800" kern="1200" dirty="0" smtClean="0">
                        <a:solidFill>
                          <a:schemeClr val="dk1"/>
                        </a:solidFill>
                        <a:latin typeface="+mn-lt"/>
                        <a:ea typeface="+mn-ea"/>
                        <a:cs typeface="+mn-cs"/>
                      </a:endParaRPr>
                    </a:p>
                  </a:txBody>
                  <a:tcPr/>
                </a:tc>
              </a:tr>
              <a:tr h="565253">
                <a:tc>
                  <a:txBody>
                    <a:bodyPr/>
                    <a:lstStyle/>
                    <a:p>
                      <a:r>
                        <a:rPr lang="tr-TR" sz="1600" kern="1200" dirty="0" smtClean="0">
                          <a:solidFill>
                            <a:schemeClr val="dk1"/>
                          </a:solidFill>
                          <a:latin typeface="+mn-lt"/>
                          <a:ea typeface="+mn-ea"/>
                          <a:cs typeface="+mn-cs"/>
                        </a:rPr>
                        <a:t>65 (131 </a:t>
                      </a:r>
                      <a:r>
                        <a:rPr lang="tr-TR" sz="1600" kern="1200" dirty="0" err="1" smtClean="0">
                          <a:solidFill>
                            <a:schemeClr val="dk1"/>
                          </a:solidFill>
                          <a:latin typeface="+mn-lt"/>
                          <a:ea typeface="+mn-ea"/>
                          <a:cs typeface="+mn-cs"/>
                        </a:rPr>
                        <a:t>workers</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will</a:t>
                      </a:r>
                      <a:r>
                        <a:rPr lang="tr-TR" sz="1600" kern="1200" dirty="0" smtClean="0">
                          <a:solidFill>
                            <a:schemeClr val="dk1"/>
                          </a:solidFill>
                          <a:latin typeface="+mn-lt"/>
                          <a:ea typeface="+mn-ea"/>
                          <a:cs typeface="+mn-cs"/>
                        </a:rPr>
                        <a:t> be </a:t>
                      </a:r>
                      <a:r>
                        <a:rPr lang="tr-TR" sz="1600" kern="1200" dirty="0" err="1" smtClean="0">
                          <a:solidFill>
                            <a:schemeClr val="dk1"/>
                          </a:solidFill>
                          <a:latin typeface="+mn-lt"/>
                          <a:ea typeface="+mn-ea"/>
                          <a:cs typeface="+mn-cs"/>
                        </a:rPr>
                        <a:t>laid</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off</a:t>
                      </a:r>
                      <a:r>
                        <a:rPr lang="tr-TR" sz="1600" kern="1200" dirty="0" smtClean="0">
                          <a:solidFill>
                            <a:schemeClr val="dk1"/>
                          </a:solidFill>
                          <a:latin typeface="+mn-lt"/>
                          <a:ea typeface="+mn-ea"/>
                          <a:cs typeface="+mn-cs"/>
                        </a:rPr>
                        <a:t>)</a:t>
                      </a:r>
                      <a:endParaRPr lang="tr-TR" sz="1600" dirty="0"/>
                    </a:p>
                  </a:txBody>
                  <a:tcPr/>
                </a:tc>
                <a:tc>
                  <a:txBody>
                    <a:bodyPr/>
                    <a:lstStyle/>
                    <a:p>
                      <a:r>
                        <a:rPr lang="tr-TR" sz="1600" kern="1200" dirty="0" err="1" smtClean="0">
                          <a:solidFill>
                            <a:schemeClr val="dk1"/>
                          </a:solidFill>
                          <a:latin typeface="+mn-lt"/>
                          <a:ea typeface="+mn-ea"/>
                          <a:cs typeface="+mn-cs"/>
                        </a:rPr>
                        <a:t>Pro</a:t>
                      </a:r>
                      <a:r>
                        <a:rPr lang="en-US" sz="1600" kern="1200" dirty="0" err="1" smtClean="0">
                          <a:solidFill>
                            <a:schemeClr val="dk1"/>
                          </a:solidFill>
                          <a:latin typeface="+mn-lt"/>
                          <a:ea typeface="+mn-ea"/>
                          <a:cs typeface="+mn-cs"/>
                        </a:rPr>
                        <a:t>fi</a:t>
                      </a:r>
                      <a:r>
                        <a:rPr lang="tr-TR" sz="1600" kern="1200" dirty="0" smtClean="0">
                          <a:solidFill>
                            <a:schemeClr val="dk1"/>
                          </a:solidFill>
                          <a:latin typeface="+mn-lt"/>
                          <a:ea typeface="+mn-ea"/>
                          <a:cs typeface="+mn-cs"/>
                        </a:rPr>
                        <a:t>t of 1.5</a:t>
                      </a:r>
                      <a:endParaRPr lang="tr-TR" sz="1600" dirty="0"/>
                    </a:p>
                  </a:txBody>
                  <a:tcPr/>
                </a:tc>
                <a:tc>
                  <a:txBody>
                    <a:bodyPr/>
                    <a:lstStyle/>
                    <a:p>
                      <a:pPr algn="ctr"/>
                      <a:r>
                        <a:rPr lang="en-US" dirty="0" smtClean="0"/>
                        <a:t>1</a:t>
                      </a:r>
                      <a:endParaRPr lang="tr-TR" dirty="0"/>
                    </a:p>
                  </a:txBody>
                  <a:tcPr/>
                </a:tc>
                <a:tc>
                  <a:txBody>
                    <a:bodyPr/>
                    <a:lstStyle/>
                    <a:p>
                      <a:pPr algn="ctr"/>
                      <a:r>
                        <a:rPr lang="en-US" dirty="0" smtClean="0"/>
                        <a:t>% 2</a:t>
                      </a:r>
                      <a:endParaRPr lang="tr-TR" dirty="0"/>
                    </a:p>
                  </a:txBody>
                  <a:tcPr/>
                </a:tc>
              </a:tr>
              <a:tr h="565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kern="1200" dirty="0" smtClean="0">
                          <a:solidFill>
                            <a:schemeClr val="dk1"/>
                          </a:solidFill>
                          <a:latin typeface="+mn-lt"/>
                          <a:ea typeface="+mn-ea"/>
                          <a:cs typeface="+mn-cs"/>
                        </a:rPr>
                        <a:t>100 (96 </a:t>
                      </a:r>
                      <a:r>
                        <a:rPr lang="tr-TR" sz="1600" kern="1200" dirty="0" err="1" smtClean="0">
                          <a:solidFill>
                            <a:schemeClr val="dk1"/>
                          </a:solidFill>
                          <a:latin typeface="+mn-lt"/>
                          <a:ea typeface="+mn-ea"/>
                          <a:cs typeface="+mn-cs"/>
                        </a:rPr>
                        <a:t>workers</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will</a:t>
                      </a:r>
                      <a:r>
                        <a:rPr lang="tr-TR" sz="1600" kern="1200" dirty="0" smtClean="0">
                          <a:solidFill>
                            <a:schemeClr val="dk1"/>
                          </a:solidFill>
                          <a:latin typeface="+mn-lt"/>
                          <a:ea typeface="+mn-ea"/>
                          <a:cs typeface="+mn-cs"/>
                        </a:rPr>
                        <a:t> be </a:t>
                      </a:r>
                      <a:r>
                        <a:rPr lang="tr-TR" sz="1600" kern="1200" dirty="0" err="1" smtClean="0">
                          <a:solidFill>
                            <a:schemeClr val="dk1"/>
                          </a:solidFill>
                          <a:latin typeface="+mn-lt"/>
                          <a:ea typeface="+mn-ea"/>
                          <a:cs typeface="+mn-cs"/>
                        </a:rPr>
                        <a:t>laid</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off</a:t>
                      </a:r>
                      <a:r>
                        <a:rPr lang="tr-TR" sz="1600" kern="1200" dirty="0" smtClean="0">
                          <a:solidFill>
                            <a:schemeClr val="dk1"/>
                          </a:solidFill>
                          <a:latin typeface="+mn-lt"/>
                          <a:ea typeface="+mn-ea"/>
                          <a:cs typeface="+mn-cs"/>
                        </a:rPr>
                        <a:t>)</a:t>
                      </a:r>
                    </a:p>
                  </a:txBody>
                  <a:tcPr/>
                </a:tc>
                <a:tc>
                  <a:txBody>
                    <a:bodyPr/>
                    <a:lstStyle/>
                    <a:p>
                      <a:r>
                        <a:rPr lang="tr-TR" sz="1600" kern="1200" dirty="0" err="1" smtClean="0">
                          <a:solidFill>
                            <a:schemeClr val="dk1"/>
                          </a:solidFill>
                          <a:latin typeface="+mn-lt"/>
                          <a:ea typeface="+mn-ea"/>
                          <a:cs typeface="+mn-cs"/>
                        </a:rPr>
                        <a:t>Pro</a:t>
                      </a:r>
                      <a:r>
                        <a:rPr lang="en-US" sz="1600" kern="1200" dirty="0" err="1" smtClean="0">
                          <a:solidFill>
                            <a:schemeClr val="dk1"/>
                          </a:solidFill>
                          <a:latin typeface="+mn-lt"/>
                          <a:ea typeface="+mn-ea"/>
                          <a:cs typeface="+mn-cs"/>
                        </a:rPr>
                        <a:t>fi</a:t>
                      </a:r>
                      <a:r>
                        <a:rPr lang="tr-TR" sz="1600" kern="1200" dirty="0" smtClean="0">
                          <a:solidFill>
                            <a:schemeClr val="dk1"/>
                          </a:solidFill>
                          <a:latin typeface="+mn-lt"/>
                          <a:ea typeface="+mn-ea"/>
                          <a:cs typeface="+mn-cs"/>
                        </a:rPr>
                        <a:t>t of 2</a:t>
                      </a:r>
                      <a:endParaRPr lang="tr-TR" sz="1600" dirty="0"/>
                    </a:p>
                  </a:txBody>
                  <a:tcPr/>
                </a:tc>
                <a:tc>
                  <a:txBody>
                    <a:bodyPr/>
                    <a:lstStyle/>
                    <a:p>
                      <a:pPr algn="ctr"/>
                      <a:r>
                        <a:rPr lang="en-US" dirty="0" smtClean="0"/>
                        <a:t>21</a:t>
                      </a:r>
                      <a:endParaRPr lang="tr-TR" dirty="0"/>
                    </a:p>
                  </a:txBody>
                  <a:tcPr/>
                </a:tc>
                <a:tc>
                  <a:txBody>
                    <a:bodyPr/>
                    <a:lstStyle/>
                    <a:p>
                      <a:pPr algn="ctr"/>
                      <a:r>
                        <a:rPr lang="en-US" dirty="0" smtClean="0"/>
                        <a:t>% 51</a:t>
                      </a:r>
                    </a:p>
                  </a:txBody>
                  <a:tcPr/>
                </a:tc>
              </a:tr>
              <a:tr h="565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kern="1200" dirty="0" smtClean="0">
                          <a:solidFill>
                            <a:schemeClr val="dk1"/>
                          </a:solidFill>
                          <a:latin typeface="+mn-lt"/>
                          <a:ea typeface="+mn-ea"/>
                          <a:cs typeface="+mn-cs"/>
                        </a:rPr>
                        <a:t>144 (52 </a:t>
                      </a:r>
                      <a:r>
                        <a:rPr lang="tr-TR" sz="1600" kern="1200" dirty="0" err="1" smtClean="0">
                          <a:solidFill>
                            <a:schemeClr val="dk1"/>
                          </a:solidFill>
                          <a:latin typeface="+mn-lt"/>
                          <a:ea typeface="+mn-ea"/>
                          <a:cs typeface="+mn-cs"/>
                        </a:rPr>
                        <a:t>workers</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will</a:t>
                      </a:r>
                      <a:r>
                        <a:rPr lang="tr-TR" sz="1600" kern="1200" dirty="0" smtClean="0">
                          <a:solidFill>
                            <a:schemeClr val="dk1"/>
                          </a:solidFill>
                          <a:latin typeface="+mn-lt"/>
                          <a:ea typeface="+mn-ea"/>
                          <a:cs typeface="+mn-cs"/>
                        </a:rPr>
                        <a:t> be </a:t>
                      </a:r>
                      <a:r>
                        <a:rPr lang="tr-TR" sz="1600" kern="1200" dirty="0" err="1" smtClean="0">
                          <a:solidFill>
                            <a:schemeClr val="dk1"/>
                          </a:solidFill>
                          <a:latin typeface="+mn-lt"/>
                          <a:ea typeface="+mn-ea"/>
                          <a:cs typeface="+mn-cs"/>
                        </a:rPr>
                        <a:t>laid</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off</a:t>
                      </a:r>
                      <a:r>
                        <a:rPr lang="tr-TR" sz="1600" kern="1200" dirty="0" smtClean="0">
                          <a:solidFill>
                            <a:schemeClr val="dk1"/>
                          </a:solidFill>
                          <a:latin typeface="+mn-lt"/>
                          <a:ea typeface="+mn-ea"/>
                          <a:cs typeface="+mn-cs"/>
                        </a:rPr>
                        <a:t>)</a:t>
                      </a:r>
                    </a:p>
                  </a:txBody>
                  <a:tcPr/>
                </a:tc>
                <a:tc>
                  <a:txBody>
                    <a:bodyPr/>
                    <a:lstStyle/>
                    <a:p>
                      <a:r>
                        <a:rPr lang="tr-TR" sz="1600" kern="1200" dirty="0" err="1" smtClean="0">
                          <a:solidFill>
                            <a:schemeClr val="dk1"/>
                          </a:solidFill>
                          <a:latin typeface="+mn-lt"/>
                          <a:ea typeface="+mn-ea"/>
                          <a:cs typeface="+mn-cs"/>
                        </a:rPr>
                        <a:t>Pro</a:t>
                      </a:r>
                      <a:r>
                        <a:rPr lang="en-US" sz="1600" kern="1200" dirty="0" err="1" smtClean="0">
                          <a:solidFill>
                            <a:schemeClr val="dk1"/>
                          </a:solidFill>
                          <a:latin typeface="+mn-lt"/>
                          <a:ea typeface="+mn-ea"/>
                          <a:cs typeface="+mn-cs"/>
                        </a:rPr>
                        <a:t>fi</a:t>
                      </a:r>
                      <a:r>
                        <a:rPr lang="tr-TR" sz="1600" kern="1200" dirty="0" smtClean="0">
                          <a:solidFill>
                            <a:schemeClr val="dk1"/>
                          </a:solidFill>
                          <a:latin typeface="+mn-lt"/>
                          <a:ea typeface="+mn-ea"/>
                          <a:cs typeface="+mn-cs"/>
                        </a:rPr>
                        <a:t>t of 1.6</a:t>
                      </a:r>
                      <a:endParaRPr lang="tr-TR" sz="1600" dirty="0"/>
                    </a:p>
                  </a:txBody>
                  <a:tcPr/>
                </a:tc>
                <a:tc>
                  <a:txBody>
                    <a:bodyPr/>
                    <a:lstStyle/>
                    <a:p>
                      <a:pPr algn="ctr"/>
                      <a:r>
                        <a:rPr lang="en-US" dirty="0" smtClean="0"/>
                        <a:t>3</a:t>
                      </a:r>
                      <a:endParaRPr lang="tr-TR" dirty="0"/>
                    </a:p>
                  </a:txBody>
                  <a:tcPr/>
                </a:tc>
                <a:tc>
                  <a:txBody>
                    <a:bodyPr/>
                    <a:lstStyle/>
                    <a:p>
                      <a:pPr algn="ctr"/>
                      <a:r>
                        <a:rPr lang="en-US" dirty="0" smtClean="0"/>
                        <a:t>% 7</a:t>
                      </a:r>
                      <a:endParaRPr lang="tr-TR" dirty="0"/>
                    </a:p>
                  </a:txBody>
                  <a:tcPr/>
                </a:tc>
              </a:tr>
              <a:tr h="565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kern="1200" dirty="0" smtClean="0">
                          <a:solidFill>
                            <a:schemeClr val="dk1"/>
                          </a:solidFill>
                          <a:latin typeface="+mn-lt"/>
                          <a:ea typeface="+mn-ea"/>
                          <a:cs typeface="+mn-cs"/>
                        </a:rPr>
                        <a:t>170 (26 </a:t>
                      </a:r>
                      <a:r>
                        <a:rPr lang="tr-TR" sz="1600" kern="1200" dirty="0" err="1" smtClean="0">
                          <a:solidFill>
                            <a:schemeClr val="dk1"/>
                          </a:solidFill>
                          <a:latin typeface="+mn-lt"/>
                          <a:ea typeface="+mn-ea"/>
                          <a:cs typeface="+mn-cs"/>
                        </a:rPr>
                        <a:t>workers</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will</a:t>
                      </a:r>
                      <a:r>
                        <a:rPr lang="tr-TR" sz="1600" kern="1200" dirty="0" smtClean="0">
                          <a:solidFill>
                            <a:schemeClr val="dk1"/>
                          </a:solidFill>
                          <a:latin typeface="+mn-lt"/>
                          <a:ea typeface="+mn-ea"/>
                          <a:cs typeface="+mn-cs"/>
                        </a:rPr>
                        <a:t> be </a:t>
                      </a:r>
                      <a:r>
                        <a:rPr lang="tr-TR" sz="1600" kern="1200" dirty="0" err="1" smtClean="0">
                          <a:solidFill>
                            <a:schemeClr val="dk1"/>
                          </a:solidFill>
                          <a:latin typeface="+mn-lt"/>
                          <a:ea typeface="+mn-ea"/>
                          <a:cs typeface="+mn-cs"/>
                        </a:rPr>
                        <a:t>laid</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off</a:t>
                      </a:r>
                      <a:r>
                        <a:rPr lang="tr-TR" sz="1600" kern="1200" dirty="0" smtClean="0">
                          <a:solidFill>
                            <a:schemeClr val="dk1"/>
                          </a:solidFill>
                          <a:latin typeface="+mn-lt"/>
                          <a:ea typeface="+mn-ea"/>
                          <a:cs typeface="+mn-cs"/>
                        </a:rPr>
                        <a:t>) </a:t>
                      </a:r>
                    </a:p>
                  </a:txBody>
                  <a:tcPr/>
                </a:tc>
                <a:tc>
                  <a:txBody>
                    <a:bodyPr/>
                    <a:lstStyle/>
                    <a:p>
                      <a:r>
                        <a:rPr lang="tr-TR" sz="1600" kern="1200" dirty="0" err="1" smtClean="0">
                          <a:solidFill>
                            <a:schemeClr val="dk1"/>
                          </a:solidFill>
                          <a:latin typeface="+mn-lt"/>
                          <a:ea typeface="+mn-ea"/>
                          <a:cs typeface="+mn-cs"/>
                        </a:rPr>
                        <a:t>Pro</a:t>
                      </a:r>
                      <a:r>
                        <a:rPr lang="en-US" sz="1600" kern="1200" dirty="0" err="1" smtClean="0">
                          <a:solidFill>
                            <a:schemeClr val="dk1"/>
                          </a:solidFill>
                          <a:latin typeface="+mn-lt"/>
                          <a:ea typeface="+mn-ea"/>
                          <a:cs typeface="+mn-cs"/>
                        </a:rPr>
                        <a:t>fi</a:t>
                      </a:r>
                      <a:r>
                        <a:rPr lang="tr-TR" sz="1600" kern="1200" dirty="0" smtClean="0">
                          <a:solidFill>
                            <a:schemeClr val="dk1"/>
                          </a:solidFill>
                          <a:latin typeface="+mn-lt"/>
                          <a:ea typeface="+mn-ea"/>
                          <a:cs typeface="+mn-cs"/>
                        </a:rPr>
                        <a:t>t of 1</a:t>
                      </a:r>
                      <a:endParaRPr lang="tr-TR" sz="1600" dirty="0"/>
                    </a:p>
                  </a:txBody>
                  <a:tcPr/>
                </a:tc>
                <a:tc>
                  <a:txBody>
                    <a:bodyPr/>
                    <a:lstStyle/>
                    <a:p>
                      <a:pPr algn="ctr"/>
                      <a:r>
                        <a:rPr lang="en-US" dirty="0" smtClean="0"/>
                        <a:t>8</a:t>
                      </a:r>
                      <a:endParaRPr lang="tr-TR" dirty="0"/>
                    </a:p>
                  </a:txBody>
                  <a:tcPr/>
                </a:tc>
                <a:tc>
                  <a:txBody>
                    <a:bodyPr/>
                    <a:lstStyle/>
                    <a:p>
                      <a:pPr algn="ctr"/>
                      <a:r>
                        <a:rPr lang="en-US" dirty="0" smtClean="0"/>
                        <a:t>%</a:t>
                      </a:r>
                      <a:r>
                        <a:rPr lang="en-US" baseline="0" dirty="0" smtClean="0"/>
                        <a:t> 20</a:t>
                      </a:r>
                      <a:endParaRPr lang="tr-TR" dirty="0"/>
                    </a:p>
                  </a:txBody>
                  <a:tcPr/>
                </a:tc>
              </a:tr>
              <a:tr h="3511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kern="1200" dirty="0" smtClean="0">
                          <a:solidFill>
                            <a:schemeClr val="dk1"/>
                          </a:solidFill>
                          <a:latin typeface="+mn-lt"/>
                          <a:ea typeface="+mn-ea"/>
                          <a:cs typeface="+mn-cs"/>
                        </a:rPr>
                        <a:t>196 (no </a:t>
                      </a:r>
                      <a:r>
                        <a:rPr lang="tr-TR" sz="1600" kern="1200" dirty="0" err="1" smtClean="0">
                          <a:solidFill>
                            <a:schemeClr val="dk1"/>
                          </a:solidFill>
                          <a:latin typeface="+mn-lt"/>
                          <a:ea typeface="+mn-ea"/>
                          <a:cs typeface="+mn-cs"/>
                        </a:rPr>
                        <a:t>layoffs</a:t>
                      </a:r>
                      <a:r>
                        <a:rPr lang="tr-TR" sz="1600" kern="1200" dirty="0" smtClean="0">
                          <a:solidFill>
                            <a:schemeClr val="dk1"/>
                          </a:solidFill>
                          <a:latin typeface="+mn-lt"/>
                          <a:ea typeface="+mn-ea"/>
                          <a:cs typeface="+mn-cs"/>
                        </a:rPr>
                        <a:t>)</a:t>
                      </a:r>
                    </a:p>
                  </a:txBody>
                  <a:tcPr/>
                </a:tc>
                <a:tc>
                  <a:txBody>
                    <a:bodyPr/>
                    <a:lstStyle/>
                    <a:p>
                      <a:r>
                        <a:rPr lang="tr-TR" sz="1600" kern="1200" dirty="0" err="1" smtClean="0">
                          <a:solidFill>
                            <a:schemeClr val="dk1"/>
                          </a:solidFill>
                          <a:latin typeface="+mn-lt"/>
                          <a:ea typeface="+mn-ea"/>
                          <a:cs typeface="+mn-cs"/>
                        </a:rPr>
                        <a:t>Pro</a:t>
                      </a:r>
                      <a:r>
                        <a:rPr lang="en-US" sz="1600" kern="1200" dirty="0" err="1" smtClean="0">
                          <a:solidFill>
                            <a:schemeClr val="dk1"/>
                          </a:solidFill>
                          <a:latin typeface="+mn-lt"/>
                          <a:ea typeface="+mn-ea"/>
                          <a:cs typeface="+mn-cs"/>
                        </a:rPr>
                        <a:t>fi</a:t>
                      </a:r>
                      <a:r>
                        <a:rPr lang="tr-TR" sz="1600" kern="1200" dirty="0" smtClean="0">
                          <a:solidFill>
                            <a:schemeClr val="dk1"/>
                          </a:solidFill>
                          <a:latin typeface="+mn-lt"/>
                          <a:ea typeface="+mn-ea"/>
                          <a:cs typeface="+mn-cs"/>
                        </a:rPr>
                        <a:t>t of 0.4</a:t>
                      </a:r>
                      <a:endParaRPr lang="tr-TR" sz="1600" dirty="0"/>
                    </a:p>
                  </a:txBody>
                  <a:tcPr/>
                </a:tc>
                <a:tc>
                  <a:txBody>
                    <a:bodyPr/>
                    <a:lstStyle/>
                    <a:p>
                      <a:pPr algn="ctr"/>
                      <a:r>
                        <a:rPr lang="en-US" dirty="0" smtClean="0"/>
                        <a:t>8</a:t>
                      </a:r>
                      <a:endParaRPr lang="tr-TR" dirty="0"/>
                    </a:p>
                  </a:txBody>
                  <a:tcPr/>
                </a:tc>
                <a:tc>
                  <a:txBody>
                    <a:bodyPr/>
                    <a:lstStyle/>
                    <a:p>
                      <a:pPr algn="ctr"/>
                      <a:r>
                        <a:rPr lang="en-US" dirty="0" smtClean="0"/>
                        <a:t>% 20</a:t>
                      </a:r>
                      <a:endParaRPr lang="tr-TR" dirty="0"/>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00063" y="0"/>
            <a:ext cx="8229600" cy="1143000"/>
          </a:xfrm>
        </p:spPr>
        <p:txBody>
          <a:bodyPr/>
          <a:lstStyle/>
          <a:p>
            <a:r>
              <a:rPr lang="en-US" sz="3600" dirty="0" smtClean="0"/>
              <a:t>What did other students do? (2013-1)</a:t>
            </a:r>
            <a:endParaRPr lang="tr-TR" sz="3600" dirty="0" smtClean="0"/>
          </a:p>
        </p:txBody>
      </p:sp>
      <p:graphicFrame>
        <p:nvGraphicFramePr>
          <p:cNvPr id="4" name="Content Placeholder 3"/>
          <p:cNvGraphicFramePr>
            <a:graphicFrameLocks noGrp="1"/>
          </p:cNvGraphicFramePr>
          <p:nvPr>
            <p:ph sz="quarter" idx="1"/>
          </p:nvPr>
        </p:nvGraphicFramePr>
        <p:xfrm>
          <a:off x="785813" y="1214421"/>
          <a:ext cx="8001028" cy="5303520"/>
        </p:xfrm>
        <a:graphic>
          <a:graphicData uri="http://schemas.openxmlformats.org/drawingml/2006/table">
            <a:tbl>
              <a:tblPr firstRow="1" bandRow="1">
                <a:tableStyleId>{5C22544A-7EE6-4342-B048-85BDC9FD1C3A}</a:tableStyleId>
              </a:tblPr>
              <a:tblGrid>
                <a:gridCol w="2000257"/>
                <a:gridCol w="2000257"/>
                <a:gridCol w="2000257"/>
                <a:gridCol w="2000257"/>
              </a:tblGrid>
              <a:tr h="1423707">
                <a:tc>
                  <a:txBody>
                    <a:bodyPr/>
                    <a:lstStyle/>
                    <a:p>
                      <a:pPr algn="ctr"/>
                      <a:r>
                        <a:rPr lang="tr-TR" sz="1800" b="1" kern="1200" dirty="0" err="1" smtClean="0">
                          <a:solidFill>
                            <a:schemeClr val="lt1"/>
                          </a:solidFill>
                          <a:latin typeface="+mn-lt"/>
                          <a:ea typeface="+mn-ea"/>
                          <a:cs typeface="+mn-cs"/>
                        </a:rPr>
                        <a:t>Number</a:t>
                      </a:r>
                      <a:r>
                        <a:rPr lang="tr-TR" sz="1800" b="1" kern="1200" dirty="0" smtClean="0">
                          <a:solidFill>
                            <a:schemeClr val="lt1"/>
                          </a:solidFill>
                          <a:latin typeface="+mn-lt"/>
                          <a:ea typeface="+mn-ea"/>
                          <a:cs typeface="+mn-cs"/>
                        </a:rPr>
                        <a:t> of </a:t>
                      </a:r>
                      <a:r>
                        <a:rPr lang="tr-TR" sz="1800" b="1" kern="1200" dirty="0" err="1" smtClean="0">
                          <a:solidFill>
                            <a:schemeClr val="lt1"/>
                          </a:solidFill>
                          <a:latin typeface="+mn-lt"/>
                          <a:ea typeface="+mn-ea"/>
                          <a:cs typeface="+mn-cs"/>
                        </a:rPr>
                        <a:t>workers</a:t>
                      </a:r>
                      <a:r>
                        <a:rPr lang="tr-TR" sz="1800" b="1" kern="1200" dirty="0" smtClean="0">
                          <a:solidFill>
                            <a:schemeClr val="lt1"/>
                          </a:solidFill>
                          <a:latin typeface="+mn-lt"/>
                          <a:ea typeface="+mn-ea"/>
                          <a:cs typeface="+mn-cs"/>
                        </a:rPr>
                        <a:t> </a:t>
                      </a:r>
                      <a:r>
                        <a:rPr lang="tr-TR" sz="1800" b="1" kern="1200" dirty="0" err="1" smtClean="0">
                          <a:solidFill>
                            <a:schemeClr val="lt1"/>
                          </a:solidFill>
                          <a:latin typeface="+mn-lt"/>
                          <a:ea typeface="+mn-ea"/>
                          <a:cs typeface="+mn-cs"/>
                        </a:rPr>
                        <a:t>who</a:t>
                      </a:r>
                      <a:r>
                        <a:rPr lang="tr-TR" sz="1800" b="1" kern="1200" dirty="0" smtClean="0">
                          <a:solidFill>
                            <a:schemeClr val="lt1"/>
                          </a:solidFill>
                          <a:latin typeface="+mn-lt"/>
                          <a:ea typeface="+mn-ea"/>
                          <a:cs typeface="+mn-cs"/>
                        </a:rPr>
                        <a:t> </a:t>
                      </a:r>
                      <a:r>
                        <a:rPr lang="tr-TR" sz="1800" b="1" kern="1200" dirty="0" err="1" smtClean="0">
                          <a:solidFill>
                            <a:schemeClr val="lt1"/>
                          </a:solidFill>
                          <a:latin typeface="+mn-lt"/>
                          <a:ea typeface="+mn-ea"/>
                          <a:cs typeface="+mn-cs"/>
                        </a:rPr>
                        <a:t>will</a:t>
                      </a:r>
                      <a:endParaRPr lang="tr-TR" sz="1800" b="1" kern="1200" dirty="0" smtClean="0">
                        <a:solidFill>
                          <a:schemeClr val="lt1"/>
                        </a:solidFill>
                        <a:latin typeface="+mn-lt"/>
                        <a:ea typeface="+mn-ea"/>
                        <a:cs typeface="+mn-cs"/>
                      </a:endParaRPr>
                    </a:p>
                    <a:p>
                      <a:pPr algn="ctr"/>
                      <a:r>
                        <a:rPr lang="tr-TR" sz="1800" b="1" kern="1200" dirty="0" err="1" smtClean="0">
                          <a:solidFill>
                            <a:schemeClr val="lt1"/>
                          </a:solidFill>
                          <a:latin typeface="+mn-lt"/>
                          <a:ea typeface="+mn-ea"/>
                          <a:cs typeface="+mn-cs"/>
                        </a:rPr>
                        <a:t>continue</a:t>
                      </a:r>
                      <a:r>
                        <a:rPr lang="tr-TR" sz="1800" b="1" kern="1200" dirty="0" smtClean="0">
                          <a:solidFill>
                            <a:schemeClr val="lt1"/>
                          </a:solidFill>
                          <a:latin typeface="+mn-lt"/>
                          <a:ea typeface="+mn-ea"/>
                          <a:cs typeface="+mn-cs"/>
                        </a:rPr>
                        <a:t> </a:t>
                      </a:r>
                      <a:r>
                        <a:rPr lang="tr-TR" sz="1800" b="1" kern="1200" dirty="0" err="1" smtClean="0">
                          <a:solidFill>
                            <a:schemeClr val="lt1"/>
                          </a:solidFill>
                          <a:latin typeface="+mn-lt"/>
                          <a:ea typeface="+mn-ea"/>
                          <a:cs typeface="+mn-cs"/>
                        </a:rPr>
                        <a:t>to</a:t>
                      </a:r>
                      <a:r>
                        <a:rPr lang="tr-TR" sz="1800" b="1" kern="1200" dirty="0" smtClean="0">
                          <a:solidFill>
                            <a:schemeClr val="lt1"/>
                          </a:solidFill>
                          <a:latin typeface="+mn-lt"/>
                          <a:ea typeface="+mn-ea"/>
                          <a:cs typeface="+mn-cs"/>
                        </a:rPr>
                        <a:t> be </a:t>
                      </a:r>
                      <a:r>
                        <a:rPr lang="tr-TR" sz="1800" b="1" kern="1200" dirty="0" err="1" smtClean="0">
                          <a:solidFill>
                            <a:schemeClr val="lt1"/>
                          </a:solidFill>
                          <a:latin typeface="+mn-lt"/>
                          <a:ea typeface="+mn-ea"/>
                          <a:cs typeface="+mn-cs"/>
                        </a:rPr>
                        <a:t>employed</a:t>
                      </a:r>
                      <a:endParaRPr lang="tr-TR" sz="1800" b="1" kern="1200" dirty="0" smtClean="0">
                        <a:solidFill>
                          <a:schemeClr val="lt1"/>
                        </a:solidFill>
                        <a:latin typeface="+mn-lt"/>
                        <a:ea typeface="+mn-ea"/>
                        <a:cs typeface="+mn-cs"/>
                      </a:endParaRPr>
                    </a:p>
                    <a:p>
                      <a:pPr algn="ctr"/>
                      <a:endParaRPr lang="tr-TR" dirty="0"/>
                    </a:p>
                  </a:txBody>
                  <a:tcPr/>
                </a:tc>
                <a:tc>
                  <a:txBody>
                    <a:bodyPr/>
                    <a:lstStyle/>
                    <a:p>
                      <a:pPr algn="ctr"/>
                      <a:r>
                        <a:rPr lang="tr-TR" sz="1800" b="1" kern="1200" dirty="0" err="1" smtClean="0">
                          <a:solidFill>
                            <a:schemeClr val="lt1"/>
                          </a:solidFill>
                          <a:latin typeface="+mn-lt"/>
                          <a:ea typeface="+mn-ea"/>
                          <a:cs typeface="+mn-cs"/>
                        </a:rPr>
                        <a:t>Expected</a:t>
                      </a:r>
                      <a:r>
                        <a:rPr lang="tr-TR" sz="1800" b="1" kern="1200" dirty="0" smtClean="0">
                          <a:solidFill>
                            <a:schemeClr val="lt1"/>
                          </a:solidFill>
                          <a:latin typeface="+mn-lt"/>
                          <a:ea typeface="+mn-ea"/>
                          <a:cs typeface="+mn-cs"/>
                        </a:rPr>
                        <a:t> </a:t>
                      </a:r>
                      <a:r>
                        <a:rPr lang="tr-TR" sz="1800" b="1" kern="1200" dirty="0" err="1" smtClean="0">
                          <a:solidFill>
                            <a:schemeClr val="lt1"/>
                          </a:solidFill>
                          <a:latin typeface="+mn-lt"/>
                          <a:ea typeface="+mn-ea"/>
                          <a:cs typeface="+mn-cs"/>
                        </a:rPr>
                        <a:t>annual</a:t>
                      </a:r>
                      <a:r>
                        <a:rPr lang="tr-TR" sz="1800" b="1" kern="1200" dirty="0" smtClean="0">
                          <a:solidFill>
                            <a:schemeClr val="lt1"/>
                          </a:solidFill>
                          <a:latin typeface="+mn-lt"/>
                          <a:ea typeface="+mn-ea"/>
                          <a:cs typeface="+mn-cs"/>
                        </a:rPr>
                        <a:t> </a:t>
                      </a:r>
                      <a:r>
                        <a:rPr lang="tr-TR" sz="1800" b="1" kern="1200" dirty="0" err="1" smtClean="0">
                          <a:solidFill>
                            <a:schemeClr val="lt1"/>
                          </a:solidFill>
                          <a:latin typeface="+mn-lt"/>
                          <a:ea typeface="+mn-ea"/>
                          <a:cs typeface="+mn-cs"/>
                        </a:rPr>
                        <a:t>pro</a:t>
                      </a:r>
                      <a:r>
                        <a:rPr lang="tr-TR" sz="1800" b="1" kern="1200" dirty="0" smtClean="0">
                          <a:solidFill>
                            <a:schemeClr val="lt1"/>
                          </a:solidFill>
                          <a:latin typeface="+mn-lt"/>
                          <a:ea typeface="+mn-ea"/>
                          <a:cs typeface="+mn-cs"/>
                        </a:rPr>
                        <a:t>ﬁt</a:t>
                      </a:r>
                    </a:p>
                    <a:p>
                      <a:pPr algn="ctr"/>
                      <a:r>
                        <a:rPr lang="tr-TR" sz="1800" b="1" kern="1200" dirty="0" smtClean="0">
                          <a:solidFill>
                            <a:schemeClr val="lt1"/>
                          </a:solidFill>
                          <a:latin typeface="+mn-lt"/>
                          <a:ea typeface="+mn-ea"/>
                          <a:cs typeface="+mn-cs"/>
                        </a:rPr>
                        <a:t>in NIS </a:t>
                      </a:r>
                      <a:r>
                        <a:rPr lang="tr-TR" sz="1800" b="1" kern="1200" dirty="0" err="1" smtClean="0">
                          <a:solidFill>
                            <a:schemeClr val="lt1"/>
                          </a:solidFill>
                          <a:latin typeface="+mn-lt"/>
                          <a:ea typeface="+mn-ea"/>
                          <a:cs typeface="+mn-cs"/>
                        </a:rPr>
                        <a:t>millions</a:t>
                      </a:r>
                      <a:endParaRPr lang="tr-TR" sz="1800" b="1" kern="1200" dirty="0" smtClean="0">
                        <a:solidFill>
                          <a:schemeClr val="lt1"/>
                        </a:solidFill>
                        <a:latin typeface="+mn-lt"/>
                        <a:ea typeface="+mn-ea"/>
                        <a:cs typeface="+mn-cs"/>
                      </a:endParaRPr>
                    </a:p>
                    <a:p>
                      <a:pPr algn="ctr"/>
                      <a:endParaRPr lang="tr-TR" dirty="0"/>
                    </a:p>
                  </a:txBody>
                  <a:tcPr/>
                </a:tc>
                <a:tc>
                  <a:txBody>
                    <a:bodyPr/>
                    <a:lstStyle/>
                    <a:p>
                      <a:pPr algn="ctr"/>
                      <a:r>
                        <a:rPr lang="en-US" dirty="0" smtClean="0"/>
                        <a:t>Number of students </a:t>
                      </a:r>
                    </a:p>
                    <a:p>
                      <a:pPr algn="ctr"/>
                      <a:r>
                        <a:rPr lang="en-US" dirty="0" smtClean="0"/>
                        <a:t>(Total: 21)</a:t>
                      </a:r>
                    </a:p>
                    <a:p>
                      <a:pPr algn="ctr"/>
                      <a:endParaRPr lang="tr-TR" dirty="0"/>
                    </a:p>
                  </a:txBody>
                  <a:tcPr/>
                </a:tc>
                <a:tc>
                  <a:txBody>
                    <a:bodyPr/>
                    <a:lstStyle/>
                    <a:p>
                      <a:pPr algn="ctr"/>
                      <a:endParaRPr lang="en-US" dirty="0" smtClean="0"/>
                    </a:p>
                    <a:p>
                      <a:pPr algn="ctr"/>
                      <a:r>
                        <a:rPr lang="en-US" dirty="0" smtClean="0"/>
                        <a:t>Percentage</a:t>
                      </a:r>
                      <a:endParaRPr lang="tr-TR" dirty="0"/>
                    </a:p>
                  </a:txBody>
                  <a:tcPr/>
                </a:tc>
              </a:tr>
              <a:tr h="565325">
                <a:tc>
                  <a:txBody>
                    <a:bodyPr/>
                    <a:lstStyle/>
                    <a:p>
                      <a:r>
                        <a:rPr lang="tr-TR" sz="1600" kern="1200" dirty="0" smtClean="0">
                          <a:solidFill>
                            <a:schemeClr val="dk1"/>
                          </a:solidFill>
                          <a:latin typeface="+mn-lt"/>
                          <a:ea typeface="+mn-ea"/>
                          <a:cs typeface="+mn-cs"/>
                        </a:rPr>
                        <a:t>0 (</a:t>
                      </a:r>
                      <a:r>
                        <a:rPr lang="tr-TR" sz="1600" kern="1200" dirty="0" err="1" smtClean="0">
                          <a:solidFill>
                            <a:schemeClr val="dk1"/>
                          </a:solidFill>
                          <a:latin typeface="+mn-lt"/>
                          <a:ea typeface="+mn-ea"/>
                          <a:cs typeface="+mn-cs"/>
                        </a:rPr>
                        <a:t>all</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the</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workers</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will</a:t>
                      </a:r>
                      <a:r>
                        <a:rPr lang="tr-TR" sz="1600" kern="1200" dirty="0" smtClean="0">
                          <a:solidFill>
                            <a:schemeClr val="dk1"/>
                          </a:solidFill>
                          <a:latin typeface="+mn-lt"/>
                          <a:ea typeface="+mn-ea"/>
                          <a:cs typeface="+mn-cs"/>
                        </a:rPr>
                        <a:t> be </a:t>
                      </a:r>
                      <a:r>
                        <a:rPr lang="tr-TR" sz="1600" kern="1200" dirty="0" err="1" smtClean="0">
                          <a:solidFill>
                            <a:schemeClr val="dk1"/>
                          </a:solidFill>
                          <a:latin typeface="+mn-lt"/>
                          <a:ea typeface="+mn-ea"/>
                          <a:cs typeface="+mn-cs"/>
                        </a:rPr>
                        <a:t>laid</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off</a:t>
                      </a:r>
                      <a:r>
                        <a:rPr lang="tr-TR" sz="1600" kern="1200" dirty="0" smtClean="0">
                          <a:solidFill>
                            <a:schemeClr val="dk1"/>
                          </a:solidFill>
                          <a:latin typeface="+mn-lt"/>
                          <a:ea typeface="+mn-ea"/>
                          <a:cs typeface="+mn-cs"/>
                        </a:rPr>
                        <a:t>)</a:t>
                      </a:r>
                      <a:endParaRPr lang="tr-T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kern="1200" dirty="0" err="1" smtClean="0">
                          <a:solidFill>
                            <a:schemeClr val="dk1"/>
                          </a:solidFill>
                          <a:latin typeface="+mn-lt"/>
                          <a:ea typeface="+mn-ea"/>
                          <a:cs typeface="+mn-cs"/>
                        </a:rPr>
                        <a:t>Loss</a:t>
                      </a:r>
                      <a:r>
                        <a:rPr lang="tr-TR" sz="1600" kern="1200" dirty="0" smtClean="0">
                          <a:solidFill>
                            <a:schemeClr val="dk1"/>
                          </a:solidFill>
                          <a:latin typeface="+mn-lt"/>
                          <a:ea typeface="+mn-ea"/>
                          <a:cs typeface="+mn-cs"/>
                        </a:rPr>
                        <a:t> of 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0</a:t>
                      </a:r>
                      <a:endParaRPr lang="tr-TR" sz="1800" kern="1200" dirty="0" smtClean="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tr-TR" sz="1800" kern="1200" dirty="0" smtClean="0">
                        <a:solidFill>
                          <a:schemeClr val="dk1"/>
                        </a:solidFill>
                        <a:latin typeface="+mn-lt"/>
                        <a:ea typeface="+mn-ea"/>
                        <a:cs typeface="+mn-cs"/>
                      </a:endParaRPr>
                    </a:p>
                  </a:txBody>
                  <a:tcPr/>
                </a:tc>
              </a:tr>
              <a:tr h="565325">
                <a:tc>
                  <a:txBody>
                    <a:bodyPr/>
                    <a:lstStyle/>
                    <a:p>
                      <a:r>
                        <a:rPr lang="tr-TR" sz="1600" kern="1200" dirty="0" smtClean="0">
                          <a:solidFill>
                            <a:schemeClr val="dk1"/>
                          </a:solidFill>
                          <a:latin typeface="+mn-lt"/>
                          <a:ea typeface="+mn-ea"/>
                          <a:cs typeface="+mn-cs"/>
                        </a:rPr>
                        <a:t>50 (146 </a:t>
                      </a:r>
                      <a:r>
                        <a:rPr lang="tr-TR" sz="1600" kern="1200" dirty="0" err="1" smtClean="0">
                          <a:solidFill>
                            <a:schemeClr val="dk1"/>
                          </a:solidFill>
                          <a:latin typeface="+mn-lt"/>
                          <a:ea typeface="+mn-ea"/>
                          <a:cs typeface="+mn-cs"/>
                        </a:rPr>
                        <a:t>workers</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will</a:t>
                      </a:r>
                      <a:r>
                        <a:rPr lang="tr-TR" sz="1600" kern="1200" dirty="0" smtClean="0">
                          <a:solidFill>
                            <a:schemeClr val="dk1"/>
                          </a:solidFill>
                          <a:latin typeface="+mn-lt"/>
                          <a:ea typeface="+mn-ea"/>
                          <a:cs typeface="+mn-cs"/>
                        </a:rPr>
                        <a:t> be </a:t>
                      </a:r>
                      <a:r>
                        <a:rPr lang="tr-TR" sz="1600" kern="1200" dirty="0" err="1" smtClean="0">
                          <a:solidFill>
                            <a:schemeClr val="dk1"/>
                          </a:solidFill>
                          <a:latin typeface="+mn-lt"/>
                          <a:ea typeface="+mn-ea"/>
                          <a:cs typeface="+mn-cs"/>
                        </a:rPr>
                        <a:t>laid</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off</a:t>
                      </a:r>
                      <a:r>
                        <a:rPr lang="tr-TR" sz="1600" kern="1200" dirty="0" smtClean="0">
                          <a:solidFill>
                            <a:schemeClr val="dk1"/>
                          </a:solidFill>
                          <a:latin typeface="+mn-lt"/>
                          <a:ea typeface="+mn-ea"/>
                          <a:cs typeface="+mn-cs"/>
                        </a:rPr>
                        <a:t>)</a:t>
                      </a:r>
                      <a:endParaRPr lang="tr-T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kern="1200" dirty="0" err="1" smtClean="0">
                          <a:solidFill>
                            <a:schemeClr val="dk1"/>
                          </a:solidFill>
                          <a:latin typeface="+mn-lt"/>
                          <a:ea typeface="+mn-ea"/>
                          <a:cs typeface="+mn-cs"/>
                        </a:rPr>
                        <a:t>Pro</a:t>
                      </a:r>
                      <a:r>
                        <a:rPr lang="en-US" sz="1600" kern="1200" dirty="0" err="1" smtClean="0">
                          <a:solidFill>
                            <a:schemeClr val="dk1"/>
                          </a:solidFill>
                          <a:latin typeface="+mn-lt"/>
                          <a:ea typeface="+mn-ea"/>
                          <a:cs typeface="+mn-cs"/>
                        </a:rPr>
                        <a:t>fi</a:t>
                      </a:r>
                      <a:r>
                        <a:rPr lang="tr-TR" sz="1600" kern="1200" dirty="0" smtClean="0">
                          <a:solidFill>
                            <a:schemeClr val="dk1"/>
                          </a:solidFill>
                          <a:latin typeface="+mn-lt"/>
                          <a:ea typeface="+mn-ea"/>
                          <a:cs typeface="+mn-cs"/>
                        </a:rPr>
                        <a:t>t of 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0</a:t>
                      </a:r>
                      <a:endParaRPr lang="tr-TR" sz="1800" kern="1200" dirty="0" smtClean="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tr-TR" sz="1800" kern="1200" dirty="0" smtClean="0">
                        <a:solidFill>
                          <a:schemeClr val="dk1"/>
                        </a:solidFill>
                        <a:latin typeface="+mn-lt"/>
                        <a:ea typeface="+mn-ea"/>
                        <a:cs typeface="+mn-cs"/>
                      </a:endParaRPr>
                    </a:p>
                  </a:txBody>
                  <a:tcPr/>
                </a:tc>
              </a:tr>
              <a:tr h="565325">
                <a:tc>
                  <a:txBody>
                    <a:bodyPr/>
                    <a:lstStyle/>
                    <a:p>
                      <a:r>
                        <a:rPr lang="tr-TR" sz="1600" kern="1200" dirty="0" smtClean="0">
                          <a:solidFill>
                            <a:schemeClr val="dk1"/>
                          </a:solidFill>
                          <a:latin typeface="+mn-lt"/>
                          <a:ea typeface="+mn-ea"/>
                          <a:cs typeface="+mn-cs"/>
                        </a:rPr>
                        <a:t>65 (131 </a:t>
                      </a:r>
                      <a:r>
                        <a:rPr lang="tr-TR" sz="1600" kern="1200" dirty="0" err="1" smtClean="0">
                          <a:solidFill>
                            <a:schemeClr val="dk1"/>
                          </a:solidFill>
                          <a:latin typeface="+mn-lt"/>
                          <a:ea typeface="+mn-ea"/>
                          <a:cs typeface="+mn-cs"/>
                        </a:rPr>
                        <a:t>workers</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will</a:t>
                      </a:r>
                      <a:r>
                        <a:rPr lang="tr-TR" sz="1600" kern="1200" dirty="0" smtClean="0">
                          <a:solidFill>
                            <a:schemeClr val="dk1"/>
                          </a:solidFill>
                          <a:latin typeface="+mn-lt"/>
                          <a:ea typeface="+mn-ea"/>
                          <a:cs typeface="+mn-cs"/>
                        </a:rPr>
                        <a:t> be </a:t>
                      </a:r>
                      <a:r>
                        <a:rPr lang="tr-TR" sz="1600" kern="1200" dirty="0" err="1" smtClean="0">
                          <a:solidFill>
                            <a:schemeClr val="dk1"/>
                          </a:solidFill>
                          <a:latin typeface="+mn-lt"/>
                          <a:ea typeface="+mn-ea"/>
                          <a:cs typeface="+mn-cs"/>
                        </a:rPr>
                        <a:t>laid</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off</a:t>
                      </a:r>
                      <a:r>
                        <a:rPr lang="tr-TR" sz="1600" kern="1200" dirty="0" smtClean="0">
                          <a:solidFill>
                            <a:schemeClr val="dk1"/>
                          </a:solidFill>
                          <a:latin typeface="+mn-lt"/>
                          <a:ea typeface="+mn-ea"/>
                          <a:cs typeface="+mn-cs"/>
                        </a:rPr>
                        <a:t>)</a:t>
                      </a:r>
                      <a:endParaRPr lang="tr-TR" sz="1600" dirty="0"/>
                    </a:p>
                  </a:txBody>
                  <a:tcPr/>
                </a:tc>
                <a:tc>
                  <a:txBody>
                    <a:bodyPr/>
                    <a:lstStyle/>
                    <a:p>
                      <a:r>
                        <a:rPr lang="tr-TR" sz="1600" kern="1200" dirty="0" err="1" smtClean="0">
                          <a:solidFill>
                            <a:schemeClr val="dk1"/>
                          </a:solidFill>
                          <a:latin typeface="+mn-lt"/>
                          <a:ea typeface="+mn-ea"/>
                          <a:cs typeface="+mn-cs"/>
                        </a:rPr>
                        <a:t>Pro</a:t>
                      </a:r>
                      <a:r>
                        <a:rPr lang="en-US" sz="1600" kern="1200" dirty="0" err="1" smtClean="0">
                          <a:solidFill>
                            <a:schemeClr val="dk1"/>
                          </a:solidFill>
                          <a:latin typeface="+mn-lt"/>
                          <a:ea typeface="+mn-ea"/>
                          <a:cs typeface="+mn-cs"/>
                        </a:rPr>
                        <a:t>fi</a:t>
                      </a:r>
                      <a:r>
                        <a:rPr lang="tr-TR" sz="1600" kern="1200" dirty="0" smtClean="0">
                          <a:solidFill>
                            <a:schemeClr val="dk1"/>
                          </a:solidFill>
                          <a:latin typeface="+mn-lt"/>
                          <a:ea typeface="+mn-ea"/>
                          <a:cs typeface="+mn-cs"/>
                        </a:rPr>
                        <a:t>t of 1.5</a:t>
                      </a:r>
                      <a:endParaRPr lang="tr-TR" sz="1600" dirty="0"/>
                    </a:p>
                  </a:txBody>
                  <a:tcPr/>
                </a:tc>
                <a:tc>
                  <a:txBody>
                    <a:bodyPr/>
                    <a:lstStyle/>
                    <a:p>
                      <a:pPr algn="ctr"/>
                      <a:r>
                        <a:rPr lang="en-US" dirty="0" smtClean="0"/>
                        <a:t>2</a:t>
                      </a:r>
                      <a:endParaRPr lang="tr-TR" dirty="0"/>
                    </a:p>
                  </a:txBody>
                  <a:tcPr/>
                </a:tc>
                <a:tc>
                  <a:txBody>
                    <a:bodyPr/>
                    <a:lstStyle/>
                    <a:p>
                      <a:pPr algn="ctr"/>
                      <a:r>
                        <a:rPr lang="en-US" dirty="0" smtClean="0"/>
                        <a:t>% 10</a:t>
                      </a:r>
                      <a:endParaRPr lang="tr-TR" dirty="0"/>
                    </a:p>
                  </a:txBody>
                  <a:tcPr/>
                </a:tc>
              </a:tr>
              <a:tr h="5653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kern="1200" dirty="0" smtClean="0">
                          <a:solidFill>
                            <a:schemeClr val="dk1"/>
                          </a:solidFill>
                          <a:latin typeface="+mn-lt"/>
                          <a:ea typeface="+mn-ea"/>
                          <a:cs typeface="+mn-cs"/>
                        </a:rPr>
                        <a:t>100 (96 </a:t>
                      </a:r>
                      <a:r>
                        <a:rPr lang="tr-TR" sz="1600" kern="1200" dirty="0" err="1" smtClean="0">
                          <a:solidFill>
                            <a:schemeClr val="dk1"/>
                          </a:solidFill>
                          <a:latin typeface="+mn-lt"/>
                          <a:ea typeface="+mn-ea"/>
                          <a:cs typeface="+mn-cs"/>
                        </a:rPr>
                        <a:t>workers</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will</a:t>
                      </a:r>
                      <a:r>
                        <a:rPr lang="tr-TR" sz="1600" kern="1200" dirty="0" smtClean="0">
                          <a:solidFill>
                            <a:schemeClr val="dk1"/>
                          </a:solidFill>
                          <a:latin typeface="+mn-lt"/>
                          <a:ea typeface="+mn-ea"/>
                          <a:cs typeface="+mn-cs"/>
                        </a:rPr>
                        <a:t> be </a:t>
                      </a:r>
                      <a:r>
                        <a:rPr lang="tr-TR" sz="1600" kern="1200" dirty="0" err="1" smtClean="0">
                          <a:solidFill>
                            <a:schemeClr val="dk1"/>
                          </a:solidFill>
                          <a:latin typeface="+mn-lt"/>
                          <a:ea typeface="+mn-ea"/>
                          <a:cs typeface="+mn-cs"/>
                        </a:rPr>
                        <a:t>laid</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off</a:t>
                      </a:r>
                      <a:r>
                        <a:rPr lang="tr-TR" sz="1600" kern="1200" dirty="0" smtClean="0">
                          <a:solidFill>
                            <a:schemeClr val="dk1"/>
                          </a:solidFill>
                          <a:latin typeface="+mn-lt"/>
                          <a:ea typeface="+mn-ea"/>
                          <a:cs typeface="+mn-cs"/>
                        </a:rPr>
                        <a:t>)</a:t>
                      </a:r>
                    </a:p>
                  </a:txBody>
                  <a:tcPr/>
                </a:tc>
                <a:tc>
                  <a:txBody>
                    <a:bodyPr/>
                    <a:lstStyle/>
                    <a:p>
                      <a:r>
                        <a:rPr lang="tr-TR" sz="1600" kern="1200" dirty="0" err="1" smtClean="0">
                          <a:solidFill>
                            <a:schemeClr val="dk1"/>
                          </a:solidFill>
                          <a:latin typeface="+mn-lt"/>
                          <a:ea typeface="+mn-ea"/>
                          <a:cs typeface="+mn-cs"/>
                        </a:rPr>
                        <a:t>Pro</a:t>
                      </a:r>
                      <a:r>
                        <a:rPr lang="en-US" sz="1600" kern="1200" dirty="0" err="1" smtClean="0">
                          <a:solidFill>
                            <a:schemeClr val="dk1"/>
                          </a:solidFill>
                          <a:latin typeface="+mn-lt"/>
                          <a:ea typeface="+mn-ea"/>
                          <a:cs typeface="+mn-cs"/>
                        </a:rPr>
                        <a:t>fi</a:t>
                      </a:r>
                      <a:r>
                        <a:rPr lang="tr-TR" sz="1600" kern="1200" dirty="0" smtClean="0">
                          <a:solidFill>
                            <a:schemeClr val="dk1"/>
                          </a:solidFill>
                          <a:latin typeface="+mn-lt"/>
                          <a:ea typeface="+mn-ea"/>
                          <a:cs typeface="+mn-cs"/>
                        </a:rPr>
                        <a:t>t of 2</a:t>
                      </a:r>
                      <a:endParaRPr lang="tr-TR" sz="1600" dirty="0"/>
                    </a:p>
                  </a:txBody>
                  <a:tcPr/>
                </a:tc>
                <a:tc>
                  <a:txBody>
                    <a:bodyPr/>
                    <a:lstStyle/>
                    <a:p>
                      <a:pPr algn="ctr"/>
                      <a:r>
                        <a:rPr lang="en-US" dirty="0" smtClean="0"/>
                        <a:t>10</a:t>
                      </a:r>
                      <a:endParaRPr lang="tr-TR" dirty="0"/>
                    </a:p>
                  </a:txBody>
                  <a:tcPr/>
                </a:tc>
                <a:tc>
                  <a:txBody>
                    <a:bodyPr/>
                    <a:lstStyle/>
                    <a:p>
                      <a:pPr algn="ctr"/>
                      <a:r>
                        <a:rPr lang="en-US" dirty="0" smtClean="0"/>
                        <a:t>% 48</a:t>
                      </a:r>
                    </a:p>
                  </a:txBody>
                  <a:tcPr/>
                </a:tc>
              </a:tr>
              <a:tr h="5653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kern="1200" dirty="0" smtClean="0">
                          <a:solidFill>
                            <a:schemeClr val="dk1"/>
                          </a:solidFill>
                          <a:latin typeface="+mn-lt"/>
                          <a:ea typeface="+mn-ea"/>
                          <a:cs typeface="+mn-cs"/>
                        </a:rPr>
                        <a:t>144 (52 </a:t>
                      </a:r>
                      <a:r>
                        <a:rPr lang="tr-TR" sz="1600" kern="1200" dirty="0" err="1" smtClean="0">
                          <a:solidFill>
                            <a:schemeClr val="dk1"/>
                          </a:solidFill>
                          <a:latin typeface="+mn-lt"/>
                          <a:ea typeface="+mn-ea"/>
                          <a:cs typeface="+mn-cs"/>
                        </a:rPr>
                        <a:t>workers</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will</a:t>
                      </a:r>
                      <a:r>
                        <a:rPr lang="tr-TR" sz="1600" kern="1200" dirty="0" smtClean="0">
                          <a:solidFill>
                            <a:schemeClr val="dk1"/>
                          </a:solidFill>
                          <a:latin typeface="+mn-lt"/>
                          <a:ea typeface="+mn-ea"/>
                          <a:cs typeface="+mn-cs"/>
                        </a:rPr>
                        <a:t> be </a:t>
                      </a:r>
                      <a:r>
                        <a:rPr lang="tr-TR" sz="1600" kern="1200" dirty="0" err="1" smtClean="0">
                          <a:solidFill>
                            <a:schemeClr val="dk1"/>
                          </a:solidFill>
                          <a:latin typeface="+mn-lt"/>
                          <a:ea typeface="+mn-ea"/>
                          <a:cs typeface="+mn-cs"/>
                        </a:rPr>
                        <a:t>laid</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off</a:t>
                      </a:r>
                      <a:r>
                        <a:rPr lang="tr-TR" sz="1600" kern="1200" dirty="0" smtClean="0">
                          <a:solidFill>
                            <a:schemeClr val="dk1"/>
                          </a:solidFill>
                          <a:latin typeface="+mn-lt"/>
                          <a:ea typeface="+mn-ea"/>
                          <a:cs typeface="+mn-cs"/>
                        </a:rPr>
                        <a:t>)</a:t>
                      </a:r>
                    </a:p>
                  </a:txBody>
                  <a:tcPr/>
                </a:tc>
                <a:tc>
                  <a:txBody>
                    <a:bodyPr/>
                    <a:lstStyle/>
                    <a:p>
                      <a:r>
                        <a:rPr lang="tr-TR" sz="1600" kern="1200" dirty="0" err="1" smtClean="0">
                          <a:solidFill>
                            <a:schemeClr val="dk1"/>
                          </a:solidFill>
                          <a:latin typeface="+mn-lt"/>
                          <a:ea typeface="+mn-ea"/>
                          <a:cs typeface="+mn-cs"/>
                        </a:rPr>
                        <a:t>Pro</a:t>
                      </a:r>
                      <a:r>
                        <a:rPr lang="en-US" sz="1600" kern="1200" dirty="0" err="1" smtClean="0">
                          <a:solidFill>
                            <a:schemeClr val="dk1"/>
                          </a:solidFill>
                          <a:latin typeface="+mn-lt"/>
                          <a:ea typeface="+mn-ea"/>
                          <a:cs typeface="+mn-cs"/>
                        </a:rPr>
                        <a:t>fi</a:t>
                      </a:r>
                      <a:r>
                        <a:rPr lang="tr-TR" sz="1600" kern="1200" dirty="0" smtClean="0">
                          <a:solidFill>
                            <a:schemeClr val="dk1"/>
                          </a:solidFill>
                          <a:latin typeface="+mn-lt"/>
                          <a:ea typeface="+mn-ea"/>
                          <a:cs typeface="+mn-cs"/>
                        </a:rPr>
                        <a:t>t of 1.6</a:t>
                      </a:r>
                      <a:endParaRPr lang="tr-TR" sz="1600" dirty="0"/>
                    </a:p>
                  </a:txBody>
                  <a:tcPr/>
                </a:tc>
                <a:tc>
                  <a:txBody>
                    <a:bodyPr/>
                    <a:lstStyle/>
                    <a:p>
                      <a:pPr algn="ctr"/>
                      <a:r>
                        <a:rPr lang="en-US" dirty="0" smtClean="0"/>
                        <a:t>6</a:t>
                      </a:r>
                      <a:endParaRPr lang="tr-TR" dirty="0"/>
                    </a:p>
                  </a:txBody>
                  <a:tcPr/>
                </a:tc>
                <a:tc>
                  <a:txBody>
                    <a:bodyPr/>
                    <a:lstStyle/>
                    <a:p>
                      <a:pPr algn="ctr"/>
                      <a:r>
                        <a:rPr lang="en-US" dirty="0" smtClean="0"/>
                        <a:t>% 28</a:t>
                      </a:r>
                      <a:endParaRPr lang="tr-TR" dirty="0"/>
                    </a:p>
                  </a:txBody>
                  <a:tcPr/>
                </a:tc>
              </a:tr>
              <a:tr h="5653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kern="1200" dirty="0" smtClean="0">
                          <a:solidFill>
                            <a:schemeClr val="dk1"/>
                          </a:solidFill>
                          <a:latin typeface="+mn-lt"/>
                          <a:ea typeface="+mn-ea"/>
                          <a:cs typeface="+mn-cs"/>
                        </a:rPr>
                        <a:t>170 (26 </a:t>
                      </a:r>
                      <a:r>
                        <a:rPr lang="tr-TR" sz="1600" kern="1200" dirty="0" err="1" smtClean="0">
                          <a:solidFill>
                            <a:schemeClr val="dk1"/>
                          </a:solidFill>
                          <a:latin typeface="+mn-lt"/>
                          <a:ea typeface="+mn-ea"/>
                          <a:cs typeface="+mn-cs"/>
                        </a:rPr>
                        <a:t>workers</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will</a:t>
                      </a:r>
                      <a:r>
                        <a:rPr lang="tr-TR" sz="1600" kern="1200" dirty="0" smtClean="0">
                          <a:solidFill>
                            <a:schemeClr val="dk1"/>
                          </a:solidFill>
                          <a:latin typeface="+mn-lt"/>
                          <a:ea typeface="+mn-ea"/>
                          <a:cs typeface="+mn-cs"/>
                        </a:rPr>
                        <a:t> be </a:t>
                      </a:r>
                      <a:r>
                        <a:rPr lang="tr-TR" sz="1600" kern="1200" dirty="0" err="1" smtClean="0">
                          <a:solidFill>
                            <a:schemeClr val="dk1"/>
                          </a:solidFill>
                          <a:latin typeface="+mn-lt"/>
                          <a:ea typeface="+mn-ea"/>
                          <a:cs typeface="+mn-cs"/>
                        </a:rPr>
                        <a:t>laid</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off</a:t>
                      </a:r>
                      <a:r>
                        <a:rPr lang="tr-TR" sz="1600" kern="1200" dirty="0" smtClean="0">
                          <a:solidFill>
                            <a:schemeClr val="dk1"/>
                          </a:solidFill>
                          <a:latin typeface="+mn-lt"/>
                          <a:ea typeface="+mn-ea"/>
                          <a:cs typeface="+mn-cs"/>
                        </a:rPr>
                        <a:t>) </a:t>
                      </a:r>
                    </a:p>
                  </a:txBody>
                  <a:tcPr/>
                </a:tc>
                <a:tc>
                  <a:txBody>
                    <a:bodyPr/>
                    <a:lstStyle/>
                    <a:p>
                      <a:r>
                        <a:rPr lang="tr-TR" sz="1600" kern="1200" dirty="0" err="1" smtClean="0">
                          <a:solidFill>
                            <a:schemeClr val="dk1"/>
                          </a:solidFill>
                          <a:latin typeface="+mn-lt"/>
                          <a:ea typeface="+mn-ea"/>
                          <a:cs typeface="+mn-cs"/>
                        </a:rPr>
                        <a:t>Pro</a:t>
                      </a:r>
                      <a:r>
                        <a:rPr lang="en-US" sz="1600" kern="1200" dirty="0" err="1" smtClean="0">
                          <a:solidFill>
                            <a:schemeClr val="dk1"/>
                          </a:solidFill>
                          <a:latin typeface="+mn-lt"/>
                          <a:ea typeface="+mn-ea"/>
                          <a:cs typeface="+mn-cs"/>
                        </a:rPr>
                        <a:t>fi</a:t>
                      </a:r>
                      <a:r>
                        <a:rPr lang="tr-TR" sz="1600" kern="1200" dirty="0" smtClean="0">
                          <a:solidFill>
                            <a:schemeClr val="dk1"/>
                          </a:solidFill>
                          <a:latin typeface="+mn-lt"/>
                          <a:ea typeface="+mn-ea"/>
                          <a:cs typeface="+mn-cs"/>
                        </a:rPr>
                        <a:t>t of 1</a:t>
                      </a:r>
                      <a:endParaRPr lang="tr-TR" sz="1600" dirty="0"/>
                    </a:p>
                  </a:txBody>
                  <a:tcPr/>
                </a:tc>
                <a:tc>
                  <a:txBody>
                    <a:bodyPr/>
                    <a:lstStyle/>
                    <a:p>
                      <a:pPr algn="ctr"/>
                      <a:r>
                        <a:rPr lang="en-US" dirty="0" smtClean="0"/>
                        <a:t>2</a:t>
                      </a:r>
                      <a:endParaRPr lang="tr-TR" dirty="0"/>
                    </a:p>
                  </a:txBody>
                  <a:tcPr/>
                </a:tc>
                <a:tc>
                  <a:txBody>
                    <a:bodyPr/>
                    <a:lstStyle/>
                    <a:p>
                      <a:pPr algn="ctr"/>
                      <a:r>
                        <a:rPr lang="en-US" dirty="0" smtClean="0"/>
                        <a:t>%</a:t>
                      </a:r>
                      <a:r>
                        <a:rPr lang="en-US" baseline="0" dirty="0" smtClean="0"/>
                        <a:t> 10</a:t>
                      </a:r>
                      <a:endParaRPr lang="tr-TR" dirty="0"/>
                    </a:p>
                  </a:txBody>
                  <a:tcPr/>
                </a:tc>
              </a:tr>
              <a:tr h="3559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kern="1200" dirty="0" smtClean="0">
                          <a:solidFill>
                            <a:schemeClr val="dk1"/>
                          </a:solidFill>
                          <a:latin typeface="+mn-lt"/>
                          <a:ea typeface="+mn-ea"/>
                          <a:cs typeface="+mn-cs"/>
                        </a:rPr>
                        <a:t>196 (no </a:t>
                      </a:r>
                      <a:r>
                        <a:rPr lang="tr-TR" sz="1600" kern="1200" dirty="0" err="1" smtClean="0">
                          <a:solidFill>
                            <a:schemeClr val="dk1"/>
                          </a:solidFill>
                          <a:latin typeface="+mn-lt"/>
                          <a:ea typeface="+mn-ea"/>
                          <a:cs typeface="+mn-cs"/>
                        </a:rPr>
                        <a:t>layoffs</a:t>
                      </a:r>
                      <a:r>
                        <a:rPr lang="tr-TR" sz="1600" kern="1200" dirty="0" smtClean="0">
                          <a:solidFill>
                            <a:schemeClr val="dk1"/>
                          </a:solidFill>
                          <a:latin typeface="+mn-lt"/>
                          <a:ea typeface="+mn-ea"/>
                          <a:cs typeface="+mn-cs"/>
                        </a:rPr>
                        <a:t>)</a:t>
                      </a:r>
                    </a:p>
                  </a:txBody>
                  <a:tcPr/>
                </a:tc>
                <a:tc>
                  <a:txBody>
                    <a:bodyPr/>
                    <a:lstStyle/>
                    <a:p>
                      <a:r>
                        <a:rPr lang="tr-TR" sz="1600" kern="1200" dirty="0" err="1" smtClean="0">
                          <a:solidFill>
                            <a:schemeClr val="dk1"/>
                          </a:solidFill>
                          <a:latin typeface="+mn-lt"/>
                          <a:ea typeface="+mn-ea"/>
                          <a:cs typeface="+mn-cs"/>
                        </a:rPr>
                        <a:t>Pro</a:t>
                      </a:r>
                      <a:r>
                        <a:rPr lang="en-US" sz="1600" kern="1200" dirty="0" err="1" smtClean="0">
                          <a:solidFill>
                            <a:schemeClr val="dk1"/>
                          </a:solidFill>
                          <a:latin typeface="+mn-lt"/>
                          <a:ea typeface="+mn-ea"/>
                          <a:cs typeface="+mn-cs"/>
                        </a:rPr>
                        <a:t>fi</a:t>
                      </a:r>
                      <a:r>
                        <a:rPr lang="tr-TR" sz="1600" kern="1200" dirty="0" smtClean="0">
                          <a:solidFill>
                            <a:schemeClr val="dk1"/>
                          </a:solidFill>
                          <a:latin typeface="+mn-lt"/>
                          <a:ea typeface="+mn-ea"/>
                          <a:cs typeface="+mn-cs"/>
                        </a:rPr>
                        <a:t>t of 0.4</a:t>
                      </a:r>
                      <a:endParaRPr lang="tr-TR" sz="1600" dirty="0"/>
                    </a:p>
                  </a:txBody>
                  <a:tcPr/>
                </a:tc>
                <a:tc>
                  <a:txBody>
                    <a:bodyPr/>
                    <a:lstStyle/>
                    <a:p>
                      <a:pPr algn="ctr"/>
                      <a:r>
                        <a:rPr lang="en-US" dirty="0" smtClean="0"/>
                        <a:t>1</a:t>
                      </a:r>
                      <a:endParaRPr lang="tr-TR" dirty="0"/>
                    </a:p>
                  </a:txBody>
                  <a:tcPr/>
                </a:tc>
                <a:tc>
                  <a:txBody>
                    <a:bodyPr/>
                    <a:lstStyle/>
                    <a:p>
                      <a:pPr algn="ctr"/>
                      <a:r>
                        <a:rPr lang="en-US" dirty="0" smtClean="0"/>
                        <a:t>% 4</a:t>
                      </a:r>
                      <a:endParaRPr lang="tr-TR" dirty="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00063" y="0"/>
            <a:ext cx="8229600" cy="1143000"/>
          </a:xfrm>
        </p:spPr>
        <p:txBody>
          <a:bodyPr>
            <a:normAutofit/>
          </a:bodyPr>
          <a:lstStyle/>
          <a:p>
            <a:r>
              <a:rPr lang="en-US" sz="3600" dirty="0" smtClean="0"/>
              <a:t>What did other students choose? (2013)</a:t>
            </a:r>
            <a:endParaRPr lang="tr-TR" sz="3600" dirty="0" smtClean="0"/>
          </a:p>
        </p:txBody>
      </p:sp>
      <p:graphicFrame>
        <p:nvGraphicFramePr>
          <p:cNvPr id="4" name="Content Placeholder 3"/>
          <p:cNvGraphicFramePr>
            <a:graphicFrameLocks noGrp="1"/>
          </p:cNvGraphicFramePr>
          <p:nvPr>
            <p:ph sz="quarter" idx="1"/>
          </p:nvPr>
        </p:nvGraphicFramePr>
        <p:xfrm>
          <a:off x="785813" y="1214421"/>
          <a:ext cx="8001028" cy="5303520"/>
        </p:xfrm>
        <a:graphic>
          <a:graphicData uri="http://schemas.openxmlformats.org/drawingml/2006/table">
            <a:tbl>
              <a:tblPr firstRow="1" bandRow="1">
                <a:tableStyleId>{5C22544A-7EE6-4342-B048-85BDC9FD1C3A}</a:tableStyleId>
              </a:tblPr>
              <a:tblGrid>
                <a:gridCol w="2000257"/>
                <a:gridCol w="2000257"/>
                <a:gridCol w="2000257"/>
                <a:gridCol w="2000257"/>
              </a:tblGrid>
              <a:tr h="1423707">
                <a:tc>
                  <a:txBody>
                    <a:bodyPr/>
                    <a:lstStyle/>
                    <a:p>
                      <a:pPr algn="ctr"/>
                      <a:r>
                        <a:rPr lang="tr-TR" sz="1800" b="1" kern="1200" dirty="0" err="1" smtClean="0">
                          <a:solidFill>
                            <a:schemeClr val="lt1"/>
                          </a:solidFill>
                          <a:latin typeface="+mn-lt"/>
                          <a:ea typeface="+mn-ea"/>
                          <a:cs typeface="+mn-cs"/>
                        </a:rPr>
                        <a:t>Number</a:t>
                      </a:r>
                      <a:r>
                        <a:rPr lang="tr-TR" sz="1800" b="1" kern="1200" dirty="0" smtClean="0">
                          <a:solidFill>
                            <a:schemeClr val="lt1"/>
                          </a:solidFill>
                          <a:latin typeface="+mn-lt"/>
                          <a:ea typeface="+mn-ea"/>
                          <a:cs typeface="+mn-cs"/>
                        </a:rPr>
                        <a:t> of </a:t>
                      </a:r>
                      <a:r>
                        <a:rPr lang="tr-TR" sz="1800" b="1" kern="1200" dirty="0" err="1" smtClean="0">
                          <a:solidFill>
                            <a:schemeClr val="lt1"/>
                          </a:solidFill>
                          <a:latin typeface="+mn-lt"/>
                          <a:ea typeface="+mn-ea"/>
                          <a:cs typeface="+mn-cs"/>
                        </a:rPr>
                        <a:t>workers</a:t>
                      </a:r>
                      <a:r>
                        <a:rPr lang="tr-TR" sz="1800" b="1" kern="1200" dirty="0" smtClean="0">
                          <a:solidFill>
                            <a:schemeClr val="lt1"/>
                          </a:solidFill>
                          <a:latin typeface="+mn-lt"/>
                          <a:ea typeface="+mn-ea"/>
                          <a:cs typeface="+mn-cs"/>
                        </a:rPr>
                        <a:t> </a:t>
                      </a:r>
                      <a:r>
                        <a:rPr lang="tr-TR" sz="1800" b="1" kern="1200" dirty="0" err="1" smtClean="0">
                          <a:solidFill>
                            <a:schemeClr val="lt1"/>
                          </a:solidFill>
                          <a:latin typeface="+mn-lt"/>
                          <a:ea typeface="+mn-ea"/>
                          <a:cs typeface="+mn-cs"/>
                        </a:rPr>
                        <a:t>who</a:t>
                      </a:r>
                      <a:r>
                        <a:rPr lang="tr-TR" sz="1800" b="1" kern="1200" dirty="0" smtClean="0">
                          <a:solidFill>
                            <a:schemeClr val="lt1"/>
                          </a:solidFill>
                          <a:latin typeface="+mn-lt"/>
                          <a:ea typeface="+mn-ea"/>
                          <a:cs typeface="+mn-cs"/>
                        </a:rPr>
                        <a:t> </a:t>
                      </a:r>
                      <a:r>
                        <a:rPr lang="tr-TR" sz="1800" b="1" kern="1200" dirty="0" err="1" smtClean="0">
                          <a:solidFill>
                            <a:schemeClr val="lt1"/>
                          </a:solidFill>
                          <a:latin typeface="+mn-lt"/>
                          <a:ea typeface="+mn-ea"/>
                          <a:cs typeface="+mn-cs"/>
                        </a:rPr>
                        <a:t>will</a:t>
                      </a:r>
                      <a:endParaRPr lang="tr-TR" sz="1800" b="1" kern="1200" dirty="0" smtClean="0">
                        <a:solidFill>
                          <a:schemeClr val="lt1"/>
                        </a:solidFill>
                        <a:latin typeface="+mn-lt"/>
                        <a:ea typeface="+mn-ea"/>
                        <a:cs typeface="+mn-cs"/>
                      </a:endParaRPr>
                    </a:p>
                    <a:p>
                      <a:pPr algn="ctr"/>
                      <a:r>
                        <a:rPr lang="tr-TR" sz="1800" b="1" kern="1200" dirty="0" err="1" smtClean="0">
                          <a:solidFill>
                            <a:schemeClr val="lt1"/>
                          </a:solidFill>
                          <a:latin typeface="+mn-lt"/>
                          <a:ea typeface="+mn-ea"/>
                          <a:cs typeface="+mn-cs"/>
                        </a:rPr>
                        <a:t>continue</a:t>
                      </a:r>
                      <a:r>
                        <a:rPr lang="tr-TR" sz="1800" b="1" kern="1200" dirty="0" smtClean="0">
                          <a:solidFill>
                            <a:schemeClr val="lt1"/>
                          </a:solidFill>
                          <a:latin typeface="+mn-lt"/>
                          <a:ea typeface="+mn-ea"/>
                          <a:cs typeface="+mn-cs"/>
                        </a:rPr>
                        <a:t> </a:t>
                      </a:r>
                      <a:r>
                        <a:rPr lang="tr-TR" sz="1800" b="1" kern="1200" dirty="0" err="1" smtClean="0">
                          <a:solidFill>
                            <a:schemeClr val="lt1"/>
                          </a:solidFill>
                          <a:latin typeface="+mn-lt"/>
                          <a:ea typeface="+mn-ea"/>
                          <a:cs typeface="+mn-cs"/>
                        </a:rPr>
                        <a:t>to</a:t>
                      </a:r>
                      <a:r>
                        <a:rPr lang="tr-TR" sz="1800" b="1" kern="1200" dirty="0" smtClean="0">
                          <a:solidFill>
                            <a:schemeClr val="lt1"/>
                          </a:solidFill>
                          <a:latin typeface="+mn-lt"/>
                          <a:ea typeface="+mn-ea"/>
                          <a:cs typeface="+mn-cs"/>
                        </a:rPr>
                        <a:t> be </a:t>
                      </a:r>
                      <a:r>
                        <a:rPr lang="tr-TR" sz="1800" b="1" kern="1200" dirty="0" err="1" smtClean="0">
                          <a:solidFill>
                            <a:schemeClr val="lt1"/>
                          </a:solidFill>
                          <a:latin typeface="+mn-lt"/>
                          <a:ea typeface="+mn-ea"/>
                          <a:cs typeface="+mn-cs"/>
                        </a:rPr>
                        <a:t>employed</a:t>
                      </a:r>
                      <a:endParaRPr lang="tr-TR" sz="1800" b="1" kern="1200" dirty="0" smtClean="0">
                        <a:solidFill>
                          <a:schemeClr val="lt1"/>
                        </a:solidFill>
                        <a:latin typeface="+mn-lt"/>
                        <a:ea typeface="+mn-ea"/>
                        <a:cs typeface="+mn-cs"/>
                      </a:endParaRPr>
                    </a:p>
                    <a:p>
                      <a:pPr algn="ctr"/>
                      <a:endParaRPr lang="tr-TR" dirty="0"/>
                    </a:p>
                  </a:txBody>
                  <a:tcPr/>
                </a:tc>
                <a:tc>
                  <a:txBody>
                    <a:bodyPr/>
                    <a:lstStyle/>
                    <a:p>
                      <a:pPr algn="ctr"/>
                      <a:r>
                        <a:rPr lang="tr-TR" sz="1800" b="1" kern="1200" dirty="0" err="1" smtClean="0">
                          <a:solidFill>
                            <a:schemeClr val="lt1"/>
                          </a:solidFill>
                          <a:latin typeface="+mn-lt"/>
                          <a:ea typeface="+mn-ea"/>
                          <a:cs typeface="+mn-cs"/>
                        </a:rPr>
                        <a:t>Expected</a:t>
                      </a:r>
                      <a:r>
                        <a:rPr lang="tr-TR" sz="1800" b="1" kern="1200" dirty="0" smtClean="0">
                          <a:solidFill>
                            <a:schemeClr val="lt1"/>
                          </a:solidFill>
                          <a:latin typeface="+mn-lt"/>
                          <a:ea typeface="+mn-ea"/>
                          <a:cs typeface="+mn-cs"/>
                        </a:rPr>
                        <a:t> </a:t>
                      </a:r>
                      <a:r>
                        <a:rPr lang="tr-TR" sz="1800" b="1" kern="1200" dirty="0" err="1" smtClean="0">
                          <a:solidFill>
                            <a:schemeClr val="lt1"/>
                          </a:solidFill>
                          <a:latin typeface="+mn-lt"/>
                          <a:ea typeface="+mn-ea"/>
                          <a:cs typeface="+mn-cs"/>
                        </a:rPr>
                        <a:t>annual</a:t>
                      </a:r>
                      <a:r>
                        <a:rPr lang="tr-TR" sz="1800" b="1" kern="1200" dirty="0" smtClean="0">
                          <a:solidFill>
                            <a:schemeClr val="lt1"/>
                          </a:solidFill>
                          <a:latin typeface="+mn-lt"/>
                          <a:ea typeface="+mn-ea"/>
                          <a:cs typeface="+mn-cs"/>
                        </a:rPr>
                        <a:t> </a:t>
                      </a:r>
                      <a:r>
                        <a:rPr lang="tr-TR" sz="1800" b="1" kern="1200" dirty="0" err="1" smtClean="0">
                          <a:solidFill>
                            <a:schemeClr val="lt1"/>
                          </a:solidFill>
                          <a:latin typeface="+mn-lt"/>
                          <a:ea typeface="+mn-ea"/>
                          <a:cs typeface="+mn-cs"/>
                        </a:rPr>
                        <a:t>pro</a:t>
                      </a:r>
                      <a:r>
                        <a:rPr lang="tr-TR" sz="1800" b="1" kern="1200" dirty="0" smtClean="0">
                          <a:solidFill>
                            <a:schemeClr val="lt1"/>
                          </a:solidFill>
                          <a:latin typeface="+mn-lt"/>
                          <a:ea typeface="+mn-ea"/>
                          <a:cs typeface="+mn-cs"/>
                        </a:rPr>
                        <a:t>ﬁt</a:t>
                      </a:r>
                    </a:p>
                    <a:p>
                      <a:pPr algn="ctr"/>
                      <a:r>
                        <a:rPr lang="tr-TR" sz="1800" b="1" kern="1200" dirty="0" smtClean="0">
                          <a:solidFill>
                            <a:schemeClr val="lt1"/>
                          </a:solidFill>
                          <a:latin typeface="+mn-lt"/>
                          <a:ea typeface="+mn-ea"/>
                          <a:cs typeface="+mn-cs"/>
                        </a:rPr>
                        <a:t>in NIS </a:t>
                      </a:r>
                      <a:r>
                        <a:rPr lang="tr-TR" sz="1800" b="1" kern="1200" dirty="0" err="1" smtClean="0">
                          <a:solidFill>
                            <a:schemeClr val="lt1"/>
                          </a:solidFill>
                          <a:latin typeface="+mn-lt"/>
                          <a:ea typeface="+mn-ea"/>
                          <a:cs typeface="+mn-cs"/>
                        </a:rPr>
                        <a:t>millions</a:t>
                      </a:r>
                      <a:endParaRPr lang="tr-TR" sz="1800" b="1" kern="1200" dirty="0" smtClean="0">
                        <a:solidFill>
                          <a:schemeClr val="lt1"/>
                        </a:solidFill>
                        <a:latin typeface="+mn-lt"/>
                        <a:ea typeface="+mn-ea"/>
                        <a:cs typeface="+mn-cs"/>
                      </a:endParaRPr>
                    </a:p>
                    <a:p>
                      <a:pPr algn="ctr"/>
                      <a:endParaRPr lang="tr-TR" dirty="0"/>
                    </a:p>
                  </a:txBody>
                  <a:tcPr/>
                </a:tc>
                <a:tc>
                  <a:txBody>
                    <a:bodyPr/>
                    <a:lstStyle/>
                    <a:p>
                      <a:pPr algn="ctr"/>
                      <a:r>
                        <a:rPr lang="en-US" dirty="0" smtClean="0"/>
                        <a:t>Number of students </a:t>
                      </a:r>
                    </a:p>
                    <a:p>
                      <a:pPr algn="ctr"/>
                      <a:r>
                        <a:rPr lang="en-US" dirty="0" smtClean="0"/>
                        <a:t>(Total: 67)</a:t>
                      </a:r>
                    </a:p>
                    <a:p>
                      <a:pPr algn="ctr"/>
                      <a:endParaRPr lang="tr-TR" dirty="0"/>
                    </a:p>
                  </a:txBody>
                  <a:tcPr/>
                </a:tc>
                <a:tc>
                  <a:txBody>
                    <a:bodyPr/>
                    <a:lstStyle/>
                    <a:p>
                      <a:pPr algn="ctr"/>
                      <a:endParaRPr lang="en-US" dirty="0" smtClean="0"/>
                    </a:p>
                    <a:p>
                      <a:pPr algn="ctr"/>
                      <a:r>
                        <a:rPr lang="en-US" dirty="0" smtClean="0"/>
                        <a:t>Percentage</a:t>
                      </a:r>
                      <a:endParaRPr lang="tr-TR" dirty="0"/>
                    </a:p>
                  </a:txBody>
                  <a:tcPr/>
                </a:tc>
              </a:tr>
              <a:tr h="565325">
                <a:tc>
                  <a:txBody>
                    <a:bodyPr/>
                    <a:lstStyle/>
                    <a:p>
                      <a:r>
                        <a:rPr lang="tr-TR" sz="1600" kern="1200" dirty="0" smtClean="0">
                          <a:solidFill>
                            <a:schemeClr val="dk1"/>
                          </a:solidFill>
                          <a:latin typeface="+mn-lt"/>
                          <a:ea typeface="+mn-ea"/>
                          <a:cs typeface="+mn-cs"/>
                        </a:rPr>
                        <a:t>0 (</a:t>
                      </a:r>
                      <a:r>
                        <a:rPr lang="tr-TR" sz="1600" kern="1200" dirty="0" err="1" smtClean="0">
                          <a:solidFill>
                            <a:schemeClr val="dk1"/>
                          </a:solidFill>
                          <a:latin typeface="+mn-lt"/>
                          <a:ea typeface="+mn-ea"/>
                          <a:cs typeface="+mn-cs"/>
                        </a:rPr>
                        <a:t>all</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the</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workers</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will</a:t>
                      </a:r>
                      <a:r>
                        <a:rPr lang="tr-TR" sz="1600" kern="1200" dirty="0" smtClean="0">
                          <a:solidFill>
                            <a:schemeClr val="dk1"/>
                          </a:solidFill>
                          <a:latin typeface="+mn-lt"/>
                          <a:ea typeface="+mn-ea"/>
                          <a:cs typeface="+mn-cs"/>
                        </a:rPr>
                        <a:t> be </a:t>
                      </a:r>
                      <a:r>
                        <a:rPr lang="tr-TR" sz="1600" kern="1200" dirty="0" err="1" smtClean="0">
                          <a:solidFill>
                            <a:schemeClr val="dk1"/>
                          </a:solidFill>
                          <a:latin typeface="+mn-lt"/>
                          <a:ea typeface="+mn-ea"/>
                          <a:cs typeface="+mn-cs"/>
                        </a:rPr>
                        <a:t>laid</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off</a:t>
                      </a:r>
                      <a:r>
                        <a:rPr lang="tr-TR" sz="1600" kern="1200" dirty="0" smtClean="0">
                          <a:solidFill>
                            <a:schemeClr val="dk1"/>
                          </a:solidFill>
                          <a:latin typeface="+mn-lt"/>
                          <a:ea typeface="+mn-ea"/>
                          <a:cs typeface="+mn-cs"/>
                        </a:rPr>
                        <a:t>)</a:t>
                      </a:r>
                      <a:endParaRPr lang="tr-T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kern="1200" dirty="0" err="1" smtClean="0">
                          <a:solidFill>
                            <a:schemeClr val="dk1"/>
                          </a:solidFill>
                          <a:latin typeface="+mn-lt"/>
                          <a:ea typeface="+mn-ea"/>
                          <a:cs typeface="+mn-cs"/>
                        </a:rPr>
                        <a:t>Loss</a:t>
                      </a:r>
                      <a:r>
                        <a:rPr lang="tr-TR" sz="1600" kern="1200" dirty="0" smtClean="0">
                          <a:solidFill>
                            <a:schemeClr val="dk1"/>
                          </a:solidFill>
                          <a:latin typeface="+mn-lt"/>
                          <a:ea typeface="+mn-ea"/>
                          <a:cs typeface="+mn-cs"/>
                        </a:rPr>
                        <a:t> of 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0</a:t>
                      </a:r>
                      <a:endParaRPr lang="tr-TR" sz="1800" kern="1200" dirty="0" smtClean="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tr-TR" sz="1800" kern="1200" dirty="0" smtClean="0">
                        <a:solidFill>
                          <a:schemeClr val="dk1"/>
                        </a:solidFill>
                        <a:latin typeface="+mn-lt"/>
                        <a:ea typeface="+mn-ea"/>
                        <a:cs typeface="+mn-cs"/>
                      </a:endParaRPr>
                    </a:p>
                  </a:txBody>
                  <a:tcPr/>
                </a:tc>
              </a:tr>
              <a:tr h="565325">
                <a:tc>
                  <a:txBody>
                    <a:bodyPr/>
                    <a:lstStyle/>
                    <a:p>
                      <a:r>
                        <a:rPr lang="tr-TR" sz="1600" kern="1200" dirty="0" smtClean="0">
                          <a:solidFill>
                            <a:schemeClr val="dk1"/>
                          </a:solidFill>
                          <a:latin typeface="+mn-lt"/>
                          <a:ea typeface="+mn-ea"/>
                          <a:cs typeface="+mn-cs"/>
                        </a:rPr>
                        <a:t>50 (146 </a:t>
                      </a:r>
                      <a:r>
                        <a:rPr lang="tr-TR" sz="1600" kern="1200" dirty="0" err="1" smtClean="0">
                          <a:solidFill>
                            <a:schemeClr val="dk1"/>
                          </a:solidFill>
                          <a:latin typeface="+mn-lt"/>
                          <a:ea typeface="+mn-ea"/>
                          <a:cs typeface="+mn-cs"/>
                        </a:rPr>
                        <a:t>workers</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will</a:t>
                      </a:r>
                      <a:r>
                        <a:rPr lang="tr-TR" sz="1600" kern="1200" dirty="0" smtClean="0">
                          <a:solidFill>
                            <a:schemeClr val="dk1"/>
                          </a:solidFill>
                          <a:latin typeface="+mn-lt"/>
                          <a:ea typeface="+mn-ea"/>
                          <a:cs typeface="+mn-cs"/>
                        </a:rPr>
                        <a:t> be </a:t>
                      </a:r>
                      <a:r>
                        <a:rPr lang="tr-TR" sz="1600" kern="1200" dirty="0" err="1" smtClean="0">
                          <a:solidFill>
                            <a:schemeClr val="dk1"/>
                          </a:solidFill>
                          <a:latin typeface="+mn-lt"/>
                          <a:ea typeface="+mn-ea"/>
                          <a:cs typeface="+mn-cs"/>
                        </a:rPr>
                        <a:t>laid</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off</a:t>
                      </a:r>
                      <a:r>
                        <a:rPr lang="tr-TR" sz="1600" kern="1200" dirty="0" smtClean="0">
                          <a:solidFill>
                            <a:schemeClr val="dk1"/>
                          </a:solidFill>
                          <a:latin typeface="+mn-lt"/>
                          <a:ea typeface="+mn-ea"/>
                          <a:cs typeface="+mn-cs"/>
                        </a:rPr>
                        <a:t>)</a:t>
                      </a:r>
                      <a:endParaRPr lang="tr-T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kern="1200" dirty="0" err="1" smtClean="0">
                          <a:solidFill>
                            <a:schemeClr val="dk1"/>
                          </a:solidFill>
                          <a:latin typeface="+mn-lt"/>
                          <a:ea typeface="+mn-ea"/>
                          <a:cs typeface="+mn-cs"/>
                        </a:rPr>
                        <a:t>Pro</a:t>
                      </a:r>
                      <a:r>
                        <a:rPr lang="en-US" sz="1600" kern="1200" dirty="0" err="1" smtClean="0">
                          <a:solidFill>
                            <a:schemeClr val="dk1"/>
                          </a:solidFill>
                          <a:latin typeface="+mn-lt"/>
                          <a:ea typeface="+mn-ea"/>
                          <a:cs typeface="+mn-cs"/>
                        </a:rPr>
                        <a:t>fi</a:t>
                      </a:r>
                      <a:r>
                        <a:rPr lang="tr-TR" sz="1600" kern="1200" dirty="0" smtClean="0">
                          <a:solidFill>
                            <a:schemeClr val="dk1"/>
                          </a:solidFill>
                          <a:latin typeface="+mn-lt"/>
                          <a:ea typeface="+mn-ea"/>
                          <a:cs typeface="+mn-cs"/>
                        </a:rPr>
                        <a:t>t of 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1</a:t>
                      </a:r>
                      <a:endParaRPr lang="tr-TR" sz="1800" kern="1200" dirty="0" smtClean="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 1</a:t>
                      </a:r>
                      <a:endParaRPr lang="tr-TR" sz="1800" kern="1200" dirty="0" smtClean="0">
                        <a:solidFill>
                          <a:schemeClr val="dk1"/>
                        </a:solidFill>
                        <a:latin typeface="+mn-lt"/>
                        <a:ea typeface="+mn-ea"/>
                        <a:cs typeface="+mn-cs"/>
                      </a:endParaRPr>
                    </a:p>
                  </a:txBody>
                  <a:tcPr/>
                </a:tc>
              </a:tr>
              <a:tr h="565325">
                <a:tc>
                  <a:txBody>
                    <a:bodyPr/>
                    <a:lstStyle/>
                    <a:p>
                      <a:r>
                        <a:rPr lang="tr-TR" sz="1600" kern="1200" dirty="0" smtClean="0">
                          <a:solidFill>
                            <a:schemeClr val="dk1"/>
                          </a:solidFill>
                          <a:latin typeface="+mn-lt"/>
                          <a:ea typeface="+mn-ea"/>
                          <a:cs typeface="+mn-cs"/>
                        </a:rPr>
                        <a:t>65 (131 </a:t>
                      </a:r>
                      <a:r>
                        <a:rPr lang="tr-TR" sz="1600" kern="1200" dirty="0" err="1" smtClean="0">
                          <a:solidFill>
                            <a:schemeClr val="dk1"/>
                          </a:solidFill>
                          <a:latin typeface="+mn-lt"/>
                          <a:ea typeface="+mn-ea"/>
                          <a:cs typeface="+mn-cs"/>
                        </a:rPr>
                        <a:t>workers</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will</a:t>
                      </a:r>
                      <a:r>
                        <a:rPr lang="tr-TR" sz="1600" kern="1200" dirty="0" smtClean="0">
                          <a:solidFill>
                            <a:schemeClr val="dk1"/>
                          </a:solidFill>
                          <a:latin typeface="+mn-lt"/>
                          <a:ea typeface="+mn-ea"/>
                          <a:cs typeface="+mn-cs"/>
                        </a:rPr>
                        <a:t> be </a:t>
                      </a:r>
                      <a:r>
                        <a:rPr lang="tr-TR" sz="1600" kern="1200" dirty="0" err="1" smtClean="0">
                          <a:solidFill>
                            <a:schemeClr val="dk1"/>
                          </a:solidFill>
                          <a:latin typeface="+mn-lt"/>
                          <a:ea typeface="+mn-ea"/>
                          <a:cs typeface="+mn-cs"/>
                        </a:rPr>
                        <a:t>laid</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off</a:t>
                      </a:r>
                      <a:r>
                        <a:rPr lang="tr-TR" sz="1600" kern="1200" dirty="0" smtClean="0">
                          <a:solidFill>
                            <a:schemeClr val="dk1"/>
                          </a:solidFill>
                          <a:latin typeface="+mn-lt"/>
                          <a:ea typeface="+mn-ea"/>
                          <a:cs typeface="+mn-cs"/>
                        </a:rPr>
                        <a:t>)</a:t>
                      </a:r>
                      <a:endParaRPr lang="tr-TR" sz="1600" dirty="0"/>
                    </a:p>
                  </a:txBody>
                  <a:tcPr/>
                </a:tc>
                <a:tc>
                  <a:txBody>
                    <a:bodyPr/>
                    <a:lstStyle/>
                    <a:p>
                      <a:r>
                        <a:rPr lang="tr-TR" sz="1600" kern="1200" dirty="0" err="1" smtClean="0">
                          <a:solidFill>
                            <a:schemeClr val="dk1"/>
                          </a:solidFill>
                          <a:latin typeface="+mn-lt"/>
                          <a:ea typeface="+mn-ea"/>
                          <a:cs typeface="+mn-cs"/>
                        </a:rPr>
                        <a:t>Pro</a:t>
                      </a:r>
                      <a:r>
                        <a:rPr lang="en-US" sz="1600" kern="1200" dirty="0" err="1" smtClean="0">
                          <a:solidFill>
                            <a:schemeClr val="dk1"/>
                          </a:solidFill>
                          <a:latin typeface="+mn-lt"/>
                          <a:ea typeface="+mn-ea"/>
                          <a:cs typeface="+mn-cs"/>
                        </a:rPr>
                        <a:t>fi</a:t>
                      </a:r>
                      <a:r>
                        <a:rPr lang="tr-TR" sz="1600" kern="1200" dirty="0" smtClean="0">
                          <a:solidFill>
                            <a:schemeClr val="dk1"/>
                          </a:solidFill>
                          <a:latin typeface="+mn-lt"/>
                          <a:ea typeface="+mn-ea"/>
                          <a:cs typeface="+mn-cs"/>
                        </a:rPr>
                        <a:t>t of 1.5</a:t>
                      </a:r>
                      <a:endParaRPr lang="tr-TR" sz="1600" dirty="0"/>
                    </a:p>
                  </a:txBody>
                  <a:tcPr/>
                </a:tc>
                <a:tc>
                  <a:txBody>
                    <a:bodyPr/>
                    <a:lstStyle/>
                    <a:p>
                      <a:pPr algn="ctr"/>
                      <a:r>
                        <a:rPr lang="en-US" dirty="0" smtClean="0"/>
                        <a:t>3</a:t>
                      </a:r>
                      <a:endParaRPr lang="tr-TR" dirty="0"/>
                    </a:p>
                  </a:txBody>
                  <a:tcPr/>
                </a:tc>
                <a:tc>
                  <a:txBody>
                    <a:bodyPr/>
                    <a:lstStyle/>
                    <a:p>
                      <a:pPr algn="ctr"/>
                      <a:r>
                        <a:rPr lang="en-US" dirty="0" smtClean="0"/>
                        <a:t>% 5</a:t>
                      </a:r>
                      <a:endParaRPr lang="tr-TR" dirty="0"/>
                    </a:p>
                  </a:txBody>
                  <a:tcPr/>
                </a:tc>
              </a:tr>
              <a:tr h="5653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kern="1200" dirty="0" smtClean="0">
                          <a:solidFill>
                            <a:schemeClr val="dk1"/>
                          </a:solidFill>
                          <a:latin typeface="+mn-lt"/>
                          <a:ea typeface="+mn-ea"/>
                          <a:cs typeface="+mn-cs"/>
                        </a:rPr>
                        <a:t>100 (96 </a:t>
                      </a:r>
                      <a:r>
                        <a:rPr lang="tr-TR" sz="1600" kern="1200" dirty="0" err="1" smtClean="0">
                          <a:solidFill>
                            <a:schemeClr val="dk1"/>
                          </a:solidFill>
                          <a:latin typeface="+mn-lt"/>
                          <a:ea typeface="+mn-ea"/>
                          <a:cs typeface="+mn-cs"/>
                        </a:rPr>
                        <a:t>workers</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will</a:t>
                      </a:r>
                      <a:r>
                        <a:rPr lang="tr-TR" sz="1600" kern="1200" dirty="0" smtClean="0">
                          <a:solidFill>
                            <a:schemeClr val="dk1"/>
                          </a:solidFill>
                          <a:latin typeface="+mn-lt"/>
                          <a:ea typeface="+mn-ea"/>
                          <a:cs typeface="+mn-cs"/>
                        </a:rPr>
                        <a:t> be </a:t>
                      </a:r>
                      <a:r>
                        <a:rPr lang="tr-TR" sz="1600" kern="1200" dirty="0" err="1" smtClean="0">
                          <a:solidFill>
                            <a:schemeClr val="dk1"/>
                          </a:solidFill>
                          <a:latin typeface="+mn-lt"/>
                          <a:ea typeface="+mn-ea"/>
                          <a:cs typeface="+mn-cs"/>
                        </a:rPr>
                        <a:t>laid</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off</a:t>
                      </a:r>
                      <a:r>
                        <a:rPr lang="tr-TR" sz="1600" kern="1200" dirty="0" smtClean="0">
                          <a:solidFill>
                            <a:schemeClr val="dk1"/>
                          </a:solidFill>
                          <a:latin typeface="+mn-lt"/>
                          <a:ea typeface="+mn-ea"/>
                          <a:cs typeface="+mn-cs"/>
                        </a:rPr>
                        <a:t>)</a:t>
                      </a:r>
                    </a:p>
                  </a:txBody>
                  <a:tcPr/>
                </a:tc>
                <a:tc>
                  <a:txBody>
                    <a:bodyPr/>
                    <a:lstStyle/>
                    <a:p>
                      <a:r>
                        <a:rPr lang="tr-TR" sz="1600" kern="1200" dirty="0" err="1" smtClean="0">
                          <a:solidFill>
                            <a:schemeClr val="dk1"/>
                          </a:solidFill>
                          <a:latin typeface="+mn-lt"/>
                          <a:ea typeface="+mn-ea"/>
                          <a:cs typeface="+mn-cs"/>
                        </a:rPr>
                        <a:t>Pro</a:t>
                      </a:r>
                      <a:r>
                        <a:rPr lang="en-US" sz="1600" kern="1200" dirty="0" err="1" smtClean="0">
                          <a:solidFill>
                            <a:schemeClr val="dk1"/>
                          </a:solidFill>
                          <a:latin typeface="+mn-lt"/>
                          <a:ea typeface="+mn-ea"/>
                          <a:cs typeface="+mn-cs"/>
                        </a:rPr>
                        <a:t>fi</a:t>
                      </a:r>
                      <a:r>
                        <a:rPr lang="tr-TR" sz="1600" kern="1200" dirty="0" smtClean="0">
                          <a:solidFill>
                            <a:schemeClr val="dk1"/>
                          </a:solidFill>
                          <a:latin typeface="+mn-lt"/>
                          <a:ea typeface="+mn-ea"/>
                          <a:cs typeface="+mn-cs"/>
                        </a:rPr>
                        <a:t>t of 2</a:t>
                      </a:r>
                      <a:endParaRPr lang="tr-TR" sz="1600" dirty="0"/>
                    </a:p>
                  </a:txBody>
                  <a:tcPr/>
                </a:tc>
                <a:tc>
                  <a:txBody>
                    <a:bodyPr/>
                    <a:lstStyle/>
                    <a:p>
                      <a:pPr algn="ctr"/>
                      <a:r>
                        <a:rPr lang="en-US" dirty="0" smtClean="0"/>
                        <a:t>43</a:t>
                      </a:r>
                      <a:endParaRPr lang="tr-TR" dirty="0"/>
                    </a:p>
                  </a:txBody>
                  <a:tcPr/>
                </a:tc>
                <a:tc>
                  <a:txBody>
                    <a:bodyPr/>
                    <a:lstStyle/>
                    <a:p>
                      <a:pPr algn="ctr"/>
                      <a:r>
                        <a:rPr lang="en-US" dirty="0" smtClean="0"/>
                        <a:t>% 64</a:t>
                      </a:r>
                    </a:p>
                  </a:txBody>
                  <a:tcPr/>
                </a:tc>
              </a:tr>
              <a:tr h="5653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kern="1200" dirty="0" smtClean="0">
                          <a:solidFill>
                            <a:schemeClr val="dk1"/>
                          </a:solidFill>
                          <a:latin typeface="+mn-lt"/>
                          <a:ea typeface="+mn-ea"/>
                          <a:cs typeface="+mn-cs"/>
                        </a:rPr>
                        <a:t>144 (52 </a:t>
                      </a:r>
                      <a:r>
                        <a:rPr lang="tr-TR" sz="1600" kern="1200" dirty="0" err="1" smtClean="0">
                          <a:solidFill>
                            <a:schemeClr val="dk1"/>
                          </a:solidFill>
                          <a:latin typeface="+mn-lt"/>
                          <a:ea typeface="+mn-ea"/>
                          <a:cs typeface="+mn-cs"/>
                        </a:rPr>
                        <a:t>workers</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will</a:t>
                      </a:r>
                      <a:r>
                        <a:rPr lang="tr-TR" sz="1600" kern="1200" dirty="0" smtClean="0">
                          <a:solidFill>
                            <a:schemeClr val="dk1"/>
                          </a:solidFill>
                          <a:latin typeface="+mn-lt"/>
                          <a:ea typeface="+mn-ea"/>
                          <a:cs typeface="+mn-cs"/>
                        </a:rPr>
                        <a:t> be </a:t>
                      </a:r>
                      <a:r>
                        <a:rPr lang="tr-TR" sz="1600" kern="1200" dirty="0" err="1" smtClean="0">
                          <a:solidFill>
                            <a:schemeClr val="dk1"/>
                          </a:solidFill>
                          <a:latin typeface="+mn-lt"/>
                          <a:ea typeface="+mn-ea"/>
                          <a:cs typeface="+mn-cs"/>
                        </a:rPr>
                        <a:t>laid</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off</a:t>
                      </a:r>
                      <a:r>
                        <a:rPr lang="tr-TR" sz="1600" kern="1200" dirty="0" smtClean="0">
                          <a:solidFill>
                            <a:schemeClr val="dk1"/>
                          </a:solidFill>
                          <a:latin typeface="+mn-lt"/>
                          <a:ea typeface="+mn-ea"/>
                          <a:cs typeface="+mn-cs"/>
                        </a:rPr>
                        <a:t>)</a:t>
                      </a:r>
                    </a:p>
                  </a:txBody>
                  <a:tcPr/>
                </a:tc>
                <a:tc>
                  <a:txBody>
                    <a:bodyPr/>
                    <a:lstStyle/>
                    <a:p>
                      <a:r>
                        <a:rPr lang="tr-TR" sz="1600" kern="1200" dirty="0" err="1" smtClean="0">
                          <a:solidFill>
                            <a:schemeClr val="dk1"/>
                          </a:solidFill>
                          <a:latin typeface="+mn-lt"/>
                          <a:ea typeface="+mn-ea"/>
                          <a:cs typeface="+mn-cs"/>
                        </a:rPr>
                        <a:t>Pro</a:t>
                      </a:r>
                      <a:r>
                        <a:rPr lang="en-US" sz="1600" kern="1200" dirty="0" err="1" smtClean="0">
                          <a:solidFill>
                            <a:schemeClr val="dk1"/>
                          </a:solidFill>
                          <a:latin typeface="+mn-lt"/>
                          <a:ea typeface="+mn-ea"/>
                          <a:cs typeface="+mn-cs"/>
                        </a:rPr>
                        <a:t>fi</a:t>
                      </a:r>
                      <a:r>
                        <a:rPr lang="tr-TR" sz="1600" kern="1200" dirty="0" smtClean="0">
                          <a:solidFill>
                            <a:schemeClr val="dk1"/>
                          </a:solidFill>
                          <a:latin typeface="+mn-lt"/>
                          <a:ea typeface="+mn-ea"/>
                          <a:cs typeface="+mn-cs"/>
                        </a:rPr>
                        <a:t>t of 1.6</a:t>
                      </a:r>
                      <a:endParaRPr lang="tr-TR" sz="1600" dirty="0"/>
                    </a:p>
                  </a:txBody>
                  <a:tcPr/>
                </a:tc>
                <a:tc>
                  <a:txBody>
                    <a:bodyPr/>
                    <a:lstStyle/>
                    <a:p>
                      <a:pPr algn="ctr"/>
                      <a:r>
                        <a:rPr lang="en-US" dirty="0" smtClean="0"/>
                        <a:t>15</a:t>
                      </a:r>
                      <a:endParaRPr lang="tr-TR" dirty="0"/>
                    </a:p>
                  </a:txBody>
                  <a:tcPr/>
                </a:tc>
                <a:tc>
                  <a:txBody>
                    <a:bodyPr/>
                    <a:lstStyle/>
                    <a:p>
                      <a:pPr algn="ctr"/>
                      <a:r>
                        <a:rPr lang="en-US" dirty="0" smtClean="0"/>
                        <a:t>% 22</a:t>
                      </a:r>
                      <a:endParaRPr lang="tr-TR" dirty="0"/>
                    </a:p>
                  </a:txBody>
                  <a:tcPr/>
                </a:tc>
              </a:tr>
              <a:tr h="5653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kern="1200" dirty="0" smtClean="0">
                          <a:solidFill>
                            <a:schemeClr val="dk1"/>
                          </a:solidFill>
                          <a:latin typeface="+mn-lt"/>
                          <a:ea typeface="+mn-ea"/>
                          <a:cs typeface="+mn-cs"/>
                        </a:rPr>
                        <a:t>170 (26 </a:t>
                      </a:r>
                      <a:r>
                        <a:rPr lang="tr-TR" sz="1600" kern="1200" dirty="0" err="1" smtClean="0">
                          <a:solidFill>
                            <a:schemeClr val="dk1"/>
                          </a:solidFill>
                          <a:latin typeface="+mn-lt"/>
                          <a:ea typeface="+mn-ea"/>
                          <a:cs typeface="+mn-cs"/>
                        </a:rPr>
                        <a:t>workers</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will</a:t>
                      </a:r>
                      <a:r>
                        <a:rPr lang="tr-TR" sz="1600" kern="1200" dirty="0" smtClean="0">
                          <a:solidFill>
                            <a:schemeClr val="dk1"/>
                          </a:solidFill>
                          <a:latin typeface="+mn-lt"/>
                          <a:ea typeface="+mn-ea"/>
                          <a:cs typeface="+mn-cs"/>
                        </a:rPr>
                        <a:t> be </a:t>
                      </a:r>
                      <a:r>
                        <a:rPr lang="tr-TR" sz="1600" kern="1200" dirty="0" err="1" smtClean="0">
                          <a:solidFill>
                            <a:schemeClr val="dk1"/>
                          </a:solidFill>
                          <a:latin typeface="+mn-lt"/>
                          <a:ea typeface="+mn-ea"/>
                          <a:cs typeface="+mn-cs"/>
                        </a:rPr>
                        <a:t>laid</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off</a:t>
                      </a:r>
                      <a:r>
                        <a:rPr lang="tr-TR" sz="1600" kern="1200" dirty="0" smtClean="0">
                          <a:solidFill>
                            <a:schemeClr val="dk1"/>
                          </a:solidFill>
                          <a:latin typeface="+mn-lt"/>
                          <a:ea typeface="+mn-ea"/>
                          <a:cs typeface="+mn-cs"/>
                        </a:rPr>
                        <a:t>) </a:t>
                      </a:r>
                    </a:p>
                  </a:txBody>
                  <a:tcPr/>
                </a:tc>
                <a:tc>
                  <a:txBody>
                    <a:bodyPr/>
                    <a:lstStyle/>
                    <a:p>
                      <a:r>
                        <a:rPr lang="tr-TR" sz="1600" kern="1200" dirty="0" err="1" smtClean="0">
                          <a:solidFill>
                            <a:schemeClr val="dk1"/>
                          </a:solidFill>
                          <a:latin typeface="+mn-lt"/>
                          <a:ea typeface="+mn-ea"/>
                          <a:cs typeface="+mn-cs"/>
                        </a:rPr>
                        <a:t>Pro</a:t>
                      </a:r>
                      <a:r>
                        <a:rPr lang="en-US" sz="1600" kern="1200" dirty="0" err="1" smtClean="0">
                          <a:solidFill>
                            <a:schemeClr val="dk1"/>
                          </a:solidFill>
                          <a:latin typeface="+mn-lt"/>
                          <a:ea typeface="+mn-ea"/>
                          <a:cs typeface="+mn-cs"/>
                        </a:rPr>
                        <a:t>fi</a:t>
                      </a:r>
                      <a:r>
                        <a:rPr lang="tr-TR" sz="1600" kern="1200" dirty="0" smtClean="0">
                          <a:solidFill>
                            <a:schemeClr val="dk1"/>
                          </a:solidFill>
                          <a:latin typeface="+mn-lt"/>
                          <a:ea typeface="+mn-ea"/>
                          <a:cs typeface="+mn-cs"/>
                        </a:rPr>
                        <a:t>t of 1</a:t>
                      </a:r>
                      <a:endParaRPr lang="tr-TR" sz="1600" dirty="0"/>
                    </a:p>
                  </a:txBody>
                  <a:tcPr/>
                </a:tc>
                <a:tc>
                  <a:txBody>
                    <a:bodyPr/>
                    <a:lstStyle/>
                    <a:p>
                      <a:pPr algn="ctr"/>
                      <a:r>
                        <a:rPr lang="en-US" dirty="0" smtClean="0"/>
                        <a:t>1</a:t>
                      </a:r>
                      <a:endParaRPr lang="tr-TR" dirty="0"/>
                    </a:p>
                  </a:txBody>
                  <a:tcPr/>
                </a:tc>
                <a:tc>
                  <a:txBody>
                    <a:bodyPr/>
                    <a:lstStyle/>
                    <a:p>
                      <a:pPr algn="ctr"/>
                      <a:r>
                        <a:rPr lang="en-US" dirty="0" smtClean="0"/>
                        <a:t>% 2</a:t>
                      </a:r>
                      <a:endParaRPr lang="tr-TR" dirty="0"/>
                    </a:p>
                  </a:txBody>
                  <a:tcPr/>
                </a:tc>
              </a:tr>
              <a:tr h="3559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kern="1200" dirty="0" smtClean="0">
                          <a:solidFill>
                            <a:schemeClr val="dk1"/>
                          </a:solidFill>
                          <a:latin typeface="+mn-lt"/>
                          <a:ea typeface="+mn-ea"/>
                          <a:cs typeface="+mn-cs"/>
                        </a:rPr>
                        <a:t>196 (no </a:t>
                      </a:r>
                      <a:r>
                        <a:rPr lang="tr-TR" sz="1600" kern="1200" dirty="0" err="1" smtClean="0">
                          <a:solidFill>
                            <a:schemeClr val="dk1"/>
                          </a:solidFill>
                          <a:latin typeface="+mn-lt"/>
                          <a:ea typeface="+mn-ea"/>
                          <a:cs typeface="+mn-cs"/>
                        </a:rPr>
                        <a:t>layoffs</a:t>
                      </a:r>
                      <a:r>
                        <a:rPr lang="tr-TR" sz="1600" kern="1200" dirty="0" smtClean="0">
                          <a:solidFill>
                            <a:schemeClr val="dk1"/>
                          </a:solidFill>
                          <a:latin typeface="+mn-lt"/>
                          <a:ea typeface="+mn-ea"/>
                          <a:cs typeface="+mn-cs"/>
                        </a:rPr>
                        <a:t>)</a:t>
                      </a:r>
                    </a:p>
                  </a:txBody>
                  <a:tcPr/>
                </a:tc>
                <a:tc>
                  <a:txBody>
                    <a:bodyPr/>
                    <a:lstStyle/>
                    <a:p>
                      <a:r>
                        <a:rPr lang="tr-TR" sz="1600" kern="1200" dirty="0" err="1" smtClean="0">
                          <a:solidFill>
                            <a:schemeClr val="dk1"/>
                          </a:solidFill>
                          <a:latin typeface="+mn-lt"/>
                          <a:ea typeface="+mn-ea"/>
                          <a:cs typeface="+mn-cs"/>
                        </a:rPr>
                        <a:t>Pro</a:t>
                      </a:r>
                      <a:r>
                        <a:rPr lang="en-US" sz="1600" kern="1200" dirty="0" err="1" smtClean="0">
                          <a:solidFill>
                            <a:schemeClr val="dk1"/>
                          </a:solidFill>
                          <a:latin typeface="+mn-lt"/>
                          <a:ea typeface="+mn-ea"/>
                          <a:cs typeface="+mn-cs"/>
                        </a:rPr>
                        <a:t>fi</a:t>
                      </a:r>
                      <a:r>
                        <a:rPr lang="tr-TR" sz="1600" kern="1200" dirty="0" smtClean="0">
                          <a:solidFill>
                            <a:schemeClr val="dk1"/>
                          </a:solidFill>
                          <a:latin typeface="+mn-lt"/>
                          <a:ea typeface="+mn-ea"/>
                          <a:cs typeface="+mn-cs"/>
                        </a:rPr>
                        <a:t>t of 0.4</a:t>
                      </a:r>
                      <a:endParaRPr lang="tr-TR" sz="1600" dirty="0"/>
                    </a:p>
                  </a:txBody>
                  <a:tcPr/>
                </a:tc>
                <a:tc>
                  <a:txBody>
                    <a:bodyPr/>
                    <a:lstStyle/>
                    <a:p>
                      <a:pPr algn="ctr"/>
                      <a:r>
                        <a:rPr lang="en-US" dirty="0" smtClean="0"/>
                        <a:t>4</a:t>
                      </a:r>
                      <a:endParaRPr lang="tr-TR" dirty="0"/>
                    </a:p>
                  </a:txBody>
                  <a:tcPr/>
                </a:tc>
                <a:tc>
                  <a:txBody>
                    <a:bodyPr/>
                    <a:lstStyle/>
                    <a:p>
                      <a:pPr algn="ctr"/>
                      <a:r>
                        <a:rPr lang="en-US" dirty="0" smtClean="0"/>
                        <a:t>% 6</a:t>
                      </a:r>
                      <a:endParaRPr lang="tr-TR" dirty="0"/>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00063" y="0"/>
            <a:ext cx="8229600" cy="1143000"/>
          </a:xfrm>
        </p:spPr>
        <p:txBody>
          <a:bodyPr/>
          <a:lstStyle/>
          <a:p>
            <a:r>
              <a:rPr lang="en-US" sz="3600" dirty="0"/>
              <a:t>What did other students </a:t>
            </a:r>
            <a:r>
              <a:rPr lang="en-US" sz="3600" dirty="0" smtClean="0"/>
              <a:t>choose? </a:t>
            </a:r>
            <a:r>
              <a:rPr lang="en-US" sz="3600" dirty="0"/>
              <a:t>(</a:t>
            </a:r>
            <a:r>
              <a:rPr lang="en-US" sz="3600" dirty="0" smtClean="0"/>
              <a:t>2014)</a:t>
            </a:r>
            <a:endParaRPr lang="tr-TR" sz="3600" dirty="0" smtClean="0"/>
          </a:p>
        </p:txBody>
      </p:sp>
      <p:graphicFrame>
        <p:nvGraphicFramePr>
          <p:cNvPr id="4" name="Content Placeholder 3"/>
          <p:cNvGraphicFramePr>
            <a:graphicFrameLocks noGrp="1"/>
          </p:cNvGraphicFramePr>
          <p:nvPr>
            <p:ph sz="quarter" idx="1"/>
          </p:nvPr>
        </p:nvGraphicFramePr>
        <p:xfrm>
          <a:off x="785813" y="1214421"/>
          <a:ext cx="8001028" cy="5303520"/>
        </p:xfrm>
        <a:graphic>
          <a:graphicData uri="http://schemas.openxmlformats.org/drawingml/2006/table">
            <a:tbl>
              <a:tblPr firstRow="1" bandRow="1">
                <a:tableStyleId>{5C22544A-7EE6-4342-B048-85BDC9FD1C3A}</a:tableStyleId>
              </a:tblPr>
              <a:tblGrid>
                <a:gridCol w="2000257"/>
                <a:gridCol w="2000257"/>
                <a:gridCol w="2000257"/>
                <a:gridCol w="2000257"/>
              </a:tblGrid>
              <a:tr h="1423707">
                <a:tc>
                  <a:txBody>
                    <a:bodyPr/>
                    <a:lstStyle/>
                    <a:p>
                      <a:pPr algn="ctr"/>
                      <a:r>
                        <a:rPr lang="tr-TR" sz="1800" b="1" kern="1200" dirty="0" err="1" smtClean="0">
                          <a:solidFill>
                            <a:schemeClr val="lt1"/>
                          </a:solidFill>
                          <a:latin typeface="+mn-lt"/>
                          <a:ea typeface="+mn-ea"/>
                          <a:cs typeface="+mn-cs"/>
                        </a:rPr>
                        <a:t>Number</a:t>
                      </a:r>
                      <a:r>
                        <a:rPr lang="tr-TR" sz="1800" b="1" kern="1200" dirty="0" smtClean="0">
                          <a:solidFill>
                            <a:schemeClr val="lt1"/>
                          </a:solidFill>
                          <a:latin typeface="+mn-lt"/>
                          <a:ea typeface="+mn-ea"/>
                          <a:cs typeface="+mn-cs"/>
                        </a:rPr>
                        <a:t> of </a:t>
                      </a:r>
                      <a:r>
                        <a:rPr lang="tr-TR" sz="1800" b="1" kern="1200" dirty="0" err="1" smtClean="0">
                          <a:solidFill>
                            <a:schemeClr val="lt1"/>
                          </a:solidFill>
                          <a:latin typeface="+mn-lt"/>
                          <a:ea typeface="+mn-ea"/>
                          <a:cs typeface="+mn-cs"/>
                        </a:rPr>
                        <a:t>workers</a:t>
                      </a:r>
                      <a:r>
                        <a:rPr lang="tr-TR" sz="1800" b="1" kern="1200" dirty="0" smtClean="0">
                          <a:solidFill>
                            <a:schemeClr val="lt1"/>
                          </a:solidFill>
                          <a:latin typeface="+mn-lt"/>
                          <a:ea typeface="+mn-ea"/>
                          <a:cs typeface="+mn-cs"/>
                        </a:rPr>
                        <a:t> </a:t>
                      </a:r>
                      <a:r>
                        <a:rPr lang="tr-TR" sz="1800" b="1" kern="1200" dirty="0" err="1" smtClean="0">
                          <a:solidFill>
                            <a:schemeClr val="lt1"/>
                          </a:solidFill>
                          <a:latin typeface="+mn-lt"/>
                          <a:ea typeface="+mn-ea"/>
                          <a:cs typeface="+mn-cs"/>
                        </a:rPr>
                        <a:t>who</a:t>
                      </a:r>
                      <a:r>
                        <a:rPr lang="tr-TR" sz="1800" b="1" kern="1200" dirty="0" smtClean="0">
                          <a:solidFill>
                            <a:schemeClr val="lt1"/>
                          </a:solidFill>
                          <a:latin typeface="+mn-lt"/>
                          <a:ea typeface="+mn-ea"/>
                          <a:cs typeface="+mn-cs"/>
                        </a:rPr>
                        <a:t> </a:t>
                      </a:r>
                      <a:r>
                        <a:rPr lang="tr-TR" sz="1800" b="1" kern="1200" dirty="0" err="1" smtClean="0">
                          <a:solidFill>
                            <a:schemeClr val="lt1"/>
                          </a:solidFill>
                          <a:latin typeface="+mn-lt"/>
                          <a:ea typeface="+mn-ea"/>
                          <a:cs typeface="+mn-cs"/>
                        </a:rPr>
                        <a:t>will</a:t>
                      </a:r>
                      <a:endParaRPr lang="tr-TR" sz="1800" b="1" kern="1200" dirty="0" smtClean="0">
                        <a:solidFill>
                          <a:schemeClr val="lt1"/>
                        </a:solidFill>
                        <a:latin typeface="+mn-lt"/>
                        <a:ea typeface="+mn-ea"/>
                        <a:cs typeface="+mn-cs"/>
                      </a:endParaRPr>
                    </a:p>
                    <a:p>
                      <a:pPr algn="ctr"/>
                      <a:r>
                        <a:rPr lang="tr-TR" sz="1800" b="1" kern="1200" dirty="0" err="1" smtClean="0">
                          <a:solidFill>
                            <a:schemeClr val="lt1"/>
                          </a:solidFill>
                          <a:latin typeface="+mn-lt"/>
                          <a:ea typeface="+mn-ea"/>
                          <a:cs typeface="+mn-cs"/>
                        </a:rPr>
                        <a:t>continue</a:t>
                      </a:r>
                      <a:r>
                        <a:rPr lang="tr-TR" sz="1800" b="1" kern="1200" dirty="0" smtClean="0">
                          <a:solidFill>
                            <a:schemeClr val="lt1"/>
                          </a:solidFill>
                          <a:latin typeface="+mn-lt"/>
                          <a:ea typeface="+mn-ea"/>
                          <a:cs typeface="+mn-cs"/>
                        </a:rPr>
                        <a:t> </a:t>
                      </a:r>
                      <a:r>
                        <a:rPr lang="tr-TR" sz="1800" b="1" kern="1200" dirty="0" err="1" smtClean="0">
                          <a:solidFill>
                            <a:schemeClr val="lt1"/>
                          </a:solidFill>
                          <a:latin typeface="+mn-lt"/>
                          <a:ea typeface="+mn-ea"/>
                          <a:cs typeface="+mn-cs"/>
                        </a:rPr>
                        <a:t>to</a:t>
                      </a:r>
                      <a:r>
                        <a:rPr lang="tr-TR" sz="1800" b="1" kern="1200" dirty="0" smtClean="0">
                          <a:solidFill>
                            <a:schemeClr val="lt1"/>
                          </a:solidFill>
                          <a:latin typeface="+mn-lt"/>
                          <a:ea typeface="+mn-ea"/>
                          <a:cs typeface="+mn-cs"/>
                        </a:rPr>
                        <a:t> be </a:t>
                      </a:r>
                      <a:r>
                        <a:rPr lang="tr-TR" sz="1800" b="1" kern="1200" dirty="0" err="1" smtClean="0">
                          <a:solidFill>
                            <a:schemeClr val="lt1"/>
                          </a:solidFill>
                          <a:latin typeface="+mn-lt"/>
                          <a:ea typeface="+mn-ea"/>
                          <a:cs typeface="+mn-cs"/>
                        </a:rPr>
                        <a:t>employed</a:t>
                      </a:r>
                      <a:endParaRPr lang="tr-TR" sz="1800" b="1" kern="1200" dirty="0" smtClean="0">
                        <a:solidFill>
                          <a:schemeClr val="lt1"/>
                        </a:solidFill>
                        <a:latin typeface="+mn-lt"/>
                        <a:ea typeface="+mn-ea"/>
                        <a:cs typeface="+mn-cs"/>
                      </a:endParaRPr>
                    </a:p>
                    <a:p>
                      <a:pPr algn="ctr"/>
                      <a:endParaRPr lang="tr-TR" dirty="0"/>
                    </a:p>
                  </a:txBody>
                  <a:tcPr/>
                </a:tc>
                <a:tc>
                  <a:txBody>
                    <a:bodyPr/>
                    <a:lstStyle/>
                    <a:p>
                      <a:pPr algn="ctr"/>
                      <a:r>
                        <a:rPr lang="tr-TR" sz="1800" b="1" kern="1200" dirty="0" err="1" smtClean="0">
                          <a:solidFill>
                            <a:schemeClr val="lt1"/>
                          </a:solidFill>
                          <a:latin typeface="+mn-lt"/>
                          <a:ea typeface="+mn-ea"/>
                          <a:cs typeface="+mn-cs"/>
                        </a:rPr>
                        <a:t>Expected</a:t>
                      </a:r>
                      <a:r>
                        <a:rPr lang="tr-TR" sz="1800" b="1" kern="1200" dirty="0" smtClean="0">
                          <a:solidFill>
                            <a:schemeClr val="lt1"/>
                          </a:solidFill>
                          <a:latin typeface="+mn-lt"/>
                          <a:ea typeface="+mn-ea"/>
                          <a:cs typeface="+mn-cs"/>
                        </a:rPr>
                        <a:t> </a:t>
                      </a:r>
                      <a:r>
                        <a:rPr lang="tr-TR" sz="1800" b="1" kern="1200" dirty="0" err="1" smtClean="0">
                          <a:solidFill>
                            <a:schemeClr val="lt1"/>
                          </a:solidFill>
                          <a:latin typeface="+mn-lt"/>
                          <a:ea typeface="+mn-ea"/>
                          <a:cs typeface="+mn-cs"/>
                        </a:rPr>
                        <a:t>annual</a:t>
                      </a:r>
                      <a:r>
                        <a:rPr lang="tr-TR" sz="1800" b="1" kern="1200" dirty="0" smtClean="0">
                          <a:solidFill>
                            <a:schemeClr val="lt1"/>
                          </a:solidFill>
                          <a:latin typeface="+mn-lt"/>
                          <a:ea typeface="+mn-ea"/>
                          <a:cs typeface="+mn-cs"/>
                        </a:rPr>
                        <a:t> </a:t>
                      </a:r>
                      <a:r>
                        <a:rPr lang="tr-TR" sz="1800" b="1" kern="1200" dirty="0" err="1" smtClean="0">
                          <a:solidFill>
                            <a:schemeClr val="lt1"/>
                          </a:solidFill>
                          <a:latin typeface="+mn-lt"/>
                          <a:ea typeface="+mn-ea"/>
                          <a:cs typeface="+mn-cs"/>
                        </a:rPr>
                        <a:t>pro</a:t>
                      </a:r>
                      <a:r>
                        <a:rPr lang="tr-TR" sz="1800" b="1" kern="1200" dirty="0" smtClean="0">
                          <a:solidFill>
                            <a:schemeClr val="lt1"/>
                          </a:solidFill>
                          <a:latin typeface="+mn-lt"/>
                          <a:ea typeface="+mn-ea"/>
                          <a:cs typeface="+mn-cs"/>
                        </a:rPr>
                        <a:t>ﬁt</a:t>
                      </a:r>
                    </a:p>
                    <a:p>
                      <a:pPr algn="ctr"/>
                      <a:r>
                        <a:rPr lang="tr-TR" sz="1800" b="1" kern="1200" dirty="0" smtClean="0">
                          <a:solidFill>
                            <a:schemeClr val="lt1"/>
                          </a:solidFill>
                          <a:latin typeface="+mn-lt"/>
                          <a:ea typeface="+mn-ea"/>
                          <a:cs typeface="+mn-cs"/>
                        </a:rPr>
                        <a:t>in NIS </a:t>
                      </a:r>
                      <a:r>
                        <a:rPr lang="tr-TR" sz="1800" b="1" kern="1200" dirty="0" err="1" smtClean="0">
                          <a:solidFill>
                            <a:schemeClr val="lt1"/>
                          </a:solidFill>
                          <a:latin typeface="+mn-lt"/>
                          <a:ea typeface="+mn-ea"/>
                          <a:cs typeface="+mn-cs"/>
                        </a:rPr>
                        <a:t>millions</a:t>
                      </a:r>
                      <a:endParaRPr lang="tr-TR" sz="1800" b="1" kern="1200" dirty="0" smtClean="0">
                        <a:solidFill>
                          <a:schemeClr val="lt1"/>
                        </a:solidFill>
                        <a:latin typeface="+mn-lt"/>
                        <a:ea typeface="+mn-ea"/>
                        <a:cs typeface="+mn-cs"/>
                      </a:endParaRPr>
                    </a:p>
                    <a:p>
                      <a:pPr algn="ctr"/>
                      <a:endParaRPr lang="tr-TR" dirty="0"/>
                    </a:p>
                  </a:txBody>
                  <a:tcPr/>
                </a:tc>
                <a:tc>
                  <a:txBody>
                    <a:bodyPr/>
                    <a:lstStyle/>
                    <a:p>
                      <a:pPr algn="ctr"/>
                      <a:r>
                        <a:rPr lang="en-US" dirty="0" smtClean="0"/>
                        <a:t>Number of students </a:t>
                      </a:r>
                    </a:p>
                    <a:p>
                      <a:pPr algn="ctr"/>
                      <a:r>
                        <a:rPr lang="en-US" dirty="0" smtClean="0"/>
                        <a:t>(Total: 140)</a:t>
                      </a:r>
                    </a:p>
                    <a:p>
                      <a:pPr algn="ctr"/>
                      <a:endParaRPr lang="tr-TR" dirty="0"/>
                    </a:p>
                  </a:txBody>
                  <a:tcPr/>
                </a:tc>
                <a:tc>
                  <a:txBody>
                    <a:bodyPr/>
                    <a:lstStyle/>
                    <a:p>
                      <a:pPr algn="ctr"/>
                      <a:endParaRPr lang="en-US" dirty="0" smtClean="0"/>
                    </a:p>
                    <a:p>
                      <a:pPr algn="ctr"/>
                      <a:r>
                        <a:rPr lang="en-US" dirty="0" smtClean="0"/>
                        <a:t>Percentage</a:t>
                      </a:r>
                      <a:endParaRPr lang="tr-TR" dirty="0"/>
                    </a:p>
                  </a:txBody>
                  <a:tcPr/>
                </a:tc>
              </a:tr>
              <a:tr h="565325">
                <a:tc>
                  <a:txBody>
                    <a:bodyPr/>
                    <a:lstStyle/>
                    <a:p>
                      <a:r>
                        <a:rPr lang="tr-TR" sz="1600" kern="1200" dirty="0" smtClean="0">
                          <a:solidFill>
                            <a:schemeClr val="dk1"/>
                          </a:solidFill>
                          <a:latin typeface="+mn-lt"/>
                          <a:ea typeface="+mn-ea"/>
                          <a:cs typeface="+mn-cs"/>
                        </a:rPr>
                        <a:t>0 (</a:t>
                      </a:r>
                      <a:r>
                        <a:rPr lang="tr-TR" sz="1600" kern="1200" dirty="0" err="1" smtClean="0">
                          <a:solidFill>
                            <a:schemeClr val="dk1"/>
                          </a:solidFill>
                          <a:latin typeface="+mn-lt"/>
                          <a:ea typeface="+mn-ea"/>
                          <a:cs typeface="+mn-cs"/>
                        </a:rPr>
                        <a:t>all</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the</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workers</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will</a:t>
                      </a:r>
                      <a:r>
                        <a:rPr lang="tr-TR" sz="1600" kern="1200" dirty="0" smtClean="0">
                          <a:solidFill>
                            <a:schemeClr val="dk1"/>
                          </a:solidFill>
                          <a:latin typeface="+mn-lt"/>
                          <a:ea typeface="+mn-ea"/>
                          <a:cs typeface="+mn-cs"/>
                        </a:rPr>
                        <a:t> be </a:t>
                      </a:r>
                      <a:r>
                        <a:rPr lang="tr-TR" sz="1600" kern="1200" dirty="0" err="1" smtClean="0">
                          <a:solidFill>
                            <a:schemeClr val="dk1"/>
                          </a:solidFill>
                          <a:latin typeface="+mn-lt"/>
                          <a:ea typeface="+mn-ea"/>
                          <a:cs typeface="+mn-cs"/>
                        </a:rPr>
                        <a:t>laid</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off</a:t>
                      </a:r>
                      <a:r>
                        <a:rPr lang="tr-TR" sz="1600" kern="1200" dirty="0" smtClean="0">
                          <a:solidFill>
                            <a:schemeClr val="dk1"/>
                          </a:solidFill>
                          <a:latin typeface="+mn-lt"/>
                          <a:ea typeface="+mn-ea"/>
                          <a:cs typeface="+mn-cs"/>
                        </a:rPr>
                        <a:t>)</a:t>
                      </a:r>
                      <a:endParaRPr lang="tr-T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kern="1200" dirty="0" err="1" smtClean="0">
                          <a:solidFill>
                            <a:schemeClr val="dk1"/>
                          </a:solidFill>
                          <a:latin typeface="+mn-lt"/>
                          <a:ea typeface="+mn-ea"/>
                          <a:cs typeface="+mn-cs"/>
                        </a:rPr>
                        <a:t>Loss</a:t>
                      </a:r>
                      <a:r>
                        <a:rPr lang="tr-TR" sz="1600" kern="1200" dirty="0" smtClean="0">
                          <a:solidFill>
                            <a:schemeClr val="dk1"/>
                          </a:solidFill>
                          <a:latin typeface="+mn-lt"/>
                          <a:ea typeface="+mn-ea"/>
                          <a:cs typeface="+mn-cs"/>
                        </a:rPr>
                        <a:t> of 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0</a:t>
                      </a:r>
                      <a:endParaRPr lang="tr-TR" sz="1800" kern="1200" dirty="0" smtClean="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tr-TR" sz="1800" kern="1200" dirty="0" smtClean="0">
                        <a:solidFill>
                          <a:schemeClr val="dk1"/>
                        </a:solidFill>
                        <a:latin typeface="+mn-lt"/>
                        <a:ea typeface="+mn-ea"/>
                        <a:cs typeface="+mn-cs"/>
                      </a:endParaRPr>
                    </a:p>
                  </a:txBody>
                  <a:tcPr/>
                </a:tc>
              </a:tr>
              <a:tr h="565325">
                <a:tc>
                  <a:txBody>
                    <a:bodyPr/>
                    <a:lstStyle/>
                    <a:p>
                      <a:r>
                        <a:rPr lang="tr-TR" sz="1600" kern="1200" dirty="0" smtClean="0">
                          <a:solidFill>
                            <a:schemeClr val="dk1"/>
                          </a:solidFill>
                          <a:latin typeface="+mn-lt"/>
                          <a:ea typeface="+mn-ea"/>
                          <a:cs typeface="+mn-cs"/>
                        </a:rPr>
                        <a:t>50 (146 </a:t>
                      </a:r>
                      <a:r>
                        <a:rPr lang="tr-TR" sz="1600" kern="1200" dirty="0" err="1" smtClean="0">
                          <a:solidFill>
                            <a:schemeClr val="dk1"/>
                          </a:solidFill>
                          <a:latin typeface="+mn-lt"/>
                          <a:ea typeface="+mn-ea"/>
                          <a:cs typeface="+mn-cs"/>
                        </a:rPr>
                        <a:t>workers</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will</a:t>
                      </a:r>
                      <a:r>
                        <a:rPr lang="tr-TR" sz="1600" kern="1200" dirty="0" smtClean="0">
                          <a:solidFill>
                            <a:schemeClr val="dk1"/>
                          </a:solidFill>
                          <a:latin typeface="+mn-lt"/>
                          <a:ea typeface="+mn-ea"/>
                          <a:cs typeface="+mn-cs"/>
                        </a:rPr>
                        <a:t> be </a:t>
                      </a:r>
                      <a:r>
                        <a:rPr lang="tr-TR" sz="1600" kern="1200" dirty="0" err="1" smtClean="0">
                          <a:solidFill>
                            <a:schemeClr val="dk1"/>
                          </a:solidFill>
                          <a:latin typeface="+mn-lt"/>
                          <a:ea typeface="+mn-ea"/>
                          <a:cs typeface="+mn-cs"/>
                        </a:rPr>
                        <a:t>laid</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off</a:t>
                      </a:r>
                      <a:r>
                        <a:rPr lang="tr-TR" sz="1600" kern="1200" dirty="0" smtClean="0">
                          <a:solidFill>
                            <a:schemeClr val="dk1"/>
                          </a:solidFill>
                          <a:latin typeface="+mn-lt"/>
                          <a:ea typeface="+mn-ea"/>
                          <a:cs typeface="+mn-cs"/>
                        </a:rPr>
                        <a:t>)</a:t>
                      </a:r>
                      <a:endParaRPr lang="tr-T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kern="1200" dirty="0" err="1" smtClean="0">
                          <a:solidFill>
                            <a:schemeClr val="dk1"/>
                          </a:solidFill>
                          <a:latin typeface="+mn-lt"/>
                          <a:ea typeface="+mn-ea"/>
                          <a:cs typeface="+mn-cs"/>
                        </a:rPr>
                        <a:t>Pro</a:t>
                      </a:r>
                      <a:r>
                        <a:rPr lang="en-US" sz="1600" kern="1200" dirty="0" err="1" smtClean="0">
                          <a:solidFill>
                            <a:schemeClr val="dk1"/>
                          </a:solidFill>
                          <a:latin typeface="+mn-lt"/>
                          <a:ea typeface="+mn-ea"/>
                          <a:cs typeface="+mn-cs"/>
                        </a:rPr>
                        <a:t>fi</a:t>
                      </a:r>
                      <a:r>
                        <a:rPr lang="tr-TR" sz="1600" kern="1200" dirty="0" smtClean="0">
                          <a:solidFill>
                            <a:schemeClr val="dk1"/>
                          </a:solidFill>
                          <a:latin typeface="+mn-lt"/>
                          <a:ea typeface="+mn-ea"/>
                          <a:cs typeface="+mn-cs"/>
                        </a:rPr>
                        <a:t>t of 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3</a:t>
                      </a:r>
                      <a:endParaRPr lang="tr-TR" sz="1800" kern="1200" dirty="0" smtClean="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 2</a:t>
                      </a:r>
                      <a:endParaRPr lang="tr-TR" sz="1800" kern="1200" dirty="0" smtClean="0">
                        <a:solidFill>
                          <a:schemeClr val="dk1"/>
                        </a:solidFill>
                        <a:latin typeface="+mn-lt"/>
                        <a:ea typeface="+mn-ea"/>
                        <a:cs typeface="+mn-cs"/>
                      </a:endParaRPr>
                    </a:p>
                  </a:txBody>
                  <a:tcPr/>
                </a:tc>
              </a:tr>
              <a:tr h="565325">
                <a:tc>
                  <a:txBody>
                    <a:bodyPr/>
                    <a:lstStyle/>
                    <a:p>
                      <a:r>
                        <a:rPr lang="tr-TR" sz="1600" kern="1200" dirty="0" smtClean="0">
                          <a:solidFill>
                            <a:schemeClr val="dk1"/>
                          </a:solidFill>
                          <a:latin typeface="+mn-lt"/>
                          <a:ea typeface="+mn-ea"/>
                          <a:cs typeface="+mn-cs"/>
                        </a:rPr>
                        <a:t>65 (131 </a:t>
                      </a:r>
                      <a:r>
                        <a:rPr lang="tr-TR" sz="1600" kern="1200" dirty="0" err="1" smtClean="0">
                          <a:solidFill>
                            <a:schemeClr val="dk1"/>
                          </a:solidFill>
                          <a:latin typeface="+mn-lt"/>
                          <a:ea typeface="+mn-ea"/>
                          <a:cs typeface="+mn-cs"/>
                        </a:rPr>
                        <a:t>workers</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will</a:t>
                      </a:r>
                      <a:r>
                        <a:rPr lang="tr-TR" sz="1600" kern="1200" dirty="0" smtClean="0">
                          <a:solidFill>
                            <a:schemeClr val="dk1"/>
                          </a:solidFill>
                          <a:latin typeface="+mn-lt"/>
                          <a:ea typeface="+mn-ea"/>
                          <a:cs typeface="+mn-cs"/>
                        </a:rPr>
                        <a:t> be </a:t>
                      </a:r>
                      <a:r>
                        <a:rPr lang="tr-TR" sz="1600" kern="1200" dirty="0" err="1" smtClean="0">
                          <a:solidFill>
                            <a:schemeClr val="dk1"/>
                          </a:solidFill>
                          <a:latin typeface="+mn-lt"/>
                          <a:ea typeface="+mn-ea"/>
                          <a:cs typeface="+mn-cs"/>
                        </a:rPr>
                        <a:t>laid</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off</a:t>
                      </a:r>
                      <a:r>
                        <a:rPr lang="tr-TR" sz="1600" kern="1200" dirty="0" smtClean="0">
                          <a:solidFill>
                            <a:schemeClr val="dk1"/>
                          </a:solidFill>
                          <a:latin typeface="+mn-lt"/>
                          <a:ea typeface="+mn-ea"/>
                          <a:cs typeface="+mn-cs"/>
                        </a:rPr>
                        <a:t>)</a:t>
                      </a:r>
                      <a:endParaRPr lang="tr-TR" sz="1600" dirty="0"/>
                    </a:p>
                  </a:txBody>
                  <a:tcPr/>
                </a:tc>
                <a:tc>
                  <a:txBody>
                    <a:bodyPr/>
                    <a:lstStyle/>
                    <a:p>
                      <a:r>
                        <a:rPr lang="tr-TR" sz="1600" kern="1200" dirty="0" err="1" smtClean="0">
                          <a:solidFill>
                            <a:schemeClr val="dk1"/>
                          </a:solidFill>
                          <a:latin typeface="+mn-lt"/>
                          <a:ea typeface="+mn-ea"/>
                          <a:cs typeface="+mn-cs"/>
                        </a:rPr>
                        <a:t>Pro</a:t>
                      </a:r>
                      <a:r>
                        <a:rPr lang="en-US" sz="1600" kern="1200" dirty="0" err="1" smtClean="0">
                          <a:solidFill>
                            <a:schemeClr val="dk1"/>
                          </a:solidFill>
                          <a:latin typeface="+mn-lt"/>
                          <a:ea typeface="+mn-ea"/>
                          <a:cs typeface="+mn-cs"/>
                        </a:rPr>
                        <a:t>fi</a:t>
                      </a:r>
                      <a:r>
                        <a:rPr lang="tr-TR" sz="1600" kern="1200" dirty="0" smtClean="0">
                          <a:solidFill>
                            <a:schemeClr val="dk1"/>
                          </a:solidFill>
                          <a:latin typeface="+mn-lt"/>
                          <a:ea typeface="+mn-ea"/>
                          <a:cs typeface="+mn-cs"/>
                        </a:rPr>
                        <a:t>t of 1.5</a:t>
                      </a:r>
                      <a:endParaRPr lang="tr-TR" sz="1600" dirty="0"/>
                    </a:p>
                  </a:txBody>
                  <a:tcPr/>
                </a:tc>
                <a:tc>
                  <a:txBody>
                    <a:bodyPr/>
                    <a:lstStyle/>
                    <a:p>
                      <a:pPr algn="ctr"/>
                      <a:r>
                        <a:rPr lang="en-US" dirty="0" smtClean="0"/>
                        <a:t>2</a:t>
                      </a:r>
                      <a:endParaRPr lang="tr-TR" dirty="0"/>
                    </a:p>
                  </a:txBody>
                  <a:tcPr/>
                </a:tc>
                <a:tc>
                  <a:txBody>
                    <a:bodyPr/>
                    <a:lstStyle/>
                    <a:p>
                      <a:pPr algn="ctr"/>
                      <a:r>
                        <a:rPr lang="en-US" dirty="0" smtClean="0"/>
                        <a:t>% 1</a:t>
                      </a:r>
                      <a:endParaRPr lang="tr-TR" dirty="0"/>
                    </a:p>
                  </a:txBody>
                  <a:tcPr/>
                </a:tc>
              </a:tr>
              <a:tr h="5653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kern="1200" dirty="0" smtClean="0">
                          <a:solidFill>
                            <a:schemeClr val="dk1"/>
                          </a:solidFill>
                          <a:latin typeface="+mn-lt"/>
                          <a:ea typeface="+mn-ea"/>
                          <a:cs typeface="+mn-cs"/>
                        </a:rPr>
                        <a:t>100 (96 </a:t>
                      </a:r>
                      <a:r>
                        <a:rPr lang="tr-TR" sz="1600" kern="1200" dirty="0" err="1" smtClean="0">
                          <a:solidFill>
                            <a:schemeClr val="dk1"/>
                          </a:solidFill>
                          <a:latin typeface="+mn-lt"/>
                          <a:ea typeface="+mn-ea"/>
                          <a:cs typeface="+mn-cs"/>
                        </a:rPr>
                        <a:t>workers</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will</a:t>
                      </a:r>
                      <a:r>
                        <a:rPr lang="tr-TR" sz="1600" kern="1200" dirty="0" smtClean="0">
                          <a:solidFill>
                            <a:schemeClr val="dk1"/>
                          </a:solidFill>
                          <a:latin typeface="+mn-lt"/>
                          <a:ea typeface="+mn-ea"/>
                          <a:cs typeface="+mn-cs"/>
                        </a:rPr>
                        <a:t> be </a:t>
                      </a:r>
                      <a:r>
                        <a:rPr lang="tr-TR" sz="1600" kern="1200" dirty="0" err="1" smtClean="0">
                          <a:solidFill>
                            <a:schemeClr val="dk1"/>
                          </a:solidFill>
                          <a:latin typeface="+mn-lt"/>
                          <a:ea typeface="+mn-ea"/>
                          <a:cs typeface="+mn-cs"/>
                        </a:rPr>
                        <a:t>laid</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off</a:t>
                      </a:r>
                      <a:r>
                        <a:rPr lang="tr-TR" sz="1600" kern="1200" dirty="0" smtClean="0">
                          <a:solidFill>
                            <a:schemeClr val="dk1"/>
                          </a:solidFill>
                          <a:latin typeface="+mn-lt"/>
                          <a:ea typeface="+mn-ea"/>
                          <a:cs typeface="+mn-cs"/>
                        </a:rPr>
                        <a:t>)</a:t>
                      </a:r>
                    </a:p>
                  </a:txBody>
                  <a:tcPr/>
                </a:tc>
                <a:tc>
                  <a:txBody>
                    <a:bodyPr/>
                    <a:lstStyle/>
                    <a:p>
                      <a:r>
                        <a:rPr lang="tr-TR" sz="1600" kern="1200" dirty="0" err="1" smtClean="0">
                          <a:solidFill>
                            <a:schemeClr val="dk1"/>
                          </a:solidFill>
                          <a:latin typeface="+mn-lt"/>
                          <a:ea typeface="+mn-ea"/>
                          <a:cs typeface="+mn-cs"/>
                        </a:rPr>
                        <a:t>Pro</a:t>
                      </a:r>
                      <a:r>
                        <a:rPr lang="en-US" sz="1600" kern="1200" dirty="0" err="1" smtClean="0">
                          <a:solidFill>
                            <a:schemeClr val="dk1"/>
                          </a:solidFill>
                          <a:latin typeface="+mn-lt"/>
                          <a:ea typeface="+mn-ea"/>
                          <a:cs typeface="+mn-cs"/>
                        </a:rPr>
                        <a:t>fi</a:t>
                      </a:r>
                      <a:r>
                        <a:rPr lang="tr-TR" sz="1600" kern="1200" dirty="0" smtClean="0">
                          <a:solidFill>
                            <a:schemeClr val="dk1"/>
                          </a:solidFill>
                          <a:latin typeface="+mn-lt"/>
                          <a:ea typeface="+mn-ea"/>
                          <a:cs typeface="+mn-cs"/>
                        </a:rPr>
                        <a:t>t of 2</a:t>
                      </a:r>
                      <a:endParaRPr lang="tr-TR" sz="1600" dirty="0"/>
                    </a:p>
                  </a:txBody>
                  <a:tcPr/>
                </a:tc>
                <a:tc>
                  <a:txBody>
                    <a:bodyPr/>
                    <a:lstStyle/>
                    <a:p>
                      <a:pPr algn="ctr"/>
                      <a:r>
                        <a:rPr lang="en-US" dirty="0" smtClean="0"/>
                        <a:t>73</a:t>
                      </a:r>
                      <a:endParaRPr lang="tr-TR" dirty="0"/>
                    </a:p>
                  </a:txBody>
                  <a:tcPr/>
                </a:tc>
                <a:tc>
                  <a:txBody>
                    <a:bodyPr/>
                    <a:lstStyle/>
                    <a:p>
                      <a:pPr algn="ctr"/>
                      <a:r>
                        <a:rPr lang="en-US" dirty="0" smtClean="0"/>
                        <a:t>% 52</a:t>
                      </a:r>
                    </a:p>
                  </a:txBody>
                  <a:tcPr/>
                </a:tc>
              </a:tr>
              <a:tr h="5653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kern="1200" dirty="0" smtClean="0">
                          <a:solidFill>
                            <a:schemeClr val="dk1"/>
                          </a:solidFill>
                          <a:latin typeface="+mn-lt"/>
                          <a:ea typeface="+mn-ea"/>
                          <a:cs typeface="+mn-cs"/>
                        </a:rPr>
                        <a:t>144 (52 </a:t>
                      </a:r>
                      <a:r>
                        <a:rPr lang="tr-TR" sz="1600" kern="1200" dirty="0" err="1" smtClean="0">
                          <a:solidFill>
                            <a:schemeClr val="dk1"/>
                          </a:solidFill>
                          <a:latin typeface="+mn-lt"/>
                          <a:ea typeface="+mn-ea"/>
                          <a:cs typeface="+mn-cs"/>
                        </a:rPr>
                        <a:t>workers</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will</a:t>
                      </a:r>
                      <a:r>
                        <a:rPr lang="tr-TR" sz="1600" kern="1200" dirty="0" smtClean="0">
                          <a:solidFill>
                            <a:schemeClr val="dk1"/>
                          </a:solidFill>
                          <a:latin typeface="+mn-lt"/>
                          <a:ea typeface="+mn-ea"/>
                          <a:cs typeface="+mn-cs"/>
                        </a:rPr>
                        <a:t> be </a:t>
                      </a:r>
                      <a:r>
                        <a:rPr lang="tr-TR" sz="1600" kern="1200" dirty="0" err="1" smtClean="0">
                          <a:solidFill>
                            <a:schemeClr val="dk1"/>
                          </a:solidFill>
                          <a:latin typeface="+mn-lt"/>
                          <a:ea typeface="+mn-ea"/>
                          <a:cs typeface="+mn-cs"/>
                        </a:rPr>
                        <a:t>laid</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off</a:t>
                      </a:r>
                      <a:r>
                        <a:rPr lang="tr-TR" sz="1600" kern="1200" dirty="0" smtClean="0">
                          <a:solidFill>
                            <a:schemeClr val="dk1"/>
                          </a:solidFill>
                          <a:latin typeface="+mn-lt"/>
                          <a:ea typeface="+mn-ea"/>
                          <a:cs typeface="+mn-cs"/>
                        </a:rPr>
                        <a:t>)</a:t>
                      </a:r>
                    </a:p>
                  </a:txBody>
                  <a:tcPr/>
                </a:tc>
                <a:tc>
                  <a:txBody>
                    <a:bodyPr/>
                    <a:lstStyle/>
                    <a:p>
                      <a:r>
                        <a:rPr lang="tr-TR" sz="1600" kern="1200" dirty="0" err="1" smtClean="0">
                          <a:solidFill>
                            <a:schemeClr val="dk1"/>
                          </a:solidFill>
                          <a:latin typeface="+mn-lt"/>
                          <a:ea typeface="+mn-ea"/>
                          <a:cs typeface="+mn-cs"/>
                        </a:rPr>
                        <a:t>Pro</a:t>
                      </a:r>
                      <a:r>
                        <a:rPr lang="en-US" sz="1600" kern="1200" dirty="0" err="1" smtClean="0">
                          <a:solidFill>
                            <a:schemeClr val="dk1"/>
                          </a:solidFill>
                          <a:latin typeface="+mn-lt"/>
                          <a:ea typeface="+mn-ea"/>
                          <a:cs typeface="+mn-cs"/>
                        </a:rPr>
                        <a:t>fi</a:t>
                      </a:r>
                      <a:r>
                        <a:rPr lang="tr-TR" sz="1600" kern="1200" dirty="0" smtClean="0">
                          <a:solidFill>
                            <a:schemeClr val="dk1"/>
                          </a:solidFill>
                          <a:latin typeface="+mn-lt"/>
                          <a:ea typeface="+mn-ea"/>
                          <a:cs typeface="+mn-cs"/>
                        </a:rPr>
                        <a:t>t of 1.6</a:t>
                      </a:r>
                      <a:endParaRPr lang="tr-TR" sz="1600" dirty="0"/>
                    </a:p>
                  </a:txBody>
                  <a:tcPr/>
                </a:tc>
                <a:tc>
                  <a:txBody>
                    <a:bodyPr/>
                    <a:lstStyle/>
                    <a:p>
                      <a:pPr algn="ctr"/>
                      <a:r>
                        <a:rPr lang="en-US" dirty="0" smtClean="0"/>
                        <a:t>41</a:t>
                      </a:r>
                      <a:endParaRPr lang="tr-TR" dirty="0"/>
                    </a:p>
                  </a:txBody>
                  <a:tcPr/>
                </a:tc>
                <a:tc>
                  <a:txBody>
                    <a:bodyPr/>
                    <a:lstStyle/>
                    <a:p>
                      <a:pPr algn="ctr"/>
                      <a:r>
                        <a:rPr lang="en-US" dirty="0" smtClean="0"/>
                        <a:t>% 29</a:t>
                      </a:r>
                      <a:endParaRPr lang="tr-TR" dirty="0"/>
                    </a:p>
                  </a:txBody>
                  <a:tcPr/>
                </a:tc>
              </a:tr>
              <a:tr h="5653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kern="1200" dirty="0" smtClean="0">
                          <a:solidFill>
                            <a:schemeClr val="dk1"/>
                          </a:solidFill>
                          <a:latin typeface="+mn-lt"/>
                          <a:ea typeface="+mn-ea"/>
                          <a:cs typeface="+mn-cs"/>
                        </a:rPr>
                        <a:t>170 (26 </a:t>
                      </a:r>
                      <a:r>
                        <a:rPr lang="tr-TR" sz="1600" kern="1200" dirty="0" err="1" smtClean="0">
                          <a:solidFill>
                            <a:schemeClr val="dk1"/>
                          </a:solidFill>
                          <a:latin typeface="+mn-lt"/>
                          <a:ea typeface="+mn-ea"/>
                          <a:cs typeface="+mn-cs"/>
                        </a:rPr>
                        <a:t>workers</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will</a:t>
                      </a:r>
                      <a:r>
                        <a:rPr lang="tr-TR" sz="1600" kern="1200" dirty="0" smtClean="0">
                          <a:solidFill>
                            <a:schemeClr val="dk1"/>
                          </a:solidFill>
                          <a:latin typeface="+mn-lt"/>
                          <a:ea typeface="+mn-ea"/>
                          <a:cs typeface="+mn-cs"/>
                        </a:rPr>
                        <a:t> be </a:t>
                      </a:r>
                      <a:r>
                        <a:rPr lang="tr-TR" sz="1600" kern="1200" dirty="0" err="1" smtClean="0">
                          <a:solidFill>
                            <a:schemeClr val="dk1"/>
                          </a:solidFill>
                          <a:latin typeface="+mn-lt"/>
                          <a:ea typeface="+mn-ea"/>
                          <a:cs typeface="+mn-cs"/>
                        </a:rPr>
                        <a:t>laid</a:t>
                      </a:r>
                      <a:r>
                        <a:rPr lang="tr-TR" sz="1600" kern="1200" dirty="0" smtClean="0">
                          <a:solidFill>
                            <a:schemeClr val="dk1"/>
                          </a:solidFill>
                          <a:latin typeface="+mn-lt"/>
                          <a:ea typeface="+mn-ea"/>
                          <a:cs typeface="+mn-cs"/>
                        </a:rPr>
                        <a:t> </a:t>
                      </a:r>
                      <a:r>
                        <a:rPr lang="tr-TR" sz="1600" kern="1200" dirty="0" err="1" smtClean="0">
                          <a:solidFill>
                            <a:schemeClr val="dk1"/>
                          </a:solidFill>
                          <a:latin typeface="+mn-lt"/>
                          <a:ea typeface="+mn-ea"/>
                          <a:cs typeface="+mn-cs"/>
                        </a:rPr>
                        <a:t>off</a:t>
                      </a:r>
                      <a:r>
                        <a:rPr lang="tr-TR" sz="1600" kern="1200" dirty="0" smtClean="0">
                          <a:solidFill>
                            <a:schemeClr val="dk1"/>
                          </a:solidFill>
                          <a:latin typeface="+mn-lt"/>
                          <a:ea typeface="+mn-ea"/>
                          <a:cs typeface="+mn-cs"/>
                        </a:rPr>
                        <a:t>) </a:t>
                      </a:r>
                    </a:p>
                  </a:txBody>
                  <a:tcPr/>
                </a:tc>
                <a:tc>
                  <a:txBody>
                    <a:bodyPr/>
                    <a:lstStyle/>
                    <a:p>
                      <a:r>
                        <a:rPr lang="tr-TR" sz="1600" kern="1200" dirty="0" err="1" smtClean="0">
                          <a:solidFill>
                            <a:schemeClr val="dk1"/>
                          </a:solidFill>
                          <a:latin typeface="+mn-lt"/>
                          <a:ea typeface="+mn-ea"/>
                          <a:cs typeface="+mn-cs"/>
                        </a:rPr>
                        <a:t>Pro</a:t>
                      </a:r>
                      <a:r>
                        <a:rPr lang="en-US" sz="1600" kern="1200" dirty="0" err="1" smtClean="0">
                          <a:solidFill>
                            <a:schemeClr val="dk1"/>
                          </a:solidFill>
                          <a:latin typeface="+mn-lt"/>
                          <a:ea typeface="+mn-ea"/>
                          <a:cs typeface="+mn-cs"/>
                        </a:rPr>
                        <a:t>fi</a:t>
                      </a:r>
                      <a:r>
                        <a:rPr lang="tr-TR" sz="1600" kern="1200" dirty="0" smtClean="0">
                          <a:solidFill>
                            <a:schemeClr val="dk1"/>
                          </a:solidFill>
                          <a:latin typeface="+mn-lt"/>
                          <a:ea typeface="+mn-ea"/>
                          <a:cs typeface="+mn-cs"/>
                        </a:rPr>
                        <a:t>t of 1</a:t>
                      </a:r>
                      <a:endParaRPr lang="tr-TR" sz="1600" dirty="0"/>
                    </a:p>
                  </a:txBody>
                  <a:tcPr/>
                </a:tc>
                <a:tc>
                  <a:txBody>
                    <a:bodyPr/>
                    <a:lstStyle/>
                    <a:p>
                      <a:pPr algn="ctr"/>
                      <a:r>
                        <a:rPr lang="en-US" dirty="0" smtClean="0"/>
                        <a:t>9</a:t>
                      </a:r>
                      <a:endParaRPr lang="tr-TR" dirty="0"/>
                    </a:p>
                  </a:txBody>
                  <a:tcPr/>
                </a:tc>
                <a:tc>
                  <a:txBody>
                    <a:bodyPr/>
                    <a:lstStyle/>
                    <a:p>
                      <a:pPr algn="ctr"/>
                      <a:r>
                        <a:rPr lang="en-US" dirty="0" smtClean="0"/>
                        <a:t>% 6</a:t>
                      </a:r>
                      <a:endParaRPr lang="tr-TR" dirty="0"/>
                    </a:p>
                  </a:txBody>
                  <a:tcPr/>
                </a:tc>
              </a:tr>
              <a:tr h="3559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kern="1200" dirty="0" smtClean="0">
                          <a:solidFill>
                            <a:schemeClr val="dk1"/>
                          </a:solidFill>
                          <a:latin typeface="+mn-lt"/>
                          <a:ea typeface="+mn-ea"/>
                          <a:cs typeface="+mn-cs"/>
                        </a:rPr>
                        <a:t>196 (no </a:t>
                      </a:r>
                      <a:r>
                        <a:rPr lang="tr-TR" sz="1600" kern="1200" dirty="0" err="1" smtClean="0">
                          <a:solidFill>
                            <a:schemeClr val="dk1"/>
                          </a:solidFill>
                          <a:latin typeface="+mn-lt"/>
                          <a:ea typeface="+mn-ea"/>
                          <a:cs typeface="+mn-cs"/>
                        </a:rPr>
                        <a:t>layoffs</a:t>
                      </a:r>
                      <a:r>
                        <a:rPr lang="tr-TR" sz="1600" kern="1200" dirty="0" smtClean="0">
                          <a:solidFill>
                            <a:schemeClr val="dk1"/>
                          </a:solidFill>
                          <a:latin typeface="+mn-lt"/>
                          <a:ea typeface="+mn-ea"/>
                          <a:cs typeface="+mn-cs"/>
                        </a:rPr>
                        <a:t>)</a:t>
                      </a:r>
                    </a:p>
                  </a:txBody>
                  <a:tcPr/>
                </a:tc>
                <a:tc>
                  <a:txBody>
                    <a:bodyPr/>
                    <a:lstStyle/>
                    <a:p>
                      <a:r>
                        <a:rPr lang="tr-TR" sz="1600" kern="1200" dirty="0" err="1" smtClean="0">
                          <a:solidFill>
                            <a:schemeClr val="dk1"/>
                          </a:solidFill>
                          <a:latin typeface="+mn-lt"/>
                          <a:ea typeface="+mn-ea"/>
                          <a:cs typeface="+mn-cs"/>
                        </a:rPr>
                        <a:t>Pro</a:t>
                      </a:r>
                      <a:r>
                        <a:rPr lang="en-US" sz="1600" kern="1200" dirty="0" err="1" smtClean="0">
                          <a:solidFill>
                            <a:schemeClr val="dk1"/>
                          </a:solidFill>
                          <a:latin typeface="+mn-lt"/>
                          <a:ea typeface="+mn-ea"/>
                          <a:cs typeface="+mn-cs"/>
                        </a:rPr>
                        <a:t>fi</a:t>
                      </a:r>
                      <a:r>
                        <a:rPr lang="tr-TR" sz="1600" kern="1200" dirty="0" smtClean="0">
                          <a:solidFill>
                            <a:schemeClr val="dk1"/>
                          </a:solidFill>
                          <a:latin typeface="+mn-lt"/>
                          <a:ea typeface="+mn-ea"/>
                          <a:cs typeface="+mn-cs"/>
                        </a:rPr>
                        <a:t>t of 0.4</a:t>
                      </a:r>
                      <a:endParaRPr lang="tr-TR" sz="1600" dirty="0"/>
                    </a:p>
                  </a:txBody>
                  <a:tcPr/>
                </a:tc>
                <a:tc>
                  <a:txBody>
                    <a:bodyPr/>
                    <a:lstStyle/>
                    <a:p>
                      <a:pPr algn="ctr"/>
                      <a:r>
                        <a:rPr lang="en-US" dirty="0" smtClean="0"/>
                        <a:t>12</a:t>
                      </a:r>
                      <a:endParaRPr lang="tr-TR" dirty="0"/>
                    </a:p>
                  </a:txBody>
                  <a:tcPr/>
                </a:tc>
                <a:tc>
                  <a:txBody>
                    <a:bodyPr/>
                    <a:lstStyle/>
                    <a:p>
                      <a:pPr algn="ctr"/>
                      <a:r>
                        <a:rPr lang="en-US" dirty="0" smtClean="0"/>
                        <a:t>% 8</a:t>
                      </a:r>
                      <a:endParaRPr lang="tr-TR"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sz="3600" smtClean="0"/>
              <a:t>What would you do?</a:t>
            </a:r>
            <a:endParaRPr lang="tr-TR" sz="3600" smtClean="0"/>
          </a:p>
        </p:txBody>
      </p:sp>
      <p:graphicFrame>
        <p:nvGraphicFramePr>
          <p:cNvPr id="4" name="Content Placeholder 3"/>
          <p:cNvGraphicFramePr>
            <a:graphicFrameLocks noGrp="1"/>
          </p:cNvGraphicFramePr>
          <p:nvPr>
            <p:ph sz="quarter" idx="1"/>
          </p:nvPr>
        </p:nvGraphicFramePr>
        <p:xfrm>
          <a:off x="500034" y="1571612"/>
          <a:ext cx="8229600" cy="35102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tr-TR" sz="1800" b="1" kern="1200" dirty="0" err="1" smtClean="0">
                          <a:solidFill>
                            <a:schemeClr val="lt1"/>
                          </a:solidFill>
                          <a:latin typeface="+mn-lt"/>
                          <a:ea typeface="+mn-ea"/>
                          <a:cs typeface="+mn-cs"/>
                        </a:rPr>
                        <a:t>Number</a:t>
                      </a:r>
                      <a:r>
                        <a:rPr lang="tr-TR" sz="1800" b="1" kern="1200" dirty="0" smtClean="0">
                          <a:solidFill>
                            <a:schemeClr val="lt1"/>
                          </a:solidFill>
                          <a:latin typeface="+mn-lt"/>
                          <a:ea typeface="+mn-ea"/>
                          <a:cs typeface="+mn-cs"/>
                        </a:rPr>
                        <a:t> of </a:t>
                      </a:r>
                      <a:r>
                        <a:rPr lang="tr-TR" sz="1800" b="1" kern="1200" dirty="0" err="1" smtClean="0">
                          <a:solidFill>
                            <a:schemeClr val="lt1"/>
                          </a:solidFill>
                          <a:latin typeface="+mn-lt"/>
                          <a:ea typeface="+mn-ea"/>
                          <a:cs typeface="+mn-cs"/>
                        </a:rPr>
                        <a:t>workers</a:t>
                      </a:r>
                      <a:r>
                        <a:rPr lang="tr-TR" sz="1800" b="1" kern="1200" dirty="0" smtClean="0">
                          <a:solidFill>
                            <a:schemeClr val="lt1"/>
                          </a:solidFill>
                          <a:latin typeface="+mn-lt"/>
                          <a:ea typeface="+mn-ea"/>
                          <a:cs typeface="+mn-cs"/>
                        </a:rPr>
                        <a:t> </a:t>
                      </a:r>
                      <a:r>
                        <a:rPr lang="tr-TR" sz="1800" b="1" kern="1200" dirty="0" err="1" smtClean="0">
                          <a:solidFill>
                            <a:schemeClr val="lt1"/>
                          </a:solidFill>
                          <a:latin typeface="+mn-lt"/>
                          <a:ea typeface="+mn-ea"/>
                          <a:cs typeface="+mn-cs"/>
                        </a:rPr>
                        <a:t>who</a:t>
                      </a:r>
                      <a:r>
                        <a:rPr lang="tr-TR" sz="1800" b="1" kern="1200" dirty="0" smtClean="0">
                          <a:solidFill>
                            <a:schemeClr val="lt1"/>
                          </a:solidFill>
                          <a:latin typeface="+mn-lt"/>
                          <a:ea typeface="+mn-ea"/>
                          <a:cs typeface="+mn-cs"/>
                        </a:rPr>
                        <a:t> </a:t>
                      </a:r>
                      <a:r>
                        <a:rPr lang="tr-TR" sz="1800" b="1" kern="1200" dirty="0" err="1" smtClean="0">
                          <a:solidFill>
                            <a:schemeClr val="lt1"/>
                          </a:solidFill>
                          <a:latin typeface="+mn-lt"/>
                          <a:ea typeface="+mn-ea"/>
                          <a:cs typeface="+mn-cs"/>
                        </a:rPr>
                        <a:t>will</a:t>
                      </a:r>
                      <a:endParaRPr lang="tr-TR" sz="1800" b="1" kern="1200" dirty="0" smtClean="0">
                        <a:solidFill>
                          <a:schemeClr val="lt1"/>
                        </a:solidFill>
                        <a:latin typeface="+mn-lt"/>
                        <a:ea typeface="+mn-ea"/>
                        <a:cs typeface="+mn-cs"/>
                      </a:endParaRPr>
                    </a:p>
                    <a:p>
                      <a:r>
                        <a:rPr lang="tr-TR" sz="1800" b="1" kern="1200" dirty="0" err="1" smtClean="0">
                          <a:solidFill>
                            <a:schemeClr val="lt1"/>
                          </a:solidFill>
                          <a:latin typeface="+mn-lt"/>
                          <a:ea typeface="+mn-ea"/>
                          <a:cs typeface="+mn-cs"/>
                        </a:rPr>
                        <a:t>continue</a:t>
                      </a:r>
                      <a:r>
                        <a:rPr lang="tr-TR" sz="1800" b="1" kern="1200" dirty="0" smtClean="0">
                          <a:solidFill>
                            <a:schemeClr val="lt1"/>
                          </a:solidFill>
                          <a:latin typeface="+mn-lt"/>
                          <a:ea typeface="+mn-ea"/>
                          <a:cs typeface="+mn-cs"/>
                        </a:rPr>
                        <a:t> </a:t>
                      </a:r>
                      <a:r>
                        <a:rPr lang="tr-TR" sz="1800" b="1" kern="1200" dirty="0" err="1" smtClean="0">
                          <a:solidFill>
                            <a:schemeClr val="lt1"/>
                          </a:solidFill>
                          <a:latin typeface="+mn-lt"/>
                          <a:ea typeface="+mn-ea"/>
                          <a:cs typeface="+mn-cs"/>
                        </a:rPr>
                        <a:t>to</a:t>
                      </a:r>
                      <a:r>
                        <a:rPr lang="tr-TR" sz="1800" b="1" kern="1200" dirty="0" smtClean="0">
                          <a:solidFill>
                            <a:schemeClr val="lt1"/>
                          </a:solidFill>
                          <a:latin typeface="+mn-lt"/>
                          <a:ea typeface="+mn-ea"/>
                          <a:cs typeface="+mn-cs"/>
                        </a:rPr>
                        <a:t> be </a:t>
                      </a:r>
                      <a:r>
                        <a:rPr lang="tr-TR" sz="1800" b="1" kern="1200" dirty="0" err="1" smtClean="0">
                          <a:solidFill>
                            <a:schemeClr val="lt1"/>
                          </a:solidFill>
                          <a:latin typeface="+mn-lt"/>
                          <a:ea typeface="+mn-ea"/>
                          <a:cs typeface="+mn-cs"/>
                        </a:rPr>
                        <a:t>employed</a:t>
                      </a:r>
                      <a:endParaRPr lang="tr-TR" sz="1800" b="1" kern="1200" dirty="0" smtClean="0">
                        <a:solidFill>
                          <a:schemeClr val="lt1"/>
                        </a:solidFill>
                        <a:latin typeface="+mn-lt"/>
                        <a:ea typeface="+mn-ea"/>
                        <a:cs typeface="+mn-cs"/>
                      </a:endParaRPr>
                    </a:p>
                    <a:p>
                      <a:endParaRPr lang="tr-TR" dirty="0"/>
                    </a:p>
                  </a:txBody>
                  <a:tcPr/>
                </a:tc>
                <a:tc>
                  <a:txBody>
                    <a:bodyPr/>
                    <a:lstStyle/>
                    <a:p>
                      <a:r>
                        <a:rPr lang="tr-TR" sz="1800" b="1" kern="1200" dirty="0" err="1" smtClean="0">
                          <a:solidFill>
                            <a:schemeClr val="lt1"/>
                          </a:solidFill>
                          <a:latin typeface="+mn-lt"/>
                          <a:ea typeface="+mn-ea"/>
                          <a:cs typeface="+mn-cs"/>
                        </a:rPr>
                        <a:t>Expected</a:t>
                      </a:r>
                      <a:r>
                        <a:rPr lang="tr-TR" sz="1800" b="1" kern="1200" dirty="0" smtClean="0">
                          <a:solidFill>
                            <a:schemeClr val="lt1"/>
                          </a:solidFill>
                          <a:latin typeface="+mn-lt"/>
                          <a:ea typeface="+mn-ea"/>
                          <a:cs typeface="+mn-cs"/>
                        </a:rPr>
                        <a:t> </a:t>
                      </a:r>
                      <a:r>
                        <a:rPr lang="tr-TR" sz="1800" b="1" kern="1200" dirty="0" err="1" smtClean="0">
                          <a:solidFill>
                            <a:schemeClr val="lt1"/>
                          </a:solidFill>
                          <a:latin typeface="+mn-lt"/>
                          <a:ea typeface="+mn-ea"/>
                          <a:cs typeface="+mn-cs"/>
                        </a:rPr>
                        <a:t>annual</a:t>
                      </a:r>
                      <a:r>
                        <a:rPr lang="tr-TR" sz="1800" b="1" kern="1200" dirty="0" smtClean="0">
                          <a:solidFill>
                            <a:schemeClr val="lt1"/>
                          </a:solidFill>
                          <a:latin typeface="+mn-lt"/>
                          <a:ea typeface="+mn-ea"/>
                          <a:cs typeface="+mn-cs"/>
                        </a:rPr>
                        <a:t> </a:t>
                      </a:r>
                      <a:r>
                        <a:rPr lang="tr-TR" sz="1800" b="1" kern="1200" dirty="0" err="1" smtClean="0">
                          <a:solidFill>
                            <a:schemeClr val="lt1"/>
                          </a:solidFill>
                          <a:latin typeface="+mn-lt"/>
                          <a:ea typeface="+mn-ea"/>
                          <a:cs typeface="+mn-cs"/>
                        </a:rPr>
                        <a:t>pro</a:t>
                      </a:r>
                      <a:r>
                        <a:rPr lang="en-US" sz="1800" b="1" kern="1200" dirty="0" err="1" smtClean="0">
                          <a:solidFill>
                            <a:schemeClr val="lt1"/>
                          </a:solidFill>
                          <a:latin typeface="+mn-lt"/>
                          <a:ea typeface="+mn-ea"/>
                          <a:cs typeface="+mn-cs"/>
                        </a:rPr>
                        <a:t>fi</a:t>
                      </a:r>
                      <a:r>
                        <a:rPr lang="tr-TR" sz="1800" b="1" kern="1200" dirty="0" smtClean="0">
                          <a:solidFill>
                            <a:schemeClr val="lt1"/>
                          </a:solidFill>
                          <a:latin typeface="+mn-lt"/>
                          <a:ea typeface="+mn-ea"/>
                          <a:cs typeface="+mn-cs"/>
                        </a:rPr>
                        <a:t>t</a:t>
                      </a:r>
                    </a:p>
                    <a:p>
                      <a:r>
                        <a:rPr lang="tr-TR" sz="1800" b="1" kern="1200" dirty="0" smtClean="0">
                          <a:solidFill>
                            <a:schemeClr val="lt1"/>
                          </a:solidFill>
                          <a:latin typeface="+mn-lt"/>
                          <a:ea typeface="+mn-ea"/>
                          <a:cs typeface="+mn-cs"/>
                        </a:rPr>
                        <a:t>in </a:t>
                      </a:r>
                      <a:r>
                        <a:rPr lang="en-US" sz="1800" b="1" kern="1200" dirty="0" smtClean="0">
                          <a:solidFill>
                            <a:schemeClr val="lt1"/>
                          </a:solidFill>
                          <a:latin typeface="+mn-lt"/>
                          <a:ea typeface="+mn-ea"/>
                          <a:cs typeface="+mn-cs"/>
                        </a:rPr>
                        <a:t>TL</a:t>
                      </a:r>
                      <a:r>
                        <a:rPr lang="tr-TR" sz="1800" b="1" kern="1200" dirty="0" smtClean="0">
                          <a:solidFill>
                            <a:schemeClr val="lt1"/>
                          </a:solidFill>
                          <a:latin typeface="+mn-lt"/>
                          <a:ea typeface="+mn-ea"/>
                          <a:cs typeface="+mn-cs"/>
                        </a:rPr>
                        <a:t> </a:t>
                      </a:r>
                      <a:r>
                        <a:rPr lang="tr-TR" sz="1800" b="1" kern="1200" dirty="0" err="1" smtClean="0">
                          <a:solidFill>
                            <a:schemeClr val="lt1"/>
                          </a:solidFill>
                          <a:latin typeface="+mn-lt"/>
                          <a:ea typeface="+mn-ea"/>
                          <a:cs typeface="+mn-cs"/>
                        </a:rPr>
                        <a:t>millions</a:t>
                      </a:r>
                      <a:endParaRPr lang="tr-TR" sz="1800" b="1" kern="1200" dirty="0" smtClean="0">
                        <a:solidFill>
                          <a:schemeClr val="lt1"/>
                        </a:solidFill>
                        <a:latin typeface="+mn-lt"/>
                        <a:ea typeface="+mn-ea"/>
                        <a:cs typeface="+mn-cs"/>
                      </a:endParaRPr>
                    </a:p>
                    <a:p>
                      <a:endParaRPr lang="tr-TR" dirty="0"/>
                    </a:p>
                  </a:txBody>
                  <a:tcPr/>
                </a:tc>
              </a:tr>
              <a:tr h="370840">
                <a:tc>
                  <a:txBody>
                    <a:bodyPr/>
                    <a:lstStyle/>
                    <a:p>
                      <a:r>
                        <a:rPr lang="tr-TR" sz="1800" kern="1200" dirty="0" smtClean="0">
                          <a:solidFill>
                            <a:schemeClr val="dk1"/>
                          </a:solidFill>
                          <a:latin typeface="+mn-lt"/>
                          <a:ea typeface="+mn-ea"/>
                          <a:cs typeface="+mn-cs"/>
                        </a:rPr>
                        <a:t>0 (</a:t>
                      </a:r>
                      <a:r>
                        <a:rPr lang="tr-TR" sz="1800" kern="1200" dirty="0" err="1" smtClean="0">
                          <a:solidFill>
                            <a:schemeClr val="dk1"/>
                          </a:solidFill>
                          <a:latin typeface="+mn-lt"/>
                          <a:ea typeface="+mn-ea"/>
                          <a:cs typeface="+mn-cs"/>
                        </a:rPr>
                        <a:t>all</a:t>
                      </a:r>
                      <a:r>
                        <a:rPr lang="tr-TR" sz="1800" kern="1200" dirty="0" smtClean="0">
                          <a:solidFill>
                            <a:schemeClr val="dk1"/>
                          </a:solidFill>
                          <a:latin typeface="+mn-lt"/>
                          <a:ea typeface="+mn-ea"/>
                          <a:cs typeface="+mn-cs"/>
                        </a:rPr>
                        <a:t> </a:t>
                      </a:r>
                      <a:r>
                        <a:rPr lang="tr-TR" sz="1800" kern="1200" dirty="0" err="1" smtClean="0">
                          <a:solidFill>
                            <a:schemeClr val="dk1"/>
                          </a:solidFill>
                          <a:latin typeface="+mn-lt"/>
                          <a:ea typeface="+mn-ea"/>
                          <a:cs typeface="+mn-cs"/>
                        </a:rPr>
                        <a:t>the</a:t>
                      </a:r>
                      <a:r>
                        <a:rPr lang="tr-TR" sz="1800" kern="1200" dirty="0" smtClean="0">
                          <a:solidFill>
                            <a:schemeClr val="dk1"/>
                          </a:solidFill>
                          <a:latin typeface="+mn-lt"/>
                          <a:ea typeface="+mn-ea"/>
                          <a:cs typeface="+mn-cs"/>
                        </a:rPr>
                        <a:t> </a:t>
                      </a:r>
                      <a:r>
                        <a:rPr lang="tr-TR" sz="1800" kern="1200" dirty="0" err="1" smtClean="0">
                          <a:solidFill>
                            <a:schemeClr val="dk1"/>
                          </a:solidFill>
                          <a:latin typeface="+mn-lt"/>
                          <a:ea typeface="+mn-ea"/>
                          <a:cs typeface="+mn-cs"/>
                        </a:rPr>
                        <a:t>workers</a:t>
                      </a:r>
                      <a:r>
                        <a:rPr lang="tr-TR" sz="1800" kern="1200" dirty="0" smtClean="0">
                          <a:solidFill>
                            <a:schemeClr val="dk1"/>
                          </a:solidFill>
                          <a:latin typeface="+mn-lt"/>
                          <a:ea typeface="+mn-ea"/>
                          <a:cs typeface="+mn-cs"/>
                        </a:rPr>
                        <a:t> </a:t>
                      </a:r>
                      <a:r>
                        <a:rPr lang="tr-TR" sz="1800" kern="1200" dirty="0" err="1" smtClean="0">
                          <a:solidFill>
                            <a:schemeClr val="dk1"/>
                          </a:solidFill>
                          <a:latin typeface="+mn-lt"/>
                          <a:ea typeface="+mn-ea"/>
                          <a:cs typeface="+mn-cs"/>
                        </a:rPr>
                        <a:t>will</a:t>
                      </a:r>
                      <a:r>
                        <a:rPr lang="tr-TR" sz="1800" kern="1200" dirty="0" smtClean="0">
                          <a:solidFill>
                            <a:schemeClr val="dk1"/>
                          </a:solidFill>
                          <a:latin typeface="+mn-lt"/>
                          <a:ea typeface="+mn-ea"/>
                          <a:cs typeface="+mn-cs"/>
                        </a:rPr>
                        <a:t> be </a:t>
                      </a:r>
                      <a:r>
                        <a:rPr lang="tr-TR" sz="1800" kern="1200" dirty="0" err="1" smtClean="0">
                          <a:solidFill>
                            <a:schemeClr val="dk1"/>
                          </a:solidFill>
                          <a:latin typeface="+mn-lt"/>
                          <a:ea typeface="+mn-ea"/>
                          <a:cs typeface="+mn-cs"/>
                        </a:rPr>
                        <a:t>laid</a:t>
                      </a:r>
                      <a:r>
                        <a:rPr lang="tr-TR" sz="1800" kern="1200" dirty="0" smtClean="0">
                          <a:solidFill>
                            <a:schemeClr val="dk1"/>
                          </a:solidFill>
                          <a:latin typeface="+mn-lt"/>
                          <a:ea typeface="+mn-ea"/>
                          <a:cs typeface="+mn-cs"/>
                        </a:rPr>
                        <a:t> </a:t>
                      </a:r>
                      <a:r>
                        <a:rPr lang="tr-TR" sz="1800" kern="1200" dirty="0" err="1" smtClean="0">
                          <a:solidFill>
                            <a:schemeClr val="dk1"/>
                          </a:solidFill>
                          <a:latin typeface="+mn-lt"/>
                          <a:ea typeface="+mn-ea"/>
                          <a:cs typeface="+mn-cs"/>
                        </a:rPr>
                        <a:t>off</a:t>
                      </a:r>
                      <a:r>
                        <a:rPr lang="tr-TR" sz="1800" kern="1200" dirty="0" smtClean="0">
                          <a:solidFill>
                            <a:schemeClr val="dk1"/>
                          </a:solidFill>
                          <a:latin typeface="+mn-lt"/>
                          <a:ea typeface="+mn-ea"/>
                          <a:cs typeface="+mn-cs"/>
                        </a:rPr>
                        <a:t>)</a:t>
                      </a:r>
                      <a:endParaRPr lang="tr-T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800" kern="1200" dirty="0" err="1" smtClean="0">
                          <a:solidFill>
                            <a:schemeClr val="dk1"/>
                          </a:solidFill>
                          <a:latin typeface="+mn-lt"/>
                          <a:ea typeface="+mn-ea"/>
                          <a:cs typeface="+mn-cs"/>
                        </a:rPr>
                        <a:t>Loss</a:t>
                      </a:r>
                      <a:r>
                        <a:rPr lang="tr-TR" sz="1800" kern="1200" dirty="0" smtClean="0">
                          <a:solidFill>
                            <a:schemeClr val="dk1"/>
                          </a:solidFill>
                          <a:latin typeface="+mn-lt"/>
                          <a:ea typeface="+mn-ea"/>
                          <a:cs typeface="+mn-cs"/>
                        </a:rPr>
                        <a:t> of 8</a:t>
                      </a:r>
                    </a:p>
                  </a:txBody>
                  <a:tcPr/>
                </a:tc>
              </a:tr>
              <a:tr h="370840">
                <a:tc>
                  <a:txBody>
                    <a:bodyPr/>
                    <a:lstStyle/>
                    <a:p>
                      <a:r>
                        <a:rPr lang="tr-TR" sz="1800" kern="1200" dirty="0" smtClean="0">
                          <a:solidFill>
                            <a:schemeClr val="dk1"/>
                          </a:solidFill>
                          <a:latin typeface="+mn-lt"/>
                          <a:ea typeface="+mn-ea"/>
                          <a:cs typeface="+mn-cs"/>
                        </a:rPr>
                        <a:t>50 (146 </a:t>
                      </a:r>
                      <a:r>
                        <a:rPr lang="tr-TR" sz="1800" kern="1200" dirty="0" err="1" smtClean="0">
                          <a:solidFill>
                            <a:schemeClr val="dk1"/>
                          </a:solidFill>
                          <a:latin typeface="+mn-lt"/>
                          <a:ea typeface="+mn-ea"/>
                          <a:cs typeface="+mn-cs"/>
                        </a:rPr>
                        <a:t>workers</a:t>
                      </a:r>
                      <a:r>
                        <a:rPr lang="tr-TR" sz="1800" kern="1200" dirty="0" smtClean="0">
                          <a:solidFill>
                            <a:schemeClr val="dk1"/>
                          </a:solidFill>
                          <a:latin typeface="+mn-lt"/>
                          <a:ea typeface="+mn-ea"/>
                          <a:cs typeface="+mn-cs"/>
                        </a:rPr>
                        <a:t> </a:t>
                      </a:r>
                      <a:r>
                        <a:rPr lang="tr-TR" sz="1800" kern="1200" dirty="0" err="1" smtClean="0">
                          <a:solidFill>
                            <a:schemeClr val="dk1"/>
                          </a:solidFill>
                          <a:latin typeface="+mn-lt"/>
                          <a:ea typeface="+mn-ea"/>
                          <a:cs typeface="+mn-cs"/>
                        </a:rPr>
                        <a:t>will</a:t>
                      </a:r>
                      <a:r>
                        <a:rPr lang="tr-TR" sz="1800" kern="1200" dirty="0" smtClean="0">
                          <a:solidFill>
                            <a:schemeClr val="dk1"/>
                          </a:solidFill>
                          <a:latin typeface="+mn-lt"/>
                          <a:ea typeface="+mn-ea"/>
                          <a:cs typeface="+mn-cs"/>
                        </a:rPr>
                        <a:t> be </a:t>
                      </a:r>
                      <a:r>
                        <a:rPr lang="tr-TR" sz="1800" kern="1200" dirty="0" err="1" smtClean="0">
                          <a:solidFill>
                            <a:schemeClr val="dk1"/>
                          </a:solidFill>
                          <a:latin typeface="+mn-lt"/>
                          <a:ea typeface="+mn-ea"/>
                          <a:cs typeface="+mn-cs"/>
                        </a:rPr>
                        <a:t>laid</a:t>
                      </a:r>
                      <a:r>
                        <a:rPr lang="tr-TR" sz="1800" kern="1200" dirty="0" smtClean="0">
                          <a:solidFill>
                            <a:schemeClr val="dk1"/>
                          </a:solidFill>
                          <a:latin typeface="+mn-lt"/>
                          <a:ea typeface="+mn-ea"/>
                          <a:cs typeface="+mn-cs"/>
                        </a:rPr>
                        <a:t> </a:t>
                      </a:r>
                      <a:r>
                        <a:rPr lang="tr-TR" sz="1800" kern="1200" dirty="0" err="1" smtClean="0">
                          <a:solidFill>
                            <a:schemeClr val="dk1"/>
                          </a:solidFill>
                          <a:latin typeface="+mn-lt"/>
                          <a:ea typeface="+mn-ea"/>
                          <a:cs typeface="+mn-cs"/>
                        </a:rPr>
                        <a:t>off</a:t>
                      </a:r>
                      <a:r>
                        <a:rPr lang="tr-TR" sz="1800" kern="1200" dirty="0" smtClean="0">
                          <a:solidFill>
                            <a:schemeClr val="dk1"/>
                          </a:solidFill>
                          <a:latin typeface="+mn-lt"/>
                          <a:ea typeface="+mn-ea"/>
                          <a:cs typeface="+mn-cs"/>
                        </a:rPr>
                        <a:t>)</a:t>
                      </a:r>
                      <a:endParaRPr lang="tr-T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800" kern="1200" dirty="0" err="1" smtClean="0">
                          <a:solidFill>
                            <a:schemeClr val="dk1"/>
                          </a:solidFill>
                          <a:latin typeface="+mn-lt"/>
                          <a:ea typeface="+mn-ea"/>
                          <a:cs typeface="+mn-cs"/>
                        </a:rPr>
                        <a:t>Pro</a:t>
                      </a:r>
                      <a:r>
                        <a:rPr lang="en-US" sz="1800" kern="1200" dirty="0" err="1" smtClean="0">
                          <a:solidFill>
                            <a:schemeClr val="dk1"/>
                          </a:solidFill>
                          <a:latin typeface="+mn-lt"/>
                          <a:ea typeface="+mn-ea"/>
                          <a:cs typeface="+mn-cs"/>
                        </a:rPr>
                        <a:t>fi</a:t>
                      </a:r>
                      <a:r>
                        <a:rPr lang="tr-TR" sz="1800" kern="1200" dirty="0" smtClean="0">
                          <a:solidFill>
                            <a:schemeClr val="dk1"/>
                          </a:solidFill>
                          <a:latin typeface="+mn-lt"/>
                          <a:ea typeface="+mn-ea"/>
                          <a:cs typeface="+mn-cs"/>
                        </a:rPr>
                        <a:t>t of 1</a:t>
                      </a:r>
                    </a:p>
                  </a:txBody>
                  <a:tcPr/>
                </a:tc>
              </a:tr>
              <a:tr h="370840">
                <a:tc>
                  <a:txBody>
                    <a:bodyPr/>
                    <a:lstStyle/>
                    <a:p>
                      <a:r>
                        <a:rPr lang="tr-TR" sz="1800" kern="1200" dirty="0" smtClean="0">
                          <a:solidFill>
                            <a:schemeClr val="dk1"/>
                          </a:solidFill>
                          <a:latin typeface="+mn-lt"/>
                          <a:ea typeface="+mn-ea"/>
                          <a:cs typeface="+mn-cs"/>
                        </a:rPr>
                        <a:t>65 (131 </a:t>
                      </a:r>
                      <a:r>
                        <a:rPr lang="tr-TR" sz="1800" kern="1200" dirty="0" err="1" smtClean="0">
                          <a:solidFill>
                            <a:schemeClr val="dk1"/>
                          </a:solidFill>
                          <a:latin typeface="+mn-lt"/>
                          <a:ea typeface="+mn-ea"/>
                          <a:cs typeface="+mn-cs"/>
                        </a:rPr>
                        <a:t>workers</a:t>
                      </a:r>
                      <a:r>
                        <a:rPr lang="tr-TR" sz="1800" kern="1200" dirty="0" smtClean="0">
                          <a:solidFill>
                            <a:schemeClr val="dk1"/>
                          </a:solidFill>
                          <a:latin typeface="+mn-lt"/>
                          <a:ea typeface="+mn-ea"/>
                          <a:cs typeface="+mn-cs"/>
                        </a:rPr>
                        <a:t> </a:t>
                      </a:r>
                      <a:r>
                        <a:rPr lang="tr-TR" sz="1800" kern="1200" dirty="0" err="1" smtClean="0">
                          <a:solidFill>
                            <a:schemeClr val="dk1"/>
                          </a:solidFill>
                          <a:latin typeface="+mn-lt"/>
                          <a:ea typeface="+mn-ea"/>
                          <a:cs typeface="+mn-cs"/>
                        </a:rPr>
                        <a:t>will</a:t>
                      </a:r>
                      <a:r>
                        <a:rPr lang="tr-TR" sz="1800" kern="1200" dirty="0" smtClean="0">
                          <a:solidFill>
                            <a:schemeClr val="dk1"/>
                          </a:solidFill>
                          <a:latin typeface="+mn-lt"/>
                          <a:ea typeface="+mn-ea"/>
                          <a:cs typeface="+mn-cs"/>
                        </a:rPr>
                        <a:t> be </a:t>
                      </a:r>
                      <a:r>
                        <a:rPr lang="tr-TR" sz="1800" kern="1200" dirty="0" err="1" smtClean="0">
                          <a:solidFill>
                            <a:schemeClr val="dk1"/>
                          </a:solidFill>
                          <a:latin typeface="+mn-lt"/>
                          <a:ea typeface="+mn-ea"/>
                          <a:cs typeface="+mn-cs"/>
                        </a:rPr>
                        <a:t>laid</a:t>
                      </a:r>
                      <a:r>
                        <a:rPr lang="tr-TR" sz="1800" kern="1200" dirty="0" smtClean="0">
                          <a:solidFill>
                            <a:schemeClr val="dk1"/>
                          </a:solidFill>
                          <a:latin typeface="+mn-lt"/>
                          <a:ea typeface="+mn-ea"/>
                          <a:cs typeface="+mn-cs"/>
                        </a:rPr>
                        <a:t> </a:t>
                      </a:r>
                      <a:r>
                        <a:rPr lang="tr-TR" sz="1800" kern="1200" dirty="0" err="1" smtClean="0">
                          <a:solidFill>
                            <a:schemeClr val="dk1"/>
                          </a:solidFill>
                          <a:latin typeface="+mn-lt"/>
                          <a:ea typeface="+mn-ea"/>
                          <a:cs typeface="+mn-cs"/>
                        </a:rPr>
                        <a:t>off</a:t>
                      </a:r>
                      <a:r>
                        <a:rPr lang="tr-TR" sz="1800" kern="1200" dirty="0" smtClean="0">
                          <a:solidFill>
                            <a:schemeClr val="dk1"/>
                          </a:solidFill>
                          <a:latin typeface="+mn-lt"/>
                          <a:ea typeface="+mn-ea"/>
                          <a:cs typeface="+mn-cs"/>
                        </a:rPr>
                        <a:t>)</a:t>
                      </a:r>
                      <a:endParaRPr lang="tr-TR" dirty="0"/>
                    </a:p>
                  </a:txBody>
                  <a:tcPr/>
                </a:tc>
                <a:tc>
                  <a:txBody>
                    <a:bodyPr/>
                    <a:lstStyle/>
                    <a:p>
                      <a:r>
                        <a:rPr lang="tr-TR" sz="1800" kern="1200" dirty="0" err="1" smtClean="0">
                          <a:solidFill>
                            <a:schemeClr val="dk1"/>
                          </a:solidFill>
                          <a:latin typeface="+mn-lt"/>
                          <a:ea typeface="+mn-ea"/>
                          <a:cs typeface="+mn-cs"/>
                        </a:rPr>
                        <a:t>Pro</a:t>
                      </a:r>
                      <a:r>
                        <a:rPr lang="en-US" sz="1800" kern="1200" dirty="0" err="1" smtClean="0">
                          <a:solidFill>
                            <a:schemeClr val="dk1"/>
                          </a:solidFill>
                          <a:latin typeface="+mn-lt"/>
                          <a:ea typeface="+mn-ea"/>
                          <a:cs typeface="+mn-cs"/>
                        </a:rPr>
                        <a:t>fi</a:t>
                      </a:r>
                      <a:r>
                        <a:rPr lang="tr-TR" sz="1800" kern="1200" dirty="0" smtClean="0">
                          <a:solidFill>
                            <a:schemeClr val="dk1"/>
                          </a:solidFill>
                          <a:latin typeface="+mn-lt"/>
                          <a:ea typeface="+mn-ea"/>
                          <a:cs typeface="+mn-cs"/>
                        </a:rPr>
                        <a:t>t of 1.5</a:t>
                      </a:r>
                      <a:endParaRPr lang="tr-TR"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800" kern="1200" dirty="0" smtClean="0">
                          <a:solidFill>
                            <a:schemeClr val="dk1"/>
                          </a:solidFill>
                          <a:latin typeface="+mn-lt"/>
                          <a:ea typeface="+mn-ea"/>
                          <a:cs typeface="+mn-cs"/>
                        </a:rPr>
                        <a:t>100 (96 </a:t>
                      </a:r>
                      <a:r>
                        <a:rPr lang="tr-TR" sz="1800" kern="1200" dirty="0" err="1" smtClean="0">
                          <a:solidFill>
                            <a:schemeClr val="dk1"/>
                          </a:solidFill>
                          <a:latin typeface="+mn-lt"/>
                          <a:ea typeface="+mn-ea"/>
                          <a:cs typeface="+mn-cs"/>
                        </a:rPr>
                        <a:t>workers</a:t>
                      </a:r>
                      <a:r>
                        <a:rPr lang="tr-TR" sz="1800" kern="1200" dirty="0" smtClean="0">
                          <a:solidFill>
                            <a:schemeClr val="dk1"/>
                          </a:solidFill>
                          <a:latin typeface="+mn-lt"/>
                          <a:ea typeface="+mn-ea"/>
                          <a:cs typeface="+mn-cs"/>
                        </a:rPr>
                        <a:t> </a:t>
                      </a:r>
                      <a:r>
                        <a:rPr lang="tr-TR" sz="1800" kern="1200" dirty="0" err="1" smtClean="0">
                          <a:solidFill>
                            <a:schemeClr val="dk1"/>
                          </a:solidFill>
                          <a:latin typeface="+mn-lt"/>
                          <a:ea typeface="+mn-ea"/>
                          <a:cs typeface="+mn-cs"/>
                        </a:rPr>
                        <a:t>will</a:t>
                      </a:r>
                      <a:r>
                        <a:rPr lang="tr-TR" sz="1800" kern="1200" dirty="0" smtClean="0">
                          <a:solidFill>
                            <a:schemeClr val="dk1"/>
                          </a:solidFill>
                          <a:latin typeface="+mn-lt"/>
                          <a:ea typeface="+mn-ea"/>
                          <a:cs typeface="+mn-cs"/>
                        </a:rPr>
                        <a:t> be </a:t>
                      </a:r>
                      <a:r>
                        <a:rPr lang="tr-TR" sz="1800" kern="1200" dirty="0" err="1" smtClean="0">
                          <a:solidFill>
                            <a:schemeClr val="dk1"/>
                          </a:solidFill>
                          <a:latin typeface="+mn-lt"/>
                          <a:ea typeface="+mn-ea"/>
                          <a:cs typeface="+mn-cs"/>
                        </a:rPr>
                        <a:t>laid</a:t>
                      </a:r>
                      <a:r>
                        <a:rPr lang="tr-TR" sz="1800" kern="1200" dirty="0" smtClean="0">
                          <a:solidFill>
                            <a:schemeClr val="dk1"/>
                          </a:solidFill>
                          <a:latin typeface="+mn-lt"/>
                          <a:ea typeface="+mn-ea"/>
                          <a:cs typeface="+mn-cs"/>
                        </a:rPr>
                        <a:t> </a:t>
                      </a:r>
                      <a:r>
                        <a:rPr lang="tr-TR" sz="1800" kern="1200" dirty="0" err="1" smtClean="0">
                          <a:solidFill>
                            <a:schemeClr val="dk1"/>
                          </a:solidFill>
                          <a:latin typeface="+mn-lt"/>
                          <a:ea typeface="+mn-ea"/>
                          <a:cs typeface="+mn-cs"/>
                        </a:rPr>
                        <a:t>off</a:t>
                      </a:r>
                      <a:r>
                        <a:rPr lang="tr-TR" sz="1800" kern="1200" dirty="0" smtClean="0">
                          <a:solidFill>
                            <a:schemeClr val="dk1"/>
                          </a:solidFill>
                          <a:latin typeface="+mn-lt"/>
                          <a:ea typeface="+mn-ea"/>
                          <a:cs typeface="+mn-cs"/>
                        </a:rPr>
                        <a:t>)</a:t>
                      </a:r>
                    </a:p>
                  </a:txBody>
                  <a:tcPr/>
                </a:tc>
                <a:tc>
                  <a:txBody>
                    <a:bodyPr/>
                    <a:lstStyle/>
                    <a:p>
                      <a:r>
                        <a:rPr lang="tr-TR" sz="1800" kern="1200" dirty="0" err="1" smtClean="0">
                          <a:solidFill>
                            <a:schemeClr val="dk1"/>
                          </a:solidFill>
                          <a:latin typeface="+mn-lt"/>
                          <a:ea typeface="+mn-ea"/>
                          <a:cs typeface="+mn-cs"/>
                        </a:rPr>
                        <a:t>Pro</a:t>
                      </a:r>
                      <a:r>
                        <a:rPr lang="en-US" sz="1800" kern="1200" dirty="0" err="1" smtClean="0">
                          <a:solidFill>
                            <a:schemeClr val="dk1"/>
                          </a:solidFill>
                          <a:latin typeface="+mn-lt"/>
                          <a:ea typeface="+mn-ea"/>
                          <a:cs typeface="+mn-cs"/>
                        </a:rPr>
                        <a:t>fi</a:t>
                      </a:r>
                      <a:r>
                        <a:rPr lang="tr-TR" sz="1800" kern="1200" dirty="0" smtClean="0">
                          <a:solidFill>
                            <a:schemeClr val="dk1"/>
                          </a:solidFill>
                          <a:latin typeface="+mn-lt"/>
                          <a:ea typeface="+mn-ea"/>
                          <a:cs typeface="+mn-cs"/>
                        </a:rPr>
                        <a:t>t of 2</a:t>
                      </a:r>
                      <a:endParaRPr lang="tr-TR"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800" kern="1200" dirty="0" smtClean="0">
                          <a:solidFill>
                            <a:schemeClr val="dk1"/>
                          </a:solidFill>
                          <a:latin typeface="+mn-lt"/>
                          <a:ea typeface="+mn-ea"/>
                          <a:cs typeface="+mn-cs"/>
                        </a:rPr>
                        <a:t>144 (52 </a:t>
                      </a:r>
                      <a:r>
                        <a:rPr lang="tr-TR" sz="1800" kern="1200" dirty="0" err="1" smtClean="0">
                          <a:solidFill>
                            <a:schemeClr val="dk1"/>
                          </a:solidFill>
                          <a:latin typeface="+mn-lt"/>
                          <a:ea typeface="+mn-ea"/>
                          <a:cs typeface="+mn-cs"/>
                        </a:rPr>
                        <a:t>workers</a:t>
                      </a:r>
                      <a:r>
                        <a:rPr lang="tr-TR" sz="1800" kern="1200" dirty="0" smtClean="0">
                          <a:solidFill>
                            <a:schemeClr val="dk1"/>
                          </a:solidFill>
                          <a:latin typeface="+mn-lt"/>
                          <a:ea typeface="+mn-ea"/>
                          <a:cs typeface="+mn-cs"/>
                        </a:rPr>
                        <a:t> </a:t>
                      </a:r>
                      <a:r>
                        <a:rPr lang="tr-TR" sz="1800" kern="1200" dirty="0" err="1" smtClean="0">
                          <a:solidFill>
                            <a:schemeClr val="dk1"/>
                          </a:solidFill>
                          <a:latin typeface="+mn-lt"/>
                          <a:ea typeface="+mn-ea"/>
                          <a:cs typeface="+mn-cs"/>
                        </a:rPr>
                        <a:t>will</a:t>
                      </a:r>
                      <a:r>
                        <a:rPr lang="tr-TR" sz="1800" kern="1200" dirty="0" smtClean="0">
                          <a:solidFill>
                            <a:schemeClr val="dk1"/>
                          </a:solidFill>
                          <a:latin typeface="+mn-lt"/>
                          <a:ea typeface="+mn-ea"/>
                          <a:cs typeface="+mn-cs"/>
                        </a:rPr>
                        <a:t> be </a:t>
                      </a:r>
                      <a:r>
                        <a:rPr lang="tr-TR" sz="1800" kern="1200" dirty="0" err="1" smtClean="0">
                          <a:solidFill>
                            <a:schemeClr val="dk1"/>
                          </a:solidFill>
                          <a:latin typeface="+mn-lt"/>
                          <a:ea typeface="+mn-ea"/>
                          <a:cs typeface="+mn-cs"/>
                        </a:rPr>
                        <a:t>laid</a:t>
                      </a:r>
                      <a:r>
                        <a:rPr lang="tr-TR" sz="1800" kern="1200" dirty="0" smtClean="0">
                          <a:solidFill>
                            <a:schemeClr val="dk1"/>
                          </a:solidFill>
                          <a:latin typeface="+mn-lt"/>
                          <a:ea typeface="+mn-ea"/>
                          <a:cs typeface="+mn-cs"/>
                        </a:rPr>
                        <a:t> </a:t>
                      </a:r>
                      <a:r>
                        <a:rPr lang="tr-TR" sz="1800" kern="1200" dirty="0" err="1" smtClean="0">
                          <a:solidFill>
                            <a:schemeClr val="dk1"/>
                          </a:solidFill>
                          <a:latin typeface="+mn-lt"/>
                          <a:ea typeface="+mn-ea"/>
                          <a:cs typeface="+mn-cs"/>
                        </a:rPr>
                        <a:t>off</a:t>
                      </a:r>
                      <a:r>
                        <a:rPr lang="tr-TR" sz="1800" kern="1200" dirty="0" smtClean="0">
                          <a:solidFill>
                            <a:schemeClr val="dk1"/>
                          </a:solidFill>
                          <a:latin typeface="+mn-lt"/>
                          <a:ea typeface="+mn-ea"/>
                          <a:cs typeface="+mn-cs"/>
                        </a:rPr>
                        <a:t>)</a:t>
                      </a:r>
                    </a:p>
                  </a:txBody>
                  <a:tcPr/>
                </a:tc>
                <a:tc>
                  <a:txBody>
                    <a:bodyPr/>
                    <a:lstStyle/>
                    <a:p>
                      <a:r>
                        <a:rPr lang="tr-TR" sz="1800" kern="1200" dirty="0" err="1" smtClean="0">
                          <a:solidFill>
                            <a:schemeClr val="dk1"/>
                          </a:solidFill>
                          <a:latin typeface="+mn-lt"/>
                          <a:ea typeface="+mn-ea"/>
                          <a:cs typeface="+mn-cs"/>
                        </a:rPr>
                        <a:t>Pro</a:t>
                      </a:r>
                      <a:r>
                        <a:rPr lang="en-US" sz="1800" kern="1200" dirty="0" err="1" smtClean="0">
                          <a:solidFill>
                            <a:schemeClr val="dk1"/>
                          </a:solidFill>
                          <a:latin typeface="+mn-lt"/>
                          <a:ea typeface="+mn-ea"/>
                          <a:cs typeface="+mn-cs"/>
                        </a:rPr>
                        <a:t>fi</a:t>
                      </a:r>
                      <a:r>
                        <a:rPr lang="tr-TR" sz="1800" kern="1200" dirty="0" smtClean="0">
                          <a:solidFill>
                            <a:schemeClr val="dk1"/>
                          </a:solidFill>
                          <a:latin typeface="+mn-lt"/>
                          <a:ea typeface="+mn-ea"/>
                          <a:cs typeface="+mn-cs"/>
                        </a:rPr>
                        <a:t>t of 1.6</a:t>
                      </a:r>
                      <a:endParaRPr lang="tr-TR"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800" kern="1200" dirty="0" smtClean="0">
                          <a:solidFill>
                            <a:schemeClr val="dk1"/>
                          </a:solidFill>
                          <a:latin typeface="+mn-lt"/>
                          <a:ea typeface="+mn-ea"/>
                          <a:cs typeface="+mn-cs"/>
                        </a:rPr>
                        <a:t>170 (26 </a:t>
                      </a:r>
                      <a:r>
                        <a:rPr lang="tr-TR" sz="1800" kern="1200" dirty="0" err="1" smtClean="0">
                          <a:solidFill>
                            <a:schemeClr val="dk1"/>
                          </a:solidFill>
                          <a:latin typeface="+mn-lt"/>
                          <a:ea typeface="+mn-ea"/>
                          <a:cs typeface="+mn-cs"/>
                        </a:rPr>
                        <a:t>workers</a:t>
                      </a:r>
                      <a:r>
                        <a:rPr lang="tr-TR" sz="1800" kern="1200" dirty="0" smtClean="0">
                          <a:solidFill>
                            <a:schemeClr val="dk1"/>
                          </a:solidFill>
                          <a:latin typeface="+mn-lt"/>
                          <a:ea typeface="+mn-ea"/>
                          <a:cs typeface="+mn-cs"/>
                        </a:rPr>
                        <a:t> </a:t>
                      </a:r>
                      <a:r>
                        <a:rPr lang="tr-TR" sz="1800" kern="1200" dirty="0" err="1" smtClean="0">
                          <a:solidFill>
                            <a:schemeClr val="dk1"/>
                          </a:solidFill>
                          <a:latin typeface="+mn-lt"/>
                          <a:ea typeface="+mn-ea"/>
                          <a:cs typeface="+mn-cs"/>
                        </a:rPr>
                        <a:t>will</a:t>
                      </a:r>
                      <a:r>
                        <a:rPr lang="tr-TR" sz="1800" kern="1200" dirty="0" smtClean="0">
                          <a:solidFill>
                            <a:schemeClr val="dk1"/>
                          </a:solidFill>
                          <a:latin typeface="+mn-lt"/>
                          <a:ea typeface="+mn-ea"/>
                          <a:cs typeface="+mn-cs"/>
                        </a:rPr>
                        <a:t> be </a:t>
                      </a:r>
                      <a:r>
                        <a:rPr lang="tr-TR" sz="1800" kern="1200" dirty="0" err="1" smtClean="0">
                          <a:solidFill>
                            <a:schemeClr val="dk1"/>
                          </a:solidFill>
                          <a:latin typeface="+mn-lt"/>
                          <a:ea typeface="+mn-ea"/>
                          <a:cs typeface="+mn-cs"/>
                        </a:rPr>
                        <a:t>laid</a:t>
                      </a:r>
                      <a:r>
                        <a:rPr lang="tr-TR" sz="1800" kern="1200" dirty="0" smtClean="0">
                          <a:solidFill>
                            <a:schemeClr val="dk1"/>
                          </a:solidFill>
                          <a:latin typeface="+mn-lt"/>
                          <a:ea typeface="+mn-ea"/>
                          <a:cs typeface="+mn-cs"/>
                        </a:rPr>
                        <a:t> </a:t>
                      </a:r>
                      <a:r>
                        <a:rPr lang="tr-TR" sz="1800" kern="1200" dirty="0" err="1" smtClean="0">
                          <a:solidFill>
                            <a:schemeClr val="dk1"/>
                          </a:solidFill>
                          <a:latin typeface="+mn-lt"/>
                          <a:ea typeface="+mn-ea"/>
                          <a:cs typeface="+mn-cs"/>
                        </a:rPr>
                        <a:t>off</a:t>
                      </a:r>
                      <a:r>
                        <a:rPr lang="tr-TR" sz="1800" kern="1200" dirty="0" smtClean="0">
                          <a:solidFill>
                            <a:schemeClr val="dk1"/>
                          </a:solidFill>
                          <a:latin typeface="+mn-lt"/>
                          <a:ea typeface="+mn-ea"/>
                          <a:cs typeface="+mn-cs"/>
                        </a:rPr>
                        <a:t>) </a:t>
                      </a:r>
                    </a:p>
                  </a:txBody>
                  <a:tcPr/>
                </a:tc>
                <a:tc>
                  <a:txBody>
                    <a:bodyPr/>
                    <a:lstStyle/>
                    <a:p>
                      <a:r>
                        <a:rPr lang="tr-TR" sz="1800" kern="1200" dirty="0" err="1" smtClean="0">
                          <a:solidFill>
                            <a:schemeClr val="dk1"/>
                          </a:solidFill>
                          <a:latin typeface="+mn-lt"/>
                          <a:ea typeface="+mn-ea"/>
                          <a:cs typeface="+mn-cs"/>
                        </a:rPr>
                        <a:t>Pro</a:t>
                      </a:r>
                      <a:r>
                        <a:rPr lang="en-US" sz="1800" kern="1200" dirty="0" err="1" smtClean="0">
                          <a:solidFill>
                            <a:schemeClr val="dk1"/>
                          </a:solidFill>
                          <a:latin typeface="+mn-lt"/>
                          <a:ea typeface="+mn-ea"/>
                          <a:cs typeface="+mn-cs"/>
                        </a:rPr>
                        <a:t>fi</a:t>
                      </a:r>
                      <a:r>
                        <a:rPr lang="tr-TR" sz="1800" kern="1200" dirty="0" smtClean="0">
                          <a:solidFill>
                            <a:schemeClr val="dk1"/>
                          </a:solidFill>
                          <a:latin typeface="+mn-lt"/>
                          <a:ea typeface="+mn-ea"/>
                          <a:cs typeface="+mn-cs"/>
                        </a:rPr>
                        <a:t>t of 1</a:t>
                      </a:r>
                      <a:endParaRPr lang="tr-TR"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800" kern="1200" dirty="0" smtClean="0">
                          <a:solidFill>
                            <a:schemeClr val="dk1"/>
                          </a:solidFill>
                          <a:latin typeface="+mn-lt"/>
                          <a:ea typeface="+mn-ea"/>
                          <a:cs typeface="+mn-cs"/>
                        </a:rPr>
                        <a:t>196 (no </a:t>
                      </a:r>
                      <a:r>
                        <a:rPr lang="tr-TR" sz="1800" kern="1200" dirty="0" err="1" smtClean="0">
                          <a:solidFill>
                            <a:schemeClr val="dk1"/>
                          </a:solidFill>
                          <a:latin typeface="+mn-lt"/>
                          <a:ea typeface="+mn-ea"/>
                          <a:cs typeface="+mn-cs"/>
                        </a:rPr>
                        <a:t>layoffs</a:t>
                      </a:r>
                      <a:r>
                        <a:rPr lang="tr-TR" sz="1800" kern="1200" dirty="0" smtClean="0">
                          <a:solidFill>
                            <a:schemeClr val="dk1"/>
                          </a:solidFill>
                          <a:latin typeface="+mn-lt"/>
                          <a:ea typeface="+mn-ea"/>
                          <a:cs typeface="+mn-cs"/>
                        </a:rPr>
                        <a:t>)</a:t>
                      </a:r>
                    </a:p>
                  </a:txBody>
                  <a:tcPr/>
                </a:tc>
                <a:tc>
                  <a:txBody>
                    <a:bodyPr/>
                    <a:lstStyle/>
                    <a:p>
                      <a:r>
                        <a:rPr lang="tr-TR" sz="1800" kern="1200" dirty="0" err="1" smtClean="0">
                          <a:solidFill>
                            <a:schemeClr val="dk1"/>
                          </a:solidFill>
                          <a:latin typeface="+mn-lt"/>
                          <a:ea typeface="+mn-ea"/>
                          <a:cs typeface="+mn-cs"/>
                        </a:rPr>
                        <a:t>Pro</a:t>
                      </a:r>
                      <a:r>
                        <a:rPr lang="en-US" sz="1800" kern="1200" dirty="0" err="1" smtClean="0">
                          <a:solidFill>
                            <a:schemeClr val="dk1"/>
                          </a:solidFill>
                          <a:latin typeface="+mn-lt"/>
                          <a:ea typeface="+mn-ea"/>
                          <a:cs typeface="+mn-cs"/>
                        </a:rPr>
                        <a:t>fi</a:t>
                      </a:r>
                      <a:r>
                        <a:rPr lang="tr-TR" sz="1800" kern="1200" dirty="0" smtClean="0">
                          <a:solidFill>
                            <a:schemeClr val="dk1"/>
                          </a:solidFill>
                          <a:latin typeface="+mn-lt"/>
                          <a:ea typeface="+mn-ea"/>
                          <a:cs typeface="+mn-cs"/>
                        </a:rPr>
                        <a:t>t of 0.4</a:t>
                      </a:r>
                      <a:endParaRPr lang="tr-TR" dirty="0"/>
                    </a:p>
                  </a:txBody>
                  <a:tcPr/>
                </a:tc>
              </a:tr>
            </a:tbl>
          </a:graphicData>
        </a:graphic>
      </p:graphicFrame>
      <p:sp>
        <p:nvSpPr>
          <p:cNvPr id="3104" name="Rectangle 1"/>
          <p:cNvSpPr>
            <a:spLocks noChangeArrowheads="1"/>
          </p:cNvSpPr>
          <p:nvPr/>
        </p:nvSpPr>
        <p:spPr bwMode="auto">
          <a:xfrm>
            <a:off x="928688" y="5429250"/>
            <a:ext cx="7500937" cy="708025"/>
          </a:xfrm>
          <a:prstGeom prst="rect">
            <a:avLst/>
          </a:prstGeom>
          <a:noFill/>
          <a:ln w="9525">
            <a:noFill/>
            <a:miter lim="800000"/>
            <a:headEnd/>
            <a:tailEnd/>
          </a:ln>
        </p:spPr>
        <p:txBody>
          <a:bodyPr anchor="ctr">
            <a:spAutoFit/>
          </a:bodyPr>
          <a:lstStyle/>
          <a:p>
            <a:r>
              <a:rPr lang="tr-TR" sz="2000">
                <a:ea typeface="Calibri" pitchFamily="34" charset="0"/>
                <a:cs typeface="Times New Roman" pitchFamily="18" charset="0"/>
              </a:rPr>
              <a:t>I will recommend continuing to employ ______ of the 196 workers in the</a:t>
            </a:r>
            <a:r>
              <a:rPr lang="en-US" sz="2000">
                <a:ea typeface="Calibri" pitchFamily="34" charset="0"/>
                <a:cs typeface="Times New Roman" pitchFamily="18" charset="0"/>
              </a:rPr>
              <a:t> </a:t>
            </a:r>
            <a:r>
              <a:rPr lang="tr-TR" sz="2000">
                <a:ea typeface="Calibri" pitchFamily="34" charset="0"/>
                <a:cs typeface="Times New Roman" pitchFamily="18" charset="0"/>
              </a:rPr>
              <a:t>company.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tr-TR" sz="3600" dirty="0"/>
          </a:p>
        </p:txBody>
      </p:sp>
      <p:sp>
        <p:nvSpPr>
          <p:cNvPr id="3" name="Content Placeholder 2"/>
          <p:cNvSpPr>
            <a:spLocks noGrp="1"/>
          </p:cNvSpPr>
          <p:nvPr>
            <p:ph idx="1"/>
          </p:nvPr>
        </p:nvSpPr>
        <p:spPr/>
        <p:txBody>
          <a:bodyPr>
            <a:normAutofit/>
          </a:bodyPr>
          <a:lstStyle/>
          <a:p>
            <a:pPr marL="0" indent="0">
              <a:spcBef>
                <a:spcPts val="1200"/>
              </a:spcBef>
              <a:buNone/>
            </a:pPr>
            <a:r>
              <a:rPr lang="en-US" sz="2400" dirty="0" smtClean="0"/>
              <a:t>This survey question comes from a well known research article</a:t>
            </a:r>
          </a:p>
          <a:p>
            <a:pPr marL="0" indent="0">
              <a:spcBef>
                <a:spcPts val="1200"/>
              </a:spcBef>
              <a:buNone/>
            </a:pPr>
            <a:r>
              <a:rPr lang="en-US" sz="2400" dirty="0" smtClean="0"/>
              <a:t>A SCEPTIC’S</a:t>
            </a:r>
            <a:r>
              <a:rPr lang="en-US" sz="2400" b="1" baseline="30000" dirty="0" smtClean="0">
                <a:solidFill>
                  <a:srgbClr val="FF0000"/>
                </a:solidFill>
              </a:rPr>
              <a:t>*</a:t>
            </a:r>
            <a:r>
              <a:rPr lang="en-US" sz="2400" dirty="0" smtClean="0"/>
              <a:t> COMMENT ON THE STUDY OF </a:t>
            </a:r>
            <a:r>
              <a:rPr lang="tr-TR" sz="2400" dirty="0" smtClean="0"/>
              <a:t>ECONOMICS</a:t>
            </a:r>
            <a:r>
              <a:rPr lang="en-US" sz="2400" dirty="0" smtClean="0"/>
              <a:t> by </a:t>
            </a:r>
            <a:r>
              <a:rPr lang="tr-TR" sz="2400" dirty="0" smtClean="0"/>
              <a:t>Ariel Rubinstein</a:t>
            </a:r>
            <a:endParaRPr lang="en-US" sz="2400" dirty="0" smtClean="0"/>
          </a:p>
          <a:p>
            <a:pPr marL="0" indent="0">
              <a:spcBef>
                <a:spcPts val="1200"/>
              </a:spcBef>
              <a:buNone/>
            </a:pPr>
            <a:r>
              <a:rPr lang="en-US" sz="2400" dirty="0" smtClean="0"/>
              <a:t>published in the March 2006 issue of The Economic Journal, a prestigious academic journal.</a:t>
            </a:r>
            <a:endParaRPr lang="tr-TR" sz="2400" dirty="0" smtClean="0"/>
          </a:p>
          <a:p>
            <a:pPr marL="0" indent="0">
              <a:spcBef>
                <a:spcPts val="1200"/>
              </a:spcBef>
              <a:buNone/>
            </a:pPr>
            <a:endParaRPr lang="tr-TR" sz="2400" dirty="0" smtClean="0"/>
          </a:p>
          <a:p>
            <a:pPr marL="0" indent="0">
              <a:spcBef>
                <a:spcPts val="1200"/>
              </a:spcBef>
              <a:buNone/>
            </a:pPr>
            <a:r>
              <a:rPr lang="en-US" sz="2400" b="1" dirty="0" smtClean="0">
                <a:solidFill>
                  <a:srgbClr val="FF0000"/>
                </a:solidFill>
              </a:rPr>
              <a:t>*</a:t>
            </a:r>
            <a:r>
              <a:rPr lang="en-US" sz="2400" dirty="0" smtClean="0"/>
              <a:t> someone who habitually doubts accepted beliefs</a:t>
            </a:r>
            <a:endParaRPr lang="tr-TR"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tr-TR" dirty="0"/>
          </a:p>
        </p:txBody>
      </p:sp>
      <p:pic>
        <p:nvPicPr>
          <p:cNvPr id="1026" name="Picture 2"/>
          <p:cNvPicPr>
            <a:picLocks noChangeAspect="1" noChangeArrowheads="1"/>
          </p:cNvPicPr>
          <p:nvPr/>
        </p:nvPicPr>
        <p:blipFill>
          <a:blip r:embed="rId2" cstate="print"/>
          <a:srcRect/>
          <a:stretch>
            <a:fillRect/>
          </a:stretch>
        </p:blipFill>
        <p:spPr bwMode="auto">
          <a:xfrm>
            <a:off x="5256424" y="1402428"/>
            <a:ext cx="3132000" cy="4834884"/>
          </a:xfrm>
          <a:prstGeom prst="rect">
            <a:avLst/>
          </a:prstGeom>
          <a:noFill/>
          <a:ln w="9525">
            <a:noFill/>
            <a:miter lim="800000"/>
            <a:headEnd/>
            <a:tailEnd/>
          </a:ln>
        </p:spPr>
      </p:pic>
      <p:sp>
        <p:nvSpPr>
          <p:cNvPr id="6" name="Rectangle 5"/>
          <p:cNvSpPr/>
          <p:nvPr/>
        </p:nvSpPr>
        <p:spPr>
          <a:xfrm>
            <a:off x="539552" y="4293096"/>
            <a:ext cx="4104456" cy="757130"/>
          </a:xfrm>
          <a:prstGeom prst="rect">
            <a:avLst/>
          </a:prstGeom>
        </p:spPr>
        <p:txBody>
          <a:bodyPr wrap="square">
            <a:spAutoFit/>
          </a:bodyPr>
          <a:lstStyle/>
          <a:p>
            <a:pPr>
              <a:lnSpc>
                <a:spcPct val="120000"/>
              </a:lnSpc>
              <a:spcAft>
                <a:spcPts val="1800"/>
              </a:spcAft>
            </a:pPr>
            <a:r>
              <a:rPr lang="en-US" dirty="0" smtClean="0"/>
              <a:t>“I categorically cannot see any case where game theory could be helpful.”</a:t>
            </a:r>
            <a:endParaRPr lang="tr-TR" dirty="0"/>
          </a:p>
        </p:txBody>
      </p:sp>
      <p:sp>
        <p:nvSpPr>
          <p:cNvPr id="7" name="Rectangle 6"/>
          <p:cNvSpPr/>
          <p:nvPr/>
        </p:nvSpPr>
        <p:spPr>
          <a:xfrm>
            <a:off x="323528" y="6372036"/>
            <a:ext cx="7776864" cy="369332"/>
          </a:xfrm>
          <a:prstGeom prst="rect">
            <a:avLst/>
          </a:prstGeom>
        </p:spPr>
        <p:txBody>
          <a:bodyPr wrap="square">
            <a:spAutoFit/>
          </a:bodyPr>
          <a:lstStyle/>
          <a:p>
            <a:r>
              <a:rPr lang="tr-TR" dirty="0" smtClean="0">
                <a:hlinkClick r:id="rId3"/>
              </a:rPr>
              <a:t>http://consultingbyrpm.com/blog/2013/04/ariel-rubinstein-has-amazed-me.html</a:t>
            </a:r>
            <a:r>
              <a:rPr lang="en-US" dirty="0" smtClean="0"/>
              <a:t> </a:t>
            </a:r>
            <a:endParaRPr lang="tr-TR" dirty="0"/>
          </a:p>
        </p:txBody>
      </p:sp>
      <p:sp>
        <p:nvSpPr>
          <p:cNvPr id="8" name="Rectangle 7"/>
          <p:cNvSpPr/>
          <p:nvPr/>
        </p:nvSpPr>
        <p:spPr>
          <a:xfrm>
            <a:off x="323528" y="548680"/>
            <a:ext cx="8640960" cy="830997"/>
          </a:xfrm>
          <a:prstGeom prst="rect">
            <a:avLst/>
          </a:prstGeom>
        </p:spPr>
        <p:txBody>
          <a:bodyPr wrap="square">
            <a:spAutoFit/>
          </a:bodyPr>
          <a:lstStyle/>
          <a:p>
            <a:r>
              <a:rPr lang="tr-TR" sz="2400" dirty="0" smtClean="0"/>
              <a:t>Ar</a:t>
            </a:r>
            <a:r>
              <a:rPr lang="en-US" sz="2400" dirty="0" err="1" smtClean="0"/>
              <a:t>iel</a:t>
            </a:r>
            <a:r>
              <a:rPr lang="en-US" sz="2400" dirty="0" smtClean="0"/>
              <a:t> Rubinstein is one of the most important and creative economic theorists of our day. His work is in the area of game theory.</a:t>
            </a:r>
          </a:p>
        </p:txBody>
      </p:sp>
      <p:pic>
        <p:nvPicPr>
          <p:cNvPr id="1027" name="Picture 3"/>
          <p:cNvPicPr>
            <a:picLocks noChangeAspect="1" noChangeArrowheads="1"/>
          </p:cNvPicPr>
          <p:nvPr/>
        </p:nvPicPr>
        <p:blipFill>
          <a:blip r:embed="rId4" cstate="print"/>
          <a:srcRect/>
          <a:stretch>
            <a:fillRect/>
          </a:stretch>
        </p:blipFill>
        <p:spPr bwMode="auto">
          <a:xfrm>
            <a:off x="1090811" y="1514036"/>
            <a:ext cx="4057253" cy="2707052"/>
          </a:xfrm>
          <a:prstGeom prst="rect">
            <a:avLst/>
          </a:prstGeom>
          <a:noFill/>
          <a:ln w="9525">
            <a:noFill/>
            <a:miter lim="800000"/>
            <a:headEnd/>
            <a:tailEnd/>
          </a:ln>
          <a:effectLst>
            <a:softEdge rad="31750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Autofit/>
          </a:bodyPr>
          <a:lstStyle/>
          <a:p>
            <a:r>
              <a:rPr lang="tr-TR" sz="2400" dirty="0" smtClean="0"/>
              <a:t>Ar</a:t>
            </a:r>
            <a:r>
              <a:rPr lang="en-US" sz="2400" dirty="0" err="1" smtClean="0"/>
              <a:t>iel</a:t>
            </a:r>
            <a:r>
              <a:rPr lang="en-US" sz="2400" dirty="0" smtClean="0"/>
              <a:t> Rubinstein has made highly original contributions to game theory, ranging from analyses of bargaining and repeated games to models of bounded rationality.</a:t>
            </a:r>
          </a:p>
          <a:p>
            <a:r>
              <a:rPr lang="en-US" sz="2400" dirty="0" smtClean="0"/>
              <a:t>His work – especially in bargaining, a basic economic activity – has opened up new avenues of research and new ways of thinking.</a:t>
            </a:r>
            <a:endParaRPr lang="tr-TR"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 his own words</a:t>
            </a:r>
            <a:endParaRPr lang="tr-TR" sz="3200" dirty="0"/>
          </a:p>
        </p:txBody>
      </p:sp>
      <p:sp>
        <p:nvSpPr>
          <p:cNvPr id="3" name="Content Placeholder 2"/>
          <p:cNvSpPr>
            <a:spLocks noGrp="1"/>
          </p:cNvSpPr>
          <p:nvPr>
            <p:ph idx="1"/>
          </p:nvPr>
        </p:nvSpPr>
        <p:spPr/>
        <p:txBody>
          <a:bodyPr>
            <a:noAutofit/>
          </a:bodyPr>
          <a:lstStyle/>
          <a:p>
            <a:pPr marL="0" indent="0">
              <a:spcBef>
                <a:spcPts val="0"/>
              </a:spcBef>
              <a:spcAft>
                <a:spcPts val="1800"/>
              </a:spcAft>
              <a:buNone/>
            </a:pPr>
            <a:r>
              <a:rPr lang="en-US" sz="2400" dirty="0" smtClean="0"/>
              <a:t>After nearly forty years of engaging in this field, I have yet to find even a single application of game theory in my daily life.</a:t>
            </a:r>
          </a:p>
          <a:p>
            <a:pPr marL="0" indent="0">
              <a:spcBef>
                <a:spcPts val="0"/>
              </a:spcBef>
              <a:spcAft>
                <a:spcPts val="1800"/>
              </a:spcAft>
              <a:buNone/>
            </a:pPr>
            <a:r>
              <a:rPr lang="en-US" sz="2400" dirty="0" smtClean="0"/>
              <a:t>In my view, game theory is a collection of fables (</a:t>
            </a:r>
            <a:r>
              <a:rPr lang="tr-TR" sz="2400" dirty="0" smtClean="0"/>
              <a:t>karınca ile ağustos böceği</a:t>
            </a:r>
            <a:r>
              <a:rPr lang="en-US" sz="2400" dirty="0" smtClean="0"/>
              <a:t>)</a:t>
            </a:r>
            <a:r>
              <a:rPr lang="tr-TR" sz="2400" dirty="0" smtClean="0"/>
              <a:t> </a:t>
            </a:r>
            <a:r>
              <a:rPr lang="en-US" sz="2400" dirty="0" smtClean="0"/>
              <a:t>and proverbs</a:t>
            </a:r>
            <a:r>
              <a:rPr lang="tr-TR" sz="2400" dirty="0" smtClean="0"/>
              <a:t> (sakla samanı gelir zamanı)</a:t>
            </a:r>
            <a:r>
              <a:rPr lang="en-US" sz="2400" dirty="0" smtClean="0"/>
              <a:t>. </a:t>
            </a:r>
            <a:endParaRPr lang="tr-TR"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 his own words</a:t>
            </a:r>
            <a:endParaRPr lang="tr-TR" sz="3200" dirty="0"/>
          </a:p>
        </p:txBody>
      </p:sp>
      <p:sp>
        <p:nvSpPr>
          <p:cNvPr id="3" name="Content Placeholder 2"/>
          <p:cNvSpPr>
            <a:spLocks noGrp="1"/>
          </p:cNvSpPr>
          <p:nvPr>
            <p:ph idx="1"/>
          </p:nvPr>
        </p:nvSpPr>
        <p:spPr/>
        <p:txBody>
          <a:bodyPr>
            <a:noAutofit/>
          </a:bodyPr>
          <a:lstStyle/>
          <a:p>
            <a:pPr marL="0" indent="0">
              <a:spcBef>
                <a:spcPts val="0"/>
              </a:spcBef>
              <a:spcAft>
                <a:spcPts val="1800"/>
              </a:spcAft>
              <a:buNone/>
            </a:pPr>
            <a:r>
              <a:rPr lang="en-US" sz="2400" dirty="0" smtClean="0"/>
              <a:t>Are fables useful or not? In some sense, y</a:t>
            </a:r>
            <a:r>
              <a:rPr lang="tr-TR" sz="2400" dirty="0" smtClean="0"/>
              <a:t>es</a:t>
            </a:r>
            <a:r>
              <a:rPr lang="en-US" sz="2400" dirty="0" smtClean="0"/>
              <a:t>.</a:t>
            </a:r>
            <a:endParaRPr lang="tr-TR" sz="2400" dirty="0" smtClean="0"/>
          </a:p>
          <a:p>
            <a:pPr marL="0" indent="0">
              <a:spcBef>
                <a:spcPts val="0"/>
              </a:spcBef>
              <a:spcAft>
                <a:spcPts val="1800"/>
              </a:spcAft>
              <a:buNone/>
            </a:pPr>
            <a:r>
              <a:rPr lang="tr-TR" sz="2400" dirty="0"/>
              <a:t>A</a:t>
            </a:r>
            <a:r>
              <a:rPr lang="en-US" sz="2400" dirty="0" smtClean="0"/>
              <a:t> good fable helps us to see a situation in life from a new angle and perhaps influence our action or judgment one day. </a:t>
            </a:r>
            <a:endParaRPr lang="tr-TR" sz="2400" dirty="0" smtClean="0"/>
          </a:p>
          <a:p>
            <a:pPr marL="0" indent="0">
              <a:spcBef>
                <a:spcPts val="0"/>
              </a:spcBef>
              <a:spcAft>
                <a:spcPts val="1800"/>
              </a:spcAft>
              <a:buNone/>
            </a:pPr>
            <a:r>
              <a:rPr lang="en-US" sz="2400" dirty="0" smtClean="0"/>
              <a:t>But fables are not useful in the sense of giving you advice about what to do tomorrow, or how to reach an agreement between the West and Iran.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a:bodyPr>
          <a:lstStyle/>
          <a:p>
            <a:pPr marL="0" indent="0">
              <a:lnSpc>
                <a:spcPct val="120000"/>
              </a:lnSpc>
              <a:spcBef>
                <a:spcPts val="0"/>
              </a:spcBef>
              <a:spcAft>
                <a:spcPts val="1800"/>
              </a:spcAft>
              <a:buNone/>
            </a:pPr>
            <a:r>
              <a:rPr lang="en-US" sz="2400" dirty="0" smtClean="0"/>
              <a:t>[We do game theory] because it is interesting...I believe that intellectual thinking – philosophy or logic or game theory – is very useful in the cultural sense. It’s part of the culture, it’s a part of our attempt to understand ourselves better and understand the way that we think.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406</TotalTime>
  <Words>1781</Words>
  <Application>Microsoft Office PowerPoint</Application>
  <PresentationFormat>On-screen Show (4:3)</PresentationFormat>
  <Paragraphs>288</Paragraphs>
  <Slides>25</Slides>
  <Notes>0</Notes>
  <HiddenSlides>1</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Equity</vt:lpstr>
      <vt:lpstr>ECON 100 Principles of Economics</vt:lpstr>
      <vt:lpstr>You are the manager of Company IL JK</vt:lpstr>
      <vt:lpstr>What would you do?</vt:lpstr>
      <vt:lpstr>PowerPoint Presentation</vt:lpstr>
      <vt:lpstr>PowerPoint Presentation</vt:lpstr>
      <vt:lpstr>PowerPoint Presentation</vt:lpstr>
      <vt:lpstr>In his own words</vt:lpstr>
      <vt:lpstr>In his own words</vt:lpstr>
      <vt:lpstr>PowerPoint Presentation</vt:lpstr>
      <vt:lpstr>PowerPoint Presentation</vt:lpstr>
      <vt:lpstr>Short summary of the article</vt:lpstr>
      <vt:lpstr>Cont.</vt:lpstr>
      <vt:lpstr>Results: Undergraduate students</vt:lpstr>
      <vt:lpstr>Results: Undergraduate students</vt:lpstr>
      <vt:lpstr>Results: Undergraduate students</vt:lpstr>
      <vt:lpstr>Results: Undergraduate students</vt:lpstr>
      <vt:lpstr>Results: Undergraduate students</vt:lpstr>
      <vt:lpstr>Results: Undergraduate students</vt:lpstr>
      <vt:lpstr>Results: Undergraduate students</vt:lpstr>
      <vt:lpstr>What did other students do?</vt:lpstr>
      <vt:lpstr>What did you choose? (this year)</vt:lpstr>
      <vt:lpstr>What did other students do? (2012-2)</vt:lpstr>
      <vt:lpstr>What did other students do? (2013-1)</vt:lpstr>
      <vt:lpstr>What did other students choose? (2013)</vt:lpstr>
      <vt:lpstr>What did other students choose? (2014)</vt:lpstr>
    </vt:vector>
  </TitlesOfParts>
  <Company>Koc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 are Vice President of Company X…</dc:title>
  <dc:creator>ozyilmaz</dc:creator>
  <cp:lastModifiedBy>selin öztürk</cp:lastModifiedBy>
  <cp:revision>26</cp:revision>
  <dcterms:created xsi:type="dcterms:W3CDTF">2011-02-15T06:55:18Z</dcterms:created>
  <dcterms:modified xsi:type="dcterms:W3CDTF">2023-02-28T10:43:00Z</dcterms:modified>
</cp:coreProperties>
</file>