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 id="2147483651" r:id="rId2"/>
    <p:sldMasterId id="2147483652" r:id="rId3"/>
    <p:sldMasterId id="2147483653" r:id="rId4"/>
    <p:sldMasterId id="2147483721" r:id="rId5"/>
  </p:sldMasterIdLst>
  <p:notesMasterIdLst>
    <p:notesMasterId r:id="rId45"/>
  </p:notesMasterIdLst>
  <p:sldIdLst>
    <p:sldId id="354" r:id="rId6"/>
    <p:sldId id="362" r:id="rId7"/>
    <p:sldId id="355" r:id="rId8"/>
    <p:sldId id="368"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40" r:id="rId37"/>
    <p:sldId id="341" r:id="rId38"/>
    <p:sldId id="374" r:id="rId39"/>
    <p:sldId id="371" r:id="rId40"/>
    <p:sldId id="373" r:id="rId41"/>
    <p:sldId id="342" r:id="rId42"/>
    <p:sldId id="375" r:id="rId43"/>
    <p:sldId id="376" r:id="rId44"/>
  </p:sldIdLst>
  <p:sldSz cx="9144000" cy="6858000" type="screen4x3"/>
  <p:notesSz cx="6858000" cy="9144000"/>
  <p:defaultTextStyle>
    <a:defPPr>
      <a:defRPr lang="tr-TR"/>
    </a:defPPr>
    <a:lvl1pPr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1pPr>
    <a:lvl2pPr marL="228600"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2pPr>
    <a:lvl3pPr marL="457200"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3pPr>
    <a:lvl4pPr marL="685800"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4pPr>
    <a:lvl5pPr marL="914400"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5pPr>
    <a:lvl6pPr marL="2286000" algn="l" defTabSz="914400" rtl="0" eaLnBrk="1" latinLnBrk="0" hangingPunct="1">
      <a:defRPr sz="1200" kern="1200">
        <a:solidFill>
          <a:srgbClr val="000000"/>
        </a:solidFill>
        <a:latin typeface="Helvetica" charset="0"/>
        <a:ea typeface="Helvetica" charset="0"/>
        <a:cs typeface="Helvetica" charset="0"/>
        <a:sym typeface="Helvetica" charset="0"/>
      </a:defRPr>
    </a:lvl6pPr>
    <a:lvl7pPr marL="2743200" algn="l" defTabSz="914400" rtl="0" eaLnBrk="1" latinLnBrk="0" hangingPunct="1">
      <a:defRPr sz="1200" kern="1200">
        <a:solidFill>
          <a:srgbClr val="000000"/>
        </a:solidFill>
        <a:latin typeface="Helvetica" charset="0"/>
        <a:ea typeface="Helvetica" charset="0"/>
        <a:cs typeface="Helvetica" charset="0"/>
        <a:sym typeface="Helvetica" charset="0"/>
      </a:defRPr>
    </a:lvl7pPr>
    <a:lvl8pPr marL="3200400" algn="l" defTabSz="914400" rtl="0" eaLnBrk="1" latinLnBrk="0" hangingPunct="1">
      <a:defRPr sz="1200" kern="1200">
        <a:solidFill>
          <a:srgbClr val="000000"/>
        </a:solidFill>
        <a:latin typeface="Helvetica" charset="0"/>
        <a:ea typeface="Helvetica" charset="0"/>
        <a:cs typeface="Helvetica" charset="0"/>
        <a:sym typeface="Helvetica" charset="0"/>
      </a:defRPr>
    </a:lvl8pPr>
    <a:lvl9pPr marL="3657600" algn="l" defTabSz="914400" rtl="0" eaLnBrk="1" latinLnBrk="0" hangingPunct="1">
      <a:defRPr sz="1200" kern="1200">
        <a:solidFill>
          <a:srgbClr val="000000"/>
        </a:solidFill>
        <a:latin typeface="Helvetica" charset="0"/>
        <a:ea typeface="Helvetica" charset="0"/>
        <a:cs typeface="Helvetica" charset="0"/>
        <a:sym typeface="Helvetica"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1" autoAdjust="0"/>
    <p:restoredTop sz="94660"/>
  </p:normalViewPr>
  <p:slideViewPr>
    <p:cSldViewPr>
      <p:cViewPr varScale="1">
        <p:scale>
          <a:sx n="60" d="100"/>
          <a:sy n="60" d="100"/>
        </p:scale>
        <p:origin x="1456"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lin Öztürk" userId="4ce78f29-7afb-4a01-a3e6-cea8b08c7ac2" providerId="ADAL" clId="{0B8E1BDA-F5C7-48D1-A1E7-487B4B5FDDE5}"/>
    <pc:docChg chg="undo custSel modSld">
      <pc:chgData name="Selin Öztürk" userId="4ce78f29-7afb-4a01-a3e6-cea8b08c7ac2" providerId="ADAL" clId="{0B8E1BDA-F5C7-48D1-A1E7-487B4B5FDDE5}" dt="2023-05-12T09:59:36.384" v="416" actId="20577"/>
      <pc:docMkLst>
        <pc:docMk/>
      </pc:docMkLst>
      <pc:sldChg chg="modSp mod">
        <pc:chgData name="Selin Öztürk" userId="4ce78f29-7afb-4a01-a3e6-cea8b08c7ac2" providerId="ADAL" clId="{0B8E1BDA-F5C7-48D1-A1E7-487B4B5FDDE5}" dt="2023-05-12T09:54:18.296" v="301" actId="20577"/>
        <pc:sldMkLst>
          <pc:docMk/>
          <pc:sldMk cId="0" sldId="318"/>
        </pc:sldMkLst>
        <pc:spChg chg="mod">
          <ac:chgData name="Selin Öztürk" userId="4ce78f29-7afb-4a01-a3e6-cea8b08c7ac2" providerId="ADAL" clId="{0B8E1BDA-F5C7-48D1-A1E7-487B4B5FDDE5}" dt="2023-05-12T09:54:18.296" v="301" actId="20577"/>
          <ac:spMkLst>
            <pc:docMk/>
            <pc:sldMk cId="0" sldId="318"/>
            <ac:spMk id="80898" creationId="{00000000-0000-0000-0000-000000000000}"/>
          </ac:spMkLst>
        </pc:spChg>
      </pc:sldChg>
      <pc:sldChg chg="modSp mod">
        <pc:chgData name="Selin Öztürk" userId="4ce78f29-7afb-4a01-a3e6-cea8b08c7ac2" providerId="ADAL" clId="{0B8E1BDA-F5C7-48D1-A1E7-487B4B5FDDE5}" dt="2023-05-12T09:57:27.467" v="321" actId="20577"/>
        <pc:sldMkLst>
          <pc:docMk/>
          <pc:sldMk cId="0" sldId="320"/>
        </pc:sldMkLst>
        <pc:spChg chg="mod">
          <ac:chgData name="Selin Öztürk" userId="4ce78f29-7afb-4a01-a3e6-cea8b08c7ac2" providerId="ADAL" clId="{0B8E1BDA-F5C7-48D1-A1E7-487B4B5FDDE5}" dt="2023-05-12T09:57:27.467" v="321" actId="20577"/>
          <ac:spMkLst>
            <pc:docMk/>
            <pc:sldMk cId="0" sldId="320"/>
            <ac:spMk id="82946" creationId="{00000000-0000-0000-0000-000000000000}"/>
          </ac:spMkLst>
        </pc:spChg>
      </pc:sldChg>
      <pc:sldChg chg="modSp mod">
        <pc:chgData name="Selin Öztürk" userId="4ce78f29-7afb-4a01-a3e6-cea8b08c7ac2" providerId="ADAL" clId="{0B8E1BDA-F5C7-48D1-A1E7-487B4B5FDDE5}" dt="2023-05-12T09:59:36.384" v="416" actId="20577"/>
        <pc:sldMkLst>
          <pc:docMk/>
          <pc:sldMk cId="0" sldId="323"/>
        </pc:sldMkLst>
        <pc:spChg chg="mod">
          <ac:chgData name="Selin Öztürk" userId="4ce78f29-7afb-4a01-a3e6-cea8b08c7ac2" providerId="ADAL" clId="{0B8E1BDA-F5C7-48D1-A1E7-487B4B5FDDE5}" dt="2023-05-12T09:59:36.384" v="416" actId="20577"/>
          <ac:spMkLst>
            <pc:docMk/>
            <pc:sldMk cId="0" sldId="323"/>
            <ac:spMk id="8601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Rectangle 1"/>
          <p:cNvSpPr>
            <a:spLocks noGrp="1" noRot="1" noChangeAspect="1"/>
          </p:cNvSpPr>
          <p:nvPr>
            <p:ph type="sldImg" idx="2"/>
          </p:nvPr>
        </p:nvSpPr>
        <p:spPr bwMode="auto">
          <a:xfrm>
            <a:off x="1143000" y="685800"/>
            <a:ext cx="4572000" cy="3429000"/>
          </a:xfrm>
          <a:prstGeom prst="rect">
            <a:avLst/>
          </a:prstGeom>
          <a:noFill/>
          <a:ln w="12700" cap="rnd" cmpd="sng">
            <a:noFill/>
            <a:prstDash val="solid"/>
            <a:round/>
            <a:headEnd type="none" w="med" len="med"/>
            <a:tailEnd type="none" w="med" len="med"/>
          </a:ln>
          <a:effectLst/>
        </p:spPr>
      </p:sp>
      <p:sp>
        <p:nvSpPr>
          <p:cNvPr id="7170" name="Rectangle 2"/>
          <p:cNvSpPr>
            <a:spLocks noGrp="1"/>
          </p:cNvSpPr>
          <p:nvPr>
            <p:ph type="body" sz="quarter" idx="3"/>
          </p:nvPr>
        </p:nvSpPr>
        <p:spPr bwMode="auto">
          <a:xfrm>
            <a:off x="914400" y="4343400"/>
            <a:ext cx="5029200" cy="4114800"/>
          </a:xfrm>
          <a:prstGeom prst="rect">
            <a:avLst/>
          </a:prstGeom>
          <a:noFill/>
          <a:ln w="12700" cap="rnd" cmpd="sng">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tr-TR">
                <a:sym typeface="Noteworthy Bold" charset="0"/>
              </a:rPr>
              <a:t>Click to edit Master text styles</a:t>
            </a:r>
          </a:p>
          <a:p>
            <a:pPr lvl="1"/>
            <a:r>
              <a:rPr lang="tr-TR">
                <a:sym typeface="Noteworthy Bold" charset="0"/>
              </a:rPr>
              <a:t>Second level</a:t>
            </a:r>
          </a:p>
          <a:p>
            <a:pPr lvl="2"/>
            <a:r>
              <a:rPr lang="tr-TR">
                <a:sym typeface="Noteworthy Bold" charset="0"/>
              </a:rPr>
              <a:t>Third level</a:t>
            </a:r>
          </a:p>
          <a:p>
            <a:pPr lvl="3"/>
            <a:r>
              <a:rPr lang="tr-TR">
                <a:sym typeface="Noteworthy Bold" charset="0"/>
              </a:rPr>
              <a:t>Fourth level</a:t>
            </a:r>
          </a:p>
          <a:p>
            <a:pPr lvl="4"/>
            <a:r>
              <a:rPr lang="tr-TR">
                <a:sym typeface="Noteworthy Bold" charset="0"/>
              </a:rPr>
              <a:t>Fifth level</a:t>
            </a:r>
          </a:p>
        </p:txBody>
      </p:sp>
    </p:spTree>
    <p:extLst>
      <p:ext uri="{BB962C8B-B14F-4D97-AF65-F5344CB8AC3E}">
        <p14:creationId xmlns:p14="http://schemas.microsoft.com/office/powerpoint/2010/main" val="4020325170"/>
      </p:ext>
    </p:extLst>
  </p:cSld>
  <p:clrMap bg1="lt1" tx1="dk1" bg2="lt2" tx2="dk2" accent1="accent1" accent2="accent2" accent3="accent3" accent4="accent4" accent5="accent5" accent6="accent6" hlink="hlink" folHlink="folHlink"/>
  <p:notesStyle>
    <a:lvl1pPr algn="l" defTabSz="457200" rtl="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1pPr>
    <a:lvl2pPr marL="228600" algn="l" defTabSz="457200" rtl="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2pPr>
    <a:lvl3pPr marL="457200" algn="l" defTabSz="457200" rtl="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3pPr>
    <a:lvl4pPr marL="685800" algn="l" defTabSz="457200" rtl="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4pPr>
    <a:lvl5pPr marL="914400" algn="l" defTabSz="457200" rtl="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Grp="1" noRot="1" noChangeAspect="1" noChangeArrowheads="1"/>
          </p:cNvSpPr>
          <p:nvPr>
            <p:ph type="sldImg"/>
          </p:nvPr>
        </p:nvSpPr>
        <p:spPr/>
      </p:sp>
      <p:sp>
        <p:nvSpPr>
          <p:cNvPr id="72706" name="Rectangle 2"/>
          <p:cNvSpPr>
            <a:spLocks noGrp="1" noChangeArrowheads="1"/>
          </p:cNvSpPr>
          <p:nvPr>
            <p:ph type="body" idx="1"/>
          </p:nvPr>
        </p:nvSpPr>
        <p:spPr/>
        <p:txBody>
          <a:bodyPr/>
          <a:lstStyle/>
          <a:p>
            <a:r>
              <a:rPr lang="tr-TR" dirty="0"/>
              <a:t>This figure shows the inflation rate – the percentage change in the level of prices – as measured by the GDP deflator and the Consumer Price Index using quarterly data from the U.S. economy.  </a:t>
            </a:r>
          </a:p>
          <a:p>
            <a:endParaRPr lang="tr-TR" dirty="0"/>
          </a:p>
          <a:p>
            <a:r>
              <a:rPr lang="tr-TR" dirty="0"/>
              <a:t>Notice that the two measures of inflation generally move together.  There are a few years when they diverge a bit.  The reasons for this are on the next slide. </a:t>
            </a:r>
          </a:p>
          <a:p>
            <a:endParaRPr lang="tr-TR" dirty="0"/>
          </a:p>
          <a:p>
            <a:r>
              <a:rPr lang="tr-TR" dirty="0"/>
              <a:t>Source:</a:t>
            </a:r>
          </a:p>
          <a:p>
            <a:r>
              <a:rPr lang="tr-TR" dirty="0"/>
              <a:t>GDP deflator – Bureau of Economic Analysis, U.S. Dept of Commerce</a:t>
            </a:r>
          </a:p>
          <a:p>
            <a:r>
              <a:rPr lang="tr-TR" dirty="0"/>
              <a:t>CPI – Bureau of Labor Statistics, U.S. Dept of Labor</a:t>
            </a:r>
          </a:p>
          <a:p>
            <a:endParaRPr lang="tr-TR" dirty="0"/>
          </a:p>
          <a:p>
            <a:r>
              <a:rPr lang="tr-TR" dirty="0"/>
              <a:t>I obtained both from the Federal Reserve Bank of St. Louis “Fred” database:</a:t>
            </a:r>
          </a:p>
          <a:p>
            <a:r>
              <a:rPr lang="tr-TR" dirty="0"/>
              <a:t>http://research.stlouisfed.org/fred2/</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Grp="1" noRot="1" noChangeAspect="1" noChangeArrowheads="1"/>
          </p:cNvSpPr>
          <p:nvPr>
            <p:ph type="sldImg"/>
          </p:nvPr>
        </p:nvSpPr>
        <p:spPr/>
      </p:sp>
      <p:sp>
        <p:nvSpPr>
          <p:cNvPr id="75778" name="Rectangle 2"/>
          <p:cNvSpPr>
            <a:spLocks noGrp="1" noChangeArrowheads="1"/>
          </p:cNvSpPr>
          <p:nvPr>
            <p:ph type="body" idx="1"/>
          </p:nvPr>
        </p:nvSpPr>
        <p:spPr/>
        <p:txBody>
          <a:bodyPr/>
          <a:lstStyle/>
          <a:p>
            <a:r>
              <a:rPr lang="tr-TR"/>
              <a:t>If you wish to make this more challenging, move the preceding slide so that it appears immediately after the answers to this exercise.  </a:t>
            </a:r>
          </a:p>
          <a:p>
            <a:endParaRPr lang="tr-TR"/>
          </a:p>
          <a:p>
            <a:r>
              <a:rPr lang="tr-TR"/>
              <a:t>If you are outside the U.S., please make the following changes:</a:t>
            </a:r>
          </a:p>
          <a:p>
            <a:pPr marL="457200" lvl="1" indent="-228600">
              <a:buSzPct val="80000"/>
              <a:buFontTx/>
              <a:buChar char="•"/>
            </a:pPr>
            <a:r>
              <a:rPr lang="tr-TR"/>
              <a:t>in (b), change the example to “A local manufacturer raises the price on industrial tractors it produces.”</a:t>
            </a:r>
          </a:p>
          <a:p>
            <a:pPr marL="457200" lvl="1" indent="-228600">
              <a:buSzPct val="80000"/>
              <a:buFontTx/>
              <a:buChar char="•"/>
            </a:pPr>
            <a:r>
              <a:rPr lang="tr-TR"/>
              <a:t>in (c), change “U.S.” to your country’s name, unless your country’s name is Italy.  </a:t>
            </a:r>
            <a:br>
              <a:rPr lang="tr-TR"/>
            </a:br>
            <a:r>
              <a:rPr lang="tr-TR"/>
              <a:t>(If your country is Italy, then change the example to something involving an imported consumer good.)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p:cNvSpPr>
            <a:spLocks noGrp="1" noRot="1" noChangeAspect="1" noChangeArrowheads="1"/>
          </p:cNvSpPr>
          <p:nvPr>
            <p:ph type="sldImg"/>
          </p:nvPr>
        </p:nvSpPr>
        <p:spPr/>
      </p:sp>
      <p:sp>
        <p:nvSpPr>
          <p:cNvPr id="77826" name="Rectangle 2"/>
          <p:cNvSpPr>
            <a:spLocks noGrp="1" noChangeArrowheads="1"/>
          </p:cNvSpPr>
          <p:nvPr>
            <p:ph type="body" idx="1"/>
          </p:nvPr>
        </p:nvSpPr>
        <p:spPr/>
        <p:txBody>
          <a:bodyPr/>
          <a:lstStyle/>
          <a:p>
            <a:r>
              <a:rPr lang="tr-TR"/>
              <a:t>Explanations:</a:t>
            </a:r>
          </a:p>
          <a:p>
            <a:endParaRPr lang="tr-TR"/>
          </a:p>
          <a:p>
            <a:r>
              <a:rPr lang="tr-TR"/>
              <a:t>A. Frappuccinos are produced in the U.S., so their prices are part of the GDP deflator.  They are purchased by consumers, so their prices are part of the CPI.   Hence, an increase in the price of Frappuccinos causes both the CPI and GDP deflator to increase.  </a:t>
            </a:r>
          </a:p>
          <a:p>
            <a:endParaRPr lang="tr-TR"/>
          </a:p>
          <a:p>
            <a:r>
              <a:rPr lang="tr-TR"/>
              <a:t>B. Since the tractors are produced here in the U.S., the price increase causes the GDP deflator to rise.  However, industrial tractors are a capital good, not a consumer good, so the CPI is unaffected.  </a:t>
            </a:r>
          </a:p>
          <a:p>
            <a:endParaRPr lang="tr-TR"/>
          </a:p>
          <a:p>
            <a:r>
              <a:rPr lang="tr-TR"/>
              <a:t>C.  Italian jeans appear in the U.S. consumer’s shopping basket, and hence the increase in their price causes the CPI to rise.  However, the GDP deflator is unchanged, because it only includes prices of domestically produced goods, and excludes the prices of imports.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1"/>
          <p:cNvSpPr>
            <a:spLocks noGrp="1" noRot="1" noChangeAspect="1" noChangeArrowheads="1"/>
          </p:cNvSpPr>
          <p:nvPr>
            <p:ph type="sldImg"/>
          </p:nvPr>
        </p:nvSpPr>
        <p:spPr/>
      </p:sp>
      <p:sp>
        <p:nvSpPr>
          <p:cNvPr id="104450" name="Rectangle 2"/>
          <p:cNvSpPr>
            <a:spLocks noGrp="1" noChangeArrowheads="1"/>
          </p:cNvSpPr>
          <p:nvPr>
            <p:ph type="body" idx="1"/>
          </p:nvPr>
        </p:nvSpPr>
        <p:spPr/>
        <p:txBody>
          <a:bodyPr/>
          <a:lstStyle/>
          <a:p>
            <a:r>
              <a:rPr lang="tr-TR"/>
              <a:t>This graph replicates Figure 3 from this chapter.  The figure is constructed using quarterly data from the U.S. </a:t>
            </a:r>
          </a:p>
          <a:p>
            <a:endParaRPr lang="tr-TR"/>
          </a:p>
          <a:p>
            <a:r>
              <a:rPr lang="tr-TR"/>
              <a:t>The nominal interest rate is the rate on a three-month Treasury Bill.  The real interest rate is the same, minus the inflation rate as measured by the percentage change in the CPI.  </a:t>
            </a:r>
          </a:p>
          <a:p>
            <a:endParaRPr lang="tr-TR"/>
          </a:p>
          <a:p>
            <a:r>
              <a:rPr lang="tr-TR"/>
              <a:t>Notice that the nominal and real interest rates often do not move together, indicating that the real interest rate varies over time.   </a:t>
            </a:r>
          </a:p>
          <a:p>
            <a:endParaRPr lang="tr-TR"/>
          </a:p>
          <a:p>
            <a:r>
              <a:rPr lang="tr-TR"/>
              <a:t>Sources:</a:t>
            </a:r>
          </a:p>
          <a:p>
            <a:r>
              <a:rPr lang="tr-TR"/>
              <a:t>CPI – Bureau of Labor Statistics</a:t>
            </a:r>
          </a:p>
          <a:p>
            <a:r>
              <a:rPr lang="tr-TR"/>
              <a:t>Treasury bill rate – Board of Governors of the Federal Reserve System. </a:t>
            </a:r>
          </a:p>
          <a:p>
            <a:r>
              <a:rPr lang="tr-TR"/>
              <a:t>I obtained both from the Federal Reserve Bank of St. Louis “Fred” database:</a:t>
            </a:r>
          </a:p>
          <a:p>
            <a:r>
              <a:rPr lang="tr-TR"/>
              <a:t>http://research.stlouisfed.org/fred2/</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r-T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457200" y="0"/>
            <a:ext cx="6019800" cy="61261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722313" y="2547938"/>
            <a:ext cx="3810000" cy="3052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84713" y="2547938"/>
            <a:ext cx="3810000" cy="3052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613" y="0"/>
            <a:ext cx="1943100" cy="56007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722313" y="0"/>
            <a:ext cx="5676900" cy="5600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r-T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tr-T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457200" y="0"/>
            <a:ext cx="6019800" cy="61261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tr-T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tr-T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tr-T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tr-T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tr-T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64CF2E0-CCC4-4E1E-9902-C3C36AB3FDA4}" type="datetimeFigureOut">
              <a:rPr lang="en-US" smtClean="0"/>
              <a:pPr/>
              <a:t>5/12/2023</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pPr/>
              <a:t>‹#›</a:t>
            </a:fld>
            <a:endParaRPr kumimoji="0" lang="en-US" sz="1400" dirty="0">
              <a:solidFill>
                <a:srgbClr val="FFFFFF"/>
              </a:solidFill>
            </a:endParaRP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564CF2E0-CCC4-4E1E-9902-C3C36AB3FDA4}" type="datetimeFigureOut">
              <a:rPr lang="en-US" smtClean="0"/>
              <a:pPr/>
              <a:t>5/12/2023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5/12/2023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64CF2E0-CCC4-4E1E-9902-C3C36AB3FDA4}" type="datetimeFigureOut">
              <a:rPr lang="en-US" smtClean="0"/>
              <a:pPr/>
              <a:t>5/12/2023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564CF2E0-CCC4-4E1E-9902-C3C36AB3FDA4}" type="datetimeFigureOut">
              <a:rPr lang="en-US" smtClean="0"/>
              <a:pPr/>
              <a:t>5/12/2023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64CF2E0-CCC4-4E1E-9902-C3C36AB3FDA4}" type="datetimeFigureOut">
              <a:rPr lang="en-US" smtClean="0"/>
              <a:pPr/>
              <a:t>5/12/2023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5/12/2023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5/12/2023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5/12/2023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5/12/2023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5/12/2023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6" descr="CASSE_New_Logo7.jpg"/>
          <p:cNvPicPr>
            <a:picLocks noChangeAspect="1"/>
          </p:cNvPicPr>
          <p:nvPr userDrawn="1"/>
        </p:nvPicPr>
        <p:blipFill>
          <a:blip r:embed="rId2" cstate="print"/>
          <a:srcRect/>
          <a:stretch>
            <a:fillRect/>
          </a:stretch>
        </p:blipFill>
        <p:spPr bwMode="auto">
          <a:xfrm>
            <a:off x="0" y="0"/>
            <a:ext cx="914400" cy="776288"/>
          </a:xfrm>
          <a:prstGeom prst="rect">
            <a:avLst/>
          </a:prstGeom>
          <a:noFill/>
          <a:ln w="9525">
            <a:noFill/>
            <a:miter lim="800000"/>
            <a:headEnd/>
            <a:tailEnd/>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heme" Target="../theme/theme5.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5" name="AutoShape 1"/>
          <p:cNvSpPr>
            <a:spLocks/>
          </p:cNvSpPr>
          <p:nvPr/>
        </p:nvSpPr>
        <p:spPr bwMode="auto">
          <a:xfrm>
            <a:off x="0" y="0"/>
            <a:ext cx="9144000"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12700" cap="flat" cmpd="sng">
            <a:noFill/>
            <a:prstDash val="solid"/>
            <a:miter lim="0"/>
            <a:headEnd/>
            <a:tailEnd/>
          </a:ln>
          <a:effectLst/>
        </p:spPr>
        <p:txBody>
          <a:bodyPr lIns="0" tIns="0" rIns="0" bIns="0" anchor="ctr"/>
          <a:lstStyle/>
          <a:p>
            <a:pPr algn="ctr" defTabSz="914400"/>
            <a:endParaRPr lang="tr-TR" sz="1800">
              <a:solidFill>
                <a:srgbClr val="FFFFFF"/>
              </a:solidFill>
            </a:endParaRPr>
          </a:p>
        </p:txBody>
      </p:sp>
      <p:sp>
        <p:nvSpPr>
          <p:cNvPr id="1026" name="AutoShape 2"/>
          <p:cNvSpPr>
            <a:spLocks/>
          </p:cNvSpPr>
          <p:nvPr/>
        </p:nvSpPr>
        <p:spPr bwMode="auto">
          <a:xfrm>
            <a:off x="63500" y="68263"/>
            <a:ext cx="9013825" cy="6694487"/>
          </a:xfrm>
          <a:prstGeom prst="roundRect">
            <a:avLst>
              <a:gd name="adj" fmla="val 4931"/>
            </a:avLst>
          </a:prstGeom>
          <a:solidFill>
            <a:srgbClr val="FFFFFF"/>
          </a:solidFill>
          <a:ln w="6350" cap="sq" cmpd="sng">
            <a:solidFill>
              <a:srgbClr val="000000"/>
            </a:solidFill>
            <a:prstDash val="solid"/>
            <a:round/>
            <a:headEnd/>
            <a:tailEnd/>
          </a:ln>
          <a:effectLst/>
        </p:spPr>
        <p:txBody>
          <a:bodyPr lIns="0" tIns="0" rIns="0" bIns="0" anchor="ctr"/>
          <a:lstStyle/>
          <a:p>
            <a:pPr algn="ctr" defTabSz="914400"/>
            <a:endParaRPr lang="tr-TR" sz="1800">
              <a:solidFill>
                <a:srgbClr val="FFFFFF"/>
              </a:solidFill>
            </a:endParaRPr>
          </a:p>
        </p:txBody>
      </p:sp>
      <p:sp>
        <p:nvSpPr>
          <p:cNvPr id="1027" name="Rectangle 3"/>
          <p:cNvSpPr>
            <a:spLocks noGrp="1"/>
          </p:cNvSpPr>
          <p:nvPr>
            <p:ph type="title"/>
          </p:nvPr>
        </p:nvSpPr>
        <p:spPr bwMode="auto">
          <a:xfrm>
            <a:off x="914400" y="0"/>
            <a:ext cx="7772400" cy="1417638"/>
          </a:xfrm>
          <a:prstGeom prst="rect">
            <a:avLst/>
          </a:prstGeom>
          <a:noFill/>
          <a:ln w="12700" cap="flat" cmpd="sng">
            <a:noFill/>
            <a:prstDash val="solid"/>
            <a:miter lim="0"/>
            <a:headEnd/>
            <a:tailEnd/>
          </a:ln>
          <a:effectLst/>
        </p:spPr>
        <p:txBody>
          <a:bodyPr vert="horz" wrap="square" lIns="50800" tIns="50800" rIns="50800" bIns="50800" numCol="1" anchor="b" anchorCtr="0" compatLnSpc="1">
            <a:prstTxWarp prst="textNoShape">
              <a:avLst/>
            </a:prstTxWarp>
          </a:bodyPr>
          <a:lstStyle/>
          <a:p>
            <a:pPr lvl="0"/>
            <a:r>
              <a:rPr lang="tr-TR">
                <a:sym typeface="Helvetica" charset="0"/>
              </a:rPr>
              <a:t>Click to edit Master title style</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defTabSz="457200" rtl="0" fontAlgn="base" hangingPunct="0">
        <a:spcBef>
          <a:spcPct val="0"/>
        </a:spcBef>
        <a:spcAft>
          <a:spcPct val="0"/>
        </a:spcAft>
        <a:defRPr sz="1200">
          <a:solidFill>
            <a:srgbClr val="000000"/>
          </a:solidFill>
          <a:latin typeface="+mj-lt"/>
          <a:ea typeface="+mj-ea"/>
          <a:cs typeface="+mj-cs"/>
          <a:sym typeface="Helvetica" charset="0"/>
        </a:defRPr>
      </a:lvl1pPr>
      <a:lvl2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2pPr>
      <a:lvl3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3pPr>
      <a:lvl4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4pPr>
      <a:lvl5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5pPr>
      <a:lvl6pPr marL="4572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9144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13716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18288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p:titleStyle>
    <p:bodyStyle>
      <a:lvl1pPr algn="ctr" rtl="0" fontAlgn="base" hangingPunct="0">
        <a:spcBef>
          <a:spcPct val="0"/>
        </a:spcBef>
        <a:spcAft>
          <a:spcPct val="0"/>
        </a:spcAft>
        <a:defRPr sz="1400" b="1">
          <a:solidFill>
            <a:srgbClr val="000000"/>
          </a:solidFill>
          <a:latin typeface="+mn-lt"/>
          <a:ea typeface="+mn-ea"/>
          <a:cs typeface="+mn-cs"/>
          <a:sym typeface="Helvetica" charset="0"/>
        </a:defRPr>
      </a:lvl1pPr>
      <a:lvl2pPr marL="457200" algn="ctr" rtl="0" fontAlgn="base" hangingPunct="0">
        <a:spcBef>
          <a:spcPct val="0"/>
        </a:spcBef>
        <a:spcAft>
          <a:spcPct val="0"/>
        </a:spcAft>
        <a:defRPr sz="1400" b="1">
          <a:solidFill>
            <a:srgbClr val="000000"/>
          </a:solidFill>
          <a:latin typeface="+mn-lt"/>
          <a:ea typeface="+mn-ea"/>
          <a:cs typeface="+mn-cs"/>
          <a:sym typeface="Helvetica" charset="0"/>
        </a:defRPr>
      </a:lvl2pPr>
      <a:lvl3pPr marL="914400" algn="ctr" rtl="0" fontAlgn="base" hangingPunct="0">
        <a:spcBef>
          <a:spcPct val="0"/>
        </a:spcBef>
        <a:spcAft>
          <a:spcPct val="0"/>
        </a:spcAft>
        <a:defRPr sz="1400" b="1">
          <a:solidFill>
            <a:srgbClr val="000000"/>
          </a:solidFill>
          <a:latin typeface="+mn-lt"/>
          <a:ea typeface="+mn-ea"/>
          <a:cs typeface="+mn-cs"/>
          <a:sym typeface="Helvetica" charset="0"/>
        </a:defRPr>
      </a:lvl3pPr>
      <a:lvl4pPr marL="1371600" algn="ctr" rtl="0" fontAlgn="base" hangingPunct="0">
        <a:spcBef>
          <a:spcPct val="0"/>
        </a:spcBef>
        <a:spcAft>
          <a:spcPct val="0"/>
        </a:spcAft>
        <a:defRPr sz="1400" b="1">
          <a:solidFill>
            <a:srgbClr val="000000"/>
          </a:solidFill>
          <a:latin typeface="+mn-lt"/>
          <a:ea typeface="+mn-ea"/>
          <a:cs typeface="+mn-cs"/>
          <a:sym typeface="Helvetica" charset="0"/>
        </a:defRPr>
      </a:lvl4pPr>
      <a:lvl5pPr marL="1828800" algn="ctr" rtl="0" fontAlgn="base" hangingPunct="0">
        <a:spcBef>
          <a:spcPct val="0"/>
        </a:spcBef>
        <a:spcAft>
          <a:spcPct val="0"/>
        </a:spcAft>
        <a:defRPr sz="1400" b="1">
          <a:solidFill>
            <a:srgbClr val="000000"/>
          </a:solidFill>
          <a:latin typeface="+mn-lt"/>
          <a:ea typeface="+mn-ea"/>
          <a:cs typeface="+mn-cs"/>
          <a:sym typeface="Helvetica" charset="0"/>
        </a:defRPr>
      </a:lvl5pPr>
      <a:lvl6pPr marL="2286000" algn="ctr" rtl="0" fontAlgn="base" hangingPunct="0">
        <a:spcBef>
          <a:spcPct val="0"/>
        </a:spcBef>
        <a:spcAft>
          <a:spcPct val="0"/>
        </a:spcAft>
        <a:defRPr sz="1400" b="1">
          <a:solidFill>
            <a:srgbClr val="000000"/>
          </a:solidFill>
          <a:latin typeface="+mn-lt"/>
          <a:ea typeface="+mn-ea"/>
          <a:cs typeface="+mn-cs"/>
          <a:sym typeface="Helvetica" charset="0"/>
        </a:defRPr>
      </a:lvl6pPr>
      <a:lvl7pPr marL="2743200" algn="ctr" rtl="0" fontAlgn="base" hangingPunct="0">
        <a:spcBef>
          <a:spcPct val="0"/>
        </a:spcBef>
        <a:spcAft>
          <a:spcPct val="0"/>
        </a:spcAft>
        <a:defRPr sz="1400" b="1">
          <a:solidFill>
            <a:srgbClr val="000000"/>
          </a:solidFill>
          <a:latin typeface="+mn-lt"/>
          <a:ea typeface="+mn-ea"/>
          <a:cs typeface="+mn-cs"/>
          <a:sym typeface="Helvetica" charset="0"/>
        </a:defRPr>
      </a:lvl7pPr>
      <a:lvl8pPr marL="3200400" algn="ctr" rtl="0" fontAlgn="base" hangingPunct="0">
        <a:spcBef>
          <a:spcPct val="0"/>
        </a:spcBef>
        <a:spcAft>
          <a:spcPct val="0"/>
        </a:spcAft>
        <a:defRPr sz="1400" b="1">
          <a:solidFill>
            <a:srgbClr val="000000"/>
          </a:solidFill>
          <a:latin typeface="+mn-lt"/>
          <a:ea typeface="+mn-ea"/>
          <a:cs typeface="+mn-cs"/>
          <a:sym typeface="Helvetica" charset="0"/>
        </a:defRPr>
      </a:lvl8pPr>
      <a:lvl9pPr marL="3657600" algn="ctr" rtl="0" fontAlgn="base" hangingPunct="0">
        <a:spcBef>
          <a:spcPct val="0"/>
        </a:spcBef>
        <a:spcAft>
          <a:spcPct val="0"/>
        </a:spcAft>
        <a:defRPr sz="1400" b="1">
          <a:solidFill>
            <a:srgbClr val="000000"/>
          </a:solidFill>
          <a:latin typeface="+mn-lt"/>
          <a:ea typeface="+mn-ea"/>
          <a:cs typeface="+mn-cs"/>
          <a:sym typeface="Helvetica"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4097" name="AutoShape 1"/>
          <p:cNvSpPr>
            <a:spLocks/>
          </p:cNvSpPr>
          <p:nvPr/>
        </p:nvSpPr>
        <p:spPr bwMode="auto">
          <a:xfrm>
            <a:off x="0" y="0"/>
            <a:ext cx="9144000"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12700" cap="flat" cmpd="sng">
            <a:noFill/>
            <a:prstDash val="solid"/>
            <a:miter lim="0"/>
            <a:headEnd/>
            <a:tailEnd/>
          </a:ln>
          <a:effectLst/>
        </p:spPr>
        <p:txBody>
          <a:bodyPr lIns="0" tIns="0" rIns="0" bIns="0" anchor="ctr"/>
          <a:lstStyle/>
          <a:p>
            <a:pPr algn="ctr" defTabSz="914400"/>
            <a:endParaRPr lang="tr-TR" sz="1800">
              <a:solidFill>
                <a:srgbClr val="FFFFFF"/>
              </a:solidFill>
            </a:endParaRPr>
          </a:p>
        </p:txBody>
      </p:sp>
      <p:sp>
        <p:nvSpPr>
          <p:cNvPr id="4098" name="AutoShape 2" descr="image1.tif"/>
          <p:cNvSpPr>
            <a:spLocks/>
          </p:cNvSpPr>
          <p:nvPr/>
        </p:nvSpPr>
        <p:spPr bwMode="auto">
          <a:xfrm>
            <a:off x="65088" y="68263"/>
            <a:ext cx="9012237" cy="6692900"/>
          </a:xfrm>
          <a:prstGeom prst="roundRect">
            <a:avLst>
              <a:gd name="adj" fmla="val 4931"/>
            </a:avLst>
          </a:prstGeom>
          <a:blipFill dpi="0" rotWithShape="0">
            <a:blip r:embed="rId13"/>
            <a:srcRect/>
            <a:tile tx="0" ty="0" sx="100000" sy="100000" flip="none" algn="tl"/>
          </a:blipFill>
          <a:ln w="6350" cap="sq" cmpd="sng">
            <a:solidFill>
              <a:srgbClr val="000000"/>
            </a:solidFill>
            <a:prstDash val="solid"/>
            <a:round/>
            <a:headEnd/>
            <a:tailEnd/>
          </a:ln>
          <a:effectLst/>
        </p:spPr>
        <p:txBody>
          <a:bodyPr lIns="0" tIns="0" rIns="0" bIns="0" anchor="ctr"/>
          <a:lstStyle/>
          <a:p>
            <a:pPr algn="ctr" defTabSz="914400"/>
            <a:endParaRPr lang="tr-TR" sz="1800">
              <a:solidFill>
                <a:srgbClr val="FFFFFF"/>
              </a:solidFill>
            </a:endParaRPr>
          </a:p>
        </p:txBody>
      </p:sp>
      <p:sp>
        <p:nvSpPr>
          <p:cNvPr id="4099" name="Rectangle 3"/>
          <p:cNvSpPr>
            <a:spLocks noGrp="1"/>
          </p:cNvSpPr>
          <p:nvPr>
            <p:ph type="title"/>
          </p:nvPr>
        </p:nvSpPr>
        <p:spPr bwMode="auto">
          <a:xfrm>
            <a:off x="722313" y="0"/>
            <a:ext cx="7772400" cy="2314575"/>
          </a:xfrm>
          <a:prstGeom prst="rect">
            <a:avLst/>
          </a:prstGeom>
          <a:noFill/>
          <a:ln w="12700" cap="flat" cmpd="sng">
            <a:noFill/>
            <a:prstDash val="solid"/>
            <a:miter lim="0"/>
            <a:headEnd/>
            <a:tailEnd/>
          </a:ln>
          <a:effectLst/>
        </p:spPr>
        <p:txBody>
          <a:bodyPr vert="horz" wrap="square" lIns="50800" tIns="50800" rIns="50800" bIns="50800" numCol="1" anchor="b" anchorCtr="0" compatLnSpc="1">
            <a:prstTxWarp prst="textNoShape">
              <a:avLst/>
            </a:prstTxWarp>
          </a:bodyPr>
          <a:lstStyle/>
          <a:p>
            <a:pPr lvl="0"/>
            <a:r>
              <a:rPr lang="tr-TR">
                <a:sym typeface="Helvetica" charset="0"/>
              </a:rPr>
              <a:t>Click to edit Master title style</a:t>
            </a:r>
          </a:p>
        </p:txBody>
      </p:sp>
      <p:sp>
        <p:nvSpPr>
          <p:cNvPr id="4100" name="Rectangle 4"/>
          <p:cNvSpPr>
            <a:spLocks noGrp="1"/>
          </p:cNvSpPr>
          <p:nvPr>
            <p:ph type="body" idx="1"/>
          </p:nvPr>
        </p:nvSpPr>
        <p:spPr bwMode="auto">
          <a:xfrm>
            <a:off x="722313" y="2547938"/>
            <a:ext cx="7772400" cy="3052762"/>
          </a:xfrm>
          <a:prstGeom prst="rect">
            <a:avLst/>
          </a:prstGeom>
          <a:noFill/>
          <a:ln w="12700" cap="flat" cmpd="sng">
            <a:noFill/>
            <a:prstDash val="solid"/>
            <a:miter lim="0"/>
            <a:headEnd/>
            <a:tailEnd/>
          </a:ln>
          <a:effectLst/>
        </p:spPr>
        <p:txBody>
          <a:bodyPr vert="horz" wrap="square" lIns="50800" tIns="50800" rIns="50800" bIns="50800" numCol="1" anchor="t" anchorCtr="0" compatLnSpc="1">
            <a:prstTxWarp prst="textNoShape">
              <a:avLst/>
            </a:prstTxWarp>
          </a:bodyPr>
          <a:lstStyle/>
          <a:p>
            <a:pPr lvl="0"/>
            <a:r>
              <a:rPr lang="tr-TR">
                <a:sym typeface="Helvetica" charset="0"/>
              </a:rPr>
              <a:t>Click to edit Master text styles</a:t>
            </a:r>
          </a:p>
          <a:p>
            <a:pPr lvl="1"/>
            <a:r>
              <a:rPr lang="tr-TR">
                <a:sym typeface="Helvetica" charset="0"/>
              </a:rPr>
              <a:t>Second level</a:t>
            </a:r>
          </a:p>
          <a:p>
            <a:pPr lvl="2"/>
            <a:r>
              <a:rPr lang="tr-TR">
                <a:sym typeface="Helvetica" charset="0"/>
              </a:rPr>
              <a:t>Third level</a:t>
            </a:r>
          </a:p>
          <a:p>
            <a:pPr lvl="3"/>
            <a:r>
              <a:rPr lang="tr-TR">
                <a:sym typeface="Helvetica" charset="0"/>
              </a:rPr>
              <a:t>Fourth level</a:t>
            </a:r>
          </a:p>
          <a:p>
            <a:pPr lvl="4"/>
            <a:r>
              <a:rPr lang="tr-TR">
                <a:sym typeface="Helvetica" charset="0"/>
              </a:rPr>
              <a:t>Fifth level</a:t>
            </a:r>
          </a:p>
        </p:txBody>
      </p:sp>
      <p:sp>
        <p:nvSpPr>
          <p:cNvPr id="4101" name="AutoShape 5"/>
          <p:cNvSpPr>
            <a:spLocks/>
          </p:cNvSpPr>
          <p:nvPr/>
        </p:nvSpPr>
        <p:spPr bwMode="auto">
          <a:xfrm flipV="1">
            <a:off x="68263" y="2376488"/>
            <a:ext cx="9013825" cy="904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D34817"/>
          </a:solidFill>
          <a:ln w="12700" cap="flat" cmpd="sng">
            <a:noFill/>
            <a:prstDash val="solid"/>
            <a:miter lim="0"/>
            <a:headEnd/>
            <a:tailEnd/>
          </a:ln>
          <a:effectLst/>
        </p:spPr>
        <p:txBody>
          <a:bodyPr lIns="0" tIns="0" rIns="0" bIns="0" anchor="ctr"/>
          <a:lstStyle/>
          <a:p>
            <a:pPr algn="ctr" defTabSz="914400"/>
            <a:endParaRPr lang="tr-TR" sz="1800">
              <a:solidFill>
                <a:srgbClr val="FFFFFF"/>
              </a:solidFill>
            </a:endParaRPr>
          </a:p>
        </p:txBody>
      </p:sp>
      <p:sp>
        <p:nvSpPr>
          <p:cNvPr id="4102" name="AutoShape 6"/>
          <p:cNvSpPr>
            <a:spLocks/>
          </p:cNvSpPr>
          <p:nvPr/>
        </p:nvSpPr>
        <p:spPr bwMode="auto">
          <a:xfrm>
            <a:off x="68263" y="2339975"/>
            <a:ext cx="9013825" cy="460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E6AFA9"/>
          </a:solidFill>
          <a:ln w="12700" cap="flat" cmpd="sng">
            <a:noFill/>
            <a:prstDash val="solid"/>
            <a:miter lim="0"/>
            <a:headEnd/>
            <a:tailEnd/>
          </a:ln>
          <a:effectLst/>
        </p:spPr>
        <p:txBody>
          <a:bodyPr lIns="0" tIns="0" rIns="0" bIns="0" anchor="ctr"/>
          <a:lstStyle/>
          <a:p>
            <a:pPr algn="ctr" defTabSz="914400"/>
            <a:endParaRPr lang="tr-TR" sz="1800">
              <a:solidFill>
                <a:srgbClr val="FFFFFF"/>
              </a:solidFill>
            </a:endParaRPr>
          </a:p>
        </p:txBody>
      </p:sp>
      <p:sp>
        <p:nvSpPr>
          <p:cNvPr id="4103" name="AutoShape 7"/>
          <p:cNvSpPr>
            <a:spLocks/>
          </p:cNvSpPr>
          <p:nvPr/>
        </p:nvSpPr>
        <p:spPr bwMode="auto">
          <a:xfrm>
            <a:off x="68263" y="2468563"/>
            <a:ext cx="9013825" cy="460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918485"/>
          </a:solidFill>
          <a:ln w="12700" cap="flat" cmpd="sng">
            <a:noFill/>
            <a:prstDash val="solid"/>
            <a:miter lim="0"/>
            <a:headEnd/>
            <a:tailEnd/>
          </a:ln>
          <a:effectLst/>
        </p:spPr>
        <p:txBody>
          <a:bodyPr lIns="0" tIns="0" rIns="0" bIns="0" anchor="ctr"/>
          <a:lstStyle/>
          <a:p>
            <a:pPr algn="ctr" defTabSz="914400"/>
            <a:endParaRPr lang="tr-TR" sz="1800">
              <a:solidFill>
                <a:srgbClr val="FFFFFF"/>
              </a:solidFill>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457200" rtl="0" fontAlgn="base" hangingPunct="0">
        <a:spcBef>
          <a:spcPct val="0"/>
        </a:spcBef>
        <a:spcAft>
          <a:spcPct val="0"/>
        </a:spcAft>
        <a:defRPr sz="1200">
          <a:solidFill>
            <a:srgbClr val="000000"/>
          </a:solidFill>
          <a:latin typeface="+mj-lt"/>
          <a:ea typeface="+mj-ea"/>
          <a:cs typeface="+mj-cs"/>
          <a:sym typeface="Helvetica" charset="0"/>
        </a:defRPr>
      </a:lvl1pPr>
      <a:lvl2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2pPr>
      <a:lvl3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3pPr>
      <a:lvl4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4pPr>
      <a:lvl5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5pPr>
      <a:lvl6pPr marL="4572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9144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13716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18288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p:titleStyle>
    <p:bodyStyle>
      <a:lvl1pPr algn="ctr" rtl="0" fontAlgn="base" hangingPunct="0">
        <a:spcBef>
          <a:spcPct val="0"/>
        </a:spcBef>
        <a:spcAft>
          <a:spcPct val="0"/>
        </a:spcAft>
        <a:defRPr sz="1400" b="1">
          <a:solidFill>
            <a:srgbClr val="000000"/>
          </a:solidFill>
          <a:latin typeface="+mn-lt"/>
          <a:ea typeface="+mn-ea"/>
          <a:cs typeface="+mn-cs"/>
          <a:sym typeface="Helvetica" charset="0"/>
        </a:defRPr>
      </a:lvl1pPr>
      <a:lvl2pPr marL="457200" algn="ctr" rtl="0" fontAlgn="base" hangingPunct="0">
        <a:spcBef>
          <a:spcPct val="0"/>
        </a:spcBef>
        <a:spcAft>
          <a:spcPct val="0"/>
        </a:spcAft>
        <a:defRPr sz="1400" b="1">
          <a:solidFill>
            <a:srgbClr val="000000"/>
          </a:solidFill>
          <a:latin typeface="+mn-lt"/>
          <a:ea typeface="+mn-ea"/>
          <a:cs typeface="+mn-cs"/>
          <a:sym typeface="Helvetica" charset="0"/>
        </a:defRPr>
      </a:lvl2pPr>
      <a:lvl3pPr marL="914400" algn="ctr" rtl="0" fontAlgn="base" hangingPunct="0">
        <a:spcBef>
          <a:spcPct val="0"/>
        </a:spcBef>
        <a:spcAft>
          <a:spcPct val="0"/>
        </a:spcAft>
        <a:defRPr sz="1400" b="1">
          <a:solidFill>
            <a:srgbClr val="000000"/>
          </a:solidFill>
          <a:latin typeface="+mn-lt"/>
          <a:ea typeface="+mn-ea"/>
          <a:cs typeface="+mn-cs"/>
          <a:sym typeface="Helvetica" charset="0"/>
        </a:defRPr>
      </a:lvl3pPr>
      <a:lvl4pPr marL="1371600" algn="ctr" rtl="0" fontAlgn="base" hangingPunct="0">
        <a:spcBef>
          <a:spcPct val="0"/>
        </a:spcBef>
        <a:spcAft>
          <a:spcPct val="0"/>
        </a:spcAft>
        <a:defRPr sz="1400" b="1">
          <a:solidFill>
            <a:srgbClr val="000000"/>
          </a:solidFill>
          <a:latin typeface="+mn-lt"/>
          <a:ea typeface="+mn-ea"/>
          <a:cs typeface="+mn-cs"/>
          <a:sym typeface="Helvetica" charset="0"/>
        </a:defRPr>
      </a:lvl4pPr>
      <a:lvl5pPr marL="1828800" algn="ctr" rtl="0" fontAlgn="base" hangingPunct="0">
        <a:spcBef>
          <a:spcPct val="0"/>
        </a:spcBef>
        <a:spcAft>
          <a:spcPct val="0"/>
        </a:spcAft>
        <a:defRPr sz="1400" b="1">
          <a:solidFill>
            <a:srgbClr val="000000"/>
          </a:solidFill>
          <a:latin typeface="+mn-lt"/>
          <a:ea typeface="+mn-ea"/>
          <a:cs typeface="+mn-cs"/>
          <a:sym typeface="Helvetica" charset="0"/>
        </a:defRPr>
      </a:lvl5pPr>
      <a:lvl6pPr marL="2286000" algn="ctr" rtl="0" fontAlgn="base" hangingPunct="0">
        <a:spcBef>
          <a:spcPct val="0"/>
        </a:spcBef>
        <a:spcAft>
          <a:spcPct val="0"/>
        </a:spcAft>
        <a:defRPr sz="1400" b="1">
          <a:solidFill>
            <a:srgbClr val="000000"/>
          </a:solidFill>
          <a:latin typeface="+mn-lt"/>
          <a:ea typeface="+mn-ea"/>
          <a:cs typeface="+mn-cs"/>
          <a:sym typeface="Helvetica" charset="0"/>
        </a:defRPr>
      </a:lvl6pPr>
      <a:lvl7pPr marL="2743200" algn="ctr" rtl="0" fontAlgn="base" hangingPunct="0">
        <a:spcBef>
          <a:spcPct val="0"/>
        </a:spcBef>
        <a:spcAft>
          <a:spcPct val="0"/>
        </a:spcAft>
        <a:defRPr sz="1400" b="1">
          <a:solidFill>
            <a:srgbClr val="000000"/>
          </a:solidFill>
          <a:latin typeface="+mn-lt"/>
          <a:ea typeface="+mn-ea"/>
          <a:cs typeface="+mn-cs"/>
          <a:sym typeface="Helvetica" charset="0"/>
        </a:defRPr>
      </a:lvl7pPr>
      <a:lvl8pPr marL="3200400" algn="ctr" rtl="0" fontAlgn="base" hangingPunct="0">
        <a:spcBef>
          <a:spcPct val="0"/>
        </a:spcBef>
        <a:spcAft>
          <a:spcPct val="0"/>
        </a:spcAft>
        <a:defRPr sz="1400" b="1">
          <a:solidFill>
            <a:srgbClr val="000000"/>
          </a:solidFill>
          <a:latin typeface="+mn-lt"/>
          <a:ea typeface="+mn-ea"/>
          <a:cs typeface="+mn-cs"/>
          <a:sym typeface="Helvetica" charset="0"/>
        </a:defRPr>
      </a:lvl8pPr>
      <a:lvl9pPr marL="3657600" algn="ctr" rtl="0" fontAlgn="base" hangingPunct="0">
        <a:spcBef>
          <a:spcPct val="0"/>
        </a:spcBef>
        <a:spcAft>
          <a:spcPct val="0"/>
        </a:spcAft>
        <a:defRPr sz="1400" b="1">
          <a:solidFill>
            <a:srgbClr val="000000"/>
          </a:solidFill>
          <a:latin typeface="+mn-lt"/>
          <a:ea typeface="+mn-ea"/>
          <a:cs typeface="+mn-cs"/>
          <a:sym typeface="Helvetica"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5121" name="AutoShape 1"/>
          <p:cNvSpPr>
            <a:spLocks/>
          </p:cNvSpPr>
          <p:nvPr/>
        </p:nvSpPr>
        <p:spPr bwMode="auto">
          <a:xfrm>
            <a:off x="0" y="0"/>
            <a:ext cx="9144000"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12700" cap="flat" cmpd="sng">
            <a:noFill/>
            <a:prstDash val="solid"/>
            <a:miter lim="0"/>
            <a:headEnd/>
            <a:tailEnd/>
          </a:ln>
          <a:effectLst/>
        </p:spPr>
        <p:txBody>
          <a:bodyPr lIns="0" tIns="0" rIns="0" bIns="0" anchor="ctr"/>
          <a:lstStyle/>
          <a:p>
            <a:pPr algn="ctr" defTabSz="914400"/>
            <a:endParaRPr lang="tr-TR" sz="1800">
              <a:solidFill>
                <a:srgbClr val="FFFFFF"/>
              </a:solidFill>
            </a:endParaRPr>
          </a:p>
        </p:txBody>
      </p:sp>
      <p:sp>
        <p:nvSpPr>
          <p:cNvPr id="5122" name="AutoShape 2"/>
          <p:cNvSpPr>
            <a:spLocks/>
          </p:cNvSpPr>
          <p:nvPr/>
        </p:nvSpPr>
        <p:spPr bwMode="auto">
          <a:xfrm>
            <a:off x="63500" y="68263"/>
            <a:ext cx="9013825" cy="6694487"/>
          </a:xfrm>
          <a:prstGeom prst="roundRect">
            <a:avLst>
              <a:gd name="adj" fmla="val 4931"/>
            </a:avLst>
          </a:prstGeom>
          <a:solidFill>
            <a:srgbClr val="FFFFFF"/>
          </a:solidFill>
          <a:ln w="6350" cap="sq" cmpd="sng">
            <a:solidFill>
              <a:srgbClr val="000000"/>
            </a:solidFill>
            <a:prstDash val="solid"/>
            <a:round/>
            <a:headEnd/>
            <a:tailEnd/>
          </a:ln>
          <a:effectLst/>
        </p:spPr>
        <p:txBody>
          <a:bodyPr lIns="0" tIns="0" rIns="0" bIns="0" anchor="ctr"/>
          <a:lstStyle/>
          <a:p>
            <a:pPr algn="ctr" defTabSz="914400"/>
            <a:endParaRPr lang="tr-TR" sz="1800">
              <a:solidFill>
                <a:srgbClr val="FFFFFF"/>
              </a:solidFill>
            </a:endParaRPr>
          </a:p>
        </p:txBody>
      </p:sp>
      <p:sp>
        <p:nvSpPr>
          <p:cNvPr id="5123" name="Rectangle 3"/>
          <p:cNvSpPr>
            <a:spLocks noGrp="1"/>
          </p:cNvSpPr>
          <p:nvPr>
            <p:ph type="title"/>
          </p:nvPr>
        </p:nvSpPr>
        <p:spPr bwMode="auto">
          <a:xfrm>
            <a:off x="914400" y="0"/>
            <a:ext cx="7772400" cy="1417638"/>
          </a:xfrm>
          <a:prstGeom prst="rect">
            <a:avLst/>
          </a:prstGeom>
          <a:noFill/>
          <a:ln w="12700" cap="flat" cmpd="sng">
            <a:noFill/>
            <a:prstDash val="solid"/>
            <a:miter lim="0"/>
            <a:headEnd/>
            <a:tailEnd/>
          </a:ln>
          <a:effectLst/>
        </p:spPr>
        <p:txBody>
          <a:bodyPr vert="horz" wrap="square" lIns="50800" tIns="50800" rIns="50800" bIns="50800" numCol="1" anchor="b" anchorCtr="0" compatLnSpc="1">
            <a:prstTxWarp prst="textNoShape">
              <a:avLst/>
            </a:prstTxWarp>
          </a:bodyPr>
          <a:lstStyle/>
          <a:p>
            <a:pPr lvl="0"/>
            <a:r>
              <a:rPr lang="tr-TR">
                <a:sym typeface="Helvetica" charset="0"/>
              </a:rPr>
              <a:t>Click to edit Master title style</a:t>
            </a: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457200" rtl="0" fontAlgn="base" hangingPunct="0">
        <a:spcBef>
          <a:spcPct val="0"/>
        </a:spcBef>
        <a:spcAft>
          <a:spcPct val="0"/>
        </a:spcAft>
        <a:defRPr sz="1200">
          <a:solidFill>
            <a:srgbClr val="000000"/>
          </a:solidFill>
          <a:latin typeface="+mj-lt"/>
          <a:ea typeface="+mj-ea"/>
          <a:cs typeface="+mj-cs"/>
          <a:sym typeface="Helvetica" charset="0"/>
        </a:defRPr>
      </a:lvl1pPr>
      <a:lvl2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2pPr>
      <a:lvl3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3pPr>
      <a:lvl4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4pPr>
      <a:lvl5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5pPr>
      <a:lvl6pPr marL="4572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9144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13716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18288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p:titleStyle>
    <p:bodyStyle>
      <a:lvl1pPr algn="ctr" rtl="0" fontAlgn="base" hangingPunct="0">
        <a:spcBef>
          <a:spcPct val="0"/>
        </a:spcBef>
        <a:spcAft>
          <a:spcPct val="0"/>
        </a:spcAft>
        <a:defRPr sz="1400" b="1">
          <a:solidFill>
            <a:srgbClr val="000000"/>
          </a:solidFill>
          <a:latin typeface="+mn-lt"/>
          <a:ea typeface="+mn-ea"/>
          <a:cs typeface="+mn-cs"/>
          <a:sym typeface="Helvetica" charset="0"/>
        </a:defRPr>
      </a:lvl1pPr>
      <a:lvl2pPr marL="457200" algn="ctr" rtl="0" fontAlgn="base" hangingPunct="0">
        <a:spcBef>
          <a:spcPct val="0"/>
        </a:spcBef>
        <a:spcAft>
          <a:spcPct val="0"/>
        </a:spcAft>
        <a:defRPr sz="1400" b="1">
          <a:solidFill>
            <a:srgbClr val="000000"/>
          </a:solidFill>
          <a:latin typeface="+mn-lt"/>
          <a:ea typeface="+mn-ea"/>
          <a:cs typeface="+mn-cs"/>
          <a:sym typeface="Helvetica" charset="0"/>
        </a:defRPr>
      </a:lvl2pPr>
      <a:lvl3pPr marL="914400" algn="ctr" rtl="0" fontAlgn="base" hangingPunct="0">
        <a:spcBef>
          <a:spcPct val="0"/>
        </a:spcBef>
        <a:spcAft>
          <a:spcPct val="0"/>
        </a:spcAft>
        <a:defRPr sz="1400" b="1">
          <a:solidFill>
            <a:srgbClr val="000000"/>
          </a:solidFill>
          <a:latin typeface="+mn-lt"/>
          <a:ea typeface="+mn-ea"/>
          <a:cs typeface="+mn-cs"/>
          <a:sym typeface="Helvetica" charset="0"/>
        </a:defRPr>
      </a:lvl3pPr>
      <a:lvl4pPr marL="1371600" algn="ctr" rtl="0" fontAlgn="base" hangingPunct="0">
        <a:spcBef>
          <a:spcPct val="0"/>
        </a:spcBef>
        <a:spcAft>
          <a:spcPct val="0"/>
        </a:spcAft>
        <a:defRPr sz="1400" b="1">
          <a:solidFill>
            <a:srgbClr val="000000"/>
          </a:solidFill>
          <a:latin typeface="+mn-lt"/>
          <a:ea typeface="+mn-ea"/>
          <a:cs typeface="+mn-cs"/>
          <a:sym typeface="Helvetica" charset="0"/>
        </a:defRPr>
      </a:lvl4pPr>
      <a:lvl5pPr marL="1828800" algn="ctr" rtl="0" fontAlgn="base" hangingPunct="0">
        <a:spcBef>
          <a:spcPct val="0"/>
        </a:spcBef>
        <a:spcAft>
          <a:spcPct val="0"/>
        </a:spcAft>
        <a:defRPr sz="1400" b="1">
          <a:solidFill>
            <a:srgbClr val="000000"/>
          </a:solidFill>
          <a:latin typeface="+mn-lt"/>
          <a:ea typeface="+mn-ea"/>
          <a:cs typeface="+mn-cs"/>
          <a:sym typeface="Helvetica" charset="0"/>
        </a:defRPr>
      </a:lvl5pPr>
      <a:lvl6pPr marL="2286000" algn="ctr" rtl="0" fontAlgn="base" hangingPunct="0">
        <a:spcBef>
          <a:spcPct val="0"/>
        </a:spcBef>
        <a:spcAft>
          <a:spcPct val="0"/>
        </a:spcAft>
        <a:defRPr sz="1400" b="1">
          <a:solidFill>
            <a:srgbClr val="000000"/>
          </a:solidFill>
          <a:latin typeface="+mn-lt"/>
          <a:ea typeface="+mn-ea"/>
          <a:cs typeface="+mn-cs"/>
          <a:sym typeface="Helvetica" charset="0"/>
        </a:defRPr>
      </a:lvl6pPr>
      <a:lvl7pPr marL="2743200" algn="ctr" rtl="0" fontAlgn="base" hangingPunct="0">
        <a:spcBef>
          <a:spcPct val="0"/>
        </a:spcBef>
        <a:spcAft>
          <a:spcPct val="0"/>
        </a:spcAft>
        <a:defRPr sz="1400" b="1">
          <a:solidFill>
            <a:srgbClr val="000000"/>
          </a:solidFill>
          <a:latin typeface="+mn-lt"/>
          <a:ea typeface="+mn-ea"/>
          <a:cs typeface="+mn-cs"/>
          <a:sym typeface="Helvetica" charset="0"/>
        </a:defRPr>
      </a:lvl7pPr>
      <a:lvl8pPr marL="3200400" algn="ctr" rtl="0" fontAlgn="base" hangingPunct="0">
        <a:spcBef>
          <a:spcPct val="0"/>
        </a:spcBef>
        <a:spcAft>
          <a:spcPct val="0"/>
        </a:spcAft>
        <a:defRPr sz="1400" b="1">
          <a:solidFill>
            <a:srgbClr val="000000"/>
          </a:solidFill>
          <a:latin typeface="+mn-lt"/>
          <a:ea typeface="+mn-ea"/>
          <a:cs typeface="+mn-cs"/>
          <a:sym typeface="Helvetica" charset="0"/>
        </a:defRPr>
      </a:lvl8pPr>
      <a:lvl9pPr marL="3657600" algn="ctr" rtl="0" fontAlgn="base" hangingPunct="0">
        <a:spcBef>
          <a:spcPct val="0"/>
        </a:spcBef>
        <a:spcAft>
          <a:spcPct val="0"/>
        </a:spcAft>
        <a:defRPr sz="1400" b="1">
          <a:solidFill>
            <a:srgbClr val="000000"/>
          </a:solidFill>
          <a:latin typeface="+mn-lt"/>
          <a:ea typeface="+mn-ea"/>
          <a:cs typeface="+mn-cs"/>
          <a:sym typeface="Helvetica"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6145" name="AutoShape 1"/>
          <p:cNvSpPr>
            <a:spLocks/>
          </p:cNvSpPr>
          <p:nvPr/>
        </p:nvSpPr>
        <p:spPr bwMode="auto">
          <a:xfrm>
            <a:off x="0" y="0"/>
            <a:ext cx="9144000"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12700" cap="flat" cmpd="sng">
            <a:noFill/>
            <a:prstDash val="solid"/>
            <a:miter lim="0"/>
            <a:headEnd/>
            <a:tailEnd/>
          </a:ln>
          <a:effectLst/>
        </p:spPr>
        <p:txBody>
          <a:bodyPr lIns="0" tIns="0" rIns="0" bIns="0" anchor="ctr"/>
          <a:lstStyle/>
          <a:p>
            <a:pPr algn="ctr" defTabSz="914400"/>
            <a:endParaRPr lang="tr-TR" sz="1800">
              <a:solidFill>
                <a:srgbClr val="FFFFFF"/>
              </a:solidFill>
            </a:endParaRPr>
          </a:p>
        </p:txBody>
      </p:sp>
      <p:sp>
        <p:nvSpPr>
          <p:cNvPr id="6146" name="AutoShape 2"/>
          <p:cNvSpPr>
            <a:spLocks/>
          </p:cNvSpPr>
          <p:nvPr/>
        </p:nvSpPr>
        <p:spPr bwMode="auto">
          <a:xfrm>
            <a:off x="63500" y="68263"/>
            <a:ext cx="9013825" cy="6694487"/>
          </a:xfrm>
          <a:prstGeom prst="roundRect">
            <a:avLst>
              <a:gd name="adj" fmla="val 4931"/>
            </a:avLst>
          </a:prstGeom>
          <a:solidFill>
            <a:srgbClr val="FFFFFF"/>
          </a:solidFill>
          <a:ln w="6350" cap="sq" cmpd="sng">
            <a:solidFill>
              <a:srgbClr val="000000"/>
            </a:solidFill>
            <a:prstDash val="solid"/>
            <a:round/>
            <a:headEnd/>
            <a:tailEnd/>
          </a:ln>
          <a:effectLst/>
        </p:spPr>
        <p:txBody>
          <a:bodyPr lIns="0" tIns="0" rIns="0" bIns="0" anchor="ctr"/>
          <a:lstStyle/>
          <a:p>
            <a:pPr algn="ctr" defTabSz="914400"/>
            <a:endParaRPr lang="tr-TR" sz="1800">
              <a:solidFill>
                <a:srgbClr val="FFFFFF"/>
              </a:solidFill>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57200" rtl="0" fontAlgn="base" hangingPunct="0">
        <a:spcBef>
          <a:spcPct val="0"/>
        </a:spcBef>
        <a:spcAft>
          <a:spcPct val="0"/>
        </a:spcAft>
        <a:defRPr sz="1200">
          <a:solidFill>
            <a:srgbClr val="000000"/>
          </a:solidFill>
          <a:latin typeface="+mj-lt"/>
          <a:ea typeface="+mj-ea"/>
          <a:cs typeface="+mj-cs"/>
          <a:sym typeface="Helvetica" charset="0"/>
        </a:defRPr>
      </a:lvl1pPr>
      <a:lvl2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2pPr>
      <a:lvl3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3pPr>
      <a:lvl4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4pPr>
      <a:lvl5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5pPr>
      <a:lvl6pPr marL="4572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9144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13716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18288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p:titleStyle>
    <p:bodyStyle>
      <a:lvl1pPr algn="ctr" rtl="0" fontAlgn="base" hangingPunct="0">
        <a:spcBef>
          <a:spcPct val="0"/>
        </a:spcBef>
        <a:spcAft>
          <a:spcPct val="0"/>
        </a:spcAft>
        <a:defRPr sz="1400" b="1">
          <a:solidFill>
            <a:srgbClr val="000000"/>
          </a:solidFill>
          <a:latin typeface="+mn-lt"/>
          <a:ea typeface="+mn-ea"/>
          <a:cs typeface="+mn-cs"/>
          <a:sym typeface="Helvetica" charset="0"/>
        </a:defRPr>
      </a:lvl1pPr>
      <a:lvl2pPr marL="457200" algn="ctr" rtl="0" fontAlgn="base" hangingPunct="0">
        <a:spcBef>
          <a:spcPct val="0"/>
        </a:spcBef>
        <a:spcAft>
          <a:spcPct val="0"/>
        </a:spcAft>
        <a:defRPr sz="1400" b="1">
          <a:solidFill>
            <a:srgbClr val="000000"/>
          </a:solidFill>
          <a:latin typeface="+mn-lt"/>
          <a:ea typeface="+mn-ea"/>
          <a:cs typeface="+mn-cs"/>
          <a:sym typeface="Helvetica" charset="0"/>
        </a:defRPr>
      </a:lvl2pPr>
      <a:lvl3pPr marL="914400" algn="ctr" rtl="0" fontAlgn="base" hangingPunct="0">
        <a:spcBef>
          <a:spcPct val="0"/>
        </a:spcBef>
        <a:spcAft>
          <a:spcPct val="0"/>
        </a:spcAft>
        <a:defRPr sz="1400" b="1">
          <a:solidFill>
            <a:srgbClr val="000000"/>
          </a:solidFill>
          <a:latin typeface="+mn-lt"/>
          <a:ea typeface="+mn-ea"/>
          <a:cs typeface="+mn-cs"/>
          <a:sym typeface="Helvetica" charset="0"/>
        </a:defRPr>
      </a:lvl3pPr>
      <a:lvl4pPr marL="1371600" algn="ctr" rtl="0" fontAlgn="base" hangingPunct="0">
        <a:spcBef>
          <a:spcPct val="0"/>
        </a:spcBef>
        <a:spcAft>
          <a:spcPct val="0"/>
        </a:spcAft>
        <a:defRPr sz="1400" b="1">
          <a:solidFill>
            <a:srgbClr val="000000"/>
          </a:solidFill>
          <a:latin typeface="+mn-lt"/>
          <a:ea typeface="+mn-ea"/>
          <a:cs typeface="+mn-cs"/>
          <a:sym typeface="Helvetica" charset="0"/>
        </a:defRPr>
      </a:lvl4pPr>
      <a:lvl5pPr marL="1828800" algn="ctr" rtl="0" fontAlgn="base" hangingPunct="0">
        <a:spcBef>
          <a:spcPct val="0"/>
        </a:spcBef>
        <a:spcAft>
          <a:spcPct val="0"/>
        </a:spcAft>
        <a:defRPr sz="1400" b="1">
          <a:solidFill>
            <a:srgbClr val="000000"/>
          </a:solidFill>
          <a:latin typeface="+mn-lt"/>
          <a:ea typeface="+mn-ea"/>
          <a:cs typeface="+mn-cs"/>
          <a:sym typeface="Helvetica" charset="0"/>
        </a:defRPr>
      </a:lvl5pPr>
      <a:lvl6pPr marL="2286000" algn="ctr" rtl="0" fontAlgn="base" hangingPunct="0">
        <a:spcBef>
          <a:spcPct val="0"/>
        </a:spcBef>
        <a:spcAft>
          <a:spcPct val="0"/>
        </a:spcAft>
        <a:defRPr sz="1400" b="1">
          <a:solidFill>
            <a:srgbClr val="000000"/>
          </a:solidFill>
          <a:latin typeface="+mn-lt"/>
          <a:ea typeface="+mn-ea"/>
          <a:cs typeface="+mn-cs"/>
          <a:sym typeface="Helvetica" charset="0"/>
        </a:defRPr>
      </a:lvl6pPr>
      <a:lvl7pPr marL="2743200" algn="ctr" rtl="0" fontAlgn="base" hangingPunct="0">
        <a:spcBef>
          <a:spcPct val="0"/>
        </a:spcBef>
        <a:spcAft>
          <a:spcPct val="0"/>
        </a:spcAft>
        <a:defRPr sz="1400" b="1">
          <a:solidFill>
            <a:srgbClr val="000000"/>
          </a:solidFill>
          <a:latin typeface="+mn-lt"/>
          <a:ea typeface="+mn-ea"/>
          <a:cs typeface="+mn-cs"/>
          <a:sym typeface="Helvetica" charset="0"/>
        </a:defRPr>
      </a:lvl7pPr>
      <a:lvl8pPr marL="3200400" algn="ctr" rtl="0" fontAlgn="base" hangingPunct="0">
        <a:spcBef>
          <a:spcPct val="0"/>
        </a:spcBef>
        <a:spcAft>
          <a:spcPct val="0"/>
        </a:spcAft>
        <a:defRPr sz="1400" b="1">
          <a:solidFill>
            <a:srgbClr val="000000"/>
          </a:solidFill>
          <a:latin typeface="+mn-lt"/>
          <a:ea typeface="+mn-ea"/>
          <a:cs typeface="+mn-cs"/>
          <a:sym typeface="Helvetica" charset="0"/>
        </a:defRPr>
      </a:lvl8pPr>
      <a:lvl9pPr marL="3657600" algn="ctr" rtl="0" fontAlgn="base" hangingPunct="0">
        <a:spcBef>
          <a:spcPct val="0"/>
        </a:spcBef>
        <a:spcAft>
          <a:spcPct val="0"/>
        </a:spcAft>
        <a:defRPr sz="1400" b="1">
          <a:solidFill>
            <a:srgbClr val="000000"/>
          </a:solidFill>
          <a:latin typeface="+mn-lt"/>
          <a:ea typeface="+mn-ea"/>
          <a:cs typeface="+mn-cs"/>
          <a:sym typeface="Helvetica"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5/12/2023</a:t>
            </a:fld>
            <a:endParaRPr lang="en-US" sz="1400" dirty="0">
              <a:solidFill>
                <a:schemeClr val="tx2"/>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20"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2" Type="http://schemas.openxmlformats.org/officeDocument/2006/relationships/hyperlink" Target="http://www.chevroletclubtr.com/benzin-fiyatlari-10-yilda-yuzde-534-artti-t551.0.html" TargetMode="Externa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hurarsiv.hurriyet.com.tr/goster/haber.aspx?id=-86653" TargetMode="External"/><Relationship Id="rId1" Type="http://schemas.openxmlformats.org/officeDocument/2006/relationships/slideLayout" Target="../slideLayouts/slideLayout24.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hyperlink" Target="http://arsiv.ntvmsnbc.com/news/254830.asp?cp1=1" TargetMode="Externa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hyperlink" Target="http://www.turkiyesporgazetesi.com/volkana-muthis-teklif/50778-haberi" TargetMode="Externa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oleObject" Target="../embeddings/oleObject3.bin"/><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428728" y="3357562"/>
            <a:ext cx="6400800" cy="1752600"/>
          </a:xfrm>
        </p:spPr>
        <p:txBody>
          <a:bodyPr/>
          <a:lstStyle/>
          <a:p>
            <a:r>
              <a:rPr lang="en-US" sz="2600" dirty="0">
                <a:solidFill>
                  <a:schemeClr val="tx2">
                    <a:lumMod val="75000"/>
                  </a:schemeClr>
                </a:solidFill>
                <a:latin typeface="Perpetua" pitchFamily="18" charset="0"/>
              </a:rPr>
              <a:t>Lecture </a:t>
            </a:r>
            <a:r>
              <a:rPr lang="en-US" dirty="0">
                <a:solidFill>
                  <a:schemeClr val="tx2">
                    <a:lumMod val="75000"/>
                  </a:schemeClr>
                </a:solidFill>
                <a:latin typeface="Perpetua" pitchFamily="18" charset="0"/>
              </a:rPr>
              <a:t>2</a:t>
            </a:r>
            <a:r>
              <a:rPr lang="tr-TR" dirty="0">
                <a:solidFill>
                  <a:schemeClr val="tx2">
                    <a:lumMod val="75000"/>
                  </a:schemeClr>
                </a:solidFill>
                <a:latin typeface="Perpetua" pitchFamily="18" charset="0"/>
              </a:rPr>
              <a:t>0</a:t>
            </a:r>
            <a:endParaRPr lang="en-US" sz="2600" dirty="0">
              <a:solidFill>
                <a:schemeClr val="tx2">
                  <a:lumMod val="75000"/>
                </a:schemeClr>
              </a:solidFill>
              <a:latin typeface="Perpetua" pitchFamily="18" charset="0"/>
            </a:endParaRPr>
          </a:p>
          <a:p>
            <a:r>
              <a:rPr lang="tr-TR" dirty="0">
                <a:solidFill>
                  <a:schemeClr val="tx2">
                    <a:lumMod val="75000"/>
                  </a:schemeClr>
                </a:solidFill>
                <a:latin typeface="Perpetua" pitchFamily="18" charset="0"/>
              </a:rPr>
              <a:t>May 17</a:t>
            </a:r>
            <a:endParaRPr lang="tr-TR" sz="2600" dirty="0">
              <a:solidFill>
                <a:schemeClr val="tx2">
                  <a:lumMod val="75000"/>
                </a:schemeClr>
              </a:solidFill>
              <a:latin typeface="Perpetua" pitchFamily="18" charset="0"/>
            </a:endParaRPr>
          </a:p>
        </p:txBody>
      </p:sp>
      <p:sp>
        <p:nvSpPr>
          <p:cNvPr id="2" name="Title 1"/>
          <p:cNvSpPr>
            <a:spLocks noGrp="1"/>
          </p:cNvSpPr>
          <p:nvPr>
            <p:ph type="ctrTitle"/>
          </p:nvPr>
        </p:nvSpPr>
        <p:spPr>
          <a:xfrm>
            <a:off x="685800" y="1571613"/>
            <a:ext cx="7772400" cy="1571636"/>
          </a:xfrm>
        </p:spPr>
        <p:txBody>
          <a:bodyPr/>
          <a:lstStyle/>
          <a:p>
            <a:pPr algn="ctr"/>
            <a:r>
              <a:rPr sz="4000">
                <a:solidFill>
                  <a:schemeClr val="bg1"/>
                </a:solidFill>
                <a:latin typeface="Franklin Gothic Book" pitchFamily="34" charset="0"/>
              </a:rPr>
              <a:t>Econ 100</a:t>
            </a:r>
            <a:br>
              <a:rPr sz="4000">
                <a:solidFill>
                  <a:schemeClr val="bg1"/>
                </a:solidFill>
                <a:latin typeface="Franklin Gothic Book" pitchFamily="34" charset="0"/>
              </a:rPr>
            </a:br>
            <a:r>
              <a:rPr sz="4000">
                <a:solidFill>
                  <a:schemeClr val="bg1"/>
                </a:solidFill>
                <a:latin typeface="Franklin Gothic Book" pitchFamily="34" charset="0"/>
              </a:rPr>
              <a:t>Principles of Economics</a:t>
            </a:r>
            <a:endParaRPr lang="tr-TR" sz="4000" dirty="0">
              <a:solidFill>
                <a:schemeClr val="bg1"/>
              </a:solidFill>
              <a:latin typeface="Franklin Gothic Boo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
          <p:cNvSpPr>
            <a:spLocks noGrp="1" noChangeArrowheads="1"/>
          </p:cNvSpPr>
          <p:nvPr>
            <p:ph type="title"/>
          </p:nvPr>
        </p:nvSpPr>
        <p:spPr>
          <a:xfrm>
            <a:off x="754063" y="5372100"/>
            <a:ext cx="8229600" cy="1143000"/>
          </a:xfrm>
        </p:spPr>
        <p:txBody>
          <a:bodyPr/>
          <a:lstStyle/>
          <a:p>
            <a:pPr defTabSz="914400"/>
            <a:r>
              <a:rPr lang="tr-TR" sz="1800">
                <a:solidFill>
                  <a:srgbClr val="696464"/>
                </a:solidFill>
                <a:hlinkClick r:id="rId2"/>
              </a:rPr>
              <a:t>http://www.chevroletclubtr.com/benzin-fiyatlari-10-yilda-yuzde-534-artti-t551.0.html</a:t>
            </a:r>
            <a:r>
              <a:rPr lang="tr-TR" sz="1800">
                <a:solidFill>
                  <a:srgbClr val="696464"/>
                </a:solidFill>
              </a:rPr>
              <a:t> </a:t>
            </a:r>
            <a:endParaRPr lang="tr-TR"/>
          </a:p>
        </p:txBody>
      </p:sp>
      <p:sp>
        <p:nvSpPr>
          <p:cNvPr id="79874"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57175" indent="-257175" algn="l">
              <a:spcBef>
                <a:spcPts val="500"/>
              </a:spcBef>
              <a:buClr>
                <a:srgbClr val="D34817"/>
              </a:buClr>
              <a:buSzPct val="85000"/>
              <a:buFont typeface="Wingdings 2" pitchFamily="18" charset="2"/>
              <a:buChar char="•"/>
            </a:pPr>
            <a:r>
              <a:rPr lang="tr-TR" sz="2400" b="0" dirty="0"/>
              <a:t>Due to the increases both in exchange rate and crude oil the price of fuel increased </a:t>
            </a:r>
            <a:r>
              <a:rPr lang="tr-TR" sz="2400" dirty="0">
                <a:solidFill>
                  <a:srgbClr val="FF0000"/>
                </a:solidFill>
              </a:rPr>
              <a:t>to 3,68 TL in 2010 from 0,58 TL in 2000</a:t>
            </a:r>
          </a:p>
          <a:p>
            <a:pPr marL="257175" indent="-257175" algn="l">
              <a:spcBef>
                <a:spcPts val="500"/>
              </a:spcBef>
              <a:buClr>
                <a:srgbClr val="D34817"/>
              </a:buClr>
              <a:buSzPct val="85000"/>
              <a:buFont typeface="Wingdings 2" pitchFamily="18" charset="2"/>
              <a:buChar char="•"/>
            </a:pPr>
            <a:endParaRPr lang="tr-TR" sz="2400" b="0" dirty="0"/>
          </a:p>
          <a:p>
            <a:pPr marL="257175" indent="-257175" algn="l">
              <a:spcBef>
                <a:spcPts val="500"/>
              </a:spcBef>
              <a:buClr>
                <a:srgbClr val="D34817"/>
              </a:buClr>
              <a:buSzPct val="85000"/>
              <a:buFont typeface="Wingdings 2" pitchFamily="18" charset="2"/>
              <a:buChar char="•"/>
            </a:pPr>
            <a:r>
              <a:rPr lang="tr-TR" sz="2400" dirty="0">
                <a:solidFill>
                  <a:srgbClr val="FF0000"/>
                </a:solidFill>
              </a:rPr>
              <a:t>6 March 2013    </a:t>
            </a:r>
          </a:p>
          <a:p>
            <a:pPr marL="257175" indent="-257175" algn="l">
              <a:spcBef>
                <a:spcPts val="500"/>
              </a:spcBef>
              <a:buClr>
                <a:srgbClr val="D34817"/>
              </a:buClr>
              <a:buSzPct val="85000"/>
              <a:buFont typeface="Wingdings 2" pitchFamily="18" charset="2"/>
              <a:buChar char="•"/>
            </a:pPr>
            <a:r>
              <a:rPr lang="tr-TR" sz="2400" b="0" dirty="0"/>
              <a:t>With 10 kuruş decrease in price of 95 ve 97 octane unleaded gasoline, the price of gasoline became </a:t>
            </a:r>
            <a:r>
              <a:rPr lang="tr-TR" sz="2400" dirty="0">
                <a:solidFill>
                  <a:srgbClr val="FF0000"/>
                </a:solidFill>
              </a:rPr>
              <a:t>4,74-4,76</a:t>
            </a:r>
            <a:r>
              <a:rPr lang="tr-TR" sz="2400" b="0" dirty="0"/>
              <a:t> TL in İstanbul and İzmir </a:t>
            </a:r>
            <a:br>
              <a:rPr lang="tr-TR" sz="2400" b="0" dirty="0"/>
            </a:br>
            <a:endParaRPr lang="tr-TR" dirty="0"/>
          </a:p>
        </p:txBody>
      </p:sp>
      <p:sp>
        <p:nvSpPr>
          <p:cNvPr id="79875" name="AutoShape 3"/>
          <p:cNvSpPr>
            <a:spLocks/>
          </p:cNvSpPr>
          <p:nvPr/>
        </p:nvSpPr>
        <p:spPr bwMode="auto">
          <a:xfrm>
            <a:off x="538163" y="476250"/>
            <a:ext cx="8229600" cy="1143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nchor="ctr">
            <a:spAutoFit/>
          </a:bodyPr>
          <a:lstStyle/>
          <a:p>
            <a:pPr algn="ctr" defTabSz="914400"/>
            <a:r>
              <a:rPr lang="tr-TR" sz="2800"/>
              <a:t>Benzin fiyatları</a:t>
            </a:r>
            <a:endParaRPr lang="tr-T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1"/>
          <p:cNvSpPr>
            <a:spLocks noGrp="1" noChangeArrowheads="1"/>
          </p:cNvSpPr>
          <p:nvPr>
            <p:ph type="title"/>
          </p:nvPr>
        </p:nvSpPr>
        <p:spPr>
          <a:xfrm>
            <a:off x="914400" y="274638"/>
            <a:ext cx="7772400" cy="1143000"/>
          </a:xfrm>
        </p:spPr>
        <p:txBody>
          <a:bodyPr/>
          <a:lstStyle/>
          <a:p>
            <a:pPr defTabSz="914400"/>
            <a:r>
              <a:rPr lang="tr-TR" sz="2000">
                <a:solidFill>
                  <a:srgbClr val="696464"/>
                </a:solidFill>
                <a:hlinkClick r:id="rId2"/>
              </a:rPr>
              <a:t>http://hurarsiv.hurriyet.com.tr/goster/haber.aspx?id=-86653</a:t>
            </a:r>
            <a:r>
              <a:rPr lang="tr-TR" sz="2000">
                <a:solidFill>
                  <a:srgbClr val="696464"/>
                </a:solidFill>
              </a:rPr>
              <a:t> 19.06.1999</a:t>
            </a:r>
            <a:endParaRPr lang="tr-TR"/>
          </a:p>
        </p:txBody>
      </p:sp>
      <p:sp>
        <p:nvSpPr>
          <p:cNvPr id="80898" name="Rectangle 2"/>
          <p:cNvSpPr>
            <a:spLocks noGrp="1"/>
          </p:cNvSpPr>
          <p:nvPr>
            <p:ph type="body" idx="1"/>
          </p:nvPr>
        </p:nvSpPr>
        <p:spPr bwMode="auto">
          <a:xfrm>
            <a:off x="457200" y="1268413"/>
            <a:ext cx="8229600" cy="4525962"/>
          </a:xfrm>
          <a:noFill/>
          <a:ln w="12700" cap="flat">
            <a:miter lim="0"/>
            <a:headEnd/>
            <a:tailEnd/>
          </a:ln>
        </p:spPr>
        <p:txBody>
          <a:bodyPr vert="horz" wrap="square" lIns="50800" tIns="50800" rIns="50800" bIns="50800" numCol="1" anchor="t" anchorCtr="0" compatLnSpc="1">
            <a:prstTxWarp prst="textNoShape">
              <a:avLst/>
            </a:prstTxWarp>
          </a:bodyPr>
          <a:lstStyle/>
          <a:p>
            <a:pPr algn="l">
              <a:spcBef>
                <a:spcPts val="500"/>
              </a:spcBef>
              <a:buClr>
                <a:srgbClr val="D34817"/>
              </a:buClr>
              <a:buFont typeface="Wingdings 2" pitchFamily="18" charset="2"/>
              <a:buNone/>
            </a:pPr>
            <a:r>
              <a:rPr lang="tr-TR" sz="2400" b="0" dirty="0"/>
              <a:t>	In 1991 Tanju Çolak had a deal with GS for 3,5 billion for 2 years. However since prices ared fixed to the exchange rate in 5 years, the price made a huge increase. In 1996 when Rüştü Rençber renewed his contract with Fenerbahçe he got 100 billion.</a:t>
            </a:r>
            <a:endParaRPr lang="tr-TR" dirty="0"/>
          </a:p>
        </p:txBody>
      </p:sp>
      <p:pic>
        <p:nvPicPr>
          <p:cNvPr id="80899" name="Picture 3" descr="image27.png"/>
          <p:cNvPicPr>
            <a:picLocks noChangeAspect="1"/>
          </p:cNvPicPr>
          <p:nvPr/>
        </p:nvPicPr>
        <p:blipFill>
          <a:blip r:embed="rId3"/>
          <a:srcRect/>
          <a:stretch>
            <a:fillRect/>
          </a:stretch>
        </p:blipFill>
        <p:spPr bwMode="auto">
          <a:xfrm>
            <a:off x="2393950" y="3397250"/>
            <a:ext cx="1905000" cy="3124200"/>
          </a:xfrm>
          <a:prstGeom prst="rect">
            <a:avLst/>
          </a:prstGeom>
          <a:noFill/>
          <a:ln w="12700" cap="flat" cmpd="sng">
            <a:noFill/>
            <a:prstDash val="solid"/>
            <a:miter lim="0"/>
            <a:headEnd type="none" w="med" len="med"/>
            <a:tailEnd type="none" w="med" len="med"/>
          </a:ln>
          <a:effectLst/>
        </p:spPr>
      </p:pic>
      <p:pic>
        <p:nvPicPr>
          <p:cNvPr id="80900" name="Picture 4" descr="image28.jpg"/>
          <p:cNvPicPr>
            <a:picLocks noChangeAspect="1"/>
          </p:cNvPicPr>
          <p:nvPr/>
        </p:nvPicPr>
        <p:blipFill>
          <a:blip r:embed="rId4"/>
          <a:srcRect/>
          <a:stretch>
            <a:fillRect/>
          </a:stretch>
        </p:blipFill>
        <p:spPr bwMode="auto">
          <a:xfrm>
            <a:off x="5176838" y="3536950"/>
            <a:ext cx="2130425" cy="2555875"/>
          </a:xfrm>
          <a:prstGeom prst="rect">
            <a:avLst/>
          </a:prstGeom>
          <a:noFill/>
          <a:ln w="12700" cap="flat" cmpd="sng">
            <a:noFill/>
            <a:prstDash val="solid"/>
            <a:miter lim="0"/>
            <a:headEnd type="none" w="med" len="med"/>
            <a:tailEnd type="none" w="med" len="med"/>
          </a:ln>
          <a:effectLst/>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1" name="Picture 1" descr="image29.png"/>
          <p:cNvPicPr>
            <a:picLocks noChangeAspect="1"/>
          </p:cNvPicPr>
          <p:nvPr/>
        </p:nvPicPr>
        <p:blipFill>
          <a:blip r:embed="rId2"/>
          <a:srcRect/>
          <a:stretch>
            <a:fillRect/>
          </a:stretch>
        </p:blipFill>
        <p:spPr bwMode="auto">
          <a:xfrm>
            <a:off x="4572000" y="125413"/>
            <a:ext cx="4454525" cy="2078037"/>
          </a:xfrm>
          <a:prstGeom prst="rect">
            <a:avLst/>
          </a:prstGeom>
          <a:noFill/>
          <a:ln w="12700" cap="flat" cmpd="sng">
            <a:noFill/>
            <a:prstDash val="solid"/>
            <a:miter lim="0"/>
            <a:headEnd type="none" w="med" len="med"/>
            <a:tailEnd type="none" w="med" len="med"/>
          </a:ln>
          <a:effectLst/>
        </p:spPr>
      </p:pic>
      <p:sp>
        <p:nvSpPr>
          <p:cNvPr id="81922" name="Rectangle 2"/>
          <p:cNvSpPr>
            <a:spLocks noGrp="1" noChangeArrowheads="1"/>
          </p:cNvSpPr>
          <p:nvPr>
            <p:ph type="title"/>
          </p:nvPr>
        </p:nvSpPr>
        <p:spPr>
          <a:xfrm>
            <a:off x="914400" y="274638"/>
            <a:ext cx="7772400" cy="1143000"/>
          </a:xfrm>
        </p:spPr>
        <p:txBody>
          <a:bodyPr/>
          <a:lstStyle/>
          <a:p>
            <a:pPr defTabSz="914400"/>
            <a:r>
              <a:rPr lang="tr-TR" sz="3600">
                <a:solidFill>
                  <a:srgbClr val="696464"/>
                </a:solidFill>
              </a:rPr>
              <a:t>Daily Bread</a:t>
            </a:r>
            <a:endParaRPr lang="tr-TR"/>
          </a:p>
        </p:txBody>
      </p:sp>
      <p:graphicFrame>
        <p:nvGraphicFramePr>
          <p:cNvPr id="81923" name="Group 3"/>
          <p:cNvGraphicFramePr>
            <a:graphicFrameLocks noGrp="1"/>
          </p:cNvGraphicFramePr>
          <p:nvPr/>
        </p:nvGraphicFramePr>
        <p:xfrm>
          <a:off x="971550" y="2028825"/>
          <a:ext cx="7129463" cy="2804160"/>
        </p:xfrm>
        <a:graphic>
          <a:graphicData uri="http://schemas.openxmlformats.org/drawingml/2006/table">
            <a:tbl>
              <a:tblPr/>
              <a:tblGrid>
                <a:gridCol w="2376488">
                  <a:extLst>
                    <a:ext uri="{9D8B030D-6E8A-4147-A177-3AD203B41FA5}">
                      <a16:colId xmlns:a16="http://schemas.microsoft.com/office/drawing/2014/main" val="20000"/>
                    </a:ext>
                  </a:extLst>
                </a:gridCol>
                <a:gridCol w="2376487">
                  <a:extLst>
                    <a:ext uri="{9D8B030D-6E8A-4147-A177-3AD203B41FA5}">
                      <a16:colId xmlns:a16="http://schemas.microsoft.com/office/drawing/2014/main" val="20001"/>
                    </a:ext>
                  </a:extLst>
                </a:gridCol>
                <a:gridCol w="2376488">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0" u="none" strike="noStrike" cap="none" normalizeH="0" baseline="0">
                          <a:ln>
                            <a:noFill/>
                          </a:ln>
                          <a:solidFill>
                            <a:srgbClr val="595959"/>
                          </a:solidFill>
                          <a:effectLst/>
                          <a:latin typeface="Helvetica" charset="0"/>
                          <a:ea typeface="Helvetica" charset="0"/>
                          <a:cs typeface="Helvetica" charset="0"/>
                          <a:sym typeface="Helvetica" charset="0"/>
                        </a:rPr>
                        <a:t>1970</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0" u="none" strike="noStrike" cap="none" normalizeH="0" baseline="0">
                          <a:ln>
                            <a:noFill/>
                          </a:ln>
                          <a:solidFill>
                            <a:srgbClr val="595959"/>
                          </a:solidFill>
                          <a:effectLst/>
                          <a:latin typeface="Helvetica" charset="0"/>
                          <a:ea typeface="Helvetica" charset="0"/>
                          <a:cs typeface="Helvetica" charset="0"/>
                          <a:sym typeface="Helvetica" charset="0"/>
                        </a:rPr>
                        <a:t>620 gr</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0" u="none" strike="noStrike" cap="none" normalizeH="0" baseline="0">
                          <a:ln>
                            <a:noFill/>
                          </a:ln>
                          <a:solidFill>
                            <a:srgbClr val="595959"/>
                          </a:solidFill>
                          <a:effectLst/>
                          <a:latin typeface="Helvetica" charset="0"/>
                          <a:ea typeface="Helvetica" charset="0"/>
                          <a:cs typeface="Helvetica" charset="0"/>
                          <a:sym typeface="Helvetica" charset="0"/>
                        </a:rPr>
                        <a:t>1 Lira</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1" u="none" strike="noStrike" cap="none" normalizeH="0" baseline="0">
                          <a:ln>
                            <a:noFill/>
                          </a:ln>
                          <a:solidFill>
                            <a:srgbClr val="595959"/>
                          </a:solidFill>
                          <a:effectLst/>
                          <a:latin typeface="Helvetica" charset="0"/>
                          <a:ea typeface="Helvetica" charset="0"/>
                          <a:cs typeface="Helvetica" charset="0"/>
                          <a:sym typeface="Helvetica" charset="0"/>
                        </a:rPr>
                        <a:t>1980</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1" u="none" strike="noStrike" cap="none" normalizeH="0" baseline="0">
                          <a:ln>
                            <a:noFill/>
                          </a:ln>
                          <a:solidFill>
                            <a:srgbClr val="595959"/>
                          </a:solidFill>
                          <a:effectLst/>
                          <a:latin typeface="Helvetica" charset="0"/>
                          <a:ea typeface="Helvetica" charset="0"/>
                          <a:cs typeface="Helvetica" charset="0"/>
                          <a:sym typeface="Helvetica" charset="0"/>
                        </a:rPr>
                        <a:t>480 gr</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1" u="none" strike="noStrike" cap="none" normalizeH="0" baseline="0">
                          <a:ln>
                            <a:noFill/>
                          </a:ln>
                          <a:solidFill>
                            <a:srgbClr val="595959"/>
                          </a:solidFill>
                          <a:effectLst/>
                          <a:latin typeface="Helvetica" charset="0"/>
                          <a:ea typeface="Helvetica" charset="0"/>
                          <a:cs typeface="Helvetica" charset="0"/>
                          <a:sym typeface="Helvetica" charset="0"/>
                        </a:rPr>
                        <a:t>7,5 Lira</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1" u="none" strike="noStrike" cap="none" normalizeH="0" baseline="0">
                          <a:ln>
                            <a:noFill/>
                          </a:ln>
                          <a:solidFill>
                            <a:srgbClr val="595959"/>
                          </a:solidFill>
                          <a:effectLst/>
                          <a:latin typeface="Helvetica" charset="0"/>
                          <a:ea typeface="Helvetica" charset="0"/>
                          <a:cs typeface="Helvetica" charset="0"/>
                          <a:sym typeface="Helvetica" charset="0"/>
                        </a:rPr>
                        <a:t>1990</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1" u="none" strike="noStrike" cap="none" normalizeH="0" baseline="0">
                          <a:ln>
                            <a:noFill/>
                          </a:ln>
                          <a:solidFill>
                            <a:srgbClr val="595959"/>
                          </a:solidFill>
                          <a:effectLst/>
                          <a:latin typeface="Helvetica" charset="0"/>
                          <a:ea typeface="Helvetica" charset="0"/>
                          <a:cs typeface="Helvetica" charset="0"/>
                          <a:sym typeface="Helvetica" charset="0"/>
                        </a:rPr>
                        <a:t>320gr</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1" u="none" strike="noStrike" cap="none" normalizeH="0" baseline="0">
                          <a:ln>
                            <a:noFill/>
                          </a:ln>
                          <a:solidFill>
                            <a:srgbClr val="595959"/>
                          </a:solidFill>
                          <a:effectLst/>
                          <a:latin typeface="Helvetica" charset="0"/>
                          <a:ea typeface="Helvetica" charset="0"/>
                          <a:cs typeface="Helvetica" charset="0"/>
                          <a:sym typeface="Helvetica" charset="0"/>
                        </a:rPr>
                        <a:t>1000 Lira</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1" u="none" strike="noStrike" cap="none" normalizeH="0" baseline="0">
                          <a:ln>
                            <a:noFill/>
                          </a:ln>
                          <a:solidFill>
                            <a:srgbClr val="595959"/>
                          </a:solidFill>
                          <a:effectLst/>
                          <a:latin typeface="Helvetica" charset="0"/>
                          <a:ea typeface="Helvetica" charset="0"/>
                          <a:cs typeface="Helvetica" charset="0"/>
                          <a:sym typeface="Helvetica" charset="0"/>
                        </a:rPr>
                        <a:t>2000</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1" u="none" strike="noStrike" cap="none" normalizeH="0" baseline="0">
                          <a:ln>
                            <a:noFill/>
                          </a:ln>
                          <a:solidFill>
                            <a:srgbClr val="595959"/>
                          </a:solidFill>
                          <a:effectLst/>
                          <a:latin typeface="Helvetica" charset="0"/>
                          <a:ea typeface="Helvetica" charset="0"/>
                          <a:cs typeface="Helvetica" charset="0"/>
                          <a:sym typeface="Helvetica" charset="0"/>
                        </a:rPr>
                        <a:t>200gr</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1" u="none" strike="noStrike" cap="none" normalizeH="0" baseline="0">
                          <a:ln>
                            <a:noFill/>
                          </a:ln>
                          <a:solidFill>
                            <a:srgbClr val="595959"/>
                          </a:solidFill>
                          <a:effectLst/>
                          <a:latin typeface="Helvetica" charset="0"/>
                          <a:ea typeface="Helvetica" charset="0"/>
                          <a:cs typeface="Helvetica" charset="0"/>
                          <a:sym typeface="Helvetica" charset="0"/>
                        </a:rPr>
                        <a:t>100,000 Lira</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1" u="none" strike="noStrike" cap="none" normalizeH="0" baseline="0">
                          <a:ln>
                            <a:noFill/>
                          </a:ln>
                          <a:solidFill>
                            <a:srgbClr val="595959"/>
                          </a:solidFill>
                          <a:effectLst/>
                          <a:latin typeface="Helvetica" charset="0"/>
                          <a:ea typeface="Helvetica" charset="0"/>
                          <a:cs typeface="Helvetica" charset="0"/>
                          <a:sym typeface="Helvetica" charset="0"/>
                        </a:rPr>
                        <a:t>2010</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1" u="none" strike="noStrike" cap="none" normalizeH="0" baseline="0">
                          <a:ln>
                            <a:noFill/>
                          </a:ln>
                          <a:solidFill>
                            <a:srgbClr val="595959"/>
                          </a:solidFill>
                          <a:effectLst/>
                          <a:latin typeface="Helvetica" charset="0"/>
                          <a:ea typeface="Helvetica" charset="0"/>
                          <a:cs typeface="Helvetica" charset="0"/>
                          <a:sym typeface="Helvetica" charset="0"/>
                        </a:rPr>
                        <a:t>300gr</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1" u="none" strike="noStrike" cap="none" normalizeH="0" baseline="0">
                          <a:ln>
                            <a:noFill/>
                          </a:ln>
                          <a:solidFill>
                            <a:srgbClr val="595959"/>
                          </a:solidFill>
                          <a:effectLst/>
                          <a:latin typeface="Helvetica" charset="0"/>
                          <a:ea typeface="Helvetica" charset="0"/>
                          <a:cs typeface="Helvetica" charset="0"/>
                          <a:sym typeface="Helvetica" charset="0"/>
                        </a:rPr>
                        <a:t>50 krş</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extLst>
                  <a:ext uri="{0D108BD9-81ED-4DB2-BD59-A6C34878D82A}">
                    <a16:rowId xmlns:a16="http://schemas.microsoft.com/office/drawing/2014/main" val="10004"/>
                  </a:ext>
                </a:extLst>
              </a:tr>
              <a:tr h="457200">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1" u="none" strike="noStrike" cap="none" normalizeH="0" baseline="0">
                          <a:ln>
                            <a:noFill/>
                          </a:ln>
                          <a:solidFill>
                            <a:srgbClr val="595959"/>
                          </a:solidFill>
                          <a:effectLst/>
                          <a:latin typeface="Helvetica" charset="0"/>
                          <a:ea typeface="Helvetica" charset="0"/>
                          <a:cs typeface="Helvetica" charset="0"/>
                          <a:sym typeface="Helvetica" charset="0"/>
                        </a:rPr>
                        <a:t>2012</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1" u="none" strike="noStrike" cap="none" normalizeH="0" baseline="0">
                          <a:ln>
                            <a:noFill/>
                          </a:ln>
                          <a:solidFill>
                            <a:srgbClr val="595959"/>
                          </a:solidFill>
                          <a:effectLst/>
                          <a:latin typeface="Helvetica" charset="0"/>
                          <a:ea typeface="Helvetica" charset="0"/>
                          <a:cs typeface="Helvetica" charset="0"/>
                          <a:sym typeface="Helvetica" charset="0"/>
                        </a:rPr>
                        <a:t>250gr</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1" u="none" strike="noStrike" cap="none" normalizeH="0" baseline="0">
                          <a:ln>
                            <a:noFill/>
                          </a:ln>
                          <a:solidFill>
                            <a:srgbClr val="595959"/>
                          </a:solidFill>
                          <a:effectLst/>
                          <a:latin typeface="Helvetica" charset="0"/>
                          <a:ea typeface="Helvetica" charset="0"/>
                          <a:cs typeface="Helvetica" charset="0"/>
                          <a:sym typeface="Helvetica" charset="0"/>
                        </a:rPr>
                        <a:t>50 krş</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1"/>
          <p:cNvSpPr>
            <a:spLocks noGrp="1" noChangeArrowheads="1"/>
          </p:cNvSpPr>
          <p:nvPr>
            <p:ph type="title"/>
          </p:nvPr>
        </p:nvSpPr>
        <p:spPr>
          <a:xfrm>
            <a:off x="914400" y="274638"/>
            <a:ext cx="7772400" cy="1143000"/>
          </a:xfrm>
        </p:spPr>
        <p:txBody>
          <a:bodyPr/>
          <a:lstStyle/>
          <a:p>
            <a:pPr defTabSz="914400"/>
            <a:endParaRPr lang="tr-TR" sz="4000">
              <a:solidFill>
                <a:srgbClr val="696464"/>
              </a:solidFill>
            </a:endParaRPr>
          </a:p>
        </p:txBody>
      </p:sp>
      <p:sp>
        <p:nvSpPr>
          <p:cNvPr id="82946"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algn="l">
              <a:spcBef>
                <a:spcPts val="500"/>
              </a:spcBef>
              <a:buClr>
                <a:srgbClr val="D34817"/>
              </a:buClr>
              <a:buFont typeface="Wingdings 2" pitchFamily="18" charset="2"/>
              <a:buNone/>
            </a:pPr>
            <a:r>
              <a:rPr lang="tr-TR" sz="2400" b="0" dirty="0"/>
              <a:t>Koç </a:t>
            </a:r>
            <a:r>
              <a:rPr lang="tr-TR" sz="2400" b="0" dirty="0" err="1"/>
              <a:t>Üniversity</a:t>
            </a:r>
            <a:r>
              <a:rPr lang="tr-TR" sz="2400" b="0" dirty="0"/>
              <a:t> </a:t>
            </a:r>
            <a:r>
              <a:rPr lang="tr-TR" sz="2400" b="0" dirty="0" err="1"/>
              <a:t>tuition</a:t>
            </a:r>
            <a:r>
              <a:rPr lang="tr-TR" sz="2400" b="0" dirty="0"/>
              <a:t>  rate</a:t>
            </a:r>
          </a:p>
          <a:p>
            <a:pPr algn="l">
              <a:spcBef>
                <a:spcPts val="500"/>
              </a:spcBef>
              <a:buClr>
                <a:srgbClr val="D34817"/>
              </a:buClr>
              <a:buFont typeface="Wingdings 2" pitchFamily="18" charset="2"/>
              <a:buNone/>
            </a:pPr>
            <a:r>
              <a:rPr lang="tr-TR" sz="2400" b="0" dirty="0"/>
              <a:t>1998</a:t>
            </a:r>
          </a:p>
          <a:p>
            <a:pPr algn="l">
              <a:spcBef>
                <a:spcPts val="500"/>
              </a:spcBef>
              <a:buClr>
                <a:srgbClr val="D34817"/>
              </a:buClr>
              <a:buFont typeface="Wingdings 2" pitchFamily="18" charset="2"/>
              <a:buNone/>
            </a:pPr>
            <a:r>
              <a:rPr lang="tr-TR" sz="2400" b="0" dirty="0"/>
              <a:t>6,500 USD . (EXCHANGE RATE 1,8)</a:t>
            </a:r>
          </a:p>
          <a:p>
            <a:pPr algn="l">
              <a:spcBef>
                <a:spcPts val="500"/>
              </a:spcBef>
              <a:buClr>
                <a:srgbClr val="D34817"/>
              </a:buClr>
              <a:buFont typeface="Wingdings 2" pitchFamily="18" charset="2"/>
              <a:buNone/>
            </a:pPr>
            <a:endParaRPr lang="tr-TR" sz="2400" b="0" dirty="0"/>
          </a:p>
          <a:p>
            <a:pPr algn="l">
              <a:spcBef>
                <a:spcPts val="500"/>
              </a:spcBef>
              <a:buClr>
                <a:srgbClr val="D34817"/>
              </a:buClr>
              <a:buFont typeface="Wingdings 2" pitchFamily="18" charset="2"/>
              <a:buNone/>
            </a:pPr>
            <a:r>
              <a:rPr lang="tr-TR" sz="2400" b="0" dirty="0"/>
              <a:t>2012-13 </a:t>
            </a:r>
          </a:p>
          <a:p>
            <a:pPr algn="l">
              <a:spcBef>
                <a:spcPts val="500"/>
              </a:spcBef>
              <a:buClr>
                <a:srgbClr val="D34817"/>
              </a:buClr>
              <a:buFont typeface="Wingdings 2" pitchFamily="18" charset="2"/>
              <a:buNone/>
            </a:pPr>
            <a:r>
              <a:rPr lang="en-US" sz="2400" b="0" dirty="0"/>
              <a:t>40</a:t>
            </a:r>
            <a:r>
              <a:rPr lang="tr-TR" sz="2400" b="0" dirty="0"/>
              <a:t>,</a:t>
            </a:r>
            <a:r>
              <a:rPr lang="en-US" sz="2400" b="0" dirty="0"/>
              <a:t>0</a:t>
            </a:r>
            <a:r>
              <a:rPr lang="tr-TR" sz="2400" b="0" dirty="0"/>
              <a:t>00 TL</a:t>
            </a:r>
            <a:endParaRPr lang="tr-TR"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1"/>
          <p:cNvSpPr>
            <a:spLocks noGrp="1"/>
          </p:cNvSpPr>
          <p:nvPr>
            <p:ph type="title"/>
          </p:nvPr>
        </p:nvSpPr>
        <p:spPr bwMode="auto">
          <a:xfrm>
            <a:off x="569913" y="1927225"/>
            <a:ext cx="8229600" cy="1470025"/>
          </a:xfrm>
          <a:noFill/>
          <a:ln w="12700" cap="flat">
            <a:miter lim="0"/>
            <a:headEnd/>
            <a:tailEnd/>
          </a:ln>
        </p:spPr>
        <p:txBody>
          <a:bodyPr vert="horz" wrap="square" lIns="50800" tIns="50800" rIns="50800" bIns="50800" numCol="1" anchor="b" anchorCtr="0" compatLnSpc="1">
            <a:prstTxWarp prst="textNoShape">
              <a:avLst/>
            </a:prstTxWarp>
          </a:bodyPr>
          <a:lstStyle/>
          <a:p>
            <a:pPr defTabSz="914400"/>
            <a:r>
              <a:rPr lang="tr-TR" sz="4000">
                <a:solidFill>
                  <a:srgbClr val="696464"/>
                </a:solidFill>
              </a:rPr>
              <a:t>We start with the footballers</a:t>
            </a:r>
            <a:endParaRPr lang="tr-T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3" name="Rectangle 1"/>
          <p:cNvSpPr>
            <a:spLocks noGrp="1" noChangeArrowheads="1"/>
          </p:cNvSpPr>
          <p:nvPr>
            <p:ph type="title"/>
          </p:nvPr>
        </p:nvSpPr>
        <p:spPr>
          <a:xfrm>
            <a:off x="457200" y="274638"/>
            <a:ext cx="8229600" cy="868362"/>
          </a:xfrm>
        </p:spPr>
        <p:txBody>
          <a:bodyPr/>
          <a:lstStyle/>
          <a:p>
            <a:pPr defTabSz="914400"/>
            <a:r>
              <a:rPr lang="tr-TR" sz="4000">
                <a:solidFill>
                  <a:srgbClr val="696464"/>
                </a:solidFill>
              </a:rPr>
              <a:t>Rüştü Reçber</a:t>
            </a:r>
            <a:endParaRPr lang="tr-TR"/>
          </a:p>
        </p:txBody>
      </p:sp>
      <p:sp>
        <p:nvSpPr>
          <p:cNvPr id="84994" name="Rectangle 2"/>
          <p:cNvSpPr>
            <a:spLocks noGrp="1"/>
          </p:cNvSpPr>
          <p:nvPr>
            <p:ph type="body" idx="1"/>
          </p:nvPr>
        </p:nvSpPr>
        <p:spPr bwMode="auto">
          <a:xfrm>
            <a:off x="457200" y="1141413"/>
            <a:ext cx="8229600" cy="4527550"/>
          </a:xfrm>
          <a:noFill/>
          <a:ln w="12700" cap="flat">
            <a:miter lim="0"/>
            <a:headEnd/>
            <a:tailEnd/>
          </a:ln>
        </p:spPr>
        <p:txBody>
          <a:bodyPr vert="horz" wrap="square" lIns="50800" tIns="50800" rIns="50800" bIns="50800" numCol="1" anchor="t" anchorCtr="0" compatLnSpc="1">
            <a:prstTxWarp prst="textNoShape">
              <a:avLst/>
            </a:prstTxWarp>
          </a:bodyPr>
          <a:lstStyle/>
          <a:p>
            <a:pPr algn="l">
              <a:spcBef>
                <a:spcPts val="500"/>
              </a:spcBef>
              <a:buClr>
                <a:srgbClr val="D34817"/>
              </a:buClr>
              <a:buFont typeface="Wingdings 2" pitchFamily="18" charset="2"/>
              <a:buNone/>
            </a:pPr>
            <a:r>
              <a:rPr lang="tr-TR" sz="2400" b="0"/>
              <a:t>100 billion TL in 1996</a:t>
            </a:r>
          </a:p>
          <a:p>
            <a:pPr algn="l">
              <a:spcBef>
                <a:spcPts val="500"/>
              </a:spcBef>
              <a:buClr>
                <a:srgbClr val="D34817"/>
              </a:buClr>
              <a:buFont typeface="Wingdings 2" pitchFamily="18" charset="2"/>
              <a:buNone/>
            </a:pPr>
            <a:r>
              <a:rPr lang="tr-TR" sz="2400" b="0"/>
              <a:t>Let’s write this out </a:t>
            </a:r>
          </a:p>
          <a:p>
            <a:pPr algn="l">
              <a:spcBef>
                <a:spcPts val="500"/>
              </a:spcBef>
              <a:buClr>
                <a:srgbClr val="D34817"/>
              </a:buClr>
              <a:buFont typeface="Wingdings 2" pitchFamily="18" charset="2"/>
              <a:buNone/>
            </a:pPr>
            <a:r>
              <a:rPr lang="tr-TR" sz="2400" b="0"/>
              <a:t>100,000,000,000 TL</a:t>
            </a:r>
          </a:p>
          <a:p>
            <a:pPr algn="l">
              <a:spcBef>
                <a:spcPts val="500"/>
              </a:spcBef>
              <a:buClr>
                <a:srgbClr val="D34817"/>
              </a:buClr>
              <a:buFont typeface="Wingdings 2" pitchFamily="18" charset="2"/>
              <a:buNone/>
            </a:pPr>
            <a:endParaRPr lang="tr-TR" sz="2400" b="0"/>
          </a:p>
          <a:p>
            <a:pPr algn="l">
              <a:spcBef>
                <a:spcPts val="500"/>
              </a:spcBef>
              <a:buClr>
                <a:srgbClr val="D34817"/>
              </a:buClr>
              <a:buFont typeface="Wingdings 2" pitchFamily="18" charset="2"/>
              <a:buNone/>
            </a:pPr>
            <a:r>
              <a:rPr lang="tr-TR" sz="2400" b="0"/>
              <a:t>Rüştü’s 100 billion without the 6 zeros</a:t>
            </a:r>
            <a:endParaRPr lang="tr-TR"/>
          </a:p>
        </p:txBody>
      </p:sp>
      <p:pic>
        <p:nvPicPr>
          <p:cNvPr id="84995" name="Picture 3" descr="image27.png"/>
          <p:cNvPicPr>
            <a:picLocks noChangeAspect="1"/>
          </p:cNvPicPr>
          <p:nvPr/>
        </p:nvPicPr>
        <p:blipFill>
          <a:blip r:embed="rId2"/>
          <a:srcRect/>
          <a:stretch>
            <a:fillRect/>
          </a:stretch>
        </p:blipFill>
        <p:spPr bwMode="auto">
          <a:xfrm>
            <a:off x="5978525" y="1866900"/>
            <a:ext cx="1905000" cy="3124200"/>
          </a:xfrm>
          <a:prstGeom prst="rect">
            <a:avLst/>
          </a:prstGeom>
          <a:noFill/>
          <a:ln w="12700" cap="flat" cmpd="sng">
            <a:noFill/>
            <a:prstDash val="solid"/>
            <a:miter lim="0"/>
            <a:headEnd type="none" w="med" len="med"/>
            <a:tailEnd type="none" w="med" len="me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9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49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49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49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1"/>
          <p:cNvSpPr>
            <a:spLocks noGrp="1" noChangeArrowheads="1"/>
          </p:cNvSpPr>
          <p:nvPr>
            <p:ph type="title"/>
          </p:nvPr>
        </p:nvSpPr>
        <p:spPr>
          <a:xfrm>
            <a:off x="914400" y="274638"/>
            <a:ext cx="7772400" cy="1143000"/>
          </a:xfrm>
        </p:spPr>
        <p:txBody>
          <a:bodyPr/>
          <a:lstStyle/>
          <a:p>
            <a:pPr defTabSz="914400"/>
            <a:r>
              <a:rPr lang="tr-TR" sz="2000">
                <a:solidFill>
                  <a:srgbClr val="696464"/>
                </a:solidFill>
                <a:hlinkClick r:id="rId2"/>
              </a:rPr>
              <a:t>http://arsiv.ntvmsnbc.com/news/254830.asp?cp1=1</a:t>
            </a:r>
            <a:r>
              <a:rPr lang="tr-TR" sz="2000">
                <a:solidFill>
                  <a:srgbClr val="696464"/>
                </a:solidFill>
              </a:rPr>
              <a:t> </a:t>
            </a:r>
            <a:endParaRPr lang="tr-TR"/>
          </a:p>
        </p:txBody>
      </p:sp>
      <p:sp>
        <p:nvSpPr>
          <p:cNvPr id="86018"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algn="l">
              <a:spcBef>
                <a:spcPts val="500"/>
              </a:spcBef>
              <a:buClr>
                <a:srgbClr val="D34817"/>
              </a:buClr>
              <a:buFont typeface="Wingdings 2" pitchFamily="18" charset="2"/>
              <a:buNone/>
            </a:pPr>
            <a:r>
              <a:rPr lang="tr-TR" sz="2400" b="0" dirty="0"/>
              <a:t>	28 Ocak 2004— Drop out 6 zeros and new Turkish Lira in 1 Ocak with the approval </a:t>
            </a:r>
            <a:r>
              <a:rPr lang="tr-TR" sz="2400" b="0"/>
              <a:t>of TBMM</a:t>
            </a:r>
            <a:endParaRPr lang="tr-TR"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1" name="Rectangle 1"/>
          <p:cNvSpPr>
            <a:spLocks noGrp="1" noChangeArrowheads="1"/>
          </p:cNvSpPr>
          <p:nvPr>
            <p:ph type="title"/>
          </p:nvPr>
        </p:nvSpPr>
        <p:spPr>
          <a:xfrm>
            <a:off x="457200" y="274638"/>
            <a:ext cx="8229600" cy="868362"/>
          </a:xfrm>
        </p:spPr>
        <p:txBody>
          <a:bodyPr/>
          <a:lstStyle/>
          <a:p>
            <a:pPr defTabSz="914400"/>
            <a:r>
              <a:rPr lang="tr-TR" sz="4000">
                <a:solidFill>
                  <a:srgbClr val="696464"/>
                </a:solidFill>
              </a:rPr>
              <a:t>Rüştü Reçber</a:t>
            </a:r>
            <a:endParaRPr lang="tr-TR"/>
          </a:p>
        </p:txBody>
      </p:sp>
      <p:sp>
        <p:nvSpPr>
          <p:cNvPr id="87042" name="Rectangle 2"/>
          <p:cNvSpPr>
            <a:spLocks noGrp="1"/>
          </p:cNvSpPr>
          <p:nvPr>
            <p:ph type="body" idx="1"/>
          </p:nvPr>
        </p:nvSpPr>
        <p:spPr bwMode="auto">
          <a:xfrm>
            <a:off x="457200" y="1141413"/>
            <a:ext cx="8229600" cy="4527550"/>
          </a:xfrm>
          <a:noFill/>
          <a:ln w="12700" cap="flat">
            <a:miter lim="0"/>
            <a:headEnd/>
            <a:tailEnd/>
          </a:ln>
        </p:spPr>
        <p:txBody>
          <a:bodyPr vert="horz" wrap="square" lIns="50800" tIns="50800" rIns="50800" bIns="50800" numCol="1" anchor="t" anchorCtr="0" compatLnSpc="1">
            <a:prstTxWarp prst="textNoShape">
              <a:avLst/>
            </a:prstTxWarp>
          </a:bodyPr>
          <a:lstStyle/>
          <a:p>
            <a:pPr algn="l">
              <a:spcBef>
                <a:spcPts val="500"/>
              </a:spcBef>
              <a:buClr>
                <a:srgbClr val="D34817"/>
              </a:buClr>
              <a:buFont typeface="Wingdings 2" pitchFamily="18" charset="2"/>
              <a:buNone/>
            </a:pPr>
            <a:r>
              <a:rPr lang="tr-TR" sz="2400" b="0"/>
              <a:t>100 billion TL in 1996</a:t>
            </a:r>
          </a:p>
          <a:p>
            <a:pPr algn="l">
              <a:spcBef>
                <a:spcPts val="500"/>
              </a:spcBef>
              <a:buClr>
                <a:srgbClr val="D34817"/>
              </a:buClr>
              <a:buFont typeface="Wingdings 2" pitchFamily="18" charset="2"/>
              <a:buNone/>
            </a:pPr>
            <a:r>
              <a:rPr lang="tr-TR" sz="2400" b="0"/>
              <a:t>Let’s write this out </a:t>
            </a:r>
          </a:p>
          <a:p>
            <a:pPr algn="l">
              <a:spcBef>
                <a:spcPts val="500"/>
              </a:spcBef>
              <a:buClr>
                <a:srgbClr val="D34817"/>
              </a:buClr>
              <a:buFont typeface="Wingdings 2" pitchFamily="18" charset="2"/>
              <a:buNone/>
            </a:pPr>
            <a:r>
              <a:rPr lang="tr-TR" sz="2400" b="0"/>
              <a:t>100,000,000,000 TL</a:t>
            </a:r>
          </a:p>
          <a:p>
            <a:pPr algn="l">
              <a:spcBef>
                <a:spcPts val="500"/>
              </a:spcBef>
              <a:buClr>
                <a:srgbClr val="D34817"/>
              </a:buClr>
              <a:buFont typeface="Wingdings 2" pitchFamily="18" charset="2"/>
              <a:buNone/>
            </a:pPr>
            <a:endParaRPr lang="tr-TR" sz="2400" b="0"/>
          </a:p>
          <a:p>
            <a:pPr algn="l">
              <a:spcBef>
                <a:spcPts val="500"/>
              </a:spcBef>
              <a:buClr>
                <a:srgbClr val="D34817"/>
              </a:buClr>
              <a:buFont typeface="Wingdings 2" pitchFamily="18" charset="2"/>
              <a:buNone/>
            </a:pPr>
            <a:r>
              <a:rPr lang="tr-TR" sz="2400" b="0"/>
              <a:t>Rüştü’s 100 billion without the 6 zeros</a:t>
            </a:r>
          </a:p>
          <a:p>
            <a:pPr algn="l">
              <a:spcBef>
                <a:spcPts val="500"/>
              </a:spcBef>
              <a:buClr>
                <a:srgbClr val="D34817"/>
              </a:buClr>
              <a:buFont typeface="Wingdings 2" pitchFamily="18" charset="2"/>
              <a:buNone/>
            </a:pPr>
            <a:r>
              <a:rPr lang="tr-TR" sz="2400" b="0"/>
              <a:t>100,000 TL</a:t>
            </a:r>
            <a:endParaRPr lang="tr-TR"/>
          </a:p>
        </p:txBody>
      </p:sp>
      <p:pic>
        <p:nvPicPr>
          <p:cNvPr id="87043" name="Picture 3" descr="image27.png"/>
          <p:cNvPicPr>
            <a:picLocks noChangeAspect="1"/>
          </p:cNvPicPr>
          <p:nvPr/>
        </p:nvPicPr>
        <p:blipFill>
          <a:blip r:embed="rId2"/>
          <a:srcRect/>
          <a:stretch>
            <a:fillRect/>
          </a:stretch>
        </p:blipFill>
        <p:spPr bwMode="auto">
          <a:xfrm>
            <a:off x="5978525" y="1866900"/>
            <a:ext cx="1905000" cy="3124200"/>
          </a:xfrm>
          <a:prstGeom prst="rect">
            <a:avLst/>
          </a:prstGeom>
          <a:noFill/>
          <a:ln w="12700" cap="flat" cmpd="sng">
            <a:noFill/>
            <a:prstDash val="solid"/>
            <a:miter lim="0"/>
            <a:headEnd type="none" w="med" len="med"/>
            <a:tailEnd type="none" w="med" len="me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0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70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70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704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704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5" name="Rectangle 1"/>
          <p:cNvSpPr>
            <a:spLocks noGrp="1" noChangeArrowheads="1"/>
          </p:cNvSpPr>
          <p:nvPr>
            <p:ph type="title"/>
          </p:nvPr>
        </p:nvSpPr>
        <p:spPr>
          <a:xfrm>
            <a:off x="457200" y="274638"/>
            <a:ext cx="8229600" cy="868362"/>
          </a:xfrm>
        </p:spPr>
        <p:txBody>
          <a:bodyPr/>
          <a:lstStyle/>
          <a:p>
            <a:pPr defTabSz="914400"/>
            <a:r>
              <a:rPr lang="tr-TR" sz="4000">
                <a:solidFill>
                  <a:srgbClr val="696464"/>
                </a:solidFill>
              </a:rPr>
              <a:t>Rüştü Reçber</a:t>
            </a:r>
            <a:endParaRPr lang="tr-TR"/>
          </a:p>
        </p:txBody>
      </p:sp>
      <p:sp>
        <p:nvSpPr>
          <p:cNvPr id="88066" name="Rectangle 2"/>
          <p:cNvSpPr>
            <a:spLocks noGrp="1"/>
          </p:cNvSpPr>
          <p:nvPr>
            <p:ph type="body" idx="1"/>
          </p:nvPr>
        </p:nvSpPr>
        <p:spPr bwMode="auto">
          <a:xfrm>
            <a:off x="457200" y="1141413"/>
            <a:ext cx="8229600" cy="4527550"/>
          </a:xfrm>
          <a:noFill/>
          <a:ln w="12700" cap="flat">
            <a:miter lim="0"/>
            <a:headEnd/>
            <a:tailEnd/>
          </a:ln>
        </p:spPr>
        <p:txBody>
          <a:bodyPr vert="horz" wrap="square" lIns="50800" tIns="50800" rIns="50800" bIns="50800" numCol="1" anchor="t" anchorCtr="0" compatLnSpc="1">
            <a:prstTxWarp prst="textNoShape">
              <a:avLst/>
            </a:prstTxWarp>
          </a:bodyPr>
          <a:lstStyle/>
          <a:p>
            <a:pPr algn="l">
              <a:spcBef>
                <a:spcPts val="500"/>
              </a:spcBef>
              <a:buClr>
                <a:srgbClr val="D34817"/>
              </a:buClr>
              <a:buFont typeface="Wingdings 2" pitchFamily="18" charset="2"/>
              <a:buNone/>
            </a:pPr>
            <a:r>
              <a:rPr lang="tr-TR" sz="2400" b="0" dirty="0" err="1"/>
              <a:t>Rüştü’s</a:t>
            </a:r>
            <a:r>
              <a:rPr lang="tr-TR" sz="2400" b="0" dirty="0"/>
              <a:t> 100 </a:t>
            </a:r>
            <a:r>
              <a:rPr lang="tr-TR" sz="2400" b="0" dirty="0" err="1"/>
              <a:t>billion</a:t>
            </a:r>
            <a:r>
              <a:rPr lang="tr-TR" sz="2400" b="0" dirty="0"/>
              <a:t> </a:t>
            </a:r>
            <a:r>
              <a:rPr lang="tr-TR" sz="2400" b="0" dirty="0" err="1"/>
              <a:t>without</a:t>
            </a:r>
            <a:r>
              <a:rPr lang="tr-TR" sz="2400" b="0" dirty="0"/>
              <a:t> </a:t>
            </a:r>
            <a:r>
              <a:rPr lang="tr-TR" sz="2400" b="0" dirty="0" err="1"/>
              <a:t>the</a:t>
            </a:r>
            <a:r>
              <a:rPr lang="tr-TR" sz="2400" b="0" dirty="0"/>
              <a:t> 6 </a:t>
            </a:r>
            <a:r>
              <a:rPr lang="tr-TR" sz="2400" b="0" dirty="0" err="1"/>
              <a:t>zeros</a:t>
            </a:r>
            <a:r>
              <a:rPr lang="tr-TR" sz="2400" b="0" dirty="0"/>
              <a:t> is</a:t>
            </a:r>
          </a:p>
          <a:p>
            <a:pPr algn="l">
              <a:spcBef>
                <a:spcPts val="500"/>
              </a:spcBef>
              <a:buClr>
                <a:srgbClr val="D34817"/>
              </a:buClr>
              <a:buFont typeface="Wingdings 2" pitchFamily="18" charset="2"/>
              <a:buNone/>
            </a:pPr>
            <a:r>
              <a:rPr lang="tr-TR" sz="2400" b="0" dirty="0"/>
              <a:t>100,000 TL</a:t>
            </a:r>
          </a:p>
          <a:p>
            <a:pPr algn="l">
              <a:spcBef>
                <a:spcPts val="500"/>
              </a:spcBef>
              <a:buClr>
                <a:srgbClr val="D34817"/>
              </a:buClr>
              <a:buFont typeface="Wingdings 2" pitchFamily="18" charset="2"/>
              <a:buNone/>
            </a:pPr>
            <a:endParaRPr lang="tr-TR" sz="2400" b="0" dirty="0"/>
          </a:p>
          <a:p>
            <a:pPr algn="l">
              <a:spcBef>
                <a:spcPts val="500"/>
              </a:spcBef>
              <a:buClr>
                <a:srgbClr val="D34817"/>
              </a:buClr>
              <a:buFont typeface="Wingdings 2" pitchFamily="18" charset="2"/>
              <a:buNone/>
            </a:pPr>
            <a:r>
              <a:rPr lang="tr-TR" sz="2400" b="0" dirty="0" err="1"/>
              <a:t>How</a:t>
            </a:r>
            <a:r>
              <a:rPr lang="tr-TR" sz="2400" b="0" dirty="0"/>
              <a:t> </a:t>
            </a:r>
            <a:r>
              <a:rPr lang="tr-TR" sz="2400" b="0" dirty="0" err="1"/>
              <a:t>much</a:t>
            </a:r>
            <a:r>
              <a:rPr lang="tr-TR" sz="2400" b="0" dirty="0"/>
              <a:t> is 100,000TL in 1996 </a:t>
            </a:r>
            <a:r>
              <a:rPr lang="tr-TR" sz="2400" b="0" dirty="0" err="1"/>
              <a:t>worth</a:t>
            </a:r>
            <a:r>
              <a:rPr lang="tr-TR" sz="2400" b="0" dirty="0"/>
              <a:t> </a:t>
            </a:r>
          </a:p>
          <a:p>
            <a:pPr algn="l">
              <a:spcBef>
                <a:spcPts val="500"/>
              </a:spcBef>
              <a:buClr>
                <a:srgbClr val="D34817"/>
              </a:buClr>
              <a:buFont typeface="Wingdings 2" pitchFamily="18" charset="2"/>
              <a:buNone/>
            </a:pPr>
            <a:r>
              <a:rPr lang="tr-TR" sz="2400" b="0" dirty="0"/>
              <a:t>in </a:t>
            </a:r>
            <a:r>
              <a:rPr lang="tr-TR" sz="2400" b="0" dirty="0" err="1"/>
              <a:t>current</a:t>
            </a:r>
            <a:r>
              <a:rPr lang="tr-TR" sz="2400" b="0" dirty="0"/>
              <a:t> (2013) </a:t>
            </a:r>
            <a:r>
              <a:rPr lang="tr-TR" sz="2400" b="0" dirty="0" err="1"/>
              <a:t>prices</a:t>
            </a:r>
            <a:r>
              <a:rPr lang="tr-TR" sz="2400" b="0" dirty="0"/>
              <a:t>?</a:t>
            </a:r>
          </a:p>
          <a:p>
            <a:pPr algn="l">
              <a:spcBef>
                <a:spcPts val="500"/>
              </a:spcBef>
              <a:buClr>
                <a:srgbClr val="D34817"/>
              </a:buClr>
              <a:buFont typeface="Wingdings 2" pitchFamily="18" charset="2"/>
              <a:buNone/>
            </a:pPr>
            <a:endParaRPr lang="tr-TR" sz="2400" b="0" dirty="0"/>
          </a:p>
          <a:p>
            <a:pPr algn="l">
              <a:spcBef>
                <a:spcPts val="500"/>
              </a:spcBef>
              <a:buClr>
                <a:srgbClr val="D34817"/>
              </a:buClr>
              <a:buFont typeface="Wingdings 2" pitchFamily="18" charset="2"/>
              <a:buNone/>
            </a:pPr>
            <a:r>
              <a:rPr lang="tr-TR" sz="2400" b="0" dirty="0" err="1"/>
              <a:t>We</a:t>
            </a:r>
            <a:r>
              <a:rPr lang="tr-TR" sz="2400" b="0" dirty="0"/>
              <a:t> </a:t>
            </a:r>
            <a:r>
              <a:rPr lang="tr-TR" sz="2400" b="0" dirty="0" err="1"/>
              <a:t>need</a:t>
            </a:r>
            <a:r>
              <a:rPr lang="tr-TR" sz="2400" b="0" dirty="0"/>
              <a:t> </a:t>
            </a:r>
            <a:r>
              <a:rPr lang="tr-TR" sz="2400" b="0" dirty="0" err="1"/>
              <a:t>the</a:t>
            </a:r>
            <a:r>
              <a:rPr lang="tr-TR" sz="2400" b="0" dirty="0"/>
              <a:t> </a:t>
            </a:r>
            <a:r>
              <a:rPr lang="tr-TR" sz="2400" b="0" dirty="0" err="1"/>
              <a:t>value</a:t>
            </a:r>
            <a:r>
              <a:rPr lang="tr-TR" sz="2400" b="0" dirty="0"/>
              <a:t> of CPI in 1996 </a:t>
            </a:r>
            <a:r>
              <a:rPr lang="tr-TR" sz="2400" b="0" dirty="0" err="1"/>
              <a:t>and</a:t>
            </a:r>
            <a:r>
              <a:rPr lang="tr-TR" sz="2400" b="0" dirty="0"/>
              <a:t> in </a:t>
            </a:r>
            <a:endParaRPr lang="en-US" sz="2400" b="0" dirty="0"/>
          </a:p>
          <a:p>
            <a:pPr algn="l">
              <a:spcBef>
                <a:spcPts val="500"/>
              </a:spcBef>
              <a:buClr>
                <a:srgbClr val="D34817"/>
              </a:buClr>
              <a:buFont typeface="Wingdings 2" pitchFamily="18" charset="2"/>
              <a:buNone/>
            </a:pPr>
            <a:r>
              <a:rPr lang="tr-TR" sz="2400" b="0" dirty="0"/>
              <a:t>2013</a:t>
            </a:r>
            <a:r>
              <a:rPr lang="en-US" sz="2400" b="0" dirty="0"/>
              <a:t>.</a:t>
            </a:r>
            <a:endParaRPr lang="tr-TR" dirty="0"/>
          </a:p>
        </p:txBody>
      </p:sp>
      <p:pic>
        <p:nvPicPr>
          <p:cNvPr id="88067" name="Picture 3" descr="image27.png"/>
          <p:cNvPicPr>
            <a:picLocks noChangeAspect="1"/>
          </p:cNvPicPr>
          <p:nvPr/>
        </p:nvPicPr>
        <p:blipFill>
          <a:blip r:embed="rId2"/>
          <a:srcRect/>
          <a:stretch>
            <a:fillRect/>
          </a:stretch>
        </p:blipFill>
        <p:spPr bwMode="auto">
          <a:xfrm>
            <a:off x="6357950" y="1142984"/>
            <a:ext cx="2303462" cy="3779837"/>
          </a:xfrm>
          <a:prstGeom prst="rect">
            <a:avLst/>
          </a:prstGeom>
          <a:noFill/>
          <a:ln w="12700" cap="flat" cmpd="sng">
            <a:noFill/>
            <a:prstDash val="solid"/>
            <a:miter lim="0"/>
            <a:headEnd type="none" w="med" len="med"/>
            <a:tailEnd type="none" w="med" len="me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80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806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806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806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806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1"/>
          <p:cNvSpPr>
            <a:spLocks noGrp="1" noChangeArrowheads="1"/>
          </p:cNvSpPr>
          <p:nvPr>
            <p:ph type="title"/>
          </p:nvPr>
        </p:nvSpPr>
        <p:spPr>
          <a:xfrm>
            <a:off x="457200" y="274638"/>
            <a:ext cx="8229600" cy="849312"/>
          </a:xfrm>
        </p:spPr>
        <p:txBody>
          <a:bodyPr/>
          <a:lstStyle/>
          <a:p>
            <a:pPr defTabSz="914400"/>
            <a:r>
              <a:rPr lang="tr-TR" sz="1900">
                <a:solidFill>
                  <a:srgbClr val="696464"/>
                </a:solidFill>
              </a:rPr>
              <a:t>1994 Based Consumer Price Index Numbers, 1994-2006.</a:t>
            </a:r>
            <a:br>
              <a:rPr lang="tr-TR" sz="1900">
                <a:solidFill>
                  <a:srgbClr val="696464"/>
                </a:solidFill>
              </a:rPr>
            </a:br>
            <a:r>
              <a:rPr lang="tr-TR" sz="1500">
                <a:solidFill>
                  <a:srgbClr val="696464"/>
                </a:solidFill>
              </a:rPr>
              <a:t>The index after January 2006 are derived using the monthly rate of change in 2003=100 consumer price index. </a:t>
            </a:r>
            <a:endParaRPr lang="tr-TR"/>
          </a:p>
        </p:txBody>
      </p:sp>
      <p:sp>
        <p:nvSpPr>
          <p:cNvPr id="89090"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73050" indent="-273050" algn="l">
              <a:spcBef>
                <a:spcPts val="500"/>
              </a:spcBef>
              <a:buClr>
                <a:srgbClr val="D34817"/>
              </a:buClr>
              <a:buSzPct val="85000"/>
              <a:buFont typeface="Wingdings 2" pitchFamily="18" charset="2"/>
              <a:buChar char="•"/>
            </a:pPr>
            <a:endParaRPr lang="tr-TR" sz="2600" b="0"/>
          </a:p>
        </p:txBody>
      </p:sp>
      <p:pic>
        <p:nvPicPr>
          <p:cNvPr id="89091" name="Picture 3" descr="image30.jpg"/>
          <p:cNvPicPr>
            <a:picLocks noChangeAspect="1"/>
          </p:cNvPicPr>
          <p:nvPr/>
        </p:nvPicPr>
        <p:blipFill>
          <a:blip r:embed="rId2"/>
          <a:srcRect/>
          <a:stretch>
            <a:fillRect/>
          </a:stretch>
        </p:blipFill>
        <p:spPr bwMode="auto">
          <a:xfrm>
            <a:off x="352425" y="1339850"/>
            <a:ext cx="8755063" cy="5400675"/>
          </a:xfrm>
          <a:prstGeom prst="rect">
            <a:avLst/>
          </a:prstGeom>
          <a:noFill/>
          <a:ln w="12700" cap="flat" cmpd="sng">
            <a:noFill/>
            <a:prstDash val="solid"/>
            <a:miter lim="0"/>
            <a:headEnd type="none" w="med" len="med"/>
            <a:tailEnd type="none" w="med" len="med"/>
          </a:ln>
          <a:effectLst/>
        </p:spPr>
      </p:pic>
      <p:sp>
        <p:nvSpPr>
          <p:cNvPr id="89092" name="AutoShape 4"/>
          <p:cNvSpPr>
            <a:spLocks/>
          </p:cNvSpPr>
          <p:nvPr/>
        </p:nvSpPr>
        <p:spPr bwMode="auto">
          <a:xfrm rot="5400000">
            <a:off x="8387557" y="835818"/>
            <a:ext cx="647700" cy="360363"/>
          </a:xfrm>
          <a:prstGeom prst="rightArrow">
            <a:avLst>
              <a:gd name="adj1" fmla="val 50000"/>
              <a:gd name="adj2" fmla="val 49927"/>
            </a:avLst>
          </a:prstGeom>
          <a:solidFill>
            <a:srgbClr val="FF0000"/>
          </a:solidFill>
          <a:ln w="25400" cap="flat" cmpd="sng">
            <a:solidFill>
              <a:srgbClr val="9A3511"/>
            </a:solidFill>
            <a:prstDash val="solid"/>
            <a:round/>
            <a:headEnd/>
            <a:tailEnd/>
          </a:ln>
          <a:effectLst/>
        </p:spPr>
        <p:txBody>
          <a:bodyPr lIns="0" tIns="0" rIns="0" bIns="0" anchor="ctr"/>
          <a:lstStyle/>
          <a:p>
            <a:pPr algn="ctr" defTabSz="914400"/>
            <a:endParaRPr lang="tr-TR" sz="1800">
              <a:solidFill>
                <a:srgbClr val="FFFFFF"/>
              </a:solidFill>
            </a:endParaRPr>
          </a:p>
        </p:txBody>
      </p:sp>
      <p:sp>
        <p:nvSpPr>
          <p:cNvPr id="89093" name="AutoShape 5"/>
          <p:cNvSpPr>
            <a:spLocks/>
          </p:cNvSpPr>
          <p:nvPr/>
        </p:nvSpPr>
        <p:spPr bwMode="auto">
          <a:xfrm rot="5400000">
            <a:off x="1907382" y="4868068"/>
            <a:ext cx="647700" cy="360363"/>
          </a:xfrm>
          <a:prstGeom prst="rightArrow">
            <a:avLst>
              <a:gd name="adj1" fmla="val 50000"/>
              <a:gd name="adj2" fmla="val 49927"/>
            </a:avLst>
          </a:prstGeom>
          <a:solidFill>
            <a:srgbClr val="FF0000"/>
          </a:solidFill>
          <a:ln w="25400" cap="flat" cmpd="sng">
            <a:solidFill>
              <a:srgbClr val="9A3511"/>
            </a:solidFill>
            <a:prstDash val="solid"/>
            <a:round/>
            <a:headEnd/>
            <a:tailEnd/>
          </a:ln>
          <a:effectLst/>
        </p:spPr>
        <p:txBody>
          <a:bodyPr lIns="0" tIns="0" rIns="0" bIns="0" anchor="ctr"/>
          <a:lstStyle/>
          <a:p>
            <a:pPr algn="ctr" defTabSz="914400"/>
            <a:endParaRPr lang="tr-TR" sz="1800">
              <a:solidFill>
                <a:srgbClr val="FFFFFF"/>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Inflation</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33381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3" name="Rectangle 1"/>
          <p:cNvSpPr>
            <a:spLocks noGrp="1" noChangeArrowheads="1"/>
          </p:cNvSpPr>
          <p:nvPr>
            <p:ph type="title"/>
          </p:nvPr>
        </p:nvSpPr>
        <p:spPr>
          <a:xfrm>
            <a:off x="457200" y="274638"/>
            <a:ext cx="8229600" cy="868362"/>
          </a:xfrm>
        </p:spPr>
        <p:txBody>
          <a:bodyPr/>
          <a:lstStyle/>
          <a:p>
            <a:pPr defTabSz="914400"/>
            <a:r>
              <a:rPr lang="tr-TR" sz="4000">
                <a:solidFill>
                  <a:srgbClr val="696464"/>
                </a:solidFill>
              </a:rPr>
              <a:t>Rüştü Reçber</a:t>
            </a:r>
            <a:endParaRPr lang="tr-TR"/>
          </a:p>
        </p:txBody>
      </p:sp>
      <p:sp>
        <p:nvSpPr>
          <p:cNvPr id="90114" name="Rectangle 2"/>
          <p:cNvSpPr>
            <a:spLocks noGrp="1"/>
          </p:cNvSpPr>
          <p:nvPr>
            <p:ph type="body" idx="1"/>
          </p:nvPr>
        </p:nvSpPr>
        <p:spPr bwMode="auto">
          <a:xfrm>
            <a:off x="457200" y="1143000"/>
            <a:ext cx="8229600" cy="4949825"/>
          </a:xfrm>
          <a:noFill/>
          <a:ln w="12700" cap="flat">
            <a:miter lim="0"/>
            <a:headEnd/>
            <a:tailEnd/>
          </a:ln>
        </p:spPr>
        <p:txBody>
          <a:bodyPr vert="horz" wrap="square" lIns="50800" tIns="50800" rIns="50800" bIns="50800" numCol="1" anchor="t" anchorCtr="0" compatLnSpc="1">
            <a:prstTxWarp prst="textNoShape">
              <a:avLst/>
            </a:prstTxWarp>
          </a:bodyPr>
          <a:lstStyle/>
          <a:p>
            <a:pPr algn="l">
              <a:lnSpc>
                <a:spcPct val="90000"/>
              </a:lnSpc>
              <a:spcBef>
                <a:spcPts val="500"/>
              </a:spcBef>
              <a:buClr>
                <a:srgbClr val="D34817"/>
              </a:buClr>
              <a:buFont typeface="Wingdings 2" pitchFamily="18" charset="2"/>
              <a:buNone/>
            </a:pPr>
            <a:r>
              <a:rPr lang="tr-TR" sz="2400" b="0"/>
              <a:t>Rüştü’s 100 billion without the 6 zeros is</a:t>
            </a:r>
          </a:p>
          <a:p>
            <a:pPr algn="l">
              <a:lnSpc>
                <a:spcPct val="90000"/>
              </a:lnSpc>
              <a:spcBef>
                <a:spcPts val="500"/>
              </a:spcBef>
              <a:buClr>
                <a:srgbClr val="D34817"/>
              </a:buClr>
              <a:buFont typeface="Wingdings 2" pitchFamily="18" charset="2"/>
              <a:buNone/>
            </a:pPr>
            <a:r>
              <a:rPr lang="tr-TR" sz="2400" b="0"/>
              <a:t>100,000 TL</a:t>
            </a:r>
          </a:p>
          <a:p>
            <a:pPr algn="l">
              <a:lnSpc>
                <a:spcPct val="90000"/>
              </a:lnSpc>
              <a:spcBef>
                <a:spcPts val="500"/>
              </a:spcBef>
              <a:buClr>
                <a:srgbClr val="D34817"/>
              </a:buClr>
              <a:buFont typeface="Wingdings 2" pitchFamily="18" charset="2"/>
              <a:buNone/>
            </a:pPr>
            <a:endParaRPr lang="tr-TR" sz="2400" b="0"/>
          </a:p>
          <a:p>
            <a:pPr algn="l">
              <a:lnSpc>
                <a:spcPct val="90000"/>
              </a:lnSpc>
              <a:spcBef>
                <a:spcPts val="500"/>
              </a:spcBef>
              <a:buClr>
                <a:srgbClr val="D34817"/>
              </a:buClr>
              <a:buFont typeface="Wingdings 2" pitchFamily="18" charset="2"/>
              <a:buNone/>
            </a:pPr>
            <a:r>
              <a:rPr lang="tr-TR" sz="2400" b="0"/>
              <a:t>How much is this in current (2013) prices?</a:t>
            </a:r>
          </a:p>
          <a:p>
            <a:pPr algn="l">
              <a:lnSpc>
                <a:spcPct val="90000"/>
              </a:lnSpc>
              <a:spcBef>
                <a:spcPts val="500"/>
              </a:spcBef>
              <a:buClr>
                <a:srgbClr val="D34817"/>
              </a:buClr>
              <a:buFont typeface="Wingdings 2" pitchFamily="18" charset="2"/>
              <a:buNone/>
            </a:pPr>
            <a:endParaRPr lang="tr-TR" sz="2400" b="0"/>
          </a:p>
          <a:p>
            <a:pPr algn="l">
              <a:lnSpc>
                <a:spcPct val="90000"/>
              </a:lnSpc>
              <a:spcBef>
                <a:spcPts val="500"/>
              </a:spcBef>
              <a:buClr>
                <a:srgbClr val="D34817"/>
              </a:buClr>
              <a:buFont typeface="Wingdings 2" pitchFamily="18" charset="2"/>
              <a:buNone/>
            </a:pPr>
            <a:r>
              <a:rPr lang="tr-TR" sz="2400" b="0"/>
              <a:t>CPI  January 1996: </a:t>
            </a:r>
            <a:r>
              <a:rPr lang="tr-TR" sz="2400">
                <a:solidFill>
                  <a:srgbClr val="FF0000"/>
                </a:solidFill>
              </a:rPr>
              <a:t>260</a:t>
            </a:r>
            <a:r>
              <a:rPr lang="tr-TR" sz="2400" b="0"/>
              <a:t> (with 1994 = 100)</a:t>
            </a:r>
          </a:p>
          <a:p>
            <a:pPr algn="l">
              <a:lnSpc>
                <a:spcPct val="90000"/>
              </a:lnSpc>
              <a:spcBef>
                <a:spcPts val="500"/>
              </a:spcBef>
              <a:buClr>
                <a:srgbClr val="D34817"/>
              </a:buClr>
              <a:buFont typeface="Wingdings 2" pitchFamily="18" charset="2"/>
              <a:buNone/>
            </a:pPr>
            <a:r>
              <a:rPr lang="tr-TR" sz="2400" b="0"/>
              <a:t>CPI January 2013: </a:t>
            </a:r>
            <a:r>
              <a:rPr lang="tr-TR" sz="2400">
                <a:solidFill>
                  <a:srgbClr val="FF0000"/>
                </a:solidFill>
              </a:rPr>
              <a:t>18874</a:t>
            </a:r>
          </a:p>
          <a:p>
            <a:pPr algn="l">
              <a:lnSpc>
                <a:spcPct val="90000"/>
              </a:lnSpc>
              <a:spcBef>
                <a:spcPts val="500"/>
              </a:spcBef>
              <a:buClr>
                <a:srgbClr val="D34817"/>
              </a:buClr>
              <a:buFont typeface="Wingdings 2" pitchFamily="18" charset="2"/>
              <a:buNone/>
            </a:pPr>
            <a:endParaRPr lang="tr-TR" sz="2400" b="0"/>
          </a:p>
          <a:p>
            <a:pPr algn="l">
              <a:lnSpc>
                <a:spcPct val="90000"/>
              </a:lnSpc>
              <a:spcBef>
                <a:spcPts val="500"/>
              </a:spcBef>
              <a:buClr>
                <a:srgbClr val="D34817"/>
              </a:buClr>
              <a:buFont typeface="Wingdings 2" pitchFamily="18" charset="2"/>
              <a:buNone/>
            </a:pPr>
            <a:r>
              <a:rPr lang="tr-TR" sz="2400" b="0"/>
              <a:t>Let’s get to work…</a:t>
            </a:r>
          </a:p>
          <a:p>
            <a:pPr algn="l">
              <a:lnSpc>
                <a:spcPct val="90000"/>
              </a:lnSpc>
              <a:spcBef>
                <a:spcPts val="500"/>
              </a:spcBef>
              <a:buClr>
                <a:srgbClr val="D34817"/>
              </a:buClr>
              <a:buFont typeface="Wingdings 2" pitchFamily="18" charset="2"/>
              <a:buNone/>
            </a:pPr>
            <a:r>
              <a:rPr lang="tr-TR" sz="2400" b="0"/>
              <a:t>   100,000 x (18874/260) </a:t>
            </a:r>
          </a:p>
          <a:p>
            <a:pPr algn="l">
              <a:lnSpc>
                <a:spcPct val="90000"/>
              </a:lnSpc>
              <a:spcBef>
                <a:spcPts val="500"/>
              </a:spcBef>
              <a:buClr>
                <a:srgbClr val="D34817"/>
              </a:buClr>
              <a:buFont typeface="Wingdings 2" pitchFamily="18" charset="2"/>
              <a:buNone/>
            </a:pPr>
            <a:r>
              <a:rPr lang="tr-TR" sz="2400" b="0"/>
              <a:t>= 100,000 x 72,5 </a:t>
            </a:r>
          </a:p>
          <a:p>
            <a:pPr algn="l">
              <a:lnSpc>
                <a:spcPct val="90000"/>
              </a:lnSpc>
              <a:spcBef>
                <a:spcPts val="500"/>
              </a:spcBef>
              <a:buClr>
                <a:srgbClr val="D34817"/>
              </a:buClr>
              <a:buFont typeface="Wingdings 2" pitchFamily="18" charset="2"/>
              <a:buNone/>
            </a:pPr>
            <a:r>
              <a:rPr lang="tr-TR" sz="2400" b="0"/>
              <a:t>= 7,250,000TL</a:t>
            </a:r>
            <a:endParaRPr lang="tr-TR"/>
          </a:p>
        </p:txBody>
      </p:sp>
      <p:pic>
        <p:nvPicPr>
          <p:cNvPr id="90115" name="Picture 3" descr="image27.png"/>
          <p:cNvPicPr>
            <a:picLocks noChangeAspect="1"/>
          </p:cNvPicPr>
          <p:nvPr/>
        </p:nvPicPr>
        <p:blipFill>
          <a:blip r:embed="rId2"/>
          <a:srcRect/>
          <a:stretch>
            <a:fillRect/>
          </a:stretch>
        </p:blipFill>
        <p:spPr bwMode="auto">
          <a:xfrm>
            <a:off x="6443663" y="1211263"/>
            <a:ext cx="2303462" cy="3779837"/>
          </a:xfrm>
          <a:prstGeom prst="rect">
            <a:avLst/>
          </a:prstGeom>
          <a:noFill/>
          <a:ln w="12700" cap="flat" cmpd="sng">
            <a:noFill/>
            <a:prstDash val="solid"/>
            <a:miter lim="0"/>
            <a:headEnd type="none" w="med" len="med"/>
            <a:tailEnd type="none" w="med" len="me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1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01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01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011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011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011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011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011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011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1"/>
          <p:cNvSpPr>
            <a:spLocks noGrp="1" noChangeArrowheads="1"/>
          </p:cNvSpPr>
          <p:nvPr>
            <p:ph type="title"/>
          </p:nvPr>
        </p:nvSpPr>
        <p:spPr>
          <a:xfrm>
            <a:off x="914400" y="274638"/>
            <a:ext cx="7772400" cy="1143000"/>
          </a:xfrm>
        </p:spPr>
        <p:txBody>
          <a:bodyPr/>
          <a:lstStyle/>
          <a:p>
            <a:pPr defTabSz="914400"/>
            <a:endParaRPr lang="tr-TR" sz="4000">
              <a:solidFill>
                <a:srgbClr val="696464"/>
              </a:solidFill>
            </a:endParaRPr>
          </a:p>
        </p:txBody>
      </p:sp>
      <p:sp>
        <p:nvSpPr>
          <p:cNvPr id="91138"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algn="l">
              <a:buClr>
                <a:srgbClr val="D34817"/>
              </a:buClr>
              <a:buFont typeface="Wingdings 2" pitchFamily="18" charset="2"/>
              <a:buNone/>
            </a:pPr>
            <a:r>
              <a:rPr lang="tr-TR" sz="2400" b="0"/>
              <a:t>Is this a lot of money 7,3 million liras for a goalkeeper for a two year contract?</a:t>
            </a:r>
            <a:endParaRPr lang="tr-T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1"/>
          <p:cNvSpPr>
            <a:spLocks noGrp="1" noChangeArrowheads="1"/>
          </p:cNvSpPr>
          <p:nvPr>
            <p:ph type="title"/>
          </p:nvPr>
        </p:nvSpPr>
        <p:spPr>
          <a:xfrm>
            <a:off x="914400" y="274638"/>
            <a:ext cx="7772400" cy="1143000"/>
          </a:xfrm>
        </p:spPr>
        <p:txBody>
          <a:bodyPr/>
          <a:lstStyle/>
          <a:p>
            <a:pPr defTabSz="914400"/>
            <a:r>
              <a:rPr lang="tr-TR" sz="2000">
                <a:solidFill>
                  <a:srgbClr val="696464"/>
                </a:solidFill>
                <a:hlinkClick r:id="rId2"/>
              </a:rPr>
              <a:t>http://www.turkiyesporgazetesi.com/volkana-muthis-teklif/50778-haberi</a:t>
            </a:r>
            <a:r>
              <a:rPr lang="tr-TR" sz="2000">
                <a:solidFill>
                  <a:srgbClr val="696464"/>
                </a:solidFill>
              </a:rPr>
              <a:t> </a:t>
            </a:r>
            <a:endParaRPr lang="tr-TR"/>
          </a:p>
        </p:txBody>
      </p:sp>
      <p:sp>
        <p:nvSpPr>
          <p:cNvPr id="92162" name="Rectangle 2"/>
          <p:cNvSpPr>
            <a:spLocks noGrp="1"/>
          </p:cNvSpPr>
          <p:nvPr>
            <p:ph type="body" idx="1"/>
          </p:nvPr>
        </p:nvSpPr>
        <p:spPr bwMode="auto">
          <a:xfrm>
            <a:off x="498475" y="1570038"/>
            <a:ext cx="8229600" cy="4525962"/>
          </a:xfrm>
          <a:noFill/>
          <a:ln w="12700" cap="flat">
            <a:miter lim="0"/>
            <a:headEnd/>
            <a:tailEnd/>
          </a:ln>
        </p:spPr>
        <p:txBody>
          <a:bodyPr vert="horz" wrap="square" lIns="50800" tIns="50800" rIns="50800" bIns="50800" numCol="1" anchor="t" anchorCtr="0" compatLnSpc="1">
            <a:prstTxWarp prst="textNoShape">
              <a:avLst/>
            </a:prstTxWarp>
          </a:bodyPr>
          <a:lstStyle/>
          <a:p>
            <a:pPr algn="l">
              <a:spcBef>
                <a:spcPts val="1200"/>
              </a:spcBef>
              <a:buClr>
                <a:srgbClr val="D34817"/>
              </a:buClr>
              <a:buFont typeface="Wingdings 2" pitchFamily="18" charset="2"/>
              <a:buNone/>
            </a:pPr>
            <a:r>
              <a:rPr lang="tr-TR" sz="2200"/>
              <a:t>Volkan’a Müthiş Teklif!   </a:t>
            </a:r>
            <a:r>
              <a:rPr lang="tr-TR" sz="2200" b="0"/>
              <a:t>Fenerbahçe’nin başarılı milli kalecisi Volkan Demirel’e yönetimden aldığı ücretle ilgili süper teklif yapılacak..</a:t>
            </a:r>
          </a:p>
          <a:p>
            <a:pPr algn="l">
              <a:spcBef>
                <a:spcPts val="1200"/>
              </a:spcBef>
              <a:buClr>
                <a:srgbClr val="D34817"/>
              </a:buClr>
              <a:buFont typeface="Wingdings 2" pitchFamily="18" charset="2"/>
              <a:buNone/>
            </a:pPr>
            <a:r>
              <a:rPr lang="tr-TR" sz="2200" b="0"/>
              <a:t>Yönetici Ali Yıldırım’ın masaya oturacağı tecrübeli eldivenin yıllık 1.5 milyon euro olan ücretinin 2.5 milyon euro’ya çıkarılıp imza attırılacağı belirtildi.</a:t>
            </a:r>
          </a:p>
          <a:p>
            <a:pPr algn="l">
              <a:spcBef>
                <a:spcPts val="1200"/>
              </a:spcBef>
              <a:buClr>
                <a:srgbClr val="D34817"/>
              </a:buClr>
              <a:buFont typeface="Wingdings 2" pitchFamily="18" charset="2"/>
              <a:buNone/>
            </a:pPr>
            <a:r>
              <a:rPr lang="tr-TR" sz="2200"/>
              <a:t>VOLKAN’A UZATMA  </a:t>
            </a:r>
            <a:r>
              <a:rPr lang="tr-TR" sz="2200" b="0"/>
              <a:t>Fenerbahçe’nin, G.Saray derbisinde yaptığı müthiş kurtarışlarla galibiyetin mimarı olan Volkan Demirel’in sözleşmesini uzatmak için harekete geçtiği ortaya çıktı. Sarı-Lacivertliler’in 30 Haziran 2013’e kadar anlaşması olan tecrübeli file bekçisiyle önümüzdeki günlerde masaya oturacağı kaydedildi.</a:t>
            </a:r>
            <a:endParaRPr lang="tr-T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
          <p:cNvSpPr>
            <a:spLocks noGrp="1" noChangeArrowheads="1"/>
          </p:cNvSpPr>
          <p:nvPr>
            <p:ph type="title"/>
          </p:nvPr>
        </p:nvSpPr>
        <p:spPr>
          <a:xfrm>
            <a:off x="914400" y="274638"/>
            <a:ext cx="7772400" cy="1143000"/>
          </a:xfrm>
        </p:spPr>
        <p:txBody>
          <a:bodyPr/>
          <a:lstStyle/>
          <a:p>
            <a:pPr defTabSz="914400"/>
            <a:endParaRPr lang="tr-TR" sz="4000">
              <a:solidFill>
                <a:srgbClr val="696464"/>
              </a:solidFill>
            </a:endParaRPr>
          </a:p>
        </p:txBody>
      </p:sp>
      <p:sp>
        <p:nvSpPr>
          <p:cNvPr id="93186"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algn="l">
              <a:spcBef>
                <a:spcPts val="500"/>
              </a:spcBef>
              <a:buClr>
                <a:srgbClr val="D34817"/>
              </a:buClr>
              <a:buFont typeface="Wingdings 2" pitchFamily="18" charset="2"/>
              <a:buNone/>
            </a:pPr>
            <a:r>
              <a:rPr lang="tr-TR" sz="2400" b="0"/>
              <a:t>2,5 mill euros x 2,35 = 5,875 mill/year</a:t>
            </a:r>
            <a:endParaRPr lang="tr-TR"/>
          </a:p>
        </p:txBody>
      </p:sp>
      <p:pic>
        <p:nvPicPr>
          <p:cNvPr id="106498" name="Picture 2" descr="C:\Users\ozyilmaz\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079833"/>
            <a:ext cx="2714625" cy="1685925"/>
          </a:xfrm>
          <a:prstGeom prst="rect">
            <a:avLst/>
          </a:prstGeom>
          <a:noFill/>
          <a:extLst>
            <a:ext uri="{909E8E84-426E-40DD-AFC4-6F175D3DCCD1}">
              <a14:hiddenFill xmlns:a14="http://schemas.microsoft.com/office/drawing/2010/main">
                <a:solidFill>
                  <a:srgbClr val="FFFFFF"/>
                </a:solidFill>
              </a14:hiddenFill>
            </a:ext>
          </a:extLst>
        </p:spPr>
      </p:pic>
      <p:pic>
        <p:nvPicPr>
          <p:cNvPr id="106499" name="Picture 3" descr="C:\Users\ozyilmaz\Desktop\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1165" y="4077070"/>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1"/>
          <p:cNvSpPr>
            <a:spLocks noGrp="1"/>
          </p:cNvSpPr>
          <p:nvPr>
            <p:ph type="title"/>
          </p:nvPr>
        </p:nvSpPr>
        <p:spPr bwMode="auto">
          <a:xfrm>
            <a:off x="569913" y="2070100"/>
            <a:ext cx="8229600" cy="1470025"/>
          </a:xfrm>
          <a:noFill/>
          <a:ln w="12700" cap="flat">
            <a:miter lim="0"/>
            <a:headEnd/>
            <a:tailEnd/>
          </a:ln>
        </p:spPr>
        <p:txBody>
          <a:bodyPr vert="horz" wrap="square" lIns="50800" tIns="50800" rIns="50800" bIns="50800" numCol="1" anchor="b" anchorCtr="0" compatLnSpc="1">
            <a:prstTxWarp prst="textNoShape">
              <a:avLst/>
            </a:prstTxWarp>
          </a:bodyPr>
          <a:lstStyle/>
          <a:p>
            <a:pPr defTabSz="914400"/>
            <a:r>
              <a:rPr lang="tr-TR" sz="4000">
                <a:solidFill>
                  <a:srgbClr val="696464"/>
                </a:solidFill>
              </a:rPr>
              <a:t>Now the university tuition rates</a:t>
            </a:r>
            <a:endParaRPr lang="tr-T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3" name="Rectangle 1"/>
          <p:cNvSpPr>
            <a:spLocks noGrp="1" noChangeArrowheads="1"/>
          </p:cNvSpPr>
          <p:nvPr>
            <p:ph type="title"/>
          </p:nvPr>
        </p:nvSpPr>
        <p:spPr>
          <a:xfrm>
            <a:off x="914400" y="274638"/>
            <a:ext cx="7772400" cy="1143000"/>
          </a:xfrm>
        </p:spPr>
        <p:txBody>
          <a:bodyPr/>
          <a:lstStyle/>
          <a:p>
            <a:pPr defTabSz="914400"/>
            <a:endParaRPr lang="tr-TR" sz="4000">
              <a:solidFill>
                <a:srgbClr val="696464"/>
              </a:solidFill>
            </a:endParaRPr>
          </a:p>
        </p:txBody>
      </p:sp>
      <p:sp>
        <p:nvSpPr>
          <p:cNvPr id="95234"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algn="l">
              <a:lnSpc>
                <a:spcPct val="80000"/>
              </a:lnSpc>
              <a:spcBef>
                <a:spcPts val="500"/>
              </a:spcBef>
              <a:buClr>
                <a:srgbClr val="D34817"/>
              </a:buClr>
              <a:buFont typeface="Wingdings 2" pitchFamily="18" charset="2"/>
              <a:buNone/>
            </a:pPr>
            <a:r>
              <a:rPr lang="tr-TR" sz="1600" b="0" dirty="0"/>
              <a:t>Koç Üniversitesi 1998: 6 bin 500 dolar.</a:t>
            </a:r>
            <a:endParaRPr lang="tr-TR" sz="2400" b="0" dirty="0"/>
          </a:p>
          <a:p>
            <a:pPr algn="l">
              <a:lnSpc>
                <a:spcPct val="80000"/>
              </a:lnSpc>
              <a:spcBef>
                <a:spcPts val="500"/>
              </a:spcBef>
              <a:buClr>
                <a:srgbClr val="D34817"/>
              </a:buClr>
              <a:buFont typeface="Wingdings 2" pitchFamily="18" charset="2"/>
              <a:buNone/>
            </a:pPr>
            <a:endParaRPr lang="tr-TR" sz="2400" b="0" dirty="0"/>
          </a:p>
          <a:p>
            <a:pPr algn="l">
              <a:lnSpc>
                <a:spcPct val="80000"/>
              </a:lnSpc>
              <a:spcBef>
                <a:spcPts val="500"/>
              </a:spcBef>
              <a:buClr>
                <a:srgbClr val="D34817"/>
              </a:buClr>
              <a:buFont typeface="Wingdings 2" pitchFamily="18" charset="2"/>
              <a:buNone/>
            </a:pPr>
            <a:r>
              <a:rPr lang="tr-TR" sz="1600" b="0" dirty="0" err="1"/>
              <a:t>Average</a:t>
            </a:r>
            <a:r>
              <a:rPr lang="tr-TR" sz="1600" b="0" dirty="0"/>
              <a:t> 1998 </a:t>
            </a:r>
            <a:r>
              <a:rPr lang="tr-TR" sz="1600" b="0" dirty="0" err="1"/>
              <a:t>exchange</a:t>
            </a:r>
            <a:r>
              <a:rPr lang="tr-TR" sz="1600" b="0" dirty="0"/>
              <a:t> rate is 1 USD = 264,000TL	</a:t>
            </a:r>
            <a:endParaRPr lang="tr-TR" sz="1800" b="0" dirty="0"/>
          </a:p>
          <a:p>
            <a:pPr algn="l">
              <a:lnSpc>
                <a:spcPct val="80000"/>
              </a:lnSpc>
              <a:spcBef>
                <a:spcPts val="500"/>
              </a:spcBef>
              <a:buClr>
                <a:srgbClr val="D34817"/>
              </a:buClr>
              <a:buFont typeface="Wingdings 2" pitchFamily="18" charset="2"/>
              <a:buNone/>
            </a:pPr>
            <a:r>
              <a:rPr lang="tr-TR" sz="1600" b="0" dirty="0"/>
              <a:t>Jan 2 1USD = 207,000TL. </a:t>
            </a:r>
            <a:r>
              <a:rPr lang="tr-TR" sz="1600" b="0" dirty="0" err="1"/>
              <a:t>Dec</a:t>
            </a:r>
            <a:r>
              <a:rPr lang="tr-TR" sz="1600" b="0" dirty="0"/>
              <a:t> 30 1USD = 315,000TL</a:t>
            </a:r>
            <a:endParaRPr lang="tr-TR" sz="2400" b="0" dirty="0"/>
          </a:p>
          <a:p>
            <a:pPr algn="l">
              <a:lnSpc>
                <a:spcPct val="80000"/>
              </a:lnSpc>
              <a:spcBef>
                <a:spcPts val="500"/>
              </a:spcBef>
              <a:buClr>
                <a:srgbClr val="D34817"/>
              </a:buClr>
              <a:buFont typeface="Wingdings 2" pitchFamily="18" charset="2"/>
              <a:buNone/>
            </a:pPr>
            <a:endParaRPr lang="tr-TR" sz="2400" b="0" dirty="0"/>
          </a:p>
          <a:p>
            <a:pPr algn="l">
              <a:lnSpc>
                <a:spcPct val="80000"/>
              </a:lnSpc>
              <a:spcBef>
                <a:spcPts val="500"/>
              </a:spcBef>
              <a:buClr>
                <a:srgbClr val="D34817"/>
              </a:buClr>
              <a:buFont typeface="Wingdings 2" pitchFamily="18" charset="2"/>
              <a:buNone/>
            </a:pPr>
            <a:r>
              <a:rPr lang="tr-TR" sz="1600" b="0" dirty="0" err="1"/>
              <a:t>Tuition</a:t>
            </a:r>
            <a:r>
              <a:rPr lang="tr-TR" sz="1600" b="0" dirty="0"/>
              <a:t> 1998 is 1,716,000,000TL</a:t>
            </a:r>
            <a:endParaRPr lang="tr-TR" sz="1800" b="0" dirty="0"/>
          </a:p>
          <a:p>
            <a:pPr algn="l">
              <a:lnSpc>
                <a:spcPct val="80000"/>
              </a:lnSpc>
              <a:spcBef>
                <a:spcPts val="500"/>
              </a:spcBef>
              <a:buClr>
                <a:srgbClr val="D34817"/>
              </a:buClr>
              <a:buFont typeface="Wingdings 2" pitchFamily="18" charset="2"/>
              <a:buNone/>
            </a:pPr>
            <a:r>
              <a:rPr lang="tr-TR" sz="1600" b="0" dirty="0" err="1"/>
              <a:t>Drop</a:t>
            </a:r>
            <a:r>
              <a:rPr lang="tr-TR" sz="1600" b="0" dirty="0"/>
              <a:t> 6 </a:t>
            </a:r>
            <a:r>
              <a:rPr lang="tr-TR" sz="1600" b="0" dirty="0" err="1"/>
              <a:t>zeros</a:t>
            </a:r>
            <a:r>
              <a:rPr lang="tr-TR" sz="1600" b="0" dirty="0"/>
              <a:t>: 1,716TL</a:t>
            </a:r>
            <a:endParaRPr lang="tr-TR" sz="1800" b="0" dirty="0"/>
          </a:p>
          <a:p>
            <a:pPr algn="l">
              <a:lnSpc>
                <a:spcPct val="80000"/>
              </a:lnSpc>
              <a:spcBef>
                <a:spcPts val="500"/>
              </a:spcBef>
              <a:buClr>
                <a:srgbClr val="D34817"/>
              </a:buClr>
              <a:buFont typeface="Wingdings 2" pitchFamily="18" charset="2"/>
              <a:buNone/>
            </a:pPr>
            <a:r>
              <a:rPr lang="tr-TR" sz="1600" b="0" dirty="0" err="1"/>
              <a:t>Now</a:t>
            </a:r>
            <a:r>
              <a:rPr lang="tr-TR" sz="1600" b="0" dirty="0"/>
              <a:t> it is </a:t>
            </a:r>
            <a:r>
              <a:rPr lang="tr-TR" sz="1600" b="0" dirty="0" err="1"/>
              <a:t>almost</a:t>
            </a:r>
            <a:r>
              <a:rPr lang="tr-TR" sz="1600" b="0" dirty="0"/>
              <a:t> </a:t>
            </a:r>
            <a:r>
              <a:rPr lang="en-US" sz="1600" b="0" dirty="0"/>
              <a:t>40</a:t>
            </a:r>
            <a:r>
              <a:rPr lang="tr-TR" sz="1600" b="0" dirty="0"/>
              <a:t>,</a:t>
            </a:r>
            <a:r>
              <a:rPr lang="en-US" sz="1600" b="0" dirty="0"/>
              <a:t>0</a:t>
            </a:r>
            <a:r>
              <a:rPr lang="tr-TR" sz="1600" b="0" dirty="0"/>
              <a:t>00TL</a:t>
            </a:r>
            <a:endParaRPr lang="tr-TR" sz="1800" b="0" dirty="0"/>
          </a:p>
          <a:p>
            <a:pPr algn="l">
              <a:lnSpc>
                <a:spcPct val="80000"/>
              </a:lnSpc>
              <a:spcBef>
                <a:spcPts val="500"/>
              </a:spcBef>
              <a:buClr>
                <a:srgbClr val="D34817"/>
              </a:buClr>
              <a:buFont typeface="Wingdings 2" pitchFamily="18" charset="2"/>
              <a:buNone/>
            </a:pPr>
            <a:endParaRPr lang="tr-TR" sz="2400" b="0" dirty="0"/>
          </a:p>
          <a:p>
            <a:pPr algn="l">
              <a:lnSpc>
                <a:spcPct val="80000"/>
              </a:lnSpc>
              <a:spcBef>
                <a:spcPts val="500"/>
              </a:spcBef>
              <a:buClr>
                <a:srgbClr val="D34817"/>
              </a:buClr>
              <a:buFont typeface="Wingdings 2" pitchFamily="18" charset="2"/>
              <a:buNone/>
            </a:pPr>
            <a:r>
              <a:rPr lang="tr-TR" sz="1600" b="0" dirty="0"/>
              <a:t>CPI </a:t>
            </a:r>
            <a:r>
              <a:rPr lang="tr-TR" sz="1600" b="0" dirty="0" err="1"/>
              <a:t>January</a:t>
            </a:r>
            <a:r>
              <a:rPr lang="tr-TR" sz="1600" b="0" dirty="0"/>
              <a:t> 1998 : 919 (</a:t>
            </a:r>
            <a:r>
              <a:rPr lang="tr-TR" sz="1600" b="0" dirty="0" err="1"/>
              <a:t>with</a:t>
            </a:r>
            <a:r>
              <a:rPr lang="tr-TR" sz="1600" b="0" dirty="0"/>
              <a:t> 1994 = 100)</a:t>
            </a:r>
            <a:endParaRPr lang="tr-TR" sz="1800" b="0" dirty="0"/>
          </a:p>
          <a:p>
            <a:pPr algn="l">
              <a:lnSpc>
                <a:spcPct val="80000"/>
              </a:lnSpc>
              <a:spcBef>
                <a:spcPts val="500"/>
              </a:spcBef>
              <a:buClr>
                <a:srgbClr val="D34817"/>
              </a:buClr>
              <a:buFont typeface="Wingdings 2" pitchFamily="18" charset="2"/>
              <a:buNone/>
            </a:pPr>
            <a:r>
              <a:rPr lang="tr-TR" sz="1600" b="0" dirty="0"/>
              <a:t>CPI </a:t>
            </a:r>
            <a:r>
              <a:rPr lang="tr-TR" sz="1600" b="0" dirty="0" err="1"/>
              <a:t>January</a:t>
            </a:r>
            <a:r>
              <a:rPr lang="tr-TR" sz="1600" b="0" dirty="0"/>
              <a:t> 2013: 18874</a:t>
            </a:r>
            <a:endParaRPr lang="tr-TR" sz="1800" b="0" dirty="0"/>
          </a:p>
          <a:p>
            <a:pPr algn="l">
              <a:lnSpc>
                <a:spcPct val="80000"/>
              </a:lnSpc>
              <a:spcBef>
                <a:spcPts val="500"/>
              </a:spcBef>
              <a:buClr>
                <a:srgbClr val="D34817"/>
              </a:buClr>
              <a:buFont typeface="Wingdings 2" pitchFamily="18" charset="2"/>
              <a:buNone/>
            </a:pPr>
            <a:endParaRPr lang="tr-TR" sz="2400" b="0" dirty="0"/>
          </a:p>
          <a:p>
            <a:pPr algn="l">
              <a:lnSpc>
                <a:spcPct val="80000"/>
              </a:lnSpc>
              <a:spcBef>
                <a:spcPts val="500"/>
              </a:spcBef>
              <a:buClr>
                <a:srgbClr val="D34817"/>
              </a:buClr>
              <a:buFont typeface="Wingdings 2" pitchFamily="18" charset="2"/>
              <a:buNone/>
            </a:pPr>
            <a:r>
              <a:rPr lang="tr-TR" sz="1600" b="0" dirty="0"/>
              <a:t>   1716 x (18874/919) </a:t>
            </a:r>
            <a:endParaRPr lang="tr-TR" sz="1800" b="0" dirty="0"/>
          </a:p>
          <a:p>
            <a:pPr algn="l">
              <a:lnSpc>
                <a:spcPct val="80000"/>
              </a:lnSpc>
              <a:spcBef>
                <a:spcPts val="500"/>
              </a:spcBef>
              <a:buClr>
                <a:srgbClr val="D34817"/>
              </a:buClr>
              <a:buFont typeface="Wingdings 2" pitchFamily="18" charset="2"/>
              <a:buNone/>
            </a:pPr>
            <a:r>
              <a:rPr lang="tr-TR" sz="1600" b="0" dirty="0"/>
              <a:t>= 1716 x 20,5 </a:t>
            </a:r>
            <a:endParaRPr lang="tr-TR" sz="1800" b="0" dirty="0"/>
          </a:p>
          <a:p>
            <a:pPr algn="l">
              <a:lnSpc>
                <a:spcPct val="80000"/>
              </a:lnSpc>
              <a:spcBef>
                <a:spcPts val="500"/>
              </a:spcBef>
              <a:buClr>
                <a:srgbClr val="D34817"/>
              </a:buClr>
              <a:buFont typeface="Wingdings 2" pitchFamily="18" charset="2"/>
              <a:buNone/>
            </a:pPr>
            <a:r>
              <a:rPr lang="tr-TR" sz="1600" b="0" dirty="0"/>
              <a:t>= 35,178TL</a:t>
            </a:r>
            <a:endParaRPr lang="tr-TR"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2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2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3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23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523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523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523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523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5234">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5234">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9523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7" name="Picture 1" descr="image29.png"/>
          <p:cNvPicPr>
            <a:picLocks noChangeAspect="1"/>
          </p:cNvPicPr>
          <p:nvPr/>
        </p:nvPicPr>
        <p:blipFill>
          <a:blip r:embed="rId2"/>
          <a:srcRect/>
          <a:stretch>
            <a:fillRect/>
          </a:stretch>
        </p:blipFill>
        <p:spPr bwMode="auto">
          <a:xfrm>
            <a:off x="4572000" y="125413"/>
            <a:ext cx="4454525" cy="2078037"/>
          </a:xfrm>
          <a:prstGeom prst="rect">
            <a:avLst/>
          </a:prstGeom>
          <a:noFill/>
          <a:ln w="12700" cap="flat" cmpd="sng">
            <a:noFill/>
            <a:prstDash val="solid"/>
            <a:miter lim="0"/>
            <a:headEnd type="none" w="med" len="med"/>
            <a:tailEnd type="none" w="med" len="med"/>
          </a:ln>
          <a:effectLst/>
        </p:spPr>
      </p:pic>
      <p:sp>
        <p:nvSpPr>
          <p:cNvPr id="96258" name="Rectangle 2"/>
          <p:cNvSpPr>
            <a:spLocks noGrp="1" noChangeArrowheads="1"/>
          </p:cNvSpPr>
          <p:nvPr>
            <p:ph type="title"/>
          </p:nvPr>
        </p:nvSpPr>
        <p:spPr>
          <a:xfrm>
            <a:off x="914400" y="274638"/>
            <a:ext cx="7772400" cy="1143000"/>
          </a:xfrm>
        </p:spPr>
        <p:txBody>
          <a:bodyPr/>
          <a:lstStyle/>
          <a:p>
            <a:pPr defTabSz="914400"/>
            <a:r>
              <a:rPr lang="tr-TR" sz="3600">
                <a:solidFill>
                  <a:srgbClr val="696464"/>
                </a:solidFill>
              </a:rPr>
              <a:t>Daily Bread</a:t>
            </a:r>
            <a:endParaRPr lang="tr-TR"/>
          </a:p>
        </p:txBody>
      </p:sp>
      <p:graphicFrame>
        <p:nvGraphicFramePr>
          <p:cNvPr id="96259" name="Group 3"/>
          <p:cNvGraphicFramePr>
            <a:graphicFrameLocks noGrp="1"/>
          </p:cNvGraphicFramePr>
          <p:nvPr/>
        </p:nvGraphicFramePr>
        <p:xfrm>
          <a:off x="971550" y="2028825"/>
          <a:ext cx="7129463" cy="2804160"/>
        </p:xfrm>
        <a:graphic>
          <a:graphicData uri="http://schemas.openxmlformats.org/drawingml/2006/table">
            <a:tbl>
              <a:tblPr/>
              <a:tblGrid>
                <a:gridCol w="2376488">
                  <a:extLst>
                    <a:ext uri="{9D8B030D-6E8A-4147-A177-3AD203B41FA5}">
                      <a16:colId xmlns:a16="http://schemas.microsoft.com/office/drawing/2014/main" val="20000"/>
                    </a:ext>
                  </a:extLst>
                </a:gridCol>
                <a:gridCol w="2376487">
                  <a:extLst>
                    <a:ext uri="{9D8B030D-6E8A-4147-A177-3AD203B41FA5}">
                      <a16:colId xmlns:a16="http://schemas.microsoft.com/office/drawing/2014/main" val="20001"/>
                    </a:ext>
                  </a:extLst>
                </a:gridCol>
                <a:gridCol w="2376488">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0" u="none" strike="noStrike" cap="none" normalizeH="0" baseline="0">
                          <a:ln>
                            <a:noFill/>
                          </a:ln>
                          <a:solidFill>
                            <a:srgbClr val="595959"/>
                          </a:solidFill>
                          <a:effectLst/>
                          <a:latin typeface="Helvetica" charset="0"/>
                          <a:ea typeface="Helvetica" charset="0"/>
                          <a:cs typeface="Helvetica" charset="0"/>
                          <a:sym typeface="Helvetica" charset="0"/>
                        </a:rPr>
                        <a:t>1970</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0" u="none" strike="noStrike" cap="none" normalizeH="0" baseline="0">
                          <a:ln>
                            <a:noFill/>
                          </a:ln>
                          <a:solidFill>
                            <a:srgbClr val="595959"/>
                          </a:solidFill>
                          <a:effectLst/>
                          <a:latin typeface="Helvetica" charset="0"/>
                          <a:ea typeface="Helvetica" charset="0"/>
                          <a:cs typeface="Helvetica" charset="0"/>
                          <a:sym typeface="Helvetica" charset="0"/>
                        </a:rPr>
                        <a:t>620 gr</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0" u="none" strike="noStrike" cap="none" normalizeH="0" baseline="0">
                          <a:ln>
                            <a:noFill/>
                          </a:ln>
                          <a:solidFill>
                            <a:srgbClr val="595959"/>
                          </a:solidFill>
                          <a:effectLst/>
                          <a:latin typeface="Helvetica" charset="0"/>
                          <a:ea typeface="Helvetica" charset="0"/>
                          <a:cs typeface="Helvetica" charset="0"/>
                          <a:sym typeface="Helvetica" charset="0"/>
                        </a:rPr>
                        <a:t>1 Lira</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1" u="none" strike="noStrike" cap="none" normalizeH="0" baseline="0">
                          <a:ln>
                            <a:noFill/>
                          </a:ln>
                          <a:solidFill>
                            <a:srgbClr val="595959"/>
                          </a:solidFill>
                          <a:effectLst/>
                          <a:latin typeface="Helvetica" charset="0"/>
                          <a:ea typeface="Helvetica" charset="0"/>
                          <a:cs typeface="Helvetica" charset="0"/>
                          <a:sym typeface="Helvetica" charset="0"/>
                        </a:rPr>
                        <a:t>1980</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1" u="none" strike="noStrike" cap="none" normalizeH="0" baseline="0">
                          <a:ln>
                            <a:noFill/>
                          </a:ln>
                          <a:solidFill>
                            <a:srgbClr val="595959"/>
                          </a:solidFill>
                          <a:effectLst/>
                          <a:latin typeface="Helvetica" charset="0"/>
                          <a:ea typeface="Helvetica" charset="0"/>
                          <a:cs typeface="Helvetica" charset="0"/>
                          <a:sym typeface="Helvetica" charset="0"/>
                        </a:rPr>
                        <a:t>480 gr</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1" u="none" strike="noStrike" cap="none" normalizeH="0" baseline="0">
                          <a:ln>
                            <a:noFill/>
                          </a:ln>
                          <a:solidFill>
                            <a:srgbClr val="595959"/>
                          </a:solidFill>
                          <a:effectLst/>
                          <a:latin typeface="Helvetica" charset="0"/>
                          <a:ea typeface="Helvetica" charset="0"/>
                          <a:cs typeface="Helvetica" charset="0"/>
                          <a:sym typeface="Helvetica" charset="0"/>
                        </a:rPr>
                        <a:t>7,5 Lira</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1" u="none" strike="noStrike" cap="none" normalizeH="0" baseline="0">
                          <a:ln>
                            <a:noFill/>
                          </a:ln>
                          <a:solidFill>
                            <a:srgbClr val="595959"/>
                          </a:solidFill>
                          <a:effectLst/>
                          <a:latin typeface="Helvetica" charset="0"/>
                          <a:ea typeface="Helvetica" charset="0"/>
                          <a:cs typeface="Helvetica" charset="0"/>
                          <a:sym typeface="Helvetica" charset="0"/>
                        </a:rPr>
                        <a:t>1990</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1" u="none" strike="noStrike" cap="none" normalizeH="0" baseline="0">
                          <a:ln>
                            <a:noFill/>
                          </a:ln>
                          <a:solidFill>
                            <a:srgbClr val="595959"/>
                          </a:solidFill>
                          <a:effectLst/>
                          <a:latin typeface="Helvetica" charset="0"/>
                          <a:ea typeface="Helvetica" charset="0"/>
                          <a:cs typeface="Helvetica" charset="0"/>
                          <a:sym typeface="Helvetica" charset="0"/>
                        </a:rPr>
                        <a:t>320gr</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1" u="none" strike="noStrike" cap="none" normalizeH="0" baseline="0">
                          <a:ln>
                            <a:noFill/>
                          </a:ln>
                          <a:solidFill>
                            <a:srgbClr val="595959"/>
                          </a:solidFill>
                          <a:effectLst/>
                          <a:latin typeface="Helvetica" charset="0"/>
                          <a:ea typeface="Helvetica" charset="0"/>
                          <a:cs typeface="Helvetica" charset="0"/>
                          <a:sym typeface="Helvetica" charset="0"/>
                        </a:rPr>
                        <a:t>1000 Lira</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1" u="none" strike="noStrike" cap="none" normalizeH="0" baseline="0">
                          <a:ln>
                            <a:noFill/>
                          </a:ln>
                          <a:solidFill>
                            <a:srgbClr val="595959"/>
                          </a:solidFill>
                          <a:effectLst/>
                          <a:latin typeface="Helvetica" charset="0"/>
                          <a:ea typeface="Helvetica" charset="0"/>
                          <a:cs typeface="Helvetica" charset="0"/>
                          <a:sym typeface="Helvetica" charset="0"/>
                        </a:rPr>
                        <a:t>2000</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1" u="none" strike="noStrike" cap="none" normalizeH="0" baseline="0">
                          <a:ln>
                            <a:noFill/>
                          </a:ln>
                          <a:solidFill>
                            <a:srgbClr val="595959"/>
                          </a:solidFill>
                          <a:effectLst/>
                          <a:latin typeface="Helvetica" charset="0"/>
                          <a:ea typeface="Helvetica" charset="0"/>
                          <a:cs typeface="Helvetica" charset="0"/>
                          <a:sym typeface="Helvetica" charset="0"/>
                        </a:rPr>
                        <a:t>200gr</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1" u="none" strike="noStrike" cap="none" normalizeH="0" baseline="0">
                          <a:ln>
                            <a:noFill/>
                          </a:ln>
                          <a:solidFill>
                            <a:srgbClr val="595959"/>
                          </a:solidFill>
                          <a:effectLst/>
                          <a:latin typeface="Helvetica" charset="0"/>
                          <a:ea typeface="Helvetica" charset="0"/>
                          <a:cs typeface="Helvetica" charset="0"/>
                          <a:sym typeface="Helvetica" charset="0"/>
                        </a:rPr>
                        <a:t>100,000 Lira</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1" u="none" strike="noStrike" cap="none" normalizeH="0" baseline="0">
                          <a:ln>
                            <a:noFill/>
                          </a:ln>
                          <a:solidFill>
                            <a:srgbClr val="595959"/>
                          </a:solidFill>
                          <a:effectLst/>
                          <a:latin typeface="Helvetica" charset="0"/>
                          <a:ea typeface="Helvetica" charset="0"/>
                          <a:cs typeface="Helvetica" charset="0"/>
                          <a:sym typeface="Helvetica" charset="0"/>
                        </a:rPr>
                        <a:t>2010</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1" u="none" strike="noStrike" cap="none" normalizeH="0" baseline="0">
                          <a:ln>
                            <a:noFill/>
                          </a:ln>
                          <a:solidFill>
                            <a:srgbClr val="595959"/>
                          </a:solidFill>
                          <a:effectLst/>
                          <a:latin typeface="Helvetica" charset="0"/>
                          <a:ea typeface="Helvetica" charset="0"/>
                          <a:cs typeface="Helvetica" charset="0"/>
                          <a:sym typeface="Helvetica" charset="0"/>
                        </a:rPr>
                        <a:t>300gr</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1" u="none" strike="noStrike" cap="none" normalizeH="0" baseline="0">
                          <a:ln>
                            <a:noFill/>
                          </a:ln>
                          <a:solidFill>
                            <a:srgbClr val="595959"/>
                          </a:solidFill>
                          <a:effectLst/>
                          <a:latin typeface="Helvetica" charset="0"/>
                          <a:ea typeface="Helvetica" charset="0"/>
                          <a:cs typeface="Helvetica" charset="0"/>
                          <a:sym typeface="Helvetica" charset="0"/>
                        </a:rPr>
                        <a:t>50 krş</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extLst>
                  <a:ext uri="{0D108BD9-81ED-4DB2-BD59-A6C34878D82A}">
                    <a16:rowId xmlns:a16="http://schemas.microsoft.com/office/drawing/2014/main" val="10004"/>
                  </a:ext>
                </a:extLst>
              </a:tr>
              <a:tr h="457200">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1" u="none" strike="noStrike" cap="none" normalizeH="0" baseline="0">
                          <a:ln>
                            <a:noFill/>
                          </a:ln>
                          <a:solidFill>
                            <a:srgbClr val="595959"/>
                          </a:solidFill>
                          <a:effectLst/>
                          <a:latin typeface="Helvetica" charset="0"/>
                          <a:ea typeface="Helvetica" charset="0"/>
                          <a:cs typeface="Helvetica" charset="0"/>
                          <a:sym typeface="Helvetica" charset="0"/>
                        </a:rPr>
                        <a:t>2012</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1" u="none" strike="noStrike" cap="none" normalizeH="0" baseline="0">
                          <a:ln>
                            <a:noFill/>
                          </a:ln>
                          <a:solidFill>
                            <a:srgbClr val="595959"/>
                          </a:solidFill>
                          <a:effectLst/>
                          <a:latin typeface="Helvetica" charset="0"/>
                          <a:ea typeface="Helvetica" charset="0"/>
                          <a:cs typeface="Helvetica" charset="0"/>
                          <a:sym typeface="Helvetica" charset="0"/>
                        </a:rPr>
                        <a:t>250gr</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2400" b="1" i="1" u="none" strike="noStrike" cap="none" normalizeH="0" baseline="0">
                          <a:ln>
                            <a:noFill/>
                          </a:ln>
                          <a:solidFill>
                            <a:srgbClr val="595959"/>
                          </a:solidFill>
                          <a:effectLst/>
                          <a:latin typeface="Helvetica" charset="0"/>
                          <a:ea typeface="Helvetica" charset="0"/>
                          <a:cs typeface="Helvetica" charset="0"/>
                          <a:sym typeface="Helvetica" charset="0"/>
                        </a:rPr>
                        <a:t>50 krş</a:t>
                      </a:r>
                      <a:endParaRPr kumimoji="0" lang="tr-TR" sz="1800" b="0" i="0" u="none" strike="noStrike" cap="none" normalizeH="0" baseline="0">
                        <a:ln>
                          <a:noFill/>
                        </a:ln>
                        <a:solidFill>
                          <a:srgbClr val="FFFFFF"/>
                        </a:solidFill>
                        <a:effectLst/>
                        <a:latin typeface="Helvetica" charset="0"/>
                        <a:ea typeface="Helvetica" charset="0"/>
                        <a:cs typeface="Helvetica" charset="0"/>
                        <a:sym typeface="Helvetica"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5DC"/>
                    </a:solidFill>
                  </a:tcPr>
                </a:tc>
                <a:extLst>
                  <a:ext uri="{0D108BD9-81ED-4DB2-BD59-A6C34878D82A}">
                    <a16:rowId xmlns:a16="http://schemas.microsoft.com/office/drawing/2014/main" val="10005"/>
                  </a:ext>
                </a:extLst>
              </a:tr>
            </a:tbl>
          </a:graphicData>
        </a:graphic>
      </p:graphicFrame>
      <p:sp>
        <p:nvSpPr>
          <p:cNvPr id="96323" name="AutoShape 67"/>
          <p:cNvSpPr>
            <a:spLocks/>
          </p:cNvSpPr>
          <p:nvPr/>
        </p:nvSpPr>
        <p:spPr bwMode="auto">
          <a:xfrm>
            <a:off x="609600" y="5021263"/>
            <a:ext cx="8229600" cy="1143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nchor="ctr">
            <a:spAutoFit/>
          </a:bodyPr>
          <a:lstStyle/>
          <a:p>
            <a:pPr defTabSz="914400"/>
            <a:r>
              <a:rPr lang="tr-TR" sz="2800"/>
              <a:t>In real terms in which year is bread more expensive: 2000 or 2012?</a:t>
            </a:r>
            <a:endParaRPr lang="tr-T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1"/>
          <p:cNvSpPr>
            <a:spLocks noGrp="1" noChangeArrowheads="1"/>
          </p:cNvSpPr>
          <p:nvPr>
            <p:ph type="title"/>
          </p:nvPr>
        </p:nvSpPr>
        <p:spPr>
          <a:xfrm>
            <a:off x="457200" y="274638"/>
            <a:ext cx="8229600" cy="725487"/>
          </a:xfrm>
        </p:spPr>
        <p:txBody>
          <a:bodyPr/>
          <a:lstStyle/>
          <a:p>
            <a:pPr defTabSz="914400"/>
            <a:r>
              <a:rPr lang="tr-TR" sz="3200">
                <a:solidFill>
                  <a:srgbClr val="696464"/>
                </a:solidFill>
              </a:rPr>
              <a:t>CPI  (TÜFE) 1994 - 2013</a:t>
            </a:r>
            <a:endParaRPr lang="tr-TR"/>
          </a:p>
        </p:txBody>
      </p:sp>
      <p:pic>
        <p:nvPicPr>
          <p:cNvPr id="97282" name="Picture 2" descr="image17.pdf"/>
          <p:cNvPicPr>
            <a:picLocks noChangeAspect="1"/>
          </p:cNvPicPr>
          <p:nvPr/>
        </p:nvPicPr>
        <p:blipFill>
          <a:blip r:embed="rId2"/>
          <a:srcRect/>
          <a:stretch>
            <a:fillRect/>
          </a:stretch>
        </p:blipFill>
        <p:spPr bwMode="auto">
          <a:xfrm>
            <a:off x="42863" y="1268413"/>
            <a:ext cx="9064625" cy="4319587"/>
          </a:xfrm>
          <a:prstGeom prst="rect">
            <a:avLst/>
          </a:prstGeom>
          <a:noFill/>
          <a:ln w="12700" cap="flat" cmpd="sng">
            <a:noFill/>
            <a:prstDash val="solid"/>
            <a:miter lim="0"/>
            <a:headEnd type="none" w="med" len="med"/>
            <a:tailEnd type="none" w="med" len="med"/>
          </a:ln>
          <a:effectLst/>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5" name="Rectangle 1"/>
          <p:cNvSpPr>
            <a:spLocks noGrp="1" noChangeArrowheads="1"/>
          </p:cNvSpPr>
          <p:nvPr>
            <p:ph type="title"/>
          </p:nvPr>
        </p:nvSpPr>
        <p:spPr>
          <a:xfrm>
            <a:off x="22225" y="361950"/>
            <a:ext cx="9144000" cy="833438"/>
          </a:xfrm>
        </p:spPr>
        <p:txBody>
          <a:bodyPr/>
          <a:lstStyle/>
          <a:p>
            <a:pPr defTabSz="914400">
              <a:lnSpc>
                <a:spcPct val="104000"/>
              </a:lnSpc>
            </a:pPr>
            <a:r>
              <a:rPr lang="tr-TR" sz="2300">
                <a:solidFill>
                  <a:srgbClr val="696464"/>
                </a:solidFill>
              </a:rPr>
              <a:t>The last example for “Correcting Variables for Inflation”:</a:t>
            </a:r>
            <a:br>
              <a:rPr lang="tr-TR" sz="2300">
                <a:solidFill>
                  <a:srgbClr val="696464"/>
                </a:solidFill>
              </a:rPr>
            </a:br>
            <a:r>
              <a:rPr lang="tr-TR" sz="2300">
                <a:solidFill>
                  <a:srgbClr val="CC0000"/>
                </a:solidFill>
              </a:rPr>
              <a:t>Real vs. Nominal Interest Rates</a:t>
            </a:r>
            <a:endParaRPr lang="tr-TR"/>
          </a:p>
        </p:txBody>
      </p:sp>
      <p:sp>
        <p:nvSpPr>
          <p:cNvPr id="98306" name="Rectangle 2"/>
          <p:cNvSpPr>
            <a:spLocks noGrp="1"/>
          </p:cNvSpPr>
          <p:nvPr>
            <p:ph type="body" idx="1"/>
          </p:nvPr>
        </p:nvSpPr>
        <p:spPr bwMode="auto">
          <a:xfrm>
            <a:off x="457200" y="1323975"/>
            <a:ext cx="8229600" cy="5345113"/>
          </a:xfrm>
          <a:noFill/>
          <a:ln w="12700" cap="flat">
            <a:miter lim="0"/>
            <a:headEnd/>
            <a:tailEnd/>
          </a:ln>
        </p:spPr>
        <p:txBody>
          <a:bodyPr vert="horz" wrap="square" lIns="50800" tIns="50800" rIns="50800" bIns="50800" numCol="1" anchor="t" anchorCtr="0" compatLnSpc="1">
            <a:prstTxWarp prst="textNoShape">
              <a:avLst/>
            </a:prstTxWarp>
          </a:bodyPr>
          <a:lstStyle/>
          <a:p>
            <a:pPr algn="l">
              <a:spcBef>
                <a:spcPts val="500"/>
              </a:spcBef>
              <a:buClr>
                <a:srgbClr val="D34817"/>
              </a:buClr>
              <a:buFont typeface="Wingdings 2" pitchFamily="18" charset="2"/>
              <a:buNone/>
            </a:pPr>
            <a:endParaRPr lang="tr-TR" sz="2400" b="0"/>
          </a:p>
          <a:p>
            <a:pPr algn="l">
              <a:spcBef>
                <a:spcPts val="500"/>
              </a:spcBef>
              <a:buClr>
                <a:srgbClr val="D34817"/>
              </a:buClr>
              <a:buFont typeface="Wingdings 2" pitchFamily="18" charset="2"/>
              <a:buNone/>
            </a:pPr>
            <a:r>
              <a:rPr lang="tr-TR" sz="2400" b="0"/>
              <a:t>The nominal interest rate: </a:t>
            </a:r>
          </a:p>
          <a:p>
            <a:pPr marL="361950" lvl="1" indent="-190500" algn="l">
              <a:lnSpc>
                <a:spcPct val="104000"/>
              </a:lnSpc>
              <a:spcBef>
                <a:spcPts val="300"/>
              </a:spcBef>
              <a:buClr>
                <a:srgbClr val="9B2D1F"/>
              </a:buClr>
              <a:buSzPct val="85000"/>
              <a:buFont typeface="Wingdings 2" pitchFamily="18" charset="2"/>
              <a:buChar char="•"/>
            </a:pPr>
            <a:r>
              <a:rPr lang="tr-TR" sz="2000" b="0"/>
              <a:t>the interest rate </a:t>
            </a:r>
            <a:r>
              <a:rPr lang="tr-TR" sz="2000" b="0" u="sng"/>
              <a:t>not</a:t>
            </a:r>
            <a:r>
              <a:rPr lang="tr-TR" sz="2000" b="0"/>
              <a:t> corrected for inflation</a:t>
            </a:r>
            <a:endParaRPr lang="tr-TR" sz="2400" b="0"/>
          </a:p>
          <a:p>
            <a:pPr marL="361950" lvl="1" indent="-190500" algn="l">
              <a:lnSpc>
                <a:spcPct val="104000"/>
              </a:lnSpc>
              <a:spcBef>
                <a:spcPts val="300"/>
              </a:spcBef>
              <a:buClr>
                <a:srgbClr val="9B2D1F"/>
              </a:buClr>
              <a:buSzPct val="85000"/>
              <a:buFont typeface="Wingdings 2" pitchFamily="18" charset="2"/>
              <a:buChar char="•"/>
            </a:pPr>
            <a:r>
              <a:rPr lang="tr-TR" sz="2000" b="0"/>
              <a:t>the rate of growth in the TL value of a deposit or debt</a:t>
            </a:r>
            <a:endParaRPr lang="tr-TR" sz="2400" b="0"/>
          </a:p>
          <a:p>
            <a:pPr algn="l">
              <a:spcBef>
                <a:spcPts val="1200"/>
              </a:spcBef>
              <a:buClr>
                <a:srgbClr val="D34817"/>
              </a:buClr>
              <a:buFont typeface="Wingdings 2" pitchFamily="18" charset="2"/>
              <a:buNone/>
            </a:pPr>
            <a:endParaRPr lang="tr-TR" sz="2400" b="0"/>
          </a:p>
          <a:p>
            <a:pPr algn="l">
              <a:spcBef>
                <a:spcPts val="1100"/>
              </a:spcBef>
              <a:buClr>
                <a:srgbClr val="D34817"/>
              </a:buClr>
              <a:buFont typeface="Wingdings 2" pitchFamily="18" charset="2"/>
              <a:buNone/>
            </a:pPr>
            <a:r>
              <a:rPr lang="tr-TR" sz="2400" b="0"/>
              <a:t>The real interest rate:</a:t>
            </a:r>
          </a:p>
          <a:p>
            <a:pPr marL="361950" lvl="1" indent="-190500" algn="l">
              <a:lnSpc>
                <a:spcPct val="104000"/>
              </a:lnSpc>
              <a:spcBef>
                <a:spcPts val="300"/>
              </a:spcBef>
              <a:buClr>
                <a:srgbClr val="9B2D1F"/>
              </a:buClr>
              <a:buSzPct val="85000"/>
              <a:buFont typeface="Wingdings 2" pitchFamily="18" charset="2"/>
              <a:buChar char="•"/>
            </a:pPr>
            <a:r>
              <a:rPr lang="tr-TR" sz="2000" b="0"/>
              <a:t>corrected for inflation</a:t>
            </a:r>
            <a:endParaRPr lang="tr-TR" sz="2400" b="0"/>
          </a:p>
          <a:p>
            <a:pPr marL="361950" lvl="1" indent="-190500" algn="l">
              <a:lnSpc>
                <a:spcPct val="104000"/>
              </a:lnSpc>
              <a:spcBef>
                <a:spcPts val="300"/>
              </a:spcBef>
              <a:buClr>
                <a:srgbClr val="9B2D1F"/>
              </a:buClr>
              <a:buSzPct val="85000"/>
              <a:buFont typeface="Wingdings 2" pitchFamily="18" charset="2"/>
              <a:buChar char="•"/>
            </a:pPr>
            <a:r>
              <a:rPr lang="tr-TR" sz="2000" b="0"/>
              <a:t>the rate of growth in the purchasing power of a deposit or debt</a:t>
            </a:r>
            <a:endParaRPr lang="tr-T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30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830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9830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830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830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983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1"/>
          <p:cNvSpPr>
            <a:spLocks noGrp="1" noChangeArrowheads="1"/>
          </p:cNvSpPr>
          <p:nvPr>
            <p:ph type="title"/>
          </p:nvPr>
        </p:nvSpPr>
        <p:spPr>
          <a:xfrm>
            <a:off x="914400" y="274638"/>
            <a:ext cx="7772400" cy="1143000"/>
          </a:xfrm>
        </p:spPr>
        <p:txBody>
          <a:bodyPr/>
          <a:lstStyle/>
          <a:p>
            <a:pPr defTabSz="914400"/>
            <a:r>
              <a:rPr lang="tr-TR" sz="2800">
                <a:solidFill>
                  <a:srgbClr val="696464"/>
                </a:solidFill>
              </a:rPr>
              <a:t>The 100% correct formula for real interest rate</a:t>
            </a:r>
            <a:endParaRPr lang="tr-TR"/>
          </a:p>
        </p:txBody>
      </p:sp>
      <p:sp>
        <p:nvSpPr>
          <p:cNvPr id="99330"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algn="l">
              <a:spcBef>
                <a:spcPts val="500"/>
              </a:spcBef>
              <a:buClr>
                <a:srgbClr val="D34817"/>
              </a:buClr>
              <a:buFont typeface="Wingdings 2" pitchFamily="18" charset="2"/>
              <a:buNone/>
            </a:pPr>
            <a:r>
              <a:rPr lang="tr-TR" sz="2400" b="0"/>
              <a:t>Real interest rate = </a:t>
            </a:r>
          </a:p>
          <a:p>
            <a:pPr algn="l">
              <a:spcBef>
                <a:spcPts val="500"/>
              </a:spcBef>
              <a:buClr>
                <a:srgbClr val="D34817"/>
              </a:buClr>
              <a:buFont typeface="Wingdings 2" pitchFamily="18" charset="2"/>
              <a:buNone/>
            </a:pPr>
            <a:r>
              <a:rPr lang="tr-TR" sz="2400" b="0"/>
              <a:t>(1 + nominal interest rate) / (1 + rate of inflation) – 1</a:t>
            </a:r>
            <a:endParaRPr lang="tr-T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914400" y="274638"/>
            <a:ext cx="7772400" cy="1143000"/>
          </a:xfrm>
        </p:spPr>
        <p:txBody>
          <a:bodyPr/>
          <a:lstStyle/>
          <a:p>
            <a:pPr defTabSz="914400"/>
            <a:r>
              <a:rPr lang="en-US" sz="3200" dirty="0">
                <a:solidFill>
                  <a:srgbClr val="696464"/>
                </a:solidFill>
              </a:rPr>
              <a:t>How to calculate inflation?</a:t>
            </a:r>
            <a:endParaRPr lang="tr-TR" dirty="0"/>
          </a:p>
        </p:txBody>
      </p:sp>
      <p:sp>
        <p:nvSpPr>
          <p:cNvPr id="30722"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normAutofit lnSpcReduction="10000"/>
          </a:bodyPr>
          <a:lstStyle/>
          <a:p>
            <a:pPr algn="l">
              <a:spcBef>
                <a:spcPts val="500"/>
              </a:spcBef>
              <a:buClr>
                <a:srgbClr val="D34817"/>
              </a:buClr>
              <a:buSzPct val="85000"/>
              <a:buFont typeface="Wingdings" panose="05000000000000000000" pitchFamily="2" charset="2"/>
              <a:buChar char="Ø"/>
            </a:pPr>
            <a:r>
              <a:rPr lang="tr-TR" sz="2100" b="1" i="1" dirty="0" err="1"/>
              <a:t>Find</a:t>
            </a:r>
            <a:r>
              <a:rPr lang="tr-TR" sz="2100" b="1" i="1" dirty="0"/>
              <a:t> </a:t>
            </a:r>
            <a:r>
              <a:rPr lang="tr-TR" sz="2100" b="1" i="1" dirty="0" err="1"/>
              <a:t>the</a:t>
            </a:r>
            <a:r>
              <a:rPr lang="tr-TR" sz="2100" b="1" i="1" dirty="0"/>
              <a:t> </a:t>
            </a:r>
            <a:r>
              <a:rPr lang="tr-TR" sz="2100" b="1" i="1" dirty="0" err="1"/>
              <a:t>Prices</a:t>
            </a:r>
            <a:r>
              <a:rPr lang="tr-TR" sz="2100" b="1" i="1" dirty="0"/>
              <a:t>: </a:t>
            </a:r>
            <a:r>
              <a:rPr lang="tr-TR" sz="2100" dirty="0" err="1"/>
              <a:t>Find</a:t>
            </a:r>
            <a:r>
              <a:rPr lang="tr-TR" sz="2100" dirty="0"/>
              <a:t> </a:t>
            </a:r>
            <a:r>
              <a:rPr lang="tr-TR" sz="2100" dirty="0" err="1"/>
              <a:t>the</a:t>
            </a:r>
            <a:r>
              <a:rPr lang="tr-TR" sz="2100" dirty="0"/>
              <a:t> </a:t>
            </a:r>
            <a:r>
              <a:rPr lang="tr-TR" sz="2100" dirty="0" err="1"/>
              <a:t>prices</a:t>
            </a:r>
            <a:r>
              <a:rPr lang="tr-TR" sz="2100" dirty="0"/>
              <a:t> of </a:t>
            </a:r>
            <a:r>
              <a:rPr lang="tr-TR" sz="2100" dirty="0" err="1"/>
              <a:t>each</a:t>
            </a:r>
            <a:r>
              <a:rPr lang="tr-TR" sz="2100" dirty="0"/>
              <a:t> of </a:t>
            </a:r>
            <a:r>
              <a:rPr lang="tr-TR" sz="2100" dirty="0" err="1"/>
              <a:t>the</a:t>
            </a:r>
            <a:r>
              <a:rPr lang="tr-TR" sz="2100" dirty="0"/>
              <a:t> </a:t>
            </a:r>
            <a:r>
              <a:rPr lang="tr-TR" sz="2100" dirty="0" err="1"/>
              <a:t>goods</a:t>
            </a:r>
            <a:r>
              <a:rPr lang="tr-TR" sz="2100" dirty="0"/>
              <a:t> </a:t>
            </a:r>
            <a:r>
              <a:rPr lang="tr-TR" sz="2100" dirty="0" err="1"/>
              <a:t>and</a:t>
            </a:r>
            <a:r>
              <a:rPr lang="tr-TR" sz="2100" dirty="0"/>
              <a:t> </a:t>
            </a:r>
            <a:r>
              <a:rPr lang="tr-TR" sz="2100" dirty="0" err="1"/>
              <a:t>services</a:t>
            </a:r>
            <a:r>
              <a:rPr lang="tr-TR" sz="2100" dirty="0"/>
              <a:t> in </a:t>
            </a:r>
            <a:r>
              <a:rPr lang="tr-TR" sz="2100" dirty="0" err="1"/>
              <a:t>the</a:t>
            </a:r>
            <a:r>
              <a:rPr lang="tr-TR" sz="2100" dirty="0"/>
              <a:t> basket </a:t>
            </a:r>
            <a:r>
              <a:rPr lang="tr-TR" sz="2100" dirty="0" err="1"/>
              <a:t>for</a:t>
            </a:r>
            <a:r>
              <a:rPr lang="tr-TR" sz="2100" dirty="0"/>
              <a:t> </a:t>
            </a:r>
            <a:r>
              <a:rPr lang="tr-TR" sz="2100" dirty="0" err="1"/>
              <a:t>each</a:t>
            </a:r>
            <a:r>
              <a:rPr lang="tr-TR" sz="2100" dirty="0"/>
              <a:t> </a:t>
            </a:r>
            <a:r>
              <a:rPr lang="tr-TR" sz="2100" dirty="0" err="1"/>
              <a:t>point</a:t>
            </a:r>
            <a:r>
              <a:rPr lang="tr-TR" sz="2100" dirty="0"/>
              <a:t> in time.</a:t>
            </a:r>
            <a:endParaRPr lang="en-US" sz="2100" dirty="0"/>
          </a:p>
          <a:p>
            <a:pPr>
              <a:spcBef>
                <a:spcPts val="500"/>
              </a:spcBef>
              <a:buClr>
                <a:srgbClr val="D34817"/>
              </a:buClr>
              <a:buFont typeface="Wingdings" panose="05000000000000000000" pitchFamily="2" charset="2"/>
              <a:buChar char="Ø"/>
            </a:pPr>
            <a:r>
              <a:rPr lang="tr-TR" sz="2100" b="1" i="1" dirty="0" err="1"/>
              <a:t>Compute</a:t>
            </a:r>
            <a:r>
              <a:rPr lang="tr-TR" sz="2100" b="1" i="1" dirty="0"/>
              <a:t> </a:t>
            </a:r>
            <a:r>
              <a:rPr lang="tr-TR" sz="2100" b="1" i="1" dirty="0" err="1"/>
              <a:t>the</a:t>
            </a:r>
            <a:r>
              <a:rPr lang="tr-TR" sz="2100" b="1" i="1" dirty="0"/>
              <a:t> </a:t>
            </a:r>
            <a:r>
              <a:rPr lang="tr-TR" sz="2100" b="1" i="1" dirty="0" err="1"/>
              <a:t>Basket’s</a:t>
            </a:r>
            <a:r>
              <a:rPr lang="tr-TR" sz="2100" b="1" i="1" dirty="0"/>
              <a:t> </a:t>
            </a:r>
            <a:r>
              <a:rPr lang="tr-TR" sz="2100" b="1" i="1" dirty="0" err="1"/>
              <a:t>Cost</a:t>
            </a:r>
            <a:r>
              <a:rPr lang="tr-TR" sz="2100" b="1" i="1" dirty="0"/>
              <a:t>:</a:t>
            </a:r>
            <a:r>
              <a:rPr lang="tr-TR" sz="2100" b="1" dirty="0"/>
              <a:t> </a:t>
            </a:r>
            <a:r>
              <a:rPr lang="tr-TR" sz="2100" dirty="0" err="1"/>
              <a:t>Use</a:t>
            </a:r>
            <a:r>
              <a:rPr lang="tr-TR" sz="2100" dirty="0"/>
              <a:t> </a:t>
            </a:r>
            <a:r>
              <a:rPr lang="tr-TR" sz="2100" dirty="0" err="1"/>
              <a:t>the</a:t>
            </a:r>
            <a:r>
              <a:rPr lang="tr-TR" sz="2100" dirty="0"/>
              <a:t> data on </a:t>
            </a:r>
            <a:r>
              <a:rPr lang="tr-TR" sz="2100" dirty="0" err="1"/>
              <a:t>prices</a:t>
            </a:r>
            <a:r>
              <a:rPr lang="tr-TR" sz="2100" dirty="0"/>
              <a:t> </a:t>
            </a:r>
            <a:r>
              <a:rPr lang="tr-TR" sz="2100" dirty="0" err="1"/>
              <a:t>to</a:t>
            </a:r>
            <a:r>
              <a:rPr lang="tr-TR" sz="2100" dirty="0"/>
              <a:t> </a:t>
            </a:r>
            <a:r>
              <a:rPr lang="tr-TR" sz="2100" dirty="0" err="1"/>
              <a:t>calculate</a:t>
            </a:r>
            <a:r>
              <a:rPr lang="tr-TR" sz="2100" dirty="0"/>
              <a:t> </a:t>
            </a:r>
            <a:r>
              <a:rPr lang="tr-TR" sz="2100" dirty="0" err="1"/>
              <a:t>the</a:t>
            </a:r>
            <a:r>
              <a:rPr lang="tr-TR" sz="2100" dirty="0"/>
              <a:t> </a:t>
            </a:r>
            <a:r>
              <a:rPr lang="tr-TR" sz="2100" dirty="0" err="1"/>
              <a:t>cost</a:t>
            </a:r>
            <a:r>
              <a:rPr lang="tr-TR" sz="2100" dirty="0"/>
              <a:t> of </a:t>
            </a:r>
            <a:r>
              <a:rPr lang="tr-TR" sz="2100" dirty="0" err="1"/>
              <a:t>the</a:t>
            </a:r>
            <a:r>
              <a:rPr lang="tr-TR" sz="2100" dirty="0"/>
              <a:t> basket of </a:t>
            </a:r>
            <a:r>
              <a:rPr lang="tr-TR" sz="2100" dirty="0" err="1"/>
              <a:t>goods</a:t>
            </a:r>
            <a:r>
              <a:rPr lang="tr-TR" sz="2100" dirty="0"/>
              <a:t> </a:t>
            </a:r>
            <a:r>
              <a:rPr lang="tr-TR" sz="2100" dirty="0" err="1"/>
              <a:t>and</a:t>
            </a:r>
            <a:r>
              <a:rPr lang="tr-TR" sz="2100" dirty="0"/>
              <a:t> </a:t>
            </a:r>
            <a:r>
              <a:rPr lang="tr-TR" sz="2100" dirty="0" err="1"/>
              <a:t>services</a:t>
            </a:r>
            <a:r>
              <a:rPr lang="tr-TR" sz="2100" dirty="0"/>
              <a:t> at </a:t>
            </a:r>
            <a:r>
              <a:rPr lang="tr-TR" sz="2100" dirty="0" err="1"/>
              <a:t>different</a:t>
            </a:r>
            <a:r>
              <a:rPr lang="tr-TR" sz="2100" dirty="0"/>
              <a:t> </a:t>
            </a:r>
            <a:r>
              <a:rPr lang="tr-TR" sz="2100" dirty="0" err="1"/>
              <a:t>times</a:t>
            </a:r>
            <a:r>
              <a:rPr lang="tr-TR" sz="2100" dirty="0"/>
              <a:t>.</a:t>
            </a:r>
            <a:endParaRPr lang="en-US" sz="2100" dirty="0"/>
          </a:p>
          <a:p>
            <a:pPr>
              <a:spcBef>
                <a:spcPts val="500"/>
              </a:spcBef>
              <a:buClr>
                <a:srgbClr val="D34817"/>
              </a:buClr>
              <a:buFont typeface="Wingdings" panose="05000000000000000000" pitchFamily="2" charset="2"/>
              <a:buChar char="Ø"/>
            </a:pPr>
            <a:r>
              <a:rPr lang="tr-TR" sz="2100" b="1" i="1" dirty="0" err="1"/>
              <a:t>Choose</a:t>
            </a:r>
            <a:r>
              <a:rPr lang="tr-TR" sz="2100" b="1" i="1" dirty="0"/>
              <a:t> a Base </a:t>
            </a:r>
            <a:r>
              <a:rPr lang="tr-TR" sz="2100" b="1" i="1" dirty="0" err="1"/>
              <a:t>Year</a:t>
            </a:r>
            <a:r>
              <a:rPr lang="tr-TR" sz="2100" b="1" i="1" dirty="0"/>
              <a:t> </a:t>
            </a:r>
            <a:r>
              <a:rPr lang="tr-TR" sz="2100" b="1" i="1" dirty="0" err="1"/>
              <a:t>and</a:t>
            </a:r>
            <a:r>
              <a:rPr lang="tr-TR" sz="2100" b="1" i="1" dirty="0"/>
              <a:t> </a:t>
            </a:r>
            <a:r>
              <a:rPr lang="tr-TR" sz="2100" b="1" i="1" dirty="0" err="1"/>
              <a:t>Compute</a:t>
            </a:r>
            <a:r>
              <a:rPr lang="tr-TR" sz="2100" b="1" i="1" dirty="0"/>
              <a:t> </a:t>
            </a:r>
            <a:r>
              <a:rPr lang="tr-TR" sz="2100" b="1" i="1" dirty="0" err="1"/>
              <a:t>the</a:t>
            </a:r>
            <a:r>
              <a:rPr lang="tr-TR" sz="2100" b="1" i="1" dirty="0"/>
              <a:t> Index:</a:t>
            </a:r>
            <a:r>
              <a:rPr lang="tr-TR" sz="2100" b="1" dirty="0"/>
              <a:t> </a:t>
            </a:r>
          </a:p>
          <a:p>
            <a:pPr marL="661988" lvl="1" indent="-342900">
              <a:spcBef>
                <a:spcPts val="300"/>
              </a:spcBef>
              <a:buClr>
                <a:srgbClr val="9B2D1F"/>
              </a:buClr>
              <a:buFont typeface="Wingdings" panose="05000000000000000000" pitchFamily="2" charset="2"/>
              <a:buChar char="Ø"/>
            </a:pPr>
            <a:r>
              <a:rPr lang="tr-TR" sz="2100" dirty="0" err="1"/>
              <a:t>Choose</a:t>
            </a:r>
            <a:r>
              <a:rPr lang="tr-TR" sz="2100" dirty="0"/>
              <a:t> a </a:t>
            </a:r>
            <a:r>
              <a:rPr lang="tr-TR" sz="2100" dirty="0" err="1"/>
              <a:t>year</a:t>
            </a:r>
            <a:r>
              <a:rPr lang="tr-TR" sz="2100" dirty="0"/>
              <a:t> as </a:t>
            </a:r>
            <a:r>
              <a:rPr lang="tr-TR" sz="2100" dirty="0" err="1"/>
              <a:t>the</a:t>
            </a:r>
            <a:r>
              <a:rPr lang="tr-TR" sz="2100" dirty="0"/>
              <a:t> </a:t>
            </a:r>
            <a:r>
              <a:rPr lang="tr-TR" sz="2100" dirty="0" err="1"/>
              <a:t>base</a:t>
            </a:r>
            <a:r>
              <a:rPr lang="tr-TR" sz="2100" dirty="0"/>
              <a:t> </a:t>
            </a:r>
            <a:r>
              <a:rPr lang="tr-TR" sz="2100" dirty="0" err="1"/>
              <a:t>year</a:t>
            </a:r>
            <a:r>
              <a:rPr lang="tr-TR" sz="2100" dirty="0"/>
              <a:t>, </a:t>
            </a:r>
            <a:r>
              <a:rPr lang="tr-TR" sz="2100" dirty="0" err="1"/>
              <a:t>making</a:t>
            </a:r>
            <a:r>
              <a:rPr lang="tr-TR" sz="2100" dirty="0"/>
              <a:t> it </a:t>
            </a:r>
            <a:r>
              <a:rPr lang="tr-TR" sz="2100" dirty="0" err="1"/>
              <a:t>the</a:t>
            </a:r>
            <a:r>
              <a:rPr lang="tr-TR" sz="2100" dirty="0"/>
              <a:t> </a:t>
            </a:r>
            <a:r>
              <a:rPr lang="tr-TR" sz="2100" dirty="0" err="1"/>
              <a:t>benchmark</a:t>
            </a:r>
            <a:r>
              <a:rPr lang="tr-TR" sz="2100" dirty="0"/>
              <a:t> </a:t>
            </a:r>
            <a:r>
              <a:rPr lang="tr-TR" sz="2100" dirty="0" err="1"/>
              <a:t>against</a:t>
            </a:r>
            <a:r>
              <a:rPr lang="tr-TR" sz="2100" dirty="0"/>
              <a:t> </a:t>
            </a:r>
            <a:r>
              <a:rPr lang="tr-TR" sz="2100" dirty="0" err="1"/>
              <a:t>which</a:t>
            </a:r>
            <a:r>
              <a:rPr lang="tr-TR" sz="2100" dirty="0"/>
              <a:t> </a:t>
            </a:r>
            <a:r>
              <a:rPr lang="tr-TR" sz="2100" dirty="0" err="1"/>
              <a:t>other</a:t>
            </a:r>
            <a:r>
              <a:rPr lang="tr-TR" sz="2100" dirty="0"/>
              <a:t> </a:t>
            </a:r>
            <a:r>
              <a:rPr lang="tr-TR" sz="2100" dirty="0" err="1"/>
              <a:t>years</a:t>
            </a:r>
            <a:r>
              <a:rPr lang="tr-TR" sz="2100" dirty="0"/>
              <a:t> </a:t>
            </a:r>
            <a:r>
              <a:rPr lang="tr-TR" sz="2100" dirty="0" err="1"/>
              <a:t>are</a:t>
            </a:r>
            <a:r>
              <a:rPr lang="tr-TR" sz="2100" dirty="0"/>
              <a:t> </a:t>
            </a:r>
            <a:r>
              <a:rPr lang="tr-TR" sz="2100" dirty="0" err="1"/>
              <a:t>compared</a:t>
            </a:r>
            <a:r>
              <a:rPr lang="tr-TR" sz="2100" dirty="0"/>
              <a:t>. </a:t>
            </a:r>
          </a:p>
          <a:p>
            <a:pPr marL="661988" lvl="1" indent="-342900">
              <a:spcBef>
                <a:spcPts val="300"/>
              </a:spcBef>
              <a:buClr>
                <a:srgbClr val="9B2D1F"/>
              </a:buClr>
              <a:buFont typeface="Wingdings" panose="05000000000000000000" pitchFamily="2" charset="2"/>
              <a:buChar char="Ø"/>
            </a:pPr>
            <a:r>
              <a:rPr lang="tr-TR" sz="2100" dirty="0" err="1"/>
              <a:t>For</a:t>
            </a:r>
            <a:r>
              <a:rPr lang="tr-TR" sz="2100" dirty="0"/>
              <a:t> </a:t>
            </a:r>
            <a:r>
              <a:rPr lang="tr-TR" sz="2100" dirty="0" err="1"/>
              <a:t>Turkey</a:t>
            </a:r>
            <a:r>
              <a:rPr lang="tr-TR" sz="2100" dirty="0"/>
              <a:t> </a:t>
            </a:r>
            <a:r>
              <a:rPr lang="tr-TR" sz="2100" dirty="0" err="1"/>
              <a:t>currently</a:t>
            </a:r>
            <a:r>
              <a:rPr lang="tr-TR" sz="2100" dirty="0"/>
              <a:t> </a:t>
            </a:r>
            <a:r>
              <a:rPr lang="tr-TR" sz="2100" dirty="0" err="1"/>
              <a:t>the</a:t>
            </a:r>
            <a:r>
              <a:rPr lang="tr-TR" sz="2100" dirty="0"/>
              <a:t> </a:t>
            </a:r>
            <a:r>
              <a:rPr lang="tr-TR" sz="2100" dirty="0" err="1"/>
              <a:t>base</a:t>
            </a:r>
            <a:r>
              <a:rPr lang="tr-TR" sz="2100" dirty="0"/>
              <a:t> </a:t>
            </a:r>
            <a:r>
              <a:rPr lang="tr-TR" sz="2100" dirty="0" err="1"/>
              <a:t>year</a:t>
            </a:r>
            <a:r>
              <a:rPr lang="tr-TR" sz="2100" dirty="0"/>
              <a:t> is 2003</a:t>
            </a:r>
          </a:p>
          <a:p>
            <a:pPr marL="661988" lvl="1" indent="-342900">
              <a:spcBef>
                <a:spcPts val="300"/>
              </a:spcBef>
              <a:buClr>
                <a:srgbClr val="9B2D1F"/>
              </a:buClr>
              <a:buFont typeface="Wingdings" panose="05000000000000000000" pitchFamily="2" charset="2"/>
              <a:buChar char="Ø"/>
            </a:pPr>
            <a:r>
              <a:rPr lang="tr-TR" sz="2100" dirty="0" err="1"/>
              <a:t>To</a:t>
            </a:r>
            <a:r>
              <a:rPr lang="tr-TR" sz="2100" dirty="0"/>
              <a:t> </a:t>
            </a:r>
            <a:r>
              <a:rPr lang="tr-TR" sz="2100" dirty="0" err="1"/>
              <a:t>compute</a:t>
            </a:r>
            <a:r>
              <a:rPr lang="tr-TR" sz="2100" dirty="0"/>
              <a:t> </a:t>
            </a:r>
            <a:r>
              <a:rPr lang="tr-TR" sz="2100" dirty="0" err="1"/>
              <a:t>the</a:t>
            </a:r>
            <a:r>
              <a:rPr lang="tr-TR" sz="2100" dirty="0"/>
              <a:t> </a:t>
            </a:r>
            <a:r>
              <a:rPr lang="tr-TR" sz="2100" dirty="0" err="1"/>
              <a:t>index</a:t>
            </a:r>
            <a:r>
              <a:rPr lang="tr-TR" sz="2100" dirty="0"/>
              <a:t> </a:t>
            </a:r>
            <a:r>
              <a:rPr lang="tr-TR" sz="2100" dirty="0" err="1"/>
              <a:t>for</a:t>
            </a:r>
            <a:r>
              <a:rPr lang="tr-TR" sz="2100" dirty="0"/>
              <a:t> </a:t>
            </a:r>
            <a:r>
              <a:rPr lang="tr-TR" sz="2100" dirty="0" err="1"/>
              <a:t>any</a:t>
            </a:r>
            <a:r>
              <a:rPr lang="tr-TR" sz="2100" dirty="0"/>
              <a:t> </a:t>
            </a:r>
            <a:r>
              <a:rPr lang="tr-TR" sz="2100" dirty="0" err="1"/>
              <a:t>given</a:t>
            </a:r>
            <a:r>
              <a:rPr lang="tr-TR" sz="2100" dirty="0"/>
              <a:t> </a:t>
            </a:r>
            <a:r>
              <a:rPr lang="tr-TR" sz="2100" dirty="0" err="1"/>
              <a:t>year</a:t>
            </a:r>
            <a:r>
              <a:rPr lang="tr-TR" sz="2100" dirty="0"/>
              <a:t> </a:t>
            </a:r>
          </a:p>
          <a:p>
            <a:pPr marL="936625" lvl="2" indent="-342900">
              <a:spcBef>
                <a:spcPts val="300"/>
              </a:spcBef>
              <a:buClr>
                <a:srgbClr val="E6AFA9"/>
              </a:buClr>
              <a:buFont typeface="Wingdings" panose="05000000000000000000" pitchFamily="2" charset="2"/>
              <a:buChar char="Ø"/>
            </a:pPr>
            <a:r>
              <a:rPr lang="tr-TR" sz="2100" dirty="0" err="1"/>
              <a:t>divide</a:t>
            </a:r>
            <a:r>
              <a:rPr lang="tr-TR" sz="2100" dirty="0"/>
              <a:t> </a:t>
            </a:r>
            <a:r>
              <a:rPr lang="tr-TR" sz="2100" dirty="0" err="1"/>
              <a:t>the</a:t>
            </a:r>
            <a:r>
              <a:rPr lang="tr-TR" sz="2100" dirty="0"/>
              <a:t> </a:t>
            </a:r>
            <a:r>
              <a:rPr lang="tr-TR" sz="2100" dirty="0" err="1"/>
              <a:t>cost</a:t>
            </a:r>
            <a:r>
              <a:rPr lang="tr-TR" sz="2100" dirty="0"/>
              <a:t> of </a:t>
            </a:r>
            <a:r>
              <a:rPr lang="tr-TR" sz="2100" dirty="0" err="1"/>
              <a:t>the</a:t>
            </a:r>
            <a:r>
              <a:rPr lang="tr-TR" sz="2100" dirty="0"/>
              <a:t> basket in </a:t>
            </a:r>
            <a:r>
              <a:rPr lang="tr-TR" sz="2100" dirty="0" err="1"/>
              <a:t>that</a:t>
            </a:r>
            <a:r>
              <a:rPr lang="tr-TR" sz="2100" dirty="0"/>
              <a:t> </a:t>
            </a:r>
            <a:r>
              <a:rPr lang="tr-TR" sz="2100" dirty="0" err="1"/>
              <a:t>year</a:t>
            </a:r>
            <a:r>
              <a:rPr lang="tr-TR" sz="2100" dirty="0"/>
              <a:t> </a:t>
            </a:r>
            <a:r>
              <a:rPr lang="tr-TR" sz="2100" dirty="0" err="1"/>
              <a:t>by</a:t>
            </a:r>
            <a:r>
              <a:rPr lang="tr-TR" sz="2100" dirty="0"/>
              <a:t> </a:t>
            </a:r>
            <a:r>
              <a:rPr lang="tr-TR" sz="2100" dirty="0" err="1"/>
              <a:t>the</a:t>
            </a:r>
            <a:r>
              <a:rPr lang="tr-TR" sz="2100" dirty="0"/>
              <a:t> </a:t>
            </a:r>
            <a:r>
              <a:rPr lang="tr-TR" sz="2100" dirty="0" err="1"/>
              <a:t>cost</a:t>
            </a:r>
            <a:r>
              <a:rPr lang="tr-TR" sz="2100" dirty="0"/>
              <a:t> in </a:t>
            </a:r>
            <a:r>
              <a:rPr lang="tr-TR" sz="2100" dirty="0" err="1"/>
              <a:t>the</a:t>
            </a:r>
            <a:r>
              <a:rPr lang="tr-TR" sz="2100" dirty="0"/>
              <a:t> </a:t>
            </a:r>
            <a:r>
              <a:rPr lang="tr-TR" sz="2100" dirty="0" err="1"/>
              <a:t>base</a:t>
            </a:r>
            <a:r>
              <a:rPr lang="tr-TR" sz="2100" dirty="0"/>
              <a:t> </a:t>
            </a:r>
            <a:r>
              <a:rPr lang="tr-TR" sz="2100" dirty="0" err="1"/>
              <a:t>year</a:t>
            </a:r>
            <a:endParaRPr lang="tr-TR" sz="2100" dirty="0"/>
          </a:p>
          <a:p>
            <a:pPr marL="936625" lvl="2" indent="-342900">
              <a:spcBef>
                <a:spcPts val="300"/>
              </a:spcBef>
              <a:buClr>
                <a:srgbClr val="E6AFA9"/>
              </a:buClr>
              <a:buFont typeface="Wingdings" panose="05000000000000000000" pitchFamily="2" charset="2"/>
              <a:buChar char="Ø"/>
            </a:pPr>
            <a:r>
              <a:rPr lang="tr-TR" sz="2100" dirty="0" err="1"/>
              <a:t>then</a:t>
            </a:r>
            <a:r>
              <a:rPr lang="tr-TR" sz="2100" dirty="0"/>
              <a:t> </a:t>
            </a:r>
            <a:r>
              <a:rPr lang="tr-TR" sz="2100" dirty="0" err="1"/>
              <a:t>multiply</a:t>
            </a:r>
            <a:r>
              <a:rPr lang="tr-TR" sz="2100" dirty="0"/>
              <a:t> </a:t>
            </a:r>
            <a:r>
              <a:rPr lang="tr-TR" sz="2100" dirty="0" err="1"/>
              <a:t>by</a:t>
            </a:r>
            <a:r>
              <a:rPr lang="tr-TR" sz="2100" dirty="0"/>
              <a:t> 100. </a:t>
            </a:r>
            <a:endParaRPr lang="en-US" sz="2100" dirty="0"/>
          </a:p>
          <a:p>
            <a:pPr marL="456565" indent="-457200">
              <a:spcBef>
                <a:spcPts val="300"/>
              </a:spcBef>
              <a:buClr>
                <a:srgbClr val="E6AFA9"/>
              </a:buClr>
              <a:buFont typeface="Wingdings" panose="05000000000000000000" pitchFamily="2" charset="2"/>
              <a:buChar char="Ø"/>
            </a:pPr>
            <a:r>
              <a:rPr lang="tr-TR" sz="2100" b="1" i="1" dirty="0" err="1"/>
              <a:t>Compute</a:t>
            </a:r>
            <a:r>
              <a:rPr lang="tr-TR" sz="2100" b="1" i="1" dirty="0"/>
              <a:t> </a:t>
            </a:r>
            <a:r>
              <a:rPr lang="tr-TR" sz="2100" b="1" i="1" dirty="0" err="1"/>
              <a:t>the</a:t>
            </a:r>
            <a:r>
              <a:rPr lang="tr-TR" sz="2100" b="1" i="1" dirty="0"/>
              <a:t> </a:t>
            </a:r>
            <a:r>
              <a:rPr lang="tr-TR" sz="2100" b="1" i="1" dirty="0" err="1"/>
              <a:t>inflation</a:t>
            </a:r>
            <a:r>
              <a:rPr lang="tr-TR" sz="2100" b="1" i="1" dirty="0"/>
              <a:t> rate:</a:t>
            </a:r>
            <a:r>
              <a:rPr lang="tr-TR" sz="2100" b="1" dirty="0"/>
              <a:t> </a:t>
            </a:r>
            <a:r>
              <a:rPr lang="tr-TR" sz="2100" dirty="0" err="1"/>
              <a:t>The</a:t>
            </a:r>
            <a:r>
              <a:rPr lang="tr-TR" sz="2100" dirty="0"/>
              <a:t> </a:t>
            </a:r>
            <a:r>
              <a:rPr lang="tr-TR" sz="2100" dirty="0" err="1"/>
              <a:t>inflation</a:t>
            </a:r>
            <a:r>
              <a:rPr lang="tr-TR" sz="2100" dirty="0"/>
              <a:t> rate is </a:t>
            </a:r>
            <a:r>
              <a:rPr lang="tr-TR" sz="2100" dirty="0" err="1"/>
              <a:t>the</a:t>
            </a:r>
            <a:r>
              <a:rPr lang="tr-TR" sz="2100" dirty="0"/>
              <a:t> </a:t>
            </a:r>
            <a:r>
              <a:rPr lang="tr-TR" sz="2100" dirty="0" err="1"/>
              <a:t>percentage</a:t>
            </a:r>
            <a:r>
              <a:rPr lang="tr-TR" sz="2100" dirty="0"/>
              <a:t> </a:t>
            </a:r>
            <a:r>
              <a:rPr lang="tr-TR" sz="2100" dirty="0" err="1"/>
              <a:t>change</a:t>
            </a:r>
            <a:r>
              <a:rPr lang="tr-TR" sz="2100" dirty="0"/>
              <a:t> in </a:t>
            </a:r>
            <a:r>
              <a:rPr lang="tr-TR" sz="2100" dirty="0" err="1"/>
              <a:t>the</a:t>
            </a:r>
            <a:r>
              <a:rPr lang="tr-TR" sz="2100" dirty="0"/>
              <a:t> </a:t>
            </a:r>
            <a:r>
              <a:rPr lang="tr-TR" sz="2100" dirty="0" err="1"/>
              <a:t>price</a:t>
            </a:r>
            <a:r>
              <a:rPr lang="tr-TR" sz="2100" dirty="0"/>
              <a:t> </a:t>
            </a:r>
            <a:r>
              <a:rPr lang="tr-TR" sz="2100" dirty="0" err="1"/>
              <a:t>index</a:t>
            </a:r>
            <a:r>
              <a:rPr lang="tr-TR" sz="2100" dirty="0"/>
              <a:t> </a:t>
            </a:r>
            <a:r>
              <a:rPr lang="tr-TR" sz="2100" dirty="0" err="1"/>
              <a:t>from</a:t>
            </a:r>
            <a:r>
              <a:rPr lang="tr-TR" sz="2100" dirty="0"/>
              <a:t> </a:t>
            </a:r>
            <a:r>
              <a:rPr lang="tr-TR" sz="2100" dirty="0" err="1"/>
              <a:t>the</a:t>
            </a:r>
            <a:r>
              <a:rPr lang="tr-TR" sz="2100" dirty="0"/>
              <a:t> </a:t>
            </a:r>
            <a:r>
              <a:rPr lang="tr-TR" sz="2100" dirty="0" err="1"/>
              <a:t>preceding</a:t>
            </a:r>
            <a:r>
              <a:rPr lang="tr-TR" sz="2100" dirty="0"/>
              <a:t> </a:t>
            </a:r>
            <a:r>
              <a:rPr lang="tr-TR" sz="2100" dirty="0" err="1"/>
              <a:t>period</a:t>
            </a:r>
            <a:r>
              <a:rPr lang="tr-TR" sz="2100" dirty="0"/>
              <a:t>.</a:t>
            </a:r>
          </a:p>
          <a:p>
            <a:pPr marL="273685">
              <a:spcBef>
                <a:spcPts val="300"/>
              </a:spcBef>
              <a:buClr>
                <a:srgbClr val="E6AFA9"/>
              </a:buClr>
              <a:buFont typeface="Wingdings 2" pitchFamily="18" charset="2"/>
              <a:buChar char="•"/>
            </a:pPr>
            <a:endParaRPr lang="tr-TR" dirty="0"/>
          </a:p>
          <a:p>
            <a:pPr marL="252413" indent="-252413">
              <a:spcBef>
                <a:spcPts val="500"/>
              </a:spcBef>
              <a:buClr>
                <a:srgbClr val="D34817"/>
              </a:buClr>
              <a:buFont typeface="Wingdings 2" pitchFamily="18" charset="2"/>
              <a:buChar char="•"/>
            </a:pPr>
            <a:endParaRPr lang="tr-TR" dirty="0"/>
          </a:p>
          <a:p>
            <a:pPr marL="252413" indent="-252413" algn="l">
              <a:spcBef>
                <a:spcPts val="500"/>
              </a:spcBef>
              <a:buClr>
                <a:srgbClr val="D34817"/>
              </a:buClr>
              <a:buSzPct val="85000"/>
              <a:buFont typeface="Wingdings 2" pitchFamily="18" charset="2"/>
              <a:buChar char="•"/>
            </a:pPr>
            <a:endParaRPr lang="tr-TR" dirty="0"/>
          </a:p>
        </p:txBody>
      </p:sp>
    </p:spTree>
    <p:extLst>
      <p:ext uri="{BB962C8B-B14F-4D97-AF65-F5344CB8AC3E}">
        <p14:creationId xmlns:p14="http://schemas.microsoft.com/office/powerpoint/2010/main" val="34957599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2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072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072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072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072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072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07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3" name="Rectangle 1"/>
          <p:cNvSpPr>
            <a:spLocks noGrp="1" noChangeArrowheads="1"/>
          </p:cNvSpPr>
          <p:nvPr>
            <p:ph type="title"/>
          </p:nvPr>
        </p:nvSpPr>
        <p:spPr>
          <a:xfrm>
            <a:off x="914400" y="274638"/>
            <a:ext cx="7772400" cy="1143000"/>
          </a:xfrm>
        </p:spPr>
        <p:txBody>
          <a:bodyPr/>
          <a:lstStyle/>
          <a:p>
            <a:pPr defTabSz="914400"/>
            <a:endParaRPr lang="tr-TR" sz="4000">
              <a:solidFill>
                <a:srgbClr val="696464"/>
              </a:solidFill>
            </a:endParaRPr>
          </a:p>
        </p:txBody>
      </p:sp>
      <p:sp>
        <p:nvSpPr>
          <p:cNvPr id="100354"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algn="l">
              <a:spcBef>
                <a:spcPts val="1200"/>
              </a:spcBef>
              <a:buClr>
                <a:srgbClr val="D34817"/>
              </a:buClr>
              <a:buFont typeface="Wingdings 2" pitchFamily="18" charset="2"/>
              <a:buNone/>
            </a:pPr>
            <a:r>
              <a:rPr lang="tr-TR" sz="2400" b="0"/>
              <a:t>If the nominal interest rate and the rate of inflation are both small (in the 5 to 10% range),</a:t>
            </a:r>
          </a:p>
          <a:p>
            <a:pPr algn="l">
              <a:spcBef>
                <a:spcPts val="1200"/>
              </a:spcBef>
              <a:buClr>
                <a:srgbClr val="D34817"/>
              </a:buClr>
              <a:buFont typeface="Wingdings 2" pitchFamily="18" charset="2"/>
              <a:buNone/>
            </a:pPr>
            <a:r>
              <a:rPr lang="tr-TR" sz="2400" b="0"/>
              <a:t>then we can use the following formula as an approximation:</a:t>
            </a:r>
          </a:p>
          <a:p>
            <a:pPr algn="l">
              <a:spcBef>
                <a:spcPts val="1200"/>
              </a:spcBef>
              <a:buClr>
                <a:srgbClr val="D34817"/>
              </a:buClr>
              <a:buFont typeface="Wingdings 2" pitchFamily="18" charset="2"/>
              <a:buNone/>
            </a:pPr>
            <a:r>
              <a:rPr lang="tr-TR" sz="2400" b="0">
                <a:solidFill>
                  <a:srgbClr val="FF0000"/>
                </a:solidFill>
              </a:rPr>
              <a:t>Real interest rate  =  (nominal interest rate) – (inflation rate)</a:t>
            </a:r>
            <a:endParaRPr lang="tr-T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03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03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035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7" name="Rectangle 1"/>
          <p:cNvSpPr>
            <a:spLocks noGrp="1" noChangeArrowheads="1"/>
          </p:cNvSpPr>
          <p:nvPr>
            <p:ph type="title"/>
          </p:nvPr>
        </p:nvSpPr>
        <p:spPr>
          <a:xfrm>
            <a:off x="457200" y="331788"/>
            <a:ext cx="8229600" cy="692150"/>
          </a:xfrm>
        </p:spPr>
        <p:txBody>
          <a:bodyPr/>
          <a:lstStyle/>
          <a:p>
            <a:pPr defTabSz="914400"/>
            <a:r>
              <a:rPr lang="tr-TR" sz="3000">
                <a:solidFill>
                  <a:srgbClr val="696464"/>
                </a:solidFill>
              </a:rPr>
              <a:t>Real and Nominal Interest Rates:  EXAMPLE</a:t>
            </a:r>
            <a:endParaRPr lang="tr-TR"/>
          </a:p>
        </p:txBody>
      </p:sp>
      <p:sp>
        <p:nvSpPr>
          <p:cNvPr id="101378" name="Rectangle 2"/>
          <p:cNvSpPr>
            <a:spLocks noGrp="1"/>
          </p:cNvSpPr>
          <p:nvPr>
            <p:ph type="body" idx="1"/>
          </p:nvPr>
        </p:nvSpPr>
        <p:spPr bwMode="auto">
          <a:xfrm>
            <a:off x="457200" y="1309688"/>
            <a:ext cx="8229600" cy="5038725"/>
          </a:xfrm>
          <a:noFill/>
          <a:ln w="12700" cap="flat">
            <a:miter lim="0"/>
            <a:headEnd/>
            <a:tailEnd/>
          </a:ln>
        </p:spPr>
        <p:txBody>
          <a:bodyPr vert="horz" wrap="square" lIns="50800" tIns="50800" rIns="50800" bIns="50800" numCol="1" anchor="t" anchorCtr="0" compatLnSpc="1">
            <a:prstTxWarp prst="textNoShape">
              <a:avLst/>
            </a:prstTxWarp>
          </a:bodyPr>
          <a:lstStyle/>
          <a:p>
            <a:pPr algn="l">
              <a:spcBef>
                <a:spcPts val="500"/>
              </a:spcBef>
              <a:buClr>
                <a:srgbClr val="D34817"/>
              </a:buClr>
              <a:buFont typeface="Wingdings 2" pitchFamily="18" charset="2"/>
              <a:buNone/>
            </a:pPr>
            <a:r>
              <a:rPr lang="tr-TR" sz="2400" b="0"/>
              <a:t>Put 1,000TL in the bank for one year.</a:t>
            </a:r>
          </a:p>
          <a:p>
            <a:pPr algn="l">
              <a:spcBef>
                <a:spcPts val="500"/>
              </a:spcBef>
              <a:buClr>
                <a:srgbClr val="D34817"/>
              </a:buClr>
              <a:buFont typeface="Wingdings 2" pitchFamily="18" charset="2"/>
              <a:buNone/>
            </a:pPr>
            <a:r>
              <a:rPr lang="tr-TR" sz="2400" b="0"/>
              <a:t>Nominal interest rate is 9%. </a:t>
            </a:r>
          </a:p>
          <a:p>
            <a:pPr algn="l">
              <a:spcBef>
                <a:spcPts val="500"/>
              </a:spcBef>
              <a:buClr>
                <a:srgbClr val="D34817"/>
              </a:buClr>
              <a:buFont typeface="Wingdings 2" pitchFamily="18" charset="2"/>
              <a:buNone/>
            </a:pPr>
            <a:r>
              <a:rPr lang="tr-TR" sz="2400" b="0"/>
              <a:t>Yearly inflation is 3.5%.</a:t>
            </a:r>
          </a:p>
          <a:p>
            <a:pPr algn="l">
              <a:spcBef>
                <a:spcPts val="500"/>
              </a:spcBef>
              <a:buClr>
                <a:srgbClr val="D34817"/>
              </a:buClr>
              <a:buFont typeface="Wingdings 2" pitchFamily="18" charset="2"/>
              <a:buNone/>
            </a:pPr>
            <a:r>
              <a:rPr lang="tr-TR" sz="2400" b="0"/>
              <a:t>Real interest rate </a:t>
            </a:r>
            <a:br>
              <a:rPr lang="tr-TR" sz="2400" b="0"/>
            </a:br>
            <a:r>
              <a:rPr lang="tr-TR" sz="2400" b="0"/>
              <a:t>	=  Nominal interest rate – rate of Inflation</a:t>
            </a:r>
          </a:p>
          <a:p>
            <a:pPr algn="l">
              <a:spcBef>
                <a:spcPts val="400"/>
              </a:spcBef>
              <a:buClr>
                <a:srgbClr val="D34817"/>
              </a:buClr>
              <a:buFont typeface="Wingdings 2" pitchFamily="18" charset="2"/>
              <a:buNone/>
            </a:pPr>
            <a:r>
              <a:rPr lang="tr-TR" sz="2400" b="0"/>
              <a:t>		=  9.0%  –  3.5%   =   </a:t>
            </a:r>
            <a:r>
              <a:rPr lang="tr-TR" sz="2400" b="0">
                <a:solidFill>
                  <a:srgbClr val="FF0000"/>
                </a:solidFill>
              </a:rPr>
              <a:t>5.5%</a:t>
            </a:r>
          </a:p>
          <a:p>
            <a:pPr algn="l">
              <a:spcBef>
                <a:spcPts val="500"/>
              </a:spcBef>
              <a:buClr>
                <a:srgbClr val="D34817"/>
              </a:buClr>
              <a:buFont typeface="Wingdings 2" pitchFamily="18" charset="2"/>
              <a:buNone/>
            </a:pPr>
            <a:r>
              <a:rPr lang="tr-TR" sz="2400" b="0"/>
              <a:t>The purchasing power of the 1,000TL deposit has grown 5.5%.</a:t>
            </a:r>
            <a:endParaRPr lang="tr-TR"/>
          </a:p>
        </p:txBody>
      </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378">
                                            <p:txEl>
                                              <p:pRg st="0" end="0"/>
                                            </p:txEl>
                                          </p:spTgt>
                                        </p:tgtEl>
                                        <p:attrNameLst>
                                          <p:attrName>style.visibility</p:attrName>
                                        </p:attrNameLst>
                                      </p:cBhvr>
                                      <p:to>
                                        <p:strVal val="visible"/>
                                      </p:to>
                                    </p:set>
                                    <p:animEffect transition="in" filter="wipe(left)">
                                      <p:cBhvr>
                                        <p:cTn id="7" dur="500"/>
                                        <p:tgtEl>
                                          <p:spTgt spid="1013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1378">
                                            <p:txEl>
                                              <p:pRg st="1" end="1"/>
                                            </p:txEl>
                                          </p:spTgt>
                                        </p:tgtEl>
                                        <p:attrNameLst>
                                          <p:attrName>style.visibility</p:attrName>
                                        </p:attrNameLst>
                                      </p:cBhvr>
                                      <p:to>
                                        <p:strVal val="visible"/>
                                      </p:to>
                                    </p:set>
                                    <p:animEffect transition="in" filter="wipe(left)">
                                      <p:cBhvr>
                                        <p:cTn id="12" dur="500"/>
                                        <p:tgtEl>
                                          <p:spTgt spid="1013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1378">
                                            <p:txEl>
                                              <p:pRg st="2" end="2"/>
                                            </p:txEl>
                                          </p:spTgt>
                                        </p:tgtEl>
                                        <p:attrNameLst>
                                          <p:attrName>style.visibility</p:attrName>
                                        </p:attrNameLst>
                                      </p:cBhvr>
                                      <p:to>
                                        <p:strVal val="visible"/>
                                      </p:to>
                                    </p:set>
                                    <p:animEffect transition="in" filter="wipe(left)">
                                      <p:cBhvr>
                                        <p:cTn id="17" dur="500"/>
                                        <p:tgtEl>
                                          <p:spTgt spid="1013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1378">
                                            <p:txEl>
                                              <p:pRg st="3" end="3"/>
                                            </p:txEl>
                                          </p:spTgt>
                                        </p:tgtEl>
                                        <p:attrNameLst>
                                          <p:attrName>style.visibility</p:attrName>
                                        </p:attrNameLst>
                                      </p:cBhvr>
                                      <p:to>
                                        <p:strVal val="visible"/>
                                      </p:to>
                                    </p:set>
                                    <p:animEffect transition="in" filter="wipe(left)">
                                      <p:cBhvr>
                                        <p:cTn id="22" dur="500"/>
                                        <p:tgtEl>
                                          <p:spTgt spid="1013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1378">
                                            <p:txEl>
                                              <p:pRg st="4" end="4"/>
                                            </p:txEl>
                                          </p:spTgt>
                                        </p:tgtEl>
                                        <p:attrNameLst>
                                          <p:attrName>style.visibility</p:attrName>
                                        </p:attrNameLst>
                                      </p:cBhvr>
                                      <p:to>
                                        <p:strVal val="visible"/>
                                      </p:to>
                                    </p:set>
                                    <p:animEffect transition="in" filter="wipe(left)">
                                      <p:cBhvr>
                                        <p:cTn id="27" dur="500"/>
                                        <p:tgtEl>
                                          <p:spTgt spid="10137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1378">
                                            <p:txEl>
                                              <p:pRg st="5" end="5"/>
                                            </p:txEl>
                                          </p:spTgt>
                                        </p:tgtEl>
                                        <p:attrNameLst>
                                          <p:attrName>style.visibility</p:attrName>
                                        </p:attrNameLst>
                                      </p:cBhvr>
                                      <p:to>
                                        <p:strVal val="visible"/>
                                      </p:to>
                                    </p:set>
                                    <p:animEffect transition="in" filter="wipe(left)">
                                      <p:cBhvr>
                                        <p:cTn id="32" dur="500"/>
                                        <p:tgtEl>
                                          <p:spTgt spid="10137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1"/>
          <p:cNvSpPr>
            <a:spLocks noGrp="1" noChangeArrowheads="1"/>
          </p:cNvSpPr>
          <p:nvPr>
            <p:ph type="title"/>
          </p:nvPr>
        </p:nvSpPr>
        <p:spPr>
          <a:xfrm>
            <a:off x="127000" y="220663"/>
            <a:ext cx="8940800" cy="550862"/>
          </a:xfrm>
        </p:spPr>
        <p:txBody>
          <a:bodyPr/>
          <a:lstStyle/>
          <a:p>
            <a:pPr defTabSz="914400"/>
            <a:r>
              <a:rPr lang="tr-TR" sz="2500">
                <a:solidFill>
                  <a:srgbClr val="696464"/>
                </a:solidFill>
              </a:rPr>
              <a:t>Real and Nominal Interest Rates in the U.S.</a:t>
            </a:r>
            <a:endParaRPr lang="tr-TR"/>
          </a:p>
        </p:txBody>
      </p:sp>
      <p:graphicFrame>
        <p:nvGraphicFramePr>
          <p:cNvPr id="103426" name="Object 2"/>
          <p:cNvGraphicFramePr>
            <a:graphicFrameLocks noChangeAspect="1"/>
          </p:cNvGraphicFramePr>
          <p:nvPr/>
        </p:nvGraphicFramePr>
        <p:xfrm>
          <a:off x="500034" y="928670"/>
          <a:ext cx="7858180" cy="5572140"/>
        </p:xfrm>
        <a:graphic>
          <a:graphicData uri="http://schemas.openxmlformats.org/presentationml/2006/ole">
            <mc:AlternateContent xmlns:mc="http://schemas.openxmlformats.org/markup-compatibility/2006">
              <mc:Choice xmlns:v="urn:schemas-microsoft-com:vml" Requires="v">
                <p:oleObj name="Chart" r:id="rId3" imgW="9296162" imgH="5095637" progId="MSGraph.Chart.8">
                  <p:embed/>
                </p:oleObj>
              </mc:Choice>
              <mc:Fallback>
                <p:oleObj name="Chart" r:id="rId3" imgW="9296162" imgH="5095637" progId="MSGraph.Chart.8">
                  <p:embed/>
                  <p:pic>
                    <p:nvPicPr>
                      <p:cNvPr id="103426" name="Object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0034" y="928670"/>
                        <a:ext cx="7858180" cy="5572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426"/>
                                        </p:tgtEl>
                                        <p:attrNameLst>
                                          <p:attrName>style.visibility</p:attrName>
                                        </p:attrNameLst>
                                      </p:cBhvr>
                                      <p:to>
                                        <p:strVal val="visible"/>
                                      </p:to>
                                    </p:set>
                                    <p:animEffect transition="in" filter="wipe(left)">
                                      <p:cBhvr>
                                        <p:cTn id="7" dur="500"/>
                                        <p:tgtEl>
                                          <p:spTgt spid="103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034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1"/>
          <p:cNvSpPr>
            <a:spLocks noGrp="1" noChangeArrowheads="1"/>
          </p:cNvSpPr>
          <p:nvPr>
            <p:ph type="title"/>
          </p:nvPr>
        </p:nvSpPr>
        <p:spPr>
          <a:xfrm>
            <a:off x="914400" y="274638"/>
            <a:ext cx="7772400" cy="1143000"/>
          </a:xfrm>
        </p:spPr>
        <p:txBody>
          <a:bodyPr/>
          <a:lstStyle/>
          <a:p>
            <a:pPr defTabSz="914400"/>
            <a:endParaRPr lang="tr-TR" sz="4000">
              <a:solidFill>
                <a:srgbClr val="696464"/>
              </a:solidFill>
            </a:endParaRPr>
          </a:p>
        </p:txBody>
      </p:sp>
      <p:graphicFrame>
        <p:nvGraphicFramePr>
          <p:cNvPr id="105474" name="Object 2"/>
          <p:cNvGraphicFramePr>
            <a:graphicFrameLocks noChangeAspect="1"/>
          </p:cNvGraphicFramePr>
          <p:nvPr/>
        </p:nvGraphicFramePr>
        <p:xfrm>
          <a:off x="579438" y="1365250"/>
          <a:ext cx="7848600" cy="4191000"/>
        </p:xfrm>
        <a:graphic>
          <a:graphicData uri="http://schemas.openxmlformats.org/presentationml/2006/ole">
            <mc:AlternateContent xmlns:mc="http://schemas.openxmlformats.org/markup-compatibility/2006">
              <mc:Choice xmlns:v="urn:schemas-microsoft-com:vml" Requires="v">
                <p:oleObj name="Chart" r:id="rId2" imgW="0" imgH="0" progId="MSGraph.Chart.8">
                  <p:embed/>
                </p:oleObj>
              </mc:Choice>
              <mc:Fallback>
                <p:oleObj name="Chart" r:id="rId2" imgW="0" imgH="0" progId="MSGraph.Chart.8">
                  <p:embed/>
                  <p:pic>
                    <p:nvPicPr>
                      <p:cNvPr id="105474" name="Object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438" y="1365250"/>
                        <a:ext cx="7848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oleObj>
              </mc:Fallback>
            </mc:AlternateContent>
          </a:graphicData>
        </a:graphic>
      </p:graphicFrame>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1"/>
          <p:cNvSpPr>
            <a:spLocks noGrp="1" noChangeArrowheads="1"/>
          </p:cNvSpPr>
          <p:nvPr>
            <p:ph type="title"/>
          </p:nvPr>
        </p:nvSpPr>
        <p:spPr>
          <a:xfrm>
            <a:off x="914400" y="274638"/>
            <a:ext cx="7772400" cy="1143000"/>
          </a:xfrm>
        </p:spPr>
        <p:txBody>
          <a:bodyPr/>
          <a:lstStyle/>
          <a:p>
            <a:pPr algn="ctr" defTabSz="914400"/>
            <a:r>
              <a:rPr lang="en-US" sz="3400" dirty="0">
                <a:solidFill>
                  <a:srgbClr val="696464"/>
                </a:solidFill>
              </a:rPr>
              <a:t>Links between </a:t>
            </a:r>
            <a:r>
              <a:rPr lang="en-US" sz="3400" dirty="0" err="1">
                <a:solidFill>
                  <a:srgbClr val="696464"/>
                </a:solidFill>
              </a:rPr>
              <a:t>i</a:t>
            </a:r>
            <a:r>
              <a:rPr lang="tr-TR" sz="3400" dirty="0" err="1">
                <a:solidFill>
                  <a:srgbClr val="696464"/>
                </a:solidFill>
              </a:rPr>
              <a:t>nflation</a:t>
            </a:r>
            <a:r>
              <a:rPr lang="tr-TR" sz="3400" dirty="0">
                <a:solidFill>
                  <a:srgbClr val="696464"/>
                </a:solidFill>
              </a:rPr>
              <a:t> </a:t>
            </a:r>
            <a:r>
              <a:rPr lang="tr-TR" sz="3400" dirty="0" err="1">
                <a:solidFill>
                  <a:srgbClr val="696464"/>
                </a:solidFill>
              </a:rPr>
              <a:t>and</a:t>
            </a:r>
            <a:r>
              <a:rPr lang="tr-TR" sz="3400" dirty="0">
                <a:solidFill>
                  <a:srgbClr val="696464"/>
                </a:solidFill>
              </a:rPr>
              <a:t> </a:t>
            </a:r>
            <a:r>
              <a:rPr lang="en-US" sz="3400" dirty="0">
                <a:solidFill>
                  <a:srgbClr val="696464"/>
                </a:solidFill>
              </a:rPr>
              <a:t>interest rate</a:t>
            </a:r>
            <a:endParaRPr lang="tr-TR" dirty="0"/>
          </a:p>
        </p:txBody>
      </p:sp>
      <p:sp>
        <p:nvSpPr>
          <p:cNvPr id="108546"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algn="l"/>
            <a:r>
              <a:rPr lang="en-US" dirty="0">
                <a:solidFill>
                  <a:srgbClr val="222222"/>
                </a:solidFill>
                <a:latin typeface="Arial"/>
              </a:rPr>
              <a:t>Response to Rising Inflation</a:t>
            </a:r>
            <a:br>
              <a:rPr lang="en-US" b="0" dirty="0">
                <a:solidFill>
                  <a:srgbClr val="222222"/>
                </a:solidFill>
                <a:latin typeface="Arial"/>
              </a:rPr>
            </a:br>
            <a:endParaRPr lang="en-US" b="0" dirty="0">
              <a:solidFill>
                <a:srgbClr val="222222"/>
              </a:solidFill>
              <a:latin typeface="Arial"/>
            </a:endParaRPr>
          </a:p>
          <a:p>
            <a:pPr marL="285750" indent="-285750" algn="l">
              <a:buFont typeface="Wingdings" panose="05000000000000000000" pitchFamily="2" charset="2"/>
              <a:buChar char="q"/>
            </a:pPr>
            <a:r>
              <a:rPr lang="en-US" b="0" dirty="0">
                <a:solidFill>
                  <a:srgbClr val="222222"/>
                </a:solidFill>
                <a:latin typeface="Arial"/>
              </a:rPr>
              <a:t> If inflation rises, generally, central banks increase interest rates to reduce inflationary pressure.</a:t>
            </a:r>
          </a:p>
          <a:p>
            <a:pPr marL="285750" indent="-285750" algn="l">
              <a:buFont typeface="Wingdings" panose="05000000000000000000" pitchFamily="2" charset="2"/>
              <a:buChar char="q"/>
            </a:pPr>
            <a:r>
              <a:rPr lang="en-US" b="0" dirty="0">
                <a:solidFill>
                  <a:srgbClr val="222222"/>
                </a:solidFill>
                <a:latin typeface="Arial"/>
              </a:rPr>
              <a:t> Higher interest rates tend to reduce consumer spending. This is because homeowners see an increase in the cost of their mortgage payments and have less disposable income. Therefore, they spend less. Also, higher interest rates increase the incentive to save and reduce the incentive to borrow.</a:t>
            </a:r>
          </a:p>
          <a:p>
            <a:pPr marL="285750" indent="-285750" algn="l">
              <a:buFont typeface="Wingdings" panose="05000000000000000000" pitchFamily="2" charset="2"/>
              <a:buChar char="q"/>
            </a:pPr>
            <a:r>
              <a:rPr lang="en-US" b="0" dirty="0">
                <a:solidFill>
                  <a:srgbClr val="222222"/>
                </a:solidFill>
                <a:latin typeface="Arial"/>
              </a:rPr>
              <a:t>Therefore, an increase in interest rates tends to reduce the rate of economic growth and prevent inflationary pressures.</a:t>
            </a:r>
          </a:p>
          <a:p>
            <a:pPr marL="285750" indent="-285750" algn="l">
              <a:buFont typeface="Wingdings" panose="05000000000000000000" pitchFamily="2" charset="2"/>
              <a:buChar char="q"/>
            </a:pPr>
            <a:endParaRPr lang="en-US" b="0" dirty="0"/>
          </a:p>
          <a:p>
            <a:pPr algn="l"/>
            <a:r>
              <a:rPr lang="en-US" b="0" dirty="0"/>
              <a:t>	</a:t>
            </a:r>
            <a:r>
              <a:rPr lang="en-US" u="sng" dirty="0"/>
              <a:t>Mechanism:</a:t>
            </a:r>
            <a:r>
              <a:rPr lang="en-US" b="0" dirty="0"/>
              <a:t> The Federal Open Market Committee (FOMC) meets eight times each 	year to review economic and financial conditions and decide on monetary 	policy. Monetary policy  refers to the actions taken that affect the availability and cost 	of money and credit. At these meetings, short-term interest rate targets are 	determined. Using economic indicators such as the Consumer Price Index (CPI) and 	the Producer Price Index (PPI), the Fed will establish interest rate targets intended 	to keep the economy in balance. By moving interest rate targets up or down, the Fed 	attempts to achieve maximum employment, stable prices and stable economic 	growth. </a:t>
            </a:r>
            <a:br>
              <a:rPr lang="en-US" b="0" dirty="0"/>
            </a:br>
            <a:br>
              <a:rPr lang="en-US" b="0" dirty="0"/>
            </a:br>
            <a:endParaRPr lang="en-US" b="0" dirty="0">
              <a:solidFill>
                <a:srgbClr val="222222"/>
              </a:solidFill>
              <a:latin typeface="Arial"/>
            </a:endParaRPr>
          </a:p>
          <a:p>
            <a:pPr marL="252413" indent="-252413" algn="l">
              <a:spcBef>
                <a:spcPts val="500"/>
              </a:spcBef>
              <a:buClr>
                <a:srgbClr val="D34817"/>
              </a:buClr>
              <a:buSzPct val="85000"/>
              <a:buFont typeface="Wingdings 2" pitchFamily="18" charset="2"/>
              <a:buChar char="•"/>
            </a:pPr>
            <a:endParaRPr lang="tr-TR" dirty="0"/>
          </a:p>
        </p:txBody>
      </p:sp>
    </p:spTree>
    <p:extLst>
      <p:ext uri="{BB962C8B-B14F-4D97-AF65-F5344CB8AC3E}">
        <p14:creationId xmlns:p14="http://schemas.microsoft.com/office/powerpoint/2010/main" val="3800356089"/>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1"/>
          <p:cNvSpPr>
            <a:spLocks noGrp="1" noChangeArrowheads="1"/>
          </p:cNvSpPr>
          <p:nvPr>
            <p:ph type="title"/>
          </p:nvPr>
        </p:nvSpPr>
        <p:spPr>
          <a:xfrm>
            <a:off x="914400" y="274638"/>
            <a:ext cx="7772400" cy="1143000"/>
          </a:xfrm>
        </p:spPr>
        <p:txBody>
          <a:bodyPr/>
          <a:lstStyle/>
          <a:p>
            <a:pPr algn="ctr" defTabSz="914400"/>
            <a:r>
              <a:rPr lang="en-US" sz="3400" dirty="0">
                <a:solidFill>
                  <a:srgbClr val="696464"/>
                </a:solidFill>
              </a:rPr>
              <a:t>Links between </a:t>
            </a:r>
            <a:r>
              <a:rPr lang="en-US" sz="3400" dirty="0" err="1">
                <a:solidFill>
                  <a:srgbClr val="696464"/>
                </a:solidFill>
              </a:rPr>
              <a:t>i</a:t>
            </a:r>
            <a:r>
              <a:rPr lang="tr-TR" sz="3400" dirty="0" err="1">
                <a:solidFill>
                  <a:srgbClr val="696464"/>
                </a:solidFill>
              </a:rPr>
              <a:t>nflation</a:t>
            </a:r>
            <a:r>
              <a:rPr lang="tr-TR" sz="3400" dirty="0">
                <a:solidFill>
                  <a:srgbClr val="696464"/>
                </a:solidFill>
              </a:rPr>
              <a:t> </a:t>
            </a:r>
            <a:r>
              <a:rPr lang="tr-TR" sz="3400" dirty="0" err="1">
                <a:solidFill>
                  <a:srgbClr val="696464"/>
                </a:solidFill>
              </a:rPr>
              <a:t>and</a:t>
            </a:r>
            <a:r>
              <a:rPr lang="tr-TR" sz="3400" dirty="0">
                <a:solidFill>
                  <a:srgbClr val="696464"/>
                </a:solidFill>
              </a:rPr>
              <a:t> </a:t>
            </a:r>
            <a:r>
              <a:rPr lang="en-US" sz="3400" dirty="0">
                <a:solidFill>
                  <a:srgbClr val="696464"/>
                </a:solidFill>
              </a:rPr>
              <a:t>interest rate</a:t>
            </a:r>
            <a:endParaRPr lang="tr-TR" dirty="0"/>
          </a:p>
        </p:txBody>
      </p:sp>
      <p:sp>
        <p:nvSpPr>
          <p:cNvPr id="108546"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algn="l"/>
            <a:endParaRPr lang="en-US" b="0" dirty="0">
              <a:solidFill>
                <a:srgbClr val="222222"/>
              </a:solidFill>
              <a:latin typeface="Arial"/>
            </a:endParaRPr>
          </a:p>
          <a:p>
            <a:pPr algn="l"/>
            <a:r>
              <a:rPr lang="en-US" dirty="0">
                <a:solidFill>
                  <a:srgbClr val="222222"/>
                </a:solidFill>
                <a:latin typeface="Arial"/>
              </a:rPr>
              <a:t>Response to Fall in Inflation Rate</a:t>
            </a:r>
            <a:endParaRPr lang="en-US" dirty="0"/>
          </a:p>
          <a:p>
            <a:pPr algn="l"/>
            <a:endParaRPr lang="en-US" dirty="0"/>
          </a:p>
          <a:p>
            <a:pPr marL="285750" indent="-285750" algn="l">
              <a:buFont typeface="Wingdings" panose="05000000000000000000" pitchFamily="2" charset="2"/>
              <a:buChar char="q"/>
            </a:pPr>
            <a:r>
              <a:rPr lang="en-US" b="0" dirty="0">
                <a:solidFill>
                  <a:srgbClr val="222222"/>
                </a:solidFill>
                <a:latin typeface="Arial"/>
              </a:rPr>
              <a:t>If inflation falls below the target, there is likely to be a fall in the rate of economic growth, and central banks may fear a recession. Therefore, in response they may cut interest rates to try and boost economic growth.</a:t>
            </a:r>
          </a:p>
          <a:p>
            <a:pPr marL="285750" indent="-285750" algn="l">
              <a:buFont typeface="Wingdings" panose="05000000000000000000" pitchFamily="2" charset="2"/>
              <a:buChar char="q"/>
            </a:pPr>
            <a:r>
              <a:rPr lang="en-US" b="0" dirty="0">
                <a:solidFill>
                  <a:srgbClr val="222222"/>
                </a:solidFill>
                <a:latin typeface="Arial"/>
              </a:rPr>
              <a:t>Lower interest rates increase motivation to borrow</a:t>
            </a:r>
          </a:p>
          <a:p>
            <a:pPr marL="285750" indent="-285750" algn="l">
              <a:buFont typeface="Wingdings" panose="05000000000000000000" pitchFamily="2" charset="2"/>
              <a:buChar char="q"/>
            </a:pPr>
            <a:r>
              <a:rPr lang="en-US" b="0" dirty="0">
                <a:solidFill>
                  <a:srgbClr val="222222"/>
                </a:solidFill>
                <a:latin typeface="Arial"/>
              </a:rPr>
              <a:t>Lower interest rates mean cheaper mortgage payments and increase disposable income</a:t>
            </a:r>
          </a:p>
          <a:p>
            <a:pPr marL="252413" indent="-252413" algn="l">
              <a:spcBef>
                <a:spcPts val="500"/>
              </a:spcBef>
              <a:buClr>
                <a:srgbClr val="D34817"/>
              </a:buClr>
              <a:buSzPct val="85000"/>
              <a:buFont typeface="Wingdings 2" pitchFamily="18" charset="2"/>
              <a:buChar char="•"/>
            </a:pPr>
            <a:endParaRPr lang="tr-TR" dirty="0"/>
          </a:p>
        </p:txBody>
      </p:sp>
    </p:spTree>
    <p:extLst>
      <p:ext uri="{BB962C8B-B14F-4D97-AF65-F5344CB8AC3E}">
        <p14:creationId xmlns:p14="http://schemas.microsoft.com/office/powerpoint/2010/main" val="413769947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1"/>
          <p:cNvSpPr>
            <a:spLocks noGrp="1" noChangeArrowheads="1"/>
          </p:cNvSpPr>
          <p:nvPr>
            <p:ph type="title"/>
          </p:nvPr>
        </p:nvSpPr>
        <p:spPr>
          <a:xfrm>
            <a:off x="914400" y="274638"/>
            <a:ext cx="7772400" cy="1143000"/>
          </a:xfrm>
        </p:spPr>
        <p:txBody>
          <a:bodyPr/>
          <a:lstStyle/>
          <a:p>
            <a:pPr algn="ctr" defTabSz="914400"/>
            <a:r>
              <a:rPr lang="en-US" sz="3400" dirty="0">
                <a:solidFill>
                  <a:srgbClr val="696464"/>
                </a:solidFill>
              </a:rPr>
              <a:t>Links between </a:t>
            </a:r>
            <a:r>
              <a:rPr lang="en-US" sz="3400" dirty="0" err="1">
                <a:solidFill>
                  <a:srgbClr val="696464"/>
                </a:solidFill>
              </a:rPr>
              <a:t>i</a:t>
            </a:r>
            <a:r>
              <a:rPr lang="tr-TR" sz="3400" dirty="0" err="1">
                <a:solidFill>
                  <a:srgbClr val="696464"/>
                </a:solidFill>
              </a:rPr>
              <a:t>nflation</a:t>
            </a:r>
            <a:r>
              <a:rPr lang="tr-TR" sz="3400" dirty="0">
                <a:solidFill>
                  <a:srgbClr val="696464"/>
                </a:solidFill>
              </a:rPr>
              <a:t> </a:t>
            </a:r>
            <a:r>
              <a:rPr lang="tr-TR" sz="3400" dirty="0" err="1">
                <a:solidFill>
                  <a:srgbClr val="696464"/>
                </a:solidFill>
              </a:rPr>
              <a:t>and</a:t>
            </a:r>
            <a:r>
              <a:rPr lang="tr-TR" sz="3400" dirty="0">
                <a:solidFill>
                  <a:srgbClr val="696464"/>
                </a:solidFill>
              </a:rPr>
              <a:t> </a:t>
            </a:r>
            <a:r>
              <a:rPr lang="en-US" sz="3400" dirty="0">
                <a:solidFill>
                  <a:srgbClr val="696464"/>
                </a:solidFill>
              </a:rPr>
              <a:t>interest rate</a:t>
            </a:r>
            <a:endParaRPr lang="tr-TR" dirty="0"/>
          </a:p>
        </p:txBody>
      </p:sp>
      <p:sp>
        <p:nvSpPr>
          <p:cNvPr id="108546"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algn="l"/>
            <a:r>
              <a:rPr lang="en-US" dirty="0">
                <a:solidFill>
                  <a:srgbClr val="222222"/>
                </a:solidFill>
                <a:latin typeface="Arial"/>
              </a:rPr>
              <a:t>Other direction</a:t>
            </a:r>
            <a:br>
              <a:rPr lang="en-US" b="0" dirty="0">
                <a:solidFill>
                  <a:srgbClr val="222222"/>
                </a:solidFill>
                <a:latin typeface="Arial"/>
              </a:rPr>
            </a:br>
            <a:endParaRPr lang="en-US" b="0" dirty="0">
              <a:solidFill>
                <a:srgbClr val="222222"/>
              </a:solidFill>
              <a:latin typeface="Arial"/>
            </a:endParaRPr>
          </a:p>
          <a:p>
            <a:pPr marL="285750" indent="-285750" algn="l">
              <a:buFont typeface="Wingdings" panose="05000000000000000000" pitchFamily="2" charset="2"/>
              <a:buChar char="q"/>
            </a:pPr>
            <a:r>
              <a:rPr lang="en-US" b="0" dirty="0">
                <a:solidFill>
                  <a:srgbClr val="222222"/>
                </a:solidFill>
                <a:latin typeface="Arial"/>
              </a:rPr>
              <a:t> Generally, an increase in inflation, leads to higher interest rates.</a:t>
            </a:r>
          </a:p>
          <a:p>
            <a:pPr marL="285750" indent="-285750" algn="l">
              <a:buFont typeface="Wingdings" panose="05000000000000000000" pitchFamily="2" charset="2"/>
              <a:buChar char="q"/>
            </a:pPr>
            <a:r>
              <a:rPr lang="en-US" b="0" dirty="0">
                <a:solidFill>
                  <a:srgbClr val="222222"/>
                </a:solidFill>
                <a:latin typeface="Arial"/>
              </a:rPr>
              <a:t> A fall in inflation rate, and lower growth leads to lower interest rates.</a:t>
            </a:r>
          </a:p>
        </p:txBody>
      </p:sp>
    </p:spTree>
    <p:extLst>
      <p:ext uri="{BB962C8B-B14F-4D97-AF65-F5344CB8AC3E}">
        <p14:creationId xmlns:p14="http://schemas.microsoft.com/office/powerpoint/2010/main" val="2373318480"/>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1"/>
          <p:cNvSpPr>
            <a:spLocks noGrp="1" noChangeArrowheads="1"/>
          </p:cNvSpPr>
          <p:nvPr>
            <p:ph type="title"/>
          </p:nvPr>
        </p:nvSpPr>
        <p:spPr>
          <a:xfrm>
            <a:off x="958850" y="0"/>
            <a:ext cx="7772400" cy="849313"/>
          </a:xfrm>
        </p:spPr>
        <p:txBody>
          <a:bodyPr/>
          <a:lstStyle/>
          <a:p>
            <a:pPr defTabSz="914400"/>
            <a:r>
              <a:rPr lang="tr-TR" sz="4000">
                <a:solidFill>
                  <a:srgbClr val="696464"/>
                </a:solidFill>
              </a:rPr>
              <a:t>Inflation in Perspective </a:t>
            </a:r>
            <a:endParaRPr lang="tr-TR"/>
          </a:p>
        </p:txBody>
      </p:sp>
      <p:grpSp>
        <p:nvGrpSpPr>
          <p:cNvPr id="106498" name="Group 2"/>
          <p:cNvGrpSpPr>
            <a:grpSpLocks/>
          </p:cNvGrpSpPr>
          <p:nvPr/>
        </p:nvGrpSpPr>
        <p:grpSpPr bwMode="auto">
          <a:xfrm>
            <a:off x="1662113" y="1077913"/>
            <a:ext cx="6073775" cy="5532437"/>
            <a:chOff x="0" y="0"/>
            <a:chExt cx="479" cy="436"/>
          </a:xfrm>
        </p:grpSpPr>
        <p:grpSp>
          <p:nvGrpSpPr>
            <p:cNvPr id="106499" name="Group 3"/>
            <p:cNvGrpSpPr>
              <a:grpSpLocks/>
            </p:cNvGrpSpPr>
            <p:nvPr/>
          </p:nvGrpSpPr>
          <p:grpSpPr bwMode="auto">
            <a:xfrm>
              <a:off x="167" y="0"/>
              <a:ext cx="144" cy="100"/>
              <a:chOff x="0" y="0"/>
              <a:chExt cx="143" cy="100"/>
            </a:xfrm>
          </p:grpSpPr>
          <p:sp>
            <p:nvSpPr>
              <p:cNvPr id="106500" name="AutoShape 4"/>
              <p:cNvSpPr>
                <a:spLocks/>
              </p:cNvSpPr>
              <p:nvPr/>
            </p:nvSpPr>
            <p:spPr bwMode="auto">
              <a:xfrm>
                <a:off x="0" y="0"/>
                <a:ext cx="143" cy="100"/>
              </a:xfrm>
              <a:prstGeom prst="roundRect">
                <a:avLst>
                  <a:gd name="adj" fmla="val 20000"/>
                </a:avLst>
              </a:prstGeom>
              <a:solidFill>
                <a:srgbClr val="956251"/>
              </a:solidFill>
              <a:ln w="12700" cap="flat" cmpd="sng">
                <a:noFill/>
                <a:prstDash val="solid"/>
                <a:miter lim="0"/>
                <a:headEnd/>
                <a:tailEnd/>
              </a:ln>
              <a:effectLst>
                <a:outerShdw dist="25400" dir="5400000" algn="ctr" rotWithShape="0">
                  <a:srgbClr val="000000">
                    <a:alpha val="50000"/>
                  </a:srgbClr>
                </a:outerShdw>
              </a:effectLst>
            </p:spPr>
            <p:txBody>
              <a:bodyPr lIns="0" tIns="0" rIns="0" bIns="0" anchor="ctr"/>
              <a:lstStyle/>
              <a:p>
                <a:pPr algn="ctr" defTabSz="914400"/>
                <a:endParaRPr lang="tr-TR" sz="1900">
                  <a:solidFill>
                    <a:srgbClr val="FFFFFF"/>
                  </a:solidFill>
                </a:endParaRPr>
              </a:p>
            </p:txBody>
          </p:sp>
          <p:sp>
            <p:nvSpPr>
              <p:cNvPr id="106501" name="AutoShape 5"/>
              <p:cNvSpPr>
                <a:spLocks/>
              </p:cNvSpPr>
              <p:nvPr/>
            </p:nvSpPr>
            <p:spPr bwMode="auto">
              <a:xfrm>
                <a:off x="5" y="33"/>
                <a:ext cx="132" cy="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nchor="ctr"/>
              <a:lstStyle/>
              <a:p>
                <a:pPr algn="ctr" defTabSz="914400"/>
                <a:r>
                  <a:rPr lang="tr-TR" sz="1900">
                    <a:solidFill>
                      <a:srgbClr val="FFFFFF"/>
                    </a:solidFill>
                  </a:rPr>
                  <a:t>Output</a:t>
                </a:r>
                <a:endParaRPr lang="tr-TR"/>
              </a:p>
            </p:txBody>
          </p:sp>
        </p:grpSp>
        <p:sp>
          <p:nvSpPr>
            <p:cNvPr id="106502" name="AutoShape 6"/>
            <p:cNvSpPr>
              <a:spLocks/>
            </p:cNvSpPr>
            <p:nvPr/>
          </p:nvSpPr>
          <p:spPr bwMode="auto">
            <a:xfrm>
              <a:off x="328" y="75"/>
              <a:ext cx="65" cy="7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0" y="0"/>
                  </a:lnTo>
                  <a:cubicBezTo>
                    <a:pt x="9465" y="5208"/>
                    <a:pt x="16973" y="12714"/>
                    <a:pt x="21600" y="21600"/>
                  </a:cubicBezTo>
                </a:path>
              </a:pathLst>
            </a:custGeom>
            <a:noFill/>
            <a:ln w="9525" cap="flat" cmpd="sng">
              <a:solidFill>
                <a:srgbClr val="794C3E"/>
              </a:solidFill>
              <a:prstDash val="solid"/>
              <a:round/>
              <a:headEnd/>
              <a:tailEnd type="triangle" w="med" len="med"/>
            </a:ln>
            <a:effectLst/>
          </p:spPr>
          <p:txBody>
            <a:bodyPr lIns="0" tIns="0" rIns="0" bIns="0" anchor="ctr"/>
            <a:lstStyle/>
            <a:p>
              <a:pPr defTabSz="914400"/>
              <a:endParaRPr lang="tr-TR" sz="1800"/>
            </a:p>
          </p:txBody>
        </p:sp>
        <p:grpSp>
          <p:nvGrpSpPr>
            <p:cNvPr id="106503" name="Group 7"/>
            <p:cNvGrpSpPr>
              <a:grpSpLocks/>
            </p:cNvGrpSpPr>
            <p:nvPr/>
          </p:nvGrpSpPr>
          <p:grpSpPr bwMode="auto">
            <a:xfrm>
              <a:off x="331" y="167"/>
              <a:ext cx="148" cy="101"/>
              <a:chOff x="-4" y="0"/>
              <a:chExt cx="147" cy="100"/>
            </a:xfrm>
          </p:grpSpPr>
          <p:sp>
            <p:nvSpPr>
              <p:cNvPr id="106504" name="AutoShape 8"/>
              <p:cNvSpPr>
                <a:spLocks/>
              </p:cNvSpPr>
              <p:nvPr/>
            </p:nvSpPr>
            <p:spPr bwMode="auto">
              <a:xfrm>
                <a:off x="0" y="0"/>
                <a:ext cx="143" cy="100"/>
              </a:xfrm>
              <a:prstGeom prst="roundRect">
                <a:avLst>
                  <a:gd name="adj" fmla="val 20000"/>
                </a:avLst>
              </a:prstGeom>
              <a:solidFill>
                <a:srgbClr val="7B6460"/>
              </a:solidFill>
              <a:ln w="12700" cap="flat" cmpd="sng">
                <a:noFill/>
                <a:prstDash val="solid"/>
                <a:miter lim="0"/>
                <a:headEnd/>
                <a:tailEnd/>
              </a:ln>
              <a:effectLst>
                <a:outerShdw dist="25400" dir="5400000" algn="ctr" rotWithShape="0">
                  <a:srgbClr val="000000">
                    <a:alpha val="50000"/>
                  </a:srgbClr>
                </a:outerShdw>
              </a:effectLst>
            </p:spPr>
            <p:txBody>
              <a:bodyPr lIns="0" tIns="0" rIns="0" bIns="0" anchor="ctr"/>
              <a:lstStyle/>
              <a:p>
                <a:pPr algn="ctr" defTabSz="914400"/>
                <a:endParaRPr lang="tr-TR" sz="1900">
                  <a:solidFill>
                    <a:srgbClr val="FFFFFF"/>
                  </a:solidFill>
                </a:endParaRPr>
              </a:p>
            </p:txBody>
          </p:sp>
          <p:sp>
            <p:nvSpPr>
              <p:cNvPr id="106505" name="AutoShape 9"/>
              <p:cNvSpPr>
                <a:spLocks/>
              </p:cNvSpPr>
              <p:nvPr/>
            </p:nvSpPr>
            <p:spPr bwMode="auto">
              <a:xfrm>
                <a:off x="-4" y="9"/>
                <a:ext cx="141" cy="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nchor="ctr"/>
              <a:lstStyle/>
              <a:p>
                <a:pPr algn="ctr" defTabSz="914400"/>
                <a:r>
                  <a:rPr lang="tr-TR" sz="1900" dirty="0" err="1">
                    <a:solidFill>
                      <a:srgbClr val="FFFFFF"/>
                    </a:solidFill>
                  </a:rPr>
                  <a:t>Cyclical</a:t>
                </a:r>
                <a:r>
                  <a:rPr lang="tr-TR" sz="1900" dirty="0">
                    <a:solidFill>
                      <a:srgbClr val="FFFFFF"/>
                    </a:solidFill>
                  </a:rPr>
                  <a:t> </a:t>
                </a:r>
                <a:r>
                  <a:rPr lang="tr-TR" sz="1900" dirty="0" err="1">
                    <a:solidFill>
                      <a:srgbClr val="FFFFFF"/>
                    </a:solidFill>
                  </a:rPr>
                  <a:t>Unemployment</a:t>
                </a:r>
                <a:endParaRPr lang="tr-TR" dirty="0"/>
              </a:p>
            </p:txBody>
          </p:sp>
        </p:grpSp>
        <p:sp>
          <p:nvSpPr>
            <p:cNvPr id="106506" name="AutoShape 10"/>
            <p:cNvSpPr>
              <a:spLocks/>
            </p:cNvSpPr>
            <p:nvPr/>
          </p:nvSpPr>
          <p:spPr bwMode="auto">
            <a:xfrm>
              <a:off x="328" y="287"/>
              <a:ext cx="65" cy="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lnTo>
                    <a:pt x="21600" y="0"/>
                  </a:lnTo>
                  <a:cubicBezTo>
                    <a:pt x="16973" y="8885"/>
                    <a:pt x="9465" y="16391"/>
                    <a:pt x="0" y="21600"/>
                  </a:cubicBezTo>
                </a:path>
              </a:pathLst>
            </a:custGeom>
            <a:noFill/>
            <a:ln w="9525" cap="flat" cmpd="sng">
              <a:solidFill>
                <a:srgbClr val="624F4B"/>
              </a:solidFill>
              <a:prstDash val="solid"/>
              <a:round/>
              <a:headEnd/>
              <a:tailEnd type="triangle" w="med" len="med"/>
            </a:ln>
            <a:effectLst/>
          </p:spPr>
          <p:txBody>
            <a:bodyPr lIns="0" tIns="0" rIns="0" bIns="0" anchor="ctr"/>
            <a:lstStyle/>
            <a:p>
              <a:pPr defTabSz="914400"/>
              <a:endParaRPr lang="tr-TR" sz="1800"/>
            </a:p>
          </p:txBody>
        </p:sp>
        <p:grpSp>
          <p:nvGrpSpPr>
            <p:cNvPr id="106507" name="Group 11"/>
            <p:cNvGrpSpPr>
              <a:grpSpLocks/>
            </p:cNvGrpSpPr>
            <p:nvPr/>
          </p:nvGrpSpPr>
          <p:grpSpPr bwMode="auto">
            <a:xfrm>
              <a:off x="167" y="335"/>
              <a:ext cx="144" cy="101"/>
              <a:chOff x="0" y="0"/>
              <a:chExt cx="143" cy="100"/>
            </a:xfrm>
          </p:grpSpPr>
          <p:sp>
            <p:nvSpPr>
              <p:cNvPr id="106508" name="AutoShape 12"/>
              <p:cNvSpPr>
                <a:spLocks/>
              </p:cNvSpPr>
              <p:nvPr/>
            </p:nvSpPr>
            <p:spPr bwMode="auto">
              <a:xfrm>
                <a:off x="0" y="0"/>
                <a:ext cx="143" cy="100"/>
              </a:xfrm>
              <a:prstGeom prst="roundRect">
                <a:avLst>
                  <a:gd name="adj" fmla="val 20000"/>
                </a:avLst>
              </a:prstGeom>
              <a:solidFill>
                <a:srgbClr val="837171"/>
              </a:solidFill>
              <a:ln w="12700" cap="flat" cmpd="sng">
                <a:noFill/>
                <a:prstDash val="solid"/>
                <a:miter lim="0"/>
                <a:headEnd/>
                <a:tailEnd/>
              </a:ln>
              <a:effectLst>
                <a:outerShdw dist="25400" dir="5400000" algn="ctr" rotWithShape="0">
                  <a:srgbClr val="000000">
                    <a:alpha val="50000"/>
                  </a:srgbClr>
                </a:outerShdw>
              </a:effectLst>
            </p:spPr>
            <p:txBody>
              <a:bodyPr lIns="0" tIns="0" rIns="0" bIns="0" anchor="ctr"/>
              <a:lstStyle/>
              <a:p>
                <a:pPr algn="ctr" defTabSz="914400"/>
                <a:endParaRPr lang="tr-TR" sz="1900">
                  <a:solidFill>
                    <a:srgbClr val="FFFFFF"/>
                  </a:solidFill>
                </a:endParaRPr>
              </a:p>
            </p:txBody>
          </p:sp>
          <p:sp>
            <p:nvSpPr>
              <p:cNvPr id="106509" name="AutoShape 13"/>
              <p:cNvSpPr>
                <a:spLocks/>
              </p:cNvSpPr>
              <p:nvPr/>
            </p:nvSpPr>
            <p:spPr bwMode="auto">
              <a:xfrm>
                <a:off x="5" y="33"/>
                <a:ext cx="132" cy="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nchor="ctr"/>
              <a:lstStyle/>
              <a:p>
                <a:pPr algn="ctr" defTabSz="914400"/>
                <a:r>
                  <a:rPr lang="tr-TR" sz="1900">
                    <a:solidFill>
                      <a:srgbClr val="FFFFFF"/>
                    </a:solidFill>
                  </a:rPr>
                  <a:t>Inflation</a:t>
                </a:r>
                <a:endParaRPr lang="tr-TR"/>
              </a:p>
            </p:txBody>
          </p:sp>
        </p:grpSp>
        <p:sp>
          <p:nvSpPr>
            <p:cNvPr id="106510" name="AutoShape 14"/>
            <p:cNvSpPr>
              <a:spLocks/>
            </p:cNvSpPr>
            <p:nvPr/>
          </p:nvSpPr>
          <p:spPr bwMode="auto">
            <a:xfrm>
              <a:off x="86" y="287"/>
              <a:ext cx="64" cy="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lnTo>
                    <a:pt x="21600" y="21600"/>
                  </a:lnTo>
                  <a:cubicBezTo>
                    <a:pt x="12134" y="16391"/>
                    <a:pt x="4626" y="8885"/>
                    <a:pt x="0" y="0"/>
                  </a:cubicBezTo>
                </a:path>
              </a:pathLst>
            </a:custGeom>
            <a:noFill/>
            <a:ln w="9525" cap="flat" cmpd="sng">
              <a:solidFill>
                <a:srgbClr val="685959"/>
              </a:solidFill>
              <a:prstDash val="solid"/>
              <a:round/>
              <a:headEnd/>
              <a:tailEnd type="triangle" w="med" len="med"/>
            </a:ln>
            <a:effectLst/>
          </p:spPr>
          <p:txBody>
            <a:bodyPr lIns="0" tIns="0" rIns="0" bIns="0" anchor="ctr"/>
            <a:lstStyle/>
            <a:p>
              <a:pPr defTabSz="914400"/>
              <a:endParaRPr lang="tr-TR" sz="1800"/>
            </a:p>
          </p:txBody>
        </p:sp>
        <p:grpSp>
          <p:nvGrpSpPr>
            <p:cNvPr id="106511" name="Group 15"/>
            <p:cNvGrpSpPr>
              <a:grpSpLocks/>
            </p:cNvGrpSpPr>
            <p:nvPr/>
          </p:nvGrpSpPr>
          <p:grpSpPr bwMode="auto">
            <a:xfrm>
              <a:off x="0" y="167"/>
              <a:ext cx="143" cy="101"/>
              <a:chOff x="0" y="0"/>
              <a:chExt cx="143" cy="100"/>
            </a:xfrm>
          </p:grpSpPr>
          <p:sp>
            <p:nvSpPr>
              <p:cNvPr id="106512" name="AutoShape 16"/>
              <p:cNvSpPr>
                <a:spLocks/>
              </p:cNvSpPr>
              <p:nvPr/>
            </p:nvSpPr>
            <p:spPr bwMode="auto">
              <a:xfrm>
                <a:off x="0" y="0"/>
                <a:ext cx="143" cy="100"/>
              </a:xfrm>
              <a:prstGeom prst="roundRect">
                <a:avLst>
                  <a:gd name="adj" fmla="val 20000"/>
                </a:avLst>
              </a:prstGeom>
              <a:solidFill>
                <a:srgbClr val="918485"/>
              </a:solidFill>
              <a:ln w="12700" cap="flat" cmpd="sng">
                <a:noFill/>
                <a:prstDash val="solid"/>
                <a:miter lim="0"/>
                <a:headEnd/>
                <a:tailEnd/>
              </a:ln>
              <a:effectLst>
                <a:outerShdw dist="25400" dir="5400000" algn="ctr" rotWithShape="0">
                  <a:srgbClr val="000000">
                    <a:alpha val="50000"/>
                  </a:srgbClr>
                </a:outerShdw>
              </a:effectLst>
            </p:spPr>
            <p:txBody>
              <a:bodyPr lIns="0" tIns="0" rIns="0" bIns="0" anchor="ctr"/>
              <a:lstStyle/>
              <a:p>
                <a:pPr algn="ctr" defTabSz="914400"/>
                <a:endParaRPr lang="tr-TR" sz="1900">
                  <a:solidFill>
                    <a:srgbClr val="FFFFFF"/>
                  </a:solidFill>
                </a:endParaRPr>
              </a:p>
            </p:txBody>
          </p:sp>
          <p:sp>
            <p:nvSpPr>
              <p:cNvPr id="106513" name="AutoShape 17"/>
              <p:cNvSpPr>
                <a:spLocks/>
              </p:cNvSpPr>
              <p:nvPr/>
            </p:nvSpPr>
            <p:spPr bwMode="auto">
              <a:xfrm>
                <a:off x="5" y="33"/>
                <a:ext cx="132" cy="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nchor="ctr"/>
              <a:lstStyle/>
              <a:p>
                <a:pPr algn="ctr" defTabSz="914400"/>
                <a:r>
                  <a:rPr lang="tr-TR" sz="1900">
                    <a:solidFill>
                      <a:srgbClr val="FFFFFF"/>
                    </a:solidFill>
                  </a:rPr>
                  <a:t>Demand</a:t>
                </a:r>
                <a:endParaRPr lang="tr-TR"/>
              </a:p>
            </p:txBody>
          </p:sp>
        </p:grpSp>
        <p:sp>
          <p:nvSpPr>
            <p:cNvPr id="106514" name="AutoShape 18"/>
            <p:cNvSpPr>
              <a:spLocks/>
            </p:cNvSpPr>
            <p:nvPr/>
          </p:nvSpPr>
          <p:spPr bwMode="auto">
            <a:xfrm>
              <a:off x="86" y="75"/>
              <a:ext cx="64" cy="7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0" y="21600"/>
                  </a:lnTo>
                  <a:cubicBezTo>
                    <a:pt x="4626" y="12714"/>
                    <a:pt x="12134" y="5208"/>
                    <a:pt x="21600" y="0"/>
                  </a:cubicBezTo>
                </a:path>
              </a:pathLst>
            </a:custGeom>
            <a:noFill/>
            <a:ln w="9525" cap="flat" cmpd="sng">
              <a:solidFill>
                <a:srgbClr val="736869"/>
              </a:solidFill>
              <a:prstDash val="solid"/>
              <a:round/>
              <a:headEnd/>
              <a:tailEnd type="triangle" w="med" len="med"/>
            </a:ln>
            <a:effectLst/>
          </p:spPr>
          <p:txBody>
            <a:bodyPr lIns="0" tIns="0" rIns="0" bIns="0" anchor="ctr"/>
            <a:lstStyle/>
            <a:p>
              <a:pPr defTabSz="914400"/>
              <a:endParaRPr lang="tr-TR" sz="1800"/>
            </a:p>
          </p:txBody>
        </p:sp>
      </p:grpSp>
      <p:sp>
        <p:nvSpPr>
          <p:cNvPr id="106515" name="AutoShape 19"/>
          <p:cNvSpPr>
            <a:spLocks/>
          </p:cNvSpPr>
          <p:nvPr/>
        </p:nvSpPr>
        <p:spPr bwMode="auto">
          <a:xfrm>
            <a:off x="6429375" y="5305425"/>
            <a:ext cx="2459038" cy="12287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9525" cap="flat" cmpd="sng">
            <a:solidFill>
              <a:srgbClr val="000000"/>
            </a:solidFill>
            <a:prstDash val="solid"/>
            <a:round/>
            <a:headEnd/>
            <a:tailEnd/>
          </a:ln>
          <a:effectLst/>
        </p:spPr>
        <p:txBody>
          <a:bodyPr lIns="50800" tIns="50800" rIns="50800" bIns="50800"/>
          <a:lstStyle/>
          <a:p>
            <a:pPr defTabSz="914400"/>
            <a:r>
              <a:rPr lang="tr-TR" sz="1800"/>
              <a:t>As unemployment falls, wages increase. This causes prices to increase.</a:t>
            </a:r>
            <a:endParaRPr lang="tr-TR"/>
          </a:p>
        </p:txBody>
      </p:sp>
      <p:sp>
        <p:nvSpPr>
          <p:cNvPr id="106516" name="AutoShape 20"/>
          <p:cNvSpPr>
            <a:spLocks/>
          </p:cNvSpPr>
          <p:nvPr/>
        </p:nvSpPr>
        <p:spPr bwMode="auto">
          <a:xfrm>
            <a:off x="284163" y="5395913"/>
            <a:ext cx="2682875" cy="94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9525" cap="flat" cmpd="sng">
            <a:solidFill>
              <a:srgbClr val="000000"/>
            </a:solidFill>
            <a:prstDash val="solid"/>
            <a:round/>
            <a:headEnd/>
            <a:tailEnd/>
          </a:ln>
          <a:effectLst/>
        </p:spPr>
        <p:txBody>
          <a:bodyPr lIns="50800" tIns="50800" rIns="50800" bIns="50800"/>
          <a:lstStyle/>
          <a:p>
            <a:pPr defTabSz="914400"/>
            <a:r>
              <a:rPr lang="tr-TR" sz="1800"/>
              <a:t>When inflation rises, central banks act to cool the economy.</a:t>
            </a:r>
            <a:endParaRPr lang="tr-TR"/>
          </a:p>
        </p:txBody>
      </p:sp>
      <p:sp>
        <p:nvSpPr>
          <p:cNvPr id="106517" name="AutoShape 21"/>
          <p:cNvSpPr>
            <a:spLocks/>
          </p:cNvSpPr>
          <p:nvPr/>
        </p:nvSpPr>
        <p:spPr bwMode="auto">
          <a:xfrm>
            <a:off x="227013" y="990600"/>
            <a:ext cx="2682875" cy="15081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9525" cap="flat" cmpd="sng">
            <a:solidFill>
              <a:srgbClr val="000000"/>
            </a:solidFill>
            <a:prstDash val="solid"/>
            <a:round/>
            <a:headEnd/>
            <a:tailEnd/>
          </a:ln>
          <a:effectLst/>
        </p:spPr>
        <p:txBody>
          <a:bodyPr lIns="50800" tIns="50800" rIns="50800" bIns="50800"/>
          <a:lstStyle/>
          <a:p>
            <a:pPr defTabSz="914400"/>
            <a:r>
              <a:rPr lang="tr-TR" sz="1800"/>
              <a:t>Because wages and prices are sticky, the reduction in spending causes firms to cut back production.</a:t>
            </a:r>
            <a:endParaRPr lang="tr-TR"/>
          </a:p>
        </p:txBody>
      </p:sp>
      <p:sp>
        <p:nvSpPr>
          <p:cNvPr id="106518" name="AutoShape 22"/>
          <p:cNvSpPr>
            <a:spLocks/>
          </p:cNvSpPr>
          <p:nvPr/>
        </p:nvSpPr>
        <p:spPr bwMode="auto">
          <a:xfrm>
            <a:off x="6132513" y="825500"/>
            <a:ext cx="2682875" cy="12287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9525" cap="flat" cmpd="sng">
            <a:solidFill>
              <a:srgbClr val="000000"/>
            </a:solidFill>
            <a:prstDash val="solid"/>
            <a:round/>
            <a:headEnd/>
            <a:tailEnd/>
          </a:ln>
          <a:effectLst/>
        </p:spPr>
        <p:txBody>
          <a:bodyPr lIns="50800" tIns="50800" rIns="50800" bIns="50800"/>
          <a:lstStyle/>
          <a:p>
            <a:pPr defTabSz="914400"/>
            <a:r>
              <a:rPr lang="tr-TR" sz="1800"/>
              <a:t>Firms layoff workers, leading to an increase in unemployment and wages decrease.</a:t>
            </a:r>
            <a:endParaRPr lang="tr-TR"/>
          </a:p>
        </p:txBody>
      </p:sp>
      <p:sp>
        <p:nvSpPr>
          <p:cNvPr id="106519" name="AutoShape 23"/>
          <p:cNvSpPr>
            <a:spLocks/>
          </p:cNvSpPr>
          <p:nvPr/>
        </p:nvSpPr>
        <p:spPr bwMode="auto">
          <a:xfrm>
            <a:off x="7059613" y="4572000"/>
            <a:ext cx="1843087" cy="669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AD9CD"/>
          </a:solidFill>
          <a:ln w="9525" cap="flat" cmpd="sng">
            <a:solidFill>
              <a:srgbClr val="DF6C5D"/>
            </a:solidFill>
            <a:prstDash val="solid"/>
            <a:round/>
            <a:headEnd/>
            <a:tailEnd/>
          </a:ln>
          <a:effectLst/>
        </p:spPr>
        <p:txBody>
          <a:bodyPr lIns="50800" tIns="50800" rIns="50800" bIns="50800"/>
          <a:lstStyle/>
          <a:p>
            <a:pPr defTabSz="914400"/>
            <a:r>
              <a:rPr lang="tr-TR" sz="1800"/>
              <a:t>Initially, output is high.</a:t>
            </a:r>
            <a:endParaRPr lang="tr-T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1"/>
          <p:cNvSpPr>
            <a:spLocks noGrp="1" noChangeArrowheads="1"/>
          </p:cNvSpPr>
          <p:nvPr>
            <p:ph type="title"/>
          </p:nvPr>
        </p:nvSpPr>
        <p:spPr>
          <a:xfrm>
            <a:off x="914400" y="274638"/>
            <a:ext cx="7772400" cy="1143000"/>
          </a:xfrm>
        </p:spPr>
        <p:txBody>
          <a:bodyPr/>
          <a:lstStyle/>
          <a:p>
            <a:pPr algn="ctr" defTabSz="914400"/>
            <a:r>
              <a:rPr lang="tr-TR" sz="3400">
                <a:solidFill>
                  <a:srgbClr val="696464"/>
                </a:solidFill>
              </a:rPr>
              <a:t>Inflation and macroeconomic (in)stability</a:t>
            </a:r>
            <a:endParaRPr lang="tr-TR"/>
          </a:p>
        </p:txBody>
      </p:sp>
      <p:sp>
        <p:nvSpPr>
          <p:cNvPr id="107522"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73050" indent="-273050" algn="l">
              <a:lnSpc>
                <a:spcPct val="90000"/>
              </a:lnSpc>
              <a:spcBef>
                <a:spcPts val="500"/>
              </a:spcBef>
              <a:buClr>
                <a:srgbClr val="D34817"/>
              </a:buClr>
              <a:buSzPct val="85000"/>
              <a:buFont typeface="Wingdings 2" pitchFamily="18" charset="2"/>
              <a:buChar char="•"/>
            </a:pPr>
            <a:r>
              <a:rPr lang="tr-TR" sz="2600" b="0"/>
              <a:t>High inflation discourages investment and growth, thus leading to macroeconomic instability.</a:t>
            </a:r>
          </a:p>
          <a:p>
            <a:pPr marL="273050" indent="-273050" algn="l">
              <a:lnSpc>
                <a:spcPct val="90000"/>
              </a:lnSpc>
              <a:spcBef>
                <a:spcPts val="500"/>
              </a:spcBef>
              <a:buClr>
                <a:srgbClr val="D34817"/>
              </a:buClr>
              <a:buSzPct val="85000"/>
              <a:buFont typeface="Wingdings 2" pitchFamily="18" charset="2"/>
              <a:buChar char="•"/>
            </a:pPr>
            <a:r>
              <a:rPr lang="tr-TR" sz="2600" b="0"/>
              <a:t>According to the IMF data, between 1990-2008, average inflation rate fell in 97 out of 162 countries, compared to the rates in the 1970’s and 80’s. It fell in all of the rich countries. In OECD countries, it fell from 7,9 % to 2,6 %.</a:t>
            </a:r>
          </a:p>
          <a:p>
            <a:pPr marL="273050" indent="-273050" algn="l">
              <a:lnSpc>
                <a:spcPct val="90000"/>
              </a:lnSpc>
              <a:spcBef>
                <a:spcPts val="500"/>
              </a:spcBef>
              <a:buClr>
                <a:srgbClr val="D34817"/>
              </a:buClr>
              <a:buSzPct val="85000"/>
              <a:buFont typeface="Wingdings 2" pitchFamily="18" charset="2"/>
              <a:buChar char="•"/>
            </a:pPr>
            <a:r>
              <a:rPr lang="tr-TR" sz="2600" b="0"/>
              <a:t>A study by Rogoff and Reinhart: </a:t>
            </a:r>
          </a:p>
          <a:p>
            <a:pPr marL="490538" lvl="1" indent="-171450" algn="l">
              <a:lnSpc>
                <a:spcPct val="90000"/>
              </a:lnSpc>
              <a:spcBef>
                <a:spcPts val="300"/>
              </a:spcBef>
              <a:buClr>
                <a:srgbClr val="9B2D1F"/>
              </a:buClr>
              <a:buSzPct val="85000"/>
              <a:buFont typeface="Wingdings 2" pitchFamily="18" charset="2"/>
              <a:buChar char="•"/>
            </a:pPr>
            <a:r>
              <a:rPr lang="tr-TR" sz="1800" b="0"/>
              <a:t>1945-1970: no country in banking crises</a:t>
            </a:r>
            <a:endParaRPr lang="tr-TR" sz="2400" b="0"/>
          </a:p>
          <a:p>
            <a:pPr marL="490538" lvl="1" indent="-171450" algn="l">
              <a:lnSpc>
                <a:spcPct val="90000"/>
              </a:lnSpc>
              <a:spcBef>
                <a:spcPts val="300"/>
              </a:spcBef>
              <a:buClr>
                <a:srgbClr val="9B2D1F"/>
              </a:buClr>
              <a:buSzPct val="85000"/>
              <a:buFont typeface="Wingdings 2" pitchFamily="18" charset="2"/>
              <a:buChar char="•"/>
            </a:pPr>
            <a:r>
              <a:rPr lang="tr-TR" sz="1800" b="0"/>
              <a:t>1970-1980: ratio of countries with banking crises rose to 5-10 %</a:t>
            </a:r>
            <a:endParaRPr lang="tr-TR" sz="2400" b="0"/>
          </a:p>
          <a:p>
            <a:pPr marL="490538" lvl="1" indent="-171450" algn="l">
              <a:lnSpc>
                <a:spcPct val="90000"/>
              </a:lnSpc>
              <a:spcBef>
                <a:spcPts val="300"/>
              </a:spcBef>
              <a:buClr>
                <a:srgbClr val="9B2D1F"/>
              </a:buClr>
              <a:buSzPct val="85000"/>
              <a:buFont typeface="Wingdings 2" pitchFamily="18" charset="2"/>
              <a:buChar char="•"/>
            </a:pPr>
            <a:r>
              <a:rPr lang="tr-TR" sz="1800" b="0"/>
              <a:t>mid 1990’s: this ratio shot up to 20 %</a:t>
            </a:r>
            <a:endParaRPr lang="tr-TR" sz="2400" b="0"/>
          </a:p>
          <a:p>
            <a:pPr marL="490538" lvl="1" indent="-171450" algn="l">
              <a:lnSpc>
                <a:spcPct val="90000"/>
              </a:lnSpc>
              <a:spcBef>
                <a:spcPts val="300"/>
              </a:spcBef>
              <a:buClr>
                <a:srgbClr val="9B2D1F"/>
              </a:buClr>
              <a:buSzPct val="85000"/>
              <a:buFont typeface="Wingdings 2" pitchFamily="18" charset="2"/>
              <a:buChar char="•"/>
            </a:pPr>
            <a:r>
              <a:rPr lang="tr-TR" sz="1800" b="0"/>
              <a:t>mid 2000’s: this ratio fell to zero</a:t>
            </a:r>
            <a:endParaRPr lang="tr-TR" sz="2400" b="0"/>
          </a:p>
          <a:p>
            <a:pPr marL="490538" lvl="1" indent="-171450" algn="l">
              <a:lnSpc>
                <a:spcPct val="90000"/>
              </a:lnSpc>
              <a:spcBef>
                <a:spcPts val="300"/>
              </a:spcBef>
              <a:buClr>
                <a:srgbClr val="9B2D1F"/>
              </a:buClr>
              <a:buSzPct val="85000"/>
              <a:buFont typeface="Wingdings 2" pitchFamily="18" charset="2"/>
              <a:buChar char="•"/>
            </a:pPr>
            <a:r>
              <a:rPr lang="tr-TR" sz="1800" b="0"/>
              <a:t>following 2008: this ratio went up to 35 %</a:t>
            </a:r>
            <a:endParaRPr lang="tr-TR"/>
          </a:p>
        </p:txBody>
      </p:sp>
    </p:spTree>
    <p:extLst>
      <p:ext uri="{BB962C8B-B14F-4D97-AF65-F5344CB8AC3E}">
        <p14:creationId xmlns:p14="http://schemas.microsoft.com/office/powerpoint/2010/main" val="3332108775"/>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1"/>
          <p:cNvSpPr>
            <a:spLocks noGrp="1" noChangeArrowheads="1"/>
          </p:cNvSpPr>
          <p:nvPr>
            <p:ph type="title"/>
          </p:nvPr>
        </p:nvSpPr>
        <p:spPr>
          <a:xfrm>
            <a:off x="914400" y="274638"/>
            <a:ext cx="7772400" cy="1143000"/>
          </a:xfrm>
        </p:spPr>
        <p:txBody>
          <a:bodyPr/>
          <a:lstStyle/>
          <a:p>
            <a:pPr algn="ctr" defTabSz="914400"/>
            <a:r>
              <a:rPr lang="tr-TR" sz="3400">
                <a:solidFill>
                  <a:srgbClr val="696464"/>
                </a:solidFill>
              </a:rPr>
              <a:t>Inflation and macroeconomic (in)stability</a:t>
            </a:r>
            <a:endParaRPr lang="tr-TR"/>
          </a:p>
        </p:txBody>
      </p:sp>
      <p:sp>
        <p:nvSpPr>
          <p:cNvPr id="108546"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52413" indent="-252413" algn="l">
              <a:spcBef>
                <a:spcPts val="500"/>
              </a:spcBef>
              <a:buClr>
                <a:srgbClr val="D34817"/>
              </a:buClr>
              <a:buSzPct val="85000"/>
              <a:buFont typeface="Wingdings 2" pitchFamily="18" charset="2"/>
              <a:buChar char="•"/>
            </a:pPr>
            <a:r>
              <a:rPr lang="tr-TR" sz="2400" b="0"/>
              <a:t>After 1980’s, the free market policies are accelerated:</a:t>
            </a:r>
          </a:p>
          <a:p>
            <a:pPr marL="547688" lvl="1" indent="-228600" algn="l">
              <a:spcBef>
                <a:spcPts val="300"/>
              </a:spcBef>
              <a:buClr>
                <a:srgbClr val="9B2D1F"/>
              </a:buClr>
              <a:buSzPct val="85000"/>
              <a:buFont typeface="Wingdings 2" pitchFamily="18" charset="2"/>
              <a:buChar char="•"/>
            </a:pPr>
            <a:r>
              <a:rPr lang="tr-TR" sz="2400" b="0"/>
              <a:t>Low inflation</a:t>
            </a:r>
          </a:p>
          <a:p>
            <a:pPr marL="547688" lvl="1" indent="-228600" algn="l">
              <a:spcBef>
                <a:spcPts val="300"/>
              </a:spcBef>
              <a:buClr>
                <a:srgbClr val="9B2D1F"/>
              </a:buClr>
              <a:buSzPct val="85000"/>
              <a:buFont typeface="Wingdings 2" pitchFamily="18" charset="2"/>
              <a:buChar char="•"/>
            </a:pPr>
            <a:r>
              <a:rPr lang="tr-TR" sz="2400" b="0"/>
              <a:t>Greater capital mobility </a:t>
            </a:r>
          </a:p>
          <a:p>
            <a:pPr marL="547688" lvl="1" indent="-228600" algn="l">
              <a:spcBef>
                <a:spcPts val="300"/>
              </a:spcBef>
              <a:buClr>
                <a:srgbClr val="9B2D1F"/>
              </a:buClr>
              <a:buSzPct val="85000"/>
              <a:buFont typeface="Wingdings 2" pitchFamily="18" charset="2"/>
              <a:buChar char="•"/>
            </a:pPr>
            <a:r>
              <a:rPr lang="tr-TR" sz="2400" b="0"/>
              <a:t>Greater job flexibility\insecurity</a:t>
            </a:r>
            <a:endParaRPr lang="tr-TR"/>
          </a:p>
        </p:txBody>
      </p:sp>
    </p:spTree>
    <p:extLst>
      <p:ext uri="{BB962C8B-B14F-4D97-AF65-F5344CB8AC3E}">
        <p14:creationId xmlns:p14="http://schemas.microsoft.com/office/powerpoint/2010/main" val="119489709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Inflation vs GDP deflator</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28340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Grp="1" noChangeArrowheads="1"/>
          </p:cNvSpPr>
          <p:nvPr>
            <p:ph type="title"/>
          </p:nvPr>
        </p:nvSpPr>
        <p:spPr>
          <a:xfrm>
            <a:off x="457200" y="188913"/>
            <a:ext cx="8229600" cy="628650"/>
          </a:xfrm>
        </p:spPr>
        <p:txBody>
          <a:bodyPr/>
          <a:lstStyle/>
          <a:p>
            <a:pPr defTabSz="914400"/>
            <a:r>
              <a:rPr lang="tr-TR" sz="3000" dirty="0" err="1">
                <a:solidFill>
                  <a:srgbClr val="696464"/>
                </a:solidFill>
              </a:rPr>
              <a:t>Two</a:t>
            </a:r>
            <a:r>
              <a:rPr lang="tr-TR" sz="3000" dirty="0">
                <a:solidFill>
                  <a:srgbClr val="696464"/>
                </a:solidFill>
              </a:rPr>
              <a:t> </a:t>
            </a:r>
            <a:r>
              <a:rPr lang="en-US" sz="3000" dirty="0">
                <a:solidFill>
                  <a:srgbClr val="696464"/>
                </a:solidFill>
              </a:rPr>
              <a:t>measures of prices</a:t>
            </a:r>
            <a:endParaRPr lang="tr-TR" dirty="0"/>
          </a:p>
        </p:txBody>
      </p:sp>
      <p:graphicFrame>
        <p:nvGraphicFramePr>
          <p:cNvPr id="71682" name="Object 2"/>
          <p:cNvGraphicFramePr>
            <a:graphicFrameLocks noChangeAspect="1"/>
          </p:cNvGraphicFramePr>
          <p:nvPr/>
        </p:nvGraphicFramePr>
        <p:xfrm>
          <a:off x="214282" y="857232"/>
          <a:ext cx="8501122" cy="5572164"/>
        </p:xfrm>
        <a:graphic>
          <a:graphicData uri="http://schemas.openxmlformats.org/presentationml/2006/ole">
            <mc:AlternateContent xmlns:mc="http://schemas.openxmlformats.org/markup-compatibility/2006">
              <mc:Choice xmlns:v="urn:schemas-microsoft-com:vml" Requires="v">
                <p:oleObj name="Chart" r:id="rId3" imgW="8439055" imgH="4715089" progId="MSGraph.Chart.8">
                  <p:embed/>
                </p:oleObj>
              </mc:Choice>
              <mc:Fallback>
                <p:oleObj name="Chart" r:id="rId3" imgW="8439055" imgH="4715089" progId="MSGraph.Chart.8">
                  <p:embed/>
                  <p:pic>
                    <p:nvPicPr>
                      <p:cNvPr id="71682" name="Object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4282" y="857232"/>
                        <a:ext cx="8501122" cy="5572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2"/>
                                        </p:tgtEl>
                                        <p:attrNameLst>
                                          <p:attrName>style.visibility</p:attrName>
                                        </p:attrNameLst>
                                      </p:cBhvr>
                                      <p:to>
                                        <p:strVal val="visible"/>
                                      </p:to>
                                    </p:set>
                                    <p:animEffect transition="in" filter="wipe(left)">
                                      <p:cBhvr>
                                        <p:cTn id="7" dur="500"/>
                                        <p:tgtEl>
                                          <p:spTgt spid="71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71682"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29" name="AutoShape 1"/>
          <p:cNvSpPr>
            <a:spLocks/>
          </p:cNvSpPr>
          <p:nvPr/>
        </p:nvSpPr>
        <p:spPr bwMode="auto">
          <a:xfrm>
            <a:off x="914400" y="6134100"/>
            <a:ext cx="3962400" cy="533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nchor="ctr"/>
          <a:lstStyle/>
          <a:p>
            <a:pPr defTabSz="914400"/>
            <a:r>
              <a:rPr lang="tr-TR" sz="1400">
                <a:solidFill>
                  <a:srgbClr val="696464"/>
                </a:solidFill>
              </a:rPr>
              <a:t>CHAPTER 24    MEASURING THE COST OF LIVING</a:t>
            </a:r>
            <a:endParaRPr lang="tr-TR"/>
          </a:p>
        </p:txBody>
      </p:sp>
      <p:sp>
        <p:nvSpPr>
          <p:cNvPr id="73730" name="Rectangle 2"/>
          <p:cNvSpPr>
            <a:spLocks noGrp="1" noChangeArrowheads="1"/>
          </p:cNvSpPr>
          <p:nvPr>
            <p:ph type="title"/>
          </p:nvPr>
        </p:nvSpPr>
        <p:spPr>
          <a:xfrm>
            <a:off x="265113" y="230188"/>
            <a:ext cx="8667750" cy="561975"/>
          </a:xfrm>
        </p:spPr>
        <p:txBody>
          <a:bodyPr/>
          <a:lstStyle/>
          <a:p>
            <a:pPr defTabSz="914400"/>
            <a:r>
              <a:rPr lang="tr-TR" sz="2800">
                <a:solidFill>
                  <a:srgbClr val="696464"/>
                </a:solidFill>
              </a:rPr>
              <a:t>Contrasting the CPI and GDP Deflator</a:t>
            </a:r>
            <a:endParaRPr lang="tr-TR"/>
          </a:p>
        </p:txBody>
      </p:sp>
      <p:sp>
        <p:nvSpPr>
          <p:cNvPr id="73731" name="Rectangle 3"/>
          <p:cNvSpPr>
            <a:spLocks noGrp="1"/>
          </p:cNvSpPr>
          <p:nvPr>
            <p:ph type="body" idx="1"/>
          </p:nvPr>
        </p:nvSpPr>
        <p:spPr bwMode="auto">
          <a:xfrm>
            <a:off x="261938" y="992188"/>
            <a:ext cx="5037137" cy="1470025"/>
          </a:xfrm>
          <a:solidFill>
            <a:srgbClr val="FFFFCC"/>
          </a:solidFill>
          <a:ln cap="flat">
            <a:solidFill>
              <a:srgbClr val="000000"/>
            </a:solidFill>
            <a:round/>
            <a:headEnd/>
            <a:tailEnd/>
          </a:ln>
          <a:effectLst>
            <a:outerShdw dist="107763" dir="2700000" algn="ctr" rotWithShape="0">
              <a:srgbClr val="E9E5DC"/>
            </a:outerShdw>
          </a:effectLst>
        </p:spPr>
        <p:txBody>
          <a:bodyPr vert="horz" wrap="square" lIns="50800" tIns="50800" rIns="50800" bIns="50800" numCol="1" anchor="t" anchorCtr="0" compatLnSpc="1">
            <a:prstTxWarp prst="textNoShape">
              <a:avLst/>
            </a:prstTxWarp>
          </a:bodyPr>
          <a:lstStyle/>
          <a:p>
            <a:pPr algn="l">
              <a:spcBef>
                <a:spcPts val="500"/>
              </a:spcBef>
              <a:buClr>
                <a:srgbClr val="D34817"/>
              </a:buClr>
              <a:buFont typeface="Wingdings 2" pitchFamily="18" charset="2"/>
              <a:buNone/>
            </a:pPr>
            <a:r>
              <a:rPr lang="tr-TR" sz="2700" b="0" dirty="0" err="1"/>
              <a:t>Imported</a:t>
            </a:r>
            <a:r>
              <a:rPr lang="tr-TR" sz="2700" b="0" dirty="0"/>
              <a:t> </a:t>
            </a:r>
            <a:r>
              <a:rPr lang="tr-TR" sz="2700" b="0" dirty="0" err="1"/>
              <a:t>consumer</a:t>
            </a:r>
            <a:r>
              <a:rPr lang="tr-TR" sz="2700" b="0" dirty="0"/>
              <a:t> </a:t>
            </a:r>
            <a:r>
              <a:rPr lang="tr-TR" sz="2700" b="0" dirty="0" err="1"/>
              <a:t>goods</a:t>
            </a:r>
            <a:r>
              <a:rPr lang="tr-TR" sz="2700" b="0" dirty="0"/>
              <a:t>:</a:t>
            </a:r>
          </a:p>
          <a:p>
            <a:pPr lvl="1" indent="-295275" algn="l">
              <a:spcBef>
                <a:spcPts val="200"/>
              </a:spcBef>
              <a:buClr>
                <a:srgbClr val="FF6600"/>
              </a:buClr>
              <a:buSzPct val="115000"/>
              <a:buFont typeface="Wingdings" pitchFamily="2" charset="2"/>
              <a:buChar char="•"/>
            </a:pPr>
            <a:r>
              <a:rPr lang="tr-TR" sz="2400" b="0" dirty="0" err="1"/>
              <a:t>included</a:t>
            </a:r>
            <a:r>
              <a:rPr lang="tr-TR" sz="2400" b="0" dirty="0"/>
              <a:t> in CPI </a:t>
            </a:r>
          </a:p>
          <a:p>
            <a:pPr lvl="1" indent="-295275" algn="l">
              <a:spcBef>
                <a:spcPts val="200"/>
              </a:spcBef>
              <a:buClr>
                <a:srgbClr val="FF6600"/>
              </a:buClr>
              <a:buSzPct val="115000"/>
              <a:buFont typeface="Wingdings" pitchFamily="2" charset="2"/>
              <a:buChar char="•"/>
            </a:pPr>
            <a:r>
              <a:rPr lang="tr-TR" sz="2400" b="0" dirty="0" err="1"/>
              <a:t>excluded</a:t>
            </a:r>
            <a:r>
              <a:rPr lang="tr-TR" sz="2400" b="0" dirty="0"/>
              <a:t> </a:t>
            </a:r>
            <a:r>
              <a:rPr lang="tr-TR" sz="2400" b="0" dirty="0" err="1"/>
              <a:t>from</a:t>
            </a:r>
            <a:r>
              <a:rPr lang="tr-TR" sz="2400" b="0" dirty="0"/>
              <a:t> GDP </a:t>
            </a:r>
            <a:r>
              <a:rPr lang="tr-TR" sz="2400" b="0" dirty="0" err="1"/>
              <a:t>deflator</a:t>
            </a:r>
            <a:endParaRPr lang="tr-TR" dirty="0"/>
          </a:p>
        </p:txBody>
      </p:sp>
      <p:grpSp>
        <p:nvGrpSpPr>
          <p:cNvPr id="73732" name="Group 4"/>
          <p:cNvGrpSpPr>
            <a:grpSpLocks/>
          </p:cNvGrpSpPr>
          <p:nvPr/>
        </p:nvGrpSpPr>
        <p:grpSpPr bwMode="auto">
          <a:xfrm>
            <a:off x="287338" y="3889375"/>
            <a:ext cx="6334125" cy="2755900"/>
            <a:chOff x="0" y="0"/>
            <a:chExt cx="499" cy="217"/>
          </a:xfrm>
        </p:grpSpPr>
        <p:sp>
          <p:nvSpPr>
            <p:cNvPr id="73733" name="AutoShape 5"/>
            <p:cNvSpPr>
              <a:spLocks/>
            </p:cNvSpPr>
            <p:nvPr/>
          </p:nvSpPr>
          <p:spPr bwMode="auto">
            <a:xfrm>
              <a:off x="0" y="0"/>
              <a:ext cx="499" cy="2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CCFF"/>
            </a:solidFill>
            <a:ln w="9525" cap="flat" cmpd="sng">
              <a:solidFill>
                <a:srgbClr val="000000"/>
              </a:solidFill>
              <a:prstDash val="solid"/>
              <a:miter lim="0"/>
              <a:headEnd/>
              <a:tailEnd/>
            </a:ln>
            <a:effectLst>
              <a:outerShdw dist="107763" dir="2700000" algn="ctr" rotWithShape="0">
                <a:srgbClr val="E9E5DC"/>
              </a:outerShdw>
            </a:effectLst>
          </p:spPr>
          <p:txBody>
            <a:bodyPr lIns="0" tIns="0" rIns="0" bIns="0"/>
            <a:lstStyle/>
            <a:p>
              <a:pPr defTabSz="914400">
                <a:lnSpc>
                  <a:spcPct val="104000"/>
                </a:lnSpc>
                <a:spcBef>
                  <a:spcPts val="200"/>
                </a:spcBef>
              </a:pPr>
              <a:endParaRPr lang="tr-TR" sz="1800"/>
            </a:p>
          </p:txBody>
        </p:sp>
        <p:sp>
          <p:nvSpPr>
            <p:cNvPr id="73734" name="AutoShape 6"/>
            <p:cNvSpPr>
              <a:spLocks/>
            </p:cNvSpPr>
            <p:nvPr/>
          </p:nvSpPr>
          <p:spPr bwMode="auto">
            <a:xfrm>
              <a:off x="0" y="0"/>
              <a:ext cx="499" cy="2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lstStyle/>
            <a:p>
              <a:pPr defTabSz="914400">
                <a:spcBef>
                  <a:spcPts val="1400"/>
                </a:spcBef>
              </a:pPr>
              <a:r>
                <a:rPr lang="tr-TR" sz="2700"/>
                <a:t>The basket:</a:t>
              </a:r>
              <a:endParaRPr lang="tr-TR" sz="1800"/>
            </a:p>
            <a:p>
              <a:pPr marL="603250" lvl="1" indent="-441325" defTabSz="914400">
                <a:spcBef>
                  <a:spcPts val="300"/>
                </a:spcBef>
                <a:buClr>
                  <a:srgbClr val="990099"/>
                </a:buClr>
                <a:buSzPct val="115000"/>
                <a:buFont typeface="Wingdings" pitchFamily="2" charset="2"/>
                <a:buChar char="•"/>
              </a:pPr>
              <a:r>
                <a:rPr lang="tr-TR" sz="2700"/>
                <a:t>CPI uses fixed basket</a:t>
              </a:r>
              <a:endParaRPr lang="tr-TR" sz="1800"/>
            </a:p>
            <a:p>
              <a:pPr marL="603250" lvl="1" indent="-441325" defTabSz="914400">
                <a:spcBef>
                  <a:spcPts val="300"/>
                </a:spcBef>
                <a:buClr>
                  <a:srgbClr val="990099"/>
                </a:buClr>
                <a:buSzPct val="115000"/>
                <a:buFont typeface="Wingdings" pitchFamily="2" charset="2"/>
                <a:buChar char="•"/>
              </a:pPr>
              <a:r>
                <a:rPr lang="tr-TR" sz="2700"/>
                <a:t>GDP deflator uses basket of </a:t>
              </a:r>
              <a:br>
                <a:rPr lang="tr-TR" sz="2700"/>
              </a:br>
              <a:r>
                <a:rPr lang="tr-TR" sz="2700"/>
                <a:t>currently produced goods &amp; services</a:t>
              </a:r>
              <a:endParaRPr lang="tr-TR" sz="1800"/>
            </a:p>
            <a:p>
              <a:pPr defTabSz="914400">
                <a:lnSpc>
                  <a:spcPct val="104000"/>
                </a:lnSpc>
                <a:spcBef>
                  <a:spcPts val="300"/>
                </a:spcBef>
              </a:pPr>
              <a:r>
                <a:rPr lang="tr-TR" sz="2700"/>
                <a:t>This matters if different prices are </a:t>
              </a:r>
              <a:br>
                <a:rPr lang="tr-TR" sz="2700"/>
              </a:br>
              <a:r>
                <a:rPr lang="tr-TR" sz="2700"/>
                <a:t>changing by different amounts.  </a:t>
              </a:r>
              <a:endParaRPr lang="tr-TR"/>
            </a:p>
          </p:txBody>
        </p:sp>
      </p:grpSp>
      <p:grpSp>
        <p:nvGrpSpPr>
          <p:cNvPr id="73735" name="Group 7"/>
          <p:cNvGrpSpPr>
            <a:grpSpLocks/>
          </p:cNvGrpSpPr>
          <p:nvPr/>
        </p:nvGrpSpPr>
        <p:grpSpPr bwMode="auto">
          <a:xfrm>
            <a:off x="4144963" y="2376488"/>
            <a:ext cx="4643437" cy="1905000"/>
            <a:chOff x="0" y="0"/>
            <a:chExt cx="366" cy="150"/>
          </a:xfrm>
        </p:grpSpPr>
        <p:sp>
          <p:nvSpPr>
            <p:cNvPr id="73736" name="AutoShape 8"/>
            <p:cNvSpPr>
              <a:spLocks/>
            </p:cNvSpPr>
            <p:nvPr/>
          </p:nvSpPr>
          <p:spPr bwMode="auto">
            <a:xfrm>
              <a:off x="0" y="0"/>
              <a:ext cx="366" cy="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CCFFCC"/>
            </a:solidFill>
            <a:ln w="9525" cap="flat" cmpd="sng">
              <a:solidFill>
                <a:srgbClr val="000000"/>
              </a:solidFill>
              <a:prstDash val="solid"/>
              <a:miter lim="0"/>
              <a:headEnd/>
              <a:tailEnd/>
            </a:ln>
            <a:effectLst>
              <a:outerShdw dist="107763" dir="2700000" algn="ctr" rotWithShape="0">
                <a:srgbClr val="E9E5DC"/>
              </a:outerShdw>
            </a:effectLst>
          </p:spPr>
          <p:txBody>
            <a:bodyPr lIns="0" tIns="0" rIns="0" bIns="0"/>
            <a:lstStyle/>
            <a:p>
              <a:pPr defTabSz="914400">
                <a:spcBef>
                  <a:spcPts val="200"/>
                </a:spcBef>
              </a:pPr>
              <a:endParaRPr lang="tr-TR" sz="1800"/>
            </a:p>
          </p:txBody>
        </p:sp>
        <p:sp>
          <p:nvSpPr>
            <p:cNvPr id="73737" name="AutoShape 9"/>
            <p:cNvSpPr>
              <a:spLocks/>
            </p:cNvSpPr>
            <p:nvPr/>
          </p:nvSpPr>
          <p:spPr bwMode="auto">
            <a:xfrm>
              <a:off x="0" y="0"/>
              <a:ext cx="366" cy="1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lstStyle/>
            <a:p>
              <a:pPr defTabSz="914400">
                <a:spcBef>
                  <a:spcPts val="1400"/>
                </a:spcBef>
              </a:pPr>
              <a:r>
                <a:rPr lang="tr-TR" sz="2700"/>
                <a:t>Capital goods:</a:t>
              </a:r>
              <a:endParaRPr lang="tr-TR" sz="1800"/>
            </a:p>
            <a:p>
              <a:pPr marL="603250" lvl="1" indent="-441325" defTabSz="914400">
                <a:spcBef>
                  <a:spcPts val="300"/>
                </a:spcBef>
                <a:buClr>
                  <a:srgbClr val="0066FF"/>
                </a:buClr>
                <a:buSzPct val="115000"/>
                <a:buFont typeface="Wingdings" pitchFamily="2" charset="2"/>
                <a:buChar char="•"/>
              </a:pPr>
              <a:r>
                <a:rPr lang="tr-TR" sz="2700"/>
                <a:t>excluded from CPI </a:t>
              </a:r>
              <a:endParaRPr lang="tr-TR" sz="1800"/>
            </a:p>
            <a:p>
              <a:pPr marL="603250" lvl="1" indent="-441325" defTabSz="914400">
                <a:spcBef>
                  <a:spcPts val="300"/>
                </a:spcBef>
                <a:buClr>
                  <a:srgbClr val="0066FF"/>
                </a:buClr>
                <a:buSzPct val="115000"/>
                <a:buFont typeface="Wingdings" pitchFamily="2" charset="2"/>
                <a:buChar char="•"/>
              </a:pPr>
              <a:r>
                <a:rPr lang="tr-TR" sz="2700"/>
                <a:t>included in GDP deflator (if produced domestically)</a:t>
              </a:r>
              <a:endParaRPr lang="tr-T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1746176" presetClass="entr" presetSubtype="85910696" fill="hold" grpId="0" nodeType="clickEffect">
                                  <p:stCondLst>
                                    <p:cond delay="0"/>
                                  </p:stCondLst>
                                  <p:childTnLst>
                                    <p:set>
                                      <p:cBhvr>
                                        <p:cTn id="6" dur="1" fill="hold">
                                          <p:stCondLst>
                                            <p:cond delay="499"/>
                                          </p:stCondLst>
                                        </p:cTn>
                                        <p:tgtEl>
                                          <p:spTgt spid="737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1746176" presetClass="entr" presetSubtype="85911680" fill="hold" nodeType="clickEffect">
                                  <p:stCondLst>
                                    <p:cond delay="0"/>
                                  </p:stCondLst>
                                  <p:childTnLst>
                                    <p:set>
                                      <p:cBhvr>
                                        <p:cTn id="10" dur="1" fill="hold">
                                          <p:stCondLst>
                                            <p:cond delay="499"/>
                                          </p:stCondLst>
                                        </p:cTn>
                                        <p:tgtEl>
                                          <p:spTgt spid="737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1746176" presetClass="entr" presetSubtype="72208296" fill="hold" nodeType="clickEffect">
                                  <p:stCondLst>
                                    <p:cond delay="0"/>
                                  </p:stCondLst>
                                  <p:childTnLst>
                                    <p:set>
                                      <p:cBhvr>
                                        <p:cTn id="14" dur="1" fill="hold">
                                          <p:stCondLst>
                                            <p:cond delay="499"/>
                                          </p:stCondLst>
                                        </p:cTn>
                                        <p:tgtEl>
                                          <p:spTgt spid="737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4753" name="Group 1"/>
          <p:cNvGrpSpPr>
            <a:grpSpLocks/>
          </p:cNvGrpSpPr>
          <p:nvPr/>
        </p:nvGrpSpPr>
        <p:grpSpPr bwMode="auto">
          <a:xfrm>
            <a:off x="0" y="0"/>
            <a:ext cx="1550988" cy="6869113"/>
            <a:chOff x="0" y="0"/>
            <a:chExt cx="123" cy="541"/>
          </a:xfrm>
        </p:grpSpPr>
        <p:sp>
          <p:nvSpPr>
            <p:cNvPr id="74754" name="AutoShape 2"/>
            <p:cNvSpPr>
              <a:spLocks/>
            </p:cNvSpPr>
            <p:nvPr/>
          </p:nvSpPr>
          <p:spPr bwMode="auto">
            <a:xfrm rot="5400000">
              <a:off x="-252" y="252"/>
              <a:ext cx="541" cy="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gradFill rotWithShape="0">
              <a:gsLst>
                <a:gs pos="0">
                  <a:srgbClr val="FFFF66"/>
                </a:gs>
                <a:gs pos="100000">
                  <a:srgbClr val="FF9900"/>
                </a:gs>
              </a:gsLst>
              <a:lin ang="0"/>
            </a:gradFill>
            <a:ln w="12700" cap="flat" cmpd="sng">
              <a:noFill/>
              <a:prstDash val="solid"/>
              <a:miter lim="0"/>
              <a:headEnd/>
              <a:tailEnd/>
            </a:ln>
            <a:effectLst/>
          </p:spPr>
          <p:txBody>
            <a:bodyPr lIns="0" tIns="0" rIns="0" bIns="0" anchor="ctr"/>
            <a:lstStyle/>
            <a:p>
              <a:pPr defTabSz="914400"/>
              <a:endParaRPr lang="tr-TR" sz="1800"/>
            </a:p>
          </p:txBody>
        </p:sp>
        <p:sp>
          <p:nvSpPr>
            <p:cNvPr id="74755" name="AutoShape 3" descr="wdUpDiag.bmp"/>
            <p:cNvSpPr>
              <a:spLocks/>
            </p:cNvSpPr>
            <p:nvPr/>
          </p:nvSpPr>
          <p:spPr bwMode="auto">
            <a:xfrm rot="5400000">
              <a:off x="10" y="4"/>
              <a:ext cx="118" cy="1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lnTo>
                    <a:pt x="0" y="10800"/>
                  </a:lnTo>
                  <a:cubicBezTo>
                    <a:pt x="0" y="4835"/>
                    <a:pt x="4835" y="0"/>
                    <a:pt x="10800" y="0"/>
                  </a:cubicBezTo>
                  <a:cubicBezTo>
                    <a:pt x="16764" y="0"/>
                    <a:pt x="21600" y="4835"/>
                    <a:pt x="21600" y="10800"/>
                  </a:cubicBezTo>
                  <a:cubicBezTo>
                    <a:pt x="21600" y="16764"/>
                    <a:pt x="16764" y="21600"/>
                    <a:pt x="10800" y="21600"/>
                  </a:cubicBezTo>
                  <a:cubicBezTo>
                    <a:pt x="4835" y="21600"/>
                    <a:pt x="0" y="16764"/>
                    <a:pt x="0" y="10800"/>
                  </a:cubicBezTo>
                  <a:close/>
                </a:path>
              </a:pathLst>
            </a:custGeom>
            <a:blipFill dpi="0" rotWithShape="0">
              <a:blip r:embed="rId3"/>
              <a:srcRect/>
              <a:tile tx="0" ty="0" sx="100000" sy="100000" flip="none" algn="tl"/>
            </a:blipFill>
            <a:ln w="12700" cap="flat" cmpd="sng">
              <a:noFill/>
              <a:prstDash val="solid"/>
              <a:miter lim="0"/>
              <a:headEnd/>
              <a:tailEnd/>
            </a:ln>
            <a:effectLst/>
          </p:spPr>
          <p:txBody>
            <a:bodyPr lIns="0" tIns="0" rIns="0" bIns="0" anchor="ctr"/>
            <a:lstStyle/>
            <a:p>
              <a:pPr defTabSz="914400"/>
              <a:endParaRPr lang="tr-TR" sz="1800"/>
            </a:p>
          </p:txBody>
        </p:sp>
      </p:grpSp>
      <p:sp>
        <p:nvSpPr>
          <p:cNvPr id="74756" name="Rectangle 4"/>
          <p:cNvSpPr>
            <a:spLocks noGrp="1" noChangeArrowheads="1"/>
          </p:cNvSpPr>
          <p:nvPr>
            <p:ph type="title"/>
          </p:nvPr>
        </p:nvSpPr>
        <p:spPr>
          <a:xfrm>
            <a:off x="387350" y="188913"/>
            <a:ext cx="8229600" cy="1052512"/>
          </a:xfrm>
        </p:spPr>
        <p:txBody>
          <a:bodyPr anchor="t"/>
          <a:lstStyle/>
          <a:p>
            <a:pPr defTabSz="914400"/>
            <a:r>
              <a:rPr lang="tr-TR" sz="2500">
                <a:solidFill>
                  <a:srgbClr val="FF9966"/>
                </a:solidFill>
                <a:effectLst>
                  <a:outerShdw blurRad="38100" dist="38100" dir="2700000" algn="tl">
                    <a:srgbClr val="C0C0C0"/>
                  </a:outerShdw>
                </a:effectLst>
              </a:rPr>
              <a:t>A</a:t>
            </a:r>
            <a:r>
              <a:rPr lang="tr-TR" sz="2000">
                <a:solidFill>
                  <a:srgbClr val="FF9966"/>
                </a:solidFill>
                <a:effectLst>
                  <a:outerShdw blurRad="38100" dist="38100" dir="2700000" algn="tl">
                    <a:srgbClr val="C0C0C0"/>
                  </a:outerShdw>
                </a:effectLst>
              </a:rPr>
              <a:t> </a:t>
            </a:r>
            <a:r>
              <a:rPr lang="tr-TR" sz="2500">
                <a:solidFill>
                  <a:srgbClr val="FF9966"/>
                </a:solidFill>
                <a:effectLst>
                  <a:outerShdw blurRad="38100" dist="38100" dir="2700000" algn="tl">
                    <a:srgbClr val="C0C0C0"/>
                  </a:outerShdw>
                </a:effectLst>
              </a:rPr>
              <a:t>C</a:t>
            </a:r>
            <a:r>
              <a:rPr lang="tr-TR" sz="2000">
                <a:solidFill>
                  <a:srgbClr val="FF9966"/>
                </a:solidFill>
                <a:effectLst>
                  <a:outerShdw blurRad="38100" dist="38100" dir="2700000" algn="tl">
                    <a:srgbClr val="C0C0C0"/>
                  </a:outerShdw>
                </a:effectLst>
              </a:rPr>
              <a:t> </a:t>
            </a:r>
            <a:r>
              <a:rPr lang="tr-TR" sz="2500">
                <a:solidFill>
                  <a:srgbClr val="FF9966"/>
                </a:solidFill>
                <a:effectLst>
                  <a:outerShdw blurRad="38100" dist="38100" dir="2700000" algn="tl">
                    <a:srgbClr val="C0C0C0"/>
                  </a:outerShdw>
                </a:effectLst>
              </a:rPr>
              <a:t>T</a:t>
            </a:r>
            <a:r>
              <a:rPr lang="tr-TR" sz="2000">
                <a:solidFill>
                  <a:srgbClr val="FF9966"/>
                </a:solidFill>
                <a:effectLst>
                  <a:outerShdw blurRad="38100" dist="38100" dir="2700000" algn="tl">
                    <a:srgbClr val="C0C0C0"/>
                  </a:outerShdw>
                </a:effectLst>
              </a:rPr>
              <a:t> </a:t>
            </a:r>
            <a:r>
              <a:rPr lang="tr-TR" sz="2500">
                <a:solidFill>
                  <a:srgbClr val="FF9966"/>
                </a:solidFill>
                <a:effectLst>
                  <a:outerShdw blurRad="38100" dist="38100" dir="2700000" algn="tl">
                    <a:srgbClr val="C0C0C0"/>
                  </a:outerShdw>
                </a:effectLst>
              </a:rPr>
              <a:t>I</a:t>
            </a:r>
            <a:r>
              <a:rPr lang="tr-TR" sz="2000">
                <a:solidFill>
                  <a:srgbClr val="FF9966"/>
                </a:solidFill>
                <a:effectLst>
                  <a:outerShdw blurRad="38100" dist="38100" dir="2700000" algn="tl">
                    <a:srgbClr val="C0C0C0"/>
                  </a:outerShdw>
                </a:effectLst>
              </a:rPr>
              <a:t> </a:t>
            </a:r>
            <a:r>
              <a:rPr lang="tr-TR" sz="2500">
                <a:solidFill>
                  <a:srgbClr val="FF9966"/>
                </a:solidFill>
                <a:effectLst>
                  <a:outerShdw blurRad="38100" dist="38100" dir="2700000" algn="tl">
                    <a:srgbClr val="C0C0C0"/>
                  </a:outerShdw>
                </a:effectLst>
              </a:rPr>
              <a:t>V</a:t>
            </a:r>
            <a:r>
              <a:rPr lang="tr-TR" sz="2000">
                <a:solidFill>
                  <a:srgbClr val="FF9966"/>
                </a:solidFill>
                <a:effectLst>
                  <a:outerShdw blurRad="38100" dist="38100" dir="2700000" algn="tl">
                    <a:srgbClr val="C0C0C0"/>
                  </a:outerShdw>
                </a:effectLst>
              </a:rPr>
              <a:t> </a:t>
            </a:r>
            <a:r>
              <a:rPr lang="tr-TR" sz="2500">
                <a:solidFill>
                  <a:srgbClr val="FF9966"/>
                </a:solidFill>
                <a:effectLst>
                  <a:outerShdw blurRad="38100" dist="38100" dir="2700000" algn="tl">
                    <a:srgbClr val="C0C0C0"/>
                  </a:outerShdw>
                </a:effectLst>
              </a:rPr>
              <a:t>E  L</a:t>
            </a:r>
            <a:r>
              <a:rPr lang="tr-TR" sz="2000">
                <a:solidFill>
                  <a:srgbClr val="FF9966"/>
                </a:solidFill>
                <a:effectLst>
                  <a:outerShdw blurRad="38100" dist="38100" dir="2700000" algn="tl">
                    <a:srgbClr val="C0C0C0"/>
                  </a:outerShdw>
                </a:effectLst>
              </a:rPr>
              <a:t> </a:t>
            </a:r>
            <a:r>
              <a:rPr lang="tr-TR" sz="2500">
                <a:solidFill>
                  <a:srgbClr val="FF9966"/>
                </a:solidFill>
                <a:effectLst>
                  <a:outerShdw blurRad="38100" dist="38100" dir="2700000" algn="tl">
                    <a:srgbClr val="C0C0C0"/>
                  </a:outerShdw>
                </a:effectLst>
              </a:rPr>
              <a:t>E</a:t>
            </a:r>
            <a:r>
              <a:rPr lang="tr-TR" sz="2000">
                <a:solidFill>
                  <a:srgbClr val="FF9966"/>
                </a:solidFill>
                <a:effectLst>
                  <a:outerShdw blurRad="38100" dist="38100" dir="2700000" algn="tl">
                    <a:srgbClr val="C0C0C0"/>
                  </a:outerShdw>
                </a:effectLst>
              </a:rPr>
              <a:t> </a:t>
            </a:r>
            <a:r>
              <a:rPr lang="tr-TR" sz="2500">
                <a:solidFill>
                  <a:srgbClr val="FF9966"/>
                </a:solidFill>
                <a:effectLst>
                  <a:outerShdw blurRad="38100" dist="38100" dir="2700000" algn="tl">
                    <a:srgbClr val="C0C0C0"/>
                  </a:outerShdw>
                </a:effectLst>
              </a:rPr>
              <a:t>A</a:t>
            </a:r>
            <a:r>
              <a:rPr lang="tr-TR" sz="2000">
                <a:solidFill>
                  <a:srgbClr val="FF9966"/>
                </a:solidFill>
                <a:effectLst>
                  <a:outerShdw blurRad="38100" dist="38100" dir="2700000" algn="tl">
                    <a:srgbClr val="C0C0C0"/>
                  </a:outerShdw>
                </a:effectLst>
              </a:rPr>
              <a:t> </a:t>
            </a:r>
            <a:r>
              <a:rPr lang="tr-TR" sz="2500">
                <a:solidFill>
                  <a:srgbClr val="FF9966"/>
                </a:solidFill>
                <a:effectLst>
                  <a:outerShdw blurRad="38100" dist="38100" dir="2700000" algn="tl">
                    <a:srgbClr val="C0C0C0"/>
                  </a:outerShdw>
                </a:effectLst>
              </a:rPr>
              <a:t>R</a:t>
            </a:r>
            <a:r>
              <a:rPr lang="tr-TR" sz="2000">
                <a:solidFill>
                  <a:srgbClr val="FF9966"/>
                </a:solidFill>
                <a:effectLst>
                  <a:outerShdw blurRad="38100" dist="38100" dir="2700000" algn="tl">
                    <a:srgbClr val="C0C0C0"/>
                  </a:outerShdw>
                </a:effectLst>
              </a:rPr>
              <a:t> </a:t>
            </a:r>
            <a:r>
              <a:rPr lang="tr-TR" sz="2500">
                <a:solidFill>
                  <a:srgbClr val="FF9966"/>
                </a:solidFill>
                <a:effectLst>
                  <a:outerShdw blurRad="38100" dist="38100" dir="2700000" algn="tl">
                    <a:srgbClr val="C0C0C0"/>
                  </a:outerShdw>
                </a:effectLst>
              </a:rPr>
              <a:t>N</a:t>
            </a:r>
            <a:r>
              <a:rPr lang="tr-TR" sz="2000">
                <a:solidFill>
                  <a:srgbClr val="FF9966"/>
                </a:solidFill>
                <a:effectLst>
                  <a:outerShdw blurRad="38100" dist="38100" dir="2700000" algn="tl">
                    <a:srgbClr val="C0C0C0"/>
                  </a:outerShdw>
                </a:effectLst>
              </a:rPr>
              <a:t> </a:t>
            </a:r>
            <a:r>
              <a:rPr lang="tr-TR" sz="2500">
                <a:solidFill>
                  <a:srgbClr val="FF9966"/>
                </a:solidFill>
                <a:effectLst>
                  <a:outerShdw blurRad="38100" dist="38100" dir="2700000" algn="tl">
                    <a:srgbClr val="C0C0C0"/>
                  </a:outerShdw>
                </a:effectLst>
              </a:rPr>
              <a:t>I</a:t>
            </a:r>
            <a:r>
              <a:rPr lang="tr-TR" sz="2000">
                <a:solidFill>
                  <a:srgbClr val="FF9966"/>
                </a:solidFill>
                <a:effectLst>
                  <a:outerShdw blurRad="38100" dist="38100" dir="2700000" algn="tl">
                    <a:srgbClr val="C0C0C0"/>
                  </a:outerShdw>
                </a:effectLst>
              </a:rPr>
              <a:t> </a:t>
            </a:r>
            <a:r>
              <a:rPr lang="tr-TR" sz="2500">
                <a:solidFill>
                  <a:srgbClr val="FF9966"/>
                </a:solidFill>
                <a:effectLst>
                  <a:outerShdw blurRad="38100" dist="38100" dir="2700000" algn="tl">
                    <a:srgbClr val="C0C0C0"/>
                  </a:outerShdw>
                </a:effectLst>
              </a:rPr>
              <a:t>N</a:t>
            </a:r>
            <a:r>
              <a:rPr lang="tr-TR" sz="2000">
                <a:solidFill>
                  <a:srgbClr val="FF9966"/>
                </a:solidFill>
                <a:effectLst>
                  <a:outerShdw blurRad="38100" dist="38100" dir="2700000" algn="tl">
                    <a:srgbClr val="C0C0C0"/>
                  </a:outerShdw>
                </a:effectLst>
              </a:rPr>
              <a:t> </a:t>
            </a:r>
            <a:r>
              <a:rPr lang="tr-TR" sz="2500">
                <a:solidFill>
                  <a:srgbClr val="FF9966"/>
                </a:solidFill>
                <a:effectLst>
                  <a:outerShdw blurRad="38100" dist="38100" dir="2700000" algn="tl">
                    <a:srgbClr val="C0C0C0"/>
                  </a:outerShdw>
                </a:effectLst>
              </a:rPr>
              <a:t>G  </a:t>
            </a:r>
            <a:r>
              <a:rPr lang="tr-TR" sz="3000">
                <a:solidFill>
                  <a:srgbClr val="FF9966"/>
                </a:solidFill>
                <a:effectLst>
                  <a:outerShdw blurRad="38100" dist="38100" dir="2700000" algn="tl">
                    <a:srgbClr val="C0C0C0"/>
                  </a:outerShdw>
                </a:effectLst>
              </a:rPr>
              <a:t>2</a:t>
            </a:r>
            <a:r>
              <a:rPr lang="tr-TR" sz="2600">
                <a:solidFill>
                  <a:srgbClr val="FF9966"/>
                </a:solidFill>
                <a:effectLst>
                  <a:outerShdw blurRad="38100" dist="38100" dir="2700000" algn="tl">
                    <a:srgbClr val="C0C0C0"/>
                  </a:outerShdw>
                </a:effectLst>
              </a:rPr>
              <a:t>:   </a:t>
            </a:r>
            <a:br>
              <a:rPr lang="tr-TR" sz="2600">
                <a:solidFill>
                  <a:srgbClr val="FF9966"/>
                </a:solidFill>
                <a:effectLst>
                  <a:outerShdw blurRad="38100" dist="38100" dir="2700000" algn="tl">
                    <a:srgbClr val="C0C0C0"/>
                  </a:outerShdw>
                </a:effectLst>
              </a:rPr>
            </a:br>
            <a:r>
              <a:rPr lang="tr-TR" sz="3000">
                <a:solidFill>
                  <a:srgbClr val="996633"/>
                </a:solidFill>
                <a:effectLst>
                  <a:outerShdw blurRad="38100" dist="38100" dir="2700000" algn="tl">
                    <a:srgbClr val="C0C0C0"/>
                  </a:outerShdw>
                </a:effectLst>
              </a:rPr>
              <a:t>CPI vs. GDP deflator</a:t>
            </a:r>
            <a:endParaRPr lang="tr-TR"/>
          </a:p>
        </p:txBody>
      </p:sp>
      <p:sp>
        <p:nvSpPr>
          <p:cNvPr id="74757" name="Rectangle 5"/>
          <p:cNvSpPr>
            <a:spLocks noGrp="1"/>
          </p:cNvSpPr>
          <p:nvPr>
            <p:ph type="body" idx="1"/>
          </p:nvPr>
        </p:nvSpPr>
        <p:spPr bwMode="auto">
          <a:xfrm>
            <a:off x="506413" y="1254125"/>
            <a:ext cx="8229600" cy="4086225"/>
          </a:xfrm>
          <a:noFill/>
          <a:ln w="12700" cap="flat">
            <a:miter lim="0"/>
            <a:headEnd/>
            <a:tailEnd/>
          </a:ln>
        </p:spPr>
        <p:txBody>
          <a:bodyPr vert="horz" wrap="square" lIns="50800" tIns="50800" rIns="50800" bIns="50800" numCol="1" anchor="t" anchorCtr="0" compatLnSpc="1">
            <a:prstTxWarp prst="textNoShape">
              <a:avLst/>
            </a:prstTxWarp>
          </a:bodyPr>
          <a:lstStyle/>
          <a:p>
            <a:pPr algn="l">
              <a:spcBef>
                <a:spcPts val="1200"/>
              </a:spcBef>
              <a:buClr>
                <a:srgbClr val="D34817"/>
              </a:buClr>
              <a:buFont typeface="Wingdings 2" pitchFamily="18" charset="2"/>
              <a:buNone/>
            </a:pPr>
            <a:r>
              <a:rPr lang="tr-TR" sz="2600" b="0"/>
              <a:t>In each scenario, determine the effects on the </a:t>
            </a:r>
            <a:br>
              <a:rPr lang="tr-TR" sz="2600" b="0"/>
            </a:br>
            <a:r>
              <a:rPr lang="tr-TR" sz="2600" b="0"/>
              <a:t>CPI and the GDP deflator. </a:t>
            </a:r>
          </a:p>
          <a:p>
            <a:pPr marL="114300" lvl="1" algn="l">
              <a:lnSpc>
                <a:spcPct val="104000"/>
              </a:lnSpc>
              <a:spcBef>
                <a:spcPts val="1300"/>
              </a:spcBef>
              <a:buClr>
                <a:srgbClr val="D34817"/>
              </a:buClr>
              <a:buFont typeface="Wingdings 2" pitchFamily="18" charset="2"/>
              <a:buNone/>
            </a:pPr>
            <a:r>
              <a:rPr lang="tr-TR" sz="2600">
                <a:solidFill>
                  <a:srgbClr val="669900"/>
                </a:solidFill>
              </a:rPr>
              <a:t>A.	</a:t>
            </a:r>
            <a:r>
              <a:rPr lang="tr-TR" sz="2800" b="0"/>
              <a:t>Starbucks raises the price of Frappuccinos.</a:t>
            </a:r>
            <a:endParaRPr lang="tr-TR" sz="2400" b="0"/>
          </a:p>
          <a:p>
            <a:pPr marL="114300" lvl="1" algn="l">
              <a:lnSpc>
                <a:spcPct val="104000"/>
              </a:lnSpc>
              <a:spcBef>
                <a:spcPts val="1300"/>
              </a:spcBef>
              <a:buClr>
                <a:srgbClr val="D34817"/>
              </a:buClr>
              <a:buFont typeface="Wingdings 2" pitchFamily="18" charset="2"/>
              <a:buNone/>
            </a:pPr>
            <a:r>
              <a:rPr lang="tr-TR" sz="2600">
                <a:solidFill>
                  <a:srgbClr val="669900"/>
                </a:solidFill>
              </a:rPr>
              <a:t>B.	</a:t>
            </a:r>
            <a:r>
              <a:rPr lang="tr-TR" sz="2800" b="0"/>
              <a:t>Caterpillar raises the price of the industrial tractors it manufactures at its Illinois factory.</a:t>
            </a:r>
            <a:endParaRPr lang="tr-TR" sz="2400" b="0"/>
          </a:p>
          <a:p>
            <a:pPr marL="114300" lvl="1" algn="l">
              <a:lnSpc>
                <a:spcPct val="104000"/>
              </a:lnSpc>
              <a:spcBef>
                <a:spcPts val="1300"/>
              </a:spcBef>
              <a:buClr>
                <a:srgbClr val="D34817"/>
              </a:buClr>
              <a:buFont typeface="Wingdings 2" pitchFamily="18" charset="2"/>
              <a:buNone/>
            </a:pPr>
            <a:r>
              <a:rPr lang="tr-TR" sz="2600">
                <a:solidFill>
                  <a:srgbClr val="669900"/>
                </a:solidFill>
              </a:rPr>
              <a:t>C.	</a:t>
            </a:r>
            <a:r>
              <a:rPr lang="tr-TR" sz="2800" b="0"/>
              <a:t>Armani raises the price of the Italian jeans it sells in the U.S.</a:t>
            </a:r>
            <a:endParaRPr lang="tr-TR"/>
          </a:p>
        </p:txBody>
      </p:sp>
      <p:sp>
        <p:nvSpPr>
          <p:cNvPr id="74758" name="AutoShape 6"/>
          <p:cNvSpPr>
            <a:spLocks/>
          </p:cNvSpPr>
          <p:nvPr/>
        </p:nvSpPr>
        <p:spPr bwMode="auto">
          <a:xfrm>
            <a:off x="8432800" y="6364288"/>
            <a:ext cx="609600" cy="381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nchor="ctr"/>
          <a:lstStyle/>
          <a:p>
            <a:pPr defTabSz="914400"/>
            <a:r>
              <a:rPr lang="tr-TR" sz="1700">
                <a:solidFill>
                  <a:srgbClr val="777777"/>
                </a:solidFill>
              </a:rPr>
              <a:t>59</a:t>
            </a:r>
            <a:endParaRPr lang="tr-T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757">
                                            <p:txEl>
                                              <p:pRg st="0" end="0"/>
                                            </p:txEl>
                                          </p:spTgt>
                                        </p:tgtEl>
                                        <p:attrNameLst>
                                          <p:attrName>style.visibility</p:attrName>
                                        </p:attrNameLst>
                                      </p:cBhvr>
                                      <p:to>
                                        <p:strVal val="visible"/>
                                      </p:to>
                                    </p:set>
                                    <p:animEffect transition="in" filter="wipe(left)">
                                      <p:cBhvr>
                                        <p:cTn id="7" dur="500"/>
                                        <p:tgtEl>
                                          <p:spTgt spid="747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757">
                                            <p:txEl>
                                              <p:pRg st="1" end="1"/>
                                            </p:txEl>
                                          </p:spTgt>
                                        </p:tgtEl>
                                        <p:attrNameLst>
                                          <p:attrName>style.visibility</p:attrName>
                                        </p:attrNameLst>
                                      </p:cBhvr>
                                      <p:to>
                                        <p:strVal val="visible"/>
                                      </p:to>
                                    </p:set>
                                    <p:animEffect transition="in" filter="wipe(left)">
                                      <p:cBhvr>
                                        <p:cTn id="12" dur="500"/>
                                        <p:tgtEl>
                                          <p:spTgt spid="747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757">
                                            <p:txEl>
                                              <p:pRg st="2" end="2"/>
                                            </p:txEl>
                                          </p:spTgt>
                                        </p:tgtEl>
                                        <p:attrNameLst>
                                          <p:attrName>style.visibility</p:attrName>
                                        </p:attrNameLst>
                                      </p:cBhvr>
                                      <p:to>
                                        <p:strVal val="visible"/>
                                      </p:to>
                                    </p:set>
                                    <p:animEffect transition="in" filter="wipe(left)">
                                      <p:cBhvr>
                                        <p:cTn id="17" dur="500"/>
                                        <p:tgtEl>
                                          <p:spTgt spid="7475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4757">
                                            <p:txEl>
                                              <p:pRg st="3" end="3"/>
                                            </p:txEl>
                                          </p:spTgt>
                                        </p:tgtEl>
                                        <p:attrNameLst>
                                          <p:attrName>style.visibility</p:attrName>
                                        </p:attrNameLst>
                                      </p:cBhvr>
                                      <p:to>
                                        <p:strVal val="visible"/>
                                      </p:to>
                                    </p:set>
                                    <p:animEffect transition="in" filter="wipe(left)">
                                      <p:cBhvr>
                                        <p:cTn id="22" dur="500"/>
                                        <p:tgtEl>
                                          <p:spTgt spid="7475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build="p" bldLvl="5"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6801" name="Group 1"/>
          <p:cNvGrpSpPr>
            <a:grpSpLocks/>
          </p:cNvGrpSpPr>
          <p:nvPr/>
        </p:nvGrpSpPr>
        <p:grpSpPr bwMode="auto">
          <a:xfrm>
            <a:off x="0" y="0"/>
            <a:ext cx="1550988" cy="6869113"/>
            <a:chOff x="0" y="0"/>
            <a:chExt cx="123" cy="541"/>
          </a:xfrm>
        </p:grpSpPr>
        <p:sp>
          <p:nvSpPr>
            <p:cNvPr id="76802" name="AutoShape 2"/>
            <p:cNvSpPr>
              <a:spLocks/>
            </p:cNvSpPr>
            <p:nvPr/>
          </p:nvSpPr>
          <p:spPr bwMode="auto">
            <a:xfrm rot="5400000">
              <a:off x="-252" y="252"/>
              <a:ext cx="541" cy="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gradFill rotWithShape="0">
              <a:gsLst>
                <a:gs pos="0">
                  <a:srgbClr val="FFFF66"/>
                </a:gs>
                <a:gs pos="100000">
                  <a:srgbClr val="FF9900"/>
                </a:gs>
              </a:gsLst>
              <a:lin ang="0"/>
            </a:gradFill>
            <a:ln w="12700" cap="flat" cmpd="sng">
              <a:noFill/>
              <a:prstDash val="solid"/>
              <a:miter lim="0"/>
              <a:headEnd/>
              <a:tailEnd/>
            </a:ln>
            <a:effectLst/>
          </p:spPr>
          <p:txBody>
            <a:bodyPr lIns="0" tIns="0" rIns="0" bIns="0" anchor="ctr"/>
            <a:lstStyle/>
            <a:p>
              <a:pPr defTabSz="914400"/>
              <a:endParaRPr lang="tr-TR" sz="1800"/>
            </a:p>
          </p:txBody>
        </p:sp>
        <p:sp>
          <p:nvSpPr>
            <p:cNvPr id="76803" name="AutoShape 3" descr="wdUpDiag.bmp"/>
            <p:cNvSpPr>
              <a:spLocks/>
            </p:cNvSpPr>
            <p:nvPr/>
          </p:nvSpPr>
          <p:spPr bwMode="auto">
            <a:xfrm rot="5400000">
              <a:off x="10" y="4"/>
              <a:ext cx="118" cy="1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lnTo>
                    <a:pt x="0" y="10800"/>
                  </a:lnTo>
                  <a:cubicBezTo>
                    <a:pt x="0" y="4835"/>
                    <a:pt x="4835" y="0"/>
                    <a:pt x="10800" y="0"/>
                  </a:cubicBezTo>
                  <a:cubicBezTo>
                    <a:pt x="16764" y="0"/>
                    <a:pt x="21600" y="4835"/>
                    <a:pt x="21600" y="10800"/>
                  </a:cubicBezTo>
                  <a:cubicBezTo>
                    <a:pt x="21600" y="16764"/>
                    <a:pt x="16764" y="21600"/>
                    <a:pt x="10800" y="21600"/>
                  </a:cubicBezTo>
                  <a:cubicBezTo>
                    <a:pt x="4835" y="21600"/>
                    <a:pt x="0" y="16764"/>
                    <a:pt x="0" y="10800"/>
                  </a:cubicBezTo>
                  <a:close/>
                </a:path>
              </a:pathLst>
            </a:custGeom>
            <a:blipFill dpi="0" rotWithShape="0">
              <a:blip r:embed="rId3"/>
              <a:srcRect/>
              <a:tile tx="0" ty="0" sx="100000" sy="100000" flip="none" algn="tl"/>
            </a:blipFill>
            <a:ln w="12700" cap="flat" cmpd="sng">
              <a:noFill/>
              <a:prstDash val="solid"/>
              <a:miter lim="0"/>
              <a:headEnd/>
              <a:tailEnd/>
            </a:ln>
            <a:effectLst/>
          </p:spPr>
          <p:txBody>
            <a:bodyPr lIns="0" tIns="0" rIns="0" bIns="0" anchor="ctr"/>
            <a:lstStyle/>
            <a:p>
              <a:pPr defTabSz="914400"/>
              <a:endParaRPr lang="tr-TR" sz="1800"/>
            </a:p>
          </p:txBody>
        </p:sp>
      </p:grpSp>
      <p:sp>
        <p:nvSpPr>
          <p:cNvPr id="76804" name="Rectangle 4"/>
          <p:cNvSpPr>
            <a:spLocks noGrp="1" noChangeArrowheads="1"/>
          </p:cNvSpPr>
          <p:nvPr>
            <p:ph type="title"/>
          </p:nvPr>
        </p:nvSpPr>
        <p:spPr>
          <a:xfrm>
            <a:off x="387350" y="188913"/>
            <a:ext cx="8229600" cy="1052512"/>
          </a:xfrm>
        </p:spPr>
        <p:txBody>
          <a:bodyPr anchor="t"/>
          <a:lstStyle/>
          <a:p>
            <a:pPr defTabSz="914400"/>
            <a:r>
              <a:rPr lang="tr-TR" sz="2500">
                <a:solidFill>
                  <a:srgbClr val="FF9966"/>
                </a:solidFill>
                <a:effectLst>
                  <a:outerShdw blurRad="38100" dist="38100" dir="2700000" algn="tl">
                    <a:srgbClr val="C0C0C0"/>
                  </a:outerShdw>
                </a:effectLst>
              </a:rPr>
              <a:t>A</a:t>
            </a:r>
            <a:r>
              <a:rPr lang="tr-TR" sz="2000">
                <a:solidFill>
                  <a:srgbClr val="FF9966"/>
                </a:solidFill>
                <a:effectLst>
                  <a:outerShdw blurRad="38100" dist="38100" dir="2700000" algn="tl">
                    <a:srgbClr val="C0C0C0"/>
                  </a:outerShdw>
                </a:effectLst>
              </a:rPr>
              <a:t> </a:t>
            </a:r>
            <a:r>
              <a:rPr lang="tr-TR" sz="2500">
                <a:solidFill>
                  <a:srgbClr val="FF9966"/>
                </a:solidFill>
                <a:effectLst>
                  <a:outerShdw blurRad="38100" dist="38100" dir="2700000" algn="tl">
                    <a:srgbClr val="C0C0C0"/>
                  </a:outerShdw>
                </a:effectLst>
              </a:rPr>
              <a:t>C</a:t>
            </a:r>
            <a:r>
              <a:rPr lang="tr-TR" sz="2000">
                <a:solidFill>
                  <a:srgbClr val="FF9966"/>
                </a:solidFill>
                <a:effectLst>
                  <a:outerShdw blurRad="38100" dist="38100" dir="2700000" algn="tl">
                    <a:srgbClr val="C0C0C0"/>
                  </a:outerShdw>
                </a:effectLst>
              </a:rPr>
              <a:t> </a:t>
            </a:r>
            <a:r>
              <a:rPr lang="tr-TR" sz="2500">
                <a:solidFill>
                  <a:srgbClr val="FF9966"/>
                </a:solidFill>
                <a:effectLst>
                  <a:outerShdw blurRad="38100" dist="38100" dir="2700000" algn="tl">
                    <a:srgbClr val="C0C0C0"/>
                  </a:outerShdw>
                </a:effectLst>
              </a:rPr>
              <a:t>T</a:t>
            </a:r>
            <a:r>
              <a:rPr lang="tr-TR" sz="2000">
                <a:solidFill>
                  <a:srgbClr val="FF9966"/>
                </a:solidFill>
                <a:effectLst>
                  <a:outerShdw blurRad="38100" dist="38100" dir="2700000" algn="tl">
                    <a:srgbClr val="C0C0C0"/>
                  </a:outerShdw>
                </a:effectLst>
              </a:rPr>
              <a:t> </a:t>
            </a:r>
            <a:r>
              <a:rPr lang="tr-TR" sz="2500">
                <a:solidFill>
                  <a:srgbClr val="FF9966"/>
                </a:solidFill>
                <a:effectLst>
                  <a:outerShdw blurRad="38100" dist="38100" dir="2700000" algn="tl">
                    <a:srgbClr val="C0C0C0"/>
                  </a:outerShdw>
                </a:effectLst>
              </a:rPr>
              <a:t>I</a:t>
            </a:r>
            <a:r>
              <a:rPr lang="tr-TR" sz="2000">
                <a:solidFill>
                  <a:srgbClr val="FF9966"/>
                </a:solidFill>
                <a:effectLst>
                  <a:outerShdw blurRad="38100" dist="38100" dir="2700000" algn="tl">
                    <a:srgbClr val="C0C0C0"/>
                  </a:outerShdw>
                </a:effectLst>
              </a:rPr>
              <a:t> </a:t>
            </a:r>
            <a:r>
              <a:rPr lang="tr-TR" sz="2500">
                <a:solidFill>
                  <a:srgbClr val="FF9966"/>
                </a:solidFill>
                <a:effectLst>
                  <a:outerShdw blurRad="38100" dist="38100" dir="2700000" algn="tl">
                    <a:srgbClr val="C0C0C0"/>
                  </a:outerShdw>
                </a:effectLst>
              </a:rPr>
              <a:t>V</a:t>
            </a:r>
            <a:r>
              <a:rPr lang="tr-TR" sz="2000">
                <a:solidFill>
                  <a:srgbClr val="FF9966"/>
                </a:solidFill>
                <a:effectLst>
                  <a:outerShdw blurRad="38100" dist="38100" dir="2700000" algn="tl">
                    <a:srgbClr val="C0C0C0"/>
                  </a:outerShdw>
                </a:effectLst>
              </a:rPr>
              <a:t> </a:t>
            </a:r>
            <a:r>
              <a:rPr lang="tr-TR" sz="2500">
                <a:solidFill>
                  <a:srgbClr val="FF9966"/>
                </a:solidFill>
                <a:effectLst>
                  <a:outerShdw blurRad="38100" dist="38100" dir="2700000" algn="tl">
                    <a:srgbClr val="C0C0C0"/>
                  </a:outerShdw>
                </a:effectLst>
              </a:rPr>
              <a:t>E  L</a:t>
            </a:r>
            <a:r>
              <a:rPr lang="tr-TR" sz="2000">
                <a:solidFill>
                  <a:srgbClr val="FF9966"/>
                </a:solidFill>
                <a:effectLst>
                  <a:outerShdw blurRad="38100" dist="38100" dir="2700000" algn="tl">
                    <a:srgbClr val="C0C0C0"/>
                  </a:outerShdw>
                </a:effectLst>
              </a:rPr>
              <a:t> </a:t>
            </a:r>
            <a:r>
              <a:rPr lang="tr-TR" sz="2500">
                <a:solidFill>
                  <a:srgbClr val="FF9966"/>
                </a:solidFill>
                <a:effectLst>
                  <a:outerShdw blurRad="38100" dist="38100" dir="2700000" algn="tl">
                    <a:srgbClr val="C0C0C0"/>
                  </a:outerShdw>
                </a:effectLst>
              </a:rPr>
              <a:t>E</a:t>
            </a:r>
            <a:r>
              <a:rPr lang="tr-TR" sz="2000">
                <a:solidFill>
                  <a:srgbClr val="FF9966"/>
                </a:solidFill>
                <a:effectLst>
                  <a:outerShdw blurRad="38100" dist="38100" dir="2700000" algn="tl">
                    <a:srgbClr val="C0C0C0"/>
                  </a:outerShdw>
                </a:effectLst>
              </a:rPr>
              <a:t> </a:t>
            </a:r>
            <a:r>
              <a:rPr lang="tr-TR" sz="2500">
                <a:solidFill>
                  <a:srgbClr val="FF9966"/>
                </a:solidFill>
                <a:effectLst>
                  <a:outerShdw blurRad="38100" dist="38100" dir="2700000" algn="tl">
                    <a:srgbClr val="C0C0C0"/>
                  </a:outerShdw>
                </a:effectLst>
              </a:rPr>
              <a:t>A</a:t>
            </a:r>
            <a:r>
              <a:rPr lang="tr-TR" sz="2000">
                <a:solidFill>
                  <a:srgbClr val="FF9966"/>
                </a:solidFill>
                <a:effectLst>
                  <a:outerShdw blurRad="38100" dist="38100" dir="2700000" algn="tl">
                    <a:srgbClr val="C0C0C0"/>
                  </a:outerShdw>
                </a:effectLst>
              </a:rPr>
              <a:t> </a:t>
            </a:r>
            <a:r>
              <a:rPr lang="tr-TR" sz="2500">
                <a:solidFill>
                  <a:srgbClr val="FF9966"/>
                </a:solidFill>
                <a:effectLst>
                  <a:outerShdw blurRad="38100" dist="38100" dir="2700000" algn="tl">
                    <a:srgbClr val="C0C0C0"/>
                  </a:outerShdw>
                </a:effectLst>
              </a:rPr>
              <a:t>R</a:t>
            </a:r>
            <a:r>
              <a:rPr lang="tr-TR" sz="2000">
                <a:solidFill>
                  <a:srgbClr val="FF9966"/>
                </a:solidFill>
                <a:effectLst>
                  <a:outerShdw blurRad="38100" dist="38100" dir="2700000" algn="tl">
                    <a:srgbClr val="C0C0C0"/>
                  </a:outerShdw>
                </a:effectLst>
              </a:rPr>
              <a:t> </a:t>
            </a:r>
            <a:r>
              <a:rPr lang="tr-TR" sz="2500">
                <a:solidFill>
                  <a:srgbClr val="FF9966"/>
                </a:solidFill>
                <a:effectLst>
                  <a:outerShdw blurRad="38100" dist="38100" dir="2700000" algn="tl">
                    <a:srgbClr val="C0C0C0"/>
                  </a:outerShdw>
                </a:effectLst>
              </a:rPr>
              <a:t>N</a:t>
            </a:r>
            <a:r>
              <a:rPr lang="tr-TR" sz="2000">
                <a:solidFill>
                  <a:srgbClr val="FF9966"/>
                </a:solidFill>
                <a:effectLst>
                  <a:outerShdw blurRad="38100" dist="38100" dir="2700000" algn="tl">
                    <a:srgbClr val="C0C0C0"/>
                  </a:outerShdw>
                </a:effectLst>
              </a:rPr>
              <a:t> </a:t>
            </a:r>
            <a:r>
              <a:rPr lang="tr-TR" sz="2500">
                <a:solidFill>
                  <a:srgbClr val="FF9966"/>
                </a:solidFill>
                <a:effectLst>
                  <a:outerShdw blurRad="38100" dist="38100" dir="2700000" algn="tl">
                    <a:srgbClr val="C0C0C0"/>
                  </a:outerShdw>
                </a:effectLst>
              </a:rPr>
              <a:t>I</a:t>
            </a:r>
            <a:r>
              <a:rPr lang="tr-TR" sz="2000">
                <a:solidFill>
                  <a:srgbClr val="FF9966"/>
                </a:solidFill>
                <a:effectLst>
                  <a:outerShdw blurRad="38100" dist="38100" dir="2700000" algn="tl">
                    <a:srgbClr val="C0C0C0"/>
                  </a:outerShdw>
                </a:effectLst>
              </a:rPr>
              <a:t> </a:t>
            </a:r>
            <a:r>
              <a:rPr lang="tr-TR" sz="2500">
                <a:solidFill>
                  <a:srgbClr val="FF9966"/>
                </a:solidFill>
                <a:effectLst>
                  <a:outerShdw blurRad="38100" dist="38100" dir="2700000" algn="tl">
                    <a:srgbClr val="C0C0C0"/>
                  </a:outerShdw>
                </a:effectLst>
              </a:rPr>
              <a:t>N</a:t>
            </a:r>
            <a:r>
              <a:rPr lang="tr-TR" sz="2000">
                <a:solidFill>
                  <a:srgbClr val="FF9966"/>
                </a:solidFill>
                <a:effectLst>
                  <a:outerShdw blurRad="38100" dist="38100" dir="2700000" algn="tl">
                    <a:srgbClr val="C0C0C0"/>
                  </a:outerShdw>
                </a:effectLst>
              </a:rPr>
              <a:t> </a:t>
            </a:r>
            <a:r>
              <a:rPr lang="tr-TR" sz="2500">
                <a:solidFill>
                  <a:srgbClr val="FF9966"/>
                </a:solidFill>
                <a:effectLst>
                  <a:outerShdw blurRad="38100" dist="38100" dir="2700000" algn="tl">
                    <a:srgbClr val="C0C0C0"/>
                  </a:outerShdw>
                </a:effectLst>
              </a:rPr>
              <a:t>G  </a:t>
            </a:r>
            <a:r>
              <a:rPr lang="tr-TR" sz="3000">
                <a:solidFill>
                  <a:srgbClr val="FF9966"/>
                </a:solidFill>
                <a:effectLst>
                  <a:outerShdw blurRad="38100" dist="38100" dir="2700000" algn="tl">
                    <a:srgbClr val="C0C0C0"/>
                  </a:outerShdw>
                </a:effectLst>
              </a:rPr>
              <a:t>2</a:t>
            </a:r>
            <a:r>
              <a:rPr lang="tr-TR" sz="2600">
                <a:solidFill>
                  <a:srgbClr val="FF9966"/>
                </a:solidFill>
                <a:effectLst>
                  <a:outerShdw blurRad="38100" dist="38100" dir="2700000" algn="tl">
                    <a:srgbClr val="C0C0C0"/>
                  </a:outerShdw>
                </a:effectLst>
              </a:rPr>
              <a:t>:   </a:t>
            </a:r>
            <a:br>
              <a:rPr lang="tr-TR" sz="2600">
                <a:solidFill>
                  <a:srgbClr val="FF9966"/>
                </a:solidFill>
                <a:effectLst>
                  <a:outerShdw blurRad="38100" dist="38100" dir="2700000" algn="tl">
                    <a:srgbClr val="C0C0C0"/>
                  </a:outerShdw>
                </a:effectLst>
              </a:rPr>
            </a:br>
            <a:r>
              <a:rPr lang="tr-TR" sz="3000">
                <a:solidFill>
                  <a:srgbClr val="996633"/>
                </a:solidFill>
                <a:effectLst>
                  <a:outerShdw blurRad="38100" dist="38100" dir="2700000" algn="tl">
                    <a:srgbClr val="C0C0C0"/>
                  </a:outerShdw>
                </a:effectLst>
              </a:rPr>
              <a:t>Answers</a:t>
            </a:r>
            <a:endParaRPr lang="tr-TR"/>
          </a:p>
        </p:txBody>
      </p:sp>
      <p:sp>
        <p:nvSpPr>
          <p:cNvPr id="76805" name="Rectangle 5"/>
          <p:cNvSpPr>
            <a:spLocks noGrp="1"/>
          </p:cNvSpPr>
          <p:nvPr>
            <p:ph type="body" idx="1"/>
          </p:nvPr>
        </p:nvSpPr>
        <p:spPr bwMode="auto">
          <a:xfrm>
            <a:off x="534988" y="1312863"/>
            <a:ext cx="8229600" cy="5124450"/>
          </a:xfrm>
          <a:noFill/>
          <a:ln w="12700" cap="flat">
            <a:miter lim="0"/>
            <a:headEnd/>
            <a:tailEnd/>
          </a:ln>
        </p:spPr>
        <p:txBody>
          <a:bodyPr vert="horz" wrap="square" lIns="50800" tIns="50800" rIns="50800" bIns="50800" numCol="1" anchor="t" anchorCtr="0" compatLnSpc="1">
            <a:prstTxWarp prst="textNoShape">
              <a:avLst/>
            </a:prstTxWarp>
          </a:bodyPr>
          <a:lstStyle/>
          <a:p>
            <a:pPr algn="l">
              <a:spcBef>
                <a:spcPts val="1200"/>
              </a:spcBef>
              <a:buClr>
                <a:srgbClr val="D34817"/>
              </a:buClr>
              <a:buFont typeface="Wingdings 2" pitchFamily="18" charset="2"/>
              <a:buNone/>
            </a:pPr>
            <a:r>
              <a:rPr lang="tr-TR" sz="2600">
                <a:solidFill>
                  <a:srgbClr val="669900"/>
                </a:solidFill>
              </a:rPr>
              <a:t>A.	</a:t>
            </a:r>
            <a:r>
              <a:rPr lang="tr-TR" sz="2600" b="0"/>
              <a:t>Starbucks raises the price of Frappuccinos.</a:t>
            </a:r>
          </a:p>
          <a:p>
            <a:pPr algn="l">
              <a:spcBef>
                <a:spcPts val="700"/>
              </a:spcBef>
              <a:buClr>
                <a:srgbClr val="D34817"/>
              </a:buClr>
              <a:buFont typeface="Wingdings 2" pitchFamily="18" charset="2"/>
              <a:buNone/>
            </a:pPr>
            <a:r>
              <a:rPr lang="tr-TR" sz="2600" b="0" i="1"/>
              <a:t>	</a:t>
            </a:r>
            <a:r>
              <a:rPr lang="tr-TR" sz="2600" b="0" i="1">
                <a:solidFill>
                  <a:srgbClr val="FF0000"/>
                </a:solidFill>
              </a:rPr>
              <a:t>The CPI and GDP deflator both rise.  </a:t>
            </a:r>
          </a:p>
          <a:p>
            <a:pPr algn="l">
              <a:spcBef>
                <a:spcPts val="1800"/>
              </a:spcBef>
              <a:buClr>
                <a:srgbClr val="D34817"/>
              </a:buClr>
              <a:buFont typeface="Wingdings 2" pitchFamily="18" charset="2"/>
              <a:buNone/>
            </a:pPr>
            <a:r>
              <a:rPr lang="tr-TR" sz="2600">
                <a:solidFill>
                  <a:srgbClr val="669900"/>
                </a:solidFill>
              </a:rPr>
              <a:t>B.	</a:t>
            </a:r>
            <a:r>
              <a:rPr lang="tr-TR" sz="2600" b="0"/>
              <a:t>Caterpillar raises the price of the industrial tractors it manufactures at its Illinois factory.</a:t>
            </a:r>
          </a:p>
          <a:p>
            <a:pPr algn="l">
              <a:spcBef>
                <a:spcPts val="700"/>
              </a:spcBef>
              <a:buClr>
                <a:srgbClr val="D34817"/>
              </a:buClr>
              <a:buFont typeface="Wingdings 2" pitchFamily="18" charset="2"/>
              <a:buNone/>
            </a:pPr>
            <a:r>
              <a:rPr lang="tr-TR" sz="2600" b="0" i="1"/>
              <a:t>	</a:t>
            </a:r>
            <a:r>
              <a:rPr lang="tr-TR" sz="2600" b="0" i="1">
                <a:solidFill>
                  <a:srgbClr val="FF0000"/>
                </a:solidFill>
              </a:rPr>
              <a:t>The GDP deflator rises, the CPI does not. </a:t>
            </a:r>
          </a:p>
          <a:p>
            <a:pPr algn="l">
              <a:spcBef>
                <a:spcPts val="1800"/>
              </a:spcBef>
              <a:buClr>
                <a:srgbClr val="D34817"/>
              </a:buClr>
              <a:buFont typeface="Wingdings 2" pitchFamily="18" charset="2"/>
              <a:buNone/>
            </a:pPr>
            <a:r>
              <a:rPr lang="tr-TR" sz="2600">
                <a:solidFill>
                  <a:srgbClr val="669900"/>
                </a:solidFill>
              </a:rPr>
              <a:t>C.	</a:t>
            </a:r>
            <a:r>
              <a:rPr lang="tr-TR" sz="2600" b="0"/>
              <a:t>Armani raises the price of the Italian jeans it sells in the U.S.</a:t>
            </a:r>
          </a:p>
          <a:p>
            <a:pPr algn="l">
              <a:spcBef>
                <a:spcPts val="700"/>
              </a:spcBef>
              <a:buClr>
                <a:srgbClr val="D34817"/>
              </a:buClr>
              <a:buFont typeface="Wingdings 2" pitchFamily="18" charset="2"/>
              <a:buNone/>
            </a:pPr>
            <a:r>
              <a:rPr lang="tr-TR" sz="2600" b="0" i="1"/>
              <a:t>	</a:t>
            </a:r>
            <a:r>
              <a:rPr lang="tr-TR" sz="2600" b="0" i="1">
                <a:solidFill>
                  <a:srgbClr val="FF0000"/>
                </a:solidFill>
              </a:rPr>
              <a:t>The CPI rises, the GDP deflator does not. </a:t>
            </a:r>
            <a:endParaRPr lang="tr-TR"/>
          </a:p>
        </p:txBody>
      </p:sp>
      <p:sp>
        <p:nvSpPr>
          <p:cNvPr id="76806" name="AutoShape 6"/>
          <p:cNvSpPr>
            <a:spLocks/>
          </p:cNvSpPr>
          <p:nvPr/>
        </p:nvSpPr>
        <p:spPr bwMode="auto">
          <a:xfrm>
            <a:off x="8432800" y="6364288"/>
            <a:ext cx="609600" cy="381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nchor="ctr"/>
          <a:lstStyle/>
          <a:p>
            <a:pPr defTabSz="914400"/>
            <a:r>
              <a:rPr lang="tr-TR" sz="1700">
                <a:solidFill>
                  <a:srgbClr val="777777"/>
                </a:solidFill>
              </a:rPr>
              <a:t>60</a:t>
            </a:r>
            <a:endParaRPr lang="tr-T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05">
                                            <p:txEl>
                                              <p:pRg st="0" end="0"/>
                                            </p:txEl>
                                          </p:spTgt>
                                        </p:tgtEl>
                                        <p:attrNameLst>
                                          <p:attrName>style.visibility</p:attrName>
                                        </p:attrNameLst>
                                      </p:cBhvr>
                                      <p:to>
                                        <p:strVal val="visible"/>
                                      </p:to>
                                    </p:set>
                                    <p:animEffect transition="in" filter="wipe(left)">
                                      <p:cBhvr>
                                        <p:cTn id="7" dur="500"/>
                                        <p:tgtEl>
                                          <p:spTgt spid="768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805">
                                            <p:txEl>
                                              <p:pRg st="1" end="1"/>
                                            </p:txEl>
                                          </p:spTgt>
                                        </p:tgtEl>
                                        <p:attrNameLst>
                                          <p:attrName>style.visibility</p:attrName>
                                        </p:attrNameLst>
                                      </p:cBhvr>
                                      <p:to>
                                        <p:strVal val="visible"/>
                                      </p:to>
                                    </p:set>
                                    <p:animEffect transition="in" filter="wipe(left)">
                                      <p:cBhvr>
                                        <p:cTn id="12" dur="500"/>
                                        <p:tgtEl>
                                          <p:spTgt spid="7680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805">
                                            <p:txEl>
                                              <p:pRg st="2" end="2"/>
                                            </p:txEl>
                                          </p:spTgt>
                                        </p:tgtEl>
                                        <p:attrNameLst>
                                          <p:attrName>style.visibility</p:attrName>
                                        </p:attrNameLst>
                                      </p:cBhvr>
                                      <p:to>
                                        <p:strVal val="visible"/>
                                      </p:to>
                                    </p:set>
                                    <p:animEffect transition="in" filter="wipe(left)">
                                      <p:cBhvr>
                                        <p:cTn id="17" dur="500"/>
                                        <p:tgtEl>
                                          <p:spTgt spid="7680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6805">
                                            <p:txEl>
                                              <p:pRg st="3" end="3"/>
                                            </p:txEl>
                                          </p:spTgt>
                                        </p:tgtEl>
                                        <p:attrNameLst>
                                          <p:attrName>style.visibility</p:attrName>
                                        </p:attrNameLst>
                                      </p:cBhvr>
                                      <p:to>
                                        <p:strVal val="visible"/>
                                      </p:to>
                                    </p:set>
                                    <p:animEffect transition="in" filter="wipe(left)">
                                      <p:cBhvr>
                                        <p:cTn id="22" dur="500"/>
                                        <p:tgtEl>
                                          <p:spTgt spid="7680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6805">
                                            <p:txEl>
                                              <p:pRg st="4" end="4"/>
                                            </p:txEl>
                                          </p:spTgt>
                                        </p:tgtEl>
                                        <p:attrNameLst>
                                          <p:attrName>style.visibility</p:attrName>
                                        </p:attrNameLst>
                                      </p:cBhvr>
                                      <p:to>
                                        <p:strVal val="visible"/>
                                      </p:to>
                                    </p:set>
                                    <p:animEffect transition="in" filter="wipe(left)">
                                      <p:cBhvr>
                                        <p:cTn id="27" dur="500"/>
                                        <p:tgtEl>
                                          <p:spTgt spid="7680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6805">
                                            <p:txEl>
                                              <p:pRg st="5" end="5"/>
                                            </p:txEl>
                                          </p:spTgt>
                                        </p:tgtEl>
                                        <p:attrNameLst>
                                          <p:attrName>style.visibility</p:attrName>
                                        </p:attrNameLst>
                                      </p:cBhvr>
                                      <p:to>
                                        <p:strVal val="visible"/>
                                      </p:to>
                                    </p:set>
                                    <p:animEffect transition="in" filter="wipe(left)">
                                      <p:cBhvr>
                                        <p:cTn id="32" dur="500"/>
                                        <p:tgtEl>
                                          <p:spTgt spid="7680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build="p" bldLvl="5"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1"/>
          <p:cNvSpPr>
            <a:spLocks noGrp="1" noChangeArrowheads="1"/>
          </p:cNvSpPr>
          <p:nvPr>
            <p:ph type="title"/>
          </p:nvPr>
        </p:nvSpPr>
        <p:spPr>
          <a:xfrm>
            <a:off x="722313" y="952500"/>
            <a:ext cx="7772400" cy="1362075"/>
          </a:xfrm>
        </p:spPr>
        <p:txBody>
          <a:bodyPr/>
          <a:lstStyle/>
          <a:p>
            <a:pPr defTabSz="914400"/>
            <a:r>
              <a:rPr lang="tr-TR" sz="4000">
                <a:solidFill>
                  <a:srgbClr val="696464"/>
                </a:solidFill>
              </a:rPr>
              <a:t>Comparing prices:  now and then</a:t>
            </a:r>
            <a:endParaRPr lang="tr-TR"/>
          </a:p>
        </p:txBody>
      </p:sp>
      <p:sp>
        <p:nvSpPr>
          <p:cNvPr id="78850" name="Rectangle 2"/>
          <p:cNvSpPr>
            <a:spLocks noGrp="1" noChangeArrowheads="1"/>
          </p:cNvSpPr>
          <p:nvPr>
            <p:ph type="body" idx="1"/>
          </p:nvPr>
        </p:nvSpPr>
        <p:spPr>
          <a:xfrm>
            <a:off x="722313" y="2547938"/>
            <a:ext cx="7772400" cy="1338262"/>
          </a:xfrm>
        </p:spPr>
        <p:txBody>
          <a:bodyPr/>
          <a:lstStyle/>
          <a:p>
            <a:pPr algn="l">
              <a:spcBef>
                <a:spcPts val="500"/>
              </a:spcBef>
            </a:pPr>
            <a:r>
              <a:rPr lang="tr-TR" sz="2400" b="0">
                <a:solidFill>
                  <a:srgbClr val="888888"/>
                </a:solidFill>
              </a:rPr>
              <a:t>University tuition rates, footballers’ transfer fees, bread, etc </a:t>
            </a:r>
            <a:endParaRPr lang="tr-TR"/>
          </a:p>
        </p:txBody>
      </p:sp>
    </p:spTree>
  </p:cSld>
  <p:clrMapOvr>
    <a:masterClrMapping/>
  </p:clrMapOvr>
  <p:transition spd="med"/>
</p:sld>
</file>

<file path=ppt/theme/_rels/theme5.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
      <a:dk1>
        <a:srgbClr val="000000"/>
      </a:dk1>
      <a:lt1>
        <a:srgbClr val="FFFFFF"/>
      </a:lt1>
      <a:dk2>
        <a:srgbClr val="A7A7A7"/>
      </a:dk2>
      <a:lt2>
        <a:srgbClr val="535353"/>
      </a:lt2>
      <a:accent1>
        <a:srgbClr val="D34817"/>
      </a:accent1>
      <a:accent2>
        <a:srgbClr val="9B2D1F"/>
      </a:accent2>
      <a:accent3>
        <a:srgbClr val="FFFFFF"/>
      </a:accent3>
      <a:accent4>
        <a:srgbClr val="000000"/>
      </a:accent4>
      <a:accent5>
        <a:srgbClr val="E6B1AB"/>
      </a:accent5>
      <a:accent6>
        <a:srgbClr val="8C281B"/>
      </a:accent6>
      <a:hlink>
        <a:srgbClr val="0000FF"/>
      </a:hlink>
      <a:folHlink>
        <a:srgbClr val="FF00FF"/>
      </a:folHlink>
    </a:clrScheme>
    <a:fontScheme name="Office Them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12700" cap="flat" cmpd="sng" algn="ctr">
          <a:solidFill>
            <a:srgbClr val="D34817"/>
          </a:solidFill>
          <a:prstDash val="solid"/>
          <a:round/>
          <a:headEnd type="none" w="med" len="med"/>
          <a:tailEnd type="none" w="med" len="med"/>
        </a:ln>
        <a:effectLst>
          <a:outerShdw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spDef>
    <a:lnDef>
      <a:spPr bwMode="auto">
        <a:xfrm>
          <a:off x="0" y="0"/>
          <a:ext cx="1" cy="1"/>
        </a:xfrm>
        <a:custGeom>
          <a:avLst/>
          <a:gdLst/>
          <a:ahLst/>
          <a:cxnLst/>
          <a:rect l="0" t="0" r="0" b="0"/>
          <a:pathLst/>
        </a:custGeom>
        <a:solidFill>
          <a:srgbClr val="FFFFFF"/>
        </a:solidFill>
        <a:ln w="12700" cap="flat" cmpd="sng" algn="ctr">
          <a:solidFill>
            <a:srgbClr val="D34817"/>
          </a:solidFill>
          <a:prstDash val="solid"/>
          <a:round/>
          <a:headEnd type="none" w="med" len="med"/>
          <a:tailEnd type="none" w="med" len="med"/>
        </a:ln>
        <a:effectLst>
          <a:outerShdw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A7A7A7"/>
      </a:dk2>
      <a:lt2>
        <a:srgbClr val="535353"/>
      </a:lt2>
      <a:accent1>
        <a:srgbClr val="D34817"/>
      </a:accent1>
      <a:accent2>
        <a:srgbClr val="9B2D1F"/>
      </a:accent2>
      <a:accent3>
        <a:srgbClr val="FFFFFF"/>
      </a:accent3>
      <a:accent4>
        <a:srgbClr val="000000"/>
      </a:accent4>
      <a:accent5>
        <a:srgbClr val="E6B1AB"/>
      </a:accent5>
      <a:accent6>
        <a:srgbClr val="8C281B"/>
      </a:accent6>
      <a:hlink>
        <a:srgbClr val="0000FF"/>
      </a:hlink>
      <a:folHlink>
        <a:srgbClr val="FF00FF"/>
      </a:folHlink>
    </a:clrScheme>
    <a:fontScheme name="Office Them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12700" cap="flat" cmpd="sng" algn="ctr">
          <a:solidFill>
            <a:srgbClr val="D34817"/>
          </a:solidFill>
          <a:prstDash val="solid"/>
          <a:round/>
          <a:headEnd type="none" w="med" len="med"/>
          <a:tailEnd type="none" w="med" len="med"/>
        </a:ln>
        <a:effectLst>
          <a:outerShdw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spDef>
    <a:lnDef>
      <a:spPr bwMode="auto">
        <a:xfrm>
          <a:off x="0" y="0"/>
          <a:ext cx="1" cy="1"/>
        </a:xfrm>
        <a:custGeom>
          <a:avLst/>
          <a:gdLst/>
          <a:ahLst/>
          <a:cxnLst/>
          <a:rect l="0" t="0" r="0" b="0"/>
          <a:pathLst/>
        </a:custGeom>
        <a:solidFill>
          <a:srgbClr val="FFFFFF"/>
        </a:solidFill>
        <a:ln w="12700" cap="flat" cmpd="sng" algn="ctr">
          <a:solidFill>
            <a:srgbClr val="D34817"/>
          </a:solidFill>
          <a:prstDash val="solid"/>
          <a:round/>
          <a:headEnd type="none" w="med" len="med"/>
          <a:tailEnd type="none" w="med" len="med"/>
        </a:ln>
        <a:effectLst>
          <a:outerShdw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A7A7A7"/>
      </a:dk2>
      <a:lt2>
        <a:srgbClr val="535353"/>
      </a:lt2>
      <a:accent1>
        <a:srgbClr val="D34817"/>
      </a:accent1>
      <a:accent2>
        <a:srgbClr val="9B2D1F"/>
      </a:accent2>
      <a:accent3>
        <a:srgbClr val="FFFFFF"/>
      </a:accent3>
      <a:accent4>
        <a:srgbClr val="000000"/>
      </a:accent4>
      <a:accent5>
        <a:srgbClr val="E6B1AB"/>
      </a:accent5>
      <a:accent6>
        <a:srgbClr val="8C281B"/>
      </a:accent6>
      <a:hlink>
        <a:srgbClr val="0000FF"/>
      </a:hlink>
      <a:folHlink>
        <a:srgbClr val="FF00FF"/>
      </a:folHlink>
    </a:clrScheme>
    <a:fontScheme name="Office Them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12700" cap="flat" cmpd="sng" algn="ctr">
          <a:solidFill>
            <a:srgbClr val="D34817"/>
          </a:solidFill>
          <a:prstDash val="solid"/>
          <a:round/>
          <a:headEnd type="none" w="med" len="med"/>
          <a:tailEnd type="none" w="med" len="med"/>
        </a:ln>
        <a:effectLst>
          <a:outerShdw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spDef>
    <a:lnDef>
      <a:spPr bwMode="auto">
        <a:xfrm>
          <a:off x="0" y="0"/>
          <a:ext cx="1" cy="1"/>
        </a:xfrm>
        <a:custGeom>
          <a:avLst/>
          <a:gdLst/>
          <a:ahLst/>
          <a:cxnLst/>
          <a:rect l="0" t="0" r="0" b="0"/>
          <a:pathLst/>
        </a:custGeom>
        <a:solidFill>
          <a:srgbClr val="FFFFFF"/>
        </a:solidFill>
        <a:ln w="12700" cap="flat" cmpd="sng" algn="ctr">
          <a:solidFill>
            <a:srgbClr val="D34817"/>
          </a:solidFill>
          <a:prstDash val="solid"/>
          <a:round/>
          <a:headEnd type="none" w="med" len="med"/>
          <a:tailEnd type="none" w="med" len="med"/>
        </a:ln>
        <a:effectLst>
          <a:outerShdw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A7A7A7"/>
      </a:dk2>
      <a:lt2>
        <a:srgbClr val="535353"/>
      </a:lt2>
      <a:accent1>
        <a:srgbClr val="D34817"/>
      </a:accent1>
      <a:accent2>
        <a:srgbClr val="9B2D1F"/>
      </a:accent2>
      <a:accent3>
        <a:srgbClr val="FFFFFF"/>
      </a:accent3>
      <a:accent4>
        <a:srgbClr val="000000"/>
      </a:accent4>
      <a:accent5>
        <a:srgbClr val="E6B1AB"/>
      </a:accent5>
      <a:accent6>
        <a:srgbClr val="8C281B"/>
      </a:accent6>
      <a:hlink>
        <a:srgbClr val="0000FF"/>
      </a:hlink>
      <a:folHlink>
        <a:srgbClr val="FF00FF"/>
      </a:folHlink>
    </a:clrScheme>
    <a:fontScheme name="Office Them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12700" cap="flat" cmpd="sng" algn="ctr">
          <a:solidFill>
            <a:srgbClr val="D34817"/>
          </a:solidFill>
          <a:prstDash val="solid"/>
          <a:round/>
          <a:headEnd type="none" w="med" len="med"/>
          <a:tailEnd type="none" w="med" len="med"/>
        </a:ln>
        <a:effectLst>
          <a:outerShdw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spDef>
    <a:lnDef>
      <a:spPr bwMode="auto">
        <a:xfrm>
          <a:off x="0" y="0"/>
          <a:ext cx="1" cy="1"/>
        </a:xfrm>
        <a:custGeom>
          <a:avLst/>
          <a:gdLst/>
          <a:ahLst/>
          <a:cxnLst/>
          <a:rect l="0" t="0" r="0" b="0"/>
          <a:pathLst/>
        </a:custGeom>
        <a:solidFill>
          <a:srgbClr val="FFFFFF"/>
        </a:solidFill>
        <a:ln w="12700" cap="flat" cmpd="sng" algn="ctr">
          <a:solidFill>
            <a:srgbClr val="D34817"/>
          </a:solidFill>
          <a:prstDash val="solid"/>
          <a:round/>
          <a:headEnd type="none" w="med" len="med"/>
          <a:tailEnd type="none" w="med" len="med"/>
        </a:ln>
        <a:effectLst>
          <a:outerShdw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lnDef>
  </a:objectDefaults>
  <a:extraClrSchemeLst/>
</a:theme>
</file>

<file path=ppt/theme/theme5.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6.xml><?xml version="1.0" encoding="utf-8"?>
<a:theme xmlns:a="http://schemas.openxmlformats.org/drawingml/2006/main" name="Office Theme">
  <a:themeElements>
    <a:clrScheme name="">
      <a:dk1>
        <a:srgbClr val="572E2D"/>
      </a:dk1>
      <a:lt1>
        <a:srgbClr val="2A5657"/>
      </a:lt1>
      <a:dk2>
        <a:srgbClr val="A7A7A7"/>
      </a:dk2>
      <a:lt2>
        <a:srgbClr val="535353"/>
      </a:lt2>
      <a:accent1>
        <a:srgbClr val="D34817"/>
      </a:accent1>
      <a:accent2>
        <a:srgbClr val="9B2D1F"/>
      </a:accent2>
      <a:accent3>
        <a:srgbClr val="ACB4B4"/>
      </a:accent3>
      <a:accent4>
        <a:srgbClr val="492625"/>
      </a:accent4>
      <a:accent5>
        <a:srgbClr val="E6B1AB"/>
      </a:accent5>
      <a:accent6>
        <a:srgbClr val="8C281B"/>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2364</Words>
  <Application>Microsoft Office PowerPoint</Application>
  <PresentationFormat>On-screen Show (4:3)</PresentationFormat>
  <Paragraphs>258</Paragraphs>
  <Slides>39</Slides>
  <Notes>4</Notes>
  <HiddenSlides>0</HiddenSlides>
  <MMClips>0</MMClips>
  <ScaleCrop>false</ScaleCrop>
  <HeadingPairs>
    <vt:vector size="8" baseType="variant">
      <vt:variant>
        <vt:lpstr>Fonts Used</vt:lpstr>
      </vt:variant>
      <vt:variant>
        <vt:i4>7</vt:i4>
      </vt:variant>
      <vt:variant>
        <vt:lpstr>Theme</vt:lpstr>
      </vt:variant>
      <vt:variant>
        <vt:i4>5</vt:i4>
      </vt:variant>
      <vt:variant>
        <vt:lpstr>Embedded OLE Servers</vt:lpstr>
      </vt:variant>
      <vt:variant>
        <vt:i4>1</vt:i4>
      </vt:variant>
      <vt:variant>
        <vt:lpstr>Slide Titles</vt:lpstr>
      </vt:variant>
      <vt:variant>
        <vt:i4>39</vt:i4>
      </vt:variant>
    </vt:vector>
  </HeadingPairs>
  <TitlesOfParts>
    <vt:vector size="52" baseType="lpstr">
      <vt:lpstr>Arial</vt:lpstr>
      <vt:lpstr>Franklin Gothic Book</vt:lpstr>
      <vt:lpstr>Helvetica</vt:lpstr>
      <vt:lpstr>Noteworthy Bold</vt:lpstr>
      <vt:lpstr>Perpetua</vt:lpstr>
      <vt:lpstr>Wingdings</vt:lpstr>
      <vt:lpstr>Wingdings 2</vt:lpstr>
      <vt:lpstr>Office Theme</vt:lpstr>
      <vt:lpstr>Office Theme</vt:lpstr>
      <vt:lpstr>Office Theme</vt:lpstr>
      <vt:lpstr>Office Theme</vt:lpstr>
      <vt:lpstr>Equity</vt:lpstr>
      <vt:lpstr>Chart</vt:lpstr>
      <vt:lpstr>Econ 100 Principles of Economics</vt:lpstr>
      <vt:lpstr>Inflation</vt:lpstr>
      <vt:lpstr>How to calculate inflation?</vt:lpstr>
      <vt:lpstr>Inflation vs GDP deflator</vt:lpstr>
      <vt:lpstr>Two measures of prices</vt:lpstr>
      <vt:lpstr>Contrasting the CPI and GDP Deflator</vt:lpstr>
      <vt:lpstr>A C T I V E  L E A R N I N G  2:    CPI vs. GDP deflator</vt:lpstr>
      <vt:lpstr>A C T I V E  L E A R N I N G  2:    Answers</vt:lpstr>
      <vt:lpstr>Comparing prices:  now and then</vt:lpstr>
      <vt:lpstr>http://www.chevroletclubtr.com/benzin-fiyatlari-10-yilda-yuzde-534-artti-t551.0.html </vt:lpstr>
      <vt:lpstr>http://hurarsiv.hurriyet.com.tr/goster/haber.aspx?id=-86653 19.06.1999</vt:lpstr>
      <vt:lpstr>Daily Bread</vt:lpstr>
      <vt:lpstr>PowerPoint Presentation</vt:lpstr>
      <vt:lpstr>We start with the footballers</vt:lpstr>
      <vt:lpstr>Rüştü Reçber</vt:lpstr>
      <vt:lpstr>http://arsiv.ntvmsnbc.com/news/254830.asp?cp1=1 </vt:lpstr>
      <vt:lpstr>Rüştü Reçber</vt:lpstr>
      <vt:lpstr>Rüştü Reçber</vt:lpstr>
      <vt:lpstr>1994 Based Consumer Price Index Numbers, 1994-2006. The index after January 2006 are derived using the monthly rate of change in 2003=100 consumer price index. </vt:lpstr>
      <vt:lpstr>Rüştü Reçber</vt:lpstr>
      <vt:lpstr>PowerPoint Presentation</vt:lpstr>
      <vt:lpstr>http://www.turkiyesporgazetesi.com/volkana-muthis-teklif/50778-haberi </vt:lpstr>
      <vt:lpstr>PowerPoint Presentation</vt:lpstr>
      <vt:lpstr>Now the university tuition rates</vt:lpstr>
      <vt:lpstr>PowerPoint Presentation</vt:lpstr>
      <vt:lpstr>Daily Bread</vt:lpstr>
      <vt:lpstr>CPI  (TÜFE) 1994 - 2013</vt:lpstr>
      <vt:lpstr>The last example for “Correcting Variables for Inflation”: Real vs. Nominal Interest Rates</vt:lpstr>
      <vt:lpstr>The 100% correct formula for real interest rate</vt:lpstr>
      <vt:lpstr>PowerPoint Presentation</vt:lpstr>
      <vt:lpstr>Real and Nominal Interest Rates:  EXAMPLE</vt:lpstr>
      <vt:lpstr>Real and Nominal Interest Rates in the U.S.</vt:lpstr>
      <vt:lpstr>PowerPoint Presentation</vt:lpstr>
      <vt:lpstr>Links between inflation and interest rate</vt:lpstr>
      <vt:lpstr>Links between inflation and interest rate</vt:lpstr>
      <vt:lpstr>Links between inflation and interest rate</vt:lpstr>
      <vt:lpstr>Inflation in Perspective </vt:lpstr>
      <vt:lpstr>Inflation and macroeconomic (in)stability</vt:lpstr>
      <vt:lpstr>Inflation and macroeconomic (in)stability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 100 Principles of Economics</dc:title>
  <dc:creator>Ozgur Yilmaz</dc:creator>
  <cp:lastModifiedBy>Selin Öztürk</cp:lastModifiedBy>
  <cp:revision>19</cp:revision>
  <dcterms:modified xsi:type="dcterms:W3CDTF">2023-05-12T09:59:39Z</dcterms:modified>
</cp:coreProperties>
</file>