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49" r:id="rId2"/>
    <p:sldMasterId id="2147483651" r:id="rId3"/>
    <p:sldMasterId id="2147483652" r:id="rId4"/>
    <p:sldMasterId id="2147483653" r:id="rId5"/>
    <p:sldMasterId id="2147483654" r:id="rId6"/>
  </p:sldMasterIdLst>
  <p:notesMasterIdLst>
    <p:notesMasterId r:id="rId53"/>
  </p:notesMasterIdLst>
  <p:sldIdLst>
    <p:sldId id="323" r:id="rId7"/>
    <p:sldId id="324"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90"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tr-TR"/>
    </a:defPPr>
    <a:lvl1pPr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1pPr>
    <a:lvl2pPr marL="2286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2pPr>
    <a:lvl3pPr marL="4572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3pPr>
    <a:lvl4pPr marL="6858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4pPr>
    <a:lvl5pPr marL="9144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5pPr>
    <a:lvl6pPr marL="2286000" algn="l" defTabSz="914400" rtl="0" eaLnBrk="1" latinLnBrk="0" hangingPunct="1">
      <a:defRPr sz="1200" kern="1200">
        <a:solidFill>
          <a:srgbClr val="000000"/>
        </a:solidFill>
        <a:latin typeface="Helvetica" charset="0"/>
        <a:ea typeface="Helvetica" charset="0"/>
        <a:cs typeface="Helvetica" charset="0"/>
        <a:sym typeface="Helvetica" charset="0"/>
      </a:defRPr>
    </a:lvl6pPr>
    <a:lvl7pPr marL="2743200" algn="l" defTabSz="914400" rtl="0" eaLnBrk="1" latinLnBrk="0" hangingPunct="1">
      <a:defRPr sz="1200" kern="1200">
        <a:solidFill>
          <a:srgbClr val="000000"/>
        </a:solidFill>
        <a:latin typeface="Helvetica" charset="0"/>
        <a:ea typeface="Helvetica" charset="0"/>
        <a:cs typeface="Helvetica" charset="0"/>
        <a:sym typeface="Helvetica" charset="0"/>
      </a:defRPr>
    </a:lvl7pPr>
    <a:lvl8pPr marL="3200400" algn="l" defTabSz="914400" rtl="0" eaLnBrk="1" latinLnBrk="0" hangingPunct="1">
      <a:defRPr sz="1200" kern="1200">
        <a:solidFill>
          <a:srgbClr val="000000"/>
        </a:solidFill>
        <a:latin typeface="Helvetica" charset="0"/>
        <a:ea typeface="Helvetica" charset="0"/>
        <a:cs typeface="Helvetica" charset="0"/>
        <a:sym typeface="Helvetica" charset="0"/>
      </a:defRPr>
    </a:lvl8pPr>
    <a:lvl9pPr marL="3657600" algn="l" defTabSz="914400" rtl="0" eaLnBrk="1" latinLnBrk="0" hangingPunct="1">
      <a:defRPr sz="1200" kern="1200">
        <a:solidFill>
          <a:srgbClr val="000000"/>
        </a:solidFill>
        <a:latin typeface="Helvetica" charset="0"/>
        <a:ea typeface="Helvetica" charset="0"/>
        <a:cs typeface="Helvetica" charset="0"/>
        <a:sym typeface="Helvetica"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E6246-8EB8-4BE4-8206-4EA0AC8BFA4D}" v="12" dt="2023-05-12T10:45:00.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6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 Öztürk" userId="4ce78f29-7afb-4a01-a3e6-cea8b08c7ac2" providerId="ADAL" clId="{3D4E6246-8EB8-4BE4-8206-4EA0AC8BFA4D}"/>
    <pc:docChg chg="modSld">
      <pc:chgData name="Selin Öztürk" userId="4ce78f29-7afb-4a01-a3e6-cea8b08c7ac2" providerId="ADAL" clId="{3D4E6246-8EB8-4BE4-8206-4EA0AC8BFA4D}" dt="2023-05-12T10:45:00.132" v="114"/>
      <pc:docMkLst>
        <pc:docMk/>
      </pc:docMkLst>
      <pc:sldChg chg="modSp mod">
        <pc:chgData name="Selin Öztürk" userId="4ce78f29-7afb-4a01-a3e6-cea8b08c7ac2" providerId="ADAL" clId="{3D4E6246-8EB8-4BE4-8206-4EA0AC8BFA4D}" dt="2023-05-12T10:34:25.132" v="55" actId="20577"/>
        <pc:sldMkLst>
          <pc:docMk/>
          <pc:sldMk cId="0" sldId="265"/>
        </pc:sldMkLst>
        <pc:spChg chg="mod">
          <ac:chgData name="Selin Öztürk" userId="4ce78f29-7afb-4a01-a3e6-cea8b08c7ac2" providerId="ADAL" clId="{3D4E6246-8EB8-4BE4-8206-4EA0AC8BFA4D}" dt="2023-05-12T10:34:25.132" v="55" actId="20577"/>
          <ac:spMkLst>
            <pc:docMk/>
            <pc:sldMk cId="0" sldId="265"/>
            <ac:spMk id="18434" creationId="{00000000-0000-0000-0000-000000000000}"/>
          </ac:spMkLst>
        </pc:spChg>
      </pc:sldChg>
      <pc:sldChg chg="modSp mod">
        <pc:chgData name="Selin Öztürk" userId="4ce78f29-7afb-4a01-a3e6-cea8b08c7ac2" providerId="ADAL" clId="{3D4E6246-8EB8-4BE4-8206-4EA0AC8BFA4D}" dt="2023-05-12T10:34:43.882" v="57" actId="20577"/>
        <pc:sldMkLst>
          <pc:docMk/>
          <pc:sldMk cId="0" sldId="266"/>
        </pc:sldMkLst>
        <pc:spChg chg="mod">
          <ac:chgData name="Selin Öztürk" userId="4ce78f29-7afb-4a01-a3e6-cea8b08c7ac2" providerId="ADAL" clId="{3D4E6246-8EB8-4BE4-8206-4EA0AC8BFA4D}" dt="2023-05-12T10:34:43.882" v="57" actId="20577"/>
          <ac:spMkLst>
            <pc:docMk/>
            <pc:sldMk cId="0" sldId="266"/>
            <ac:spMk id="19457" creationId="{00000000-0000-0000-0000-000000000000}"/>
          </ac:spMkLst>
        </pc:spChg>
      </pc:sldChg>
      <pc:sldChg chg="modSp mod">
        <pc:chgData name="Selin Öztürk" userId="4ce78f29-7afb-4a01-a3e6-cea8b08c7ac2" providerId="ADAL" clId="{3D4E6246-8EB8-4BE4-8206-4EA0AC8BFA4D}" dt="2023-05-12T10:36:41.132" v="66"/>
        <pc:sldMkLst>
          <pc:docMk/>
          <pc:sldMk cId="0" sldId="267"/>
        </pc:sldMkLst>
        <pc:spChg chg="mod">
          <ac:chgData name="Selin Öztürk" userId="4ce78f29-7afb-4a01-a3e6-cea8b08c7ac2" providerId="ADAL" clId="{3D4E6246-8EB8-4BE4-8206-4EA0AC8BFA4D}" dt="2023-05-12T10:36:41.132" v="66"/>
          <ac:spMkLst>
            <pc:docMk/>
            <pc:sldMk cId="0" sldId="267"/>
            <ac:spMk id="20482" creationId="{00000000-0000-0000-0000-000000000000}"/>
          </ac:spMkLst>
        </pc:spChg>
      </pc:sldChg>
      <pc:sldChg chg="modSp mod">
        <pc:chgData name="Selin Öztürk" userId="4ce78f29-7afb-4a01-a3e6-cea8b08c7ac2" providerId="ADAL" clId="{3D4E6246-8EB8-4BE4-8206-4EA0AC8BFA4D}" dt="2023-05-12T10:38:07.791" v="68"/>
        <pc:sldMkLst>
          <pc:docMk/>
          <pc:sldMk cId="0" sldId="275"/>
        </pc:sldMkLst>
        <pc:spChg chg="mod">
          <ac:chgData name="Selin Öztürk" userId="4ce78f29-7afb-4a01-a3e6-cea8b08c7ac2" providerId="ADAL" clId="{3D4E6246-8EB8-4BE4-8206-4EA0AC8BFA4D}" dt="2023-05-12T10:38:07.791" v="68"/>
          <ac:spMkLst>
            <pc:docMk/>
            <pc:sldMk cId="0" sldId="275"/>
            <ac:spMk id="28673" creationId="{00000000-0000-0000-0000-000000000000}"/>
          </ac:spMkLst>
        </pc:spChg>
      </pc:sldChg>
      <pc:sldChg chg="addSp delSp modSp mod">
        <pc:chgData name="Selin Öztürk" userId="4ce78f29-7afb-4a01-a3e6-cea8b08c7ac2" providerId="ADAL" clId="{3D4E6246-8EB8-4BE4-8206-4EA0AC8BFA4D}" dt="2023-05-12T10:40:40.424" v="85" actId="20577"/>
        <pc:sldMkLst>
          <pc:docMk/>
          <pc:sldMk cId="0" sldId="276"/>
        </pc:sldMkLst>
        <pc:spChg chg="add del">
          <ac:chgData name="Selin Öztürk" userId="4ce78f29-7afb-4a01-a3e6-cea8b08c7ac2" providerId="ADAL" clId="{3D4E6246-8EB8-4BE4-8206-4EA0AC8BFA4D}" dt="2023-05-12T10:39:39.160" v="75"/>
          <ac:spMkLst>
            <pc:docMk/>
            <pc:sldMk cId="0" sldId="276"/>
            <ac:spMk id="2" creationId="{82DAAF89-4B05-3285-2E6C-8B0C03BF8B72}"/>
          </ac:spMkLst>
        </pc:spChg>
        <pc:spChg chg="mod">
          <ac:chgData name="Selin Öztürk" userId="4ce78f29-7afb-4a01-a3e6-cea8b08c7ac2" providerId="ADAL" clId="{3D4E6246-8EB8-4BE4-8206-4EA0AC8BFA4D}" dt="2023-05-12T10:40:35.480" v="84"/>
          <ac:spMkLst>
            <pc:docMk/>
            <pc:sldMk cId="0" sldId="276"/>
            <ac:spMk id="29697" creationId="{00000000-0000-0000-0000-000000000000}"/>
          </ac:spMkLst>
        </pc:spChg>
        <pc:spChg chg="mod">
          <ac:chgData name="Selin Öztürk" userId="4ce78f29-7afb-4a01-a3e6-cea8b08c7ac2" providerId="ADAL" clId="{3D4E6246-8EB8-4BE4-8206-4EA0AC8BFA4D}" dt="2023-05-12T10:40:40.424" v="85" actId="20577"/>
          <ac:spMkLst>
            <pc:docMk/>
            <pc:sldMk cId="0" sldId="276"/>
            <ac:spMk id="29698" creationId="{00000000-0000-0000-0000-000000000000}"/>
          </ac:spMkLst>
        </pc:spChg>
      </pc:sldChg>
      <pc:sldChg chg="modSp mod">
        <pc:chgData name="Selin Öztürk" userId="4ce78f29-7afb-4a01-a3e6-cea8b08c7ac2" providerId="ADAL" clId="{3D4E6246-8EB8-4BE4-8206-4EA0AC8BFA4D}" dt="2023-05-12T10:44:14.197" v="113" actId="20577"/>
        <pc:sldMkLst>
          <pc:docMk/>
          <pc:sldMk cId="0" sldId="282"/>
        </pc:sldMkLst>
        <pc:spChg chg="mod">
          <ac:chgData name="Selin Öztürk" userId="4ce78f29-7afb-4a01-a3e6-cea8b08c7ac2" providerId="ADAL" clId="{3D4E6246-8EB8-4BE4-8206-4EA0AC8BFA4D}" dt="2023-05-12T10:41:56.585" v="87"/>
          <ac:spMkLst>
            <pc:docMk/>
            <pc:sldMk cId="0" sldId="282"/>
            <ac:spMk id="35841" creationId="{00000000-0000-0000-0000-000000000000}"/>
          </ac:spMkLst>
        </pc:spChg>
        <pc:spChg chg="mod">
          <ac:chgData name="Selin Öztürk" userId="4ce78f29-7afb-4a01-a3e6-cea8b08c7ac2" providerId="ADAL" clId="{3D4E6246-8EB8-4BE4-8206-4EA0AC8BFA4D}" dt="2023-05-12T10:44:14.197" v="113" actId="20577"/>
          <ac:spMkLst>
            <pc:docMk/>
            <pc:sldMk cId="0" sldId="282"/>
            <ac:spMk id="35842" creationId="{00000000-0000-0000-0000-000000000000}"/>
          </ac:spMkLst>
        </pc:spChg>
      </pc:sldChg>
      <pc:sldChg chg="modSp modAnim">
        <pc:chgData name="Selin Öztürk" userId="4ce78f29-7afb-4a01-a3e6-cea8b08c7ac2" providerId="ADAL" clId="{3D4E6246-8EB8-4BE4-8206-4EA0AC8BFA4D}" dt="2023-05-12T10:45:00.132" v="114"/>
        <pc:sldMkLst>
          <pc:docMk/>
          <pc:sldMk cId="0" sldId="283"/>
        </pc:sldMkLst>
        <pc:spChg chg="mod">
          <ac:chgData name="Selin Öztürk" userId="4ce78f29-7afb-4a01-a3e6-cea8b08c7ac2" providerId="ADAL" clId="{3D4E6246-8EB8-4BE4-8206-4EA0AC8BFA4D}" dt="2023-05-12T10:45:00.132" v="114"/>
          <ac:spMkLst>
            <pc:docMk/>
            <pc:sldMk cId="0" sldId="283"/>
            <ac:spMk id="368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Rot="1" noChangeAspect="1"/>
          </p:cNvSpPr>
          <p:nvPr>
            <p:ph type="sldImg" idx="2"/>
          </p:nvPr>
        </p:nvSpPr>
        <p:spPr bwMode="auto">
          <a:xfrm>
            <a:off x="1143000" y="685800"/>
            <a:ext cx="4572000" cy="3429000"/>
          </a:xfrm>
          <a:prstGeom prst="rect">
            <a:avLst/>
          </a:prstGeom>
          <a:noFill/>
          <a:ln w="12700" cap="rnd" cmpd="sng">
            <a:noFill/>
            <a:prstDash val="solid"/>
            <a:round/>
            <a:headEnd type="none" w="med" len="med"/>
            <a:tailEnd type="none" w="med" len="med"/>
          </a:ln>
          <a:effectLst/>
        </p:spPr>
      </p:sp>
      <p:sp>
        <p:nvSpPr>
          <p:cNvPr id="8194" name="Rectangle 2"/>
          <p:cNvSpPr>
            <a:spLocks noGrp="1"/>
          </p:cNvSpPr>
          <p:nvPr>
            <p:ph type="body" sz="quarter" idx="3"/>
          </p:nvPr>
        </p:nvSpPr>
        <p:spPr bwMode="auto">
          <a:xfrm>
            <a:off x="914400" y="4343400"/>
            <a:ext cx="5029200" cy="4114800"/>
          </a:xfrm>
          <a:prstGeom prst="rect">
            <a:avLst/>
          </a:prstGeom>
          <a:noFill/>
          <a:ln w="12700" cap="rnd"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tr-TR">
                <a:sym typeface="Noteworthy Bold" charset="0"/>
              </a:rPr>
              <a:t>Click to edit Master text styles</a:t>
            </a:r>
          </a:p>
          <a:p>
            <a:pPr lvl="1"/>
            <a:r>
              <a:rPr lang="tr-TR">
                <a:sym typeface="Noteworthy Bold" charset="0"/>
              </a:rPr>
              <a:t>Second level</a:t>
            </a:r>
          </a:p>
          <a:p>
            <a:pPr lvl="2"/>
            <a:r>
              <a:rPr lang="tr-TR">
                <a:sym typeface="Noteworthy Bold" charset="0"/>
              </a:rPr>
              <a:t>Third level</a:t>
            </a:r>
          </a:p>
          <a:p>
            <a:pPr lvl="3"/>
            <a:r>
              <a:rPr lang="tr-TR">
                <a:sym typeface="Noteworthy Bold" charset="0"/>
              </a:rPr>
              <a:t>Fourth level</a:t>
            </a:r>
          </a:p>
          <a:p>
            <a:pPr lvl="4"/>
            <a:r>
              <a:rPr lang="tr-TR">
                <a:sym typeface="Noteworthy Bold" charset="0"/>
              </a:rPr>
              <a:t>Fifth level</a:t>
            </a:r>
          </a:p>
        </p:txBody>
      </p:sp>
    </p:spTree>
    <p:extLst>
      <p:ext uri="{BB962C8B-B14F-4D97-AF65-F5344CB8AC3E}">
        <p14:creationId xmlns:p14="http://schemas.microsoft.com/office/powerpoint/2010/main" val="4073816590"/>
      </p:ext>
    </p:extLst>
  </p:cSld>
  <p:clrMap bg1="lt1" tx1="dk1" bg2="lt2" tx2="dk2" accent1="accent1" accent2="accent2" accent3="accent3" accent4="accent4" accent5="accent5" accent6="accent6" hlink="hlink" folHlink="folHlink"/>
  <p:notesStyle>
    <a:lvl1pPr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1pPr>
    <a:lvl2pPr marL="2286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2pPr>
    <a:lvl3pPr marL="4572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3pPr>
    <a:lvl4pPr marL="6858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4pPr>
    <a:lvl5pPr marL="9144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Rot="1" noChangeAspect="1" noChangeArrowheads="1"/>
          </p:cNvSpPr>
          <p:nvPr>
            <p:ph type="sldImg"/>
          </p:nvPr>
        </p:nvSpPr>
        <p:spPr/>
      </p:sp>
      <p:sp>
        <p:nvSpPr>
          <p:cNvPr id="60418" name="Rectangle 2"/>
          <p:cNvSpPr>
            <a:spLocks noGrp="1" noChangeArrowheads="1"/>
          </p:cNvSpPr>
          <p:nvPr>
            <p:ph type="body" idx="1"/>
          </p:nvPr>
        </p:nvSpPr>
        <p:spPr/>
        <p:txBody>
          <a:bodyPr/>
          <a:lstStyle/>
          <a:p>
            <a:r>
              <a:rPr lang="tr-TR"/>
              <a:t>Unemployment is a serious and complicated problem with a variety of causes.  To most effectively address such a problem, we need to break it down and look at each cause separately.  </a:t>
            </a:r>
          </a:p>
          <a:p>
            <a:endParaRPr lang="tr-TR"/>
          </a:p>
          <a:p>
            <a:r>
              <a:rPr lang="tr-TR"/>
              <a:t>We begin by noting that the causes of short-run fluctuations in unemployment are different than the causes of the long-run average unemployment rate, called the “natural rate of unemployment.”</a:t>
            </a:r>
          </a:p>
          <a:p>
            <a:endParaRPr lang="tr-TR"/>
          </a:p>
          <a:p>
            <a:r>
              <a:rPr lang="tr-TR"/>
              <a:t>The next slide shows data on both, for the U.S. economy, for the period 1960-2004.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Rot="1" noChangeAspect="1" noChangeArrowheads="1"/>
          </p:cNvSpPr>
          <p:nvPr>
            <p:ph type="sldImg"/>
          </p:nvPr>
        </p:nvSpPr>
        <p:spPr/>
      </p:sp>
      <p:sp>
        <p:nvSpPr>
          <p:cNvPr id="62466" name="Rectangle 2"/>
          <p:cNvSpPr>
            <a:spLocks noGrp="1" noChangeArrowheads="1"/>
          </p:cNvSpPr>
          <p:nvPr>
            <p:ph type="body" idx="1"/>
          </p:nvPr>
        </p:nvSpPr>
        <p:spPr/>
        <p:txBody>
          <a:bodyPr/>
          <a:lstStyle/>
          <a:p>
            <a:r>
              <a:rPr lang="tr-TR"/>
              <a:t>Cyclical unemployment is the gap between the red and blue lines.  When the economy is in recession – the bad part of the business cycle - the actual unemployment rate is higher than the natural rate, and cyclical unemployment is positive.  When the economy is in the good part of its business cycle, unemployment is below normal and cyclical unemployment is negative.  </a:t>
            </a:r>
          </a:p>
          <a:p>
            <a:endParaRPr lang="tr-TR"/>
          </a:p>
          <a:p>
            <a:r>
              <a:rPr lang="tr-TR"/>
              <a:t>Source:  same as textbook.  </a:t>
            </a:r>
          </a:p>
          <a:p>
            <a:endParaRPr lang="tr-TR"/>
          </a:p>
          <a:p>
            <a:r>
              <a:rPr lang="tr-TR"/>
              <a:t>The unemployment rate comes from the Department of Labor and is available at www.bls.gov.  </a:t>
            </a:r>
          </a:p>
          <a:p>
            <a:endParaRPr lang="tr-TR"/>
          </a:p>
          <a:p>
            <a:r>
              <a:rPr lang="tr-TR"/>
              <a:t>The natural rate of unemployment series is prepared by the Congressional Budget Office.  I have not been able to find it at the CBO website (www.cbo.gov).  It is available (with tons of other data) at www.economagic.com; paid subscribers can download it in Excel format; others can view it at their site for free.  </a:t>
            </a:r>
          </a:p>
          <a:p>
            <a:endParaRPr lang="tr-TR"/>
          </a:p>
          <a:p>
            <a:r>
              <a:rPr lang="tr-TR"/>
              <a:t>If you find a free source for the CBO’s natural rate series, please let me know!  Thanks.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Rot="1" noChangeAspect="1" noChangeArrowheads="1"/>
          </p:cNvSpPr>
          <p:nvPr>
            <p:ph type="sldImg"/>
          </p:nvPr>
        </p:nvSpPr>
        <p:spPr/>
      </p:sp>
      <p:sp>
        <p:nvSpPr>
          <p:cNvPr id="64514" name="Rectangle 2"/>
          <p:cNvSpPr>
            <a:spLocks noGrp="1" noChangeArrowheads="1"/>
          </p:cNvSpPr>
          <p:nvPr>
            <p:ph type="body" idx="1"/>
          </p:nvPr>
        </p:nvSpPr>
        <p:spPr/>
        <p:txBody>
          <a:bodyPr/>
          <a:lstStyle/>
          <a:p>
            <a:r>
              <a:rPr lang="tr-TR"/>
              <a:t>In later chapters, we will study short-run economic fluctuations and learn more about the causes and possible cures of cyclical unemployment.  For the rest of this chapter, our job is understanding the various causes of the natural rate of unemployment.  </a:t>
            </a:r>
          </a:p>
          <a:p>
            <a:endParaRPr lang="tr-TR"/>
          </a:p>
          <a:p>
            <a:r>
              <a:rPr lang="tr-TR"/>
              <a:t>* * WARNING:  If you are teaching with Mankiw for the first time, please note that his definition of structural unemployment may be different than the definition you’ve seen in other textbooks.  </a:t>
            </a:r>
          </a:p>
          <a:p>
            <a:endParaRPr lang="tr-TR"/>
          </a:p>
          <a:p>
            <a:r>
              <a:rPr lang="tr-TR"/>
              <a:t>Other books commonly define structural unemployment as arising from a mismatch between the skills or locations of workers and the skill requirements or locations of jobs.  Such textbooks assert that such unemployment results from sectoral shifts. </a:t>
            </a:r>
          </a:p>
          <a:p>
            <a:endParaRPr lang="tr-TR"/>
          </a:p>
          <a:p>
            <a:r>
              <a:rPr lang="tr-TR"/>
              <a:t>Mankiw’s position is as follows:  If all wages were flexible, then they would adjust after structural changes so that all workers with any given skill set in any given location would be employed.  The cause of “structural unemployment” therefore cannot be changes in the structure of demand and production; the cause must be wages that fail to adjust following these changes.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0"/>
            <a:ext cx="60198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722313" y="2547938"/>
            <a:ext cx="3810000" cy="3052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84713" y="2547938"/>
            <a:ext cx="3810000" cy="3052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613" y="0"/>
            <a:ext cx="1943100" cy="56007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722313" y="0"/>
            <a:ext cx="5676900" cy="5600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1295400" y="3200400"/>
            <a:ext cx="3124200" cy="331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572000" y="3200400"/>
            <a:ext cx="3124200" cy="331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81113"/>
            <a:ext cx="2057400" cy="5233987"/>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1281113"/>
            <a:ext cx="6019800" cy="5233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2075"/>
            <a:ext cx="2057400" cy="603408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92075"/>
            <a:ext cx="6019800" cy="603408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2075"/>
            <a:ext cx="2057400" cy="603408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92075"/>
            <a:ext cx="6019800" cy="603408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0"/>
            <a:ext cx="60198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1026"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1027" name="Rectangle 3"/>
          <p:cNvSpPr>
            <a:spLocks noGrp="1"/>
          </p:cNvSpPr>
          <p:nvPr>
            <p:ph type="title"/>
          </p:nvPr>
        </p:nvSpPr>
        <p:spPr bwMode="auto">
          <a:xfrm>
            <a:off x="914400" y="0"/>
            <a:ext cx="7772400" cy="1417638"/>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49"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2050" name="AutoShape 2" descr="image1.tif"/>
          <p:cNvSpPr>
            <a:spLocks/>
          </p:cNvSpPr>
          <p:nvPr/>
        </p:nvSpPr>
        <p:spPr bwMode="auto">
          <a:xfrm>
            <a:off x="65088" y="68263"/>
            <a:ext cx="9012237" cy="6692900"/>
          </a:xfrm>
          <a:prstGeom prst="roundRect">
            <a:avLst>
              <a:gd name="adj" fmla="val 4931"/>
            </a:avLst>
          </a:prstGeom>
          <a:blipFill dpi="0" rotWithShape="0">
            <a:blip r:embed="rId13"/>
            <a:srcRect/>
            <a:tile tx="0" ty="0" sx="100000" sy="100000" flip="none" algn="tl"/>
          </a:blip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2051" name="Rectangle 3"/>
          <p:cNvSpPr>
            <a:spLocks noGrp="1"/>
          </p:cNvSpPr>
          <p:nvPr>
            <p:ph type="title"/>
          </p:nvPr>
        </p:nvSpPr>
        <p:spPr bwMode="auto">
          <a:xfrm>
            <a:off x="722313" y="0"/>
            <a:ext cx="7772400" cy="2314575"/>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a:sym typeface="Helvetica" charset="0"/>
              </a:rPr>
              <a:t>Click to edit Master title style</a:t>
            </a:r>
          </a:p>
        </p:txBody>
      </p:sp>
      <p:sp>
        <p:nvSpPr>
          <p:cNvPr id="2052" name="Rectangle 4"/>
          <p:cNvSpPr>
            <a:spLocks noGrp="1"/>
          </p:cNvSpPr>
          <p:nvPr>
            <p:ph type="body" idx="1"/>
          </p:nvPr>
        </p:nvSpPr>
        <p:spPr bwMode="auto">
          <a:xfrm>
            <a:off x="722313" y="2547938"/>
            <a:ext cx="7772400" cy="3052762"/>
          </a:xfrm>
          <a:prstGeom prst="rect">
            <a:avLst/>
          </a:prstGeom>
          <a:noFill/>
          <a:ln w="12700" cap="flat" cmpd="sng">
            <a:noFill/>
            <a:prstDash val="solid"/>
            <a:miter lim="0"/>
            <a:headEnd/>
            <a:tailEnd/>
          </a:ln>
          <a:effectLst/>
        </p:spPr>
        <p:txBody>
          <a:bodyPr vert="horz" wrap="square" lIns="50800" tIns="50800" rIns="50800" bIns="50800" numCol="1" anchor="t" anchorCtr="0" compatLnSpc="1">
            <a:prstTxWarp prst="textNoShape">
              <a:avLst/>
            </a:prstTxWarp>
          </a:bodyPr>
          <a:lstStyle/>
          <a:p>
            <a:pPr lvl="0"/>
            <a:r>
              <a:rPr lang="tr-TR">
                <a:sym typeface="Helvetica" charset="0"/>
              </a:rPr>
              <a:t>Click to edit Master text styles</a:t>
            </a:r>
          </a:p>
          <a:p>
            <a:pPr lvl="1"/>
            <a:r>
              <a:rPr lang="tr-TR">
                <a:sym typeface="Helvetica" charset="0"/>
              </a:rPr>
              <a:t>Second level</a:t>
            </a:r>
          </a:p>
          <a:p>
            <a:pPr lvl="2"/>
            <a:r>
              <a:rPr lang="tr-TR">
                <a:sym typeface="Helvetica" charset="0"/>
              </a:rPr>
              <a:t>Third level</a:t>
            </a:r>
          </a:p>
          <a:p>
            <a:pPr lvl="3"/>
            <a:r>
              <a:rPr lang="tr-TR">
                <a:sym typeface="Helvetica" charset="0"/>
              </a:rPr>
              <a:t>Fourth level</a:t>
            </a:r>
          </a:p>
          <a:p>
            <a:pPr lvl="4"/>
            <a:r>
              <a:rPr lang="tr-TR">
                <a:sym typeface="Helvetica" charset="0"/>
              </a:rPr>
              <a:t>Fifth level</a:t>
            </a:r>
          </a:p>
        </p:txBody>
      </p:sp>
      <p:sp>
        <p:nvSpPr>
          <p:cNvPr id="2053" name="AutoShape 5"/>
          <p:cNvSpPr>
            <a:spLocks/>
          </p:cNvSpPr>
          <p:nvPr/>
        </p:nvSpPr>
        <p:spPr bwMode="auto">
          <a:xfrm flipV="1">
            <a:off x="68263" y="2376488"/>
            <a:ext cx="9013825" cy="904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34817"/>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2054" name="AutoShape 6"/>
          <p:cNvSpPr>
            <a:spLocks/>
          </p:cNvSpPr>
          <p:nvPr/>
        </p:nvSpPr>
        <p:spPr bwMode="auto">
          <a:xfrm>
            <a:off x="68263" y="2339975"/>
            <a:ext cx="9013825" cy="4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6AFA9"/>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2055" name="AutoShape 7"/>
          <p:cNvSpPr>
            <a:spLocks/>
          </p:cNvSpPr>
          <p:nvPr/>
        </p:nvSpPr>
        <p:spPr bwMode="auto">
          <a:xfrm>
            <a:off x="68263" y="2468563"/>
            <a:ext cx="9013825" cy="460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918485"/>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7"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098" name="AutoShape 2" descr="image1.tif"/>
          <p:cNvSpPr>
            <a:spLocks/>
          </p:cNvSpPr>
          <p:nvPr/>
        </p:nvSpPr>
        <p:spPr bwMode="auto">
          <a:xfrm>
            <a:off x="65088" y="68263"/>
            <a:ext cx="9012237" cy="6692900"/>
          </a:xfrm>
          <a:prstGeom prst="roundRect">
            <a:avLst>
              <a:gd name="adj" fmla="val 4931"/>
            </a:avLst>
          </a:prstGeom>
          <a:blipFill dpi="0" rotWithShape="0">
            <a:blip r:embed="rId13"/>
            <a:srcRect/>
            <a:tile tx="0" ty="0" sx="100000" sy="100000" flip="none" algn="tl"/>
          </a:blip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4099" name="Rectangle 3"/>
          <p:cNvSpPr>
            <a:spLocks noGrp="1"/>
          </p:cNvSpPr>
          <p:nvPr>
            <p:ph type="body" idx="1"/>
          </p:nvPr>
        </p:nvSpPr>
        <p:spPr bwMode="auto">
          <a:xfrm>
            <a:off x="1295400" y="3200400"/>
            <a:ext cx="6400800" cy="3314700"/>
          </a:xfrm>
          <a:prstGeom prst="rect">
            <a:avLst/>
          </a:prstGeom>
          <a:noFill/>
          <a:ln w="12700" cap="flat" cmpd="sng">
            <a:noFill/>
            <a:prstDash val="solid"/>
            <a:miter lim="0"/>
            <a:headEnd/>
            <a:tailEnd/>
          </a:ln>
          <a:effectLst/>
        </p:spPr>
        <p:txBody>
          <a:bodyPr vert="horz" wrap="square" lIns="50800" tIns="50800" rIns="50800" bIns="50800" numCol="1" anchor="t" anchorCtr="0" compatLnSpc="1">
            <a:prstTxWarp prst="textNoShape">
              <a:avLst/>
            </a:prstTxWarp>
          </a:bodyPr>
          <a:lstStyle/>
          <a:p>
            <a:pPr lvl="0"/>
            <a:r>
              <a:rPr lang="tr-TR">
                <a:sym typeface="Helvetica" charset="0"/>
              </a:rPr>
              <a:t>Click to edit Master text styles</a:t>
            </a:r>
          </a:p>
          <a:p>
            <a:pPr lvl="1"/>
            <a:r>
              <a:rPr lang="tr-TR">
                <a:sym typeface="Helvetica" charset="0"/>
              </a:rPr>
              <a:t>Second level</a:t>
            </a:r>
          </a:p>
          <a:p>
            <a:pPr lvl="2"/>
            <a:r>
              <a:rPr lang="tr-TR">
                <a:sym typeface="Helvetica" charset="0"/>
              </a:rPr>
              <a:t>Third level</a:t>
            </a:r>
          </a:p>
          <a:p>
            <a:pPr lvl="3"/>
            <a:r>
              <a:rPr lang="tr-TR">
                <a:sym typeface="Helvetica" charset="0"/>
              </a:rPr>
              <a:t>Fourth level</a:t>
            </a:r>
          </a:p>
          <a:p>
            <a:pPr lvl="4"/>
            <a:r>
              <a:rPr lang="tr-TR">
                <a:sym typeface="Helvetica" charset="0"/>
              </a:rPr>
              <a:t>Fifth level</a:t>
            </a:r>
          </a:p>
        </p:txBody>
      </p:sp>
      <p:sp>
        <p:nvSpPr>
          <p:cNvPr id="4100" name="AutoShape 4"/>
          <p:cNvSpPr>
            <a:spLocks/>
          </p:cNvSpPr>
          <p:nvPr/>
        </p:nvSpPr>
        <p:spPr bwMode="auto">
          <a:xfrm>
            <a:off x="61913" y="1447800"/>
            <a:ext cx="9021762" cy="152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34817"/>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101" name="AutoShape 5"/>
          <p:cNvSpPr>
            <a:spLocks/>
          </p:cNvSpPr>
          <p:nvPr/>
        </p:nvSpPr>
        <p:spPr bwMode="auto">
          <a:xfrm>
            <a:off x="61913" y="1395413"/>
            <a:ext cx="9021762" cy="120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6AFA9"/>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102" name="AutoShape 6"/>
          <p:cNvSpPr>
            <a:spLocks/>
          </p:cNvSpPr>
          <p:nvPr/>
        </p:nvSpPr>
        <p:spPr bwMode="auto">
          <a:xfrm>
            <a:off x="61913" y="2976563"/>
            <a:ext cx="9021762" cy="109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918485"/>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103" name="Rectangle 7"/>
          <p:cNvSpPr>
            <a:spLocks noGrp="1"/>
          </p:cNvSpPr>
          <p:nvPr>
            <p:ph type="title"/>
          </p:nvPr>
        </p:nvSpPr>
        <p:spPr bwMode="auto">
          <a:xfrm>
            <a:off x="457200" y="1281113"/>
            <a:ext cx="8229600" cy="1919287"/>
          </a:xfrm>
          <a:prstGeom prst="rect">
            <a:avLst/>
          </a:prstGeom>
          <a:noFill/>
          <a:ln w="12700" cap="flat" cmpd="sng">
            <a:noFill/>
            <a:prstDash val="solid"/>
            <a:miter lim="0"/>
            <a:headEnd/>
            <a:tailEnd/>
          </a:ln>
          <a:effectLst/>
        </p:spPr>
        <p:txBody>
          <a:bodyPr vert="horz" wrap="square" lIns="50800" tIns="50800" rIns="50800" bIns="50800" numCol="1" anchor="ctr" anchorCtr="0" compatLnSpc="1">
            <a:prstTxWarp prst="textNoShape">
              <a:avLst/>
            </a:prstTxWarp>
          </a:bodyPr>
          <a:lstStyle/>
          <a:p>
            <a:pPr lvl="0"/>
            <a:r>
              <a:rPr lang="tr-TR">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p:cNvSpPr>
          <p:nvPr>
            <p:ph type="title"/>
          </p:nvPr>
        </p:nvSpPr>
        <p:spPr bwMode="auto">
          <a:xfrm>
            <a:off x="457200" y="92075"/>
            <a:ext cx="8229600" cy="1508125"/>
          </a:xfrm>
          <a:prstGeom prst="rect">
            <a:avLst/>
          </a:prstGeom>
          <a:noFill/>
          <a:ln w="12700" cap="flat" cmpd="sng">
            <a:noFill/>
            <a:prstDash val="solid"/>
            <a:miter lim="0"/>
            <a:headEnd/>
            <a:tailEnd/>
          </a:ln>
          <a:effectLst/>
        </p:spPr>
        <p:txBody>
          <a:bodyPr vert="horz" wrap="square" lIns="50800" tIns="50800" rIns="50800" bIns="50800" numCol="1" anchor="ctr" anchorCtr="0" compatLnSpc="1">
            <a:prstTxWarp prst="textNoShape">
              <a:avLst/>
            </a:prstTxWarp>
          </a:bodyPr>
          <a:lstStyle/>
          <a:p>
            <a:pPr lvl="0"/>
            <a:r>
              <a:rPr lang="tr-TR">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6145" name="Rectangle 1"/>
          <p:cNvSpPr>
            <a:spLocks noGrp="1"/>
          </p:cNvSpPr>
          <p:nvPr>
            <p:ph type="title"/>
          </p:nvPr>
        </p:nvSpPr>
        <p:spPr bwMode="auto">
          <a:xfrm>
            <a:off x="457200" y="92075"/>
            <a:ext cx="8229600" cy="1508125"/>
          </a:xfrm>
          <a:prstGeom prst="rect">
            <a:avLst/>
          </a:prstGeom>
          <a:noFill/>
          <a:ln w="12700" cap="flat" cmpd="sng">
            <a:noFill/>
            <a:prstDash val="solid"/>
            <a:miter lim="0"/>
            <a:headEnd/>
            <a:tailEnd/>
          </a:ln>
          <a:effectLst/>
        </p:spPr>
        <p:txBody>
          <a:bodyPr vert="horz" wrap="square" lIns="50800" tIns="50800" rIns="50800" bIns="50800" numCol="1" anchor="ctr" anchorCtr="0" compatLnSpc="1">
            <a:prstTxWarp prst="textNoShape">
              <a:avLst/>
            </a:prstTxWarp>
          </a:bodyPr>
          <a:lstStyle/>
          <a:p>
            <a:pPr lvl="0"/>
            <a:r>
              <a:rPr lang="tr-TR">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7169"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7170"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7171" name="Rectangle 3"/>
          <p:cNvSpPr>
            <a:spLocks noGrp="1"/>
          </p:cNvSpPr>
          <p:nvPr>
            <p:ph type="title"/>
          </p:nvPr>
        </p:nvSpPr>
        <p:spPr bwMode="auto">
          <a:xfrm>
            <a:off x="914400" y="0"/>
            <a:ext cx="7772400" cy="1417638"/>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www.huffingtonpost.com/robert-leahy-phd/unemployment-health_b_2616430.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46.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428728" y="3357562"/>
            <a:ext cx="6400800" cy="1752600"/>
          </a:xfrm>
        </p:spPr>
        <p:txBody>
          <a:bodyPr/>
          <a:lstStyle/>
          <a:p>
            <a:r>
              <a:rPr lang="en-US" sz="2600" dirty="0">
                <a:solidFill>
                  <a:schemeClr val="tx2">
                    <a:lumMod val="75000"/>
                  </a:schemeClr>
                </a:solidFill>
                <a:latin typeface="Perpetua" pitchFamily="18" charset="0"/>
              </a:rPr>
              <a:t>Lecture 2</a:t>
            </a:r>
            <a:r>
              <a:rPr lang="tr-TR" sz="2600" dirty="0">
                <a:solidFill>
                  <a:schemeClr val="tx2">
                    <a:lumMod val="75000"/>
                  </a:schemeClr>
                </a:solidFill>
                <a:latin typeface="Perpetua" pitchFamily="18" charset="0"/>
              </a:rPr>
              <a:t>1</a:t>
            </a:r>
            <a:endParaRPr lang="en-US" sz="2600" dirty="0">
              <a:solidFill>
                <a:schemeClr val="tx2">
                  <a:lumMod val="75000"/>
                </a:schemeClr>
              </a:solidFill>
              <a:latin typeface="Perpetua" pitchFamily="18" charset="0"/>
            </a:endParaRPr>
          </a:p>
          <a:p>
            <a:r>
              <a:rPr lang="tr-TR" sz="2600" dirty="0">
                <a:solidFill>
                  <a:schemeClr val="tx2">
                    <a:lumMod val="75000"/>
                  </a:schemeClr>
                </a:solidFill>
                <a:latin typeface="Perpetua" pitchFamily="18" charset="0"/>
              </a:rPr>
              <a:t>May 20</a:t>
            </a:r>
          </a:p>
        </p:txBody>
      </p:sp>
      <p:sp>
        <p:nvSpPr>
          <p:cNvPr id="2" name="Title 1"/>
          <p:cNvSpPr>
            <a:spLocks noGrp="1"/>
          </p:cNvSpPr>
          <p:nvPr>
            <p:ph type="ctrTitle"/>
          </p:nvPr>
        </p:nvSpPr>
        <p:spPr>
          <a:xfrm>
            <a:off x="685800" y="1571613"/>
            <a:ext cx="7772400" cy="1571636"/>
          </a:xfrm>
        </p:spPr>
        <p:txBody>
          <a:bodyPr/>
          <a:lstStyle/>
          <a:p>
            <a:pPr algn="ctr"/>
            <a:r>
              <a:rPr sz="4000">
                <a:solidFill>
                  <a:schemeClr val="bg1"/>
                </a:solidFill>
                <a:latin typeface="Franklin Gothic Book" pitchFamily="34" charset="0"/>
              </a:rPr>
              <a:t>Econ 100</a:t>
            </a:r>
            <a:br>
              <a:rPr sz="4000">
                <a:solidFill>
                  <a:schemeClr val="bg1"/>
                </a:solidFill>
                <a:latin typeface="Franklin Gothic Book" pitchFamily="34" charset="0"/>
              </a:rPr>
            </a:br>
            <a:r>
              <a:rPr sz="4000">
                <a:solidFill>
                  <a:schemeClr val="bg1"/>
                </a:solidFill>
                <a:latin typeface="Franklin Gothic Book" pitchFamily="34" charset="0"/>
              </a:rPr>
              <a:t>Principles of Economics</a:t>
            </a:r>
            <a:endParaRPr lang="tr-TR" sz="4000" dirty="0">
              <a:solidFill>
                <a:schemeClr val="bg1"/>
              </a:solidFill>
              <a:latin typeface="Franklin Gothic Boo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914400" y="274638"/>
            <a:ext cx="7772400" cy="1143000"/>
          </a:xfrm>
        </p:spPr>
        <p:txBody>
          <a:bodyPr/>
          <a:lstStyle/>
          <a:p>
            <a:pPr defTabSz="914400"/>
            <a:r>
              <a:rPr lang="tr-TR" sz="3200" dirty="0">
                <a:solidFill>
                  <a:srgbClr val="696464"/>
                </a:solidFill>
              </a:rPr>
              <a:t>Reference period</a:t>
            </a:r>
            <a:endParaRPr lang="tr-TR" dirty="0"/>
          </a:p>
        </p:txBody>
      </p:sp>
      <p:sp>
        <p:nvSpPr>
          <p:cNvPr id="1741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r>
              <a:rPr lang="tr-TR" sz="2600" b="0" dirty="0"/>
              <a:t>One week period when the survey period of unemployment is done. Generally the first week of each month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914400" y="274638"/>
            <a:ext cx="7772400" cy="1143000"/>
          </a:xfrm>
        </p:spPr>
        <p:txBody>
          <a:bodyPr/>
          <a:lstStyle/>
          <a:p>
            <a:pPr defTabSz="914400"/>
            <a:br>
              <a:rPr lang="tr-TR" sz="2400" dirty="0">
                <a:solidFill>
                  <a:srgbClr val="696464"/>
                </a:solidFill>
              </a:rPr>
            </a:br>
            <a:endParaRPr lang="tr-TR" dirty="0"/>
          </a:p>
        </p:txBody>
      </p:sp>
      <p:sp>
        <p:nvSpPr>
          <p:cNvPr id="1843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lnSpc>
                <a:spcPct val="120000"/>
              </a:lnSpc>
              <a:spcBef>
                <a:spcPts val="1200"/>
              </a:spcBef>
              <a:buFont typeface="ArialMT" charset="0"/>
              <a:buNone/>
            </a:pPr>
            <a:r>
              <a:rPr lang="tr-TR" sz="2300" b="0" dirty="0">
                <a:solidFill>
                  <a:srgbClr val="FF0000"/>
                </a:solidFill>
              </a:rPr>
              <a:t>Employed but not currently at work</a:t>
            </a:r>
            <a:r>
              <a:rPr lang="en-US" sz="2300" b="0" dirty="0">
                <a:solidFill>
                  <a:srgbClr val="FF0000"/>
                </a:solidFill>
              </a:rPr>
              <a:t>: </a:t>
            </a:r>
            <a:r>
              <a:rPr lang="en-US" sz="2300" b="0" dirty="0"/>
              <a:t>Self-employed and employers who are not at work for various reasons during the reference week, although they are still connected, are considered to be employed.</a:t>
            </a:r>
            <a:endParaRPr lang="tr-TR" sz="2300" b="0" dirty="0"/>
          </a:p>
          <a:p>
            <a:pPr algn="l">
              <a:lnSpc>
                <a:spcPct val="120000"/>
              </a:lnSpc>
              <a:spcBef>
                <a:spcPts val="1200"/>
              </a:spcBef>
              <a:buFont typeface="ArialMT" charset="0"/>
              <a:buNone/>
            </a:pPr>
            <a:r>
              <a:rPr lang="en-US" sz="2300" b="0" dirty="0"/>
              <a:t>Individuals who are paid and salaried employees and who are not at work during the reference period for various reasons; only if they return to work within 3 months or if they continue to receive at least 50% or more of their salary or wages during their absence from work.</a:t>
            </a:r>
            <a:endParaRPr lang="tr-TR" sz="2300" b="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914400" y="274638"/>
            <a:ext cx="7772400" cy="1143000"/>
          </a:xfrm>
        </p:spPr>
        <p:txBody>
          <a:bodyPr/>
          <a:lstStyle/>
          <a:p>
            <a:pPr defTabSz="914400"/>
            <a:r>
              <a:rPr lang="tr-TR" sz="2400" dirty="0">
                <a:solidFill>
                  <a:srgbClr val="696464"/>
                </a:solidFill>
              </a:rPr>
              <a:t>Employed: finally…</a:t>
            </a:r>
            <a:endParaRPr lang="tr-TR" dirty="0"/>
          </a:p>
        </p:txBody>
      </p:sp>
      <p:sp>
        <p:nvSpPr>
          <p:cNvPr id="19458"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1200"/>
              </a:spcBef>
              <a:buFont typeface="ArialMT" charset="0"/>
              <a:buNone/>
            </a:pPr>
            <a:r>
              <a:rPr lang="en-US" sz="2200" b="0" dirty="0"/>
              <a:t>Members of producer cooperatives and employees (apprentices, interns, etc.) in return for a certain benefit (income in kind or in cash, social security, travel allowance, pocket money, etc.) in order to increase their professional knowledge are accepted in employment.</a:t>
            </a:r>
            <a:endParaRPr lang="tr-T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Definition of Unemployed</a:t>
            </a:r>
            <a:endParaRPr lang="tr-TR"/>
          </a:p>
        </p:txBody>
      </p:sp>
      <p:sp>
        <p:nvSpPr>
          <p:cNvPr id="20482" name="Rectangle 2"/>
          <p:cNvSpPr>
            <a:spLocks noGrp="1"/>
          </p:cNvSpPr>
          <p:nvPr>
            <p:ph type="body" idx="1"/>
          </p:nvPr>
        </p:nvSpPr>
        <p:spPr bwMode="auto">
          <a:xfrm>
            <a:off x="539552" y="1628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1200"/>
              </a:spcBef>
              <a:buFont typeface="ArialMT" charset="0"/>
              <a:buNone/>
            </a:pPr>
            <a:r>
              <a:rPr lang="en-US" sz="2400" b="0" dirty="0">
                <a:solidFill>
                  <a:srgbClr val="FF0000"/>
                </a:solidFill>
              </a:rPr>
              <a:t>Unemployed: </a:t>
            </a:r>
            <a:r>
              <a:rPr lang="en-US" sz="2400" b="0" dirty="0">
                <a:solidFill>
                  <a:schemeClr val="tx1"/>
                </a:solidFill>
              </a:rPr>
              <a:t>Persons of non-institutional working age who used at least one of the job search channels in the last three months and</a:t>
            </a:r>
            <a:r>
              <a:rPr lang="en-US" sz="2400" b="0" dirty="0">
                <a:solidFill>
                  <a:srgbClr val="FF0000"/>
                </a:solidFill>
              </a:rPr>
              <a:t> </a:t>
            </a:r>
            <a:r>
              <a:rPr lang="en-US" sz="2400" b="0" u="sng" dirty="0">
                <a:solidFill>
                  <a:srgbClr val="FF0000"/>
                </a:solidFill>
              </a:rPr>
              <a:t>were able to start work within 2 weeks</a:t>
            </a:r>
            <a:r>
              <a:rPr lang="en-US" sz="2400" b="0" dirty="0">
                <a:solidFill>
                  <a:srgbClr val="FF0000"/>
                </a:solidFill>
              </a:rPr>
              <a:t>, </a:t>
            </a:r>
            <a:r>
              <a:rPr lang="en-US" sz="2400" b="0" dirty="0">
                <a:solidFill>
                  <a:schemeClr val="tx1"/>
                </a:solidFill>
              </a:rPr>
              <a:t>among those who were not in employment during the reference period, are included in the unemployed population.</a:t>
            </a:r>
            <a:endParaRPr lang="tr-TR" sz="2400" b="0" dirty="0">
              <a:solidFill>
                <a:schemeClr val="tx1"/>
              </a:solidFill>
            </a:endParaRPr>
          </a:p>
          <a:p>
            <a:pPr algn="l">
              <a:spcBef>
                <a:spcPts val="1200"/>
              </a:spcBef>
              <a:buFont typeface="ArialMT" charset="0"/>
              <a:buNone/>
            </a:pPr>
            <a:r>
              <a:rPr lang="en-US" sz="2400" b="0" dirty="0"/>
              <a:t>Those who have found a job or started their own business within three months but are waiting to start a job or start work to complete their various deficiencies are also included in the scope of the unemployed population.</a:t>
            </a:r>
            <a:endParaRPr lang="tr-T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722313" y="952500"/>
            <a:ext cx="7772400" cy="1362075"/>
          </a:xfrm>
        </p:spPr>
        <p:txBody>
          <a:bodyPr/>
          <a:lstStyle/>
          <a:p>
            <a:pPr defTabSz="914400"/>
            <a:r>
              <a:rPr lang="tr-TR" sz="2700">
                <a:solidFill>
                  <a:srgbClr val="696464"/>
                </a:solidFill>
              </a:rPr>
              <a:t>Employed</a:t>
            </a:r>
            <a:br>
              <a:rPr lang="tr-TR" sz="2700">
                <a:solidFill>
                  <a:srgbClr val="696464"/>
                </a:solidFill>
              </a:rPr>
            </a:br>
            <a:r>
              <a:rPr lang="tr-TR" sz="2700">
                <a:solidFill>
                  <a:srgbClr val="696464"/>
                </a:solidFill>
              </a:rPr>
              <a:t>Unemployed</a:t>
            </a:r>
            <a:br>
              <a:rPr lang="tr-TR" sz="2700">
                <a:solidFill>
                  <a:srgbClr val="696464"/>
                </a:solidFill>
              </a:rPr>
            </a:br>
            <a:r>
              <a:rPr lang="tr-TR" sz="2700">
                <a:solidFill>
                  <a:srgbClr val="696464"/>
                </a:solidFill>
              </a:rPr>
              <a:t>Not in the labor force </a:t>
            </a:r>
            <a:endParaRPr lang="tr-TR"/>
          </a:p>
        </p:txBody>
      </p:sp>
      <p:sp>
        <p:nvSpPr>
          <p:cNvPr id="21506" name="Rectangle 2"/>
          <p:cNvSpPr>
            <a:spLocks noGrp="1" noChangeArrowheads="1"/>
          </p:cNvSpPr>
          <p:nvPr>
            <p:ph type="body" idx="1"/>
          </p:nvPr>
        </p:nvSpPr>
        <p:spPr>
          <a:xfrm>
            <a:off x="722313" y="2547938"/>
            <a:ext cx="7772400" cy="1338262"/>
          </a:xfrm>
        </p:spPr>
        <p:txBody>
          <a:bodyPr/>
          <a:lstStyle/>
          <a:p>
            <a:pPr algn="l">
              <a:spcBef>
                <a:spcPts val="500"/>
              </a:spcBef>
            </a:pPr>
            <a:r>
              <a:rPr lang="tr-TR" sz="2400" b="0">
                <a:solidFill>
                  <a:srgbClr val="888888"/>
                </a:solidFill>
              </a:rPr>
              <a:t>One more time…</a:t>
            </a:r>
            <a:endParaRPr lang="tr-T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Labor Force Statistics</a:t>
            </a:r>
            <a:endParaRPr lang="tr-TR"/>
          </a:p>
        </p:txBody>
      </p:sp>
      <p:sp>
        <p:nvSpPr>
          <p:cNvPr id="2253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Font typeface="ArialMT" charset="0"/>
              <a:buNone/>
            </a:pPr>
            <a:r>
              <a:rPr lang="tr-TR" sz="2400" b="0"/>
              <a:t>The population is divided into 3 groups:</a:t>
            </a:r>
            <a:endParaRPr lang="tr-TR" sz="2600" b="0"/>
          </a:p>
          <a:p>
            <a:pPr marL="628650" lvl="1" indent="-457200" algn="l">
              <a:lnSpc>
                <a:spcPct val="104000"/>
              </a:lnSpc>
              <a:spcBef>
                <a:spcPts val="1100"/>
              </a:spcBef>
              <a:buClr>
                <a:srgbClr val="003399"/>
              </a:buClr>
              <a:buSzPct val="85000"/>
              <a:buFont typeface="ArialMT" charset="0"/>
              <a:buAutoNum type="arabicPeriod"/>
            </a:pPr>
            <a:r>
              <a:rPr lang="tr-TR" sz="2400">
                <a:solidFill>
                  <a:srgbClr val="CC0000"/>
                </a:solidFill>
              </a:rPr>
              <a:t>employed</a:t>
            </a:r>
            <a:r>
              <a:rPr lang="tr-TR" sz="2400" b="0"/>
              <a:t>:  paid employees, self-employed, </a:t>
            </a:r>
            <a:br>
              <a:rPr lang="tr-TR" sz="2400" b="0"/>
            </a:br>
            <a:r>
              <a:rPr lang="tr-TR" sz="2400" b="0"/>
              <a:t>and unpaid workers in a family business</a:t>
            </a:r>
          </a:p>
          <a:p>
            <a:pPr marL="628650" lvl="1" indent="-457200" algn="l">
              <a:lnSpc>
                <a:spcPct val="104000"/>
              </a:lnSpc>
              <a:spcBef>
                <a:spcPts val="1100"/>
              </a:spcBef>
              <a:buClr>
                <a:srgbClr val="003399"/>
              </a:buClr>
              <a:buSzPct val="85000"/>
              <a:buFont typeface="ArialMT" charset="0"/>
              <a:buAutoNum type="arabicPeriod"/>
            </a:pPr>
            <a:r>
              <a:rPr lang="tr-TR" sz="2400">
                <a:solidFill>
                  <a:srgbClr val="CC0000"/>
                </a:solidFill>
              </a:rPr>
              <a:t>unemployed</a:t>
            </a:r>
            <a:r>
              <a:rPr lang="tr-TR" sz="2400" b="0"/>
              <a:t>:  people not working who have looked for work during previous 3 months. (4 weeks in Europe and US)</a:t>
            </a:r>
          </a:p>
          <a:p>
            <a:pPr marL="628650" lvl="1" indent="-457200" algn="l">
              <a:lnSpc>
                <a:spcPct val="104000"/>
              </a:lnSpc>
              <a:spcBef>
                <a:spcPts val="1100"/>
              </a:spcBef>
              <a:buClr>
                <a:srgbClr val="003399"/>
              </a:buClr>
              <a:buSzPct val="85000"/>
              <a:buFont typeface="ArialMT" charset="0"/>
              <a:buAutoNum type="arabicPeriod"/>
            </a:pPr>
            <a:r>
              <a:rPr lang="tr-TR" sz="2400">
                <a:solidFill>
                  <a:srgbClr val="CC0000"/>
                </a:solidFill>
              </a:rPr>
              <a:t>not in the labor force</a:t>
            </a:r>
            <a:r>
              <a:rPr lang="tr-TR" sz="2400" b="0"/>
              <a:t>:  everyone else</a:t>
            </a:r>
          </a:p>
          <a:p>
            <a:pPr algn="l">
              <a:spcBef>
                <a:spcPts val="2000"/>
              </a:spcBef>
              <a:buFont typeface="ArialMT" charset="0"/>
              <a:buNone/>
            </a:pPr>
            <a:r>
              <a:rPr lang="tr-TR" sz="2400" b="0"/>
              <a:t>The </a:t>
            </a:r>
            <a:r>
              <a:rPr lang="tr-TR" sz="2400">
                <a:solidFill>
                  <a:srgbClr val="CC0000"/>
                </a:solidFill>
              </a:rPr>
              <a:t>labor force</a:t>
            </a:r>
            <a:r>
              <a:rPr lang="tr-TR" sz="2400" b="0"/>
              <a:t> is 1 + 2: It is the sum of the employed and unemployed workers (job searchers) .  </a:t>
            </a:r>
            <a:endParaRPr lang="tr-T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2355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9400" indent="-279400" algn="l">
              <a:spcBef>
                <a:spcPts val="1200"/>
              </a:spcBef>
              <a:buFont typeface="ArialMT" charset="0"/>
              <a:buNone/>
            </a:pPr>
            <a:r>
              <a:rPr lang="tr-TR" sz="2400" b="0"/>
              <a:t>Two very important statistics</a:t>
            </a:r>
            <a:endParaRPr lang="tr-TR" sz="2600" b="0"/>
          </a:p>
          <a:p>
            <a:pPr marL="279400" indent="-279400" algn="l">
              <a:spcBef>
                <a:spcPts val="1200"/>
              </a:spcBef>
              <a:buClr>
                <a:srgbClr val="D34817"/>
              </a:buClr>
              <a:buSzPct val="85000"/>
              <a:buFont typeface="ArialMT" charset="0"/>
              <a:buAutoNum type="arabicPeriod"/>
            </a:pPr>
            <a:r>
              <a:rPr lang="tr-TR" sz="2400" b="0"/>
              <a:t>The unemployment rate</a:t>
            </a:r>
            <a:endParaRPr lang="tr-TR" sz="2600" b="0"/>
          </a:p>
          <a:p>
            <a:pPr marL="279400" indent="-279400" algn="l">
              <a:spcBef>
                <a:spcPts val="1200"/>
              </a:spcBef>
              <a:buClr>
                <a:srgbClr val="D34817"/>
              </a:buClr>
              <a:buSzPct val="85000"/>
              <a:buFont typeface="ArialMT" charset="0"/>
              <a:buAutoNum type="arabicPeriod"/>
            </a:pPr>
            <a:r>
              <a:rPr lang="tr-TR" sz="2400" b="0"/>
              <a:t>The labor force participation rate</a:t>
            </a:r>
            <a:endParaRPr lang="tr-T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Group 1"/>
          <p:cNvGrpSpPr>
            <a:grpSpLocks/>
          </p:cNvGrpSpPr>
          <p:nvPr/>
        </p:nvGrpSpPr>
        <p:grpSpPr bwMode="auto">
          <a:xfrm>
            <a:off x="803275" y="4903788"/>
            <a:ext cx="7524750" cy="1092200"/>
            <a:chOff x="0" y="0"/>
            <a:chExt cx="593" cy="86"/>
          </a:xfrm>
        </p:grpSpPr>
        <p:sp>
          <p:nvSpPr>
            <p:cNvPr id="24578" name="AutoShape 2"/>
            <p:cNvSpPr>
              <a:spLocks/>
            </p:cNvSpPr>
            <p:nvPr/>
          </p:nvSpPr>
          <p:spPr bwMode="auto">
            <a:xfrm>
              <a:off x="0" y="0"/>
              <a:ext cx="591" cy="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0" tIns="0" rIns="0" bIns="0" anchor="ctr"/>
            <a:lstStyle/>
            <a:p>
              <a:pPr defTabSz="914400"/>
              <a:endParaRPr lang="tr-TR" sz="1800"/>
            </a:p>
          </p:txBody>
        </p:sp>
        <p:grpSp>
          <p:nvGrpSpPr>
            <p:cNvPr id="24579" name="Group 3"/>
            <p:cNvGrpSpPr>
              <a:grpSpLocks/>
            </p:cNvGrpSpPr>
            <p:nvPr/>
          </p:nvGrpSpPr>
          <p:grpSpPr bwMode="auto">
            <a:xfrm>
              <a:off x="1" y="2"/>
              <a:ext cx="592" cy="83"/>
              <a:chOff x="0" y="0"/>
              <a:chExt cx="592" cy="83"/>
            </a:xfrm>
          </p:grpSpPr>
          <p:grpSp>
            <p:nvGrpSpPr>
              <p:cNvPr id="24580" name="Group 4"/>
              <p:cNvGrpSpPr>
                <a:grpSpLocks/>
              </p:cNvGrpSpPr>
              <p:nvPr/>
            </p:nvGrpSpPr>
            <p:grpSpPr bwMode="auto">
              <a:xfrm>
                <a:off x="0" y="2"/>
                <a:ext cx="235" cy="74"/>
                <a:chOff x="0" y="0"/>
                <a:chExt cx="235" cy="74"/>
              </a:xfrm>
            </p:grpSpPr>
            <p:sp>
              <p:nvSpPr>
                <p:cNvPr id="24581" name="AutoShape 5"/>
                <p:cNvSpPr>
                  <a:spLocks/>
                </p:cNvSpPr>
                <p:nvPr/>
              </p:nvSpPr>
              <p:spPr bwMode="auto">
                <a:xfrm>
                  <a:off x="0" y="0"/>
                  <a:ext cx="235" cy="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0" tIns="0" rIns="0" bIns="0" anchor="ctr"/>
                <a:lstStyle/>
                <a:p>
                  <a:pPr algn="ctr" defTabSz="914400">
                    <a:spcBef>
                      <a:spcPts val="1000"/>
                    </a:spcBef>
                  </a:pPr>
                  <a:endParaRPr lang="tr-TR" sz="1800"/>
                </a:p>
              </p:txBody>
            </p:sp>
            <p:sp>
              <p:nvSpPr>
                <p:cNvPr id="24582" name="AutoShape 6"/>
                <p:cNvSpPr>
                  <a:spLocks/>
                </p:cNvSpPr>
                <p:nvPr/>
              </p:nvSpPr>
              <p:spPr bwMode="auto">
                <a:xfrm>
                  <a:off x="0" y="2"/>
                  <a:ext cx="235" cy="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nchor="ctr"/>
                <a:lstStyle/>
                <a:p>
                  <a:pPr algn="ctr" defTabSz="914400">
                    <a:spcBef>
                      <a:spcPts val="1700"/>
                    </a:spcBef>
                  </a:pPr>
                  <a:r>
                    <a:rPr lang="tr-TR" sz="2900"/>
                    <a:t>labor force participation rate</a:t>
                  </a:r>
                  <a:endParaRPr lang="tr-TR"/>
                </a:p>
              </p:txBody>
            </p:sp>
          </p:grpSp>
          <p:grpSp>
            <p:nvGrpSpPr>
              <p:cNvPr id="24583" name="Group 7"/>
              <p:cNvGrpSpPr>
                <a:grpSpLocks/>
              </p:cNvGrpSpPr>
              <p:nvPr/>
            </p:nvGrpSpPr>
            <p:grpSpPr bwMode="auto">
              <a:xfrm>
                <a:off x="353" y="0"/>
                <a:ext cx="239" cy="83"/>
                <a:chOff x="0" y="0"/>
                <a:chExt cx="238" cy="83"/>
              </a:xfrm>
            </p:grpSpPr>
            <p:sp>
              <p:nvSpPr>
                <p:cNvPr id="24584" name="AutoShape 8"/>
                <p:cNvSpPr>
                  <a:spLocks/>
                </p:cNvSpPr>
                <p:nvPr/>
              </p:nvSpPr>
              <p:spPr bwMode="auto">
                <a:xfrm>
                  <a:off x="0" y="0"/>
                  <a:ext cx="237" cy="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50800" tIns="50800" rIns="50800" bIns="50800"/>
                <a:lstStyle/>
                <a:p>
                  <a:pPr algn="ctr" defTabSz="914400">
                    <a:spcBef>
                      <a:spcPts val="1700"/>
                    </a:spcBef>
                  </a:pPr>
                  <a:r>
                    <a:rPr lang="tr-TR" sz="2900"/>
                    <a:t>labor force</a:t>
                  </a:r>
                  <a:endParaRPr lang="tr-TR"/>
                </a:p>
              </p:txBody>
            </p:sp>
            <p:sp>
              <p:nvSpPr>
                <p:cNvPr id="24585" name="AutoShape 9"/>
                <p:cNvSpPr>
                  <a:spLocks/>
                </p:cNvSpPr>
                <p:nvPr/>
              </p:nvSpPr>
              <p:spPr bwMode="auto">
                <a:xfrm>
                  <a:off x="0" y="39"/>
                  <a:ext cx="238" cy="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50800" tIns="50800" rIns="50800" bIns="50800"/>
                <a:lstStyle/>
                <a:p>
                  <a:pPr algn="ctr" defTabSz="914400">
                    <a:spcBef>
                      <a:spcPts val="1700"/>
                    </a:spcBef>
                  </a:pPr>
                  <a:r>
                    <a:rPr lang="tr-TR" sz="2900"/>
                    <a:t>adult population</a:t>
                  </a:r>
                  <a:endParaRPr lang="tr-TR"/>
                </a:p>
              </p:txBody>
            </p:sp>
            <p:sp>
              <p:nvSpPr>
                <p:cNvPr id="24586" name="Line 10"/>
                <p:cNvSpPr>
                  <a:spLocks noChangeShapeType="1"/>
                </p:cNvSpPr>
                <p:nvPr/>
              </p:nvSpPr>
              <p:spPr bwMode="auto">
                <a:xfrm>
                  <a:off x="13" y="42"/>
                  <a:ext cx="207" cy="0"/>
                </a:xfrm>
                <a:prstGeom prst="line">
                  <a:avLst/>
                </a:prstGeom>
                <a:noFill/>
                <a:ln w="12700" cap="flat" cmpd="sng">
                  <a:solidFill>
                    <a:srgbClr val="000000"/>
                  </a:solidFill>
                  <a:prstDash val="solid"/>
                  <a:round/>
                  <a:headEnd/>
                  <a:tailEnd/>
                </a:ln>
                <a:effectLst/>
              </p:spPr>
              <p:txBody>
                <a:bodyPr/>
                <a:lstStyle/>
                <a:p>
                  <a:endParaRPr lang="tr-TR"/>
                </a:p>
              </p:txBody>
            </p:sp>
          </p:grpSp>
          <p:grpSp>
            <p:nvGrpSpPr>
              <p:cNvPr id="24587" name="Group 11"/>
              <p:cNvGrpSpPr>
                <a:grpSpLocks/>
              </p:cNvGrpSpPr>
              <p:nvPr/>
            </p:nvGrpSpPr>
            <p:grpSpPr bwMode="auto">
              <a:xfrm>
                <a:off x="247" y="1"/>
                <a:ext cx="113" cy="75"/>
                <a:chOff x="0" y="0"/>
                <a:chExt cx="112" cy="74"/>
              </a:xfrm>
            </p:grpSpPr>
            <p:sp>
              <p:nvSpPr>
                <p:cNvPr id="24588" name="AutoShape 12"/>
                <p:cNvSpPr>
                  <a:spLocks/>
                </p:cNvSpPr>
                <p:nvPr/>
              </p:nvSpPr>
              <p:spPr bwMode="auto">
                <a:xfrm>
                  <a:off x="0" y="0"/>
                  <a:ext cx="112" cy="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0" tIns="0" rIns="0" bIns="0" anchor="ctr"/>
                <a:lstStyle/>
                <a:p>
                  <a:pPr defTabSz="914400">
                    <a:spcBef>
                      <a:spcPts val="1000"/>
                    </a:spcBef>
                  </a:pPr>
                  <a:endParaRPr lang="tr-TR" sz="1800"/>
                </a:p>
              </p:txBody>
            </p:sp>
            <p:sp>
              <p:nvSpPr>
                <p:cNvPr id="24589" name="AutoShape 13"/>
                <p:cNvSpPr>
                  <a:spLocks/>
                </p:cNvSpPr>
                <p:nvPr/>
              </p:nvSpPr>
              <p:spPr bwMode="auto">
                <a:xfrm>
                  <a:off x="0" y="19"/>
                  <a:ext cx="112" cy="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nchor="ctr"/>
                <a:lstStyle/>
                <a:p>
                  <a:pPr defTabSz="914400">
                    <a:spcBef>
                      <a:spcPts val="1700"/>
                    </a:spcBef>
                  </a:pPr>
                  <a:r>
                    <a:rPr lang="tr-TR" sz="2900"/>
                    <a:t>=  100 x</a:t>
                  </a:r>
                  <a:endParaRPr lang="tr-TR"/>
                </a:p>
              </p:txBody>
            </p:sp>
          </p:grpSp>
        </p:grpSp>
      </p:grpSp>
      <p:sp>
        <p:nvSpPr>
          <p:cNvPr id="24590" name="Rectangle 14"/>
          <p:cNvSpPr>
            <a:spLocks noGrp="1" noChangeArrowheads="1"/>
          </p:cNvSpPr>
          <p:nvPr>
            <p:ph type="title"/>
          </p:nvPr>
        </p:nvSpPr>
        <p:spPr>
          <a:xfrm>
            <a:off x="457200" y="274638"/>
            <a:ext cx="8229600" cy="850900"/>
          </a:xfrm>
        </p:spPr>
        <p:txBody>
          <a:bodyPr/>
          <a:lstStyle/>
          <a:p>
            <a:pPr defTabSz="914400"/>
            <a:r>
              <a:rPr lang="tr-TR" sz="2800">
                <a:solidFill>
                  <a:srgbClr val="696464"/>
                </a:solidFill>
              </a:rPr>
              <a:t>Labor Force Statistics</a:t>
            </a:r>
            <a:endParaRPr lang="tr-TR"/>
          </a:p>
        </p:txBody>
      </p:sp>
      <p:sp>
        <p:nvSpPr>
          <p:cNvPr id="24591" name="AutoShape 15"/>
          <p:cNvSpPr>
            <a:spLocks/>
          </p:cNvSpPr>
          <p:nvPr/>
        </p:nvSpPr>
        <p:spPr bwMode="auto">
          <a:xfrm>
            <a:off x="454025" y="3787775"/>
            <a:ext cx="8229600" cy="1079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lnSpc>
                <a:spcPct val="104000"/>
              </a:lnSpc>
              <a:spcBef>
                <a:spcPts val="1200"/>
              </a:spcBef>
            </a:pPr>
            <a:r>
              <a:rPr lang="tr-TR" sz="2400" b="1">
                <a:solidFill>
                  <a:srgbClr val="CC0000"/>
                </a:solidFill>
              </a:rPr>
              <a:t>Labor force participation rate</a:t>
            </a:r>
            <a:r>
              <a:rPr lang="tr-TR" sz="2400"/>
              <a:t>:  </a:t>
            </a:r>
            <a:br>
              <a:rPr lang="tr-TR" sz="2400"/>
            </a:br>
            <a:r>
              <a:rPr lang="tr-TR" sz="2400"/>
              <a:t>% of the adult population that is in the labor force </a:t>
            </a:r>
            <a:endParaRPr lang="tr-TR"/>
          </a:p>
        </p:txBody>
      </p:sp>
      <p:sp>
        <p:nvSpPr>
          <p:cNvPr id="24592" name="AutoShape 16"/>
          <p:cNvSpPr>
            <a:spLocks/>
          </p:cNvSpPr>
          <p:nvPr/>
        </p:nvSpPr>
        <p:spPr bwMode="auto">
          <a:xfrm>
            <a:off x="452438" y="1066800"/>
            <a:ext cx="8229600" cy="1079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lnSpc>
                <a:spcPct val="104000"/>
              </a:lnSpc>
              <a:spcBef>
                <a:spcPts val="1200"/>
              </a:spcBef>
            </a:pPr>
            <a:r>
              <a:rPr lang="tr-TR" sz="2400" b="1">
                <a:solidFill>
                  <a:srgbClr val="CC0000"/>
                </a:solidFill>
              </a:rPr>
              <a:t>Unemployment rate</a:t>
            </a:r>
            <a:r>
              <a:rPr lang="tr-TR" sz="2400"/>
              <a:t> (the “u-rate”):  </a:t>
            </a:r>
            <a:br>
              <a:rPr lang="tr-TR" sz="2400"/>
            </a:br>
            <a:r>
              <a:rPr lang="tr-TR" sz="2400"/>
              <a:t>% of the labor force that is unemployed</a:t>
            </a:r>
            <a:endParaRPr lang="tr-TR"/>
          </a:p>
        </p:txBody>
      </p:sp>
      <p:grpSp>
        <p:nvGrpSpPr>
          <p:cNvPr id="24593" name="Group 17"/>
          <p:cNvGrpSpPr>
            <a:grpSpLocks/>
          </p:cNvGrpSpPr>
          <p:nvPr/>
        </p:nvGrpSpPr>
        <p:grpSpPr bwMode="auto">
          <a:xfrm>
            <a:off x="877888" y="2192338"/>
            <a:ext cx="7399337" cy="1092200"/>
            <a:chOff x="0" y="0"/>
            <a:chExt cx="583" cy="87"/>
          </a:xfrm>
        </p:grpSpPr>
        <p:sp>
          <p:nvSpPr>
            <p:cNvPr id="24594" name="AutoShape 18"/>
            <p:cNvSpPr>
              <a:spLocks/>
            </p:cNvSpPr>
            <p:nvPr/>
          </p:nvSpPr>
          <p:spPr bwMode="auto">
            <a:xfrm>
              <a:off x="0" y="0"/>
              <a:ext cx="579" cy="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0" tIns="0" rIns="0" bIns="0" anchor="ctr"/>
            <a:lstStyle/>
            <a:p>
              <a:pPr defTabSz="914400"/>
              <a:endParaRPr lang="tr-TR" sz="1800"/>
            </a:p>
          </p:txBody>
        </p:sp>
        <p:grpSp>
          <p:nvGrpSpPr>
            <p:cNvPr id="24595" name="Group 19"/>
            <p:cNvGrpSpPr>
              <a:grpSpLocks/>
            </p:cNvGrpSpPr>
            <p:nvPr/>
          </p:nvGrpSpPr>
          <p:grpSpPr bwMode="auto">
            <a:xfrm>
              <a:off x="7" y="1"/>
              <a:ext cx="576" cy="83"/>
              <a:chOff x="0" y="0"/>
              <a:chExt cx="576" cy="83"/>
            </a:xfrm>
          </p:grpSpPr>
          <p:grpSp>
            <p:nvGrpSpPr>
              <p:cNvPr id="24596" name="Group 20"/>
              <p:cNvGrpSpPr>
                <a:grpSpLocks/>
              </p:cNvGrpSpPr>
              <p:nvPr/>
            </p:nvGrpSpPr>
            <p:grpSpPr bwMode="auto">
              <a:xfrm>
                <a:off x="0" y="2"/>
                <a:ext cx="203" cy="74"/>
                <a:chOff x="0" y="0"/>
                <a:chExt cx="203" cy="74"/>
              </a:xfrm>
            </p:grpSpPr>
            <p:sp>
              <p:nvSpPr>
                <p:cNvPr id="24597" name="AutoShape 21"/>
                <p:cNvSpPr>
                  <a:spLocks/>
                </p:cNvSpPr>
                <p:nvPr/>
              </p:nvSpPr>
              <p:spPr bwMode="auto">
                <a:xfrm>
                  <a:off x="0" y="0"/>
                  <a:ext cx="203" cy="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0" tIns="0" rIns="0" bIns="0" anchor="ctr"/>
                <a:lstStyle/>
                <a:p>
                  <a:pPr algn="ctr" defTabSz="914400">
                    <a:spcBef>
                      <a:spcPts val="1000"/>
                    </a:spcBef>
                  </a:pPr>
                  <a:endParaRPr lang="tr-TR" sz="1800"/>
                </a:p>
              </p:txBody>
            </p:sp>
            <p:sp>
              <p:nvSpPr>
                <p:cNvPr id="24598" name="AutoShape 22"/>
                <p:cNvSpPr>
                  <a:spLocks/>
                </p:cNvSpPr>
                <p:nvPr/>
              </p:nvSpPr>
              <p:spPr bwMode="auto">
                <a:xfrm>
                  <a:off x="0" y="19"/>
                  <a:ext cx="203" cy="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nchor="ctr"/>
                <a:lstStyle/>
                <a:p>
                  <a:pPr algn="ctr" defTabSz="914400">
                    <a:spcBef>
                      <a:spcPts val="1700"/>
                    </a:spcBef>
                  </a:pPr>
                  <a:r>
                    <a:rPr lang="tr-TR" sz="2900"/>
                    <a:t>u-rate</a:t>
                  </a:r>
                  <a:endParaRPr lang="tr-TR"/>
                </a:p>
              </p:txBody>
            </p:sp>
          </p:grpSp>
          <p:grpSp>
            <p:nvGrpSpPr>
              <p:cNvPr id="24599" name="Group 23"/>
              <p:cNvGrpSpPr>
                <a:grpSpLocks/>
              </p:cNvGrpSpPr>
              <p:nvPr/>
            </p:nvGrpSpPr>
            <p:grpSpPr bwMode="auto">
              <a:xfrm>
                <a:off x="320" y="0"/>
                <a:ext cx="256" cy="83"/>
                <a:chOff x="0" y="0"/>
                <a:chExt cx="256" cy="83"/>
              </a:xfrm>
            </p:grpSpPr>
            <p:sp>
              <p:nvSpPr>
                <p:cNvPr id="24600" name="AutoShape 24"/>
                <p:cNvSpPr>
                  <a:spLocks/>
                </p:cNvSpPr>
                <p:nvPr/>
              </p:nvSpPr>
              <p:spPr bwMode="auto">
                <a:xfrm>
                  <a:off x="0" y="0"/>
                  <a:ext cx="255" cy="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50800" tIns="50800" rIns="50800" bIns="50800"/>
                <a:lstStyle/>
                <a:p>
                  <a:pPr algn="ctr" defTabSz="914400">
                    <a:spcBef>
                      <a:spcPts val="1700"/>
                    </a:spcBef>
                  </a:pPr>
                  <a:r>
                    <a:rPr lang="tr-TR" sz="2900"/>
                    <a:t># of unemployed</a:t>
                  </a:r>
                  <a:endParaRPr lang="tr-TR"/>
                </a:p>
              </p:txBody>
            </p:sp>
            <p:sp>
              <p:nvSpPr>
                <p:cNvPr id="24601" name="AutoShape 25"/>
                <p:cNvSpPr>
                  <a:spLocks/>
                </p:cNvSpPr>
                <p:nvPr/>
              </p:nvSpPr>
              <p:spPr bwMode="auto">
                <a:xfrm>
                  <a:off x="0" y="39"/>
                  <a:ext cx="256" cy="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50800" tIns="50800" rIns="50800" bIns="50800"/>
                <a:lstStyle/>
                <a:p>
                  <a:pPr algn="ctr" defTabSz="914400">
                    <a:spcBef>
                      <a:spcPts val="1700"/>
                    </a:spcBef>
                  </a:pPr>
                  <a:r>
                    <a:rPr lang="tr-TR" sz="2900"/>
                    <a:t>labor force</a:t>
                  </a:r>
                  <a:endParaRPr lang="tr-TR"/>
                </a:p>
              </p:txBody>
            </p:sp>
            <p:sp>
              <p:nvSpPr>
                <p:cNvPr id="24602" name="Line 26"/>
                <p:cNvSpPr>
                  <a:spLocks noChangeShapeType="1"/>
                </p:cNvSpPr>
                <p:nvPr/>
              </p:nvSpPr>
              <p:spPr bwMode="auto">
                <a:xfrm>
                  <a:off x="15" y="42"/>
                  <a:ext cx="221" cy="0"/>
                </a:xfrm>
                <a:prstGeom prst="line">
                  <a:avLst/>
                </a:prstGeom>
                <a:noFill/>
                <a:ln w="12700" cap="flat" cmpd="sng">
                  <a:solidFill>
                    <a:srgbClr val="000000"/>
                  </a:solidFill>
                  <a:prstDash val="solid"/>
                  <a:round/>
                  <a:headEnd/>
                  <a:tailEnd/>
                </a:ln>
                <a:effectLst/>
              </p:spPr>
              <p:txBody>
                <a:bodyPr/>
                <a:lstStyle/>
                <a:p>
                  <a:endParaRPr lang="tr-TR"/>
                </a:p>
              </p:txBody>
            </p:sp>
          </p:grpSp>
          <p:grpSp>
            <p:nvGrpSpPr>
              <p:cNvPr id="24603" name="Group 27"/>
              <p:cNvGrpSpPr>
                <a:grpSpLocks/>
              </p:cNvGrpSpPr>
              <p:nvPr/>
            </p:nvGrpSpPr>
            <p:grpSpPr bwMode="auto">
              <a:xfrm>
                <a:off x="216" y="1"/>
                <a:ext cx="112" cy="75"/>
                <a:chOff x="0" y="0"/>
                <a:chExt cx="112" cy="74"/>
              </a:xfrm>
            </p:grpSpPr>
            <p:sp>
              <p:nvSpPr>
                <p:cNvPr id="24604" name="AutoShape 28"/>
                <p:cNvSpPr>
                  <a:spLocks/>
                </p:cNvSpPr>
                <p:nvPr/>
              </p:nvSpPr>
              <p:spPr bwMode="auto">
                <a:xfrm>
                  <a:off x="0" y="0"/>
                  <a:ext cx="112" cy="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12700" cap="flat" cmpd="sng">
                  <a:noFill/>
                  <a:prstDash val="solid"/>
                  <a:miter lim="0"/>
                  <a:headEnd/>
                  <a:tailEnd/>
                </a:ln>
                <a:effectLst/>
              </p:spPr>
              <p:txBody>
                <a:bodyPr lIns="0" tIns="0" rIns="0" bIns="0" anchor="ctr"/>
                <a:lstStyle/>
                <a:p>
                  <a:pPr defTabSz="914400">
                    <a:spcBef>
                      <a:spcPts val="1000"/>
                    </a:spcBef>
                  </a:pPr>
                  <a:endParaRPr lang="tr-TR" sz="1800"/>
                </a:p>
              </p:txBody>
            </p:sp>
            <p:sp>
              <p:nvSpPr>
                <p:cNvPr id="24605" name="AutoShape 29"/>
                <p:cNvSpPr>
                  <a:spLocks/>
                </p:cNvSpPr>
                <p:nvPr/>
              </p:nvSpPr>
              <p:spPr bwMode="auto">
                <a:xfrm>
                  <a:off x="0" y="19"/>
                  <a:ext cx="112" cy="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nchor="ctr"/>
                <a:lstStyle/>
                <a:p>
                  <a:pPr defTabSz="914400">
                    <a:spcBef>
                      <a:spcPts val="1700"/>
                    </a:spcBef>
                  </a:pPr>
                  <a:r>
                    <a:rPr lang="tr-TR" sz="2900"/>
                    <a:t>=  100 x</a:t>
                  </a:r>
                  <a:endParaRPr lang="tr-TR"/>
                </a:p>
              </p:txBody>
            </p:sp>
          </p:gr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92"/>
                                        </p:tgtEl>
                                        <p:attrNameLst>
                                          <p:attrName>style.visibility</p:attrName>
                                        </p:attrNameLst>
                                      </p:cBhvr>
                                      <p:to>
                                        <p:strVal val="visible"/>
                                      </p:to>
                                    </p:set>
                                    <p:animEffect transition="in" filter="wipe(left)">
                                      <p:cBhvr>
                                        <p:cTn id="7" dur="500"/>
                                        <p:tgtEl>
                                          <p:spTgt spid="24592"/>
                                        </p:tgtEl>
                                      </p:cBhvr>
                                    </p:animEffect>
                                  </p:childTnLst>
                                </p:cTn>
                              </p:par>
                            </p:childTnLst>
                          </p:cTn>
                        </p:par>
                      </p:childTnLst>
                    </p:cTn>
                  </p:par>
                  <p:par>
                    <p:cTn id="8" fill="hold">
                      <p:stCondLst>
                        <p:cond delay="indefinite"/>
                      </p:stCondLst>
                      <p:childTnLst>
                        <p:par>
                          <p:cTn id="9" fill="hold">
                            <p:stCondLst>
                              <p:cond delay="0"/>
                            </p:stCondLst>
                            <p:childTnLst>
                              <p:par>
                                <p:cTn id="10" presetID="60890112" presetClass="entr" presetSubtype="60681640" fill="hold" nodeType="clickEffect">
                                  <p:stCondLst>
                                    <p:cond delay="0"/>
                                  </p:stCondLst>
                                  <p:childTnLst>
                                    <p:set>
                                      <p:cBhvr>
                                        <p:cTn id="11" dur="1" fill="hold">
                                          <p:stCondLst>
                                            <p:cond delay="499"/>
                                          </p:stCondLst>
                                        </p:cTn>
                                        <p:tgtEl>
                                          <p:spTgt spid="2459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591"/>
                                        </p:tgtEl>
                                        <p:attrNameLst>
                                          <p:attrName>style.visibility</p:attrName>
                                        </p:attrNameLst>
                                      </p:cBhvr>
                                      <p:to>
                                        <p:strVal val="visible"/>
                                      </p:to>
                                    </p:set>
                                    <p:animEffect transition="in" filter="wipe(left)">
                                      <p:cBhvr>
                                        <p:cTn id="16" dur="500"/>
                                        <p:tgtEl>
                                          <p:spTgt spid="24591"/>
                                        </p:tgtEl>
                                      </p:cBhvr>
                                    </p:animEffect>
                                  </p:childTnLst>
                                </p:cTn>
                              </p:par>
                            </p:childTnLst>
                          </p:cTn>
                        </p:par>
                      </p:childTnLst>
                    </p:cTn>
                  </p:par>
                  <p:par>
                    <p:cTn id="17" fill="hold">
                      <p:stCondLst>
                        <p:cond delay="indefinite"/>
                      </p:stCondLst>
                      <p:childTnLst>
                        <p:par>
                          <p:cTn id="18" fill="hold">
                            <p:stCondLst>
                              <p:cond delay="0"/>
                            </p:stCondLst>
                            <p:childTnLst>
                              <p:par>
                                <p:cTn id="19" presetID="60890112" presetClass="entr" presetSubtype="60539648" fill="hold" nodeType="clickEffect">
                                  <p:stCondLst>
                                    <p:cond delay="0"/>
                                  </p:stCondLst>
                                  <p:childTnLst>
                                    <p:set>
                                      <p:cBhvr>
                                        <p:cTn id="20" dur="1" fill="hold">
                                          <p:stCondLst>
                                            <p:cond delay="499"/>
                                          </p:stCondLst>
                                        </p:cTn>
                                        <p:tgtEl>
                                          <p:spTgt spid="24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1" grpId="0" autoUpdateAnimBg="0"/>
      <p:bldP spid="245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descr="image4.jpg"/>
          <p:cNvPicPr>
            <a:picLocks noChangeAspect="1"/>
          </p:cNvPicPr>
          <p:nvPr/>
        </p:nvPicPr>
        <p:blipFill>
          <a:blip r:embed="rId2"/>
          <a:srcRect r="1688"/>
          <a:stretch>
            <a:fillRect/>
          </a:stretch>
        </p:blipFill>
        <p:spPr bwMode="auto">
          <a:xfrm>
            <a:off x="-304800" y="0"/>
            <a:ext cx="9144000" cy="6858000"/>
          </a:xfrm>
          <a:prstGeom prst="rect">
            <a:avLst/>
          </a:prstGeom>
          <a:noFill/>
          <a:ln w="12700" cap="flat" cmpd="sng">
            <a:noFill/>
            <a:prstDash val="solid"/>
            <a:miter lim="0"/>
            <a:headEnd type="none" w="med" len="med"/>
            <a:tailEnd type="none" w="med" len="med"/>
          </a:ln>
          <a:effectLst/>
        </p:spPr>
      </p:pic>
      <p:sp>
        <p:nvSpPr>
          <p:cNvPr id="26626" name="Rectangle 2"/>
          <p:cNvSpPr>
            <a:spLocks noGrp="1" noChangeArrowheads="1"/>
          </p:cNvSpPr>
          <p:nvPr>
            <p:ph type="title"/>
          </p:nvPr>
        </p:nvSpPr>
        <p:spPr>
          <a:xfrm>
            <a:off x="914400" y="76200"/>
            <a:ext cx="7696200" cy="685800"/>
          </a:xfrm>
        </p:spPr>
        <p:txBody>
          <a:bodyPr/>
          <a:lstStyle/>
          <a:p>
            <a:pPr defTabSz="914400">
              <a:lnSpc>
                <a:spcPct val="80000"/>
              </a:lnSpc>
            </a:pPr>
            <a:r>
              <a:rPr lang="tr-TR" sz="2800">
                <a:solidFill>
                  <a:srgbClr val="696464"/>
                </a:solidFill>
              </a:rPr>
              <a:t>The breakdown of the adult population in 2012</a:t>
            </a:r>
            <a:endParaRPr lang="tr-TR"/>
          </a:p>
        </p:txBody>
      </p:sp>
      <p:grpSp>
        <p:nvGrpSpPr>
          <p:cNvPr id="26627" name="Group 3"/>
          <p:cNvGrpSpPr>
            <a:grpSpLocks/>
          </p:cNvGrpSpPr>
          <p:nvPr/>
        </p:nvGrpSpPr>
        <p:grpSpPr bwMode="auto">
          <a:xfrm>
            <a:off x="1385888" y="1250950"/>
            <a:ext cx="1562100" cy="5162550"/>
            <a:chOff x="0" y="0"/>
            <a:chExt cx="123" cy="407"/>
          </a:xfrm>
        </p:grpSpPr>
        <p:sp>
          <p:nvSpPr>
            <p:cNvPr id="26628" name="AutoShape 4"/>
            <p:cNvSpPr>
              <a:spLocks/>
            </p:cNvSpPr>
            <p:nvPr/>
          </p:nvSpPr>
          <p:spPr bwMode="auto">
            <a:xfrm>
              <a:off x="112" y="0"/>
              <a:ext cx="11" cy="4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6200" y="0"/>
                    <a:pt x="10800" y="206"/>
                    <a:pt x="10800" y="412"/>
                  </a:cubicBezTo>
                  <a:cubicBezTo>
                    <a:pt x="10800" y="10524"/>
                    <a:pt x="10800" y="10524"/>
                    <a:pt x="10800" y="10524"/>
                  </a:cubicBezTo>
                  <a:cubicBezTo>
                    <a:pt x="10800" y="10662"/>
                    <a:pt x="8100" y="10800"/>
                    <a:pt x="0" y="10800"/>
                  </a:cubicBezTo>
                  <a:cubicBezTo>
                    <a:pt x="8100" y="10800"/>
                    <a:pt x="10800" y="10937"/>
                    <a:pt x="10800" y="11075"/>
                  </a:cubicBezTo>
                  <a:cubicBezTo>
                    <a:pt x="10800" y="21187"/>
                    <a:pt x="10800" y="21187"/>
                    <a:pt x="10800" y="21187"/>
                  </a:cubicBezTo>
                  <a:cubicBezTo>
                    <a:pt x="10800" y="21393"/>
                    <a:pt x="16200" y="21600"/>
                    <a:pt x="21600" y="21600"/>
                  </a:cubicBezTo>
                </a:path>
              </a:pathLst>
            </a:custGeom>
            <a:noFill/>
            <a:ln w="15875" cap="flat" cmpd="sng">
              <a:solidFill>
                <a:srgbClr val="000000"/>
              </a:solidFill>
              <a:prstDash val="solid"/>
              <a:round/>
              <a:headEnd/>
              <a:tailEnd/>
            </a:ln>
            <a:effectLst/>
          </p:spPr>
          <p:txBody>
            <a:bodyPr lIns="0" tIns="0" rIns="0" bIns="0"/>
            <a:lstStyle/>
            <a:p>
              <a:pPr defTabSz="914400"/>
              <a:endParaRPr lang="tr-TR" sz="1800"/>
            </a:p>
          </p:txBody>
        </p:sp>
        <p:sp>
          <p:nvSpPr>
            <p:cNvPr id="26629" name="AutoShape 5"/>
            <p:cNvSpPr>
              <a:spLocks/>
            </p:cNvSpPr>
            <p:nvPr/>
          </p:nvSpPr>
          <p:spPr bwMode="auto">
            <a:xfrm>
              <a:off x="30" y="170"/>
              <a:ext cx="41"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Arial" pitchFamily="34" charset="0"/>
                  <a:cs typeface="Arial" pitchFamily="34" charset="0"/>
                  <a:sym typeface="Arial" pitchFamily="34" charset="0"/>
                </a:rPr>
                <a:t>Adult</a:t>
              </a:r>
              <a:endParaRPr lang="tr-TR"/>
            </a:p>
          </p:txBody>
        </p:sp>
        <p:sp>
          <p:nvSpPr>
            <p:cNvPr id="26630" name="AutoShape 6"/>
            <p:cNvSpPr>
              <a:spLocks/>
            </p:cNvSpPr>
            <p:nvPr/>
          </p:nvSpPr>
          <p:spPr bwMode="auto">
            <a:xfrm>
              <a:off x="11" y="189"/>
              <a:ext cx="79"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Arial" pitchFamily="34" charset="0"/>
                  <a:cs typeface="Arial" pitchFamily="34" charset="0"/>
                  <a:sym typeface="Arial" pitchFamily="34" charset="0"/>
                </a:rPr>
                <a:t>Population</a:t>
              </a:r>
              <a:endParaRPr lang="tr-TR"/>
            </a:p>
          </p:txBody>
        </p:sp>
        <p:sp>
          <p:nvSpPr>
            <p:cNvPr id="26631" name="AutoShape 7"/>
            <p:cNvSpPr>
              <a:spLocks/>
            </p:cNvSpPr>
            <p:nvPr/>
          </p:nvSpPr>
          <p:spPr bwMode="auto">
            <a:xfrm>
              <a:off x="0" y="208"/>
              <a:ext cx="93"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Arial" pitchFamily="34" charset="0"/>
                  <a:cs typeface="Arial" pitchFamily="34" charset="0"/>
                  <a:sym typeface="Arial" pitchFamily="34" charset="0"/>
                </a:rPr>
                <a:t>(55.2 million)</a:t>
              </a:r>
              <a:endParaRPr lang="tr-TR"/>
            </a:p>
          </p:txBody>
        </p:sp>
      </p:grpSp>
      <p:grpSp>
        <p:nvGrpSpPr>
          <p:cNvPr id="26632" name="Group 8"/>
          <p:cNvGrpSpPr>
            <a:grpSpLocks/>
          </p:cNvGrpSpPr>
          <p:nvPr/>
        </p:nvGrpSpPr>
        <p:grpSpPr bwMode="auto">
          <a:xfrm>
            <a:off x="6324600" y="1284288"/>
            <a:ext cx="1914525" cy="3135312"/>
            <a:chOff x="0" y="0"/>
            <a:chExt cx="151" cy="247"/>
          </a:xfrm>
        </p:grpSpPr>
        <p:sp>
          <p:nvSpPr>
            <p:cNvPr id="26633" name="AutoShape 9"/>
            <p:cNvSpPr>
              <a:spLocks/>
            </p:cNvSpPr>
            <p:nvPr/>
          </p:nvSpPr>
          <p:spPr bwMode="auto">
            <a:xfrm>
              <a:off x="0" y="0"/>
              <a:ext cx="12" cy="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8100" y="0"/>
                    <a:pt x="10800" y="313"/>
                    <a:pt x="10800" y="521"/>
                  </a:cubicBezTo>
                  <a:cubicBezTo>
                    <a:pt x="10800" y="10330"/>
                    <a:pt x="10800" y="10330"/>
                    <a:pt x="10800" y="10330"/>
                  </a:cubicBezTo>
                  <a:cubicBezTo>
                    <a:pt x="10800" y="10539"/>
                    <a:pt x="16200" y="10747"/>
                    <a:pt x="21600" y="10747"/>
                  </a:cubicBezTo>
                  <a:cubicBezTo>
                    <a:pt x="16200" y="10747"/>
                    <a:pt x="10800" y="10956"/>
                    <a:pt x="10800" y="11165"/>
                  </a:cubicBezTo>
                  <a:cubicBezTo>
                    <a:pt x="10800" y="21078"/>
                    <a:pt x="10800" y="21078"/>
                    <a:pt x="10800" y="21078"/>
                  </a:cubicBezTo>
                  <a:cubicBezTo>
                    <a:pt x="10800" y="21286"/>
                    <a:pt x="8100" y="21600"/>
                    <a:pt x="0" y="21600"/>
                  </a:cubicBezTo>
                </a:path>
              </a:pathLst>
            </a:custGeom>
            <a:noFill/>
            <a:ln w="15875" cap="flat" cmpd="sng">
              <a:solidFill>
                <a:srgbClr val="000000"/>
              </a:solidFill>
              <a:prstDash val="solid"/>
              <a:round/>
              <a:headEnd/>
              <a:tailEnd/>
            </a:ln>
            <a:effectLst/>
          </p:spPr>
          <p:txBody>
            <a:bodyPr lIns="0" tIns="0" rIns="0" bIns="0"/>
            <a:lstStyle/>
            <a:p>
              <a:pPr defTabSz="914400"/>
              <a:endParaRPr lang="tr-TR" sz="1800"/>
            </a:p>
          </p:txBody>
        </p:sp>
        <p:sp>
          <p:nvSpPr>
            <p:cNvPr id="26634" name="AutoShape 10"/>
            <p:cNvSpPr>
              <a:spLocks/>
            </p:cNvSpPr>
            <p:nvPr/>
          </p:nvSpPr>
          <p:spPr bwMode="auto">
            <a:xfrm>
              <a:off x="54" y="104"/>
              <a:ext cx="97"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Arial" pitchFamily="34" charset="0"/>
                  <a:cs typeface="Arial" pitchFamily="34" charset="0"/>
                  <a:sym typeface="Arial" pitchFamily="34" charset="0"/>
                </a:rPr>
                <a:t>Labour Force</a:t>
              </a:r>
              <a:endParaRPr lang="tr-TR"/>
            </a:p>
          </p:txBody>
        </p:sp>
        <p:sp>
          <p:nvSpPr>
            <p:cNvPr id="26635" name="AutoShape 11"/>
            <p:cNvSpPr>
              <a:spLocks/>
            </p:cNvSpPr>
            <p:nvPr/>
          </p:nvSpPr>
          <p:spPr bwMode="auto">
            <a:xfrm>
              <a:off x="47" y="123"/>
              <a:ext cx="93"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b="1">
                  <a:latin typeface="Arial" pitchFamily="34" charset="0"/>
                  <a:cs typeface="Arial" pitchFamily="34" charset="0"/>
                  <a:sym typeface="Arial" pitchFamily="34" charset="0"/>
                </a:rPr>
                <a:t>(27.6 million)</a:t>
              </a:r>
              <a:endParaRPr lang="tr-TR"/>
            </a:p>
          </p:txBody>
        </p:sp>
      </p:grpSp>
      <p:grpSp>
        <p:nvGrpSpPr>
          <p:cNvPr id="26636" name="Group 12"/>
          <p:cNvGrpSpPr>
            <a:grpSpLocks/>
          </p:cNvGrpSpPr>
          <p:nvPr/>
        </p:nvGrpSpPr>
        <p:grpSpPr bwMode="auto">
          <a:xfrm>
            <a:off x="3046413" y="1266825"/>
            <a:ext cx="3211512" cy="3000375"/>
            <a:chOff x="0" y="0"/>
            <a:chExt cx="253" cy="237"/>
          </a:xfrm>
        </p:grpSpPr>
        <p:sp>
          <p:nvSpPr>
            <p:cNvPr id="26637" name="AutoShape 13"/>
            <p:cNvSpPr>
              <a:spLocks/>
            </p:cNvSpPr>
            <p:nvPr/>
          </p:nvSpPr>
          <p:spPr bwMode="auto">
            <a:xfrm>
              <a:off x="0" y="0"/>
              <a:ext cx="253" cy="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6CCEE6"/>
            </a:solidFill>
            <a:ln w="15875" cap="flat" cmpd="sng">
              <a:solidFill>
                <a:srgbClr val="000000"/>
              </a:solidFill>
              <a:prstDash val="solid"/>
              <a:miter lim="0"/>
              <a:headEnd/>
              <a:tailEnd/>
            </a:ln>
            <a:effectLst/>
          </p:spPr>
          <p:txBody>
            <a:bodyPr lIns="0" tIns="0" rIns="0" bIns="0"/>
            <a:lstStyle/>
            <a:p>
              <a:pPr defTabSz="914400"/>
              <a:endParaRPr lang="tr-TR" sz="1800"/>
            </a:p>
          </p:txBody>
        </p:sp>
        <p:sp>
          <p:nvSpPr>
            <p:cNvPr id="26638" name="AutoShape 14"/>
            <p:cNvSpPr>
              <a:spLocks/>
            </p:cNvSpPr>
            <p:nvPr/>
          </p:nvSpPr>
          <p:spPr bwMode="auto">
            <a:xfrm>
              <a:off x="97" y="86"/>
              <a:ext cx="69"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a:latin typeface="Arial" pitchFamily="34" charset="0"/>
                  <a:cs typeface="Arial" pitchFamily="34" charset="0"/>
                  <a:sym typeface="Arial" pitchFamily="34" charset="0"/>
                </a:rPr>
                <a:t>Employed</a:t>
              </a:r>
              <a:endParaRPr lang="tr-TR"/>
            </a:p>
          </p:txBody>
        </p:sp>
        <p:sp>
          <p:nvSpPr>
            <p:cNvPr id="26639" name="AutoShape 15"/>
            <p:cNvSpPr>
              <a:spLocks/>
            </p:cNvSpPr>
            <p:nvPr/>
          </p:nvSpPr>
          <p:spPr bwMode="auto">
            <a:xfrm>
              <a:off x="83" y="103"/>
              <a:ext cx="88"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a:latin typeface="Arial" pitchFamily="34" charset="0"/>
                  <a:cs typeface="Arial" pitchFamily="34" charset="0"/>
                  <a:sym typeface="Arial" pitchFamily="34" charset="0"/>
                </a:rPr>
                <a:t>(24.8 million)</a:t>
              </a:r>
              <a:endParaRPr lang="tr-TR"/>
            </a:p>
          </p:txBody>
        </p:sp>
      </p:grpSp>
      <p:grpSp>
        <p:nvGrpSpPr>
          <p:cNvPr id="26640" name="Group 16"/>
          <p:cNvGrpSpPr>
            <a:grpSpLocks/>
          </p:cNvGrpSpPr>
          <p:nvPr/>
        </p:nvGrpSpPr>
        <p:grpSpPr bwMode="auto">
          <a:xfrm>
            <a:off x="3046413" y="4419600"/>
            <a:ext cx="3211512" cy="1993900"/>
            <a:chOff x="0" y="0"/>
            <a:chExt cx="253" cy="157"/>
          </a:xfrm>
        </p:grpSpPr>
        <p:sp>
          <p:nvSpPr>
            <p:cNvPr id="26641" name="AutoShape 17"/>
            <p:cNvSpPr>
              <a:spLocks/>
            </p:cNvSpPr>
            <p:nvPr/>
          </p:nvSpPr>
          <p:spPr bwMode="auto">
            <a:xfrm>
              <a:off x="0" y="0"/>
              <a:ext cx="253" cy="1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84C1EE"/>
            </a:solidFill>
            <a:ln w="15875" cap="flat" cmpd="sng">
              <a:solidFill>
                <a:srgbClr val="000000"/>
              </a:solidFill>
              <a:prstDash val="solid"/>
              <a:miter lim="0"/>
              <a:headEnd/>
              <a:tailEnd/>
            </a:ln>
            <a:effectLst/>
          </p:spPr>
          <p:txBody>
            <a:bodyPr lIns="0" tIns="0" rIns="0" bIns="0"/>
            <a:lstStyle/>
            <a:p>
              <a:pPr defTabSz="914400"/>
              <a:endParaRPr lang="tr-TR" sz="1800"/>
            </a:p>
          </p:txBody>
        </p:sp>
        <p:sp>
          <p:nvSpPr>
            <p:cNvPr id="26642" name="AutoShape 18"/>
            <p:cNvSpPr>
              <a:spLocks/>
            </p:cNvSpPr>
            <p:nvPr/>
          </p:nvSpPr>
          <p:spPr bwMode="auto">
            <a:xfrm>
              <a:off x="57" y="67"/>
              <a:ext cx="141"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a:latin typeface="Arial" pitchFamily="34" charset="0"/>
                  <a:cs typeface="Arial" pitchFamily="34" charset="0"/>
                  <a:sym typeface="Arial" pitchFamily="34" charset="0"/>
                </a:rPr>
                <a:t>Not in the labor force</a:t>
              </a:r>
              <a:endParaRPr lang="tr-TR"/>
            </a:p>
          </p:txBody>
        </p:sp>
        <p:sp>
          <p:nvSpPr>
            <p:cNvPr id="26643" name="AutoShape 19"/>
            <p:cNvSpPr>
              <a:spLocks/>
            </p:cNvSpPr>
            <p:nvPr/>
          </p:nvSpPr>
          <p:spPr bwMode="auto">
            <a:xfrm>
              <a:off x="87" y="89"/>
              <a:ext cx="88" cy="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a:latin typeface="Arial" pitchFamily="34" charset="0"/>
                  <a:cs typeface="Arial" pitchFamily="34" charset="0"/>
                  <a:sym typeface="Arial" pitchFamily="34" charset="0"/>
                </a:rPr>
                <a:t>(27.6 million)</a:t>
              </a:r>
              <a:endParaRPr lang="tr-TR"/>
            </a:p>
          </p:txBody>
        </p:sp>
      </p:grpSp>
      <p:grpSp>
        <p:nvGrpSpPr>
          <p:cNvPr id="26644" name="Group 20"/>
          <p:cNvGrpSpPr>
            <a:grpSpLocks/>
          </p:cNvGrpSpPr>
          <p:nvPr/>
        </p:nvGrpSpPr>
        <p:grpSpPr bwMode="auto">
          <a:xfrm>
            <a:off x="3046413" y="3914775"/>
            <a:ext cx="3211512" cy="503238"/>
            <a:chOff x="0" y="0"/>
            <a:chExt cx="253" cy="40"/>
          </a:xfrm>
        </p:grpSpPr>
        <p:sp>
          <p:nvSpPr>
            <p:cNvPr id="26645" name="AutoShape 21"/>
            <p:cNvSpPr>
              <a:spLocks/>
            </p:cNvSpPr>
            <p:nvPr/>
          </p:nvSpPr>
          <p:spPr bwMode="auto">
            <a:xfrm>
              <a:off x="0" y="28"/>
              <a:ext cx="253" cy="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391A7"/>
            </a:solidFill>
            <a:ln w="15875" cap="flat" cmpd="sng">
              <a:solidFill>
                <a:srgbClr val="000000"/>
              </a:solidFill>
              <a:prstDash val="solid"/>
              <a:miter lim="0"/>
              <a:headEnd/>
              <a:tailEnd/>
            </a:ln>
            <a:effectLst/>
          </p:spPr>
          <p:txBody>
            <a:bodyPr lIns="0" tIns="0" rIns="0" bIns="0"/>
            <a:lstStyle/>
            <a:p>
              <a:pPr defTabSz="914400"/>
              <a:endParaRPr lang="tr-TR" sz="1800"/>
            </a:p>
          </p:txBody>
        </p:sp>
        <p:sp>
          <p:nvSpPr>
            <p:cNvPr id="26646" name="Line 22"/>
            <p:cNvSpPr>
              <a:spLocks noChangeShapeType="1"/>
            </p:cNvSpPr>
            <p:nvPr/>
          </p:nvSpPr>
          <p:spPr bwMode="auto">
            <a:xfrm>
              <a:off x="122" y="21"/>
              <a:ext cx="1" cy="14"/>
            </a:xfrm>
            <a:prstGeom prst="line">
              <a:avLst/>
            </a:prstGeom>
            <a:noFill/>
            <a:ln w="15875" cap="flat" cmpd="sng">
              <a:solidFill>
                <a:srgbClr val="000000"/>
              </a:solidFill>
              <a:prstDash val="solid"/>
              <a:round/>
              <a:headEnd/>
              <a:tailEnd/>
            </a:ln>
            <a:effectLst/>
          </p:spPr>
          <p:txBody>
            <a:bodyPr/>
            <a:lstStyle/>
            <a:p>
              <a:endParaRPr lang="tr-TR"/>
            </a:p>
          </p:txBody>
        </p:sp>
        <p:sp>
          <p:nvSpPr>
            <p:cNvPr id="26647" name="AutoShape 23"/>
            <p:cNvSpPr>
              <a:spLocks/>
            </p:cNvSpPr>
            <p:nvPr/>
          </p:nvSpPr>
          <p:spPr bwMode="auto">
            <a:xfrm>
              <a:off x="47" y="0"/>
              <a:ext cx="168" cy="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0" tIns="0" rIns="0" bIns="0"/>
            <a:lstStyle/>
            <a:p>
              <a:pPr defTabSz="914400"/>
              <a:r>
                <a:rPr lang="tr-TR" sz="1500">
                  <a:latin typeface="Arial" pitchFamily="34" charset="0"/>
                  <a:cs typeface="Arial" pitchFamily="34" charset="0"/>
                  <a:sym typeface="Arial" pitchFamily="34" charset="0"/>
                </a:rPr>
                <a:t>Unemployed (2.8 million)</a:t>
              </a:r>
              <a:endParaRPr lang="tr-T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6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66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66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2765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r>
              <a:rPr lang="tr-TR" sz="2400" b="0"/>
              <a:t>Please compute the </a:t>
            </a:r>
            <a:r>
              <a:rPr lang="tr-TR" sz="2400">
                <a:solidFill>
                  <a:srgbClr val="CC0000"/>
                </a:solidFill>
              </a:rPr>
              <a:t>Unemployment rate</a:t>
            </a:r>
            <a:r>
              <a:rPr lang="tr-TR" sz="2400" b="0"/>
              <a:t> (% of the labor force that is unemployed) and the </a:t>
            </a:r>
            <a:r>
              <a:rPr lang="tr-TR" sz="2400">
                <a:solidFill>
                  <a:srgbClr val="CC0000"/>
                </a:solidFill>
              </a:rPr>
              <a:t>Labor Force Participation Rate</a:t>
            </a:r>
            <a:r>
              <a:rPr lang="tr-TR" sz="2400" b="0"/>
              <a:t>: (% of the adult population that is in the labor force) for Turkey 2012.</a:t>
            </a:r>
            <a:endParaRPr lang="tr-TR" sz="2600" b="0"/>
          </a:p>
          <a:p>
            <a:endParaRPr lang="tr-TR" sz="2400" b="0"/>
          </a:p>
          <a:p>
            <a:endParaRPr lang="tr-TR" sz="2400" b="0"/>
          </a:p>
          <a:p>
            <a:r>
              <a:rPr lang="tr-TR" sz="2400" b="0"/>
              <a:t>Employed 		24,760,000</a:t>
            </a:r>
            <a:endParaRPr lang="tr-TR" sz="2600" b="0"/>
          </a:p>
          <a:p>
            <a:r>
              <a:rPr lang="tr-TR" sz="2400" b="0"/>
              <a:t>Unemployed  	   2,790,000</a:t>
            </a:r>
            <a:endParaRPr lang="tr-TR" sz="2600" b="0"/>
          </a:p>
          <a:p>
            <a:r>
              <a:rPr lang="tr-TR" sz="2400" b="0"/>
              <a:t>Adult population 	55,162,000</a:t>
            </a:r>
            <a:endParaRPr lang="tr-T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sz="3600" dirty="0"/>
            </a:br>
            <a:br>
              <a:rPr lang="en-US" sz="3600" dirty="0"/>
            </a:br>
            <a:r>
              <a:rPr lang="en-US" sz="3600" dirty="0"/>
              <a:t>Unemployment</a:t>
            </a:r>
            <a:endParaRPr lang="tr-TR"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914400" y="274638"/>
            <a:ext cx="7772400" cy="1143000"/>
          </a:xfrm>
        </p:spPr>
        <p:txBody>
          <a:bodyPr/>
          <a:lstStyle/>
          <a:p>
            <a:pPr defTabSz="914400"/>
            <a:r>
              <a:rPr lang="en-US" sz="2400" dirty="0">
                <a:solidFill>
                  <a:srgbClr val="696464"/>
                </a:solidFill>
              </a:rPr>
              <a:t>TUIK Household Labor Force Statistics, December 2012 Unemployment rate was 10.1%</a:t>
            </a:r>
            <a:endParaRPr lang="tr-TR" dirty="0"/>
          </a:p>
        </p:txBody>
      </p:sp>
      <p:sp>
        <p:nvSpPr>
          <p:cNvPr id="2867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28675" name="Picture 3" descr="image5.png"/>
          <p:cNvPicPr>
            <a:picLocks noChangeAspect="1"/>
          </p:cNvPicPr>
          <p:nvPr/>
        </p:nvPicPr>
        <p:blipFill>
          <a:blip r:embed="rId2"/>
          <a:srcRect/>
          <a:stretch>
            <a:fillRect/>
          </a:stretch>
        </p:blipFill>
        <p:spPr bwMode="auto">
          <a:xfrm>
            <a:off x="300038" y="1484313"/>
            <a:ext cx="8520112" cy="4983162"/>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57200" y="5597525"/>
            <a:ext cx="8229600" cy="1143000"/>
          </a:xfrm>
        </p:spPr>
        <p:txBody>
          <a:bodyPr/>
          <a:lstStyle/>
          <a:p>
            <a:pPr defTabSz="914400"/>
            <a:r>
              <a:rPr lang="tr-TR" sz="2000" baseline="30000" dirty="0">
                <a:solidFill>
                  <a:srgbClr val="696464"/>
                </a:solidFill>
              </a:rPr>
              <a:t>(1)</a:t>
            </a:r>
            <a:r>
              <a:rPr lang="tr-TR" sz="2000" dirty="0">
                <a:solidFill>
                  <a:srgbClr val="696464"/>
                </a:solidFill>
              </a:rPr>
              <a:t> </a:t>
            </a:r>
            <a:r>
              <a:rPr lang="en-US" sz="2000" dirty="0">
                <a:solidFill>
                  <a:srgbClr val="696464"/>
                </a:solidFill>
              </a:rPr>
              <a:t>The time period in which the months of November, December 2012 and January 2013 are covered is referred to as the middle month, 2012 December.</a:t>
            </a:r>
            <a:endParaRPr lang="tr-TR" dirty="0"/>
          </a:p>
        </p:txBody>
      </p:sp>
      <p:sp>
        <p:nvSpPr>
          <p:cNvPr id="29698" name="Rectangle 2"/>
          <p:cNvSpPr>
            <a:spLocks noGrp="1"/>
          </p:cNvSpPr>
          <p:nvPr>
            <p:ph type="body" idx="1"/>
          </p:nvPr>
        </p:nvSpPr>
        <p:spPr bwMode="auto">
          <a:xfrm>
            <a:off x="457200" y="1195388"/>
            <a:ext cx="8229600" cy="4249737"/>
          </a:xfrm>
          <a:noFill/>
          <a:ln w="12700" cap="flat">
            <a:miter lim="0"/>
            <a:headEnd/>
            <a:tailEnd/>
          </a:ln>
        </p:spPr>
        <p:txBody>
          <a:bodyPr vert="horz" wrap="square" lIns="50800" tIns="50800" rIns="50800" bIns="50800" numCol="1" anchor="t" anchorCtr="0" compatLnSpc="1">
            <a:prstTxWarp prst="textNoShape">
              <a:avLst/>
            </a:prstTxWarp>
          </a:bodyPr>
          <a:lstStyle/>
          <a:p>
            <a:pPr algn="l">
              <a:lnSpc>
                <a:spcPct val="108000"/>
              </a:lnSpc>
              <a:spcBef>
                <a:spcPts val="1200"/>
              </a:spcBef>
              <a:buFont typeface="ArialMT" charset="0"/>
              <a:buNone/>
            </a:pPr>
            <a:r>
              <a:rPr lang="en-US" sz="2000" b="0" dirty="0"/>
              <a:t>The number of unemployed people in Turkey increased by 214 thousand people in December (1) period of 2012 compared to the same period of the previous year and reached 2 million 790 thousand people. Unemployment rate, on the other hand</a:t>
            </a:r>
            <a:r>
              <a:rPr lang="en-US" sz="2000" b="0" dirty="0">
                <a:solidFill>
                  <a:srgbClr val="FF0000"/>
                </a:solidFill>
              </a:rPr>
              <a:t>, increased by 0.3 points to 10.1%</a:t>
            </a:r>
            <a:r>
              <a:rPr lang="en-US" sz="2000" b="0" dirty="0"/>
              <a:t>. Non-agricultural unemployment rate increased by 0.4 points to 12.4%, while youth unemployment rate including the 15-24 age group increased by 1.7 points to 19.8%.</a:t>
            </a:r>
            <a:br>
              <a:rPr lang="tr-TR" sz="2000" b="0" dirty="0"/>
            </a:br>
            <a:r>
              <a:rPr lang="en-US" sz="2000" b="0" dirty="0"/>
              <a:t>The number of employed persons increased by 1 million 88 thousand persons in December 2012 compared to the same period of the previous year and reached 24 million 766 thousand persons.</a:t>
            </a:r>
            <a:endParaRPr lang="tr-TR" sz="2000" b="0" dirty="0"/>
          </a:p>
          <a:p>
            <a:pPr algn="l">
              <a:lnSpc>
                <a:spcPct val="108000"/>
              </a:lnSpc>
              <a:spcBef>
                <a:spcPts val="1200"/>
              </a:spcBef>
              <a:buFont typeface="ArialMT" charset="0"/>
              <a:buNone/>
            </a:pPr>
            <a:r>
              <a:rPr lang="en-US" sz="2000" b="0" dirty="0"/>
              <a:t>During this period, the number of employees in the agricultural sector increased by 87 thousand people, and the number of employees in non-agricultural sectors increased by 1 million people.</a:t>
            </a:r>
            <a:endParaRPr lang="tr-TR" dirty="0"/>
          </a:p>
        </p:txBody>
      </p:sp>
      <p:sp>
        <p:nvSpPr>
          <p:cNvPr id="29699" name="AutoShape 3"/>
          <p:cNvSpPr>
            <a:spLocks/>
          </p:cNvSpPr>
          <p:nvPr/>
        </p:nvSpPr>
        <p:spPr bwMode="auto">
          <a:xfrm>
            <a:off x="538163" y="187325"/>
            <a:ext cx="8229600" cy="1143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defTabSz="914400"/>
            <a:r>
              <a:rPr lang="tr-TR" sz="2800" dirty="0"/>
              <a:t>TUIK </a:t>
            </a:r>
            <a:r>
              <a:rPr lang="tr-TR" sz="2800" dirty="0" err="1"/>
              <a:t>bulletin</a:t>
            </a:r>
            <a:r>
              <a:rPr lang="tr-TR" sz="2800" dirty="0"/>
              <a:t> on </a:t>
            </a:r>
            <a:r>
              <a:rPr lang="tr-TR" sz="2800" dirty="0" err="1"/>
              <a:t>employment</a:t>
            </a:r>
            <a:endParaRPr lang="tr-TR"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914400" y="274638"/>
            <a:ext cx="7772400" cy="1143000"/>
          </a:xfrm>
        </p:spPr>
        <p:txBody>
          <a:bodyPr/>
          <a:lstStyle/>
          <a:p>
            <a:pPr defTabSz="914400"/>
            <a:r>
              <a:rPr lang="tr-TR" sz="2800">
                <a:solidFill>
                  <a:srgbClr val="696464"/>
                </a:solidFill>
              </a:rPr>
              <a:t>Unemployment in Turkey 1988 – 2012</a:t>
            </a:r>
            <a:endParaRPr lang="tr-TR"/>
          </a:p>
        </p:txBody>
      </p:sp>
      <p:sp>
        <p:nvSpPr>
          <p:cNvPr id="3072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30723" name="Picture 3" descr="image6.jpg"/>
          <p:cNvPicPr>
            <a:picLocks noChangeAspect="1"/>
          </p:cNvPicPr>
          <p:nvPr/>
        </p:nvPicPr>
        <p:blipFill>
          <a:blip r:embed="rId2"/>
          <a:srcRect/>
          <a:stretch>
            <a:fillRect/>
          </a:stretch>
        </p:blipFill>
        <p:spPr bwMode="auto">
          <a:xfrm>
            <a:off x="641350" y="1427163"/>
            <a:ext cx="7999413" cy="4814887"/>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914400" y="274638"/>
            <a:ext cx="7772400" cy="1143000"/>
          </a:xfrm>
        </p:spPr>
        <p:txBody>
          <a:bodyPr/>
          <a:lstStyle/>
          <a:p>
            <a:pPr defTabSz="914400"/>
            <a:r>
              <a:rPr lang="tr-TR" sz="2800">
                <a:solidFill>
                  <a:srgbClr val="696464"/>
                </a:solidFill>
              </a:rPr>
              <a:t>Unemployment in Europe, 1960–2011</a:t>
            </a:r>
            <a:endParaRPr lang="tr-TR"/>
          </a:p>
        </p:txBody>
      </p:sp>
      <p:sp>
        <p:nvSpPr>
          <p:cNvPr id="3174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31747" name="Picture 3" descr="image7.png"/>
          <p:cNvPicPr>
            <a:picLocks noChangeAspect="1"/>
          </p:cNvPicPr>
          <p:nvPr/>
        </p:nvPicPr>
        <p:blipFill>
          <a:blip r:embed="rId2"/>
          <a:srcRect/>
          <a:stretch>
            <a:fillRect/>
          </a:stretch>
        </p:blipFill>
        <p:spPr bwMode="auto">
          <a:xfrm>
            <a:off x="882650" y="1484313"/>
            <a:ext cx="7288213" cy="4824412"/>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914400" y="274638"/>
            <a:ext cx="7772400" cy="1143000"/>
          </a:xfrm>
        </p:spPr>
        <p:txBody>
          <a:bodyPr/>
          <a:lstStyle/>
          <a:p>
            <a:pPr defTabSz="914400"/>
            <a:r>
              <a:rPr lang="tr-TR" sz="2800">
                <a:solidFill>
                  <a:srgbClr val="696464"/>
                </a:solidFill>
              </a:rPr>
              <a:t>Unemployment in the U.S. 1960–2012</a:t>
            </a:r>
            <a:endParaRPr lang="tr-TR"/>
          </a:p>
        </p:txBody>
      </p:sp>
      <p:sp>
        <p:nvSpPr>
          <p:cNvPr id="3277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32771" name="Picture 3" descr="image8.png"/>
          <p:cNvPicPr>
            <a:picLocks noChangeAspect="1"/>
          </p:cNvPicPr>
          <p:nvPr/>
        </p:nvPicPr>
        <p:blipFill>
          <a:blip r:embed="rId2"/>
          <a:srcRect/>
          <a:stretch>
            <a:fillRect/>
          </a:stretch>
        </p:blipFill>
        <p:spPr bwMode="auto">
          <a:xfrm>
            <a:off x="842963" y="1555750"/>
            <a:ext cx="7327900" cy="4764088"/>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914400" y="274638"/>
            <a:ext cx="7772400" cy="1143000"/>
          </a:xfrm>
        </p:spPr>
        <p:txBody>
          <a:bodyPr/>
          <a:lstStyle/>
          <a:p>
            <a:pPr algn="ctr" defTabSz="914400"/>
            <a:r>
              <a:rPr lang="tr-TR" sz="2800">
                <a:solidFill>
                  <a:srgbClr val="696464"/>
                </a:solidFill>
              </a:rPr>
              <a:t>What does the unemployment rate really measure?</a:t>
            </a:r>
            <a:endParaRPr lang="tr-TR"/>
          </a:p>
        </p:txBody>
      </p:sp>
      <p:sp>
        <p:nvSpPr>
          <p:cNvPr id="33794" name="Rectangle 2"/>
          <p:cNvSpPr>
            <a:spLocks noGrp="1"/>
          </p:cNvSpPr>
          <p:nvPr>
            <p:ph type="body" idx="1"/>
          </p:nvPr>
        </p:nvSpPr>
        <p:spPr bwMode="auto">
          <a:xfrm>
            <a:off x="377825" y="1752600"/>
            <a:ext cx="8382000" cy="48768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70000"/>
              <a:buFont typeface="Wingdings 2" pitchFamily="18" charset="2"/>
              <a:buChar char="•"/>
            </a:pPr>
            <a:r>
              <a:rPr lang="tr-TR" sz="2400" b="0"/>
              <a:t>It is difficult to distinguish between a person who is unemployed and a person who is not in the labor force.</a:t>
            </a:r>
            <a:endParaRPr lang="tr-TR" sz="2600" b="0"/>
          </a:p>
          <a:p>
            <a:pPr marL="252413" indent="-252413" algn="l">
              <a:spcBef>
                <a:spcPts val="500"/>
              </a:spcBef>
              <a:buClr>
                <a:srgbClr val="D34817"/>
              </a:buClr>
              <a:buSzPct val="70000"/>
              <a:buFont typeface="Wingdings 2" pitchFamily="18" charset="2"/>
              <a:buChar char="•"/>
            </a:pPr>
            <a:r>
              <a:rPr lang="tr-TR" sz="2400" b="0"/>
              <a:t>Discouraged workers, people who want to work but have given up looking for jobs after an unsuccessful search, </a:t>
            </a:r>
            <a:endParaRPr lang="tr-TR" sz="2600" b="0"/>
          </a:p>
          <a:p>
            <a:pPr marL="252413" indent="-252413" algn="l">
              <a:spcBef>
                <a:spcPts val="500"/>
              </a:spcBef>
              <a:buClr>
                <a:srgbClr val="D34817"/>
              </a:buClr>
              <a:buSzPct val="70000"/>
              <a:buFont typeface="Wingdings 2" pitchFamily="18" charset="2"/>
              <a:buChar char="•"/>
            </a:pPr>
            <a:r>
              <a:rPr lang="tr-TR" sz="2400" b="0"/>
              <a:t>These people are not recorded in unemployment statistics.	</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34818"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34819" name="Picture 3" descr="image9.pdf"/>
          <p:cNvPicPr>
            <a:picLocks noChangeAspect="1"/>
          </p:cNvPicPr>
          <p:nvPr/>
        </p:nvPicPr>
        <p:blipFill>
          <a:blip r:embed="rId2"/>
          <a:srcRect/>
          <a:stretch>
            <a:fillRect/>
          </a:stretch>
        </p:blipFill>
        <p:spPr bwMode="auto">
          <a:xfrm>
            <a:off x="106363" y="53975"/>
            <a:ext cx="8983662" cy="6902450"/>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914400" y="274638"/>
            <a:ext cx="7772400" cy="1143000"/>
          </a:xfrm>
        </p:spPr>
        <p:txBody>
          <a:bodyPr/>
          <a:lstStyle/>
          <a:p>
            <a:pPr defTabSz="914400"/>
            <a:r>
              <a:rPr lang="en-US" sz="2000" dirty="0">
                <a:solidFill>
                  <a:srgbClr val="696464"/>
                </a:solidFill>
              </a:rPr>
              <a:t>NOT INCLUDED IN THE LABOR: Non-institutional population of working age who are unemployed or not in employment.</a:t>
            </a:r>
            <a:endParaRPr lang="tr-TR" dirty="0"/>
          </a:p>
        </p:txBody>
      </p:sp>
      <p:sp>
        <p:nvSpPr>
          <p:cNvPr id="35842" name="Rectangle 2"/>
          <p:cNvSpPr>
            <a:spLocks noGrp="1"/>
          </p:cNvSpPr>
          <p:nvPr>
            <p:ph type="body" idx="1"/>
          </p:nvPr>
        </p:nvSpPr>
        <p:spPr bwMode="auto">
          <a:xfrm>
            <a:off x="457200" y="1411288"/>
            <a:ext cx="8229600" cy="4525962"/>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1200"/>
              </a:spcBef>
              <a:buFont typeface="ArialMT" charset="0"/>
              <a:buNone/>
            </a:pPr>
            <a:r>
              <a:rPr lang="en-US" sz="2300" b="0" dirty="0"/>
              <a:t>Those not included in the labor force are divided into the following groups</a:t>
            </a:r>
          </a:p>
          <a:p>
            <a:pPr algn="l">
              <a:spcBef>
                <a:spcPts val="1200"/>
              </a:spcBef>
              <a:buFont typeface="ArialMT" charset="0"/>
              <a:buNone/>
            </a:pPr>
            <a:r>
              <a:rPr lang="en-US" sz="2300" b="0" dirty="0"/>
              <a:t>1. </a:t>
            </a:r>
            <a:r>
              <a:rPr lang="en-US" sz="1800" b="0" dirty="0"/>
              <a:t>Those who are not looking for a job</a:t>
            </a:r>
            <a:r>
              <a:rPr lang="tr-TR" sz="1800" b="0" dirty="0"/>
              <a:t> but </a:t>
            </a:r>
            <a:r>
              <a:rPr lang="en-US" sz="1800" b="0" dirty="0"/>
              <a:t>are ready to work: Persons who are not looking for a job for various reasons, but who state that they are ready to start work within 2 weeks. It is covered under two subheadings:</a:t>
            </a:r>
          </a:p>
          <a:p>
            <a:pPr algn="l">
              <a:spcBef>
                <a:spcPts val="1200"/>
              </a:spcBef>
            </a:pPr>
            <a:r>
              <a:rPr lang="tr-TR" sz="1800" b="0" dirty="0"/>
              <a:t>	a.</a:t>
            </a:r>
            <a:r>
              <a:rPr lang="en-US" sz="1800" b="0" dirty="0"/>
              <a:t>Those who have no hope of finding a job: These are the people who have not been able to find a job although they have been looking for a job before, or who do not look for a job because they do not believe that they can find a job suitable for their qualifications, but who state that they are ready to start a job.</a:t>
            </a:r>
          </a:p>
          <a:p>
            <a:pPr algn="l">
              <a:spcBef>
                <a:spcPts val="1200"/>
              </a:spcBef>
              <a:buFont typeface="ArialMT" charset="0"/>
              <a:buNone/>
            </a:pPr>
            <a:r>
              <a:rPr lang="tr-TR" sz="1800" b="0" dirty="0"/>
              <a:t>	b.</a:t>
            </a:r>
            <a:r>
              <a:rPr lang="en-US" sz="1800" b="0" dirty="0"/>
              <a:t>Other: Persons who do not seek a job for reasons such as seasonal work, being a housewife, being a student, having an income, retirement or being unable to work, but stating that they are ready to start work.</a:t>
            </a:r>
            <a:r>
              <a:rPr lang="tr-TR" sz="1800" b="0" dirty="0"/>
              <a:t>.</a:t>
            </a:r>
            <a:endParaRPr lang="tr-TR" sz="1800"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36866" name="Rectangle 2"/>
          <p:cNvSpPr>
            <a:spLocks noGrp="1"/>
          </p:cNvSpPr>
          <p:nvPr>
            <p:ph type="body" idx="1"/>
          </p:nvPr>
        </p:nvSpPr>
        <p:spPr bwMode="auto">
          <a:xfrm>
            <a:off x="498475" y="1498600"/>
            <a:ext cx="8229600" cy="4525963"/>
          </a:xfrm>
          <a:noFill/>
          <a:ln w="12700" cap="flat">
            <a:miter lim="0"/>
            <a:headEnd/>
            <a:tailEnd/>
          </a:ln>
        </p:spPr>
        <p:txBody>
          <a:bodyPr vert="horz" wrap="square" lIns="50800" tIns="50800" rIns="50800" bIns="50800" numCol="1" anchor="t" anchorCtr="0" compatLnSpc="1">
            <a:prstTxWarp prst="textNoShape">
              <a:avLst/>
            </a:prstTxWarp>
          </a:bodyPr>
          <a:lstStyle/>
          <a:p>
            <a:pPr algn="l">
              <a:lnSpc>
                <a:spcPct val="80000"/>
              </a:lnSpc>
              <a:spcBef>
                <a:spcPts val="600"/>
              </a:spcBef>
              <a:buFont typeface="ArialMT" charset="0"/>
              <a:buNone/>
            </a:pPr>
            <a:r>
              <a:rPr lang="en-US" sz="2000" b="0" dirty="0"/>
              <a:t>2. Seasonal employees: Persons who are not looking for a job due to their seasonal work and are not ready to start work.</a:t>
            </a:r>
          </a:p>
          <a:p>
            <a:pPr algn="l">
              <a:lnSpc>
                <a:spcPct val="80000"/>
              </a:lnSpc>
              <a:spcBef>
                <a:spcPts val="600"/>
              </a:spcBef>
              <a:buFont typeface="ArialMT" charset="0"/>
              <a:buNone/>
            </a:pPr>
            <a:r>
              <a:rPr lang="en-US" sz="2000" b="0" dirty="0"/>
              <a:t>3. Busy with housework: These are people who are not looking for a job and are not ready to start work because they are busy with housework in their own home.</a:t>
            </a:r>
          </a:p>
          <a:p>
            <a:pPr algn="l">
              <a:lnSpc>
                <a:spcPct val="80000"/>
              </a:lnSpc>
              <a:spcBef>
                <a:spcPts val="600"/>
              </a:spcBef>
              <a:buFont typeface="ArialMT" charset="0"/>
              <a:buNone/>
            </a:pPr>
            <a:r>
              <a:rPr lang="en-US" sz="2000" b="0" dirty="0"/>
              <a:t>4. Education/Training: People who are not looking for a job and not ready to start a job due to attending a learning institution.</a:t>
            </a:r>
          </a:p>
          <a:p>
            <a:pPr algn="l">
              <a:lnSpc>
                <a:spcPct val="80000"/>
              </a:lnSpc>
              <a:spcBef>
                <a:spcPts val="600"/>
              </a:spcBef>
              <a:buFont typeface="ArialMT" charset="0"/>
              <a:buNone/>
            </a:pPr>
            <a:r>
              <a:rPr lang="en-US" sz="2000" b="0" dirty="0"/>
              <a:t>5. Retired: Persons who are not looking for a job and are not ready to start a job because they have retired from a social security institution.</a:t>
            </a:r>
          </a:p>
          <a:p>
            <a:pPr algn="l">
              <a:lnSpc>
                <a:spcPct val="80000"/>
              </a:lnSpc>
              <a:spcBef>
                <a:spcPts val="600"/>
              </a:spcBef>
              <a:buFont typeface="ArialMT" charset="0"/>
              <a:buNone/>
            </a:pPr>
            <a:r>
              <a:rPr lang="en-US" sz="2000" b="0" dirty="0"/>
              <a:t>6. Unable to work: Persons who are not looking for a job and are not ready to start work due to physical disability, illness or old age.</a:t>
            </a:r>
          </a:p>
          <a:p>
            <a:pPr algn="l">
              <a:lnSpc>
                <a:spcPct val="80000"/>
              </a:lnSpc>
              <a:spcBef>
                <a:spcPts val="600"/>
              </a:spcBef>
              <a:buFont typeface="ArialMT" charset="0"/>
              <a:buNone/>
            </a:pPr>
            <a:r>
              <a:rPr lang="en-US" sz="2000" b="0" dirty="0"/>
              <a:t>7. Other: Persons who are not looking for a job and are not ready to start work due to family and personal reasons and other reasons.</a:t>
            </a:r>
            <a:endParaRPr lang="tr-T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8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722313" y="952500"/>
            <a:ext cx="7772400" cy="1362075"/>
          </a:xfrm>
        </p:spPr>
        <p:txBody>
          <a:bodyPr/>
          <a:lstStyle/>
          <a:p>
            <a:pPr defTabSz="914400"/>
            <a:r>
              <a:rPr lang="tr-TR" sz="3200">
                <a:solidFill>
                  <a:srgbClr val="696464"/>
                </a:solidFill>
              </a:rPr>
              <a:t>Unemployment and socio-economic groups </a:t>
            </a:r>
            <a:endParaRPr lang="tr-TR"/>
          </a:p>
        </p:txBody>
      </p:sp>
      <p:sp>
        <p:nvSpPr>
          <p:cNvPr id="37890" name="Rectangle 2"/>
          <p:cNvSpPr>
            <a:spLocks noGrp="1" noChangeArrowheads="1"/>
          </p:cNvSpPr>
          <p:nvPr>
            <p:ph type="body" idx="1"/>
          </p:nvPr>
        </p:nvSpPr>
        <p:spPr>
          <a:xfrm>
            <a:off x="722313" y="2547938"/>
            <a:ext cx="7772400" cy="1338262"/>
          </a:xfrm>
        </p:spPr>
        <p:txBody>
          <a:bodyPr/>
          <a:lstStyle/>
          <a:p>
            <a:pPr algn="l">
              <a:spcBef>
                <a:spcPts val="500"/>
              </a:spcBef>
            </a:pPr>
            <a:r>
              <a:rPr lang="tr-TR" sz="2400" b="0">
                <a:solidFill>
                  <a:srgbClr val="888888"/>
                </a:solidFill>
              </a:rPr>
              <a:t>The United Kingdom</a:t>
            </a:r>
            <a:endParaRPr lang="tr-T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914400" y="274638"/>
            <a:ext cx="7772400" cy="1143000"/>
          </a:xfrm>
        </p:spPr>
        <p:txBody>
          <a:bodyPr/>
          <a:lstStyle/>
          <a:p>
            <a:pPr defTabSz="914400"/>
            <a:r>
              <a:rPr lang="tr-TR" sz="4400">
                <a:solidFill>
                  <a:srgbClr val="696464"/>
                </a:solidFill>
              </a:rPr>
              <a:t> </a:t>
            </a:r>
            <a:endParaRPr lang="tr-TR"/>
          </a:p>
        </p:txBody>
      </p:sp>
      <p:sp>
        <p:nvSpPr>
          <p:cNvPr id="1024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10243" name="Picture 3" descr="image2.png"/>
          <p:cNvPicPr>
            <a:picLocks noChangeAspect="1"/>
          </p:cNvPicPr>
          <p:nvPr/>
        </p:nvPicPr>
        <p:blipFill>
          <a:blip r:embed="rId2"/>
          <a:srcRect/>
          <a:stretch>
            <a:fillRect/>
          </a:stretch>
        </p:blipFill>
        <p:spPr bwMode="auto">
          <a:xfrm>
            <a:off x="1641475" y="212725"/>
            <a:ext cx="5992813" cy="3371850"/>
          </a:xfrm>
          <a:prstGeom prst="rect">
            <a:avLst/>
          </a:prstGeom>
          <a:noFill/>
          <a:ln w="12700" cap="flat" cmpd="sng">
            <a:noFill/>
            <a:prstDash val="solid"/>
            <a:miter lim="0"/>
            <a:headEnd type="none" w="med" len="med"/>
            <a:tailEnd type="none" w="med" len="med"/>
          </a:ln>
          <a:effectLst/>
        </p:spPr>
      </p:pic>
      <p:sp>
        <p:nvSpPr>
          <p:cNvPr id="10244" name="AutoShape 4"/>
          <p:cNvSpPr>
            <a:spLocks/>
          </p:cNvSpPr>
          <p:nvPr/>
        </p:nvSpPr>
        <p:spPr bwMode="auto">
          <a:xfrm>
            <a:off x="250825" y="3716338"/>
            <a:ext cx="7632700" cy="3149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r>
              <a:rPr lang="tr-TR" sz="2000"/>
              <a:t>This is Michael Dixon, an experienced software test engineer. </a:t>
            </a:r>
            <a:endParaRPr lang="tr-TR" sz="1800"/>
          </a:p>
          <a:p>
            <a:pPr defTabSz="914400"/>
            <a:r>
              <a:rPr lang="tr-TR" sz="2000"/>
              <a:t>As of June 2012, he hasn't had a job since September 2011, but he's definitely not relaxing at home.</a:t>
            </a:r>
            <a:endParaRPr lang="tr-TR" sz="1800"/>
          </a:p>
          <a:p>
            <a:pPr defTabSz="914400"/>
            <a:r>
              <a:rPr lang="tr-TR" sz="2000"/>
              <a:t>Living at a friend's house without paying rent, he spends all day searching online for job opportunities and more short-term ways to make money, fearing that if he stops to watch TV, he'll miss something.</a:t>
            </a:r>
            <a:endParaRPr lang="tr-TR" sz="1800"/>
          </a:p>
          <a:p>
            <a:pPr defTabSz="914400"/>
            <a:r>
              <a:rPr lang="tr-TR" sz="2000"/>
              <a:t>"It's kind of like a feeling of 'I can't believe this is happening to me,' and a sense of hopelessness," said Dixon, a 38-year-old Seattle resident. "You really, really, truly start to question who you are."</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linds(vertical)">
                                      <p:cBhvr>
                                        <p:cTn id="7" dur="500"/>
                                        <p:tgtEl>
                                          <p:spTgt spid="1024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0244">
                                            <p:txEl>
                                              <p:pRg st="0" end="0"/>
                                            </p:txEl>
                                          </p:spTgt>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0244">
                                            <p:txEl>
                                              <p:pRg st="1" end="1"/>
                                            </p:txEl>
                                          </p:spTgt>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0244">
                                            <p:txEl>
                                              <p:pRg st="2" end="2"/>
                                            </p:txEl>
                                          </p:spTgt>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102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descr="image10.jpg"/>
          <p:cNvPicPr>
            <a:picLocks noChangeAspect="1"/>
          </p:cNvPicPr>
          <p:nvPr/>
        </p:nvPicPr>
        <p:blipFill>
          <a:blip r:embed="rId2"/>
          <a:srcRect/>
          <a:stretch>
            <a:fillRect/>
          </a:stretch>
        </p:blipFill>
        <p:spPr bwMode="auto">
          <a:xfrm>
            <a:off x="0" y="12700"/>
            <a:ext cx="9144000" cy="6846888"/>
          </a:xfrm>
          <a:prstGeom prst="rect">
            <a:avLst/>
          </a:prstGeom>
          <a:noFill/>
          <a:ln w="12700" cap="flat" cmpd="sng">
            <a:noFill/>
            <a:prstDash val="solid"/>
            <a:miter lim="0"/>
            <a:headEnd type="none" w="med" len="med"/>
            <a:tailEnd type="none" w="med" len="med"/>
          </a:ln>
          <a:effectLst/>
        </p:spPr>
      </p:pic>
      <p:sp>
        <p:nvSpPr>
          <p:cNvPr id="38914" name="Rectangle 2"/>
          <p:cNvSpPr>
            <a:spLocks noGrp="1" noChangeArrowheads="1"/>
          </p:cNvSpPr>
          <p:nvPr>
            <p:ph type="title"/>
          </p:nvPr>
        </p:nvSpPr>
        <p:spPr>
          <a:xfrm>
            <a:off x="457200" y="152400"/>
            <a:ext cx="8382000" cy="609600"/>
          </a:xfrm>
        </p:spPr>
        <p:txBody>
          <a:bodyPr/>
          <a:lstStyle/>
          <a:p>
            <a:pPr defTabSz="914400"/>
            <a:r>
              <a:rPr lang="tr-TR" sz="2700" b="1"/>
              <a:t>The Labour Market Experience of Different Groups</a:t>
            </a:r>
            <a:endParaRPr lang="tr-TR"/>
          </a:p>
        </p:txBody>
      </p:sp>
      <p:pic>
        <p:nvPicPr>
          <p:cNvPr id="38915" name="Picture 3" descr="image11-small.jpg"/>
          <p:cNvPicPr>
            <a:picLocks noChangeAspect="1"/>
          </p:cNvPicPr>
          <p:nvPr/>
        </p:nvPicPr>
        <p:blipFill>
          <a:blip r:embed="rId3"/>
          <a:srcRect/>
          <a:stretch>
            <a:fillRect/>
          </a:stretch>
        </p:blipFill>
        <p:spPr bwMode="auto">
          <a:xfrm>
            <a:off x="250825" y="1366838"/>
            <a:ext cx="8628063" cy="4797425"/>
          </a:xfrm>
          <a:prstGeom prst="rect">
            <a:avLst/>
          </a:prstGeom>
          <a:noFill/>
          <a:ln w="12700" cap="flat" cmpd="sng">
            <a:noFill/>
            <a:prstDash val="solid"/>
            <a:miter lim="0"/>
            <a:headEnd type="none" w="med" len="med"/>
            <a:tailEnd type="none" w="med" len="med"/>
          </a:ln>
          <a:effectLst/>
        </p:spPr>
      </p:pic>
      <p:sp>
        <p:nvSpPr>
          <p:cNvPr id="38916" name="AutoShape 4"/>
          <p:cNvSpPr>
            <a:spLocks/>
          </p:cNvSpPr>
          <p:nvPr/>
        </p:nvSpPr>
        <p:spPr bwMode="auto">
          <a:xfrm>
            <a:off x="6565900" y="6675438"/>
            <a:ext cx="1746250" cy="21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r>
              <a:rPr lang="tr-TR" sz="800" b="1">
                <a:solidFill>
                  <a:srgbClr val="411D72"/>
                </a:solidFill>
                <a:latin typeface="Arial" pitchFamily="34" charset="0"/>
                <a:cs typeface="Arial" pitchFamily="34" charset="0"/>
                <a:sym typeface="Arial" pitchFamily="34" charset="0"/>
              </a:rPr>
              <a:t>Copyright©2010  South-Western</a:t>
            </a:r>
            <a:endParaRPr lang="tr-T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914400" y="274638"/>
            <a:ext cx="7772400" cy="1143000"/>
          </a:xfrm>
        </p:spPr>
        <p:txBody>
          <a:bodyPr/>
          <a:lstStyle/>
          <a:p>
            <a:pPr defTabSz="914400"/>
            <a:r>
              <a:rPr lang="tr-TR" sz="2400">
                <a:solidFill>
                  <a:srgbClr val="696464"/>
                </a:solidFill>
              </a:rPr>
              <a:t>How long are the unemployed without work?</a:t>
            </a:r>
            <a:endParaRPr lang="tr-TR"/>
          </a:p>
        </p:txBody>
      </p:sp>
      <p:sp>
        <p:nvSpPr>
          <p:cNvPr id="39938"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357188" algn="l">
              <a:spcBef>
                <a:spcPts val="500"/>
              </a:spcBef>
              <a:buFont typeface="ArialMT" charset="0"/>
              <a:buNone/>
            </a:pPr>
            <a:r>
              <a:rPr lang="tr-TR" sz="2400" b="0"/>
              <a:t>In US and UK </a:t>
            </a:r>
            <a:endParaRPr lang="tr-TR" sz="2600" b="0"/>
          </a:p>
          <a:p>
            <a:pPr marL="357188" algn="l">
              <a:spcBef>
                <a:spcPts val="500"/>
              </a:spcBef>
              <a:buFont typeface="ArialMT" charset="0"/>
              <a:buNone/>
            </a:pPr>
            <a:r>
              <a:rPr lang="tr-TR" sz="2400" b="0"/>
              <a:t>Most spells of unemployment are short.</a:t>
            </a:r>
            <a:endParaRPr lang="tr-TR" sz="2600" b="0"/>
          </a:p>
          <a:p>
            <a:pPr marL="357188" algn="l">
              <a:spcBef>
                <a:spcPts val="500"/>
              </a:spcBef>
              <a:buFont typeface="ArialMT" charset="0"/>
              <a:buNone/>
            </a:pPr>
            <a:r>
              <a:rPr lang="tr-TR" sz="2400" b="0"/>
              <a:t>But </a:t>
            </a:r>
            <a:endParaRPr lang="tr-TR" sz="2600" b="0"/>
          </a:p>
          <a:p>
            <a:pPr marL="509588" lvl="1" indent="-190500" algn="l">
              <a:spcBef>
                <a:spcPts val="300"/>
              </a:spcBef>
              <a:buClr>
                <a:srgbClr val="9B2D1F"/>
              </a:buClr>
              <a:buSzPct val="85000"/>
              <a:buFont typeface="Wingdings 2" pitchFamily="18" charset="2"/>
              <a:buChar char="•"/>
            </a:pPr>
            <a:r>
              <a:rPr lang="tr-TR" sz="2000" b="0"/>
              <a:t>most unemployment observed at any given time is long-term.</a:t>
            </a:r>
            <a:endParaRPr lang="tr-TR" sz="2400" b="0"/>
          </a:p>
          <a:p>
            <a:pPr marL="509588" lvl="1" indent="-190500" algn="l">
              <a:spcBef>
                <a:spcPts val="300"/>
              </a:spcBef>
              <a:buClr>
                <a:srgbClr val="9B2D1F"/>
              </a:buClr>
              <a:buSzPct val="85000"/>
              <a:buFont typeface="Wingdings 2" pitchFamily="18" charset="2"/>
              <a:buChar char="•"/>
            </a:pPr>
            <a:r>
              <a:rPr lang="tr-TR" sz="2000" b="0"/>
              <a:t>most of the economy’s unemployment problem comes from few workers who are jobless for long periods of time.</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993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99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 descr="image12.png"/>
          <p:cNvPicPr>
            <a:picLocks noChangeAspect="1"/>
          </p:cNvPicPr>
          <p:nvPr/>
        </p:nvPicPr>
        <p:blipFill>
          <a:blip r:embed="rId2"/>
          <a:srcRect/>
          <a:stretch>
            <a:fillRect/>
          </a:stretch>
        </p:blipFill>
        <p:spPr bwMode="auto">
          <a:xfrm>
            <a:off x="676275" y="712788"/>
            <a:ext cx="7596188" cy="5595937"/>
          </a:xfrm>
          <a:prstGeom prst="rect">
            <a:avLst/>
          </a:prstGeom>
          <a:noFill/>
          <a:ln w="12700" cap="flat" cmpd="sng">
            <a:noFill/>
            <a:prstDash val="solid"/>
            <a:miter lim="0"/>
            <a:headEnd type="none" w="med" len="med"/>
            <a:tailEnd type="none" w="med" len="med"/>
          </a:ln>
          <a:effectLst/>
        </p:spPr>
      </p:pic>
      <p:sp>
        <p:nvSpPr>
          <p:cNvPr id="40962" name="Rectangle 2"/>
          <p:cNvSpPr>
            <a:spLocks noGrp="1" noChangeArrowheads="1"/>
          </p:cNvSpPr>
          <p:nvPr>
            <p:ph type="title"/>
          </p:nvPr>
        </p:nvSpPr>
        <p:spPr>
          <a:xfrm>
            <a:off x="457200" y="201613"/>
            <a:ext cx="8229600" cy="417512"/>
          </a:xfrm>
        </p:spPr>
        <p:txBody>
          <a:bodyPr/>
          <a:lstStyle/>
          <a:p>
            <a:pPr defTabSz="914400"/>
            <a:r>
              <a:rPr lang="tr-TR" sz="1100">
                <a:solidFill>
                  <a:srgbClr val="696464"/>
                </a:solidFill>
              </a:rPr>
              <a:t>	</a:t>
            </a:r>
            <a:br>
              <a:rPr lang="tr-TR" sz="1100">
                <a:solidFill>
                  <a:srgbClr val="696464"/>
                </a:solidFill>
              </a:rPr>
            </a:br>
            <a:br>
              <a:rPr lang="tr-TR" sz="1100">
                <a:solidFill>
                  <a:srgbClr val="696464"/>
                </a:solidFill>
              </a:rPr>
            </a:br>
            <a:r>
              <a:rPr lang="tr-TR" sz="1100">
                <a:solidFill>
                  <a:srgbClr val="696464"/>
                </a:solidFill>
              </a:rPr>
              <a:t>The U.S.,  Bureau of Labor Statistics March 2013</a:t>
            </a:r>
            <a:endParaRPr lang="tr-T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4198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a:t>In the first few weeks after losing their jobs, about 3 in 10 people find work. </a:t>
            </a:r>
            <a:endParaRPr lang="tr-TR" sz="2600" b="0"/>
          </a:p>
          <a:p>
            <a:pPr marL="252413" indent="-252413" algn="l">
              <a:spcBef>
                <a:spcPts val="500"/>
              </a:spcBef>
              <a:buClr>
                <a:srgbClr val="D34817"/>
              </a:buClr>
              <a:buSzPct val="85000"/>
              <a:buFont typeface="Wingdings 2" pitchFamily="18" charset="2"/>
              <a:buChar char="•"/>
            </a:pPr>
            <a:r>
              <a:rPr lang="tr-TR" sz="2400" b="0"/>
              <a:t>After about a year of being out of work, the chances of finding a job fall to 1 in 10 per month.</a:t>
            </a:r>
            <a:endParaRPr lang="tr-TR" sz="2600" b="0"/>
          </a:p>
          <a:p>
            <a:pPr marL="252413" indent="-252413" algn="l">
              <a:spcBef>
                <a:spcPts val="500"/>
              </a:spcBef>
              <a:buClr>
                <a:srgbClr val="D34817"/>
              </a:buClr>
              <a:buSzPct val="85000"/>
              <a:buFont typeface="Wingdings 2" pitchFamily="18" charset="2"/>
              <a:buChar char="•"/>
            </a:pPr>
            <a:r>
              <a:rPr lang="tr-TR" sz="2400" b="0"/>
              <a:t>People with the best job prospects find new jobs quickly. </a:t>
            </a:r>
            <a:endParaRPr lang="tr-TR" sz="2600" b="0"/>
          </a:p>
          <a:p>
            <a:pPr marL="252413" indent="-252413" algn="l">
              <a:spcBef>
                <a:spcPts val="500"/>
              </a:spcBef>
              <a:buClr>
                <a:srgbClr val="D34817"/>
              </a:buClr>
              <a:buSzPct val="85000"/>
              <a:buFont typeface="Wingdings 2" pitchFamily="18" charset="2"/>
              <a:buChar char="•"/>
            </a:pPr>
            <a:r>
              <a:rPr lang="tr-TR" sz="2400" b="0"/>
              <a:t>But those who come from industries that are downsizing or who have outdated skills can wind up unemployed for many months or even years.</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AutoShape 1"/>
          <p:cNvSpPr>
            <a:spLocks/>
          </p:cNvSpPr>
          <p:nvPr/>
        </p:nvSpPr>
        <p:spPr bwMode="auto">
          <a:xfrm rot="16200000">
            <a:off x="-960437" y="3776662"/>
            <a:ext cx="2592388" cy="131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endParaRPr lang="tr-TR" sz="2000"/>
          </a:p>
          <a:p>
            <a:pPr defTabSz="914400"/>
            <a:endParaRPr lang="tr-TR" sz="2000"/>
          </a:p>
          <a:p>
            <a:pPr defTabSz="914400"/>
            <a:endParaRPr lang="tr-TR" sz="2000"/>
          </a:p>
          <a:p>
            <a:pPr defTabSz="914400"/>
            <a:r>
              <a:rPr lang="tr-TR" sz="2000"/>
              <a:t>F            M       Total</a:t>
            </a:r>
            <a:endParaRPr lang="tr-TR"/>
          </a:p>
        </p:txBody>
      </p:sp>
      <p:sp>
        <p:nvSpPr>
          <p:cNvPr id="44034" name="Rectangle 2"/>
          <p:cNvSpPr>
            <a:spLocks noGrp="1" noChangeArrowheads="1"/>
          </p:cNvSpPr>
          <p:nvPr>
            <p:ph type="title"/>
          </p:nvPr>
        </p:nvSpPr>
        <p:spPr>
          <a:xfrm>
            <a:off x="914400" y="274638"/>
            <a:ext cx="7772400" cy="1143000"/>
          </a:xfrm>
        </p:spPr>
        <p:txBody>
          <a:bodyPr/>
          <a:lstStyle/>
          <a:p>
            <a:pPr algn="ctr" defTabSz="914400"/>
            <a:r>
              <a:rPr lang="en-US" sz="2800" dirty="0">
                <a:solidFill>
                  <a:srgbClr val="696464"/>
                </a:solidFill>
              </a:rPr>
              <a:t>Turkey: </a:t>
            </a:r>
            <a:r>
              <a:rPr lang="tr-TR" sz="2800" dirty="0">
                <a:solidFill>
                  <a:srgbClr val="696464"/>
                </a:solidFill>
              </a:rPr>
              <a:t>DURATION OF UNEMPLOYMENT BY YEARS AND SEX (</a:t>
            </a:r>
            <a:r>
              <a:rPr lang="tr-TR" sz="2800" dirty="0" err="1">
                <a:solidFill>
                  <a:srgbClr val="696464"/>
                </a:solidFill>
              </a:rPr>
              <a:t>Thousand</a:t>
            </a:r>
            <a:r>
              <a:rPr lang="tr-TR" sz="2800" dirty="0">
                <a:solidFill>
                  <a:srgbClr val="696464"/>
                </a:solidFill>
              </a:rPr>
              <a:t> </a:t>
            </a:r>
            <a:r>
              <a:rPr lang="tr-TR" sz="2800" dirty="0" err="1">
                <a:solidFill>
                  <a:srgbClr val="696464"/>
                </a:solidFill>
              </a:rPr>
              <a:t>person</a:t>
            </a:r>
            <a:r>
              <a:rPr lang="tr-TR" sz="2800" dirty="0">
                <a:solidFill>
                  <a:srgbClr val="696464"/>
                </a:solidFill>
              </a:rPr>
              <a:t>, 15+ </a:t>
            </a:r>
            <a:r>
              <a:rPr lang="tr-TR" sz="2800" dirty="0" err="1">
                <a:solidFill>
                  <a:srgbClr val="696464"/>
                </a:solidFill>
              </a:rPr>
              <a:t>age</a:t>
            </a:r>
            <a:r>
              <a:rPr lang="tr-TR" sz="2800" dirty="0">
                <a:solidFill>
                  <a:srgbClr val="696464"/>
                </a:solidFill>
              </a:rPr>
              <a:t>) </a:t>
            </a:r>
            <a:endParaRPr lang="tr-TR" dirty="0"/>
          </a:p>
        </p:txBody>
      </p:sp>
      <p:pic>
        <p:nvPicPr>
          <p:cNvPr id="44035" name="Picture 3" descr="image13.pdf"/>
          <p:cNvPicPr>
            <a:picLocks noChangeAspect="1"/>
          </p:cNvPicPr>
          <p:nvPr/>
        </p:nvPicPr>
        <p:blipFill>
          <a:blip r:embed="rId2"/>
          <a:srcRect/>
          <a:stretch>
            <a:fillRect/>
          </a:stretch>
        </p:blipFill>
        <p:spPr bwMode="auto">
          <a:xfrm>
            <a:off x="330200" y="1352550"/>
            <a:ext cx="8632825" cy="4451350"/>
          </a:xfrm>
          <a:prstGeom prst="rect">
            <a:avLst/>
          </a:prstGeom>
          <a:noFill/>
          <a:ln w="12700" cap="flat" cmpd="sng">
            <a:noFill/>
            <a:prstDash val="solid"/>
            <a:miter lim="0"/>
            <a:headEnd type="none" w="med" len="med"/>
            <a:tailEnd type="none" w="med" len="med"/>
          </a:ln>
          <a:effectLst/>
        </p:spPr>
      </p:pic>
      <p:grpSp>
        <p:nvGrpSpPr>
          <p:cNvPr id="44036" name="Group 4"/>
          <p:cNvGrpSpPr>
            <a:grpSpLocks/>
          </p:cNvGrpSpPr>
          <p:nvPr/>
        </p:nvGrpSpPr>
        <p:grpSpPr bwMode="auto">
          <a:xfrm>
            <a:off x="427038" y="1987550"/>
            <a:ext cx="1408112" cy="1625600"/>
            <a:chOff x="0" y="0"/>
            <a:chExt cx="111" cy="128"/>
          </a:xfrm>
        </p:grpSpPr>
        <p:sp>
          <p:nvSpPr>
            <p:cNvPr id="44037" name="AutoShape 5"/>
            <p:cNvSpPr>
              <a:spLocks/>
            </p:cNvSpPr>
            <p:nvPr/>
          </p:nvSpPr>
          <p:spPr bwMode="auto">
            <a:xfrm>
              <a:off x="0" y="0"/>
              <a:ext cx="111" cy="1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lstStyle/>
            <a:p>
              <a:pPr defTabSz="914400"/>
              <a:endParaRPr lang="tr-TR" sz="2000"/>
            </a:p>
          </p:txBody>
        </p:sp>
        <p:sp>
          <p:nvSpPr>
            <p:cNvPr id="44038" name="AutoShape 6"/>
            <p:cNvSpPr>
              <a:spLocks/>
            </p:cNvSpPr>
            <p:nvPr/>
          </p:nvSpPr>
          <p:spPr bwMode="auto">
            <a:xfrm>
              <a:off x="0" y="0"/>
              <a:ext cx="111" cy="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endParaRPr lang="tr-TR" sz="2000"/>
            </a:p>
            <a:p>
              <a:pPr defTabSz="914400"/>
              <a:endParaRPr lang="tr-TR" sz="2000"/>
            </a:p>
            <a:p>
              <a:pPr defTabSz="914400"/>
              <a:endParaRPr lang="tr-TR" sz="2000"/>
            </a:p>
            <a:p>
              <a:pPr defTabSz="914400"/>
              <a:r>
                <a:rPr lang="tr-TR" sz="2000"/>
                <a:t>unemployed</a:t>
              </a:r>
              <a:endParaRPr lang="tr-TR"/>
            </a:p>
          </p:txBody>
        </p:sp>
      </p:gr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722313" y="952500"/>
            <a:ext cx="7772400" cy="1362075"/>
          </a:xfrm>
        </p:spPr>
        <p:txBody>
          <a:bodyPr/>
          <a:lstStyle/>
          <a:p>
            <a:pPr defTabSz="914400"/>
            <a:r>
              <a:rPr lang="tr-TR" sz="4000">
                <a:solidFill>
                  <a:srgbClr val="696464"/>
                </a:solidFill>
              </a:rPr>
              <a:t>The human cost of unemployment</a:t>
            </a:r>
            <a:endParaRPr lang="tr-TR"/>
          </a:p>
        </p:txBody>
      </p:sp>
      <p:sp>
        <p:nvSpPr>
          <p:cNvPr id="50178" name="Rectangle 2"/>
          <p:cNvSpPr>
            <a:spLocks noGrp="1" noChangeArrowheads="1"/>
          </p:cNvSpPr>
          <p:nvPr>
            <p:ph type="body" idx="1"/>
          </p:nvPr>
        </p:nvSpPr>
        <p:spPr>
          <a:xfrm>
            <a:off x="722313" y="2547938"/>
            <a:ext cx="7772400" cy="1338262"/>
          </a:xfrm>
        </p:spPr>
        <p:txBody>
          <a:bodyPr/>
          <a:lstStyle/>
          <a:p>
            <a:pPr algn="l">
              <a:spcBef>
                <a:spcPts val="500"/>
              </a:spcBef>
            </a:pPr>
            <a:r>
              <a:rPr lang="tr-TR" sz="2400" b="0">
                <a:solidFill>
                  <a:srgbClr val="888888"/>
                </a:solidFill>
              </a:rPr>
              <a:t>Real people: The effect of unemployment</a:t>
            </a:r>
            <a:endParaRPr lang="tr-T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914400" y="274638"/>
            <a:ext cx="7772400" cy="1143000"/>
          </a:xfrm>
        </p:spPr>
        <p:txBody>
          <a:bodyPr/>
          <a:lstStyle/>
          <a:p>
            <a:pPr defTabSz="914400"/>
            <a:r>
              <a:rPr lang="tr-TR" sz="1800">
                <a:solidFill>
                  <a:srgbClr val="696464"/>
                </a:solidFill>
                <a:hlinkClick r:id="rId2"/>
              </a:rPr>
              <a:t>http://www.huffingtonpost.com/robert-leahy-phd/unemployment-health_b_2616430.html</a:t>
            </a:r>
            <a:r>
              <a:rPr lang="tr-TR" sz="1800">
                <a:solidFill>
                  <a:srgbClr val="696464"/>
                </a:solidFill>
              </a:rPr>
              <a:t> </a:t>
            </a:r>
            <a:endParaRPr lang="tr-TR"/>
          </a:p>
        </p:txBody>
      </p:sp>
      <p:sp>
        <p:nvSpPr>
          <p:cNvPr id="5120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a:t>Research suggests that being unemployed doubles a person's chance of a major depressive episode</a:t>
            </a:r>
            <a:endParaRPr lang="tr-TR" sz="2600" b="0"/>
          </a:p>
          <a:p>
            <a:pPr marL="252413" indent="-252413" algn="l">
              <a:spcBef>
                <a:spcPts val="500"/>
              </a:spcBef>
              <a:buClr>
                <a:srgbClr val="D34817"/>
              </a:buClr>
              <a:buSzPct val="85000"/>
              <a:buFont typeface="Wingdings 2" pitchFamily="18" charset="2"/>
              <a:buChar char="•"/>
            </a:pPr>
            <a:r>
              <a:rPr lang="tr-TR" sz="2400" b="0"/>
              <a:t>Unemployment is also highly associated with domestic violence and alcohol abuse.</a:t>
            </a:r>
            <a:endParaRPr lang="tr-TR" sz="2600" b="0"/>
          </a:p>
          <a:p>
            <a:pPr marL="252413" indent="-252413" algn="l">
              <a:spcBef>
                <a:spcPts val="500"/>
              </a:spcBef>
              <a:buClr>
                <a:srgbClr val="D34817"/>
              </a:buClr>
              <a:buSzPct val="85000"/>
              <a:buFont typeface="Wingdings 2" pitchFamily="18" charset="2"/>
              <a:buChar char="•"/>
            </a:pPr>
            <a:r>
              <a:rPr lang="tr-TR" sz="2400" b="0"/>
              <a:t>Men with children view unemployment as more a defeat than women with children, perhaps because women might be more likely to view a lack of a job as a chance to spend more time with family.</a:t>
            </a:r>
            <a:endParaRPr lang="tr-T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5222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a:t>Physical health may also suffer: new medical conditions such as hypertension and diabetes may follow the loss of a job.</a:t>
            </a:r>
            <a:endParaRPr lang="tr-TR" sz="2600" b="0"/>
          </a:p>
          <a:p>
            <a:pPr marL="252413" indent="-252413" algn="l">
              <a:spcBef>
                <a:spcPts val="500"/>
              </a:spcBef>
              <a:buClr>
                <a:srgbClr val="D34817"/>
              </a:buClr>
              <a:buSzPct val="85000"/>
              <a:buFont typeface="Wingdings 2" pitchFamily="18" charset="2"/>
              <a:buChar char="•"/>
            </a:pPr>
            <a:r>
              <a:rPr lang="tr-TR" sz="2400" b="0"/>
              <a:t>Strains on intimate relationships might result from being unemployed, since frustration between partners can result from financial worries.</a:t>
            </a:r>
            <a:endParaRPr lang="tr-TR" sz="2600" b="0"/>
          </a:p>
          <a:p>
            <a:pPr marL="252413" indent="-252413" algn="l">
              <a:spcBef>
                <a:spcPts val="500"/>
              </a:spcBef>
              <a:buClr>
                <a:srgbClr val="D34817"/>
              </a:buClr>
              <a:buSzPct val="85000"/>
              <a:buFont typeface="Wingdings 2" pitchFamily="18" charset="2"/>
              <a:buChar char="•"/>
            </a:pPr>
            <a:r>
              <a:rPr lang="tr-TR" sz="2400" b="0"/>
              <a:t>Feeling uncomfortable and embarrassed about their situations, some unemployed people isolate themselves socially and don't find enjoyment in the activities they once did. They may feel hopeless, confused or overwhelmed. </a:t>
            </a:r>
            <a:endParaRPr lang="tr-T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722313" y="952500"/>
            <a:ext cx="7772400" cy="1362075"/>
          </a:xfrm>
        </p:spPr>
        <p:txBody>
          <a:bodyPr/>
          <a:lstStyle/>
          <a:p>
            <a:pPr defTabSz="914400"/>
            <a:r>
              <a:rPr lang="tr-TR" sz="3600">
                <a:solidFill>
                  <a:srgbClr val="696464"/>
                </a:solidFill>
              </a:rPr>
              <a:t>A few remarks on labor force participation rates in Turkey</a:t>
            </a:r>
            <a:endParaRPr lang="tr-TR"/>
          </a:p>
        </p:txBody>
      </p:sp>
      <p:sp>
        <p:nvSpPr>
          <p:cNvPr id="53250" name="Rectangle 2"/>
          <p:cNvSpPr>
            <a:spLocks noGrp="1" noChangeArrowheads="1"/>
          </p:cNvSpPr>
          <p:nvPr>
            <p:ph type="body" idx="1"/>
          </p:nvPr>
        </p:nvSpPr>
        <p:spPr>
          <a:xfrm>
            <a:off x="722313" y="2547938"/>
            <a:ext cx="7772400" cy="1338262"/>
          </a:xfrm>
        </p:spPr>
        <p:txBody>
          <a:bodyPr/>
          <a:lstStyle/>
          <a:p>
            <a:pPr algn="l">
              <a:spcBef>
                <a:spcPts val="500"/>
              </a:spcBef>
            </a:pPr>
            <a:endParaRPr lang="tr-TR" sz="2400" b="0">
              <a:solidFill>
                <a:srgbClr val="888888"/>
              </a:solidFill>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250825" y="547688"/>
            <a:ext cx="2390775" cy="2952750"/>
          </a:xfrm>
        </p:spPr>
        <p:txBody>
          <a:bodyPr/>
          <a:lstStyle/>
          <a:p>
            <a:pPr defTabSz="914400"/>
            <a:r>
              <a:rPr lang="tr-TR" sz="2800">
                <a:solidFill>
                  <a:srgbClr val="696464"/>
                </a:solidFill>
              </a:rPr>
              <a:t>Labor force participation, </a:t>
            </a:r>
            <a:br>
              <a:rPr lang="tr-TR" sz="2800">
                <a:solidFill>
                  <a:srgbClr val="696464"/>
                </a:solidFill>
              </a:rPr>
            </a:br>
            <a:r>
              <a:rPr lang="tr-TR" sz="2800">
                <a:solidFill>
                  <a:srgbClr val="696464"/>
                </a:solidFill>
              </a:rPr>
              <a:t>selected countries, 2005</a:t>
            </a:r>
            <a:endParaRPr lang="tr-TR"/>
          </a:p>
        </p:txBody>
      </p:sp>
      <p:pic>
        <p:nvPicPr>
          <p:cNvPr id="54274" name="Picture 2" descr="image14.png"/>
          <p:cNvPicPr>
            <a:picLocks noChangeAspect="1"/>
          </p:cNvPicPr>
          <p:nvPr/>
        </p:nvPicPr>
        <p:blipFill>
          <a:blip r:embed="rId2"/>
          <a:srcRect/>
          <a:stretch>
            <a:fillRect/>
          </a:stretch>
        </p:blipFill>
        <p:spPr bwMode="auto">
          <a:xfrm>
            <a:off x="2641600" y="141288"/>
            <a:ext cx="5478463" cy="6626225"/>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Describing Unemployment</a:t>
            </a:r>
            <a:endParaRPr lang="tr-TR"/>
          </a:p>
        </p:txBody>
      </p:sp>
      <p:sp>
        <p:nvSpPr>
          <p:cNvPr id="11266" name="Rectangle 2"/>
          <p:cNvSpPr>
            <a:spLocks noGrp="1"/>
          </p:cNvSpPr>
          <p:nvPr>
            <p:ph type="body" idx="1"/>
          </p:nvPr>
        </p:nvSpPr>
        <p:spPr bwMode="auto">
          <a:xfrm>
            <a:off x="569913" y="1598613"/>
            <a:ext cx="7623175" cy="4527550"/>
          </a:xfrm>
          <a:noFill/>
          <a:ln w="12700" cap="flat">
            <a:miter lim="0"/>
            <a:headEnd/>
            <a:tailEnd/>
          </a:ln>
        </p:spPr>
        <p:txBody>
          <a:bodyPr vert="horz" wrap="square" lIns="50800" tIns="50800" rIns="50800" bIns="50800" numCol="1" anchor="t" anchorCtr="0" compatLnSpc="1">
            <a:prstTxWarp prst="textNoShape">
              <a:avLst/>
            </a:prstTxWarp>
          </a:bodyPr>
          <a:lstStyle/>
          <a:p>
            <a:pPr marL="319088" lvl="1" algn="l">
              <a:spcBef>
                <a:spcPts val="300"/>
              </a:spcBef>
              <a:buFont typeface="ArialMT" charset="0"/>
              <a:buNone/>
            </a:pPr>
            <a:r>
              <a:rPr lang="tr-TR" sz="2400" b="0"/>
              <a:t>		Three Basic Questions`</a:t>
            </a:r>
          </a:p>
          <a:p>
            <a:pPr marL="1371600" lvl="2" indent="-457200" algn="l">
              <a:spcBef>
                <a:spcPts val="300"/>
              </a:spcBef>
              <a:buClr>
                <a:srgbClr val="E6AFA9"/>
              </a:buClr>
              <a:buSzPct val="85000"/>
              <a:buFont typeface="ArialMT" charset="0"/>
              <a:buAutoNum type="arabicPeriod"/>
            </a:pPr>
            <a:r>
              <a:rPr lang="tr-TR" sz="2000" b="0"/>
              <a:t>How does government measure the economy’s rate of unemployment?</a:t>
            </a:r>
          </a:p>
          <a:p>
            <a:pPr marL="1371600" lvl="2" indent="-457200" algn="l">
              <a:spcBef>
                <a:spcPts val="300"/>
              </a:spcBef>
              <a:buClr>
                <a:srgbClr val="E6AFA9"/>
              </a:buClr>
              <a:buSzPct val="85000"/>
              <a:buFont typeface="ArialMT" charset="0"/>
              <a:buAutoNum type="arabicPeriod"/>
            </a:pPr>
            <a:r>
              <a:rPr lang="tr-TR" sz="2000" b="0"/>
              <a:t>What problems arise in interpreting the unemployment data?</a:t>
            </a:r>
          </a:p>
          <a:p>
            <a:pPr marL="1371600" lvl="2" indent="-457200" algn="l">
              <a:spcBef>
                <a:spcPts val="300"/>
              </a:spcBef>
              <a:buClr>
                <a:srgbClr val="E6AFA9"/>
              </a:buClr>
              <a:buSzPct val="85000"/>
              <a:buFont typeface="ArialMT" charset="0"/>
              <a:buAutoNum type="arabicPeriod"/>
            </a:pPr>
            <a:r>
              <a:rPr lang="tr-TR" sz="2000" b="0"/>
              <a:t>How long are the unemployed typically without work?</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2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26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2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357188" y="142875"/>
            <a:ext cx="8429625" cy="439738"/>
          </a:xfrm>
        </p:spPr>
        <p:txBody>
          <a:bodyPr/>
          <a:lstStyle/>
          <a:p>
            <a:pPr defTabSz="914400"/>
            <a:r>
              <a:rPr lang="tr-TR" sz="2200">
                <a:solidFill>
                  <a:srgbClr val="696464"/>
                </a:solidFill>
              </a:rPr>
              <a:t>Labor force participation, Turkey, 1988-2006 </a:t>
            </a:r>
            <a:endParaRPr lang="tr-TR"/>
          </a:p>
        </p:txBody>
      </p:sp>
      <p:pic>
        <p:nvPicPr>
          <p:cNvPr id="55298" name="Picture 2" descr="image15.png"/>
          <p:cNvPicPr>
            <a:picLocks noChangeAspect="1"/>
          </p:cNvPicPr>
          <p:nvPr/>
        </p:nvPicPr>
        <p:blipFill>
          <a:blip r:embed="rId2"/>
          <a:srcRect t="19353" r="80428" b="35899"/>
          <a:stretch>
            <a:fillRect/>
          </a:stretch>
        </p:blipFill>
        <p:spPr bwMode="auto">
          <a:xfrm>
            <a:off x="2195513" y="1052513"/>
            <a:ext cx="1150937" cy="4824412"/>
          </a:xfrm>
          <a:prstGeom prst="rect">
            <a:avLst/>
          </a:prstGeom>
          <a:noFill/>
          <a:ln w="12700" cap="flat" cmpd="sng">
            <a:noFill/>
            <a:prstDash val="solid"/>
            <a:miter lim="0"/>
            <a:headEnd type="none" w="med" len="med"/>
            <a:tailEnd type="none" w="med" len="med"/>
          </a:ln>
          <a:effectLst/>
        </p:spPr>
      </p:pic>
      <p:sp>
        <p:nvSpPr>
          <p:cNvPr id="55299" name="AutoShape 3"/>
          <p:cNvSpPr>
            <a:spLocks/>
          </p:cNvSpPr>
          <p:nvPr/>
        </p:nvSpPr>
        <p:spPr bwMode="auto">
          <a:xfrm>
            <a:off x="2286000" y="684213"/>
            <a:ext cx="4857750" cy="4397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spAutoFit/>
          </a:bodyPr>
          <a:lstStyle/>
          <a:p>
            <a:pPr defTabSz="914400">
              <a:lnSpc>
                <a:spcPct val="80000"/>
              </a:lnSpc>
            </a:pPr>
            <a:r>
              <a:rPr lang="tr-TR" sz="2200"/>
              <a:t>Year              LFPR          Agriculture</a:t>
            </a:r>
            <a:endParaRPr lang="tr-TR"/>
          </a:p>
        </p:txBody>
      </p:sp>
      <p:pic>
        <p:nvPicPr>
          <p:cNvPr id="55300" name="Picture 4" descr="image15.png"/>
          <p:cNvPicPr>
            <a:picLocks noChangeAspect="1"/>
          </p:cNvPicPr>
          <p:nvPr/>
        </p:nvPicPr>
        <p:blipFill>
          <a:blip r:embed="rId2"/>
          <a:srcRect l="52454" t="19353" b="35860"/>
          <a:stretch>
            <a:fillRect/>
          </a:stretch>
        </p:blipFill>
        <p:spPr bwMode="auto">
          <a:xfrm>
            <a:off x="3922713" y="1047750"/>
            <a:ext cx="2798762" cy="4829175"/>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374650" y="115888"/>
            <a:ext cx="8229600" cy="633412"/>
          </a:xfrm>
        </p:spPr>
        <p:txBody>
          <a:bodyPr/>
          <a:lstStyle/>
          <a:p>
            <a:pPr defTabSz="914400"/>
            <a:r>
              <a:rPr lang="tr-TR" sz="2800">
                <a:solidFill>
                  <a:srgbClr val="696464"/>
                </a:solidFill>
              </a:rPr>
              <a:t>Labor force participation, Turkey, 1988-2006 </a:t>
            </a:r>
            <a:endParaRPr lang="tr-TR"/>
          </a:p>
        </p:txBody>
      </p:sp>
      <p:pic>
        <p:nvPicPr>
          <p:cNvPr id="56322" name="Picture 2" descr="image16.jpg"/>
          <p:cNvPicPr>
            <a:picLocks noChangeAspect="1"/>
          </p:cNvPicPr>
          <p:nvPr/>
        </p:nvPicPr>
        <p:blipFill>
          <a:blip r:embed="rId2"/>
          <a:srcRect l="50285" t="55362" b="6248"/>
          <a:stretch>
            <a:fillRect/>
          </a:stretch>
        </p:blipFill>
        <p:spPr bwMode="auto">
          <a:xfrm>
            <a:off x="3817938" y="1373188"/>
            <a:ext cx="3224212" cy="3673475"/>
          </a:xfrm>
          <a:prstGeom prst="rect">
            <a:avLst/>
          </a:prstGeom>
          <a:noFill/>
          <a:ln w="12700" cap="flat" cmpd="sng">
            <a:noFill/>
            <a:prstDash val="solid"/>
            <a:miter lim="0"/>
            <a:headEnd type="none" w="med" len="med"/>
            <a:tailEnd type="none" w="med" len="med"/>
          </a:ln>
          <a:effectLst/>
        </p:spPr>
      </p:pic>
      <p:pic>
        <p:nvPicPr>
          <p:cNvPr id="56323" name="Picture 3" descr="image16.jpg"/>
          <p:cNvPicPr>
            <a:picLocks noChangeAspect="1"/>
          </p:cNvPicPr>
          <p:nvPr/>
        </p:nvPicPr>
        <p:blipFill>
          <a:blip r:embed="rId2"/>
          <a:srcRect t="55362" r="80933" b="5583"/>
          <a:stretch>
            <a:fillRect/>
          </a:stretch>
        </p:blipFill>
        <p:spPr bwMode="auto">
          <a:xfrm>
            <a:off x="2017713" y="1347788"/>
            <a:ext cx="1236662" cy="3736975"/>
          </a:xfrm>
          <a:prstGeom prst="rect">
            <a:avLst/>
          </a:prstGeom>
          <a:noFill/>
          <a:ln w="12700" cap="flat" cmpd="sng">
            <a:noFill/>
            <a:prstDash val="solid"/>
            <a:miter lim="0"/>
            <a:headEnd type="none" w="med" len="med"/>
            <a:tailEnd type="none" w="med" len="med"/>
          </a:ln>
          <a:effectLst/>
        </p:spPr>
      </p:pic>
      <p:sp>
        <p:nvSpPr>
          <p:cNvPr id="56324" name="AutoShape 4"/>
          <p:cNvSpPr>
            <a:spLocks/>
          </p:cNvSpPr>
          <p:nvPr/>
        </p:nvSpPr>
        <p:spPr bwMode="auto">
          <a:xfrm>
            <a:off x="2378075" y="908050"/>
            <a:ext cx="4857750" cy="439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spAutoFit/>
          </a:bodyPr>
          <a:lstStyle/>
          <a:p>
            <a:pPr defTabSz="914400">
              <a:lnSpc>
                <a:spcPct val="80000"/>
              </a:lnSpc>
            </a:pPr>
            <a:r>
              <a:rPr lang="tr-TR" sz="2200"/>
              <a:t>Year              LFPR          Agriculture</a:t>
            </a:r>
            <a:endParaRPr lang="tr-T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722313" y="952500"/>
            <a:ext cx="7772400" cy="1362075"/>
          </a:xfrm>
        </p:spPr>
        <p:txBody>
          <a:bodyPr/>
          <a:lstStyle/>
          <a:p>
            <a:pPr defTabSz="914400"/>
            <a:r>
              <a:rPr lang="tr-TR" sz="4000">
                <a:solidFill>
                  <a:srgbClr val="696464"/>
                </a:solidFill>
              </a:rPr>
              <a:t>A little bit of theory</a:t>
            </a:r>
            <a:endParaRPr lang="tr-TR"/>
          </a:p>
        </p:txBody>
      </p:sp>
      <p:sp>
        <p:nvSpPr>
          <p:cNvPr id="57346" name="Rectangle 2"/>
          <p:cNvSpPr>
            <a:spLocks noGrp="1" noChangeArrowheads="1"/>
          </p:cNvSpPr>
          <p:nvPr>
            <p:ph type="body" idx="1"/>
          </p:nvPr>
        </p:nvSpPr>
        <p:spPr>
          <a:xfrm>
            <a:off x="722313" y="2547938"/>
            <a:ext cx="7772400" cy="1338262"/>
          </a:xfrm>
        </p:spPr>
        <p:txBody>
          <a:bodyPr/>
          <a:lstStyle/>
          <a:p>
            <a:pPr algn="l">
              <a:spcBef>
                <a:spcPts val="500"/>
              </a:spcBef>
            </a:pPr>
            <a:endParaRPr lang="tr-TR" sz="2400" b="0">
              <a:solidFill>
                <a:srgbClr val="888888"/>
              </a:solidFill>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914400" y="274638"/>
            <a:ext cx="7772400" cy="1143000"/>
          </a:xfrm>
        </p:spPr>
        <p:txBody>
          <a:bodyPr/>
          <a:lstStyle/>
          <a:p>
            <a:pPr defTabSz="914400"/>
            <a:r>
              <a:rPr lang="tr-TR" sz="2400">
                <a:solidFill>
                  <a:srgbClr val="696464"/>
                </a:solidFill>
              </a:rPr>
              <a:t>Why Are There Always Some People Unemployed?</a:t>
            </a:r>
            <a:endParaRPr lang="tr-TR"/>
          </a:p>
        </p:txBody>
      </p:sp>
      <p:sp>
        <p:nvSpPr>
          <p:cNvPr id="5837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a:t>In an ideal labor market, wages will adjust to balance the supply and demand, so that all workers who are willing to work at the equilibrium wage rate will find employment.</a:t>
            </a:r>
            <a:endParaRPr lang="tr-T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0" y="252413"/>
            <a:ext cx="9144000" cy="649287"/>
          </a:xfrm>
        </p:spPr>
        <p:txBody>
          <a:bodyPr/>
          <a:lstStyle/>
          <a:p>
            <a:pPr algn="ctr" defTabSz="914400"/>
            <a:r>
              <a:rPr lang="tr-TR" sz="2800"/>
              <a:t>Cyclical Unemployment vs. the Natural Rate</a:t>
            </a:r>
            <a:endParaRPr lang="tr-TR"/>
          </a:p>
        </p:txBody>
      </p:sp>
      <p:sp>
        <p:nvSpPr>
          <p:cNvPr id="59394" name="Rectangle 2"/>
          <p:cNvSpPr>
            <a:spLocks noGrp="1"/>
          </p:cNvSpPr>
          <p:nvPr>
            <p:ph type="body" idx="1"/>
          </p:nvPr>
        </p:nvSpPr>
        <p:spPr bwMode="auto">
          <a:xfrm>
            <a:off x="457200" y="1349375"/>
            <a:ext cx="8229600" cy="431165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1100"/>
              </a:spcBef>
              <a:buFont typeface="ArialMT" charset="0"/>
              <a:buNone/>
            </a:pPr>
            <a:r>
              <a:rPr lang="tr-TR" sz="2400" b="0"/>
              <a:t>All countries always experience some unemployment.</a:t>
            </a:r>
          </a:p>
          <a:p>
            <a:pPr algn="l">
              <a:spcBef>
                <a:spcPts val="1100"/>
              </a:spcBef>
              <a:buFont typeface="ArialMT" charset="0"/>
              <a:buNone/>
            </a:pPr>
            <a:r>
              <a:rPr lang="tr-TR" sz="2400" b="0"/>
              <a:t>The unemployment rate fluctuates from year to year.  </a:t>
            </a:r>
          </a:p>
          <a:p>
            <a:pPr algn="l">
              <a:spcBef>
                <a:spcPts val="1400"/>
              </a:spcBef>
              <a:buFont typeface="ArialMT" charset="0"/>
              <a:buNone/>
            </a:pPr>
            <a:r>
              <a:rPr lang="tr-TR" sz="2400" b="0"/>
              <a:t>The </a:t>
            </a:r>
            <a:r>
              <a:rPr lang="tr-TR" sz="2400">
                <a:solidFill>
                  <a:srgbClr val="CC0000"/>
                </a:solidFill>
              </a:rPr>
              <a:t>natural rate of unemployment</a:t>
            </a:r>
            <a:r>
              <a:rPr lang="tr-TR" sz="2400"/>
              <a:t> </a:t>
            </a:r>
            <a:r>
              <a:rPr lang="tr-TR" sz="2400" b="0"/>
              <a:t>is</a:t>
            </a:r>
          </a:p>
          <a:p>
            <a:pPr marL="358775" lvl="1" indent="-244475" algn="l">
              <a:lnSpc>
                <a:spcPct val="104000"/>
              </a:lnSpc>
              <a:spcBef>
                <a:spcPts val="200"/>
              </a:spcBef>
              <a:buFont typeface="ArialMT" charset="0"/>
              <a:buChar char="–"/>
            </a:pPr>
            <a:r>
              <a:rPr lang="tr-TR" sz="2400" b="0"/>
              <a:t>the normal rate of unemployment around which the actual unemployment rate fluctuates </a:t>
            </a:r>
            <a:endParaRPr lang="tr-TR" sz="2800" b="0"/>
          </a:p>
          <a:p>
            <a:pPr algn="l">
              <a:spcBef>
                <a:spcPts val="1500"/>
              </a:spcBef>
              <a:buFont typeface="ArialMT" charset="0"/>
              <a:buNone/>
            </a:pPr>
            <a:r>
              <a:rPr lang="tr-TR" sz="2400" b="0"/>
              <a:t>The</a:t>
            </a:r>
            <a:r>
              <a:rPr lang="tr-TR" sz="2400">
                <a:solidFill>
                  <a:srgbClr val="CC0000"/>
                </a:solidFill>
              </a:rPr>
              <a:t> cyclical unemployment</a:t>
            </a:r>
            <a:r>
              <a:rPr lang="tr-TR" sz="2400"/>
              <a:t> </a:t>
            </a:r>
            <a:r>
              <a:rPr lang="tr-TR" sz="2400" b="0"/>
              <a:t>is</a:t>
            </a:r>
          </a:p>
          <a:p>
            <a:pPr marL="358775" lvl="1" indent="-244475" algn="l">
              <a:lnSpc>
                <a:spcPct val="104000"/>
              </a:lnSpc>
              <a:spcBef>
                <a:spcPts val="500"/>
              </a:spcBef>
              <a:buFont typeface="ArialMT" charset="0"/>
              <a:buChar char="–"/>
            </a:pPr>
            <a:r>
              <a:rPr lang="tr-TR" sz="2400" b="0"/>
              <a:t>the deviation of unemployment from its natural rate</a:t>
            </a:r>
            <a:endParaRPr lang="tr-TR" sz="2800" b="0"/>
          </a:p>
          <a:p>
            <a:pPr marL="358775" lvl="1" indent="-244475" algn="l">
              <a:lnSpc>
                <a:spcPct val="104000"/>
              </a:lnSpc>
              <a:spcBef>
                <a:spcPts val="500"/>
              </a:spcBef>
              <a:buFont typeface="ArialMT" charset="0"/>
              <a:buChar char="–"/>
            </a:pPr>
            <a:r>
              <a:rPr lang="tr-TR" sz="2400" b="0"/>
              <a:t>Because of business cycles, the economy’s growth.</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939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939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939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93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501650" y="173038"/>
            <a:ext cx="8229600" cy="650875"/>
          </a:xfrm>
        </p:spPr>
        <p:txBody>
          <a:bodyPr/>
          <a:lstStyle/>
          <a:p>
            <a:pPr algn="ctr" defTabSz="914400"/>
            <a:r>
              <a:rPr lang="tr-TR" sz="3000">
                <a:latin typeface="Arial" pitchFamily="34" charset="0"/>
                <a:cs typeface="Arial" pitchFamily="34" charset="0"/>
                <a:sym typeface="Arial" pitchFamily="34" charset="0"/>
              </a:rPr>
              <a:t>U.S. Unemployment Since 1960</a:t>
            </a:r>
            <a:endParaRPr lang="tr-TR"/>
          </a:p>
        </p:txBody>
      </p:sp>
      <p:graphicFrame>
        <p:nvGraphicFramePr>
          <p:cNvPr id="61442" name="Object 2"/>
          <p:cNvGraphicFramePr>
            <a:graphicFrameLocks noChangeAspect="1"/>
          </p:cNvGraphicFramePr>
          <p:nvPr/>
        </p:nvGraphicFramePr>
        <p:xfrm>
          <a:off x="-284163" y="538163"/>
          <a:ext cx="8978901" cy="5818187"/>
        </p:xfrm>
        <a:graphic>
          <a:graphicData uri="http://schemas.openxmlformats.org/presentationml/2006/ole">
            <mc:AlternateContent xmlns:mc="http://schemas.openxmlformats.org/markup-compatibility/2006">
              <mc:Choice xmlns:v="urn:schemas-microsoft-com:vml" Requires="v">
                <p:oleObj name="Chart" r:id="rId3" imgW="0" imgH="0" progId="MSGraph.Chart.8">
                  <p:embed/>
                </p:oleObj>
              </mc:Choice>
              <mc:Fallback>
                <p:oleObj name="Chart" r:id="rId3" imgW="0" imgH="0" progId="MSGraph.Chart.8">
                  <p:embed/>
                  <p:pic>
                    <p:nvPicPr>
                      <p:cNvPr id="61442" name="Object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4163" y="538163"/>
                        <a:ext cx="8978901" cy="581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oleObj>
              </mc:Fallback>
            </mc:AlternateContent>
          </a:graphicData>
        </a:graphic>
      </p:graphicFrame>
      <p:sp>
        <p:nvSpPr>
          <p:cNvPr id="61443" name="AutoShape 3"/>
          <p:cNvSpPr>
            <a:spLocks/>
          </p:cNvSpPr>
          <p:nvPr/>
        </p:nvSpPr>
        <p:spPr bwMode="auto">
          <a:xfrm>
            <a:off x="5038725" y="1250950"/>
            <a:ext cx="2849563"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spcBef>
                <a:spcPts val="1400"/>
              </a:spcBef>
            </a:pPr>
            <a:r>
              <a:rPr lang="tr-TR" sz="2400"/>
              <a:t>Unemployment rate</a:t>
            </a:r>
            <a:endParaRPr lang="tr-TR"/>
          </a:p>
        </p:txBody>
      </p:sp>
      <p:sp>
        <p:nvSpPr>
          <p:cNvPr id="61444" name="AutoShape 4"/>
          <p:cNvSpPr>
            <a:spLocks/>
          </p:cNvSpPr>
          <p:nvPr/>
        </p:nvSpPr>
        <p:spPr bwMode="auto">
          <a:xfrm>
            <a:off x="3656013" y="3929063"/>
            <a:ext cx="2279650" cy="838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algn="ctr" defTabSz="914400">
              <a:spcBef>
                <a:spcPts val="1400"/>
              </a:spcBef>
            </a:pPr>
            <a:r>
              <a:rPr lang="tr-TR" sz="2400"/>
              <a:t>Natural rate of unemployment</a:t>
            </a:r>
            <a:endParaRPr lang="tr-TR"/>
          </a:p>
        </p:txBody>
      </p:sp>
      <p:sp>
        <p:nvSpPr>
          <p:cNvPr id="61445" name="Line 5"/>
          <p:cNvSpPr>
            <a:spLocks noChangeShapeType="1"/>
          </p:cNvSpPr>
          <p:nvPr/>
        </p:nvSpPr>
        <p:spPr bwMode="auto">
          <a:xfrm flipH="1">
            <a:off x="4854575" y="3348038"/>
            <a:ext cx="177800" cy="615950"/>
          </a:xfrm>
          <a:prstGeom prst="line">
            <a:avLst/>
          </a:prstGeom>
          <a:noFill/>
          <a:ln w="9525" cap="flat" cmpd="sng">
            <a:solidFill>
              <a:srgbClr val="000000"/>
            </a:solidFill>
            <a:prstDash val="solid"/>
            <a:round/>
            <a:headEnd/>
            <a:tailEnd/>
          </a:ln>
          <a:effectLst/>
        </p:spPr>
        <p:txBody>
          <a:bodyPr/>
          <a:lstStyle/>
          <a:p>
            <a:endParaRPr lang="tr-TR"/>
          </a:p>
        </p:txBody>
      </p:sp>
      <p:sp>
        <p:nvSpPr>
          <p:cNvPr id="61446" name="Line 6"/>
          <p:cNvSpPr>
            <a:spLocks noChangeShapeType="1"/>
          </p:cNvSpPr>
          <p:nvPr/>
        </p:nvSpPr>
        <p:spPr bwMode="auto">
          <a:xfrm flipH="1">
            <a:off x="5022850" y="1662113"/>
            <a:ext cx="511175" cy="487362"/>
          </a:xfrm>
          <a:prstGeom prst="line">
            <a:avLst/>
          </a:prstGeom>
          <a:noFill/>
          <a:ln w="9525" cap="flat" cmpd="sng">
            <a:solidFill>
              <a:srgbClr val="000000"/>
            </a:solidFill>
            <a:prstDash val="solid"/>
            <a:round/>
            <a:headEnd/>
            <a:tailEnd/>
          </a:ln>
          <a:effectLst/>
        </p:spPr>
        <p:txBody>
          <a:bodyPr/>
          <a:lstStyle/>
          <a:p>
            <a:endParaRPr lang="tr-T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0" y="252413"/>
            <a:ext cx="9144000" cy="649287"/>
          </a:xfrm>
        </p:spPr>
        <p:txBody>
          <a:bodyPr/>
          <a:lstStyle/>
          <a:p>
            <a:pPr algn="ctr" defTabSz="914400"/>
            <a:r>
              <a:rPr lang="tr-TR" sz="2800"/>
              <a:t>Explaining the Natural Rate:  An Overview</a:t>
            </a:r>
            <a:endParaRPr lang="tr-TR"/>
          </a:p>
        </p:txBody>
      </p:sp>
      <p:sp>
        <p:nvSpPr>
          <p:cNvPr id="63490" name="Rectangle 2"/>
          <p:cNvSpPr>
            <a:spLocks noGrp="1"/>
          </p:cNvSpPr>
          <p:nvPr>
            <p:ph type="body" idx="1"/>
          </p:nvPr>
        </p:nvSpPr>
        <p:spPr bwMode="auto">
          <a:xfrm>
            <a:off x="457200" y="15986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200"/>
              </a:spcBef>
              <a:buFont typeface="ArialMT" charset="0"/>
              <a:buNone/>
            </a:pPr>
            <a:r>
              <a:rPr lang="tr-TR" sz="2400" b="0"/>
              <a:t>Even when the economy is doing well, there is always some unemployment, including:</a:t>
            </a:r>
          </a:p>
          <a:p>
            <a:pPr algn="l">
              <a:spcBef>
                <a:spcPts val="1400"/>
              </a:spcBef>
              <a:buFont typeface="ArialMT" charset="0"/>
              <a:buNone/>
            </a:pPr>
            <a:r>
              <a:rPr lang="tr-TR" sz="2400">
                <a:solidFill>
                  <a:srgbClr val="CC0000"/>
                </a:solidFill>
              </a:rPr>
              <a:t>frictional unemployment</a:t>
            </a:r>
            <a:endParaRPr lang="tr-TR" sz="2400" b="0"/>
          </a:p>
          <a:p>
            <a:pPr marL="358775" lvl="1" indent="-244475" algn="l">
              <a:lnSpc>
                <a:spcPct val="104000"/>
              </a:lnSpc>
              <a:spcBef>
                <a:spcPts val="200"/>
              </a:spcBef>
              <a:buClr>
                <a:srgbClr val="0000FF"/>
              </a:buClr>
              <a:buFont typeface="ArialMT" charset="0"/>
              <a:buChar char="–"/>
            </a:pPr>
            <a:r>
              <a:rPr lang="tr-TR" sz="2400" b="0"/>
              <a:t>occurs when workers spend time searching for the jobs that best suit their skills and tastes</a:t>
            </a:r>
            <a:endParaRPr lang="tr-TR" sz="2800" b="0"/>
          </a:p>
          <a:p>
            <a:pPr marL="358775" lvl="1" indent="-244475" algn="l">
              <a:lnSpc>
                <a:spcPct val="104000"/>
              </a:lnSpc>
              <a:spcBef>
                <a:spcPts val="200"/>
              </a:spcBef>
              <a:buClr>
                <a:srgbClr val="0000FF"/>
              </a:buClr>
              <a:buFont typeface="ArialMT" charset="0"/>
              <a:buChar char="–"/>
            </a:pPr>
            <a:r>
              <a:rPr lang="tr-TR" sz="2400" b="0"/>
              <a:t>short-term for most workers</a:t>
            </a:r>
            <a:endParaRPr lang="tr-TR" sz="2800" b="0"/>
          </a:p>
          <a:p>
            <a:pPr algn="l">
              <a:spcBef>
                <a:spcPts val="1400"/>
              </a:spcBef>
              <a:buFont typeface="ArialMT" charset="0"/>
              <a:buNone/>
            </a:pPr>
            <a:r>
              <a:rPr lang="tr-TR" sz="2400">
                <a:solidFill>
                  <a:srgbClr val="CC0000"/>
                </a:solidFill>
              </a:rPr>
              <a:t>structural unemployment</a:t>
            </a:r>
            <a:endParaRPr lang="tr-TR" sz="2400" b="0"/>
          </a:p>
          <a:p>
            <a:pPr marL="358775" lvl="1" indent="-244475" algn="l">
              <a:lnSpc>
                <a:spcPct val="104000"/>
              </a:lnSpc>
              <a:spcBef>
                <a:spcPts val="200"/>
              </a:spcBef>
              <a:buClr>
                <a:srgbClr val="0000FF"/>
              </a:buClr>
              <a:buFont typeface="ArialMT" charset="0"/>
              <a:buChar char="–"/>
            </a:pPr>
            <a:r>
              <a:rPr lang="tr-TR" sz="2400" b="0"/>
              <a:t>occurs when there are fewer jobs than workers</a:t>
            </a:r>
            <a:endParaRPr lang="tr-TR" sz="2800" b="0"/>
          </a:p>
          <a:p>
            <a:pPr marL="358775" lvl="1" indent="-244475" algn="l">
              <a:lnSpc>
                <a:spcPct val="104000"/>
              </a:lnSpc>
              <a:spcBef>
                <a:spcPts val="200"/>
              </a:spcBef>
              <a:buClr>
                <a:srgbClr val="0000FF"/>
              </a:buClr>
              <a:buFont typeface="ArialMT" charset="0"/>
              <a:buChar char="–"/>
            </a:pPr>
            <a:r>
              <a:rPr lang="tr-TR" sz="2400" b="0"/>
              <a:t>usually longer-term</a:t>
            </a:r>
            <a:endParaRPr lang="tr-TR" sz="2800" b="0"/>
          </a:p>
          <a:p>
            <a:pPr marL="358775" lvl="1" indent="-244475" algn="l">
              <a:lnSpc>
                <a:spcPct val="104000"/>
              </a:lnSpc>
              <a:spcBef>
                <a:spcPts val="200"/>
              </a:spcBef>
              <a:buClr>
                <a:srgbClr val="0000FF"/>
              </a:buClr>
              <a:buFont typeface="ArialMT" charset="0"/>
              <a:buChar char="–"/>
            </a:pPr>
            <a:r>
              <a:rPr lang="tr-TR" sz="2400" b="0"/>
              <a:t>Minimum wage laws, trade unions</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349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34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49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349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349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34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14400" y="274638"/>
            <a:ext cx="7772400" cy="1143000"/>
          </a:xfrm>
        </p:spPr>
        <p:txBody>
          <a:bodyPr/>
          <a:lstStyle/>
          <a:p>
            <a:pPr defTabSz="914400"/>
            <a:r>
              <a:rPr lang="tr-TR" sz="2800">
                <a:solidFill>
                  <a:srgbClr val="696464"/>
                </a:solidFill>
              </a:rPr>
              <a:t>Labor Force Statistics</a:t>
            </a:r>
            <a:endParaRPr lang="tr-TR"/>
          </a:p>
        </p:txBody>
      </p:sp>
      <p:sp>
        <p:nvSpPr>
          <p:cNvPr id="1229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1200"/>
              </a:spcBef>
              <a:buFont typeface="ArialMT" charset="0"/>
              <a:buNone/>
            </a:pPr>
            <a:r>
              <a:rPr lang="tr-TR" sz="2400" b="0"/>
              <a:t>Produced by Türkiye İstatistik Kurumu (TÜİK)</a:t>
            </a:r>
            <a:endParaRPr lang="tr-TR" sz="2600" b="0"/>
          </a:p>
          <a:p>
            <a:pPr algn="l">
              <a:spcBef>
                <a:spcPts val="1200"/>
              </a:spcBef>
              <a:buFont typeface="ArialMT" charset="0"/>
              <a:buNone/>
            </a:pPr>
            <a:r>
              <a:rPr lang="tr-TR" sz="2400" b="0"/>
              <a:t>Regular surveys of many households, interviews with “adult population” (15 years or older).</a:t>
            </a:r>
            <a:endParaRPr lang="tr-TR" sz="2600" b="0"/>
          </a:p>
          <a:p>
            <a:pPr algn="l">
              <a:spcBef>
                <a:spcPts val="1200"/>
              </a:spcBef>
              <a:buFont typeface="ArialMT" charset="0"/>
              <a:buNone/>
            </a:pPr>
            <a:endParaRPr lang="tr-TR" sz="2000" b="0"/>
          </a:p>
          <a:p>
            <a:pPr algn="l">
              <a:spcBef>
                <a:spcPts val="1200"/>
              </a:spcBef>
              <a:buFont typeface="ArialMT" charset="0"/>
              <a:buNone/>
            </a:pPr>
            <a:r>
              <a:rPr lang="tr-TR" sz="2000" b="0"/>
              <a:t>Most current (March 15 2013 Bulletin) </a:t>
            </a:r>
            <a:endParaRPr lang="tr-TR" sz="2600" b="0"/>
          </a:p>
          <a:p>
            <a:pPr algn="l">
              <a:spcBef>
                <a:spcPts val="1200"/>
              </a:spcBef>
              <a:buFont typeface="ArialMT" charset="0"/>
              <a:buNone/>
            </a:pPr>
            <a:r>
              <a:rPr lang="tr-TR" sz="2000" b="0"/>
              <a:t>Hanehalkı İşgücü İstatistikleri December 2012: Örnek hanehalklarında yaşayan 15 ve daha yukarı yaştaki toplam </a:t>
            </a:r>
            <a:r>
              <a:rPr lang="tr-TR" sz="2000"/>
              <a:t>95 bin 578 fert ile </a:t>
            </a:r>
            <a:r>
              <a:rPr lang="tr-TR" sz="2000" b="0"/>
              <a:t>görüşülmüştür.)</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Labor Force Statistics</a:t>
            </a:r>
            <a:endParaRPr lang="tr-TR"/>
          </a:p>
        </p:txBody>
      </p:sp>
      <p:sp>
        <p:nvSpPr>
          <p:cNvPr id="1331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Font typeface="ArialMT" charset="0"/>
              <a:buNone/>
            </a:pPr>
            <a:r>
              <a:rPr lang="tr-TR" sz="2400" b="0"/>
              <a:t>The population is divided into 3 groups:</a:t>
            </a:r>
            <a:endParaRPr lang="tr-TR" sz="2600" b="0"/>
          </a:p>
          <a:p>
            <a:pPr marL="628650" lvl="1" indent="-457200" algn="l">
              <a:lnSpc>
                <a:spcPct val="104000"/>
              </a:lnSpc>
              <a:spcBef>
                <a:spcPts val="1100"/>
              </a:spcBef>
              <a:buClr>
                <a:srgbClr val="003399"/>
              </a:buClr>
              <a:buSzPct val="85000"/>
              <a:buFont typeface="ArialMT" charset="0"/>
              <a:buAutoNum type="arabicPeriod"/>
            </a:pPr>
            <a:r>
              <a:rPr lang="tr-TR" sz="2400">
                <a:solidFill>
                  <a:srgbClr val="CC0000"/>
                </a:solidFill>
              </a:rPr>
              <a:t>employed</a:t>
            </a:r>
            <a:r>
              <a:rPr lang="tr-TR" sz="2400" b="0"/>
              <a:t>:  paid employees, self-employed, </a:t>
            </a:r>
            <a:br>
              <a:rPr lang="tr-TR" sz="2400" b="0"/>
            </a:br>
            <a:r>
              <a:rPr lang="tr-TR" sz="2400" b="0"/>
              <a:t>and unpaid workers in a family business</a:t>
            </a:r>
          </a:p>
          <a:p>
            <a:pPr marL="628650" lvl="1" indent="-457200" algn="l">
              <a:lnSpc>
                <a:spcPct val="104000"/>
              </a:lnSpc>
              <a:spcBef>
                <a:spcPts val="1100"/>
              </a:spcBef>
              <a:buClr>
                <a:srgbClr val="003399"/>
              </a:buClr>
              <a:buSzPct val="85000"/>
              <a:buFont typeface="ArialMT" charset="0"/>
              <a:buAutoNum type="arabicPeriod"/>
            </a:pPr>
            <a:r>
              <a:rPr lang="tr-TR" sz="2400">
                <a:solidFill>
                  <a:srgbClr val="CC0000"/>
                </a:solidFill>
              </a:rPr>
              <a:t>unemployed</a:t>
            </a:r>
            <a:r>
              <a:rPr lang="tr-TR" sz="2400" b="0"/>
              <a:t>:  people not working who have looked for work during previous 3 months. (4 weeks in Europe and US)</a:t>
            </a:r>
          </a:p>
          <a:p>
            <a:pPr marL="628650" lvl="1" indent="-457200" algn="l">
              <a:lnSpc>
                <a:spcPct val="104000"/>
              </a:lnSpc>
              <a:spcBef>
                <a:spcPts val="1100"/>
              </a:spcBef>
              <a:buClr>
                <a:srgbClr val="003399"/>
              </a:buClr>
              <a:buSzPct val="85000"/>
              <a:buFont typeface="ArialMT" charset="0"/>
              <a:buAutoNum type="arabicPeriod"/>
            </a:pPr>
            <a:r>
              <a:rPr lang="tr-TR" sz="2400">
                <a:solidFill>
                  <a:srgbClr val="CC0000"/>
                </a:solidFill>
              </a:rPr>
              <a:t>not in the labor force</a:t>
            </a:r>
            <a:r>
              <a:rPr lang="tr-TR" sz="2400" b="0"/>
              <a:t>:  everyone else</a:t>
            </a:r>
          </a:p>
          <a:p>
            <a:pPr algn="l">
              <a:spcBef>
                <a:spcPts val="2000"/>
              </a:spcBef>
              <a:buFont typeface="ArialMT" charset="0"/>
              <a:buNone/>
            </a:pPr>
            <a:r>
              <a:rPr lang="tr-TR" sz="2400" b="0"/>
              <a:t>The </a:t>
            </a:r>
            <a:r>
              <a:rPr lang="tr-TR" sz="2400">
                <a:solidFill>
                  <a:srgbClr val="CC0000"/>
                </a:solidFill>
              </a:rPr>
              <a:t>labor force</a:t>
            </a:r>
            <a:r>
              <a:rPr lang="tr-TR" sz="2400" b="0"/>
              <a:t> is 1 + 2: It is the sum of the employed and unemployed workers (job searchers) .  </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3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3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722313" y="952500"/>
            <a:ext cx="7772400" cy="1362075"/>
          </a:xfrm>
        </p:spPr>
        <p:txBody>
          <a:bodyPr/>
          <a:lstStyle/>
          <a:p>
            <a:pPr defTabSz="914400"/>
            <a:r>
              <a:rPr lang="tr-TR" sz="4000">
                <a:solidFill>
                  <a:srgbClr val="696464"/>
                </a:solidFill>
              </a:rPr>
              <a:t>TUIK definitions employment</a:t>
            </a:r>
            <a:endParaRPr lang="tr-TR"/>
          </a:p>
        </p:txBody>
      </p:sp>
      <p:sp>
        <p:nvSpPr>
          <p:cNvPr id="14338" name="Rectangle 2"/>
          <p:cNvSpPr>
            <a:spLocks noGrp="1" noChangeArrowheads="1"/>
          </p:cNvSpPr>
          <p:nvPr>
            <p:ph type="body" idx="1"/>
          </p:nvPr>
        </p:nvSpPr>
        <p:spPr>
          <a:xfrm>
            <a:off x="722313" y="2547938"/>
            <a:ext cx="7772400" cy="1338262"/>
          </a:xfrm>
        </p:spPr>
        <p:txBody>
          <a:bodyPr/>
          <a:lstStyle/>
          <a:p>
            <a:pPr algn="l">
              <a:spcBef>
                <a:spcPts val="500"/>
              </a:spcBef>
            </a:pPr>
            <a:endParaRPr lang="tr-TR" sz="2400" b="0" dirty="0">
              <a:solidFill>
                <a:srgbClr val="888888"/>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914400" y="274638"/>
            <a:ext cx="7772400" cy="1009650"/>
          </a:xfrm>
        </p:spPr>
        <p:txBody>
          <a:bodyPr/>
          <a:lstStyle/>
          <a:p>
            <a:pPr algn="ctr" defTabSz="914400"/>
            <a:r>
              <a:rPr lang="tr-TR" sz="2400" dirty="0">
                <a:solidFill>
                  <a:srgbClr val="696464"/>
                </a:solidFill>
              </a:rPr>
              <a:t>LABOR FORCE</a:t>
            </a:r>
            <a:endParaRPr lang="tr-TR" dirty="0"/>
          </a:p>
        </p:txBody>
      </p:sp>
      <p:sp>
        <p:nvSpPr>
          <p:cNvPr id="1536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lnSpc>
                <a:spcPct val="108000"/>
              </a:lnSpc>
              <a:spcBef>
                <a:spcPts val="1200"/>
              </a:spcBef>
              <a:buFont typeface="ArialMT" charset="0"/>
              <a:buNone/>
            </a:pPr>
            <a:r>
              <a:rPr lang="tr-TR" sz="2300" b="0" dirty="0">
                <a:solidFill>
                  <a:srgbClr val="FF0000"/>
                </a:solidFill>
              </a:rPr>
              <a:t>LABOR FORCE</a:t>
            </a:r>
            <a:r>
              <a:rPr lang="en-US" sz="2300" b="0" dirty="0">
                <a:solidFill>
                  <a:srgbClr val="FF0000"/>
                </a:solidFill>
              </a:rPr>
              <a:t>: </a:t>
            </a:r>
            <a:r>
              <a:rPr lang="en-US" sz="2300" b="0" dirty="0">
                <a:solidFill>
                  <a:schemeClr val="tx1"/>
                </a:solidFill>
              </a:rPr>
              <a:t>The non-institutional working age population included in the employed and unemployed group is the </a:t>
            </a:r>
            <a:r>
              <a:rPr lang="tr-TR" sz="2300" b="0" dirty="0">
                <a:solidFill>
                  <a:schemeClr val="tx1"/>
                </a:solidFill>
              </a:rPr>
              <a:t>labor force</a:t>
            </a:r>
            <a:r>
              <a:rPr lang="en-US" sz="2300" b="0" dirty="0">
                <a:solidFill>
                  <a:schemeClr val="tx1"/>
                </a:solidFill>
              </a:rPr>
              <a:t>.</a:t>
            </a:r>
            <a:endParaRPr lang="tr-TR" sz="2300" b="0" dirty="0">
              <a:solidFill>
                <a:schemeClr val="tx1"/>
              </a:solidFill>
            </a:endParaRPr>
          </a:p>
          <a:p>
            <a:pPr algn="l">
              <a:lnSpc>
                <a:spcPct val="108000"/>
              </a:lnSpc>
              <a:spcBef>
                <a:spcPts val="1200"/>
              </a:spcBef>
              <a:buFont typeface="ArialMT" charset="0"/>
              <a:buNone/>
            </a:pPr>
            <a:r>
              <a:rPr lang="en-US" sz="2300" b="0" dirty="0">
                <a:solidFill>
                  <a:srgbClr val="FF0000"/>
                </a:solidFill>
              </a:rPr>
              <a:t>Employe</a:t>
            </a:r>
            <a:r>
              <a:rPr lang="tr-TR" sz="2300" b="0" dirty="0">
                <a:solidFill>
                  <a:srgbClr val="FF0000"/>
                </a:solidFill>
              </a:rPr>
              <a:t>d</a:t>
            </a:r>
            <a:r>
              <a:rPr lang="en-US" sz="2300" b="0" dirty="0">
                <a:solidFill>
                  <a:srgbClr val="FF0000"/>
                </a:solidFill>
              </a:rPr>
              <a:t>: </a:t>
            </a:r>
            <a:r>
              <a:rPr lang="en-US" sz="2300" b="0" dirty="0">
                <a:solidFill>
                  <a:schemeClr val="tx1"/>
                </a:solidFill>
              </a:rPr>
              <a:t>Persons who are engaged in economic activity </a:t>
            </a:r>
            <a:r>
              <a:rPr lang="en-US" sz="2300" b="0" dirty="0">
                <a:solidFill>
                  <a:srgbClr val="FF0000"/>
                </a:solidFill>
              </a:rPr>
              <a:t>for at least one hour during </a:t>
            </a:r>
            <a:r>
              <a:rPr lang="en-US" sz="2300" b="0" dirty="0">
                <a:solidFill>
                  <a:schemeClr val="tx1"/>
                </a:solidFill>
              </a:rPr>
              <a:t>the reference period as a paid, salaried, daily wage, self-employed, employer or unpaid family worker.</a:t>
            </a:r>
            <a:endParaRPr lang="tr-TR" sz="2300" b="0" dirty="0">
              <a:solidFill>
                <a:schemeClr val="tx1"/>
              </a:solidFill>
            </a:endParaRPr>
          </a:p>
          <a:p>
            <a:pPr algn="l">
              <a:lnSpc>
                <a:spcPct val="108000"/>
              </a:lnSpc>
              <a:spcBef>
                <a:spcPts val="1200"/>
              </a:spcBef>
              <a:buFont typeface="ArialMT" charset="0"/>
              <a:buNone/>
            </a:pPr>
            <a:r>
              <a:rPr lang="tr-TR" sz="2300" b="0" dirty="0"/>
              <a:t>What is “non-institutional working age ”?</a:t>
            </a:r>
            <a:endParaRPr lang="tr-TR" sz="2500" b="0" dirty="0"/>
          </a:p>
          <a:p>
            <a:pPr algn="l">
              <a:lnSpc>
                <a:spcPct val="108000"/>
              </a:lnSpc>
              <a:spcBef>
                <a:spcPts val="1200"/>
              </a:spcBef>
              <a:buFont typeface="ArialMT" charset="0"/>
              <a:buNone/>
            </a:pPr>
            <a:r>
              <a:rPr lang="tr-TR" sz="2300" b="0" dirty="0"/>
              <a:t>What is “reference period”?</a:t>
            </a:r>
            <a:endParaRPr lang="tr-T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638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dirty="0"/>
              <a:t>NON-INSTITUTIONAL POPULATION: Population excluding  residents in university dormitories, orphanages (orphanages), nursing homes, private hospitals, prisons, barracks, etc. </a:t>
            </a:r>
          </a:p>
          <a:p>
            <a:pPr marL="252413" indent="-252413" algn="l">
              <a:spcBef>
                <a:spcPts val="500"/>
              </a:spcBef>
              <a:buClr>
                <a:srgbClr val="D34817"/>
              </a:buClr>
              <a:buSzPct val="85000"/>
              <a:buFont typeface="Wingdings 2" pitchFamily="18" charset="2"/>
              <a:buChar char="•"/>
            </a:pPr>
            <a:r>
              <a:rPr lang="en-US" sz="2400" b="0" dirty="0"/>
              <a:t>NON-INSTITUTIONAL WORKING AGE POPULATION: The population aged 15 and over in the non-institutional population.</a:t>
            </a:r>
            <a:endParaRPr lang="tr-TR" sz="24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utoUpdateAnimBg="0"/>
    </p:bldLst>
  </p:timing>
</p:sld>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dist="23000" dir="5400000" algn="ctr" rotWithShape="0">
            <a:srgbClr val="000000">
              <a:alpha val="34999"/>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7.xml><?xml version="1.0" encoding="utf-8"?>
<a:theme xmlns:a="http://schemas.openxmlformats.org/drawingml/2006/main" name="Office Theme">
  <a:themeElements>
    <a:clrScheme name="">
      <a:dk1>
        <a:srgbClr val="572E2D"/>
      </a:dk1>
      <a:lt1>
        <a:srgbClr val="2A5657"/>
      </a:lt1>
      <a:dk2>
        <a:srgbClr val="A7A7A7"/>
      </a:dk2>
      <a:lt2>
        <a:srgbClr val="535353"/>
      </a:lt2>
      <a:accent1>
        <a:srgbClr val="4F81BD"/>
      </a:accent1>
      <a:accent2>
        <a:srgbClr val="C0504D"/>
      </a:accent2>
      <a:accent3>
        <a:srgbClr val="ACB4B4"/>
      </a:accent3>
      <a:accent4>
        <a:srgbClr val="492625"/>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2607</Words>
  <Application>Microsoft Office PowerPoint</Application>
  <PresentationFormat>On-screen Show (4:3)</PresentationFormat>
  <Paragraphs>189</Paragraphs>
  <Slides>46</Slides>
  <Notes>3</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46</vt:i4>
      </vt:variant>
    </vt:vector>
  </HeadingPairs>
  <TitlesOfParts>
    <vt:vector size="60" baseType="lpstr">
      <vt:lpstr>Arial</vt:lpstr>
      <vt:lpstr>ArialMT</vt:lpstr>
      <vt:lpstr>Franklin Gothic Book</vt:lpstr>
      <vt:lpstr>Helvetica</vt:lpstr>
      <vt:lpstr>Noteworthy Bold</vt:lpstr>
      <vt:lpstr>Perpetua</vt:lpstr>
      <vt:lpstr>Wingdings 2</vt:lpstr>
      <vt:lpstr>Office Theme</vt:lpstr>
      <vt:lpstr>Office Theme</vt:lpstr>
      <vt:lpstr>Office Theme</vt:lpstr>
      <vt:lpstr>Office Theme</vt:lpstr>
      <vt:lpstr>Office Theme</vt:lpstr>
      <vt:lpstr>Office Theme</vt:lpstr>
      <vt:lpstr>Chart</vt:lpstr>
      <vt:lpstr>Econ 100 Principles of Economics</vt:lpstr>
      <vt:lpstr>  Unemployment</vt:lpstr>
      <vt:lpstr> </vt:lpstr>
      <vt:lpstr>Describing Unemployment</vt:lpstr>
      <vt:lpstr>Labor Force Statistics</vt:lpstr>
      <vt:lpstr>Labor Force Statistics</vt:lpstr>
      <vt:lpstr>TUIK definitions employment</vt:lpstr>
      <vt:lpstr>LABOR FORCE</vt:lpstr>
      <vt:lpstr>PowerPoint Presentation</vt:lpstr>
      <vt:lpstr>Reference period</vt:lpstr>
      <vt:lpstr> </vt:lpstr>
      <vt:lpstr>Employed: finally…</vt:lpstr>
      <vt:lpstr>Definition of Unemployed</vt:lpstr>
      <vt:lpstr>Employed Unemployed Not in the labor force </vt:lpstr>
      <vt:lpstr>Labor Force Statistics</vt:lpstr>
      <vt:lpstr>PowerPoint Presentation</vt:lpstr>
      <vt:lpstr>Labor Force Statistics</vt:lpstr>
      <vt:lpstr>The breakdown of the adult population in 2012</vt:lpstr>
      <vt:lpstr>PowerPoint Presentation</vt:lpstr>
      <vt:lpstr>TUIK Household Labor Force Statistics, December 2012 Unemployment rate was 10.1%</vt:lpstr>
      <vt:lpstr>(1) The time period in which the months of November, December 2012 and January 2013 are covered is referred to as the middle month, 2012 December.</vt:lpstr>
      <vt:lpstr>Unemployment in Turkey 1988 – 2012</vt:lpstr>
      <vt:lpstr>Unemployment in Europe, 1960–2011</vt:lpstr>
      <vt:lpstr>Unemployment in the U.S. 1960–2012</vt:lpstr>
      <vt:lpstr>What does the unemployment rate really measure?</vt:lpstr>
      <vt:lpstr>PowerPoint Presentation</vt:lpstr>
      <vt:lpstr>NOT INCLUDED IN THE LABOR: Non-institutional population of working age who are unemployed or not in employment.</vt:lpstr>
      <vt:lpstr>PowerPoint Presentation</vt:lpstr>
      <vt:lpstr>Unemployment and socio-economic groups </vt:lpstr>
      <vt:lpstr>The Labour Market Experience of Different Groups</vt:lpstr>
      <vt:lpstr>How long are the unemployed without work?</vt:lpstr>
      <vt:lpstr>   The U.S.,  Bureau of Labor Statistics March 2013</vt:lpstr>
      <vt:lpstr>PowerPoint Presentation</vt:lpstr>
      <vt:lpstr>Turkey: DURATION OF UNEMPLOYMENT BY YEARS AND SEX (Thousand person, 15+ age) </vt:lpstr>
      <vt:lpstr>The human cost of unemployment</vt:lpstr>
      <vt:lpstr>http://www.huffingtonpost.com/robert-leahy-phd/unemployment-health_b_2616430.html </vt:lpstr>
      <vt:lpstr>PowerPoint Presentation</vt:lpstr>
      <vt:lpstr>A few remarks on labor force participation rates in Turkey</vt:lpstr>
      <vt:lpstr>Labor force participation,  selected countries, 2005</vt:lpstr>
      <vt:lpstr>Labor force participation, Turkey, 1988-2006 </vt:lpstr>
      <vt:lpstr>Labor force participation, Turkey, 1988-2006 </vt:lpstr>
      <vt:lpstr>A little bit of theory</vt:lpstr>
      <vt:lpstr>Why Are There Always Some People Unemployed?</vt:lpstr>
      <vt:lpstr>Cyclical Unemployment vs. the Natural Rate</vt:lpstr>
      <vt:lpstr>U.S. Unemployment Since 1960</vt:lpstr>
      <vt:lpstr>Explaining the Natural Rate:  An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Unemployment</dc:title>
  <dc:creator>Ozgur Yilmaz</dc:creator>
  <cp:lastModifiedBy>Selin Öztürk</cp:lastModifiedBy>
  <cp:revision>11</cp:revision>
  <dcterms:modified xsi:type="dcterms:W3CDTF">2023-05-12T10:45:10Z</dcterms:modified>
</cp:coreProperties>
</file>