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792" r:id="rId1"/>
  </p:sldMasterIdLst>
  <p:notesMasterIdLst>
    <p:notesMasterId r:id="rId41"/>
  </p:notesMasterIdLst>
  <p:sldIdLst>
    <p:sldId id="314" r:id="rId2"/>
    <p:sldId id="315" r:id="rId3"/>
    <p:sldId id="256" r:id="rId4"/>
    <p:sldId id="293" r:id="rId5"/>
    <p:sldId id="294" r:id="rId6"/>
    <p:sldId id="295" r:id="rId7"/>
    <p:sldId id="296" r:id="rId8"/>
    <p:sldId id="297" r:id="rId9"/>
    <p:sldId id="298" r:id="rId10"/>
    <p:sldId id="299" r:id="rId11"/>
    <p:sldId id="300" r:id="rId12"/>
    <p:sldId id="301" r:id="rId13"/>
    <p:sldId id="302" r:id="rId14"/>
    <p:sldId id="303" r:id="rId15"/>
    <p:sldId id="336" r:id="rId16"/>
    <p:sldId id="304" r:id="rId17"/>
    <p:sldId id="305" r:id="rId18"/>
    <p:sldId id="316" r:id="rId19"/>
    <p:sldId id="317" r:id="rId20"/>
    <p:sldId id="337" r:id="rId21"/>
    <p:sldId id="318" r:id="rId22"/>
    <p:sldId id="319" r:id="rId23"/>
    <p:sldId id="320" r:id="rId24"/>
    <p:sldId id="321" r:id="rId25"/>
    <p:sldId id="322" r:id="rId26"/>
    <p:sldId id="338"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Lst>
  <p:sldSz cx="9144000" cy="6858000" type="screen4x3"/>
  <p:notesSz cx="6858000" cy="9144000"/>
  <p:defaultTextStyle>
    <a:defPPr>
      <a:defRPr lang="tr-TR"/>
    </a:defPPr>
    <a:lvl1pPr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1pPr>
    <a:lvl2pPr marL="228600" indent="2286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2pPr>
    <a:lvl3pPr marL="457200" indent="4572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3pPr>
    <a:lvl4pPr marL="685800" indent="6858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4pPr>
    <a:lvl5pPr marL="914400" indent="9144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5pPr>
    <a:lvl6pPr marL="2286000" algn="l" defTabSz="914400" rtl="0" eaLnBrk="1" latinLnBrk="0" hangingPunct="1">
      <a:defRPr sz="1200" kern="1200">
        <a:solidFill>
          <a:srgbClr val="000000"/>
        </a:solidFill>
        <a:latin typeface="Helvetica" charset="0"/>
        <a:ea typeface="Helvetica" charset="0"/>
        <a:cs typeface="Helvetica" charset="0"/>
        <a:sym typeface="Helvetica" charset="0"/>
      </a:defRPr>
    </a:lvl6pPr>
    <a:lvl7pPr marL="2743200" algn="l" defTabSz="914400" rtl="0" eaLnBrk="1" latinLnBrk="0" hangingPunct="1">
      <a:defRPr sz="1200" kern="1200">
        <a:solidFill>
          <a:srgbClr val="000000"/>
        </a:solidFill>
        <a:latin typeface="Helvetica" charset="0"/>
        <a:ea typeface="Helvetica" charset="0"/>
        <a:cs typeface="Helvetica" charset="0"/>
        <a:sym typeface="Helvetica" charset="0"/>
      </a:defRPr>
    </a:lvl7pPr>
    <a:lvl8pPr marL="3200400" algn="l" defTabSz="914400" rtl="0" eaLnBrk="1" latinLnBrk="0" hangingPunct="1">
      <a:defRPr sz="1200" kern="1200">
        <a:solidFill>
          <a:srgbClr val="000000"/>
        </a:solidFill>
        <a:latin typeface="Helvetica" charset="0"/>
        <a:ea typeface="Helvetica" charset="0"/>
        <a:cs typeface="Helvetica" charset="0"/>
        <a:sym typeface="Helvetica" charset="0"/>
      </a:defRPr>
    </a:lvl8pPr>
    <a:lvl9pPr marL="3657600" algn="l" defTabSz="914400" rtl="0" eaLnBrk="1" latinLnBrk="0" hangingPunct="1">
      <a:defRPr sz="1200" kern="1200">
        <a:solidFill>
          <a:srgbClr val="000000"/>
        </a:solidFill>
        <a:latin typeface="Helvetica" charset="0"/>
        <a:ea typeface="Helvetica" charset="0"/>
        <a:cs typeface="Helvetica" charset="0"/>
        <a:sym typeface="Helvetica"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5FCE2-539A-413E-95A6-DED652924E92}" v="4" dt="2023-05-21T10:30:03.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 Öztürk" userId="4ce78f29-7afb-4a01-a3e6-cea8b08c7ac2" providerId="ADAL" clId="{2815FCE2-539A-413E-95A6-DED652924E92}"/>
    <pc:docChg chg="custSel addSld modSld">
      <pc:chgData name="Selin Öztürk" userId="4ce78f29-7afb-4a01-a3e6-cea8b08c7ac2" providerId="ADAL" clId="{2815FCE2-539A-413E-95A6-DED652924E92}" dt="2023-05-21T10:30:03.049" v="155"/>
      <pc:docMkLst>
        <pc:docMk/>
      </pc:docMkLst>
      <pc:sldChg chg="modSp mod">
        <pc:chgData name="Selin Öztürk" userId="4ce78f29-7afb-4a01-a3e6-cea8b08c7ac2" providerId="ADAL" clId="{2815FCE2-539A-413E-95A6-DED652924E92}" dt="2023-05-21T09:21:36.486" v="4" actId="20577"/>
        <pc:sldMkLst>
          <pc:docMk/>
          <pc:sldMk cId="0" sldId="314"/>
        </pc:sldMkLst>
        <pc:spChg chg="mod">
          <ac:chgData name="Selin Öztürk" userId="4ce78f29-7afb-4a01-a3e6-cea8b08c7ac2" providerId="ADAL" clId="{2815FCE2-539A-413E-95A6-DED652924E92}" dt="2023-05-21T09:21:36.486" v="4" actId="20577"/>
          <ac:spMkLst>
            <pc:docMk/>
            <pc:sldMk cId="0" sldId="314"/>
            <ac:spMk id="4" creationId="{00000000-0000-0000-0000-000000000000}"/>
          </ac:spMkLst>
        </pc:spChg>
      </pc:sldChg>
      <pc:sldChg chg="modSp new mod">
        <pc:chgData name="Selin Öztürk" userId="4ce78f29-7afb-4a01-a3e6-cea8b08c7ac2" providerId="ADAL" clId="{2815FCE2-539A-413E-95A6-DED652924E92}" dt="2023-05-21T09:40:14.330" v="152" actId="20577"/>
        <pc:sldMkLst>
          <pc:docMk/>
          <pc:sldMk cId="1206108538" sldId="336"/>
        </pc:sldMkLst>
        <pc:spChg chg="mod">
          <ac:chgData name="Selin Öztürk" userId="4ce78f29-7afb-4a01-a3e6-cea8b08c7ac2" providerId="ADAL" clId="{2815FCE2-539A-413E-95A6-DED652924E92}" dt="2023-05-21T09:40:14.330" v="152" actId="20577"/>
          <ac:spMkLst>
            <pc:docMk/>
            <pc:sldMk cId="1206108538" sldId="336"/>
            <ac:spMk id="3" creationId="{9843FD03-3A73-2FAF-195A-5D2E313A91E1}"/>
          </ac:spMkLst>
        </pc:spChg>
      </pc:sldChg>
      <pc:sldChg chg="addSp delSp modSp new mod">
        <pc:chgData name="Selin Öztürk" userId="4ce78f29-7afb-4a01-a3e6-cea8b08c7ac2" providerId="ADAL" clId="{2815FCE2-539A-413E-95A6-DED652924E92}" dt="2023-05-21T09:33:33.449" v="114" actId="20577"/>
        <pc:sldMkLst>
          <pc:docMk/>
          <pc:sldMk cId="3920170126" sldId="337"/>
        </pc:sldMkLst>
        <pc:spChg chg="mod">
          <ac:chgData name="Selin Öztürk" userId="4ce78f29-7afb-4a01-a3e6-cea8b08c7ac2" providerId="ADAL" clId="{2815FCE2-539A-413E-95A6-DED652924E92}" dt="2023-05-21T09:33:33.449" v="114" actId="20577"/>
          <ac:spMkLst>
            <pc:docMk/>
            <pc:sldMk cId="3920170126" sldId="337"/>
            <ac:spMk id="2" creationId="{A9A3C309-B6F6-C03F-1E55-4DD21049938C}"/>
          </ac:spMkLst>
        </pc:spChg>
        <pc:spChg chg="del">
          <ac:chgData name="Selin Öztürk" userId="4ce78f29-7afb-4a01-a3e6-cea8b08c7ac2" providerId="ADAL" clId="{2815FCE2-539A-413E-95A6-DED652924E92}" dt="2023-05-21T09:31:06.555" v="39"/>
          <ac:spMkLst>
            <pc:docMk/>
            <pc:sldMk cId="3920170126" sldId="337"/>
            <ac:spMk id="3" creationId="{FFD91F8C-BF54-D2A1-DF8E-6EB761CADB73}"/>
          </ac:spMkLst>
        </pc:spChg>
        <pc:picChg chg="add mod">
          <ac:chgData name="Selin Öztürk" userId="4ce78f29-7afb-4a01-a3e6-cea8b08c7ac2" providerId="ADAL" clId="{2815FCE2-539A-413E-95A6-DED652924E92}" dt="2023-05-21T09:31:12.154" v="41" actId="14100"/>
          <ac:picMkLst>
            <pc:docMk/>
            <pc:sldMk cId="3920170126" sldId="337"/>
            <ac:picMk id="4" creationId="{CF45529A-6839-6FFB-1DA5-62984438F509}"/>
          </ac:picMkLst>
        </pc:picChg>
      </pc:sldChg>
      <pc:sldChg chg="addSp delSp modSp new mod">
        <pc:chgData name="Selin Öztürk" userId="4ce78f29-7afb-4a01-a3e6-cea8b08c7ac2" providerId="ADAL" clId="{2815FCE2-539A-413E-95A6-DED652924E92}" dt="2023-05-21T10:30:03.049" v="155"/>
        <pc:sldMkLst>
          <pc:docMk/>
          <pc:sldMk cId="3091660798" sldId="338"/>
        </pc:sldMkLst>
        <pc:spChg chg="mod">
          <ac:chgData name="Selin Öztürk" userId="4ce78f29-7afb-4a01-a3e6-cea8b08c7ac2" providerId="ADAL" clId="{2815FCE2-539A-413E-95A6-DED652924E92}" dt="2023-05-21T09:37:15.307" v="151" actId="20577"/>
          <ac:spMkLst>
            <pc:docMk/>
            <pc:sldMk cId="3091660798" sldId="338"/>
            <ac:spMk id="2" creationId="{922AB3D4-E798-6A04-D905-9E3DE183AEF5}"/>
          </ac:spMkLst>
        </pc:spChg>
        <pc:spChg chg="del">
          <ac:chgData name="Selin Öztürk" userId="4ce78f29-7afb-4a01-a3e6-cea8b08c7ac2" providerId="ADAL" clId="{2815FCE2-539A-413E-95A6-DED652924E92}" dt="2023-05-21T09:36:39.321" v="116"/>
          <ac:spMkLst>
            <pc:docMk/>
            <pc:sldMk cId="3091660798" sldId="338"/>
            <ac:spMk id="3" creationId="{CBD66F5E-E173-33E8-71DB-E7131097E369}"/>
          </ac:spMkLst>
        </pc:spChg>
        <pc:spChg chg="add del mod">
          <ac:chgData name="Selin Öztürk" userId="4ce78f29-7afb-4a01-a3e6-cea8b08c7ac2" providerId="ADAL" clId="{2815FCE2-539A-413E-95A6-DED652924E92}" dt="2023-05-21T10:30:03.049" v="155"/>
          <ac:spMkLst>
            <pc:docMk/>
            <pc:sldMk cId="3091660798" sldId="338"/>
            <ac:spMk id="8" creationId="{52F49502-483E-F029-CBCB-51255F5F5580}"/>
          </ac:spMkLst>
        </pc:spChg>
        <pc:spChg chg="add">
          <ac:chgData name="Selin Öztürk" userId="4ce78f29-7afb-4a01-a3e6-cea8b08c7ac2" providerId="ADAL" clId="{2815FCE2-539A-413E-95A6-DED652924E92}" dt="2023-05-21T10:29:59.372" v="154"/>
          <ac:spMkLst>
            <pc:docMk/>
            <pc:sldMk cId="3091660798" sldId="338"/>
            <ac:spMk id="9" creationId="{0F68151C-4351-3B08-B281-B3AE7A51B582}"/>
          </ac:spMkLst>
        </pc:spChg>
        <pc:picChg chg="add del mod">
          <ac:chgData name="Selin Öztürk" userId="4ce78f29-7afb-4a01-a3e6-cea8b08c7ac2" providerId="ADAL" clId="{2815FCE2-539A-413E-95A6-DED652924E92}" dt="2023-05-21T10:29:57.729" v="153" actId="478"/>
          <ac:picMkLst>
            <pc:docMk/>
            <pc:sldMk cId="3091660798" sldId="338"/>
            <ac:picMk id="6" creationId="{B8F68DA5-79FD-13FD-1C31-DE83049CCDAB}"/>
          </ac:picMkLst>
        </pc:picChg>
        <pc:picChg chg="add mod">
          <ac:chgData name="Selin Öztürk" userId="4ce78f29-7afb-4a01-a3e6-cea8b08c7ac2" providerId="ADAL" clId="{2815FCE2-539A-413E-95A6-DED652924E92}" dt="2023-05-21T10:30:03.049" v="155"/>
          <ac:picMkLst>
            <pc:docMk/>
            <pc:sldMk cId="3091660798" sldId="338"/>
            <ac:picMk id="10" creationId="{E16676AD-6E2E-15E1-6A07-18B356C4EDD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p:cNvSpPr>
          <p:nvPr>
            <p:ph type="sldImg" idx="2"/>
          </p:nvPr>
        </p:nvSpPr>
        <p:spPr bwMode="auto">
          <a:xfrm>
            <a:off x="1143000" y="685800"/>
            <a:ext cx="4572000" cy="3429000"/>
          </a:xfrm>
          <a:prstGeom prst="rect">
            <a:avLst/>
          </a:prstGeom>
          <a:noFill/>
          <a:ln w="12700" cap="rnd">
            <a:noFill/>
            <a:round/>
            <a:headEnd/>
            <a:tailEnd/>
          </a:ln>
        </p:spPr>
      </p:sp>
      <p:sp>
        <p:nvSpPr>
          <p:cNvPr id="13314" name="Rectangle 2"/>
          <p:cNvSpPr>
            <a:spLocks noGrp="1"/>
          </p:cNvSpPr>
          <p:nvPr>
            <p:ph type="body" sz="quarter" idx="3"/>
          </p:nvPr>
        </p:nvSpPr>
        <p:spPr bwMode="auto">
          <a:xfrm>
            <a:off x="914400" y="4343400"/>
            <a:ext cx="5029200" cy="4114800"/>
          </a:xfrm>
          <a:prstGeom prst="rect">
            <a:avLst/>
          </a:prstGeom>
          <a:noFill/>
          <a:ln w="12700" cap="rnd"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tr-TR" noProof="0">
                <a:sym typeface="Noteworthy Bold" charset="0"/>
              </a:rPr>
              <a:t>Click to edit Master text styles</a:t>
            </a:r>
          </a:p>
          <a:p>
            <a:pPr lvl="1"/>
            <a:r>
              <a:rPr lang="tr-TR" noProof="0">
                <a:sym typeface="Noteworthy Bold" charset="0"/>
              </a:rPr>
              <a:t>Second level</a:t>
            </a:r>
          </a:p>
          <a:p>
            <a:pPr lvl="2"/>
            <a:r>
              <a:rPr lang="tr-TR" noProof="0">
                <a:sym typeface="Noteworthy Bold" charset="0"/>
              </a:rPr>
              <a:t>Third level</a:t>
            </a:r>
          </a:p>
          <a:p>
            <a:pPr lvl="3"/>
            <a:r>
              <a:rPr lang="tr-TR" noProof="0">
                <a:sym typeface="Noteworthy Bold" charset="0"/>
              </a:rPr>
              <a:t>Fourth level</a:t>
            </a:r>
          </a:p>
          <a:p>
            <a:pPr lvl="4"/>
            <a:r>
              <a:rPr lang="tr-TR" noProof="0">
                <a:sym typeface="Noteworthy Bold" charset="0"/>
              </a:rPr>
              <a:t>Fifth level</a:t>
            </a:r>
          </a:p>
        </p:txBody>
      </p:sp>
    </p:spTree>
    <p:extLst>
      <p:ext uri="{BB962C8B-B14F-4D97-AF65-F5344CB8AC3E}">
        <p14:creationId xmlns:p14="http://schemas.microsoft.com/office/powerpoint/2010/main" val="3693759657"/>
      </p:ext>
    </p:extLst>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1pPr>
    <a:lvl2pPr marL="2286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2pPr>
    <a:lvl3pPr marL="4572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3pPr>
    <a:lvl4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4pPr>
    <a:lvl5pPr marL="9144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xfrm>
            <a:off x="3884613" y="8685213"/>
            <a:ext cx="2971800" cy="457200"/>
          </a:xfrm>
          <a:prstGeom prst="rect">
            <a:avLst/>
          </a:prstGeom>
          <a:noFill/>
        </p:spPr>
        <p:txBody>
          <a:bodyPr/>
          <a:lstStyle/>
          <a:p>
            <a:fld id="{9252F59B-54E6-4A47-B793-F324E10F7475}" type="slidenum">
              <a:rPr lang="en-US">
                <a:solidFill>
                  <a:prstClr val="black"/>
                </a:solidFill>
              </a:rPr>
              <a:pPr/>
              <a:t>19</a:t>
            </a:fld>
            <a:endParaRPr lang="en-US">
              <a:solidFill>
                <a:prstClr val="black"/>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tr-TR"/>
          </a:p>
        </p:txBody>
      </p:sp>
    </p:spTree>
    <p:extLst>
      <p:ext uri="{BB962C8B-B14F-4D97-AF65-F5344CB8AC3E}">
        <p14:creationId xmlns:p14="http://schemas.microsoft.com/office/powerpoint/2010/main" val="360665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xfrm>
            <a:off x="3884613" y="8685213"/>
            <a:ext cx="2971800" cy="457200"/>
          </a:xfrm>
          <a:prstGeom prst="rect">
            <a:avLst/>
          </a:prstGeom>
          <a:noFill/>
        </p:spPr>
        <p:txBody>
          <a:bodyPr/>
          <a:lstStyle/>
          <a:p>
            <a:fld id="{50F09043-9B76-4797-B4FA-5BA955074E7B}" type="slidenum">
              <a:rPr lang="en-US">
                <a:solidFill>
                  <a:prstClr val="black"/>
                </a:solidFill>
              </a:rPr>
              <a:pPr/>
              <a:t>21</a:t>
            </a:fld>
            <a:endParaRPr lang="en-US">
              <a:solidFill>
                <a:prstClr val="black"/>
              </a:solidFill>
            </a:endParaRPr>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52E496C-F585-44EB-9462-B57DAD36D768}" type="slidenum">
              <a:rPr lang="en-US" sz="1200">
                <a:solidFill>
                  <a:prstClr val="black"/>
                </a:solidFill>
                <a:cs typeface="Arial" charset="0"/>
              </a:rPr>
              <a:pPr algn="r"/>
              <a:t>21</a:t>
            </a:fld>
            <a:endParaRPr lang="en-US" sz="1200">
              <a:solidFill>
                <a:prstClr val="black"/>
              </a:solidFill>
              <a:cs typeface="Arial" charset="0"/>
            </a:endParaRPr>
          </a:p>
        </p:txBody>
      </p:sp>
      <p:sp>
        <p:nvSpPr>
          <p:cNvPr id="64516" name="Rectangle 2"/>
          <p:cNvSpPr>
            <a:spLocks noGrp="1" noRot="1" noChangeAspect="1" noChangeArrowheads="1" noTextEdit="1"/>
          </p:cNvSpPr>
          <p:nvPr>
            <p:ph type="sldImg"/>
          </p:nvPr>
        </p:nvSpPr>
        <p:spPr>
          <a:xfrm>
            <a:off x="1143000" y="534988"/>
            <a:ext cx="4572000" cy="3429000"/>
          </a:xfrm>
          <a:ln/>
        </p:spPr>
      </p:sp>
      <p:sp>
        <p:nvSpPr>
          <p:cNvPr id="64517" name="Rectangle 3"/>
          <p:cNvSpPr>
            <a:spLocks noGrp="1" noChangeArrowheads="1"/>
          </p:cNvSpPr>
          <p:nvPr>
            <p:ph type="body" idx="1"/>
          </p:nvPr>
        </p:nvSpPr>
        <p:spPr>
          <a:xfrm>
            <a:off x="685800" y="4248150"/>
            <a:ext cx="5486400" cy="4210050"/>
          </a:xfrm>
          <a:noFill/>
          <a:ln/>
        </p:spPr>
        <p:txBody>
          <a:bodyPr/>
          <a:lstStyle/>
          <a:p>
            <a:pPr eaLnBrk="1" hangingPunct="1"/>
            <a:endParaRPr lang="tr-TR"/>
          </a:p>
        </p:txBody>
      </p:sp>
    </p:spTree>
    <p:extLst>
      <p:ext uri="{BB962C8B-B14F-4D97-AF65-F5344CB8AC3E}">
        <p14:creationId xmlns:p14="http://schemas.microsoft.com/office/powerpoint/2010/main" val="379835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884613" y="8685213"/>
            <a:ext cx="2971800" cy="457200"/>
          </a:xfrm>
          <a:prstGeom prst="rect">
            <a:avLst/>
          </a:prstGeom>
          <a:noFill/>
        </p:spPr>
        <p:txBody>
          <a:bodyPr/>
          <a:lstStyle/>
          <a:p>
            <a:fld id="{FB1A6D2D-0F93-4BC1-BAC8-D2FCC5173482}" type="slidenum">
              <a:rPr lang="en-US">
                <a:solidFill>
                  <a:prstClr val="black"/>
                </a:solidFill>
              </a:rPr>
              <a:pPr/>
              <a:t>22</a:t>
            </a:fld>
            <a:endParaRPr lang="en-US">
              <a:solidFill>
                <a:prstClr val="black"/>
              </a:solidFill>
            </a:endParaRPr>
          </a:p>
        </p:txBody>
      </p:sp>
      <p:sp>
        <p:nvSpPr>
          <p:cNvPr id="634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A19459C-5E47-481C-883D-C9F27D7E29FE}" type="slidenum">
              <a:rPr lang="en-US" sz="1200">
                <a:solidFill>
                  <a:prstClr val="black"/>
                </a:solidFill>
                <a:cs typeface="Arial" charset="0"/>
              </a:rPr>
              <a:pPr algn="r"/>
              <a:t>22</a:t>
            </a:fld>
            <a:endParaRPr lang="en-US" sz="1200">
              <a:solidFill>
                <a:prstClr val="black"/>
              </a:solidFill>
              <a:cs typeface="Arial" charset="0"/>
            </a:endParaRPr>
          </a:p>
        </p:txBody>
      </p:sp>
      <p:sp>
        <p:nvSpPr>
          <p:cNvPr id="63492" name="Rectangle 2"/>
          <p:cNvSpPr>
            <a:spLocks noGrp="1" noRot="1" noChangeAspect="1" noChangeArrowheads="1" noTextEdit="1"/>
          </p:cNvSpPr>
          <p:nvPr>
            <p:ph type="sldImg"/>
          </p:nvPr>
        </p:nvSpPr>
        <p:spPr>
          <a:xfrm>
            <a:off x="1143000" y="534988"/>
            <a:ext cx="4572000" cy="3429000"/>
          </a:xfrm>
          <a:ln/>
        </p:spPr>
      </p:sp>
      <p:sp>
        <p:nvSpPr>
          <p:cNvPr id="63493" name="Rectangle 3"/>
          <p:cNvSpPr>
            <a:spLocks noGrp="1" noChangeArrowheads="1"/>
          </p:cNvSpPr>
          <p:nvPr>
            <p:ph type="body" idx="1"/>
          </p:nvPr>
        </p:nvSpPr>
        <p:spPr>
          <a:xfrm>
            <a:off x="685800" y="4248150"/>
            <a:ext cx="5486400" cy="4210050"/>
          </a:xfrm>
          <a:noFill/>
          <a:ln/>
        </p:spPr>
        <p:txBody>
          <a:bodyPr/>
          <a:lstStyle/>
          <a:p>
            <a:pPr eaLnBrk="1" hangingPunct="1"/>
            <a:endParaRPr lang="tr-TR"/>
          </a:p>
        </p:txBody>
      </p:sp>
    </p:spTree>
    <p:extLst>
      <p:ext uri="{BB962C8B-B14F-4D97-AF65-F5344CB8AC3E}">
        <p14:creationId xmlns:p14="http://schemas.microsoft.com/office/powerpoint/2010/main" val="248957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A5E046D4-6E61-4163-94E7-16E4B2E63A12}" type="datetimeFigureOut">
              <a:rPr lang="en-US"/>
              <a:pPr>
                <a:defRPr/>
              </a:pPr>
              <a:t>5/21/2023</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D68EF7B0-8278-4EA9-BCCE-45CA6730797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05EC789C-4237-4F40-ACB1-AC07EC047276}" type="datetimeFigureOut">
              <a:rPr lang="en-US"/>
              <a:pPr>
                <a:defRPr/>
              </a:pPr>
              <a:t>5/21/2023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BA5BBCF7-F70C-40BA-9CF6-E6733D7DDF6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7CEBABC-A885-49C8-A142-B4C99159CA04}" type="datetimeFigureOut">
              <a:rPr lang="en-US"/>
              <a:pPr>
                <a:defRPr/>
              </a:pPr>
              <a:t>5/21/2023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AFCF1BA-2E30-4E38-B8F0-7E044B0BE5C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252413"/>
            <a:ext cx="8410575" cy="681037"/>
          </a:xfrm>
        </p:spPr>
        <p:txBody>
          <a:bodyPr/>
          <a:lstStyle/>
          <a:p>
            <a:r>
              <a:rPr lang="en-US"/>
              <a:t>Click to edit Master title style</a:t>
            </a:r>
            <a:endParaRPr lang="tr-TR"/>
          </a:p>
        </p:txBody>
      </p:sp>
      <p:sp>
        <p:nvSpPr>
          <p:cNvPr id="3" name="Table Placeholder 2"/>
          <p:cNvSpPr>
            <a:spLocks noGrp="1"/>
          </p:cNvSpPr>
          <p:nvPr>
            <p:ph type="tbl" idx="1"/>
          </p:nvPr>
        </p:nvSpPr>
        <p:spPr>
          <a:xfrm>
            <a:off x="373063" y="1008063"/>
            <a:ext cx="8313737" cy="5118100"/>
          </a:xfrm>
        </p:spPr>
        <p:txBody>
          <a:bodyPr/>
          <a:lstStyle/>
          <a:p>
            <a:pPr lvl="0"/>
            <a:endParaRPr lang="tr-T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prstClr val="black">
                    <a:tint val="75000"/>
                  </a:prstClr>
                </a:solidFill>
              </a:rPr>
              <a:t> ECON1002 C/D (2011) Chapter 12: PRODUCTION AND GROWTH</a:t>
            </a:r>
          </a:p>
        </p:txBody>
      </p:sp>
      <p:sp>
        <p:nvSpPr>
          <p:cNvPr id="5" name="Rectangle 6"/>
          <p:cNvSpPr>
            <a:spLocks noGrp="1" noChangeArrowheads="1"/>
          </p:cNvSpPr>
          <p:nvPr>
            <p:ph type="sldNum" sz="quarter" idx="11"/>
          </p:nvPr>
        </p:nvSpPr>
        <p:spPr>
          <a:xfrm>
            <a:off x="8302625" y="6375400"/>
            <a:ext cx="684213" cy="368300"/>
          </a:xfrm>
          <a:prstGeom prst="rect">
            <a:avLst/>
          </a:prstGeom>
          <a:ln/>
        </p:spPr>
        <p:txBody>
          <a:bodyPr/>
          <a:lstStyle>
            <a:lvl1pPr>
              <a:defRPr/>
            </a:lvl1pPr>
          </a:lstStyle>
          <a:p>
            <a:pPr>
              <a:defRPr/>
            </a:pPr>
            <a:fld id="{4A040B76-B13D-49B0-8BA0-95DBE08A87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9749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6" descr="CASSE_New_Logo7.jpg"/>
          <p:cNvPicPr>
            <a:picLocks noChangeAspect="1"/>
          </p:cNvPicPr>
          <p:nvPr userDrawn="1"/>
        </p:nvPicPr>
        <p:blipFill>
          <a:blip r:embed="rId2" cstate="print"/>
          <a:srcRect/>
          <a:stretch>
            <a:fillRect/>
          </a:stretch>
        </p:blipFill>
        <p:spPr bwMode="auto">
          <a:xfrm>
            <a:off x="0" y="0"/>
            <a:ext cx="914400" cy="776288"/>
          </a:xfrm>
          <a:prstGeom prst="rect">
            <a:avLst/>
          </a:prstGeom>
          <a:noFill/>
          <a:ln w="9525">
            <a:noFill/>
            <a:miter lim="800000"/>
            <a:headEnd/>
            <a:tailEnd/>
          </a:ln>
        </p:spPr>
      </p:pic>
    </p:spTree>
    <p:extLst>
      <p:ext uri="{BB962C8B-B14F-4D97-AF65-F5344CB8AC3E}">
        <p14:creationId xmlns:p14="http://schemas.microsoft.com/office/powerpoint/2010/main" val="205410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DEEBF306-0929-4DC6-A841-024F3880FC4C}" type="datetimeFigureOut">
              <a:rPr lang="en-US"/>
              <a:pPr>
                <a:defRPr/>
              </a:pPr>
              <a:t>5/21/2023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B79A753-8F00-487F-B9E4-46174AF881A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8A472A82-97B2-40D5-BFA9-E4258C662487}" type="datetimeFigureOut">
              <a:rPr lang="en-US"/>
              <a:pPr>
                <a:defRPr/>
              </a:pPr>
              <a:t>5/21/2023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FE52E169-E8CF-4092-B752-EC5F6A1C588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391733A2-8EEA-442F-807D-918CC8343D9A}" type="datetimeFigureOut">
              <a:rPr lang="en-US"/>
              <a:pPr>
                <a:defRPr/>
              </a:pPr>
              <a:t>5/21/2023</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80A391D4-1CA4-4581-B142-85AAE0D2EA7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08784761-0DA0-475C-B1F4-07BE41603753}" type="datetimeFigureOut">
              <a:rPr lang="en-US"/>
              <a:pPr>
                <a:defRPr/>
              </a:pPr>
              <a:t>5/21/2023</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27C9FFA3-5ED8-4E5A-9809-C0B0A828757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AD43F0AA-9B50-401B-A62B-618D9516B411}" type="datetimeFigureOut">
              <a:rPr lang="en-US"/>
              <a:pPr>
                <a:defRPr/>
              </a:pPr>
              <a:t>5/21/2023</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FB677D45-6345-4E51-BE35-4666C719CB6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85590F9-57EB-483B-A3AC-D49572EC9782}" type="datetimeFigureOut">
              <a:rPr lang="en-US"/>
              <a:pPr>
                <a:defRPr/>
              </a:pPr>
              <a:t>5/21/2023</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3A0A4D7A-AA26-4415-B3D2-3D2D70F4906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69764A0C-79F3-437E-ADF7-74D008155522}" type="datetimeFigureOut">
              <a:rPr lang="en-US"/>
              <a:pPr>
                <a:defRPr/>
              </a:pPr>
              <a:t>5/21/2023</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3DB0C413-8C71-4527-AA2A-952746C0699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7853D0B2-68FE-4546-A5EA-84FBA82D7410}" type="datetimeFigureOut">
              <a:rPr lang="en-US"/>
              <a:pPr>
                <a:defRPr/>
              </a:pPr>
              <a:t>5/21/2023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55332C5D-332F-4DDD-8CEA-48C50525B7C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hangingPunct="1">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defRPr>
            </a:lvl1pPr>
          </a:lstStyle>
          <a:p>
            <a:pPr>
              <a:defRPr/>
            </a:pPr>
            <a:fld id="{87E4224E-5B5C-4086-B7A3-A7281BFF7C6D}" type="datetimeFigureOut">
              <a:rPr lang="en-US"/>
              <a:pPr>
                <a:defRPr/>
              </a:pPr>
              <a:t>5/21/2023</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dirty="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smtClean="0">
                <a:solidFill>
                  <a:srgbClr val="FFFFFF"/>
                </a:solidFill>
                <a:latin typeface="+mj-lt"/>
                <a:ea typeface="+mj-ea"/>
                <a:cs typeface="+mj-cs"/>
              </a:defRPr>
            </a:lvl1pPr>
          </a:lstStyle>
          <a:p>
            <a:pPr>
              <a:defRPr/>
            </a:pPr>
            <a:fld id="{6675D65C-3C90-4039-B6EB-8C1FDF8081E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5" r:id="rId1"/>
    <p:sldLayoutId id="2147483808" r:id="rId2"/>
    <p:sldLayoutId id="2147483816" r:id="rId3"/>
    <p:sldLayoutId id="2147483809" r:id="rId4"/>
    <p:sldLayoutId id="2147483810" r:id="rId5"/>
    <p:sldLayoutId id="2147483811" r:id="rId6"/>
    <p:sldLayoutId id="2147483812" r:id="rId7"/>
    <p:sldLayoutId id="2147483817" r:id="rId8"/>
    <p:sldLayoutId id="2147483818" r:id="rId9"/>
    <p:sldLayoutId id="2147483813" r:id="rId10"/>
    <p:sldLayoutId id="2147483814" r:id="rId11"/>
    <p:sldLayoutId id="2147483832" r:id="rId12"/>
    <p:sldLayoutId id="2147483831" r:id="rId13"/>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turkishmarketnews.com/story-90-years-two-chart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428728" y="3357562"/>
            <a:ext cx="6400800" cy="1752600"/>
          </a:xfrm>
        </p:spPr>
        <p:txBody>
          <a:bodyPr/>
          <a:lstStyle/>
          <a:p>
            <a:r>
              <a:rPr lang="en-US" sz="2600" dirty="0">
                <a:solidFill>
                  <a:schemeClr val="tx2">
                    <a:lumMod val="75000"/>
                  </a:schemeClr>
                </a:solidFill>
                <a:latin typeface="Perpetua" pitchFamily="18" charset="0"/>
              </a:rPr>
              <a:t>Lecture 2</a:t>
            </a:r>
            <a:r>
              <a:rPr lang="tr-TR" sz="2600" dirty="0">
                <a:solidFill>
                  <a:schemeClr val="tx2">
                    <a:lumMod val="75000"/>
                  </a:schemeClr>
                </a:solidFill>
                <a:latin typeface="Perpetua" pitchFamily="18" charset="0"/>
              </a:rPr>
              <a:t>2</a:t>
            </a:r>
            <a:endParaRPr lang="en-US" sz="2600" dirty="0">
              <a:solidFill>
                <a:schemeClr val="tx2">
                  <a:lumMod val="75000"/>
                </a:schemeClr>
              </a:solidFill>
              <a:latin typeface="Perpetua" pitchFamily="18" charset="0"/>
            </a:endParaRPr>
          </a:p>
          <a:p>
            <a:r>
              <a:rPr lang="en-US" sz="2600" dirty="0">
                <a:solidFill>
                  <a:schemeClr val="tx2">
                    <a:lumMod val="75000"/>
                  </a:schemeClr>
                </a:solidFill>
                <a:latin typeface="Perpetua" pitchFamily="18" charset="0"/>
              </a:rPr>
              <a:t>May </a:t>
            </a:r>
            <a:r>
              <a:rPr lang="tr-TR" sz="2600" dirty="0">
                <a:solidFill>
                  <a:schemeClr val="tx2">
                    <a:lumMod val="75000"/>
                  </a:schemeClr>
                </a:solidFill>
                <a:latin typeface="Perpetua" pitchFamily="18" charset="0"/>
              </a:rPr>
              <a:t>22</a:t>
            </a:r>
          </a:p>
        </p:txBody>
      </p:sp>
      <p:sp>
        <p:nvSpPr>
          <p:cNvPr id="2" name="Title 1"/>
          <p:cNvSpPr>
            <a:spLocks noGrp="1"/>
          </p:cNvSpPr>
          <p:nvPr>
            <p:ph type="ctrTitle"/>
          </p:nvPr>
        </p:nvSpPr>
        <p:spPr>
          <a:xfrm>
            <a:off x="685800" y="1571613"/>
            <a:ext cx="7772400" cy="1571636"/>
          </a:xfrm>
        </p:spPr>
        <p:txBody>
          <a:bodyPr/>
          <a:lstStyle/>
          <a:p>
            <a:pPr algn="ctr"/>
            <a:r>
              <a:rPr sz="4000">
                <a:solidFill>
                  <a:schemeClr val="bg1"/>
                </a:solidFill>
                <a:latin typeface="Franklin Gothic Book" pitchFamily="34" charset="0"/>
              </a:rPr>
              <a:t>Econ 100</a:t>
            </a:r>
            <a:br>
              <a:rPr sz="4000">
                <a:solidFill>
                  <a:schemeClr val="bg1"/>
                </a:solidFill>
                <a:latin typeface="Franklin Gothic Book" pitchFamily="34" charset="0"/>
              </a:rPr>
            </a:br>
            <a:r>
              <a:rPr sz="4000">
                <a:solidFill>
                  <a:schemeClr val="bg1"/>
                </a:solidFill>
                <a:latin typeface="Franklin Gothic Book" pitchFamily="34" charset="0"/>
              </a:rPr>
              <a:t>Principles of Economics</a:t>
            </a:r>
            <a:endParaRPr lang="tr-TR" sz="4000" dirty="0">
              <a:solidFill>
                <a:schemeClr val="bg1"/>
              </a:solidFill>
              <a:latin typeface="Franklin Gothic Boo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1"/>
          <p:cNvSpPr>
            <a:spLocks/>
          </p:cNvSpPr>
          <p:nvPr/>
        </p:nvSpPr>
        <p:spPr bwMode="auto">
          <a:xfrm>
            <a:off x="0" y="0"/>
            <a:ext cx="9144000" cy="6858000"/>
          </a:xfrm>
          <a:custGeom>
            <a:avLst/>
            <a:gdLst>
              <a:gd name="T0" fmla="*/ 4572000 w 21600"/>
              <a:gd name="T1" fmla="*/ 3429000 h 21600"/>
              <a:gd name="T2" fmla="*/ 4572000 w 21600"/>
              <a:gd name="T3" fmla="*/ 3429000 h 21600"/>
              <a:gd name="T4" fmla="*/ 4572000 w 21600"/>
              <a:gd name="T5" fmla="*/ 3429000 h 21600"/>
              <a:gd name="T6" fmla="*/ 4572000 w 21600"/>
              <a:gd name="T7" fmla="*/ 3429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FFFFFF"/>
          </a:solidFill>
          <a:ln w="12700">
            <a:noFill/>
            <a:miter lim="0"/>
            <a:headEnd/>
            <a:tailEnd/>
          </a:ln>
        </p:spPr>
        <p:txBody>
          <a:bodyPr lIns="0" tIns="0" rIns="0" bIns="0" anchor="ctr"/>
          <a:lstStyle/>
          <a:p>
            <a:pPr algn="ctr" defTabSz="914400"/>
            <a:endParaRPr lang="tr-TR" sz="1800">
              <a:solidFill>
                <a:srgbClr val="FFFFFF"/>
              </a:solidFill>
            </a:endParaRPr>
          </a:p>
        </p:txBody>
      </p:sp>
      <p:sp>
        <p:nvSpPr>
          <p:cNvPr id="50179" name="AutoShape 2"/>
          <p:cNvSpPr>
            <a:spLocks/>
          </p:cNvSpPr>
          <p:nvPr/>
        </p:nvSpPr>
        <p:spPr bwMode="auto">
          <a:xfrm>
            <a:off x="63500" y="68263"/>
            <a:ext cx="9013825" cy="6694487"/>
          </a:xfrm>
          <a:prstGeom prst="roundRect">
            <a:avLst>
              <a:gd name="adj" fmla="val 4931"/>
            </a:avLst>
          </a:prstGeom>
          <a:solidFill>
            <a:srgbClr val="FFFFFF"/>
          </a:solidFill>
          <a:ln w="6350" cap="sq">
            <a:solidFill>
              <a:srgbClr val="000000"/>
            </a:solidFill>
            <a:round/>
            <a:headEnd/>
            <a:tailEnd/>
          </a:ln>
        </p:spPr>
        <p:txBody>
          <a:bodyPr lIns="0" tIns="0" rIns="0" bIns="0" anchor="ctr"/>
          <a:lstStyle/>
          <a:p>
            <a:pPr algn="ctr" defTabSz="914400"/>
            <a:endParaRPr lang="tr-TR" sz="1800">
              <a:solidFill>
                <a:srgbClr val="FFFFFF"/>
              </a:solidFill>
            </a:endParaRPr>
          </a:p>
        </p:txBody>
      </p:sp>
      <p:sp>
        <p:nvSpPr>
          <p:cNvPr id="50180" name="Rectangle 3"/>
          <p:cNvSpPr>
            <a:spLocks noGrp="1" noChangeArrowheads="1"/>
          </p:cNvSpPr>
          <p:nvPr>
            <p:ph type="title"/>
          </p:nvPr>
        </p:nvSpPr>
        <p:spPr>
          <a:xfrm>
            <a:off x="914400" y="274638"/>
            <a:ext cx="7772400" cy="998537"/>
          </a:xfrm>
        </p:spPr>
        <p:txBody>
          <a:bodyPr/>
          <a:lstStyle/>
          <a:p>
            <a:r>
              <a:rPr lang="tr-TR">
                <a:solidFill>
                  <a:srgbClr val="696464"/>
                </a:solidFill>
              </a:rPr>
              <a:t>World GDP selected years</a:t>
            </a:r>
            <a:endParaRPr lang="tr-TR"/>
          </a:p>
        </p:txBody>
      </p:sp>
      <p:pic>
        <p:nvPicPr>
          <p:cNvPr id="58372" name="Picture 4" descr="image25.png"/>
          <p:cNvPicPr>
            <a:picLocks noChangeAspect="1"/>
          </p:cNvPicPr>
          <p:nvPr/>
        </p:nvPicPr>
        <p:blipFill>
          <a:blip r:embed="rId2"/>
          <a:srcRect l="2957" t="3070" r="7120" b="6197"/>
          <a:stretch>
            <a:fillRect/>
          </a:stretch>
        </p:blipFill>
        <p:spPr bwMode="auto">
          <a:xfrm>
            <a:off x="123825" y="1182688"/>
            <a:ext cx="8809038" cy="5502275"/>
          </a:xfrm>
          <a:prstGeom prst="rect">
            <a:avLst/>
          </a:prstGeom>
          <a:noFill/>
          <a:ln w="12700">
            <a:noFill/>
            <a:miter lim="0"/>
            <a:headEnd/>
            <a:tailEnd/>
          </a:ln>
        </p:spPr>
      </p:pic>
      <p:sp>
        <p:nvSpPr>
          <p:cNvPr id="50182" name="AutoShape 5"/>
          <p:cNvSpPr>
            <a:spLocks/>
          </p:cNvSpPr>
          <p:nvPr/>
        </p:nvSpPr>
        <p:spPr bwMode="auto">
          <a:xfrm>
            <a:off x="146050" y="6210300"/>
            <a:ext cx="457200" cy="457200"/>
          </a:xfrm>
          <a:custGeom>
            <a:avLst/>
            <a:gdLst>
              <a:gd name="T0" fmla="*/ 228600 w 21600"/>
              <a:gd name="T1" fmla="*/ 228600 h 21600"/>
              <a:gd name="T2" fmla="*/ 228600 w 21600"/>
              <a:gd name="T3" fmla="*/ 228600 h 21600"/>
              <a:gd name="T4" fmla="*/ 228600 w 21600"/>
              <a:gd name="T5" fmla="*/ 228600 h 21600"/>
              <a:gd name="T6" fmla="*/ 228600 w 21600"/>
              <a:gd name="T7" fmla="*/ 228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D34817"/>
          </a:solidFill>
          <a:ln w="12700">
            <a:noFill/>
            <a:miter lim="0"/>
            <a:headEnd/>
            <a:tailEnd/>
          </a:ln>
        </p:spPr>
        <p:txBody>
          <a:bodyPr lIns="0" tIns="0" rIns="0" bIns="0" anchor="ctr"/>
          <a:lstStyle/>
          <a:p>
            <a:pPr algn="ctr" defTabSz="914400"/>
            <a:fld id="{00D19F4F-22D4-4615-A360-4EDBB031C638}" type="slidenum">
              <a:rPr lang="tr-TR" sz="1400">
                <a:solidFill>
                  <a:srgbClr val="FFFFFF"/>
                </a:solidFill>
              </a:rPr>
              <a:pPr algn="ctr" defTabSz="914400"/>
              <a:t>10</a:t>
            </a:fld>
            <a:endParaRPr lang="tr-T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wipe(left)">
                                      <p:cBhvr>
                                        <p:cTn id="7"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AutoShape 1"/>
          <p:cNvSpPr>
            <a:spLocks/>
          </p:cNvSpPr>
          <p:nvPr/>
        </p:nvSpPr>
        <p:spPr bwMode="auto">
          <a:xfrm>
            <a:off x="0" y="0"/>
            <a:ext cx="9144000" cy="6858000"/>
          </a:xfrm>
          <a:custGeom>
            <a:avLst/>
            <a:gdLst>
              <a:gd name="T0" fmla="*/ 4572000 w 21600"/>
              <a:gd name="T1" fmla="*/ 3429000 h 21600"/>
              <a:gd name="T2" fmla="*/ 4572000 w 21600"/>
              <a:gd name="T3" fmla="*/ 3429000 h 21600"/>
              <a:gd name="T4" fmla="*/ 4572000 w 21600"/>
              <a:gd name="T5" fmla="*/ 3429000 h 21600"/>
              <a:gd name="T6" fmla="*/ 4572000 w 21600"/>
              <a:gd name="T7" fmla="*/ 3429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FFFFFF"/>
          </a:solidFill>
          <a:ln w="12700">
            <a:noFill/>
            <a:miter lim="0"/>
            <a:headEnd/>
            <a:tailEnd/>
          </a:ln>
        </p:spPr>
        <p:txBody>
          <a:bodyPr lIns="0" tIns="0" rIns="0" bIns="0" anchor="ctr"/>
          <a:lstStyle/>
          <a:p>
            <a:pPr algn="ctr" defTabSz="914400"/>
            <a:endParaRPr lang="tr-TR" sz="1800">
              <a:solidFill>
                <a:srgbClr val="FFFFFF"/>
              </a:solidFill>
            </a:endParaRPr>
          </a:p>
        </p:txBody>
      </p:sp>
      <p:sp>
        <p:nvSpPr>
          <p:cNvPr id="51203" name="AutoShape 2"/>
          <p:cNvSpPr>
            <a:spLocks/>
          </p:cNvSpPr>
          <p:nvPr/>
        </p:nvSpPr>
        <p:spPr bwMode="auto">
          <a:xfrm>
            <a:off x="63500" y="68263"/>
            <a:ext cx="9013825" cy="6694487"/>
          </a:xfrm>
          <a:prstGeom prst="roundRect">
            <a:avLst>
              <a:gd name="adj" fmla="val 4931"/>
            </a:avLst>
          </a:prstGeom>
          <a:solidFill>
            <a:srgbClr val="FFFFFF"/>
          </a:solidFill>
          <a:ln w="6350" cap="sq">
            <a:solidFill>
              <a:srgbClr val="000000"/>
            </a:solidFill>
            <a:round/>
            <a:headEnd/>
            <a:tailEnd/>
          </a:ln>
        </p:spPr>
        <p:txBody>
          <a:bodyPr lIns="0" tIns="0" rIns="0" bIns="0" anchor="ctr"/>
          <a:lstStyle/>
          <a:p>
            <a:pPr algn="ctr" defTabSz="914400"/>
            <a:endParaRPr lang="tr-TR" sz="1800">
              <a:solidFill>
                <a:srgbClr val="FFFFFF"/>
              </a:solidFill>
            </a:endParaRPr>
          </a:p>
        </p:txBody>
      </p:sp>
      <p:sp>
        <p:nvSpPr>
          <p:cNvPr id="51204" name="Rectangle 3"/>
          <p:cNvSpPr>
            <a:spLocks noGrp="1" noChangeArrowheads="1"/>
          </p:cNvSpPr>
          <p:nvPr>
            <p:ph type="title"/>
          </p:nvPr>
        </p:nvSpPr>
        <p:spPr/>
        <p:txBody>
          <a:bodyPr/>
          <a:lstStyle/>
          <a:p>
            <a:pPr algn="ctr"/>
            <a:r>
              <a:rPr lang="tr-TR" sz="3200">
                <a:solidFill>
                  <a:srgbClr val="696464"/>
                </a:solidFill>
              </a:rPr>
              <a:t>Western offshoots: Australia, New Zealand, Canada and the United States</a:t>
            </a:r>
            <a:endParaRPr lang="tr-TR"/>
          </a:p>
        </p:txBody>
      </p:sp>
      <p:sp>
        <p:nvSpPr>
          <p:cNvPr id="59396" name="Rectangle 4"/>
          <p:cNvSpPr>
            <a:spLocks noGrp="1"/>
          </p:cNvSpPr>
          <p:nvPr>
            <p:ph sz="quarter" idx="1"/>
          </p:nvPr>
        </p:nvSpPr>
        <p:spPr>
          <a:xfrm>
            <a:off x="914400" y="1762125"/>
            <a:ext cx="7772400" cy="4572000"/>
          </a:xfrm>
        </p:spPr>
        <p:txBody>
          <a:bodyPr lIns="50800" tIns="50800" rIns="50800" bIns="50800"/>
          <a:lstStyle/>
          <a:p>
            <a:pPr>
              <a:spcBef>
                <a:spcPts val="500"/>
              </a:spcBef>
              <a:buClr>
                <a:srgbClr val="D34817"/>
              </a:buClr>
              <a:buFont typeface="Wingdings 2" pitchFamily="18" charset="2"/>
              <a:buChar char="•"/>
            </a:pPr>
            <a:r>
              <a:rPr lang="tr-TR">
                <a:solidFill>
                  <a:srgbClr val="000000"/>
                </a:solidFill>
              </a:rPr>
              <a:t>These four countries have experienced much more rapid growth since 1820 than Western Europe or the rest of the world. Between 1820 and 2001 their combined population increased 35–fold, compared with less than 3–fold in Western Europe. Their GDP increased 679–fold compared with 47–fold in Western Europe. Average per capita GDP (in terms of 1990 international dollars) rose from $1,202 to $26,943; Western Europe’s from $1,204 to $19,256.</a:t>
            </a:r>
            <a:endParaRPr lang="tr-TR"/>
          </a:p>
        </p:txBody>
      </p:sp>
      <p:sp>
        <p:nvSpPr>
          <p:cNvPr id="51206" name="AutoShape 5"/>
          <p:cNvSpPr>
            <a:spLocks/>
          </p:cNvSpPr>
          <p:nvPr/>
        </p:nvSpPr>
        <p:spPr bwMode="auto">
          <a:xfrm>
            <a:off x="146050" y="6210300"/>
            <a:ext cx="457200" cy="457200"/>
          </a:xfrm>
          <a:custGeom>
            <a:avLst/>
            <a:gdLst>
              <a:gd name="T0" fmla="*/ 228600 w 21600"/>
              <a:gd name="T1" fmla="*/ 228600 h 21600"/>
              <a:gd name="T2" fmla="*/ 228600 w 21600"/>
              <a:gd name="T3" fmla="*/ 228600 h 21600"/>
              <a:gd name="T4" fmla="*/ 228600 w 21600"/>
              <a:gd name="T5" fmla="*/ 228600 h 21600"/>
              <a:gd name="T6" fmla="*/ 228600 w 21600"/>
              <a:gd name="T7" fmla="*/ 228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D34817"/>
          </a:solidFill>
          <a:ln w="12700">
            <a:noFill/>
            <a:miter lim="0"/>
            <a:headEnd/>
            <a:tailEnd/>
          </a:ln>
        </p:spPr>
        <p:txBody>
          <a:bodyPr lIns="0" tIns="0" rIns="0" bIns="0" anchor="ctr"/>
          <a:lstStyle/>
          <a:p>
            <a:pPr algn="ctr" defTabSz="914400"/>
            <a:fld id="{FF85971A-6881-4CFC-9DBB-50F842BD8DF9}" type="slidenum">
              <a:rPr lang="tr-TR" sz="1400">
                <a:solidFill>
                  <a:srgbClr val="FFFFFF"/>
                </a:solidFill>
              </a:rPr>
              <a:pPr algn="ctr" defTabSz="914400"/>
              <a:t>11</a:t>
            </a:fld>
            <a:endParaRPr lang="tr-T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Effect transition="in" filter="wipe(left)">
                                      <p:cBhvr>
                                        <p:cTn id="7" dur="500"/>
                                        <p:tgtEl>
                                          <p:spTgt spid="593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AutoShape 1"/>
          <p:cNvSpPr>
            <a:spLocks/>
          </p:cNvSpPr>
          <p:nvPr/>
        </p:nvSpPr>
        <p:spPr bwMode="auto">
          <a:xfrm>
            <a:off x="0" y="0"/>
            <a:ext cx="9144000" cy="6858000"/>
          </a:xfrm>
          <a:custGeom>
            <a:avLst/>
            <a:gdLst>
              <a:gd name="T0" fmla="*/ 4572000 w 21600"/>
              <a:gd name="T1" fmla="*/ 3429000 h 21600"/>
              <a:gd name="T2" fmla="*/ 4572000 w 21600"/>
              <a:gd name="T3" fmla="*/ 3429000 h 21600"/>
              <a:gd name="T4" fmla="*/ 4572000 w 21600"/>
              <a:gd name="T5" fmla="*/ 3429000 h 21600"/>
              <a:gd name="T6" fmla="*/ 4572000 w 21600"/>
              <a:gd name="T7" fmla="*/ 3429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FFFFFF"/>
          </a:solidFill>
          <a:ln w="12700">
            <a:noFill/>
            <a:miter lim="0"/>
            <a:headEnd/>
            <a:tailEnd/>
          </a:ln>
        </p:spPr>
        <p:txBody>
          <a:bodyPr lIns="0" tIns="0" rIns="0" bIns="0" anchor="ctr"/>
          <a:lstStyle/>
          <a:p>
            <a:pPr algn="ctr" defTabSz="914400"/>
            <a:endParaRPr lang="tr-TR" sz="1800">
              <a:solidFill>
                <a:srgbClr val="FFFFFF"/>
              </a:solidFill>
            </a:endParaRPr>
          </a:p>
        </p:txBody>
      </p:sp>
      <p:sp>
        <p:nvSpPr>
          <p:cNvPr id="52227" name="AutoShape 2"/>
          <p:cNvSpPr>
            <a:spLocks/>
          </p:cNvSpPr>
          <p:nvPr/>
        </p:nvSpPr>
        <p:spPr bwMode="auto">
          <a:xfrm>
            <a:off x="63500" y="68263"/>
            <a:ext cx="9013825" cy="6694487"/>
          </a:xfrm>
          <a:prstGeom prst="roundRect">
            <a:avLst>
              <a:gd name="adj" fmla="val 4931"/>
            </a:avLst>
          </a:prstGeom>
          <a:solidFill>
            <a:srgbClr val="FFFFFF"/>
          </a:solidFill>
          <a:ln w="6350" cap="sq">
            <a:solidFill>
              <a:srgbClr val="000000"/>
            </a:solidFill>
            <a:round/>
            <a:headEnd/>
            <a:tailEnd/>
          </a:ln>
        </p:spPr>
        <p:txBody>
          <a:bodyPr lIns="0" tIns="0" rIns="0" bIns="0" anchor="ctr"/>
          <a:lstStyle/>
          <a:p>
            <a:pPr algn="ctr" defTabSz="914400"/>
            <a:endParaRPr lang="tr-TR" sz="1800">
              <a:solidFill>
                <a:srgbClr val="FFFFFF"/>
              </a:solidFill>
            </a:endParaRPr>
          </a:p>
        </p:txBody>
      </p:sp>
      <p:sp>
        <p:nvSpPr>
          <p:cNvPr id="52228" name="Rectangle 3"/>
          <p:cNvSpPr>
            <a:spLocks noGrp="1" noChangeArrowheads="1"/>
          </p:cNvSpPr>
          <p:nvPr>
            <p:ph type="title"/>
          </p:nvPr>
        </p:nvSpPr>
        <p:spPr/>
        <p:txBody>
          <a:bodyPr/>
          <a:lstStyle/>
          <a:p>
            <a:pPr algn="ctr"/>
            <a:r>
              <a:rPr lang="tr-TR" sz="3200">
                <a:solidFill>
                  <a:srgbClr val="696464"/>
                </a:solidFill>
              </a:rPr>
              <a:t>Why did economic takeoff start around 1800 and in Western Europe?</a:t>
            </a:r>
            <a:endParaRPr lang="tr-TR"/>
          </a:p>
        </p:txBody>
      </p:sp>
      <p:sp>
        <p:nvSpPr>
          <p:cNvPr id="60420" name="Rectangle 4"/>
          <p:cNvSpPr>
            <a:spLocks noGrp="1"/>
          </p:cNvSpPr>
          <p:nvPr>
            <p:ph sz="quarter" idx="1"/>
          </p:nvPr>
        </p:nvSpPr>
        <p:spPr>
          <a:xfrm>
            <a:off x="914400" y="1447800"/>
            <a:ext cx="7772400" cy="5176838"/>
          </a:xfrm>
        </p:spPr>
        <p:txBody>
          <a:bodyPr lIns="50800" tIns="50800" rIns="50800" bIns="50800"/>
          <a:lstStyle/>
          <a:p>
            <a:pPr marL="257175" indent="-257175">
              <a:lnSpc>
                <a:spcPct val="90000"/>
              </a:lnSpc>
              <a:spcBef>
                <a:spcPts val="500"/>
              </a:spcBef>
              <a:buClr>
                <a:srgbClr val="D34817"/>
              </a:buClr>
              <a:buFont typeface="Wingdings 2" pitchFamily="18" charset="2"/>
              <a:buChar char="•"/>
            </a:pPr>
            <a:r>
              <a:rPr lang="tr-TR" sz="2200">
                <a:solidFill>
                  <a:srgbClr val="000000"/>
                </a:solidFill>
              </a:rPr>
              <a:t>Collapse of the ancient regime, the decline of feudal relations</a:t>
            </a:r>
          </a:p>
          <a:p>
            <a:pPr marL="533400" lvl="1" indent="-214313">
              <a:lnSpc>
                <a:spcPct val="90000"/>
              </a:lnSpc>
              <a:spcBef>
                <a:spcPts val="300"/>
              </a:spcBef>
              <a:buClr>
                <a:srgbClr val="9B2D1F"/>
              </a:buClr>
              <a:buFont typeface="Wingdings 2" pitchFamily="18" charset="2"/>
              <a:buChar char="•"/>
            </a:pPr>
            <a:r>
              <a:rPr lang="tr-TR" sz="2000">
                <a:solidFill>
                  <a:srgbClr val="000000"/>
                </a:solidFill>
              </a:rPr>
              <a:t>Enclosure: 17</a:t>
            </a:r>
            <a:r>
              <a:rPr lang="tr-TR" sz="2000" baseline="30000">
                <a:solidFill>
                  <a:srgbClr val="000000"/>
                </a:solidFill>
              </a:rPr>
              <a:t>th</a:t>
            </a:r>
            <a:r>
              <a:rPr lang="tr-TR" sz="2000">
                <a:solidFill>
                  <a:srgbClr val="000000"/>
                </a:solidFill>
              </a:rPr>
              <a:t> century (competitive land market)</a:t>
            </a:r>
          </a:p>
          <a:p>
            <a:pPr marL="533400" lvl="1" indent="-214313">
              <a:lnSpc>
                <a:spcPct val="90000"/>
              </a:lnSpc>
              <a:spcBef>
                <a:spcPts val="300"/>
              </a:spcBef>
              <a:buClr>
                <a:srgbClr val="9B2D1F"/>
              </a:buClr>
              <a:buFont typeface="Wingdings 2" pitchFamily="18" charset="2"/>
              <a:buChar char="•"/>
            </a:pPr>
            <a:r>
              <a:rPr lang="tr-TR" sz="2000">
                <a:solidFill>
                  <a:srgbClr val="000000"/>
                </a:solidFill>
              </a:rPr>
              <a:t>Serfs freed from their feudal dues.</a:t>
            </a:r>
          </a:p>
          <a:p>
            <a:pPr marL="533400" lvl="1" indent="-214313">
              <a:lnSpc>
                <a:spcPct val="90000"/>
              </a:lnSpc>
              <a:spcBef>
                <a:spcPts val="300"/>
              </a:spcBef>
              <a:buClr>
                <a:srgbClr val="9B2D1F"/>
              </a:buClr>
              <a:buFont typeface="Wingdings 2" pitchFamily="18" charset="2"/>
              <a:buChar char="•"/>
            </a:pPr>
            <a:r>
              <a:rPr lang="tr-TR" sz="2000">
                <a:solidFill>
                  <a:srgbClr val="000000"/>
                </a:solidFill>
              </a:rPr>
              <a:t>Urbanization and changes in social relations</a:t>
            </a:r>
          </a:p>
          <a:p>
            <a:pPr marL="533400" lvl="1" indent="-214313">
              <a:lnSpc>
                <a:spcPct val="90000"/>
              </a:lnSpc>
              <a:spcBef>
                <a:spcPts val="300"/>
              </a:spcBef>
              <a:buClr>
                <a:srgbClr val="9B2D1F"/>
              </a:buClr>
              <a:buFont typeface="Wingdings 2" pitchFamily="18" charset="2"/>
              <a:buChar char="•"/>
            </a:pPr>
            <a:r>
              <a:rPr lang="tr-TR" sz="2000">
                <a:solidFill>
                  <a:srgbClr val="000000"/>
                </a:solidFill>
              </a:rPr>
              <a:t>More importantly: it created the labor force ready to work at cheap wages in industrial and commercial activities (competitive labor market).</a:t>
            </a:r>
          </a:p>
          <a:p>
            <a:pPr marL="257175" indent="-257175">
              <a:lnSpc>
                <a:spcPct val="90000"/>
              </a:lnSpc>
              <a:spcBef>
                <a:spcPts val="500"/>
              </a:spcBef>
              <a:buClr>
                <a:srgbClr val="D34817"/>
              </a:buClr>
              <a:buFont typeface="Wingdings 2" pitchFamily="18" charset="2"/>
              <a:buChar char="•"/>
            </a:pPr>
            <a:r>
              <a:rPr lang="tr-TR" sz="2200">
                <a:solidFill>
                  <a:srgbClr val="000000"/>
                </a:solidFill>
              </a:rPr>
              <a:t>With the decline in population, real wages increased and large markets for merchants increased.</a:t>
            </a:r>
          </a:p>
          <a:p>
            <a:pPr marL="533400" lvl="1" indent="-214313">
              <a:lnSpc>
                <a:spcPct val="90000"/>
              </a:lnSpc>
              <a:spcBef>
                <a:spcPts val="300"/>
              </a:spcBef>
              <a:buClr>
                <a:srgbClr val="9B2D1F"/>
              </a:buClr>
              <a:buFont typeface="Wingdings 2" pitchFamily="18" charset="2"/>
              <a:buChar char="•"/>
            </a:pPr>
            <a:r>
              <a:rPr lang="tr-TR" sz="2000">
                <a:solidFill>
                  <a:srgbClr val="000000"/>
                </a:solidFill>
              </a:rPr>
              <a:t>New products, new technologies: a platform for entrepreneural activities</a:t>
            </a:r>
          </a:p>
          <a:p>
            <a:pPr marL="257175" indent="-257175">
              <a:lnSpc>
                <a:spcPct val="90000"/>
              </a:lnSpc>
              <a:spcBef>
                <a:spcPts val="500"/>
              </a:spcBef>
              <a:buClr>
                <a:srgbClr val="D34817"/>
              </a:buClr>
              <a:buFont typeface="Wingdings 2" pitchFamily="18" charset="2"/>
              <a:buChar char="•"/>
            </a:pPr>
            <a:r>
              <a:rPr lang="tr-TR" sz="2200">
                <a:solidFill>
                  <a:srgbClr val="000000"/>
                </a:solidFill>
              </a:rPr>
              <a:t>Participatory regimes: political power shifted to a large group from a small monarchial elite</a:t>
            </a:r>
          </a:p>
          <a:p>
            <a:pPr marL="533400" lvl="1" indent="-214313">
              <a:lnSpc>
                <a:spcPct val="90000"/>
              </a:lnSpc>
              <a:spcBef>
                <a:spcPts val="300"/>
              </a:spcBef>
              <a:buClr>
                <a:srgbClr val="9B2D1F"/>
              </a:buClr>
              <a:buFont typeface="Wingdings 2" pitchFamily="18" charset="2"/>
              <a:buChar char="•"/>
            </a:pPr>
            <a:r>
              <a:rPr lang="tr-TR" sz="2000">
                <a:solidFill>
                  <a:srgbClr val="000000"/>
                </a:solidFill>
              </a:rPr>
              <a:t>Securization of property rights and growth enhancing institutions</a:t>
            </a:r>
            <a:endParaRPr lang="tr-TR"/>
          </a:p>
        </p:txBody>
      </p:sp>
      <p:sp>
        <p:nvSpPr>
          <p:cNvPr id="52230" name="AutoShape 5"/>
          <p:cNvSpPr>
            <a:spLocks/>
          </p:cNvSpPr>
          <p:nvPr/>
        </p:nvSpPr>
        <p:spPr bwMode="auto">
          <a:xfrm>
            <a:off x="146050" y="6210300"/>
            <a:ext cx="457200" cy="457200"/>
          </a:xfrm>
          <a:custGeom>
            <a:avLst/>
            <a:gdLst>
              <a:gd name="T0" fmla="*/ 228600 w 21600"/>
              <a:gd name="T1" fmla="*/ 228600 h 21600"/>
              <a:gd name="T2" fmla="*/ 228600 w 21600"/>
              <a:gd name="T3" fmla="*/ 228600 h 21600"/>
              <a:gd name="T4" fmla="*/ 228600 w 21600"/>
              <a:gd name="T5" fmla="*/ 228600 h 21600"/>
              <a:gd name="T6" fmla="*/ 228600 w 21600"/>
              <a:gd name="T7" fmla="*/ 228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D34817"/>
          </a:solidFill>
          <a:ln w="12700">
            <a:noFill/>
            <a:miter lim="0"/>
            <a:headEnd/>
            <a:tailEnd/>
          </a:ln>
        </p:spPr>
        <p:txBody>
          <a:bodyPr lIns="0" tIns="0" rIns="0" bIns="0" anchor="ctr"/>
          <a:lstStyle/>
          <a:p>
            <a:pPr algn="ctr" defTabSz="914400"/>
            <a:fld id="{53288252-691F-42CA-87F6-6CC0204A80A1}" type="slidenum">
              <a:rPr lang="tr-TR" sz="1400">
                <a:solidFill>
                  <a:srgbClr val="FFFFFF"/>
                </a:solidFill>
              </a:rPr>
              <a:pPr algn="ctr" defTabSz="914400"/>
              <a:t>12</a:t>
            </a:fld>
            <a:endParaRPr lang="tr-T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Effect transition="in" filter="wipe(left)">
                                      <p:cBhvr>
                                        <p:cTn id="7" dur="500"/>
                                        <p:tgtEl>
                                          <p:spTgt spid="604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0">
                                            <p:txEl>
                                              <p:pRg st="1" end="1"/>
                                            </p:txEl>
                                          </p:spTgt>
                                        </p:tgtEl>
                                        <p:attrNameLst>
                                          <p:attrName>style.visibility</p:attrName>
                                        </p:attrNameLst>
                                      </p:cBhvr>
                                      <p:to>
                                        <p:strVal val="visible"/>
                                      </p:to>
                                    </p:set>
                                    <p:animEffect transition="in" filter="wipe(left)">
                                      <p:cBhvr>
                                        <p:cTn id="12" dur="500"/>
                                        <p:tgtEl>
                                          <p:spTgt spid="604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0">
                                            <p:txEl>
                                              <p:pRg st="2" end="2"/>
                                            </p:txEl>
                                          </p:spTgt>
                                        </p:tgtEl>
                                        <p:attrNameLst>
                                          <p:attrName>style.visibility</p:attrName>
                                        </p:attrNameLst>
                                      </p:cBhvr>
                                      <p:to>
                                        <p:strVal val="visible"/>
                                      </p:to>
                                    </p:set>
                                    <p:animEffect transition="in" filter="wipe(left)">
                                      <p:cBhvr>
                                        <p:cTn id="17" dur="500"/>
                                        <p:tgtEl>
                                          <p:spTgt spid="604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20">
                                            <p:txEl>
                                              <p:pRg st="3" end="3"/>
                                            </p:txEl>
                                          </p:spTgt>
                                        </p:tgtEl>
                                        <p:attrNameLst>
                                          <p:attrName>style.visibility</p:attrName>
                                        </p:attrNameLst>
                                      </p:cBhvr>
                                      <p:to>
                                        <p:strVal val="visible"/>
                                      </p:to>
                                    </p:set>
                                    <p:animEffect transition="in" filter="wipe(left)">
                                      <p:cBhvr>
                                        <p:cTn id="22" dur="500"/>
                                        <p:tgtEl>
                                          <p:spTgt spid="604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20">
                                            <p:txEl>
                                              <p:pRg st="4" end="4"/>
                                            </p:txEl>
                                          </p:spTgt>
                                        </p:tgtEl>
                                        <p:attrNameLst>
                                          <p:attrName>style.visibility</p:attrName>
                                        </p:attrNameLst>
                                      </p:cBhvr>
                                      <p:to>
                                        <p:strVal val="visible"/>
                                      </p:to>
                                    </p:set>
                                    <p:animEffect transition="in" filter="wipe(left)">
                                      <p:cBhvr>
                                        <p:cTn id="27" dur="500"/>
                                        <p:tgtEl>
                                          <p:spTgt spid="604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420">
                                            <p:txEl>
                                              <p:pRg st="5" end="5"/>
                                            </p:txEl>
                                          </p:spTgt>
                                        </p:tgtEl>
                                        <p:attrNameLst>
                                          <p:attrName>style.visibility</p:attrName>
                                        </p:attrNameLst>
                                      </p:cBhvr>
                                      <p:to>
                                        <p:strVal val="visible"/>
                                      </p:to>
                                    </p:set>
                                    <p:animEffect transition="in" filter="wipe(left)">
                                      <p:cBhvr>
                                        <p:cTn id="32" dur="500"/>
                                        <p:tgtEl>
                                          <p:spTgt spid="604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420">
                                            <p:txEl>
                                              <p:pRg st="6" end="6"/>
                                            </p:txEl>
                                          </p:spTgt>
                                        </p:tgtEl>
                                        <p:attrNameLst>
                                          <p:attrName>style.visibility</p:attrName>
                                        </p:attrNameLst>
                                      </p:cBhvr>
                                      <p:to>
                                        <p:strVal val="visible"/>
                                      </p:to>
                                    </p:set>
                                    <p:animEffect transition="in" filter="wipe(left)">
                                      <p:cBhvr>
                                        <p:cTn id="37" dur="500"/>
                                        <p:tgtEl>
                                          <p:spTgt spid="604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0420">
                                            <p:txEl>
                                              <p:pRg st="7" end="7"/>
                                            </p:txEl>
                                          </p:spTgt>
                                        </p:tgtEl>
                                        <p:attrNameLst>
                                          <p:attrName>style.visibility</p:attrName>
                                        </p:attrNameLst>
                                      </p:cBhvr>
                                      <p:to>
                                        <p:strVal val="visible"/>
                                      </p:to>
                                    </p:set>
                                    <p:animEffect transition="in" filter="wipe(left)">
                                      <p:cBhvr>
                                        <p:cTn id="42" dur="500"/>
                                        <p:tgtEl>
                                          <p:spTgt spid="604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0420">
                                            <p:txEl>
                                              <p:pRg st="8" end="8"/>
                                            </p:txEl>
                                          </p:spTgt>
                                        </p:tgtEl>
                                        <p:attrNameLst>
                                          <p:attrName>style.visibility</p:attrName>
                                        </p:attrNameLst>
                                      </p:cBhvr>
                                      <p:to>
                                        <p:strVal val="visible"/>
                                      </p:to>
                                    </p:set>
                                    <p:animEffect transition="in" filter="wipe(left)">
                                      <p:cBhvr>
                                        <p:cTn id="47" dur="500"/>
                                        <p:tgtEl>
                                          <p:spTgt spid="604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a:xfrm>
            <a:off x="838200" y="228600"/>
            <a:ext cx="7391400" cy="914400"/>
          </a:xfrm>
        </p:spPr>
        <p:txBody>
          <a:bodyPr/>
          <a:lstStyle/>
          <a:p>
            <a:pPr algn="ctr"/>
            <a:r>
              <a:rPr lang="tr-TR" sz="2800"/>
              <a:t>LONG TERM Economic Growth</a:t>
            </a:r>
            <a:endParaRPr lang="tr-TR"/>
          </a:p>
        </p:txBody>
      </p:sp>
      <p:pic>
        <p:nvPicPr>
          <p:cNvPr id="53251" name="Picture 2" descr="image24.jpg"/>
          <p:cNvPicPr>
            <a:picLocks noChangeAspect="1"/>
          </p:cNvPicPr>
          <p:nvPr/>
        </p:nvPicPr>
        <p:blipFill>
          <a:blip r:embed="rId2"/>
          <a:srcRect/>
          <a:stretch>
            <a:fillRect/>
          </a:stretch>
        </p:blipFill>
        <p:spPr bwMode="auto">
          <a:xfrm>
            <a:off x="1066800" y="1219200"/>
            <a:ext cx="7086600" cy="4972050"/>
          </a:xfrm>
          <a:prstGeom prst="rect">
            <a:avLst/>
          </a:prstGeom>
          <a:noFill/>
          <a:ln w="12700">
            <a:noFill/>
            <a:miter lim="0"/>
            <a:headEnd/>
            <a:tailEnd/>
          </a:ln>
        </p:spPr>
      </p:pic>
    </p:spTree>
  </p:cSld>
  <p:clrMapOvr>
    <a:masterClrMapping/>
  </p:clrMapOvr>
  <p:transition spd="med">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descr="image26.png"/>
          <p:cNvPicPr>
            <a:picLocks noChangeAspect="1"/>
          </p:cNvPicPr>
          <p:nvPr/>
        </p:nvPicPr>
        <p:blipFill>
          <a:blip r:embed="rId2"/>
          <a:srcRect l="2167" t="2393" r="2136" b="2127"/>
          <a:stretch>
            <a:fillRect/>
          </a:stretch>
        </p:blipFill>
        <p:spPr bwMode="auto">
          <a:xfrm>
            <a:off x="209550" y="568325"/>
            <a:ext cx="8723313" cy="5381625"/>
          </a:xfrm>
          <a:prstGeom prst="rect">
            <a:avLst/>
          </a:prstGeom>
          <a:noFill/>
          <a:ln w="12700">
            <a:noFill/>
            <a:miter lim="0"/>
            <a:headEnd/>
            <a:tailEnd/>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D10B-0E17-E0DA-286C-6E05D4687AF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843FD03-3A73-2FAF-195A-5D2E313A91E1}"/>
              </a:ext>
            </a:extLst>
          </p:cNvPr>
          <p:cNvSpPr>
            <a:spLocks noGrp="1"/>
          </p:cNvSpPr>
          <p:nvPr>
            <p:ph sz="quarter" idx="1"/>
          </p:nvPr>
        </p:nvSpPr>
        <p:spPr/>
        <p:txBody>
          <a:bodyPr/>
          <a:lstStyle/>
          <a:p>
            <a:r>
              <a:rPr lang="en-US" dirty="0"/>
              <a:t>Advanced economies</a:t>
            </a:r>
            <a:r>
              <a:rPr lang="tr-TR" dirty="0"/>
              <a:t>	</a:t>
            </a:r>
            <a:r>
              <a:rPr lang="en-US" dirty="0"/>
              <a:t>60.47 thousand</a:t>
            </a:r>
          </a:p>
          <a:p>
            <a:r>
              <a:rPr lang="en-US" dirty="0"/>
              <a:t>ASEAN-5</a:t>
            </a:r>
            <a:r>
              <a:rPr lang="tr-TR" dirty="0"/>
              <a:t>			</a:t>
            </a:r>
            <a:r>
              <a:rPr lang="en-US" dirty="0"/>
              <a:t>3.37 thousand</a:t>
            </a:r>
          </a:p>
          <a:p>
            <a:r>
              <a:rPr lang="en-US" dirty="0"/>
              <a:t>Emerging market and developing econ</a:t>
            </a:r>
            <a:r>
              <a:rPr lang="tr-TR" dirty="0"/>
              <a:t>.    </a:t>
            </a:r>
            <a:r>
              <a:rPr lang="en-US" dirty="0"/>
              <a:t>45.1 thousand</a:t>
            </a:r>
          </a:p>
          <a:p>
            <a:r>
              <a:rPr lang="en-US" dirty="0"/>
              <a:t>Euro area</a:t>
            </a:r>
            <a:r>
              <a:rPr lang="tr-TR" dirty="0"/>
              <a:t>			</a:t>
            </a:r>
            <a:r>
              <a:rPr lang="en-US" dirty="0"/>
              <a:t>15.07 thousand</a:t>
            </a:r>
          </a:p>
          <a:p>
            <a:r>
              <a:rPr lang="en-US" dirty="0"/>
              <a:t>European Union</a:t>
            </a:r>
            <a:r>
              <a:rPr lang="tr-TR" dirty="0"/>
              <a:t>		</a:t>
            </a:r>
            <a:r>
              <a:rPr lang="en-US" dirty="0"/>
              <a:t>17.82 thousand</a:t>
            </a:r>
          </a:p>
          <a:p>
            <a:r>
              <a:rPr lang="en-US" dirty="0"/>
              <a:t>Major advanced economies (G7)</a:t>
            </a:r>
            <a:r>
              <a:rPr lang="tr-TR" dirty="0"/>
              <a:t>	</a:t>
            </a:r>
            <a:r>
              <a:rPr lang="en-US" dirty="0"/>
              <a:t>45.92 thousand</a:t>
            </a:r>
          </a:p>
          <a:p>
            <a:r>
              <a:rPr lang="en-US" dirty="0"/>
              <a:t>Middle East and Central Asia</a:t>
            </a:r>
            <a:r>
              <a:rPr lang="tr-TR" dirty="0"/>
              <a:t>	</a:t>
            </a:r>
            <a:r>
              <a:rPr lang="en-US" dirty="0"/>
              <a:t>4.65 thousand</a:t>
            </a:r>
          </a:p>
          <a:p>
            <a:r>
              <a:rPr lang="en-US" dirty="0"/>
              <a:t>Other advanced economies</a:t>
            </a:r>
            <a:r>
              <a:rPr lang="tr-TR" dirty="0"/>
              <a:t>	</a:t>
            </a:r>
            <a:r>
              <a:rPr lang="en-US" dirty="0"/>
              <a:t>8.86 thousand</a:t>
            </a:r>
          </a:p>
          <a:p>
            <a:r>
              <a:rPr lang="en-US" dirty="0"/>
              <a:t>Sub-Saharan Africa</a:t>
            </a:r>
            <a:r>
              <a:rPr lang="tr-TR" dirty="0"/>
              <a:t>		</a:t>
            </a:r>
            <a:r>
              <a:rPr lang="en-US" dirty="0"/>
              <a:t>2.1 thousand</a:t>
            </a:r>
          </a:p>
          <a:p>
            <a:r>
              <a:rPr lang="en-US" dirty="0"/>
              <a:t>World</a:t>
            </a:r>
            <a:r>
              <a:rPr lang="tr-TR" dirty="0"/>
              <a:t>	</a:t>
            </a:r>
            <a:r>
              <a:rPr lang="en-US" dirty="0"/>
              <a:t>105.57 thousand</a:t>
            </a:r>
            <a:endParaRPr lang="tr-TR" dirty="0"/>
          </a:p>
        </p:txBody>
      </p:sp>
    </p:spTree>
    <p:extLst>
      <p:ext uri="{BB962C8B-B14F-4D97-AF65-F5344CB8AC3E}">
        <p14:creationId xmlns:p14="http://schemas.microsoft.com/office/powerpoint/2010/main" val="120610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1"/>
          <p:cNvSpPr>
            <a:spLocks/>
          </p:cNvSpPr>
          <p:nvPr/>
        </p:nvSpPr>
        <p:spPr bwMode="auto">
          <a:xfrm>
            <a:off x="8432800" y="6367463"/>
            <a:ext cx="609600" cy="374650"/>
          </a:xfrm>
          <a:custGeom>
            <a:avLst/>
            <a:gdLst>
              <a:gd name="T0" fmla="*/ 304800 w 21600"/>
              <a:gd name="T1" fmla="*/ 187325 h 21600"/>
              <a:gd name="T2" fmla="*/ 304800 w 21600"/>
              <a:gd name="T3" fmla="*/ 187325 h 21600"/>
              <a:gd name="T4" fmla="*/ 304800 w 21600"/>
              <a:gd name="T5" fmla="*/ 187325 h 21600"/>
              <a:gd name="T6" fmla="*/ 304800 w 21600"/>
              <a:gd name="T7" fmla="*/ 1873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nchor="ctr">
            <a:spAutoFit/>
          </a:bodyPr>
          <a:lstStyle/>
          <a:p>
            <a:pPr defTabSz="914400"/>
            <a:fld id="{1A0A9CE2-B0C5-4E6C-81A0-095038720314}" type="slidenum">
              <a:rPr lang="tr-TR" sz="1700">
                <a:solidFill>
                  <a:srgbClr val="777777"/>
                </a:solidFill>
                <a:latin typeface="Arial" pitchFamily="34" charset="0"/>
                <a:cs typeface="Arial" pitchFamily="34" charset="0"/>
                <a:sym typeface="Arial" pitchFamily="34" charset="0"/>
              </a:rPr>
              <a:pPr defTabSz="914400"/>
              <a:t>16</a:t>
            </a:fld>
            <a:endParaRPr lang="tr-TR"/>
          </a:p>
        </p:txBody>
      </p:sp>
      <p:sp>
        <p:nvSpPr>
          <p:cNvPr id="55299" name="Rectangle 2"/>
          <p:cNvSpPr>
            <a:spLocks noGrp="1" noChangeArrowheads="1"/>
          </p:cNvSpPr>
          <p:nvPr>
            <p:ph type="title"/>
          </p:nvPr>
        </p:nvSpPr>
        <p:spPr>
          <a:xfrm>
            <a:off x="342900" y="538163"/>
            <a:ext cx="8515350" cy="769937"/>
          </a:xfrm>
        </p:spPr>
        <p:txBody>
          <a:bodyPr/>
          <a:lstStyle/>
          <a:p>
            <a:pPr algn="ctr"/>
            <a:r>
              <a:rPr lang="tr-TR" sz="2200">
                <a:solidFill>
                  <a:srgbClr val="333399"/>
                </a:solidFill>
              </a:rPr>
              <a:t>Growth Rates and the Rule of 70</a:t>
            </a:r>
            <a:br>
              <a:rPr lang="tr-TR" sz="2200">
                <a:solidFill>
                  <a:srgbClr val="333399"/>
                </a:solidFill>
              </a:rPr>
            </a:br>
            <a:endParaRPr lang="tr-TR"/>
          </a:p>
        </p:txBody>
      </p:sp>
      <p:sp>
        <p:nvSpPr>
          <p:cNvPr id="55300" name="AutoShape 3"/>
          <p:cNvSpPr>
            <a:spLocks/>
          </p:cNvSpPr>
          <p:nvPr/>
        </p:nvSpPr>
        <p:spPr bwMode="auto">
          <a:xfrm>
            <a:off x="538163" y="1374775"/>
            <a:ext cx="8281987" cy="1017588"/>
          </a:xfrm>
          <a:custGeom>
            <a:avLst/>
            <a:gdLst>
              <a:gd name="T0" fmla="*/ 4140994 w 21600"/>
              <a:gd name="T1" fmla="*/ 508794 h 21600"/>
              <a:gd name="T2" fmla="*/ 4140994 w 21600"/>
              <a:gd name="T3" fmla="*/ 508794 h 21600"/>
              <a:gd name="T4" fmla="*/ 4140994 w 21600"/>
              <a:gd name="T5" fmla="*/ 508794 h 21600"/>
              <a:gd name="T6" fmla="*/ 4140994 w 21600"/>
              <a:gd name="T7" fmla="*/ 5087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lnSpc>
                <a:spcPct val="104000"/>
              </a:lnSpc>
              <a:spcBef>
                <a:spcPts val="1200"/>
              </a:spcBef>
            </a:pPr>
            <a:r>
              <a:rPr lang="tr-TR" sz="2400"/>
              <a:t>Growth rate from one year to the next</a:t>
            </a:r>
            <a:endParaRPr lang="tr-TR"/>
          </a:p>
        </p:txBody>
      </p:sp>
      <p:pic>
        <p:nvPicPr>
          <p:cNvPr id="63492" name="Picture 4" descr="image28.pdf"/>
          <p:cNvPicPr>
            <a:picLocks noChangeAspect="1"/>
          </p:cNvPicPr>
          <p:nvPr/>
        </p:nvPicPr>
        <p:blipFill>
          <a:blip r:embed="rId2"/>
          <a:srcRect/>
          <a:stretch>
            <a:fillRect/>
          </a:stretch>
        </p:blipFill>
        <p:spPr bwMode="auto">
          <a:xfrm>
            <a:off x="2771775" y="2060575"/>
            <a:ext cx="3095625" cy="919163"/>
          </a:xfrm>
          <a:prstGeom prst="rect">
            <a:avLst/>
          </a:prstGeom>
          <a:noFill/>
          <a:ln w="12700">
            <a:noFill/>
            <a:miter lim="0"/>
            <a:headEnd/>
            <a:tailEnd/>
          </a:ln>
        </p:spPr>
      </p:pic>
      <p:pic>
        <p:nvPicPr>
          <p:cNvPr id="55302" name="Picture 5" descr="image29.pdf"/>
          <p:cNvPicPr>
            <a:picLocks noChangeAspect="1"/>
          </p:cNvPicPr>
          <p:nvPr/>
        </p:nvPicPr>
        <p:blipFill>
          <a:blip r:embed="rId3"/>
          <a:srcRect/>
          <a:stretch>
            <a:fillRect/>
          </a:stretch>
        </p:blipFill>
        <p:spPr bwMode="auto">
          <a:xfrm>
            <a:off x="2014538" y="4008438"/>
            <a:ext cx="4778375" cy="715962"/>
          </a:xfrm>
          <a:prstGeom prst="rect">
            <a:avLst/>
          </a:prstGeom>
          <a:noFill/>
          <a:ln w="12700">
            <a:noFill/>
            <a:miter lim="0"/>
            <a:headEnd/>
            <a:tailEnd/>
          </a:ln>
        </p:spPr>
      </p:pic>
      <p:sp>
        <p:nvSpPr>
          <p:cNvPr id="55303" name="AutoShape 6"/>
          <p:cNvSpPr>
            <a:spLocks/>
          </p:cNvSpPr>
          <p:nvPr/>
        </p:nvSpPr>
        <p:spPr bwMode="auto">
          <a:xfrm>
            <a:off x="754063" y="3284538"/>
            <a:ext cx="7610475" cy="930275"/>
          </a:xfrm>
          <a:custGeom>
            <a:avLst/>
            <a:gdLst>
              <a:gd name="T0" fmla="*/ 3805238 w 21600"/>
              <a:gd name="T1" fmla="*/ 465138 h 21600"/>
              <a:gd name="T2" fmla="*/ 3805238 w 21600"/>
              <a:gd name="T3" fmla="*/ 465138 h 21600"/>
              <a:gd name="T4" fmla="*/ 3805238 w 21600"/>
              <a:gd name="T5" fmla="*/ 465138 h 21600"/>
              <a:gd name="T6" fmla="*/ 3805238 w 21600"/>
              <a:gd name="T7" fmla="*/ 4651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lnSpc>
                <a:spcPct val="104000"/>
              </a:lnSpc>
              <a:spcBef>
                <a:spcPts val="1200"/>
              </a:spcBef>
            </a:pPr>
            <a:r>
              <a:rPr lang="tr-TR" sz="2400"/>
              <a:t>If we assume that the growth rate is constant, then</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735013" y="415925"/>
            <a:ext cx="7670800" cy="685800"/>
          </a:xfrm>
        </p:spPr>
        <p:txBody>
          <a:bodyPr/>
          <a:lstStyle/>
          <a:p>
            <a:pPr algn="ctr"/>
            <a:r>
              <a:rPr lang="tr-TR" sz="3200">
                <a:solidFill>
                  <a:srgbClr val="333399"/>
                </a:solidFill>
              </a:rPr>
              <a:t>Growth Rates and the Rule of 70</a:t>
            </a:r>
            <a:endParaRPr lang="tr-TR"/>
          </a:p>
        </p:txBody>
      </p:sp>
      <p:sp>
        <p:nvSpPr>
          <p:cNvPr id="64514" name="AutoShape 2"/>
          <p:cNvSpPr>
            <a:spLocks/>
          </p:cNvSpPr>
          <p:nvPr/>
        </p:nvSpPr>
        <p:spPr bwMode="auto">
          <a:xfrm>
            <a:off x="682625" y="1411288"/>
            <a:ext cx="7853363" cy="1765300"/>
          </a:xfrm>
          <a:custGeom>
            <a:avLst/>
            <a:gdLst>
              <a:gd name="T0" fmla="*/ 3926682 w 21600"/>
              <a:gd name="T1" fmla="*/ 882650 h 21600"/>
              <a:gd name="T2" fmla="*/ 3926682 w 21600"/>
              <a:gd name="T3" fmla="*/ 882650 h 21600"/>
              <a:gd name="T4" fmla="*/ 3926682 w 21600"/>
              <a:gd name="T5" fmla="*/ 882650 h 21600"/>
              <a:gd name="T6" fmla="*/ 3926682 w 21600"/>
              <a:gd name="T7" fmla="*/ 8826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400"/>
              </a:spcBef>
            </a:pPr>
            <a:r>
              <a:rPr lang="tr-TR" sz="2400"/>
              <a:t>If per capita GDP grows at 7%, then it doubles every 10 years. </a:t>
            </a:r>
            <a:endParaRPr lang="tr-TR" sz="1800">
              <a:latin typeface="Arial" pitchFamily="34" charset="0"/>
              <a:cs typeface="Arial" pitchFamily="34" charset="0"/>
              <a:sym typeface="Arial" pitchFamily="34" charset="0"/>
            </a:endParaRPr>
          </a:p>
          <a:p>
            <a:pPr defTabSz="914400">
              <a:spcBef>
                <a:spcPts val="1400"/>
              </a:spcBef>
            </a:pPr>
            <a:r>
              <a:rPr lang="tr-TR" sz="2400"/>
              <a:t>If per capita GDP grows at 2%, then it doubles every 35 years. </a:t>
            </a:r>
            <a:endParaRPr lang="tr-TR"/>
          </a:p>
        </p:txBody>
      </p:sp>
      <p:sp>
        <p:nvSpPr>
          <p:cNvPr id="64515" name="AutoShape 3"/>
          <p:cNvSpPr>
            <a:spLocks/>
          </p:cNvSpPr>
          <p:nvPr/>
        </p:nvSpPr>
        <p:spPr bwMode="auto">
          <a:xfrm>
            <a:off x="684213" y="3487738"/>
            <a:ext cx="8002587" cy="2160587"/>
          </a:xfrm>
          <a:custGeom>
            <a:avLst/>
            <a:gdLst>
              <a:gd name="T0" fmla="*/ 4001294 w 21600"/>
              <a:gd name="T1" fmla="*/ 1080294 h 21600"/>
              <a:gd name="T2" fmla="*/ 4001294 w 21600"/>
              <a:gd name="T3" fmla="*/ 1080294 h 21600"/>
              <a:gd name="T4" fmla="*/ 4001294 w 21600"/>
              <a:gd name="T5" fmla="*/ 1080294 h 21600"/>
              <a:gd name="T6" fmla="*/ 4001294 w 21600"/>
              <a:gd name="T7" fmla="*/ 10802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400"/>
              </a:spcBef>
            </a:pPr>
            <a:r>
              <a:rPr lang="tr-TR" sz="2400"/>
              <a:t>If real GDP per capita doubles every 10 years, most people in the country see significant increases in their living standards over the course of their lives.</a:t>
            </a:r>
            <a:endParaRPr lang="tr-TR" sz="1800">
              <a:latin typeface="Arial" pitchFamily="34" charset="0"/>
              <a:cs typeface="Arial" pitchFamily="34" charset="0"/>
              <a:sym typeface="Arial" pitchFamily="34" charset="0"/>
            </a:endParaRPr>
          </a:p>
          <a:p>
            <a:pPr defTabSz="914400">
              <a:spcBef>
                <a:spcPts val="1400"/>
              </a:spcBef>
            </a:pPr>
            <a:r>
              <a:rPr lang="tr-TR" sz="2400"/>
              <a:t>If real GDP per capita doubles only every 100 years, then the increase in living standard is much lower.</a:t>
            </a:r>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animEffect transition="in" filter="wipe(left)">
                                      <p:cBhvr>
                                        <p:cTn id="7" dur="500"/>
                                        <p:tgtEl>
                                          <p:spTgt spid="645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4">
                                            <p:txEl>
                                              <p:pRg st="1" end="1"/>
                                            </p:txEl>
                                          </p:spTgt>
                                        </p:tgtEl>
                                        <p:attrNameLst>
                                          <p:attrName>style.visibility</p:attrName>
                                        </p:attrNameLst>
                                      </p:cBhvr>
                                      <p:to>
                                        <p:strVal val="visible"/>
                                      </p:to>
                                    </p:set>
                                    <p:animEffect transition="in" filter="wipe(left)">
                                      <p:cBhvr>
                                        <p:cTn id="12" dur="500"/>
                                        <p:tgtEl>
                                          <p:spTgt spid="645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5">
                                            <p:txEl>
                                              <p:pRg st="0" end="0"/>
                                            </p:txEl>
                                          </p:spTgt>
                                        </p:tgtEl>
                                        <p:attrNameLst>
                                          <p:attrName>style.visibility</p:attrName>
                                        </p:attrNameLst>
                                      </p:cBhvr>
                                      <p:to>
                                        <p:strVal val="visible"/>
                                      </p:to>
                                    </p:set>
                                    <p:animEffect transition="in" filter="wipe(left)">
                                      <p:cBhvr>
                                        <p:cTn id="17" dur="500"/>
                                        <p:tgtEl>
                                          <p:spTgt spid="645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15">
                                            <p:txEl>
                                              <p:pRg st="1" end="1"/>
                                            </p:txEl>
                                          </p:spTgt>
                                        </p:tgtEl>
                                        <p:attrNameLst>
                                          <p:attrName>style.visibility</p:attrName>
                                        </p:attrNameLst>
                                      </p:cBhvr>
                                      <p:to>
                                        <p:strVal val="visible"/>
                                      </p:to>
                                    </p:set>
                                    <p:animEffect transition="in" filter="wipe(left)">
                                      <p:cBhvr>
                                        <p:cTn id="22" dur="500"/>
                                        <p:tgtEl>
                                          <p:spTgt spid="64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autoUpdateAnimBg="0"/>
      <p:bldP spid="6451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US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2850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735013" y="415925"/>
            <a:ext cx="7672387" cy="685800"/>
          </a:xfrm>
          <a:noFill/>
        </p:spPr>
        <p:txBody>
          <a:bodyPr>
            <a:normAutofit/>
          </a:bodyPr>
          <a:lstStyle/>
          <a:p>
            <a:r>
              <a:rPr lang="en-US" sz="2800" dirty="0"/>
              <a:t>US; per capita GDP, 1900 to 2006</a:t>
            </a:r>
          </a:p>
        </p:txBody>
      </p:sp>
      <p:pic>
        <p:nvPicPr>
          <p:cNvPr id="209924" name="Picture 4" descr="Fig21-1-1"/>
          <p:cNvPicPr>
            <a:picLocks noChangeAspect="1" noChangeArrowheads="1"/>
          </p:cNvPicPr>
          <p:nvPr/>
        </p:nvPicPr>
        <p:blipFill>
          <a:blip r:embed="rId3" cstate="print"/>
          <a:srcRect/>
          <a:stretch>
            <a:fillRect/>
          </a:stretch>
        </p:blipFill>
        <p:spPr bwMode="auto">
          <a:xfrm>
            <a:off x="479425" y="2206625"/>
            <a:ext cx="6477000" cy="4352925"/>
          </a:xfrm>
          <a:prstGeom prst="rect">
            <a:avLst/>
          </a:prstGeom>
          <a:noFill/>
          <a:ln w="9525">
            <a:noFill/>
            <a:miter lim="800000"/>
            <a:headEnd/>
            <a:tailEnd/>
          </a:ln>
        </p:spPr>
      </p:pic>
      <p:pic>
        <p:nvPicPr>
          <p:cNvPr id="209925" name="Picture 5" descr="Fig21-1-2"/>
          <p:cNvPicPr>
            <a:picLocks noChangeAspect="1" noChangeArrowheads="1"/>
          </p:cNvPicPr>
          <p:nvPr/>
        </p:nvPicPr>
        <p:blipFill>
          <a:blip r:embed="rId4" cstate="print"/>
          <a:srcRect/>
          <a:stretch>
            <a:fillRect/>
          </a:stretch>
        </p:blipFill>
        <p:spPr bwMode="auto">
          <a:xfrm>
            <a:off x="479425" y="1936805"/>
            <a:ext cx="6477000" cy="4352925"/>
          </a:xfrm>
          <a:prstGeom prst="rect">
            <a:avLst/>
          </a:prstGeom>
          <a:noFill/>
          <a:ln w="9525">
            <a:noFill/>
            <a:miter lim="800000"/>
            <a:headEnd/>
            <a:tailEnd/>
          </a:ln>
        </p:spPr>
      </p:pic>
    </p:spTree>
    <p:extLst>
      <p:ext uri="{BB962C8B-B14F-4D97-AF65-F5344CB8AC3E}">
        <p14:creationId xmlns:p14="http://schemas.microsoft.com/office/powerpoint/2010/main" val="2564947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09925"/>
                                        </p:tgtEl>
                                        <p:attrNameLst>
                                          <p:attrName>style.visibility</p:attrName>
                                        </p:attrNameLst>
                                      </p:cBhvr>
                                      <p:to>
                                        <p:strVal val="visible"/>
                                      </p:to>
                                    </p:set>
                                    <p:animEffect transition="in" filter="wipe(left)">
                                      <p:cBhvr>
                                        <p:cTn id="11" dur="2000"/>
                                        <p:tgtEl>
                                          <p:spTgt spid="209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endParaRPr lang="en-US" dirty="0"/>
          </a:p>
          <a:p>
            <a:r>
              <a:rPr lang="tr-TR" dirty="0"/>
              <a:t>Production and growth</a:t>
            </a:r>
          </a:p>
          <a:p>
            <a:endParaRPr lang="tr-TR" u="sng" dirty="0"/>
          </a:p>
          <a:p>
            <a:r>
              <a:rPr lang="tr-TR" u="sng" dirty="0"/>
              <a:t>Assignment 9 this Friday, related to unemployment</a:t>
            </a:r>
            <a:endParaRPr lang="en-US" u="sng" dirty="0"/>
          </a:p>
          <a:p>
            <a:pPr marL="320040" lvl="1" indent="0">
              <a:buNone/>
            </a:pPr>
            <a:endParaRPr lang="en-US" dirty="0"/>
          </a:p>
          <a:p>
            <a:pPr lvl="1"/>
            <a:endParaRPr lang="en-US" dirty="0"/>
          </a:p>
          <a:p>
            <a:endParaRPr lang="en-US" dirty="0"/>
          </a:p>
        </p:txBody>
      </p:sp>
    </p:spTree>
    <p:extLst>
      <p:ext uri="{BB962C8B-B14F-4D97-AF65-F5344CB8AC3E}">
        <p14:creationId xmlns:p14="http://schemas.microsoft.com/office/powerpoint/2010/main" val="2657049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C309-B6F6-C03F-1E55-4DD21049938C}"/>
              </a:ext>
            </a:extLst>
          </p:cNvPr>
          <p:cNvSpPr>
            <a:spLocks noGrp="1"/>
          </p:cNvSpPr>
          <p:nvPr>
            <p:ph type="title"/>
          </p:nvPr>
        </p:nvSpPr>
        <p:spPr>
          <a:xfrm>
            <a:off x="366712" y="836712"/>
            <a:ext cx="8410575" cy="681037"/>
          </a:xfrm>
        </p:spPr>
        <p:txBody>
          <a:bodyPr/>
          <a:lstStyle/>
          <a:p>
            <a:r>
              <a:rPr lang="tr-TR" dirty="0"/>
              <a:t>U.S. GDP per capita and 2022-2023 Forecast</a:t>
            </a:r>
          </a:p>
        </p:txBody>
      </p:sp>
      <p:pic>
        <p:nvPicPr>
          <p:cNvPr id="4" name="Table Placeholder 3">
            <a:extLst>
              <a:ext uri="{FF2B5EF4-FFF2-40B4-BE49-F238E27FC236}">
                <a16:creationId xmlns:a16="http://schemas.microsoft.com/office/drawing/2014/main" id="{CF45529A-6839-6FFB-1DA5-62984438F509}"/>
              </a:ext>
            </a:extLst>
          </p:cNvPr>
          <p:cNvPicPr>
            <a:picLocks noGrp="1" noChangeAspect="1"/>
          </p:cNvPicPr>
          <p:nvPr>
            <p:ph type="tbl" idx="1"/>
          </p:nvPr>
        </p:nvPicPr>
        <p:blipFill>
          <a:blip r:embed="rId2"/>
          <a:stretch>
            <a:fillRect/>
          </a:stretch>
        </p:blipFill>
        <p:spPr>
          <a:xfrm>
            <a:off x="1082992" y="1412776"/>
            <a:ext cx="7027981" cy="4392488"/>
          </a:xfrm>
          <a:prstGeom prst="rect">
            <a:avLst/>
          </a:prstGeom>
        </p:spPr>
      </p:pic>
    </p:spTree>
    <p:extLst>
      <p:ext uri="{BB962C8B-B14F-4D97-AF65-F5344CB8AC3E}">
        <p14:creationId xmlns:p14="http://schemas.microsoft.com/office/powerpoint/2010/main" val="392017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endParaRPr lang="en-US" sz="3400" dirty="0"/>
          </a:p>
        </p:txBody>
      </p:sp>
      <p:sp>
        <p:nvSpPr>
          <p:cNvPr id="9221" name="Rectangle 3"/>
          <p:cNvSpPr>
            <a:spLocks noGrp="1" noChangeArrowheads="1"/>
          </p:cNvSpPr>
          <p:nvPr>
            <p:ph sz="quarter" idx="1"/>
          </p:nvPr>
        </p:nvSpPr>
        <p:spPr/>
        <p:txBody>
          <a:bodyPr>
            <a:normAutofit/>
          </a:bodyPr>
          <a:lstStyle/>
          <a:p>
            <a:pPr marL="0" indent="0" eaLnBrk="1" hangingPunct="1">
              <a:buNone/>
            </a:pPr>
            <a:r>
              <a:rPr lang="en-US" sz="2800" dirty="0"/>
              <a:t>Living standards in USA in 1900 were not high.</a:t>
            </a:r>
          </a:p>
          <a:p>
            <a:pPr marL="0" indent="0" eaLnBrk="1" hangingPunct="1">
              <a:buNone/>
            </a:pPr>
            <a:r>
              <a:rPr lang="en-US" sz="2800" dirty="0"/>
              <a:t>USA in 1900 was a poor country by today’s standards. </a:t>
            </a:r>
          </a:p>
        </p:txBody>
      </p:sp>
    </p:spTree>
    <p:extLst>
      <p:ext uri="{BB962C8B-B14F-4D97-AF65-F5344CB8AC3E}">
        <p14:creationId xmlns:p14="http://schemas.microsoft.com/office/powerpoint/2010/main" val="20318553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a:bodyPr>
          <a:lstStyle/>
          <a:p>
            <a:pPr eaLnBrk="1" hangingPunct="1"/>
            <a:r>
              <a:rPr lang="en-US" sz="2800" dirty="0"/>
              <a:t>USA in year 1900</a:t>
            </a:r>
          </a:p>
        </p:txBody>
      </p:sp>
      <p:sp>
        <p:nvSpPr>
          <p:cNvPr id="8197" name="Rectangle 3"/>
          <p:cNvSpPr>
            <a:spLocks noGrp="1" noChangeArrowheads="1"/>
          </p:cNvSpPr>
          <p:nvPr>
            <p:ph sz="quarter" idx="1"/>
          </p:nvPr>
        </p:nvSpPr>
        <p:spPr/>
        <p:txBody>
          <a:bodyPr>
            <a:noAutofit/>
          </a:bodyPr>
          <a:lstStyle/>
          <a:p>
            <a:pPr marL="540000" indent="-457200" eaLnBrk="1" hangingPunct="1">
              <a:spcBef>
                <a:spcPts val="0"/>
              </a:spcBef>
              <a:spcAft>
                <a:spcPts val="600"/>
              </a:spcAft>
            </a:pPr>
            <a:r>
              <a:rPr lang="en-US" sz="2400" dirty="0"/>
              <a:t>Life expectancy at birth was less than 50 years.</a:t>
            </a:r>
          </a:p>
          <a:p>
            <a:pPr marL="540000" indent="-457200">
              <a:spcBef>
                <a:spcPts val="0"/>
              </a:spcBef>
              <a:spcAft>
                <a:spcPts val="600"/>
              </a:spcAft>
            </a:pPr>
            <a:r>
              <a:rPr lang="en-US" sz="2400" dirty="0"/>
              <a:t>More than 95 percent of all births took place at home.</a:t>
            </a:r>
            <a:endParaRPr lang="en-US" altLang="zh-CN" sz="2400" dirty="0">
              <a:ea typeface="宋体" pitchFamily="2" charset="-122"/>
            </a:endParaRPr>
          </a:p>
          <a:p>
            <a:pPr marL="540000" indent="-457200" eaLnBrk="1" hangingPunct="1">
              <a:spcBef>
                <a:spcPts val="0"/>
              </a:spcBef>
              <a:spcAft>
                <a:spcPts val="600"/>
              </a:spcAft>
            </a:pPr>
            <a:r>
              <a:rPr lang="en-US" altLang="zh-CN" sz="2400" dirty="0">
                <a:ea typeface="宋体" pitchFamily="2" charset="-122"/>
              </a:rPr>
              <a:t>About 1 in 10 children were dying before their first birthday.</a:t>
            </a:r>
          </a:p>
          <a:p>
            <a:pPr marL="540000" indent="-457200">
              <a:spcBef>
                <a:spcPts val="0"/>
              </a:spcBef>
              <a:spcAft>
                <a:spcPts val="600"/>
              </a:spcAft>
            </a:pPr>
            <a:r>
              <a:rPr lang="en-US" sz="2400" dirty="0"/>
              <a:t>The top three leading causes of death were pneumonia and influenza, tuberculosis, and diarrhea.</a:t>
            </a:r>
          </a:p>
          <a:p>
            <a:pPr marL="540000" indent="-457200">
              <a:spcBef>
                <a:spcPts val="0"/>
              </a:spcBef>
              <a:spcAft>
                <a:spcPts val="600"/>
              </a:spcAft>
            </a:pPr>
            <a:r>
              <a:rPr lang="en-US" sz="2400" dirty="0"/>
              <a:t>6% of people graduated from high school.</a:t>
            </a:r>
          </a:p>
          <a:p>
            <a:pPr marL="540000" indent="-457200" eaLnBrk="1" hangingPunct="1">
              <a:spcBef>
                <a:spcPts val="0"/>
              </a:spcBef>
              <a:spcAft>
                <a:spcPts val="600"/>
              </a:spcAft>
            </a:pPr>
            <a:r>
              <a:rPr lang="en-US" sz="2400" dirty="0"/>
              <a:t>3% of homes had electricity.</a:t>
            </a:r>
          </a:p>
          <a:p>
            <a:pPr marL="540000" indent="-457200" eaLnBrk="1" hangingPunct="1">
              <a:spcBef>
                <a:spcPts val="0"/>
              </a:spcBef>
              <a:spcAft>
                <a:spcPts val="600"/>
              </a:spcAft>
            </a:pPr>
            <a:r>
              <a:rPr lang="en-US" sz="2400" dirty="0"/>
              <a:t>15% of homes had indoor flush toilets.</a:t>
            </a:r>
          </a:p>
        </p:txBody>
      </p:sp>
    </p:spTree>
    <p:extLst>
      <p:ext uri="{BB962C8B-B14F-4D97-AF65-F5344CB8AC3E}">
        <p14:creationId xmlns:p14="http://schemas.microsoft.com/office/powerpoint/2010/main" val="280991572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Turkey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9985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sz="quarter" idx="1"/>
          </p:nvPr>
        </p:nvSpPr>
        <p:spPr/>
        <p:txBody>
          <a:bodyPr/>
          <a:lstStyle/>
          <a:p>
            <a:endParaRPr lang="tr-TR"/>
          </a:p>
        </p:txBody>
      </p:sp>
      <p:pic>
        <p:nvPicPr>
          <p:cNvPr id="131074" name="Picture 2"/>
          <p:cNvPicPr>
            <a:picLocks noChangeAspect="1" noChangeArrowheads="1"/>
          </p:cNvPicPr>
          <p:nvPr/>
        </p:nvPicPr>
        <p:blipFill>
          <a:blip r:embed="rId2" cstate="print"/>
          <a:srcRect/>
          <a:stretch>
            <a:fillRect/>
          </a:stretch>
        </p:blipFill>
        <p:spPr bwMode="auto">
          <a:xfrm>
            <a:off x="2051720" y="-8986"/>
            <a:ext cx="5498226" cy="6876000"/>
          </a:xfrm>
          <a:prstGeom prst="rect">
            <a:avLst/>
          </a:prstGeom>
          <a:noFill/>
          <a:ln w="9525">
            <a:noFill/>
            <a:miter lim="800000"/>
            <a:headEnd/>
            <a:tailEnd/>
          </a:ln>
        </p:spPr>
      </p:pic>
    </p:spTree>
    <p:extLst>
      <p:ext uri="{BB962C8B-B14F-4D97-AF65-F5344CB8AC3E}">
        <p14:creationId xmlns:p14="http://schemas.microsoft.com/office/powerpoint/2010/main" val="312317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967" t="10035" r="2331" b="3213"/>
          <a:stretch>
            <a:fillRect/>
          </a:stretch>
        </p:blipFill>
        <p:spPr bwMode="auto">
          <a:xfrm>
            <a:off x="1115616" y="1412776"/>
            <a:ext cx="7200800" cy="3888432"/>
          </a:xfrm>
          <a:prstGeom prst="rect">
            <a:avLst/>
          </a:prstGeom>
          <a:noFill/>
          <a:ln w="9525">
            <a:noFill/>
            <a:miter lim="800000"/>
            <a:headEnd/>
            <a:tailEnd/>
          </a:ln>
          <a:effectLst/>
        </p:spPr>
      </p:pic>
      <p:sp>
        <p:nvSpPr>
          <p:cNvPr id="2" name="Title 1"/>
          <p:cNvSpPr>
            <a:spLocks noGrp="1"/>
          </p:cNvSpPr>
          <p:nvPr>
            <p:ph type="title"/>
          </p:nvPr>
        </p:nvSpPr>
        <p:spPr>
          <a:solidFill>
            <a:schemeClr val="bg1"/>
          </a:solidFill>
        </p:spPr>
        <p:txBody>
          <a:bodyPr>
            <a:noAutofit/>
          </a:bodyPr>
          <a:lstStyle/>
          <a:p>
            <a:r>
              <a:rPr lang="tr-TR" sz="2400" dirty="0"/>
              <a:t>GDP </a:t>
            </a:r>
            <a:r>
              <a:rPr lang="tr-TR" sz="2400" dirty="0" err="1"/>
              <a:t>per</a:t>
            </a:r>
            <a:r>
              <a:rPr lang="tr-TR" sz="2400" dirty="0"/>
              <a:t> </a:t>
            </a:r>
            <a:r>
              <a:rPr lang="tr-TR" sz="2400" dirty="0" err="1"/>
              <a:t>capita</a:t>
            </a:r>
            <a:r>
              <a:rPr lang="tr-TR" sz="2400" dirty="0"/>
              <a:t> TURKEY </a:t>
            </a:r>
            <a:r>
              <a:rPr lang="en-US" sz="2400" dirty="0"/>
              <a:t>in constant 1948 prices</a:t>
            </a:r>
            <a:br>
              <a:rPr lang="en-US" sz="2400" dirty="0"/>
            </a:br>
            <a:r>
              <a:rPr lang="en-US" sz="1400" dirty="0"/>
              <a:t>source: </a:t>
            </a:r>
            <a:r>
              <a:rPr lang="tr-TR" sz="1400" dirty="0"/>
              <a:t>“İSTATİSTİK</a:t>
            </a:r>
            <a:r>
              <a:rPr lang="en-US" sz="1400" dirty="0"/>
              <a:t> </a:t>
            </a:r>
            <a:r>
              <a:rPr lang="tr-TR" sz="1400" dirty="0"/>
              <a:t>GÖSTERGELER”</a:t>
            </a:r>
            <a:r>
              <a:rPr lang="en-US" sz="1400" dirty="0"/>
              <a:t> – </a:t>
            </a:r>
            <a:r>
              <a:rPr lang="tr-TR" sz="1400" dirty="0" err="1"/>
              <a:t>Statistica</a:t>
            </a:r>
            <a:r>
              <a:rPr lang="en-US" sz="1400" dirty="0"/>
              <a:t>l </a:t>
            </a:r>
            <a:r>
              <a:rPr lang="tr-TR" sz="1400" dirty="0" err="1"/>
              <a:t>Indicators</a:t>
            </a:r>
            <a:r>
              <a:rPr lang="en-US" sz="1400" dirty="0"/>
              <a:t>, </a:t>
            </a:r>
            <a:r>
              <a:rPr lang="tr-TR" sz="1400" dirty="0"/>
              <a:t>1923-2011,</a:t>
            </a:r>
            <a:r>
              <a:rPr lang="en-US" sz="1400" dirty="0"/>
              <a:t> TUIK publication number 3890</a:t>
            </a:r>
            <a:endParaRPr lang="tr-TR" sz="2400" dirty="0"/>
          </a:p>
        </p:txBody>
      </p:sp>
      <p:sp>
        <p:nvSpPr>
          <p:cNvPr id="3" name="Content Placeholder 2"/>
          <p:cNvSpPr>
            <a:spLocks noGrp="1"/>
          </p:cNvSpPr>
          <p:nvPr>
            <p:ph sz="quarter" idx="1"/>
          </p:nvPr>
        </p:nvSpPr>
        <p:spPr>
          <a:xfrm>
            <a:off x="457200" y="1600200"/>
            <a:ext cx="8229600" cy="5069160"/>
          </a:xfrm>
        </p:spPr>
        <p:txBody>
          <a:bodyPr>
            <a:normAutofit/>
          </a:bodyPr>
          <a:lstStyle/>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endParaRPr lang="en-US" sz="2000" dirty="0"/>
          </a:p>
          <a:p>
            <a:pPr marL="0" lvl="0" indent="0">
              <a:spcBef>
                <a:spcPts val="0"/>
              </a:spcBef>
              <a:buNone/>
            </a:pPr>
            <a:r>
              <a:rPr lang="en-US" sz="2000" dirty="0"/>
              <a:t>In 1923 GDP per capita was 233TL. In 2011 GDP per capita was 1824TL.</a:t>
            </a:r>
          </a:p>
          <a:p>
            <a:pPr marL="0" lvl="0" indent="0">
              <a:spcBef>
                <a:spcPts val="0"/>
              </a:spcBef>
              <a:buNone/>
            </a:pPr>
            <a:r>
              <a:rPr lang="en-US" sz="2000" dirty="0"/>
              <a:t>This is equivalent to a 2,35% constant growth rate per year. </a:t>
            </a:r>
            <a:endParaRPr lang="tr-TR" sz="2000" dirty="0"/>
          </a:p>
          <a:p>
            <a:pPr marL="0" indent="0">
              <a:spcBef>
                <a:spcPts val="0"/>
              </a:spcBef>
            </a:pPr>
            <a:endParaRPr lang="tr-TR" sz="2000" dirty="0"/>
          </a:p>
        </p:txBody>
      </p:sp>
    </p:spTree>
    <p:extLst>
      <p:ext uri="{BB962C8B-B14F-4D97-AF65-F5344CB8AC3E}">
        <p14:creationId xmlns:p14="http://schemas.microsoft.com/office/powerpoint/2010/main" val="379216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B3D4-E798-6A04-D905-9E3DE183AEF5}"/>
              </a:ext>
            </a:extLst>
          </p:cNvPr>
          <p:cNvSpPr>
            <a:spLocks noGrp="1"/>
          </p:cNvSpPr>
          <p:nvPr>
            <p:ph type="title"/>
          </p:nvPr>
        </p:nvSpPr>
        <p:spPr/>
        <p:txBody>
          <a:bodyPr/>
          <a:lstStyle/>
          <a:p>
            <a:r>
              <a:rPr lang="tr-TR" dirty="0"/>
              <a:t>Turkey GDP per capita in US Dollars</a:t>
            </a:r>
          </a:p>
        </p:txBody>
      </p:sp>
      <p:pic>
        <p:nvPicPr>
          <p:cNvPr id="10" name="Content Placeholder 9">
            <a:extLst>
              <a:ext uri="{FF2B5EF4-FFF2-40B4-BE49-F238E27FC236}">
                <a16:creationId xmlns:a16="http://schemas.microsoft.com/office/drawing/2014/main" id="{E16676AD-6E2E-15E1-6A07-18B356C4EDD2}"/>
              </a:ext>
            </a:extLst>
          </p:cNvPr>
          <p:cNvPicPr>
            <a:picLocks noGrp="1" noChangeAspect="1"/>
          </p:cNvPicPr>
          <p:nvPr>
            <p:ph sz="quarter" idx="1"/>
          </p:nvPr>
        </p:nvPicPr>
        <p:blipFill>
          <a:blip r:embed="rId2"/>
          <a:stretch>
            <a:fillRect/>
          </a:stretch>
        </p:blipFill>
        <p:spPr>
          <a:xfrm>
            <a:off x="914400" y="2114550"/>
            <a:ext cx="7772400" cy="3238500"/>
          </a:xfrm>
          <a:prstGeom prst="rect">
            <a:avLst/>
          </a:prstGeom>
        </p:spPr>
      </p:pic>
      <p:sp>
        <p:nvSpPr>
          <p:cNvPr id="9" name="AutoShape 2" descr="Turkey GDP per Capita">
            <a:extLst>
              <a:ext uri="{FF2B5EF4-FFF2-40B4-BE49-F238E27FC236}">
                <a16:creationId xmlns:a16="http://schemas.microsoft.com/office/drawing/2014/main" id="{0F68151C-4351-3B08-B281-B3AE7A51B58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3091660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tr-TR" sz="2400" dirty="0" err="1"/>
              <a:t>Sources</a:t>
            </a:r>
            <a:r>
              <a:rPr lang="tr-TR" sz="2400" dirty="0"/>
              <a:t> of </a:t>
            </a:r>
            <a:r>
              <a:rPr lang="tr-TR" sz="2400" dirty="0" err="1"/>
              <a:t>long</a:t>
            </a:r>
            <a:r>
              <a:rPr lang="en-US" sz="2400" dirty="0"/>
              <a:t>-</a:t>
            </a:r>
            <a:r>
              <a:rPr lang="tr-TR" sz="2400" dirty="0" err="1"/>
              <a:t>term</a:t>
            </a:r>
            <a:r>
              <a:rPr lang="en-US" sz="2400" dirty="0"/>
              <a:t> economic growth for Turkey, 1880 – </a:t>
            </a:r>
            <a:r>
              <a:rPr lang="tr-TR" sz="2400" dirty="0"/>
              <a:t>2005</a:t>
            </a:r>
            <a:r>
              <a:rPr lang="en-US" sz="2400" dirty="0"/>
              <a:t>. </a:t>
            </a:r>
            <a:br>
              <a:rPr lang="en-US" sz="2400" dirty="0"/>
            </a:br>
            <a:r>
              <a:rPr lang="en-US" sz="2400" dirty="0" err="1"/>
              <a:t>S</a:t>
            </a:r>
            <a:r>
              <a:rPr lang="tr-TR" sz="2400" dirty="0" err="1"/>
              <a:t>umru</a:t>
            </a:r>
            <a:r>
              <a:rPr lang="tr-TR" sz="2400" dirty="0"/>
              <a:t> </a:t>
            </a:r>
            <a:r>
              <a:rPr lang="en-US" sz="2400" dirty="0"/>
              <a:t>A</a:t>
            </a:r>
            <a:r>
              <a:rPr lang="tr-TR" sz="2400" dirty="0" err="1"/>
              <a:t>ltuğ</a:t>
            </a:r>
            <a:r>
              <a:rPr lang="tr-TR" sz="2400" dirty="0"/>
              <a:t>, Alpay </a:t>
            </a:r>
            <a:r>
              <a:rPr lang="tr-TR" sz="2400" dirty="0" err="1"/>
              <a:t>Filiztekin</a:t>
            </a:r>
            <a:r>
              <a:rPr lang="tr-TR" sz="2400" dirty="0"/>
              <a:t> </a:t>
            </a:r>
            <a:r>
              <a:rPr lang="tr-TR" sz="2400" dirty="0" err="1"/>
              <a:t>and</a:t>
            </a:r>
            <a:r>
              <a:rPr lang="tr-TR" sz="2400" dirty="0"/>
              <a:t> Şevket Pamuk</a:t>
            </a:r>
          </a:p>
        </p:txBody>
      </p:sp>
      <p:sp>
        <p:nvSpPr>
          <p:cNvPr id="3" name="Content Placeholder 2"/>
          <p:cNvSpPr>
            <a:spLocks noGrp="1"/>
          </p:cNvSpPr>
          <p:nvPr>
            <p:ph sz="quarter" idx="1"/>
          </p:nvPr>
        </p:nvSpPr>
        <p:spPr/>
        <p:txBody>
          <a:bodyPr/>
          <a:lstStyle/>
          <a:p>
            <a:r>
              <a:rPr lang="en-US" dirty="0"/>
              <a:t>Another study, another estimate</a:t>
            </a:r>
            <a:endParaRPr lang="tr-TR" dirty="0"/>
          </a:p>
        </p:txBody>
      </p:sp>
    </p:spTree>
    <p:extLst>
      <p:ext uri="{BB962C8B-B14F-4D97-AF65-F5344CB8AC3E}">
        <p14:creationId xmlns:p14="http://schemas.microsoft.com/office/powerpoint/2010/main" val="3028409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t>This is from “</a:t>
            </a:r>
            <a:r>
              <a:rPr lang="tr-TR" sz="2400" dirty="0" err="1"/>
              <a:t>Sources</a:t>
            </a:r>
            <a:r>
              <a:rPr lang="tr-TR" sz="2400" dirty="0"/>
              <a:t> of </a:t>
            </a:r>
            <a:r>
              <a:rPr lang="tr-TR" sz="2400" dirty="0" err="1"/>
              <a:t>long</a:t>
            </a:r>
            <a:r>
              <a:rPr lang="en-US" sz="2400" dirty="0"/>
              <a:t>-</a:t>
            </a:r>
            <a:r>
              <a:rPr lang="tr-TR" sz="2400" dirty="0" err="1"/>
              <a:t>term</a:t>
            </a:r>
            <a:r>
              <a:rPr lang="en-US" sz="2400" dirty="0"/>
              <a:t> economic growth for Turkey, 1880– </a:t>
            </a:r>
            <a:r>
              <a:rPr lang="tr-TR" sz="2400" dirty="0"/>
              <a:t>2005</a:t>
            </a:r>
            <a:r>
              <a:rPr lang="en-US" sz="2400" dirty="0"/>
              <a:t>” by </a:t>
            </a:r>
            <a:r>
              <a:rPr lang="tr-TR" sz="2400" dirty="0"/>
              <a:t>S</a:t>
            </a:r>
            <a:r>
              <a:rPr lang="en-US" sz="2400" dirty="0" err="1"/>
              <a:t>umru</a:t>
            </a:r>
            <a:r>
              <a:rPr lang="tr-TR" sz="2400" dirty="0"/>
              <a:t> A</a:t>
            </a:r>
            <a:r>
              <a:rPr lang="en-US" sz="2400" dirty="0" err="1"/>
              <a:t>ltu</a:t>
            </a:r>
            <a:r>
              <a:rPr lang="tr-TR" sz="2400" dirty="0"/>
              <a:t>ğ, Alpay Filiztekin, and Şevket Pamuk</a:t>
            </a:r>
          </a:p>
        </p:txBody>
      </p:sp>
      <p:sp>
        <p:nvSpPr>
          <p:cNvPr id="3" name="Content Placeholder 2"/>
          <p:cNvSpPr>
            <a:spLocks noGrp="1"/>
          </p:cNvSpPr>
          <p:nvPr>
            <p:ph sz="quarter" idx="1"/>
          </p:nvPr>
        </p:nvSpPr>
        <p:spPr/>
        <p:txBody>
          <a:bodyPr>
            <a:normAutofit/>
          </a:bodyPr>
          <a:lstStyle/>
          <a:p>
            <a:endParaRPr lang="en-US" sz="2400" dirty="0">
              <a:solidFill>
                <a:srgbClr val="00B050"/>
              </a:solidFill>
            </a:endParaRPr>
          </a:p>
          <a:p>
            <a:endParaRPr lang="en-US" sz="2400" dirty="0">
              <a:solidFill>
                <a:srgbClr val="00B050"/>
              </a:solidFill>
            </a:endParaRPr>
          </a:p>
          <a:p>
            <a:r>
              <a:rPr lang="en-US" sz="2400" dirty="0">
                <a:solidFill>
                  <a:srgbClr val="00B050"/>
                </a:solidFill>
              </a:rPr>
              <a:t>The long run average growth rate of per capita GDP is about 3.2%</a:t>
            </a:r>
            <a:endParaRPr lang="tr-TR" sz="2400" dirty="0">
              <a:solidFill>
                <a:srgbClr val="00B050"/>
              </a:solidFill>
            </a:endParaRPr>
          </a:p>
          <a:p>
            <a:endParaRPr lang="en-US" sz="2400" dirty="0">
              <a:solidFill>
                <a:srgbClr val="00B050"/>
              </a:solidFill>
            </a:endParaRPr>
          </a:p>
          <a:p>
            <a:endParaRPr lang="en-US" sz="2400" dirty="0">
              <a:solidFill>
                <a:srgbClr val="00B050"/>
              </a:solidFill>
            </a:endParaRPr>
          </a:p>
          <a:p>
            <a:endParaRPr lang="en-US" sz="2400" dirty="0">
              <a:solidFill>
                <a:srgbClr val="00B050"/>
              </a:solidFill>
            </a:endParaRPr>
          </a:p>
          <a:p>
            <a:pPr marL="0" indent="0">
              <a:buNone/>
            </a:pPr>
            <a:r>
              <a:rPr lang="en-US" sz="2400" dirty="0"/>
              <a:t>The long run average growth rate of per capita GDP is 3.2%.</a:t>
            </a:r>
            <a:endParaRPr lang="tr-TR" sz="2400" dirty="0"/>
          </a:p>
          <a:p>
            <a:endParaRPr lang="tr-TR" sz="2400" dirty="0">
              <a:solidFill>
                <a:srgbClr val="00B050"/>
              </a:solidFill>
            </a:endParaRPr>
          </a:p>
        </p:txBody>
      </p:sp>
      <p:pic>
        <p:nvPicPr>
          <p:cNvPr id="3074" name="Picture 2"/>
          <p:cNvPicPr>
            <a:picLocks noChangeAspect="1" noChangeArrowheads="1"/>
          </p:cNvPicPr>
          <p:nvPr/>
        </p:nvPicPr>
        <p:blipFill>
          <a:blip r:embed="rId2" cstate="print"/>
          <a:srcRect r="73797" b="5621"/>
          <a:stretch>
            <a:fillRect/>
          </a:stretch>
        </p:blipFill>
        <p:spPr bwMode="auto">
          <a:xfrm>
            <a:off x="35496" y="1758090"/>
            <a:ext cx="3528392" cy="2030950"/>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l="52344" r="16043" b="5126"/>
          <a:stretch>
            <a:fillRect/>
          </a:stretch>
        </p:blipFill>
        <p:spPr bwMode="auto">
          <a:xfrm>
            <a:off x="3055640" y="1747416"/>
            <a:ext cx="4256856" cy="204162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l="91916" b="1779"/>
          <a:stretch>
            <a:fillRect/>
          </a:stretch>
        </p:blipFill>
        <p:spPr bwMode="auto">
          <a:xfrm>
            <a:off x="7342832" y="1747416"/>
            <a:ext cx="1088504" cy="2113632"/>
          </a:xfrm>
          <a:prstGeom prst="rect">
            <a:avLst/>
          </a:prstGeom>
          <a:noFill/>
          <a:ln w="9525">
            <a:noFill/>
            <a:miter lim="800000"/>
            <a:headEnd/>
            <a:tailEnd/>
          </a:ln>
        </p:spPr>
      </p:pic>
      <p:sp>
        <p:nvSpPr>
          <p:cNvPr id="7" name="Rectangle 6"/>
          <p:cNvSpPr/>
          <p:nvPr/>
        </p:nvSpPr>
        <p:spPr>
          <a:xfrm>
            <a:off x="323528" y="3923764"/>
            <a:ext cx="4837222" cy="369332"/>
          </a:xfrm>
          <a:prstGeom prst="rect">
            <a:avLst/>
          </a:prstGeom>
        </p:spPr>
        <p:txBody>
          <a:bodyPr wrap="none">
            <a:spAutoFit/>
          </a:bodyPr>
          <a:lstStyle/>
          <a:p>
            <a:pPr defTabSz="914400" fontAlgn="auto" hangingPunct="1">
              <a:spcBef>
                <a:spcPts val="0"/>
              </a:spcBef>
              <a:spcAft>
                <a:spcPts val="0"/>
              </a:spcAft>
            </a:pPr>
            <a:r>
              <a:rPr lang="en-US" sz="1800" dirty="0">
                <a:solidFill>
                  <a:prstClr val="black"/>
                </a:solidFill>
                <a:latin typeface="Calibri"/>
                <a:ea typeface="+mn-ea"/>
                <a:cs typeface="+mn-cs"/>
              </a:rPr>
              <a:t>GDP per capita is PPP adjusted in 1990 US dollars.</a:t>
            </a:r>
            <a:endParaRPr lang="tr-TR" sz="1800" dirty="0">
              <a:solidFill>
                <a:prstClr val="black"/>
              </a:solidFill>
              <a:latin typeface="Calibri"/>
              <a:ea typeface="+mn-ea"/>
              <a:cs typeface="+mn-cs"/>
            </a:endParaRPr>
          </a:p>
        </p:txBody>
      </p:sp>
      <p:sp>
        <p:nvSpPr>
          <p:cNvPr id="8" name="Rectangle 7"/>
          <p:cNvSpPr/>
          <p:nvPr/>
        </p:nvSpPr>
        <p:spPr>
          <a:xfrm>
            <a:off x="0" y="5890046"/>
            <a:ext cx="9144000" cy="923330"/>
          </a:xfrm>
          <a:prstGeom prst="rect">
            <a:avLst/>
          </a:prstGeom>
        </p:spPr>
        <p:txBody>
          <a:bodyPr wrap="square">
            <a:spAutoFit/>
          </a:bodyPr>
          <a:lstStyle/>
          <a:p>
            <a:pPr defTabSz="914400" fontAlgn="auto" hangingPunct="1">
              <a:spcBef>
                <a:spcPts val="0"/>
              </a:spcBef>
              <a:spcAft>
                <a:spcPts val="0"/>
              </a:spcAft>
            </a:pPr>
            <a:r>
              <a:rPr lang="tr-TR" sz="1800" b="1" dirty="0" err="1">
                <a:solidFill>
                  <a:prstClr val="black"/>
                </a:solidFill>
                <a:latin typeface="Calibri"/>
                <a:ea typeface="+mn-ea"/>
                <a:cs typeface="+mn-cs"/>
              </a:rPr>
              <a:t>Sources</a:t>
            </a:r>
            <a:r>
              <a:rPr lang="tr-TR" sz="1800" b="1" dirty="0">
                <a:solidFill>
                  <a:prstClr val="black"/>
                </a:solidFill>
                <a:latin typeface="Calibri"/>
                <a:ea typeface="+mn-ea"/>
                <a:cs typeface="+mn-cs"/>
              </a:rPr>
              <a:t> of </a:t>
            </a:r>
            <a:r>
              <a:rPr lang="tr-TR" sz="1800" b="1" dirty="0" err="1">
                <a:solidFill>
                  <a:prstClr val="black"/>
                </a:solidFill>
                <a:latin typeface="Calibri"/>
                <a:ea typeface="+mn-ea"/>
                <a:cs typeface="+mn-cs"/>
              </a:rPr>
              <a:t>long</a:t>
            </a:r>
            <a:r>
              <a:rPr lang="en-US" sz="1800" b="1" dirty="0">
                <a:solidFill>
                  <a:prstClr val="black"/>
                </a:solidFill>
                <a:latin typeface="Calibri"/>
                <a:ea typeface="+mn-ea"/>
                <a:cs typeface="+mn-cs"/>
              </a:rPr>
              <a:t>-</a:t>
            </a:r>
            <a:r>
              <a:rPr lang="tr-TR" sz="1800" b="1" dirty="0" err="1">
                <a:solidFill>
                  <a:prstClr val="black"/>
                </a:solidFill>
                <a:latin typeface="Calibri"/>
                <a:ea typeface="+mn-ea"/>
                <a:cs typeface="+mn-cs"/>
              </a:rPr>
              <a:t>term</a:t>
            </a:r>
            <a:r>
              <a:rPr lang="en-US" sz="1800" b="1" dirty="0">
                <a:solidFill>
                  <a:prstClr val="black"/>
                </a:solidFill>
                <a:latin typeface="Calibri"/>
                <a:ea typeface="+mn-ea"/>
                <a:cs typeface="+mn-cs"/>
              </a:rPr>
              <a:t> economic growth for Turkey, 1880 – </a:t>
            </a:r>
            <a:r>
              <a:rPr lang="tr-TR" sz="1800" b="1" dirty="0">
                <a:solidFill>
                  <a:prstClr val="black"/>
                </a:solidFill>
                <a:latin typeface="Calibri"/>
                <a:ea typeface="+mn-ea"/>
                <a:cs typeface="+mn-cs"/>
              </a:rPr>
              <a:t>2005</a:t>
            </a:r>
            <a:r>
              <a:rPr lang="en-US" sz="1800" b="1" dirty="0">
                <a:solidFill>
                  <a:prstClr val="black"/>
                </a:solidFill>
                <a:latin typeface="Calibri"/>
                <a:ea typeface="+mn-ea"/>
                <a:cs typeface="+mn-cs"/>
              </a:rPr>
              <a:t>. </a:t>
            </a:r>
            <a:r>
              <a:rPr lang="tr-TR" sz="1800" dirty="0">
                <a:solidFill>
                  <a:prstClr val="black"/>
                </a:solidFill>
                <a:latin typeface="Calibri"/>
                <a:ea typeface="+mn-ea"/>
                <a:cs typeface="+mn-cs"/>
              </a:rPr>
              <a:t>SUMRU ALTUG, ALPAY FILIZTEKIN and ŞEVKET PAMUK</a:t>
            </a:r>
            <a:r>
              <a:rPr lang="en-US" sz="1800" dirty="0">
                <a:solidFill>
                  <a:prstClr val="black"/>
                </a:solidFill>
                <a:latin typeface="Calibri"/>
                <a:ea typeface="+mn-ea"/>
                <a:cs typeface="+mn-cs"/>
              </a:rPr>
              <a:t>. European Review of Economic History / Volume 12 / Issue 03 / December 2008, pp 393 430</a:t>
            </a:r>
          </a:p>
        </p:txBody>
      </p:sp>
    </p:spTree>
    <p:extLst>
      <p:ext uri="{BB962C8B-B14F-4D97-AF65-F5344CB8AC3E}">
        <p14:creationId xmlns:p14="http://schemas.microsoft.com/office/powerpoint/2010/main" val="2048619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Impact of higher GDP per capita on people’s lives</a:t>
            </a:r>
            <a:endParaRPr lang="tr-TR" sz="2800" dirty="0"/>
          </a:p>
        </p:txBody>
      </p:sp>
      <p:sp>
        <p:nvSpPr>
          <p:cNvPr id="5" name="Subtitle 4"/>
          <p:cNvSpPr>
            <a:spLocks noGrp="1"/>
          </p:cNvSpPr>
          <p:nvPr>
            <p:ph sz="quarter" idx="1"/>
          </p:nvPr>
        </p:nvSpPr>
        <p:spPr/>
        <p:txBody>
          <a:bodyPr/>
          <a:lstStyle/>
          <a:p>
            <a:r>
              <a:rPr lang="en-US" dirty="0"/>
              <a:t>TURKEY</a:t>
            </a:r>
            <a:endParaRPr lang="tr-TR" dirty="0"/>
          </a:p>
        </p:txBody>
      </p:sp>
    </p:spTree>
    <p:extLst>
      <p:ext uri="{BB962C8B-B14F-4D97-AF65-F5344CB8AC3E}">
        <p14:creationId xmlns:p14="http://schemas.microsoft.com/office/powerpoint/2010/main" val="142142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8662" y="1714488"/>
            <a:ext cx="7772400" cy="976302"/>
          </a:xfrm>
        </p:spPr>
        <p:txBody>
          <a:bodyPr>
            <a:normAutofit fontScale="90000"/>
          </a:bodyPr>
          <a:lstStyle/>
          <a:p>
            <a:pPr fontAlgn="auto">
              <a:spcAft>
                <a:spcPts val="0"/>
              </a:spcAft>
              <a:defRPr/>
            </a:pPr>
            <a:br>
              <a:rPr>
                <a:solidFill>
                  <a:srgbClr val="888888"/>
                </a:solidFill>
              </a:rPr>
            </a:br>
            <a:br>
              <a:rPr lang="en-US" dirty="0">
                <a:solidFill>
                  <a:srgbClr val="888888"/>
                </a:solidFill>
              </a:rPr>
            </a:br>
            <a:r>
              <a:rPr lang="tr-TR" dirty="0" err="1">
                <a:solidFill>
                  <a:schemeClr val="tx1"/>
                </a:solidFill>
              </a:rPr>
              <a:t>Production</a:t>
            </a:r>
            <a:r>
              <a:rPr lang="tr-TR" dirty="0">
                <a:solidFill>
                  <a:schemeClr val="tx1"/>
                </a:solidFill>
              </a:rPr>
              <a:t> </a:t>
            </a:r>
            <a:r>
              <a:rPr lang="tr-TR" dirty="0" err="1">
                <a:solidFill>
                  <a:schemeClr val="tx1"/>
                </a:solidFill>
              </a:rPr>
              <a:t>and</a:t>
            </a:r>
            <a:r>
              <a:rPr lang="tr-TR" dirty="0">
                <a:solidFill>
                  <a:schemeClr val="tx1"/>
                </a:solidFill>
              </a:rPr>
              <a:t> </a:t>
            </a:r>
            <a:r>
              <a:rPr lang="tr-TR" dirty="0" err="1">
                <a:solidFill>
                  <a:schemeClr val="tx1"/>
                </a:solidFill>
              </a:rPr>
              <a:t>Growth</a:t>
            </a:r>
            <a:r>
              <a:rPr lang="tr-TR" dirty="0">
                <a:solidFill>
                  <a:schemeClr val="tx1"/>
                </a:solidFill>
              </a:rPr>
              <a:t> </a:t>
            </a:r>
            <a:br>
              <a:rPr lang="tr-TR" dirty="0"/>
            </a:br>
            <a:endParaRPr lang="tr-TR" dirty="0"/>
          </a:p>
        </p:txBody>
      </p:sp>
      <p:sp>
        <p:nvSpPr>
          <p:cNvPr id="3" name="Text Placeholder 2"/>
          <p:cNvSpPr>
            <a:spLocks noGrp="1"/>
          </p:cNvSpPr>
          <p:nvPr>
            <p:ph type="body" idx="1"/>
          </p:nvPr>
        </p:nvSpPr>
        <p:spPr/>
        <p:txBody>
          <a:bodyPr/>
          <a:lstStyle/>
          <a:p>
            <a:endParaRPr lang="tr-T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Life expectancy at birth</a:t>
            </a:r>
            <a:endParaRPr lang="en-US" sz="1800" dirty="0"/>
          </a:p>
        </p:txBody>
      </p:sp>
      <p:sp>
        <p:nvSpPr>
          <p:cNvPr id="3" name="Content Placeholder 2"/>
          <p:cNvSpPr>
            <a:spLocks noGrp="1"/>
          </p:cNvSpPr>
          <p:nvPr>
            <p:ph sz="quarter" idx="1"/>
          </p:nvPr>
        </p:nvSpPr>
        <p:spPr/>
        <p:txBody>
          <a:bodyPr/>
          <a:lstStyle/>
          <a:p>
            <a:endParaRPr lang="tr-TR"/>
          </a:p>
        </p:txBody>
      </p:sp>
      <p:pic>
        <p:nvPicPr>
          <p:cNvPr id="1026" name="Picture 2"/>
          <p:cNvPicPr>
            <a:picLocks noChangeAspect="1" noChangeArrowheads="1"/>
          </p:cNvPicPr>
          <p:nvPr/>
        </p:nvPicPr>
        <p:blipFill>
          <a:blip r:embed="rId2" cstate="print"/>
          <a:srcRect l="6901" t="7628" r="3762" b="14943"/>
          <a:stretch>
            <a:fillRect/>
          </a:stretch>
        </p:blipFill>
        <p:spPr bwMode="auto">
          <a:xfrm>
            <a:off x="755576" y="1340768"/>
            <a:ext cx="7560840" cy="4536504"/>
          </a:xfrm>
          <a:prstGeom prst="rect">
            <a:avLst/>
          </a:prstGeom>
          <a:noFill/>
          <a:ln w="9525">
            <a:noFill/>
            <a:miter lim="800000"/>
            <a:headEnd/>
            <a:tailEnd/>
          </a:ln>
          <a:effectLst/>
        </p:spPr>
      </p:pic>
      <p:sp>
        <p:nvSpPr>
          <p:cNvPr id="5" name="Rectangle 4"/>
          <p:cNvSpPr/>
          <p:nvPr/>
        </p:nvSpPr>
        <p:spPr>
          <a:xfrm>
            <a:off x="0" y="6211669"/>
            <a:ext cx="9144000" cy="646331"/>
          </a:xfrm>
          <a:prstGeom prst="rect">
            <a:avLst/>
          </a:prstGeom>
        </p:spPr>
        <p:txBody>
          <a:bodyPr wrap="square">
            <a:spAutoFit/>
          </a:bodyPr>
          <a:lstStyle/>
          <a:p>
            <a:pPr defTabSz="914400" fontAlgn="auto" hangingPunct="1">
              <a:spcBef>
                <a:spcPts val="0"/>
              </a:spcBef>
              <a:spcAft>
                <a:spcPts val="0"/>
              </a:spcAft>
            </a:pPr>
            <a:r>
              <a:rPr lang="en-US" sz="1800" dirty="0" err="1">
                <a:solidFill>
                  <a:prstClr val="black"/>
                </a:solidFill>
                <a:latin typeface="Calibri"/>
                <a:ea typeface="+mn-ea"/>
                <a:cs typeface="+mn-cs"/>
              </a:rPr>
              <a:t>Hacettepe</a:t>
            </a:r>
            <a:r>
              <a:rPr lang="en-US" sz="1800" dirty="0">
                <a:solidFill>
                  <a:prstClr val="black"/>
                </a:solidFill>
                <a:latin typeface="Calibri"/>
                <a:ea typeface="+mn-ea"/>
                <a:cs typeface="+mn-cs"/>
              </a:rPr>
              <a:t> </a:t>
            </a:r>
            <a:r>
              <a:rPr lang="en-US" sz="1800" dirty="0" err="1">
                <a:solidFill>
                  <a:prstClr val="black"/>
                </a:solidFill>
                <a:latin typeface="Calibri"/>
                <a:ea typeface="+mn-ea"/>
                <a:cs typeface="+mn-cs"/>
              </a:rPr>
              <a:t>Universitesi</a:t>
            </a:r>
            <a:r>
              <a:rPr lang="en-US" sz="1800" dirty="0">
                <a:solidFill>
                  <a:prstClr val="black"/>
                </a:solidFill>
                <a:latin typeface="Calibri"/>
                <a:ea typeface="+mn-ea"/>
                <a:cs typeface="+mn-cs"/>
              </a:rPr>
              <a:t> </a:t>
            </a:r>
            <a:r>
              <a:rPr lang="en-US" sz="1800" dirty="0" err="1">
                <a:solidFill>
                  <a:prstClr val="black"/>
                </a:solidFill>
                <a:latin typeface="Calibri"/>
                <a:ea typeface="+mn-ea"/>
                <a:cs typeface="+mn-cs"/>
              </a:rPr>
              <a:t>Nufus</a:t>
            </a:r>
            <a:r>
              <a:rPr lang="en-US" sz="1800" dirty="0">
                <a:solidFill>
                  <a:prstClr val="black"/>
                </a:solidFill>
                <a:latin typeface="Calibri"/>
                <a:ea typeface="+mn-ea"/>
                <a:cs typeface="+mn-cs"/>
              </a:rPr>
              <a:t> </a:t>
            </a:r>
            <a:r>
              <a:rPr lang="en-US" sz="1800" dirty="0" err="1">
                <a:solidFill>
                  <a:prstClr val="black"/>
                </a:solidFill>
                <a:latin typeface="Calibri"/>
                <a:ea typeface="+mn-ea"/>
                <a:cs typeface="+mn-cs"/>
              </a:rPr>
              <a:t>Etutleri</a:t>
            </a:r>
            <a:r>
              <a:rPr lang="en-US" sz="1800" dirty="0">
                <a:solidFill>
                  <a:prstClr val="black"/>
                </a:solidFill>
                <a:latin typeface="Calibri"/>
                <a:ea typeface="+mn-ea"/>
                <a:cs typeface="+mn-cs"/>
              </a:rPr>
              <a:t> </a:t>
            </a:r>
            <a:r>
              <a:rPr lang="en-US" sz="1800" dirty="0" err="1">
                <a:solidFill>
                  <a:prstClr val="black"/>
                </a:solidFill>
                <a:latin typeface="Calibri"/>
                <a:ea typeface="+mn-ea"/>
                <a:cs typeface="+mn-cs"/>
              </a:rPr>
              <a:t>Enstitusu</a:t>
            </a:r>
            <a:r>
              <a:rPr lang="en-US" sz="1800" dirty="0">
                <a:solidFill>
                  <a:prstClr val="black"/>
                </a:solidFill>
                <a:latin typeface="Calibri"/>
                <a:ea typeface="+mn-ea"/>
                <a:cs typeface="+mn-cs"/>
              </a:rPr>
              <a:t> </a:t>
            </a:r>
            <a:r>
              <a:rPr lang="tr-TR" sz="1800" dirty="0">
                <a:solidFill>
                  <a:prstClr val="black"/>
                </a:solidFill>
                <a:latin typeface="Calibri"/>
                <a:ea typeface="+mn-ea"/>
                <a:cs typeface="+mn-cs"/>
              </a:rPr>
              <a:t>Türkiye’nin Demografik Dönüşümü</a:t>
            </a:r>
            <a:r>
              <a:rPr lang="en-US" sz="1800" dirty="0">
                <a:solidFill>
                  <a:prstClr val="black"/>
                </a:solidFill>
                <a:latin typeface="Calibri"/>
                <a:ea typeface="+mn-ea"/>
                <a:cs typeface="+mn-cs"/>
              </a:rPr>
              <a:t>: </a:t>
            </a:r>
            <a:r>
              <a:rPr lang="tr-TR" sz="1800" dirty="0">
                <a:solidFill>
                  <a:prstClr val="black"/>
                </a:solidFill>
                <a:latin typeface="Calibri"/>
                <a:ea typeface="+mn-ea"/>
                <a:cs typeface="+mn-cs"/>
              </a:rPr>
              <a:t>Doğurganlık, Aile Planlaması,</a:t>
            </a:r>
            <a:r>
              <a:rPr lang="en-US" sz="1800" dirty="0">
                <a:solidFill>
                  <a:prstClr val="black"/>
                </a:solidFill>
                <a:latin typeface="Calibri"/>
                <a:ea typeface="+mn-ea"/>
                <a:cs typeface="+mn-cs"/>
              </a:rPr>
              <a:t> </a:t>
            </a:r>
            <a:r>
              <a:rPr lang="tr-TR" sz="1800" dirty="0">
                <a:solidFill>
                  <a:prstClr val="black"/>
                </a:solidFill>
                <a:latin typeface="Calibri"/>
                <a:ea typeface="+mn-ea"/>
                <a:cs typeface="+mn-cs"/>
              </a:rPr>
              <a:t>Anne‐Çocuk Sağlığı ve </a:t>
            </a:r>
            <a:r>
              <a:rPr lang="en-US" sz="1800" dirty="0">
                <a:solidFill>
                  <a:prstClr val="black"/>
                </a:solidFill>
                <a:latin typeface="Calibri"/>
                <a:ea typeface="+mn-ea"/>
                <a:cs typeface="+mn-cs"/>
              </a:rPr>
              <a:t> </a:t>
            </a:r>
            <a:r>
              <a:rPr lang="tr-TR" sz="1800" dirty="0">
                <a:solidFill>
                  <a:prstClr val="black"/>
                </a:solidFill>
                <a:latin typeface="Calibri"/>
                <a:ea typeface="+mn-ea"/>
                <a:cs typeface="+mn-cs"/>
              </a:rPr>
              <a:t>Beş Yaş Altı Ölümlerdeki Değişimler: 1968‐2008</a:t>
            </a:r>
          </a:p>
        </p:txBody>
      </p:sp>
    </p:spTree>
    <p:extLst>
      <p:ext uri="{BB962C8B-B14F-4D97-AF65-F5344CB8AC3E}">
        <p14:creationId xmlns:p14="http://schemas.microsoft.com/office/powerpoint/2010/main" val="2304391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Literacy (age 6+)</a:t>
            </a:r>
            <a:endParaRPr lang="tr-TR" sz="2800" dirty="0"/>
          </a:p>
        </p:txBody>
      </p:sp>
      <p:sp>
        <p:nvSpPr>
          <p:cNvPr id="3" name="Content Placeholder 2"/>
          <p:cNvSpPr>
            <a:spLocks noGrp="1"/>
          </p:cNvSpPr>
          <p:nvPr>
            <p:ph sz="quarter" idx="1"/>
          </p:nvPr>
        </p:nvSpPr>
        <p:spPr/>
        <p:txBody>
          <a:bodyPr/>
          <a:lstStyle/>
          <a:p>
            <a:endParaRPr lang="tr-TR"/>
          </a:p>
        </p:txBody>
      </p:sp>
      <p:pic>
        <p:nvPicPr>
          <p:cNvPr id="2050" name="Picture 2"/>
          <p:cNvPicPr>
            <a:picLocks noChangeAspect="1" noChangeArrowheads="1"/>
          </p:cNvPicPr>
          <p:nvPr/>
        </p:nvPicPr>
        <p:blipFill>
          <a:blip r:embed="rId2" cstate="print"/>
          <a:srcRect l="4613" t="8332" r="3741" b="15050"/>
          <a:stretch>
            <a:fillRect/>
          </a:stretch>
        </p:blipFill>
        <p:spPr bwMode="auto">
          <a:xfrm>
            <a:off x="395536" y="1484784"/>
            <a:ext cx="8316924" cy="4752528"/>
          </a:xfrm>
          <a:prstGeom prst="rect">
            <a:avLst/>
          </a:prstGeom>
          <a:noFill/>
          <a:ln w="9525">
            <a:noFill/>
            <a:miter lim="800000"/>
            <a:headEnd/>
            <a:tailEnd/>
          </a:ln>
          <a:effectLst/>
        </p:spPr>
      </p:pic>
    </p:spTree>
    <p:extLst>
      <p:ext uri="{BB962C8B-B14F-4D97-AF65-F5344CB8AC3E}">
        <p14:creationId xmlns:p14="http://schemas.microsoft.com/office/powerpoint/2010/main" val="1155385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2800" dirty="0"/>
              <a:t>Maternal mortality per 100,000 birth</a:t>
            </a:r>
            <a:br>
              <a:rPr lang="en-US" sz="2800" dirty="0"/>
            </a:br>
            <a:r>
              <a:rPr lang="en-US" sz="2800" dirty="0"/>
              <a:t>1975 - 2005</a:t>
            </a:r>
            <a:endParaRPr lang="tr-TR" sz="2800" dirty="0"/>
          </a:p>
        </p:txBody>
      </p:sp>
      <p:sp>
        <p:nvSpPr>
          <p:cNvPr id="5" name="Content Placeholder 4"/>
          <p:cNvSpPr>
            <a:spLocks noGrp="1"/>
          </p:cNvSpPr>
          <p:nvPr>
            <p:ph sz="quarter" idx="1"/>
          </p:nvPr>
        </p:nvSpPr>
        <p:spPr/>
        <p:txBody>
          <a:bodyPr/>
          <a:lstStyle/>
          <a:p>
            <a:endParaRPr lang="tr-TR"/>
          </a:p>
        </p:txBody>
      </p:sp>
      <p:pic>
        <p:nvPicPr>
          <p:cNvPr id="7170" name="Picture 2"/>
          <p:cNvPicPr>
            <a:picLocks noChangeAspect="1" noChangeArrowheads="1"/>
          </p:cNvPicPr>
          <p:nvPr/>
        </p:nvPicPr>
        <p:blipFill>
          <a:blip r:embed="rId2" cstate="print"/>
          <a:srcRect l="1846" t="8109" r="3201"/>
          <a:stretch>
            <a:fillRect/>
          </a:stretch>
        </p:blipFill>
        <p:spPr bwMode="auto">
          <a:xfrm>
            <a:off x="1547664" y="1556792"/>
            <a:ext cx="6408712" cy="4464496"/>
          </a:xfrm>
          <a:prstGeom prst="rect">
            <a:avLst/>
          </a:prstGeom>
          <a:noFill/>
          <a:ln w="9525">
            <a:noFill/>
            <a:miter lim="800000"/>
            <a:headEnd/>
            <a:tailEnd/>
          </a:ln>
        </p:spPr>
      </p:pic>
    </p:spTree>
    <p:extLst>
      <p:ext uri="{BB962C8B-B14F-4D97-AF65-F5344CB8AC3E}">
        <p14:creationId xmlns:p14="http://schemas.microsoft.com/office/powerpoint/2010/main" val="1631350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Infant mortality 1945 – 2008 (per thousands)</a:t>
            </a:r>
            <a:endParaRPr lang="tr-TR" sz="2800" dirty="0"/>
          </a:p>
        </p:txBody>
      </p:sp>
      <p:sp>
        <p:nvSpPr>
          <p:cNvPr id="5" name="Content Placeholder 4"/>
          <p:cNvSpPr>
            <a:spLocks noGrp="1"/>
          </p:cNvSpPr>
          <p:nvPr>
            <p:ph sz="quarter" idx="1"/>
          </p:nvPr>
        </p:nvSpPr>
        <p:spPr/>
        <p:txBody>
          <a:bodyPr/>
          <a:lstStyle/>
          <a:p>
            <a:endParaRPr lang="tr-TR"/>
          </a:p>
        </p:txBody>
      </p:sp>
      <p:pic>
        <p:nvPicPr>
          <p:cNvPr id="8194" name="Picture 2"/>
          <p:cNvPicPr>
            <a:picLocks noChangeAspect="1" noChangeArrowheads="1"/>
          </p:cNvPicPr>
          <p:nvPr/>
        </p:nvPicPr>
        <p:blipFill>
          <a:blip r:embed="rId2" cstate="print"/>
          <a:srcRect l="4082" t="6173" r="3386"/>
          <a:stretch>
            <a:fillRect/>
          </a:stretch>
        </p:blipFill>
        <p:spPr bwMode="auto">
          <a:xfrm>
            <a:off x="1115616" y="1412776"/>
            <a:ext cx="6919400" cy="4824536"/>
          </a:xfrm>
          <a:prstGeom prst="rect">
            <a:avLst/>
          </a:prstGeom>
          <a:noFill/>
          <a:ln w="9525">
            <a:noFill/>
            <a:miter lim="800000"/>
            <a:headEnd/>
            <a:tailEnd/>
          </a:ln>
        </p:spPr>
      </p:pic>
    </p:spTree>
    <p:extLst>
      <p:ext uri="{BB962C8B-B14F-4D97-AF65-F5344CB8AC3E}">
        <p14:creationId xmlns:p14="http://schemas.microsoft.com/office/powerpoint/2010/main" val="2803126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24744"/>
            <a:ext cx="7772400" cy="1143000"/>
          </a:xfrm>
        </p:spPr>
        <p:txBody>
          <a:bodyPr/>
          <a:lstStyle/>
          <a:p>
            <a:r>
              <a:rPr lang="en-US" dirty="0"/>
              <a:t>Turkey’s post 1960 growth performance relative to the world</a:t>
            </a:r>
            <a:endParaRPr lang="tr-TR" dirty="0"/>
          </a:p>
        </p:txBody>
      </p:sp>
    </p:spTree>
    <p:extLst>
      <p:ext uri="{BB962C8B-B14F-4D97-AF65-F5344CB8AC3E}">
        <p14:creationId xmlns:p14="http://schemas.microsoft.com/office/powerpoint/2010/main" val="1844701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from “Economic Growth”, 2</a:t>
            </a:r>
            <a:r>
              <a:rPr lang="en-US" sz="2400" baseline="30000" dirty="0"/>
              <a:t>nd</a:t>
            </a:r>
            <a:r>
              <a:rPr lang="en-US" sz="2400" dirty="0"/>
              <a:t> ed. by Robert </a:t>
            </a:r>
            <a:r>
              <a:rPr lang="en-US" sz="2400" dirty="0" err="1"/>
              <a:t>Barro</a:t>
            </a:r>
            <a:r>
              <a:rPr lang="en-US" sz="2400" dirty="0"/>
              <a:t> and Xavier </a:t>
            </a:r>
            <a:r>
              <a:rPr lang="en-US" sz="2400" dirty="0" err="1"/>
              <a:t>Sala</a:t>
            </a:r>
            <a:r>
              <a:rPr lang="en-US" sz="2400" dirty="0"/>
              <a:t>-</a:t>
            </a:r>
            <a:r>
              <a:rPr lang="en-US" sz="2400" dirty="0" err="1"/>
              <a:t>i</a:t>
            </a:r>
            <a:r>
              <a:rPr lang="en-US" sz="2400" dirty="0"/>
              <a:t>-Martin  2003 MIT  Press</a:t>
            </a:r>
            <a:br>
              <a:rPr lang="en-US" sz="2400" dirty="0"/>
            </a:br>
            <a:endParaRPr lang="tr-TR" sz="2400" dirty="0"/>
          </a:p>
        </p:txBody>
      </p:sp>
      <p:sp>
        <p:nvSpPr>
          <p:cNvPr id="3" name="Content Placeholder 2"/>
          <p:cNvSpPr>
            <a:spLocks noGrp="1"/>
          </p:cNvSpPr>
          <p:nvPr>
            <p:ph sz="quarter" idx="1"/>
          </p:nvPr>
        </p:nvSpPr>
        <p:spPr/>
        <p:txBody>
          <a:bodyPr/>
          <a:lstStyle/>
          <a:p>
            <a:endParaRPr lang="tr-TR"/>
          </a:p>
        </p:txBody>
      </p:sp>
      <p:pic>
        <p:nvPicPr>
          <p:cNvPr id="1026" name="Picture 2"/>
          <p:cNvPicPr>
            <a:picLocks noChangeAspect="1" noChangeArrowheads="1"/>
          </p:cNvPicPr>
          <p:nvPr/>
        </p:nvPicPr>
        <p:blipFill>
          <a:blip r:embed="rId2" cstate="print"/>
          <a:srcRect/>
          <a:stretch>
            <a:fillRect/>
          </a:stretch>
        </p:blipFill>
        <p:spPr bwMode="auto">
          <a:xfrm>
            <a:off x="590550" y="1060276"/>
            <a:ext cx="7962900" cy="5753100"/>
          </a:xfrm>
          <a:prstGeom prst="rect">
            <a:avLst/>
          </a:prstGeom>
          <a:noFill/>
          <a:ln w="9525">
            <a:noFill/>
            <a:miter lim="800000"/>
            <a:headEnd/>
            <a:tailEnd/>
          </a:ln>
        </p:spPr>
      </p:pic>
    </p:spTree>
    <p:extLst>
      <p:ext uri="{BB962C8B-B14F-4D97-AF65-F5344CB8AC3E}">
        <p14:creationId xmlns:p14="http://schemas.microsoft.com/office/powerpoint/2010/main" val="3984924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India, Brazil, China</a:t>
            </a:r>
            <a:endParaRPr lang="tr-TR" dirty="0"/>
          </a:p>
        </p:txBody>
      </p:sp>
      <p:sp>
        <p:nvSpPr>
          <p:cNvPr id="3" name="Content Placeholder 2"/>
          <p:cNvSpPr>
            <a:spLocks noGrp="1"/>
          </p:cNvSpPr>
          <p:nvPr>
            <p:ph sz="quarter" idx="1"/>
          </p:nvPr>
        </p:nvSpPr>
        <p:spPr/>
        <p:txBody>
          <a:bodyPr/>
          <a:lstStyle/>
          <a:p>
            <a:r>
              <a:rPr lang="en-US" dirty="0"/>
              <a:t>Turkey’s growth performance relative to a number of selected countries</a:t>
            </a:r>
          </a:p>
        </p:txBody>
      </p:sp>
    </p:spTree>
    <p:extLst>
      <p:ext uri="{BB962C8B-B14F-4D97-AF65-F5344CB8AC3E}">
        <p14:creationId xmlns:p14="http://schemas.microsoft.com/office/powerpoint/2010/main" val="3378583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Autofit/>
          </a:bodyPr>
          <a:lstStyle/>
          <a:p>
            <a:r>
              <a:rPr lang="tr-TR" sz="2400" dirty="0">
                <a:hlinkClick r:id="rId2"/>
              </a:rPr>
              <a:t>http://turkishmarketnews.com/story-90-years-two-charts/</a:t>
            </a:r>
            <a:r>
              <a:rPr lang="en-US" sz="2400" dirty="0"/>
              <a:t> </a:t>
            </a:r>
            <a:endParaRPr lang="tr-TR" sz="2400" dirty="0"/>
          </a:p>
        </p:txBody>
      </p:sp>
      <p:sp>
        <p:nvSpPr>
          <p:cNvPr id="3" name="Content Placeholder 2"/>
          <p:cNvSpPr>
            <a:spLocks noGrp="1"/>
          </p:cNvSpPr>
          <p:nvPr>
            <p:ph sz="quarter" idx="1"/>
          </p:nvPr>
        </p:nvSpPr>
        <p:spPr/>
        <p:txBody>
          <a:bodyPr/>
          <a:lstStyle/>
          <a:p>
            <a:endParaRPr lang="tr-TR"/>
          </a:p>
        </p:txBody>
      </p:sp>
      <p:pic>
        <p:nvPicPr>
          <p:cNvPr id="2050" name="Picture 2"/>
          <p:cNvPicPr>
            <a:picLocks noChangeAspect="1" noChangeArrowheads="1"/>
          </p:cNvPicPr>
          <p:nvPr/>
        </p:nvPicPr>
        <p:blipFill>
          <a:blip r:embed="rId3" cstate="print"/>
          <a:srcRect/>
          <a:stretch>
            <a:fillRect/>
          </a:stretch>
        </p:blipFill>
        <p:spPr bwMode="auto">
          <a:xfrm>
            <a:off x="323528" y="836712"/>
            <a:ext cx="8565352" cy="5616624"/>
          </a:xfrm>
          <a:prstGeom prst="rect">
            <a:avLst/>
          </a:prstGeom>
          <a:noFill/>
          <a:ln w="9525">
            <a:noFill/>
            <a:miter lim="800000"/>
            <a:headEnd/>
            <a:tailEnd/>
          </a:ln>
        </p:spPr>
      </p:pic>
    </p:spTree>
    <p:extLst>
      <p:ext uri="{BB962C8B-B14F-4D97-AF65-F5344CB8AC3E}">
        <p14:creationId xmlns:p14="http://schemas.microsoft.com/office/powerpoint/2010/main" val="1260881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World</a:t>
            </a:r>
            <a:endParaRPr lang="tr-TR" dirty="0"/>
          </a:p>
        </p:txBody>
      </p:sp>
      <p:sp>
        <p:nvSpPr>
          <p:cNvPr id="3" name="Content Placeholder 2"/>
          <p:cNvSpPr>
            <a:spLocks noGrp="1"/>
          </p:cNvSpPr>
          <p:nvPr>
            <p:ph sz="quarter" idx="1"/>
          </p:nvPr>
        </p:nvSpPr>
        <p:spPr/>
        <p:txBody>
          <a:bodyPr/>
          <a:lstStyle/>
          <a:p>
            <a:r>
              <a:rPr lang="en-US" dirty="0"/>
              <a:t>Turkey against World</a:t>
            </a:r>
          </a:p>
        </p:txBody>
      </p:sp>
    </p:spTree>
    <p:extLst>
      <p:ext uri="{BB962C8B-B14F-4D97-AF65-F5344CB8AC3E}">
        <p14:creationId xmlns:p14="http://schemas.microsoft.com/office/powerpoint/2010/main" val="949312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dirty="0"/>
              <a:t>Turkey vs. The World</a:t>
            </a:r>
            <a:endParaRPr lang="tr-TR" sz="2800" dirty="0"/>
          </a:p>
        </p:txBody>
      </p:sp>
      <p:sp>
        <p:nvSpPr>
          <p:cNvPr id="3" name="Content Placeholder 2"/>
          <p:cNvSpPr>
            <a:spLocks noGrp="1"/>
          </p:cNvSpPr>
          <p:nvPr>
            <p:ph sz="quarter" idx="1"/>
          </p:nvPr>
        </p:nvSpPr>
        <p:spPr/>
        <p:txBody>
          <a:bodyPr/>
          <a:lstStyle/>
          <a:p>
            <a:endParaRPr lang="tr-TR"/>
          </a:p>
        </p:txBody>
      </p:sp>
      <p:pic>
        <p:nvPicPr>
          <p:cNvPr id="1026" name="Picture 2"/>
          <p:cNvPicPr>
            <a:picLocks noChangeAspect="1" noChangeArrowheads="1"/>
          </p:cNvPicPr>
          <p:nvPr/>
        </p:nvPicPr>
        <p:blipFill>
          <a:blip r:embed="rId2" cstate="print"/>
          <a:srcRect/>
          <a:stretch>
            <a:fillRect/>
          </a:stretch>
        </p:blipFill>
        <p:spPr bwMode="auto">
          <a:xfrm>
            <a:off x="28128" y="907112"/>
            <a:ext cx="9296400" cy="6050280"/>
          </a:xfrm>
          <a:prstGeom prst="rect">
            <a:avLst/>
          </a:prstGeom>
          <a:noFill/>
          <a:ln w="9525">
            <a:noFill/>
            <a:miter lim="800000"/>
            <a:headEnd/>
            <a:tailEnd/>
          </a:ln>
        </p:spPr>
      </p:pic>
    </p:spTree>
    <p:extLst>
      <p:ext uri="{BB962C8B-B14F-4D97-AF65-F5344CB8AC3E}">
        <p14:creationId xmlns:p14="http://schemas.microsoft.com/office/powerpoint/2010/main" val="338239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685800" y="2130425"/>
            <a:ext cx="7772400" cy="1470025"/>
          </a:xfrm>
        </p:spPr>
        <p:txBody>
          <a:bodyPr/>
          <a:lstStyle/>
          <a:p>
            <a:pPr algn="ctr"/>
            <a:r>
              <a:rPr lang="tr-TR" sz="3600"/>
              <a:t>Economic growth: the last 2000 years</a:t>
            </a:r>
            <a:endParaRPr lang="tr-TR"/>
          </a:p>
        </p:txBody>
      </p:sp>
      <p:sp>
        <p:nvSpPr>
          <p:cNvPr id="44035" name="Rectangle 2"/>
          <p:cNvSpPr>
            <a:spLocks noGrp="1" noChangeArrowheads="1"/>
          </p:cNvSpPr>
          <p:nvPr>
            <p:ph sz="quarter" idx="1"/>
          </p:nvPr>
        </p:nvSpPr>
        <p:spPr>
          <a:xfrm>
            <a:off x="1371600" y="3886200"/>
            <a:ext cx="6400800" cy="1752600"/>
          </a:xfrm>
        </p:spPr>
        <p:txBody>
          <a:bodyPr/>
          <a:lstStyle/>
          <a:p>
            <a:pPr>
              <a:spcBef>
                <a:spcPts val="700"/>
              </a:spcBef>
            </a:pPr>
            <a:endParaRPr lang="tr-TR" sz="3200">
              <a:solidFill>
                <a:srgbClr val="888888"/>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7200" y="274638"/>
            <a:ext cx="8229600" cy="1143000"/>
          </a:xfrm>
        </p:spPr>
        <p:txBody>
          <a:bodyPr/>
          <a:lstStyle/>
          <a:p>
            <a:pPr algn="ctr"/>
            <a:endParaRPr lang="tr-TR" sz="4400"/>
          </a:p>
        </p:txBody>
      </p:sp>
      <p:sp>
        <p:nvSpPr>
          <p:cNvPr id="45059" name="Rectangle 2"/>
          <p:cNvSpPr>
            <a:spLocks noGrp="1"/>
          </p:cNvSpPr>
          <p:nvPr>
            <p:ph sz="quarter" idx="1"/>
          </p:nvPr>
        </p:nvSpPr>
        <p:spPr>
          <a:xfrm>
            <a:off x="457200" y="1598613"/>
            <a:ext cx="8229600" cy="4527550"/>
          </a:xfrm>
        </p:spPr>
        <p:txBody>
          <a:bodyPr lIns="50800" tIns="50800" rIns="50800" bIns="50800"/>
          <a:lstStyle/>
          <a:p>
            <a:pPr marL="257175" indent="-257175">
              <a:spcBef>
                <a:spcPts val="500"/>
              </a:spcBef>
              <a:buFont typeface="ArialMT" charset="0"/>
              <a:buChar char="•"/>
            </a:pPr>
            <a:r>
              <a:rPr lang="tr-TR" sz="2400">
                <a:solidFill>
                  <a:srgbClr val="000000"/>
                </a:solidFill>
              </a:rPr>
              <a:t>Until 1500, there had been almost </a:t>
            </a:r>
            <a:r>
              <a:rPr lang="tr-TR" sz="2400" b="1" i="1">
                <a:solidFill>
                  <a:srgbClr val="000000"/>
                </a:solidFill>
              </a:rPr>
              <a:t>zero</a:t>
            </a:r>
            <a:r>
              <a:rPr lang="tr-TR" sz="2400">
                <a:solidFill>
                  <a:srgbClr val="000000"/>
                </a:solidFill>
              </a:rPr>
              <a:t> growth of output per worker.</a:t>
            </a:r>
          </a:p>
          <a:p>
            <a:pPr marL="257175" indent="-257175">
              <a:spcBef>
                <a:spcPts val="500"/>
              </a:spcBef>
              <a:buFont typeface="ArialMT" charset="0"/>
              <a:buChar char="•"/>
            </a:pPr>
            <a:r>
              <a:rPr lang="tr-TR" sz="2400">
                <a:solidFill>
                  <a:srgbClr val="000000"/>
                </a:solidFill>
              </a:rPr>
              <a:t>After 1800, we see large sustained increases in worldwide standards of living.</a:t>
            </a:r>
          </a:p>
          <a:p>
            <a:pPr marL="701675" lvl="1" indent="-244475">
              <a:spcBef>
                <a:spcPts val="500"/>
              </a:spcBef>
              <a:buFont typeface="ArialMT" charset="0"/>
              <a:buChar char="–"/>
            </a:pPr>
            <a:r>
              <a:rPr lang="tr-TR">
                <a:solidFill>
                  <a:srgbClr val="000000"/>
                </a:solidFill>
              </a:rPr>
              <a:t>population growth accelerated</a:t>
            </a:r>
            <a:endParaRPr lang="tr-TR" sz="2800">
              <a:solidFill>
                <a:srgbClr val="000000"/>
              </a:solidFill>
            </a:endParaRPr>
          </a:p>
          <a:p>
            <a:pPr marL="701675" lvl="1" indent="-244475">
              <a:spcBef>
                <a:spcPts val="500"/>
              </a:spcBef>
              <a:buFont typeface="ArialMT" charset="0"/>
              <a:buChar char="–"/>
            </a:pPr>
            <a:r>
              <a:rPr lang="tr-TR">
                <a:solidFill>
                  <a:srgbClr val="000000"/>
                </a:solidFill>
              </a:rPr>
              <a:t>output per capita grew</a:t>
            </a:r>
            <a:endParaRPr lang="tr-T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AutoShape 1"/>
          <p:cNvSpPr>
            <a:spLocks/>
          </p:cNvSpPr>
          <p:nvPr/>
        </p:nvSpPr>
        <p:spPr bwMode="auto">
          <a:xfrm>
            <a:off x="0" y="0"/>
            <a:ext cx="9144000" cy="6858000"/>
          </a:xfrm>
          <a:custGeom>
            <a:avLst/>
            <a:gdLst>
              <a:gd name="T0" fmla="*/ 4572000 w 21600"/>
              <a:gd name="T1" fmla="*/ 3429000 h 21600"/>
              <a:gd name="T2" fmla="*/ 4572000 w 21600"/>
              <a:gd name="T3" fmla="*/ 3429000 h 21600"/>
              <a:gd name="T4" fmla="*/ 4572000 w 21600"/>
              <a:gd name="T5" fmla="*/ 3429000 h 21600"/>
              <a:gd name="T6" fmla="*/ 4572000 w 21600"/>
              <a:gd name="T7" fmla="*/ 3429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FFFFFF"/>
          </a:solidFill>
          <a:ln w="12700">
            <a:noFill/>
            <a:miter lim="0"/>
            <a:headEnd/>
            <a:tailEnd/>
          </a:ln>
        </p:spPr>
        <p:txBody>
          <a:bodyPr lIns="0" tIns="0" rIns="0" bIns="0" anchor="ctr"/>
          <a:lstStyle/>
          <a:p>
            <a:pPr algn="ctr" defTabSz="914400"/>
            <a:endParaRPr lang="tr-TR" sz="1800">
              <a:solidFill>
                <a:srgbClr val="FFFFFF"/>
              </a:solidFill>
            </a:endParaRPr>
          </a:p>
        </p:txBody>
      </p:sp>
      <p:sp>
        <p:nvSpPr>
          <p:cNvPr id="46083" name="AutoShape 2"/>
          <p:cNvSpPr>
            <a:spLocks/>
          </p:cNvSpPr>
          <p:nvPr/>
        </p:nvSpPr>
        <p:spPr bwMode="auto">
          <a:xfrm>
            <a:off x="63500" y="68263"/>
            <a:ext cx="9013825" cy="6694487"/>
          </a:xfrm>
          <a:prstGeom prst="roundRect">
            <a:avLst>
              <a:gd name="adj" fmla="val 4931"/>
            </a:avLst>
          </a:prstGeom>
          <a:solidFill>
            <a:srgbClr val="FFFFFF"/>
          </a:solidFill>
          <a:ln w="6350" cap="sq">
            <a:solidFill>
              <a:srgbClr val="000000"/>
            </a:solidFill>
            <a:round/>
            <a:headEnd/>
            <a:tailEnd/>
          </a:ln>
        </p:spPr>
        <p:txBody>
          <a:bodyPr lIns="0" tIns="0" rIns="0" bIns="0" anchor="ctr"/>
          <a:lstStyle/>
          <a:p>
            <a:pPr algn="ctr" defTabSz="914400"/>
            <a:endParaRPr lang="tr-TR" sz="1800">
              <a:solidFill>
                <a:srgbClr val="FFFFFF"/>
              </a:solidFill>
            </a:endParaRPr>
          </a:p>
        </p:txBody>
      </p:sp>
      <p:sp>
        <p:nvSpPr>
          <p:cNvPr id="46084" name="Rectangle 3"/>
          <p:cNvSpPr>
            <a:spLocks noGrp="1" noChangeArrowheads="1"/>
          </p:cNvSpPr>
          <p:nvPr>
            <p:ph type="title"/>
          </p:nvPr>
        </p:nvSpPr>
        <p:spPr>
          <a:xfrm>
            <a:off x="914400" y="274638"/>
            <a:ext cx="7772400" cy="893762"/>
          </a:xfrm>
        </p:spPr>
        <p:txBody>
          <a:bodyPr/>
          <a:lstStyle/>
          <a:p>
            <a:pPr algn="ctr"/>
            <a:r>
              <a:rPr lang="tr-TR" sz="3200">
                <a:solidFill>
                  <a:srgbClr val="696464"/>
                </a:solidFill>
              </a:rPr>
              <a:t>The Growth before Industrial Revolution</a:t>
            </a:r>
            <a:endParaRPr lang="tr-TR"/>
          </a:p>
        </p:txBody>
      </p:sp>
      <p:sp>
        <p:nvSpPr>
          <p:cNvPr id="54276" name="Rectangle 4"/>
          <p:cNvSpPr>
            <a:spLocks noGrp="1"/>
          </p:cNvSpPr>
          <p:nvPr>
            <p:ph sz="quarter" idx="1"/>
          </p:nvPr>
        </p:nvSpPr>
        <p:spPr>
          <a:xfrm>
            <a:off x="928688" y="1317625"/>
            <a:ext cx="7772400" cy="5292725"/>
          </a:xfrm>
        </p:spPr>
        <p:txBody>
          <a:bodyPr lIns="50800" tIns="50800" rIns="50800" bIns="50800"/>
          <a:lstStyle/>
          <a:p>
            <a:pPr marL="227013" indent="-227013">
              <a:spcBef>
                <a:spcPts val="500"/>
              </a:spcBef>
              <a:buClr>
                <a:srgbClr val="D34817"/>
              </a:buClr>
              <a:buFont typeface="Wingdings 2" pitchFamily="18" charset="2"/>
              <a:buChar char="•"/>
            </a:pPr>
            <a:r>
              <a:rPr lang="tr-TR">
                <a:solidFill>
                  <a:srgbClr val="000000"/>
                </a:solidFill>
              </a:rPr>
              <a:t>Neolithic revolution, the transition to farming and settlement after about 9000 BC: the most significant technological revolution of all times; increased productivity and the development of socially and politically more complex societies.</a:t>
            </a:r>
          </a:p>
          <a:p>
            <a:pPr marL="227013" indent="-227013">
              <a:spcBef>
                <a:spcPts val="500"/>
              </a:spcBef>
              <a:buClr>
                <a:srgbClr val="D34817"/>
              </a:buClr>
              <a:buFont typeface="Wingdings 2" pitchFamily="18" charset="2"/>
              <a:buChar char="•"/>
            </a:pPr>
            <a:r>
              <a:rPr lang="tr-TR">
                <a:solidFill>
                  <a:srgbClr val="000000"/>
                </a:solidFill>
              </a:rPr>
              <a:t>Ancient Greek society from 800 BC to 50 BC: consumption per capita doubled </a:t>
            </a:r>
          </a:p>
          <a:p>
            <a:pPr marL="227013" indent="-227013">
              <a:spcBef>
                <a:spcPts val="500"/>
              </a:spcBef>
              <a:buClr>
                <a:srgbClr val="D34817"/>
              </a:buClr>
              <a:buFont typeface="Wingdings 2" pitchFamily="18" charset="2"/>
              <a:buChar char="•"/>
            </a:pPr>
            <a:r>
              <a:rPr lang="tr-TR">
                <a:solidFill>
                  <a:srgbClr val="000000"/>
                </a:solidFill>
              </a:rPr>
              <a:t>Roman republic after 400 BC</a:t>
            </a:r>
          </a:p>
          <a:p>
            <a:pPr marL="227013" indent="-227013">
              <a:spcBef>
                <a:spcPts val="500"/>
              </a:spcBef>
              <a:buClr>
                <a:srgbClr val="D34817"/>
              </a:buClr>
              <a:buFont typeface="Wingdings 2" pitchFamily="18" charset="2"/>
              <a:buChar char="•"/>
            </a:pPr>
            <a:r>
              <a:rPr lang="tr-TR">
                <a:solidFill>
                  <a:srgbClr val="000000"/>
                </a:solidFill>
              </a:rPr>
              <a:t>Pre-Columbian civilizations, Olmec, the Maya, the Aztec</a:t>
            </a:r>
          </a:p>
          <a:p>
            <a:pPr marL="227013" indent="-227013">
              <a:spcBef>
                <a:spcPts val="500"/>
              </a:spcBef>
              <a:buClr>
                <a:srgbClr val="D34817"/>
              </a:buClr>
              <a:buFont typeface="Wingdings 2" pitchFamily="18" charset="2"/>
              <a:buChar char="•"/>
            </a:pPr>
            <a:endParaRPr lang="tr-TR">
              <a:solidFill>
                <a:srgbClr val="000000"/>
              </a:solidFill>
            </a:endParaRPr>
          </a:p>
          <a:p>
            <a:pPr marL="227013" indent="-227013">
              <a:spcBef>
                <a:spcPts val="500"/>
              </a:spcBef>
              <a:buClr>
                <a:srgbClr val="00B85C"/>
              </a:buClr>
              <a:buFont typeface="Wingdings" pitchFamily="2" charset="2"/>
              <a:buNone/>
            </a:pPr>
            <a:r>
              <a:rPr lang="tr-TR">
                <a:solidFill>
                  <a:srgbClr val="000000"/>
                </a:solidFill>
              </a:rPr>
              <a:t>FACT: None of the above led to a sustained growth.</a:t>
            </a:r>
            <a:endParaRPr lang="tr-TR"/>
          </a:p>
        </p:txBody>
      </p:sp>
      <p:sp>
        <p:nvSpPr>
          <p:cNvPr id="46086" name="AutoShape 5"/>
          <p:cNvSpPr>
            <a:spLocks/>
          </p:cNvSpPr>
          <p:nvPr/>
        </p:nvSpPr>
        <p:spPr bwMode="auto">
          <a:xfrm>
            <a:off x="146050" y="6210300"/>
            <a:ext cx="457200" cy="457200"/>
          </a:xfrm>
          <a:custGeom>
            <a:avLst/>
            <a:gdLst>
              <a:gd name="T0" fmla="*/ 228600 w 21600"/>
              <a:gd name="T1" fmla="*/ 228600 h 21600"/>
              <a:gd name="T2" fmla="*/ 228600 w 21600"/>
              <a:gd name="T3" fmla="*/ 228600 h 21600"/>
              <a:gd name="T4" fmla="*/ 228600 w 21600"/>
              <a:gd name="T5" fmla="*/ 228600 h 21600"/>
              <a:gd name="T6" fmla="*/ 228600 w 21600"/>
              <a:gd name="T7" fmla="*/ 228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D34817"/>
          </a:solidFill>
          <a:ln w="12700">
            <a:noFill/>
            <a:miter lim="0"/>
            <a:headEnd/>
            <a:tailEnd/>
          </a:ln>
        </p:spPr>
        <p:txBody>
          <a:bodyPr lIns="0" tIns="0" rIns="0" bIns="0" anchor="ctr"/>
          <a:lstStyle/>
          <a:p>
            <a:pPr algn="ctr" defTabSz="914400"/>
            <a:fld id="{8DEA4E4F-C971-4813-93C4-B0A67E945703}" type="slidenum">
              <a:rPr lang="tr-TR" sz="1400">
                <a:solidFill>
                  <a:srgbClr val="FFFFFF"/>
                </a:solidFill>
              </a:rPr>
              <a:pPr algn="ctr" defTabSz="914400"/>
              <a:t>6</a:t>
            </a:fld>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wipe(left)">
                                      <p:cBhvr>
                                        <p:cTn id="7" dur="500"/>
                                        <p:tgtEl>
                                          <p:spTgt spid="54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wipe(left)">
                                      <p:cBhvr>
                                        <p:cTn id="12" dur="500"/>
                                        <p:tgtEl>
                                          <p:spTgt spid="54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wipe(left)">
                                      <p:cBhvr>
                                        <p:cTn id="17" dur="500"/>
                                        <p:tgtEl>
                                          <p:spTgt spid="54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wipe(left)">
                                      <p:cBhvr>
                                        <p:cTn id="22" dur="500"/>
                                        <p:tgtEl>
                                          <p:spTgt spid="54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76">
                                            <p:txEl>
                                              <p:pRg st="5" end="5"/>
                                            </p:txEl>
                                          </p:spTgt>
                                        </p:tgtEl>
                                        <p:attrNameLst>
                                          <p:attrName>style.visibility</p:attrName>
                                        </p:attrNameLst>
                                      </p:cBhvr>
                                      <p:to>
                                        <p:strVal val="visible"/>
                                      </p:to>
                                    </p:set>
                                    <p:animEffect transition="in" filter="wipe(left)">
                                      <p:cBhvr>
                                        <p:cTn id="27" dur="500"/>
                                        <p:tgtEl>
                                          <p:spTgt spid="542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AutoShape 1"/>
          <p:cNvSpPr>
            <a:spLocks/>
          </p:cNvSpPr>
          <p:nvPr/>
        </p:nvSpPr>
        <p:spPr bwMode="auto">
          <a:xfrm>
            <a:off x="0" y="0"/>
            <a:ext cx="9144000" cy="6858000"/>
          </a:xfrm>
          <a:custGeom>
            <a:avLst/>
            <a:gdLst>
              <a:gd name="T0" fmla="*/ 4572000 w 21600"/>
              <a:gd name="T1" fmla="*/ 3429000 h 21600"/>
              <a:gd name="T2" fmla="*/ 4572000 w 21600"/>
              <a:gd name="T3" fmla="*/ 3429000 h 21600"/>
              <a:gd name="T4" fmla="*/ 4572000 w 21600"/>
              <a:gd name="T5" fmla="*/ 3429000 h 21600"/>
              <a:gd name="T6" fmla="*/ 4572000 w 21600"/>
              <a:gd name="T7" fmla="*/ 3429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FFFFFF"/>
          </a:solidFill>
          <a:ln w="12700">
            <a:noFill/>
            <a:miter lim="0"/>
            <a:headEnd/>
            <a:tailEnd/>
          </a:ln>
        </p:spPr>
        <p:txBody>
          <a:bodyPr lIns="0" tIns="0" rIns="0" bIns="0" anchor="ctr"/>
          <a:lstStyle/>
          <a:p>
            <a:pPr algn="ctr" defTabSz="914400"/>
            <a:endParaRPr lang="tr-TR" sz="1800">
              <a:solidFill>
                <a:srgbClr val="FFFFFF"/>
              </a:solidFill>
            </a:endParaRPr>
          </a:p>
        </p:txBody>
      </p:sp>
      <p:sp>
        <p:nvSpPr>
          <p:cNvPr id="47107" name="AutoShape 2"/>
          <p:cNvSpPr>
            <a:spLocks/>
          </p:cNvSpPr>
          <p:nvPr/>
        </p:nvSpPr>
        <p:spPr bwMode="auto">
          <a:xfrm>
            <a:off x="63500" y="68263"/>
            <a:ext cx="9013825" cy="6694487"/>
          </a:xfrm>
          <a:prstGeom prst="roundRect">
            <a:avLst>
              <a:gd name="adj" fmla="val 4931"/>
            </a:avLst>
          </a:prstGeom>
          <a:solidFill>
            <a:srgbClr val="FFFFFF"/>
          </a:solidFill>
          <a:ln w="6350" cap="sq">
            <a:solidFill>
              <a:srgbClr val="000000"/>
            </a:solidFill>
            <a:round/>
            <a:headEnd/>
            <a:tailEnd/>
          </a:ln>
        </p:spPr>
        <p:txBody>
          <a:bodyPr lIns="0" tIns="0" rIns="0" bIns="0" anchor="ctr"/>
          <a:lstStyle/>
          <a:p>
            <a:pPr algn="ctr" defTabSz="914400"/>
            <a:endParaRPr lang="tr-TR" sz="1800">
              <a:solidFill>
                <a:srgbClr val="FFFFFF"/>
              </a:solidFill>
            </a:endParaRPr>
          </a:p>
        </p:txBody>
      </p:sp>
      <p:sp>
        <p:nvSpPr>
          <p:cNvPr id="47108" name="Rectangle 3"/>
          <p:cNvSpPr>
            <a:spLocks noGrp="1" noChangeArrowheads="1"/>
          </p:cNvSpPr>
          <p:nvPr>
            <p:ph type="title"/>
          </p:nvPr>
        </p:nvSpPr>
        <p:spPr>
          <a:xfrm>
            <a:off x="914400" y="274638"/>
            <a:ext cx="7772400" cy="1343025"/>
          </a:xfrm>
        </p:spPr>
        <p:txBody>
          <a:bodyPr/>
          <a:lstStyle/>
          <a:p>
            <a:pPr algn="ctr"/>
            <a:r>
              <a:rPr lang="tr-TR" sz="3200">
                <a:solidFill>
                  <a:srgbClr val="696464"/>
                </a:solidFill>
              </a:rPr>
              <a:t>The characteristics of these earlier growth episodes</a:t>
            </a:r>
            <a:endParaRPr lang="tr-TR"/>
          </a:p>
        </p:txBody>
      </p:sp>
      <p:sp>
        <p:nvSpPr>
          <p:cNvPr id="55300" name="Rectangle 4"/>
          <p:cNvSpPr>
            <a:spLocks noGrp="1"/>
          </p:cNvSpPr>
          <p:nvPr>
            <p:ph sz="quarter" idx="1"/>
          </p:nvPr>
        </p:nvSpPr>
        <p:spPr>
          <a:xfrm>
            <a:off x="479425" y="2022475"/>
            <a:ext cx="8229600" cy="3967163"/>
          </a:xfrm>
        </p:spPr>
        <p:txBody>
          <a:bodyPr lIns="50800" tIns="50800" rIns="50800" bIns="50800"/>
          <a:lstStyle/>
          <a:p>
            <a:pPr marL="498475" indent="-498475">
              <a:spcBef>
                <a:spcPts val="500"/>
              </a:spcBef>
              <a:buClr>
                <a:srgbClr val="D34817"/>
              </a:buClr>
              <a:buFont typeface="Wingdings" pitchFamily="2" charset="2"/>
              <a:buAutoNum type="arabicPeriod"/>
            </a:pPr>
            <a:r>
              <a:rPr lang="tr-TR" sz="2500">
                <a:solidFill>
                  <a:srgbClr val="000000"/>
                </a:solidFill>
              </a:rPr>
              <a:t>Earlier episodes were relatively short-lived and in slow-pace.</a:t>
            </a:r>
          </a:p>
          <a:p>
            <a:pPr marL="498475" indent="-498475">
              <a:spcBef>
                <a:spcPts val="500"/>
              </a:spcBef>
              <a:buClr>
                <a:srgbClr val="D34817"/>
              </a:buClr>
              <a:buFont typeface="Wingdings" pitchFamily="2" charset="2"/>
              <a:buAutoNum type="arabicPeriod"/>
            </a:pPr>
            <a:r>
              <a:rPr lang="tr-TR" sz="2500">
                <a:solidFill>
                  <a:srgbClr val="000000"/>
                </a:solidFill>
              </a:rPr>
              <a:t>Growth has never based on continuous technological innovations.</a:t>
            </a:r>
          </a:p>
          <a:p>
            <a:pPr marL="498475" indent="-498475">
              <a:spcBef>
                <a:spcPts val="500"/>
              </a:spcBef>
              <a:buClr>
                <a:srgbClr val="D34817"/>
              </a:buClr>
              <a:buFont typeface="Wingdings" pitchFamily="2" charset="2"/>
              <a:buAutoNum type="arabicPeriod"/>
            </a:pPr>
            <a:r>
              <a:rPr lang="tr-TR" sz="2500">
                <a:solidFill>
                  <a:srgbClr val="000000"/>
                </a:solidFill>
              </a:rPr>
              <a:t>Economic institutions necessary to support sustained growth did not develop.</a:t>
            </a:r>
          </a:p>
          <a:p>
            <a:pPr marL="498475" indent="-498475">
              <a:spcBef>
                <a:spcPts val="500"/>
              </a:spcBef>
              <a:buClr>
                <a:srgbClr val="D34817"/>
              </a:buClr>
              <a:buFont typeface="Wingdings" pitchFamily="2" charset="2"/>
              <a:buAutoNum type="arabicPeriod"/>
            </a:pPr>
            <a:r>
              <a:rPr lang="tr-TR" sz="2500">
                <a:solidFill>
                  <a:srgbClr val="000000"/>
                </a:solidFill>
              </a:rPr>
              <a:t>All these episodes took place within the context of authoritarian political regimes. </a:t>
            </a:r>
          </a:p>
          <a:p>
            <a:pPr marL="547688" lvl="2">
              <a:spcBef>
                <a:spcPts val="300"/>
              </a:spcBef>
              <a:buClr>
                <a:srgbClr val="00B85C"/>
              </a:buClr>
              <a:buFont typeface="Wingdings" pitchFamily="2" charset="2"/>
              <a:buNone/>
            </a:pPr>
            <a:r>
              <a:rPr lang="tr-TR" sz="1900">
                <a:solidFill>
                  <a:srgbClr val="000000"/>
                </a:solidFill>
              </a:rPr>
              <a:t>They were not broad-based growth experiences. This was elite-driven growth.</a:t>
            </a:r>
            <a:endParaRPr lang="tr-TR"/>
          </a:p>
        </p:txBody>
      </p:sp>
      <p:sp>
        <p:nvSpPr>
          <p:cNvPr id="47110" name="AutoShape 5"/>
          <p:cNvSpPr>
            <a:spLocks/>
          </p:cNvSpPr>
          <p:nvPr/>
        </p:nvSpPr>
        <p:spPr bwMode="auto">
          <a:xfrm>
            <a:off x="146050" y="6210300"/>
            <a:ext cx="457200" cy="457200"/>
          </a:xfrm>
          <a:custGeom>
            <a:avLst/>
            <a:gdLst>
              <a:gd name="T0" fmla="*/ 228600 w 21600"/>
              <a:gd name="T1" fmla="*/ 228600 h 21600"/>
              <a:gd name="T2" fmla="*/ 228600 w 21600"/>
              <a:gd name="T3" fmla="*/ 228600 h 21600"/>
              <a:gd name="T4" fmla="*/ 228600 w 21600"/>
              <a:gd name="T5" fmla="*/ 228600 h 21600"/>
              <a:gd name="T6" fmla="*/ 228600 w 21600"/>
              <a:gd name="T7" fmla="*/ 228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D34817"/>
          </a:solidFill>
          <a:ln w="12700">
            <a:noFill/>
            <a:miter lim="0"/>
            <a:headEnd/>
            <a:tailEnd/>
          </a:ln>
        </p:spPr>
        <p:txBody>
          <a:bodyPr lIns="0" tIns="0" rIns="0" bIns="0" anchor="ctr"/>
          <a:lstStyle/>
          <a:p>
            <a:pPr algn="ctr" defTabSz="914400"/>
            <a:fld id="{064C72C4-F982-4AC9-B80D-AA674AAB552E}" type="slidenum">
              <a:rPr lang="tr-TR" sz="1400">
                <a:solidFill>
                  <a:srgbClr val="FFFFFF"/>
                </a:solidFill>
              </a:rPr>
              <a:pPr algn="ctr" defTabSz="914400"/>
              <a:t>7</a:t>
            </a:fld>
            <a:endParaRPr lang="tr-T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wipe(left)">
                                      <p:cBhvr>
                                        <p:cTn id="7" dur="500"/>
                                        <p:tgtEl>
                                          <p:spTgt spid="55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0">
                                            <p:txEl>
                                              <p:pRg st="1" end="1"/>
                                            </p:txEl>
                                          </p:spTgt>
                                        </p:tgtEl>
                                        <p:attrNameLst>
                                          <p:attrName>style.visibility</p:attrName>
                                        </p:attrNameLst>
                                      </p:cBhvr>
                                      <p:to>
                                        <p:strVal val="visible"/>
                                      </p:to>
                                    </p:set>
                                    <p:animEffect transition="in" filter="wipe(left)">
                                      <p:cBhvr>
                                        <p:cTn id="12" dur="500"/>
                                        <p:tgtEl>
                                          <p:spTgt spid="553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0">
                                            <p:txEl>
                                              <p:pRg st="2" end="2"/>
                                            </p:txEl>
                                          </p:spTgt>
                                        </p:tgtEl>
                                        <p:attrNameLst>
                                          <p:attrName>style.visibility</p:attrName>
                                        </p:attrNameLst>
                                      </p:cBhvr>
                                      <p:to>
                                        <p:strVal val="visible"/>
                                      </p:to>
                                    </p:set>
                                    <p:animEffect transition="in" filter="wipe(left)">
                                      <p:cBhvr>
                                        <p:cTn id="17" dur="500"/>
                                        <p:tgtEl>
                                          <p:spTgt spid="553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0">
                                            <p:txEl>
                                              <p:pRg st="3" end="3"/>
                                            </p:txEl>
                                          </p:spTgt>
                                        </p:tgtEl>
                                        <p:attrNameLst>
                                          <p:attrName>style.visibility</p:attrName>
                                        </p:attrNameLst>
                                      </p:cBhvr>
                                      <p:to>
                                        <p:strVal val="visible"/>
                                      </p:to>
                                    </p:set>
                                    <p:animEffect transition="in" filter="wipe(left)">
                                      <p:cBhvr>
                                        <p:cTn id="22" dur="500"/>
                                        <p:tgtEl>
                                          <p:spTgt spid="553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00">
                                            <p:txEl>
                                              <p:pRg st="4" end="4"/>
                                            </p:txEl>
                                          </p:spTgt>
                                        </p:tgtEl>
                                        <p:attrNameLst>
                                          <p:attrName>style.visibility</p:attrName>
                                        </p:attrNameLst>
                                      </p:cBhvr>
                                      <p:to>
                                        <p:strVal val="visible"/>
                                      </p:to>
                                    </p:set>
                                    <p:animEffect transition="in" filter="wipe(left)">
                                      <p:cBhvr>
                                        <p:cTn id="27" dur="500"/>
                                        <p:tgtEl>
                                          <p:spTgt spid="553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AutoShape 1"/>
          <p:cNvSpPr>
            <a:spLocks/>
          </p:cNvSpPr>
          <p:nvPr/>
        </p:nvSpPr>
        <p:spPr bwMode="auto">
          <a:xfrm>
            <a:off x="0" y="0"/>
            <a:ext cx="9144000" cy="6858000"/>
          </a:xfrm>
          <a:custGeom>
            <a:avLst/>
            <a:gdLst>
              <a:gd name="T0" fmla="*/ 4572000 w 21600"/>
              <a:gd name="T1" fmla="*/ 3429000 h 21600"/>
              <a:gd name="T2" fmla="*/ 4572000 w 21600"/>
              <a:gd name="T3" fmla="*/ 3429000 h 21600"/>
              <a:gd name="T4" fmla="*/ 4572000 w 21600"/>
              <a:gd name="T5" fmla="*/ 3429000 h 21600"/>
              <a:gd name="T6" fmla="*/ 4572000 w 21600"/>
              <a:gd name="T7" fmla="*/ 3429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FFFFFF"/>
          </a:solidFill>
          <a:ln w="12700">
            <a:noFill/>
            <a:miter lim="0"/>
            <a:headEnd/>
            <a:tailEnd/>
          </a:ln>
        </p:spPr>
        <p:txBody>
          <a:bodyPr lIns="0" tIns="0" rIns="0" bIns="0" anchor="ctr"/>
          <a:lstStyle/>
          <a:p>
            <a:pPr algn="ctr" defTabSz="914400"/>
            <a:endParaRPr lang="tr-TR" sz="1800">
              <a:solidFill>
                <a:srgbClr val="FFFFFF"/>
              </a:solidFill>
            </a:endParaRPr>
          </a:p>
        </p:txBody>
      </p:sp>
      <p:sp>
        <p:nvSpPr>
          <p:cNvPr id="48131" name="AutoShape 2"/>
          <p:cNvSpPr>
            <a:spLocks/>
          </p:cNvSpPr>
          <p:nvPr/>
        </p:nvSpPr>
        <p:spPr bwMode="auto">
          <a:xfrm>
            <a:off x="63500" y="68263"/>
            <a:ext cx="9013825" cy="6694487"/>
          </a:xfrm>
          <a:prstGeom prst="roundRect">
            <a:avLst>
              <a:gd name="adj" fmla="val 4931"/>
            </a:avLst>
          </a:prstGeom>
          <a:solidFill>
            <a:srgbClr val="FFFFFF"/>
          </a:solidFill>
          <a:ln w="6350" cap="sq">
            <a:solidFill>
              <a:srgbClr val="000000"/>
            </a:solidFill>
            <a:round/>
            <a:headEnd/>
            <a:tailEnd/>
          </a:ln>
        </p:spPr>
        <p:txBody>
          <a:bodyPr lIns="0" tIns="0" rIns="0" bIns="0" anchor="ctr"/>
          <a:lstStyle/>
          <a:p>
            <a:pPr algn="ctr" defTabSz="914400"/>
            <a:endParaRPr lang="tr-TR" sz="1800">
              <a:solidFill>
                <a:srgbClr val="FFFFFF"/>
              </a:solidFill>
            </a:endParaRPr>
          </a:p>
        </p:txBody>
      </p:sp>
      <p:sp>
        <p:nvSpPr>
          <p:cNvPr id="48132" name="Rectangle 3"/>
          <p:cNvSpPr>
            <a:spLocks noGrp="1" noChangeArrowheads="1"/>
          </p:cNvSpPr>
          <p:nvPr>
            <p:ph type="title"/>
          </p:nvPr>
        </p:nvSpPr>
        <p:spPr>
          <a:xfrm>
            <a:off x="914400" y="274638"/>
            <a:ext cx="7772400" cy="1343025"/>
          </a:xfrm>
        </p:spPr>
        <p:txBody>
          <a:bodyPr/>
          <a:lstStyle/>
          <a:p>
            <a:pPr algn="ctr"/>
            <a:r>
              <a:rPr lang="tr-TR" sz="3100">
                <a:solidFill>
                  <a:srgbClr val="696464"/>
                </a:solidFill>
              </a:rPr>
              <a:t>Why did the world economy not experience sustained growth before 1800?</a:t>
            </a:r>
            <a:endParaRPr lang="tr-TR"/>
          </a:p>
        </p:txBody>
      </p:sp>
      <p:sp>
        <p:nvSpPr>
          <p:cNvPr id="56324" name="Rectangle 4"/>
          <p:cNvSpPr>
            <a:spLocks noGrp="1"/>
          </p:cNvSpPr>
          <p:nvPr>
            <p:ph sz="quarter" idx="1"/>
          </p:nvPr>
        </p:nvSpPr>
        <p:spPr>
          <a:xfrm>
            <a:off x="914400" y="2052638"/>
            <a:ext cx="7772400" cy="4332287"/>
          </a:xfrm>
        </p:spPr>
        <p:txBody>
          <a:bodyPr lIns="50800" tIns="50800" rIns="50800" bIns="50800"/>
          <a:lstStyle/>
          <a:p>
            <a:pPr marL="461963" indent="-461963">
              <a:lnSpc>
                <a:spcPct val="90000"/>
              </a:lnSpc>
              <a:spcBef>
                <a:spcPts val="500"/>
              </a:spcBef>
              <a:buClr>
                <a:srgbClr val="D34817"/>
              </a:buClr>
              <a:buFont typeface="Wingdings 2" pitchFamily="18" charset="2"/>
              <a:buChar char="•"/>
            </a:pPr>
            <a:r>
              <a:rPr lang="tr-TR" sz="2100">
                <a:solidFill>
                  <a:srgbClr val="000000"/>
                </a:solidFill>
              </a:rPr>
              <a:t>In these earlier episodes, growth must always rely on existing techniques and production relationships. It will not unleash the process of creative destruction and the entry of new talent and new businesses necessary for the sustained growth.</a:t>
            </a:r>
          </a:p>
          <a:p>
            <a:pPr marL="273050" lvl="1">
              <a:lnSpc>
                <a:spcPct val="90000"/>
              </a:lnSpc>
              <a:spcBef>
                <a:spcPts val="300"/>
              </a:spcBef>
              <a:buClr>
                <a:srgbClr val="00B85C"/>
              </a:buClr>
              <a:buFont typeface="Wingdings" pitchFamily="2" charset="2"/>
              <a:buNone/>
            </a:pPr>
            <a:r>
              <a:rPr lang="tr-TR" sz="1900">
                <a:solidFill>
                  <a:srgbClr val="000000"/>
                </a:solidFill>
              </a:rPr>
              <a:t>	e.g. “Verdict: If a cloth weaver intends to process a piece according to his own invention, he must not set it on the loom, but should obtain permission from the judges of the town to employ the number and length of threads that he desires.” France, 1666</a:t>
            </a:r>
          </a:p>
          <a:p>
            <a:pPr marL="461963" indent="-461963">
              <a:lnSpc>
                <a:spcPct val="90000"/>
              </a:lnSpc>
              <a:spcBef>
                <a:spcPts val="500"/>
              </a:spcBef>
              <a:buClr>
                <a:srgbClr val="D34817"/>
              </a:buClr>
              <a:buFont typeface="Wingdings 2" pitchFamily="18" charset="2"/>
              <a:buChar char="•"/>
            </a:pPr>
            <a:r>
              <a:rPr lang="tr-TR" sz="2100">
                <a:solidFill>
                  <a:srgbClr val="000000"/>
                </a:solidFill>
              </a:rPr>
              <a:t>No reward system (rather punishment)</a:t>
            </a:r>
          </a:p>
          <a:p>
            <a:pPr marL="461963" indent="-461963">
              <a:lnSpc>
                <a:spcPct val="90000"/>
              </a:lnSpc>
              <a:spcBef>
                <a:spcPts val="500"/>
              </a:spcBef>
              <a:buClr>
                <a:srgbClr val="D34817"/>
              </a:buClr>
              <a:buFont typeface="Wingdings 2" pitchFamily="18" charset="2"/>
              <a:buChar char="•"/>
            </a:pPr>
            <a:r>
              <a:rPr lang="tr-TR" sz="2100">
                <a:solidFill>
                  <a:srgbClr val="000000"/>
                </a:solidFill>
              </a:rPr>
              <a:t>No idea of personal gain: In Shakespeare’s time, the object of life for the ordinary citizen was not to advance his station in life, but to maintain it.</a:t>
            </a:r>
            <a:endParaRPr lang="tr-TR"/>
          </a:p>
        </p:txBody>
      </p:sp>
      <p:sp>
        <p:nvSpPr>
          <p:cNvPr id="48134" name="AutoShape 5"/>
          <p:cNvSpPr>
            <a:spLocks/>
          </p:cNvSpPr>
          <p:nvPr/>
        </p:nvSpPr>
        <p:spPr bwMode="auto">
          <a:xfrm>
            <a:off x="146050" y="6210300"/>
            <a:ext cx="457200" cy="457200"/>
          </a:xfrm>
          <a:custGeom>
            <a:avLst/>
            <a:gdLst>
              <a:gd name="T0" fmla="*/ 228600 w 21600"/>
              <a:gd name="T1" fmla="*/ 228600 h 21600"/>
              <a:gd name="T2" fmla="*/ 228600 w 21600"/>
              <a:gd name="T3" fmla="*/ 228600 h 21600"/>
              <a:gd name="T4" fmla="*/ 228600 w 21600"/>
              <a:gd name="T5" fmla="*/ 228600 h 21600"/>
              <a:gd name="T6" fmla="*/ 228600 w 21600"/>
              <a:gd name="T7" fmla="*/ 228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D34817"/>
          </a:solidFill>
          <a:ln w="12700">
            <a:noFill/>
            <a:miter lim="0"/>
            <a:headEnd/>
            <a:tailEnd/>
          </a:ln>
        </p:spPr>
        <p:txBody>
          <a:bodyPr lIns="0" tIns="0" rIns="0" bIns="0" anchor="ctr"/>
          <a:lstStyle/>
          <a:p>
            <a:pPr algn="ctr" defTabSz="914400"/>
            <a:fld id="{1C313362-0B89-4ECF-93F1-75671F4B9442}" type="slidenum">
              <a:rPr lang="tr-TR" sz="1400">
                <a:solidFill>
                  <a:srgbClr val="FFFFFF"/>
                </a:solidFill>
              </a:rPr>
              <a:pPr algn="ctr" defTabSz="914400"/>
              <a:t>8</a:t>
            </a:fld>
            <a:endParaRPr lang="tr-T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Effect transition="in" filter="wipe(left)">
                                      <p:cBhvr>
                                        <p:cTn id="7" dur="500"/>
                                        <p:tgtEl>
                                          <p:spTgt spid="56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4">
                                            <p:txEl>
                                              <p:pRg st="1" end="1"/>
                                            </p:txEl>
                                          </p:spTgt>
                                        </p:tgtEl>
                                        <p:attrNameLst>
                                          <p:attrName>style.visibility</p:attrName>
                                        </p:attrNameLst>
                                      </p:cBhvr>
                                      <p:to>
                                        <p:strVal val="visible"/>
                                      </p:to>
                                    </p:set>
                                    <p:animEffect transition="in" filter="wipe(left)">
                                      <p:cBhvr>
                                        <p:cTn id="12" dur="500"/>
                                        <p:tgtEl>
                                          <p:spTgt spid="56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4">
                                            <p:txEl>
                                              <p:pRg st="2" end="2"/>
                                            </p:txEl>
                                          </p:spTgt>
                                        </p:tgtEl>
                                        <p:attrNameLst>
                                          <p:attrName>style.visibility</p:attrName>
                                        </p:attrNameLst>
                                      </p:cBhvr>
                                      <p:to>
                                        <p:strVal val="visible"/>
                                      </p:to>
                                    </p:set>
                                    <p:animEffect transition="in" filter="wipe(left)">
                                      <p:cBhvr>
                                        <p:cTn id="17" dur="500"/>
                                        <p:tgtEl>
                                          <p:spTgt spid="563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4">
                                            <p:txEl>
                                              <p:pRg st="3" end="3"/>
                                            </p:txEl>
                                          </p:spTgt>
                                        </p:tgtEl>
                                        <p:attrNameLst>
                                          <p:attrName>style.visibility</p:attrName>
                                        </p:attrNameLst>
                                      </p:cBhvr>
                                      <p:to>
                                        <p:strVal val="visible"/>
                                      </p:to>
                                    </p:set>
                                    <p:animEffect transition="in" filter="wipe(left)">
                                      <p:cBhvr>
                                        <p:cTn id="22" dur="500"/>
                                        <p:tgtEl>
                                          <p:spTgt spid="563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1"/>
          <p:cNvSpPr>
            <a:spLocks/>
          </p:cNvSpPr>
          <p:nvPr/>
        </p:nvSpPr>
        <p:spPr bwMode="auto">
          <a:xfrm>
            <a:off x="0" y="0"/>
            <a:ext cx="9144000" cy="6858000"/>
          </a:xfrm>
          <a:custGeom>
            <a:avLst/>
            <a:gdLst>
              <a:gd name="T0" fmla="*/ 4572000 w 21600"/>
              <a:gd name="T1" fmla="*/ 3429000 h 21600"/>
              <a:gd name="T2" fmla="*/ 4572000 w 21600"/>
              <a:gd name="T3" fmla="*/ 3429000 h 21600"/>
              <a:gd name="T4" fmla="*/ 4572000 w 21600"/>
              <a:gd name="T5" fmla="*/ 3429000 h 21600"/>
              <a:gd name="T6" fmla="*/ 4572000 w 21600"/>
              <a:gd name="T7" fmla="*/ 34290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FFFFFF"/>
          </a:solidFill>
          <a:ln w="12700">
            <a:noFill/>
            <a:miter lim="0"/>
            <a:headEnd/>
            <a:tailEnd/>
          </a:ln>
        </p:spPr>
        <p:txBody>
          <a:bodyPr lIns="0" tIns="0" rIns="0" bIns="0" anchor="ctr"/>
          <a:lstStyle/>
          <a:p>
            <a:pPr algn="ctr" defTabSz="914400"/>
            <a:endParaRPr lang="tr-TR" sz="1800">
              <a:solidFill>
                <a:srgbClr val="FFFFFF"/>
              </a:solidFill>
            </a:endParaRPr>
          </a:p>
        </p:txBody>
      </p:sp>
      <p:sp>
        <p:nvSpPr>
          <p:cNvPr id="49155" name="AutoShape 2"/>
          <p:cNvSpPr>
            <a:spLocks/>
          </p:cNvSpPr>
          <p:nvPr/>
        </p:nvSpPr>
        <p:spPr bwMode="auto">
          <a:xfrm>
            <a:off x="63500" y="68263"/>
            <a:ext cx="9013825" cy="6694487"/>
          </a:xfrm>
          <a:prstGeom prst="roundRect">
            <a:avLst>
              <a:gd name="adj" fmla="val 4931"/>
            </a:avLst>
          </a:prstGeom>
          <a:solidFill>
            <a:srgbClr val="FFFFFF"/>
          </a:solidFill>
          <a:ln w="6350" cap="sq">
            <a:solidFill>
              <a:srgbClr val="000000"/>
            </a:solidFill>
            <a:round/>
            <a:headEnd/>
            <a:tailEnd/>
          </a:ln>
        </p:spPr>
        <p:txBody>
          <a:bodyPr lIns="0" tIns="0" rIns="0" bIns="0" anchor="ctr"/>
          <a:lstStyle/>
          <a:p>
            <a:pPr algn="ctr" defTabSz="914400"/>
            <a:endParaRPr lang="tr-TR" sz="1800">
              <a:solidFill>
                <a:srgbClr val="FFFFFF"/>
              </a:solidFill>
            </a:endParaRPr>
          </a:p>
        </p:txBody>
      </p:sp>
      <p:sp>
        <p:nvSpPr>
          <p:cNvPr id="49156" name="Rectangle 3"/>
          <p:cNvSpPr>
            <a:spLocks noGrp="1" noChangeArrowheads="1"/>
          </p:cNvSpPr>
          <p:nvPr>
            <p:ph type="title"/>
          </p:nvPr>
        </p:nvSpPr>
        <p:spPr/>
        <p:txBody>
          <a:bodyPr/>
          <a:lstStyle/>
          <a:p>
            <a:pPr algn="ctr"/>
            <a:r>
              <a:rPr lang="tr-TR" sz="3200">
                <a:solidFill>
                  <a:srgbClr val="696464"/>
                </a:solidFill>
              </a:rPr>
              <a:t>Economic takeoff started around 1800 and in Western Europe</a:t>
            </a:r>
            <a:endParaRPr lang="tr-TR"/>
          </a:p>
        </p:txBody>
      </p:sp>
      <p:pic>
        <p:nvPicPr>
          <p:cNvPr id="57348" name="Picture 4" descr="image7.png"/>
          <p:cNvPicPr>
            <a:picLocks noChangeAspect="1"/>
          </p:cNvPicPr>
          <p:nvPr/>
        </p:nvPicPr>
        <p:blipFill>
          <a:blip r:embed="rId2"/>
          <a:srcRect/>
          <a:stretch>
            <a:fillRect/>
          </a:stretch>
        </p:blipFill>
        <p:spPr bwMode="auto">
          <a:xfrm>
            <a:off x="1812925" y="1644650"/>
            <a:ext cx="5981700" cy="4929188"/>
          </a:xfrm>
          <a:prstGeom prst="rect">
            <a:avLst/>
          </a:prstGeom>
          <a:noFill/>
          <a:ln w="12700">
            <a:noFill/>
            <a:miter lim="0"/>
            <a:headEnd/>
            <a:tailEnd/>
          </a:ln>
        </p:spPr>
      </p:pic>
      <p:sp>
        <p:nvSpPr>
          <p:cNvPr id="49158" name="AutoShape 5"/>
          <p:cNvSpPr>
            <a:spLocks/>
          </p:cNvSpPr>
          <p:nvPr/>
        </p:nvSpPr>
        <p:spPr bwMode="auto">
          <a:xfrm>
            <a:off x="146050" y="6210300"/>
            <a:ext cx="457200" cy="457200"/>
          </a:xfrm>
          <a:custGeom>
            <a:avLst/>
            <a:gdLst>
              <a:gd name="T0" fmla="*/ 228600 w 21600"/>
              <a:gd name="T1" fmla="*/ 228600 h 21600"/>
              <a:gd name="T2" fmla="*/ 228600 w 21600"/>
              <a:gd name="T3" fmla="*/ 228600 h 21600"/>
              <a:gd name="T4" fmla="*/ 228600 w 21600"/>
              <a:gd name="T5" fmla="*/ 228600 h 21600"/>
              <a:gd name="T6" fmla="*/ 228600 w 21600"/>
              <a:gd name="T7" fmla="*/ 228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D34817"/>
          </a:solidFill>
          <a:ln w="12700">
            <a:noFill/>
            <a:miter lim="0"/>
            <a:headEnd/>
            <a:tailEnd/>
          </a:ln>
        </p:spPr>
        <p:txBody>
          <a:bodyPr lIns="0" tIns="0" rIns="0" bIns="0" anchor="ctr"/>
          <a:lstStyle/>
          <a:p>
            <a:pPr algn="ctr" defTabSz="914400"/>
            <a:fld id="{D49CBE7B-A7E0-4655-BD4A-94743E6E7F13}" type="slidenum">
              <a:rPr lang="tr-TR" sz="1400">
                <a:solidFill>
                  <a:srgbClr val="FFFFFF"/>
                </a:solidFill>
              </a:rPr>
              <a:pPr algn="ctr" defTabSz="914400"/>
              <a:t>9</a:t>
            </a:fld>
            <a:endParaRPr lang="tr-TR"/>
          </a:p>
        </p:txBody>
      </p:sp>
    </p:spTree>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572E2D"/>
      </a:dk1>
      <a:lt1>
        <a:srgbClr val="2A5657"/>
      </a:lt1>
      <a:dk2>
        <a:srgbClr val="A7A7A7"/>
      </a:dk2>
      <a:lt2>
        <a:srgbClr val="535353"/>
      </a:lt2>
      <a:accent1>
        <a:srgbClr val="4F81BD"/>
      </a:accent1>
      <a:accent2>
        <a:srgbClr val="C0504D"/>
      </a:accent2>
      <a:accent3>
        <a:srgbClr val="ACB4B4"/>
      </a:accent3>
      <a:accent4>
        <a:srgbClr val="492625"/>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1237</Words>
  <Application>Microsoft Office PowerPoint</Application>
  <PresentationFormat>On-screen Show (4:3)</PresentationFormat>
  <Paragraphs>136</Paragraphs>
  <Slides>39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ArialMT</vt:lpstr>
      <vt:lpstr>Calibri</vt:lpstr>
      <vt:lpstr>Franklin Gothic Book</vt:lpstr>
      <vt:lpstr>Helvetica</vt:lpstr>
      <vt:lpstr>Noteworthy Bold</vt:lpstr>
      <vt:lpstr>Perpetua</vt:lpstr>
      <vt:lpstr>Wingdings</vt:lpstr>
      <vt:lpstr>Wingdings 2</vt:lpstr>
      <vt:lpstr>Equity</vt:lpstr>
      <vt:lpstr>Econ 100 Principles of Economics</vt:lpstr>
      <vt:lpstr>PowerPoint Presentation</vt:lpstr>
      <vt:lpstr>  Production and Growth  </vt:lpstr>
      <vt:lpstr>Economic growth: the last 2000 years</vt:lpstr>
      <vt:lpstr>PowerPoint Presentation</vt:lpstr>
      <vt:lpstr>The Growth before Industrial Revolution</vt:lpstr>
      <vt:lpstr>The characteristics of these earlier growth episodes</vt:lpstr>
      <vt:lpstr>Why did the world economy not experience sustained growth before 1800?</vt:lpstr>
      <vt:lpstr>Economic takeoff started around 1800 and in Western Europe</vt:lpstr>
      <vt:lpstr>World GDP selected years</vt:lpstr>
      <vt:lpstr>Western offshoots: Australia, New Zealand, Canada and the United States</vt:lpstr>
      <vt:lpstr>Why did economic takeoff start around 1800 and in Western Europe?</vt:lpstr>
      <vt:lpstr>LONG TERM Economic Growth</vt:lpstr>
      <vt:lpstr>PowerPoint Presentation</vt:lpstr>
      <vt:lpstr>PowerPoint Presentation</vt:lpstr>
      <vt:lpstr>Growth Rates and the Rule of 70 </vt:lpstr>
      <vt:lpstr>Growth Rates and the Rule of 70</vt:lpstr>
      <vt:lpstr>The US</vt:lpstr>
      <vt:lpstr>US; per capita GDP, 1900 to 2006</vt:lpstr>
      <vt:lpstr>U.S. GDP per capita and 2022-2023 Forecast</vt:lpstr>
      <vt:lpstr>PowerPoint Presentation</vt:lpstr>
      <vt:lpstr>USA in year 1900</vt:lpstr>
      <vt:lpstr>Turkey</vt:lpstr>
      <vt:lpstr>PowerPoint Presentation</vt:lpstr>
      <vt:lpstr>GDP per capita TURKEY in constant 1948 prices source: “İSTATİSTİK GÖSTERGELER” – Statistical Indicators, 1923-2011, TUIK publication number 3890</vt:lpstr>
      <vt:lpstr>Turkey GDP per capita in US Dollars</vt:lpstr>
      <vt:lpstr>Sources of long-term economic growth for Turkey, 1880 – 2005.  Sumru Altuğ, Alpay Filiztekin and Şevket Pamuk</vt:lpstr>
      <vt:lpstr>This is from “Sources of long-term economic growth for Turkey, 1880– 2005” by Sumru Altuğ, Alpay Filiztekin, and Şevket Pamuk</vt:lpstr>
      <vt:lpstr>Impact of higher GDP per capita on people’s lives</vt:lpstr>
      <vt:lpstr>Life expectancy at birth</vt:lpstr>
      <vt:lpstr>Literacy (age 6+)</vt:lpstr>
      <vt:lpstr>Maternal mortality per 100,000 birth 1975 - 2005</vt:lpstr>
      <vt:lpstr>Infant mortality 1945 – 2008 (per thousands)</vt:lpstr>
      <vt:lpstr>Turkey’s post 1960 growth performance relative to the world</vt:lpstr>
      <vt:lpstr>from “Economic Growth”, 2nd ed. by Robert Barro and Xavier Sala-i-Martin  2003 MIT  Press </vt:lpstr>
      <vt:lpstr>India, Brazil, China</vt:lpstr>
      <vt:lpstr>http://turkishmarketnews.com/story-90-years-two-charts/ </vt:lpstr>
      <vt:lpstr>World</vt:lpstr>
      <vt:lpstr>Turkey vs.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Growth</dc:title>
  <dc:creator>Ozgur Yilmaz</dc:creator>
  <cp:lastModifiedBy>Selin Öztürk</cp:lastModifiedBy>
  <cp:revision>12</cp:revision>
  <dcterms:modified xsi:type="dcterms:W3CDTF">2023-05-21T10:30:08Z</dcterms:modified>
</cp:coreProperties>
</file>