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2"/>
  </p:notesMasterIdLst>
  <p:sldIdLst>
    <p:sldId id="337" r:id="rId2"/>
    <p:sldId id="298" r:id="rId3"/>
    <p:sldId id="299" r:id="rId4"/>
    <p:sldId id="300" r:id="rId5"/>
    <p:sldId id="301" r:id="rId6"/>
    <p:sldId id="302" r:id="rId7"/>
    <p:sldId id="303" r:id="rId8"/>
    <p:sldId id="304" r:id="rId9"/>
    <p:sldId id="305" r:id="rId10"/>
    <p:sldId id="306" r:id="rId11"/>
    <p:sldId id="307" r:id="rId12"/>
    <p:sldId id="308" r:id="rId13"/>
    <p:sldId id="309" r:id="rId14"/>
    <p:sldId id="310" r:id="rId15"/>
    <p:sldId id="311" r:id="rId16"/>
    <p:sldId id="312" r:id="rId17"/>
    <p:sldId id="313" r:id="rId18"/>
    <p:sldId id="314" r:id="rId19"/>
    <p:sldId id="315" r:id="rId20"/>
    <p:sldId id="316" r:id="rId21"/>
    <p:sldId id="317" r:id="rId22"/>
    <p:sldId id="318" r:id="rId23"/>
    <p:sldId id="319" r:id="rId24"/>
    <p:sldId id="320" r:id="rId25"/>
    <p:sldId id="321" r:id="rId26"/>
    <p:sldId id="322" r:id="rId27"/>
    <p:sldId id="323" r:id="rId28"/>
    <p:sldId id="324" r:id="rId29"/>
    <p:sldId id="325" r:id="rId30"/>
    <p:sldId id="263" r:id="rId31"/>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97" autoAdjust="0"/>
    <p:restoredTop sz="94660"/>
  </p:normalViewPr>
  <p:slideViewPr>
    <p:cSldViewPr>
      <p:cViewPr varScale="1">
        <p:scale>
          <a:sx n="109" d="100"/>
          <a:sy n="109" d="100"/>
        </p:scale>
        <p:origin x="1608"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FE8E62-21E5-4836-905B-E71DE86B0932}" type="datetimeFigureOut">
              <a:rPr lang="tr-TR" smtClean="0"/>
              <a:pPr/>
              <a:t>31.05.2023</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49C3E0-5F17-47AC-B94F-478D03C66FD1}" type="slidenum">
              <a:rPr lang="tr-TR" smtClean="0"/>
              <a:pPr/>
              <a:t>‹#›</a:t>
            </a:fld>
            <a:endParaRPr lang="tr-TR"/>
          </a:p>
        </p:txBody>
      </p:sp>
    </p:spTree>
    <p:extLst>
      <p:ext uri="{BB962C8B-B14F-4D97-AF65-F5344CB8AC3E}">
        <p14:creationId xmlns:p14="http://schemas.microsoft.com/office/powerpoint/2010/main" val="453643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37DD641D-67EF-4164-9415-AFBB38D101CC}" type="slidenum">
              <a:rPr lang="en-US" smtClean="0">
                <a:solidFill>
                  <a:prstClr val="black"/>
                </a:solidFill>
              </a:rPr>
              <a:pPr/>
              <a:t>20</a:t>
            </a:fld>
            <a:endParaRPr lang="en-US">
              <a:solidFill>
                <a:prstClr val="black"/>
              </a:solidFill>
            </a:endParaRPr>
          </a:p>
        </p:txBody>
      </p:sp>
      <p:sp>
        <p:nvSpPr>
          <p:cNvPr id="93187" name="Rectangle 2"/>
          <p:cNvSpPr>
            <a:spLocks noGrp="1" noRot="1" noChangeAspect="1" noChangeArrowheads="1" noTextEdit="1"/>
          </p:cNvSpPr>
          <p:nvPr>
            <p:ph type="sldImg"/>
          </p:nvPr>
        </p:nvSpPr>
        <p:spPr>
          <a:xfrm>
            <a:off x="1143000" y="685800"/>
            <a:ext cx="4572000" cy="3429000"/>
          </a:xfrm>
          <a:ln/>
        </p:spPr>
      </p:sp>
      <p:sp>
        <p:nvSpPr>
          <p:cNvPr id="93188" name="Rectangle 3"/>
          <p:cNvSpPr>
            <a:spLocks noGrp="1" noChangeArrowheads="1"/>
          </p:cNvSpPr>
          <p:nvPr>
            <p:ph type="body" idx="1"/>
          </p:nvPr>
        </p:nvSpPr>
        <p:spPr>
          <a:xfrm>
            <a:off x="685494" y="4344358"/>
            <a:ext cx="5487013" cy="4114587"/>
          </a:xfrm>
          <a:noFill/>
          <a:ln/>
        </p:spPr>
        <p:txBody>
          <a:bodyPr/>
          <a:lstStyle/>
          <a:p>
            <a:pPr eaLnBrk="1" hangingPunct="1"/>
            <a:r>
              <a:rPr lang="en-US"/>
              <a:t>This example is similar to that in the text, but using different goods and different numerical values. </a:t>
            </a:r>
          </a:p>
          <a:p>
            <a:pPr eaLnBrk="1" hangingPunct="1"/>
            <a:endParaRPr lang="en-US"/>
          </a:p>
          <a:p>
            <a:pPr eaLnBrk="1" hangingPunct="1"/>
            <a:r>
              <a:rPr lang="en-US"/>
              <a:t>Suggestion:   Ask your students to compute nominal GDP in each year, before revealing the answers.  Ask them to compute the rate of increase before revealing the answers.  </a:t>
            </a:r>
          </a:p>
          <a:p>
            <a:pPr eaLnBrk="1" hangingPunct="1"/>
            <a:endParaRPr lang="en-US"/>
          </a:p>
          <a:p>
            <a:pPr eaLnBrk="1" hangingPunct="1"/>
            <a:r>
              <a:rPr lang="en-US"/>
              <a:t>In this example, nominal GDP grows for two reasons:  prices are rising, and the economy is producing a larger quantity of goods.  </a:t>
            </a:r>
          </a:p>
          <a:p>
            <a:pPr eaLnBrk="1" hangingPunct="1"/>
            <a:endParaRPr lang="en-US"/>
          </a:p>
          <a:p>
            <a:pPr eaLnBrk="1" hangingPunct="1"/>
            <a:r>
              <a:rPr lang="en-US"/>
              <a:t>Thinking of nominal GDP as total income, the increases in income will overstate the increases in society’s well-being, because part of these increases are due to inflation.  </a:t>
            </a:r>
          </a:p>
          <a:p>
            <a:pPr eaLnBrk="1" hangingPunct="1"/>
            <a:endParaRPr lang="en-US"/>
          </a:p>
          <a:p>
            <a:pPr eaLnBrk="1" hangingPunct="1"/>
            <a:r>
              <a:rPr lang="en-US"/>
              <a:t>We need a way to take out the effects of inflation, to see how much people’s incomes are growing in purchasing power terms.  That is the job of real GDP.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D3DDC44F-2AE3-4D17-BECA-FD3BC4B3591B}" type="slidenum">
              <a:rPr lang="en-US" smtClean="0">
                <a:solidFill>
                  <a:prstClr val="black"/>
                </a:solidFill>
              </a:rPr>
              <a:pPr/>
              <a:t>21</a:t>
            </a:fld>
            <a:endParaRPr lang="en-US">
              <a:solidFill>
                <a:prstClr val="black"/>
              </a:solidFill>
            </a:endParaRPr>
          </a:p>
        </p:txBody>
      </p:sp>
      <p:sp>
        <p:nvSpPr>
          <p:cNvPr id="94211" name="Rectangle 2"/>
          <p:cNvSpPr>
            <a:spLocks noGrp="1" noRot="1" noChangeAspect="1" noChangeArrowheads="1" noTextEdit="1"/>
          </p:cNvSpPr>
          <p:nvPr>
            <p:ph type="sldImg"/>
          </p:nvPr>
        </p:nvSpPr>
        <p:spPr>
          <a:xfrm>
            <a:off x="1143000" y="685800"/>
            <a:ext cx="4572000" cy="3429000"/>
          </a:xfrm>
          <a:ln/>
        </p:spPr>
      </p:sp>
      <p:sp>
        <p:nvSpPr>
          <p:cNvPr id="94212" name="Rectangle 3"/>
          <p:cNvSpPr>
            <a:spLocks noGrp="1" noChangeArrowheads="1"/>
          </p:cNvSpPr>
          <p:nvPr>
            <p:ph type="body" idx="1"/>
          </p:nvPr>
        </p:nvSpPr>
        <p:spPr>
          <a:xfrm>
            <a:off x="685494" y="4344358"/>
            <a:ext cx="5487013" cy="4114587"/>
          </a:xfrm>
          <a:noFill/>
          <a:ln/>
        </p:spPr>
        <p:txBody>
          <a:bodyPr/>
          <a:lstStyle/>
          <a:p>
            <a:pPr eaLnBrk="1" hangingPunct="1"/>
            <a:r>
              <a:rPr lang="en-US"/>
              <a:t>This example shows that real GDP in every year is constructed using the prices of the base year, and that the base year doesn’t change.   </a:t>
            </a:r>
          </a:p>
          <a:p>
            <a:pPr eaLnBrk="1" hangingPunct="1"/>
            <a:endParaRPr lang="en-US"/>
          </a:p>
          <a:p>
            <a:pPr eaLnBrk="1" hangingPunct="1"/>
            <a:r>
              <a:rPr lang="en-US"/>
              <a:t>The growth rate of real GDP from one year to the next is the answer to this question:</a:t>
            </a:r>
          </a:p>
          <a:p>
            <a:pPr eaLnBrk="1" hangingPunct="1"/>
            <a:endParaRPr lang="en-US"/>
          </a:p>
          <a:p>
            <a:pPr eaLnBrk="1" hangingPunct="1"/>
            <a:r>
              <a:rPr lang="en-US"/>
              <a:t>“How much would GDP (and hence everyone’s income) have grown if there had been zero inflation?”</a:t>
            </a:r>
          </a:p>
          <a:p>
            <a:pPr eaLnBrk="1" hangingPunct="1"/>
            <a:endParaRPr lang="en-US"/>
          </a:p>
          <a:p>
            <a:pPr eaLnBrk="1" hangingPunct="1"/>
            <a:r>
              <a:rPr lang="en-US"/>
              <a:t>Thus, real GDP is corrected for inflation.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EB54856D-074B-4085-8555-4C016EF3FEE5}" type="slidenum">
              <a:rPr lang="en-US" smtClean="0">
                <a:solidFill>
                  <a:prstClr val="black"/>
                </a:solidFill>
              </a:rPr>
              <a:pPr/>
              <a:t>23</a:t>
            </a:fld>
            <a:endParaRPr lang="en-US">
              <a:solidFill>
                <a:prstClr val="black"/>
              </a:solidFill>
            </a:endParaRPr>
          </a:p>
        </p:txBody>
      </p:sp>
      <p:sp>
        <p:nvSpPr>
          <p:cNvPr id="96259" name="Rectangle 2"/>
          <p:cNvSpPr>
            <a:spLocks noGrp="1" noRot="1" noChangeAspect="1" noChangeArrowheads="1" noTextEdit="1"/>
          </p:cNvSpPr>
          <p:nvPr>
            <p:ph type="sldImg"/>
          </p:nvPr>
        </p:nvSpPr>
        <p:spPr>
          <a:xfrm>
            <a:off x="1143000" y="685800"/>
            <a:ext cx="4572000" cy="3429000"/>
          </a:xfrm>
          <a:ln/>
        </p:spPr>
      </p:sp>
      <p:sp>
        <p:nvSpPr>
          <p:cNvPr id="96260" name="Rectangle 3"/>
          <p:cNvSpPr>
            <a:spLocks noGrp="1" noChangeArrowheads="1"/>
          </p:cNvSpPr>
          <p:nvPr>
            <p:ph type="body" idx="1"/>
          </p:nvPr>
        </p:nvSpPr>
        <p:spPr>
          <a:xfrm>
            <a:off x="685494" y="4344358"/>
            <a:ext cx="5487013" cy="4114587"/>
          </a:xfrm>
          <a:noFill/>
          <a:ln/>
        </p:spPr>
        <p:txBody>
          <a:bodyPr/>
          <a:lstStyle/>
          <a:p>
            <a:pPr eaLnBrk="1" hangingPunct="1"/>
            <a:r>
              <a:rPr lang="en-US"/>
              <a:t>Again, the growth rate of real GDP from one year to the next is the answer to this question:</a:t>
            </a:r>
          </a:p>
          <a:p>
            <a:pPr eaLnBrk="1" hangingPunct="1"/>
            <a:endParaRPr lang="en-US"/>
          </a:p>
          <a:p>
            <a:pPr eaLnBrk="1" hangingPunct="1"/>
            <a:r>
              <a:rPr lang="en-US"/>
              <a:t>“How much would GDP (and hence everyone’s income) have grown if there had been zero inflation?”</a:t>
            </a:r>
          </a:p>
          <a:p>
            <a:pPr eaLnBrk="1" hangingPunct="1"/>
            <a:endParaRPr lang="en-US"/>
          </a:p>
          <a:p>
            <a:pPr eaLnBrk="1" hangingPunct="1"/>
            <a:r>
              <a:rPr lang="en-US"/>
              <a:t>This is why real GDP is corrected for inflation.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02C24335-F6FB-4B19-8835-BD12EC889B17}" type="datetimeFigureOut">
              <a:rPr lang="tr-TR" smtClean="0">
                <a:solidFill>
                  <a:prstClr val="black">
                    <a:tint val="75000"/>
                  </a:prstClr>
                </a:solidFill>
              </a:rPr>
              <a:pPr/>
              <a:t>31.05.2023</a:t>
            </a:fld>
            <a:endParaRPr lang="tr-TR">
              <a:solidFill>
                <a:prstClr val="black">
                  <a:tint val="75000"/>
                </a:prstClr>
              </a:solidFill>
            </a:endParaRPr>
          </a:p>
        </p:txBody>
      </p:sp>
      <p:sp>
        <p:nvSpPr>
          <p:cNvPr id="17" name="Footer Placeholder 16"/>
          <p:cNvSpPr>
            <a:spLocks noGrp="1"/>
          </p:cNvSpPr>
          <p:nvPr>
            <p:ph type="ftr" sz="quarter" idx="11"/>
          </p:nvPr>
        </p:nvSpPr>
        <p:spPr/>
        <p:txBody>
          <a:bodyPr/>
          <a:lstStyle/>
          <a:p>
            <a:endParaRPr lang="tr-TR">
              <a:solidFill>
                <a:prstClr val="black">
                  <a:tint val="75000"/>
                </a:prstClr>
              </a:solidFill>
            </a:endParaRP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8BDA958C-89F1-46C1-8B2C-BB3708B6BEC6}" type="slidenum">
              <a:rPr lang="tr-TR" smtClean="0">
                <a:solidFill>
                  <a:prstClr val="black">
                    <a:tint val="75000"/>
                  </a:prstClr>
                </a:solidFill>
              </a:rPr>
              <a:pPr/>
              <a:t>‹#›</a:t>
            </a:fld>
            <a:endParaRPr lang="tr-TR">
              <a:solidFill>
                <a:prstClr val="black">
                  <a:tint val="75000"/>
                </a:prstClr>
              </a:solidFill>
            </a:endParaRP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2C24335-F6FB-4B19-8835-BD12EC889B17}" type="datetimeFigureOut">
              <a:rPr lang="tr-TR" smtClean="0">
                <a:solidFill>
                  <a:prstClr val="black">
                    <a:tint val="75000"/>
                  </a:prstClr>
                </a:solidFill>
              </a:rPr>
              <a:pPr/>
              <a:t>31.05.2023</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fld id="{8BDA958C-89F1-46C1-8B2C-BB3708B6BEC6}" type="slidenum">
              <a:rPr lang="tr-TR" smtClean="0">
                <a:solidFill>
                  <a:prstClr val="black">
                    <a:tint val="75000"/>
                  </a:prstClr>
                </a:solidFill>
              </a:rPr>
              <a:pPr/>
              <a:t>‹#›</a:t>
            </a:fld>
            <a:endParaRPr lang="tr-TR">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2C24335-F6FB-4B19-8835-BD12EC889B17}" type="datetimeFigureOut">
              <a:rPr lang="tr-TR" smtClean="0">
                <a:solidFill>
                  <a:prstClr val="black">
                    <a:tint val="75000"/>
                  </a:prstClr>
                </a:solidFill>
              </a:rPr>
              <a:pPr/>
              <a:t>31.05.2023</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fld id="{8BDA958C-89F1-46C1-8B2C-BB3708B6BEC6}" type="slidenum">
              <a:rPr lang="tr-TR" smtClean="0">
                <a:solidFill>
                  <a:prstClr val="black">
                    <a:tint val="75000"/>
                  </a:prstClr>
                </a:solidFill>
              </a:rPr>
              <a:pPr/>
              <a:t>‹#›</a:t>
            </a:fld>
            <a:endParaRPr lang="tr-TR">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02C24335-F6FB-4B19-8835-BD12EC889B17}" type="datetimeFigureOut">
              <a:rPr lang="tr-TR" smtClean="0">
                <a:solidFill>
                  <a:prstClr val="black">
                    <a:tint val="75000"/>
                  </a:prstClr>
                </a:solidFill>
              </a:rPr>
              <a:pPr/>
              <a:t>31.05.2023</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fld id="{8BDA958C-89F1-46C1-8B2C-BB3708B6BEC6}" type="slidenum">
              <a:rPr lang="tr-TR" smtClean="0">
                <a:solidFill>
                  <a:prstClr val="black">
                    <a:tint val="75000"/>
                  </a:prstClr>
                </a:solidFill>
              </a:rPr>
              <a:pPr/>
              <a:t>‹#›</a:t>
            </a:fld>
            <a:endParaRPr lang="tr-TR">
              <a:solidFill>
                <a:prstClr val="black">
                  <a:tint val="75000"/>
                </a:prstClr>
              </a:solidFill>
            </a:endParaRPr>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2C24335-F6FB-4B19-8835-BD12EC889B17}" type="datetimeFigureOut">
              <a:rPr lang="tr-TR" smtClean="0">
                <a:solidFill>
                  <a:prstClr val="black">
                    <a:tint val="75000"/>
                  </a:prstClr>
                </a:solidFill>
              </a:rPr>
              <a:pPr/>
              <a:t>31.05.2023</a:t>
            </a:fld>
            <a:endParaRPr lang="tr-TR">
              <a:solidFill>
                <a:prstClr val="black">
                  <a:tint val="75000"/>
                </a:prstClr>
              </a:solidFill>
            </a:endParaRPr>
          </a:p>
        </p:txBody>
      </p:sp>
      <p:sp>
        <p:nvSpPr>
          <p:cNvPr id="5" name="Footer Placeholder 4"/>
          <p:cNvSpPr>
            <a:spLocks noGrp="1"/>
          </p:cNvSpPr>
          <p:nvPr>
            <p:ph type="ftr" sz="quarter" idx="11"/>
          </p:nvPr>
        </p:nvSpPr>
        <p:spPr>
          <a:xfrm>
            <a:off x="800100" y="6172200"/>
            <a:ext cx="4000500" cy="457200"/>
          </a:xfrm>
        </p:spPr>
        <p:txBody>
          <a:bodyPr/>
          <a:lstStyle/>
          <a:p>
            <a:endParaRPr lang="tr-TR">
              <a:solidFill>
                <a:prstClr val="black">
                  <a:tint val="75000"/>
                </a:prstClr>
              </a:solidFill>
            </a:endParaRP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8BDA958C-89F1-46C1-8B2C-BB3708B6BEC6}" type="slidenum">
              <a:rPr lang="tr-TR" smtClean="0">
                <a:solidFill>
                  <a:prstClr val="black">
                    <a:tint val="75000"/>
                  </a:prstClr>
                </a:solidFill>
              </a:rPr>
              <a:pPr/>
              <a:t>‹#›</a:t>
            </a:fld>
            <a:endParaRPr lang="tr-TR">
              <a:solidFill>
                <a:prstClr val="black">
                  <a:tint val="75000"/>
                </a:prstClr>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02C24335-F6FB-4B19-8835-BD12EC889B17}" type="datetimeFigureOut">
              <a:rPr lang="tr-TR" smtClean="0">
                <a:solidFill>
                  <a:prstClr val="black">
                    <a:tint val="75000"/>
                  </a:prstClr>
                </a:solidFill>
              </a:rPr>
              <a:pPr/>
              <a:t>31.05.2023</a:t>
            </a:fld>
            <a:endParaRPr lang="tr-TR">
              <a:solidFill>
                <a:prstClr val="black">
                  <a:tint val="75000"/>
                </a:prstClr>
              </a:solidFill>
            </a:endParaRPr>
          </a:p>
        </p:txBody>
      </p:sp>
      <p:sp>
        <p:nvSpPr>
          <p:cNvPr id="6" name="Footer Placeholder 5"/>
          <p:cNvSpPr>
            <a:spLocks noGrp="1"/>
          </p:cNvSpPr>
          <p:nvPr>
            <p:ph type="ftr" sz="quarter" idx="11"/>
          </p:nvPr>
        </p:nvSpPr>
        <p:spPr/>
        <p:txBody>
          <a:bodyPr/>
          <a:lstStyle/>
          <a:p>
            <a:endParaRPr lang="tr-TR">
              <a:solidFill>
                <a:prstClr val="black">
                  <a:tint val="75000"/>
                </a:prstClr>
              </a:solidFill>
            </a:endParaRPr>
          </a:p>
        </p:txBody>
      </p:sp>
      <p:sp>
        <p:nvSpPr>
          <p:cNvPr id="7" name="Slide Number Placeholder 6"/>
          <p:cNvSpPr>
            <a:spLocks noGrp="1"/>
          </p:cNvSpPr>
          <p:nvPr>
            <p:ph type="sldNum" sz="quarter" idx="12"/>
          </p:nvPr>
        </p:nvSpPr>
        <p:spPr/>
        <p:txBody>
          <a:bodyPr/>
          <a:lstStyle/>
          <a:p>
            <a:fld id="{8BDA958C-89F1-46C1-8B2C-BB3708B6BEC6}" type="slidenum">
              <a:rPr lang="tr-TR" smtClean="0">
                <a:solidFill>
                  <a:prstClr val="black">
                    <a:tint val="75000"/>
                  </a:prstClr>
                </a:solidFill>
              </a:rPr>
              <a:pPr/>
              <a:t>‹#›</a:t>
            </a:fld>
            <a:endParaRPr lang="tr-TR">
              <a:solidFill>
                <a:prstClr val="black">
                  <a:tint val="75000"/>
                </a:prstClr>
              </a:solidFill>
            </a:endParaRPr>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02C24335-F6FB-4B19-8835-BD12EC889B17}" type="datetimeFigureOut">
              <a:rPr lang="tr-TR" smtClean="0">
                <a:solidFill>
                  <a:prstClr val="black">
                    <a:tint val="75000"/>
                  </a:prstClr>
                </a:solidFill>
              </a:rPr>
              <a:pPr/>
              <a:t>31.05.2023</a:t>
            </a:fld>
            <a:endParaRPr lang="tr-TR">
              <a:solidFill>
                <a:prstClr val="black">
                  <a:tint val="75000"/>
                </a:prstClr>
              </a:solidFill>
            </a:endParaRPr>
          </a:p>
        </p:txBody>
      </p:sp>
      <p:sp>
        <p:nvSpPr>
          <p:cNvPr id="8" name="Footer Placeholder 7"/>
          <p:cNvSpPr>
            <a:spLocks noGrp="1"/>
          </p:cNvSpPr>
          <p:nvPr>
            <p:ph type="ftr" sz="quarter" idx="11"/>
          </p:nvPr>
        </p:nvSpPr>
        <p:spPr/>
        <p:txBody>
          <a:bodyPr/>
          <a:lstStyle/>
          <a:p>
            <a:endParaRPr lang="tr-TR">
              <a:solidFill>
                <a:prstClr val="black">
                  <a:tint val="75000"/>
                </a:prstClr>
              </a:solidFill>
            </a:endParaRPr>
          </a:p>
        </p:txBody>
      </p:sp>
      <p:sp>
        <p:nvSpPr>
          <p:cNvPr id="9" name="Slide Number Placeholder 8"/>
          <p:cNvSpPr>
            <a:spLocks noGrp="1"/>
          </p:cNvSpPr>
          <p:nvPr>
            <p:ph type="sldNum" sz="quarter" idx="12"/>
          </p:nvPr>
        </p:nvSpPr>
        <p:spPr/>
        <p:txBody>
          <a:bodyPr/>
          <a:lstStyle/>
          <a:p>
            <a:fld id="{8BDA958C-89F1-46C1-8B2C-BB3708B6BEC6}" type="slidenum">
              <a:rPr lang="tr-TR" smtClean="0">
                <a:solidFill>
                  <a:prstClr val="black">
                    <a:tint val="75000"/>
                  </a:prstClr>
                </a:solidFill>
              </a:rPr>
              <a:pPr/>
              <a:t>‹#›</a:t>
            </a:fld>
            <a:endParaRPr lang="tr-TR">
              <a:solidFill>
                <a:prstClr val="black">
                  <a:tint val="75000"/>
                </a:prstClr>
              </a:solidFill>
            </a:endParaRPr>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2C24335-F6FB-4B19-8835-BD12EC889B17}" type="datetimeFigureOut">
              <a:rPr lang="tr-TR" smtClean="0">
                <a:solidFill>
                  <a:prstClr val="black">
                    <a:tint val="75000"/>
                  </a:prstClr>
                </a:solidFill>
              </a:rPr>
              <a:pPr/>
              <a:t>31.05.2023</a:t>
            </a:fld>
            <a:endParaRPr lang="tr-TR">
              <a:solidFill>
                <a:prstClr val="black">
                  <a:tint val="75000"/>
                </a:prstClr>
              </a:solidFill>
            </a:endParaRPr>
          </a:p>
        </p:txBody>
      </p:sp>
      <p:sp>
        <p:nvSpPr>
          <p:cNvPr id="4" name="Footer Placeholder 3"/>
          <p:cNvSpPr>
            <a:spLocks noGrp="1"/>
          </p:cNvSpPr>
          <p:nvPr>
            <p:ph type="ftr" sz="quarter" idx="11"/>
          </p:nvPr>
        </p:nvSpPr>
        <p:spPr/>
        <p:txBody>
          <a:bodyPr/>
          <a:lstStyle/>
          <a:p>
            <a:endParaRPr lang="tr-TR">
              <a:solidFill>
                <a:prstClr val="black">
                  <a:tint val="75000"/>
                </a:prstClr>
              </a:solidFill>
            </a:endParaRPr>
          </a:p>
        </p:txBody>
      </p:sp>
      <p:sp>
        <p:nvSpPr>
          <p:cNvPr id="5" name="Slide Number Placeholder 4"/>
          <p:cNvSpPr>
            <a:spLocks noGrp="1"/>
          </p:cNvSpPr>
          <p:nvPr>
            <p:ph type="sldNum" sz="quarter" idx="12"/>
          </p:nvPr>
        </p:nvSpPr>
        <p:spPr/>
        <p:txBody>
          <a:bodyPr/>
          <a:lstStyle/>
          <a:p>
            <a:fld id="{8BDA958C-89F1-46C1-8B2C-BB3708B6BEC6}" type="slidenum">
              <a:rPr lang="tr-TR" smtClean="0">
                <a:solidFill>
                  <a:prstClr val="black">
                    <a:tint val="75000"/>
                  </a:prstClr>
                </a:solidFill>
              </a:rPr>
              <a:pPr/>
              <a:t>‹#›</a:t>
            </a:fld>
            <a:endParaRPr lang="tr-TR">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C24335-F6FB-4B19-8835-BD12EC889B17}" type="datetimeFigureOut">
              <a:rPr lang="tr-TR" smtClean="0">
                <a:solidFill>
                  <a:prstClr val="black">
                    <a:tint val="75000"/>
                  </a:prstClr>
                </a:solidFill>
              </a:rPr>
              <a:pPr/>
              <a:t>31.05.2023</a:t>
            </a:fld>
            <a:endParaRPr lang="tr-TR">
              <a:solidFill>
                <a:prstClr val="black">
                  <a:tint val="75000"/>
                </a:prstClr>
              </a:solidFill>
            </a:endParaRPr>
          </a:p>
        </p:txBody>
      </p:sp>
      <p:sp>
        <p:nvSpPr>
          <p:cNvPr id="3" name="Footer Placeholder 2"/>
          <p:cNvSpPr>
            <a:spLocks noGrp="1"/>
          </p:cNvSpPr>
          <p:nvPr>
            <p:ph type="ftr" sz="quarter" idx="11"/>
          </p:nvPr>
        </p:nvSpPr>
        <p:spPr/>
        <p:txBody>
          <a:bodyPr/>
          <a:lstStyle/>
          <a:p>
            <a:endParaRPr lang="tr-TR">
              <a:solidFill>
                <a:prstClr val="black">
                  <a:tint val="75000"/>
                </a:prstClr>
              </a:solidFill>
            </a:endParaRPr>
          </a:p>
        </p:txBody>
      </p:sp>
      <p:sp>
        <p:nvSpPr>
          <p:cNvPr id="4" name="Slide Number Placeholder 3"/>
          <p:cNvSpPr>
            <a:spLocks noGrp="1"/>
          </p:cNvSpPr>
          <p:nvPr>
            <p:ph type="sldNum" sz="quarter" idx="12"/>
          </p:nvPr>
        </p:nvSpPr>
        <p:spPr/>
        <p:txBody>
          <a:bodyPr/>
          <a:lstStyle/>
          <a:p>
            <a:fld id="{8BDA958C-89F1-46C1-8B2C-BB3708B6BEC6}" type="slidenum">
              <a:rPr lang="tr-TR" smtClean="0">
                <a:solidFill>
                  <a:prstClr val="black">
                    <a:tint val="75000"/>
                  </a:prstClr>
                </a:solidFill>
              </a:rPr>
              <a:pPr/>
              <a:t>‹#›</a:t>
            </a:fld>
            <a:endParaRPr lang="tr-TR">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2C24335-F6FB-4B19-8835-BD12EC889B17}" type="datetimeFigureOut">
              <a:rPr lang="tr-TR" smtClean="0">
                <a:solidFill>
                  <a:prstClr val="black">
                    <a:tint val="75000"/>
                  </a:prstClr>
                </a:solidFill>
              </a:rPr>
              <a:pPr/>
              <a:t>31.05.2023</a:t>
            </a:fld>
            <a:endParaRPr lang="tr-TR">
              <a:solidFill>
                <a:prstClr val="black">
                  <a:tint val="75000"/>
                </a:prstClr>
              </a:solidFill>
            </a:endParaRPr>
          </a:p>
        </p:txBody>
      </p:sp>
      <p:sp>
        <p:nvSpPr>
          <p:cNvPr id="6" name="Footer Placeholder 5"/>
          <p:cNvSpPr>
            <a:spLocks noGrp="1"/>
          </p:cNvSpPr>
          <p:nvPr>
            <p:ph type="ftr" sz="quarter" idx="11"/>
          </p:nvPr>
        </p:nvSpPr>
        <p:spPr/>
        <p:txBody>
          <a:bodyPr/>
          <a:lstStyle/>
          <a:p>
            <a:endParaRPr lang="tr-TR">
              <a:solidFill>
                <a:prstClr val="black">
                  <a:tint val="75000"/>
                </a:prstClr>
              </a:solidFill>
            </a:endParaRPr>
          </a:p>
        </p:txBody>
      </p:sp>
      <p:sp>
        <p:nvSpPr>
          <p:cNvPr id="7" name="Slide Number Placeholder 6"/>
          <p:cNvSpPr>
            <a:spLocks noGrp="1"/>
          </p:cNvSpPr>
          <p:nvPr>
            <p:ph type="sldNum" sz="quarter" idx="12"/>
          </p:nvPr>
        </p:nvSpPr>
        <p:spPr/>
        <p:txBody>
          <a:bodyPr/>
          <a:lstStyle/>
          <a:p>
            <a:fld id="{8BDA958C-89F1-46C1-8B2C-BB3708B6BEC6}" type="slidenum">
              <a:rPr lang="tr-TR" smtClean="0">
                <a:solidFill>
                  <a:prstClr val="black">
                    <a:tint val="75000"/>
                  </a:prstClr>
                </a:solidFill>
              </a:rPr>
              <a:pPr/>
              <a:t>‹#›</a:t>
            </a:fld>
            <a:endParaRPr lang="tr-TR">
              <a:solidFill>
                <a:prstClr val="black">
                  <a:tint val="75000"/>
                </a:prstClr>
              </a:solidFill>
            </a:endParaRPr>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2C24335-F6FB-4B19-8835-BD12EC889B17}" type="datetimeFigureOut">
              <a:rPr lang="tr-TR" smtClean="0">
                <a:solidFill>
                  <a:prstClr val="black">
                    <a:tint val="75000"/>
                  </a:prstClr>
                </a:solidFill>
              </a:rPr>
              <a:pPr/>
              <a:t>31.05.2023</a:t>
            </a:fld>
            <a:endParaRPr lang="tr-TR">
              <a:solidFill>
                <a:prstClr val="black">
                  <a:tint val="75000"/>
                </a:prstClr>
              </a:solidFill>
            </a:endParaRPr>
          </a:p>
        </p:txBody>
      </p:sp>
      <p:sp>
        <p:nvSpPr>
          <p:cNvPr id="6" name="Footer Placeholder 5"/>
          <p:cNvSpPr>
            <a:spLocks noGrp="1"/>
          </p:cNvSpPr>
          <p:nvPr>
            <p:ph type="ftr" sz="quarter" idx="11"/>
          </p:nvPr>
        </p:nvSpPr>
        <p:spPr>
          <a:xfrm>
            <a:off x="914400" y="6172200"/>
            <a:ext cx="3886200" cy="457200"/>
          </a:xfrm>
        </p:spPr>
        <p:txBody>
          <a:bodyPr/>
          <a:lstStyle/>
          <a:p>
            <a:endParaRPr lang="tr-TR">
              <a:solidFill>
                <a:prstClr val="black">
                  <a:tint val="75000"/>
                </a:prstClr>
              </a:solidFill>
            </a:endParaRPr>
          </a:p>
        </p:txBody>
      </p:sp>
      <p:sp>
        <p:nvSpPr>
          <p:cNvPr id="7" name="Slide Number Placeholder 6"/>
          <p:cNvSpPr>
            <a:spLocks noGrp="1"/>
          </p:cNvSpPr>
          <p:nvPr>
            <p:ph type="sldNum" sz="quarter" idx="12"/>
          </p:nvPr>
        </p:nvSpPr>
        <p:spPr>
          <a:xfrm>
            <a:off x="146304" y="6208776"/>
            <a:ext cx="457200" cy="457200"/>
          </a:xfrm>
        </p:spPr>
        <p:txBody>
          <a:bodyPr/>
          <a:lstStyle/>
          <a:p>
            <a:fld id="{8BDA958C-89F1-46C1-8B2C-BB3708B6BEC6}" type="slidenum">
              <a:rPr lang="tr-TR" smtClean="0">
                <a:solidFill>
                  <a:prstClr val="black">
                    <a:tint val="75000"/>
                  </a:prstClr>
                </a:solidFill>
              </a:rPr>
              <a:pPr/>
              <a:t>‹#›</a:t>
            </a:fld>
            <a:endParaRPr lang="tr-TR">
              <a:solidFill>
                <a:prstClr val="black">
                  <a:tint val="75000"/>
                </a:prstClr>
              </a:solidFill>
            </a:endParaRPr>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2C24335-F6FB-4B19-8835-BD12EC889B17}" type="datetimeFigureOut">
              <a:rPr lang="tr-TR" smtClean="0">
                <a:solidFill>
                  <a:prstClr val="black">
                    <a:tint val="75000"/>
                  </a:prstClr>
                </a:solidFill>
              </a:rPr>
              <a:pPr/>
              <a:t>31.05.2023</a:t>
            </a:fld>
            <a:endParaRPr lang="tr-TR">
              <a:solidFill>
                <a:prstClr val="black">
                  <a:tint val="75000"/>
                </a:prstClr>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tr-TR">
              <a:solidFill>
                <a:prstClr val="black">
                  <a:tint val="75000"/>
                </a:prstClr>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BDA958C-89F1-46C1-8B2C-BB3708B6BEC6}" type="slidenum">
              <a:rPr lang="tr-TR" smtClean="0">
                <a:solidFill>
                  <a:prstClr val="black">
                    <a:tint val="75000"/>
                  </a:prstClr>
                </a:solidFill>
              </a:rPr>
              <a:pPr/>
              <a:t>‹#›</a:t>
            </a:fld>
            <a:endParaRPr lang="tr-TR">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hape 68"/>
          <p:cNvSpPr>
            <a:spLocks noGrp="1"/>
          </p:cNvSpPr>
          <p:nvPr>
            <p:ph type="subTitle" idx="1"/>
          </p:nvPr>
        </p:nvSpPr>
        <p:spPr>
          <a:xfrm>
            <a:off x="1428727" y="3357562"/>
            <a:ext cx="6400801" cy="1752600"/>
          </a:xfrm>
          <a:prstGeom prst="rect">
            <a:avLst/>
          </a:prstGeom>
        </p:spPr>
        <p:txBody>
          <a:bodyPr/>
          <a:lstStyle/>
          <a:p>
            <a:pPr lvl="0">
              <a:defRPr sz="1800">
                <a:solidFill>
                  <a:srgbClr val="000000"/>
                </a:solidFill>
              </a:defRPr>
            </a:pPr>
            <a:r>
              <a:rPr lang="en-US" sz="2600" dirty="0">
                <a:solidFill>
                  <a:srgbClr val="4F4B4B"/>
                </a:solidFill>
              </a:rPr>
              <a:t>Review Lecture</a:t>
            </a:r>
            <a:endParaRPr sz="2600" dirty="0">
              <a:solidFill>
                <a:srgbClr val="4F4B4B"/>
              </a:solidFill>
            </a:endParaRPr>
          </a:p>
          <a:p>
            <a:pPr lvl="0">
              <a:defRPr sz="1800">
                <a:solidFill>
                  <a:srgbClr val="000000"/>
                </a:solidFill>
              </a:defRPr>
            </a:pPr>
            <a:r>
              <a:rPr lang="en-US" sz="2400" dirty="0">
                <a:solidFill>
                  <a:srgbClr val="4F4B4B"/>
                </a:solidFill>
              </a:rPr>
              <a:t>May </a:t>
            </a:r>
            <a:r>
              <a:rPr lang="tr-TR" sz="2400" dirty="0">
                <a:solidFill>
                  <a:srgbClr val="4F4B4B"/>
                </a:solidFill>
              </a:rPr>
              <a:t>31</a:t>
            </a:r>
            <a:endParaRPr sz="2400" dirty="0">
              <a:solidFill>
                <a:srgbClr val="4F4B4B"/>
              </a:solidFill>
            </a:endParaRPr>
          </a:p>
        </p:txBody>
      </p:sp>
      <p:sp>
        <p:nvSpPr>
          <p:cNvPr id="69" name="Shape 69"/>
          <p:cNvSpPr>
            <a:spLocks noGrp="1"/>
          </p:cNvSpPr>
          <p:nvPr>
            <p:ph type="ctrTitle"/>
          </p:nvPr>
        </p:nvSpPr>
        <p:spPr>
          <a:xfrm>
            <a:off x="685800" y="1571612"/>
            <a:ext cx="7772400" cy="1571637"/>
          </a:xfrm>
          <a:prstGeom prst="rect">
            <a:avLst/>
          </a:prstGeom>
        </p:spPr>
        <p:txBody>
          <a:bodyPr/>
          <a:lstStyle/>
          <a:p>
            <a:pPr lvl="0">
              <a:defRPr sz="1800">
                <a:solidFill>
                  <a:srgbClr val="000000"/>
                </a:solidFill>
              </a:defRPr>
            </a:pPr>
            <a:r>
              <a:rPr sz="4000">
                <a:solidFill>
                  <a:srgbClr val="FFFFFF"/>
                </a:solidFill>
              </a:rPr>
              <a:t>Econ 100</a:t>
            </a:r>
            <a:br>
              <a:rPr sz="4000">
                <a:solidFill>
                  <a:srgbClr val="FFFFFF"/>
                </a:solidFill>
              </a:rPr>
            </a:br>
            <a:r>
              <a:rPr sz="4000">
                <a:solidFill>
                  <a:srgbClr val="FFFFFF"/>
                </a:solidFill>
              </a:rPr>
              <a:t>Principles of Economics</a:t>
            </a:r>
          </a:p>
        </p:txBody>
      </p:sp>
    </p:spTree>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p:tmAbs val="0"/>
                                  </p:iterate>
                                  <p:childTnLst>
                                    <p:set>
                                      <p:cBhvr>
                                        <p:cTn id="6" fill="hold"/>
                                        <p:tgtEl>
                                          <p:spTgt spid="68">
                                            <p:bg/>
                                          </p:spTgt>
                                        </p:tgtEl>
                                        <p:attrNameLst>
                                          <p:attrName>style.visibility</p:attrName>
                                        </p:attrNameLst>
                                      </p:cBhvr>
                                      <p:to>
                                        <p:strVal val="visible"/>
                                      </p:to>
                                    </p:set>
                                    <p:animEffect transition="in" filter="wipe(up)">
                                      <p:cBhvr>
                                        <p:cTn id="7" dur="500"/>
                                        <p:tgtEl>
                                          <p:spTgt spid="68">
                                            <p:bg/>
                                          </p:spTgt>
                                        </p:tgtEl>
                                      </p:cBhvr>
                                    </p:animEffect>
                                  </p:childTnLst>
                                </p:cTn>
                              </p:par>
                              <p:par>
                                <p:cTn id="8" presetID="22" presetClass="entr" presetSubtype="1" fill="hold" grpId="0">
                                  <p:stCondLst>
                                    <p:cond delay="0"/>
                                  </p:stCondLst>
                                  <p:iterate>
                                    <p:tmAbs val="0"/>
                                  </p:iterate>
                                  <p:childTnLst>
                                    <p:set>
                                      <p:cBhvr>
                                        <p:cTn id="9" fill="hold"/>
                                        <p:tgtEl>
                                          <p:spTgt spid="68">
                                            <p:txEl>
                                              <p:pRg st="0" end="0"/>
                                            </p:txEl>
                                          </p:spTgt>
                                        </p:tgtEl>
                                        <p:attrNameLst>
                                          <p:attrName>style.visibility</p:attrName>
                                        </p:attrNameLst>
                                      </p:cBhvr>
                                      <p:to>
                                        <p:strVal val="visible"/>
                                      </p:to>
                                    </p:set>
                                    <p:animEffect transition="in" filter="wipe(up)">
                                      <p:cBhvr>
                                        <p:cTn id="10" dur="500"/>
                                        <p:tgtEl>
                                          <p:spTgt spid="68">
                                            <p:txEl>
                                              <p:pRg st="0" end="0"/>
                                            </p:txEl>
                                          </p:spTgt>
                                        </p:tgtEl>
                                      </p:cBhvr>
                                    </p:animEffect>
                                  </p:childTnLst>
                                </p:cTn>
                              </p:par>
                            </p:childTnLst>
                          </p:cTn>
                        </p:par>
                        <p:par>
                          <p:cTn id="11" fill="hold">
                            <p:stCondLst>
                              <p:cond delay="500"/>
                            </p:stCondLst>
                            <p:childTnLst>
                              <p:par>
                                <p:cTn id="12" presetID="22" presetClass="entr" presetSubtype="1" fill="hold" grpId="0" nodeType="afterEffect">
                                  <p:stCondLst>
                                    <p:cond delay="0"/>
                                  </p:stCondLst>
                                  <p:iterate>
                                    <p:tmAbs val="0"/>
                                  </p:iterate>
                                  <p:childTnLst>
                                    <p:set>
                                      <p:cBhvr>
                                        <p:cTn id="13" fill="hold"/>
                                        <p:tgtEl>
                                          <p:spTgt spid="68">
                                            <p:txEl>
                                              <p:pRg st="1" end="1"/>
                                            </p:txEl>
                                          </p:spTgt>
                                        </p:tgtEl>
                                        <p:attrNameLst>
                                          <p:attrName>style.visibility</p:attrName>
                                        </p:attrNameLst>
                                      </p:cBhvr>
                                      <p:to>
                                        <p:strVal val="visible"/>
                                      </p:to>
                                    </p:set>
                                    <p:animEffect transition="in" filter="wipe(up)">
                                      <p:cBhvr>
                                        <p:cTn id="14" dur="500"/>
                                        <p:tgtEl>
                                          <p:spTgt spid="6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uild="p" bldLvl="5"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l"/>
            <a:r>
              <a:rPr lang="en-US" sz="3200" dirty="0"/>
              <a:t>8.	Productivity is the</a:t>
            </a:r>
            <a:endParaRPr lang="tr-TR" sz="3200" dirty="0"/>
          </a:p>
        </p:txBody>
      </p:sp>
      <p:sp>
        <p:nvSpPr>
          <p:cNvPr id="3" name="Content Placeholder 2"/>
          <p:cNvSpPr>
            <a:spLocks noGrp="1"/>
          </p:cNvSpPr>
          <p:nvPr>
            <p:ph sz="quarter" idx="1"/>
          </p:nvPr>
        </p:nvSpPr>
        <p:spPr/>
        <p:txBody>
          <a:bodyPr>
            <a:normAutofit/>
          </a:bodyPr>
          <a:lstStyle/>
          <a:p>
            <a:pPr marL="514350" lvl="7" indent="-514350">
              <a:buFont typeface="+mj-lt"/>
              <a:buAutoNum type="alphaUcPeriod"/>
            </a:pPr>
            <a:r>
              <a:rPr lang="en-US" sz="2400" dirty="0"/>
              <a:t>growth rate of real GDP.</a:t>
            </a:r>
          </a:p>
          <a:p>
            <a:pPr marL="514350" lvl="7" indent="-514350">
              <a:buFont typeface="+mj-lt"/>
              <a:buAutoNum type="alphaUcPeriod"/>
            </a:pPr>
            <a:r>
              <a:rPr lang="en-US" sz="2400" dirty="0"/>
              <a:t>average amount a worker produces per hour.</a:t>
            </a:r>
          </a:p>
          <a:p>
            <a:pPr marL="514350" lvl="7" indent="-514350">
              <a:buFont typeface="+mj-lt"/>
              <a:buAutoNum type="alphaUcPeriod"/>
            </a:pPr>
            <a:r>
              <a:rPr lang="en-US" sz="2400" dirty="0"/>
              <a:t>level of real GDP.</a:t>
            </a:r>
          </a:p>
          <a:p>
            <a:pPr marL="514350" lvl="7" indent="-514350">
              <a:buFont typeface="+mj-lt"/>
              <a:buAutoNum type="alphaUcPeriod"/>
            </a:pPr>
            <a:r>
              <a:rPr lang="en-US" sz="2400" dirty="0"/>
              <a:t>None of the above is correct.</a:t>
            </a:r>
          </a:p>
          <a:p>
            <a:pPr marL="514350" lvl="7" indent="-514350">
              <a:buFont typeface="+mj-lt"/>
              <a:buAutoNum type="alphaUcPeriod"/>
            </a:pPr>
            <a:endParaRPr lang="en-US" sz="2400" dirty="0"/>
          </a:p>
          <a:p>
            <a:pPr marL="514350" lvl="7" indent="-514350">
              <a:buNone/>
            </a:pPr>
            <a:r>
              <a:rPr lang="en-US" sz="2400" dirty="0"/>
              <a:t>ANS:  B</a:t>
            </a:r>
            <a:endParaRPr lang="tr-TR"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620688"/>
            <a:ext cx="7772400" cy="1143000"/>
          </a:xfrm>
        </p:spPr>
        <p:txBody>
          <a:bodyPr>
            <a:noAutofit/>
          </a:bodyPr>
          <a:lstStyle/>
          <a:p>
            <a:pPr lvl="0" algn="l"/>
            <a:r>
              <a:rPr lang="en-US" sz="2400" dirty="0"/>
              <a:t>9.	The productivity of U.S. workers is higher than that of workers in many countries that have less capital. Which of the following arguments concerning these facts is logically consistent?</a:t>
            </a:r>
            <a:endParaRPr lang="tr-TR" sz="2400" dirty="0"/>
          </a:p>
        </p:txBody>
      </p:sp>
      <p:sp>
        <p:nvSpPr>
          <p:cNvPr id="3" name="Content Placeholder 2"/>
          <p:cNvSpPr>
            <a:spLocks noGrp="1"/>
          </p:cNvSpPr>
          <p:nvPr>
            <p:ph sz="quarter" idx="1"/>
          </p:nvPr>
        </p:nvSpPr>
        <p:spPr>
          <a:xfrm>
            <a:off x="899592" y="1844824"/>
            <a:ext cx="7772400" cy="4572000"/>
          </a:xfrm>
        </p:spPr>
        <p:txBody>
          <a:bodyPr>
            <a:normAutofit/>
          </a:bodyPr>
          <a:lstStyle/>
          <a:p>
            <a:pPr marL="514350" indent="-514350">
              <a:buFont typeface="+mj-lt"/>
              <a:buAutoNum type="alphaUcPeriod"/>
            </a:pPr>
            <a:r>
              <a:rPr lang="en-US" sz="2400" dirty="0"/>
              <a:t>If U.S. workers have more capital, they should have lower productivity.</a:t>
            </a:r>
          </a:p>
          <a:p>
            <a:pPr marL="514350" indent="-514350">
              <a:buFont typeface="+mj-lt"/>
              <a:buAutoNum type="alphaUcPeriod"/>
            </a:pPr>
            <a:r>
              <a:rPr lang="en-US" sz="2400" dirty="0"/>
              <a:t>Productivity in the United States is higher because the United States has more workers than those countries having low productivity.</a:t>
            </a:r>
          </a:p>
          <a:p>
            <a:pPr marL="514350" indent="-514350">
              <a:buFont typeface="+mj-lt"/>
              <a:buAutoNum type="alphaUcPeriod"/>
            </a:pPr>
            <a:r>
              <a:rPr lang="en-US" sz="2400" dirty="0"/>
              <a:t>The United States have greater productivity because its workers have both more human capital and more physical capital per worker.</a:t>
            </a:r>
          </a:p>
          <a:p>
            <a:pPr marL="514350" indent="-514350">
              <a:buFont typeface="+mj-lt"/>
              <a:buAutoNum type="alphaUcPeriod"/>
            </a:pPr>
            <a:r>
              <a:rPr lang="en-US" sz="2400" dirty="0"/>
              <a:t>None of the above is logically consistent.</a:t>
            </a:r>
          </a:p>
          <a:p>
            <a:pPr marL="514350" indent="-514350">
              <a:buFont typeface="+mj-lt"/>
              <a:buAutoNum type="alphaUcPeriod"/>
            </a:pPr>
            <a:endParaRPr lang="en-US" sz="2400" dirty="0"/>
          </a:p>
          <a:p>
            <a:pPr marL="514350" indent="-514350">
              <a:buNone/>
            </a:pPr>
            <a:r>
              <a:rPr lang="en-US" sz="2400" dirty="0"/>
              <a:t>ANS: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a:t>10.	Which of the following is human capital?</a:t>
            </a:r>
            <a:endParaRPr lang="tr-TR" sz="3200" dirty="0"/>
          </a:p>
        </p:txBody>
      </p:sp>
      <p:sp>
        <p:nvSpPr>
          <p:cNvPr id="3" name="Content Placeholder 2"/>
          <p:cNvSpPr>
            <a:spLocks noGrp="1"/>
          </p:cNvSpPr>
          <p:nvPr>
            <p:ph sz="quarter" idx="1"/>
          </p:nvPr>
        </p:nvSpPr>
        <p:spPr/>
        <p:txBody>
          <a:bodyPr>
            <a:normAutofit/>
          </a:bodyPr>
          <a:lstStyle/>
          <a:p>
            <a:pPr marL="514350" indent="-514350">
              <a:buFont typeface="+mj-lt"/>
              <a:buAutoNum type="alphaUcPeriod"/>
            </a:pPr>
            <a:r>
              <a:rPr lang="en-US" sz="2400" dirty="0"/>
              <a:t>a company’s cafeteria</a:t>
            </a:r>
          </a:p>
          <a:p>
            <a:pPr marL="514350" indent="-514350">
              <a:buFont typeface="+mj-lt"/>
              <a:buAutoNum type="alphaUcPeriod"/>
            </a:pPr>
            <a:r>
              <a:rPr lang="en-US" sz="2400" dirty="0"/>
              <a:t>the exercise equipment in a company’s gym</a:t>
            </a:r>
          </a:p>
          <a:p>
            <a:pPr marL="514350" indent="-514350">
              <a:buFont typeface="+mj-lt"/>
              <a:buAutoNum type="alphaUcPeriod"/>
            </a:pPr>
            <a:r>
              <a:rPr lang="en-US" sz="2400" dirty="0"/>
              <a:t>employees’ knowledge of the production process</a:t>
            </a:r>
          </a:p>
          <a:p>
            <a:pPr marL="514350" indent="-514350">
              <a:buFont typeface="+mj-lt"/>
              <a:buAutoNum type="alphaUcPeriod"/>
            </a:pPr>
            <a:r>
              <a:rPr lang="en-US" sz="2400" dirty="0"/>
              <a:t>All of the above are correct.</a:t>
            </a:r>
          </a:p>
          <a:p>
            <a:pPr marL="514350" indent="-514350">
              <a:buFont typeface="+mj-lt"/>
              <a:buAutoNum type="alphaUcPeriod"/>
            </a:pPr>
            <a:endParaRPr lang="en-US" sz="2400" dirty="0"/>
          </a:p>
          <a:p>
            <a:pPr marL="514350" indent="-514350">
              <a:buNone/>
            </a:pPr>
            <a:r>
              <a:rPr lang="en-US" sz="2400" dirty="0"/>
              <a:t>ANS:   C</a:t>
            </a:r>
            <a:endParaRPr lang="tr-TR"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lgn="l"/>
            <a:r>
              <a:rPr lang="en-US" sz="3200" dirty="0"/>
              <a:t>11.	Which of the following would increase productivity? </a:t>
            </a:r>
            <a:endParaRPr lang="tr-TR" sz="3200" dirty="0"/>
          </a:p>
        </p:txBody>
      </p:sp>
      <p:sp>
        <p:nvSpPr>
          <p:cNvPr id="3" name="Content Placeholder 2"/>
          <p:cNvSpPr>
            <a:spLocks noGrp="1"/>
          </p:cNvSpPr>
          <p:nvPr>
            <p:ph sz="quarter" idx="1"/>
          </p:nvPr>
        </p:nvSpPr>
        <p:spPr/>
        <p:txBody>
          <a:bodyPr>
            <a:normAutofit/>
          </a:bodyPr>
          <a:lstStyle/>
          <a:p>
            <a:pPr marL="514350" indent="-514350">
              <a:buFont typeface="+mj-lt"/>
              <a:buAutoNum type="alphaUcPeriod"/>
            </a:pPr>
            <a:r>
              <a:rPr lang="en-US" sz="2400" dirty="0"/>
              <a:t>an increase in the amount of equipment per-worker</a:t>
            </a:r>
          </a:p>
          <a:p>
            <a:pPr marL="514350" indent="-514350">
              <a:buFont typeface="+mj-lt"/>
              <a:buAutoNum type="alphaUcPeriod"/>
            </a:pPr>
            <a:r>
              <a:rPr lang="en-US" sz="2400" dirty="0"/>
              <a:t>an increase in the knowledge and skills of workers</a:t>
            </a:r>
          </a:p>
          <a:p>
            <a:pPr marL="514350" indent="-514350">
              <a:buFont typeface="+mj-lt"/>
              <a:buAutoNum type="alphaUcPeriod"/>
            </a:pPr>
            <a:r>
              <a:rPr lang="en-US" sz="2400" dirty="0"/>
              <a:t>an increase in the number of employed workers</a:t>
            </a:r>
          </a:p>
          <a:p>
            <a:pPr marL="514350" indent="-514350">
              <a:buFont typeface="+mj-lt"/>
              <a:buAutoNum type="alphaUcPeriod"/>
            </a:pPr>
            <a:r>
              <a:rPr lang="en-US" sz="2400" dirty="0"/>
              <a:t>All of the above are correct.</a:t>
            </a:r>
          </a:p>
          <a:p>
            <a:pPr marL="514350" indent="-514350">
              <a:buFont typeface="+mj-lt"/>
              <a:buAutoNum type="alphaUcPeriod"/>
            </a:pPr>
            <a:endParaRPr lang="en-US" sz="2400" dirty="0"/>
          </a:p>
          <a:p>
            <a:pPr marL="514350" indent="-514350">
              <a:buFont typeface="+mj-lt"/>
              <a:buAutoNum type="alphaUcPeriod"/>
            </a:pPr>
            <a:endParaRPr lang="en-US" sz="2400" dirty="0"/>
          </a:p>
          <a:p>
            <a:pPr marL="514350" indent="-514350">
              <a:buNone/>
            </a:pPr>
            <a:r>
              <a:rPr lang="en-US" sz="2400" dirty="0"/>
              <a:t>ANS:  </a:t>
            </a:r>
            <a:r>
              <a:rPr lang="en-US" sz="2400" smtClean="0"/>
              <a:t>A and B</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a:t>12.	The CPI is a measure of the overall cost of</a:t>
            </a:r>
            <a:endParaRPr lang="tr-TR" sz="3200" dirty="0"/>
          </a:p>
        </p:txBody>
      </p:sp>
      <p:sp>
        <p:nvSpPr>
          <p:cNvPr id="3" name="Content Placeholder 2"/>
          <p:cNvSpPr>
            <a:spLocks noGrp="1"/>
          </p:cNvSpPr>
          <p:nvPr>
            <p:ph sz="quarter" idx="1"/>
          </p:nvPr>
        </p:nvSpPr>
        <p:spPr/>
        <p:txBody>
          <a:bodyPr>
            <a:normAutofit/>
          </a:bodyPr>
          <a:lstStyle/>
          <a:p>
            <a:pPr marL="514350" lvl="7" indent="-514350">
              <a:buFont typeface="+mj-lt"/>
              <a:buAutoNum type="alphaUcPeriod"/>
            </a:pPr>
            <a:r>
              <a:rPr lang="en-US" sz="2400" dirty="0"/>
              <a:t>producer inputs.</a:t>
            </a:r>
          </a:p>
          <a:p>
            <a:pPr marL="514350" lvl="7" indent="-514350">
              <a:buFont typeface="+mj-lt"/>
              <a:buAutoNum type="alphaUcPeriod"/>
            </a:pPr>
            <a:r>
              <a:rPr lang="en-US" sz="2400" dirty="0"/>
              <a:t>personal imports.</a:t>
            </a:r>
          </a:p>
          <a:p>
            <a:pPr marL="514350" lvl="7" indent="-514350">
              <a:buFont typeface="+mj-lt"/>
              <a:buAutoNum type="alphaUcPeriod"/>
            </a:pPr>
            <a:r>
              <a:rPr lang="en-US" sz="2400" dirty="0"/>
              <a:t>goods and services bought by a typical consumer.</a:t>
            </a:r>
          </a:p>
          <a:p>
            <a:pPr marL="514350" lvl="7" indent="-514350">
              <a:buFont typeface="+mj-lt"/>
              <a:buAutoNum type="alphaUcPeriod"/>
            </a:pPr>
            <a:r>
              <a:rPr lang="en-US" sz="2400" dirty="0"/>
              <a:t>goods and services produced in the economy.</a:t>
            </a:r>
          </a:p>
          <a:p>
            <a:pPr marL="514350" lvl="7" indent="-514350">
              <a:buFont typeface="+mj-lt"/>
              <a:buAutoNum type="alphaUcPeriod"/>
            </a:pPr>
            <a:endParaRPr lang="en-US" sz="2400" dirty="0"/>
          </a:p>
          <a:p>
            <a:pPr marL="514350" lvl="7" indent="-514350">
              <a:buNone/>
            </a:pPr>
            <a:r>
              <a:rPr lang="en-US" sz="2400" dirty="0"/>
              <a:t>ANS:  C</a:t>
            </a:r>
            <a:endParaRPr lang="tr-TR"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lgn="l"/>
            <a:r>
              <a:rPr lang="en-US" sz="2400" dirty="0"/>
              <a:t>13.	Most, but not all, soccer balls used in the United States are imported from other nations. If the price of soccer balls increases, the GDP deflator will</a:t>
            </a:r>
            <a:endParaRPr lang="tr-TR" sz="2400" dirty="0"/>
          </a:p>
        </p:txBody>
      </p:sp>
      <p:sp>
        <p:nvSpPr>
          <p:cNvPr id="3" name="Content Placeholder 2"/>
          <p:cNvSpPr>
            <a:spLocks noGrp="1"/>
          </p:cNvSpPr>
          <p:nvPr>
            <p:ph sz="quarter" idx="1"/>
          </p:nvPr>
        </p:nvSpPr>
        <p:spPr/>
        <p:txBody>
          <a:bodyPr>
            <a:normAutofit/>
          </a:bodyPr>
          <a:lstStyle/>
          <a:p>
            <a:pPr marL="514350" lvl="7" indent="-514350">
              <a:buFont typeface="+mj-lt"/>
              <a:buAutoNum type="alphaUcPeriod"/>
            </a:pPr>
            <a:r>
              <a:rPr lang="en-US" sz="2400" dirty="0"/>
              <a:t>increase, but the consumer price index will not increase.</a:t>
            </a:r>
          </a:p>
          <a:p>
            <a:pPr marL="514350" lvl="7" indent="-514350">
              <a:buFont typeface="+mj-lt"/>
              <a:buAutoNum type="alphaUcPeriod"/>
            </a:pPr>
            <a:r>
              <a:rPr lang="en-US" sz="2400" dirty="0"/>
              <a:t>increase less than the consumer price index.</a:t>
            </a:r>
          </a:p>
          <a:p>
            <a:pPr marL="514350" lvl="7" indent="-514350">
              <a:buFont typeface="+mj-lt"/>
              <a:buAutoNum type="alphaUcPeriod"/>
            </a:pPr>
            <a:r>
              <a:rPr lang="en-US" sz="2400" dirty="0"/>
              <a:t>increase more than the consumer price index. </a:t>
            </a:r>
          </a:p>
          <a:p>
            <a:pPr marL="514350" lvl="7" indent="-514350">
              <a:buFont typeface="+mj-lt"/>
              <a:buAutoNum type="alphaUcPeriod"/>
            </a:pPr>
            <a:r>
              <a:rPr lang="en-US" sz="2400" dirty="0"/>
              <a:t>not increase, but the consumer price index will increase.</a:t>
            </a:r>
          </a:p>
          <a:p>
            <a:pPr marL="514350" lvl="7" indent="-514350">
              <a:buFont typeface="+mj-lt"/>
              <a:buAutoNum type="alphaUcPeriod"/>
            </a:pPr>
            <a:endParaRPr lang="en-US" sz="2400" dirty="0"/>
          </a:p>
          <a:p>
            <a:pPr marL="514350" lvl="7" indent="-514350">
              <a:buNone/>
            </a:pPr>
            <a:r>
              <a:rPr lang="en-US" sz="2400" dirty="0"/>
              <a:t>ANS: </a:t>
            </a:r>
            <a:r>
              <a:rPr lang="en-US" sz="2400" dirty="0" smtClean="0"/>
              <a:t>D </a:t>
            </a:r>
            <a:endParaRPr lang="tr-TR"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a:t>14.	Which of the following is the most accurate (correct, precise) statement about the relationship between the nominal interest rate and the real interest rate?</a:t>
            </a:r>
            <a:endParaRPr lang="tr-TR" sz="2400" dirty="0"/>
          </a:p>
        </p:txBody>
      </p:sp>
      <p:sp>
        <p:nvSpPr>
          <p:cNvPr id="3" name="Content Placeholder 2"/>
          <p:cNvSpPr>
            <a:spLocks noGrp="1"/>
          </p:cNvSpPr>
          <p:nvPr>
            <p:ph sz="quarter" idx="1"/>
          </p:nvPr>
        </p:nvSpPr>
        <p:spPr/>
        <p:txBody>
          <a:bodyPr>
            <a:normAutofit/>
          </a:bodyPr>
          <a:lstStyle/>
          <a:p>
            <a:pPr marL="514350" indent="-514350">
              <a:buFont typeface="+mj-lt"/>
              <a:buAutoNum type="alphaUcPeriod"/>
            </a:pPr>
            <a:r>
              <a:rPr lang="en-US" sz="2400" dirty="0"/>
              <a:t>The real interest rate is the nominal interest rate minus the rate of inflation.</a:t>
            </a:r>
          </a:p>
          <a:p>
            <a:pPr marL="514350" indent="-514350">
              <a:buFont typeface="+mj-lt"/>
              <a:buAutoNum type="alphaUcPeriod"/>
            </a:pPr>
            <a:r>
              <a:rPr lang="en-US" sz="2400" dirty="0"/>
              <a:t>The real interest rate is the nominal interest rate minus the price level.</a:t>
            </a:r>
          </a:p>
          <a:p>
            <a:pPr marL="514350" indent="-514350">
              <a:buFont typeface="+mj-lt"/>
              <a:buAutoNum type="alphaUcPeriod"/>
            </a:pPr>
            <a:r>
              <a:rPr lang="en-US" sz="2400" dirty="0"/>
              <a:t>The real interest rate is the nominal interest rate times the price level.</a:t>
            </a:r>
          </a:p>
          <a:p>
            <a:pPr marL="514350" indent="-514350">
              <a:buFont typeface="+mj-lt"/>
              <a:buAutoNum type="alphaUcPeriod"/>
            </a:pPr>
            <a:r>
              <a:rPr lang="en-US" sz="2400" dirty="0"/>
              <a:t>The real interest rate is the nominal interest rate times the expected price level divided by the current price level.</a:t>
            </a:r>
          </a:p>
          <a:p>
            <a:pPr marL="514350" indent="-514350">
              <a:buFont typeface="+mj-lt"/>
              <a:buAutoNum type="alphaUcPeriod"/>
            </a:pPr>
            <a:endParaRPr lang="en-US" sz="2400" dirty="0"/>
          </a:p>
          <a:p>
            <a:pPr marL="514350" indent="-514350">
              <a:buNone/>
            </a:pPr>
            <a:r>
              <a:rPr lang="en-US" sz="2400" dirty="0"/>
              <a:t>ANS:  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000108"/>
            <a:ext cx="8229600" cy="1143000"/>
          </a:xfrm>
        </p:spPr>
        <p:txBody>
          <a:bodyPr>
            <a:noAutofit/>
          </a:bodyPr>
          <a:lstStyle/>
          <a:p>
            <a:pPr algn="l"/>
            <a:r>
              <a:rPr lang="en-US" sz="2400" dirty="0"/>
              <a:t>15.	In 1970 Professor </a:t>
            </a:r>
            <a:r>
              <a:rPr lang="en-US" sz="2400" dirty="0" err="1"/>
              <a:t>Fellswoop</a:t>
            </a:r>
            <a:r>
              <a:rPr lang="en-US" sz="2400" dirty="0"/>
              <a:t> made $12,000, in 1980 he earned $24,000, in 1990 he earned $36,000. The CPI was 40 in 1970, 60 in 1980, and 100 in 1990.  Given this information we can say that in terms of 1999 dollars, Professor </a:t>
            </a:r>
            <a:r>
              <a:rPr lang="en-US" sz="2400" dirty="0" err="1"/>
              <a:t>Fellswoop’s</a:t>
            </a:r>
            <a:r>
              <a:rPr lang="en-US" sz="2400" dirty="0"/>
              <a:t> salary was highest in</a:t>
            </a:r>
            <a:endParaRPr lang="tr-TR" sz="2400" dirty="0"/>
          </a:p>
        </p:txBody>
      </p:sp>
      <p:sp>
        <p:nvSpPr>
          <p:cNvPr id="4" name="Content Placeholder 3"/>
          <p:cNvSpPr>
            <a:spLocks noGrp="1"/>
          </p:cNvSpPr>
          <p:nvPr>
            <p:ph sz="quarter" idx="1"/>
          </p:nvPr>
        </p:nvSpPr>
        <p:spPr/>
        <p:txBody>
          <a:bodyPr>
            <a:normAutofit/>
          </a:bodyPr>
          <a:lstStyle/>
          <a:p>
            <a:pPr marL="457200" indent="-457200">
              <a:buAutoNum type="alphaUcPeriod"/>
            </a:pPr>
            <a:endParaRPr lang="en-US" sz="2400" dirty="0"/>
          </a:p>
          <a:p>
            <a:pPr marL="457200" indent="-457200">
              <a:buAutoNum type="alphaUcPeriod"/>
            </a:pPr>
            <a:endParaRPr lang="en-US" sz="2400" dirty="0"/>
          </a:p>
          <a:p>
            <a:pPr marL="457200" indent="-457200">
              <a:buAutoNum type="alphaUcPeriod"/>
            </a:pPr>
            <a:r>
              <a:rPr lang="en-US" sz="2400" dirty="0"/>
              <a:t>1970, and lowest in 1980.</a:t>
            </a:r>
          </a:p>
          <a:p>
            <a:pPr marL="457200" indent="-457200">
              <a:buAutoNum type="alphaUcPeriod"/>
            </a:pPr>
            <a:r>
              <a:rPr lang="en-US" sz="2400" dirty="0"/>
              <a:t>1990, and lowest in 1980.</a:t>
            </a:r>
          </a:p>
          <a:p>
            <a:pPr marL="457200" indent="-457200">
              <a:buAutoNum type="alphaUcPeriod"/>
            </a:pPr>
            <a:r>
              <a:rPr lang="en-US" sz="2400" dirty="0"/>
              <a:t>1980, and lowest in 1970.</a:t>
            </a:r>
          </a:p>
          <a:p>
            <a:pPr marL="457200" indent="-457200">
              <a:buAutoNum type="alphaUcPeriod"/>
            </a:pPr>
            <a:r>
              <a:rPr lang="en-US" sz="2400" dirty="0"/>
              <a:t>1990, and lowest in 1970.</a:t>
            </a:r>
            <a:br>
              <a:rPr lang="en-US" sz="2400" dirty="0"/>
            </a:br>
            <a:r>
              <a:rPr lang="en-US" sz="2400" dirty="0"/>
              <a:t/>
            </a:r>
            <a:br>
              <a:rPr lang="en-US" sz="2400" dirty="0"/>
            </a:br>
            <a:endParaRPr lang="tr-TR"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tr-TR"/>
          </a:p>
        </p:txBody>
      </p:sp>
      <p:sp>
        <p:nvSpPr>
          <p:cNvPr id="3" name="Content Placeholder 2"/>
          <p:cNvSpPr>
            <a:spLocks noGrp="1"/>
          </p:cNvSpPr>
          <p:nvPr>
            <p:ph type="body" idx="1"/>
          </p:nvPr>
        </p:nvSpPr>
        <p:spPr/>
        <p:txBody>
          <a:bodyPr>
            <a:normAutofit/>
          </a:bodyPr>
          <a:lstStyle/>
          <a:p>
            <a:pPr marL="0" lvl="2"/>
            <a:r>
              <a:rPr lang="en-US" sz="3600" dirty="0"/>
              <a:t>Short answer questions</a:t>
            </a:r>
            <a:endParaRPr lang="tr-TR" sz="3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816"/>
            <a:ext cx="8229600" cy="1143000"/>
          </a:xfrm>
        </p:spPr>
        <p:txBody>
          <a:bodyPr>
            <a:noAutofit/>
          </a:bodyPr>
          <a:lstStyle/>
          <a:p>
            <a:pPr algn="l"/>
            <a:r>
              <a:rPr lang="en-US" sz="3200" dirty="0"/>
              <a:t/>
            </a:r>
            <a:br>
              <a:rPr lang="en-US" sz="3200" dirty="0"/>
            </a:br>
            <a:r>
              <a:rPr lang="en-US" sz="3200" dirty="0"/>
              <a:t>1) The GDP of </a:t>
            </a:r>
            <a:r>
              <a:rPr lang="en-US" sz="3200" dirty="0" err="1"/>
              <a:t>Farmistan</a:t>
            </a:r>
            <a:r>
              <a:rPr lang="en-US" sz="3200" dirty="0"/>
              <a:t> has only two goods : milk and honey. Prices are quoted in US dollars.</a:t>
            </a:r>
            <a:endParaRPr lang="tr-TR" sz="3200" dirty="0"/>
          </a:p>
        </p:txBody>
      </p:sp>
      <p:pic>
        <p:nvPicPr>
          <p:cNvPr id="1027" name="Picture 3"/>
          <p:cNvPicPr>
            <a:picLocks noGrp="1" noChangeAspect="1" noChangeArrowheads="1"/>
          </p:cNvPicPr>
          <p:nvPr>
            <p:ph sz="quarter" idx="1"/>
          </p:nvPr>
        </p:nvPicPr>
        <p:blipFill>
          <a:blip r:embed="rId2" cstate="print"/>
          <a:stretch>
            <a:fillRect/>
          </a:stretch>
        </p:blipFill>
        <p:spPr bwMode="auto">
          <a:xfrm>
            <a:off x="611560" y="2564904"/>
            <a:ext cx="12576071" cy="233070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SAMPLE EXAM</a:t>
            </a:r>
            <a:endParaRPr lang="tr-TR" dirty="0"/>
          </a:p>
        </p:txBody>
      </p:sp>
      <p:sp>
        <p:nvSpPr>
          <p:cNvPr id="3" name="Subtitle 2"/>
          <p:cNvSpPr>
            <a:spLocks noGrp="1"/>
          </p:cNvSpPr>
          <p:nvPr>
            <p:ph type="body" idx="1"/>
          </p:nvPr>
        </p:nvSpPr>
        <p:spPr/>
        <p:txBody>
          <a:bodyPr/>
          <a:lstStyle/>
          <a:p>
            <a:endParaRPr lang="tr-T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9" name="Rectangle 3"/>
          <p:cNvSpPr>
            <a:spLocks noGrp="1" noChangeArrowheads="1"/>
          </p:cNvSpPr>
          <p:nvPr>
            <p:ph idx="4294967295"/>
          </p:nvPr>
        </p:nvSpPr>
        <p:spPr>
          <a:xfrm>
            <a:off x="0" y="3789363"/>
            <a:ext cx="6624638" cy="2563812"/>
          </a:xfrm>
        </p:spPr>
        <p:txBody>
          <a:bodyPr/>
          <a:lstStyle/>
          <a:p>
            <a:pPr marL="0" indent="0" eaLnBrk="1" hangingPunct="1">
              <a:spcBef>
                <a:spcPct val="60000"/>
              </a:spcBef>
              <a:buFont typeface="Wingdings" pitchFamily="2" charset="2"/>
              <a:buNone/>
              <a:tabLst>
                <a:tab pos="1146175" algn="l"/>
                <a:tab pos="5195888" algn="l"/>
              </a:tabLst>
            </a:pPr>
            <a:r>
              <a:rPr lang="en-US" sz="2600" dirty="0"/>
              <a:t>Compute nominal GDP in each year:</a:t>
            </a:r>
          </a:p>
          <a:p>
            <a:pPr marL="0" indent="0" eaLnBrk="1" hangingPunct="1">
              <a:spcBef>
                <a:spcPct val="60000"/>
              </a:spcBef>
              <a:buFont typeface="Wingdings" pitchFamily="2" charset="2"/>
              <a:buNone/>
              <a:tabLst>
                <a:tab pos="1146175" algn="l"/>
                <a:tab pos="5195888" algn="l"/>
              </a:tabLst>
            </a:pPr>
            <a:r>
              <a:rPr lang="en-US" sz="2600" dirty="0"/>
              <a:t>Year 1:	$2 x 10  +    $5 x 20  	=   $120</a:t>
            </a:r>
          </a:p>
          <a:p>
            <a:pPr marL="0" indent="0" eaLnBrk="1" hangingPunct="1">
              <a:spcBef>
                <a:spcPct val="60000"/>
              </a:spcBef>
              <a:buFont typeface="Wingdings" pitchFamily="2" charset="2"/>
              <a:buNone/>
              <a:tabLst>
                <a:tab pos="1146175" algn="l"/>
                <a:tab pos="5195888" algn="l"/>
              </a:tabLst>
            </a:pPr>
            <a:r>
              <a:rPr lang="en-US" sz="2600" dirty="0"/>
              <a:t>Year 2:	$4 x 15  + $4 x 30 	=   $180</a:t>
            </a:r>
          </a:p>
        </p:txBody>
      </p:sp>
      <p:graphicFrame>
        <p:nvGraphicFramePr>
          <p:cNvPr id="111620" name="Group 4"/>
          <p:cNvGraphicFramePr>
            <a:graphicFrameLocks noGrp="1"/>
          </p:cNvGraphicFramePr>
          <p:nvPr/>
        </p:nvGraphicFramePr>
        <p:xfrm>
          <a:off x="752475" y="996950"/>
          <a:ext cx="7691438" cy="1932813"/>
        </p:xfrm>
        <a:graphic>
          <a:graphicData uri="http://schemas.openxmlformats.org/drawingml/2006/table">
            <a:tbl>
              <a:tblPr/>
              <a:tblGrid>
                <a:gridCol w="1538288">
                  <a:extLst>
                    <a:ext uri="{9D8B030D-6E8A-4147-A177-3AD203B41FA5}">
                      <a16:colId xmlns:a16="http://schemas.microsoft.com/office/drawing/2014/main" val="20000"/>
                    </a:ext>
                  </a:extLst>
                </a:gridCol>
                <a:gridCol w="1538287">
                  <a:extLst>
                    <a:ext uri="{9D8B030D-6E8A-4147-A177-3AD203B41FA5}">
                      <a16:colId xmlns:a16="http://schemas.microsoft.com/office/drawing/2014/main" val="20001"/>
                    </a:ext>
                  </a:extLst>
                </a:gridCol>
                <a:gridCol w="1538288">
                  <a:extLst>
                    <a:ext uri="{9D8B030D-6E8A-4147-A177-3AD203B41FA5}">
                      <a16:colId xmlns:a16="http://schemas.microsoft.com/office/drawing/2014/main" val="20002"/>
                    </a:ext>
                  </a:extLst>
                </a:gridCol>
                <a:gridCol w="1538287">
                  <a:extLst>
                    <a:ext uri="{9D8B030D-6E8A-4147-A177-3AD203B41FA5}">
                      <a16:colId xmlns:a16="http://schemas.microsoft.com/office/drawing/2014/main" val="20003"/>
                    </a:ext>
                  </a:extLst>
                </a:gridCol>
                <a:gridCol w="1538288">
                  <a:extLst>
                    <a:ext uri="{9D8B030D-6E8A-4147-A177-3AD203B41FA5}">
                      <a16:colId xmlns:a16="http://schemas.microsoft.com/office/drawing/2014/main" val="20004"/>
                    </a:ext>
                  </a:extLst>
                </a:gridCol>
              </a:tblGrid>
              <a:tr h="454025">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400" b="0" i="0" u="none" strike="noStrike" cap="none" normalizeH="0" baseline="0" dirty="0">
                        <a:ln>
                          <a:noFill/>
                        </a:ln>
                        <a:solidFill>
                          <a:schemeClr val="tx1"/>
                        </a:solidFill>
                        <a:effectLst/>
                        <a:latin typeface="Arial" charset="0"/>
                        <a:cs typeface="Arial"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gridSpan="2">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cs typeface="Arial" charset="0"/>
                        </a:rPr>
                        <a:t>Milk</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tr-TR"/>
                    </a:p>
                  </a:txBody>
                  <a:tcPr/>
                </a:tc>
                <a:tc gridSpan="2">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cs typeface="Arial" charset="0"/>
                        </a:rPr>
                        <a:t>Honey</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tr-TR"/>
                    </a:p>
                  </a:txBody>
                  <a:tcPr/>
                </a:tc>
                <a:extLst>
                  <a:ext uri="{0D108BD9-81ED-4DB2-BD59-A6C34878D82A}">
                    <a16:rowId xmlns:a16="http://schemas.microsoft.com/office/drawing/2014/main" val="10000"/>
                  </a:ext>
                </a:extLst>
              </a:tr>
              <a:tr h="485775">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year</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1" i="1" u="none" strike="noStrike" cap="none" normalizeH="0" baseline="0">
                          <a:ln>
                            <a:noFill/>
                          </a:ln>
                          <a:solidFill>
                            <a:schemeClr val="tx1"/>
                          </a:solidFill>
                          <a:effectLst/>
                          <a:latin typeface="Arial" charset="0"/>
                          <a:cs typeface="Arial" charset="0"/>
                        </a:rPr>
                        <a:t>P</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1" i="1" u="none" strike="noStrike" cap="none" normalizeH="0" baseline="0">
                          <a:ln>
                            <a:noFill/>
                          </a:ln>
                          <a:solidFill>
                            <a:schemeClr val="tx1"/>
                          </a:solidFill>
                          <a:effectLst/>
                          <a:latin typeface="Arial" charset="0"/>
                          <a:cs typeface="Arial" charset="0"/>
                        </a:rPr>
                        <a:t>Q</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1" i="1" u="none" strike="noStrike" cap="none" normalizeH="0" baseline="0">
                          <a:ln>
                            <a:noFill/>
                          </a:ln>
                          <a:solidFill>
                            <a:schemeClr val="tx1"/>
                          </a:solidFill>
                          <a:effectLst/>
                          <a:latin typeface="Arial" charset="0"/>
                          <a:cs typeface="Arial" charset="0"/>
                        </a:rPr>
                        <a:t>P</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1" i="1" u="none" strike="noStrike" cap="none" normalizeH="0" baseline="0">
                          <a:ln>
                            <a:noFill/>
                          </a:ln>
                          <a:solidFill>
                            <a:schemeClr val="tx1"/>
                          </a:solidFill>
                          <a:effectLst/>
                          <a:latin typeface="Arial" charset="0"/>
                          <a:cs typeface="Arial" charset="0"/>
                        </a:rPr>
                        <a:t>Q</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485775">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cs typeface="Arial" charset="0"/>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cs typeface="Arial" charset="0"/>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cs typeface="Arial" charset="0"/>
                        </a:rPr>
                        <a:t>10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cs typeface="Arial"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cs typeface="Arial" charset="0"/>
                        </a:rPr>
                        <a:t>20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485775">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cs typeface="Arial" charset="0"/>
                        </a:rPr>
                        <a:t>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cs typeface="Arial"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cs typeface="Arial" charset="0"/>
                        </a:rPr>
                        <a:t>15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cs typeface="Arial"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cs typeface="Arial" charset="0"/>
                        </a:rPr>
                        <a:t>30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grpSp>
        <p:nvGrpSpPr>
          <p:cNvPr id="2" name="Group 40"/>
          <p:cNvGrpSpPr>
            <a:grpSpLocks/>
          </p:cNvGrpSpPr>
          <p:nvPr/>
        </p:nvGrpSpPr>
        <p:grpSpPr bwMode="auto">
          <a:xfrm>
            <a:off x="7261225" y="4600575"/>
            <a:ext cx="1355725" cy="685800"/>
            <a:chOff x="4574" y="2877"/>
            <a:chExt cx="854" cy="426"/>
          </a:xfrm>
        </p:grpSpPr>
        <p:sp>
          <p:nvSpPr>
            <p:cNvPr id="55341" name="Text Box 41"/>
            <p:cNvSpPr txBox="1">
              <a:spLocks noChangeArrowheads="1"/>
            </p:cNvSpPr>
            <p:nvPr/>
          </p:nvSpPr>
          <p:spPr bwMode="auto">
            <a:xfrm>
              <a:off x="4756" y="2918"/>
              <a:ext cx="672" cy="304"/>
            </a:xfrm>
            <a:prstGeom prst="rect">
              <a:avLst/>
            </a:prstGeom>
            <a:solidFill>
              <a:srgbClr val="CCFFCC"/>
            </a:solidFill>
            <a:ln w="9525">
              <a:noFill/>
              <a:miter lim="800000"/>
              <a:headEnd/>
              <a:tailEnd/>
            </a:ln>
          </p:spPr>
          <p:txBody>
            <a:bodyPr lIns="45720" rIns="45720">
              <a:spAutoFit/>
            </a:bodyPr>
            <a:lstStyle/>
            <a:p>
              <a:pPr>
                <a:spcBef>
                  <a:spcPct val="50000"/>
                </a:spcBef>
              </a:pPr>
              <a:r>
                <a:rPr lang="en-US" sz="2600" dirty="0">
                  <a:solidFill>
                    <a:prstClr val="black"/>
                  </a:solidFill>
                </a:rPr>
                <a:t>50%</a:t>
              </a:r>
            </a:p>
          </p:txBody>
        </p:sp>
        <p:sp>
          <p:nvSpPr>
            <p:cNvPr id="55342" name="AutoShape 42"/>
            <p:cNvSpPr>
              <a:spLocks/>
            </p:cNvSpPr>
            <p:nvPr/>
          </p:nvSpPr>
          <p:spPr bwMode="auto">
            <a:xfrm>
              <a:off x="4574" y="2877"/>
              <a:ext cx="156" cy="426"/>
            </a:xfrm>
            <a:prstGeom prst="rightBrace">
              <a:avLst>
                <a:gd name="adj1" fmla="val 22756"/>
                <a:gd name="adj2" fmla="val 50000"/>
              </a:avLst>
            </a:prstGeom>
            <a:noFill/>
            <a:ln w="19050">
              <a:solidFill>
                <a:srgbClr val="3333CC"/>
              </a:solidFill>
              <a:round/>
              <a:headEnd/>
              <a:tailEnd/>
            </a:ln>
          </p:spPr>
          <p:txBody>
            <a:bodyPr wrap="none" anchor="ctr"/>
            <a:lstStyle/>
            <a:p>
              <a:endParaRPr lang="tr-TR">
                <a:solidFill>
                  <a:prstClr val="black"/>
                </a:solidFill>
              </a:endParaRPr>
            </a:p>
          </p:txBody>
        </p:sp>
      </p:grpSp>
      <p:sp>
        <p:nvSpPr>
          <p:cNvPr id="111659" name="Text Box 43"/>
          <p:cNvSpPr txBox="1">
            <a:spLocks noChangeArrowheads="1"/>
          </p:cNvSpPr>
          <p:nvPr/>
        </p:nvSpPr>
        <p:spPr bwMode="auto">
          <a:xfrm>
            <a:off x="7239000" y="3906838"/>
            <a:ext cx="1562100" cy="484187"/>
          </a:xfrm>
          <a:prstGeom prst="rect">
            <a:avLst/>
          </a:prstGeom>
          <a:noFill/>
          <a:ln w="9525">
            <a:noFill/>
            <a:miter lim="800000"/>
            <a:headEnd/>
            <a:tailEnd/>
          </a:ln>
        </p:spPr>
        <p:txBody>
          <a:bodyPr/>
          <a:lstStyle/>
          <a:p>
            <a:r>
              <a:rPr lang="en-US" sz="2600" i="1" u="sng" dirty="0">
                <a:solidFill>
                  <a:prstClr val="black"/>
                </a:solidFill>
              </a:rPr>
              <a:t>Increase</a:t>
            </a:r>
            <a:r>
              <a:rPr lang="en-US" sz="2600" b="1" i="1" u="sng" dirty="0">
                <a:solidFill>
                  <a:prstClr val="black"/>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animEffect transition="in" filter="wipe(left)">
                                      <p:cBhvr>
                                        <p:cTn id="7" dur="500"/>
                                        <p:tgtEl>
                                          <p:spTgt spid="1116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1619">
                                            <p:txEl>
                                              <p:pRg st="1" end="1"/>
                                            </p:txEl>
                                          </p:spTgt>
                                        </p:tgtEl>
                                        <p:attrNameLst>
                                          <p:attrName>style.visibility</p:attrName>
                                        </p:attrNameLst>
                                      </p:cBhvr>
                                      <p:to>
                                        <p:strVal val="visible"/>
                                      </p:to>
                                    </p:set>
                                    <p:animEffect transition="in" filter="wipe(left)">
                                      <p:cBhvr>
                                        <p:cTn id="12" dur="500"/>
                                        <p:tgtEl>
                                          <p:spTgt spid="1116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1619">
                                            <p:txEl>
                                              <p:pRg st="2" end="2"/>
                                            </p:txEl>
                                          </p:spTgt>
                                        </p:tgtEl>
                                        <p:attrNameLst>
                                          <p:attrName>style.visibility</p:attrName>
                                        </p:attrNameLst>
                                      </p:cBhvr>
                                      <p:to>
                                        <p:strVal val="visible"/>
                                      </p:to>
                                    </p:set>
                                    <p:animEffect transition="in" filter="wipe(left)">
                                      <p:cBhvr>
                                        <p:cTn id="17" dur="500"/>
                                        <p:tgtEl>
                                          <p:spTgt spid="1116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1659"/>
                                        </p:tgtEl>
                                        <p:attrNameLst>
                                          <p:attrName>style.visibility</p:attrName>
                                        </p:attrNameLst>
                                      </p:cBhvr>
                                      <p:to>
                                        <p:strVal val="visible"/>
                                      </p:to>
                                    </p:set>
                                    <p:animEffect transition="in" filter="dissolve">
                                      <p:cBhvr>
                                        <p:cTn id="22" dur="500"/>
                                        <p:tgtEl>
                                          <p:spTgt spid="111659"/>
                                        </p:tgtEl>
                                      </p:cBhvr>
                                    </p:animEffect>
                                  </p:childTnLst>
                                </p:cTn>
                              </p:par>
                              <p:par>
                                <p:cTn id="23" presetID="9"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dissolve">
                                      <p:cBhvr>
                                        <p:cTn id="25" dur="500"/>
                                        <p:tgtEl>
                                          <p:spTgt spid="2"/>
                                        </p:tgtEl>
                                      </p:cBhvr>
                                    </p:animEffec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0"/>
                                          </p:stCondLst>
                                        </p:cTn>
                                        <p:tgtEl>
                                          <p:spTgt spid="1116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bldLvl="5"/>
      <p:bldP spid="11165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idx="4294967295"/>
          </p:nvPr>
        </p:nvSpPr>
        <p:spPr>
          <a:xfrm>
            <a:off x="0" y="3522663"/>
            <a:ext cx="8688388" cy="1003300"/>
          </a:xfrm>
        </p:spPr>
        <p:txBody>
          <a:bodyPr/>
          <a:lstStyle/>
          <a:p>
            <a:pPr marL="0" indent="0" eaLnBrk="1" hangingPunct="1">
              <a:spcBef>
                <a:spcPct val="50000"/>
              </a:spcBef>
              <a:buFont typeface="Wingdings" pitchFamily="2" charset="2"/>
              <a:buNone/>
              <a:tabLst>
                <a:tab pos="1146175" algn="l"/>
                <a:tab pos="4859338" algn="l"/>
              </a:tabLst>
            </a:pPr>
            <a:r>
              <a:rPr lang="en-US" sz="2600" dirty="0"/>
              <a:t>Compute real GDP in each year, using year 1 as the base year:</a:t>
            </a:r>
          </a:p>
        </p:txBody>
      </p:sp>
      <p:graphicFrame>
        <p:nvGraphicFramePr>
          <p:cNvPr id="113668" name="Group 4"/>
          <p:cNvGraphicFramePr>
            <a:graphicFrameLocks noGrp="1"/>
          </p:cNvGraphicFramePr>
          <p:nvPr/>
        </p:nvGraphicFramePr>
        <p:xfrm>
          <a:off x="752475" y="996950"/>
          <a:ext cx="7691438" cy="1932813"/>
        </p:xfrm>
        <a:graphic>
          <a:graphicData uri="http://schemas.openxmlformats.org/drawingml/2006/table">
            <a:tbl>
              <a:tblPr/>
              <a:tblGrid>
                <a:gridCol w="1538288">
                  <a:extLst>
                    <a:ext uri="{9D8B030D-6E8A-4147-A177-3AD203B41FA5}">
                      <a16:colId xmlns:a16="http://schemas.microsoft.com/office/drawing/2014/main" val="20000"/>
                    </a:ext>
                  </a:extLst>
                </a:gridCol>
                <a:gridCol w="1538287">
                  <a:extLst>
                    <a:ext uri="{9D8B030D-6E8A-4147-A177-3AD203B41FA5}">
                      <a16:colId xmlns:a16="http://schemas.microsoft.com/office/drawing/2014/main" val="20001"/>
                    </a:ext>
                  </a:extLst>
                </a:gridCol>
                <a:gridCol w="1538288">
                  <a:extLst>
                    <a:ext uri="{9D8B030D-6E8A-4147-A177-3AD203B41FA5}">
                      <a16:colId xmlns:a16="http://schemas.microsoft.com/office/drawing/2014/main" val="20002"/>
                    </a:ext>
                  </a:extLst>
                </a:gridCol>
                <a:gridCol w="1538287">
                  <a:extLst>
                    <a:ext uri="{9D8B030D-6E8A-4147-A177-3AD203B41FA5}">
                      <a16:colId xmlns:a16="http://schemas.microsoft.com/office/drawing/2014/main" val="20003"/>
                    </a:ext>
                  </a:extLst>
                </a:gridCol>
                <a:gridCol w="1538288">
                  <a:extLst>
                    <a:ext uri="{9D8B030D-6E8A-4147-A177-3AD203B41FA5}">
                      <a16:colId xmlns:a16="http://schemas.microsoft.com/office/drawing/2014/main" val="20004"/>
                    </a:ext>
                  </a:extLst>
                </a:gridCol>
              </a:tblGrid>
              <a:tr h="454025">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400" b="0" i="0" u="none" strike="noStrike" cap="none" normalizeH="0" baseline="0" dirty="0">
                        <a:ln>
                          <a:noFill/>
                        </a:ln>
                        <a:solidFill>
                          <a:schemeClr val="tx1"/>
                        </a:solidFill>
                        <a:effectLst/>
                        <a:latin typeface="Arial" charset="0"/>
                        <a:cs typeface="Arial"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gridSpan="2">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Pizza</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tr-TR"/>
                    </a:p>
                  </a:txBody>
                  <a:tcPr/>
                </a:tc>
                <a:tc gridSpan="2">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Latte</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tr-TR"/>
                    </a:p>
                  </a:txBody>
                  <a:tcPr/>
                </a:tc>
                <a:extLst>
                  <a:ext uri="{0D108BD9-81ED-4DB2-BD59-A6C34878D82A}">
                    <a16:rowId xmlns:a16="http://schemas.microsoft.com/office/drawing/2014/main" val="10000"/>
                  </a:ext>
                </a:extLst>
              </a:tr>
              <a:tr h="485775">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year</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1" i="1" u="none" strike="noStrike" cap="none" normalizeH="0" baseline="0">
                          <a:ln>
                            <a:noFill/>
                          </a:ln>
                          <a:solidFill>
                            <a:schemeClr val="tx1"/>
                          </a:solidFill>
                          <a:effectLst/>
                          <a:latin typeface="Arial" charset="0"/>
                          <a:cs typeface="Arial" charset="0"/>
                        </a:rPr>
                        <a:t>P</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1" i="1" u="none" strike="noStrike" cap="none" normalizeH="0" baseline="0">
                          <a:ln>
                            <a:noFill/>
                          </a:ln>
                          <a:solidFill>
                            <a:schemeClr val="tx1"/>
                          </a:solidFill>
                          <a:effectLst/>
                          <a:latin typeface="Arial" charset="0"/>
                          <a:cs typeface="Arial" charset="0"/>
                        </a:rPr>
                        <a:t>Q</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1" i="1" u="none" strike="noStrike" cap="none" normalizeH="0" baseline="0">
                          <a:ln>
                            <a:noFill/>
                          </a:ln>
                          <a:solidFill>
                            <a:schemeClr val="tx1"/>
                          </a:solidFill>
                          <a:effectLst/>
                          <a:latin typeface="Arial" charset="0"/>
                          <a:cs typeface="Arial" charset="0"/>
                        </a:rPr>
                        <a:t>P</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1" i="1" u="none" strike="noStrike" cap="none" normalizeH="0" baseline="0">
                          <a:ln>
                            <a:noFill/>
                          </a:ln>
                          <a:solidFill>
                            <a:schemeClr val="tx1"/>
                          </a:solidFill>
                          <a:effectLst/>
                          <a:latin typeface="Arial" charset="0"/>
                          <a:cs typeface="Arial" charset="0"/>
                        </a:rPr>
                        <a:t>Q</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485775">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cs typeface="Arial" charset="0"/>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$10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cs typeface="Arial" charset="0"/>
                        </a:rPr>
                        <a:t>10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$2.00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cs typeface="Arial" charset="0"/>
                        </a:rPr>
                        <a:t>20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485775">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cs typeface="Arial" charset="0"/>
                        </a:rPr>
                        <a:t>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cs typeface="Arial"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cs typeface="Arial" charset="0"/>
                        </a:rPr>
                        <a:t>15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cs typeface="Arial"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cs typeface="Arial" charset="0"/>
                        </a:rPr>
                        <a:t>30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grpSp>
        <p:nvGrpSpPr>
          <p:cNvPr id="2" name="Group 40"/>
          <p:cNvGrpSpPr>
            <a:grpSpLocks/>
          </p:cNvGrpSpPr>
          <p:nvPr/>
        </p:nvGrpSpPr>
        <p:grpSpPr bwMode="auto">
          <a:xfrm>
            <a:off x="6843713" y="4767263"/>
            <a:ext cx="1373187" cy="657225"/>
            <a:chOff x="4311" y="3003"/>
            <a:chExt cx="865" cy="414"/>
          </a:xfrm>
        </p:grpSpPr>
        <p:sp>
          <p:nvSpPr>
            <p:cNvPr id="56371" name="Text Box 41"/>
            <p:cNvSpPr txBox="1">
              <a:spLocks noChangeArrowheads="1"/>
            </p:cNvSpPr>
            <p:nvPr/>
          </p:nvSpPr>
          <p:spPr bwMode="auto">
            <a:xfrm>
              <a:off x="4504" y="3035"/>
              <a:ext cx="672" cy="308"/>
            </a:xfrm>
            <a:prstGeom prst="rect">
              <a:avLst/>
            </a:prstGeom>
            <a:solidFill>
              <a:srgbClr val="FFCCCC"/>
            </a:solidFill>
            <a:ln w="9525">
              <a:noFill/>
              <a:miter lim="800000"/>
              <a:headEnd/>
              <a:tailEnd/>
            </a:ln>
          </p:spPr>
          <p:txBody>
            <a:bodyPr lIns="45720" rIns="45720">
              <a:spAutoFit/>
            </a:bodyPr>
            <a:lstStyle/>
            <a:p>
              <a:pPr>
                <a:spcBef>
                  <a:spcPct val="50000"/>
                </a:spcBef>
              </a:pPr>
              <a:r>
                <a:rPr lang="en-US" sz="2600" dirty="0">
                  <a:solidFill>
                    <a:prstClr val="black"/>
                  </a:solidFill>
                </a:rPr>
                <a:t>50.0%</a:t>
              </a:r>
            </a:p>
          </p:txBody>
        </p:sp>
        <p:sp>
          <p:nvSpPr>
            <p:cNvPr id="56372" name="AutoShape 42"/>
            <p:cNvSpPr>
              <a:spLocks/>
            </p:cNvSpPr>
            <p:nvPr/>
          </p:nvSpPr>
          <p:spPr bwMode="auto">
            <a:xfrm>
              <a:off x="4311" y="3003"/>
              <a:ext cx="156" cy="414"/>
            </a:xfrm>
            <a:prstGeom prst="rightBrace">
              <a:avLst>
                <a:gd name="adj1" fmla="val 22115"/>
                <a:gd name="adj2" fmla="val 50000"/>
              </a:avLst>
            </a:prstGeom>
            <a:noFill/>
            <a:ln w="19050">
              <a:solidFill>
                <a:srgbClr val="800000"/>
              </a:solidFill>
              <a:round/>
              <a:headEnd/>
              <a:tailEnd/>
            </a:ln>
          </p:spPr>
          <p:txBody>
            <a:bodyPr wrap="none" anchor="ctr"/>
            <a:lstStyle/>
            <a:p>
              <a:endParaRPr lang="tr-TR">
                <a:solidFill>
                  <a:prstClr val="black"/>
                </a:solidFill>
              </a:endParaRPr>
            </a:p>
          </p:txBody>
        </p:sp>
      </p:grpSp>
      <p:sp>
        <p:nvSpPr>
          <p:cNvPr id="113707" name="Text Box 43"/>
          <p:cNvSpPr txBox="1">
            <a:spLocks noChangeArrowheads="1"/>
          </p:cNvSpPr>
          <p:nvPr/>
        </p:nvSpPr>
        <p:spPr bwMode="auto">
          <a:xfrm>
            <a:off x="6843713" y="4087813"/>
            <a:ext cx="1562100" cy="484187"/>
          </a:xfrm>
          <a:prstGeom prst="rect">
            <a:avLst/>
          </a:prstGeom>
          <a:noFill/>
          <a:ln w="9525">
            <a:noFill/>
            <a:miter lim="800000"/>
            <a:headEnd/>
            <a:tailEnd/>
          </a:ln>
        </p:spPr>
        <p:txBody>
          <a:bodyPr/>
          <a:lstStyle/>
          <a:p>
            <a:r>
              <a:rPr lang="en-US" sz="2600" i="1" u="sng">
                <a:solidFill>
                  <a:prstClr val="black"/>
                </a:solidFill>
              </a:rPr>
              <a:t>Increase</a:t>
            </a:r>
            <a:r>
              <a:rPr lang="en-US" sz="2600" b="1" i="1" u="sng">
                <a:solidFill>
                  <a:prstClr val="black"/>
                </a:solidFill>
              </a:rPr>
              <a:t>:</a:t>
            </a:r>
          </a:p>
        </p:txBody>
      </p:sp>
      <p:grpSp>
        <p:nvGrpSpPr>
          <p:cNvPr id="3" name="Group 47"/>
          <p:cNvGrpSpPr>
            <a:grpSpLocks/>
          </p:cNvGrpSpPr>
          <p:nvPr/>
        </p:nvGrpSpPr>
        <p:grpSpPr bwMode="auto">
          <a:xfrm>
            <a:off x="625475" y="2039938"/>
            <a:ext cx="6030913" cy="368300"/>
            <a:chOff x="394" y="1285"/>
            <a:chExt cx="3799" cy="232"/>
          </a:xfrm>
        </p:grpSpPr>
        <p:sp>
          <p:nvSpPr>
            <p:cNvPr id="56366" name="Text Box 48"/>
            <p:cNvSpPr txBox="1">
              <a:spLocks noChangeArrowheads="1"/>
            </p:cNvSpPr>
            <p:nvPr/>
          </p:nvSpPr>
          <p:spPr bwMode="auto">
            <a:xfrm>
              <a:off x="1679" y="1285"/>
              <a:ext cx="497" cy="229"/>
            </a:xfrm>
            <a:prstGeom prst="rect">
              <a:avLst/>
            </a:prstGeom>
            <a:solidFill>
              <a:schemeClr val="bg1"/>
            </a:solidFill>
            <a:ln w="12700">
              <a:solidFill>
                <a:srgbClr val="FF0000"/>
              </a:solidFill>
              <a:miter lim="800000"/>
              <a:headEnd/>
              <a:tailEnd/>
            </a:ln>
          </p:spPr>
          <p:txBody>
            <a:bodyPr anchor="ctr" anchorCtr="1"/>
            <a:lstStyle/>
            <a:p>
              <a:pPr>
                <a:spcBef>
                  <a:spcPct val="50000"/>
                </a:spcBef>
              </a:pPr>
              <a:r>
                <a:rPr lang="en-US" sz="2400" dirty="0">
                  <a:solidFill>
                    <a:prstClr val="black"/>
                  </a:solidFill>
                </a:rPr>
                <a:t>$2</a:t>
              </a:r>
            </a:p>
          </p:txBody>
        </p:sp>
        <p:sp>
          <p:nvSpPr>
            <p:cNvPr id="56367" name="Text Box 49"/>
            <p:cNvSpPr txBox="1">
              <a:spLocks noChangeArrowheads="1"/>
            </p:cNvSpPr>
            <p:nvPr/>
          </p:nvSpPr>
          <p:spPr bwMode="auto">
            <a:xfrm>
              <a:off x="3544" y="1288"/>
              <a:ext cx="649" cy="229"/>
            </a:xfrm>
            <a:prstGeom prst="rect">
              <a:avLst/>
            </a:prstGeom>
            <a:solidFill>
              <a:schemeClr val="bg1"/>
            </a:solidFill>
            <a:ln w="12700">
              <a:solidFill>
                <a:srgbClr val="FF0000"/>
              </a:solidFill>
              <a:miter lim="800000"/>
              <a:headEnd/>
              <a:tailEnd/>
            </a:ln>
          </p:spPr>
          <p:txBody>
            <a:bodyPr anchor="ctr" anchorCtr="1"/>
            <a:lstStyle/>
            <a:p>
              <a:pPr>
                <a:spcBef>
                  <a:spcPct val="50000"/>
                </a:spcBef>
              </a:pPr>
              <a:r>
                <a:rPr lang="en-US" sz="2400" dirty="0">
                  <a:solidFill>
                    <a:prstClr val="black"/>
                  </a:solidFill>
                </a:rPr>
                <a:t>$5</a:t>
              </a:r>
            </a:p>
          </p:txBody>
        </p:sp>
        <p:sp>
          <p:nvSpPr>
            <p:cNvPr id="56368" name="Line 50"/>
            <p:cNvSpPr>
              <a:spLocks noChangeShapeType="1"/>
            </p:cNvSpPr>
            <p:nvPr/>
          </p:nvSpPr>
          <p:spPr bwMode="auto">
            <a:xfrm flipV="1">
              <a:off x="394" y="1399"/>
              <a:ext cx="273" cy="0"/>
            </a:xfrm>
            <a:prstGeom prst="line">
              <a:avLst/>
            </a:prstGeom>
            <a:noFill/>
            <a:ln w="44450">
              <a:solidFill>
                <a:srgbClr val="FF0000"/>
              </a:solidFill>
              <a:round/>
              <a:headEnd/>
              <a:tailEnd type="triangle" w="lg" len="med"/>
            </a:ln>
          </p:spPr>
          <p:txBody>
            <a:bodyPr/>
            <a:lstStyle/>
            <a:p>
              <a:endParaRPr lang="tr-TR">
                <a:solidFill>
                  <a:prstClr val="black"/>
                </a:solidFill>
              </a:endParaRPr>
            </a:p>
          </p:txBody>
        </p:sp>
      </p:grpSp>
      <p:sp>
        <p:nvSpPr>
          <p:cNvPr id="113715" name="Rectangle 51"/>
          <p:cNvSpPr>
            <a:spLocks noChangeArrowheads="1"/>
          </p:cNvSpPr>
          <p:nvPr/>
        </p:nvSpPr>
        <p:spPr bwMode="auto">
          <a:xfrm>
            <a:off x="5235062" y="3588006"/>
            <a:ext cx="3198812" cy="384175"/>
          </a:xfrm>
          <a:prstGeom prst="rect">
            <a:avLst/>
          </a:prstGeom>
          <a:noFill/>
          <a:ln w="9525">
            <a:solidFill>
              <a:srgbClr val="FF0000"/>
            </a:solidFill>
            <a:miter lim="800000"/>
            <a:headEnd/>
            <a:tailEnd/>
          </a:ln>
        </p:spPr>
        <p:txBody>
          <a:bodyPr wrap="none" anchor="ctr"/>
          <a:lstStyle/>
          <a:p>
            <a:endParaRPr lang="tr-TR">
              <a:solidFill>
                <a:prstClr val="black"/>
              </a:solidFill>
            </a:endParaRPr>
          </a:p>
        </p:txBody>
      </p:sp>
      <p:sp>
        <p:nvSpPr>
          <p:cNvPr id="113716" name="Rectangle 52"/>
          <p:cNvSpPr>
            <a:spLocks noChangeArrowheads="1"/>
          </p:cNvSpPr>
          <p:nvPr/>
        </p:nvSpPr>
        <p:spPr bwMode="auto">
          <a:xfrm>
            <a:off x="419100" y="4564063"/>
            <a:ext cx="6588125" cy="1766887"/>
          </a:xfrm>
          <a:prstGeom prst="rect">
            <a:avLst/>
          </a:prstGeom>
          <a:noFill/>
          <a:ln w="9525">
            <a:noFill/>
            <a:miter lim="800000"/>
            <a:headEnd/>
            <a:tailEnd/>
          </a:ln>
        </p:spPr>
        <p:txBody>
          <a:bodyPr/>
          <a:lstStyle/>
          <a:p>
            <a:pPr>
              <a:lnSpc>
                <a:spcPct val="105000"/>
              </a:lnSpc>
              <a:spcBef>
                <a:spcPct val="50000"/>
              </a:spcBef>
              <a:buClr>
                <a:srgbClr val="00B85C"/>
              </a:buClr>
              <a:buSzPct val="120000"/>
              <a:buFont typeface="Wingdings" pitchFamily="2" charset="2"/>
              <a:buNone/>
              <a:tabLst>
                <a:tab pos="1146175" algn="l"/>
                <a:tab pos="4859338" algn="l"/>
              </a:tabLst>
            </a:pPr>
            <a:r>
              <a:rPr lang="en-US" sz="2600" dirty="0">
                <a:solidFill>
                  <a:prstClr val="black"/>
                </a:solidFill>
              </a:rPr>
              <a:t>Year 1:	$2 x 10  +  $5 x 20  	=  $120</a:t>
            </a:r>
          </a:p>
          <a:p>
            <a:pPr>
              <a:lnSpc>
                <a:spcPct val="105000"/>
              </a:lnSpc>
              <a:spcBef>
                <a:spcPct val="50000"/>
              </a:spcBef>
              <a:buClr>
                <a:srgbClr val="00B85C"/>
              </a:buClr>
              <a:buSzPct val="120000"/>
              <a:buFont typeface="Wingdings" pitchFamily="2" charset="2"/>
              <a:buNone/>
              <a:tabLst>
                <a:tab pos="1146175" algn="l"/>
                <a:tab pos="4859338" algn="l"/>
              </a:tabLst>
            </a:pPr>
            <a:r>
              <a:rPr lang="en-US" sz="2600" dirty="0">
                <a:solidFill>
                  <a:prstClr val="black"/>
                </a:solidFill>
              </a:rPr>
              <a:t>Year 2:	$2 x 15  +  $5 x 30 	=  $180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3715"/>
                                        </p:tgtEl>
                                        <p:attrNameLst>
                                          <p:attrName>style.visibility</p:attrName>
                                        </p:attrNameLst>
                                      </p:cBhvr>
                                      <p:to>
                                        <p:strVal val="visible"/>
                                      </p:to>
                                    </p:set>
                                    <p:animEffect transition="in" filter="dissolve">
                                      <p:cBhvr>
                                        <p:cTn id="7" dur="500"/>
                                        <p:tgtEl>
                                          <p:spTgt spid="11371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13716">
                                            <p:txEl>
                                              <p:pRg st="0" end="0"/>
                                            </p:txEl>
                                          </p:spTgt>
                                        </p:tgtEl>
                                        <p:attrNameLst>
                                          <p:attrName>style.visibility</p:attrName>
                                        </p:attrNameLst>
                                      </p:cBhvr>
                                      <p:to>
                                        <p:strVal val="visible"/>
                                      </p:to>
                                    </p:set>
                                    <p:animEffect transition="in" filter="wipe(left)">
                                      <p:cBhvr>
                                        <p:cTn id="16" dur="500"/>
                                        <p:tgtEl>
                                          <p:spTgt spid="11371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13716">
                                            <p:txEl>
                                              <p:pRg st="1" end="1"/>
                                            </p:txEl>
                                          </p:spTgt>
                                        </p:tgtEl>
                                        <p:attrNameLst>
                                          <p:attrName>style.visibility</p:attrName>
                                        </p:attrNameLst>
                                      </p:cBhvr>
                                      <p:to>
                                        <p:strVal val="visible"/>
                                      </p:to>
                                    </p:set>
                                    <p:animEffect transition="in" filter="wipe(left)">
                                      <p:cBhvr>
                                        <p:cTn id="21" dur="500"/>
                                        <p:tgtEl>
                                          <p:spTgt spid="11371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13707"/>
                                        </p:tgtEl>
                                        <p:attrNameLst>
                                          <p:attrName>style.visibility</p:attrName>
                                        </p:attrNameLst>
                                      </p:cBhvr>
                                      <p:to>
                                        <p:strVal val="visible"/>
                                      </p:to>
                                    </p:set>
                                    <p:animEffect transition="in" filter="dissolve">
                                      <p:cBhvr>
                                        <p:cTn id="26" dur="500"/>
                                        <p:tgtEl>
                                          <p:spTgt spid="113707"/>
                                        </p:tgtEl>
                                      </p:cBhvr>
                                    </p:animEffect>
                                  </p:childTnLst>
                                </p:cTn>
                              </p:par>
                              <p:par>
                                <p:cTn id="27" presetID="9" presetClass="entr" presetSubtype="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dissolve">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707" grpId="0"/>
      <p:bldP spid="113715" grpId="0" animBg="1"/>
      <p:bldP spid="11371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00200"/>
            <a:ext cx="8229600" cy="4525963"/>
          </a:xfrm>
        </p:spPr>
        <p:txBody>
          <a:bodyPr>
            <a:normAutofit/>
          </a:bodyPr>
          <a:lstStyle/>
          <a:p>
            <a:r>
              <a:rPr lang="en-US" sz="3600" dirty="0"/>
              <a:t>GDP deflator for year t =</a:t>
            </a:r>
          </a:p>
          <a:p>
            <a:pPr algn="ctr">
              <a:buNone/>
            </a:pPr>
            <a:r>
              <a:rPr lang="en-US" sz="3600" dirty="0"/>
              <a:t>[nominal GDP in year t] </a:t>
            </a:r>
          </a:p>
          <a:p>
            <a:pPr algn="ctr">
              <a:buNone/>
            </a:pPr>
            <a:r>
              <a:rPr lang="en-US" sz="3600" dirty="0"/>
              <a:t>[real GDP in year t] </a:t>
            </a:r>
            <a:endParaRPr lang="tr-TR" sz="3600" dirty="0"/>
          </a:p>
        </p:txBody>
      </p:sp>
      <p:cxnSp>
        <p:nvCxnSpPr>
          <p:cNvPr id="5" name="Straight Connector 4"/>
          <p:cNvCxnSpPr/>
          <p:nvPr/>
        </p:nvCxnSpPr>
        <p:spPr>
          <a:xfrm>
            <a:off x="1619672" y="2924944"/>
            <a:ext cx="5040560"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17764" name="Group 4"/>
          <p:cNvGraphicFramePr>
            <a:graphicFrameLocks noGrp="1"/>
          </p:cNvGraphicFramePr>
          <p:nvPr/>
        </p:nvGraphicFramePr>
        <p:xfrm>
          <a:off x="827584" y="2348880"/>
          <a:ext cx="7635875" cy="1938528"/>
        </p:xfrm>
        <a:graphic>
          <a:graphicData uri="http://schemas.openxmlformats.org/drawingml/2006/table">
            <a:tbl>
              <a:tblPr/>
              <a:tblGrid>
                <a:gridCol w="1052512">
                  <a:extLst>
                    <a:ext uri="{9D8B030D-6E8A-4147-A177-3AD203B41FA5}">
                      <a16:colId xmlns:a16="http://schemas.microsoft.com/office/drawing/2014/main" val="20000"/>
                    </a:ext>
                  </a:extLst>
                </a:gridCol>
                <a:gridCol w="1643063">
                  <a:extLst>
                    <a:ext uri="{9D8B030D-6E8A-4147-A177-3AD203B41FA5}">
                      <a16:colId xmlns:a16="http://schemas.microsoft.com/office/drawing/2014/main" val="20001"/>
                    </a:ext>
                  </a:extLst>
                </a:gridCol>
                <a:gridCol w="1092200">
                  <a:extLst>
                    <a:ext uri="{9D8B030D-6E8A-4147-A177-3AD203B41FA5}">
                      <a16:colId xmlns:a16="http://schemas.microsoft.com/office/drawing/2014/main" val="20002"/>
                    </a:ext>
                  </a:extLst>
                </a:gridCol>
                <a:gridCol w="1289050">
                  <a:extLst>
                    <a:ext uri="{9D8B030D-6E8A-4147-A177-3AD203B41FA5}">
                      <a16:colId xmlns:a16="http://schemas.microsoft.com/office/drawing/2014/main" val="20003"/>
                    </a:ext>
                  </a:extLst>
                </a:gridCol>
                <a:gridCol w="2559050">
                  <a:extLst>
                    <a:ext uri="{9D8B030D-6E8A-4147-A177-3AD203B41FA5}">
                      <a16:colId xmlns:a16="http://schemas.microsoft.com/office/drawing/2014/main" val="20004"/>
                    </a:ext>
                  </a:extLst>
                </a:gridCol>
              </a:tblGrid>
              <a:tr h="485775">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year</a:t>
                      </a:r>
                    </a:p>
                  </a:txBody>
                  <a:tcPr anchor="b"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Nominal </a:t>
                      </a:r>
                      <a:br>
                        <a:rPr kumimoji="0" lang="en-US" sz="2600" b="0" i="0" u="none" strike="noStrike" cap="none" normalizeH="0" baseline="0">
                          <a:ln>
                            <a:noFill/>
                          </a:ln>
                          <a:solidFill>
                            <a:schemeClr val="tx1"/>
                          </a:solidFill>
                          <a:effectLst/>
                          <a:latin typeface="Arial" charset="0"/>
                          <a:cs typeface="Arial" charset="0"/>
                        </a:rPr>
                      </a:br>
                      <a:r>
                        <a:rPr kumimoji="0" lang="en-US" sz="2600" b="0" i="0" u="none" strike="noStrike" cap="none" normalizeH="0" baseline="0">
                          <a:ln>
                            <a:noFill/>
                          </a:ln>
                          <a:solidFill>
                            <a:schemeClr val="tx1"/>
                          </a:solidFill>
                          <a:effectLst/>
                          <a:latin typeface="Arial" charset="0"/>
                          <a:cs typeface="Arial" charset="0"/>
                        </a:rPr>
                        <a:t>GDP</a:t>
                      </a:r>
                    </a:p>
                  </a:txBody>
                  <a:tcPr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600" b="0" i="0" u="none" strike="noStrike" cap="none" normalizeH="0" baseline="0">
                        <a:ln>
                          <a:noFill/>
                        </a:ln>
                        <a:solidFill>
                          <a:schemeClr val="tx1"/>
                        </a:solidFill>
                        <a:effectLst/>
                        <a:latin typeface="Arial" charset="0"/>
                        <a:cs typeface="Arial" charset="0"/>
                      </a:endParaRPr>
                    </a:p>
                  </a:txBody>
                  <a:tcPr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Real </a:t>
                      </a:r>
                      <a:br>
                        <a:rPr kumimoji="0" lang="en-US" sz="2600" b="0" i="0" u="none" strike="noStrike" cap="none" normalizeH="0" baseline="0" dirty="0">
                          <a:ln>
                            <a:noFill/>
                          </a:ln>
                          <a:solidFill>
                            <a:schemeClr val="tx1"/>
                          </a:solidFill>
                          <a:effectLst/>
                          <a:latin typeface="Arial" charset="0"/>
                          <a:cs typeface="Arial" charset="0"/>
                        </a:rPr>
                      </a:br>
                      <a:r>
                        <a:rPr kumimoji="0" lang="en-US" sz="2600" b="0" i="0" u="none" strike="noStrike" cap="none" normalizeH="0" baseline="0" dirty="0">
                          <a:ln>
                            <a:noFill/>
                          </a:ln>
                          <a:solidFill>
                            <a:schemeClr val="tx1"/>
                          </a:solidFill>
                          <a:effectLst/>
                          <a:latin typeface="Arial" charset="0"/>
                          <a:cs typeface="Arial" charset="0"/>
                        </a:rPr>
                        <a:t>GDP</a:t>
                      </a:r>
                    </a:p>
                  </a:txBody>
                  <a:tcPr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GDP deflator</a:t>
                      </a:r>
                      <a:endParaRPr kumimoji="0" lang="tr-TR" sz="2600" b="0" i="0" u="none" strike="noStrike" cap="none" normalizeH="0" baseline="0" dirty="0">
                        <a:ln>
                          <a:noFill/>
                        </a:ln>
                        <a:solidFill>
                          <a:schemeClr val="tx1"/>
                        </a:solidFill>
                        <a:effectLst/>
                        <a:latin typeface="Arial" charset="0"/>
                        <a:cs typeface="Arial" charset="0"/>
                      </a:endParaRPr>
                    </a:p>
                  </a:txBody>
                  <a:tcPr anchor="b"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5775">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1</a:t>
                      </a:r>
                    </a:p>
                  </a:txBody>
                  <a:tcPr anchor="ctr" anchorCtr="1"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$120</a:t>
                      </a:r>
                    </a:p>
                  </a:txBody>
                  <a:tcPr marR="22860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600" b="0" i="0" u="none" strike="noStrike" cap="none" normalizeH="0" baseline="0" dirty="0">
                        <a:ln>
                          <a:noFill/>
                        </a:ln>
                        <a:solidFill>
                          <a:schemeClr val="tx1"/>
                        </a:solidFill>
                        <a:effectLst/>
                        <a:latin typeface="Arial" charset="0"/>
                        <a:cs typeface="Arial" charset="0"/>
                      </a:endParaRP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$120</a:t>
                      </a: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100</a:t>
                      </a:r>
                      <a:endParaRPr kumimoji="0" lang="tr-TR" sz="2600" b="0" i="0" u="none" strike="noStrike" cap="none" normalizeH="0" baseline="0" dirty="0">
                        <a:ln>
                          <a:noFill/>
                        </a:ln>
                        <a:solidFill>
                          <a:schemeClr val="tx1"/>
                        </a:solidFill>
                        <a:effectLst/>
                        <a:latin typeface="Arial" charset="0"/>
                        <a:cs typeface="Arial" charset="0"/>
                      </a:endParaRPr>
                    </a:p>
                  </a:txBody>
                  <a:tcPr anchor="ctr" anchorCtr="1"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85775">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2</a:t>
                      </a:r>
                    </a:p>
                  </a:txBody>
                  <a:tcPr anchor="ctr" anchorCtr="1"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$180</a:t>
                      </a:r>
                    </a:p>
                  </a:txBody>
                  <a:tcPr marR="22860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tr-TR" sz="2600" b="0" i="0" u="none" strike="noStrike" cap="none" normalizeH="0" baseline="0" dirty="0">
                        <a:ln>
                          <a:noFill/>
                        </a:ln>
                        <a:solidFill>
                          <a:schemeClr val="tx1"/>
                        </a:solidFill>
                        <a:effectLst/>
                        <a:latin typeface="Arial" charset="0"/>
                        <a:cs typeface="Arial" charset="0"/>
                      </a:endParaRP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$180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100</a:t>
                      </a:r>
                      <a:endParaRPr kumimoji="0" lang="tr-TR" sz="2600" b="0" i="0" u="none" strike="noStrike" cap="none" normalizeH="0" baseline="0" dirty="0">
                        <a:ln>
                          <a:noFill/>
                        </a:ln>
                        <a:solidFill>
                          <a:schemeClr val="tx1"/>
                        </a:solidFill>
                        <a:effectLst/>
                        <a:latin typeface="Arial" charset="0"/>
                        <a:cs typeface="Arial" charset="0"/>
                      </a:endParaRPr>
                    </a:p>
                  </a:txBody>
                  <a:tcPr anchor="ctr"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dissolv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052513"/>
            <a:ext cx="8362950" cy="5073650"/>
          </a:xfrm>
        </p:spPr>
        <p:txBody>
          <a:bodyPr>
            <a:normAutofit/>
          </a:bodyPr>
          <a:lstStyle/>
          <a:p>
            <a:pPr>
              <a:buNone/>
            </a:pPr>
            <a:r>
              <a:rPr lang="en-US" sz="2400" dirty="0"/>
              <a:t>	2)	The statistics for the country of </a:t>
            </a:r>
            <a:r>
              <a:rPr lang="en-US" sz="2400" dirty="0" err="1"/>
              <a:t>Absurdistan</a:t>
            </a:r>
            <a:r>
              <a:rPr lang="en-US" sz="2400" dirty="0"/>
              <a:t> in year 2007 show that there were 15 people who are unemployed, and 45 people who were employed.  The adult population of the country in that year was 80. Use this information to calculate</a:t>
            </a:r>
            <a:endParaRPr lang="tr-TR" sz="2400" dirty="0"/>
          </a:p>
          <a:p>
            <a:pPr>
              <a:buNone/>
            </a:pPr>
            <a:r>
              <a:rPr lang="en-US" sz="2400" dirty="0"/>
              <a:t>	a.  the labor force</a:t>
            </a:r>
            <a:endParaRPr lang="tr-TR" sz="2400" dirty="0"/>
          </a:p>
          <a:p>
            <a:pPr>
              <a:buNone/>
            </a:pPr>
            <a:r>
              <a:rPr lang="en-US" sz="2400" dirty="0"/>
              <a:t>	b.  the labor force participation rate</a:t>
            </a:r>
            <a:endParaRPr lang="tr-TR" sz="2400" dirty="0"/>
          </a:p>
          <a:p>
            <a:pPr>
              <a:buNone/>
            </a:pPr>
            <a:r>
              <a:rPr lang="en-US" sz="2400" dirty="0"/>
              <a:t>	c.  the unemployment rate</a:t>
            </a:r>
            <a:endParaRPr lang="tr-TR"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tr-TR"/>
          </a:p>
        </p:txBody>
      </p:sp>
      <p:sp>
        <p:nvSpPr>
          <p:cNvPr id="3" name="Content Placeholder 2"/>
          <p:cNvSpPr>
            <a:spLocks noGrp="1"/>
          </p:cNvSpPr>
          <p:nvPr>
            <p:ph sz="quarter" idx="1"/>
          </p:nvPr>
        </p:nvSpPr>
        <p:spPr/>
        <p:txBody>
          <a:bodyPr>
            <a:normAutofit/>
          </a:bodyPr>
          <a:lstStyle/>
          <a:p>
            <a:pPr>
              <a:buNone/>
            </a:pPr>
            <a:r>
              <a:rPr lang="en-US" sz="2400" dirty="0">
                <a:solidFill>
                  <a:schemeClr val="accent6">
                    <a:lumMod val="50000"/>
                  </a:schemeClr>
                </a:solidFill>
              </a:rPr>
              <a:t>Adult population: 80</a:t>
            </a:r>
          </a:p>
          <a:p>
            <a:pPr>
              <a:buNone/>
            </a:pPr>
            <a:r>
              <a:rPr lang="en-US" sz="2400" dirty="0">
                <a:solidFill>
                  <a:schemeClr val="accent6">
                    <a:lumMod val="50000"/>
                  </a:schemeClr>
                </a:solidFill>
              </a:rPr>
              <a:t>Employed: 45</a:t>
            </a:r>
          </a:p>
          <a:p>
            <a:pPr>
              <a:buNone/>
            </a:pPr>
            <a:r>
              <a:rPr lang="en-US" sz="2400" dirty="0">
                <a:solidFill>
                  <a:schemeClr val="accent6">
                    <a:lumMod val="50000"/>
                  </a:schemeClr>
                </a:solidFill>
              </a:rPr>
              <a:t>Employed: 15</a:t>
            </a:r>
          </a:p>
          <a:p>
            <a:pPr>
              <a:buNone/>
            </a:pPr>
            <a:endParaRPr lang="en-US" sz="2400" dirty="0"/>
          </a:p>
          <a:p>
            <a:pPr marL="324000" indent="-288000">
              <a:buFont typeface="Wingdings" pitchFamily="2" charset="2"/>
              <a:buChar char="Ø"/>
            </a:pPr>
            <a:r>
              <a:rPr lang="en-US" sz="2400" dirty="0"/>
              <a:t>Labor force is unemployed + employed: 	45+15 = 60</a:t>
            </a:r>
          </a:p>
          <a:p>
            <a:pPr marL="324000" indent="-288000">
              <a:buFont typeface="Wingdings" pitchFamily="2" charset="2"/>
              <a:buChar char="Ø"/>
            </a:pPr>
            <a:r>
              <a:rPr lang="en-US" sz="2400" dirty="0"/>
              <a:t>Labor force participation rate = </a:t>
            </a:r>
          </a:p>
          <a:p>
            <a:pPr marL="324000" indent="-288000">
              <a:buNone/>
            </a:pPr>
            <a:r>
              <a:rPr lang="en-US" sz="2400" dirty="0"/>
              <a:t>	100x [labor force / adult population] : </a:t>
            </a:r>
          </a:p>
          <a:p>
            <a:pPr marL="324000" indent="-288000">
              <a:buNone/>
            </a:pPr>
            <a:r>
              <a:rPr lang="en-US" sz="2400" dirty="0"/>
              <a:t>	100x [60/80] = 75%</a:t>
            </a:r>
          </a:p>
          <a:p>
            <a:pPr marL="324000" indent="-288000">
              <a:buFont typeface="Wingdings" pitchFamily="2" charset="2"/>
              <a:buChar char="Ø"/>
            </a:pPr>
            <a:r>
              <a:rPr lang="en-US" sz="2400" dirty="0"/>
              <a:t>the unemployment rate  100x[unemployed / labor force] : 100x[15/60]= 25%</a:t>
            </a:r>
            <a:endParaRPr lang="tr-TR" sz="2400" dirty="0"/>
          </a:p>
          <a:p>
            <a:endParaRPr lang="tr-TR"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tr-TR"/>
          </a:p>
        </p:txBody>
      </p:sp>
      <p:sp>
        <p:nvSpPr>
          <p:cNvPr id="4" name="Content Placeholder 3"/>
          <p:cNvSpPr>
            <a:spLocks noGrp="1"/>
          </p:cNvSpPr>
          <p:nvPr>
            <p:ph sz="quarter" idx="1"/>
          </p:nvPr>
        </p:nvSpPr>
        <p:spPr/>
        <p:txBody>
          <a:bodyPr>
            <a:normAutofit/>
          </a:bodyPr>
          <a:lstStyle/>
          <a:p>
            <a:pPr>
              <a:buNone/>
            </a:pPr>
            <a:r>
              <a:rPr lang="en-US" sz="2400" dirty="0"/>
              <a:t>3) The typical consumer in the Democratic Republic of Fun consumes 10 hamburgers and 15 movie tickets. The table (see next slide) shows their prices for 2004 – 2006.  </a:t>
            </a:r>
          </a:p>
          <a:p>
            <a:pPr>
              <a:buNone/>
            </a:pPr>
            <a:r>
              <a:rPr lang="en-US" sz="2400" dirty="0"/>
              <a:t>	The base year is 2004.</a:t>
            </a:r>
            <a:endParaRPr lang="tr-TR" sz="2400" dirty="0"/>
          </a:p>
          <a:p>
            <a:endParaRPr lang="tr-TR"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10 hamburgers, 15 movie tickets</a:t>
            </a:r>
            <a:endParaRPr lang="tr-TR" sz="3600" dirty="0"/>
          </a:p>
        </p:txBody>
      </p:sp>
      <p:sp>
        <p:nvSpPr>
          <p:cNvPr id="5" name="Content Placeholder 4"/>
          <p:cNvSpPr>
            <a:spLocks noGrp="1"/>
          </p:cNvSpPr>
          <p:nvPr>
            <p:ph sz="quarter" idx="1"/>
          </p:nvPr>
        </p:nvSpPr>
        <p:spPr/>
        <p:txBody>
          <a:bodyPr/>
          <a:lstStyle/>
          <a:p>
            <a:endParaRPr lang="tr-TR" dirty="0"/>
          </a:p>
        </p:txBody>
      </p:sp>
      <p:pic>
        <p:nvPicPr>
          <p:cNvPr id="6" name="Picture 2"/>
          <p:cNvPicPr>
            <a:picLocks noChangeAspect="1" noChangeArrowheads="1"/>
          </p:cNvPicPr>
          <p:nvPr/>
        </p:nvPicPr>
        <p:blipFill>
          <a:blip r:embed="rId2" cstate="print"/>
          <a:srcRect l="4822" r="27668" b="17164"/>
          <a:stretch>
            <a:fillRect/>
          </a:stretch>
        </p:blipFill>
        <p:spPr bwMode="auto">
          <a:xfrm>
            <a:off x="1173222" y="1484784"/>
            <a:ext cx="6855162" cy="2520280"/>
          </a:xfrm>
          <a:prstGeom prst="rect">
            <a:avLst/>
          </a:prstGeom>
          <a:noFill/>
          <a:ln w="9525">
            <a:noFill/>
            <a:miter lim="800000"/>
            <a:headEnd/>
            <a:tailEnd/>
          </a:ln>
          <a:effectLst/>
        </p:spPr>
      </p:pic>
      <p:sp>
        <p:nvSpPr>
          <p:cNvPr id="2051" name="Rectangle 3"/>
          <p:cNvSpPr>
            <a:spLocks noChangeArrowheads="1"/>
          </p:cNvSpPr>
          <p:nvPr/>
        </p:nvSpPr>
        <p:spPr bwMode="auto">
          <a:xfrm>
            <a:off x="827584" y="4575319"/>
            <a:ext cx="8064896" cy="166199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ts val="1800"/>
              </a:spcAft>
            </a:pPr>
            <a:r>
              <a:rPr lang="en-US" sz="2400" dirty="0">
                <a:solidFill>
                  <a:prstClr val="black"/>
                </a:solidFill>
                <a:ea typeface="Calibri" pitchFamily="34" charset="0"/>
                <a:cs typeface="Calibri" pitchFamily="34" charset="0"/>
              </a:rPr>
              <a:t>Question: How much did the basket cost in 2004?</a:t>
            </a:r>
          </a:p>
          <a:p>
            <a:pPr fontAlgn="base">
              <a:spcBef>
                <a:spcPct val="0"/>
              </a:spcBef>
              <a:spcAft>
                <a:spcPts val="1800"/>
              </a:spcAft>
            </a:pPr>
            <a:r>
              <a:rPr lang="en-US" sz="2400" dirty="0">
                <a:solidFill>
                  <a:prstClr val="black"/>
                </a:solidFill>
                <a:ea typeface="Calibri" pitchFamily="34" charset="0"/>
                <a:cs typeface="Calibri" pitchFamily="34" charset="0"/>
              </a:rPr>
              <a:t>Answer: 200!</a:t>
            </a:r>
          </a:p>
          <a:p>
            <a:pPr fontAlgn="base">
              <a:spcBef>
                <a:spcPct val="0"/>
              </a:spcBef>
              <a:spcAft>
                <a:spcPts val="1800"/>
              </a:spcAft>
            </a:pPr>
            <a:r>
              <a:rPr lang="en-US" sz="2400" dirty="0">
                <a:solidFill>
                  <a:prstClr val="black"/>
                </a:solidFill>
                <a:ea typeface="Calibri" pitchFamily="34" charset="0"/>
                <a:cs typeface="Calibri" pitchFamily="34" charset="0"/>
              </a:rPr>
              <a:t>10x5 + 15x10 = 200</a:t>
            </a:r>
            <a:endParaRPr lang="en-US" sz="2400" dirty="0">
              <a:solidFill>
                <a:prstClr val="black"/>
              </a:solidFill>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normAutofit/>
          </a:bodyPr>
          <a:lstStyle/>
          <a:p>
            <a:r>
              <a:rPr lang="en-US" sz="3200" dirty="0"/>
              <a:t>10 hamburgers, 15 movie tickets</a:t>
            </a:r>
            <a:endParaRPr lang="tr-TR" sz="3200" dirty="0"/>
          </a:p>
        </p:txBody>
      </p:sp>
      <p:sp>
        <p:nvSpPr>
          <p:cNvPr id="2051" name="Rectangle 3"/>
          <p:cNvSpPr>
            <a:spLocks noChangeArrowheads="1"/>
          </p:cNvSpPr>
          <p:nvPr/>
        </p:nvSpPr>
        <p:spPr bwMode="auto">
          <a:xfrm>
            <a:off x="755576" y="4581128"/>
            <a:ext cx="8208912" cy="166199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ts val="1800"/>
              </a:spcAft>
            </a:pPr>
            <a:r>
              <a:rPr lang="en-US" sz="2400" dirty="0">
                <a:solidFill>
                  <a:prstClr val="black"/>
                </a:solidFill>
                <a:ea typeface="Calibri" pitchFamily="34" charset="0"/>
                <a:cs typeface="Calibri" pitchFamily="34" charset="0"/>
              </a:rPr>
              <a:t>What is the CPI in 2005?</a:t>
            </a:r>
          </a:p>
          <a:p>
            <a:pPr fontAlgn="base">
              <a:spcBef>
                <a:spcPct val="0"/>
              </a:spcBef>
              <a:spcAft>
                <a:spcPts val="1800"/>
              </a:spcAft>
            </a:pPr>
            <a:r>
              <a:rPr lang="en-US" sz="2400" dirty="0">
                <a:solidFill>
                  <a:prstClr val="black"/>
                </a:solidFill>
                <a:cs typeface="Arial" pitchFamily="34" charset="0"/>
              </a:rPr>
              <a:t>In 2005 the basket costs 310 = 10x7 + 15x16.</a:t>
            </a:r>
          </a:p>
          <a:p>
            <a:pPr fontAlgn="base">
              <a:spcBef>
                <a:spcPct val="0"/>
              </a:spcBef>
              <a:spcAft>
                <a:spcPts val="1800"/>
              </a:spcAft>
            </a:pPr>
            <a:r>
              <a:rPr lang="en-US" sz="2400" dirty="0">
                <a:solidFill>
                  <a:prstClr val="black"/>
                </a:solidFill>
                <a:cs typeface="Arial" pitchFamily="34" charset="0"/>
              </a:rPr>
              <a:t>CPI(2005) = 100x(310/200) = 155</a:t>
            </a:r>
            <a:endParaRPr lang="en-US" sz="2400" dirty="0">
              <a:solidFill>
                <a:prstClr val="black"/>
              </a:solidFill>
              <a:latin typeface="Arial" pitchFamily="34" charset="0"/>
              <a:cs typeface="Arial" pitchFamily="34" charset="0"/>
            </a:endParaRPr>
          </a:p>
        </p:txBody>
      </p:sp>
      <p:pic>
        <p:nvPicPr>
          <p:cNvPr id="5" name="Picture 2"/>
          <p:cNvPicPr>
            <a:picLocks noChangeAspect="1" noChangeArrowheads="1"/>
          </p:cNvPicPr>
          <p:nvPr/>
        </p:nvPicPr>
        <p:blipFill>
          <a:blip r:embed="rId2" cstate="print"/>
          <a:srcRect l="4822" r="27668" b="17164"/>
          <a:stretch>
            <a:fillRect/>
          </a:stretch>
        </p:blipFill>
        <p:spPr bwMode="auto">
          <a:xfrm>
            <a:off x="1173222" y="1484784"/>
            <a:ext cx="6855162" cy="252028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normAutofit/>
          </a:bodyPr>
          <a:lstStyle/>
          <a:p>
            <a:r>
              <a:rPr lang="en-US" sz="3200" dirty="0"/>
              <a:t>10 hamburgers, 15 movie tickets</a:t>
            </a:r>
            <a:endParaRPr lang="tr-TR" sz="3200" dirty="0"/>
          </a:p>
        </p:txBody>
      </p:sp>
      <p:sp>
        <p:nvSpPr>
          <p:cNvPr id="2051" name="Rectangle 3"/>
          <p:cNvSpPr>
            <a:spLocks noChangeArrowheads="1"/>
          </p:cNvSpPr>
          <p:nvPr/>
        </p:nvSpPr>
        <p:spPr bwMode="auto">
          <a:xfrm>
            <a:off x="899592" y="4509120"/>
            <a:ext cx="5816849" cy="166199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ts val="1800"/>
              </a:spcAft>
            </a:pPr>
            <a:r>
              <a:rPr lang="en-US" sz="2400" dirty="0">
                <a:solidFill>
                  <a:prstClr val="black"/>
                </a:solidFill>
                <a:ea typeface="Calibri" pitchFamily="34" charset="0"/>
                <a:cs typeface="Calibri" pitchFamily="34" charset="0"/>
              </a:rPr>
              <a:t>What is the inflation rate from 2004 to 2005?</a:t>
            </a:r>
          </a:p>
          <a:p>
            <a:pPr fontAlgn="base">
              <a:spcBef>
                <a:spcPct val="0"/>
              </a:spcBef>
              <a:spcAft>
                <a:spcPts val="1800"/>
              </a:spcAft>
            </a:pPr>
            <a:r>
              <a:rPr lang="en-US" sz="2400" dirty="0">
                <a:solidFill>
                  <a:prstClr val="black"/>
                </a:solidFill>
                <a:cs typeface="Arial" pitchFamily="34" charset="0"/>
              </a:rPr>
              <a:t>Inflation = % change in the CPI</a:t>
            </a:r>
          </a:p>
          <a:p>
            <a:pPr fontAlgn="base">
              <a:spcBef>
                <a:spcPct val="0"/>
              </a:spcBef>
              <a:spcAft>
                <a:spcPts val="1800"/>
              </a:spcAft>
            </a:pPr>
            <a:r>
              <a:rPr lang="en-US" sz="2400" dirty="0">
                <a:solidFill>
                  <a:prstClr val="black"/>
                </a:solidFill>
                <a:cs typeface="Arial" pitchFamily="34" charset="0"/>
              </a:rPr>
              <a:t>[(155 – 100)/ 100]x100 = 55%</a:t>
            </a:r>
            <a:endParaRPr lang="en-US" sz="2400" dirty="0">
              <a:solidFill>
                <a:prstClr val="black"/>
              </a:solidFill>
              <a:latin typeface="Arial" pitchFamily="34" charset="0"/>
              <a:cs typeface="Arial" pitchFamily="34" charset="0"/>
            </a:endParaRPr>
          </a:p>
        </p:txBody>
      </p:sp>
      <p:pic>
        <p:nvPicPr>
          <p:cNvPr id="5" name="Picture 2"/>
          <p:cNvPicPr>
            <a:picLocks noChangeAspect="1" noChangeArrowheads="1"/>
          </p:cNvPicPr>
          <p:nvPr/>
        </p:nvPicPr>
        <p:blipFill>
          <a:blip r:embed="rId2" cstate="print"/>
          <a:srcRect l="4822" r="27668" b="17164"/>
          <a:stretch>
            <a:fillRect/>
          </a:stretch>
        </p:blipFill>
        <p:spPr bwMode="auto">
          <a:xfrm>
            <a:off x="1173222" y="1484784"/>
            <a:ext cx="6855162" cy="252028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US" sz="3200" dirty="0"/>
              <a:t>1.	The labor force equals the</a:t>
            </a:r>
            <a:endParaRPr lang="tr-TR" sz="3200" dirty="0"/>
          </a:p>
        </p:txBody>
      </p:sp>
      <p:sp>
        <p:nvSpPr>
          <p:cNvPr id="5" name="Content Placeholder 4"/>
          <p:cNvSpPr>
            <a:spLocks noGrp="1"/>
          </p:cNvSpPr>
          <p:nvPr>
            <p:ph sz="quarter" idx="1"/>
          </p:nvPr>
        </p:nvSpPr>
        <p:spPr/>
        <p:txBody>
          <a:bodyPr>
            <a:normAutofit/>
          </a:bodyPr>
          <a:lstStyle/>
          <a:p>
            <a:pPr marL="514350" indent="-514350">
              <a:buFont typeface="+mj-lt"/>
              <a:buAutoNum type="alphaUcPeriod"/>
            </a:pPr>
            <a:r>
              <a:rPr lang="en-US" sz="2400" dirty="0"/>
              <a:t>number of people who are employed.</a:t>
            </a:r>
          </a:p>
          <a:p>
            <a:pPr marL="514350" indent="-514350">
              <a:buFont typeface="+mj-lt"/>
              <a:buAutoNum type="alphaUcPeriod"/>
            </a:pPr>
            <a:r>
              <a:rPr lang="en-US" sz="2400" dirty="0"/>
              <a:t>number of people employed + the number of people unemployed.</a:t>
            </a:r>
          </a:p>
          <a:p>
            <a:pPr marL="514350" indent="-514350">
              <a:buFont typeface="+mj-lt"/>
              <a:buAutoNum type="alphaUcPeriod"/>
            </a:pPr>
            <a:r>
              <a:rPr lang="en-US" sz="2400" dirty="0"/>
              <a:t>number of people who are unemployed.</a:t>
            </a:r>
          </a:p>
          <a:p>
            <a:pPr marL="514350" indent="-514350">
              <a:buFont typeface="+mj-lt"/>
              <a:buAutoNum type="alphaUcPeriod"/>
            </a:pPr>
            <a:r>
              <a:rPr lang="en-US" sz="2400" dirty="0"/>
              <a:t>adult population.</a:t>
            </a:r>
          </a:p>
          <a:p>
            <a:pPr marL="514350" indent="-514350">
              <a:buFont typeface="+mj-lt"/>
              <a:buAutoNum type="alphaUcPeriod"/>
            </a:pPr>
            <a:endParaRPr lang="en-US" sz="2400" dirty="0"/>
          </a:p>
          <a:p>
            <a:pPr marL="514350" indent="-514350">
              <a:buNone/>
            </a:pPr>
            <a:r>
              <a:rPr lang="en-US" sz="2400" dirty="0"/>
              <a:t>ANS:  B </a:t>
            </a:r>
          </a:p>
          <a:p>
            <a:pPr marL="514350" indent="-514350">
              <a:buFont typeface="+mj-lt"/>
              <a:buAutoNum type="alphaUcPeriod"/>
            </a:pPr>
            <a:endParaRPr lang="en-US" sz="2400" dirty="0"/>
          </a:p>
          <a:p>
            <a:pPr marL="514350" indent="-514350">
              <a:buNone/>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tr-TR"/>
          </a:p>
        </p:txBody>
      </p:sp>
      <p:sp>
        <p:nvSpPr>
          <p:cNvPr id="4" name="Subtitle 3"/>
          <p:cNvSpPr>
            <a:spLocks noGrp="1"/>
          </p:cNvSpPr>
          <p:nvPr>
            <p:ph type="body" idx="1"/>
          </p:nvPr>
        </p:nvSpPr>
        <p:spPr/>
        <p:txBody>
          <a:bodyPr/>
          <a:lstStyle/>
          <a:p>
            <a:r>
              <a:rPr lang="en-US" dirty="0"/>
              <a:t>End of the lecture</a:t>
            </a:r>
            <a:endParaRPr lang="tr-T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lvl="0" algn="l">
              <a:lnSpc>
                <a:spcPts val="4400"/>
              </a:lnSpc>
            </a:pPr>
            <a:r>
              <a:rPr lang="en-US" sz="3200" dirty="0"/>
              <a:t>2.	Which of the following is counted as unemployed according to official statistics?</a:t>
            </a:r>
            <a:endParaRPr lang="tr-TR" sz="3200" dirty="0"/>
          </a:p>
        </p:txBody>
      </p:sp>
      <p:sp>
        <p:nvSpPr>
          <p:cNvPr id="5" name="Content Placeholder 4"/>
          <p:cNvSpPr>
            <a:spLocks noGrp="1"/>
          </p:cNvSpPr>
          <p:nvPr>
            <p:ph sz="quarter" idx="1"/>
          </p:nvPr>
        </p:nvSpPr>
        <p:spPr/>
        <p:txBody>
          <a:bodyPr>
            <a:normAutofit/>
          </a:bodyPr>
          <a:lstStyle/>
          <a:p>
            <a:pPr marL="514350" indent="-514350">
              <a:buFont typeface="+mj-lt"/>
              <a:buAutoNum type="alphaUcPeriod"/>
            </a:pPr>
            <a:r>
              <a:rPr lang="en-US" sz="2400" dirty="0"/>
              <a:t>George, a full-time student who is not looking for work</a:t>
            </a:r>
          </a:p>
          <a:p>
            <a:pPr marL="514350" indent="-514350">
              <a:buFont typeface="+mj-lt"/>
              <a:buAutoNum type="alphaUcPeriod"/>
            </a:pPr>
            <a:r>
              <a:rPr lang="en-US" sz="2400" dirty="0"/>
              <a:t>Larry, who has retired (</a:t>
            </a:r>
            <a:r>
              <a:rPr lang="en-US" sz="2400" dirty="0" err="1"/>
              <a:t>emekli</a:t>
            </a:r>
            <a:r>
              <a:rPr lang="en-US" sz="2400" dirty="0"/>
              <a:t>) and is not looking for work</a:t>
            </a:r>
          </a:p>
          <a:p>
            <a:pPr marL="514350" indent="-514350">
              <a:buFont typeface="+mj-lt"/>
              <a:buAutoNum type="alphaUcPeriod"/>
            </a:pPr>
            <a:r>
              <a:rPr lang="en-US" sz="2400" dirty="0"/>
              <a:t>Mary, who is waiting for her new job to start</a:t>
            </a:r>
          </a:p>
          <a:p>
            <a:pPr marL="514350" indent="-514350">
              <a:buFont typeface="+mj-lt"/>
              <a:buAutoNum type="alphaUcPeriod"/>
            </a:pPr>
            <a:r>
              <a:rPr lang="en-US" sz="2400" dirty="0"/>
              <a:t>All of the above would be counted as unemployed.</a:t>
            </a:r>
          </a:p>
          <a:p>
            <a:pPr marL="514350" indent="-514350">
              <a:buFont typeface="+mj-lt"/>
              <a:buAutoNum type="alphaUcPeriod"/>
            </a:pPr>
            <a:endParaRPr lang="en-US" sz="2400" dirty="0"/>
          </a:p>
          <a:p>
            <a:pPr marL="514350" indent="-514350">
              <a:buNone/>
            </a:pPr>
            <a:r>
              <a:rPr lang="en-US" sz="2400" dirty="0"/>
              <a:t>ANS: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lgn="l">
              <a:lnSpc>
                <a:spcPts val="4400"/>
              </a:lnSpc>
            </a:pPr>
            <a:r>
              <a:rPr lang="en-US" sz="3200" dirty="0"/>
              <a:t>3.	Sam just lost his job, but isn't yet looking for a new one. Sam is</a:t>
            </a:r>
            <a:endParaRPr lang="tr-TR" sz="3200" dirty="0"/>
          </a:p>
        </p:txBody>
      </p:sp>
      <p:sp>
        <p:nvSpPr>
          <p:cNvPr id="3" name="Content Placeholder 2"/>
          <p:cNvSpPr>
            <a:spLocks noGrp="1"/>
          </p:cNvSpPr>
          <p:nvPr>
            <p:ph sz="quarter" idx="1"/>
          </p:nvPr>
        </p:nvSpPr>
        <p:spPr/>
        <p:txBody>
          <a:bodyPr>
            <a:normAutofit/>
          </a:bodyPr>
          <a:lstStyle/>
          <a:p>
            <a:pPr marL="514350" indent="-514350">
              <a:buFont typeface="+mj-lt"/>
              <a:buAutoNum type="alphaUcPeriod"/>
            </a:pPr>
            <a:r>
              <a:rPr lang="en-US" sz="2400" dirty="0"/>
              <a:t>counted as unemployed and part of the labor force.</a:t>
            </a:r>
          </a:p>
          <a:p>
            <a:pPr marL="514350" indent="-514350">
              <a:buFont typeface="+mj-lt"/>
              <a:buAutoNum type="alphaUcPeriod"/>
            </a:pPr>
            <a:r>
              <a:rPr lang="en-US" sz="2400" dirty="0"/>
              <a:t>counted as unemployed, but not part of the labor force.</a:t>
            </a:r>
          </a:p>
          <a:p>
            <a:pPr marL="514350" indent="-514350">
              <a:buFont typeface="+mj-lt"/>
              <a:buAutoNum type="alphaUcPeriod"/>
            </a:pPr>
            <a:r>
              <a:rPr lang="en-US" sz="2400" dirty="0"/>
              <a:t>not counted as unemployed, but counted as part of the labor force.</a:t>
            </a:r>
          </a:p>
          <a:p>
            <a:pPr marL="514350" indent="-514350">
              <a:buFont typeface="+mj-lt"/>
              <a:buAutoNum type="alphaUcPeriod"/>
            </a:pPr>
            <a:r>
              <a:rPr lang="en-US" sz="2400" dirty="0"/>
              <a:t>not counted as unemployed or counted as part of the labor force.</a:t>
            </a:r>
          </a:p>
          <a:p>
            <a:pPr marL="514350" indent="-514350">
              <a:buFont typeface="+mj-lt"/>
              <a:buAutoNum type="alphaUcPeriod"/>
            </a:pPr>
            <a:endParaRPr lang="en-US" sz="2400" dirty="0"/>
          </a:p>
          <a:p>
            <a:pPr marL="514350" indent="-514350">
              <a:buNone/>
            </a:pPr>
            <a:r>
              <a:rPr lang="en-US" sz="2400" dirty="0"/>
              <a:t>ANS:  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lvl="0" algn="l"/>
            <a:r>
              <a:rPr lang="en-US" sz="3200" dirty="0"/>
              <a:t>4.	For the economy as a whole</a:t>
            </a:r>
            <a:endParaRPr lang="tr-TR" sz="3200" dirty="0"/>
          </a:p>
        </p:txBody>
      </p:sp>
      <p:sp>
        <p:nvSpPr>
          <p:cNvPr id="5" name="Content Placeholder 4"/>
          <p:cNvSpPr>
            <a:spLocks noGrp="1"/>
          </p:cNvSpPr>
          <p:nvPr>
            <p:ph sz="quarter" idx="1"/>
          </p:nvPr>
        </p:nvSpPr>
        <p:spPr/>
        <p:txBody>
          <a:bodyPr>
            <a:normAutofit/>
          </a:bodyPr>
          <a:lstStyle/>
          <a:p>
            <a:pPr marL="514350" lvl="7" indent="-514350">
              <a:buFont typeface="+mj-lt"/>
              <a:buAutoNum type="alphaUcPeriod"/>
            </a:pPr>
            <a:r>
              <a:rPr lang="en-US" sz="2400" dirty="0"/>
              <a:t>expenditure exceeds (is greater than) income because of taxes.</a:t>
            </a:r>
          </a:p>
          <a:p>
            <a:pPr marL="514350" lvl="7" indent="-514350">
              <a:buFont typeface="+mj-lt"/>
              <a:buAutoNum type="alphaUcPeriod"/>
            </a:pPr>
            <a:r>
              <a:rPr lang="en-US" sz="2400" dirty="0"/>
              <a:t>income must equal expenditure.</a:t>
            </a:r>
          </a:p>
          <a:p>
            <a:pPr marL="514350" lvl="7" indent="-514350">
              <a:buFont typeface="+mj-lt"/>
              <a:buAutoNum type="alphaUcPeriod"/>
            </a:pPr>
            <a:r>
              <a:rPr lang="en-US" sz="2400" dirty="0"/>
              <a:t>income exceeds expenditure because of saving.</a:t>
            </a:r>
          </a:p>
          <a:p>
            <a:pPr marL="514350" lvl="7" indent="-514350">
              <a:buFont typeface="+mj-lt"/>
              <a:buAutoNum type="alphaUcPeriod"/>
            </a:pPr>
            <a:r>
              <a:rPr lang="en-US" sz="2400" dirty="0"/>
              <a:t>expenditure exceeds income because of the government budget deficit.</a:t>
            </a:r>
          </a:p>
          <a:p>
            <a:pPr marL="514350" lvl="7" indent="-514350">
              <a:buFont typeface="+mj-lt"/>
              <a:buAutoNum type="alphaUcPeriod"/>
            </a:pPr>
            <a:endParaRPr lang="en-US" sz="2400" dirty="0"/>
          </a:p>
          <a:p>
            <a:pPr marL="514350" lvl="7" indent="-514350">
              <a:buNone/>
            </a:pPr>
            <a:r>
              <a:rPr lang="en-US" sz="2400" dirty="0"/>
              <a:t>ANS: 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lnSpc>
                <a:spcPts val="4400"/>
              </a:lnSpc>
            </a:pPr>
            <a:r>
              <a:rPr lang="en-US" sz="3200" dirty="0"/>
              <a:t>5.	Gross Domestic Product is defined as the market value of</a:t>
            </a:r>
            <a:endParaRPr lang="tr-TR" sz="3200" dirty="0"/>
          </a:p>
        </p:txBody>
      </p:sp>
      <p:sp>
        <p:nvSpPr>
          <p:cNvPr id="3" name="Content Placeholder 2"/>
          <p:cNvSpPr>
            <a:spLocks noGrp="1"/>
          </p:cNvSpPr>
          <p:nvPr>
            <p:ph sz="quarter" idx="1"/>
          </p:nvPr>
        </p:nvSpPr>
        <p:spPr/>
        <p:txBody>
          <a:bodyPr>
            <a:normAutofit/>
          </a:bodyPr>
          <a:lstStyle/>
          <a:p>
            <a:pPr marL="514350" lvl="7" indent="-514350">
              <a:buFont typeface="+mj-lt"/>
              <a:buAutoNum type="alphaUcPeriod"/>
            </a:pPr>
            <a:r>
              <a:rPr lang="en-US" sz="2400" dirty="0"/>
              <a:t>all final goods and services produced by a country’s citizens in a given period of time.</a:t>
            </a:r>
          </a:p>
          <a:p>
            <a:pPr marL="514350" lvl="7" indent="-514350">
              <a:buFont typeface="+mj-lt"/>
              <a:buAutoNum type="alphaUcPeriod"/>
            </a:pPr>
            <a:r>
              <a:rPr lang="en-US" sz="2400" dirty="0"/>
              <a:t>every good and service produced within a country in a given period of time.</a:t>
            </a:r>
          </a:p>
          <a:p>
            <a:pPr marL="514350" lvl="7" indent="-514350">
              <a:buFont typeface="+mj-lt"/>
              <a:buAutoNum type="alphaUcPeriod"/>
            </a:pPr>
            <a:r>
              <a:rPr lang="en-US" sz="2400" dirty="0"/>
              <a:t>all final goods and services produced within a country in a given period of time.</a:t>
            </a:r>
          </a:p>
          <a:p>
            <a:pPr marL="514350" lvl="7" indent="-514350">
              <a:buFont typeface="+mj-lt"/>
              <a:buAutoNum type="alphaUcPeriod"/>
            </a:pPr>
            <a:r>
              <a:rPr lang="en-US" sz="2400" dirty="0"/>
              <a:t>all goods and services produced by a country’s citizens in a given period of time.</a:t>
            </a:r>
          </a:p>
          <a:p>
            <a:pPr marL="514350" lvl="7" indent="-514350">
              <a:buFont typeface="+mj-lt"/>
              <a:buAutoNum type="alphaUcPeriod"/>
            </a:pPr>
            <a:endParaRPr lang="en-US" sz="2400" dirty="0"/>
          </a:p>
          <a:p>
            <a:pPr marL="514350" lvl="7" indent="-514350">
              <a:buNone/>
            </a:pPr>
            <a:r>
              <a:rPr lang="en-US" sz="2400" dirty="0"/>
              <a:t>ANS: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lgn="l"/>
            <a:r>
              <a:rPr lang="en-US" sz="2400" dirty="0"/>
              <a:t>6.	An American company has a fast-food store in </a:t>
            </a:r>
            <a:r>
              <a:rPr lang="tr-TR" sz="2400" dirty="0"/>
              <a:t>İ</a:t>
            </a:r>
            <a:r>
              <a:rPr lang="en-US" sz="2400" dirty="0" err="1"/>
              <a:t>stanbul</a:t>
            </a:r>
            <a:r>
              <a:rPr lang="en-US" sz="2400" dirty="0"/>
              <a:t>. The value of the goods and services produced in the store are included</a:t>
            </a:r>
            <a:endParaRPr lang="tr-TR" sz="2400" dirty="0"/>
          </a:p>
        </p:txBody>
      </p:sp>
      <p:sp>
        <p:nvSpPr>
          <p:cNvPr id="3" name="Content Placeholder 2"/>
          <p:cNvSpPr>
            <a:spLocks noGrp="1"/>
          </p:cNvSpPr>
          <p:nvPr>
            <p:ph sz="quarter" idx="1"/>
          </p:nvPr>
        </p:nvSpPr>
        <p:spPr/>
        <p:txBody>
          <a:bodyPr>
            <a:normAutofit/>
          </a:bodyPr>
          <a:lstStyle/>
          <a:p>
            <a:pPr marL="514350" lvl="7" indent="-514350">
              <a:buFont typeface="+mj-lt"/>
              <a:buAutoNum type="alphaUcPeriod"/>
            </a:pPr>
            <a:r>
              <a:rPr lang="en-US" sz="2400" dirty="0"/>
              <a:t>in both Turkish GDP and U.S. GDP.</a:t>
            </a:r>
          </a:p>
          <a:p>
            <a:pPr marL="514350" lvl="7" indent="-514350">
              <a:buFont typeface="+mj-lt"/>
              <a:buAutoNum type="alphaUcPeriod"/>
            </a:pPr>
            <a:r>
              <a:rPr lang="en-US" sz="2400" dirty="0"/>
              <a:t>in U.S. GDP, but not Turkish GDP.</a:t>
            </a:r>
          </a:p>
          <a:p>
            <a:pPr marL="514350" lvl="7" indent="-514350">
              <a:buFont typeface="+mj-lt"/>
              <a:buAutoNum type="alphaUcPeriod"/>
            </a:pPr>
            <a:r>
              <a:rPr lang="en-US" sz="2400" dirty="0"/>
              <a:t>partly in Turkish GDP and partly in U.S. GDP.</a:t>
            </a:r>
          </a:p>
          <a:p>
            <a:pPr marL="514350" lvl="7" indent="-514350">
              <a:buFont typeface="+mj-lt"/>
              <a:buAutoNum type="alphaUcPeriod"/>
            </a:pPr>
            <a:r>
              <a:rPr lang="en-US" sz="2400" dirty="0"/>
              <a:t>in Turkish GDP, but not U.S. GDP.</a:t>
            </a:r>
          </a:p>
          <a:p>
            <a:pPr marL="514350" lvl="7" indent="-514350">
              <a:buFont typeface="+mj-lt"/>
              <a:buAutoNum type="alphaUcPeriod"/>
            </a:pPr>
            <a:endParaRPr lang="en-US" sz="2400" dirty="0"/>
          </a:p>
          <a:p>
            <a:pPr marL="514350" lvl="7" indent="-514350">
              <a:buNone/>
            </a:pPr>
            <a:r>
              <a:rPr lang="en-US" sz="2400" dirty="0"/>
              <a:t>ANS: D</a:t>
            </a:r>
            <a:endParaRPr lang="tr-TR"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lnSpc>
                <a:spcPts val="4400"/>
              </a:lnSpc>
            </a:pPr>
            <a:r>
              <a:rPr lang="en-US" sz="3200" dirty="0"/>
              <a:t>7.	The four components of GDP are consumption,</a:t>
            </a:r>
            <a:endParaRPr lang="tr-TR" sz="3200" dirty="0"/>
          </a:p>
        </p:txBody>
      </p:sp>
      <p:sp>
        <p:nvSpPr>
          <p:cNvPr id="3" name="Content Placeholder 2"/>
          <p:cNvSpPr>
            <a:spLocks noGrp="1"/>
          </p:cNvSpPr>
          <p:nvPr>
            <p:ph sz="quarter" idx="1"/>
          </p:nvPr>
        </p:nvSpPr>
        <p:spPr/>
        <p:txBody>
          <a:bodyPr>
            <a:normAutofit/>
          </a:bodyPr>
          <a:lstStyle/>
          <a:p>
            <a:pPr marL="514350" lvl="7" indent="-514350">
              <a:buFont typeface="+mj-lt"/>
              <a:buAutoNum type="alphaUcPeriod"/>
            </a:pPr>
            <a:r>
              <a:rPr lang="en-US" sz="2400" dirty="0"/>
              <a:t>money supply, government purchases, and exports.</a:t>
            </a:r>
          </a:p>
          <a:p>
            <a:pPr marL="514350" lvl="7" indent="-514350">
              <a:buFont typeface="+mj-lt"/>
              <a:buAutoNum type="alphaUcPeriod"/>
            </a:pPr>
            <a:r>
              <a:rPr lang="en-US" sz="2400" dirty="0"/>
              <a:t>investment, transfer payments, and imports.</a:t>
            </a:r>
          </a:p>
          <a:p>
            <a:pPr marL="514350" lvl="7" indent="-514350">
              <a:buFont typeface="+mj-lt"/>
              <a:buAutoNum type="alphaUcPeriod"/>
            </a:pPr>
            <a:r>
              <a:rPr lang="en-US" sz="2400" dirty="0"/>
              <a:t>investment, government purchases, and net exports.</a:t>
            </a:r>
          </a:p>
          <a:p>
            <a:pPr marL="514350" lvl="7" indent="-514350">
              <a:buFont typeface="+mj-lt"/>
              <a:buAutoNum type="alphaUcPeriod"/>
            </a:pPr>
            <a:r>
              <a:rPr lang="en-US" sz="2400" dirty="0"/>
              <a:t>investment, government purchases, and foreign exchange</a:t>
            </a:r>
          </a:p>
          <a:p>
            <a:pPr marL="514350" lvl="7" indent="-514350">
              <a:buFont typeface="+mj-lt"/>
              <a:buAutoNum type="alphaUcPeriod"/>
            </a:pPr>
            <a:endParaRPr lang="en-US" sz="2400" dirty="0"/>
          </a:p>
          <a:p>
            <a:pPr marL="514350" lvl="7" indent="-514350">
              <a:buNone/>
            </a:pPr>
            <a:r>
              <a:rPr lang="en-US" sz="2400" dirty="0"/>
              <a:t>ANS: C</a:t>
            </a:r>
            <a:endParaRPr lang="tr-TR"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596</TotalTime>
  <Words>1211</Words>
  <Application>Microsoft Office PowerPoint</Application>
  <PresentationFormat>On-screen Show (4:3)</PresentationFormat>
  <Paragraphs>225</Paragraphs>
  <Slides>30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Franklin Gothic Book</vt:lpstr>
      <vt:lpstr>Perpetua</vt:lpstr>
      <vt:lpstr>Wingdings</vt:lpstr>
      <vt:lpstr>Wingdings 2</vt:lpstr>
      <vt:lpstr>Equity</vt:lpstr>
      <vt:lpstr>Econ 100 Principles of Economics</vt:lpstr>
      <vt:lpstr>A SAMPLE EXAM</vt:lpstr>
      <vt:lpstr>1. The labor force equals the</vt:lpstr>
      <vt:lpstr>2. Which of the following is counted as unemployed according to official statistics?</vt:lpstr>
      <vt:lpstr>3. Sam just lost his job, but isn't yet looking for a new one. Sam is</vt:lpstr>
      <vt:lpstr>4. For the economy as a whole</vt:lpstr>
      <vt:lpstr>5. Gross Domestic Product is defined as the market value of</vt:lpstr>
      <vt:lpstr>6. An American company has a fast-food store in İstanbul. The value of the goods and services produced in the store are included</vt:lpstr>
      <vt:lpstr>7. The four components of GDP are consumption,</vt:lpstr>
      <vt:lpstr>8. Productivity is the</vt:lpstr>
      <vt:lpstr>9. The productivity of U.S. workers is higher than that of workers in many countries that have less capital. Which of the following arguments concerning these facts is logically consistent?</vt:lpstr>
      <vt:lpstr>10. Which of the following is human capital?</vt:lpstr>
      <vt:lpstr>11. Which of the following would increase productivity? </vt:lpstr>
      <vt:lpstr>12. The CPI is a measure of the overall cost of</vt:lpstr>
      <vt:lpstr>13. Most, but not all, soccer balls used in the United States are imported from other nations. If the price of soccer balls increases, the GDP deflator will</vt:lpstr>
      <vt:lpstr>14. Which of the following is the most accurate (correct, precise) statement about the relationship between the nominal interest rate and the real interest rate?</vt:lpstr>
      <vt:lpstr>15. In 1970 Professor Fellswoop made $12,000, in 1980 he earned $24,000, in 1990 he earned $36,000. The CPI was 40 in 1970, 60 in 1980, and 100 in 1990.  Given this information we can say that in terms of 1999 dollars, Professor Fellswoop’s salary was highest in</vt:lpstr>
      <vt:lpstr>PowerPoint Presentation</vt:lpstr>
      <vt:lpstr> 1) The GDP of Farmistan has only two goods : milk and honey. Prices are quoted in US dollars.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10 hamburgers, 15 movie tickets</vt:lpstr>
      <vt:lpstr>10 hamburgers, 15 movie tickets</vt:lpstr>
      <vt:lpstr>10 hamburgers, 15 movie tickets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musman</dc:creator>
  <cp:lastModifiedBy>User</cp:lastModifiedBy>
  <cp:revision>49</cp:revision>
  <dcterms:created xsi:type="dcterms:W3CDTF">2014-05-11T14:55:43Z</dcterms:created>
  <dcterms:modified xsi:type="dcterms:W3CDTF">2023-05-31T06:49:29Z</dcterms:modified>
</cp:coreProperties>
</file>