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1"/>
  </p:notesMasterIdLst>
  <p:sldIdLst>
    <p:sldId id="264" r:id="rId2"/>
    <p:sldId id="336" r:id="rId3"/>
    <p:sldId id="297"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8" r:id="rId26"/>
    <p:sldId id="299" r:id="rId27"/>
    <p:sldId id="300"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37" r:id="rId47"/>
    <p:sldId id="323" r:id="rId48"/>
    <p:sldId id="324" r:id="rId49"/>
    <p:sldId id="335" r:id="rId50"/>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E0FA56-2A30-4916-8598-22B36E7A6D6E}" type="datetimeFigureOut">
              <a:rPr lang="tr-TR" smtClean="0"/>
              <a:pPr/>
              <a:t>6.03.2023</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5BC512-3A67-4612-A363-65808DA94AA8}" type="slidenum">
              <a:rPr lang="tr-TR" smtClean="0"/>
              <a:pPr/>
              <a:t>‹#›</a:t>
            </a:fld>
            <a:endParaRPr lang="tr-TR"/>
          </a:p>
        </p:txBody>
      </p:sp>
    </p:spTree>
    <p:extLst>
      <p:ext uri="{BB962C8B-B14F-4D97-AF65-F5344CB8AC3E}">
        <p14:creationId xmlns:p14="http://schemas.microsoft.com/office/powerpoint/2010/main" val="187135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F5A6536-F669-41F6-94F1-2C43935C3F92}" type="slidenum">
              <a:rPr lang="en-US" smtClean="0">
                <a:latin typeface="Times New Roman" pitchFamily="18" charset="0"/>
              </a:rPr>
              <a:pPr/>
              <a:t>17</a:t>
            </a:fld>
            <a:endParaRPr lang="en-US"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9EC678-EF7B-41F2-9913-073B176EE113}" type="slidenum">
              <a:rPr lang="en-US"/>
              <a:pPr/>
              <a:t>36</a:t>
            </a:fld>
            <a:endParaRPr lang="en-US" dirty="0"/>
          </a:p>
        </p:txBody>
      </p:sp>
      <p:sp>
        <p:nvSpPr>
          <p:cNvPr id="23554" name="Rectangle 2"/>
          <p:cNvSpPr>
            <a:spLocks noGrp="1" noRot="1" noChangeAspect="1" noChangeArrowheads="1" noTextEdit="1"/>
          </p:cNvSpPr>
          <p:nvPr>
            <p:ph type="sldImg"/>
          </p:nvPr>
        </p:nvSpPr>
        <p:spPr>
          <a:xfrm>
            <a:off x="1152525" y="692150"/>
            <a:ext cx="4556125" cy="3417888"/>
          </a:xfrm>
          <a:ln cap="flat"/>
        </p:spPr>
      </p:sp>
      <p:sp>
        <p:nvSpPr>
          <p:cNvPr id="23555" name="Rectangle 3"/>
          <p:cNvSpPr>
            <a:spLocks noGrp="1" noChangeArrowheads="1"/>
          </p:cNvSpPr>
          <p:nvPr>
            <p:ph type="body" idx="1"/>
          </p:nvPr>
        </p:nvSpPr>
        <p:spPr>
          <a:ln/>
        </p:spPr>
        <p:txBody>
          <a:bodyPr/>
          <a:lstStyle/>
          <a:p>
            <a:endParaRPr lang="tr-TR" dirty="0"/>
          </a:p>
        </p:txBody>
      </p:sp>
    </p:spTree>
    <p:extLst>
      <p:ext uri="{BB962C8B-B14F-4D97-AF65-F5344CB8AC3E}">
        <p14:creationId xmlns:p14="http://schemas.microsoft.com/office/powerpoint/2010/main" val="77928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4953E974-005A-4312-AAB7-1E35E11F3F52}" type="datetimeFigureOut">
              <a:rPr lang="tr-TR" smtClean="0"/>
              <a:pPr>
                <a:defRPr/>
              </a:pPr>
              <a:t>6.03.2023</a:t>
            </a:fld>
            <a:endParaRPr lang="tr-TR"/>
          </a:p>
        </p:txBody>
      </p:sp>
      <p:sp>
        <p:nvSpPr>
          <p:cNvPr id="17" name="Footer Placeholder 16"/>
          <p:cNvSpPr>
            <a:spLocks noGrp="1"/>
          </p:cNvSpPr>
          <p:nvPr>
            <p:ph type="ftr" sz="quarter" idx="11"/>
          </p:nvPr>
        </p:nvSpPr>
        <p:spPr/>
        <p:txBody>
          <a:bodyPr/>
          <a:lstStyle/>
          <a:p>
            <a:pPr>
              <a:defRPr/>
            </a:pPr>
            <a:endParaRPr lang="tr-T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05A7B5DE-178D-4F34-AD03-357D9F5BC0E0}" type="slidenum">
              <a:rPr lang="tr-TR" smtClean="0"/>
              <a:pPr>
                <a:defRPr/>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D5DE074-9AF4-4D5A-BE27-FA60846002C4}" type="datetimeFigureOut">
              <a:rPr lang="tr-TR" smtClean="0"/>
              <a:pPr>
                <a:defRPr/>
              </a:pPr>
              <a:t>6.03.2023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6E5AC34A-171B-42ED-A335-19588BA30226}"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EBE0FDE1-A783-4B36-8A9D-B94AC1703634}" type="datetimeFigureOut">
              <a:rPr lang="tr-TR" smtClean="0"/>
              <a:pPr>
                <a:defRPr/>
              </a:pPr>
              <a:t>6.03.2023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16D8A061-763C-4747-9E41-2B8D5D11C748}" type="slidenum">
              <a:rPr lang="tr-TR" smtClean="0"/>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14908681-B053-44A1-A342-5D157501B8F2}" type="datetimeFigureOut">
              <a:rPr lang="tr-TR" smtClean="0"/>
              <a:pPr>
                <a:defRPr/>
              </a:pPr>
              <a:t>6.03.2023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FCCDD756-711C-4CD7-844C-98425ABEFBEF}" type="slidenum">
              <a:rPr lang="tr-TR" smtClean="0"/>
              <a:pPr>
                <a:defRPr/>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A2963797-9F3D-494A-B2A7-D6587D9E7AD5}" type="datetimeFigureOut">
              <a:rPr lang="tr-TR" smtClean="0"/>
              <a:pPr>
                <a:defRPr/>
              </a:pPr>
              <a:t>6.03.2023</a:t>
            </a:fld>
            <a:endParaRPr lang="tr-TR"/>
          </a:p>
        </p:txBody>
      </p:sp>
      <p:sp>
        <p:nvSpPr>
          <p:cNvPr id="5" name="Footer Placeholder 4"/>
          <p:cNvSpPr>
            <a:spLocks noGrp="1"/>
          </p:cNvSpPr>
          <p:nvPr>
            <p:ph type="ftr" sz="quarter" idx="11"/>
          </p:nvPr>
        </p:nvSpPr>
        <p:spPr>
          <a:xfrm>
            <a:off x="800100" y="6172200"/>
            <a:ext cx="4000500" cy="457200"/>
          </a:xfrm>
        </p:spPr>
        <p:txBody>
          <a:bodyPr/>
          <a:lstStyle/>
          <a:p>
            <a:pPr>
              <a:defRPr/>
            </a:pPr>
            <a:endParaRPr lang="tr-T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73361E56-5447-40F1-B816-5C296C390F98}" type="slidenum">
              <a:rPr lang="tr-TR" smtClean="0"/>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DFA6E507-5D5A-4F78-AAB0-CB59D632D10A}" type="datetimeFigureOut">
              <a:rPr lang="tr-TR" smtClean="0"/>
              <a:pPr>
                <a:defRPr/>
              </a:pPr>
              <a:t>6.03.2023</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AB4B866B-FFA7-463A-9ADE-4155742D82A4}" type="slidenum">
              <a:rPr lang="tr-TR" smtClean="0"/>
              <a:pPr>
                <a:defRPr/>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818488B7-11F1-430D-95BD-B43441965043}" type="datetimeFigureOut">
              <a:rPr lang="tr-TR" smtClean="0"/>
              <a:pPr>
                <a:defRPr/>
              </a:pPr>
              <a:t>6.03.2023</a:t>
            </a:fld>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pPr>
              <a:defRPr/>
            </a:pPr>
            <a:fld id="{FE6A1708-CFA5-4121-BA8C-386D7E287162}" type="slidenum">
              <a:rPr lang="tr-TR" smtClean="0"/>
              <a:pPr>
                <a:defRPr/>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2F158C50-8112-40A2-8752-FE66DAC76D3A}" type="datetimeFigureOut">
              <a:rPr lang="tr-TR" smtClean="0"/>
              <a:pPr>
                <a:defRPr/>
              </a:pPr>
              <a:t>6.03.2023</a:t>
            </a:fld>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pPr>
              <a:defRPr/>
            </a:pPr>
            <a:fld id="{49CB8DAE-DBBD-4615-A7E8-AD811F686B16}"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2BC634F-E66B-48F6-975F-EF6722E27F66}" type="datetimeFigureOut">
              <a:rPr lang="tr-TR" smtClean="0"/>
              <a:pPr>
                <a:defRPr/>
              </a:pPr>
              <a:t>6.03.2023</a:t>
            </a:fld>
            <a:endParaRPr lang="tr-TR"/>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pPr>
              <a:defRPr/>
            </a:pPr>
            <a:fld id="{181923EB-CB93-48DF-B465-F1059EC630FE}"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D12EB3DE-E81B-4014-9EC3-0A80CA6973E1}" type="datetimeFigureOut">
              <a:rPr lang="tr-TR" smtClean="0"/>
              <a:pPr>
                <a:defRPr/>
              </a:pPr>
              <a:t>6.03.2023</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A1F9609F-3D15-497E-B808-40F7A94C0454}" type="slidenum">
              <a:rPr lang="tr-TR" smtClean="0"/>
              <a:pPr>
                <a:defRPr/>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C3727B35-D92A-495E-B57E-40794A72EF3D}" type="datetimeFigureOut">
              <a:rPr lang="tr-TR" smtClean="0"/>
              <a:pPr>
                <a:defRPr/>
              </a:pPr>
              <a:t>6.03.2023</a:t>
            </a:fld>
            <a:endParaRPr lang="tr-TR"/>
          </a:p>
        </p:txBody>
      </p:sp>
      <p:sp>
        <p:nvSpPr>
          <p:cNvPr id="6" name="Footer Placeholder 5"/>
          <p:cNvSpPr>
            <a:spLocks noGrp="1"/>
          </p:cNvSpPr>
          <p:nvPr>
            <p:ph type="ftr" sz="quarter" idx="11"/>
          </p:nvPr>
        </p:nvSpPr>
        <p:spPr>
          <a:xfrm>
            <a:off x="914400" y="6172200"/>
            <a:ext cx="3886200" cy="457200"/>
          </a:xfrm>
        </p:spPr>
        <p:txBody>
          <a:bodyPr/>
          <a:lstStyle/>
          <a:p>
            <a:pPr>
              <a:defRPr/>
            </a:pPr>
            <a:endParaRPr lang="tr-TR"/>
          </a:p>
        </p:txBody>
      </p:sp>
      <p:sp>
        <p:nvSpPr>
          <p:cNvPr id="7" name="Slide Number Placeholder 6"/>
          <p:cNvSpPr>
            <a:spLocks noGrp="1"/>
          </p:cNvSpPr>
          <p:nvPr>
            <p:ph type="sldNum" sz="quarter" idx="12"/>
          </p:nvPr>
        </p:nvSpPr>
        <p:spPr>
          <a:xfrm>
            <a:off x="146304" y="6208776"/>
            <a:ext cx="457200" cy="457200"/>
          </a:xfrm>
        </p:spPr>
        <p:txBody>
          <a:bodyPr/>
          <a:lstStyle/>
          <a:p>
            <a:pPr>
              <a:defRPr/>
            </a:pPr>
            <a:fld id="{009346D0-81A0-48CC-8FBF-57F9E1FFFFA9}" type="slidenum">
              <a:rPr lang="tr-TR" smtClean="0"/>
              <a:pPr>
                <a:defRPr/>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E5246EE0-4A6F-4BB4-904E-DF9D90D72EF3}" type="datetimeFigureOut">
              <a:rPr lang="tr-TR" smtClean="0"/>
              <a:pPr>
                <a:defRPr/>
              </a:pPr>
              <a:t>6.03.2023</a:t>
            </a:fld>
            <a:endParaRPr lang="tr-T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tr-T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F8426BE4-4BA2-4FA6-B15F-16AF49299B92}"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ku.blackboard.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nytimes.com/2007/08/12/business/yourmoney/12view.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pp.gsu.edu/pferraro/docs/ferrarotaylorbep.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57290" y="3429000"/>
            <a:ext cx="6400800" cy="1600200"/>
          </a:xfrm>
        </p:spPr>
        <p:txBody>
          <a:bodyPr/>
          <a:lstStyle/>
          <a:p>
            <a:r>
              <a:rPr lang="en-US" dirty="0" smtClean="0"/>
              <a:t>Lecture 3</a:t>
            </a:r>
          </a:p>
          <a:p>
            <a:r>
              <a:rPr lang="tr-TR" dirty="0" err="1" smtClean="0"/>
              <a:t>March</a:t>
            </a:r>
            <a:r>
              <a:rPr lang="tr-TR" dirty="0" smtClean="0"/>
              <a:t> 6</a:t>
            </a:r>
            <a:endParaRPr lang="tr-TR" dirty="0"/>
          </a:p>
        </p:txBody>
      </p:sp>
      <p:sp>
        <p:nvSpPr>
          <p:cNvPr id="3" name="Title 2"/>
          <p:cNvSpPr>
            <a:spLocks noGrp="1"/>
          </p:cNvSpPr>
          <p:nvPr>
            <p:ph type="ctrTitle"/>
          </p:nvPr>
        </p:nvSpPr>
        <p:spPr/>
        <p:txBody>
          <a:bodyPr/>
          <a:lstStyle/>
          <a:p>
            <a:r>
              <a:rPr smtClean="0"/>
              <a:t>ECON 100</a:t>
            </a:r>
            <a:br>
              <a:rPr smtClean="0"/>
            </a:br>
            <a:r>
              <a:rPr smtClean="0"/>
              <a:t>Principles of Economics</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Measuring the cost </a:t>
            </a:r>
            <a:br>
              <a:rPr lang="en-US" sz="3600" dirty="0" smtClean="0"/>
            </a:br>
            <a:r>
              <a:rPr lang="en-US" sz="3600" dirty="0" smtClean="0"/>
              <a:t>(in monetary units)</a:t>
            </a:r>
            <a:endParaRPr lang="tr-TR" sz="3600" dirty="0"/>
          </a:p>
        </p:txBody>
      </p:sp>
      <p:sp>
        <p:nvSpPr>
          <p:cNvPr id="3" name="Content Placeholder 2"/>
          <p:cNvSpPr>
            <a:spLocks noGrp="1"/>
          </p:cNvSpPr>
          <p:nvPr>
            <p:ph idx="1"/>
          </p:nvPr>
        </p:nvSpPr>
        <p:spPr>
          <a:xfrm>
            <a:off x="457200" y="1357298"/>
            <a:ext cx="8229600" cy="5286412"/>
          </a:xfrm>
        </p:spPr>
        <p:txBody>
          <a:bodyPr>
            <a:noAutofit/>
          </a:bodyPr>
          <a:lstStyle/>
          <a:p>
            <a:pPr marL="0" indent="0">
              <a:spcBef>
                <a:spcPts val="600"/>
              </a:spcBef>
            </a:pPr>
            <a:r>
              <a:rPr lang="en-US" sz="2800" dirty="0" smtClean="0"/>
              <a:t> We conduct a mental auction to determine the </a:t>
            </a:r>
            <a:r>
              <a:rPr lang="en-US" sz="2800" dirty="0" smtClean="0"/>
              <a:t>m</a:t>
            </a:r>
            <a:r>
              <a:rPr lang="tr-TR" sz="2800" dirty="0" err="1" smtClean="0"/>
              <a:t>inimum</a:t>
            </a:r>
            <a:r>
              <a:rPr lang="en-US" sz="2800" dirty="0" smtClean="0"/>
              <a:t> </a:t>
            </a:r>
            <a:r>
              <a:rPr lang="tr-TR" sz="2800" dirty="0" err="1" smtClean="0"/>
              <a:t>price</a:t>
            </a:r>
            <a:r>
              <a:rPr lang="tr-TR" sz="2800" dirty="0" smtClean="0"/>
              <a:t> </a:t>
            </a:r>
            <a:r>
              <a:rPr lang="en-US" sz="2800" dirty="0" smtClean="0"/>
              <a:t>you </a:t>
            </a:r>
            <a:r>
              <a:rPr lang="en-US" sz="2800" dirty="0" smtClean="0"/>
              <a:t>are willing to </a:t>
            </a:r>
            <a:r>
              <a:rPr lang="en-US" sz="2800" dirty="0" smtClean="0"/>
              <a:t>o </a:t>
            </a:r>
            <a:r>
              <a:rPr lang="en-US" sz="2800" dirty="0" smtClean="0"/>
              <a:t>iron the shirt </a:t>
            </a:r>
            <a:r>
              <a:rPr lang="en-US" sz="2800" dirty="0" smtClean="0"/>
              <a:t>for.</a:t>
            </a:r>
            <a:endParaRPr lang="en-US" sz="2800" dirty="0" smtClean="0"/>
          </a:p>
          <a:p>
            <a:pPr marL="514350" indent="-514350">
              <a:buFont typeface="+mj-lt"/>
              <a:buAutoNum type="arabicPeriod"/>
            </a:pPr>
            <a:r>
              <a:rPr lang="en-US" sz="2400" dirty="0" smtClean="0"/>
              <a:t>Would you iron a shirt if we offered </a:t>
            </a:r>
            <a:r>
              <a:rPr lang="en-US" sz="2400" dirty="0" smtClean="0"/>
              <a:t>you 10 </a:t>
            </a:r>
            <a:r>
              <a:rPr lang="en-US" sz="2400" dirty="0" err="1" smtClean="0"/>
              <a:t>kurus</a:t>
            </a:r>
            <a:r>
              <a:rPr lang="en-US" sz="2400" dirty="0" smtClean="0"/>
              <a:t>?  </a:t>
            </a:r>
            <a:endParaRPr lang="en-US" sz="2400" dirty="0" smtClean="0"/>
          </a:p>
          <a:p>
            <a:pPr marL="514350" indent="-514350">
              <a:buFont typeface="+mj-lt"/>
              <a:buAutoNum type="arabicPeriod"/>
            </a:pPr>
            <a:r>
              <a:rPr lang="en-US" sz="2400" dirty="0" smtClean="0"/>
              <a:t>Would you iron a shirt if we offered </a:t>
            </a:r>
            <a:r>
              <a:rPr lang="en-US" sz="2400" dirty="0" smtClean="0"/>
              <a:t>you 1000 lira</a:t>
            </a:r>
            <a:r>
              <a:rPr lang="tr-TR" sz="2400" dirty="0" smtClean="0"/>
              <a:t>?</a:t>
            </a:r>
            <a:endParaRPr lang="en-US" sz="2800" dirty="0" smtClean="0"/>
          </a:p>
          <a:p>
            <a:pPr marL="0" indent="0">
              <a:buNone/>
            </a:pPr>
            <a:r>
              <a:rPr lang="en-US" sz="2800" dirty="0" smtClean="0"/>
              <a:t>Suppose the answer to the 1</a:t>
            </a:r>
            <a:r>
              <a:rPr lang="en-US" sz="2800" baseline="30000" dirty="0" smtClean="0"/>
              <a:t>st</a:t>
            </a:r>
            <a:r>
              <a:rPr lang="en-US" sz="2800" dirty="0" smtClean="0"/>
              <a:t> question is NO, </a:t>
            </a:r>
          </a:p>
          <a:p>
            <a:pPr marL="0" indent="0">
              <a:buNone/>
            </a:pPr>
            <a:r>
              <a:rPr lang="en-US" sz="2800" dirty="0" smtClean="0"/>
              <a:t>The answer to the 2</a:t>
            </a:r>
            <a:r>
              <a:rPr lang="en-US" sz="2800" baseline="30000" dirty="0" smtClean="0"/>
              <a:t>nd</a:t>
            </a:r>
            <a:r>
              <a:rPr lang="en-US" sz="2800" dirty="0" smtClean="0"/>
              <a:t> question is YES. </a:t>
            </a:r>
          </a:p>
          <a:p>
            <a:pPr marL="0" indent="0">
              <a:buNone/>
            </a:pPr>
            <a:r>
              <a:rPr lang="en-US" sz="2800" dirty="0" smtClean="0"/>
              <a:t> </a:t>
            </a:r>
          </a:p>
          <a:p>
            <a:pPr marL="0" indent="0">
              <a:buNone/>
            </a:pPr>
            <a:r>
              <a:rPr lang="en-US" sz="2800" dirty="0" smtClean="0"/>
              <a:t>Somewhere between these two extremes lies the cost:</a:t>
            </a:r>
          </a:p>
          <a:p>
            <a:pPr marL="0" indent="0">
              <a:buNone/>
            </a:pPr>
            <a:r>
              <a:rPr lang="en-US" sz="2800" dirty="0" smtClean="0">
                <a:solidFill>
                  <a:srgbClr val="FF0000"/>
                </a:solidFill>
              </a:rPr>
              <a:t>your</a:t>
            </a:r>
            <a:r>
              <a:rPr lang="en-US" sz="2800" dirty="0" smtClean="0"/>
              <a:t> </a:t>
            </a:r>
            <a:r>
              <a:rPr lang="en-US" sz="2800" dirty="0" smtClean="0">
                <a:solidFill>
                  <a:srgbClr val="FF0000"/>
                </a:solidFill>
              </a:rPr>
              <a:t>reservation price: the minimum amount it would take you to do the job</a:t>
            </a:r>
            <a:r>
              <a:rPr lang="en-US" sz="2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Measuring the cost </a:t>
            </a:r>
            <a:br>
              <a:rPr lang="en-US" dirty="0" smtClean="0"/>
            </a:br>
            <a:r>
              <a:rPr lang="en-US" dirty="0" smtClean="0"/>
              <a:t>(in monetary units)</a:t>
            </a:r>
            <a:endParaRPr lang="tr-TR" dirty="0"/>
          </a:p>
        </p:txBody>
      </p:sp>
      <p:sp>
        <p:nvSpPr>
          <p:cNvPr id="3" name="Content Placeholder 2"/>
          <p:cNvSpPr>
            <a:spLocks noGrp="1"/>
          </p:cNvSpPr>
          <p:nvPr>
            <p:ph idx="1"/>
          </p:nvPr>
        </p:nvSpPr>
        <p:spPr/>
        <p:txBody>
          <a:bodyPr>
            <a:normAutofit/>
          </a:bodyPr>
          <a:lstStyle/>
          <a:p>
            <a:pPr marL="0" indent="0"/>
            <a:r>
              <a:rPr lang="en-US" sz="2800" dirty="0" smtClean="0"/>
              <a:t>To find this number, (</a:t>
            </a:r>
            <a:r>
              <a:rPr lang="en-US" sz="2800" dirty="0" smtClean="0">
                <a:solidFill>
                  <a:srgbClr val="FF0000"/>
                </a:solidFill>
              </a:rPr>
              <a:t>the minimum amount of money it would take you to do the job</a:t>
            </a:r>
            <a:r>
              <a:rPr lang="en-US" sz="2800" dirty="0" smtClean="0"/>
              <a:t>) we run the “mental” auction.</a:t>
            </a:r>
            <a:endParaRPr lang="tr-TR" sz="2800" dirty="0" smtClean="0"/>
          </a:p>
          <a:p>
            <a:pPr marL="0" indent="0">
              <a:buNone/>
            </a:pPr>
            <a:r>
              <a:rPr lang="en-US" sz="2800" dirty="0" smtClean="0"/>
              <a:t>We start with the low price of 10 kuru</a:t>
            </a:r>
            <a:r>
              <a:rPr lang="tr-TR" sz="2800" dirty="0" smtClean="0"/>
              <a:t>ş</a:t>
            </a:r>
            <a:r>
              <a:rPr lang="en-US" sz="2800" dirty="0" smtClean="0"/>
              <a:t>, </a:t>
            </a:r>
            <a:r>
              <a:rPr lang="tr-TR" sz="2800" dirty="0" smtClean="0"/>
              <a:t>each t</a:t>
            </a:r>
            <a:r>
              <a:rPr lang="en-US" sz="2800" dirty="0" smtClean="0"/>
              <a:t>ime you say NO, we increase it by a small amount. </a:t>
            </a:r>
            <a:endParaRPr lang="tr-TR" sz="2800" dirty="0" smtClean="0"/>
          </a:p>
          <a:p>
            <a:pPr marL="0" indent="0">
              <a:buNone/>
            </a:pPr>
            <a:endParaRPr lang="en-US" sz="2800" dirty="0" smtClean="0"/>
          </a:p>
          <a:p>
            <a:pPr marL="0" indent="0"/>
            <a:r>
              <a:rPr lang="en-US" sz="2800" dirty="0" smtClean="0"/>
              <a:t> Suppose you say YES for the first time when we offer you 5 lira. Then we say that the cost of the action (iron the shirt) is 5 lira. </a:t>
            </a:r>
            <a:endParaRPr lang="tr-TR"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11222"/>
          </a:xfrm>
        </p:spPr>
        <p:txBody>
          <a:bodyPr>
            <a:noAutofit/>
          </a:bodyPr>
          <a:lstStyle/>
          <a:p>
            <a:pPr algn="ctr"/>
            <a:r>
              <a:rPr lang="en-US" sz="3600" dirty="0" smtClean="0"/>
              <a:t>Now the decision…</a:t>
            </a:r>
            <a:endParaRPr lang="tr-TR" sz="3600" dirty="0"/>
          </a:p>
        </p:txBody>
      </p:sp>
      <p:sp>
        <p:nvSpPr>
          <p:cNvPr id="3" name="Content Placeholder 2"/>
          <p:cNvSpPr>
            <a:spLocks noGrp="1"/>
          </p:cNvSpPr>
          <p:nvPr>
            <p:ph idx="1"/>
          </p:nvPr>
        </p:nvSpPr>
        <p:spPr/>
        <p:txBody>
          <a:bodyPr>
            <a:normAutofit/>
          </a:bodyPr>
          <a:lstStyle/>
          <a:p>
            <a:pPr marL="0" indent="0">
              <a:spcBef>
                <a:spcPts val="600"/>
              </a:spcBef>
            </a:pPr>
            <a:r>
              <a:rPr lang="en-US" sz="2800" dirty="0" smtClean="0"/>
              <a:t> B = 3 (max amount you are willing to pay),</a:t>
            </a:r>
            <a:br>
              <a:rPr lang="en-US" sz="2800" dirty="0" smtClean="0"/>
            </a:br>
            <a:r>
              <a:rPr lang="en-US" sz="2800" dirty="0" smtClean="0"/>
              <a:t>   C = 5 (min amount you must be paid to do the job) </a:t>
            </a:r>
          </a:p>
          <a:p>
            <a:pPr marL="0" indent="0">
              <a:spcBef>
                <a:spcPts val="600"/>
              </a:spcBef>
              <a:buNone/>
            </a:pPr>
            <a:endParaRPr lang="en-US" sz="2800" dirty="0" smtClean="0"/>
          </a:p>
          <a:p>
            <a:pPr marL="0" indent="0">
              <a:spcBef>
                <a:spcPts val="600"/>
              </a:spcBef>
            </a:pPr>
            <a:r>
              <a:rPr lang="en-US" sz="2800" dirty="0" smtClean="0"/>
              <a:t> Apply the decision rule:</a:t>
            </a:r>
            <a:endParaRPr lang="tr-TR" sz="2800" dirty="0" smtClean="0"/>
          </a:p>
          <a:p>
            <a:pPr marL="0" indent="0">
              <a:spcBef>
                <a:spcPts val="600"/>
              </a:spcBef>
              <a:buNone/>
            </a:pPr>
            <a:r>
              <a:rPr lang="en-US" sz="2800" dirty="0" smtClean="0"/>
              <a:t>	 action x = iron the shirt</a:t>
            </a:r>
            <a:endParaRPr lang="tr-TR" sz="2800" dirty="0" smtClean="0"/>
          </a:p>
          <a:p>
            <a:pPr marL="0" indent="0">
              <a:spcBef>
                <a:spcPts val="600"/>
              </a:spcBef>
              <a:buNone/>
            </a:pPr>
            <a:r>
              <a:rPr lang="en-US" sz="2800" dirty="0" smtClean="0"/>
              <a:t>	B(x) =  3 </a:t>
            </a:r>
          </a:p>
          <a:p>
            <a:pPr marL="0" indent="0">
              <a:spcBef>
                <a:spcPts val="600"/>
              </a:spcBef>
              <a:buNone/>
            </a:pPr>
            <a:r>
              <a:rPr lang="en-US" sz="2800" dirty="0" smtClean="0"/>
              <a:t>	C(x) = 5.</a:t>
            </a:r>
            <a:endParaRPr lang="tr-TR" sz="2800" dirty="0" smtClean="0"/>
          </a:p>
          <a:p>
            <a:pPr marL="0" indent="0">
              <a:spcBef>
                <a:spcPts val="600"/>
              </a:spcBef>
              <a:buNone/>
            </a:pPr>
            <a:r>
              <a:rPr lang="en-US" sz="2800" dirty="0" smtClean="0"/>
              <a:t>	B(x) &lt; C(x)  </a:t>
            </a:r>
            <a:r>
              <a:rPr lang="en-US" sz="2800" dirty="0" smtClean="0">
                <a:sym typeface="Symbol"/>
              </a:rPr>
              <a:t></a:t>
            </a:r>
            <a:r>
              <a:rPr lang="en-US" sz="2800" dirty="0" smtClean="0"/>
              <a:t>  Don’t do it. </a:t>
            </a:r>
            <a:endParaRPr lang="tr-TR" sz="2800" dirty="0" smtClean="0"/>
          </a:p>
          <a:p>
            <a:pPr>
              <a:buNone/>
            </a:pPr>
            <a:endParaRPr lang="tr-T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3600" dirty="0" smtClean="0"/>
              <a:t>Opportunity cost: Example 1</a:t>
            </a:r>
            <a:endParaRPr lang="tr-TR" sz="3600" dirty="0" smtClean="0"/>
          </a:p>
        </p:txBody>
      </p:sp>
      <p:sp>
        <p:nvSpPr>
          <p:cNvPr id="3" name="Subtitle 2"/>
          <p:cNvSpPr>
            <a:spLocks noGrp="1"/>
          </p:cNvSpPr>
          <p:nvPr>
            <p:ph sz="quarter" idx="1"/>
          </p:nvPr>
        </p:nvSpPr>
        <p:spPr>
          <a:ln w="6350"/>
        </p:spPr>
        <p:txBody>
          <a:bodyPr rtlCol="0">
            <a:normAutofit/>
          </a:bodyPr>
          <a:lstStyle/>
          <a:p>
            <a:pPr algn="l">
              <a:defRPr/>
            </a:pPr>
            <a:r>
              <a:rPr lang="en-US" sz="2000" u="sng" dirty="0" smtClean="0"/>
              <a:t>1</a:t>
            </a:r>
            <a:r>
              <a:rPr lang="en-US" sz="2000" u="sng" baseline="30000" dirty="0" smtClean="0"/>
              <a:t>st</a:t>
            </a:r>
            <a:r>
              <a:rPr lang="en-US" sz="2000" u="sng" dirty="0" smtClean="0"/>
              <a:t> Scenario:</a:t>
            </a:r>
            <a:r>
              <a:rPr lang="en-US" sz="2000" dirty="0" smtClean="0"/>
              <a:t> </a:t>
            </a:r>
          </a:p>
          <a:p>
            <a:pPr algn="l">
              <a:defRPr/>
            </a:pPr>
            <a:r>
              <a:rPr lang="en-US" sz="2000" dirty="0" smtClean="0"/>
              <a:t>Your friend says that on Saturday you should go to the beach.  A day at the beach is worth to you 60 TL, the cost of food, transportation and entrance fee is 30 TL.  On Saturday your initial plan was to work as an RA in the </a:t>
            </a:r>
            <a:r>
              <a:rPr lang="tr-TR" sz="2000" dirty="0" err="1" smtClean="0"/>
              <a:t>lab</a:t>
            </a:r>
            <a:r>
              <a:rPr lang="tr-TR" sz="2000" dirty="0" smtClean="0"/>
              <a:t> </a:t>
            </a:r>
            <a:r>
              <a:rPr lang="tr-TR" sz="2000" dirty="0" err="1" smtClean="0"/>
              <a:t>which</a:t>
            </a:r>
            <a:r>
              <a:rPr lang="tr-TR" sz="2000" dirty="0" smtClean="0"/>
              <a:t> </a:t>
            </a:r>
            <a:r>
              <a:rPr lang="tr-TR" sz="2000" dirty="0" err="1" smtClean="0"/>
              <a:t>pays</a:t>
            </a:r>
            <a:r>
              <a:rPr lang="tr-TR" sz="2000" dirty="0" smtClean="0"/>
              <a:t>  </a:t>
            </a:r>
            <a:r>
              <a:rPr lang="en-US" sz="2000" dirty="0" smtClean="0"/>
              <a:t>4</a:t>
            </a:r>
            <a:r>
              <a:rPr lang="tr-TR" sz="2000" dirty="0" smtClean="0"/>
              <a:t>0 TL.  </a:t>
            </a:r>
            <a:r>
              <a:rPr lang="tr-TR" sz="2000" dirty="0" err="1" smtClean="0"/>
              <a:t>You</a:t>
            </a:r>
            <a:r>
              <a:rPr lang="tr-TR" sz="2000" dirty="0" smtClean="0"/>
              <a:t> </a:t>
            </a:r>
            <a:r>
              <a:rPr lang="tr-TR" sz="2000" dirty="0" err="1" smtClean="0"/>
              <a:t>like</a:t>
            </a:r>
            <a:r>
              <a:rPr lang="tr-TR" sz="2000" dirty="0" smtClean="0"/>
              <a:t> </a:t>
            </a:r>
            <a:r>
              <a:rPr lang="tr-TR" sz="2000" dirty="0" err="1" smtClean="0"/>
              <a:t>the</a:t>
            </a:r>
            <a:r>
              <a:rPr lang="tr-TR" sz="2000" dirty="0" smtClean="0"/>
              <a:t> RA </a:t>
            </a:r>
            <a:r>
              <a:rPr lang="tr-TR" sz="2000" dirty="0" err="1" smtClean="0"/>
              <a:t>job</a:t>
            </a:r>
            <a:r>
              <a:rPr lang="tr-TR" sz="2000" dirty="0" smtClean="0"/>
              <a:t> </a:t>
            </a:r>
            <a:r>
              <a:rPr lang="tr-TR" sz="2000" dirty="0" err="1" smtClean="0"/>
              <a:t>so</a:t>
            </a:r>
            <a:r>
              <a:rPr lang="tr-TR" sz="2000" dirty="0" smtClean="0"/>
              <a:t> </a:t>
            </a:r>
            <a:r>
              <a:rPr lang="tr-TR" sz="2000" dirty="0" err="1" smtClean="0"/>
              <a:t>you</a:t>
            </a:r>
            <a:r>
              <a:rPr lang="tr-TR" sz="2000" dirty="0" smtClean="0"/>
              <a:t> </a:t>
            </a:r>
            <a:r>
              <a:rPr lang="tr-TR" sz="2000" dirty="0" err="1" smtClean="0"/>
              <a:t>would</a:t>
            </a:r>
            <a:r>
              <a:rPr lang="tr-TR" sz="2000" dirty="0" smtClean="0"/>
              <a:t> do it </a:t>
            </a:r>
            <a:r>
              <a:rPr lang="tr-TR" sz="2000" dirty="0" err="1" smtClean="0"/>
              <a:t>for</a:t>
            </a:r>
            <a:r>
              <a:rPr lang="tr-TR" sz="2000" dirty="0" smtClean="0"/>
              <a:t> </a:t>
            </a:r>
            <a:r>
              <a:rPr lang="tr-TR" sz="2000" dirty="0" err="1" smtClean="0"/>
              <a:t>free</a:t>
            </a:r>
            <a:r>
              <a:rPr lang="tr-TR" sz="2000" dirty="0" smtClean="0"/>
              <a:t>.</a:t>
            </a:r>
          </a:p>
          <a:p>
            <a:pPr algn="l">
              <a:buNone/>
              <a:defRPr/>
            </a:pPr>
            <a:r>
              <a:rPr lang="en-US" sz="2000" dirty="0" smtClean="0"/>
              <a:t> </a:t>
            </a:r>
            <a:endParaRPr lang="tr-TR" sz="2000" dirty="0" smtClean="0"/>
          </a:p>
          <a:p>
            <a:pPr algn="l">
              <a:defRPr/>
            </a:pPr>
            <a:r>
              <a:rPr lang="en-US" sz="2000" dirty="0" smtClean="0"/>
              <a:t>If you are rational,  will you go to the beach?</a:t>
            </a:r>
            <a:endParaRPr lang="tr-TR" sz="2000" dirty="0" smtClean="0"/>
          </a:p>
          <a:p>
            <a:pPr algn="l">
              <a:buNone/>
              <a:defRPr/>
            </a:pPr>
            <a:r>
              <a:rPr lang="en-US" dirty="0" smtClean="0"/>
              <a:t> </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3600" dirty="0" smtClean="0"/>
              <a:t>Opportunity cost: Example 1 (cont’d)</a:t>
            </a:r>
            <a:endParaRPr lang="tr-TR" sz="3600" dirty="0" smtClean="0"/>
          </a:p>
        </p:txBody>
      </p:sp>
      <p:sp>
        <p:nvSpPr>
          <p:cNvPr id="3" name="Subtitle 2"/>
          <p:cNvSpPr>
            <a:spLocks noGrp="1"/>
          </p:cNvSpPr>
          <p:nvPr>
            <p:ph sz="quarter" idx="1"/>
          </p:nvPr>
        </p:nvSpPr>
        <p:spPr>
          <a:ln w="6350"/>
        </p:spPr>
        <p:txBody>
          <a:bodyPr rtlCol="0">
            <a:normAutofit fontScale="85000" lnSpcReduction="20000"/>
          </a:bodyPr>
          <a:lstStyle/>
          <a:p>
            <a:pPr algn="l">
              <a:defRPr/>
            </a:pPr>
            <a:r>
              <a:rPr lang="en-US" u="sng" dirty="0" smtClean="0"/>
              <a:t>1</a:t>
            </a:r>
            <a:r>
              <a:rPr lang="en-US" u="sng" baseline="30000" dirty="0" smtClean="0"/>
              <a:t>st</a:t>
            </a:r>
            <a:r>
              <a:rPr lang="en-US" u="sng" dirty="0" smtClean="0"/>
              <a:t> Scenario:</a:t>
            </a:r>
            <a:r>
              <a:rPr lang="en-US" dirty="0" smtClean="0"/>
              <a:t> </a:t>
            </a:r>
          </a:p>
          <a:p>
            <a:pPr algn="l">
              <a:defRPr/>
            </a:pPr>
            <a:r>
              <a:rPr lang="en-US" dirty="0" smtClean="0"/>
              <a:t>Your friend says that on Saturday you should go to the beach.  A day at the beach is worth to you 60 TL, the cost of food, transportation and entrance fee is 30 TL.  On Saturday your initial plan was to work as an RA in the </a:t>
            </a:r>
            <a:r>
              <a:rPr lang="tr-TR" dirty="0" err="1" smtClean="0"/>
              <a:t>lab</a:t>
            </a:r>
            <a:r>
              <a:rPr lang="tr-TR" dirty="0" smtClean="0"/>
              <a:t> </a:t>
            </a:r>
            <a:r>
              <a:rPr lang="tr-TR" dirty="0" err="1" smtClean="0"/>
              <a:t>which</a:t>
            </a:r>
            <a:r>
              <a:rPr lang="tr-TR" dirty="0" smtClean="0"/>
              <a:t> </a:t>
            </a:r>
            <a:r>
              <a:rPr lang="tr-TR" dirty="0" err="1" smtClean="0"/>
              <a:t>pays</a:t>
            </a:r>
            <a:r>
              <a:rPr lang="tr-TR" dirty="0" smtClean="0"/>
              <a:t>  </a:t>
            </a:r>
            <a:r>
              <a:rPr lang="en-US" dirty="0" smtClean="0"/>
              <a:t>4</a:t>
            </a:r>
            <a:r>
              <a:rPr lang="tr-TR" dirty="0" smtClean="0"/>
              <a:t>0 TL.  </a:t>
            </a:r>
            <a:r>
              <a:rPr lang="tr-TR" dirty="0" err="1" smtClean="0"/>
              <a:t>You</a:t>
            </a:r>
            <a:r>
              <a:rPr lang="tr-TR" dirty="0" smtClean="0"/>
              <a:t> </a:t>
            </a:r>
            <a:r>
              <a:rPr lang="tr-TR" dirty="0" err="1" smtClean="0"/>
              <a:t>like</a:t>
            </a:r>
            <a:r>
              <a:rPr lang="tr-TR" dirty="0" smtClean="0"/>
              <a:t> </a:t>
            </a:r>
            <a:r>
              <a:rPr lang="tr-TR" dirty="0" err="1" smtClean="0"/>
              <a:t>the</a:t>
            </a:r>
            <a:r>
              <a:rPr lang="tr-TR" dirty="0" smtClean="0"/>
              <a:t> RA </a:t>
            </a:r>
            <a:r>
              <a:rPr lang="tr-TR" dirty="0" err="1" smtClean="0"/>
              <a:t>job</a:t>
            </a:r>
            <a:r>
              <a:rPr lang="tr-TR" dirty="0" smtClean="0"/>
              <a:t> </a:t>
            </a:r>
            <a:r>
              <a:rPr lang="tr-TR" dirty="0" err="1" smtClean="0"/>
              <a:t>so</a:t>
            </a:r>
            <a:r>
              <a:rPr lang="tr-TR" dirty="0" smtClean="0"/>
              <a:t> </a:t>
            </a:r>
            <a:r>
              <a:rPr lang="tr-TR" dirty="0" err="1" smtClean="0"/>
              <a:t>you</a:t>
            </a:r>
            <a:r>
              <a:rPr lang="tr-TR" dirty="0" smtClean="0"/>
              <a:t> </a:t>
            </a:r>
            <a:r>
              <a:rPr lang="tr-TR" dirty="0" err="1" smtClean="0"/>
              <a:t>would</a:t>
            </a:r>
            <a:r>
              <a:rPr lang="tr-TR" dirty="0" smtClean="0"/>
              <a:t> do it </a:t>
            </a:r>
            <a:r>
              <a:rPr lang="tr-TR" dirty="0" err="1" smtClean="0"/>
              <a:t>for</a:t>
            </a:r>
            <a:r>
              <a:rPr lang="tr-TR" dirty="0" smtClean="0"/>
              <a:t> </a:t>
            </a:r>
            <a:r>
              <a:rPr lang="tr-TR" dirty="0" err="1" smtClean="0"/>
              <a:t>free</a:t>
            </a:r>
            <a:r>
              <a:rPr lang="tr-TR" dirty="0" smtClean="0"/>
              <a:t>.</a:t>
            </a:r>
          </a:p>
          <a:p>
            <a:pPr algn="l">
              <a:buNone/>
              <a:defRPr/>
            </a:pPr>
            <a:endParaRPr lang="tr-TR" dirty="0" smtClean="0"/>
          </a:p>
          <a:p>
            <a:pPr algn="l">
              <a:defRPr/>
            </a:pPr>
            <a:r>
              <a:rPr lang="en-US" dirty="0" smtClean="0"/>
              <a:t>If you are rational,  will you go to the beach?</a:t>
            </a:r>
            <a:endParaRPr lang="tr-TR" dirty="0" smtClean="0"/>
          </a:p>
          <a:p>
            <a:pPr algn="l">
              <a:buNone/>
              <a:defRPr/>
            </a:pPr>
            <a:endParaRPr lang="tr-TR" dirty="0" smtClean="0"/>
          </a:p>
          <a:p>
            <a:pPr algn="l">
              <a:defRPr/>
            </a:pPr>
            <a:r>
              <a:rPr lang="en-US" dirty="0" smtClean="0">
                <a:solidFill>
                  <a:srgbClr val="FF0000"/>
                </a:solidFill>
              </a:rPr>
              <a:t>Answer :  NO.  Cost  = 30 + 40  (if you go, then you give up the opportunity to spend 30 TL for something else and also to earn 40 TL in the LAB.)</a:t>
            </a:r>
            <a:endParaRPr lang="tr-TR" dirty="0" smtClean="0">
              <a:solidFill>
                <a:srgbClr val="FF0000"/>
              </a:solidFill>
            </a:endParaRPr>
          </a:p>
          <a:p>
            <a:pPr algn="l">
              <a:buNone/>
              <a:defRPr/>
            </a:pPr>
            <a:endParaRPr lang="tr-TR" dirty="0" smtClean="0">
              <a:solidFill>
                <a:srgbClr val="FF0000"/>
              </a:solidFill>
            </a:endParaRPr>
          </a:p>
          <a:p>
            <a:pPr algn="l">
              <a:defRPr/>
            </a:pPr>
            <a:r>
              <a:rPr lang="en-US" dirty="0" smtClean="0">
                <a:solidFill>
                  <a:srgbClr val="FF0000"/>
                </a:solidFill>
              </a:rPr>
              <a:t>Cost =70  &gt; Benefit = 60 </a:t>
            </a:r>
            <a:endParaRPr lang="tr-TR" dirty="0" smtClean="0">
              <a:solidFill>
                <a:srgbClr val="FF0000"/>
              </a:solidFill>
            </a:endParaRPr>
          </a:p>
          <a:p>
            <a:pPr algn="l">
              <a:buNone/>
              <a:defRPr/>
            </a:pPr>
            <a:endParaRPr lang="tr-TR"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3600" dirty="0" smtClean="0"/>
              <a:t>Opportunity cost: Example 1 (cont’d)</a:t>
            </a:r>
            <a:endParaRPr lang="tr-TR" sz="3600" dirty="0" smtClean="0"/>
          </a:p>
        </p:txBody>
      </p:sp>
      <p:sp>
        <p:nvSpPr>
          <p:cNvPr id="3" name="Subtitle 2"/>
          <p:cNvSpPr>
            <a:spLocks noGrp="1"/>
          </p:cNvSpPr>
          <p:nvPr>
            <p:ph sz="quarter" idx="1"/>
          </p:nvPr>
        </p:nvSpPr>
        <p:spPr>
          <a:ln w="6350"/>
        </p:spPr>
        <p:txBody>
          <a:bodyPr rtlCol="0">
            <a:normAutofit lnSpcReduction="10000"/>
          </a:bodyPr>
          <a:lstStyle/>
          <a:p>
            <a:pPr algn="l">
              <a:defRPr/>
            </a:pPr>
            <a:r>
              <a:rPr lang="en-US" sz="2000" u="sng" dirty="0" smtClean="0"/>
              <a:t>2</a:t>
            </a:r>
            <a:r>
              <a:rPr lang="en-US" sz="2000" u="sng" baseline="30000" dirty="0" smtClean="0"/>
              <a:t>nd</a:t>
            </a:r>
            <a:r>
              <a:rPr lang="en-US" sz="2000" u="sng" dirty="0" smtClean="0"/>
              <a:t> Scenario:</a:t>
            </a:r>
            <a:r>
              <a:rPr lang="en-US" sz="2000" dirty="0" smtClean="0"/>
              <a:t> </a:t>
            </a:r>
          </a:p>
          <a:p>
            <a:pPr algn="l">
              <a:defRPr/>
            </a:pPr>
            <a:r>
              <a:rPr lang="en-US" sz="2000" dirty="0" smtClean="0"/>
              <a:t>Your friend says that on Saturday you should go to the beach.  A day at the beach is worth to you 60 TL, the cost of food, transportation and entrance fee is 30 TL.  On Saturday your initial plan was to wash dirty dishes at the </a:t>
            </a:r>
            <a:r>
              <a:rPr lang="en-US" sz="2000" dirty="0" err="1" smtClean="0"/>
              <a:t>yemek</a:t>
            </a:r>
            <a:r>
              <a:rPr lang="tr-TR" sz="2000" dirty="0" err="1" smtClean="0"/>
              <a:t>çi</a:t>
            </a:r>
            <a:r>
              <a:rPr lang="tr-TR" sz="2000" dirty="0" smtClean="0"/>
              <a:t> </a:t>
            </a:r>
            <a:r>
              <a:rPr lang="en-US" sz="2000" dirty="0" smtClean="0"/>
              <a:t>cafeteria. This job also </a:t>
            </a:r>
            <a:r>
              <a:rPr lang="tr-TR" sz="2000" dirty="0" err="1" smtClean="0"/>
              <a:t>pays</a:t>
            </a:r>
            <a:r>
              <a:rPr lang="tr-TR" sz="2000" dirty="0" smtClean="0"/>
              <a:t>  40 TL.  BUT </a:t>
            </a:r>
            <a:r>
              <a:rPr lang="tr-TR" sz="2000" dirty="0" err="1" smtClean="0"/>
              <a:t>you</a:t>
            </a:r>
            <a:r>
              <a:rPr lang="tr-TR" sz="2000" dirty="0" smtClean="0"/>
              <a:t> </a:t>
            </a:r>
            <a:r>
              <a:rPr lang="tr-TR" sz="2000" dirty="0" err="1" smtClean="0"/>
              <a:t>don’t</a:t>
            </a:r>
            <a:r>
              <a:rPr lang="tr-TR" sz="2000" dirty="0" smtClean="0"/>
              <a:t> </a:t>
            </a:r>
            <a:r>
              <a:rPr lang="tr-TR" sz="2000" dirty="0" err="1" smtClean="0"/>
              <a:t>like</a:t>
            </a:r>
            <a:r>
              <a:rPr lang="tr-TR" sz="2000" dirty="0" smtClean="0"/>
              <a:t> it </a:t>
            </a:r>
            <a:r>
              <a:rPr lang="tr-TR" sz="2000" dirty="0" err="1" smtClean="0"/>
              <a:t>and</a:t>
            </a:r>
            <a:r>
              <a:rPr lang="tr-TR" sz="2000" dirty="0" smtClean="0"/>
              <a:t> </a:t>
            </a:r>
            <a:r>
              <a:rPr lang="tr-TR" sz="2000" dirty="0" err="1" smtClean="0"/>
              <a:t>you</a:t>
            </a:r>
            <a:r>
              <a:rPr lang="tr-TR" sz="2000" dirty="0" smtClean="0"/>
              <a:t> </a:t>
            </a:r>
            <a:r>
              <a:rPr lang="tr-TR" sz="2000" dirty="0" err="1" smtClean="0"/>
              <a:t>would</a:t>
            </a:r>
            <a:r>
              <a:rPr lang="tr-TR" sz="2000" dirty="0" smtClean="0"/>
              <a:t> not do it </a:t>
            </a:r>
            <a:r>
              <a:rPr lang="tr-TR" sz="2000" dirty="0" err="1" smtClean="0"/>
              <a:t>for</a:t>
            </a:r>
            <a:r>
              <a:rPr lang="tr-TR" sz="2000" dirty="0" smtClean="0"/>
              <a:t> </a:t>
            </a:r>
            <a:r>
              <a:rPr lang="tr-TR" sz="2000" dirty="0" err="1" smtClean="0"/>
              <a:t>less</a:t>
            </a:r>
            <a:r>
              <a:rPr lang="tr-TR" sz="2000" dirty="0" smtClean="0"/>
              <a:t> </a:t>
            </a:r>
            <a:r>
              <a:rPr lang="tr-TR" sz="2000" dirty="0" err="1" smtClean="0"/>
              <a:t>than</a:t>
            </a:r>
            <a:r>
              <a:rPr lang="tr-TR" sz="2000" dirty="0" smtClean="0"/>
              <a:t> 20 TL.</a:t>
            </a:r>
          </a:p>
          <a:p>
            <a:pPr algn="l">
              <a:buNone/>
              <a:defRPr/>
            </a:pPr>
            <a:endParaRPr lang="tr-TR" sz="2000" dirty="0" smtClean="0"/>
          </a:p>
          <a:p>
            <a:pPr algn="l">
              <a:defRPr/>
            </a:pPr>
            <a:r>
              <a:rPr lang="en-US" sz="2000" dirty="0" smtClean="0"/>
              <a:t>If you are rational,  will you go to the beach?</a:t>
            </a:r>
            <a:endParaRPr lang="tr-TR" sz="2000" dirty="0" smtClean="0"/>
          </a:p>
          <a:p>
            <a:pPr algn="l">
              <a:buNone/>
              <a:defRPr/>
            </a:pPr>
            <a:endParaRPr lang="en-US" dirty="0" smtClean="0"/>
          </a:p>
          <a:p>
            <a:pPr algn="l">
              <a:buNone/>
              <a:defRPr/>
            </a:pPr>
            <a:r>
              <a:rPr lang="tr-TR" dirty="0" smtClean="0"/>
              <a:t> </a:t>
            </a:r>
          </a:p>
          <a:p>
            <a:pPr algn="l">
              <a:buNone/>
              <a:defRPr/>
            </a:pPr>
            <a:r>
              <a:rPr lang="en-US" dirty="0" smtClean="0"/>
              <a:t> </a:t>
            </a:r>
            <a:endParaRPr lang="tr-TR" dirty="0" smtClean="0"/>
          </a:p>
          <a:p>
            <a:pPr algn="l">
              <a:buNone/>
              <a:defRPr/>
            </a:pPr>
            <a:r>
              <a:rPr lang="en-US" dirty="0" smtClean="0"/>
              <a:t> </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Opportunity cost: Example 1 (cont’d)</a:t>
            </a:r>
            <a:endParaRPr lang="tr-TR" sz="3600" dirty="0" smtClean="0"/>
          </a:p>
        </p:txBody>
      </p:sp>
      <p:sp>
        <p:nvSpPr>
          <p:cNvPr id="3" name="Subtitle 2"/>
          <p:cNvSpPr>
            <a:spLocks noGrp="1"/>
          </p:cNvSpPr>
          <p:nvPr>
            <p:ph sz="quarter" idx="1"/>
          </p:nvPr>
        </p:nvSpPr>
        <p:spPr>
          <a:ln w="6350"/>
        </p:spPr>
        <p:txBody>
          <a:bodyPr rtlCol="0">
            <a:normAutofit fontScale="77500" lnSpcReduction="20000"/>
          </a:bodyPr>
          <a:lstStyle/>
          <a:p>
            <a:pPr algn="l">
              <a:defRPr/>
            </a:pPr>
            <a:r>
              <a:rPr lang="en-US" sz="2900" u="sng" dirty="0" smtClean="0"/>
              <a:t>2</a:t>
            </a:r>
            <a:r>
              <a:rPr lang="en-US" sz="2900" u="sng" baseline="30000" dirty="0" smtClean="0"/>
              <a:t>nd</a:t>
            </a:r>
            <a:r>
              <a:rPr lang="en-US" sz="2900" u="sng" dirty="0" smtClean="0"/>
              <a:t> Scenario:</a:t>
            </a:r>
            <a:r>
              <a:rPr lang="en-US" sz="2900" dirty="0" smtClean="0"/>
              <a:t> </a:t>
            </a:r>
          </a:p>
          <a:p>
            <a:pPr algn="l">
              <a:defRPr/>
            </a:pPr>
            <a:r>
              <a:rPr lang="en-US" sz="2900" dirty="0" smtClean="0"/>
              <a:t>Your friend says that on Saturday you should go to the beach.  A day at the beach is worth to you 60 TL, the cost of food, transportation and entrance fee is 30 TL.  On Saturday your initial plan was to wash dirty dishes at the </a:t>
            </a:r>
            <a:r>
              <a:rPr lang="en-US" sz="2900" dirty="0" err="1" smtClean="0"/>
              <a:t>yemek</a:t>
            </a:r>
            <a:r>
              <a:rPr lang="tr-TR" sz="2900" dirty="0" err="1" smtClean="0"/>
              <a:t>çi</a:t>
            </a:r>
            <a:r>
              <a:rPr lang="tr-TR" sz="2900" dirty="0" smtClean="0"/>
              <a:t> </a:t>
            </a:r>
            <a:r>
              <a:rPr lang="en-US" sz="2900" dirty="0" smtClean="0"/>
              <a:t>cafeteria. This job also </a:t>
            </a:r>
            <a:r>
              <a:rPr lang="tr-TR" sz="2900" dirty="0" err="1" smtClean="0"/>
              <a:t>pays</a:t>
            </a:r>
            <a:r>
              <a:rPr lang="tr-TR" sz="2900" dirty="0" smtClean="0"/>
              <a:t>  40 TL.  BUT </a:t>
            </a:r>
            <a:r>
              <a:rPr lang="tr-TR" sz="2900" dirty="0" err="1" smtClean="0"/>
              <a:t>you</a:t>
            </a:r>
            <a:r>
              <a:rPr lang="tr-TR" sz="2900" dirty="0" smtClean="0"/>
              <a:t> </a:t>
            </a:r>
            <a:r>
              <a:rPr lang="tr-TR" sz="2900" dirty="0" err="1" smtClean="0"/>
              <a:t>don’t</a:t>
            </a:r>
            <a:r>
              <a:rPr lang="tr-TR" sz="2900" dirty="0" smtClean="0"/>
              <a:t> </a:t>
            </a:r>
            <a:r>
              <a:rPr lang="tr-TR" sz="2900" dirty="0" err="1" smtClean="0"/>
              <a:t>like</a:t>
            </a:r>
            <a:r>
              <a:rPr lang="tr-TR" sz="2900" dirty="0" smtClean="0"/>
              <a:t> it </a:t>
            </a:r>
            <a:r>
              <a:rPr lang="tr-TR" sz="2900" dirty="0" err="1" smtClean="0"/>
              <a:t>and</a:t>
            </a:r>
            <a:r>
              <a:rPr lang="tr-TR" sz="2900" dirty="0" smtClean="0"/>
              <a:t> </a:t>
            </a:r>
            <a:r>
              <a:rPr lang="tr-TR" sz="2900" dirty="0" err="1" smtClean="0"/>
              <a:t>you</a:t>
            </a:r>
            <a:r>
              <a:rPr lang="tr-TR" sz="2900" dirty="0" smtClean="0"/>
              <a:t> </a:t>
            </a:r>
            <a:r>
              <a:rPr lang="tr-TR" sz="2900" dirty="0" err="1" smtClean="0"/>
              <a:t>would</a:t>
            </a:r>
            <a:r>
              <a:rPr lang="tr-TR" sz="2900" dirty="0" smtClean="0"/>
              <a:t> not do it </a:t>
            </a:r>
            <a:r>
              <a:rPr lang="tr-TR" sz="2900" dirty="0" err="1" smtClean="0"/>
              <a:t>for</a:t>
            </a:r>
            <a:r>
              <a:rPr lang="tr-TR" sz="2900" dirty="0" smtClean="0"/>
              <a:t> </a:t>
            </a:r>
            <a:r>
              <a:rPr lang="tr-TR" sz="2900" dirty="0" err="1" smtClean="0"/>
              <a:t>less</a:t>
            </a:r>
            <a:r>
              <a:rPr lang="tr-TR" sz="2900" dirty="0" smtClean="0"/>
              <a:t> </a:t>
            </a:r>
            <a:r>
              <a:rPr lang="tr-TR" sz="2900" dirty="0" err="1" smtClean="0"/>
              <a:t>than</a:t>
            </a:r>
            <a:r>
              <a:rPr lang="tr-TR" sz="2900" dirty="0" smtClean="0"/>
              <a:t> 20 TL.</a:t>
            </a:r>
          </a:p>
          <a:p>
            <a:pPr algn="l">
              <a:buNone/>
              <a:defRPr/>
            </a:pPr>
            <a:endParaRPr lang="tr-TR" dirty="0" smtClean="0"/>
          </a:p>
          <a:p>
            <a:pPr algn="l">
              <a:defRPr/>
            </a:pPr>
            <a:r>
              <a:rPr lang="en-US" sz="2900" dirty="0" smtClean="0"/>
              <a:t>If you are rational,  will you go to the beach?</a:t>
            </a:r>
            <a:endParaRPr lang="tr-TR" sz="2900" dirty="0" smtClean="0"/>
          </a:p>
          <a:p>
            <a:pPr algn="l">
              <a:defRPr/>
            </a:pPr>
            <a:endParaRPr lang="tr-TR" dirty="0" smtClean="0"/>
          </a:p>
          <a:p>
            <a:pPr algn="l">
              <a:buNone/>
              <a:defRPr/>
            </a:pPr>
            <a:endParaRPr lang="tr-TR" dirty="0" smtClean="0"/>
          </a:p>
          <a:p>
            <a:pPr algn="l">
              <a:defRPr/>
            </a:pPr>
            <a:r>
              <a:rPr lang="en-US" dirty="0" smtClean="0">
                <a:solidFill>
                  <a:srgbClr val="FF0000"/>
                </a:solidFill>
              </a:rPr>
              <a:t>Answer :  YES.  Cost = 30 + (40 – 20) (if you go, then you give up the opportunity to spend 30 TL for something else and also to obtain a benefit for  40 – 20 = 20 TL from the job at the cafeteria.)</a:t>
            </a:r>
            <a:endParaRPr lang="tr-TR" dirty="0" smtClean="0">
              <a:solidFill>
                <a:srgbClr val="FF0000"/>
              </a:solidFill>
            </a:endParaRPr>
          </a:p>
          <a:p>
            <a:pPr algn="l">
              <a:buNone/>
              <a:defRPr/>
            </a:pPr>
            <a:endParaRPr lang="tr-TR" dirty="0" smtClean="0">
              <a:solidFill>
                <a:srgbClr val="FF0000"/>
              </a:solidFill>
            </a:endParaRPr>
          </a:p>
          <a:p>
            <a:pPr algn="l">
              <a:defRPr/>
            </a:pPr>
            <a:r>
              <a:rPr lang="tr-TR" dirty="0" smtClean="0">
                <a:solidFill>
                  <a:srgbClr val="FF0000"/>
                </a:solidFill>
              </a:rPr>
              <a:t> </a:t>
            </a:r>
            <a:r>
              <a:rPr lang="en-US" dirty="0" smtClean="0">
                <a:solidFill>
                  <a:srgbClr val="FF0000"/>
                </a:solidFill>
              </a:rPr>
              <a:t>Cost =50  &lt; Benefit = 60 </a:t>
            </a:r>
            <a:endParaRPr lang="tr-TR" dirty="0" smtClean="0">
              <a:solidFill>
                <a:srgbClr val="FF0000"/>
              </a:solidFill>
            </a:endParaRPr>
          </a:p>
          <a:p>
            <a:pPr algn="l">
              <a:defRPr/>
            </a:pPr>
            <a:endParaRPr lang="tr-TR" dirty="0" smtClean="0"/>
          </a:p>
          <a:p>
            <a:pPr algn="l">
              <a:buNone/>
              <a:defRPr/>
            </a:pPr>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fontAlgn="auto">
              <a:spcAft>
                <a:spcPts val="0"/>
              </a:spcAft>
              <a:defRPr/>
            </a:pPr>
            <a:r>
              <a:rPr lang="en-US" dirty="0" smtClean="0">
                <a:latin typeface="Arial Narrow" pitchFamily="34" charset="0"/>
                <a:sym typeface="Symbol" pitchFamily="18" charset="2"/>
              </a:rPr>
              <a:t>Opportunity Cost</a:t>
            </a:r>
            <a:endParaRPr lang="en-US" dirty="0">
              <a:latin typeface="Arial Narrow" pitchFamily="34" charset="0"/>
              <a:sym typeface="Symbol" pitchFamily="18" charset="2"/>
            </a:endParaRPr>
          </a:p>
        </p:txBody>
      </p:sp>
      <p:sp>
        <p:nvSpPr>
          <p:cNvPr id="27651" name="Rectangle 3"/>
          <p:cNvSpPr>
            <a:spLocks noGrp="1" noChangeArrowheads="1"/>
          </p:cNvSpPr>
          <p:nvPr>
            <p:ph sz="quarter" idx="1"/>
          </p:nvPr>
        </p:nvSpPr>
        <p:spPr/>
        <p:txBody>
          <a:bodyPr>
            <a:normAutofit/>
          </a:bodyPr>
          <a:lstStyle/>
          <a:p>
            <a:pPr marL="365760" indent="-256032">
              <a:defRPr/>
            </a:pPr>
            <a:r>
              <a:rPr lang="en-US" dirty="0" smtClean="0">
                <a:latin typeface="Arial Narrow" pitchFamily="34" charset="0"/>
              </a:rPr>
              <a:t> The </a:t>
            </a:r>
            <a:r>
              <a:rPr lang="en-US" dirty="0">
                <a:latin typeface="Arial Narrow" pitchFamily="34" charset="0"/>
              </a:rPr>
              <a:t>opportunity cost is the value of the next best alternative when one makes a choice.</a:t>
            </a:r>
          </a:p>
          <a:p>
            <a:pPr marL="621792" lvl="1" fontAlgn="auto">
              <a:spcBef>
                <a:spcPts val="324"/>
              </a:spcBef>
              <a:spcAft>
                <a:spcPts val="0"/>
              </a:spcAft>
              <a:buFont typeface="Verdana"/>
              <a:buChar char="◦"/>
              <a:defRPr/>
            </a:pPr>
            <a:r>
              <a:rPr lang="en-US" dirty="0" smtClean="0">
                <a:latin typeface="Arial Narrow" pitchFamily="34" charset="0"/>
              </a:rPr>
              <a:t>The </a:t>
            </a:r>
            <a:r>
              <a:rPr lang="en-US" dirty="0">
                <a:latin typeface="Arial Narrow" pitchFamily="34" charset="0"/>
              </a:rPr>
              <a:t>cost of an education is:</a:t>
            </a:r>
          </a:p>
          <a:p>
            <a:pPr marL="859536" lvl="2" fontAlgn="auto">
              <a:spcAft>
                <a:spcPts val="0"/>
              </a:spcAft>
              <a:buFont typeface="Wingdings 2"/>
              <a:buChar char=""/>
              <a:defRPr/>
            </a:pPr>
            <a:r>
              <a:rPr lang="en-US" dirty="0" smtClean="0">
                <a:latin typeface="Arial Narrow" pitchFamily="34" charset="0"/>
              </a:rPr>
              <a:t>Tuition</a:t>
            </a:r>
            <a:endParaRPr lang="en-US" dirty="0">
              <a:latin typeface="Arial Narrow" pitchFamily="34" charset="0"/>
            </a:endParaRPr>
          </a:p>
          <a:p>
            <a:pPr marL="859536" lvl="2" fontAlgn="auto">
              <a:spcAft>
                <a:spcPts val="0"/>
              </a:spcAft>
              <a:buFont typeface="Wingdings 2"/>
              <a:buChar char=""/>
              <a:defRPr/>
            </a:pPr>
            <a:r>
              <a:rPr lang="en-US" dirty="0">
                <a:latin typeface="Arial Narrow" pitchFamily="34" charset="0"/>
              </a:rPr>
              <a:t>Books</a:t>
            </a:r>
          </a:p>
          <a:p>
            <a:pPr marL="859536" lvl="2" fontAlgn="auto">
              <a:spcAft>
                <a:spcPts val="0"/>
              </a:spcAft>
              <a:buFont typeface="Wingdings 2"/>
              <a:buChar char=""/>
              <a:defRPr/>
            </a:pPr>
            <a:r>
              <a:rPr lang="en-US" dirty="0">
                <a:latin typeface="Arial Narrow" pitchFamily="34" charset="0"/>
              </a:rPr>
              <a:t>Travel expenses</a:t>
            </a:r>
          </a:p>
          <a:p>
            <a:pPr marL="859536" lvl="2" fontAlgn="auto">
              <a:spcAft>
                <a:spcPts val="0"/>
              </a:spcAft>
              <a:buFont typeface="Wingdings 2"/>
              <a:buChar char=""/>
              <a:defRPr/>
            </a:pPr>
            <a:r>
              <a:rPr lang="en-US" dirty="0" smtClean="0">
                <a:latin typeface="Arial Narrow" pitchFamily="34" charset="0"/>
              </a:rPr>
              <a:t>Lost </a:t>
            </a:r>
            <a:r>
              <a:rPr lang="en-US" dirty="0">
                <a:latin typeface="Arial Narrow" pitchFamily="34" charset="0"/>
              </a:rPr>
              <a:t>earnings from not working for four </a:t>
            </a:r>
            <a:r>
              <a:rPr lang="en-US" dirty="0" smtClean="0">
                <a:latin typeface="Arial Narrow" pitchFamily="34" charset="0"/>
              </a:rPr>
              <a:t>years</a:t>
            </a:r>
            <a:endParaRPr lang="en-US" dirty="0">
              <a:latin typeface="Arial Narrow"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868362"/>
          </a:xfrm>
        </p:spPr>
        <p:txBody>
          <a:bodyPr/>
          <a:lstStyle/>
          <a:p>
            <a:r>
              <a:rPr lang="en-US" dirty="0" smtClean="0"/>
              <a:t>Opportunity cost: Example 2</a:t>
            </a:r>
            <a:endParaRPr lang="tr-TR" dirty="0" smtClean="0"/>
          </a:p>
        </p:txBody>
      </p:sp>
      <p:sp>
        <p:nvSpPr>
          <p:cNvPr id="3" name="Content Placeholder 2"/>
          <p:cNvSpPr>
            <a:spLocks noGrp="1"/>
          </p:cNvSpPr>
          <p:nvPr>
            <p:ph sz="quarter" idx="1"/>
          </p:nvPr>
        </p:nvSpPr>
        <p:spPr>
          <a:xfrm>
            <a:off x="457200" y="1071563"/>
            <a:ext cx="8401050" cy="5643562"/>
          </a:xfrm>
        </p:spPr>
        <p:txBody>
          <a:bodyPr/>
          <a:lstStyle/>
          <a:p>
            <a:pPr marL="0" indent="0">
              <a:buFont typeface="Arial" charset="0"/>
              <a:buNone/>
              <a:defRPr/>
            </a:pPr>
            <a:r>
              <a:rPr lang="en-US" sz="2400" dirty="0" smtClean="0"/>
              <a:t>You won a free ticket to see an Eric Clapton concert (which has no resale value).  </a:t>
            </a:r>
            <a:endParaRPr lang="tr-TR" sz="2400" dirty="0" smtClean="0"/>
          </a:p>
          <a:p>
            <a:pPr>
              <a:buFont typeface="Arial" charset="0"/>
              <a:buNone/>
              <a:defRPr/>
            </a:pPr>
            <a:endParaRPr lang="en-US" sz="2400" dirty="0" smtClean="0"/>
          </a:p>
          <a:p>
            <a:pPr marL="0" indent="0">
              <a:buFont typeface="Arial" charset="0"/>
              <a:buNone/>
              <a:defRPr/>
            </a:pPr>
            <a:r>
              <a:rPr lang="en-US" sz="2400" dirty="0" smtClean="0"/>
              <a:t>Bob Dylan is performing on the same night and is your next-best alternative activity. Tickets to see Dylan cost $40.</a:t>
            </a:r>
          </a:p>
          <a:p>
            <a:pPr marL="0" indent="0">
              <a:buFont typeface="Arial" charset="0"/>
              <a:buNone/>
              <a:defRPr/>
            </a:pPr>
            <a:endParaRPr lang="en-US" sz="2400" dirty="0" smtClean="0"/>
          </a:p>
          <a:p>
            <a:pPr marL="0" indent="0">
              <a:buFont typeface="Arial" charset="0"/>
              <a:buNone/>
              <a:defRPr/>
            </a:pPr>
            <a:r>
              <a:rPr lang="en-US" sz="2400" dirty="0" smtClean="0"/>
              <a:t>On any given day, you would be willing to pay up to $50 to see Dylan.</a:t>
            </a:r>
            <a:endParaRPr lang="tr-TR" sz="2400" dirty="0" smtClean="0"/>
          </a:p>
          <a:p>
            <a:pPr marL="0" indent="0">
              <a:buFont typeface="Arial" charset="0"/>
              <a:buNone/>
              <a:defRPr/>
            </a:pPr>
            <a:r>
              <a:rPr lang="en-US" sz="2400" dirty="0" smtClean="0"/>
              <a:t>There are no other costs of seeing either performer.</a:t>
            </a:r>
            <a:endParaRPr lang="tr-TR" sz="2400" dirty="0" smtClean="0"/>
          </a:p>
          <a:p>
            <a:pPr>
              <a:buFont typeface="Arial" charset="0"/>
              <a:buNone/>
              <a:defRPr/>
            </a:pPr>
            <a:r>
              <a:rPr lang="en-US" sz="2400" b="1" dirty="0" smtClean="0"/>
              <a:t> </a:t>
            </a:r>
            <a:endParaRPr lang="tr-TR" sz="2400" dirty="0" smtClean="0"/>
          </a:p>
          <a:p>
            <a:pPr>
              <a:buFont typeface="Arial" charset="0"/>
              <a:buNone/>
              <a:defRPr/>
            </a:pPr>
            <a:r>
              <a:rPr lang="en-US" sz="2400" b="1" dirty="0" smtClean="0"/>
              <a:t>Question :  What is the opportunity cost of seeing Eric Clapton?</a:t>
            </a:r>
            <a:endParaRPr lang="tr-TR" sz="2400" dirty="0" smtClean="0"/>
          </a:p>
          <a:p>
            <a:pPr>
              <a:buFont typeface="Arial" charset="0"/>
              <a:buNone/>
              <a:defRPr/>
            </a:pPr>
            <a:r>
              <a:rPr lang="en-US" sz="2400" b="1" dirty="0" smtClean="0"/>
              <a:t>A) $0		B) $10		C) $40		D) $50</a:t>
            </a:r>
            <a:endParaRPr lang="tr-TR" sz="2400" dirty="0" smtClean="0"/>
          </a:p>
          <a:p>
            <a:pPr>
              <a:buFont typeface="Arial" charset="0"/>
              <a:buNone/>
              <a:defRPr/>
            </a:pPr>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dirty="0" smtClean="0"/>
              <a:t>Opportunity cost: Example 2 (cont’d)</a:t>
            </a:r>
            <a:endParaRPr lang="tr-TR" dirty="0" smtClean="0"/>
          </a:p>
        </p:txBody>
      </p:sp>
      <p:sp>
        <p:nvSpPr>
          <p:cNvPr id="9219" name="Content Placeholder 2"/>
          <p:cNvSpPr>
            <a:spLocks noGrp="1"/>
          </p:cNvSpPr>
          <p:nvPr>
            <p:ph sz="quarter" idx="1"/>
          </p:nvPr>
        </p:nvSpPr>
        <p:spPr/>
        <p:txBody>
          <a:bodyPr/>
          <a:lstStyle/>
          <a:p>
            <a:r>
              <a:rPr lang="en-US" dirty="0" smtClean="0"/>
              <a:t>When you go to the Clapton concert</a:t>
            </a:r>
            <a:endParaRPr lang="tr-TR" sz="2800" dirty="0" smtClean="0"/>
          </a:p>
          <a:p>
            <a:pPr lvl="1"/>
            <a:r>
              <a:rPr lang="en-US" dirty="0" smtClean="0"/>
              <a:t>you forgo the $50 of benefits</a:t>
            </a:r>
            <a:endParaRPr lang="tr-TR" sz="2400" dirty="0" smtClean="0"/>
          </a:p>
          <a:p>
            <a:pPr lvl="1"/>
            <a:r>
              <a:rPr lang="en-US" dirty="0" smtClean="0"/>
              <a:t>you also forgo the $40 of costs</a:t>
            </a:r>
            <a:endParaRPr lang="tr-TR" sz="2400" dirty="0" smtClean="0"/>
          </a:p>
          <a:p>
            <a:r>
              <a:rPr lang="en-US" dirty="0" smtClean="0"/>
              <a:t>Opportunity cost of seeing Clapton is the </a:t>
            </a:r>
            <a:r>
              <a:rPr lang="en-US" b="1" u="sng" dirty="0" smtClean="0"/>
              <a:t>net</a:t>
            </a:r>
            <a:r>
              <a:rPr lang="en-US" dirty="0" smtClean="0"/>
              <a:t> benefit you forgo by not going to the Dylan concert</a:t>
            </a:r>
            <a:endParaRPr lang="tr-TR" sz="2800" dirty="0" smtClean="0"/>
          </a:p>
          <a:p>
            <a:pPr lvl="1"/>
            <a:r>
              <a:rPr lang="en-US" dirty="0" smtClean="0"/>
              <a:t>Correct answer is $10</a:t>
            </a:r>
            <a:endParaRPr lang="tr-TR" sz="2400" dirty="0" smtClean="0"/>
          </a:p>
          <a:p>
            <a:endParaRPr lang="tr-TR"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Announcements</a:t>
            </a:r>
            <a:endParaRPr lang="tr-TR" sz="2800" dirty="0"/>
          </a:p>
        </p:txBody>
      </p:sp>
      <p:sp>
        <p:nvSpPr>
          <p:cNvPr id="3" name="Content Placeholder 2"/>
          <p:cNvSpPr>
            <a:spLocks noGrp="1"/>
          </p:cNvSpPr>
          <p:nvPr>
            <p:ph idx="1"/>
          </p:nvPr>
        </p:nvSpPr>
        <p:spPr/>
        <p:txBody>
          <a:bodyPr>
            <a:normAutofit/>
          </a:bodyPr>
          <a:lstStyle/>
          <a:p>
            <a:pPr marL="514350" indent="-514350">
              <a:lnSpc>
                <a:spcPct val="90000"/>
              </a:lnSpc>
              <a:spcBef>
                <a:spcPts val="1200"/>
              </a:spcBef>
              <a:buFont typeface="+mj-lt"/>
              <a:buAutoNum type="arabicPeriod"/>
            </a:pPr>
            <a:r>
              <a:rPr lang="en-US" sz="2400" dirty="0" smtClean="0"/>
              <a:t>Course webpage </a:t>
            </a:r>
            <a:r>
              <a:rPr lang="en-US" sz="2400" dirty="0">
                <a:hlinkClick r:id="rId2"/>
              </a:rPr>
              <a:t>https://ku.blackboard.com</a:t>
            </a:r>
            <a:r>
              <a:rPr lang="en-US" sz="2400" dirty="0" smtClean="0">
                <a:hlinkClick r:id="rId2"/>
              </a:rPr>
              <a:t>/</a:t>
            </a:r>
            <a:r>
              <a:rPr lang="en-US" sz="2400" dirty="0" smtClean="0"/>
              <a:t> </a:t>
            </a:r>
            <a:r>
              <a:rPr lang="en-US" sz="2000" dirty="0"/>
              <a:t>	</a:t>
            </a:r>
            <a:endParaRPr lang="en-US" sz="2000" dirty="0" smtClean="0"/>
          </a:p>
          <a:p>
            <a:pPr marL="514350" indent="-514350">
              <a:lnSpc>
                <a:spcPct val="90000"/>
              </a:lnSpc>
              <a:spcBef>
                <a:spcPts val="1200"/>
              </a:spcBef>
              <a:buFont typeface="+mj-lt"/>
              <a:buAutoNum type="arabicPeriod"/>
            </a:pPr>
            <a:r>
              <a:rPr lang="tr-TR" sz="2400" dirty="0" err="1" smtClean="0"/>
              <a:t>Assignment</a:t>
            </a:r>
            <a:r>
              <a:rPr lang="tr-TR" sz="2400" dirty="0" smtClean="0"/>
              <a:t> </a:t>
            </a:r>
            <a:r>
              <a:rPr lang="en-US" sz="2400" dirty="0" smtClean="0"/>
              <a:t>#1 will be posted </a:t>
            </a:r>
            <a:r>
              <a:rPr lang="tr-TR" sz="2400" dirty="0" smtClean="0"/>
              <a:t>on </a:t>
            </a:r>
            <a:r>
              <a:rPr lang="tr-TR" sz="2400" dirty="0" err="1" smtClean="0"/>
              <a:t>Friday</a:t>
            </a:r>
            <a:r>
              <a:rPr lang="tr-TR" sz="2400" dirty="0" smtClean="0"/>
              <a:t> </a:t>
            </a:r>
            <a:r>
              <a:rPr lang="tr-TR" sz="2400" dirty="0" err="1" smtClean="0"/>
              <a:t>morning</a:t>
            </a:r>
            <a:r>
              <a:rPr lang="en-US" sz="2400" dirty="0" smtClean="0"/>
              <a:t> this week. </a:t>
            </a:r>
          </a:p>
          <a:p>
            <a:pPr marL="914400" lvl="1" indent="-514350">
              <a:lnSpc>
                <a:spcPct val="90000"/>
              </a:lnSpc>
              <a:spcBef>
                <a:spcPts val="1200"/>
              </a:spcBef>
              <a:buNone/>
            </a:pPr>
            <a:r>
              <a:rPr lang="en-US" sz="2400" dirty="0" smtClean="0">
                <a:solidFill>
                  <a:schemeClr val="bg2">
                    <a:lumMod val="50000"/>
                  </a:schemeClr>
                </a:solidFill>
              </a:rPr>
              <a:t>	</a:t>
            </a:r>
            <a:r>
              <a:rPr lang="tr-TR" sz="2400" dirty="0" err="1" smtClean="0">
                <a:solidFill>
                  <a:schemeClr val="bg2">
                    <a:lumMod val="50000"/>
                  </a:schemeClr>
                </a:solidFill>
              </a:rPr>
              <a:t>You</a:t>
            </a:r>
            <a:r>
              <a:rPr lang="tr-TR" sz="2400" dirty="0" smtClean="0">
                <a:solidFill>
                  <a:schemeClr val="bg2">
                    <a:lumMod val="50000"/>
                  </a:schemeClr>
                </a:solidFill>
              </a:rPr>
              <a:t> </a:t>
            </a:r>
            <a:r>
              <a:rPr lang="tr-TR" sz="2400" dirty="0" err="1" smtClean="0">
                <a:solidFill>
                  <a:schemeClr val="bg2">
                    <a:lumMod val="50000"/>
                  </a:schemeClr>
                </a:solidFill>
              </a:rPr>
              <a:t>will</a:t>
            </a:r>
            <a:r>
              <a:rPr lang="tr-TR" sz="2400" dirty="0" smtClean="0">
                <a:solidFill>
                  <a:schemeClr val="bg2">
                    <a:lumMod val="50000"/>
                  </a:schemeClr>
                </a:solidFill>
              </a:rPr>
              <a:t> </a:t>
            </a:r>
            <a:r>
              <a:rPr lang="tr-TR" sz="2400" dirty="0" err="1" smtClean="0">
                <a:solidFill>
                  <a:schemeClr val="bg2">
                    <a:lumMod val="50000"/>
                  </a:schemeClr>
                </a:solidFill>
              </a:rPr>
              <a:t>have</a:t>
            </a:r>
            <a:r>
              <a:rPr lang="tr-TR" sz="2400" dirty="0" smtClean="0">
                <a:solidFill>
                  <a:schemeClr val="bg2">
                    <a:lumMod val="50000"/>
                  </a:schemeClr>
                </a:solidFill>
              </a:rPr>
              <a:t> t</a:t>
            </a:r>
            <a:r>
              <a:rPr lang="tr-TR" sz="2000" dirty="0" smtClean="0">
                <a:solidFill>
                  <a:schemeClr val="bg2">
                    <a:lumMod val="50000"/>
                  </a:schemeClr>
                </a:solidFill>
              </a:rPr>
              <a:t>ime </a:t>
            </a:r>
            <a:r>
              <a:rPr lang="tr-TR" sz="2000" dirty="0" err="1" smtClean="0">
                <a:solidFill>
                  <a:schemeClr val="bg2">
                    <a:lumMod val="50000"/>
                  </a:schemeClr>
                </a:solidFill>
              </a:rPr>
              <a:t>t</a:t>
            </a:r>
            <a:r>
              <a:rPr lang="tr-TR" dirty="0" err="1" smtClean="0">
                <a:solidFill>
                  <a:schemeClr val="bg2">
                    <a:lumMod val="50000"/>
                  </a:schemeClr>
                </a:solidFill>
              </a:rPr>
              <a:t>ill</a:t>
            </a:r>
            <a:r>
              <a:rPr lang="tr-TR" dirty="0" smtClean="0">
                <a:solidFill>
                  <a:schemeClr val="bg2">
                    <a:lumMod val="50000"/>
                  </a:schemeClr>
                </a:solidFill>
              </a:rPr>
              <a:t> Sunday </a:t>
            </a:r>
            <a:r>
              <a:rPr lang="tr-TR" dirty="0" err="1" smtClean="0">
                <a:solidFill>
                  <a:schemeClr val="bg2">
                    <a:lumMod val="50000"/>
                  </a:schemeClr>
                </a:solidFill>
              </a:rPr>
              <a:t>midnight</a:t>
            </a:r>
            <a:r>
              <a:rPr lang="tr-TR" dirty="0" smtClean="0">
                <a:solidFill>
                  <a:schemeClr val="bg2">
                    <a:lumMod val="50000"/>
                  </a:schemeClr>
                </a:solidFill>
              </a:rPr>
              <a:t> </a:t>
            </a:r>
            <a:r>
              <a:rPr lang="tr-TR" dirty="0" err="1" smtClean="0">
                <a:solidFill>
                  <a:schemeClr val="bg2">
                    <a:lumMod val="50000"/>
                  </a:schemeClr>
                </a:solidFill>
              </a:rPr>
              <a:t>to</a:t>
            </a:r>
            <a:r>
              <a:rPr lang="tr-TR" dirty="0" smtClean="0">
                <a:solidFill>
                  <a:schemeClr val="bg2">
                    <a:lumMod val="50000"/>
                  </a:schemeClr>
                </a:solidFill>
              </a:rPr>
              <a:t> </a:t>
            </a:r>
            <a:r>
              <a:rPr lang="tr-TR" dirty="0" err="1" smtClean="0">
                <a:solidFill>
                  <a:schemeClr val="bg2">
                    <a:lumMod val="50000"/>
                  </a:schemeClr>
                </a:solidFill>
              </a:rPr>
              <a:t>submit</a:t>
            </a:r>
            <a:endParaRPr lang="tr-TR" sz="2000" dirty="0" smtClean="0">
              <a:solidFill>
                <a:schemeClr val="bg2">
                  <a:lumMod val="50000"/>
                </a:schemeClr>
              </a:solidFill>
            </a:endParaRPr>
          </a:p>
        </p:txBody>
      </p:sp>
      <p:sp>
        <p:nvSpPr>
          <p:cNvPr id="49154" name="AutoShape 2" descr="data:image/jpeg;base64,/9j/4AAQSkZJRgABAQAAAQABAAD/2wCEAAkGBxQREBIREhQUExUXGBgaFRUUEBYXFRcVFxQYFxYUFBQYHCggGBwlGxcVITEhJSkrLi4uFx8zODMsNygtLisBCgoKDg0OGxAQGiwfHCUsLCwsLCwsLCwsLCwsLCwsLCwrLCwsLDc3LDcsLCw3KzcsLDcsKywrKysrKysrKysrK//AABEIAHgAXgMBIgACEQEDEQH/xAAbAAABBQEBAAAAAAAAAAAAAAAGAAMEBQcCAf/EADkQAAEDAgQDBgMHAgcAAAAAAAEAAhEDBAUSITEGQVETImFxgZEyQtEHFBUjUmKx4fEzcoKSocHw/8QAGQEAAwEBAQAAAAAAAAAAAAAAAgMEAQAF/8QAIBEAAwACAwACAwAAAAAAAAAAAAECAxESITETQQRRcf/aAAwDAQACEQMRAD8A1slJeSvEWzj1zoEnQKqrY3TnKCSfBROIMRzA0GTmPxRyHRAuIZs+RlUNP6W6n1KFsJTs0tkPbm1A6lMmtlOjpCFsIw2s2HOuHH9sk6e6tnWrnc0PySvsYsVP6LynULjI1HNeVLwt5Sqk3FSltqOig4hjrc+VwM+JhEqlg1ja9Cq3vA/SIKkyhG2utQ4HbkUT2lbOxruqMWPr1cylKw44UDG8RFvQqVTyGniTsFNlB/2i1z2VKkNS50nyA5+6F+HJA9SxF1Ojm3r19G66tnclSsJsGUQANXfM47k8ySqykzv5yZOw8B4K3tTKhz5G3pHpfj40lthLh8EaqwfHJVuF09DqprjAQJ9D2uxqsAqXFrBlUEO35HmFcVm9FW3IMrU9MxpMpcKqPpPNKoZ6HqORRngNXR1PoZHqhK+p5i0jcf8AoV9wxVmpUneF6GOuUnmZp40E0pLlKUQoblAfGzx20/paEdSsu48uPzzrAnX2/ogrwKfSHZ1MxV9SuadIamSg+kSSHAlrA0wBu46anoq25v3B0d4+qheN3R6M3xk0OlxVSaYBg+KsaWONftqsfqVy/XKQinhGzr1RUyFoyn5uZR1j4ro2Muw6djTRuQF7+IU6g0cNVmGL3NVtR4dqWmDG0puyxMAgOzCOewRLE2tmVlNJq91zT4q0syGXDSNnDX1H1QXY3OdnxnTUaqzscUNQ0nfM0ZXjxB0KoxLS0R53vs0QJSm6TpA8h/C7lMJxoLHeJKgrXFWfke4R4zC2ELFsTpObdV2u0/MeT6u0S8j0h2KeRJt7UHQnQKTUwhjh3AoVlV11Vwy+YwKB7T2j04lOSoqYOBuUVcKWYpNeGneST1KD73G/ze0c2WN0aORd1K6w3jBwc7uwHHZMXJ+hcZRdYtgwdUc8H4jr59VCZgcbgHzXreIm12vplpD/AJTylT8IxEPGV+jhofNG9p9AKEz22w/INNB0TApdnXpPHw5iH+p7p99Fa3UAEgqso0nVqlKn1qMPmAZP8Jsb3tkmaF4aew6BdyuEk8jOJWffaJY5alOo0fHObzbH1R/KpuKcObXt3TMtBLSDrMIMk8loPHXF7MqqvjZd05eAOqitdOWegnz5qwsdARzUN9Hp466PbllIMyuI9eqgi3puiDsuqtgzNmd3j57KxtiwjRo9kcNDGtrslWTaWhBEpvEqGR3as2nvD/tOm0p1BEQeo0hKjYdmHMzZmnqU2xS6fR0y4cYBKIeD7bNXNQjRgMeZEfVDFJhmDzMAesLROHsNNBhDnZi49IgRsmQuyXPZbyvVwvZTSMalcu1BC8lKVjNM24y4b+7s7dmrcxzjpmO49UN29bUGUV/a7ijqVK3ojRr3Ev8AICAPc/8ACzT7wRsdFNln9FmC+g2LG1GynrSG6Qg62xhzNFKpY5BSZloq+VMO6FBpEhM3buiG2cS6QE1TxF9R3Sead/RNMLeGrXt7ofpp94+JGw91ocrKOFcXFC5qEyWsZL45k6wjzBeJ7e6bNOo0Hm1xAcOqfPhHke6LzMkCmu2b+pv+4Lh12waZ2D/UFuxZDrYtRYJdUYB/mH1QfxB9o9NhFO2AqPLozu+EfVAdzw5cESQSACd5joChq6pupvyuEEboOWwmmgyx65fdBwrOzOkgGNBHQdELuY5hyu9+qmUcUa5oB0PP+ikU7prhDtQta2FN6ZV5VJoWmYLu4YwkhhI6A805a3GQyQkVLQ+WqH7KwiQU/VrZBlYJcdAOa4++55ywPE8k5gV+wVXtaM8D/E/cd4COJdenXakucIsexpODtXOBc8+O8eiAK1c9q9zSQcxiPNEuPcQZWOpMILnaOI+UIaw2iKlamx2znAHy5p1NJaJNtvYZ8LWNzXYHF5DTMZifcDzVuOHK4ce8HnSZkcvNW2H3VGnTaxj2wO7GYSBKuKN8wEgObpznyUzoepKNuJUnAgPbB/dvH90OcTYfSr0i4OAe2cuvNJJBK0w29ozd87rynclp0KSSqRKSDibiAI1HOV1+LPIg7JJLmtnJi/FXxGi4p3rw3KDA8N/deJIjPRMBcfFXuGWdICXu70jl135pJLEcXV1h1OXlrhAaHR4kgH+UrrChTLIObM0HV0AbaJJLdJmps//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989243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Opportunity cost: Example 2 (cont’d)</a:t>
            </a:r>
            <a:endParaRPr lang="tr-TR" dirty="0"/>
          </a:p>
        </p:txBody>
      </p:sp>
      <p:sp>
        <p:nvSpPr>
          <p:cNvPr id="3" name="Content Placeholder 2"/>
          <p:cNvSpPr>
            <a:spLocks noGrp="1"/>
          </p:cNvSpPr>
          <p:nvPr>
            <p:ph sz="quarter" idx="1"/>
          </p:nvPr>
        </p:nvSpPr>
        <p:spPr/>
        <p:txBody>
          <a:bodyPr/>
          <a:lstStyle/>
          <a:p>
            <a:pPr marL="0" indent="0">
              <a:spcBef>
                <a:spcPts val="1200"/>
              </a:spcBef>
              <a:buNone/>
            </a:pPr>
            <a:r>
              <a:rPr lang="en-US" sz="2800" dirty="0" smtClean="0"/>
              <a:t>This comes from a research paper by </a:t>
            </a:r>
          </a:p>
          <a:p>
            <a:pPr marL="400050" lvl="1" indent="0">
              <a:spcBef>
                <a:spcPts val="1200"/>
              </a:spcBef>
              <a:buNone/>
            </a:pPr>
            <a:r>
              <a:rPr lang="en-US" dirty="0" smtClean="0"/>
              <a:t>Paul Ferraro and Laura Taylor, </a:t>
            </a:r>
          </a:p>
          <a:p>
            <a:pPr marL="0" indent="0">
              <a:spcBef>
                <a:spcPts val="1200"/>
              </a:spcBef>
              <a:buNone/>
            </a:pPr>
            <a:r>
              <a:rPr lang="en-US" sz="2800" dirty="0" smtClean="0"/>
              <a:t>with the unusually long title </a:t>
            </a:r>
          </a:p>
          <a:p>
            <a:pPr marL="400050" lvl="1" indent="0">
              <a:spcBef>
                <a:spcPts val="1200"/>
              </a:spcBef>
              <a:buNone/>
            </a:pPr>
            <a:r>
              <a:rPr lang="en-US" dirty="0" smtClean="0"/>
              <a:t>“Do Economists Recognize an Opportunity Cost When They See One? A Dismal Performance from the Dismal Science.”</a:t>
            </a:r>
          </a:p>
          <a:p>
            <a:pPr marL="0" indent="0">
              <a:spcBef>
                <a:spcPts val="1200"/>
              </a:spcBef>
              <a:buNone/>
            </a:pPr>
            <a:endParaRPr lang="en-US" sz="2800" dirty="0" smtClean="0"/>
          </a:p>
          <a:p>
            <a:pPr marL="0" indent="0">
              <a:spcBef>
                <a:spcPts val="1200"/>
              </a:spcBef>
              <a:buNone/>
            </a:pPr>
            <a:r>
              <a:rPr lang="en-US" sz="2800" dirty="0" smtClean="0"/>
              <a:t>It was also featured in the New York Times</a:t>
            </a:r>
          </a:p>
          <a:p>
            <a:pPr>
              <a:buNone/>
            </a:pPr>
            <a:r>
              <a:rPr lang="en-US" sz="2400" b="1" dirty="0" smtClean="0">
                <a:hlinkClick r:id="rId2"/>
              </a:rPr>
              <a:t>The </a:t>
            </a:r>
            <a:r>
              <a:rPr lang="en-US" sz="2400" b="1" i="1" dirty="0" smtClean="0">
                <a:hlinkClick r:id="rId2"/>
              </a:rPr>
              <a:t>Dismal</a:t>
            </a:r>
            <a:r>
              <a:rPr lang="en-US" sz="2400" b="1" dirty="0" smtClean="0">
                <a:hlinkClick r:id="rId2"/>
              </a:rPr>
              <a:t> Science, Dismally Taught - New York Times</a:t>
            </a:r>
            <a:endParaRPr lang="en-US" sz="2400" b="1" dirty="0" smtClean="0"/>
          </a:p>
          <a:p>
            <a:pPr>
              <a:buNone/>
            </a:pPr>
            <a:r>
              <a:rPr lang="en-US" sz="2000" i="1" dirty="0" smtClean="0"/>
              <a:t>www.nytimes.com/2007/08/12/business/yourmoney/12view.html</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Opportunity cost: Example 2 (cont’d)</a:t>
            </a:r>
            <a:endParaRPr lang="tr-TR" dirty="0"/>
          </a:p>
        </p:txBody>
      </p:sp>
      <p:sp>
        <p:nvSpPr>
          <p:cNvPr id="3" name="Content Placeholder 2"/>
          <p:cNvSpPr>
            <a:spLocks noGrp="1"/>
          </p:cNvSpPr>
          <p:nvPr>
            <p:ph sz="quarter" idx="1"/>
          </p:nvPr>
        </p:nvSpPr>
        <p:spPr>
          <a:xfrm>
            <a:off x="914400" y="1928802"/>
            <a:ext cx="7772400" cy="4090998"/>
          </a:xfrm>
        </p:spPr>
        <p:txBody>
          <a:bodyPr/>
          <a:lstStyle/>
          <a:p>
            <a:pPr marL="0" indent="0">
              <a:spcBef>
                <a:spcPts val="1200"/>
              </a:spcBef>
              <a:buNone/>
            </a:pPr>
            <a:r>
              <a:rPr lang="en-US" sz="2800" dirty="0" smtClean="0"/>
              <a:t>They asked this very same question, which is taken from page 4 of Robert Frank and Ben Bernanke’s textbook, </a:t>
            </a:r>
            <a:r>
              <a:rPr lang="en-US" sz="2800" i="1" dirty="0" smtClean="0"/>
              <a:t>Introduction to </a:t>
            </a:r>
            <a:r>
              <a:rPr lang="tr-TR" sz="2800" i="1" dirty="0" err="1" smtClean="0"/>
              <a:t>Microeconomics</a:t>
            </a:r>
            <a:r>
              <a:rPr lang="en-US" sz="2800" i="1" dirty="0" smtClean="0"/>
              <a:t>,</a:t>
            </a:r>
            <a:r>
              <a:rPr lang="en-US" sz="2800" dirty="0" smtClean="0"/>
              <a:t> to PhD students and economics professors at the most important and largest economics conference, the ASSA meeting, in 2005. </a:t>
            </a:r>
          </a:p>
          <a:p>
            <a:pPr lvl="1"/>
            <a:r>
              <a:rPr lang="en-US" dirty="0" smtClean="0"/>
              <a:t>ASSA: </a:t>
            </a:r>
            <a:r>
              <a:rPr lang="tr-TR" dirty="0" err="1" smtClean="0"/>
              <a:t>Allied</a:t>
            </a:r>
            <a:r>
              <a:rPr lang="tr-TR" dirty="0" smtClean="0"/>
              <a:t> </a:t>
            </a:r>
            <a:r>
              <a:rPr lang="tr-TR" dirty="0" err="1" smtClean="0"/>
              <a:t>Social</a:t>
            </a:r>
            <a:r>
              <a:rPr lang="tr-TR" dirty="0" smtClean="0"/>
              <a:t> </a:t>
            </a:r>
            <a:r>
              <a:rPr lang="tr-TR" dirty="0" err="1" smtClean="0"/>
              <a:t>Science</a:t>
            </a:r>
            <a:r>
              <a:rPr lang="tr-TR" dirty="0" smtClean="0"/>
              <a:t> </a:t>
            </a:r>
            <a:r>
              <a:rPr lang="tr-TR" dirty="0" err="1" smtClean="0"/>
              <a:t>Associations</a:t>
            </a:r>
            <a:r>
              <a:rPr lang="tr-TR" dirty="0" smtClean="0"/>
              <a:t> </a:t>
            </a:r>
            <a:r>
              <a:rPr lang="en-US" dirty="0" smtClean="0"/>
              <a:t>meeting organized by the American Economic Association</a:t>
            </a:r>
          </a:p>
          <a:p>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Opportunity cost: Example 2 (cont’d)</a:t>
            </a:r>
            <a:endParaRPr lang="tr-TR" dirty="0" smtClean="0"/>
          </a:p>
        </p:txBody>
      </p:sp>
      <p:sp>
        <p:nvSpPr>
          <p:cNvPr id="10243" name="Content Placeholder 2"/>
          <p:cNvSpPr>
            <a:spLocks noGrp="1"/>
          </p:cNvSpPr>
          <p:nvPr>
            <p:ph sz="quarter" idx="1"/>
          </p:nvPr>
        </p:nvSpPr>
        <p:spPr>
          <a:xfrm>
            <a:off x="914400" y="1447800"/>
            <a:ext cx="7772400" cy="5124472"/>
          </a:xfrm>
        </p:spPr>
        <p:txBody>
          <a:bodyPr>
            <a:normAutofit fontScale="92500" lnSpcReduction="10000"/>
          </a:bodyPr>
          <a:lstStyle/>
          <a:p>
            <a:r>
              <a:rPr lang="en-US" sz="2400" dirty="0" smtClean="0"/>
              <a:t>Ferraro and Taylor (2005) asked this question to PhD students and faculty in ASSA meetings in 2005</a:t>
            </a:r>
            <a:r>
              <a:rPr lang="tr-TR" sz="2400" dirty="0" smtClean="0"/>
              <a:t>  </a:t>
            </a:r>
            <a:endParaRPr lang="en-US" sz="2400" dirty="0" smtClean="0"/>
          </a:p>
          <a:p>
            <a:pPr>
              <a:buNone/>
            </a:pPr>
            <a:r>
              <a:rPr lang="en-US" sz="2400" u="sng" dirty="0" smtClean="0">
                <a:hlinkClick r:id="rId2"/>
              </a:rPr>
              <a:t>http://epp.gsu.edu/pferraro/docs/ferrarotaylorbep.pdf</a:t>
            </a:r>
            <a:r>
              <a:rPr lang="tr-TR" sz="2400" dirty="0" smtClean="0"/>
              <a:t> </a:t>
            </a:r>
          </a:p>
          <a:p>
            <a:r>
              <a:rPr lang="en-US" sz="2400" dirty="0" smtClean="0"/>
              <a:t>Here are the answers: </a:t>
            </a:r>
          </a:p>
          <a:p>
            <a:pPr>
              <a:buFont typeface="Arial" charset="0"/>
              <a:buNone/>
            </a:pPr>
            <a:endParaRPr lang="en-US" sz="2400" dirty="0" smtClean="0"/>
          </a:p>
          <a:p>
            <a:pPr>
              <a:buFont typeface="Arial" charset="0"/>
              <a:buNone/>
            </a:pPr>
            <a:endParaRPr lang="en-US" sz="2400" dirty="0" smtClean="0"/>
          </a:p>
          <a:p>
            <a:pPr>
              <a:buFont typeface="Arial" charset="0"/>
              <a:buNone/>
            </a:pPr>
            <a:endParaRPr lang="en-US" sz="2400" dirty="0" smtClean="0"/>
          </a:p>
          <a:p>
            <a:pPr>
              <a:buFont typeface="Arial" charset="0"/>
              <a:buNone/>
            </a:pPr>
            <a:endParaRPr lang="en-US" sz="2400" dirty="0" smtClean="0"/>
          </a:p>
          <a:p>
            <a:endParaRPr lang="en-US" sz="2400" dirty="0" smtClean="0"/>
          </a:p>
          <a:p>
            <a:endParaRPr lang="en-US" sz="2400" dirty="0" smtClean="0"/>
          </a:p>
          <a:p>
            <a:endParaRPr lang="en-US" sz="2400" dirty="0" smtClean="0"/>
          </a:p>
          <a:p>
            <a:r>
              <a:rPr lang="en-US" sz="2400" dirty="0" smtClean="0"/>
              <a:t>Worst were Macro (14.3%) and Business Economists (15.4%)</a:t>
            </a:r>
            <a:endParaRPr lang="tr-TR" sz="2400" dirty="0" smtClean="0"/>
          </a:p>
          <a:p>
            <a:pPr>
              <a:buFont typeface="Arial" charset="0"/>
              <a:buNone/>
            </a:pPr>
            <a:r>
              <a:rPr lang="en-US" sz="2400" dirty="0" smtClean="0"/>
              <a:t>Best were Micro-economists (42.9%) </a:t>
            </a:r>
          </a:p>
          <a:p>
            <a:pPr>
              <a:buFont typeface="Arial" charset="0"/>
              <a:buNone/>
            </a:pPr>
            <a:endParaRPr lang="tr-TR" sz="2400" dirty="0" smtClean="0"/>
          </a:p>
        </p:txBody>
      </p:sp>
      <p:graphicFrame>
        <p:nvGraphicFramePr>
          <p:cNvPr id="4" name="Table 3"/>
          <p:cNvGraphicFramePr>
            <a:graphicFrameLocks noGrp="1"/>
          </p:cNvGraphicFramePr>
          <p:nvPr/>
        </p:nvGraphicFramePr>
        <p:xfrm>
          <a:off x="3500430" y="2857496"/>
          <a:ext cx="2643206" cy="2357455"/>
        </p:xfrm>
        <a:graphic>
          <a:graphicData uri="http://schemas.openxmlformats.org/drawingml/2006/table">
            <a:tbl>
              <a:tblPr firstRow="1" bandRow="1">
                <a:tableStyleId>{5C22544A-7EE6-4342-B048-85BDC9FD1C3A}</a:tableStyleId>
              </a:tblPr>
              <a:tblGrid>
                <a:gridCol w="1276031"/>
                <a:gridCol w="1367175"/>
              </a:tblGrid>
              <a:tr h="471491">
                <a:tc>
                  <a:txBody>
                    <a:bodyPr/>
                    <a:lstStyle/>
                    <a:p>
                      <a:pPr algn="ctr"/>
                      <a:r>
                        <a:rPr lang="en-US" dirty="0" smtClean="0"/>
                        <a:t>Answer</a:t>
                      </a:r>
                      <a:endParaRPr lang="tr-TR" dirty="0"/>
                    </a:p>
                  </a:txBody>
                  <a:tcPr/>
                </a:tc>
                <a:tc>
                  <a:txBody>
                    <a:bodyPr/>
                    <a:lstStyle/>
                    <a:p>
                      <a:pPr algn="ctr"/>
                      <a:r>
                        <a:rPr lang="en-US" dirty="0" smtClean="0"/>
                        <a:t>Ratio</a:t>
                      </a:r>
                      <a:endParaRPr lang="tr-TR" dirty="0"/>
                    </a:p>
                  </a:txBody>
                  <a:tcPr/>
                </a:tc>
              </a:tr>
              <a:tr h="471491">
                <a:tc>
                  <a:txBody>
                    <a:bodyPr/>
                    <a:lstStyle/>
                    <a:p>
                      <a:pPr algn="ctr"/>
                      <a:r>
                        <a:rPr lang="en-US" dirty="0" smtClean="0"/>
                        <a:t>$ 0 </a:t>
                      </a:r>
                      <a:endParaRPr lang="tr-TR" dirty="0"/>
                    </a:p>
                  </a:txBody>
                  <a:tcPr/>
                </a:tc>
                <a:tc>
                  <a:txBody>
                    <a:bodyPr/>
                    <a:lstStyle/>
                    <a:p>
                      <a:pPr algn="ctr"/>
                      <a:r>
                        <a:rPr lang="en-US" sz="1800" b="0" kern="1200" dirty="0" smtClean="0">
                          <a:solidFill>
                            <a:schemeClr val="tx1"/>
                          </a:solidFill>
                          <a:latin typeface="+mn-lt"/>
                          <a:ea typeface="+mn-ea"/>
                          <a:cs typeface="+mn-cs"/>
                        </a:rPr>
                        <a:t>25.1%</a:t>
                      </a:r>
                      <a:endParaRPr lang="tr-TR" b="0" dirty="0">
                        <a:solidFill>
                          <a:schemeClr val="tx1"/>
                        </a:solidFill>
                      </a:endParaRPr>
                    </a:p>
                  </a:txBody>
                  <a:tcPr/>
                </a:tc>
              </a:tr>
              <a:tr h="471491">
                <a:tc>
                  <a:txBody>
                    <a:bodyPr/>
                    <a:lstStyle/>
                    <a:p>
                      <a:pPr algn="ctr"/>
                      <a:r>
                        <a:rPr lang="en-US" dirty="0" smtClean="0"/>
                        <a:t>$ 10</a:t>
                      </a:r>
                      <a:endParaRPr lang="tr-TR" dirty="0"/>
                    </a:p>
                  </a:txBody>
                  <a:tcPr/>
                </a:tc>
                <a:tc>
                  <a:txBody>
                    <a:bodyPr/>
                    <a:lstStyle/>
                    <a:p>
                      <a:pPr algn="ctr"/>
                      <a:r>
                        <a:rPr lang="en-US" sz="1800" kern="1200" dirty="0" smtClean="0">
                          <a:solidFill>
                            <a:schemeClr val="dk1"/>
                          </a:solidFill>
                          <a:latin typeface="+mn-lt"/>
                          <a:ea typeface="+mn-ea"/>
                          <a:cs typeface="+mn-cs"/>
                        </a:rPr>
                        <a:t>21.6%</a:t>
                      </a:r>
                      <a:endParaRPr lang="tr-TR" dirty="0"/>
                    </a:p>
                  </a:txBody>
                  <a:tcPr/>
                </a:tc>
              </a:tr>
              <a:tr h="471491">
                <a:tc>
                  <a:txBody>
                    <a:bodyPr/>
                    <a:lstStyle/>
                    <a:p>
                      <a:pPr algn="ctr"/>
                      <a:r>
                        <a:rPr lang="en-US" dirty="0" smtClean="0"/>
                        <a:t>$ 40</a:t>
                      </a:r>
                      <a:endParaRPr lang="tr-TR" dirty="0"/>
                    </a:p>
                  </a:txBody>
                  <a:tcPr/>
                </a:tc>
                <a:tc>
                  <a:txBody>
                    <a:bodyPr/>
                    <a:lstStyle/>
                    <a:p>
                      <a:pPr algn="ctr"/>
                      <a:r>
                        <a:rPr lang="en-US" sz="1800" kern="1200" dirty="0" smtClean="0">
                          <a:solidFill>
                            <a:schemeClr val="dk1"/>
                          </a:solidFill>
                          <a:latin typeface="+mn-lt"/>
                          <a:ea typeface="+mn-ea"/>
                          <a:cs typeface="+mn-cs"/>
                        </a:rPr>
                        <a:t>25.6%</a:t>
                      </a:r>
                      <a:endParaRPr lang="tr-TR" dirty="0"/>
                    </a:p>
                  </a:txBody>
                  <a:tcPr/>
                </a:tc>
              </a:tr>
              <a:tr h="471491">
                <a:tc>
                  <a:txBody>
                    <a:bodyPr/>
                    <a:lstStyle/>
                    <a:p>
                      <a:pPr algn="ctr"/>
                      <a:r>
                        <a:rPr lang="en-US" dirty="0" smtClean="0"/>
                        <a:t>$ 50</a:t>
                      </a:r>
                      <a:endParaRPr lang="tr-TR" dirty="0"/>
                    </a:p>
                  </a:txBody>
                  <a:tcPr/>
                </a:tc>
                <a:tc>
                  <a:txBody>
                    <a:bodyPr/>
                    <a:lstStyle/>
                    <a:p>
                      <a:pPr algn="ctr"/>
                      <a:r>
                        <a:rPr lang="en-US" sz="1800" kern="1200" dirty="0" smtClean="0">
                          <a:solidFill>
                            <a:schemeClr val="dk1"/>
                          </a:solidFill>
                          <a:latin typeface="+mn-lt"/>
                          <a:ea typeface="+mn-ea"/>
                          <a:cs typeface="+mn-cs"/>
                        </a:rPr>
                        <a:t>27.6%</a:t>
                      </a:r>
                      <a:endParaRPr lang="tr-TR"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Opportunity cost: Example 2 (cont’d)</a:t>
            </a:r>
            <a:endParaRPr lang="tr-TR" dirty="0" smtClean="0"/>
          </a:p>
        </p:txBody>
      </p:sp>
      <p:sp>
        <p:nvSpPr>
          <p:cNvPr id="10243" name="Content Placeholder 2"/>
          <p:cNvSpPr>
            <a:spLocks noGrp="1"/>
          </p:cNvSpPr>
          <p:nvPr>
            <p:ph sz="quarter" idx="1"/>
          </p:nvPr>
        </p:nvSpPr>
        <p:spPr/>
        <p:txBody>
          <a:bodyPr/>
          <a:lstStyle/>
          <a:p>
            <a:r>
              <a:rPr lang="tr-TR" sz="2400" dirty="0" smtClean="0"/>
              <a:t> </a:t>
            </a:r>
            <a:r>
              <a:rPr lang="en-US" sz="2400" dirty="0" smtClean="0"/>
              <a:t>Here are the answers of students</a:t>
            </a:r>
            <a:r>
              <a:rPr lang="tr-TR" sz="2400" dirty="0" smtClean="0"/>
              <a:t> </a:t>
            </a:r>
            <a:r>
              <a:rPr lang="tr-TR" sz="2400" dirty="0" err="1" smtClean="0"/>
              <a:t>from</a:t>
            </a:r>
            <a:r>
              <a:rPr lang="tr-TR" sz="2400" dirty="0" smtClean="0"/>
              <a:t> </a:t>
            </a:r>
            <a:r>
              <a:rPr lang="tr-TR" sz="2400" dirty="0" err="1" smtClean="0"/>
              <a:t>one</a:t>
            </a:r>
            <a:r>
              <a:rPr lang="tr-TR" sz="2400" dirty="0" smtClean="0"/>
              <a:t> of </a:t>
            </a:r>
            <a:r>
              <a:rPr lang="tr-TR" sz="2400" dirty="0" err="1" smtClean="0"/>
              <a:t>the</a:t>
            </a:r>
            <a:r>
              <a:rPr lang="tr-TR" sz="2400" dirty="0" smtClean="0"/>
              <a:t> </a:t>
            </a:r>
            <a:r>
              <a:rPr lang="tr-TR" sz="2400" dirty="0" err="1" smtClean="0"/>
              <a:t>previous</a:t>
            </a:r>
            <a:r>
              <a:rPr lang="tr-TR" sz="2400" dirty="0" smtClean="0"/>
              <a:t> </a:t>
            </a:r>
            <a:r>
              <a:rPr lang="tr-TR" sz="2400" dirty="0" err="1" smtClean="0"/>
              <a:t>years</a:t>
            </a:r>
            <a:r>
              <a:rPr lang="en-US" sz="2400" dirty="0" smtClean="0"/>
              <a:t>:</a:t>
            </a:r>
            <a:endParaRPr lang="tr-TR" sz="2400" dirty="0" smtClean="0"/>
          </a:p>
          <a:p>
            <a:pPr>
              <a:buFont typeface="Arial" charset="0"/>
              <a:buNone/>
            </a:pPr>
            <a:r>
              <a:rPr lang="en-US" sz="2400" dirty="0" smtClean="0"/>
              <a:t>	</a:t>
            </a:r>
          </a:p>
          <a:p>
            <a:pPr>
              <a:buFont typeface="Arial" charset="0"/>
              <a:buNone/>
            </a:pPr>
            <a:endParaRPr lang="en-US" sz="2400" dirty="0" smtClean="0"/>
          </a:p>
          <a:p>
            <a:pPr>
              <a:buFont typeface="Arial" charset="0"/>
              <a:buNone/>
            </a:pPr>
            <a:endParaRPr lang="en-US" sz="2400" dirty="0" smtClean="0"/>
          </a:p>
          <a:p>
            <a:pPr>
              <a:buFont typeface="Arial" charset="0"/>
              <a:buNone/>
            </a:pPr>
            <a:endParaRPr lang="en-US" sz="2400" dirty="0" smtClean="0"/>
          </a:p>
          <a:p>
            <a:pPr>
              <a:buFont typeface="Arial" charset="0"/>
              <a:buNone/>
            </a:pPr>
            <a:endParaRPr lang="en-US" sz="2400" dirty="0" smtClean="0"/>
          </a:p>
          <a:p>
            <a:endParaRPr lang="en-US" sz="2400" dirty="0" smtClean="0"/>
          </a:p>
          <a:p>
            <a:pPr>
              <a:buFont typeface="Arial" charset="0"/>
              <a:buNone/>
            </a:pPr>
            <a:endParaRPr lang="tr-TR" sz="2400" dirty="0" smtClean="0"/>
          </a:p>
        </p:txBody>
      </p:sp>
      <p:graphicFrame>
        <p:nvGraphicFramePr>
          <p:cNvPr id="4" name="Table 3"/>
          <p:cNvGraphicFramePr>
            <a:graphicFrameLocks noGrp="1"/>
          </p:cNvGraphicFramePr>
          <p:nvPr/>
        </p:nvGraphicFramePr>
        <p:xfrm>
          <a:off x="2357422" y="2357430"/>
          <a:ext cx="5429288" cy="2397760"/>
        </p:xfrm>
        <a:graphic>
          <a:graphicData uri="http://schemas.openxmlformats.org/drawingml/2006/table">
            <a:tbl>
              <a:tblPr firstRow="1" bandRow="1">
                <a:tableStyleId>{5C22544A-7EE6-4342-B048-85BDC9FD1C3A}</a:tableStyleId>
              </a:tblPr>
              <a:tblGrid>
                <a:gridCol w="1120329"/>
                <a:gridCol w="1237125"/>
                <a:gridCol w="857256"/>
                <a:gridCol w="1285884"/>
                <a:gridCol w="928694"/>
              </a:tblGrid>
              <a:tr h="370840">
                <a:tc>
                  <a:txBody>
                    <a:bodyPr/>
                    <a:lstStyle/>
                    <a:p>
                      <a:pPr algn="ctr"/>
                      <a:endParaRPr lang="en-US" dirty="0" smtClean="0"/>
                    </a:p>
                    <a:p>
                      <a:pPr algn="ctr"/>
                      <a:r>
                        <a:rPr lang="en-US" dirty="0" smtClean="0"/>
                        <a:t>Answer</a:t>
                      </a:r>
                      <a:endParaRPr lang="tr-TR" dirty="0"/>
                    </a:p>
                  </a:txBody>
                  <a:tcPr/>
                </a:tc>
                <a:tc>
                  <a:txBody>
                    <a:bodyPr/>
                    <a:lstStyle/>
                    <a:p>
                      <a:pPr algn="ctr"/>
                      <a:r>
                        <a:rPr lang="en-US" dirty="0" smtClean="0"/>
                        <a:t>@ 9:30</a:t>
                      </a:r>
                    </a:p>
                    <a:p>
                      <a:pPr algn="ctr"/>
                      <a:r>
                        <a:rPr lang="en-US" dirty="0" smtClean="0"/>
                        <a:t>Section</a:t>
                      </a:r>
                    </a:p>
                    <a:p>
                      <a:pPr algn="ctr"/>
                      <a:r>
                        <a:rPr lang="en-US" dirty="0" smtClean="0"/>
                        <a:t>(Out of 53)</a:t>
                      </a:r>
                      <a:endParaRPr lang="tr-TR" dirty="0"/>
                    </a:p>
                  </a:txBody>
                  <a:tcPr/>
                </a:tc>
                <a:tc>
                  <a:txBody>
                    <a:bodyPr/>
                    <a:lstStyle/>
                    <a:p>
                      <a:pPr algn="ctr"/>
                      <a:endParaRPr lang="en-US" dirty="0" smtClean="0"/>
                    </a:p>
                    <a:p>
                      <a:pPr algn="ctr"/>
                      <a:r>
                        <a:rPr lang="en-US" dirty="0" smtClean="0"/>
                        <a:t>Ratio</a:t>
                      </a:r>
                      <a:endParaRPr lang="tr-TR" dirty="0"/>
                    </a:p>
                  </a:txBody>
                  <a:tcPr/>
                </a:tc>
                <a:tc>
                  <a:txBody>
                    <a:bodyPr/>
                    <a:lstStyle/>
                    <a:p>
                      <a:pPr algn="ctr"/>
                      <a:r>
                        <a:rPr lang="en-US" dirty="0" smtClean="0"/>
                        <a:t>@ 11:00</a:t>
                      </a:r>
                    </a:p>
                    <a:p>
                      <a:pPr algn="ctr"/>
                      <a:r>
                        <a:rPr lang="en-US" dirty="0" smtClean="0"/>
                        <a:t>Section</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(Out of 64)</a:t>
                      </a:r>
                      <a:endParaRPr lang="tr-TR" dirty="0" smtClean="0"/>
                    </a:p>
                  </a:txBody>
                  <a:tcPr/>
                </a:tc>
                <a:tc>
                  <a:txBody>
                    <a:bodyPr/>
                    <a:lstStyle/>
                    <a:p>
                      <a:pPr algn="ctr"/>
                      <a:endParaRPr lang="en-US" dirty="0" smtClean="0"/>
                    </a:p>
                    <a:p>
                      <a:pPr algn="ctr"/>
                      <a:r>
                        <a:rPr lang="en-US" dirty="0" smtClean="0"/>
                        <a:t>Ratio</a:t>
                      </a:r>
                      <a:endParaRPr lang="tr-TR" dirty="0"/>
                    </a:p>
                  </a:txBody>
                  <a:tcPr/>
                </a:tc>
              </a:tr>
              <a:tr h="370840">
                <a:tc>
                  <a:txBody>
                    <a:bodyPr/>
                    <a:lstStyle/>
                    <a:p>
                      <a:pPr algn="ctr"/>
                      <a:r>
                        <a:rPr lang="en-US" dirty="0" smtClean="0"/>
                        <a:t>$ 0 </a:t>
                      </a:r>
                      <a:endParaRPr lang="tr-TR" dirty="0"/>
                    </a:p>
                  </a:txBody>
                  <a:tcPr/>
                </a:tc>
                <a:tc>
                  <a:txBody>
                    <a:bodyPr/>
                    <a:lstStyle/>
                    <a:p>
                      <a:pPr algn="ctr"/>
                      <a:r>
                        <a:rPr lang="en-US" b="0" dirty="0" smtClean="0">
                          <a:solidFill>
                            <a:schemeClr val="tx1"/>
                          </a:solidFill>
                        </a:rPr>
                        <a:t>8</a:t>
                      </a:r>
                      <a:endParaRPr lang="tr-TR" b="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15 %</a:t>
                      </a:r>
                      <a:endParaRPr lang="tr-TR" b="0" dirty="0" smtClean="0">
                        <a:solidFill>
                          <a:schemeClr val="tx1"/>
                        </a:solidFill>
                      </a:endParaRPr>
                    </a:p>
                  </a:txBody>
                  <a:tcPr/>
                </a:tc>
                <a:tc>
                  <a:txBody>
                    <a:bodyPr/>
                    <a:lstStyle/>
                    <a:p>
                      <a:pPr algn="ctr"/>
                      <a:r>
                        <a:rPr lang="en-US" b="0" dirty="0" smtClean="0">
                          <a:solidFill>
                            <a:schemeClr val="tx1"/>
                          </a:solidFill>
                        </a:rPr>
                        <a:t>10</a:t>
                      </a:r>
                      <a:endParaRPr lang="tr-TR" b="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15 %</a:t>
                      </a:r>
                      <a:endParaRPr lang="tr-TR" b="0" dirty="0" smtClean="0">
                        <a:solidFill>
                          <a:schemeClr val="tx1"/>
                        </a:solidFill>
                      </a:endParaRPr>
                    </a:p>
                  </a:txBody>
                  <a:tcPr/>
                </a:tc>
              </a:tr>
              <a:tr h="370840">
                <a:tc>
                  <a:txBody>
                    <a:bodyPr/>
                    <a:lstStyle/>
                    <a:p>
                      <a:pPr algn="ctr"/>
                      <a:r>
                        <a:rPr lang="en-US" dirty="0" smtClean="0"/>
                        <a:t>$ 10</a:t>
                      </a:r>
                      <a:endParaRPr lang="tr-TR" dirty="0"/>
                    </a:p>
                  </a:txBody>
                  <a:tcPr/>
                </a:tc>
                <a:tc>
                  <a:txBody>
                    <a:bodyPr/>
                    <a:lstStyle/>
                    <a:p>
                      <a:pPr algn="ctr"/>
                      <a:r>
                        <a:rPr lang="en-US" dirty="0" smtClean="0"/>
                        <a:t>26</a:t>
                      </a:r>
                      <a:endParaRPr lang="tr-T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50 %</a:t>
                      </a:r>
                      <a:endParaRPr lang="tr-TR" b="1" dirty="0"/>
                    </a:p>
                  </a:txBody>
                  <a:tcPr/>
                </a:tc>
                <a:tc>
                  <a:txBody>
                    <a:bodyPr/>
                    <a:lstStyle/>
                    <a:p>
                      <a:pPr algn="ctr"/>
                      <a:r>
                        <a:rPr lang="en-US" dirty="0" smtClean="0"/>
                        <a:t>24</a:t>
                      </a:r>
                      <a:endParaRPr lang="tr-TR" dirty="0"/>
                    </a:p>
                  </a:txBody>
                  <a:tcPr/>
                </a:tc>
                <a:tc>
                  <a:txBody>
                    <a:bodyPr/>
                    <a:lstStyle/>
                    <a:p>
                      <a:pPr algn="ctr"/>
                      <a:r>
                        <a:rPr lang="en-US" b="1" dirty="0" smtClean="0"/>
                        <a:t>38 %</a:t>
                      </a:r>
                      <a:endParaRPr lang="tr-TR" b="1" dirty="0"/>
                    </a:p>
                  </a:txBody>
                  <a:tcPr/>
                </a:tc>
              </a:tr>
              <a:tr h="370840">
                <a:tc>
                  <a:txBody>
                    <a:bodyPr/>
                    <a:lstStyle/>
                    <a:p>
                      <a:pPr algn="ctr"/>
                      <a:r>
                        <a:rPr lang="en-US" dirty="0" smtClean="0"/>
                        <a:t>$ 40</a:t>
                      </a:r>
                      <a:endParaRPr lang="tr-TR" dirty="0"/>
                    </a:p>
                  </a:txBody>
                  <a:tcPr/>
                </a:tc>
                <a:tc>
                  <a:txBody>
                    <a:bodyPr/>
                    <a:lstStyle/>
                    <a:p>
                      <a:pPr algn="ctr"/>
                      <a:r>
                        <a:rPr lang="en-US" dirty="0" smtClean="0"/>
                        <a:t>11</a:t>
                      </a:r>
                      <a:endParaRPr lang="tr-T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20 %</a:t>
                      </a:r>
                      <a:endParaRPr lang="tr-TR" dirty="0"/>
                    </a:p>
                  </a:txBody>
                  <a:tcPr/>
                </a:tc>
                <a:tc>
                  <a:txBody>
                    <a:bodyPr/>
                    <a:lstStyle/>
                    <a:p>
                      <a:pPr algn="ctr"/>
                      <a:r>
                        <a:rPr lang="en-US" dirty="0" smtClean="0"/>
                        <a:t>18</a:t>
                      </a:r>
                      <a:endParaRPr lang="tr-TR" dirty="0"/>
                    </a:p>
                  </a:txBody>
                  <a:tcPr/>
                </a:tc>
                <a:tc>
                  <a:txBody>
                    <a:bodyPr/>
                    <a:lstStyle/>
                    <a:p>
                      <a:pPr algn="ctr"/>
                      <a:r>
                        <a:rPr lang="en-US" dirty="0" smtClean="0"/>
                        <a:t>28 %</a:t>
                      </a:r>
                      <a:endParaRPr lang="tr-TR" dirty="0"/>
                    </a:p>
                  </a:txBody>
                  <a:tcPr/>
                </a:tc>
              </a:tr>
              <a:tr h="370840">
                <a:tc>
                  <a:txBody>
                    <a:bodyPr/>
                    <a:lstStyle/>
                    <a:p>
                      <a:pPr algn="ctr"/>
                      <a:r>
                        <a:rPr lang="en-US" dirty="0" smtClean="0"/>
                        <a:t>$ 50</a:t>
                      </a:r>
                      <a:endParaRPr lang="tr-TR" dirty="0"/>
                    </a:p>
                  </a:txBody>
                  <a:tcPr/>
                </a:tc>
                <a:tc>
                  <a:txBody>
                    <a:bodyPr/>
                    <a:lstStyle/>
                    <a:p>
                      <a:pPr algn="ctr"/>
                      <a:r>
                        <a:rPr lang="en-US" dirty="0" smtClean="0"/>
                        <a:t>8</a:t>
                      </a:r>
                      <a:endParaRPr lang="tr-T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15 %</a:t>
                      </a:r>
                      <a:endParaRPr lang="tr-TR" dirty="0"/>
                    </a:p>
                  </a:txBody>
                  <a:tcPr/>
                </a:tc>
                <a:tc>
                  <a:txBody>
                    <a:bodyPr/>
                    <a:lstStyle/>
                    <a:p>
                      <a:pPr algn="ctr"/>
                      <a:r>
                        <a:rPr lang="en-US" dirty="0" smtClean="0"/>
                        <a:t>12</a:t>
                      </a:r>
                      <a:endParaRPr lang="tr-TR" dirty="0"/>
                    </a:p>
                  </a:txBody>
                  <a:tcPr/>
                </a:tc>
                <a:tc>
                  <a:txBody>
                    <a:bodyPr/>
                    <a:lstStyle/>
                    <a:p>
                      <a:pPr algn="ctr"/>
                      <a:r>
                        <a:rPr lang="en-US" dirty="0" smtClean="0"/>
                        <a:t>19 %</a:t>
                      </a:r>
                      <a:endParaRPr lang="tr-TR"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A difficult opportunity </a:t>
            </a:r>
            <a:r>
              <a:rPr lang="en-US" sz="3600" dirty="0"/>
              <a:t>c</a:t>
            </a:r>
            <a:r>
              <a:rPr lang="en-US" sz="3600" dirty="0" smtClean="0"/>
              <a:t>ost question</a:t>
            </a:r>
            <a:endParaRPr lang="tr-TR" sz="3600" dirty="0"/>
          </a:p>
        </p:txBody>
      </p:sp>
      <p:sp>
        <p:nvSpPr>
          <p:cNvPr id="5" name="Content Placeholder 4"/>
          <p:cNvSpPr>
            <a:spLocks noGrp="1"/>
          </p:cNvSpPr>
          <p:nvPr>
            <p:ph idx="1"/>
          </p:nvPr>
        </p:nvSpPr>
        <p:spPr>
          <a:xfrm>
            <a:off x="457200" y="1643050"/>
            <a:ext cx="8229600" cy="4643470"/>
          </a:xfrm>
        </p:spPr>
        <p:txBody>
          <a:bodyPr>
            <a:noAutofit/>
          </a:bodyPr>
          <a:lstStyle/>
          <a:p>
            <a:pPr marL="0" indent="0">
              <a:spcBef>
                <a:spcPts val="0"/>
              </a:spcBef>
              <a:buNone/>
            </a:pPr>
            <a:r>
              <a:rPr lang="en-US" sz="2800" dirty="0" smtClean="0"/>
              <a:t>You </a:t>
            </a:r>
            <a:r>
              <a:rPr lang="en-US" sz="2800" dirty="0"/>
              <a:t>won a free ticket to see an Eric Clapton </a:t>
            </a:r>
            <a:r>
              <a:rPr lang="en-US" sz="2800" dirty="0" smtClean="0"/>
              <a:t>concert</a:t>
            </a:r>
          </a:p>
          <a:p>
            <a:pPr marL="0" indent="0">
              <a:spcBef>
                <a:spcPts val="0"/>
              </a:spcBef>
              <a:buNone/>
            </a:pPr>
            <a:r>
              <a:rPr lang="en-US" sz="2800" dirty="0" smtClean="0"/>
              <a:t>(</a:t>
            </a:r>
            <a:r>
              <a:rPr lang="en-US" sz="2800" dirty="0"/>
              <a:t>which </a:t>
            </a:r>
            <a:r>
              <a:rPr lang="en-US" sz="2800" dirty="0" smtClean="0"/>
              <a:t>you can sell for $35, that means the resale value is $35).</a:t>
            </a:r>
            <a:endParaRPr lang="tr-TR" sz="2400" dirty="0"/>
          </a:p>
          <a:p>
            <a:pPr marL="0" indent="0">
              <a:spcBef>
                <a:spcPts val="0"/>
              </a:spcBef>
              <a:buNone/>
            </a:pPr>
            <a:r>
              <a:rPr lang="en-US" sz="2800" dirty="0"/>
              <a:t>Bob Dylan is performing on the same night and is your next-best alternative activity.</a:t>
            </a:r>
            <a:endParaRPr lang="tr-TR" sz="2400" dirty="0"/>
          </a:p>
          <a:p>
            <a:pPr lvl="1" indent="0">
              <a:spcBef>
                <a:spcPts val="0"/>
              </a:spcBef>
            </a:pPr>
            <a:r>
              <a:rPr lang="en-US" sz="2400" dirty="0" smtClean="0"/>
              <a:t>  Tickets </a:t>
            </a:r>
            <a:r>
              <a:rPr lang="en-US" sz="2400" dirty="0"/>
              <a:t>to see Dylan cost $40.</a:t>
            </a:r>
            <a:endParaRPr lang="tr-TR" sz="2000" dirty="0"/>
          </a:p>
          <a:p>
            <a:pPr lvl="1" indent="0">
              <a:spcBef>
                <a:spcPts val="0"/>
              </a:spcBef>
            </a:pPr>
            <a:r>
              <a:rPr lang="en-US" sz="2400" dirty="0" smtClean="0"/>
              <a:t>  You </a:t>
            </a:r>
            <a:r>
              <a:rPr lang="en-US" sz="2400" dirty="0"/>
              <a:t>would be willing to pay up to $50 to see </a:t>
            </a:r>
            <a:r>
              <a:rPr lang="en-US" sz="2400" dirty="0" smtClean="0"/>
              <a:t>Dylan.</a:t>
            </a:r>
            <a:endParaRPr lang="tr-TR" sz="2000" dirty="0" smtClean="0"/>
          </a:p>
          <a:p>
            <a:pPr marL="0" indent="0">
              <a:spcBef>
                <a:spcPts val="0"/>
              </a:spcBef>
              <a:buNone/>
            </a:pPr>
            <a:r>
              <a:rPr lang="en-US" sz="2800" dirty="0" smtClean="0"/>
              <a:t>There are no other costs of seeing either performer.</a:t>
            </a:r>
          </a:p>
          <a:p>
            <a:pPr marL="0" indent="0">
              <a:spcBef>
                <a:spcPts val="0"/>
              </a:spcBef>
              <a:buNone/>
            </a:pPr>
            <a:r>
              <a:rPr lang="en-US" sz="2800" dirty="0" smtClean="0"/>
              <a:t>Based on this information, what is the minimum amount (in dollars) you would have to value seeing Eric Clapton for you to choose his concert? Give a short explanation.</a:t>
            </a:r>
            <a:endParaRPr lang="tr-TR"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pPr marL="0" indent="0">
              <a:spcBef>
                <a:spcPts val="0"/>
              </a:spcBef>
              <a:spcAft>
                <a:spcPts val="1800"/>
              </a:spcAft>
              <a:buNone/>
            </a:pPr>
            <a:r>
              <a:rPr lang="en-US" sz="2400" dirty="0" smtClean="0"/>
              <a:t>Let’s see the second and more “difficult” opportunity cost question.</a:t>
            </a:r>
          </a:p>
          <a:p>
            <a:pPr marL="0" indent="0">
              <a:spcBef>
                <a:spcPts val="0"/>
              </a:spcBef>
              <a:spcAft>
                <a:spcPts val="1800"/>
              </a:spcAft>
              <a:buNone/>
            </a:pPr>
            <a:r>
              <a:rPr lang="en-US" sz="2000" dirty="0" smtClean="0"/>
              <a:t>Because, as Robert Frank says, “[…] the </a:t>
            </a:r>
            <a:r>
              <a:rPr lang="en-US" sz="2000" dirty="0" smtClean="0">
                <a:solidFill>
                  <a:srgbClr val="FF0000"/>
                </a:solidFill>
              </a:rPr>
              <a:t>opportunity cost</a:t>
            </a:r>
            <a:r>
              <a:rPr lang="en-US" sz="2000" dirty="0" smtClean="0"/>
              <a:t> concept is central to our understanding of what it means to think like an economist.”</a:t>
            </a:r>
          </a:p>
        </p:txBody>
      </p:sp>
    </p:spTree>
    <p:extLst>
      <p:ext uri="{BB962C8B-B14F-4D97-AF65-F5344CB8AC3E}">
        <p14:creationId xmlns:p14="http://schemas.microsoft.com/office/powerpoint/2010/main" val="360589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The difficult opportunity </a:t>
            </a:r>
            <a:r>
              <a:rPr lang="en-US" sz="2800" dirty="0"/>
              <a:t>c</a:t>
            </a:r>
            <a:r>
              <a:rPr lang="en-US" sz="2800" dirty="0" smtClean="0"/>
              <a:t>ost question</a:t>
            </a:r>
            <a:endParaRPr lang="tr-TR" sz="2800" dirty="0"/>
          </a:p>
        </p:txBody>
      </p:sp>
      <p:sp>
        <p:nvSpPr>
          <p:cNvPr id="5" name="Content Placeholder 4"/>
          <p:cNvSpPr>
            <a:spLocks noGrp="1"/>
          </p:cNvSpPr>
          <p:nvPr>
            <p:ph idx="1"/>
          </p:nvPr>
        </p:nvSpPr>
        <p:spPr/>
        <p:txBody>
          <a:bodyPr>
            <a:noAutofit/>
          </a:bodyPr>
          <a:lstStyle/>
          <a:p>
            <a:pPr marL="0" indent="0">
              <a:spcBef>
                <a:spcPts val="0"/>
              </a:spcBef>
              <a:spcAft>
                <a:spcPts val="1200"/>
              </a:spcAft>
              <a:buNone/>
            </a:pPr>
            <a:r>
              <a:rPr lang="en-US" sz="2400" dirty="0" smtClean="0"/>
              <a:t>You have a </a:t>
            </a:r>
            <a:r>
              <a:rPr lang="en-US" sz="2400" dirty="0"/>
              <a:t>free ticket </a:t>
            </a:r>
            <a:r>
              <a:rPr lang="en-US" sz="2400" dirty="0" smtClean="0"/>
              <a:t>to a Eric </a:t>
            </a:r>
            <a:r>
              <a:rPr lang="en-US" sz="2400" dirty="0"/>
              <a:t>Clapton </a:t>
            </a:r>
            <a:r>
              <a:rPr lang="en-US" sz="2400" dirty="0" smtClean="0"/>
              <a:t>concert </a:t>
            </a:r>
            <a:r>
              <a:rPr lang="en-US" sz="2400" dirty="0" smtClean="0">
                <a:solidFill>
                  <a:srgbClr val="FF0000"/>
                </a:solidFill>
              </a:rPr>
              <a:t>which you can sell for $35. </a:t>
            </a:r>
            <a:r>
              <a:rPr lang="en-US" sz="2400" dirty="0" smtClean="0"/>
              <a:t>Bob </a:t>
            </a:r>
            <a:r>
              <a:rPr lang="en-US" sz="2400" dirty="0"/>
              <a:t>Dylan is performing on the same night and is your next-best alternative activity.</a:t>
            </a:r>
            <a:endParaRPr lang="tr-TR" sz="2400" dirty="0"/>
          </a:p>
          <a:p>
            <a:pPr lvl="1" indent="0">
              <a:spcBef>
                <a:spcPts val="0"/>
              </a:spcBef>
              <a:spcAft>
                <a:spcPts val="1200"/>
              </a:spcAft>
            </a:pPr>
            <a:r>
              <a:rPr lang="en-US" sz="2400" dirty="0" smtClean="0"/>
              <a:t> Tickets </a:t>
            </a:r>
            <a:r>
              <a:rPr lang="en-US" sz="2400" dirty="0"/>
              <a:t>to see Dylan cost $40.</a:t>
            </a:r>
            <a:endParaRPr lang="tr-TR" sz="2400" dirty="0"/>
          </a:p>
          <a:p>
            <a:pPr lvl="1" indent="0">
              <a:spcBef>
                <a:spcPts val="0"/>
              </a:spcBef>
              <a:spcAft>
                <a:spcPts val="1200"/>
              </a:spcAft>
            </a:pPr>
            <a:r>
              <a:rPr lang="en-US" sz="2400" dirty="0" smtClean="0"/>
              <a:t> Dylan is worth to you $50.</a:t>
            </a:r>
            <a:endParaRPr lang="tr-TR" sz="2400" dirty="0" smtClean="0"/>
          </a:p>
          <a:p>
            <a:pPr marL="0" indent="0">
              <a:spcBef>
                <a:spcPts val="0"/>
              </a:spcBef>
              <a:spcAft>
                <a:spcPts val="1200"/>
              </a:spcAft>
              <a:buNone/>
            </a:pPr>
            <a:r>
              <a:rPr lang="en-US" sz="2400" dirty="0" smtClean="0"/>
              <a:t>There are no other costs of seeing either performer.</a:t>
            </a:r>
          </a:p>
          <a:p>
            <a:pPr marL="0" indent="0">
              <a:spcBef>
                <a:spcPts val="0"/>
              </a:spcBef>
              <a:spcAft>
                <a:spcPts val="1200"/>
              </a:spcAft>
              <a:buNone/>
            </a:pPr>
            <a:r>
              <a:rPr lang="en-US" sz="2400" dirty="0" smtClean="0"/>
              <a:t>What is the opportunity cost of seeing Clapton?</a:t>
            </a:r>
          </a:p>
          <a:p>
            <a:pPr marL="0" indent="0">
              <a:spcBef>
                <a:spcPts val="0"/>
              </a:spcBef>
              <a:spcAft>
                <a:spcPts val="1200"/>
              </a:spcAft>
              <a:buNone/>
            </a:pPr>
            <a:endParaRPr lang="en-US" sz="2400" dirty="0" smtClean="0"/>
          </a:p>
          <a:p>
            <a:pPr marL="0" indent="0">
              <a:spcBef>
                <a:spcPts val="0"/>
              </a:spcBef>
              <a:spcAft>
                <a:spcPts val="1200"/>
              </a:spcAft>
              <a:buNone/>
            </a:pPr>
            <a:r>
              <a:rPr lang="en-US" sz="2400" dirty="0" smtClean="0"/>
              <a:t>It is $45!</a:t>
            </a:r>
          </a:p>
        </p:txBody>
      </p:sp>
    </p:spTree>
    <p:extLst>
      <p:ext uri="{BB962C8B-B14F-4D97-AF65-F5344CB8AC3E}">
        <p14:creationId xmlns:p14="http://schemas.microsoft.com/office/powerpoint/2010/main" val="18293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solidFill>
                  <a:srgbClr val="FF0000"/>
                </a:solidFill>
              </a:rPr>
              <a:t>Suggested solution</a:t>
            </a:r>
            <a:endParaRPr lang="tr-TR" sz="2400" dirty="0">
              <a:solidFill>
                <a:srgbClr val="FF0000"/>
              </a:solidFill>
            </a:endParaRPr>
          </a:p>
        </p:txBody>
      </p:sp>
      <p:sp>
        <p:nvSpPr>
          <p:cNvPr id="5" name="Content Placeholder 4"/>
          <p:cNvSpPr>
            <a:spLocks noGrp="1"/>
          </p:cNvSpPr>
          <p:nvPr>
            <p:ph idx="1"/>
          </p:nvPr>
        </p:nvSpPr>
        <p:spPr/>
        <p:txBody>
          <a:bodyPr>
            <a:noAutofit/>
          </a:bodyPr>
          <a:lstStyle/>
          <a:p>
            <a:pPr marL="0" indent="0">
              <a:spcBef>
                <a:spcPts val="0"/>
              </a:spcBef>
              <a:spcAft>
                <a:spcPts val="1800"/>
              </a:spcAft>
              <a:buNone/>
            </a:pPr>
            <a:r>
              <a:rPr lang="en-US" sz="2400" dirty="0" smtClean="0"/>
              <a:t>The opportunity cost of Clapton is what you give up when you choose Clapton.</a:t>
            </a:r>
          </a:p>
          <a:p>
            <a:pPr marL="0" indent="0">
              <a:spcBef>
                <a:spcPts val="0"/>
              </a:spcBef>
              <a:spcAft>
                <a:spcPts val="1800"/>
              </a:spcAft>
              <a:buNone/>
            </a:pPr>
            <a:r>
              <a:rPr lang="en-US" sz="2400" dirty="0" smtClean="0"/>
              <a:t>The opportunity cost of Clapton is $10 + $35 = $45</a:t>
            </a:r>
          </a:p>
          <a:p>
            <a:pPr marL="0" indent="0">
              <a:spcBef>
                <a:spcPts val="0"/>
              </a:spcBef>
              <a:spcAft>
                <a:spcPts val="1800"/>
              </a:spcAft>
              <a:buNone/>
            </a:pPr>
            <a:r>
              <a:rPr lang="en-US" sz="2400" dirty="0" smtClean="0"/>
              <a:t>Why?</a:t>
            </a:r>
          </a:p>
          <a:p>
            <a:pPr marL="0" indent="0">
              <a:spcBef>
                <a:spcPts val="0"/>
              </a:spcBef>
              <a:spcAft>
                <a:spcPts val="1800"/>
              </a:spcAft>
              <a:buNone/>
            </a:pPr>
            <a:r>
              <a:rPr lang="en-US" sz="2400" dirty="0" smtClean="0"/>
              <a:t>$10  </a:t>
            </a:r>
            <a:r>
              <a:rPr lang="en-US" sz="2400" dirty="0" smtClean="0">
                <a:solidFill>
                  <a:schemeClr val="bg2">
                    <a:lumMod val="50000"/>
                  </a:schemeClr>
                </a:solidFill>
              </a:rPr>
              <a:t>(=$50 – $40) </a:t>
            </a:r>
            <a:r>
              <a:rPr lang="en-US" sz="2400" dirty="0" smtClean="0"/>
              <a:t>is the net benefit of Dylan</a:t>
            </a:r>
          </a:p>
          <a:p>
            <a:pPr marL="0" indent="0">
              <a:spcBef>
                <a:spcPts val="0"/>
              </a:spcBef>
              <a:spcAft>
                <a:spcPts val="1800"/>
              </a:spcAft>
              <a:buNone/>
            </a:pPr>
            <a:r>
              <a:rPr lang="en-US" sz="2400" dirty="0" smtClean="0"/>
              <a:t>$35 because you give up the opportunity to earn $35 (you are using the Clapton ticket yourself rather then selling it for $35)</a:t>
            </a:r>
          </a:p>
        </p:txBody>
      </p:sp>
    </p:spTree>
    <p:extLst>
      <p:ext uri="{BB962C8B-B14F-4D97-AF65-F5344CB8AC3E}">
        <p14:creationId xmlns:p14="http://schemas.microsoft.com/office/powerpoint/2010/main" val="139862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scarcity principle</a:t>
            </a:r>
            <a:endParaRPr lang="tr-TR" dirty="0"/>
          </a:p>
        </p:txBody>
      </p:sp>
      <p:sp>
        <p:nvSpPr>
          <p:cNvPr id="5" name="Subtitle 4"/>
          <p:cNvSpPr>
            <a:spLocks noGrp="1"/>
          </p:cNvSpPr>
          <p:nvPr>
            <p:ph type="body" idx="1"/>
          </p:nvPr>
        </p:nvSpPr>
        <p:spPr/>
        <p:txBody>
          <a:bodyPr/>
          <a:lstStyle/>
          <a:p>
            <a:r>
              <a:rPr lang="en-US" dirty="0" smtClean="0"/>
              <a:t>The opportunity cost</a:t>
            </a:r>
          </a:p>
          <a:p>
            <a:r>
              <a:rPr lang="en-US" dirty="0" smtClean="0"/>
              <a:t>(</a:t>
            </a:r>
            <a:r>
              <a:rPr lang="tr-TR" dirty="0" smtClean="0"/>
              <a:t>fırsat maliyeti</a:t>
            </a:r>
            <a:r>
              <a:rPr lang="en-US" dirty="0" smtClean="0"/>
              <a:t>)</a:t>
            </a:r>
            <a:endParaRPr lang="tr-TR" dirty="0"/>
          </a:p>
        </p:txBody>
      </p:sp>
    </p:spTree>
    <p:extLst>
      <p:ext uri="{BB962C8B-B14F-4D97-AF65-F5344CB8AC3E}">
        <p14:creationId xmlns:p14="http://schemas.microsoft.com/office/powerpoint/2010/main" val="2215482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There is no such thing as a free lunch!</a:t>
            </a:r>
            <a:endParaRPr lang="tr-TR" sz="2800" dirty="0"/>
          </a:p>
        </p:txBody>
      </p:sp>
      <p:sp>
        <p:nvSpPr>
          <p:cNvPr id="5" name="Content Placeholder 4"/>
          <p:cNvSpPr>
            <a:spLocks noGrp="1"/>
          </p:cNvSpPr>
          <p:nvPr>
            <p:ph idx="1"/>
          </p:nvPr>
        </p:nvSpPr>
        <p:spPr/>
        <p:txBody>
          <a:bodyPr>
            <a:normAutofit/>
          </a:bodyPr>
          <a:lstStyle/>
          <a:p>
            <a:pPr marL="0" indent="0">
              <a:spcBef>
                <a:spcPts val="0"/>
              </a:spcBef>
              <a:spcAft>
                <a:spcPts val="1800"/>
              </a:spcAft>
              <a:buNone/>
            </a:pPr>
            <a:endParaRPr lang="tr-TR" sz="2400" dirty="0">
              <a:cs typeface="Times New Roman" pitchFamily="18" charset="0"/>
            </a:endParaRPr>
          </a:p>
        </p:txBody>
      </p:sp>
    </p:spTree>
    <p:extLst>
      <p:ext uri="{BB962C8B-B14F-4D97-AF65-F5344CB8AC3E}">
        <p14:creationId xmlns:p14="http://schemas.microsoft.com/office/powerpoint/2010/main" val="3581105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Individual behavior</a:t>
            </a:r>
          </a:p>
          <a:p>
            <a:r>
              <a:rPr lang="en-US" dirty="0" smtClean="0"/>
              <a:t>Rationality</a:t>
            </a:r>
          </a:p>
          <a:p>
            <a:r>
              <a:rPr lang="en-US" dirty="0" smtClean="0"/>
              <a:t>Micro-foundations</a:t>
            </a:r>
          </a:p>
          <a:p>
            <a:pPr marL="0" indent="0">
              <a:buNone/>
            </a:pPr>
            <a:endParaRPr lang="en-US" dirty="0"/>
          </a:p>
        </p:txBody>
      </p:sp>
    </p:spTree>
    <p:extLst>
      <p:ext uri="{BB962C8B-B14F-4D97-AF65-F5344CB8AC3E}">
        <p14:creationId xmlns:p14="http://schemas.microsoft.com/office/powerpoint/2010/main" val="353942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Her</a:t>
            </a:r>
            <a:r>
              <a:rPr lang="tr-TR" sz="2800" dirty="0" smtClean="0"/>
              <a:t>şeyin bir bedeli var</a:t>
            </a:r>
            <a:r>
              <a:rPr lang="en-US" sz="2800" dirty="0" smtClean="0"/>
              <a:t>!</a:t>
            </a:r>
            <a:endParaRPr lang="tr-TR" sz="2800" dirty="0"/>
          </a:p>
        </p:txBody>
      </p:sp>
      <p:sp>
        <p:nvSpPr>
          <p:cNvPr id="5" name="Content Placeholder 4"/>
          <p:cNvSpPr>
            <a:spLocks noGrp="1"/>
          </p:cNvSpPr>
          <p:nvPr>
            <p:ph idx="1"/>
          </p:nvPr>
        </p:nvSpPr>
        <p:spPr/>
        <p:txBody>
          <a:bodyPr>
            <a:normAutofit/>
          </a:bodyPr>
          <a:lstStyle/>
          <a:p>
            <a:pPr marL="0" indent="0">
              <a:spcBef>
                <a:spcPts val="0"/>
              </a:spcBef>
              <a:spcAft>
                <a:spcPts val="1800"/>
              </a:spcAft>
              <a:buNone/>
            </a:pPr>
            <a:endParaRPr lang="tr-TR" sz="2400" dirty="0">
              <a:cs typeface="Times New Roman" pitchFamily="18" charset="0"/>
            </a:endParaRPr>
          </a:p>
        </p:txBody>
      </p:sp>
    </p:spTree>
    <p:extLst>
      <p:ext uri="{BB962C8B-B14F-4D97-AF65-F5344CB8AC3E}">
        <p14:creationId xmlns:p14="http://schemas.microsoft.com/office/powerpoint/2010/main" val="3056748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There is no such thing as a free lunch!</a:t>
            </a:r>
            <a:endParaRPr lang="tr-TR" sz="2800" dirty="0"/>
          </a:p>
        </p:txBody>
      </p:sp>
      <p:sp>
        <p:nvSpPr>
          <p:cNvPr id="5" name="Content Placeholder 4"/>
          <p:cNvSpPr>
            <a:spLocks noGrp="1"/>
          </p:cNvSpPr>
          <p:nvPr>
            <p:ph idx="1"/>
          </p:nvPr>
        </p:nvSpPr>
        <p:spPr/>
        <p:txBody>
          <a:bodyPr>
            <a:normAutofit/>
          </a:bodyPr>
          <a:lstStyle/>
          <a:p>
            <a:pPr marL="0" indent="0">
              <a:spcBef>
                <a:spcPts val="0"/>
              </a:spcBef>
              <a:spcAft>
                <a:spcPts val="1800"/>
              </a:spcAft>
              <a:buNone/>
            </a:pPr>
            <a:r>
              <a:rPr lang="en-US" sz="2400" dirty="0" smtClean="0"/>
              <a:t>“Although we have boundless needs and wants the resources available to us are limited. As a consequence, having more of one good necessarily means having less of another.”</a:t>
            </a:r>
            <a:endParaRPr lang="tr-TR" sz="2400" dirty="0" smtClean="0"/>
          </a:p>
          <a:p>
            <a:pPr marL="0" indent="0">
              <a:spcBef>
                <a:spcPts val="0"/>
              </a:spcBef>
              <a:spcAft>
                <a:spcPts val="1800"/>
              </a:spcAft>
              <a:buNone/>
            </a:pPr>
            <a:endParaRPr lang="tr-TR" sz="2400" dirty="0" smtClean="0"/>
          </a:p>
          <a:p>
            <a:pPr marL="0" indent="0">
              <a:spcBef>
                <a:spcPts val="0"/>
              </a:spcBef>
              <a:spcAft>
                <a:spcPts val="1800"/>
              </a:spcAft>
              <a:buNone/>
            </a:pPr>
            <a:r>
              <a:rPr lang="en-US" sz="2400" dirty="0" smtClean="0"/>
              <a:t>Consider the following statement:</a:t>
            </a:r>
          </a:p>
          <a:p>
            <a:pPr marL="0" indent="0">
              <a:spcBef>
                <a:spcPts val="0"/>
              </a:spcBef>
              <a:spcAft>
                <a:spcPts val="1800"/>
              </a:spcAft>
              <a:buNone/>
            </a:pPr>
            <a:r>
              <a:rPr lang="en-US" sz="2400" dirty="0" smtClean="0">
                <a:cs typeface="Times New Roman" pitchFamily="18" charset="0"/>
              </a:rPr>
              <a:t>“The citizens of Sweden are lucky because they have free health care while the citizens of the US have to pay for it.”</a:t>
            </a:r>
            <a:endParaRPr lang="tr-TR" sz="2400" dirty="0">
              <a:cs typeface="Times New Roman" pitchFamily="18" charset="0"/>
            </a:endParaRPr>
          </a:p>
        </p:txBody>
      </p:sp>
      <p:sp>
        <p:nvSpPr>
          <p:cNvPr id="6" name="Down Arrow 5"/>
          <p:cNvSpPr/>
          <p:nvPr/>
        </p:nvSpPr>
        <p:spPr>
          <a:xfrm>
            <a:off x="7020272" y="3501008"/>
            <a:ext cx="720080" cy="648072"/>
          </a:xfrm>
          <a:prstGeom prst="downArrow">
            <a:avLst/>
          </a:prstGeom>
          <a:solidFill>
            <a:srgbClr val="7030A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8860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Our very first economic model</a:t>
            </a:r>
            <a:endParaRPr lang="tr-TR" sz="3200" dirty="0"/>
          </a:p>
        </p:txBody>
      </p:sp>
      <p:sp>
        <p:nvSpPr>
          <p:cNvPr id="5" name="Subtitle 4"/>
          <p:cNvSpPr>
            <a:spLocks noGrp="1"/>
          </p:cNvSpPr>
          <p:nvPr>
            <p:ph type="body" idx="1"/>
          </p:nvPr>
        </p:nvSpPr>
        <p:spPr/>
        <p:txBody>
          <a:bodyPr>
            <a:normAutofit lnSpcReduction="10000"/>
          </a:bodyPr>
          <a:lstStyle/>
          <a:p>
            <a:r>
              <a:rPr lang="en-US" dirty="0" smtClean="0"/>
              <a:t>The production possibilities frontier</a:t>
            </a:r>
          </a:p>
          <a:p>
            <a:r>
              <a:rPr lang="en-US" dirty="0" smtClean="0"/>
              <a:t>(PPF)</a:t>
            </a:r>
          </a:p>
          <a:p>
            <a:r>
              <a:rPr lang="tr-TR" dirty="0" smtClean="0"/>
              <a:t>Üretim İmkanları Eğrisi</a:t>
            </a:r>
            <a:endParaRPr lang="tr-TR" dirty="0"/>
          </a:p>
        </p:txBody>
      </p:sp>
    </p:spTree>
    <p:extLst>
      <p:ext uri="{BB962C8B-B14F-4D97-AF65-F5344CB8AC3E}">
        <p14:creationId xmlns:p14="http://schemas.microsoft.com/office/powerpoint/2010/main" val="1618446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Economic Models</a:t>
            </a:r>
            <a:endParaRPr lang="tr-TR" sz="2800" dirty="0"/>
          </a:p>
        </p:txBody>
      </p:sp>
      <p:sp>
        <p:nvSpPr>
          <p:cNvPr id="3" name="Content Placeholder 2"/>
          <p:cNvSpPr>
            <a:spLocks noGrp="1"/>
          </p:cNvSpPr>
          <p:nvPr>
            <p:ph idx="1"/>
          </p:nvPr>
        </p:nvSpPr>
        <p:spPr/>
        <p:txBody>
          <a:bodyPr>
            <a:normAutofit/>
          </a:bodyPr>
          <a:lstStyle/>
          <a:p>
            <a:pPr marL="0" indent="0">
              <a:lnSpc>
                <a:spcPct val="90000"/>
              </a:lnSpc>
              <a:spcBef>
                <a:spcPts val="1200"/>
              </a:spcBef>
              <a:buNone/>
            </a:pPr>
            <a:r>
              <a:rPr lang="en-US" altLang="en-US" sz="2400" dirty="0" smtClean="0"/>
              <a:t>Economists use models to simplify reality in order to improve our understanding of the world.</a:t>
            </a:r>
          </a:p>
          <a:p>
            <a:pPr marL="0" indent="0">
              <a:lnSpc>
                <a:spcPct val="90000"/>
              </a:lnSpc>
              <a:spcBef>
                <a:spcPts val="1200"/>
              </a:spcBef>
              <a:buNone/>
            </a:pPr>
            <a:r>
              <a:rPr lang="en-US" altLang="en-US" sz="2400" dirty="0" smtClean="0">
                <a:solidFill>
                  <a:schemeClr val="bg2">
                    <a:lumMod val="50000"/>
                  </a:schemeClr>
                </a:solidFill>
              </a:rPr>
              <a:t>One such model (one of the earliest and most widely used) is David Ricardo’s model of comparative advantage, which we will see next week.</a:t>
            </a:r>
          </a:p>
        </p:txBody>
      </p:sp>
    </p:spTree>
    <p:extLst>
      <p:ext uri="{BB962C8B-B14F-4D97-AF65-F5344CB8AC3E}">
        <p14:creationId xmlns:p14="http://schemas.microsoft.com/office/powerpoint/2010/main" val="6013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Economic Models</a:t>
            </a:r>
            <a:endParaRPr lang="tr-TR" sz="2800" dirty="0"/>
          </a:p>
        </p:txBody>
      </p:sp>
      <p:sp>
        <p:nvSpPr>
          <p:cNvPr id="3" name="Content Placeholder 2"/>
          <p:cNvSpPr>
            <a:spLocks noGrp="1"/>
          </p:cNvSpPr>
          <p:nvPr>
            <p:ph idx="1"/>
          </p:nvPr>
        </p:nvSpPr>
        <p:spPr/>
        <p:txBody>
          <a:bodyPr>
            <a:normAutofit/>
          </a:bodyPr>
          <a:lstStyle/>
          <a:p>
            <a:pPr marL="0" indent="0">
              <a:lnSpc>
                <a:spcPct val="90000"/>
              </a:lnSpc>
              <a:spcBef>
                <a:spcPts val="1200"/>
              </a:spcBef>
              <a:buNone/>
            </a:pPr>
            <a:r>
              <a:rPr lang="en-US" altLang="en-US" sz="2400" dirty="0" smtClean="0"/>
              <a:t>In constructing their models economists make many simplifying assumptions.</a:t>
            </a:r>
          </a:p>
          <a:p>
            <a:pPr marL="0" indent="0">
              <a:lnSpc>
                <a:spcPct val="90000"/>
              </a:lnSpc>
              <a:spcBef>
                <a:spcPts val="1200"/>
              </a:spcBef>
              <a:buNone/>
            </a:pPr>
            <a:r>
              <a:rPr lang="en-US" altLang="en-US" sz="2400" dirty="0" smtClean="0">
                <a:solidFill>
                  <a:schemeClr val="bg2">
                    <a:lumMod val="50000"/>
                  </a:schemeClr>
                </a:solidFill>
              </a:rPr>
              <a:t>David Ricardo’s model has two countries: England and Portugal, and each country produces two goods: wine and cloth.</a:t>
            </a:r>
          </a:p>
        </p:txBody>
      </p:sp>
    </p:spTree>
    <p:extLst>
      <p:ext uri="{BB962C8B-B14F-4D97-AF65-F5344CB8AC3E}">
        <p14:creationId xmlns:p14="http://schemas.microsoft.com/office/powerpoint/2010/main" val="225283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Economic Models</a:t>
            </a:r>
            <a:endParaRPr lang="tr-TR" sz="2800" dirty="0"/>
          </a:p>
        </p:txBody>
      </p:sp>
      <p:sp>
        <p:nvSpPr>
          <p:cNvPr id="3" name="Content Placeholder 2"/>
          <p:cNvSpPr>
            <a:spLocks noGrp="1"/>
          </p:cNvSpPr>
          <p:nvPr>
            <p:ph idx="1"/>
          </p:nvPr>
        </p:nvSpPr>
        <p:spPr/>
        <p:txBody>
          <a:bodyPr>
            <a:normAutofit/>
          </a:bodyPr>
          <a:lstStyle/>
          <a:p>
            <a:pPr marL="0" indent="0">
              <a:lnSpc>
                <a:spcPct val="90000"/>
              </a:lnSpc>
              <a:spcBef>
                <a:spcPts val="1200"/>
              </a:spcBef>
              <a:buNone/>
            </a:pPr>
            <a:r>
              <a:rPr lang="en-US" altLang="en-US" sz="2400" dirty="0" smtClean="0"/>
              <a:t>A simple model: The Production Possibilities Frontier</a:t>
            </a:r>
          </a:p>
        </p:txBody>
      </p:sp>
    </p:spTree>
    <p:extLst>
      <p:ext uri="{BB962C8B-B14F-4D97-AF65-F5344CB8AC3E}">
        <p14:creationId xmlns:p14="http://schemas.microsoft.com/office/powerpoint/2010/main" val="3002679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noAutofit/>
          </a:bodyPr>
          <a:lstStyle/>
          <a:p>
            <a:r>
              <a:rPr lang="en-US" sz="2800" dirty="0"/>
              <a:t>The Production Possibility </a:t>
            </a:r>
            <a:r>
              <a:rPr lang="en-US" sz="2800" dirty="0" smtClean="0"/>
              <a:t>Frontier is...</a:t>
            </a:r>
            <a:endParaRPr lang="en-US" sz="2800" dirty="0"/>
          </a:p>
        </p:txBody>
      </p:sp>
      <p:sp>
        <p:nvSpPr>
          <p:cNvPr id="22531" name="Rectangle 3"/>
          <p:cNvSpPr>
            <a:spLocks noGrp="1" noChangeArrowheads="1"/>
          </p:cNvSpPr>
          <p:nvPr>
            <p:ph type="body" idx="1"/>
          </p:nvPr>
        </p:nvSpPr>
        <p:spPr>
          <a:noFill/>
          <a:ln/>
        </p:spPr>
        <p:txBody>
          <a:bodyPr>
            <a:normAutofit/>
          </a:bodyPr>
          <a:lstStyle/>
          <a:p>
            <a:pPr marL="0" indent="0">
              <a:spcBef>
                <a:spcPts val="1200"/>
              </a:spcBef>
              <a:buNone/>
            </a:pPr>
            <a:r>
              <a:rPr lang="en-US" altLang="en-US" sz="2400" dirty="0" smtClean="0"/>
              <a:t>a graph that shows the combinations of goods (and services) that the economy can produce given the available resources (labor force, capital goods) and existing technology.</a:t>
            </a:r>
            <a:endParaRPr lang="en-US" altLang="en-US" sz="2400" dirty="0"/>
          </a:p>
        </p:txBody>
      </p:sp>
      <p:pic>
        <p:nvPicPr>
          <p:cNvPr id="2050" name="Picture 2"/>
          <p:cNvPicPr>
            <a:picLocks noChangeAspect="1" noChangeArrowheads="1"/>
          </p:cNvPicPr>
          <p:nvPr/>
        </p:nvPicPr>
        <p:blipFill>
          <a:blip r:embed="rId3" cstate="print"/>
          <a:srcRect/>
          <a:stretch>
            <a:fillRect/>
          </a:stretch>
        </p:blipFill>
        <p:spPr bwMode="auto">
          <a:xfrm>
            <a:off x="3250393" y="2996952"/>
            <a:ext cx="4447953" cy="3024336"/>
          </a:xfrm>
          <a:prstGeom prst="rect">
            <a:avLst/>
          </a:prstGeom>
          <a:noFill/>
          <a:ln w="9525">
            <a:noFill/>
            <a:miter lim="800000"/>
            <a:headEnd/>
            <a:tailEnd/>
          </a:ln>
        </p:spPr>
      </p:pic>
    </p:spTree>
    <p:extLst>
      <p:ext uri="{BB962C8B-B14F-4D97-AF65-F5344CB8AC3E}">
        <p14:creationId xmlns:p14="http://schemas.microsoft.com/office/powerpoint/2010/main" val="319411973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scarcity principle means that people (countries) face trade offs.</a:t>
            </a:r>
            <a:endParaRPr lang="tr-TR" sz="2800" dirty="0"/>
          </a:p>
        </p:txBody>
      </p:sp>
      <p:sp>
        <p:nvSpPr>
          <p:cNvPr id="3" name="Content Placeholder 2"/>
          <p:cNvSpPr>
            <a:spLocks noGrp="1"/>
          </p:cNvSpPr>
          <p:nvPr>
            <p:ph idx="1"/>
          </p:nvPr>
        </p:nvSpPr>
        <p:spPr/>
        <p:txBody>
          <a:bodyPr>
            <a:normAutofit/>
          </a:bodyPr>
          <a:lstStyle/>
          <a:p>
            <a:pPr>
              <a:buNone/>
            </a:pPr>
            <a:r>
              <a:rPr lang="en-US" sz="2400" dirty="0" smtClean="0"/>
              <a:t>Imagine a country that produces only cars and computers</a:t>
            </a:r>
            <a:endParaRPr lang="en-US" sz="2400" dirty="0"/>
          </a:p>
        </p:txBody>
      </p:sp>
    </p:spTree>
    <p:extLst>
      <p:ext uri="{BB962C8B-B14F-4D97-AF65-F5344CB8AC3E}">
        <p14:creationId xmlns:p14="http://schemas.microsoft.com/office/powerpoint/2010/main" val="487673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16"/>
          <p:cNvSpPr>
            <a:spLocks noChangeArrowheads="1"/>
          </p:cNvSpPr>
          <p:nvPr/>
        </p:nvSpPr>
        <p:spPr bwMode="auto">
          <a:xfrm>
            <a:off x="1611189" y="1052736"/>
            <a:ext cx="6849243" cy="5165725"/>
          </a:xfrm>
          <a:prstGeom prst="rect">
            <a:avLst/>
          </a:prstGeom>
          <a:solidFill>
            <a:srgbClr val="DDD9C3">
              <a:alpha val="45882"/>
            </a:srgbClr>
          </a:solidFill>
          <a:ln w="3175">
            <a:noFill/>
            <a:miter lim="800000"/>
            <a:headEnd/>
            <a:tailEnd/>
          </a:ln>
          <a:effectLst>
            <a:softEdge rad="317500"/>
          </a:effectLst>
        </p:spPr>
        <p:txBody>
          <a:bodyPr/>
          <a:lstStyle/>
          <a:p>
            <a:pPr marL="1798638"/>
            <a:endParaRPr lang="en-US" sz="2000" dirty="0"/>
          </a:p>
        </p:txBody>
      </p:sp>
      <p:sp>
        <p:nvSpPr>
          <p:cNvPr id="2" name="Title 1"/>
          <p:cNvSpPr>
            <a:spLocks noGrp="1"/>
          </p:cNvSpPr>
          <p:nvPr>
            <p:ph type="title"/>
          </p:nvPr>
        </p:nvSpPr>
        <p:spPr>
          <a:xfrm>
            <a:off x="457200" y="274638"/>
            <a:ext cx="8229600" cy="562074"/>
          </a:xfrm>
        </p:spPr>
        <p:txBody>
          <a:bodyPr>
            <a:noAutofit/>
          </a:bodyPr>
          <a:lstStyle/>
          <a:p>
            <a:pPr algn="r"/>
            <a:r>
              <a:rPr lang="en-US" sz="2400" dirty="0" smtClean="0"/>
              <a:t>A country produces only cars and computers.</a:t>
            </a:r>
            <a:endParaRPr lang="tr-TR" sz="2400" dirty="0"/>
          </a:p>
        </p:txBody>
      </p:sp>
      <p:sp>
        <p:nvSpPr>
          <p:cNvPr id="3" name="Freeform 17"/>
          <p:cNvSpPr>
            <a:spLocks/>
          </p:cNvSpPr>
          <p:nvPr/>
        </p:nvSpPr>
        <p:spPr bwMode="auto">
          <a:xfrm>
            <a:off x="1807572" y="2868176"/>
            <a:ext cx="4178300" cy="3200400"/>
          </a:xfrm>
          <a:custGeom>
            <a:avLst/>
            <a:gdLst/>
            <a:ahLst/>
            <a:cxnLst>
              <a:cxn ang="0">
                <a:pos x="0" y="0"/>
              </a:cxn>
              <a:cxn ang="0">
                <a:pos x="0" y="140"/>
              </a:cxn>
              <a:cxn ang="0">
                <a:pos x="183" y="140"/>
              </a:cxn>
              <a:cxn ang="0">
                <a:pos x="0" y="0"/>
              </a:cxn>
            </a:cxnLst>
            <a:rect l="0" t="0" r="r" b="b"/>
            <a:pathLst>
              <a:path w="183" h="140">
                <a:moveTo>
                  <a:pt x="0" y="0"/>
                </a:moveTo>
                <a:cubicBezTo>
                  <a:pt x="0" y="140"/>
                  <a:pt x="0" y="140"/>
                  <a:pt x="0" y="140"/>
                </a:cubicBezTo>
                <a:cubicBezTo>
                  <a:pt x="183" y="140"/>
                  <a:pt x="183" y="140"/>
                  <a:pt x="183" y="140"/>
                </a:cubicBezTo>
                <a:cubicBezTo>
                  <a:pt x="149" y="40"/>
                  <a:pt x="99" y="22"/>
                  <a:pt x="0" y="0"/>
                </a:cubicBezTo>
                <a:close/>
              </a:path>
            </a:pathLst>
          </a:custGeom>
          <a:solidFill>
            <a:srgbClr val="D6ECFF"/>
          </a:solidFill>
          <a:ln w="9525">
            <a:noFill/>
            <a:round/>
            <a:headEnd/>
            <a:tailEnd/>
          </a:ln>
        </p:spPr>
        <p:txBody>
          <a:bodyPr/>
          <a:lstStyle/>
          <a:p>
            <a:endParaRPr lang="tr-TR"/>
          </a:p>
        </p:txBody>
      </p:sp>
      <p:sp>
        <p:nvSpPr>
          <p:cNvPr id="4" name="Freeform 18"/>
          <p:cNvSpPr>
            <a:spLocks/>
          </p:cNvSpPr>
          <p:nvPr/>
        </p:nvSpPr>
        <p:spPr bwMode="auto">
          <a:xfrm>
            <a:off x="1827213" y="2921000"/>
            <a:ext cx="4156075" cy="3178175"/>
          </a:xfrm>
          <a:custGeom>
            <a:avLst/>
            <a:gdLst/>
            <a:ahLst/>
            <a:cxnLst>
              <a:cxn ang="0">
                <a:pos x="182" y="139"/>
              </a:cxn>
              <a:cxn ang="0">
                <a:pos x="0" y="0"/>
              </a:cxn>
            </a:cxnLst>
            <a:rect l="0" t="0" r="r" b="b"/>
            <a:pathLst>
              <a:path w="182" h="139">
                <a:moveTo>
                  <a:pt x="182" y="139"/>
                </a:moveTo>
                <a:cubicBezTo>
                  <a:pt x="143" y="21"/>
                  <a:pt x="76" y="19"/>
                  <a:pt x="0" y="0"/>
                </a:cubicBezTo>
              </a:path>
            </a:pathLst>
          </a:custGeom>
          <a:noFill/>
          <a:ln w="68263">
            <a:solidFill>
              <a:srgbClr val="005EAD"/>
            </a:solidFill>
            <a:prstDash val="solid"/>
            <a:round/>
            <a:headEnd/>
            <a:tailEnd/>
          </a:ln>
        </p:spPr>
        <p:txBody>
          <a:bodyPr/>
          <a:lstStyle/>
          <a:p>
            <a:endParaRPr lang="tr-TR"/>
          </a:p>
        </p:txBody>
      </p:sp>
      <p:grpSp>
        <p:nvGrpSpPr>
          <p:cNvPr id="5" name="Group 20"/>
          <p:cNvGrpSpPr>
            <a:grpSpLocks/>
          </p:cNvGrpSpPr>
          <p:nvPr/>
        </p:nvGrpSpPr>
        <p:grpSpPr bwMode="auto">
          <a:xfrm>
            <a:off x="5184775" y="4129088"/>
            <a:ext cx="2198688" cy="908050"/>
            <a:chOff x="3266" y="2601"/>
            <a:chExt cx="1385" cy="572"/>
          </a:xfrm>
        </p:grpSpPr>
        <p:sp>
          <p:nvSpPr>
            <p:cNvPr id="6" name="Line 21"/>
            <p:cNvSpPr>
              <a:spLocks noChangeShapeType="1"/>
            </p:cNvSpPr>
            <p:nvPr/>
          </p:nvSpPr>
          <p:spPr bwMode="auto">
            <a:xfrm>
              <a:off x="3266" y="2704"/>
              <a:ext cx="503" cy="1"/>
            </a:xfrm>
            <a:prstGeom prst="line">
              <a:avLst/>
            </a:prstGeom>
            <a:noFill/>
            <a:ln w="22225">
              <a:solidFill>
                <a:srgbClr val="000000"/>
              </a:solidFill>
              <a:round/>
              <a:headEnd/>
              <a:tailEnd/>
            </a:ln>
          </p:spPr>
          <p:txBody>
            <a:bodyPr/>
            <a:lstStyle/>
            <a:p>
              <a:endParaRPr lang="tr-TR"/>
            </a:p>
          </p:txBody>
        </p:sp>
        <p:sp>
          <p:nvSpPr>
            <p:cNvPr id="7" name="Rectangle 22"/>
            <p:cNvSpPr>
              <a:spLocks noChangeArrowheads="1"/>
            </p:cNvSpPr>
            <p:nvPr/>
          </p:nvSpPr>
          <p:spPr bwMode="auto">
            <a:xfrm>
              <a:off x="3832" y="2601"/>
              <a:ext cx="819" cy="218"/>
            </a:xfrm>
            <a:prstGeom prst="rect">
              <a:avLst/>
            </a:prstGeom>
            <a:noFill/>
            <a:ln w="9525">
              <a:noFill/>
              <a:miter lim="800000"/>
              <a:headEnd/>
              <a:tailEnd/>
            </a:ln>
          </p:spPr>
          <p:txBody>
            <a:bodyPr wrap="none" lIns="0" tIns="0" rIns="0" bIns="0">
              <a:spAutoFit/>
            </a:bodyPr>
            <a:lstStyle/>
            <a:p>
              <a:r>
                <a:rPr lang="en-US" sz="1900" i="0">
                  <a:solidFill>
                    <a:srgbClr val="000000"/>
                  </a:solidFill>
                </a:rPr>
                <a:t>Production</a:t>
              </a:r>
              <a:endParaRPr lang="en-US" sz="2400" i="0">
                <a:latin typeface="Times New Roman" pitchFamily="18" charset="0"/>
              </a:endParaRPr>
            </a:p>
          </p:txBody>
        </p:sp>
        <p:sp>
          <p:nvSpPr>
            <p:cNvPr id="8" name="Rectangle 23"/>
            <p:cNvSpPr>
              <a:spLocks noChangeArrowheads="1"/>
            </p:cNvSpPr>
            <p:nvPr/>
          </p:nvSpPr>
          <p:spPr bwMode="auto">
            <a:xfrm>
              <a:off x="3832" y="2795"/>
              <a:ext cx="722"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P</a:t>
              </a:r>
              <a:r>
                <a:rPr lang="en-US" sz="1900" i="0" dirty="0" smtClean="0">
                  <a:solidFill>
                    <a:srgbClr val="000000"/>
                  </a:solidFill>
                </a:rPr>
                <a:t>ossibilities</a:t>
              </a:r>
              <a:endParaRPr lang="en-US" sz="2400" i="0" dirty="0">
                <a:latin typeface="Times New Roman" pitchFamily="18" charset="0"/>
              </a:endParaRPr>
            </a:p>
          </p:txBody>
        </p:sp>
        <p:sp>
          <p:nvSpPr>
            <p:cNvPr id="9" name="Rectangle 24"/>
            <p:cNvSpPr>
              <a:spLocks noChangeArrowheads="1"/>
            </p:cNvSpPr>
            <p:nvPr/>
          </p:nvSpPr>
          <p:spPr bwMode="auto">
            <a:xfrm>
              <a:off x="3832" y="2989"/>
              <a:ext cx="499"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F</a:t>
              </a:r>
              <a:r>
                <a:rPr lang="en-US" sz="1900" i="0" dirty="0" smtClean="0">
                  <a:solidFill>
                    <a:srgbClr val="000000"/>
                  </a:solidFill>
                </a:rPr>
                <a:t>rontier</a:t>
              </a:r>
              <a:endParaRPr lang="en-US" sz="2400" i="0" dirty="0">
                <a:latin typeface="Times New Roman" pitchFamily="18" charset="0"/>
              </a:endParaRPr>
            </a:p>
          </p:txBody>
        </p:sp>
      </p:grpSp>
      <p:grpSp>
        <p:nvGrpSpPr>
          <p:cNvPr id="10" name="Group 25"/>
          <p:cNvGrpSpPr>
            <a:grpSpLocks/>
          </p:cNvGrpSpPr>
          <p:nvPr/>
        </p:nvGrpSpPr>
        <p:grpSpPr bwMode="auto">
          <a:xfrm>
            <a:off x="4587240" y="3708400"/>
            <a:ext cx="415925" cy="342900"/>
            <a:chOff x="2920" y="2344"/>
            <a:chExt cx="262" cy="216"/>
          </a:xfrm>
        </p:grpSpPr>
        <p:sp>
          <p:nvSpPr>
            <p:cNvPr id="11" name="Oval 26"/>
            <p:cNvSpPr>
              <a:spLocks noChangeArrowheads="1"/>
            </p:cNvSpPr>
            <p:nvPr/>
          </p:nvSpPr>
          <p:spPr bwMode="auto">
            <a:xfrm>
              <a:off x="2920" y="2460"/>
              <a:ext cx="101" cy="100"/>
            </a:xfrm>
            <a:prstGeom prst="ellipse">
              <a:avLst/>
            </a:prstGeom>
            <a:solidFill>
              <a:srgbClr val="000000"/>
            </a:solidFill>
            <a:ln w="9525">
              <a:noFill/>
              <a:round/>
              <a:headEnd/>
              <a:tailEnd/>
            </a:ln>
          </p:spPr>
          <p:txBody>
            <a:bodyPr/>
            <a:lstStyle/>
            <a:p>
              <a:endParaRPr lang="tr-TR"/>
            </a:p>
          </p:txBody>
        </p:sp>
        <p:sp>
          <p:nvSpPr>
            <p:cNvPr id="12" name="Rectangle 27"/>
            <p:cNvSpPr>
              <a:spLocks noChangeArrowheads="1"/>
            </p:cNvSpPr>
            <p:nvPr/>
          </p:nvSpPr>
          <p:spPr bwMode="auto">
            <a:xfrm>
              <a:off x="3081" y="2344"/>
              <a:ext cx="101" cy="182"/>
            </a:xfrm>
            <a:prstGeom prst="rect">
              <a:avLst/>
            </a:prstGeom>
            <a:noFill/>
            <a:ln w="9525">
              <a:noFill/>
              <a:miter lim="800000"/>
              <a:headEnd/>
              <a:tailEnd/>
            </a:ln>
          </p:spPr>
          <p:txBody>
            <a:bodyPr wrap="none" lIns="0" tIns="0" rIns="0" bIns="0">
              <a:spAutoFit/>
            </a:bodyPr>
            <a:lstStyle/>
            <a:p>
              <a:r>
                <a:rPr lang="en-US" sz="1900" i="0">
                  <a:solidFill>
                    <a:srgbClr val="000000"/>
                  </a:solidFill>
                </a:rPr>
                <a:t>A</a:t>
              </a:r>
              <a:endParaRPr lang="en-US" sz="2400" i="0">
                <a:latin typeface="Times New Roman" pitchFamily="18" charset="0"/>
              </a:endParaRPr>
            </a:p>
          </p:txBody>
        </p:sp>
      </p:grpSp>
      <p:grpSp>
        <p:nvGrpSpPr>
          <p:cNvPr id="13" name="Group 28"/>
          <p:cNvGrpSpPr>
            <a:grpSpLocks/>
          </p:cNvGrpSpPr>
          <p:nvPr/>
        </p:nvGrpSpPr>
        <p:grpSpPr bwMode="auto">
          <a:xfrm>
            <a:off x="2979738" y="4876800"/>
            <a:ext cx="373062" cy="288925"/>
            <a:chOff x="1885" y="3072"/>
            <a:chExt cx="235" cy="182"/>
          </a:xfrm>
        </p:grpSpPr>
        <p:sp>
          <p:nvSpPr>
            <p:cNvPr id="14" name="Oval 29"/>
            <p:cNvSpPr>
              <a:spLocks noChangeArrowheads="1"/>
            </p:cNvSpPr>
            <p:nvPr/>
          </p:nvSpPr>
          <p:spPr bwMode="auto">
            <a:xfrm>
              <a:off x="1885" y="3122"/>
              <a:ext cx="100" cy="101"/>
            </a:xfrm>
            <a:prstGeom prst="ellipse">
              <a:avLst/>
            </a:prstGeom>
            <a:solidFill>
              <a:srgbClr val="000000"/>
            </a:solidFill>
            <a:ln w="9525">
              <a:noFill/>
              <a:round/>
              <a:headEnd/>
              <a:tailEnd/>
            </a:ln>
          </p:spPr>
          <p:txBody>
            <a:bodyPr/>
            <a:lstStyle/>
            <a:p>
              <a:endParaRPr lang="tr-TR"/>
            </a:p>
          </p:txBody>
        </p:sp>
        <p:sp>
          <p:nvSpPr>
            <p:cNvPr id="15" name="Rectangle 30"/>
            <p:cNvSpPr>
              <a:spLocks noChangeArrowheads="1"/>
            </p:cNvSpPr>
            <p:nvPr/>
          </p:nvSpPr>
          <p:spPr bwMode="auto">
            <a:xfrm>
              <a:off x="2019" y="3072"/>
              <a:ext cx="101" cy="182"/>
            </a:xfrm>
            <a:prstGeom prst="rect">
              <a:avLst/>
            </a:prstGeom>
            <a:noFill/>
            <a:ln w="9525">
              <a:noFill/>
              <a:miter lim="800000"/>
              <a:headEnd/>
              <a:tailEnd/>
            </a:ln>
          </p:spPr>
          <p:txBody>
            <a:bodyPr wrap="none" lIns="0" tIns="0" rIns="0" bIns="0">
              <a:spAutoFit/>
            </a:bodyPr>
            <a:lstStyle/>
            <a:p>
              <a:r>
                <a:rPr lang="en-US" sz="1900" i="0">
                  <a:solidFill>
                    <a:srgbClr val="000000"/>
                  </a:solidFill>
                </a:rPr>
                <a:t>B</a:t>
              </a:r>
              <a:endParaRPr lang="en-US" sz="2400" i="0">
                <a:latin typeface="Times New Roman" pitchFamily="18" charset="0"/>
              </a:endParaRPr>
            </a:p>
          </p:txBody>
        </p:sp>
      </p:grpSp>
      <p:grpSp>
        <p:nvGrpSpPr>
          <p:cNvPr id="16" name="Group 31"/>
          <p:cNvGrpSpPr>
            <a:grpSpLocks/>
          </p:cNvGrpSpPr>
          <p:nvPr/>
        </p:nvGrpSpPr>
        <p:grpSpPr bwMode="auto">
          <a:xfrm>
            <a:off x="4191000" y="3459163"/>
            <a:ext cx="339725" cy="331787"/>
            <a:chOff x="2662" y="2179"/>
            <a:chExt cx="214" cy="209"/>
          </a:xfrm>
        </p:grpSpPr>
        <p:sp>
          <p:nvSpPr>
            <p:cNvPr id="17" name="Oval 32"/>
            <p:cNvSpPr>
              <a:spLocks noChangeArrowheads="1"/>
            </p:cNvSpPr>
            <p:nvPr/>
          </p:nvSpPr>
          <p:spPr bwMode="auto">
            <a:xfrm>
              <a:off x="2662" y="2287"/>
              <a:ext cx="100" cy="101"/>
            </a:xfrm>
            <a:prstGeom prst="ellipse">
              <a:avLst/>
            </a:prstGeom>
            <a:solidFill>
              <a:srgbClr val="000000"/>
            </a:solidFill>
            <a:ln w="9525">
              <a:noFill/>
              <a:round/>
              <a:headEnd/>
              <a:tailEnd/>
            </a:ln>
          </p:spPr>
          <p:txBody>
            <a:bodyPr/>
            <a:lstStyle/>
            <a:p>
              <a:endParaRPr lang="tr-TR"/>
            </a:p>
          </p:txBody>
        </p:sp>
        <p:sp>
          <p:nvSpPr>
            <p:cNvPr id="18" name="Rectangle 33"/>
            <p:cNvSpPr>
              <a:spLocks noChangeArrowheads="1"/>
            </p:cNvSpPr>
            <p:nvPr/>
          </p:nvSpPr>
          <p:spPr bwMode="auto">
            <a:xfrm>
              <a:off x="2766" y="2179"/>
              <a:ext cx="110" cy="182"/>
            </a:xfrm>
            <a:prstGeom prst="rect">
              <a:avLst/>
            </a:prstGeom>
            <a:noFill/>
            <a:ln w="9525">
              <a:noFill/>
              <a:miter lim="800000"/>
              <a:headEnd/>
              <a:tailEnd/>
            </a:ln>
          </p:spPr>
          <p:txBody>
            <a:bodyPr wrap="none" lIns="0" tIns="0" rIns="0" bIns="0">
              <a:spAutoFit/>
            </a:bodyPr>
            <a:lstStyle/>
            <a:p>
              <a:r>
                <a:rPr lang="en-US" sz="1900" i="0">
                  <a:solidFill>
                    <a:srgbClr val="000000"/>
                  </a:solidFill>
                </a:rPr>
                <a:t>C</a:t>
              </a:r>
              <a:endParaRPr lang="en-US" sz="2400" i="0">
                <a:latin typeface="Times New Roman" pitchFamily="18" charset="0"/>
              </a:endParaRPr>
            </a:p>
          </p:txBody>
        </p:sp>
      </p:grpSp>
      <p:sp>
        <p:nvSpPr>
          <p:cNvPr id="19" name="Rectangle 34"/>
          <p:cNvSpPr>
            <a:spLocks noChangeArrowheads="1"/>
          </p:cNvSpPr>
          <p:nvPr/>
        </p:nvSpPr>
        <p:spPr bwMode="auto">
          <a:xfrm>
            <a:off x="6869113" y="6170612"/>
            <a:ext cx="2274887" cy="584775"/>
          </a:xfrm>
          <a:prstGeom prst="rect">
            <a:avLst/>
          </a:prstGeom>
          <a:noFill/>
          <a:ln w="9525">
            <a:noFill/>
            <a:miter lim="800000"/>
            <a:headEnd/>
            <a:tailEnd/>
          </a:ln>
        </p:spPr>
        <p:txBody>
          <a:bodyPr wrap="square" lIns="0" tIns="0" rIns="0" bIns="0">
            <a:spAutoFit/>
          </a:bodyPr>
          <a:lstStyle/>
          <a:p>
            <a:r>
              <a:rPr lang="en-US" sz="1900" b="1" i="0" dirty="0">
                <a:solidFill>
                  <a:srgbClr val="000000"/>
                </a:solidFill>
              </a:rPr>
              <a:t>Quantity </a:t>
            </a:r>
            <a:r>
              <a:rPr lang="en-US" sz="1900" b="1" i="0" dirty="0" smtClean="0">
                <a:solidFill>
                  <a:srgbClr val="000000"/>
                </a:solidFill>
              </a:rPr>
              <a:t>of cars produced</a:t>
            </a:r>
            <a:endParaRPr lang="en-US" sz="2400" i="0" dirty="0">
              <a:latin typeface="Times New Roman" pitchFamily="18" charset="0"/>
            </a:endParaRPr>
          </a:p>
        </p:txBody>
      </p:sp>
      <p:grpSp>
        <p:nvGrpSpPr>
          <p:cNvPr id="20" name="Group 36"/>
          <p:cNvGrpSpPr>
            <a:grpSpLocks/>
          </p:cNvGrpSpPr>
          <p:nvPr/>
        </p:nvGrpSpPr>
        <p:grpSpPr bwMode="auto">
          <a:xfrm>
            <a:off x="1065213" y="3568360"/>
            <a:ext cx="3517900" cy="2940050"/>
            <a:chOff x="671" y="2257"/>
            <a:chExt cx="2216" cy="1852"/>
          </a:xfrm>
        </p:grpSpPr>
        <p:sp>
          <p:nvSpPr>
            <p:cNvPr id="22" name="Freeform 37"/>
            <p:cNvSpPr>
              <a:spLocks/>
            </p:cNvSpPr>
            <p:nvPr/>
          </p:nvSpPr>
          <p:spPr bwMode="auto">
            <a:xfrm>
              <a:off x="1151" y="2344"/>
              <a:ext cx="1539" cy="1498"/>
            </a:xfrm>
            <a:custGeom>
              <a:avLst/>
              <a:gdLst/>
              <a:ahLst/>
              <a:cxnLst>
                <a:cxn ang="0">
                  <a:pos x="0" y="0"/>
                </a:cxn>
                <a:cxn ang="0">
                  <a:pos x="1539" y="0"/>
                </a:cxn>
                <a:cxn ang="0">
                  <a:pos x="1539" y="1498"/>
                </a:cxn>
              </a:cxnLst>
              <a:rect l="0" t="0" r="r" b="b"/>
              <a:pathLst>
                <a:path w="1539" h="1498">
                  <a:moveTo>
                    <a:pt x="0" y="0"/>
                  </a:moveTo>
                  <a:lnTo>
                    <a:pt x="1539" y="0"/>
                  </a:lnTo>
                  <a:lnTo>
                    <a:pt x="1539" y="1498"/>
                  </a:lnTo>
                </a:path>
              </a:pathLst>
            </a:custGeom>
            <a:noFill/>
            <a:ln w="22225" cap="flat">
              <a:solidFill>
                <a:schemeClr val="tx1"/>
              </a:solidFill>
              <a:prstDash val="sysDot"/>
              <a:round/>
              <a:headEnd/>
              <a:tailEnd/>
            </a:ln>
          </p:spPr>
          <p:txBody>
            <a:bodyPr/>
            <a:lstStyle/>
            <a:p>
              <a:endParaRPr lang="tr-TR"/>
            </a:p>
          </p:txBody>
        </p:sp>
        <p:sp>
          <p:nvSpPr>
            <p:cNvPr id="23" name="Rectangle 38"/>
            <p:cNvSpPr>
              <a:spLocks noChangeArrowheads="1"/>
            </p:cNvSpPr>
            <p:nvPr/>
          </p:nvSpPr>
          <p:spPr bwMode="auto">
            <a:xfrm>
              <a:off x="671" y="2257"/>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2,200</a:t>
              </a:r>
              <a:endParaRPr lang="en-US" sz="2400" i="0">
                <a:latin typeface="Times New Roman" pitchFamily="18" charset="0"/>
              </a:endParaRPr>
            </a:p>
          </p:txBody>
        </p:sp>
        <p:sp>
          <p:nvSpPr>
            <p:cNvPr id="24" name="Rectangle 39"/>
            <p:cNvSpPr>
              <a:spLocks noChangeArrowheads="1"/>
            </p:cNvSpPr>
            <p:nvPr/>
          </p:nvSpPr>
          <p:spPr bwMode="auto">
            <a:xfrm>
              <a:off x="255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600</a:t>
              </a:r>
              <a:endParaRPr lang="en-US" sz="2400" i="0">
                <a:latin typeface="Times New Roman" pitchFamily="18" charset="0"/>
              </a:endParaRPr>
            </a:p>
          </p:txBody>
        </p:sp>
      </p:grpSp>
      <p:grpSp>
        <p:nvGrpSpPr>
          <p:cNvPr id="21" name="Group 40"/>
          <p:cNvGrpSpPr>
            <a:grpSpLocks/>
          </p:cNvGrpSpPr>
          <p:nvPr/>
        </p:nvGrpSpPr>
        <p:grpSpPr bwMode="auto">
          <a:xfrm>
            <a:off x="1065213" y="4899025"/>
            <a:ext cx="2317750" cy="1624013"/>
            <a:chOff x="671" y="3086"/>
            <a:chExt cx="1460" cy="1023"/>
          </a:xfrm>
        </p:grpSpPr>
        <p:sp>
          <p:nvSpPr>
            <p:cNvPr id="26" name="Freeform 41"/>
            <p:cNvSpPr>
              <a:spLocks/>
            </p:cNvSpPr>
            <p:nvPr/>
          </p:nvSpPr>
          <p:spPr bwMode="auto">
            <a:xfrm>
              <a:off x="1151" y="3180"/>
              <a:ext cx="777" cy="662"/>
            </a:xfrm>
            <a:custGeom>
              <a:avLst/>
              <a:gdLst/>
              <a:ahLst/>
              <a:cxnLst>
                <a:cxn ang="0">
                  <a:pos x="777" y="662"/>
                </a:cxn>
                <a:cxn ang="0">
                  <a:pos x="777" y="0"/>
                </a:cxn>
                <a:cxn ang="0">
                  <a:pos x="0" y="0"/>
                </a:cxn>
              </a:cxnLst>
              <a:rect l="0" t="0" r="r" b="b"/>
              <a:pathLst>
                <a:path w="777" h="662">
                  <a:moveTo>
                    <a:pt x="777" y="662"/>
                  </a:moveTo>
                  <a:lnTo>
                    <a:pt x="777" y="0"/>
                  </a:lnTo>
                  <a:lnTo>
                    <a:pt x="0" y="0"/>
                  </a:lnTo>
                </a:path>
              </a:pathLst>
            </a:custGeom>
            <a:noFill/>
            <a:ln w="22225" cap="flat">
              <a:solidFill>
                <a:schemeClr val="tx1"/>
              </a:solidFill>
              <a:prstDash val="sysDot"/>
              <a:round/>
              <a:headEnd/>
              <a:tailEnd/>
            </a:ln>
          </p:spPr>
          <p:txBody>
            <a:bodyPr/>
            <a:lstStyle/>
            <a:p>
              <a:endParaRPr lang="tr-TR"/>
            </a:p>
          </p:txBody>
        </p:sp>
        <p:sp>
          <p:nvSpPr>
            <p:cNvPr id="27" name="Rectangle 42"/>
            <p:cNvSpPr>
              <a:spLocks noChangeArrowheads="1"/>
            </p:cNvSpPr>
            <p:nvPr/>
          </p:nvSpPr>
          <p:spPr bwMode="auto">
            <a:xfrm>
              <a:off x="671" y="3086"/>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1,000</a:t>
              </a:r>
              <a:endParaRPr lang="en-US" sz="2400" i="0">
                <a:latin typeface="Times New Roman" pitchFamily="18" charset="0"/>
              </a:endParaRPr>
            </a:p>
          </p:txBody>
        </p:sp>
        <p:sp>
          <p:nvSpPr>
            <p:cNvPr id="28" name="Rectangle 43"/>
            <p:cNvSpPr>
              <a:spLocks noChangeArrowheads="1"/>
            </p:cNvSpPr>
            <p:nvPr/>
          </p:nvSpPr>
          <p:spPr bwMode="auto">
            <a:xfrm>
              <a:off x="1796"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300</a:t>
              </a:r>
              <a:endParaRPr lang="en-US" sz="2400" i="0">
                <a:latin typeface="Times New Roman" pitchFamily="18" charset="0"/>
              </a:endParaRPr>
            </a:p>
          </p:txBody>
        </p:sp>
      </p:grpSp>
      <p:sp>
        <p:nvSpPr>
          <p:cNvPr id="29" name="Rectangle 44"/>
          <p:cNvSpPr>
            <a:spLocks noChangeArrowheads="1"/>
          </p:cNvSpPr>
          <p:nvPr/>
        </p:nvSpPr>
        <p:spPr bwMode="auto">
          <a:xfrm>
            <a:off x="1735138" y="6176963"/>
            <a:ext cx="254000" cy="346075"/>
          </a:xfrm>
          <a:prstGeom prst="rect">
            <a:avLst/>
          </a:prstGeom>
          <a:noFill/>
          <a:ln w="9525">
            <a:noFill/>
            <a:miter lim="800000"/>
            <a:headEnd/>
            <a:tailEnd/>
          </a:ln>
        </p:spPr>
        <p:txBody>
          <a:bodyPr wrap="none" lIns="0" tIns="0" rIns="0" bIns="0">
            <a:spAutoFit/>
          </a:bodyPr>
          <a:lstStyle/>
          <a:p>
            <a:r>
              <a:rPr lang="en-US" sz="1900" i="0">
                <a:solidFill>
                  <a:srgbClr val="000000"/>
                </a:solidFill>
              </a:rPr>
              <a:t>0</a:t>
            </a:r>
            <a:endParaRPr lang="en-US" sz="2400" i="0">
              <a:latin typeface="Times New Roman" pitchFamily="18" charset="0"/>
            </a:endParaRPr>
          </a:p>
        </p:txBody>
      </p:sp>
      <p:grpSp>
        <p:nvGrpSpPr>
          <p:cNvPr id="25" name="Group 45"/>
          <p:cNvGrpSpPr>
            <a:grpSpLocks/>
          </p:cNvGrpSpPr>
          <p:nvPr/>
        </p:nvGrpSpPr>
        <p:grpSpPr bwMode="auto">
          <a:xfrm>
            <a:off x="1065213" y="3813175"/>
            <a:ext cx="4025900" cy="2709863"/>
            <a:chOff x="671" y="2402"/>
            <a:chExt cx="2536" cy="1707"/>
          </a:xfrm>
        </p:grpSpPr>
        <p:sp>
          <p:nvSpPr>
            <p:cNvPr id="31" name="Freeform 46"/>
            <p:cNvSpPr>
              <a:spLocks/>
            </p:cNvSpPr>
            <p:nvPr/>
          </p:nvSpPr>
          <p:spPr bwMode="auto">
            <a:xfrm>
              <a:off x="1111" y="2503"/>
              <a:ext cx="1827" cy="1339"/>
            </a:xfrm>
            <a:custGeom>
              <a:avLst/>
              <a:gdLst/>
              <a:ahLst/>
              <a:cxnLst>
                <a:cxn ang="0">
                  <a:pos x="0" y="0"/>
                </a:cxn>
                <a:cxn ang="0">
                  <a:pos x="1827" y="0"/>
                </a:cxn>
                <a:cxn ang="0">
                  <a:pos x="1827" y="1339"/>
                </a:cxn>
              </a:cxnLst>
              <a:rect l="0" t="0" r="r" b="b"/>
              <a:pathLst>
                <a:path w="1827" h="1339">
                  <a:moveTo>
                    <a:pt x="0" y="0"/>
                  </a:moveTo>
                  <a:lnTo>
                    <a:pt x="1827" y="0"/>
                  </a:lnTo>
                  <a:lnTo>
                    <a:pt x="1827" y="1339"/>
                  </a:lnTo>
                </a:path>
              </a:pathLst>
            </a:custGeom>
            <a:noFill/>
            <a:ln w="22225" cap="flat">
              <a:solidFill>
                <a:schemeClr val="tx1"/>
              </a:solidFill>
              <a:prstDash val="sysDot"/>
              <a:round/>
              <a:headEnd/>
              <a:tailEnd/>
            </a:ln>
          </p:spPr>
          <p:txBody>
            <a:bodyPr/>
            <a:lstStyle/>
            <a:p>
              <a:endParaRPr lang="tr-TR"/>
            </a:p>
          </p:txBody>
        </p:sp>
        <p:sp>
          <p:nvSpPr>
            <p:cNvPr id="32" name="Rectangle 47"/>
            <p:cNvSpPr>
              <a:spLocks noChangeArrowheads="1"/>
            </p:cNvSpPr>
            <p:nvPr/>
          </p:nvSpPr>
          <p:spPr bwMode="auto">
            <a:xfrm>
              <a:off x="287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700</a:t>
              </a:r>
              <a:endParaRPr lang="en-US" sz="2400" i="0">
                <a:latin typeface="Times New Roman" pitchFamily="18" charset="0"/>
              </a:endParaRPr>
            </a:p>
          </p:txBody>
        </p:sp>
        <p:sp>
          <p:nvSpPr>
            <p:cNvPr id="33" name="Rectangle 48"/>
            <p:cNvSpPr>
              <a:spLocks noChangeArrowheads="1"/>
            </p:cNvSpPr>
            <p:nvPr/>
          </p:nvSpPr>
          <p:spPr bwMode="auto">
            <a:xfrm>
              <a:off x="671" y="2402"/>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2,000</a:t>
              </a:r>
              <a:endParaRPr lang="en-US" sz="2400" i="0">
                <a:latin typeface="Times New Roman" pitchFamily="18" charset="0"/>
              </a:endParaRPr>
            </a:p>
          </p:txBody>
        </p:sp>
      </p:grpSp>
      <p:sp>
        <p:nvSpPr>
          <p:cNvPr id="34" name="Rectangle 49"/>
          <p:cNvSpPr>
            <a:spLocks noChangeArrowheads="1"/>
          </p:cNvSpPr>
          <p:nvPr/>
        </p:nvSpPr>
        <p:spPr bwMode="auto">
          <a:xfrm>
            <a:off x="1035233" y="2691880"/>
            <a:ext cx="1058515" cy="430887"/>
          </a:xfrm>
          <a:prstGeom prst="rect">
            <a:avLst/>
          </a:prstGeom>
          <a:noFill/>
          <a:ln w="9525">
            <a:noFill/>
            <a:miter lim="800000"/>
            <a:headEnd/>
            <a:tailEnd/>
          </a:ln>
        </p:spPr>
        <p:txBody>
          <a:bodyPr wrap="square" lIns="0" tIns="0" rIns="0" bIns="0">
            <a:spAutoFit/>
          </a:bodyPr>
          <a:lstStyle/>
          <a:p>
            <a:r>
              <a:rPr lang="en-US" sz="1900" i="0" dirty="0" smtClean="0">
                <a:solidFill>
                  <a:srgbClr val="000000"/>
                </a:solidFill>
              </a:rPr>
              <a:t>3,000   </a:t>
            </a:r>
            <a:r>
              <a:rPr lang="en-US" sz="2800" i="0" dirty="0" smtClean="0">
                <a:solidFill>
                  <a:srgbClr val="000000"/>
                </a:solidFill>
                <a:sym typeface="Symbol"/>
              </a:rPr>
              <a:t></a:t>
            </a:r>
            <a:endParaRPr lang="en-US" sz="2400" i="0" dirty="0">
              <a:latin typeface="Times New Roman" pitchFamily="18" charset="0"/>
            </a:endParaRPr>
          </a:p>
        </p:txBody>
      </p:sp>
      <p:sp>
        <p:nvSpPr>
          <p:cNvPr id="35" name="Rectangle 50"/>
          <p:cNvSpPr>
            <a:spLocks noChangeArrowheads="1"/>
          </p:cNvSpPr>
          <p:nvPr/>
        </p:nvSpPr>
        <p:spPr bwMode="auto">
          <a:xfrm>
            <a:off x="5892225" y="5940175"/>
            <a:ext cx="738188" cy="582980"/>
          </a:xfrm>
          <a:prstGeom prst="rect">
            <a:avLst/>
          </a:prstGeom>
          <a:noFill/>
          <a:ln w="9525">
            <a:noFill/>
            <a:miter lim="800000"/>
            <a:headEnd/>
            <a:tailEnd/>
          </a:ln>
        </p:spPr>
        <p:txBody>
          <a:bodyPr wrap="square" lIns="0" tIns="0" rIns="0" bIns="0">
            <a:spAutoFit/>
          </a:bodyPr>
          <a:lstStyle/>
          <a:p>
            <a:pPr>
              <a:lnSpc>
                <a:spcPct val="80000"/>
              </a:lnSpc>
            </a:pPr>
            <a:r>
              <a:rPr lang="en-US" sz="2800" i="0" dirty="0" smtClean="0">
                <a:solidFill>
                  <a:srgbClr val="000000"/>
                </a:solidFill>
                <a:sym typeface="Symbol"/>
              </a:rPr>
              <a:t></a:t>
            </a:r>
            <a:endParaRPr lang="en-US" sz="1900" i="0" dirty="0" smtClean="0">
              <a:solidFill>
                <a:srgbClr val="000000"/>
              </a:solidFill>
            </a:endParaRPr>
          </a:p>
          <a:p>
            <a:pPr>
              <a:lnSpc>
                <a:spcPct val="80000"/>
              </a:lnSpc>
            </a:pPr>
            <a:r>
              <a:rPr lang="en-US" sz="1900" i="0" dirty="0" smtClean="0">
                <a:solidFill>
                  <a:srgbClr val="000000"/>
                </a:solidFill>
              </a:rPr>
              <a:t>1,000</a:t>
            </a:r>
            <a:endParaRPr lang="en-US" sz="2400" i="0" dirty="0">
              <a:latin typeface="Times New Roman" pitchFamily="18" charset="0"/>
            </a:endParaRPr>
          </a:p>
        </p:txBody>
      </p:sp>
      <p:sp>
        <p:nvSpPr>
          <p:cNvPr id="36" name="Rectangle 51"/>
          <p:cNvSpPr>
            <a:spLocks noChangeArrowheads="1"/>
          </p:cNvSpPr>
          <p:nvPr/>
        </p:nvSpPr>
        <p:spPr bwMode="auto">
          <a:xfrm>
            <a:off x="381001" y="844550"/>
            <a:ext cx="1238672" cy="877163"/>
          </a:xfrm>
          <a:prstGeom prst="rect">
            <a:avLst/>
          </a:prstGeom>
          <a:noFill/>
          <a:ln w="9525">
            <a:noFill/>
            <a:miter lim="800000"/>
            <a:headEnd/>
            <a:tailEnd/>
          </a:ln>
        </p:spPr>
        <p:txBody>
          <a:bodyPr wrap="square" lIns="0" tIns="0" rIns="0" bIns="0">
            <a:spAutoFit/>
          </a:bodyPr>
          <a:lstStyle/>
          <a:p>
            <a:r>
              <a:rPr lang="en-US" sz="1900" b="1" i="0" dirty="0">
                <a:solidFill>
                  <a:srgbClr val="000000"/>
                </a:solidFill>
              </a:rPr>
              <a:t>Quantity </a:t>
            </a:r>
            <a:r>
              <a:rPr lang="en-US" sz="1900" b="1" i="0" dirty="0" smtClean="0">
                <a:solidFill>
                  <a:srgbClr val="000000"/>
                </a:solidFill>
              </a:rPr>
              <a:t>of computers produced</a:t>
            </a:r>
            <a:endParaRPr lang="en-US" sz="2400" i="0" dirty="0">
              <a:latin typeface="Times New Roman" pitchFamily="18" charset="0"/>
            </a:endParaRPr>
          </a:p>
        </p:txBody>
      </p:sp>
      <p:grpSp>
        <p:nvGrpSpPr>
          <p:cNvPr id="30" name="Group 54"/>
          <p:cNvGrpSpPr>
            <a:grpSpLocks/>
          </p:cNvGrpSpPr>
          <p:nvPr/>
        </p:nvGrpSpPr>
        <p:grpSpPr bwMode="auto">
          <a:xfrm>
            <a:off x="4643809" y="2866901"/>
            <a:ext cx="576263" cy="346075"/>
            <a:chOff x="2892" y="1738"/>
            <a:chExt cx="363" cy="218"/>
          </a:xfrm>
        </p:grpSpPr>
        <p:sp>
          <p:nvSpPr>
            <p:cNvPr id="40" name="Oval 55"/>
            <p:cNvSpPr>
              <a:spLocks noChangeArrowheads="1"/>
            </p:cNvSpPr>
            <p:nvPr/>
          </p:nvSpPr>
          <p:spPr bwMode="auto">
            <a:xfrm>
              <a:off x="2892" y="1783"/>
              <a:ext cx="100" cy="101"/>
            </a:xfrm>
            <a:prstGeom prst="ellipse">
              <a:avLst/>
            </a:prstGeom>
            <a:solidFill>
              <a:srgbClr val="000000"/>
            </a:solidFill>
            <a:ln w="9525">
              <a:noFill/>
              <a:round/>
              <a:headEnd/>
              <a:tailEnd/>
            </a:ln>
          </p:spPr>
          <p:txBody>
            <a:bodyPr/>
            <a:lstStyle/>
            <a:p>
              <a:endParaRPr lang="tr-TR"/>
            </a:p>
          </p:txBody>
        </p:sp>
        <p:sp>
          <p:nvSpPr>
            <p:cNvPr id="41" name="Rectangle 56"/>
            <p:cNvSpPr>
              <a:spLocks noChangeArrowheads="1"/>
            </p:cNvSpPr>
            <p:nvPr/>
          </p:nvSpPr>
          <p:spPr bwMode="auto">
            <a:xfrm>
              <a:off x="3066" y="1738"/>
              <a:ext cx="189" cy="218"/>
            </a:xfrm>
            <a:prstGeom prst="rect">
              <a:avLst/>
            </a:prstGeom>
            <a:noFill/>
            <a:ln w="9525">
              <a:noFill/>
              <a:miter lim="800000"/>
              <a:headEnd/>
              <a:tailEnd/>
            </a:ln>
          </p:spPr>
          <p:txBody>
            <a:bodyPr wrap="none" lIns="0" tIns="0" rIns="0" bIns="0">
              <a:spAutoFit/>
            </a:bodyPr>
            <a:lstStyle/>
            <a:p>
              <a:r>
                <a:rPr lang="en-US" sz="1900" i="0">
                  <a:solidFill>
                    <a:srgbClr val="000000"/>
                  </a:solidFill>
                </a:rPr>
                <a:t>D</a:t>
              </a:r>
              <a:endParaRPr lang="en-US" sz="2400" i="0">
                <a:latin typeface="Times New Roman" pitchFamily="18" charset="0"/>
              </a:endParaRPr>
            </a:p>
          </p:txBody>
        </p:sp>
      </p:grpSp>
      <p:sp>
        <p:nvSpPr>
          <p:cNvPr id="42" name="Freeform 19"/>
          <p:cNvSpPr>
            <a:spLocks/>
          </p:cNvSpPr>
          <p:nvPr/>
        </p:nvSpPr>
        <p:spPr bwMode="auto">
          <a:xfrm>
            <a:off x="1798017" y="927571"/>
            <a:ext cx="6302375" cy="5165725"/>
          </a:xfrm>
          <a:custGeom>
            <a:avLst/>
            <a:gdLst/>
            <a:ahLst/>
            <a:cxnLst>
              <a:cxn ang="0">
                <a:pos x="0" y="0"/>
              </a:cxn>
              <a:cxn ang="0">
                <a:pos x="0" y="3254"/>
              </a:cxn>
              <a:cxn ang="0">
                <a:pos x="3970" y="3254"/>
              </a:cxn>
            </a:cxnLst>
            <a:rect l="0" t="0" r="r" b="b"/>
            <a:pathLst>
              <a:path w="3970" h="3254">
                <a:moveTo>
                  <a:pt x="0" y="0"/>
                </a:moveTo>
                <a:lnTo>
                  <a:pt x="0" y="3254"/>
                </a:lnTo>
                <a:lnTo>
                  <a:pt x="3970" y="3254"/>
                </a:lnTo>
              </a:path>
            </a:pathLst>
          </a:custGeom>
          <a:noFill/>
          <a:ln w="28575">
            <a:solidFill>
              <a:srgbClr val="000000"/>
            </a:solidFill>
            <a:prstDash val="solid"/>
            <a:round/>
            <a:headEnd type="triangle" w="med" len="med"/>
            <a:tailEnd type="triangle" w="med" len="med"/>
          </a:ln>
        </p:spPr>
        <p:txBody>
          <a:bodyPr/>
          <a:lstStyle/>
          <a:p>
            <a:endParaRPr lang="tr-TR"/>
          </a:p>
        </p:txBody>
      </p:sp>
      <p:sp>
        <p:nvSpPr>
          <p:cNvPr id="43" name="Rectangle 42"/>
          <p:cNvSpPr/>
          <p:nvPr/>
        </p:nvSpPr>
        <p:spPr>
          <a:xfrm>
            <a:off x="4176464" y="1556792"/>
            <a:ext cx="4572000" cy="923330"/>
          </a:xfrm>
          <a:prstGeom prst="rect">
            <a:avLst/>
          </a:prstGeom>
        </p:spPr>
        <p:txBody>
          <a:bodyPr>
            <a:spAutoFit/>
          </a:bodyPr>
          <a:lstStyle/>
          <a:p>
            <a:r>
              <a:rPr lang="en-US" altLang="en-US" dirty="0" smtClean="0"/>
              <a:t>PPF shows the combinations of goods the country can produce given the available resources and existing technology</a:t>
            </a:r>
            <a:endParaRPr lang="tr-TR" dirty="0"/>
          </a:p>
        </p:txBody>
      </p:sp>
    </p:spTree>
    <p:extLst>
      <p:ext uri="{BB962C8B-B14F-4D97-AF65-F5344CB8AC3E}">
        <p14:creationId xmlns:p14="http://schemas.microsoft.com/office/powerpoint/2010/main" val="254262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animEffect transition="in" filter="dissolve">
                                      <p:cBhvr>
                                        <p:cTn id="11" dur="500"/>
                                        <p:tgtEl>
                                          <p:spTgt spid="3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5">
                                            <p:txEl>
                                              <p:pRg st="0" end="0"/>
                                            </p:txEl>
                                          </p:spTgt>
                                        </p:tgtEl>
                                        <p:attrNameLst>
                                          <p:attrName>style.visibility</p:attrName>
                                        </p:attrNameLst>
                                      </p:cBhvr>
                                      <p:to>
                                        <p:strVal val="visible"/>
                                      </p:to>
                                    </p:set>
                                    <p:animEffect transition="in" filter="dissolve">
                                      <p:cBhvr>
                                        <p:cTn id="16" dur="500"/>
                                        <p:tgtEl>
                                          <p:spTgt spid="35">
                                            <p:txEl>
                                              <p:pRg st="0" end="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5">
                                            <p:txEl>
                                              <p:pRg st="1" end="1"/>
                                            </p:txEl>
                                          </p:spTgt>
                                        </p:tgtEl>
                                        <p:attrNameLst>
                                          <p:attrName>style.visibility</p:attrName>
                                        </p:attrNameLst>
                                      </p:cBhvr>
                                      <p:to>
                                        <p:strVal val="visible"/>
                                      </p:to>
                                    </p:set>
                                    <p:animEffect transition="in" filter="dissolve">
                                      <p:cBhvr>
                                        <p:cTn id="19" dur="500"/>
                                        <p:tgtEl>
                                          <p:spTgt spid="3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downRigh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strips(upRight)">
                                      <p:cBhvr>
                                        <p:cTn id="34" dur="500"/>
                                        <p:tgtEl>
                                          <p:spTgt spid="25"/>
                                        </p:tgtEl>
                                      </p:cBhvr>
                                    </p:animEffect>
                                  </p:childTnLst>
                                </p:cTn>
                              </p:par>
                              <p:par>
                                <p:cTn id="35" presetID="9"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strips(upRight)">
                                      <p:cBhvr>
                                        <p:cTn id="42" dur="500"/>
                                        <p:tgtEl>
                                          <p:spTgt spid="20"/>
                                        </p:tgtEl>
                                      </p:cBhvr>
                                    </p:animEffect>
                                  </p:childTnLst>
                                </p:cTn>
                              </p:par>
                              <p:par>
                                <p:cTn id="43" presetID="9"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strips(upRight)">
                                      <p:cBhvr>
                                        <p:cTn id="50" dur="500"/>
                                        <p:tgtEl>
                                          <p:spTgt spid="21"/>
                                        </p:tgtEl>
                                      </p:cBhvr>
                                    </p:animEffect>
                                  </p:childTnLst>
                                </p:cTn>
                              </p:par>
                              <p:par>
                                <p:cTn id="51" presetID="9"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dissolv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dissolve">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dissolve">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dissolve">
                                      <p:cBhvr>
                                        <p:cTn id="6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 grpId="0" animBg="1"/>
      <p:bldP spid="4" grpId="0" animBg="1"/>
      <p:bldP spid="34" grpId="0" build="p" autoUpdateAnimBg="0"/>
      <p:bldP spid="35" grpId="0" build="p" autoUpdateAnimBg="0"/>
      <p:bldP spid="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Freeform 17"/>
          <p:cNvSpPr>
            <a:spLocks/>
          </p:cNvSpPr>
          <p:nvPr/>
        </p:nvSpPr>
        <p:spPr bwMode="auto">
          <a:xfrm>
            <a:off x="1804988" y="2898775"/>
            <a:ext cx="4178300" cy="3200400"/>
          </a:xfrm>
          <a:custGeom>
            <a:avLst/>
            <a:gdLst/>
            <a:ahLst/>
            <a:cxnLst>
              <a:cxn ang="0">
                <a:pos x="0" y="0"/>
              </a:cxn>
              <a:cxn ang="0">
                <a:pos x="0" y="140"/>
              </a:cxn>
              <a:cxn ang="0">
                <a:pos x="183" y="140"/>
              </a:cxn>
              <a:cxn ang="0">
                <a:pos x="0" y="0"/>
              </a:cxn>
            </a:cxnLst>
            <a:rect l="0" t="0" r="r" b="b"/>
            <a:pathLst>
              <a:path w="183" h="140">
                <a:moveTo>
                  <a:pt x="0" y="0"/>
                </a:moveTo>
                <a:cubicBezTo>
                  <a:pt x="0" y="140"/>
                  <a:pt x="0" y="140"/>
                  <a:pt x="0" y="140"/>
                </a:cubicBezTo>
                <a:cubicBezTo>
                  <a:pt x="183" y="140"/>
                  <a:pt x="183" y="140"/>
                  <a:pt x="183" y="140"/>
                </a:cubicBezTo>
                <a:cubicBezTo>
                  <a:pt x="149" y="40"/>
                  <a:pt x="99" y="22"/>
                  <a:pt x="0" y="0"/>
                </a:cubicBezTo>
                <a:close/>
              </a:path>
            </a:pathLst>
          </a:custGeom>
          <a:solidFill>
            <a:srgbClr val="D6ECFF"/>
          </a:solidFill>
          <a:ln w="9525">
            <a:noFill/>
            <a:round/>
            <a:headEnd/>
            <a:tailEnd/>
          </a:ln>
        </p:spPr>
        <p:txBody>
          <a:bodyPr/>
          <a:lstStyle/>
          <a:p>
            <a:endParaRPr lang="tr-TR"/>
          </a:p>
        </p:txBody>
      </p:sp>
      <p:sp>
        <p:nvSpPr>
          <p:cNvPr id="4" name="Freeform 18"/>
          <p:cNvSpPr>
            <a:spLocks/>
          </p:cNvSpPr>
          <p:nvPr/>
        </p:nvSpPr>
        <p:spPr bwMode="auto">
          <a:xfrm>
            <a:off x="1827213" y="2921000"/>
            <a:ext cx="4156075" cy="3178175"/>
          </a:xfrm>
          <a:custGeom>
            <a:avLst/>
            <a:gdLst/>
            <a:ahLst/>
            <a:cxnLst>
              <a:cxn ang="0">
                <a:pos x="182" y="139"/>
              </a:cxn>
              <a:cxn ang="0">
                <a:pos x="0" y="0"/>
              </a:cxn>
            </a:cxnLst>
            <a:rect l="0" t="0" r="r" b="b"/>
            <a:pathLst>
              <a:path w="182" h="139">
                <a:moveTo>
                  <a:pt x="182" y="139"/>
                </a:moveTo>
                <a:cubicBezTo>
                  <a:pt x="143" y="21"/>
                  <a:pt x="76" y="19"/>
                  <a:pt x="0" y="0"/>
                </a:cubicBezTo>
              </a:path>
            </a:pathLst>
          </a:custGeom>
          <a:noFill/>
          <a:ln w="68263">
            <a:solidFill>
              <a:srgbClr val="005EAD"/>
            </a:solidFill>
            <a:prstDash val="solid"/>
            <a:round/>
            <a:headEnd/>
            <a:tailEnd/>
          </a:ln>
        </p:spPr>
        <p:txBody>
          <a:bodyPr/>
          <a:lstStyle/>
          <a:p>
            <a:endParaRPr lang="tr-TR"/>
          </a:p>
        </p:txBody>
      </p:sp>
      <p:grpSp>
        <p:nvGrpSpPr>
          <p:cNvPr id="5" name="Group 20"/>
          <p:cNvGrpSpPr>
            <a:grpSpLocks/>
          </p:cNvGrpSpPr>
          <p:nvPr/>
        </p:nvGrpSpPr>
        <p:grpSpPr bwMode="auto">
          <a:xfrm>
            <a:off x="5184775" y="4129088"/>
            <a:ext cx="2198688" cy="908050"/>
            <a:chOff x="3266" y="2601"/>
            <a:chExt cx="1385" cy="572"/>
          </a:xfrm>
        </p:grpSpPr>
        <p:sp>
          <p:nvSpPr>
            <p:cNvPr id="6" name="Line 21"/>
            <p:cNvSpPr>
              <a:spLocks noChangeShapeType="1"/>
            </p:cNvSpPr>
            <p:nvPr/>
          </p:nvSpPr>
          <p:spPr bwMode="auto">
            <a:xfrm>
              <a:off x="3266" y="2704"/>
              <a:ext cx="503" cy="1"/>
            </a:xfrm>
            <a:prstGeom prst="line">
              <a:avLst/>
            </a:prstGeom>
            <a:noFill/>
            <a:ln w="22225">
              <a:solidFill>
                <a:srgbClr val="000000"/>
              </a:solidFill>
              <a:round/>
              <a:headEnd/>
              <a:tailEnd/>
            </a:ln>
          </p:spPr>
          <p:txBody>
            <a:bodyPr/>
            <a:lstStyle/>
            <a:p>
              <a:endParaRPr lang="tr-TR"/>
            </a:p>
          </p:txBody>
        </p:sp>
        <p:sp>
          <p:nvSpPr>
            <p:cNvPr id="7" name="Rectangle 22"/>
            <p:cNvSpPr>
              <a:spLocks noChangeArrowheads="1"/>
            </p:cNvSpPr>
            <p:nvPr/>
          </p:nvSpPr>
          <p:spPr bwMode="auto">
            <a:xfrm>
              <a:off x="3832" y="2601"/>
              <a:ext cx="819" cy="218"/>
            </a:xfrm>
            <a:prstGeom prst="rect">
              <a:avLst/>
            </a:prstGeom>
            <a:noFill/>
            <a:ln w="9525">
              <a:noFill/>
              <a:miter lim="800000"/>
              <a:headEnd/>
              <a:tailEnd/>
            </a:ln>
          </p:spPr>
          <p:txBody>
            <a:bodyPr wrap="none" lIns="0" tIns="0" rIns="0" bIns="0">
              <a:spAutoFit/>
            </a:bodyPr>
            <a:lstStyle/>
            <a:p>
              <a:r>
                <a:rPr lang="en-US" sz="1900" i="0">
                  <a:solidFill>
                    <a:srgbClr val="000000"/>
                  </a:solidFill>
                </a:rPr>
                <a:t>Production</a:t>
              </a:r>
              <a:endParaRPr lang="en-US" sz="2400" i="0">
                <a:latin typeface="Times New Roman" pitchFamily="18" charset="0"/>
              </a:endParaRPr>
            </a:p>
          </p:txBody>
        </p:sp>
        <p:sp>
          <p:nvSpPr>
            <p:cNvPr id="8" name="Rectangle 23"/>
            <p:cNvSpPr>
              <a:spLocks noChangeArrowheads="1"/>
            </p:cNvSpPr>
            <p:nvPr/>
          </p:nvSpPr>
          <p:spPr bwMode="auto">
            <a:xfrm>
              <a:off x="3832" y="2795"/>
              <a:ext cx="722"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P</a:t>
              </a:r>
              <a:r>
                <a:rPr lang="en-US" sz="1900" i="0" dirty="0" smtClean="0">
                  <a:solidFill>
                    <a:srgbClr val="000000"/>
                  </a:solidFill>
                </a:rPr>
                <a:t>ossibilities</a:t>
              </a:r>
              <a:endParaRPr lang="en-US" sz="2400" i="0" dirty="0">
                <a:latin typeface="Times New Roman" pitchFamily="18" charset="0"/>
              </a:endParaRPr>
            </a:p>
          </p:txBody>
        </p:sp>
        <p:sp>
          <p:nvSpPr>
            <p:cNvPr id="9" name="Rectangle 24"/>
            <p:cNvSpPr>
              <a:spLocks noChangeArrowheads="1"/>
            </p:cNvSpPr>
            <p:nvPr/>
          </p:nvSpPr>
          <p:spPr bwMode="auto">
            <a:xfrm>
              <a:off x="3832" y="2989"/>
              <a:ext cx="499"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F</a:t>
              </a:r>
              <a:r>
                <a:rPr lang="en-US" sz="1900" i="0" dirty="0" smtClean="0">
                  <a:solidFill>
                    <a:srgbClr val="000000"/>
                  </a:solidFill>
                </a:rPr>
                <a:t>rontier</a:t>
              </a:r>
              <a:endParaRPr lang="en-US" sz="2400" i="0" dirty="0">
                <a:latin typeface="Times New Roman" pitchFamily="18" charset="0"/>
              </a:endParaRPr>
            </a:p>
          </p:txBody>
        </p:sp>
      </p:grpSp>
      <p:grpSp>
        <p:nvGrpSpPr>
          <p:cNvPr id="10" name="Group 25"/>
          <p:cNvGrpSpPr>
            <a:grpSpLocks/>
          </p:cNvGrpSpPr>
          <p:nvPr/>
        </p:nvGrpSpPr>
        <p:grpSpPr bwMode="auto">
          <a:xfrm>
            <a:off x="4632960" y="3723640"/>
            <a:ext cx="415925" cy="342900"/>
            <a:chOff x="2920" y="2344"/>
            <a:chExt cx="262" cy="216"/>
          </a:xfrm>
        </p:grpSpPr>
        <p:sp>
          <p:nvSpPr>
            <p:cNvPr id="11" name="Oval 26"/>
            <p:cNvSpPr>
              <a:spLocks noChangeArrowheads="1"/>
            </p:cNvSpPr>
            <p:nvPr/>
          </p:nvSpPr>
          <p:spPr bwMode="auto">
            <a:xfrm>
              <a:off x="2920" y="2460"/>
              <a:ext cx="101" cy="100"/>
            </a:xfrm>
            <a:prstGeom prst="ellipse">
              <a:avLst/>
            </a:prstGeom>
            <a:solidFill>
              <a:srgbClr val="000000"/>
            </a:solidFill>
            <a:ln w="9525">
              <a:noFill/>
              <a:round/>
              <a:headEnd/>
              <a:tailEnd/>
            </a:ln>
          </p:spPr>
          <p:txBody>
            <a:bodyPr/>
            <a:lstStyle/>
            <a:p>
              <a:endParaRPr lang="tr-TR"/>
            </a:p>
          </p:txBody>
        </p:sp>
        <p:sp>
          <p:nvSpPr>
            <p:cNvPr id="12" name="Rectangle 27"/>
            <p:cNvSpPr>
              <a:spLocks noChangeArrowheads="1"/>
            </p:cNvSpPr>
            <p:nvPr/>
          </p:nvSpPr>
          <p:spPr bwMode="auto">
            <a:xfrm>
              <a:off x="3081" y="2344"/>
              <a:ext cx="101" cy="182"/>
            </a:xfrm>
            <a:prstGeom prst="rect">
              <a:avLst/>
            </a:prstGeom>
            <a:noFill/>
            <a:ln w="9525">
              <a:noFill/>
              <a:miter lim="800000"/>
              <a:headEnd/>
              <a:tailEnd/>
            </a:ln>
          </p:spPr>
          <p:txBody>
            <a:bodyPr wrap="none" lIns="0" tIns="0" rIns="0" bIns="0">
              <a:spAutoFit/>
            </a:bodyPr>
            <a:lstStyle/>
            <a:p>
              <a:r>
                <a:rPr lang="en-US" sz="1900" i="0">
                  <a:solidFill>
                    <a:srgbClr val="000000"/>
                  </a:solidFill>
                </a:rPr>
                <a:t>A</a:t>
              </a:r>
              <a:endParaRPr lang="en-US" sz="2400" i="0">
                <a:latin typeface="Times New Roman" pitchFamily="18" charset="0"/>
              </a:endParaRPr>
            </a:p>
          </p:txBody>
        </p:sp>
      </p:grpSp>
      <p:grpSp>
        <p:nvGrpSpPr>
          <p:cNvPr id="13" name="Group 28"/>
          <p:cNvGrpSpPr>
            <a:grpSpLocks/>
          </p:cNvGrpSpPr>
          <p:nvPr/>
        </p:nvGrpSpPr>
        <p:grpSpPr bwMode="auto">
          <a:xfrm>
            <a:off x="2979742" y="4876800"/>
            <a:ext cx="346075" cy="292100"/>
            <a:chOff x="1885" y="3072"/>
            <a:chExt cx="218" cy="184"/>
          </a:xfrm>
        </p:grpSpPr>
        <p:sp>
          <p:nvSpPr>
            <p:cNvPr id="14" name="Oval 29"/>
            <p:cNvSpPr>
              <a:spLocks noChangeArrowheads="1"/>
            </p:cNvSpPr>
            <p:nvPr/>
          </p:nvSpPr>
          <p:spPr bwMode="auto">
            <a:xfrm>
              <a:off x="1885" y="3122"/>
              <a:ext cx="100" cy="101"/>
            </a:xfrm>
            <a:prstGeom prst="ellipse">
              <a:avLst/>
            </a:prstGeom>
            <a:solidFill>
              <a:srgbClr val="FF0000"/>
            </a:solidFill>
            <a:ln w="9525">
              <a:noFill/>
              <a:round/>
              <a:headEnd/>
              <a:tailEnd/>
            </a:ln>
          </p:spPr>
          <p:txBody>
            <a:bodyPr/>
            <a:lstStyle/>
            <a:p>
              <a:endParaRPr lang="tr-TR"/>
            </a:p>
          </p:txBody>
        </p:sp>
        <p:sp>
          <p:nvSpPr>
            <p:cNvPr id="15" name="Rectangle 30"/>
            <p:cNvSpPr>
              <a:spLocks noChangeArrowheads="1"/>
            </p:cNvSpPr>
            <p:nvPr/>
          </p:nvSpPr>
          <p:spPr bwMode="auto">
            <a:xfrm>
              <a:off x="2019" y="3072"/>
              <a:ext cx="84" cy="184"/>
            </a:xfrm>
            <a:prstGeom prst="rect">
              <a:avLst/>
            </a:prstGeom>
            <a:noFill/>
            <a:ln w="9525">
              <a:noFill/>
              <a:miter lim="800000"/>
              <a:headEnd/>
              <a:tailEnd/>
            </a:ln>
          </p:spPr>
          <p:txBody>
            <a:bodyPr wrap="none" lIns="0" tIns="0" rIns="0" bIns="0">
              <a:spAutoFit/>
            </a:bodyPr>
            <a:lstStyle/>
            <a:p>
              <a:r>
                <a:rPr lang="en-US" sz="1900" i="0" dirty="0">
                  <a:solidFill>
                    <a:srgbClr val="FF0000"/>
                  </a:solidFill>
                </a:rPr>
                <a:t>B</a:t>
              </a:r>
              <a:endParaRPr lang="en-US" sz="2400" i="0" dirty="0">
                <a:solidFill>
                  <a:srgbClr val="FF0000"/>
                </a:solidFill>
                <a:latin typeface="Times New Roman" pitchFamily="18" charset="0"/>
              </a:endParaRPr>
            </a:p>
          </p:txBody>
        </p:sp>
      </p:grpSp>
      <p:grpSp>
        <p:nvGrpSpPr>
          <p:cNvPr id="16" name="Group 31"/>
          <p:cNvGrpSpPr>
            <a:grpSpLocks/>
          </p:cNvGrpSpPr>
          <p:nvPr/>
        </p:nvGrpSpPr>
        <p:grpSpPr bwMode="auto">
          <a:xfrm>
            <a:off x="4191000" y="3459163"/>
            <a:ext cx="339725" cy="331787"/>
            <a:chOff x="2662" y="2179"/>
            <a:chExt cx="214" cy="209"/>
          </a:xfrm>
        </p:grpSpPr>
        <p:sp>
          <p:nvSpPr>
            <p:cNvPr id="17" name="Oval 32"/>
            <p:cNvSpPr>
              <a:spLocks noChangeArrowheads="1"/>
            </p:cNvSpPr>
            <p:nvPr/>
          </p:nvSpPr>
          <p:spPr bwMode="auto">
            <a:xfrm>
              <a:off x="2662" y="2287"/>
              <a:ext cx="100" cy="101"/>
            </a:xfrm>
            <a:prstGeom prst="ellipse">
              <a:avLst/>
            </a:prstGeom>
            <a:solidFill>
              <a:srgbClr val="000000"/>
            </a:solidFill>
            <a:ln w="9525">
              <a:noFill/>
              <a:round/>
              <a:headEnd/>
              <a:tailEnd/>
            </a:ln>
          </p:spPr>
          <p:txBody>
            <a:bodyPr/>
            <a:lstStyle/>
            <a:p>
              <a:endParaRPr lang="tr-TR"/>
            </a:p>
          </p:txBody>
        </p:sp>
        <p:sp>
          <p:nvSpPr>
            <p:cNvPr id="18" name="Rectangle 33"/>
            <p:cNvSpPr>
              <a:spLocks noChangeArrowheads="1"/>
            </p:cNvSpPr>
            <p:nvPr/>
          </p:nvSpPr>
          <p:spPr bwMode="auto">
            <a:xfrm>
              <a:off x="2766" y="2179"/>
              <a:ext cx="110" cy="182"/>
            </a:xfrm>
            <a:prstGeom prst="rect">
              <a:avLst/>
            </a:prstGeom>
            <a:noFill/>
            <a:ln w="9525">
              <a:noFill/>
              <a:miter lim="800000"/>
              <a:headEnd/>
              <a:tailEnd/>
            </a:ln>
          </p:spPr>
          <p:txBody>
            <a:bodyPr wrap="none" lIns="0" tIns="0" rIns="0" bIns="0">
              <a:spAutoFit/>
            </a:bodyPr>
            <a:lstStyle/>
            <a:p>
              <a:r>
                <a:rPr lang="en-US" sz="1900" i="0">
                  <a:solidFill>
                    <a:srgbClr val="000000"/>
                  </a:solidFill>
                </a:rPr>
                <a:t>C</a:t>
              </a:r>
              <a:endParaRPr lang="en-US" sz="2400" i="0">
                <a:latin typeface="Times New Roman" pitchFamily="18" charset="0"/>
              </a:endParaRPr>
            </a:p>
          </p:txBody>
        </p:sp>
      </p:grpSp>
      <p:sp>
        <p:nvSpPr>
          <p:cNvPr id="19" name="Rectangle 34"/>
          <p:cNvSpPr>
            <a:spLocks noChangeArrowheads="1"/>
          </p:cNvSpPr>
          <p:nvPr/>
        </p:nvSpPr>
        <p:spPr bwMode="auto">
          <a:xfrm>
            <a:off x="6869113" y="6170613"/>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Quantity of</a:t>
            </a:r>
            <a:endParaRPr lang="en-US" sz="2400" i="0" dirty="0">
              <a:latin typeface="Times New Roman" pitchFamily="18" charset="0"/>
            </a:endParaRPr>
          </a:p>
        </p:txBody>
      </p:sp>
      <p:sp>
        <p:nvSpPr>
          <p:cNvPr id="20" name="Rectangle 35"/>
          <p:cNvSpPr>
            <a:spLocks noChangeArrowheads="1"/>
          </p:cNvSpPr>
          <p:nvPr/>
        </p:nvSpPr>
        <p:spPr bwMode="auto">
          <a:xfrm>
            <a:off x="6415088" y="6478588"/>
            <a:ext cx="2728912" cy="292388"/>
          </a:xfrm>
          <a:prstGeom prst="rect">
            <a:avLst/>
          </a:prstGeom>
          <a:noFill/>
          <a:ln w="9525">
            <a:noFill/>
            <a:miter lim="800000"/>
            <a:headEnd/>
            <a:tailEnd/>
          </a:ln>
        </p:spPr>
        <p:txBody>
          <a:bodyPr wrap="square" lIns="0" tIns="0" rIns="0" bIns="0">
            <a:spAutoFit/>
          </a:bodyPr>
          <a:lstStyle/>
          <a:p>
            <a:r>
              <a:rPr lang="en-US" sz="1900" b="1" i="0" dirty="0">
                <a:solidFill>
                  <a:srgbClr val="000000"/>
                </a:solidFill>
              </a:rPr>
              <a:t>Cars Produced</a:t>
            </a:r>
            <a:endParaRPr lang="en-US" sz="2400" i="0" dirty="0">
              <a:latin typeface="Times New Roman" pitchFamily="18" charset="0"/>
            </a:endParaRPr>
          </a:p>
        </p:txBody>
      </p:sp>
      <p:grpSp>
        <p:nvGrpSpPr>
          <p:cNvPr id="21" name="Group 36"/>
          <p:cNvGrpSpPr>
            <a:grpSpLocks/>
          </p:cNvGrpSpPr>
          <p:nvPr/>
        </p:nvGrpSpPr>
        <p:grpSpPr bwMode="auto">
          <a:xfrm>
            <a:off x="1065213" y="3582988"/>
            <a:ext cx="3517900" cy="2940050"/>
            <a:chOff x="671" y="2257"/>
            <a:chExt cx="2216" cy="1852"/>
          </a:xfrm>
        </p:grpSpPr>
        <p:sp>
          <p:nvSpPr>
            <p:cNvPr id="22" name="Freeform 37"/>
            <p:cNvSpPr>
              <a:spLocks/>
            </p:cNvSpPr>
            <p:nvPr/>
          </p:nvSpPr>
          <p:spPr bwMode="auto">
            <a:xfrm>
              <a:off x="1151" y="2344"/>
              <a:ext cx="1539" cy="1498"/>
            </a:xfrm>
            <a:custGeom>
              <a:avLst/>
              <a:gdLst/>
              <a:ahLst/>
              <a:cxnLst>
                <a:cxn ang="0">
                  <a:pos x="0" y="0"/>
                </a:cxn>
                <a:cxn ang="0">
                  <a:pos x="1539" y="0"/>
                </a:cxn>
                <a:cxn ang="0">
                  <a:pos x="1539" y="1498"/>
                </a:cxn>
              </a:cxnLst>
              <a:rect l="0" t="0" r="r" b="b"/>
              <a:pathLst>
                <a:path w="1539" h="1498">
                  <a:moveTo>
                    <a:pt x="0" y="0"/>
                  </a:moveTo>
                  <a:lnTo>
                    <a:pt x="1539" y="0"/>
                  </a:lnTo>
                  <a:lnTo>
                    <a:pt x="1539" y="1498"/>
                  </a:lnTo>
                </a:path>
              </a:pathLst>
            </a:custGeom>
            <a:noFill/>
            <a:ln w="22225" cap="flat">
              <a:solidFill>
                <a:schemeClr val="tx1"/>
              </a:solidFill>
              <a:prstDash val="sysDot"/>
              <a:round/>
              <a:headEnd/>
              <a:tailEnd/>
            </a:ln>
          </p:spPr>
          <p:txBody>
            <a:bodyPr/>
            <a:lstStyle/>
            <a:p>
              <a:endParaRPr lang="tr-TR"/>
            </a:p>
          </p:txBody>
        </p:sp>
        <p:sp>
          <p:nvSpPr>
            <p:cNvPr id="23" name="Rectangle 38"/>
            <p:cNvSpPr>
              <a:spLocks noChangeArrowheads="1"/>
            </p:cNvSpPr>
            <p:nvPr/>
          </p:nvSpPr>
          <p:spPr bwMode="auto">
            <a:xfrm>
              <a:off x="671" y="2257"/>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2,200</a:t>
              </a:r>
              <a:endParaRPr lang="en-US" sz="2400" i="0">
                <a:latin typeface="Times New Roman" pitchFamily="18" charset="0"/>
              </a:endParaRPr>
            </a:p>
          </p:txBody>
        </p:sp>
        <p:sp>
          <p:nvSpPr>
            <p:cNvPr id="24" name="Rectangle 39"/>
            <p:cNvSpPr>
              <a:spLocks noChangeArrowheads="1"/>
            </p:cNvSpPr>
            <p:nvPr/>
          </p:nvSpPr>
          <p:spPr bwMode="auto">
            <a:xfrm>
              <a:off x="255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600</a:t>
              </a:r>
              <a:endParaRPr lang="en-US" sz="2400" i="0">
                <a:latin typeface="Times New Roman" pitchFamily="18" charset="0"/>
              </a:endParaRPr>
            </a:p>
          </p:txBody>
        </p:sp>
      </p:grpSp>
      <p:grpSp>
        <p:nvGrpSpPr>
          <p:cNvPr id="25" name="Group 40"/>
          <p:cNvGrpSpPr>
            <a:grpSpLocks/>
          </p:cNvGrpSpPr>
          <p:nvPr/>
        </p:nvGrpSpPr>
        <p:grpSpPr bwMode="auto">
          <a:xfrm>
            <a:off x="1065213" y="4899025"/>
            <a:ext cx="2155825" cy="1570038"/>
            <a:chOff x="671" y="3086"/>
            <a:chExt cx="1358" cy="989"/>
          </a:xfrm>
        </p:grpSpPr>
        <p:sp>
          <p:nvSpPr>
            <p:cNvPr id="26" name="Freeform 41"/>
            <p:cNvSpPr>
              <a:spLocks/>
            </p:cNvSpPr>
            <p:nvPr/>
          </p:nvSpPr>
          <p:spPr bwMode="auto">
            <a:xfrm>
              <a:off x="1151" y="3180"/>
              <a:ext cx="777" cy="662"/>
            </a:xfrm>
            <a:custGeom>
              <a:avLst/>
              <a:gdLst/>
              <a:ahLst/>
              <a:cxnLst>
                <a:cxn ang="0">
                  <a:pos x="777" y="662"/>
                </a:cxn>
                <a:cxn ang="0">
                  <a:pos x="777" y="0"/>
                </a:cxn>
                <a:cxn ang="0">
                  <a:pos x="0" y="0"/>
                </a:cxn>
              </a:cxnLst>
              <a:rect l="0" t="0" r="r" b="b"/>
              <a:pathLst>
                <a:path w="777" h="662">
                  <a:moveTo>
                    <a:pt x="777" y="662"/>
                  </a:moveTo>
                  <a:lnTo>
                    <a:pt x="777" y="0"/>
                  </a:lnTo>
                  <a:lnTo>
                    <a:pt x="0" y="0"/>
                  </a:lnTo>
                </a:path>
              </a:pathLst>
            </a:custGeom>
            <a:noFill/>
            <a:ln w="22225" cap="flat">
              <a:solidFill>
                <a:srgbClr val="FF0000"/>
              </a:solidFill>
              <a:prstDash val="sysDot"/>
              <a:round/>
              <a:headEnd/>
              <a:tailEnd/>
            </a:ln>
          </p:spPr>
          <p:txBody>
            <a:bodyPr/>
            <a:lstStyle/>
            <a:p>
              <a:endParaRPr lang="tr-TR" dirty="0">
                <a:solidFill>
                  <a:srgbClr val="FF0000"/>
                </a:solidFill>
              </a:endParaRPr>
            </a:p>
          </p:txBody>
        </p:sp>
        <p:sp>
          <p:nvSpPr>
            <p:cNvPr id="27" name="Rectangle 42"/>
            <p:cNvSpPr>
              <a:spLocks noChangeArrowheads="1"/>
            </p:cNvSpPr>
            <p:nvPr/>
          </p:nvSpPr>
          <p:spPr bwMode="auto">
            <a:xfrm>
              <a:off x="671" y="3086"/>
              <a:ext cx="349" cy="184"/>
            </a:xfrm>
            <a:prstGeom prst="rect">
              <a:avLst/>
            </a:prstGeom>
            <a:noFill/>
            <a:ln w="9525">
              <a:noFill/>
              <a:miter lim="800000"/>
              <a:headEnd/>
              <a:tailEnd/>
            </a:ln>
          </p:spPr>
          <p:txBody>
            <a:bodyPr wrap="none" lIns="0" tIns="0" rIns="0" bIns="0">
              <a:spAutoFit/>
            </a:bodyPr>
            <a:lstStyle/>
            <a:p>
              <a:r>
                <a:rPr lang="en-US" sz="1900" i="0">
                  <a:solidFill>
                    <a:srgbClr val="FF0000"/>
                  </a:solidFill>
                </a:rPr>
                <a:t>1,000</a:t>
              </a:r>
              <a:endParaRPr lang="en-US" sz="2400" i="0">
                <a:solidFill>
                  <a:srgbClr val="FF0000"/>
                </a:solidFill>
                <a:latin typeface="Times New Roman" pitchFamily="18" charset="0"/>
              </a:endParaRPr>
            </a:p>
          </p:txBody>
        </p:sp>
        <p:sp>
          <p:nvSpPr>
            <p:cNvPr id="28" name="Rectangle 43"/>
            <p:cNvSpPr>
              <a:spLocks noChangeArrowheads="1"/>
            </p:cNvSpPr>
            <p:nvPr/>
          </p:nvSpPr>
          <p:spPr bwMode="auto">
            <a:xfrm>
              <a:off x="1796" y="3891"/>
              <a:ext cx="233" cy="184"/>
            </a:xfrm>
            <a:prstGeom prst="rect">
              <a:avLst/>
            </a:prstGeom>
            <a:noFill/>
            <a:ln w="9525">
              <a:noFill/>
              <a:miter lim="800000"/>
              <a:headEnd/>
              <a:tailEnd/>
            </a:ln>
          </p:spPr>
          <p:txBody>
            <a:bodyPr wrap="none" lIns="0" tIns="0" rIns="0" bIns="0">
              <a:spAutoFit/>
            </a:bodyPr>
            <a:lstStyle/>
            <a:p>
              <a:r>
                <a:rPr lang="en-US" sz="1900" i="0">
                  <a:solidFill>
                    <a:srgbClr val="FF0000"/>
                  </a:solidFill>
                </a:rPr>
                <a:t>300</a:t>
              </a:r>
              <a:endParaRPr lang="en-US" sz="2400" i="0">
                <a:solidFill>
                  <a:srgbClr val="FF0000"/>
                </a:solidFill>
                <a:latin typeface="Times New Roman" pitchFamily="18" charset="0"/>
              </a:endParaRPr>
            </a:p>
          </p:txBody>
        </p:sp>
      </p:grpSp>
      <p:sp>
        <p:nvSpPr>
          <p:cNvPr id="29" name="Rectangle 44"/>
          <p:cNvSpPr>
            <a:spLocks noChangeArrowheads="1"/>
          </p:cNvSpPr>
          <p:nvPr/>
        </p:nvSpPr>
        <p:spPr bwMode="auto">
          <a:xfrm>
            <a:off x="1735138" y="6176963"/>
            <a:ext cx="254000" cy="346075"/>
          </a:xfrm>
          <a:prstGeom prst="rect">
            <a:avLst/>
          </a:prstGeom>
          <a:noFill/>
          <a:ln w="9525">
            <a:noFill/>
            <a:miter lim="800000"/>
            <a:headEnd/>
            <a:tailEnd/>
          </a:ln>
        </p:spPr>
        <p:txBody>
          <a:bodyPr wrap="none" lIns="0" tIns="0" rIns="0" bIns="0">
            <a:spAutoFit/>
          </a:bodyPr>
          <a:lstStyle/>
          <a:p>
            <a:r>
              <a:rPr lang="en-US" sz="1900" i="0">
                <a:solidFill>
                  <a:srgbClr val="000000"/>
                </a:solidFill>
              </a:rPr>
              <a:t>0</a:t>
            </a:r>
            <a:endParaRPr lang="en-US" sz="2400" i="0">
              <a:latin typeface="Times New Roman" pitchFamily="18" charset="0"/>
            </a:endParaRPr>
          </a:p>
        </p:txBody>
      </p:sp>
      <p:grpSp>
        <p:nvGrpSpPr>
          <p:cNvPr id="30" name="Group 45"/>
          <p:cNvGrpSpPr>
            <a:grpSpLocks/>
          </p:cNvGrpSpPr>
          <p:nvPr/>
        </p:nvGrpSpPr>
        <p:grpSpPr bwMode="auto">
          <a:xfrm>
            <a:off x="1065213" y="3813175"/>
            <a:ext cx="4025900" cy="2709863"/>
            <a:chOff x="671" y="2402"/>
            <a:chExt cx="2536" cy="1707"/>
          </a:xfrm>
        </p:grpSpPr>
        <p:sp>
          <p:nvSpPr>
            <p:cNvPr id="31" name="Freeform 46"/>
            <p:cNvSpPr>
              <a:spLocks/>
            </p:cNvSpPr>
            <p:nvPr/>
          </p:nvSpPr>
          <p:spPr bwMode="auto">
            <a:xfrm>
              <a:off x="1151" y="2503"/>
              <a:ext cx="1827" cy="1339"/>
            </a:xfrm>
            <a:custGeom>
              <a:avLst/>
              <a:gdLst/>
              <a:ahLst/>
              <a:cxnLst>
                <a:cxn ang="0">
                  <a:pos x="0" y="0"/>
                </a:cxn>
                <a:cxn ang="0">
                  <a:pos x="1827" y="0"/>
                </a:cxn>
                <a:cxn ang="0">
                  <a:pos x="1827" y="1339"/>
                </a:cxn>
              </a:cxnLst>
              <a:rect l="0" t="0" r="r" b="b"/>
              <a:pathLst>
                <a:path w="1827" h="1339">
                  <a:moveTo>
                    <a:pt x="0" y="0"/>
                  </a:moveTo>
                  <a:lnTo>
                    <a:pt x="1827" y="0"/>
                  </a:lnTo>
                  <a:lnTo>
                    <a:pt x="1827" y="1339"/>
                  </a:lnTo>
                </a:path>
              </a:pathLst>
            </a:custGeom>
            <a:noFill/>
            <a:ln w="22225" cap="flat">
              <a:solidFill>
                <a:schemeClr val="tx1"/>
              </a:solidFill>
              <a:prstDash val="sysDot"/>
              <a:round/>
              <a:headEnd/>
              <a:tailEnd/>
            </a:ln>
          </p:spPr>
          <p:txBody>
            <a:bodyPr/>
            <a:lstStyle/>
            <a:p>
              <a:endParaRPr lang="tr-TR"/>
            </a:p>
          </p:txBody>
        </p:sp>
        <p:sp>
          <p:nvSpPr>
            <p:cNvPr id="32" name="Rectangle 47"/>
            <p:cNvSpPr>
              <a:spLocks noChangeArrowheads="1"/>
            </p:cNvSpPr>
            <p:nvPr/>
          </p:nvSpPr>
          <p:spPr bwMode="auto">
            <a:xfrm>
              <a:off x="287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700</a:t>
              </a:r>
              <a:endParaRPr lang="en-US" sz="2400" i="0">
                <a:latin typeface="Times New Roman" pitchFamily="18" charset="0"/>
              </a:endParaRPr>
            </a:p>
          </p:txBody>
        </p:sp>
        <p:sp>
          <p:nvSpPr>
            <p:cNvPr id="33" name="Rectangle 48"/>
            <p:cNvSpPr>
              <a:spLocks noChangeArrowheads="1"/>
            </p:cNvSpPr>
            <p:nvPr/>
          </p:nvSpPr>
          <p:spPr bwMode="auto">
            <a:xfrm>
              <a:off x="671" y="2402"/>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2,000</a:t>
              </a:r>
              <a:endParaRPr lang="en-US" sz="2400" i="0">
                <a:latin typeface="Times New Roman" pitchFamily="18" charset="0"/>
              </a:endParaRPr>
            </a:p>
          </p:txBody>
        </p:sp>
      </p:grpSp>
      <p:sp>
        <p:nvSpPr>
          <p:cNvPr id="34" name="Rectangle 49"/>
          <p:cNvSpPr>
            <a:spLocks noChangeArrowheads="1"/>
          </p:cNvSpPr>
          <p:nvPr/>
        </p:nvSpPr>
        <p:spPr bwMode="auto">
          <a:xfrm>
            <a:off x="1035233" y="2691880"/>
            <a:ext cx="1058515" cy="430887"/>
          </a:xfrm>
          <a:prstGeom prst="rect">
            <a:avLst/>
          </a:prstGeom>
          <a:noFill/>
          <a:ln w="9525">
            <a:noFill/>
            <a:miter lim="800000"/>
            <a:headEnd/>
            <a:tailEnd/>
          </a:ln>
        </p:spPr>
        <p:txBody>
          <a:bodyPr wrap="square" lIns="0" tIns="0" rIns="0" bIns="0">
            <a:spAutoFit/>
          </a:bodyPr>
          <a:lstStyle/>
          <a:p>
            <a:r>
              <a:rPr lang="en-US" sz="1900" i="0" dirty="0" smtClean="0">
                <a:solidFill>
                  <a:srgbClr val="000000"/>
                </a:solidFill>
              </a:rPr>
              <a:t>3,000   </a:t>
            </a:r>
            <a:r>
              <a:rPr lang="en-US" sz="2800" i="0" dirty="0" smtClean="0">
                <a:solidFill>
                  <a:srgbClr val="000000"/>
                </a:solidFill>
                <a:sym typeface="Symbol"/>
              </a:rPr>
              <a:t></a:t>
            </a:r>
            <a:endParaRPr lang="en-US" sz="2400" i="0" dirty="0">
              <a:latin typeface="Times New Roman" pitchFamily="18" charset="0"/>
            </a:endParaRPr>
          </a:p>
        </p:txBody>
      </p:sp>
      <p:sp>
        <p:nvSpPr>
          <p:cNvPr id="35" name="Rectangle 50"/>
          <p:cNvSpPr>
            <a:spLocks noChangeArrowheads="1"/>
          </p:cNvSpPr>
          <p:nvPr/>
        </p:nvSpPr>
        <p:spPr bwMode="auto">
          <a:xfrm>
            <a:off x="5892225" y="5940175"/>
            <a:ext cx="738188" cy="582980"/>
          </a:xfrm>
          <a:prstGeom prst="rect">
            <a:avLst/>
          </a:prstGeom>
          <a:noFill/>
          <a:ln w="9525">
            <a:noFill/>
            <a:miter lim="800000"/>
            <a:headEnd/>
            <a:tailEnd/>
          </a:ln>
        </p:spPr>
        <p:txBody>
          <a:bodyPr wrap="square" lIns="0" tIns="0" rIns="0" bIns="0">
            <a:spAutoFit/>
          </a:bodyPr>
          <a:lstStyle/>
          <a:p>
            <a:pPr>
              <a:lnSpc>
                <a:spcPct val="80000"/>
              </a:lnSpc>
            </a:pPr>
            <a:r>
              <a:rPr lang="en-US" sz="2800" i="0" dirty="0" smtClean="0">
                <a:solidFill>
                  <a:srgbClr val="000000"/>
                </a:solidFill>
                <a:sym typeface="Symbol"/>
              </a:rPr>
              <a:t></a:t>
            </a:r>
            <a:endParaRPr lang="en-US" sz="1900" i="0" dirty="0" smtClean="0">
              <a:solidFill>
                <a:srgbClr val="000000"/>
              </a:solidFill>
            </a:endParaRPr>
          </a:p>
          <a:p>
            <a:pPr>
              <a:lnSpc>
                <a:spcPct val="80000"/>
              </a:lnSpc>
            </a:pPr>
            <a:r>
              <a:rPr lang="en-US" sz="1900" i="0" dirty="0" smtClean="0">
                <a:solidFill>
                  <a:srgbClr val="000000"/>
                </a:solidFill>
              </a:rPr>
              <a:t>1,000</a:t>
            </a:r>
            <a:endParaRPr lang="en-US" sz="2400" i="0" dirty="0">
              <a:latin typeface="Times New Roman" pitchFamily="18" charset="0"/>
            </a:endParaRPr>
          </a:p>
        </p:txBody>
      </p:sp>
      <p:sp>
        <p:nvSpPr>
          <p:cNvPr id="36" name="Rectangle 51"/>
          <p:cNvSpPr>
            <a:spLocks noChangeArrowheads="1"/>
          </p:cNvSpPr>
          <p:nvPr/>
        </p:nvSpPr>
        <p:spPr bwMode="auto">
          <a:xfrm>
            <a:off x="381000" y="844550"/>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Quantity of</a:t>
            </a:r>
            <a:endParaRPr lang="en-US" sz="2400" i="0" dirty="0">
              <a:latin typeface="Times New Roman" pitchFamily="18" charset="0"/>
            </a:endParaRPr>
          </a:p>
        </p:txBody>
      </p:sp>
      <p:sp>
        <p:nvSpPr>
          <p:cNvPr id="37" name="Rectangle 52"/>
          <p:cNvSpPr>
            <a:spLocks noChangeArrowheads="1"/>
          </p:cNvSpPr>
          <p:nvPr/>
        </p:nvSpPr>
        <p:spPr bwMode="auto">
          <a:xfrm>
            <a:off x="381000" y="1152525"/>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Computers</a:t>
            </a:r>
            <a:endParaRPr lang="en-US" sz="2400" i="0" dirty="0">
              <a:latin typeface="Times New Roman" pitchFamily="18" charset="0"/>
            </a:endParaRPr>
          </a:p>
        </p:txBody>
      </p:sp>
      <p:sp>
        <p:nvSpPr>
          <p:cNvPr id="38" name="Rectangle 53"/>
          <p:cNvSpPr>
            <a:spLocks noChangeArrowheads="1"/>
          </p:cNvSpPr>
          <p:nvPr/>
        </p:nvSpPr>
        <p:spPr bwMode="auto">
          <a:xfrm>
            <a:off x="550863" y="1460500"/>
            <a:ext cx="1277937" cy="346075"/>
          </a:xfrm>
          <a:prstGeom prst="rect">
            <a:avLst/>
          </a:prstGeom>
          <a:noFill/>
          <a:ln w="9525">
            <a:noFill/>
            <a:miter lim="800000"/>
            <a:headEnd/>
            <a:tailEnd/>
          </a:ln>
        </p:spPr>
        <p:txBody>
          <a:bodyPr wrap="none" lIns="0" tIns="0" rIns="0" bIns="0">
            <a:spAutoFit/>
          </a:bodyPr>
          <a:lstStyle/>
          <a:p>
            <a:r>
              <a:rPr lang="en-US" sz="1900" b="1" i="0">
                <a:solidFill>
                  <a:srgbClr val="000000"/>
                </a:solidFill>
              </a:rPr>
              <a:t>Produced</a:t>
            </a:r>
            <a:endParaRPr lang="en-US" sz="2400" i="0">
              <a:latin typeface="Times New Roman" pitchFamily="18" charset="0"/>
            </a:endParaRPr>
          </a:p>
        </p:txBody>
      </p:sp>
      <p:grpSp>
        <p:nvGrpSpPr>
          <p:cNvPr id="39" name="Group 54"/>
          <p:cNvGrpSpPr>
            <a:grpSpLocks/>
          </p:cNvGrpSpPr>
          <p:nvPr/>
        </p:nvGrpSpPr>
        <p:grpSpPr bwMode="auto">
          <a:xfrm>
            <a:off x="4643810" y="2866901"/>
            <a:ext cx="427038" cy="292100"/>
            <a:chOff x="2892" y="1738"/>
            <a:chExt cx="269" cy="184"/>
          </a:xfrm>
        </p:grpSpPr>
        <p:sp>
          <p:nvSpPr>
            <p:cNvPr id="40" name="Oval 55"/>
            <p:cNvSpPr>
              <a:spLocks noChangeArrowheads="1"/>
            </p:cNvSpPr>
            <p:nvPr/>
          </p:nvSpPr>
          <p:spPr bwMode="auto">
            <a:xfrm>
              <a:off x="2892" y="1783"/>
              <a:ext cx="100" cy="101"/>
            </a:xfrm>
            <a:prstGeom prst="ellipse">
              <a:avLst/>
            </a:prstGeom>
            <a:solidFill>
              <a:srgbClr val="00B050"/>
            </a:solidFill>
            <a:ln w="9525">
              <a:noFill/>
              <a:round/>
              <a:headEnd/>
              <a:tailEnd/>
            </a:ln>
          </p:spPr>
          <p:txBody>
            <a:bodyPr/>
            <a:lstStyle/>
            <a:p>
              <a:endParaRPr lang="tr-TR">
                <a:solidFill>
                  <a:srgbClr val="00B050"/>
                </a:solidFill>
              </a:endParaRPr>
            </a:p>
          </p:txBody>
        </p:sp>
        <p:sp>
          <p:nvSpPr>
            <p:cNvPr id="41" name="Rectangle 56"/>
            <p:cNvSpPr>
              <a:spLocks noChangeArrowheads="1"/>
            </p:cNvSpPr>
            <p:nvPr/>
          </p:nvSpPr>
          <p:spPr bwMode="auto">
            <a:xfrm>
              <a:off x="3066" y="1738"/>
              <a:ext cx="95" cy="184"/>
            </a:xfrm>
            <a:prstGeom prst="rect">
              <a:avLst/>
            </a:prstGeom>
            <a:noFill/>
            <a:ln w="9525">
              <a:noFill/>
              <a:miter lim="800000"/>
              <a:headEnd/>
              <a:tailEnd/>
            </a:ln>
          </p:spPr>
          <p:txBody>
            <a:bodyPr wrap="none" lIns="0" tIns="0" rIns="0" bIns="0">
              <a:spAutoFit/>
            </a:bodyPr>
            <a:lstStyle/>
            <a:p>
              <a:r>
                <a:rPr lang="en-US" sz="1900" i="0">
                  <a:solidFill>
                    <a:srgbClr val="00B050"/>
                  </a:solidFill>
                </a:rPr>
                <a:t>D</a:t>
              </a:r>
              <a:endParaRPr lang="en-US" sz="2400" i="0">
                <a:solidFill>
                  <a:srgbClr val="00B050"/>
                </a:solidFill>
                <a:latin typeface="Times New Roman" pitchFamily="18" charset="0"/>
              </a:endParaRPr>
            </a:p>
          </p:txBody>
        </p:sp>
      </p:grpSp>
      <p:sp>
        <p:nvSpPr>
          <p:cNvPr id="42" name="Freeform 19"/>
          <p:cNvSpPr>
            <a:spLocks/>
          </p:cNvSpPr>
          <p:nvPr/>
        </p:nvSpPr>
        <p:spPr bwMode="auto">
          <a:xfrm>
            <a:off x="1798017" y="927571"/>
            <a:ext cx="6302375" cy="5165725"/>
          </a:xfrm>
          <a:custGeom>
            <a:avLst/>
            <a:gdLst/>
            <a:ahLst/>
            <a:cxnLst>
              <a:cxn ang="0">
                <a:pos x="0" y="0"/>
              </a:cxn>
              <a:cxn ang="0">
                <a:pos x="0" y="3254"/>
              </a:cxn>
              <a:cxn ang="0">
                <a:pos x="3970" y="3254"/>
              </a:cxn>
            </a:cxnLst>
            <a:rect l="0" t="0" r="r" b="b"/>
            <a:pathLst>
              <a:path w="3970" h="3254">
                <a:moveTo>
                  <a:pt x="0" y="0"/>
                </a:moveTo>
                <a:lnTo>
                  <a:pt x="0" y="3254"/>
                </a:lnTo>
                <a:lnTo>
                  <a:pt x="3970" y="3254"/>
                </a:lnTo>
              </a:path>
            </a:pathLst>
          </a:custGeom>
          <a:noFill/>
          <a:ln w="28575">
            <a:solidFill>
              <a:srgbClr val="000000"/>
            </a:solidFill>
            <a:prstDash val="solid"/>
            <a:round/>
            <a:headEnd type="triangle" w="med" len="med"/>
            <a:tailEnd type="triangle" w="med" len="med"/>
          </a:ln>
        </p:spPr>
        <p:txBody>
          <a:bodyPr/>
          <a:lstStyle/>
          <a:p>
            <a:endParaRPr lang="tr-TR"/>
          </a:p>
        </p:txBody>
      </p:sp>
      <p:sp>
        <p:nvSpPr>
          <p:cNvPr id="45" name="Rectangle 44"/>
          <p:cNvSpPr/>
          <p:nvPr/>
        </p:nvSpPr>
        <p:spPr>
          <a:xfrm>
            <a:off x="3563888" y="1052736"/>
            <a:ext cx="4608512" cy="923330"/>
          </a:xfrm>
          <a:prstGeom prst="rect">
            <a:avLst/>
          </a:prstGeom>
          <a:noFill/>
        </p:spPr>
        <p:txBody>
          <a:bodyPr wrap="square">
            <a:spAutoFit/>
          </a:bodyPr>
          <a:lstStyle/>
          <a:p>
            <a:pPr marL="522288" indent="-342900" defTabSz="974725">
              <a:spcAft>
                <a:spcPts val="2400"/>
              </a:spcAft>
              <a:buFont typeface="+mj-lt"/>
              <a:buAutoNum type="arabicPeriod"/>
            </a:pPr>
            <a:r>
              <a:rPr lang="en-US" dirty="0" smtClean="0">
                <a:solidFill>
                  <a:srgbClr val="FF0000"/>
                </a:solidFill>
              </a:rPr>
              <a:t>Producing at a point like B means that either some resources are kept idle, or the resource are not allocated efficiently.</a:t>
            </a:r>
          </a:p>
        </p:txBody>
      </p:sp>
      <p:sp>
        <p:nvSpPr>
          <p:cNvPr id="46" name="Rectangle 45"/>
          <p:cNvSpPr/>
          <p:nvPr/>
        </p:nvSpPr>
        <p:spPr>
          <a:xfrm>
            <a:off x="3569920" y="2016869"/>
            <a:ext cx="5220072" cy="646331"/>
          </a:xfrm>
          <a:prstGeom prst="rect">
            <a:avLst/>
          </a:prstGeom>
        </p:spPr>
        <p:txBody>
          <a:bodyPr wrap="square">
            <a:spAutoFit/>
          </a:bodyPr>
          <a:lstStyle/>
          <a:p>
            <a:pPr marL="522288" indent="-342900" defTabSz="974725">
              <a:spcAft>
                <a:spcPts val="2400"/>
              </a:spcAft>
              <a:buFont typeface="+mj-lt"/>
              <a:buAutoNum type="arabicPeriod" startAt="2"/>
            </a:pPr>
            <a:r>
              <a:rPr lang="en-US" dirty="0" smtClean="0">
                <a:solidFill>
                  <a:srgbClr val="00B050"/>
                </a:solidFill>
              </a:rPr>
              <a:t>Points outside the PPF (like D) are not attainable with available resources and technology.</a:t>
            </a:r>
            <a:endParaRPr lang="en-US" dirty="0">
              <a:solidFill>
                <a:srgbClr val="00B050"/>
              </a:solidFill>
            </a:endParaRPr>
          </a:p>
        </p:txBody>
      </p:sp>
    </p:spTree>
    <p:extLst>
      <p:ext uri="{BB962C8B-B14F-4D97-AF65-F5344CB8AC3E}">
        <p14:creationId xmlns:p14="http://schemas.microsoft.com/office/powerpoint/2010/main" val="11172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7772400" cy="11430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Economics start with the assumption that …</a:t>
            </a:r>
            <a:endParaRPr lang="tr-TR" dirty="0"/>
          </a:p>
        </p:txBody>
      </p:sp>
      <p:sp>
        <p:nvSpPr>
          <p:cNvPr id="3" name="Content Placeholder 2"/>
          <p:cNvSpPr>
            <a:spLocks noGrp="1"/>
          </p:cNvSpPr>
          <p:nvPr>
            <p:ph sz="quarter" idx="1"/>
          </p:nvPr>
        </p:nvSpPr>
        <p:spPr>
          <a:xfrm>
            <a:off x="914400" y="1785926"/>
            <a:ext cx="7772400" cy="4233874"/>
          </a:xfrm>
        </p:spPr>
        <p:txBody>
          <a:bodyPr/>
          <a:lstStyle/>
          <a:p>
            <a:pPr marL="0" indent="0">
              <a:spcBef>
                <a:spcPts val="1200"/>
              </a:spcBef>
              <a:buNone/>
            </a:pPr>
            <a:r>
              <a:rPr lang="en-US" sz="2800" dirty="0" smtClean="0"/>
              <a:t>Rational people do activity </a:t>
            </a:r>
            <a:r>
              <a:rPr lang="en-US" sz="2800" i="1" dirty="0" smtClean="0"/>
              <a:t>x</a:t>
            </a:r>
            <a:r>
              <a:rPr lang="en-US" sz="2800" dirty="0" smtClean="0"/>
              <a:t> if and only if </a:t>
            </a:r>
            <a:r>
              <a:rPr lang="en-US" sz="2800" i="1" dirty="0" smtClean="0"/>
              <a:t>B</a:t>
            </a:r>
            <a:r>
              <a:rPr lang="en-US" sz="2800" dirty="0" smtClean="0"/>
              <a:t>(</a:t>
            </a:r>
            <a:r>
              <a:rPr lang="en-US" sz="2800" i="1" dirty="0" smtClean="0"/>
              <a:t>x</a:t>
            </a:r>
            <a:r>
              <a:rPr lang="en-US" sz="2800" dirty="0" smtClean="0"/>
              <a:t>) &gt; </a:t>
            </a:r>
            <a:r>
              <a:rPr lang="en-US" sz="2800" i="1" dirty="0" smtClean="0"/>
              <a:t>C</a:t>
            </a:r>
            <a:r>
              <a:rPr lang="en-US" sz="2800" dirty="0" smtClean="0"/>
              <a:t>(</a:t>
            </a:r>
            <a:r>
              <a:rPr lang="en-US" sz="2800" i="1" dirty="0" smtClean="0"/>
              <a:t>x</a:t>
            </a:r>
            <a:r>
              <a:rPr lang="en-US" sz="2800" dirty="0" smtClean="0"/>
              <a:t>),</a:t>
            </a:r>
          </a:p>
          <a:p>
            <a:pPr marL="400050" lvl="1" indent="0">
              <a:spcBef>
                <a:spcPts val="1200"/>
              </a:spcBef>
              <a:buNone/>
            </a:pPr>
            <a:r>
              <a:rPr lang="en-US" sz="2800" i="1" dirty="0" smtClean="0"/>
              <a:t>B</a:t>
            </a:r>
            <a:r>
              <a:rPr lang="en-US" sz="2800" dirty="0" smtClean="0"/>
              <a:t>(</a:t>
            </a:r>
            <a:r>
              <a:rPr lang="en-US" sz="2800" i="1" dirty="0" smtClean="0"/>
              <a:t>x</a:t>
            </a:r>
            <a:r>
              <a:rPr lang="en-US" sz="2800" dirty="0" smtClean="0"/>
              <a:t>) is the benefit of activity </a:t>
            </a:r>
            <a:r>
              <a:rPr lang="en-US" sz="2800" i="1" dirty="0" smtClean="0"/>
              <a:t>x</a:t>
            </a:r>
            <a:r>
              <a:rPr lang="en-US" sz="2800" dirty="0" smtClean="0"/>
              <a:t> (to the individual)</a:t>
            </a:r>
            <a:endParaRPr lang="tr-TR" sz="2800" dirty="0" smtClean="0"/>
          </a:p>
          <a:p>
            <a:pPr marL="400050" lvl="1" indent="0">
              <a:spcBef>
                <a:spcPts val="1200"/>
              </a:spcBef>
              <a:buNone/>
            </a:pPr>
            <a:r>
              <a:rPr lang="en-US" sz="2800" i="1" dirty="0" smtClean="0"/>
              <a:t>C</a:t>
            </a:r>
            <a:r>
              <a:rPr lang="en-US" sz="2800" dirty="0" smtClean="0"/>
              <a:t>(</a:t>
            </a:r>
            <a:r>
              <a:rPr lang="en-US" sz="2800" i="1" dirty="0" smtClean="0"/>
              <a:t>x</a:t>
            </a:r>
            <a:r>
              <a:rPr lang="en-US" sz="2800" dirty="0" smtClean="0"/>
              <a:t>) is the cost of activity (to the individual)</a:t>
            </a:r>
            <a:endParaRPr lang="tr-TR" sz="2800" dirty="0" smtClean="0"/>
          </a:p>
          <a:p>
            <a:pPr marL="0" indent="0">
              <a:spcBef>
                <a:spcPts val="1200"/>
              </a:spcBef>
              <a:buNone/>
            </a:pPr>
            <a:endParaRPr lang="tr-TR" sz="2800" dirty="0" smtClean="0"/>
          </a:p>
          <a:p>
            <a:pPr marL="0" indent="0">
              <a:spcBef>
                <a:spcPts val="1200"/>
              </a:spcBef>
              <a:buNone/>
            </a:pPr>
            <a:r>
              <a:rPr lang="en-US" sz="2800" dirty="0" smtClean="0"/>
              <a:t>(Pretty much ) Everything follows from this simple assumption.</a:t>
            </a:r>
            <a:endParaRPr lang="tr-TR" sz="2800" dirty="0" smtClean="0"/>
          </a:p>
          <a:p>
            <a:pPr>
              <a:buNone/>
            </a:pP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ubtitle 3"/>
          <p:cNvSpPr>
            <a:spLocks noGrp="1"/>
          </p:cNvSpPr>
          <p:nvPr>
            <p:ph type="body" idx="1"/>
          </p:nvPr>
        </p:nvSpPr>
        <p:spPr/>
        <p:txBody>
          <a:bodyPr/>
          <a:lstStyle/>
          <a:p>
            <a:r>
              <a:rPr lang="en-US" dirty="0" smtClean="0"/>
              <a:t>Your turn now</a:t>
            </a:r>
            <a:endParaRPr lang="tr-TR" dirty="0"/>
          </a:p>
        </p:txBody>
      </p:sp>
    </p:spTree>
    <p:extLst>
      <p:ext uri="{BB962C8B-B14F-4D97-AF65-F5344CB8AC3E}">
        <p14:creationId xmlns:p14="http://schemas.microsoft.com/office/powerpoint/2010/main" val="18081219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Q1</a:t>
            </a:r>
            <a:endParaRPr lang="tr-TR" dirty="0"/>
          </a:p>
        </p:txBody>
      </p:sp>
      <p:sp>
        <p:nvSpPr>
          <p:cNvPr id="3" name="Freeform 17"/>
          <p:cNvSpPr>
            <a:spLocks/>
          </p:cNvSpPr>
          <p:nvPr/>
        </p:nvSpPr>
        <p:spPr bwMode="auto">
          <a:xfrm>
            <a:off x="1804988" y="2898775"/>
            <a:ext cx="4178300" cy="3200400"/>
          </a:xfrm>
          <a:custGeom>
            <a:avLst/>
            <a:gdLst/>
            <a:ahLst/>
            <a:cxnLst>
              <a:cxn ang="0">
                <a:pos x="0" y="0"/>
              </a:cxn>
              <a:cxn ang="0">
                <a:pos x="0" y="140"/>
              </a:cxn>
              <a:cxn ang="0">
                <a:pos x="183" y="140"/>
              </a:cxn>
              <a:cxn ang="0">
                <a:pos x="0" y="0"/>
              </a:cxn>
            </a:cxnLst>
            <a:rect l="0" t="0" r="r" b="b"/>
            <a:pathLst>
              <a:path w="183" h="140">
                <a:moveTo>
                  <a:pt x="0" y="0"/>
                </a:moveTo>
                <a:cubicBezTo>
                  <a:pt x="0" y="140"/>
                  <a:pt x="0" y="140"/>
                  <a:pt x="0" y="140"/>
                </a:cubicBezTo>
                <a:cubicBezTo>
                  <a:pt x="183" y="140"/>
                  <a:pt x="183" y="140"/>
                  <a:pt x="183" y="140"/>
                </a:cubicBezTo>
                <a:cubicBezTo>
                  <a:pt x="149" y="40"/>
                  <a:pt x="99" y="22"/>
                  <a:pt x="0" y="0"/>
                </a:cubicBezTo>
                <a:close/>
              </a:path>
            </a:pathLst>
          </a:custGeom>
          <a:solidFill>
            <a:srgbClr val="D6ECFF"/>
          </a:solidFill>
          <a:ln w="9525">
            <a:noFill/>
            <a:round/>
            <a:headEnd/>
            <a:tailEnd/>
          </a:ln>
        </p:spPr>
        <p:txBody>
          <a:bodyPr/>
          <a:lstStyle/>
          <a:p>
            <a:endParaRPr lang="tr-TR"/>
          </a:p>
        </p:txBody>
      </p:sp>
      <p:sp>
        <p:nvSpPr>
          <p:cNvPr id="4" name="Freeform 18"/>
          <p:cNvSpPr>
            <a:spLocks/>
          </p:cNvSpPr>
          <p:nvPr/>
        </p:nvSpPr>
        <p:spPr bwMode="auto">
          <a:xfrm>
            <a:off x="1827213" y="2921000"/>
            <a:ext cx="4156075" cy="3178175"/>
          </a:xfrm>
          <a:custGeom>
            <a:avLst/>
            <a:gdLst/>
            <a:ahLst/>
            <a:cxnLst>
              <a:cxn ang="0">
                <a:pos x="182" y="139"/>
              </a:cxn>
              <a:cxn ang="0">
                <a:pos x="0" y="0"/>
              </a:cxn>
            </a:cxnLst>
            <a:rect l="0" t="0" r="r" b="b"/>
            <a:pathLst>
              <a:path w="182" h="139">
                <a:moveTo>
                  <a:pt x="182" y="139"/>
                </a:moveTo>
                <a:cubicBezTo>
                  <a:pt x="143" y="21"/>
                  <a:pt x="76" y="19"/>
                  <a:pt x="0" y="0"/>
                </a:cubicBezTo>
              </a:path>
            </a:pathLst>
          </a:custGeom>
          <a:noFill/>
          <a:ln w="68263">
            <a:solidFill>
              <a:srgbClr val="005EAD"/>
            </a:solidFill>
            <a:prstDash val="solid"/>
            <a:round/>
            <a:headEnd/>
            <a:tailEnd/>
          </a:ln>
        </p:spPr>
        <p:txBody>
          <a:bodyPr/>
          <a:lstStyle/>
          <a:p>
            <a:endParaRPr lang="tr-TR"/>
          </a:p>
        </p:txBody>
      </p:sp>
      <p:grpSp>
        <p:nvGrpSpPr>
          <p:cNvPr id="5" name="Group 20"/>
          <p:cNvGrpSpPr>
            <a:grpSpLocks/>
          </p:cNvGrpSpPr>
          <p:nvPr/>
        </p:nvGrpSpPr>
        <p:grpSpPr bwMode="auto">
          <a:xfrm>
            <a:off x="5184775" y="4129088"/>
            <a:ext cx="2198688" cy="908050"/>
            <a:chOff x="3266" y="2601"/>
            <a:chExt cx="1385" cy="572"/>
          </a:xfrm>
        </p:grpSpPr>
        <p:sp>
          <p:nvSpPr>
            <p:cNvPr id="6" name="Line 21"/>
            <p:cNvSpPr>
              <a:spLocks noChangeShapeType="1"/>
            </p:cNvSpPr>
            <p:nvPr/>
          </p:nvSpPr>
          <p:spPr bwMode="auto">
            <a:xfrm>
              <a:off x="3266" y="2704"/>
              <a:ext cx="503" cy="1"/>
            </a:xfrm>
            <a:prstGeom prst="line">
              <a:avLst/>
            </a:prstGeom>
            <a:noFill/>
            <a:ln w="22225">
              <a:solidFill>
                <a:srgbClr val="000000"/>
              </a:solidFill>
              <a:round/>
              <a:headEnd/>
              <a:tailEnd/>
            </a:ln>
          </p:spPr>
          <p:txBody>
            <a:bodyPr/>
            <a:lstStyle/>
            <a:p>
              <a:endParaRPr lang="tr-TR"/>
            </a:p>
          </p:txBody>
        </p:sp>
        <p:sp>
          <p:nvSpPr>
            <p:cNvPr id="7" name="Rectangle 22"/>
            <p:cNvSpPr>
              <a:spLocks noChangeArrowheads="1"/>
            </p:cNvSpPr>
            <p:nvPr/>
          </p:nvSpPr>
          <p:spPr bwMode="auto">
            <a:xfrm>
              <a:off x="3832" y="2601"/>
              <a:ext cx="819" cy="218"/>
            </a:xfrm>
            <a:prstGeom prst="rect">
              <a:avLst/>
            </a:prstGeom>
            <a:noFill/>
            <a:ln w="9525">
              <a:noFill/>
              <a:miter lim="800000"/>
              <a:headEnd/>
              <a:tailEnd/>
            </a:ln>
          </p:spPr>
          <p:txBody>
            <a:bodyPr wrap="none" lIns="0" tIns="0" rIns="0" bIns="0">
              <a:spAutoFit/>
            </a:bodyPr>
            <a:lstStyle/>
            <a:p>
              <a:r>
                <a:rPr lang="en-US" sz="1900" i="0">
                  <a:solidFill>
                    <a:srgbClr val="000000"/>
                  </a:solidFill>
                </a:rPr>
                <a:t>Production</a:t>
              </a:r>
              <a:endParaRPr lang="en-US" sz="2400" i="0">
                <a:latin typeface="Times New Roman" pitchFamily="18" charset="0"/>
              </a:endParaRPr>
            </a:p>
          </p:txBody>
        </p:sp>
        <p:sp>
          <p:nvSpPr>
            <p:cNvPr id="8" name="Rectangle 23"/>
            <p:cNvSpPr>
              <a:spLocks noChangeArrowheads="1"/>
            </p:cNvSpPr>
            <p:nvPr/>
          </p:nvSpPr>
          <p:spPr bwMode="auto">
            <a:xfrm>
              <a:off x="3832" y="2795"/>
              <a:ext cx="722"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P</a:t>
              </a:r>
              <a:r>
                <a:rPr lang="en-US" sz="1900" i="0" dirty="0" smtClean="0">
                  <a:solidFill>
                    <a:srgbClr val="000000"/>
                  </a:solidFill>
                </a:rPr>
                <a:t>ossibilities</a:t>
              </a:r>
              <a:endParaRPr lang="en-US" sz="2400" i="0" dirty="0">
                <a:latin typeface="Times New Roman" pitchFamily="18" charset="0"/>
              </a:endParaRPr>
            </a:p>
          </p:txBody>
        </p:sp>
        <p:sp>
          <p:nvSpPr>
            <p:cNvPr id="9" name="Rectangle 24"/>
            <p:cNvSpPr>
              <a:spLocks noChangeArrowheads="1"/>
            </p:cNvSpPr>
            <p:nvPr/>
          </p:nvSpPr>
          <p:spPr bwMode="auto">
            <a:xfrm>
              <a:off x="3832" y="2989"/>
              <a:ext cx="499"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F</a:t>
              </a:r>
              <a:r>
                <a:rPr lang="en-US" sz="1900" i="0" dirty="0" smtClean="0">
                  <a:solidFill>
                    <a:srgbClr val="000000"/>
                  </a:solidFill>
                </a:rPr>
                <a:t>rontier</a:t>
              </a:r>
              <a:endParaRPr lang="en-US" sz="2400" i="0" dirty="0">
                <a:latin typeface="Times New Roman" pitchFamily="18" charset="0"/>
              </a:endParaRPr>
            </a:p>
          </p:txBody>
        </p:sp>
      </p:grpSp>
      <p:grpSp>
        <p:nvGrpSpPr>
          <p:cNvPr id="10" name="Group 25"/>
          <p:cNvGrpSpPr>
            <a:grpSpLocks/>
          </p:cNvGrpSpPr>
          <p:nvPr/>
        </p:nvGrpSpPr>
        <p:grpSpPr bwMode="auto">
          <a:xfrm>
            <a:off x="4632960" y="3723640"/>
            <a:ext cx="415925" cy="342900"/>
            <a:chOff x="2920" y="2344"/>
            <a:chExt cx="262" cy="216"/>
          </a:xfrm>
        </p:grpSpPr>
        <p:sp>
          <p:nvSpPr>
            <p:cNvPr id="11" name="Oval 26"/>
            <p:cNvSpPr>
              <a:spLocks noChangeArrowheads="1"/>
            </p:cNvSpPr>
            <p:nvPr/>
          </p:nvSpPr>
          <p:spPr bwMode="auto">
            <a:xfrm>
              <a:off x="2920" y="2460"/>
              <a:ext cx="101" cy="100"/>
            </a:xfrm>
            <a:prstGeom prst="ellipse">
              <a:avLst/>
            </a:prstGeom>
            <a:solidFill>
              <a:srgbClr val="000000"/>
            </a:solidFill>
            <a:ln w="9525">
              <a:noFill/>
              <a:round/>
              <a:headEnd/>
              <a:tailEnd/>
            </a:ln>
          </p:spPr>
          <p:txBody>
            <a:bodyPr/>
            <a:lstStyle/>
            <a:p>
              <a:endParaRPr lang="tr-TR"/>
            </a:p>
          </p:txBody>
        </p:sp>
        <p:sp>
          <p:nvSpPr>
            <p:cNvPr id="12" name="Rectangle 27"/>
            <p:cNvSpPr>
              <a:spLocks noChangeArrowheads="1"/>
            </p:cNvSpPr>
            <p:nvPr/>
          </p:nvSpPr>
          <p:spPr bwMode="auto">
            <a:xfrm>
              <a:off x="3081" y="2344"/>
              <a:ext cx="101" cy="182"/>
            </a:xfrm>
            <a:prstGeom prst="rect">
              <a:avLst/>
            </a:prstGeom>
            <a:noFill/>
            <a:ln w="9525">
              <a:noFill/>
              <a:miter lim="800000"/>
              <a:headEnd/>
              <a:tailEnd/>
            </a:ln>
          </p:spPr>
          <p:txBody>
            <a:bodyPr wrap="none" lIns="0" tIns="0" rIns="0" bIns="0">
              <a:spAutoFit/>
            </a:bodyPr>
            <a:lstStyle/>
            <a:p>
              <a:r>
                <a:rPr lang="en-US" sz="1900" i="0" dirty="0">
                  <a:solidFill>
                    <a:srgbClr val="000000"/>
                  </a:solidFill>
                </a:rPr>
                <a:t>A</a:t>
              </a:r>
              <a:endParaRPr lang="en-US" sz="2400" i="0" dirty="0">
                <a:latin typeface="Times New Roman" pitchFamily="18" charset="0"/>
              </a:endParaRPr>
            </a:p>
          </p:txBody>
        </p:sp>
      </p:grpSp>
      <p:grpSp>
        <p:nvGrpSpPr>
          <p:cNvPr id="13" name="Group 28"/>
          <p:cNvGrpSpPr>
            <a:grpSpLocks/>
          </p:cNvGrpSpPr>
          <p:nvPr/>
        </p:nvGrpSpPr>
        <p:grpSpPr bwMode="auto">
          <a:xfrm>
            <a:off x="2979738" y="4876800"/>
            <a:ext cx="373062" cy="288925"/>
            <a:chOff x="1885" y="3072"/>
            <a:chExt cx="235" cy="182"/>
          </a:xfrm>
        </p:grpSpPr>
        <p:sp>
          <p:nvSpPr>
            <p:cNvPr id="14" name="Oval 29"/>
            <p:cNvSpPr>
              <a:spLocks noChangeArrowheads="1"/>
            </p:cNvSpPr>
            <p:nvPr/>
          </p:nvSpPr>
          <p:spPr bwMode="auto">
            <a:xfrm>
              <a:off x="1885" y="3122"/>
              <a:ext cx="100" cy="101"/>
            </a:xfrm>
            <a:prstGeom prst="ellipse">
              <a:avLst/>
            </a:prstGeom>
            <a:solidFill>
              <a:srgbClr val="000000"/>
            </a:solidFill>
            <a:ln w="9525">
              <a:noFill/>
              <a:round/>
              <a:headEnd/>
              <a:tailEnd/>
            </a:ln>
          </p:spPr>
          <p:txBody>
            <a:bodyPr/>
            <a:lstStyle/>
            <a:p>
              <a:endParaRPr lang="tr-TR"/>
            </a:p>
          </p:txBody>
        </p:sp>
        <p:sp>
          <p:nvSpPr>
            <p:cNvPr id="15" name="Rectangle 30"/>
            <p:cNvSpPr>
              <a:spLocks noChangeArrowheads="1"/>
            </p:cNvSpPr>
            <p:nvPr/>
          </p:nvSpPr>
          <p:spPr bwMode="auto">
            <a:xfrm>
              <a:off x="2019" y="3072"/>
              <a:ext cx="101" cy="182"/>
            </a:xfrm>
            <a:prstGeom prst="rect">
              <a:avLst/>
            </a:prstGeom>
            <a:noFill/>
            <a:ln w="9525">
              <a:noFill/>
              <a:miter lim="800000"/>
              <a:headEnd/>
              <a:tailEnd/>
            </a:ln>
          </p:spPr>
          <p:txBody>
            <a:bodyPr wrap="none" lIns="0" tIns="0" rIns="0" bIns="0">
              <a:spAutoFit/>
            </a:bodyPr>
            <a:lstStyle/>
            <a:p>
              <a:r>
                <a:rPr lang="en-US" sz="1900" i="0">
                  <a:solidFill>
                    <a:srgbClr val="000000"/>
                  </a:solidFill>
                </a:rPr>
                <a:t>B</a:t>
              </a:r>
              <a:endParaRPr lang="en-US" sz="2400" i="0">
                <a:latin typeface="Times New Roman" pitchFamily="18" charset="0"/>
              </a:endParaRPr>
            </a:p>
          </p:txBody>
        </p:sp>
      </p:grpSp>
      <p:grpSp>
        <p:nvGrpSpPr>
          <p:cNvPr id="16" name="Group 31"/>
          <p:cNvGrpSpPr>
            <a:grpSpLocks/>
          </p:cNvGrpSpPr>
          <p:nvPr/>
        </p:nvGrpSpPr>
        <p:grpSpPr bwMode="auto">
          <a:xfrm>
            <a:off x="4191000" y="3459163"/>
            <a:ext cx="339725" cy="331787"/>
            <a:chOff x="2662" y="2179"/>
            <a:chExt cx="214" cy="209"/>
          </a:xfrm>
        </p:grpSpPr>
        <p:sp>
          <p:nvSpPr>
            <p:cNvPr id="17" name="Oval 32"/>
            <p:cNvSpPr>
              <a:spLocks noChangeArrowheads="1"/>
            </p:cNvSpPr>
            <p:nvPr/>
          </p:nvSpPr>
          <p:spPr bwMode="auto">
            <a:xfrm>
              <a:off x="2662" y="2287"/>
              <a:ext cx="100" cy="101"/>
            </a:xfrm>
            <a:prstGeom prst="ellipse">
              <a:avLst/>
            </a:prstGeom>
            <a:solidFill>
              <a:srgbClr val="000000"/>
            </a:solidFill>
            <a:ln w="9525">
              <a:noFill/>
              <a:round/>
              <a:headEnd/>
              <a:tailEnd/>
            </a:ln>
          </p:spPr>
          <p:txBody>
            <a:bodyPr/>
            <a:lstStyle/>
            <a:p>
              <a:endParaRPr lang="tr-TR"/>
            </a:p>
          </p:txBody>
        </p:sp>
        <p:sp>
          <p:nvSpPr>
            <p:cNvPr id="18" name="Rectangle 33"/>
            <p:cNvSpPr>
              <a:spLocks noChangeArrowheads="1"/>
            </p:cNvSpPr>
            <p:nvPr/>
          </p:nvSpPr>
          <p:spPr bwMode="auto">
            <a:xfrm>
              <a:off x="2766" y="2179"/>
              <a:ext cx="110" cy="182"/>
            </a:xfrm>
            <a:prstGeom prst="rect">
              <a:avLst/>
            </a:prstGeom>
            <a:noFill/>
            <a:ln w="9525">
              <a:noFill/>
              <a:miter lim="800000"/>
              <a:headEnd/>
              <a:tailEnd/>
            </a:ln>
          </p:spPr>
          <p:txBody>
            <a:bodyPr wrap="none" lIns="0" tIns="0" rIns="0" bIns="0">
              <a:spAutoFit/>
            </a:bodyPr>
            <a:lstStyle/>
            <a:p>
              <a:r>
                <a:rPr lang="en-US" sz="1900" i="0">
                  <a:solidFill>
                    <a:srgbClr val="000000"/>
                  </a:solidFill>
                </a:rPr>
                <a:t>C</a:t>
              </a:r>
              <a:endParaRPr lang="en-US" sz="2400" i="0">
                <a:latin typeface="Times New Roman" pitchFamily="18" charset="0"/>
              </a:endParaRPr>
            </a:p>
          </p:txBody>
        </p:sp>
      </p:grpSp>
      <p:sp>
        <p:nvSpPr>
          <p:cNvPr id="19" name="Rectangle 34"/>
          <p:cNvSpPr>
            <a:spLocks noChangeArrowheads="1"/>
          </p:cNvSpPr>
          <p:nvPr/>
        </p:nvSpPr>
        <p:spPr bwMode="auto">
          <a:xfrm>
            <a:off x="6869113" y="6170613"/>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Quantity of</a:t>
            </a:r>
            <a:endParaRPr lang="en-US" sz="2400" i="0" dirty="0">
              <a:latin typeface="Times New Roman" pitchFamily="18" charset="0"/>
            </a:endParaRPr>
          </a:p>
        </p:txBody>
      </p:sp>
      <p:sp>
        <p:nvSpPr>
          <p:cNvPr id="20" name="Rectangle 35"/>
          <p:cNvSpPr>
            <a:spLocks noChangeArrowheads="1"/>
          </p:cNvSpPr>
          <p:nvPr/>
        </p:nvSpPr>
        <p:spPr bwMode="auto">
          <a:xfrm>
            <a:off x="6415088" y="6478588"/>
            <a:ext cx="2728912" cy="292388"/>
          </a:xfrm>
          <a:prstGeom prst="rect">
            <a:avLst/>
          </a:prstGeom>
          <a:noFill/>
          <a:ln w="9525">
            <a:noFill/>
            <a:miter lim="800000"/>
            <a:headEnd/>
            <a:tailEnd/>
          </a:ln>
        </p:spPr>
        <p:txBody>
          <a:bodyPr wrap="square" lIns="0" tIns="0" rIns="0" bIns="0">
            <a:spAutoFit/>
          </a:bodyPr>
          <a:lstStyle/>
          <a:p>
            <a:r>
              <a:rPr lang="en-US" sz="1900" b="1" i="0" dirty="0">
                <a:solidFill>
                  <a:srgbClr val="000000"/>
                </a:solidFill>
              </a:rPr>
              <a:t>Cars Produced</a:t>
            </a:r>
            <a:endParaRPr lang="en-US" sz="2400" i="0" dirty="0">
              <a:latin typeface="Times New Roman" pitchFamily="18" charset="0"/>
            </a:endParaRPr>
          </a:p>
        </p:txBody>
      </p:sp>
      <p:grpSp>
        <p:nvGrpSpPr>
          <p:cNvPr id="21" name="Group 36"/>
          <p:cNvGrpSpPr>
            <a:grpSpLocks/>
          </p:cNvGrpSpPr>
          <p:nvPr/>
        </p:nvGrpSpPr>
        <p:grpSpPr bwMode="auto">
          <a:xfrm>
            <a:off x="1065213" y="3582988"/>
            <a:ext cx="3517900" cy="2940050"/>
            <a:chOff x="671" y="2257"/>
            <a:chExt cx="2216" cy="1852"/>
          </a:xfrm>
        </p:grpSpPr>
        <p:sp>
          <p:nvSpPr>
            <p:cNvPr id="22" name="Freeform 37"/>
            <p:cNvSpPr>
              <a:spLocks/>
            </p:cNvSpPr>
            <p:nvPr/>
          </p:nvSpPr>
          <p:spPr bwMode="auto">
            <a:xfrm>
              <a:off x="1151" y="2344"/>
              <a:ext cx="1539" cy="1498"/>
            </a:xfrm>
            <a:custGeom>
              <a:avLst/>
              <a:gdLst/>
              <a:ahLst/>
              <a:cxnLst>
                <a:cxn ang="0">
                  <a:pos x="0" y="0"/>
                </a:cxn>
                <a:cxn ang="0">
                  <a:pos x="1539" y="0"/>
                </a:cxn>
                <a:cxn ang="0">
                  <a:pos x="1539" y="1498"/>
                </a:cxn>
              </a:cxnLst>
              <a:rect l="0" t="0" r="r" b="b"/>
              <a:pathLst>
                <a:path w="1539" h="1498">
                  <a:moveTo>
                    <a:pt x="0" y="0"/>
                  </a:moveTo>
                  <a:lnTo>
                    <a:pt x="1539" y="0"/>
                  </a:lnTo>
                  <a:lnTo>
                    <a:pt x="1539" y="1498"/>
                  </a:lnTo>
                </a:path>
              </a:pathLst>
            </a:custGeom>
            <a:noFill/>
            <a:ln w="22225" cap="flat">
              <a:solidFill>
                <a:schemeClr val="tx1"/>
              </a:solidFill>
              <a:prstDash val="sysDot"/>
              <a:round/>
              <a:headEnd/>
              <a:tailEnd/>
            </a:ln>
          </p:spPr>
          <p:txBody>
            <a:bodyPr/>
            <a:lstStyle/>
            <a:p>
              <a:endParaRPr lang="tr-TR"/>
            </a:p>
          </p:txBody>
        </p:sp>
        <p:sp>
          <p:nvSpPr>
            <p:cNvPr id="23" name="Rectangle 38"/>
            <p:cNvSpPr>
              <a:spLocks noChangeArrowheads="1"/>
            </p:cNvSpPr>
            <p:nvPr/>
          </p:nvSpPr>
          <p:spPr bwMode="auto">
            <a:xfrm>
              <a:off x="671" y="2257"/>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2,200</a:t>
              </a:r>
              <a:endParaRPr lang="en-US" sz="2400" i="0">
                <a:latin typeface="Times New Roman" pitchFamily="18" charset="0"/>
              </a:endParaRPr>
            </a:p>
          </p:txBody>
        </p:sp>
        <p:sp>
          <p:nvSpPr>
            <p:cNvPr id="24" name="Rectangle 39"/>
            <p:cNvSpPr>
              <a:spLocks noChangeArrowheads="1"/>
            </p:cNvSpPr>
            <p:nvPr/>
          </p:nvSpPr>
          <p:spPr bwMode="auto">
            <a:xfrm>
              <a:off x="255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600</a:t>
              </a:r>
              <a:endParaRPr lang="en-US" sz="2400" i="0">
                <a:latin typeface="Times New Roman" pitchFamily="18" charset="0"/>
              </a:endParaRPr>
            </a:p>
          </p:txBody>
        </p:sp>
      </p:grpSp>
      <p:grpSp>
        <p:nvGrpSpPr>
          <p:cNvPr id="25" name="Group 40"/>
          <p:cNvGrpSpPr>
            <a:grpSpLocks/>
          </p:cNvGrpSpPr>
          <p:nvPr/>
        </p:nvGrpSpPr>
        <p:grpSpPr bwMode="auto">
          <a:xfrm>
            <a:off x="1065213" y="4899025"/>
            <a:ext cx="2317750" cy="1624013"/>
            <a:chOff x="671" y="3086"/>
            <a:chExt cx="1460" cy="1023"/>
          </a:xfrm>
        </p:grpSpPr>
        <p:sp>
          <p:nvSpPr>
            <p:cNvPr id="26" name="Freeform 41"/>
            <p:cNvSpPr>
              <a:spLocks/>
            </p:cNvSpPr>
            <p:nvPr/>
          </p:nvSpPr>
          <p:spPr bwMode="auto">
            <a:xfrm>
              <a:off x="1151" y="3180"/>
              <a:ext cx="777" cy="662"/>
            </a:xfrm>
            <a:custGeom>
              <a:avLst/>
              <a:gdLst/>
              <a:ahLst/>
              <a:cxnLst>
                <a:cxn ang="0">
                  <a:pos x="777" y="662"/>
                </a:cxn>
                <a:cxn ang="0">
                  <a:pos x="777" y="0"/>
                </a:cxn>
                <a:cxn ang="0">
                  <a:pos x="0" y="0"/>
                </a:cxn>
              </a:cxnLst>
              <a:rect l="0" t="0" r="r" b="b"/>
              <a:pathLst>
                <a:path w="777" h="662">
                  <a:moveTo>
                    <a:pt x="777" y="662"/>
                  </a:moveTo>
                  <a:lnTo>
                    <a:pt x="777" y="0"/>
                  </a:lnTo>
                  <a:lnTo>
                    <a:pt x="0" y="0"/>
                  </a:lnTo>
                </a:path>
              </a:pathLst>
            </a:custGeom>
            <a:noFill/>
            <a:ln w="22225" cap="flat">
              <a:solidFill>
                <a:schemeClr val="tx1"/>
              </a:solidFill>
              <a:prstDash val="sysDot"/>
              <a:round/>
              <a:headEnd/>
              <a:tailEnd/>
            </a:ln>
          </p:spPr>
          <p:txBody>
            <a:bodyPr/>
            <a:lstStyle/>
            <a:p>
              <a:endParaRPr lang="tr-TR"/>
            </a:p>
          </p:txBody>
        </p:sp>
        <p:sp>
          <p:nvSpPr>
            <p:cNvPr id="27" name="Rectangle 42"/>
            <p:cNvSpPr>
              <a:spLocks noChangeArrowheads="1"/>
            </p:cNvSpPr>
            <p:nvPr/>
          </p:nvSpPr>
          <p:spPr bwMode="auto">
            <a:xfrm>
              <a:off x="671" y="3086"/>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1,000</a:t>
              </a:r>
              <a:endParaRPr lang="en-US" sz="2400" i="0">
                <a:latin typeface="Times New Roman" pitchFamily="18" charset="0"/>
              </a:endParaRPr>
            </a:p>
          </p:txBody>
        </p:sp>
        <p:sp>
          <p:nvSpPr>
            <p:cNvPr id="28" name="Rectangle 43"/>
            <p:cNvSpPr>
              <a:spLocks noChangeArrowheads="1"/>
            </p:cNvSpPr>
            <p:nvPr/>
          </p:nvSpPr>
          <p:spPr bwMode="auto">
            <a:xfrm>
              <a:off x="1796"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300</a:t>
              </a:r>
              <a:endParaRPr lang="en-US" sz="2400" i="0">
                <a:latin typeface="Times New Roman" pitchFamily="18" charset="0"/>
              </a:endParaRPr>
            </a:p>
          </p:txBody>
        </p:sp>
      </p:grpSp>
      <p:sp>
        <p:nvSpPr>
          <p:cNvPr id="29" name="Rectangle 44"/>
          <p:cNvSpPr>
            <a:spLocks noChangeArrowheads="1"/>
          </p:cNvSpPr>
          <p:nvPr/>
        </p:nvSpPr>
        <p:spPr bwMode="auto">
          <a:xfrm>
            <a:off x="1735138" y="6176963"/>
            <a:ext cx="254000" cy="346075"/>
          </a:xfrm>
          <a:prstGeom prst="rect">
            <a:avLst/>
          </a:prstGeom>
          <a:noFill/>
          <a:ln w="9525">
            <a:noFill/>
            <a:miter lim="800000"/>
            <a:headEnd/>
            <a:tailEnd/>
          </a:ln>
        </p:spPr>
        <p:txBody>
          <a:bodyPr wrap="none" lIns="0" tIns="0" rIns="0" bIns="0">
            <a:spAutoFit/>
          </a:bodyPr>
          <a:lstStyle/>
          <a:p>
            <a:r>
              <a:rPr lang="en-US" sz="1900" i="0">
                <a:solidFill>
                  <a:srgbClr val="000000"/>
                </a:solidFill>
              </a:rPr>
              <a:t>0</a:t>
            </a:r>
            <a:endParaRPr lang="en-US" sz="2400" i="0">
              <a:latin typeface="Times New Roman" pitchFamily="18" charset="0"/>
            </a:endParaRPr>
          </a:p>
        </p:txBody>
      </p:sp>
      <p:grpSp>
        <p:nvGrpSpPr>
          <p:cNvPr id="30" name="Group 45"/>
          <p:cNvGrpSpPr>
            <a:grpSpLocks/>
          </p:cNvGrpSpPr>
          <p:nvPr/>
        </p:nvGrpSpPr>
        <p:grpSpPr bwMode="auto">
          <a:xfrm>
            <a:off x="1065213" y="3813175"/>
            <a:ext cx="4025900" cy="2709863"/>
            <a:chOff x="671" y="2402"/>
            <a:chExt cx="2536" cy="1707"/>
          </a:xfrm>
        </p:grpSpPr>
        <p:sp>
          <p:nvSpPr>
            <p:cNvPr id="31" name="Freeform 46"/>
            <p:cNvSpPr>
              <a:spLocks/>
            </p:cNvSpPr>
            <p:nvPr/>
          </p:nvSpPr>
          <p:spPr bwMode="auto">
            <a:xfrm>
              <a:off x="1151" y="2503"/>
              <a:ext cx="1827" cy="1339"/>
            </a:xfrm>
            <a:custGeom>
              <a:avLst/>
              <a:gdLst/>
              <a:ahLst/>
              <a:cxnLst>
                <a:cxn ang="0">
                  <a:pos x="0" y="0"/>
                </a:cxn>
                <a:cxn ang="0">
                  <a:pos x="1827" y="0"/>
                </a:cxn>
                <a:cxn ang="0">
                  <a:pos x="1827" y="1339"/>
                </a:cxn>
              </a:cxnLst>
              <a:rect l="0" t="0" r="r" b="b"/>
              <a:pathLst>
                <a:path w="1827" h="1339">
                  <a:moveTo>
                    <a:pt x="0" y="0"/>
                  </a:moveTo>
                  <a:lnTo>
                    <a:pt x="1827" y="0"/>
                  </a:lnTo>
                  <a:lnTo>
                    <a:pt x="1827" y="1339"/>
                  </a:lnTo>
                </a:path>
              </a:pathLst>
            </a:custGeom>
            <a:noFill/>
            <a:ln w="22225" cap="flat">
              <a:solidFill>
                <a:schemeClr val="tx1"/>
              </a:solidFill>
              <a:prstDash val="sysDot"/>
              <a:round/>
              <a:headEnd/>
              <a:tailEnd/>
            </a:ln>
          </p:spPr>
          <p:txBody>
            <a:bodyPr/>
            <a:lstStyle/>
            <a:p>
              <a:endParaRPr lang="tr-TR"/>
            </a:p>
          </p:txBody>
        </p:sp>
        <p:sp>
          <p:nvSpPr>
            <p:cNvPr id="32" name="Rectangle 47"/>
            <p:cNvSpPr>
              <a:spLocks noChangeArrowheads="1"/>
            </p:cNvSpPr>
            <p:nvPr/>
          </p:nvSpPr>
          <p:spPr bwMode="auto">
            <a:xfrm>
              <a:off x="287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700</a:t>
              </a:r>
              <a:endParaRPr lang="en-US" sz="2400" i="0">
                <a:latin typeface="Times New Roman" pitchFamily="18" charset="0"/>
              </a:endParaRPr>
            </a:p>
          </p:txBody>
        </p:sp>
        <p:sp>
          <p:nvSpPr>
            <p:cNvPr id="33" name="Rectangle 48"/>
            <p:cNvSpPr>
              <a:spLocks noChangeArrowheads="1"/>
            </p:cNvSpPr>
            <p:nvPr/>
          </p:nvSpPr>
          <p:spPr bwMode="auto">
            <a:xfrm>
              <a:off x="671" y="2402"/>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2,000</a:t>
              </a:r>
              <a:endParaRPr lang="en-US" sz="2400" i="0">
                <a:latin typeface="Times New Roman" pitchFamily="18" charset="0"/>
              </a:endParaRPr>
            </a:p>
          </p:txBody>
        </p:sp>
      </p:grpSp>
      <p:sp>
        <p:nvSpPr>
          <p:cNvPr id="34" name="Rectangle 49"/>
          <p:cNvSpPr>
            <a:spLocks noChangeArrowheads="1"/>
          </p:cNvSpPr>
          <p:nvPr/>
        </p:nvSpPr>
        <p:spPr bwMode="auto">
          <a:xfrm>
            <a:off x="1035233" y="2691880"/>
            <a:ext cx="1058515" cy="430887"/>
          </a:xfrm>
          <a:prstGeom prst="rect">
            <a:avLst/>
          </a:prstGeom>
          <a:noFill/>
          <a:ln w="9525">
            <a:noFill/>
            <a:miter lim="800000"/>
            <a:headEnd/>
            <a:tailEnd/>
          </a:ln>
        </p:spPr>
        <p:txBody>
          <a:bodyPr wrap="square" lIns="0" tIns="0" rIns="0" bIns="0">
            <a:spAutoFit/>
          </a:bodyPr>
          <a:lstStyle/>
          <a:p>
            <a:r>
              <a:rPr lang="en-US" sz="1900" i="0" dirty="0" smtClean="0">
                <a:solidFill>
                  <a:srgbClr val="000000"/>
                </a:solidFill>
              </a:rPr>
              <a:t>3,000   </a:t>
            </a:r>
            <a:r>
              <a:rPr lang="en-US" sz="2800" i="0" dirty="0" smtClean="0">
                <a:solidFill>
                  <a:srgbClr val="000000"/>
                </a:solidFill>
                <a:sym typeface="Symbol"/>
              </a:rPr>
              <a:t></a:t>
            </a:r>
            <a:endParaRPr lang="en-US" sz="2400" i="0" dirty="0">
              <a:latin typeface="Times New Roman" pitchFamily="18" charset="0"/>
            </a:endParaRPr>
          </a:p>
        </p:txBody>
      </p:sp>
      <p:sp>
        <p:nvSpPr>
          <p:cNvPr id="35" name="Rectangle 50"/>
          <p:cNvSpPr>
            <a:spLocks noChangeArrowheads="1"/>
          </p:cNvSpPr>
          <p:nvPr/>
        </p:nvSpPr>
        <p:spPr bwMode="auto">
          <a:xfrm>
            <a:off x="5892225" y="5940175"/>
            <a:ext cx="738188" cy="582980"/>
          </a:xfrm>
          <a:prstGeom prst="rect">
            <a:avLst/>
          </a:prstGeom>
          <a:noFill/>
          <a:ln w="9525">
            <a:noFill/>
            <a:miter lim="800000"/>
            <a:headEnd/>
            <a:tailEnd/>
          </a:ln>
        </p:spPr>
        <p:txBody>
          <a:bodyPr wrap="square" lIns="0" tIns="0" rIns="0" bIns="0">
            <a:spAutoFit/>
          </a:bodyPr>
          <a:lstStyle/>
          <a:p>
            <a:pPr>
              <a:lnSpc>
                <a:spcPct val="80000"/>
              </a:lnSpc>
            </a:pPr>
            <a:r>
              <a:rPr lang="en-US" sz="2800" i="0" dirty="0" smtClean="0">
                <a:solidFill>
                  <a:srgbClr val="000000"/>
                </a:solidFill>
                <a:sym typeface="Symbol"/>
              </a:rPr>
              <a:t></a:t>
            </a:r>
            <a:endParaRPr lang="en-US" sz="1900" i="0" dirty="0" smtClean="0">
              <a:solidFill>
                <a:srgbClr val="000000"/>
              </a:solidFill>
            </a:endParaRPr>
          </a:p>
          <a:p>
            <a:pPr>
              <a:lnSpc>
                <a:spcPct val="80000"/>
              </a:lnSpc>
            </a:pPr>
            <a:r>
              <a:rPr lang="en-US" sz="1900" i="0" dirty="0" smtClean="0">
                <a:solidFill>
                  <a:srgbClr val="000000"/>
                </a:solidFill>
              </a:rPr>
              <a:t>1,000</a:t>
            </a:r>
            <a:endParaRPr lang="en-US" sz="2400" i="0" dirty="0">
              <a:latin typeface="Times New Roman" pitchFamily="18" charset="0"/>
            </a:endParaRPr>
          </a:p>
        </p:txBody>
      </p:sp>
      <p:sp>
        <p:nvSpPr>
          <p:cNvPr id="36" name="Rectangle 51"/>
          <p:cNvSpPr>
            <a:spLocks noChangeArrowheads="1"/>
          </p:cNvSpPr>
          <p:nvPr/>
        </p:nvSpPr>
        <p:spPr bwMode="auto">
          <a:xfrm>
            <a:off x="381000" y="844550"/>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Quantity of</a:t>
            </a:r>
            <a:endParaRPr lang="en-US" sz="2400" i="0" dirty="0">
              <a:latin typeface="Times New Roman" pitchFamily="18" charset="0"/>
            </a:endParaRPr>
          </a:p>
        </p:txBody>
      </p:sp>
      <p:sp>
        <p:nvSpPr>
          <p:cNvPr id="37" name="Rectangle 52"/>
          <p:cNvSpPr>
            <a:spLocks noChangeArrowheads="1"/>
          </p:cNvSpPr>
          <p:nvPr/>
        </p:nvSpPr>
        <p:spPr bwMode="auto">
          <a:xfrm>
            <a:off x="381000" y="1152525"/>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Computers</a:t>
            </a:r>
            <a:endParaRPr lang="en-US" sz="2400" i="0" dirty="0">
              <a:latin typeface="Times New Roman" pitchFamily="18" charset="0"/>
            </a:endParaRPr>
          </a:p>
        </p:txBody>
      </p:sp>
      <p:sp>
        <p:nvSpPr>
          <p:cNvPr id="38" name="Rectangle 53"/>
          <p:cNvSpPr>
            <a:spLocks noChangeArrowheads="1"/>
          </p:cNvSpPr>
          <p:nvPr/>
        </p:nvSpPr>
        <p:spPr bwMode="auto">
          <a:xfrm>
            <a:off x="550863" y="1460500"/>
            <a:ext cx="1277937" cy="346075"/>
          </a:xfrm>
          <a:prstGeom prst="rect">
            <a:avLst/>
          </a:prstGeom>
          <a:noFill/>
          <a:ln w="9525">
            <a:noFill/>
            <a:miter lim="800000"/>
            <a:headEnd/>
            <a:tailEnd/>
          </a:ln>
        </p:spPr>
        <p:txBody>
          <a:bodyPr wrap="none" lIns="0" tIns="0" rIns="0" bIns="0">
            <a:spAutoFit/>
          </a:bodyPr>
          <a:lstStyle/>
          <a:p>
            <a:r>
              <a:rPr lang="en-US" sz="1900" b="1" i="0">
                <a:solidFill>
                  <a:srgbClr val="000000"/>
                </a:solidFill>
              </a:rPr>
              <a:t>Produced</a:t>
            </a:r>
            <a:endParaRPr lang="en-US" sz="2400" i="0">
              <a:latin typeface="Times New Roman" pitchFamily="18" charset="0"/>
            </a:endParaRPr>
          </a:p>
        </p:txBody>
      </p:sp>
      <p:grpSp>
        <p:nvGrpSpPr>
          <p:cNvPr id="39" name="Group 54"/>
          <p:cNvGrpSpPr>
            <a:grpSpLocks/>
          </p:cNvGrpSpPr>
          <p:nvPr/>
        </p:nvGrpSpPr>
        <p:grpSpPr bwMode="auto">
          <a:xfrm>
            <a:off x="4643809" y="2866901"/>
            <a:ext cx="576263" cy="346075"/>
            <a:chOff x="2892" y="1738"/>
            <a:chExt cx="363" cy="218"/>
          </a:xfrm>
        </p:grpSpPr>
        <p:sp>
          <p:nvSpPr>
            <p:cNvPr id="40" name="Oval 55"/>
            <p:cNvSpPr>
              <a:spLocks noChangeArrowheads="1"/>
            </p:cNvSpPr>
            <p:nvPr/>
          </p:nvSpPr>
          <p:spPr bwMode="auto">
            <a:xfrm>
              <a:off x="2892" y="1783"/>
              <a:ext cx="100" cy="101"/>
            </a:xfrm>
            <a:prstGeom prst="ellipse">
              <a:avLst/>
            </a:prstGeom>
            <a:solidFill>
              <a:srgbClr val="000000"/>
            </a:solidFill>
            <a:ln w="9525">
              <a:noFill/>
              <a:round/>
              <a:headEnd/>
              <a:tailEnd/>
            </a:ln>
          </p:spPr>
          <p:txBody>
            <a:bodyPr/>
            <a:lstStyle/>
            <a:p>
              <a:endParaRPr lang="tr-TR"/>
            </a:p>
          </p:txBody>
        </p:sp>
        <p:sp>
          <p:nvSpPr>
            <p:cNvPr id="41" name="Rectangle 56"/>
            <p:cNvSpPr>
              <a:spLocks noChangeArrowheads="1"/>
            </p:cNvSpPr>
            <p:nvPr/>
          </p:nvSpPr>
          <p:spPr bwMode="auto">
            <a:xfrm>
              <a:off x="3066" y="1738"/>
              <a:ext cx="189" cy="218"/>
            </a:xfrm>
            <a:prstGeom prst="rect">
              <a:avLst/>
            </a:prstGeom>
            <a:noFill/>
            <a:ln w="9525">
              <a:noFill/>
              <a:miter lim="800000"/>
              <a:headEnd/>
              <a:tailEnd/>
            </a:ln>
          </p:spPr>
          <p:txBody>
            <a:bodyPr wrap="none" lIns="0" tIns="0" rIns="0" bIns="0">
              <a:spAutoFit/>
            </a:bodyPr>
            <a:lstStyle/>
            <a:p>
              <a:r>
                <a:rPr lang="en-US" sz="1900" i="0">
                  <a:solidFill>
                    <a:srgbClr val="000000"/>
                  </a:solidFill>
                </a:rPr>
                <a:t>D</a:t>
              </a:r>
              <a:endParaRPr lang="en-US" sz="2400" i="0">
                <a:latin typeface="Times New Roman" pitchFamily="18" charset="0"/>
              </a:endParaRPr>
            </a:p>
          </p:txBody>
        </p:sp>
      </p:grpSp>
      <p:sp>
        <p:nvSpPr>
          <p:cNvPr id="42" name="Freeform 19"/>
          <p:cNvSpPr>
            <a:spLocks/>
          </p:cNvSpPr>
          <p:nvPr/>
        </p:nvSpPr>
        <p:spPr bwMode="auto">
          <a:xfrm>
            <a:off x="1798017" y="927571"/>
            <a:ext cx="6302375" cy="5165725"/>
          </a:xfrm>
          <a:custGeom>
            <a:avLst/>
            <a:gdLst/>
            <a:ahLst/>
            <a:cxnLst>
              <a:cxn ang="0">
                <a:pos x="0" y="0"/>
              </a:cxn>
              <a:cxn ang="0">
                <a:pos x="0" y="3254"/>
              </a:cxn>
              <a:cxn ang="0">
                <a:pos x="3970" y="3254"/>
              </a:cxn>
            </a:cxnLst>
            <a:rect l="0" t="0" r="r" b="b"/>
            <a:pathLst>
              <a:path w="3970" h="3254">
                <a:moveTo>
                  <a:pt x="0" y="0"/>
                </a:moveTo>
                <a:lnTo>
                  <a:pt x="0" y="3254"/>
                </a:lnTo>
                <a:lnTo>
                  <a:pt x="3970" y="3254"/>
                </a:lnTo>
              </a:path>
            </a:pathLst>
          </a:custGeom>
          <a:noFill/>
          <a:ln w="28575">
            <a:solidFill>
              <a:srgbClr val="000000"/>
            </a:solidFill>
            <a:prstDash val="solid"/>
            <a:round/>
            <a:headEnd type="triangle" w="med" len="med"/>
            <a:tailEnd type="triangle" w="med" len="med"/>
          </a:ln>
        </p:spPr>
        <p:txBody>
          <a:bodyPr/>
          <a:lstStyle/>
          <a:p>
            <a:endParaRPr lang="tr-TR"/>
          </a:p>
        </p:txBody>
      </p:sp>
      <p:sp>
        <p:nvSpPr>
          <p:cNvPr id="46" name="Rectangle 45"/>
          <p:cNvSpPr/>
          <p:nvPr/>
        </p:nvSpPr>
        <p:spPr>
          <a:xfrm>
            <a:off x="2699792" y="1436583"/>
            <a:ext cx="5400600" cy="1200329"/>
          </a:xfrm>
          <a:prstGeom prst="rect">
            <a:avLst/>
          </a:prstGeom>
        </p:spPr>
        <p:txBody>
          <a:bodyPr wrap="square">
            <a:spAutoFit/>
          </a:bodyPr>
          <a:lstStyle/>
          <a:p>
            <a:pPr marL="342900" indent="-342900">
              <a:buFont typeface="+mj-lt"/>
              <a:buAutoNum type="arabicPeriod"/>
            </a:pPr>
            <a:r>
              <a:rPr lang="en-US" dirty="0" smtClean="0"/>
              <a:t>Suppose the country is producing at point C. If they want to have 100 more cars, how many computers do they have to give up?</a:t>
            </a:r>
          </a:p>
          <a:p>
            <a:pPr marL="342900" indent="-342900">
              <a:buFont typeface="+mj-lt"/>
              <a:buAutoNum type="arabicPeriod"/>
            </a:pPr>
            <a:r>
              <a:rPr lang="en-US" dirty="0" smtClean="0"/>
              <a:t>What is the opportunity cost of </a:t>
            </a:r>
            <a:r>
              <a:rPr lang="en-US" b="1" u="sng" dirty="0" smtClean="0">
                <a:solidFill>
                  <a:srgbClr val="FF0000"/>
                </a:solidFill>
              </a:rPr>
              <a:t>one car </a:t>
            </a:r>
            <a:r>
              <a:rPr lang="en-US" dirty="0" smtClean="0"/>
              <a:t>at point C? </a:t>
            </a:r>
            <a:endParaRPr lang="tr-TR" dirty="0"/>
          </a:p>
        </p:txBody>
      </p:sp>
    </p:spTree>
    <p:extLst>
      <p:ext uri="{BB962C8B-B14F-4D97-AF65-F5344CB8AC3E}">
        <p14:creationId xmlns:p14="http://schemas.microsoft.com/office/powerpoint/2010/main" val="2749049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ubtitle 3"/>
          <p:cNvSpPr>
            <a:spLocks noGrp="1"/>
          </p:cNvSpPr>
          <p:nvPr>
            <p:ph type="body" idx="1"/>
          </p:nvPr>
        </p:nvSpPr>
        <p:spPr/>
        <p:txBody>
          <a:bodyPr/>
          <a:lstStyle/>
          <a:p>
            <a:r>
              <a:rPr lang="en-US" dirty="0" smtClean="0"/>
              <a:t>The next question is tricky!</a:t>
            </a:r>
            <a:endParaRPr lang="tr-TR" dirty="0"/>
          </a:p>
        </p:txBody>
      </p:sp>
    </p:spTree>
    <p:extLst>
      <p:ext uri="{BB962C8B-B14F-4D97-AF65-F5344CB8AC3E}">
        <p14:creationId xmlns:p14="http://schemas.microsoft.com/office/powerpoint/2010/main" val="37900706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Q2</a:t>
            </a:r>
            <a:endParaRPr lang="tr-TR" sz="2800" dirty="0"/>
          </a:p>
        </p:txBody>
      </p:sp>
      <p:sp>
        <p:nvSpPr>
          <p:cNvPr id="3" name="Freeform 17"/>
          <p:cNvSpPr>
            <a:spLocks/>
          </p:cNvSpPr>
          <p:nvPr/>
        </p:nvSpPr>
        <p:spPr bwMode="auto">
          <a:xfrm>
            <a:off x="1804988" y="2898775"/>
            <a:ext cx="4178300" cy="3200400"/>
          </a:xfrm>
          <a:custGeom>
            <a:avLst/>
            <a:gdLst/>
            <a:ahLst/>
            <a:cxnLst>
              <a:cxn ang="0">
                <a:pos x="0" y="0"/>
              </a:cxn>
              <a:cxn ang="0">
                <a:pos x="0" y="140"/>
              </a:cxn>
              <a:cxn ang="0">
                <a:pos x="183" y="140"/>
              </a:cxn>
              <a:cxn ang="0">
                <a:pos x="0" y="0"/>
              </a:cxn>
            </a:cxnLst>
            <a:rect l="0" t="0" r="r" b="b"/>
            <a:pathLst>
              <a:path w="183" h="140">
                <a:moveTo>
                  <a:pt x="0" y="0"/>
                </a:moveTo>
                <a:cubicBezTo>
                  <a:pt x="0" y="140"/>
                  <a:pt x="0" y="140"/>
                  <a:pt x="0" y="140"/>
                </a:cubicBezTo>
                <a:cubicBezTo>
                  <a:pt x="183" y="140"/>
                  <a:pt x="183" y="140"/>
                  <a:pt x="183" y="140"/>
                </a:cubicBezTo>
                <a:cubicBezTo>
                  <a:pt x="149" y="40"/>
                  <a:pt x="99" y="22"/>
                  <a:pt x="0" y="0"/>
                </a:cubicBezTo>
                <a:close/>
              </a:path>
            </a:pathLst>
          </a:custGeom>
          <a:solidFill>
            <a:srgbClr val="D6ECFF"/>
          </a:solidFill>
          <a:ln w="9525">
            <a:noFill/>
            <a:round/>
            <a:headEnd/>
            <a:tailEnd/>
          </a:ln>
        </p:spPr>
        <p:txBody>
          <a:bodyPr/>
          <a:lstStyle/>
          <a:p>
            <a:endParaRPr lang="tr-TR"/>
          </a:p>
        </p:txBody>
      </p:sp>
      <p:sp>
        <p:nvSpPr>
          <p:cNvPr id="4" name="Freeform 18"/>
          <p:cNvSpPr>
            <a:spLocks/>
          </p:cNvSpPr>
          <p:nvPr/>
        </p:nvSpPr>
        <p:spPr bwMode="auto">
          <a:xfrm>
            <a:off x="1827213" y="2921000"/>
            <a:ext cx="4156075" cy="3178175"/>
          </a:xfrm>
          <a:custGeom>
            <a:avLst/>
            <a:gdLst/>
            <a:ahLst/>
            <a:cxnLst>
              <a:cxn ang="0">
                <a:pos x="182" y="139"/>
              </a:cxn>
              <a:cxn ang="0">
                <a:pos x="0" y="0"/>
              </a:cxn>
            </a:cxnLst>
            <a:rect l="0" t="0" r="r" b="b"/>
            <a:pathLst>
              <a:path w="182" h="139">
                <a:moveTo>
                  <a:pt x="182" y="139"/>
                </a:moveTo>
                <a:cubicBezTo>
                  <a:pt x="143" y="21"/>
                  <a:pt x="76" y="19"/>
                  <a:pt x="0" y="0"/>
                </a:cubicBezTo>
              </a:path>
            </a:pathLst>
          </a:custGeom>
          <a:noFill/>
          <a:ln w="68263">
            <a:solidFill>
              <a:srgbClr val="005EAD"/>
            </a:solidFill>
            <a:prstDash val="solid"/>
            <a:round/>
            <a:headEnd/>
            <a:tailEnd/>
          </a:ln>
        </p:spPr>
        <p:txBody>
          <a:bodyPr/>
          <a:lstStyle/>
          <a:p>
            <a:endParaRPr lang="tr-TR"/>
          </a:p>
        </p:txBody>
      </p:sp>
      <p:grpSp>
        <p:nvGrpSpPr>
          <p:cNvPr id="5" name="Group 20"/>
          <p:cNvGrpSpPr>
            <a:grpSpLocks/>
          </p:cNvGrpSpPr>
          <p:nvPr/>
        </p:nvGrpSpPr>
        <p:grpSpPr bwMode="auto">
          <a:xfrm>
            <a:off x="5184775" y="4129088"/>
            <a:ext cx="2198688" cy="908050"/>
            <a:chOff x="3266" y="2601"/>
            <a:chExt cx="1385" cy="572"/>
          </a:xfrm>
        </p:grpSpPr>
        <p:sp>
          <p:nvSpPr>
            <p:cNvPr id="6" name="Line 21"/>
            <p:cNvSpPr>
              <a:spLocks noChangeShapeType="1"/>
            </p:cNvSpPr>
            <p:nvPr/>
          </p:nvSpPr>
          <p:spPr bwMode="auto">
            <a:xfrm>
              <a:off x="3266" y="2704"/>
              <a:ext cx="503" cy="1"/>
            </a:xfrm>
            <a:prstGeom prst="line">
              <a:avLst/>
            </a:prstGeom>
            <a:noFill/>
            <a:ln w="22225">
              <a:solidFill>
                <a:srgbClr val="000000"/>
              </a:solidFill>
              <a:round/>
              <a:headEnd/>
              <a:tailEnd/>
            </a:ln>
          </p:spPr>
          <p:txBody>
            <a:bodyPr/>
            <a:lstStyle/>
            <a:p>
              <a:endParaRPr lang="tr-TR"/>
            </a:p>
          </p:txBody>
        </p:sp>
        <p:sp>
          <p:nvSpPr>
            <p:cNvPr id="7" name="Rectangle 22"/>
            <p:cNvSpPr>
              <a:spLocks noChangeArrowheads="1"/>
            </p:cNvSpPr>
            <p:nvPr/>
          </p:nvSpPr>
          <p:spPr bwMode="auto">
            <a:xfrm>
              <a:off x="3832" y="2601"/>
              <a:ext cx="819" cy="218"/>
            </a:xfrm>
            <a:prstGeom prst="rect">
              <a:avLst/>
            </a:prstGeom>
            <a:noFill/>
            <a:ln w="9525">
              <a:noFill/>
              <a:miter lim="800000"/>
              <a:headEnd/>
              <a:tailEnd/>
            </a:ln>
          </p:spPr>
          <p:txBody>
            <a:bodyPr wrap="none" lIns="0" tIns="0" rIns="0" bIns="0">
              <a:spAutoFit/>
            </a:bodyPr>
            <a:lstStyle/>
            <a:p>
              <a:r>
                <a:rPr lang="en-US" sz="1900" i="0">
                  <a:solidFill>
                    <a:srgbClr val="000000"/>
                  </a:solidFill>
                </a:rPr>
                <a:t>Production</a:t>
              </a:r>
              <a:endParaRPr lang="en-US" sz="2400" i="0">
                <a:latin typeface="Times New Roman" pitchFamily="18" charset="0"/>
              </a:endParaRPr>
            </a:p>
          </p:txBody>
        </p:sp>
        <p:sp>
          <p:nvSpPr>
            <p:cNvPr id="8" name="Rectangle 23"/>
            <p:cNvSpPr>
              <a:spLocks noChangeArrowheads="1"/>
            </p:cNvSpPr>
            <p:nvPr/>
          </p:nvSpPr>
          <p:spPr bwMode="auto">
            <a:xfrm>
              <a:off x="3832" y="2795"/>
              <a:ext cx="722"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P</a:t>
              </a:r>
              <a:r>
                <a:rPr lang="en-US" sz="1900" i="0" dirty="0" smtClean="0">
                  <a:solidFill>
                    <a:srgbClr val="000000"/>
                  </a:solidFill>
                </a:rPr>
                <a:t>ossibilities</a:t>
              </a:r>
              <a:endParaRPr lang="en-US" sz="2400" i="0" dirty="0">
                <a:latin typeface="Times New Roman" pitchFamily="18" charset="0"/>
              </a:endParaRPr>
            </a:p>
          </p:txBody>
        </p:sp>
        <p:sp>
          <p:nvSpPr>
            <p:cNvPr id="9" name="Rectangle 24"/>
            <p:cNvSpPr>
              <a:spLocks noChangeArrowheads="1"/>
            </p:cNvSpPr>
            <p:nvPr/>
          </p:nvSpPr>
          <p:spPr bwMode="auto">
            <a:xfrm>
              <a:off x="3832" y="2989"/>
              <a:ext cx="499" cy="184"/>
            </a:xfrm>
            <a:prstGeom prst="rect">
              <a:avLst/>
            </a:prstGeom>
            <a:noFill/>
            <a:ln w="9525">
              <a:noFill/>
              <a:miter lim="800000"/>
              <a:headEnd/>
              <a:tailEnd/>
            </a:ln>
          </p:spPr>
          <p:txBody>
            <a:bodyPr wrap="none" lIns="0" tIns="0" rIns="0" bIns="0">
              <a:spAutoFit/>
            </a:bodyPr>
            <a:lstStyle/>
            <a:p>
              <a:r>
                <a:rPr lang="en-US" sz="1900" dirty="0">
                  <a:solidFill>
                    <a:srgbClr val="000000"/>
                  </a:solidFill>
                </a:rPr>
                <a:t>F</a:t>
              </a:r>
              <a:r>
                <a:rPr lang="en-US" sz="1900" i="0" dirty="0" smtClean="0">
                  <a:solidFill>
                    <a:srgbClr val="000000"/>
                  </a:solidFill>
                </a:rPr>
                <a:t>rontier</a:t>
              </a:r>
              <a:endParaRPr lang="en-US" sz="2400" i="0" dirty="0">
                <a:latin typeface="Times New Roman" pitchFamily="18" charset="0"/>
              </a:endParaRPr>
            </a:p>
          </p:txBody>
        </p:sp>
      </p:grpSp>
      <p:grpSp>
        <p:nvGrpSpPr>
          <p:cNvPr id="10" name="Group 25"/>
          <p:cNvGrpSpPr>
            <a:grpSpLocks/>
          </p:cNvGrpSpPr>
          <p:nvPr/>
        </p:nvGrpSpPr>
        <p:grpSpPr bwMode="auto">
          <a:xfrm>
            <a:off x="4632960" y="3723640"/>
            <a:ext cx="415925" cy="342900"/>
            <a:chOff x="2920" y="2344"/>
            <a:chExt cx="262" cy="216"/>
          </a:xfrm>
        </p:grpSpPr>
        <p:sp>
          <p:nvSpPr>
            <p:cNvPr id="11" name="Oval 26"/>
            <p:cNvSpPr>
              <a:spLocks noChangeArrowheads="1"/>
            </p:cNvSpPr>
            <p:nvPr/>
          </p:nvSpPr>
          <p:spPr bwMode="auto">
            <a:xfrm>
              <a:off x="2920" y="2460"/>
              <a:ext cx="101" cy="100"/>
            </a:xfrm>
            <a:prstGeom prst="ellipse">
              <a:avLst/>
            </a:prstGeom>
            <a:solidFill>
              <a:srgbClr val="000000"/>
            </a:solidFill>
            <a:ln w="9525">
              <a:noFill/>
              <a:round/>
              <a:headEnd/>
              <a:tailEnd/>
            </a:ln>
          </p:spPr>
          <p:txBody>
            <a:bodyPr/>
            <a:lstStyle/>
            <a:p>
              <a:endParaRPr lang="tr-TR"/>
            </a:p>
          </p:txBody>
        </p:sp>
        <p:sp>
          <p:nvSpPr>
            <p:cNvPr id="12" name="Rectangle 27"/>
            <p:cNvSpPr>
              <a:spLocks noChangeArrowheads="1"/>
            </p:cNvSpPr>
            <p:nvPr/>
          </p:nvSpPr>
          <p:spPr bwMode="auto">
            <a:xfrm>
              <a:off x="3081" y="2344"/>
              <a:ext cx="101" cy="182"/>
            </a:xfrm>
            <a:prstGeom prst="rect">
              <a:avLst/>
            </a:prstGeom>
            <a:noFill/>
            <a:ln w="9525">
              <a:noFill/>
              <a:miter lim="800000"/>
              <a:headEnd/>
              <a:tailEnd/>
            </a:ln>
          </p:spPr>
          <p:txBody>
            <a:bodyPr wrap="none" lIns="0" tIns="0" rIns="0" bIns="0">
              <a:spAutoFit/>
            </a:bodyPr>
            <a:lstStyle/>
            <a:p>
              <a:r>
                <a:rPr lang="en-US" sz="1900" i="0">
                  <a:solidFill>
                    <a:srgbClr val="000000"/>
                  </a:solidFill>
                </a:rPr>
                <a:t>A</a:t>
              </a:r>
              <a:endParaRPr lang="en-US" sz="2400" i="0">
                <a:latin typeface="Times New Roman" pitchFamily="18" charset="0"/>
              </a:endParaRPr>
            </a:p>
          </p:txBody>
        </p:sp>
      </p:grpSp>
      <p:grpSp>
        <p:nvGrpSpPr>
          <p:cNvPr id="13" name="Group 28"/>
          <p:cNvGrpSpPr>
            <a:grpSpLocks/>
          </p:cNvGrpSpPr>
          <p:nvPr/>
        </p:nvGrpSpPr>
        <p:grpSpPr bwMode="auto">
          <a:xfrm>
            <a:off x="2979742" y="4876800"/>
            <a:ext cx="346075" cy="292100"/>
            <a:chOff x="1885" y="3072"/>
            <a:chExt cx="218" cy="184"/>
          </a:xfrm>
        </p:grpSpPr>
        <p:sp>
          <p:nvSpPr>
            <p:cNvPr id="14" name="Oval 29"/>
            <p:cNvSpPr>
              <a:spLocks noChangeArrowheads="1"/>
            </p:cNvSpPr>
            <p:nvPr/>
          </p:nvSpPr>
          <p:spPr bwMode="auto">
            <a:xfrm>
              <a:off x="1885" y="3122"/>
              <a:ext cx="100" cy="101"/>
            </a:xfrm>
            <a:prstGeom prst="ellipse">
              <a:avLst/>
            </a:prstGeom>
            <a:solidFill>
              <a:srgbClr val="FF0000"/>
            </a:solidFill>
            <a:ln w="9525">
              <a:noFill/>
              <a:round/>
              <a:headEnd/>
              <a:tailEnd/>
            </a:ln>
          </p:spPr>
          <p:txBody>
            <a:bodyPr/>
            <a:lstStyle/>
            <a:p>
              <a:endParaRPr lang="tr-TR" dirty="0">
                <a:solidFill>
                  <a:srgbClr val="FF0000"/>
                </a:solidFill>
              </a:endParaRPr>
            </a:p>
          </p:txBody>
        </p:sp>
        <p:sp>
          <p:nvSpPr>
            <p:cNvPr id="15" name="Rectangle 30"/>
            <p:cNvSpPr>
              <a:spLocks noChangeArrowheads="1"/>
            </p:cNvSpPr>
            <p:nvPr/>
          </p:nvSpPr>
          <p:spPr bwMode="auto">
            <a:xfrm>
              <a:off x="2019" y="3072"/>
              <a:ext cx="84" cy="184"/>
            </a:xfrm>
            <a:prstGeom prst="rect">
              <a:avLst/>
            </a:prstGeom>
            <a:noFill/>
            <a:ln w="9525">
              <a:noFill/>
              <a:miter lim="800000"/>
              <a:headEnd/>
              <a:tailEnd/>
            </a:ln>
          </p:spPr>
          <p:txBody>
            <a:bodyPr wrap="none" lIns="0" tIns="0" rIns="0" bIns="0">
              <a:spAutoFit/>
            </a:bodyPr>
            <a:lstStyle/>
            <a:p>
              <a:r>
                <a:rPr lang="en-US" sz="1900" i="0" dirty="0">
                  <a:solidFill>
                    <a:srgbClr val="FF0000"/>
                  </a:solidFill>
                </a:rPr>
                <a:t>B</a:t>
              </a:r>
              <a:endParaRPr lang="en-US" sz="2400" i="0" dirty="0">
                <a:solidFill>
                  <a:srgbClr val="FF0000"/>
                </a:solidFill>
                <a:latin typeface="Times New Roman" pitchFamily="18" charset="0"/>
              </a:endParaRPr>
            </a:p>
          </p:txBody>
        </p:sp>
      </p:grpSp>
      <p:grpSp>
        <p:nvGrpSpPr>
          <p:cNvPr id="16" name="Group 31"/>
          <p:cNvGrpSpPr>
            <a:grpSpLocks/>
          </p:cNvGrpSpPr>
          <p:nvPr/>
        </p:nvGrpSpPr>
        <p:grpSpPr bwMode="auto">
          <a:xfrm>
            <a:off x="4191000" y="3459163"/>
            <a:ext cx="339725" cy="331787"/>
            <a:chOff x="2662" y="2179"/>
            <a:chExt cx="214" cy="209"/>
          </a:xfrm>
        </p:grpSpPr>
        <p:sp>
          <p:nvSpPr>
            <p:cNvPr id="17" name="Oval 32"/>
            <p:cNvSpPr>
              <a:spLocks noChangeArrowheads="1"/>
            </p:cNvSpPr>
            <p:nvPr/>
          </p:nvSpPr>
          <p:spPr bwMode="auto">
            <a:xfrm>
              <a:off x="2662" y="2287"/>
              <a:ext cx="100" cy="101"/>
            </a:xfrm>
            <a:prstGeom prst="ellipse">
              <a:avLst/>
            </a:prstGeom>
            <a:solidFill>
              <a:srgbClr val="000000"/>
            </a:solidFill>
            <a:ln w="9525">
              <a:noFill/>
              <a:round/>
              <a:headEnd/>
              <a:tailEnd/>
            </a:ln>
          </p:spPr>
          <p:txBody>
            <a:bodyPr/>
            <a:lstStyle/>
            <a:p>
              <a:endParaRPr lang="tr-TR"/>
            </a:p>
          </p:txBody>
        </p:sp>
        <p:sp>
          <p:nvSpPr>
            <p:cNvPr id="18" name="Rectangle 33"/>
            <p:cNvSpPr>
              <a:spLocks noChangeArrowheads="1"/>
            </p:cNvSpPr>
            <p:nvPr/>
          </p:nvSpPr>
          <p:spPr bwMode="auto">
            <a:xfrm>
              <a:off x="2766" y="2179"/>
              <a:ext cx="110" cy="182"/>
            </a:xfrm>
            <a:prstGeom prst="rect">
              <a:avLst/>
            </a:prstGeom>
            <a:noFill/>
            <a:ln w="9525">
              <a:noFill/>
              <a:miter lim="800000"/>
              <a:headEnd/>
              <a:tailEnd/>
            </a:ln>
          </p:spPr>
          <p:txBody>
            <a:bodyPr wrap="none" lIns="0" tIns="0" rIns="0" bIns="0">
              <a:spAutoFit/>
            </a:bodyPr>
            <a:lstStyle/>
            <a:p>
              <a:r>
                <a:rPr lang="en-US" sz="1900" i="0">
                  <a:solidFill>
                    <a:srgbClr val="000000"/>
                  </a:solidFill>
                </a:rPr>
                <a:t>C</a:t>
              </a:r>
              <a:endParaRPr lang="en-US" sz="2400" i="0">
                <a:latin typeface="Times New Roman" pitchFamily="18" charset="0"/>
              </a:endParaRPr>
            </a:p>
          </p:txBody>
        </p:sp>
      </p:grpSp>
      <p:sp>
        <p:nvSpPr>
          <p:cNvPr id="19" name="Rectangle 34"/>
          <p:cNvSpPr>
            <a:spLocks noChangeArrowheads="1"/>
          </p:cNvSpPr>
          <p:nvPr/>
        </p:nvSpPr>
        <p:spPr bwMode="auto">
          <a:xfrm>
            <a:off x="6869113" y="6170613"/>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Quantity of</a:t>
            </a:r>
            <a:endParaRPr lang="en-US" sz="2400" i="0" dirty="0">
              <a:latin typeface="Times New Roman" pitchFamily="18" charset="0"/>
            </a:endParaRPr>
          </a:p>
        </p:txBody>
      </p:sp>
      <p:sp>
        <p:nvSpPr>
          <p:cNvPr id="20" name="Rectangle 35"/>
          <p:cNvSpPr>
            <a:spLocks noChangeArrowheads="1"/>
          </p:cNvSpPr>
          <p:nvPr/>
        </p:nvSpPr>
        <p:spPr bwMode="auto">
          <a:xfrm>
            <a:off x="6415088" y="6478588"/>
            <a:ext cx="2728912" cy="292388"/>
          </a:xfrm>
          <a:prstGeom prst="rect">
            <a:avLst/>
          </a:prstGeom>
          <a:noFill/>
          <a:ln w="9525">
            <a:noFill/>
            <a:miter lim="800000"/>
            <a:headEnd/>
            <a:tailEnd/>
          </a:ln>
        </p:spPr>
        <p:txBody>
          <a:bodyPr wrap="square" lIns="0" tIns="0" rIns="0" bIns="0">
            <a:spAutoFit/>
          </a:bodyPr>
          <a:lstStyle/>
          <a:p>
            <a:r>
              <a:rPr lang="en-US" sz="1900" b="1" i="0" dirty="0">
                <a:solidFill>
                  <a:srgbClr val="000000"/>
                </a:solidFill>
              </a:rPr>
              <a:t>Cars Produced</a:t>
            </a:r>
            <a:endParaRPr lang="en-US" sz="2400" i="0" dirty="0">
              <a:latin typeface="Times New Roman" pitchFamily="18" charset="0"/>
            </a:endParaRPr>
          </a:p>
        </p:txBody>
      </p:sp>
      <p:grpSp>
        <p:nvGrpSpPr>
          <p:cNvPr id="21" name="Group 36"/>
          <p:cNvGrpSpPr>
            <a:grpSpLocks/>
          </p:cNvGrpSpPr>
          <p:nvPr/>
        </p:nvGrpSpPr>
        <p:grpSpPr bwMode="auto">
          <a:xfrm>
            <a:off x="1065213" y="3582988"/>
            <a:ext cx="3517900" cy="2940050"/>
            <a:chOff x="671" y="2257"/>
            <a:chExt cx="2216" cy="1852"/>
          </a:xfrm>
        </p:grpSpPr>
        <p:sp>
          <p:nvSpPr>
            <p:cNvPr id="22" name="Freeform 37"/>
            <p:cNvSpPr>
              <a:spLocks/>
            </p:cNvSpPr>
            <p:nvPr/>
          </p:nvSpPr>
          <p:spPr bwMode="auto">
            <a:xfrm>
              <a:off x="1151" y="2344"/>
              <a:ext cx="1539" cy="1498"/>
            </a:xfrm>
            <a:custGeom>
              <a:avLst/>
              <a:gdLst/>
              <a:ahLst/>
              <a:cxnLst>
                <a:cxn ang="0">
                  <a:pos x="0" y="0"/>
                </a:cxn>
                <a:cxn ang="0">
                  <a:pos x="1539" y="0"/>
                </a:cxn>
                <a:cxn ang="0">
                  <a:pos x="1539" y="1498"/>
                </a:cxn>
              </a:cxnLst>
              <a:rect l="0" t="0" r="r" b="b"/>
              <a:pathLst>
                <a:path w="1539" h="1498">
                  <a:moveTo>
                    <a:pt x="0" y="0"/>
                  </a:moveTo>
                  <a:lnTo>
                    <a:pt x="1539" y="0"/>
                  </a:lnTo>
                  <a:lnTo>
                    <a:pt x="1539" y="1498"/>
                  </a:lnTo>
                </a:path>
              </a:pathLst>
            </a:custGeom>
            <a:noFill/>
            <a:ln w="22225" cap="flat">
              <a:solidFill>
                <a:schemeClr val="tx1"/>
              </a:solidFill>
              <a:prstDash val="sysDot"/>
              <a:round/>
              <a:headEnd/>
              <a:tailEnd/>
            </a:ln>
          </p:spPr>
          <p:txBody>
            <a:bodyPr/>
            <a:lstStyle/>
            <a:p>
              <a:endParaRPr lang="tr-TR"/>
            </a:p>
          </p:txBody>
        </p:sp>
        <p:sp>
          <p:nvSpPr>
            <p:cNvPr id="23" name="Rectangle 38"/>
            <p:cNvSpPr>
              <a:spLocks noChangeArrowheads="1"/>
            </p:cNvSpPr>
            <p:nvPr/>
          </p:nvSpPr>
          <p:spPr bwMode="auto">
            <a:xfrm>
              <a:off x="671" y="2257"/>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2,200</a:t>
              </a:r>
              <a:endParaRPr lang="en-US" sz="2400" i="0">
                <a:latin typeface="Times New Roman" pitchFamily="18" charset="0"/>
              </a:endParaRPr>
            </a:p>
          </p:txBody>
        </p:sp>
        <p:sp>
          <p:nvSpPr>
            <p:cNvPr id="24" name="Rectangle 39"/>
            <p:cNvSpPr>
              <a:spLocks noChangeArrowheads="1"/>
            </p:cNvSpPr>
            <p:nvPr/>
          </p:nvSpPr>
          <p:spPr bwMode="auto">
            <a:xfrm>
              <a:off x="255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600</a:t>
              </a:r>
              <a:endParaRPr lang="en-US" sz="2400" i="0">
                <a:latin typeface="Times New Roman" pitchFamily="18" charset="0"/>
              </a:endParaRPr>
            </a:p>
          </p:txBody>
        </p:sp>
      </p:grpSp>
      <p:grpSp>
        <p:nvGrpSpPr>
          <p:cNvPr id="25" name="Group 40"/>
          <p:cNvGrpSpPr>
            <a:grpSpLocks/>
          </p:cNvGrpSpPr>
          <p:nvPr/>
        </p:nvGrpSpPr>
        <p:grpSpPr bwMode="auto">
          <a:xfrm>
            <a:off x="1065214" y="4899025"/>
            <a:ext cx="2155827" cy="1570038"/>
            <a:chOff x="671" y="3086"/>
            <a:chExt cx="1358" cy="989"/>
          </a:xfrm>
        </p:grpSpPr>
        <p:sp>
          <p:nvSpPr>
            <p:cNvPr id="26" name="Freeform 41"/>
            <p:cNvSpPr>
              <a:spLocks/>
            </p:cNvSpPr>
            <p:nvPr/>
          </p:nvSpPr>
          <p:spPr bwMode="auto">
            <a:xfrm>
              <a:off x="1151" y="3180"/>
              <a:ext cx="777" cy="662"/>
            </a:xfrm>
            <a:custGeom>
              <a:avLst/>
              <a:gdLst/>
              <a:ahLst/>
              <a:cxnLst>
                <a:cxn ang="0">
                  <a:pos x="777" y="662"/>
                </a:cxn>
                <a:cxn ang="0">
                  <a:pos x="777" y="0"/>
                </a:cxn>
                <a:cxn ang="0">
                  <a:pos x="0" y="0"/>
                </a:cxn>
              </a:cxnLst>
              <a:rect l="0" t="0" r="r" b="b"/>
              <a:pathLst>
                <a:path w="777" h="662">
                  <a:moveTo>
                    <a:pt x="777" y="662"/>
                  </a:moveTo>
                  <a:lnTo>
                    <a:pt x="777" y="0"/>
                  </a:lnTo>
                  <a:lnTo>
                    <a:pt x="0" y="0"/>
                  </a:lnTo>
                </a:path>
              </a:pathLst>
            </a:custGeom>
            <a:noFill/>
            <a:ln w="22225" cap="flat">
              <a:solidFill>
                <a:schemeClr val="tx1"/>
              </a:solidFill>
              <a:prstDash val="sysDot"/>
              <a:round/>
              <a:headEnd/>
              <a:tailEnd/>
            </a:ln>
          </p:spPr>
          <p:txBody>
            <a:bodyPr/>
            <a:lstStyle/>
            <a:p>
              <a:endParaRPr lang="tr-TR" dirty="0">
                <a:solidFill>
                  <a:srgbClr val="FF0000"/>
                </a:solidFill>
              </a:endParaRPr>
            </a:p>
          </p:txBody>
        </p:sp>
        <p:sp>
          <p:nvSpPr>
            <p:cNvPr id="27" name="Rectangle 42"/>
            <p:cNvSpPr>
              <a:spLocks noChangeArrowheads="1"/>
            </p:cNvSpPr>
            <p:nvPr/>
          </p:nvSpPr>
          <p:spPr bwMode="auto">
            <a:xfrm>
              <a:off x="671" y="3086"/>
              <a:ext cx="349" cy="184"/>
            </a:xfrm>
            <a:prstGeom prst="rect">
              <a:avLst/>
            </a:prstGeom>
            <a:noFill/>
            <a:ln w="9525">
              <a:noFill/>
              <a:miter lim="800000"/>
              <a:headEnd/>
              <a:tailEnd/>
            </a:ln>
          </p:spPr>
          <p:txBody>
            <a:bodyPr wrap="none" lIns="0" tIns="0" rIns="0" bIns="0">
              <a:spAutoFit/>
            </a:bodyPr>
            <a:lstStyle/>
            <a:p>
              <a:r>
                <a:rPr lang="en-US" sz="1900" i="0">
                  <a:solidFill>
                    <a:srgbClr val="FF0000"/>
                  </a:solidFill>
                </a:rPr>
                <a:t>1,000</a:t>
              </a:r>
              <a:endParaRPr lang="en-US" sz="2400" i="0">
                <a:solidFill>
                  <a:srgbClr val="FF0000"/>
                </a:solidFill>
                <a:latin typeface="Times New Roman" pitchFamily="18" charset="0"/>
              </a:endParaRPr>
            </a:p>
          </p:txBody>
        </p:sp>
        <p:sp>
          <p:nvSpPr>
            <p:cNvPr id="28" name="Rectangle 43"/>
            <p:cNvSpPr>
              <a:spLocks noChangeArrowheads="1"/>
            </p:cNvSpPr>
            <p:nvPr/>
          </p:nvSpPr>
          <p:spPr bwMode="auto">
            <a:xfrm>
              <a:off x="1796" y="3891"/>
              <a:ext cx="233" cy="184"/>
            </a:xfrm>
            <a:prstGeom prst="rect">
              <a:avLst/>
            </a:prstGeom>
            <a:noFill/>
            <a:ln w="9525">
              <a:noFill/>
              <a:miter lim="800000"/>
              <a:headEnd/>
              <a:tailEnd/>
            </a:ln>
          </p:spPr>
          <p:txBody>
            <a:bodyPr wrap="none" lIns="0" tIns="0" rIns="0" bIns="0">
              <a:spAutoFit/>
            </a:bodyPr>
            <a:lstStyle/>
            <a:p>
              <a:r>
                <a:rPr lang="en-US" sz="1900" i="0">
                  <a:solidFill>
                    <a:srgbClr val="FF0000"/>
                  </a:solidFill>
                </a:rPr>
                <a:t>300</a:t>
              </a:r>
              <a:endParaRPr lang="en-US" sz="2400" i="0">
                <a:solidFill>
                  <a:srgbClr val="FF0000"/>
                </a:solidFill>
                <a:latin typeface="Times New Roman" pitchFamily="18" charset="0"/>
              </a:endParaRPr>
            </a:p>
          </p:txBody>
        </p:sp>
      </p:grpSp>
      <p:sp>
        <p:nvSpPr>
          <p:cNvPr id="29" name="Rectangle 44"/>
          <p:cNvSpPr>
            <a:spLocks noChangeArrowheads="1"/>
          </p:cNvSpPr>
          <p:nvPr/>
        </p:nvSpPr>
        <p:spPr bwMode="auto">
          <a:xfrm>
            <a:off x="1735138" y="6176963"/>
            <a:ext cx="254000" cy="346075"/>
          </a:xfrm>
          <a:prstGeom prst="rect">
            <a:avLst/>
          </a:prstGeom>
          <a:noFill/>
          <a:ln w="9525">
            <a:noFill/>
            <a:miter lim="800000"/>
            <a:headEnd/>
            <a:tailEnd/>
          </a:ln>
        </p:spPr>
        <p:txBody>
          <a:bodyPr wrap="none" lIns="0" tIns="0" rIns="0" bIns="0">
            <a:spAutoFit/>
          </a:bodyPr>
          <a:lstStyle/>
          <a:p>
            <a:r>
              <a:rPr lang="en-US" sz="1900" i="0">
                <a:solidFill>
                  <a:srgbClr val="000000"/>
                </a:solidFill>
              </a:rPr>
              <a:t>0</a:t>
            </a:r>
            <a:endParaRPr lang="en-US" sz="2400" i="0">
              <a:latin typeface="Times New Roman" pitchFamily="18" charset="0"/>
            </a:endParaRPr>
          </a:p>
        </p:txBody>
      </p:sp>
      <p:grpSp>
        <p:nvGrpSpPr>
          <p:cNvPr id="30" name="Group 45"/>
          <p:cNvGrpSpPr>
            <a:grpSpLocks/>
          </p:cNvGrpSpPr>
          <p:nvPr/>
        </p:nvGrpSpPr>
        <p:grpSpPr bwMode="auto">
          <a:xfrm>
            <a:off x="1065213" y="3813175"/>
            <a:ext cx="4025900" cy="2709863"/>
            <a:chOff x="671" y="2402"/>
            <a:chExt cx="2536" cy="1707"/>
          </a:xfrm>
        </p:grpSpPr>
        <p:sp>
          <p:nvSpPr>
            <p:cNvPr id="31" name="Freeform 46"/>
            <p:cNvSpPr>
              <a:spLocks/>
            </p:cNvSpPr>
            <p:nvPr/>
          </p:nvSpPr>
          <p:spPr bwMode="auto">
            <a:xfrm>
              <a:off x="1151" y="2503"/>
              <a:ext cx="1827" cy="1339"/>
            </a:xfrm>
            <a:custGeom>
              <a:avLst/>
              <a:gdLst/>
              <a:ahLst/>
              <a:cxnLst>
                <a:cxn ang="0">
                  <a:pos x="0" y="0"/>
                </a:cxn>
                <a:cxn ang="0">
                  <a:pos x="1827" y="0"/>
                </a:cxn>
                <a:cxn ang="0">
                  <a:pos x="1827" y="1339"/>
                </a:cxn>
              </a:cxnLst>
              <a:rect l="0" t="0" r="r" b="b"/>
              <a:pathLst>
                <a:path w="1827" h="1339">
                  <a:moveTo>
                    <a:pt x="0" y="0"/>
                  </a:moveTo>
                  <a:lnTo>
                    <a:pt x="1827" y="0"/>
                  </a:lnTo>
                  <a:lnTo>
                    <a:pt x="1827" y="1339"/>
                  </a:lnTo>
                </a:path>
              </a:pathLst>
            </a:custGeom>
            <a:noFill/>
            <a:ln w="22225" cap="flat">
              <a:solidFill>
                <a:schemeClr val="tx1"/>
              </a:solidFill>
              <a:prstDash val="sysDot"/>
              <a:round/>
              <a:headEnd/>
              <a:tailEnd/>
            </a:ln>
          </p:spPr>
          <p:txBody>
            <a:bodyPr/>
            <a:lstStyle/>
            <a:p>
              <a:endParaRPr lang="tr-TR"/>
            </a:p>
          </p:txBody>
        </p:sp>
        <p:sp>
          <p:nvSpPr>
            <p:cNvPr id="32" name="Rectangle 47"/>
            <p:cNvSpPr>
              <a:spLocks noChangeArrowheads="1"/>
            </p:cNvSpPr>
            <p:nvPr/>
          </p:nvSpPr>
          <p:spPr bwMode="auto">
            <a:xfrm>
              <a:off x="2872" y="3891"/>
              <a:ext cx="335" cy="218"/>
            </a:xfrm>
            <a:prstGeom prst="rect">
              <a:avLst/>
            </a:prstGeom>
            <a:noFill/>
            <a:ln w="9525">
              <a:noFill/>
              <a:miter lim="800000"/>
              <a:headEnd/>
              <a:tailEnd/>
            </a:ln>
          </p:spPr>
          <p:txBody>
            <a:bodyPr wrap="none" lIns="0" tIns="0" rIns="0" bIns="0">
              <a:spAutoFit/>
            </a:bodyPr>
            <a:lstStyle/>
            <a:p>
              <a:r>
                <a:rPr lang="en-US" sz="1900" i="0">
                  <a:solidFill>
                    <a:srgbClr val="000000"/>
                  </a:solidFill>
                </a:rPr>
                <a:t>700</a:t>
              </a:r>
              <a:endParaRPr lang="en-US" sz="2400" i="0">
                <a:latin typeface="Times New Roman" pitchFamily="18" charset="0"/>
              </a:endParaRPr>
            </a:p>
          </p:txBody>
        </p:sp>
        <p:sp>
          <p:nvSpPr>
            <p:cNvPr id="33" name="Rectangle 48"/>
            <p:cNvSpPr>
              <a:spLocks noChangeArrowheads="1"/>
            </p:cNvSpPr>
            <p:nvPr/>
          </p:nvSpPr>
          <p:spPr bwMode="auto">
            <a:xfrm>
              <a:off x="671" y="2402"/>
              <a:ext cx="465" cy="218"/>
            </a:xfrm>
            <a:prstGeom prst="rect">
              <a:avLst/>
            </a:prstGeom>
            <a:noFill/>
            <a:ln w="9525">
              <a:noFill/>
              <a:miter lim="800000"/>
              <a:headEnd/>
              <a:tailEnd/>
            </a:ln>
          </p:spPr>
          <p:txBody>
            <a:bodyPr wrap="none" lIns="0" tIns="0" rIns="0" bIns="0">
              <a:spAutoFit/>
            </a:bodyPr>
            <a:lstStyle/>
            <a:p>
              <a:r>
                <a:rPr lang="en-US" sz="1900" i="0">
                  <a:solidFill>
                    <a:srgbClr val="000000"/>
                  </a:solidFill>
                </a:rPr>
                <a:t>2,000</a:t>
              </a:r>
              <a:endParaRPr lang="en-US" sz="2400" i="0">
                <a:latin typeface="Times New Roman" pitchFamily="18" charset="0"/>
              </a:endParaRPr>
            </a:p>
          </p:txBody>
        </p:sp>
      </p:grpSp>
      <p:sp>
        <p:nvSpPr>
          <p:cNvPr id="34" name="Rectangle 49"/>
          <p:cNvSpPr>
            <a:spLocks noChangeArrowheads="1"/>
          </p:cNvSpPr>
          <p:nvPr/>
        </p:nvSpPr>
        <p:spPr bwMode="auto">
          <a:xfrm>
            <a:off x="1035233" y="2691880"/>
            <a:ext cx="1058515" cy="430887"/>
          </a:xfrm>
          <a:prstGeom prst="rect">
            <a:avLst/>
          </a:prstGeom>
          <a:noFill/>
          <a:ln w="9525">
            <a:noFill/>
            <a:miter lim="800000"/>
            <a:headEnd/>
            <a:tailEnd/>
          </a:ln>
        </p:spPr>
        <p:txBody>
          <a:bodyPr wrap="square" lIns="0" tIns="0" rIns="0" bIns="0">
            <a:spAutoFit/>
          </a:bodyPr>
          <a:lstStyle/>
          <a:p>
            <a:r>
              <a:rPr lang="en-US" sz="1900" i="0" dirty="0" smtClean="0">
                <a:solidFill>
                  <a:srgbClr val="000000"/>
                </a:solidFill>
              </a:rPr>
              <a:t>3,000   </a:t>
            </a:r>
            <a:r>
              <a:rPr lang="en-US" sz="2800" i="0" dirty="0" smtClean="0">
                <a:solidFill>
                  <a:srgbClr val="000000"/>
                </a:solidFill>
                <a:sym typeface="Symbol"/>
              </a:rPr>
              <a:t></a:t>
            </a:r>
            <a:endParaRPr lang="en-US" sz="2400" i="0" dirty="0">
              <a:latin typeface="Times New Roman" pitchFamily="18" charset="0"/>
            </a:endParaRPr>
          </a:p>
        </p:txBody>
      </p:sp>
      <p:sp>
        <p:nvSpPr>
          <p:cNvPr id="35" name="Rectangle 50"/>
          <p:cNvSpPr>
            <a:spLocks noChangeArrowheads="1"/>
          </p:cNvSpPr>
          <p:nvPr/>
        </p:nvSpPr>
        <p:spPr bwMode="auto">
          <a:xfrm>
            <a:off x="5892225" y="5940175"/>
            <a:ext cx="738188" cy="582980"/>
          </a:xfrm>
          <a:prstGeom prst="rect">
            <a:avLst/>
          </a:prstGeom>
          <a:noFill/>
          <a:ln w="9525">
            <a:noFill/>
            <a:miter lim="800000"/>
            <a:headEnd/>
            <a:tailEnd/>
          </a:ln>
        </p:spPr>
        <p:txBody>
          <a:bodyPr wrap="square" lIns="0" tIns="0" rIns="0" bIns="0">
            <a:spAutoFit/>
          </a:bodyPr>
          <a:lstStyle/>
          <a:p>
            <a:pPr>
              <a:lnSpc>
                <a:spcPct val="80000"/>
              </a:lnSpc>
            </a:pPr>
            <a:r>
              <a:rPr lang="en-US" sz="2800" i="0" dirty="0" smtClean="0">
                <a:solidFill>
                  <a:srgbClr val="000000"/>
                </a:solidFill>
                <a:sym typeface="Symbol"/>
              </a:rPr>
              <a:t></a:t>
            </a:r>
            <a:endParaRPr lang="en-US" sz="1900" i="0" dirty="0" smtClean="0">
              <a:solidFill>
                <a:srgbClr val="000000"/>
              </a:solidFill>
            </a:endParaRPr>
          </a:p>
          <a:p>
            <a:pPr>
              <a:lnSpc>
                <a:spcPct val="80000"/>
              </a:lnSpc>
            </a:pPr>
            <a:r>
              <a:rPr lang="en-US" sz="1900" i="0" dirty="0" smtClean="0">
                <a:solidFill>
                  <a:srgbClr val="000000"/>
                </a:solidFill>
              </a:rPr>
              <a:t>1,000</a:t>
            </a:r>
            <a:endParaRPr lang="en-US" sz="2400" i="0" dirty="0">
              <a:latin typeface="Times New Roman" pitchFamily="18" charset="0"/>
            </a:endParaRPr>
          </a:p>
        </p:txBody>
      </p:sp>
      <p:sp>
        <p:nvSpPr>
          <p:cNvPr id="36" name="Rectangle 51"/>
          <p:cNvSpPr>
            <a:spLocks noChangeArrowheads="1"/>
          </p:cNvSpPr>
          <p:nvPr/>
        </p:nvSpPr>
        <p:spPr bwMode="auto">
          <a:xfrm>
            <a:off x="381000" y="844550"/>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Quantity of</a:t>
            </a:r>
            <a:endParaRPr lang="en-US" sz="2400" i="0" dirty="0">
              <a:latin typeface="Times New Roman" pitchFamily="18" charset="0"/>
            </a:endParaRPr>
          </a:p>
        </p:txBody>
      </p:sp>
      <p:sp>
        <p:nvSpPr>
          <p:cNvPr id="37" name="Rectangle 52"/>
          <p:cNvSpPr>
            <a:spLocks noChangeArrowheads="1"/>
          </p:cNvSpPr>
          <p:nvPr/>
        </p:nvSpPr>
        <p:spPr bwMode="auto">
          <a:xfrm>
            <a:off x="381000" y="1152525"/>
            <a:ext cx="1454150" cy="346075"/>
          </a:xfrm>
          <a:prstGeom prst="rect">
            <a:avLst/>
          </a:prstGeom>
          <a:noFill/>
          <a:ln w="9525">
            <a:noFill/>
            <a:miter lim="800000"/>
            <a:headEnd/>
            <a:tailEnd/>
          </a:ln>
        </p:spPr>
        <p:txBody>
          <a:bodyPr wrap="none" lIns="0" tIns="0" rIns="0" bIns="0">
            <a:spAutoFit/>
          </a:bodyPr>
          <a:lstStyle/>
          <a:p>
            <a:r>
              <a:rPr lang="en-US" sz="1900" b="1" i="0" dirty="0">
                <a:solidFill>
                  <a:srgbClr val="000000"/>
                </a:solidFill>
              </a:rPr>
              <a:t>Computers</a:t>
            </a:r>
            <a:endParaRPr lang="en-US" sz="2400" i="0" dirty="0">
              <a:latin typeface="Times New Roman" pitchFamily="18" charset="0"/>
            </a:endParaRPr>
          </a:p>
        </p:txBody>
      </p:sp>
      <p:sp>
        <p:nvSpPr>
          <p:cNvPr id="38" name="Rectangle 53"/>
          <p:cNvSpPr>
            <a:spLocks noChangeArrowheads="1"/>
          </p:cNvSpPr>
          <p:nvPr/>
        </p:nvSpPr>
        <p:spPr bwMode="auto">
          <a:xfrm>
            <a:off x="550863" y="1460500"/>
            <a:ext cx="1277937" cy="346075"/>
          </a:xfrm>
          <a:prstGeom prst="rect">
            <a:avLst/>
          </a:prstGeom>
          <a:noFill/>
          <a:ln w="9525">
            <a:noFill/>
            <a:miter lim="800000"/>
            <a:headEnd/>
            <a:tailEnd/>
          </a:ln>
        </p:spPr>
        <p:txBody>
          <a:bodyPr wrap="none" lIns="0" tIns="0" rIns="0" bIns="0">
            <a:spAutoFit/>
          </a:bodyPr>
          <a:lstStyle/>
          <a:p>
            <a:r>
              <a:rPr lang="en-US" sz="1900" b="1" i="0">
                <a:solidFill>
                  <a:srgbClr val="000000"/>
                </a:solidFill>
              </a:rPr>
              <a:t>Produced</a:t>
            </a:r>
            <a:endParaRPr lang="en-US" sz="2400" i="0">
              <a:latin typeface="Times New Roman" pitchFamily="18" charset="0"/>
            </a:endParaRPr>
          </a:p>
        </p:txBody>
      </p:sp>
      <p:grpSp>
        <p:nvGrpSpPr>
          <p:cNvPr id="39" name="Group 54"/>
          <p:cNvGrpSpPr>
            <a:grpSpLocks/>
          </p:cNvGrpSpPr>
          <p:nvPr/>
        </p:nvGrpSpPr>
        <p:grpSpPr bwMode="auto">
          <a:xfrm>
            <a:off x="4643809" y="2866901"/>
            <a:ext cx="576263" cy="346075"/>
            <a:chOff x="2892" y="1738"/>
            <a:chExt cx="363" cy="218"/>
          </a:xfrm>
        </p:grpSpPr>
        <p:sp>
          <p:nvSpPr>
            <p:cNvPr id="40" name="Oval 55"/>
            <p:cNvSpPr>
              <a:spLocks noChangeArrowheads="1"/>
            </p:cNvSpPr>
            <p:nvPr/>
          </p:nvSpPr>
          <p:spPr bwMode="auto">
            <a:xfrm>
              <a:off x="2892" y="1783"/>
              <a:ext cx="100" cy="101"/>
            </a:xfrm>
            <a:prstGeom prst="ellipse">
              <a:avLst/>
            </a:prstGeom>
            <a:solidFill>
              <a:srgbClr val="000000"/>
            </a:solidFill>
            <a:ln w="9525">
              <a:noFill/>
              <a:round/>
              <a:headEnd/>
              <a:tailEnd/>
            </a:ln>
          </p:spPr>
          <p:txBody>
            <a:bodyPr/>
            <a:lstStyle/>
            <a:p>
              <a:endParaRPr lang="tr-TR"/>
            </a:p>
          </p:txBody>
        </p:sp>
        <p:sp>
          <p:nvSpPr>
            <p:cNvPr id="41" name="Rectangle 56"/>
            <p:cNvSpPr>
              <a:spLocks noChangeArrowheads="1"/>
            </p:cNvSpPr>
            <p:nvPr/>
          </p:nvSpPr>
          <p:spPr bwMode="auto">
            <a:xfrm>
              <a:off x="3066" y="1738"/>
              <a:ext cx="189" cy="218"/>
            </a:xfrm>
            <a:prstGeom prst="rect">
              <a:avLst/>
            </a:prstGeom>
            <a:noFill/>
            <a:ln w="9525">
              <a:noFill/>
              <a:miter lim="800000"/>
              <a:headEnd/>
              <a:tailEnd/>
            </a:ln>
          </p:spPr>
          <p:txBody>
            <a:bodyPr wrap="none" lIns="0" tIns="0" rIns="0" bIns="0">
              <a:spAutoFit/>
            </a:bodyPr>
            <a:lstStyle/>
            <a:p>
              <a:r>
                <a:rPr lang="en-US" sz="1900" i="0">
                  <a:solidFill>
                    <a:srgbClr val="000000"/>
                  </a:solidFill>
                </a:rPr>
                <a:t>D</a:t>
              </a:r>
              <a:endParaRPr lang="en-US" sz="2400" i="0">
                <a:latin typeface="Times New Roman" pitchFamily="18" charset="0"/>
              </a:endParaRPr>
            </a:p>
          </p:txBody>
        </p:sp>
      </p:grpSp>
      <p:sp>
        <p:nvSpPr>
          <p:cNvPr id="42" name="Freeform 19"/>
          <p:cNvSpPr>
            <a:spLocks/>
          </p:cNvSpPr>
          <p:nvPr/>
        </p:nvSpPr>
        <p:spPr bwMode="auto">
          <a:xfrm>
            <a:off x="1798017" y="927571"/>
            <a:ext cx="6302375" cy="5165725"/>
          </a:xfrm>
          <a:custGeom>
            <a:avLst/>
            <a:gdLst/>
            <a:ahLst/>
            <a:cxnLst>
              <a:cxn ang="0">
                <a:pos x="0" y="0"/>
              </a:cxn>
              <a:cxn ang="0">
                <a:pos x="0" y="3254"/>
              </a:cxn>
              <a:cxn ang="0">
                <a:pos x="3970" y="3254"/>
              </a:cxn>
            </a:cxnLst>
            <a:rect l="0" t="0" r="r" b="b"/>
            <a:pathLst>
              <a:path w="3970" h="3254">
                <a:moveTo>
                  <a:pt x="0" y="0"/>
                </a:moveTo>
                <a:lnTo>
                  <a:pt x="0" y="3254"/>
                </a:lnTo>
                <a:lnTo>
                  <a:pt x="3970" y="3254"/>
                </a:lnTo>
              </a:path>
            </a:pathLst>
          </a:custGeom>
          <a:noFill/>
          <a:ln w="28575">
            <a:solidFill>
              <a:srgbClr val="000000"/>
            </a:solidFill>
            <a:prstDash val="solid"/>
            <a:round/>
            <a:headEnd type="triangle" w="med" len="med"/>
            <a:tailEnd type="triangle" w="med" len="med"/>
          </a:ln>
        </p:spPr>
        <p:txBody>
          <a:bodyPr/>
          <a:lstStyle/>
          <a:p>
            <a:endParaRPr lang="tr-TR"/>
          </a:p>
        </p:txBody>
      </p:sp>
      <p:sp>
        <p:nvSpPr>
          <p:cNvPr id="46" name="Rectangle 45"/>
          <p:cNvSpPr/>
          <p:nvPr/>
        </p:nvSpPr>
        <p:spPr>
          <a:xfrm>
            <a:off x="3419872" y="1268760"/>
            <a:ext cx="5400600" cy="1200329"/>
          </a:xfrm>
          <a:prstGeom prst="rect">
            <a:avLst/>
          </a:prstGeom>
        </p:spPr>
        <p:txBody>
          <a:bodyPr wrap="square">
            <a:spAutoFit/>
          </a:bodyPr>
          <a:lstStyle/>
          <a:p>
            <a:pPr marL="342900" indent="-342900">
              <a:buFont typeface="+mj-lt"/>
              <a:buAutoNum type="arabicPeriod"/>
            </a:pPr>
            <a:r>
              <a:rPr lang="en-US" dirty="0" smtClean="0"/>
              <a:t>Suppose the country is producing at point B. If they want to have 100 more cars, how many computers do they have to give up?</a:t>
            </a:r>
          </a:p>
          <a:p>
            <a:pPr marL="342900" indent="-342900">
              <a:buFont typeface="+mj-lt"/>
              <a:buAutoNum type="arabicPeriod"/>
            </a:pPr>
            <a:r>
              <a:rPr lang="en-US" dirty="0" smtClean="0"/>
              <a:t>What is the opportunity cost of one car at point B? </a:t>
            </a:r>
            <a:endParaRPr lang="tr-TR" dirty="0"/>
          </a:p>
        </p:txBody>
      </p:sp>
    </p:spTree>
    <p:extLst>
      <p:ext uri="{BB962C8B-B14F-4D97-AF65-F5344CB8AC3E}">
        <p14:creationId xmlns:p14="http://schemas.microsoft.com/office/powerpoint/2010/main" val="313895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Finally, let’s go back to Sweden vs. the US healthcare question </a:t>
            </a:r>
            <a:endParaRPr lang="tr-TR" sz="2800" dirty="0"/>
          </a:p>
        </p:txBody>
      </p:sp>
      <p:sp>
        <p:nvSpPr>
          <p:cNvPr id="3" name="Content Placeholder 2"/>
          <p:cNvSpPr>
            <a:spLocks noGrp="1"/>
          </p:cNvSpPr>
          <p:nvPr>
            <p:ph idx="1"/>
          </p:nvPr>
        </p:nvSpPr>
        <p:spPr/>
        <p:txBody>
          <a:bodyPr>
            <a:normAutofit/>
          </a:bodyPr>
          <a:lstStyle/>
          <a:p>
            <a:pPr>
              <a:buNone/>
            </a:pPr>
            <a:r>
              <a:rPr lang="en-US" sz="2400" i="1" dirty="0" smtClean="0">
                <a:latin typeface="Times New Roman" pitchFamily="18" charset="0"/>
                <a:cs typeface="Times New Roman" pitchFamily="18" charset="0"/>
              </a:rPr>
              <a:t>	“Citizens of Sweden are lucky because they have free health care while the citizens of the US have to pay for it.”</a:t>
            </a:r>
            <a:endParaRPr lang="tr-TR" sz="2400" i="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719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pPr algn="r"/>
            <a:r>
              <a:rPr lang="en-US" sz="2800" dirty="0" smtClean="0"/>
              <a:t>Sweden vs. the US (healthcare)</a:t>
            </a:r>
            <a:endParaRPr lang="tr-TR" sz="28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907704" y="948091"/>
            <a:ext cx="5687516" cy="4929181"/>
          </a:xfrm>
          <a:prstGeom prst="rect">
            <a:avLst/>
          </a:prstGeom>
          <a:noFill/>
          <a:ln w="9525">
            <a:noFill/>
            <a:miter lim="800000"/>
            <a:headEnd/>
            <a:tailEnd/>
          </a:ln>
        </p:spPr>
      </p:pic>
      <p:sp>
        <p:nvSpPr>
          <p:cNvPr id="7" name="Oval 11"/>
          <p:cNvSpPr>
            <a:spLocks noChangeAspect="1" noChangeArrowheads="1"/>
          </p:cNvSpPr>
          <p:nvPr/>
        </p:nvSpPr>
        <p:spPr bwMode="auto">
          <a:xfrm>
            <a:off x="3555504" y="1980456"/>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tr-TR" dirty="0"/>
          </a:p>
        </p:txBody>
      </p:sp>
      <p:sp>
        <p:nvSpPr>
          <p:cNvPr id="19" name="Text Box 6"/>
          <p:cNvSpPr txBox="1">
            <a:spLocks noChangeArrowheads="1"/>
          </p:cNvSpPr>
          <p:nvPr/>
        </p:nvSpPr>
        <p:spPr bwMode="auto">
          <a:xfrm>
            <a:off x="7236296" y="5373216"/>
            <a:ext cx="1205651" cy="369332"/>
          </a:xfrm>
          <a:prstGeom prst="rect">
            <a:avLst/>
          </a:prstGeom>
          <a:noFill/>
          <a:ln w="12700">
            <a:noFill/>
            <a:miter lim="800000"/>
            <a:headEnd type="none" w="sm" len="sm"/>
            <a:tailEnd type="none" w="sm" len="sm"/>
          </a:ln>
          <a:effectLst/>
        </p:spPr>
        <p:txBody>
          <a:bodyPr wrap="none">
            <a:spAutoFit/>
          </a:bodyPr>
          <a:lstStyle/>
          <a:p>
            <a:r>
              <a:rPr lang="en-US" dirty="0" smtClean="0"/>
              <a:t>Healthcare</a:t>
            </a:r>
            <a:endParaRPr lang="en-US" dirty="0"/>
          </a:p>
        </p:txBody>
      </p:sp>
      <p:sp>
        <p:nvSpPr>
          <p:cNvPr id="20" name="Text Box 7"/>
          <p:cNvSpPr txBox="1">
            <a:spLocks noChangeArrowheads="1"/>
          </p:cNvSpPr>
          <p:nvPr/>
        </p:nvSpPr>
        <p:spPr bwMode="auto">
          <a:xfrm>
            <a:off x="1683097" y="692696"/>
            <a:ext cx="584647" cy="369332"/>
          </a:xfrm>
          <a:prstGeom prst="rect">
            <a:avLst/>
          </a:prstGeom>
          <a:noFill/>
          <a:ln w="12700">
            <a:noFill/>
            <a:miter lim="800000"/>
            <a:headEnd type="none" w="sm" len="sm"/>
            <a:tailEnd type="none" w="sm" len="sm"/>
          </a:ln>
          <a:effectLst/>
        </p:spPr>
        <p:txBody>
          <a:bodyPr wrap="none">
            <a:spAutoFit/>
          </a:bodyPr>
          <a:lstStyle/>
          <a:p>
            <a:r>
              <a:rPr lang="en-US" dirty="0" smtClean="0"/>
              <a:t>Cars</a:t>
            </a:r>
            <a:endParaRPr lang="en-US" dirty="0"/>
          </a:p>
        </p:txBody>
      </p:sp>
      <p:sp>
        <p:nvSpPr>
          <p:cNvPr id="24" name="Text Box 20"/>
          <p:cNvSpPr txBox="1">
            <a:spLocks noChangeArrowheads="1"/>
          </p:cNvSpPr>
          <p:nvPr/>
        </p:nvSpPr>
        <p:spPr bwMode="auto">
          <a:xfrm>
            <a:off x="5580112" y="3347700"/>
            <a:ext cx="978986" cy="369332"/>
          </a:xfrm>
          <a:prstGeom prst="rect">
            <a:avLst/>
          </a:prstGeom>
          <a:noFill/>
          <a:ln w="12700">
            <a:noFill/>
            <a:miter lim="800000"/>
            <a:headEnd type="none" w="sm" len="sm"/>
            <a:tailEnd type="none" w="sm" len="sm"/>
          </a:ln>
          <a:effectLst/>
        </p:spPr>
        <p:txBody>
          <a:bodyPr wrap="none">
            <a:spAutoFit/>
          </a:bodyPr>
          <a:lstStyle/>
          <a:p>
            <a:r>
              <a:rPr lang="en-US" dirty="0" smtClean="0"/>
              <a:t> Sweden</a:t>
            </a:r>
            <a:endParaRPr lang="en-US" dirty="0"/>
          </a:p>
        </p:txBody>
      </p:sp>
      <p:sp>
        <p:nvSpPr>
          <p:cNvPr id="25" name="Text Box 22"/>
          <p:cNvSpPr txBox="1">
            <a:spLocks noChangeArrowheads="1"/>
          </p:cNvSpPr>
          <p:nvPr/>
        </p:nvSpPr>
        <p:spPr bwMode="auto">
          <a:xfrm>
            <a:off x="3705344" y="1573560"/>
            <a:ext cx="362600" cy="461665"/>
          </a:xfrm>
          <a:prstGeom prst="rect">
            <a:avLst/>
          </a:prstGeom>
          <a:noFill/>
          <a:ln w="12700">
            <a:noFill/>
            <a:miter lim="800000"/>
            <a:headEnd type="none" w="sm" len="sm"/>
            <a:tailEnd type="none" w="sm" len="sm"/>
          </a:ln>
          <a:effectLst/>
        </p:spPr>
        <p:txBody>
          <a:bodyPr wrap="none">
            <a:spAutoFit/>
          </a:bodyPr>
          <a:lstStyle/>
          <a:p>
            <a:r>
              <a:rPr lang="en-US" sz="2400" dirty="0" smtClean="0"/>
              <a:t>A</a:t>
            </a:r>
            <a:endParaRPr lang="en-US" dirty="0"/>
          </a:p>
        </p:txBody>
      </p:sp>
      <p:sp>
        <p:nvSpPr>
          <p:cNvPr id="29" name="Text Box 22"/>
          <p:cNvSpPr txBox="1">
            <a:spLocks noChangeArrowheads="1"/>
          </p:cNvSpPr>
          <p:nvPr/>
        </p:nvSpPr>
        <p:spPr bwMode="auto">
          <a:xfrm>
            <a:off x="3779912" y="1268760"/>
            <a:ext cx="437940" cy="369332"/>
          </a:xfrm>
          <a:prstGeom prst="rect">
            <a:avLst/>
          </a:prstGeom>
          <a:noFill/>
          <a:ln w="12700">
            <a:noFill/>
            <a:miter lim="800000"/>
            <a:headEnd type="none" w="sm" len="sm"/>
            <a:tailEnd type="none" w="sm" len="sm"/>
          </a:ln>
          <a:effectLst/>
        </p:spPr>
        <p:txBody>
          <a:bodyPr wrap="none">
            <a:spAutoFit/>
          </a:bodyPr>
          <a:lstStyle/>
          <a:p>
            <a:r>
              <a:rPr lang="en-US" dirty="0" smtClean="0"/>
              <a:t>US</a:t>
            </a:r>
            <a:endParaRPr lang="en-US" dirty="0"/>
          </a:p>
        </p:txBody>
      </p:sp>
      <p:sp>
        <p:nvSpPr>
          <p:cNvPr id="32" name="Text Box 22"/>
          <p:cNvSpPr txBox="1">
            <a:spLocks noChangeArrowheads="1"/>
          </p:cNvSpPr>
          <p:nvPr/>
        </p:nvSpPr>
        <p:spPr bwMode="auto">
          <a:xfrm>
            <a:off x="5148064" y="3068960"/>
            <a:ext cx="351378" cy="461665"/>
          </a:xfrm>
          <a:prstGeom prst="rect">
            <a:avLst/>
          </a:prstGeom>
          <a:noFill/>
          <a:ln w="12700">
            <a:noFill/>
            <a:miter lim="800000"/>
            <a:headEnd type="none" w="sm" len="sm"/>
            <a:tailEnd type="none" w="sm" len="sm"/>
          </a:ln>
          <a:effectLst/>
        </p:spPr>
        <p:txBody>
          <a:bodyPr wrap="none">
            <a:spAutoFit/>
          </a:bodyPr>
          <a:lstStyle/>
          <a:p>
            <a:r>
              <a:rPr lang="en-US" sz="2400" dirty="0" smtClean="0"/>
              <a:t>B</a:t>
            </a:r>
            <a:endParaRPr lang="en-US" dirty="0"/>
          </a:p>
        </p:txBody>
      </p:sp>
      <p:sp>
        <p:nvSpPr>
          <p:cNvPr id="33" name="Oval 11"/>
          <p:cNvSpPr>
            <a:spLocks noChangeAspect="1" noChangeArrowheads="1"/>
          </p:cNvSpPr>
          <p:nvPr/>
        </p:nvSpPr>
        <p:spPr bwMode="auto">
          <a:xfrm>
            <a:off x="5004048" y="3429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tr-TR" dirty="0"/>
          </a:p>
        </p:txBody>
      </p:sp>
    </p:spTree>
    <p:extLst>
      <p:ext uri="{BB962C8B-B14F-4D97-AF65-F5344CB8AC3E}">
        <p14:creationId xmlns:p14="http://schemas.microsoft.com/office/powerpoint/2010/main" val="11829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a:spLocks noGrp="1"/>
          </p:cNvSpPr>
          <p:nvPr>
            <p:ph type="title"/>
          </p:nvPr>
        </p:nvSpPr>
        <p:spPr>
          <a:xfrm>
            <a:off x="914400" y="274638"/>
            <a:ext cx="7772400" cy="1143000"/>
          </a:xfrm>
          <a:prstGeom prst="rect">
            <a:avLst/>
          </a:prstGeom>
        </p:spPr>
        <p:txBody>
          <a:bodyPr/>
          <a:lstStyle/>
          <a:p>
            <a:pPr lvl="0" algn="ctr">
              <a:defRPr sz="1800">
                <a:solidFill>
                  <a:srgbClr val="000000"/>
                </a:solidFill>
              </a:defRPr>
            </a:pPr>
            <a:r>
              <a:rPr sz="4000">
                <a:solidFill>
                  <a:srgbClr val="696464"/>
                </a:solidFill>
              </a:rPr>
              <a:t>Movie time</a:t>
            </a:r>
          </a:p>
        </p:txBody>
      </p:sp>
      <p:sp>
        <p:nvSpPr>
          <p:cNvPr id="405" name="Shape 405"/>
          <p:cNvSpPr>
            <a:spLocks noGrp="1"/>
          </p:cNvSpPr>
          <p:nvPr>
            <p:ph type="body" idx="1"/>
          </p:nvPr>
        </p:nvSpPr>
        <p:spPr>
          <a:xfrm>
            <a:off x="914400" y="1500174"/>
            <a:ext cx="7772400" cy="4519626"/>
          </a:xfrm>
          <a:prstGeom prst="rect">
            <a:avLst/>
          </a:prstGeom>
        </p:spPr>
        <p:txBody>
          <a:bodyPr/>
          <a:lstStyle/>
          <a:p>
            <a:pPr lvl="0">
              <a:buSzTx/>
              <a:buNone/>
              <a:defRPr sz="1800"/>
            </a:pPr>
            <a:r>
              <a:rPr sz="2600"/>
              <a:t>Michael Moore “Sicko”</a:t>
            </a:r>
          </a:p>
          <a:p>
            <a:pPr lvl="0">
              <a:buSzTx/>
              <a:buNone/>
              <a:defRPr sz="1800"/>
            </a:pPr>
            <a:r>
              <a:rPr sz="2600"/>
              <a:t>You can watch it @ http://topdocumentaryfilms.com/sicko/</a:t>
            </a:r>
          </a:p>
        </p:txBody>
      </p:sp>
    </p:spTree>
    <p:extLst>
      <p:ext uri="{BB962C8B-B14F-4D97-AF65-F5344CB8AC3E}">
        <p14:creationId xmlns:p14="http://schemas.microsoft.com/office/powerpoint/2010/main" val="60723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Measuring the costs and benefits of an action is not always very easy!</a:t>
            </a:r>
            <a:endParaRPr lang="tr-TR" sz="2800"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8832267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pPr marL="0" indent="0">
              <a:spcBef>
                <a:spcPts val="1200"/>
              </a:spcBef>
              <a:buNone/>
            </a:pPr>
            <a:r>
              <a:rPr lang="en-US" sz="2800" dirty="0" smtClean="0"/>
              <a:t>People sometimes count costs that should be ignored.</a:t>
            </a:r>
          </a:p>
          <a:p>
            <a:pPr marL="0" indent="0">
              <a:spcBef>
                <a:spcPts val="1200"/>
              </a:spcBef>
              <a:buNone/>
            </a:pPr>
            <a:r>
              <a:rPr lang="en-US" sz="2800" dirty="0" smtClean="0"/>
              <a:t>	Sunk costs</a:t>
            </a:r>
          </a:p>
        </p:txBody>
      </p:sp>
    </p:spTree>
    <p:extLst>
      <p:ext uri="{BB962C8B-B14F-4D97-AF65-F5344CB8AC3E}">
        <p14:creationId xmlns:p14="http://schemas.microsoft.com/office/powerpoint/2010/main" val="628176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type="body" idx="1"/>
          </p:nvPr>
        </p:nvSpPr>
        <p:spPr/>
        <p:txBody>
          <a:bodyPr/>
          <a:lstStyle/>
          <a:p>
            <a:r>
              <a:rPr lang="en-US" dirty="0" smtClean="0"/>
              <a:t>End of the lecture</a:t>
            </a:r>
            <a:endParaRPr lang="tr-TR" dirty="0"/>
          </a:p>
        </p:txBody>
      </p:sp>
    </p:spTree>
    <p:extLst>
      <p:ext uri="{BB962C8B-B14F-4D97-AF65-F5344CB8AC3E}">
        <p14:creationId xmlns:p14="http://schemas.microsoft.com/office/powerpoint/2010/main" val="1157990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Costs and Benefits</a:t>
            </a:r>
            <a:endParaRPr lang="tr-TR" dirty="0"/>
          </a:p>
        </p:txBody>
      </p:sp>
      <p:sp>
        <p:nvSpPr>
          <p:cNvPr id="3" name="Content Placeholder 2"/>
          <p:cNvSpPr>
            <a:spLocks noGrp="1"/>
          </p:cNvSpPr>
          <p:nvPr>
            <p:ph idx="1"/>
          </p:nvPr>
        </p:nvSpPr>
        <p:spPr>
          <a:xfrm>
            <a:off x="914400" y="1447800"/>
            <a:ext cx="7772400" cy="5267348"/>
          </a:xfrm>
        </p:spPr>
        <p:txBody>
          <a:bodyPr>
            <a:noAutofit/>
          </a:bodyPr>
          <a:lstStyle/>
          <a:p>
            <a:pPr marL="0" indent="0">
              <a:spcBef>
                <a:spcPts val="600"/>
              </a:spcBef>
            </a:pPr>
            <a:r>
              <a:rPr lang="en-US" sz="2400" dirty="0" smtClean="0"/>
              <a:t> Should I iron my shirt?  </a:t>
            </a:r>
          </a:p>
          <a:p>
            <a:pPr marL="0" indent="0">
              <a:spcBef>
                <a:spcPts val="600"/>
              </a:spcBef>
              <a:buNone/>
            </a:pPr>
            <a:r>
              <a:rPr lang="en-US" sz="2400" dirty="0" smtClean="0"/>
              <a:t>[Ben Bernanke and Robert Frank’s Principles of Economics, 2008]</a:t>
            </a:r>
            <a:endParaRPr lang="tr-TR" sz="2400" dirty="0" smtClean="0"/>
          </a:p>
          <a:p>
            <a:pPr marL="0" indent="0">
              <a:spcBef>
                <a:spcPts val="600"/>
              </a:spcBef>
              <a:buNone/>
            </a:pPr>
            <a:endParaRPr lang="tr-TR" sz="2400" dirty="0" smtClean="0"/>
          </a:p>
          <a:p>
            <a:pPr marL="0" indent="0">
              <a:spcBef>
                <a:spcPts val="600"/>
              </a:spcBef>
            </a:pPr>
            <a:r>
              <a:rPr lang="en-US" sz="2400" dirty="0" smtClean="0"/>
              <a:t> You are going out with your girlfriend tonight, you have 20 minutes of time, your only clean shirt needs ironing!</a:t>
            </a:r>
            <a:endParaRPr lang="tr-TR" sz="2400" dirty="0" smtClean="0"/>
          </a:p>
          <a:p>
            <a:pPr marL="0" indent="0">
              <a:spcBef>
                <a:spcPts val="600"/>
              </a:spcBef>
              <a:buNone/>
            </a:pPr>
            <a:r>
              <a:rPr lang="en-US" sz="2400" dirty="0" smtClean="0"/>
              <a:t>Question. Should you iron the shirt?</a:t>
            </a:r>
          </a:p>
          <a:p>
            <a:pPr marL="0" indent="0">
              <a:spcBef>
                <a:spcPts val="600"/>
              </a:spcBef>
              <a:buNone/>
            </a:pPr>
            <a:r>
              <a:rPr lang="en-US" sz="2400" dirty="0" smtClean="0"/>
              <a:t>Action </a:t>
            </a:r>
            <a:r>
              <a:rPr lang="en-US" sz="2400" i="1" dirty="0" smtClean="0"/>
              <a:t>x</a:t>
            </a:r>
            <a:r>
              <a:rPr lang="en-US" sz="2400" dirty="0" smtClean="0"/>
              <a:t> : “iron the shirt”</a:t>
            </a:r>
          </a:p>
          <a:p>
            <a:pPr marL="0" indent="0">
              <a:spcBef>
                <a:spcPts val="600"/>
              </a:spcBef>
              <a:buNone/>
            </a:pPr>
            <a:endParaRPr lang="en-US" sz="2400" dirty="0" smtClean="0"/>
          </a:p>
          <a:p>
            <a:pPr marL="0" indent="0">
              <a:spcBef>
                <a:spcPts val="600"/>
              </a:spcBef>
            </a:pPr>
            <a:r>
              <a:rPr lang="en-US" sz="2400" dirty="0" smtClean="0"/>
              <a:t> What will the rational “you” do in this situation?</a:t>
            </a:r>
          </a:p>
          <a:p>
            <a:pPr marL="0" indent="0">
              <a:spcBef>
                <a:spcPts val="600"/>
              </a:spcBef>
              <a:buNone/>
            </a:pPr>
            <a:endParaRPr lang="en-US" sz="2400" dirty="0" smtClean="0"/>
          </a:p>
          <a:p>
            <a:pPr marL="0" indent="0">
              <a:spcBef>
                <a:spcPts val="600"/>
              </a:spcBef>
            </a:pPr>
            <a:r>
              <a:rPr lang="en-US" sz="2400" dirty="0" smtClean="0"/>
              <a:t> Iron the shirt if benefit &gt; cost</a:t>
            </a:r>
            <a:endParaRPr lang="tr-TR" sz="2400" dirty="0" smtClean="0"/>
          </a:p>
          <a:p>
            <a:pPr marL="0" indent="0">
              <a:spcBef>
                <a:spcPts val="600"/>
              </a:spcBef>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t>What is the benefit? </a:t>
            </a:r>
            <a:br>
              <a:rPr lang="en-US" sz="3600" dirty="0" smtClean="0"/>
            </a:br>
            <a:r>
              <a:rPr lang="en-US" sz="3600" dirty="0" smtClean="0"/>
              <a:t>What is the cost?</a:t>
            </a:r>
            <a:endParaRPr lang="tr-TR" sz="3600" dirty="0"/>
          </a:p>
        </p:txBody>
      </p:sp>
      <p:sp>
        <p:nvSpPr>
          <p:cNvPr id="3" name="Content Placeholder 2"/>
          <p:cNvSpPr>
            <a:spLocks noGrp="1"/>
          </p:cNvSpPr>
          <p:nvPr>
            <p:ph idx="1"/>
          </p:nvPr>
        </p:nvSpPr>
        <p:spPr/>
        <p:txBody>
          <a:bodyPr>
            <a:normAutofit/>
          </a:bodyPr>
          <a:lstStyle/>
          <a:p>
            <a:pPr marL="0" indent="0">
              <a:spcBef>
                <a:spcPts val="600"/>
              </a:spcBef>
            </a:pPr>
            <a:r>
              <a:rPr lang="en-US" sz="2800" dirty="0" smtClean="0"/>
              <a:t> Benefit:  You will look better.</a:t>
            </a:r>
            <a:endParaRPr lang="tr-TR" sz="2800" dirty="0" smtClean="0"/>
          </a:p>
          <a:p>
            <a:pPr marL="0" indent="0">
              <a:spcBef>
                <a:spcPts val="600"/>
              </a:spcBef>
            </a:pPr>
            <a:r>
              <a:rPr lang="en-US" sz="2800" dirty="0" smtClean="0"/>
              <a:t> Cost:  Exert effort, burn fingers? Cannot watch the end of the game/movie on the sofa.</a:t>
            </a:r>
          </a:p>
          <a:p>
            <a:pPr marL="0" indent="0">
              <a:spcBef>
                <a:spcPts val="600"/>
              </a:spcBef>
              <a:buNone/>
            </a:pPr>
            <a:endParaRPr lang="en-US" sz="2800" dirty="0" smtClean="0"/>
          </a:p>
          <a:p>
            <a:pPr marL="0" indent="0">
              <a:spcBef>
                <a:spcPts val="600"/>
              </a:spcBef>
            </a:pPr>
            <a:r>
              <a:rPr lang="en-US" sz="2800" dirty="0" smtClean="0"/>
              <a:t> To compare cost and benefit we need to express them in a common unit of measurement.</a:t>
            </a:r>
          </a:p>
          <a:p>
            <a:pPr marL="0" indent="0">
              <a:spcBef>
                <a:spcPts val="600"/>
              </a:spcBef>
              <a:buNone/>
            </a:pPr>
            <a:endParaRPr lang="tr-TR" sz="2800" dirty="0" smtClean="0"/>
          </a:p>
          <a:p>
            <a:pPr marL="0" indent="0">
              <a:spcBef>
                <a:spcPts val="600"/>
              </a:spcBef>
            </a:pPr>
            <a:r>
              <a:rPr lang="en-US" sz="2800" dirty="0" smtClean="0"/>
              <a:t> How to assign monetary values to B and C?</a:t>
            </a:r>
            <a:endParaRPr lang="tr-TR"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Measuring the benefit </a:t>
            </a:r>
            <a:br>
              <a:rPr lang="en-US" sz="3600" dirty="0" smtClean="0"/>
            </a:br>
            <a:r>
              <a:rPr lang="en-US" sz="3600" dirty="0" smtClean="0"/>
              <a:t>(in monetary units)</a:t>
            </a:r>
            <a:endParaRPr lang="tr-TR" sz="3600" dirty="0"/>
          </a:p>
        </p:txBody>
      </p:sp>
      <p:sp>
        <p:nvSpPr>
          <p:cNvPr id="3" name="Content Placeholder 2"/>
          <p:cNvSpPr>
            <a:spLocks noGrp="1"/>
          </p:cNvSpPr>
          <p:nvPr>
            <p:ph idx="1"/>
          </p:nvPr>
        </p:nvSpPr>
        <p:spPr>
          <a:xfrm>
            <a:off x="457200" y="1357298"/>
            <a:ext cx="8229600" cy="5000660"/>
          </a:xfrm>
        </p:spPr>
        <p:txBody>
          <a:bodyPr>
            <a:noAutofit/>
          </a:bodyPr>
          <a:lstStyle/>
          <a:p>
            <a:pPr marL="0" indent="0">
              <a:spcBef>
                <a:spcPts val="600"/>
              </a:spcBef>
              <a:buNone/>
            </a:pPr>
            <a:endParaRPr lang="en-US" sz="2800" dirty="0" smtClean="0"/>
          </a:p>
          <a:p>
            <a:pPr marL="0" indent="0">
              <a:spcBef>
                <a:spcPts val="600"/>
              </a:spcBef>
            </a:pPr>
            <a:r>
              <a:rPr lang="en-US" sz="2800" dirty="0" smtClean="0"/>
              <a:t> We conduct a mental auction to determine the maximum  you are willing to pay someone else to iron the shirt for you.</a:t>
            </a:r>
          </a:p>
          <a:p>
            <a:pPr marL="514350" indent="-514350">
              <a:buFont typeface="+mj-lt"/>
              <a:buAutoNum type="arabicPeriod"/>
            </a:pPr>
            <a:r>
              <a:rPr lang="en-US" sz="2400" dirty="0" smtClean="0"/>
              <a:t>Would you pay someone to iron your shirt for 1000 lira?  </a:t>
            </a:r>
          </a:p>
          <a:p>
            <a:pPr marL="514350" indent="-514350">
              <a:buFont typeface="+mj-lt"/>
              <a:buAutoNum type="arabicPeriod"/>
            </a:pPr>
            <a:r>
              <a:rPr lang="en-US" sz="2400" dirty="0" smtClean="0"/>
              <a:t>Would you pay someone to iron your shirt for 10 </a:t>
            </a:r>
            <a:r>
              <a:rPr lang="en-US" sz="2400" dirty="0" err="1" smtClean="0"/>
              <a:t>kuruş</a:t>
            </a:r>
            <a:r>
              <a:rPr lang="en-US" sz="2400" dirty="0" smtClean="0"/>
              <a:t>? </a:t>
            </a:r>
            <a:r>
              <a:rPr lang="en-US" sz="2800" dirty="0" smtClean="0"/>
              <a:t> </a:t>
            </a:r>
          </a:p>
          <a:p>
            <a:pPr marL="0" indent="0">
              <a:buNone/>
            </a:pPr>
            <a:r>
              <a:rPr lang="en-US" sz="2800" dirty="0" smtClean="0"/>
              <a:t>Suppose the answer to the 1</a:t>
            </a:r>
            <a:r>
              <a:rPr lang="en-US" sz="2800" baseline="30000" dirty="0" smtClean="0"/>
              <a:t>st</a:t>
            </a:r>
            <a:r>
              <a:rPr lang="en-US" sz="2800" dirty="0" smtClean="0"/>
              <a:t> question is NO, </a:t>
            </a:r>
          </a:p>
          <a:p>
            <a:pPr marL="0" indent="0">
              <a:buNone/>
            </a:pPr>
            <a:r>
              <a:rPr lang="en-US" sz="2800" dirty="0" smtClean="0"/>
              <a:t>The answer to the 2</a:t>
            </a:r>
            <a:r>
              <a:rPr lang="en-US" sz="2800" baseline="30000" dirty="0" smtClean="0"/>
              <a:t>nd</a:t>
            </a:r>
            <a:r>
              <a:rPr lang="en-US" sz="2800" dirty="0" smtClean="0"/>
              <a:t> question is YES.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Measuring the benefit </a:t>
            </a:r>
            <a:br>
              <a:rPr lang="en-US" dirty="0" smtClean="0"/>
            </a:br>
            <a:r>
              <a:rPr lang="en-US" dirty="0" smtClean="0"/>
              <a:t>(in monetary units)</a:t>
            </a:r>
            <a:endParaRPr lang="tr-TR" dirty="0"/>
          </a:p>
        </p:txBody>
      </p:sp>
      <p:sp>
        <p:nvSpPr>
          <p:cNvPr id="3" name="Content Placeholder 2"/>
          <p:cNvSpPr>
            <a:spLocks noGrp="1"/>
          </p:cNvSpPr>
          <p:nvPr>
            <p:ph idx="1"/>
          </p:nvPr>
        </p:nvSpPr>
        <p:spPr/>
        <p:txBody>
          <a:bodyPr>
            <a:normAutofit/>
          </a:bodyPr>
          <a:lstStyle/>
          <a:p>
            <a:pPr marL="0" indent="0">
              <a:buNone/>
            </a:pPr>
            <a:endParaRPr lang="en-US" sz="2800" dirty="0" smtClean="0"/>
          </a:p>
          <a:p>
            <a:pPr marL="0" indent="0"/>
            <a:r>
              <a:rPr lang="en-US" sz="2800" dirty="0" smtClean="0"/>
              <a:t> We start with the high price of 1000 lira, </a:t>
            </a:r>
            <a:r>
              <a:rPr lang="tr-TR" sz="2800" dirty="0" smtClean="0"/>
              <a:t>each t</a:t>
            </a:r>
            <a:r>
              <a:rPr lang="en-US" sz="2800" dirty="0" smtClean="0"/>
              <a:t>ime you say NO, we decrease it by a small amount. </a:t>
            </a:r>
            <a:endParaRPr lang="tr-TR" sz="2800" dirty="0" smtClean="0"/>
          </a:p>
          <a:p>
            <a:pPr marL="0" indent="0">
              <a:buNone/>
            </a:pPr>
            <a:r>
              <a:rPr lang="en-US" sz="2800" dirty="0" smtClean="0"/>
              <a:t>Suppose you say YES for the first time when we ask 3 lira for ironing the shirt for you. </a:t>
            </a:r>
          </a:p>
          <a:p>
            <a:pPr marL="0" indent="0">
              <a:buNone/>
            </a:pPr>
            <a:r>
              <a:rPr lang="en-US" sz="2800" dirty="0" smtClean="0"/>
              <a:t>Then we say that the benefit of this action (iron the shirt) is 3 lira for you. </a:t>
            </a:r>
            <a:endParaRPr lang="tr-TR" sz="2800" dirty="0" smtClean="0"/>
          </a:p>
          <a:p>
            <a:endParaRPr lang="tr-T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Willingness to pay</a:t>
            </a:r>
            <a:endParaRPr lang="tr-TR" dirty="0"/>
          </a:p>
        </p:txBody>
      </p:sp>
      <p:sp>
        <p:nvSpPr>
          <p:cNvPr id="3" name="Content Placeholder 2"/>
          <p:cNvSpPr>
            <a:spLocks noGrp="1"/>
          </p:cNvSpPr>
          <p:nvPr>
            <p:ph idx="1"/>
          </p:nvPr>
        </p:nvSpPr>
        <p:spPr>
          <a:xfrm>
            <a:off x="914400" y="1857364"/>
            <a:ext cx="7772400" cy="4162436"/>
          </a:xfrm>
        </p:spPr>
        <p:txBody>
          <a:bodyPr>
            <a:normAutofit/>
          </a:bodyPr>
          <a:lstStyle/>
          <a:p>
            <a:pPr marL="0" indent="0">
              <a:spcBef>
                <a:spcPts val="0"/>
              </a:spcBef>
            </a:pPr>
            <a:r>
              <a:rPr lang="en-US" sz="2800" dirty="0" smtClean="0"/>
              <a:t> This is a very important idea:  Economists measure the benefit of a good or service to a person by the maximum amount of money that person is willing to pay to obtain that good or service. </a:t>
            </a:r>
          </a:p>
          <a:p>
            <a:pPr marL="0" indent="0">
              <a:spcBef>
                <a:spcPts val="0"/>
              </a:spcBef>
              <a:buNone/>
            </a:pPr>
            <a:endParaRPr lang="en-US" sz="2800" dirty="0" smtClean="0"/>
          </a:p>
          <a:p>
            <a:pPr marL="0" indent="0">
              <a:spcBef>
                <a:spcPts val="0"/>
              </a:spcBef>
            </a:pPr>
            <a:r>
              <a:rPr lang="en-US" sz="2800" dirty="0" smtClean="0"/>
              <a:t> </a:t>
            </a:r>
            <a:r>
              <a:rPr lang="en-US" sz="3200" b="1" dirty="0" smtClean="0"/>
              <a:t>Willingness to pay (WTP) </a:t>
            </a:r>
            <a:endParaRPr lang="tr-TR" sz="32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458</TotalTime>
  <Words>2425</Words>
  <Application>Microsoft Office PowerPoint</Application>
  <PresentationFormat>On-screen Show (4:3)</PresentationFormat>
  <Paragraphs>368</Paragraphs>
  <Slides>49</Slides>
  <Notes>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Equity</vt:lpstr>
      <vt:lpstr>ECON 100 Principles of Economics</vt:lpstr>
      <vt:lpstr>Announcements</vt:lpstr>
      <vt:lpstr>PowerPoint Presentation</vt:lpstr>
      <vt:lpstr>  Economics start with the assumption that …</vt:lpstr>
      <vt:lpstr>Costs and Benefits</vt:lpstr>
      <vt:lpstr>What is the benefit?  What is the cost?</vt:lpstr>
      <vt:lpstr>Measuring the benefit  (in monetary units)</vt:lpstr>
      <vt:lpstr>Measuring the benefit  (in monetary units)</vt:lpstr>
      <vt:lpstr>Willingness to pay</vt:lpstr>
      <vt:lpstr>Measuring the cost  (in monetary units)</vt:lpstr>
      <vt:lpstr>Measuring the cost  (in monetary units)</vt:lpstr>
      <vt:lpstr>Now the decision…</vt:lpstr>
      <vt:lpstr>Opportunity cost: Example 1</vt:lpstr>
      <vt:lpstr>Opportunity cost: Example 1 (cont’d)</vt:lpstr>
      <vt:lpstr>Opportunity cost: Example 1 (cont’d)</vt:lpstr>
      <vt:lpstr>Opportunity cost: Example 1 (cont’d)</vt:lpstr>
      <vt:lpstr>Opportunity Cost</vt:lpstr>
      <vt:lpstr>Opportunity cost: Example 2</vt:lpstr>
      <vt:lpstr>Opportunity cost: Example 2 (cont’d)</vt:lpstr>
      <vt:lpstr>Opportunity cost: Example 2 (cont’d)</vt:lpstr>
      <vt:lpstr>Opportunity cost: Example 2 (cont’d)</vt:lpstr>
      <vt:lpstr>Opportunity cost: Example 2 (cont’d)</vt:lpstr>
      <vt:lpstr>Opportunity cost: Example 2 (cont’d)</vt:lpstr>
      <vt:lpstr>A difficult opportunity cost question</vt:lpstr>
      <vt:lpstr>PowerPoint Presentation</vt:lpstr>
      <vt:lpstr>The difficult opportunity cost question</vt:lpstr>
      <vt:lpstr>Suggested solution</vt:lpstr>
      <vt:lpstr>The scarcity principle</vt:lpstr>
      <vt:lpstr>There is no such thing as a free lunch!</vt:lpstr>
      <vt:lpstr>Herşeyin bir bedeli var!</vt:lpstr>
      <vt:lpstr>There is no such thing as a free lunch!</vt:lpstr>
      <vt:lpstr>Our very first economic model</vt:lpstr>
      <vt:lpstr>Economic Models</vt:lpstr>
      <vt:lpstr>Economic Models</vt:lpstr>
      <vt:lpstr>Economic Models</vt:lpstr>
      <vt:lpstr>The Production Possibility Frontier is...</vt:lpstr>
      <vt:lpstr>The scarcity principle means that people (countries) face trade offs.</vt:lpstr>
      <vt:lpstr>A country produces only cars and computers.</vt:lpstr>
      <vt:lpstr>PowerPoint Presentation</vt:lpstr>
      <vt:lpstr>PowerPoint Presentation</vt:lpstr>
      <vt:lpstr>Q1</vt:lpstr>
      <vt:lpstr>PowerPoint Presentation</vt:lpstr>
      <vt:lpstr>Q2</vt:lpstr>
      <vt:lpstr>Finally, let’s go back to Sweden vs. the US healthcare question </vt:lpstr>
      <vt:lpstr>Sweden vs. the US (healthcare)</vt:lpstr>
      <vt:lpstr>Movie time</vt:lpstr>
      <vt:lpstr>Measuring the costs and benefits of an action is not always very easy!</vt:lpstr>
      <vt:lpstr>PowerPoint Presentation</vt:lpstr>
      <vt:lpstr>PowerPoint Presentation</vt:lpstr>
    </vt:vector>
  </TitlesOfParts>
  <Company>Koc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Vice President of Company X…</dc:title>
  <dc:creator>ozyilmaz</dc:creator>
  <cp:lastModifiedBy>selin öztürk</cp:lastModifiedBy>
  <cp:revision>31</cp:revision>
  <dcterms:created xsi:type="dcterms:W3CDTF">2011-02-15T06:55:18Z</dcterms:created>
  <dcterms:modified xsi:type="dcterms:W3CDTF">2023-03-06T05:14:33Z</dcterms:modified>
</cp:coreProperties>
</file>